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drawings/drawing5.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6.xml" ContentType="application/vnd.openxmlformats-officedocument.drawingml.chartshapes+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12" removePersonalInfoOnSave="1" saveSubsetFonts="1">
  <p:sldMasterIdLst>
    <p:sldMasterId id="2147483648" r:id="rId1"/>
  </p:sldMasterIdLst>
  <p:notesMasterIdLst>
    <p:notesMasterId r:id="rId134"/>
  </p:notesMasterIdLst>
  <p:sldIdLst>
    <p:sldId id="940" r:id="rId2"/>
    <p:sldId id="1253" r:id="rId3"/>
    <p:sldId id="1254" r:id="rId4"/>
    <p:sldId id="1014" r:id="rId5"/>
    <p:sldId id="1015" r:id="rId6"/>
    <p:sldId id="1016" r:id="rId7"/>
    <p:sldId id="1234" r:id="rId8"/>
    <p:sldId id="1235" r:id="rId9"/>
    <p:sldId id="1236" r:id="rId10"/>
    <p:sldId id="1010" r:id="rId11"/>
    <p:sldId id="1011" r:id="rId12"/>
    <p:sldId id="1012" r:id="rId13"/>
    <p:sldId id="1013" r:id="rId14"/>
    <p:sldId id="1021" r:id="rId15"/>
    <p:sldId id="1022" r:id="rId16"/>
    <p:sldId id="1025" r:id="rId17"/>
    <p:sldId id="1026" r:id="rId18"/>
    <p:sldId id="1255" r:id="rId19"/>
    <p:sldId id="1028" r:id="rId20"/>
    <p:sldId id="1029" r:id="rId21"/>
    <p:sldId id="1030" r:id="rId22"/>
    <p:sldId id="1031" r:id="rId23"/>
    <p:sldId id="1032" r:id="rId24"/>
    <p:sldId id="1033" r:id="rId25"/>
    <p:sldId id="1034" r:id="rId26"/>
    <p:sldId id="1035" r:id="rId27"/>
    <p:sldId id="1036" r:id="rId28"/>
    <p:sldId id="1037" r:id="rId29"/>
    <p:sldId id="1038" r:id="rId30"/>
    <p:sldId id="1039" r:id="rId31"/>
    <p:sldId id="1040" r:id="rId32"/>
    <p:sldId id="1216" r:id="rId33"/>
    <p:sldId id="1042" r:id="rId34"/>
    <p:sldId id="1043" r:id="rId35"/>
    <p:sldId id="1217" r:id="rId36"/>
    <p:sldId id="1045" r:id="rId37"/>
    <p:sldId id="1046" r:id="rId38"/>
    <p:sldId id="1047" r:id="rId39"/>
    <p:sldId id="1048" r:id="rId40"/>
    <p:sldId id="1049" r:id="rId41"/>
    <p:sldId id="1050" r:id="rId42"/>
    <p:sldId id="1051" r:id="rId43"/>
    <p:sldId id="1052" r:id="rId44"/>
    <p:sldId id="1053" r:id="rId45"/>
    <p:sldId id="1054" r:id="rId46"/>
    <p:sldId id="1055" r:id="rId47"/>
    <p:sldId id="1056" r:id="rId48"/>
    <p:sldId id="1057" r:id="rId49"/>
    <p:sldId id="1058" r:id="rId50"/>
    <p:sldId id="1265" r:id="rId51"/>
    <p:sldId id="1060" r:id="rId52"/>
    <p:sldId id="1061" r:id="rId53"/>
    <p:sldId id="1062" r:id="rId54"/>
    <p:sldId id="1063" r:id="rId55"/>
    <p:sldId id="1064" r:id="rId56"/>
    <p:sldId id="1065" r:id="rId57"/>
    <p:sldId id="1066" r:id="rId58"/>
    <p:sldId id="1067" r:id="rId59"/>
    <p:sldId id="1068" r:id="rId60"/>
    <p:sldId id="1069" r:id="rId61"/>
    <p:sldId id="1070" r:id="rId62"/>
    <p:sldId id="1071" r:id="rId63"/>
    <p:sldId id="1072" r:id="rId64"/>
    <p:sldId id="1266" r:id="rId65"/>
    <p:sldId id="1074" r:id="rId66"/>
    <p:sldId id="1075" r:id="rId67"/>
    <p:sldId id="1076" r:id="rId68"/>
    <p:sldId id="1267" r:id="rId69"/>
    <p:sldId id="1268" r:id="rId70"/>
    <p:sldId id="1079" r:id="rId71"/>
    <p:sldId id="1269" r:id="rId72"/>
    <p:sldId id="1270" r:id="rId73"/>
    <p:sldId id="1271" r:id="rId74"/>
    <p:sldId id="1272" r:id="rId75"/>
    <p:sldId id="1273" r:id="rId76"/>
    <p:sldId id="1085" r:id="rId77"/>
    <p:sldId id="1086" r:id="rId78"/>
    <p:sldId id="1087" r:id="rId79"/>
    <p:sldId id="1239" r:id="rId80"/>
    <p:sldId id="1240" r:id="rId81"/>
    <p:sldId id="1241" r:id="rId82"/>
    <p:sldId id="1242" r:id="rId83"/>
    <p:sldId id="1243" r:id="rId84"/>
    <p:sldId id="1244" r:id="rId85"/>
    <p:sldId id="1245" r:id="rId86"/>
    <p:sldId id="1246" r:id="rId87"/>
    <p:sldId id="1247" r:id="rId88"/>
    <p:sldId id="1248" r:id="rId89"/>
    <p:sldId id="1250" r:id="rId90"/>
    <p:sldId id="1249" r:id="rId91"/>
    <p:sldId id="1214" r:id="rId92"/>
    <p:sldId id="1099" r:id="rId93"/>
    <p:sldId id="1100" r:id="rId94"/>
    <p:sldId id="1188" r:id="rId95"/>
    <p:sldId id="1165" r:id="rId96"/>
    <p:sldId id="1166" r:id="rId97"/>
    <p:sldId id="1205" r:id="rId98"/>
    <p:sldId id="1103" r:id="rId99"/>
    <p:sldId id="1162" r:id="rId100"/>
    <p:sldId id="1263" r:id="rId101"/>
    <p:sldId id="1264" r:id="rId102"/>
    <p:sldId id="1237" r:id="rId103"/>
    <p:sldId id="1189" r:id="rId104"/>
    <p:sldId id="1190" r:id="rId105"/>
    <p:sldId id="1167" r:id="rId106"/>
    <p:sldId id="1168" r:id="rId107"/>
    <p:sldId id="1181" r:id="rId108"/>
    <p:sldId id="1182" r:id="rId109"/>
    <p:sldId id="1183" r:id="rId110"/>
    <p:sldId id="1184" r:id="rId111"/>
    <p:sldId id="1185" r:id="rId112"/>
    <p:sldId id="1186" r:id="rId113"/>
    <p:sldId id="1187" r:id="rId114"/>
    <p:sldId id="1104" r:id="rId115"/>
    <p:sldId id="1105" r:id="rId116"/>
    <p:sldId id="1106" r:id="rId117"/>
    <p:sldId id="1107" r:id="rId118"/>
    <p:sldId id="1108" r:id="rId119"/>
    <p:sldId id="1109" r:id="rId120"/>
    <p:sldId id="1110" r:id="rId121"/>
    <p:sldId id="1111" r:id="rId122"/>
    <p:sldId id="1112" r:id="rId123"/>
    <p:sldId id="1113" r:id="rId124"/>
    <p:sldId id="1274" r:id="rId125"/>
    <p:sldId id="1115" r:id="rId126"/>
    <p:sldId id="1116" r:id="rId127"/>
    <p:sldId id="1117" r:id="rId128"/>
    <p:sldId id="1118" r:id="rId129"/>
    <p:sldId id="1119" r:id="rId130"/>
    <p:sldId id="1120" r:id="rId131"/>
    <p:sldId id="1121" r:id="rId132"/>
    <p:sldId id="1122" r:id="rId13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3A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24" autoAdjust="0"/>
  </p:normalViewPr>
  <p:slideViewPr>
    <p:cSldViewPr>
      <p:cViewPr varScale="1">
        <p:scale>
          <a:sx n="74" d="100"/>
          <a:sy n="74" d="100"/>
        </p:scale>
        <p:origin x="1290" y="54"/>
      </p:cViewPr>
      <p:guideLst>
        <p:guide orient="horz" pos="2160"/>
        <p:guide pos="2880"/>
      </p:guideLst>
    </p:cSldViewPr>
  </p:slideViewPr>
  <p:notesTextViewPr>
    <p:cViewPr>
      <p:scale>
        <a:sx n="1" d="1"/>
        <a:sy n="1" d="1"/>
      </p:scale>
      <p:origin x="0" y="0"/>
    </p:cViewPr>
  </p:notesTextViewPr>
  <p:sorterViewPr>
    <p:cViewPr>
      <p:scale>
        <a:sx n="100" d="100"/>
        <a:sy n="100" d="100"/>
      </p:scale>
      <p:origin x="0" y="8328"/>
    </p:cViewPr>
  </p:sorterViewPr>
  <p:notesViewPr>
    <p:cSldViewPr>
      <p:cViewPr varScale="1">
        <p:scale>
          <a:sx n="49" d="100"/>
          <a:sy n="49" d="100"/>
        </p:scale>
        <p:origin x="-2964"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oleObject" Target="file:///X:\&#12518;&#12540;&#12470;&#12540;&#20316;&#26989;&#29992;&#12501;&#12457;&#12523;&#12480;\&#9632;0001&#8208;3&#12288;&#24066;&#25919;&#25913;&#38761;&#12539;&#21306;&#38263;&#38306;&#36899;\2017&#24180;&#24230;\171227&#12288;&#12300;&#25913;&#38761;&#35413;&#20385;&#12503;&#12525;&#12472;&#12455;&#12463;&#12488;&#12301;&#21450;&#12403;&#12300;10&#24180;&#24460;&#12398;&#22823;&#38442;&#12434;&#35211;&#12377;&#12360;&#12390;&#12301;&#12398;&#26356;&#26032;&#12395;&#12388;&#12356;&#12390;&#65288;&#20381;&#38972;&#65289;\&#12464;&#12521;&#12501;&#12487;&#12540;&#12479;_&#22825;&#29579;&#23546;&#20844;&#22290;&#12456;&#12531;&#12488;&#12521;&#12531;&#12473;&#20837;&#22290;&#32773;&#25968;&#12539;&#27507;&#20837;&#27507;&#2098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APFF001C\OA-da0008$\&#12518;&#12540;&#12470;&#20316;&#26989;&#29992;&#12501;&#12457;&#12523;&#12480;\&#24066;&#20661;&#27177;&#31649;&#29702;&#25285;&#24403;\05&#12288;&#20225;&#30011;&#38306;&#20418;&#65288;&#36939;&#21942;&#26041;&#37341;&#12539;&#25913;&#38761;&#12503;&#12521;&#12531;&#12394;&#12393;&#65289;\05&#12288;&#25913;&#38761;&#35413;&#20385;&#12503;&#12525;&#12472;&#12455;&#12463;&#12488;\2018&#29256;\&#22238;&#31572;\&#12304;&#36001;&#25919;&#23616;&#12305;&#65303;%20&#25913;&#38761;&#35413;&#20385;&#65328;&#65322;&#12487;&#12540;&#12479;&#65288;&#36865;&#20184;&#29992;&#65289;.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APFF001C\OA-da0005$\&#12518;&#12540;&#12470;&#20316;&#26989;&#29992;&#12501;&#12457;&#12523;&#12480;\da0005&#65288;&#36001;&#28304;&#35519;&#25972;G&#65289;\03%20&#36039;&#37329;&#20418;\06_&#24195;&#21578;\&#9733;30&#24180;&#24230;&#12398;&#12362;&#20181;&#20107;\06%20&#29031;&#20250;&#12289;&#22238;&#31572;&#12289;&#36890;&#30693;\180810_&#25913;&#38761;&#35413;&#20385;PJ\&#65288;&#36001;&#28304;&#35519;&#25972;&#65319;&#20462;&#27491;&#65289;&#12487;&#12540;&#12479;&#3859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APFF001C\OA-da0005$\&#12518;&#12540;&#12470;&#20316;&#26989;&#29992;&#12501;&#12457;&#12523;&#12480;\da0005&#65288;&#36001;&#28304;&#35519;&#25972;G&#65289;\00%20&#36001;&#28304;&#35519;&#25972;&#65319;&#20849;&#36890;\14%20&#25913;&#38761;&#35413;&#20385;&#12503;&#12525;&#12472;&#12455;&#12463;&#12488;&#26356;&#26032;\02.H30.8&#26376;\02.&#20316;&#26989;\&#12304;&#36001;&#25919;&#23616;&#12305;&#65303;%20&#25913;&#38761;&#35413;&#20385;&#65328;&#65322;&#12487;&#12540;&#12479;&#65288;&#36865;&#20184;&#29992;&#6528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PFF001C\OA-vg0003$\&#12518;&#12540;&#12470;&#20316;&#26989;&#29992;&#12501;&#12457;&#12523;&#12480;\&#20849;&#36890;&#21033;&#29992;&#26360;&#39006;&#12501;&#12457;&#12523;&#12480;\&#9320;-2&#29031;&#20250;&#65381;&#22238;&#31572;&#65288;&#26412;&#24066;&#38306;&#20418;&#65289;\H29\&#32207;&#21209;&#35506;&#12424;&#12426;\1&#26376;\&#65303;%20&#25913;&#38761;&#35413;&#20385;&#65328;&#65322;&#12487;&#12540;&#12479;&#65288;&#36865;&#20184;&#29992;&#65289;.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PFF001C\OA-vg0003$\&#12518;&#12540;&#12470;&#20316;&#26989;&#29992;&#12501;&#12457;&#12523;&#12480;\&#20849;&#36890;&#21033;&#29992;&#26360;&#39006;&#12501;&#12457;&#12523;&#12480;\&#9320;-2&#29031;&#20250;&#65381;&#22238;&#31572;&#65288;&#26412;&#24066;&#38306;&#20418;&#65289;\H29\&#32207;&#21209;&#35506;&#12424;&#12426;\1&#26376;\&#65303;%20&#25913;&#38761;&#35413;&#20385;&#65328;&#65322;&#12487;&#12540;&#12479;&#65288;&#36865;&#20184;&#29992;&#65289;.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X:\&#12518;&#12540;&#12470;&#12540;&#20316;&#26989;&#29992;&#12501;&#12457;&#12523;&#12480;\&#9632;0001&#8208;3&#12288;&#24066;&#25919;&#25913;&#38761;&#12539;&#21306;&#38263;&#38306;&#36899;\2017&#24180;&#24230;\171227&#12288;&#12300;&#25913;&#38761;&#35413;&#20385;&#12503;&#12525;&#12472;&#12455;&#12463;&#12488;&#12301;&#21450;&#12403;&#12300;10&#24180;&#24460;&#12398;&#22823;&#38442;&#12434;&#35211;&#12377;&#12360;&#12390;&#12301;&#12398;&#26356;&#26032;&#12395;&#12388;&#12356;&#12390;&#65288;&#20381;&#38972;&#65289;\&#12464;&#12521;&#12501;&#12487;&#12540;&#12479;_&#22825;&#29579;&#23546;&#20844;&#22290;&#12456;&#12531;&#12488;&#12521;&#12531;&#12473;&#20837;&#22290;&#32773;&#25968;&#12539;&#27507;&#20837;&#27507;&#2098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6.xml"/></Relationships>
</file>

<file path=ppt/charts/_rels/chart16.xml.rels><?xml version="1.0" encoding="UTF-8" standalone="yes"?>
<Relationships xmlns="http://schemas.openxmlformats.org/package/2006/relationships"><Relationship Id="rId3" Type="http://schemas.openxmlformats.org/officeDocument/2006/relationships/oleObject" Target="file:///\\APFF001C\OA-ca0003$\&#12518;&#12540;&#12470;&#20316;&#26989;&#29992;&#12501;&#12457;&#12523;&#12480;\01&#25919;&#31574;&#25903;&#25588;&#25285;&#24403;\01&#24179;&#25104;26&#24180;&#24230;&#20197;&#38477;\07&#21306;&#38263;&#12539;&#21306;CM&#20104;&#31639;&#12398;&#32207;&#25324;&#12289;&#21306;&#38263;&#27177;&#38480;\H29&#24180;&#24230;\17.&#25913;&#38761;&#35413;&#20385;&#12503;&#12525;&#12472;&#12455;&#12463;&#12488;\&#20877;&#20462;&#27491;&#20381;&#38972;\&#25913;&#38761;&#35413;&#20385;&#12288;P36&#65374;39&#12288;&#12487;&#12540;&#12479;&#12304;&#24066;&#27665;&#23616;&#12305;.xlsx" TargetMode="External"/><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1" Type="http://schemas.openxmlformats.org/officeDocument/2006/relationships/oleObject" Target="file:///\\APZR002C\OA-ac0003$\&#12518;&#12540;&#12470;&#12540;&#20316;&#26989;&#29992;&#12501;&#12457;&#12523;&#12480;\A02%20&#34892;&#36001;&#25919;&#25913;&#38761;&#25285;&#24403;\&#25913;&#38761;&#35413;&#20385;PJ\16.&#26368;&#32066;&#12392;&#12426;&#12414;&#12392;&#12417;%20&#65288;&#39015;&#21839;&#12539;&#24220;&#12392;&#12398;&#25171;&#21512;&#12379;&#36039;&#26009;&#21547;&#12416;&#65289;\H26.08.19%20&#24220;&#12539;&#24066;&#12539;&#39015;&#21839;&#25171;&#21512;&#12379;\&#25913;&#38761;&#35413;&#20385;&#65328;&#65322;&#12487;&#12540;&#12479;&#65288;H26.08.14&#6528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APZR002C\OA-ac0003$\&#12518;&#12540;&#12470;&#12540;&#20316;&#26989;&#29992;&#12501;&#12457;&#12523;&#12480;\A02%20&#34892;&#36001;&#25919;&#25913;&#38761;&#25285;&#24403;\&#25913;&#38761;&#35413;&#20385;PJ\16.&#26368;&#32066;&#12392;&#12426;&#12414;&#12392;&#12417;%20&#65288;&#39015;&#21839;&#12539;&#24220;&#12392;&#12398;&#25171;&#21512;&#12379;&#36039;&#26009;&#21547;&#12416;&#65289;\H26.08.19%20&#24220;&#12539;&#24066;&#12539;&#39015;&#21839;&#25171;&#21512;&#12379;\&#25913;&#38761;&#35413;&#20385;&#65328;&#65322;&#12487;&#12540;&#12479;&#65288;H26.08.18&#65289;%20-%20&#12467;&#12500;&#1254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oleObject" Target="file:///\\APFF001C\OA-ac0005$\&#12518;&#12540;&#12470;&#12540;&#20316;&#26989;&#29992;&#12501;&#12457;&#12523;&#12480;\A03_&#20107;&#26989;&#20877;&#27083;&#31689;&#25285;&#24403;\02%20&#21508;&#31278;&#12503;&#12525;&#12472;&#12455;&#12463;&#12488;&#12481;&#12540;&#12512;&#38306;&#20418;\03%20&#12381;&#12398;&#20182;\&#25913;&#38761;&#12503;&#12525;&#12472;&#12455;&#12463;&#12488;\&#65303;%20&#25913;&#38761;&#35413;&#20385;&#65328;&#65322;&#12487;&#12540;&#12479;&#65288;&#36865;&#20184;&#29992;&#65289;&#26356;&#2603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FF001C\OA-ac0005$\&#12518;&#12540;&#12470;&#12540;&#20316;&#26989;&#29992;&#12501;&#12457;&#12523;&#12480;\A03_&#20107;&#26989;&#20877;&#27083;&#31689;&#25285;&#24403;\02%20&#21508;&#31278;&#12503;&#12525;&#12472;&#12455;&#12463;&#12488;&#12481;&#12540;&#12512;&#38306;&#20418;\03%20&#12381;&#12398;&#20182;\&#25913;&#38761;&#12503;&#12525;&#12472;&#12455;&#12463;&#12488;\&#65303;%20&#25913;&#38761;&#35413;&#20385;&#65328;&#65322;&#12487;&#12540;&#12479;&#65288;&#36865;&#20184;&#29992;&#65289;&#26356;&#2603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FF001C\OA-da0005$\&#12518;&#12540;&#12470;&#20316;&#26989;&#29992;&#12501;&#12457;&#12523;&#12480;\da0005&#65288;&#36001;&#28304;&#35519;&#25972;G&#65289;\00%20&#36001;&#28304;&#35519;&#25972;&#65319;&#20849;&#36890;\14%20&#25913;&#38761;&#35413;&#20385;&#12503;&#12525;&#12472;&#12455;&#12463;&#12488;&#26356;&#26032;\02.H30.8&#26376;\02.&#20316;&#26989;\&#12304;&#36001;&#25919;&#23616;&#12305;&#65303;%20&#25913;&#38761;&#35413;&#20385;&#65328;&#65322;&#12487;&#12540;&#12479;&#65288;&#36865;&#20184;&#29992;&#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FF001C\OA-da0013$\&#12518;&#12540;&#12470;&#20316;&#26989;&#29992;&#12501;&#12457;&#12523;&#12480;\da0013&#65288;&#31246;&#36001;&#25919;&#20225;&#30011;&#65319;&#65289;\01%20&#12521;&#12452;&#12531;&#20849;&#36890;\99%20&#12381;&#12398;&#20182;\05%20&#29031;&#20250;&#12539;&#22238;&#31572;\30&#24180;&#24230;\300810%20&#25913;&#38761;&#35413;&#20385;&#12503;&#12525;&#12472;&#12455;&#12463;&#12488;&#12300;&#22823;&#38442;&#24066;&#24441;&#25152;&#12398;&#28857;&#26908;&#12539;&#26842;&#21368;&#12375;&#32080;&#26524;&#65288;2008&#24180;&#65374;2017&#24180;&#65289;&#12301;&#12398;&#20869;&#23481;&#30906;&#35469;&#21450;&#12403;&#24773;&#22577;&#31561;&#12398;&#26356;&#26032;&#12395;&#12388;&#12356;&#12390;&#65288;&#20381;&#38972;&#65289;\03.&#22238;&#31572;&#24046;&#26367;&#65288;&#20581;&#20840;&#21270;&#21028;&#26029;&#27604;&#29575;&#65289;\&#12304;&#36001;&#25919;&#23616;&#12305;&#65303;%20&#25913;&#38761;&#35413;&#20385;&#65328;&#65322;&#12487;&#12540;&#12479;&#65288;&#36865;&#20184;&#29992;&#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FF001C\OA-da0013$\&#12518;&#12540;&#12470;&#20316;&#26989;&#29992;&#12501;&#12457;&#12523;&#12480;\da0013&#65288;&#31246;&#36001;&#25919;&#20225;&#30011;&#65319;&#65289;\01%20&#12521;&#12452;&#12531;&#20849;&#36890;\99%20&#12381;&#12398;&#20182;\05%20&#29031;&#20250;&#12539;&#22238;&#31572;\30&#24180;&#24230;\300810%20&#25913;&#38761;&#35413;&#20385;&#12503;&#12525;&#12472;&#12455;&#12463;&#12488;&#12300;&#22823;&#38442;&#24066;&#24441;&#25152;&#12398;&#28857;&#26908;&#12539;&#26842;&#21368;&#12375;&#32080;&#26524;&#65288;2008&#24180;&#65374;2017&#24180;&#65289;&#12301;&#12398;&#20869;&#23481;&#30906;&#35469;&#21450;&#12403;&#24773;&#22577;&#31561;&#12398;&#26356;&#26032;&#12395;&#12388;&#12356;&#12390;&#65288;&#20381;&#38972;&#65289;\03.&#22238;&#31572;&#24046;&#26367;&#65288;&#20581;&#20840;&#21270;&#21028;&#26029;&#27604;&#29575;&#65289;\&#12304;&#36001;&#25919;&#23616;&#12305;&#65303;%20&#25913;&#38761;&#35413;&#20385;&#65328;&#65322;&#12487;&#12540;&#12479;&#65288;&#36865;&#20184;&#29992;&#65289;.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APFF001C\OA-da0008$\&#12518;&#12540;&#12470;&#20316;&#26989;&#29992;&#12501;&#12457;&#12523;&#12480;\&#24066;&#20661;&#27177;&#31649;&#29702;&#25285;&#24403;\05&#12288;&#20225;&#30011;&#38306;&#20418;&#65288;&#36939;&#21942;&#26041;&#37341;&#12539;&#25913;&#38761;&#12503;&#12521;&#12531;&#12394;&#12393;&#65289;\05&#12288;&#25913;&#38761;&#35413;&#20385;&#12503;&#12525;&#12472;&#12455;&#12463;&#12488;\2018&#29256;\&#22238;&#31572;\&#12304;&#36001;&#25919;&#23616;&#12305;&#65303;%20&#25913;&#38761;&#35413;&#20385;&#65328;&#65322;&#12487;&#12540;&#12479;&#65288;&#36865;&#20184;&#29992;&#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r" defTabSz="914400" rtl="0" eaLnBrk="1" fontAlgn="auto" latinLnBrk="0" hangingPunct="1">
              <a:lnSpc>
                <a:spcPct val="100000"/>
              </a:lnSpc>
              <a:spcBef>
                <a:spcPts val="0"/>
              </a:spcBef>
              <a:spcAft>
                <a:spcPts val="0"/>
              </a:spcAft>
              <a:buClrTx/>
              <a:buSzTx/>
              <a:buFontTx/>
              <a:buNone/>
              <a:tabLst/>
              <a:defRPr sz="1100" b="1" i="0" u="none" strike="noStrike" kern="1200" cap="none" spc="0" normalizeH="0" baseline="0">
                <a:solidFill>
                  <a:prstClr val="black">
                    <a:lumMod val="50000"/>
                    <a:lumOff val="50000"/>
                  </a:prstClr>
                </a:solidFill>
                <a:latin typeface="+mj-lt"/>
                <a:ea typeface="+mj-ea"/>
                <a:cs typeface="+mj-cs"/>
              </a:defRPr>
            </a:pPr>
            <a:r>
              <a:rPr lang="ja-JP" altLang="en-US" sz="1400" b="0" i="0" baseline="0" dirty="0">
                <a:solidFill>
                  <a:schemeClr val="tx1"/>
                </a:solidFill>
                <a:effectLst/>
                <a:latin typeface="HGPｺﾞｼｯｸE" panose="020B0900000000000000" pitchFamily="50" charset="-128"/>
                <a:ea typeface="HGPｺﾞｼｯｸE" panose="020B0900000000000000" pitchFamily="50" charset="-128"/>
              </a:rPr>
              <a:t>エントランスエリア関係費　歳出と歳入</a:t>
            </a:r>
            <a:endParaRPr lang="ja-JP" altLang="ja-JP" sz="1400" b="0" dirty="0">
              <a:solidFill>
                <a:schemeClr val="tx1"/>
              </a:solidFill>
              <a:effectLst/>
              <a:latin typeface="HGPｺﾞｼｯｸE" panose="020B0900000000000000" pitchFamily="50" charset="-128"/>
              <a:ea typeface="HGPｺﾞｼｯｸE" panose="020B09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sz="1100">
                <a:solidFill>
                  <a:prstClr val="black">
                    <a:lumMod val="50000"/>
                    <a:lumOff val="50000"/>
                  </a:prstClr>
                </a:solidFill>
              </a:defRPr>
            </a:pPr>
            <a:r>
              <a:rPr lang="ja-JP" sz="1100" dirty="0">
                <a:solidFill>
                  <a:schemeClr val="tx1"/>
                </a:solidFill>
              </a:rPr>
              <a:t>　</a:t>
            </a:r>
            <a:r>
              <a:rPr lang="ja-JP" sz="1050" b="0" dirty="0">
                <a:solidFill>
                  <a:schemeClr val="tx1"/>
                </a:solidFill>
              </a:rPr>
              <a:t>　</a:t>
            </a:r>
          </a:p>
        </c:rich>
      </c:tx>
      <c:layout>
        <c:manualLayout>
          <c:xMode val="edge"/>
          <c:yMode val="edge"/>
          <c:x val="0.10642242952530218"/>
          <c:y val="2.7341482195384671E-2"/>
        </c:manualLayout>
      </c:layout>
      <c:overlay val="0"/>
      <c:spPr>
        <a:noFill/>
        <a:ln>
          <a:noFill/>
        </a:ln>
        <a:effectLst/>
      </c:spPr>
      <c:txPr>
        <a:bodyPr rot="0" spcFirstLastPara="1" vertOverflow="ellipsis" vert="horz" wrap="square" anchor="ctr" anchorCtr="1"/>
        <a:lstStyle/>
        <a:p>
          <a:pPr marL="0" marR="0" indent="0" algn="r" defTabSz="914400" rtl="0" eaLnBrk="1" fontAlgn="auto" latinLnBrk="0" hangingPunct="1">
            <a:lnSpc>
              <a:spcPct val="100000"/>
            </a:lnSpc>
            <a:spcBef>
              <a:spcPts val="0"/>
            </a:spcBef>
            <a:spcAft>
              <a:spcPts val="0"/>
            </a:spcAft>
            <a:buClrTx/>
            <a:buSzTx/>
            <a:buFontTx/>
            <a:buNone/>
            <a:tabLst/>
            <a:defRPr sz="1100" b="1" i="0" u="none" strike="noStrike" kern="1200" cap="none" spc="0" normalizeH="0" baseline="0">
              <a:solidFill>
                <a:prstClr val="black">
                  <a:lumMod val="50000"/>
                  <a:lumOff val="50000"/>
                </a:prstClr>
              </a:solidFill>
              <a:latin typeface="+mj-lt"/>
              <a:ea typeface="+mj-ea"/>
              <a:cs typeface="+mj-cs"/>
            </a:defRPr>
          </a:pPr>
          <a:endParaRPr lang="ja-JP"/>
        </a:p>
      </c:txPr>
    </c:title>
    <c:autoTitleDeleted val="0"/>
    <c:plotArea>
      <c:layout/>
      <c:barChart>
        <c:barDir val="col"/>
        <c:grouping val="clustered"/>
        <c:varyColors val="0"/>
        <c:ser>
          <c:idx val="0"/>
          <c:order val="0"/>
          <c:tx>
            <c:strRef>
              <c:f>歳入・歳出!$B$2</c:f>
              <c:strCache>
                <c:ptCount val="1"/>
                <c:pt idx="0">
                  <c:v>2015以前</c:v>
                </c:pt>
              </c:strCache>
            </c:strRef>
          </c:tx>
          <c:spPr>
            <a:solidFill>
              <a:schemeClr val="accent1"/>
            </a:solidFill>
            <a:ln>
              <a:noFill/>
            </a:ln>
            <a:effectLst/>
          </c:spPr>
          <c:invertIfNegative val="0"/>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dLbl>
            <c:dLbl>
              <c:idx val="1"/>
              <c:layout>
                <c:manualLayout>
                  <c:x val="2.38583421001782E-2"/>
                  <c:y val="8.818453275846842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14-43D9-9359-42E00DD173D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歳入・歳出!$B$3:$B$4</c:f>
              <c:numCache>
                <c:formatCode>#,##0_);[Red]\(#,##0\)</c:formatCode>
                <c:ptCount val="2"/>
                <c:pt idx="0">
                  <c:v>-37000</c:v>
                </c:pt>
                <c:pt idx="1">
                  <c:v>0</c:v>
                </c:pt>
              </c:numCache>
            </c:numRef>
          </c:val>
          <c:extLst xmlns:c16r2="http://schemas.microsoft.com/office/drawing/2015/06/chart">
            <c:ext xmlns:c16="http://schemas.microsoft.com/office/drawing/2014/chart" uri="{C3380CC4-5D6E-409C-BE32-E72D297353CC}">
              <c16:uniqueId val="{00000002-6314-43D9-9359-42E00DD173D9}"/>
            </c:ext>
          </c:extLst>
        </c:ser>
        <c:ser>
          <c:idx val="1"/>
          <c:order val="1"/>
          <c:tx>
            <c:strRef>
              <c:f>歳入・歳出!$C$2</c:f>
              <c:strCache>
                <c:ptCount val="1"/>
                <c:pt idx="0">
                  <c:v>2016以降</c:v>
                </c:pt>
              </c:strCache>
            </c:strRef>
          </c:tx>
          <c:spPr>
            <a:solidFill>
              <a:schemeClr val="accent2"/>
            </a:solidFill>
            <a:ln>
              <a:noFill/>
            </a:ln>
            <a:effectLst/>
          </c:spPr>
          <c:invertIfNegative val="0"/>
          <c:dLbls>
            <c:dLbl>
              <c:idx val="1"/>
              <c:layout>
                <c:manualLayout>
                  <c:x val="-6.8166691714794852E-3"/>
                  <c:y val="2.27845684961538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314-43D9-9359-42E00DD173D9}"/>
                </c:ext>
                <c:ext xmlns:c15="http://schemas.microsoft.com/office/drawing/2012/chart" uri="{CE6537A1-D6FC-4f65-9D91-7224C49458BB}">
                  <c15:layout/>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val>
            <c:numRef>
              <c:f>歳入・歳出!$C$3:$C$4</c:f>
              <c:numCache>
                <c:formatCode>#,##0_);[Red]\(#,##0\)</c:formatCode>
                <c:ptCount val="2"/>
                <c:pt idx="0">
                  <c:v>-7000</c:v>
                </c:pt>
                <c:pt idx="1">
                  <c:v>32000</c:v>
                </c:pt>
              </c:numCache>
            </c:numRef>
          </c:val>
          <c:extLst xmlns:c16r2="http://schemas.microsoft.com/office/drawing/2015/06/chart">
            <c:ext xmlns:c16="http://schemas.microsoft.com/office/drawing/2014/chart" uri="{C3380CC4-5D6E-409C-BE32-E72D297353CC}">
              <c16:uniqueId val="{00000004-6314-43D9-9359-42E00DD173D9}"/>
            </c:ext>
          </c:extLst>
        </c:ser>
        <c:dLbls>
          <c:dLblPos val="outEnd"/>
          <c:showLegendKey val="0"/>
          <c:showVal val="1"/>
          <c:showCatName val="0"/>
          <c:showSerName val="0"/>
          <c:showPercent val="0"/>
          <c:showBubbleSize val="0"/>
        </c:dLbls>
        <c:gapWidth val="267"/>
        <c:overlap val="-43"/>
        <c:axId val="319556664"/>
        <c:axId val="319553136"/>
      </c:barChart>
      <c:catAx>
        <c:axId val="319556664"/>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319553136"/>
        <c:crosses val="autoZero"/>
        <c:auto val="1"/>
        <c:lblAlgn val="ctr"/>
        <c:lblOffset val="100"/>
        <c:noMultiLvlLbl val="0"/>
      </c:catAx>
      <c:valAx>
        <c:axId val="319553136"/>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crossAx val="319556664"/>
        <c:crosses val="autoZero"/>
        <c:crossBetween val="between"/>
      </c:valAx>
      <c:spPr>
        <a:noFill/>
        <a:ln>
          <a:noFill/>
        </a:ln>
        <a:effectLst/>
      </c:spPr>
    </c:plotArea>
    <c:legend>
      <c:legendPos val="b"/>
      <c:layout>
        <c:manualLayout>
          <c:xMode val="edge"/>
          <c:yMode val="edge"/>
          <c:x val="0.51699095046911558"/>
          <c:y val="0.90219069140939245"/>
          <c:w val="0.46363468020696913"/>
          <c:h val="9.32523948913768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1400"/>
            </a:pPr>
            <a:r>
              <a:rPr lang="ja-JP" altLang="ja-JP" sz="1400" b="0" i="0" baseline="0"/>
              <a:t>未収金残高</a:t>
            </a:r>
            <a:endParaRPr lang="en-US" altLang="ja-JP" sz="1400" b="0" i="0" baseline="0"/>
          </a:p>
        </c:rich>
      </c:tx>
      <c:layout>
        <c:manualLayout>
          <c:xMode val="edge"/>
          <c:yMode val="edge"/>
          <c:x val="0.32474225381461697"/>
          <c:y val="4.0874318346863496E-2"/>
        </c:manualLayout>
      </c:layout>
      <c:overlay val="0"/>
    </c:title>
    <c:autoTitleDeleted val="0"/>
    <c:plotArea>
      <c:layout>
        <c:manualLayout>
          <c:layoutTarget val="inner"/>
          <c:xMode val="edge"/>
          <c:yMode val="edge"/>
          <c:x val="0.1529650335503904"/>
          <c:y val="0.1771816296764897"/>
          <c:w val="0.57959254643985281"/>
          <c:h val="0.70693305738495205"/>
        </c:manualLayout>
      </c:layout>
      <c:barChart>
        <c:barDir val="col"/>
        <c:grouping val="stacked"/>
        <c:varyColors val="0"/>
        <c:ser>
          <c:idx val="1"/>
          <c:order val="0"/>
          <c:tx>
            <c:strRef>
              <c:f>未収金残高P16!$B$14</c:f>
              <c:strCache>
                <c:ptCount val="1"/>
                <c:pt idx="0">
                  <c:v>解消額</c:v>
                </c:pt>
              </c:strCache>
            </c:strRef>
          </c:tx>
          <c:invertIfNegative val="0"/>
          <c:dLbls>
            <c:numFmt formatCode="#,##0;\▲#,##0" sourceLinked="0"/>
            <c:spPr>
              <a:noFill/>
              <a:ln>
                <a:noFill/>
              </a:ln>
              <a:effectLst/>
            </c:spPr>
            <c:txPr>
              <a:bodyPr wrap="square" lIns="38100" tIns="19050" rIns="38100" bIns="19050" anchor="ctr">
                <a:spAutoFit/>
              </a:bodyPr>
              <a:lstStyle/>
              <a:p>
                <a:pPr>
                  <a:defRPr sz="700"/>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未収金残高P16!$C$12:$L$12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未収金残高P16!$C$14:$L$14</c:f>
              <c:numCache>
                <c:formatCode>General</c:formatCode>
                <c:ptCount val="10"/>
                <c:pt idx="1">
                  <c:v>-259</c:v>
                </c:pt>
                <c:pt idx="2">
                  <c:v>-276</c:v>
                </c:pt>
                <c:pt idx="3">
                  <c:v>-240</c:v>
                </c:pt>
                <c:pt idx="4">
                  <c:v>-227</c:v>
                </c:pt>
                <c:pt idx="5">
                  <c:v>-223</c:v>
                </c:pt>
                <c:pt idx="6">
                  <c:v>-204</c:v>
                </c:pt>
                <c:pt idx="7">
                  <c:v>-195</c:v>
                </c:pt>
                <c:pt idx="8">
                  <c:v>-179</c:v>
                </c:pt>
                <c:pt idx="9">
                  <c:v>-172</c:v>
                </c:pt>
              </c:numCache>
            </c:numRef>
          </c:val>
          <c:extLst xmlns:c16r2="http://schemas.microsoft.com/office/drawing/2015/06/chart">
            <c:ext xmlns:c16="http://schemas.microsoft.com/office/drawing/2014/chart" uri="{C3380CC4-5D6E-409C-BE32-E72D297353CC}">
              <c16:uniqueId val="{00000000-93B4-4CCB-9DAF-8E1A7A90CAF0}"/>
            </c:ext>
          </c:extLst>
        </c:ser>
        <c:ser>
          <c:idx val="0"/>
          <c:order val="1"/>
          <c:tx>
            <c:strRef>
              <c:f>未収金残高P16!$B$13</c:f>
              <c:strCache>
                <c:ptCount val="1"/>
                <c:pt idx="0">
                  <c:v>発生額</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700"/>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未収金残高P16!$C$12:$L$12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未収金残高P16!$C$13:$L$13</c:f>
              <c:numCache>
                <c:formatCode>General</c:formatCode>
                <c:ptCount val="10"/>
                <c:pt idx="1">
                  <c:v>240</c:v>
                </c:pt>
                <c:pt idx="2">
                  <c:v>225</c:v>
                </c:pt>
                <c:pt idx="3">
                  <c:v>200</c:v>
                </c:pt>
                <c:pt idx="4">
                  <c:v>190</c:v>
                </c:pt>
                <c:pt idx="5">
                  <c:v>184</c:v>
                </c:pt>
                <c:pt idx="6">
                  <c:v>177</c:v>
                </c:pt>
                <c:pt idx="7">
                  <c:v>156</c:v>
                </c:pt>
                <c:pt idx="8">
                  <c:v>148</c:v>
                </c:pt>
                <c:pt idx="9">
                  <c:v>137</c:v>
                </c:pt>
              </c:numCache>
            </c:numRef>
          </c:val>
          <c:extLst xmlns:c16r2="http://schemas.microsoft.com/office/drawing/2015/06/chart">
            <c:ext xmlns:c16="http://schemas.microsoft.com/office/drawing/2014/chart" uri="{C3380CC4-5D6E-409C-BE32-E72D297353CC}">
              <c16:uniqueId val="{00000001-93B4-4CCB-9DAF-8E1A7A90CAF0}"/>
            </c:ext>
          </c:extLst>
        </c:ser>
        <c:dLbls>
          <c:showLegendKey val="0"/>
          <c:showVal val="1"/>
          <c:showCatName val="0"/>
          <c:showSerName val="0"/>
          <c:showPercent val="0"/>
          <c:showBubbleSize val="0"/>
        </c:dLbls>
        <c:gapWidth val="100"/>
        <c:overlap val="100"/>
        <c:axId val="422884696"/>
        <c:axId val="422884304"/>
      </c:barChart>
      <c:lineChart>
        <c:grouping val="standard"/>
        <c:varyColors val="0"/>
        <c:ser>
          <c:idx val="2"/>
          <c:order val="2"/>
          <c:tx>
            <c:strRef>
              <c:f>未収金残高P16!$B$15</c:f>
              <c:strCache>
                <c:ptCount val="1"/>
                <c:pt idx="0">
                  <c:v>年度末残高</c:v>
                </c:pt>
              </c:strCache>
            </c:strRef>
          </c:tx>
          <c:dLbls>
            <c:spPr>
              <a:noFill/>
              <a:ln>
                <a:noFill/>
              </a:ln>
              <a:effectLst/>
            </c:sp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未収金残高P16!$C$12:$K$12</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未収金残高P16!$C$15:$L$15</c:f>
              <c:numCache>
                <c:formatCode>General</c:formatCode>
                <c:ptCount val="10"/>
                <c:pt idx="0">
                  <c:v>757</c:v>
                </c:pt>
                <c:pt idx="1">
                  <c:v>738</c:v>
                </c:pt>
                <c:pt idx="2">
                  <c:v>687</c:v>
                </c:pt>
                <c:pt idx="3">
                  <c:v>647</c:v>
                </c:pt>
                <c:pt idx="4">
                  <c:v>610</c:v>
                </c:pt>
                <c:pt idx="5">
                  <c:v>571</c:v>
                </c:pt>
                <c:pt idx="6">
                  <c:v>544</c:v>
                </c:pt>
                <c:pt idx="7">
                  <c:v>505</c:v>
                </c:pt>
                <c:pt idx="8">
                  <c:v>474</c:v>
                </c:pt>
                <c:pt idx="9">
                  <c:v>439</c:v>
                </c:pt>
              </c:numCache>
            </c:numRef>
          </c:val>
          <c:smooth val="0"/>
          <c:extLst xmlns:c16r2="http://schemas.microsoft.com/office/drawing/2015/06/chart">
            <c:ext xmlns:c16="http://schemas.microsoft.com/office/drawing/2014/chart" uri="{C3380CC4-5D6E-409C-BE32-E72D297353CC}">
              <c16:uniqueId val="{00000002-93B4-4CCB-9DAF-8E1A7A90CAF0}"/>
            </c:ext>
          </c:extLst>
        </c:ser>
        <c:dLbls>
          <c:showLegendKey val="0"/>
          <c:showVal val="1"/>
          <c:showCatName val="0"/>
          <c:showSerName val="0"/>
          <c:showPercent val="0"/>
          <c:showBubbleSize val="0"/>
        </c:dLbls>
        <c:marker val="1"/>
        <c:smooth val="0"/>
        <c:axId val="422884696"/>
        <c:axId val="422884304"/>
      </c:lineChart>
      <c:catAx>
        <c:axId val="422884696"/>
        <c:scaling>
          <c:orientation val="minMax"/>
        </c:scaling>
        <c:delete val="0"/>
        <c:axPos val="b"/>
        <c:title>
          <c:tx>
            <c:rich>
              <a:bodyPr/>
              <a:lstStyle/>
              <a:p>
                <a:pPr>
                  <a:defRPr/>
                </a:pPr>
                <a:r>
                  <a:rPr lang="ja-JP" altLang="en-US" b="0"/>
                  <a:t>（年度）</a:t>
                </a:r>
              </a:p>
            </c:rich>
          </c:tx>
          <c:layout>
            <c:manualLayout>
              <c:xMode val="edge"/>
              <c:yMode val="edge"/>
              <c:x val="0.71532967086043275"/>
              <c:y val="0.90710382193894656"/>
            </c:manualLayout>
          </c:layout>
          <c:overlay val="0"/>
        </c:title>
        <c:numFmt formatCode="General" sourceLinked="1"/>
        <c:majorTickMark val="out"/>
        <c:minorTickMark val="none"/>
        <c:tickLblPos val="low"/>
        <c:txPr>
          <a:bodyPr/>
          <a:lstStyle/>
          <a:p>
            <a:pPr>
              <a:defRPr sz="800"/>
            </a:pPr>
            <a:endParaRPr lang="ja-JP"/>
          </a:p>
        </c:txPr>
        <c:crossAx val="422884304"/>
        <c:crossesAt val="0"/>
        <c:auto val="0"/>
        <c:lblAlgn val="ctr"/>
        <c:lblOffset val="100"/>
        <c:noMultiLvlLbl val="0"/>
      </c:catAx>
      <c:valAx>
        <c:axId val="422884304"/>
        <c:scaling>
          <c:orientation val="minMax"/>
          <c:max val="800"/>
        </c:scaling>
        <c:delete val="0"/>
        <c:axPos val="l"/>
        <c:title>
          <c:tx>
            <c:rich>
              <a:bodyPr rot="0" vert="horz"/>
              <a:lstStyle/>
              <a:p>
                <a:pPr>
                  <a:defRPr/>
                </a:pPr>
                <a:r>
                  <a:rPr lang="ja-JP" altLang="en-US" b="0"/>
                  <a:t>（億円）</a:t>
                </a:r>
              </a:p>
            </c:rich>
          </c:tx>
          <c:layout>
            <c:manualLayout>
              <c:xMode val="edge"/>
              <c:yMode val="edge"/>
              <c:x val="5.2777777777777792E-2"/>
              <c:y val="6.8063017926810604E-2"/>
            </c:manualLayout>
          </c:layout>
          <c:overlay val="0"/>
        </c:title>
        <c:numFmt formatCode="#,##0;\▲#,##0" sourceLinked="0"/>
        <c:majorTickMark val="out"/>
        <c:minorTickMark val="none"/>
        <c:tickLblPos val="nextTo"/>
        <c:crossAx val="422884696"/>
        <c:crosses val="autoZero"/>
        <c:crossBetween val="between"/>
      </c:valAx>
      <c:spPr>
        <a:noFill/>
        <a:ln w="25400">
          <a:noFill/>
        </a:ln>
      </c:spPr>
    </c:plotArea>
    <c:legend>
      <c:legendPos val="r"/>
      <c:layout/>
      <c:overlay val="0"/>
    </c:legend>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1400" b="0"/>
            </a:pPr>
            <a:r>
              <a:rPr lang="ja-JP" altLang="en-US" sz="1400" b="0"/>
              <a:t>広告事業効果額</a:t>
            </a:r>
            <a:endParaRPr lang="en-US" altLang="ja-JP" sz="1400" b="0"/>
          </a:p>
          <a:p>
            <a:pPr>
              <a:defRPr sz="1400" b="0"/>
            </a:pPr>
            <a:r>
              <a:rPr lang="ja-JP" altLang="en-US" sz="1400" b="0"/>
              <a:t>（決算額）</a:t>
            </a:r>
          </a:p>
        </c:rich>
      </c:tx>
      <c:layout>
        <c:manualLayout>
          <c:xMode val="edge"/>
          <c:yMode val="edge"/>
          <c:x val="0.24366609706122144"/>
          <c:y val="2.0900660968709194E-2"/>
        </c:manualLayout>
      </c:layout>
      <c:overlay val="0"/>
    </c:title>
    <c:autoTitleDeleted val="0"/>
    <c:plotArea>
      <c:layout>
        <c:manualLayout>
          <c:layoutTarget val="inner"/>
          <c:xMode val="edge"/>
          <c:yMode val="edge"/>
          <c:x val="9.8710655800124614E-2"/>
          <c:y val="0.20586012769531117"/>
          <c:w val="0.65543288152796086"/>
          <c:h val="0.64965311875823972"/>
        </c:manualLayout>
      </c:layout>
      <c:barChart>
        <c:barDir val="col"/>
        <c:grouping val="stacked"/>
        <c:varyColors val="0"/>
        <c:ser>
          <c:idx val="1"/>
          <c:order val="0"/>
          <c:tx>
            <c:strRef>
              <c:f>広告事業効果額P17!$A$28</c:f>
              <c:strCache>
                <c:ptCount val="1"/>
                <c:pt idx="0">
                  <c:v>ネーミングライツ</c:v>
                </c:pt>
              </c:strCache>
            </c:strRef>
          </c:tx>
          <c:spPr>
            <a:solidFill>
              <a:schemeClr val="bg1">
                <a:lumMod val="65000"/>
              </a:schemeClr>
            </a:solidFill>
          </c:spPr>
          <c:invertIfNegative val="0"/>
          <c:cat>
            <c:strRef>
              <c:f>広告事業効果額P17!$B$27:$M$27</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2017(見込）</c:v>
                </c:pt>
              </c:strCache>
            </c:strRef>
          </c:cat>
          <c:val>
            <c:numRef>
              <c:f>広告事業効果額P17!$B$28:$M$28</c:f>
              <c:numCache>
                <c:formatCode>#,##0.00_);[Red]\(#,##0.00\)</c:formatCode>
                <c:ptCount val="12"/>
                <c:pt idx="0">
                  <c:v>0</c:v>
                </c:pt>
                <c:pt idx="1">
                  <c:v>0</c:v>
                </c:pt>
                <c:pt idx="2">
                  <c:v>0</c:v>
                </c:pt>
                <c:pt idx="3">
                  <c:v>0</c:v>
                </c:pt>
                <c:pt idx="4">
                  <c:v>0.26774999999999999</c:v>
                </c:pt>
                <c:pt idx="5">
                  <c:v>0.189</c:v>
                </c:pt>
                <c:pt idx="6">
                  <c:v>0.21529999999999999</c:v>
                </c:pt>
                <c:pt idx="7">
                  <c:v>1.31809</c:v>
                </c:pt>
                <c:pt idx="8">
                  <c:v>1.38415</c:v>
                </c:pt>
                <c:pt idx="9">
                  <c:v>1.4694</c:v>
                </c:pt>
                <c:pt idx="10">
                  <c:v>1.5896999999999999</c:v>
                </c:pt>
                <c:pt idx="11">
                  <c:v>1.8128</c:v>
                </c:pt>
              </c:numCache>
            </c:numRef>
          </c:val>
          <c:extLst xmlns:c16r2="http://schemas.microsoft.com/office/drawing/2015/06/chart">
            <c:ext xmlns:c16="http://schemas.microsoft.com/office/drawing/2014/chart" uri="{C3380CC4-5D6E-409C-BE32-E72D297353CC}">
              <c16:uniqueId val="{00000000-AC89-4795-A691-48431D19BBA0}"/>
            </c:ext>
          </c:extLst>
        </c:ser>
        <c:ser>
          <c:idx val="0"/>
          <c:order val="1"/>
          <c:tx>
            <c:strRef>
              <c:f>広告事業効果額P17!$A$29</c:f>
              <c:strCache>
                <c:ptCount val="1"/>
                <c:pt idx="0">
                  <c:v>その他</c:v>
                </c:pt>
              </c:strCache>
            </c:strRef>
          </c:tx>
          <c:invertIfNegative val="0"/>
          <c:cat>
            <c:strRef>
              <c:f>広告事業効果額P17!$B$27:$M$27</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2017(見込）</c:v>
                </c:pt>
              </c:strCache>
            </c:strRef>
          </c:cat>
          <c:val>
            <c:numRef>
              <c:f>広告事業効果額P17!$B$29:$M$29</c:f>
              <c:numCache>
                <c:formatCode>#,##0.00_);[Red]\(#,##0.00\)</c:formatCode>
                <c:ptCount val="12"/>
                <c:pt idx="0">
                  <c:v>0.35771999999999998</c:v>
                </c:pt>
                <c:pt idx="1">
                  <c:v>0.91998000000000002</c:v>
                </c:pt>
                <c:pt idx="2">
                  <c:v>1.0210999999999999</c:v>
                </c:pt>
                <c:pt idx="3">
                  <c:v>1.1576500000000001</c:v>
                </c:pt>
                <c:pt idx="4">
                  <c:v>1.3622799999999999</c:v>
                </c:pt>
                <c:pt idx="5">
                  <c:v>2.64886</c:v>
                </c:pt>
                <c:pt idx="6">
                  <c:v>2.79033</c:v>
                </c:pt>
                <c:pt idx="7">
                  <c:v>3.0531899999999998</c:v>
                </c:pt>
                <c:pt idx="8">
                  <c:v>4.2239199999999997</c:v>
                </c:pt>
                <c:pt idx="9">
                  <c:v>3.8517299999999999</c:v>
                </c:pt>
                <c:pt idx="10">
                  <c:v>4.3980100000000002</c:v>
                </c:pt>
                <c:pt idx="11">
                  <c:v>4.6993400000000003</c:v>
                </c:pt>
              </c:numCache>
            </c:numRef>
          </c:val>
          <c:extLst xmlns:c16r2="http://schemas.microsoft.com/office/drawing/2015/06/chart">
            <c:ext xmlns:c16="http://schemas.microsoft.com/office/drawing/2014/chart" uri="{C3380CC4-5D6E-409C-BE32-E72D297353CC}">
              <c16:uniqueId val="{00000001-AC89-4795-A691-48431D19BBA0}"/>
            </c:ext>
          </c:extLst>
        </c:ser>
        <c:dLbls>
          <c:showLegendKey val="0"/>
          <c:showVal val="0"/>
          <c:showCatName val="0"/>
          <c:showSerName val="0"/>
          <c:showPercent val="0"/>
          <c:showBubbleSize val="0"/>
        </c:dLbls>
        <c:gapWidth val="150"/>
        <c:overlap val="100"/>
        <c:axId val="422879600"/>
        <c:axId val="422881952"/>
      </c:barChart>
      <c:catAx>
        <c:axId val="422879600"/>
        <c:scaling>
          <c:orientation val="minMax"/>
        </c:scaling>
        <c:delete val="0"/>
        <c:axPos val="b"/>
        <c:title>
          <c:tx>
            <c:rich>
              <a:bodyPr/>
              <a:lstStyle/>
              <a:p>
                <a:pPr>
                  <a:defRPr/>
                </a:pPr>
                <a:r>
                  <a:rPr lang="ja-JP" altLang="en-US" b="0"/>
                  <a:t>（年度）</a:t>
                </a:r>
              </a:p>
            </c:rich>
          </c:tx>
          <c:layout>
            <c:manualLayout>
              <c:xMode val="edge"/>
              <c:yMode val="edge"/>
              <c:x val="0.66438030745087018"/>
              <c:y val="0.90429636714068151"/>
            </c:manualLayout>
          </c:layout>
          <c:overlay val="0"/>
        </c:title>
        <c:numFmt formatCode="General" sourceLinked="0"/>
        <c:majorTickMark val="out"/>
        <c:minorTickMark val="none"/>
        <c:tickLblPos val="nextTo"/>
        <c:crossAx val="422881952"/>
        <c:crosses val="autoZero"/>
        <c:auto val="1"/>
        <c:lblAlgn val="ctr"/>
        <c:lblOffset val="100"/>
        <c:tickLblSkip val="3"/>
        <c:noMultiLvlLbl val="0"/>
      </c:catAx>
      <c:valAx>
        <c:axId val="422881952"/>
        <c:scaling>
          <c:orientation val="minMax"/>
        </c:scaling>
        <c:delete val="0"/>
        <c:axPos val="l"/>
        <c:title>
          <c:tx>
            <c:rich>
              <a:bodyPr rot="0" vert="horz"/>
              <a:lstStyle/>
              <a:p>
                <a:pPr>
                  <a:defRPr b="0"/>
                </a:pPr>
                <a:r>
                  <a:rPr lang="ja-JP" altLang="en-US" b="0"/>
                  <a:t>（億円）</a:t>
                </a:r>
              </a:p>
            </c:rich>
          </c:tx>
          <c:layout>
            <c:manualLayout>
              <c:xMode val="edge"/>
              <c:yMode val="edge"/>
              <c:x val="2.7661553272448876E-3"/>
              <c:y val="0.1258763252957566"/>
            </c:manualLayout>
          </c:layout>
          <c:overlay val="0"/>
        </c:title>
        <c:numFmt formatCode="#,##0.0;[Red]\-#,##0.0" sourceLinked="0"/>
        <c:majorTickMark val="out"/>
        <c:minorTickMark val="none"/>
        <c:tickLblPos val="nextTo"/>
        <c:crossAx val="422879600"/>
        <c:crosses val="autoZero"/>
        <c:crossBetween val="between"/>
        <c:majorUnit val="0.5"/>
      </c:valAx>
      <c:spPr>
        <a:noFill/>
        <a:ln w="25400">
          <a:noFill/>
        </a:ln>
      </c:spPr>
    </c:plotArea>
    <c:legend>
      <c:legendPos val="r"/>
      <c:layout>
        <c:manualLayout>
          <c:xMode val="edge"/>
          <c:yMode val="edge"/>
          <c:x val="0.57086643905127243"/>
          <c:y val="5.9513985575017386E-2"/>
          <c:w val="0.25970795880410552"/>
          <c:h val="0.17310138377541509"/>
        </c:manualLayout>
      </c:layout>
      <c:overlay val="0"/>
    </c:legend>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b="0">
                <a:latin typeface="+mn-ea"/>
                <a:ea typeface="+mn-ea"/>
              </a:defRPr>
            </a:pPr>
            <a:r>
              <a:rPr lang="ja-JP" altLang="en-US" sz="1400" b="0">
                <a:latin typeface="+mn-ea"/>
                <a:ea typeface="+mn-ea"/>
              </a:rPr>
              <a:t>市債の対国債スプレッド（</a:t>
            </a:r>
            <a:r>
              <a:rPr lang="ja-JP" altLang="ja-JP" sz="1400" b="0" i="0" u="none" strike="noStrike" baseline="0">
                <a:latin typeface="+mn-ea"/>
                <a:ea typeface="+mn-ea"/>
              </a:rPr>
              <a:t>市場公募</a:t>
            </a:r>
            <a:r>
              <a:rPr lang="en-US" altLang="ja-JP" sz="1400" b="0" i="0" u="none" strike="noStrike" baseline="0">
                <a:latin typeface="+mn-ea"/>
                <a:ea typeface="+mn-ea"/>
              </a:rPr>
              <a:t>10</a:t>
            </a:r>
            <a:r>
              <a:rPr lang="ja-JP" altLang="ja-JP" sz="1400" b="0" i="0" u="none" strike="noStrike" baseline="0">
                <a:latin typeface="+mn-ea"/>
                <a:ea typeface="+mn-ea"/>
              </a:rPr>
              <a:t>年債</a:t>
            </a:r>
            <a:r>
              <a:rPr lang="ja-JP" altLang="en-US" sz="1400" b="0" i="0" u="none" strike="noStrike" baseline="0">
                <a:latin typeface="+mn-ea"/>
                <a:ea typeface="+mn-ea"/>
              </a:rPr>
              <a:t>）</a:t>
            </a:r>
            <a:endParaRPr lang="ja-JP" altLang="en-US" sz="1400" b="0">
              <a:latin typeface="+mn-ea"/>
              <a:ea typeface="+mn-ea"/>
            </a:endParaRPr>
          </a:p>
        </c:rich>
      </c:tx>
      <c:layout/>
      <c:overlay val="0"/>
    </c:title>
    <c:autoTitleDeleted val="0"/>
    <c:plotArea>
      <c:layout>
        <c:manualLayout>
          <c:layoutTarget val="inner"/>
          <c:xMode val="edge"/>
          <c:yMode val="edge"/>
          <c:x val="7.0175235839257707E-2"/>
          <c:y val="0.14017493000213821"/>
          <c:w val="0.89816755246109792"/>
          <c:h val="0.65271444551166813"/>
        </c:manualLayout>
      </c:layout>
      <c:lineChart>
        <c:grouping val="standard"/>
        <c:varyColors val="0"/>
        <c:ser>
          <c:idx val="0"/>
          <c:order val="0"/>
          <c:tx>
            <c:strRef>
              <c:f>資金調達コストP19!$G$6</c:f>
              <c:strCache>
                <c:ptCount val="1"/>
                <c:pt idx="0">
                  <c:v>大阪市</c:v>
                </c:pt>
              </c:strCache>
            </c:strRef>
          </c:tx>
          <c:spPr>
            <a:ln w="38100"/>
          </c:spPr>
          <c:marker>
            <c:symbol val="diamond"/>
            <c:size val="7"/>
          </c:marker>
          <c:cat>
            <c:strRef>
              <c:f>資金調達コストP19!$F$7:$F$138</c:f>
              <c:strCache>
                <c:ptCount val="132"/>
                <c:pt idx="0">
                  <c:v>2007.4</c:v>
                </c:pt>
                <c:pt idx="1">
                  <c:v>2007.5</c:v>
                </c:pt>
                <c:pt idx="2">
                  <c:v>2007.6</c:v>
                </c:pt>
                <c:pt idx="3">
                  <c:v>2007.7</c:v>
                </c:pt>
                <c:pt idx="4">
                  <c:v>2007.8</c:v>
                </c:pt>
                <c:pt idx="5">
                  <c:v>2007.9</c:v>
                </c:pt>
                <c:pt idx="6">
                  <c:v>2007.10</c:v>
                </c:pt>
                <c:pt idx="7">
                  <c:v>2007.11</c:v>
                </c:pt>
                <c:pt idx="8">
                  <c:v>2007.12</c:v>
                </c:pt>
                <c:pt idx="9">
                  <c:v>2008.1</c:v>
                </c:pt>
                <c:pt idx="10">
                  <c:v>2008.2</c:v>
                </c:pt>
                <c:pt idx="11">
                  <c:v>2008.3</c:v>
                </c:pt>
                <c:pt idx="12">
                  <c:v>2008.4</c:v>
                </c:pt>
                <c:pt idx="13">
                  <c:v>2008.5</c:v>
                </c:pt>
                <c:pt idx="14">
                  <c:v>2008.6</c:v>
                </c:pt>
                <c:pt idx="15">
                  <c:v>2008.7</c:v>
                </c:pt>
                <c:pt idx="16">
                  <c:v>2008.8</c:v>
                </c:pt>
                <c:pt idx="17">
                  <c:v>2008.9</c:v>
                </c:pt>
                <c:pt idx="18">
                  <c:v>2008.10</c:v>
                </c:pt>
                <c:pt idx="19">
                  <c:v>2008.11</c:v>
                </c:pt>
                <c:pt idx="20">
                  <c:v>2008.12</c:v>
                </c:pt>
                <c:pt idx="21">
                  <c:v>2009.1</c:v>
                </c:pt>
                <c:pt idx="22">
                  <c:v>2009.2</c:v>
                </c:pt>
                <c:pt idx="23">
                  <c:v>2009.3</c:v>
                </c:pt>
                <c:pt idx="24">
                  <c:v>2009.4</c:v>
                </c:pt>
                <c:pt idx="25">
                  <c:v>2009.5</c:v>
                </c:pt>
                <c:pt idx="26">
                  <c:v>2009.6</c:v>
                </c:pt>
                <c:pt idx="27">
                  <c:v>2009.7</c:v>
                </c:pt>
                <c:pt idx="28">
                  <c:v>2009.8</c:v>
                </c:pt>
                <c:pt idx="29">
                  <c:v>2009.9</c:v>
                </c:pt>
                <c:pt idx="30">
                  <c:v>2009.10</c:v>
                </c:pt>
                <c:pt idx="31">
                  <c:v>2009.11</c:v>
                </c:pt>
                <c:pt idx="32">
                  <c:v>2009.12</c:v>
                </c:pt>
                <c:pt idx="33">
                  <c:v>2010.1</c:v>
                </c:pt>
                <c:pt idx="34">
                  <c:v>2010.2</c:v>
                </c:pt>
                <c:pt idx="35">
                  <c:v>2010.3</c:v>
                </c:pt>
                <c:pt idx="36">
                  <c:v>2010.4</c:v>
                </c:pt>
                <c:pt idx="37">
                  <c:v>2010.5</c:v>
                </c:pt>
                <c:pt idx="38">
                  <c:v>2010.6</c:v>
                </c:pt>
                <c:pt idx="39">
                  <c:v>2010.7</c:v>
                </c:pt>
                <c:pt idx="40">
                  <c:v>2010.8</c:v>
                </c:pt>
                <c:pt idx="41">
                  <c:v>2010.9</c:v>
                </c:pt>
                <c:pt idx="42">
                  <c:v>2010.10</c:v>
                </c:pt>
                <c:pt idx="43">
                  <c:v>2010.11</c:v>
                </c:pt>
                <c:pt idx="44">
                  <c:v>2010.12</c:v>
                </c:pt>
                <c:pt idx="45">
                  <c:v>2011.1</c:v>
                </c:pt>
                <c:pt idx="46">
                  <c:v>2011.2</c:v>
                </c:pt>
                <c:pt idx="47">
                  <c:v>2011.3</c:v>
                </c:pt>
                <c:pt idx="48">
                  <c:v>2011.4</c:v>
                </c:pt>
                <c:pt idx="49">
                  <c:v>2011.5</c:v>
                </c:pt>
                <c:pt idx="50">
                  <c:v>2011.6</c:v>
                </c:pt>
                <c:pt idx="51">
                  <c:v>2011.7</c:v>
                </c:pt>
                <c:pt idx="52">
                  <c:v>2011.8</c:v>
                </c:pt>
                <c:pt idx="53">
                  <c:v>2011.9</c:v>
                </c:pt>
                <c:pt idx="54">
                  <c:v>2011.10</c:v>
                </c:pt>
                <c:pt idx="55">
                  <c:v>2011.11</c:v>
                </c:pt>
                <c:pt idx="56">
                  <c:v>2011.12</c:v>
                </c:pt>
                <c:pt idx="57">
                  <c:v>2012.1</c:v>
                </c:pt>
                <c:pt idx="58">
                  <c:v>2012.2</c:v>
                </c:pt>
                <c:pt idx="59">
                  <c:v>2012.3</c:v>
                </c:pt>
                <c:pt idx="60">
                  <c:v>2012.4</c:v>
                </c:pt>
                <c:pt idx="61">
                  <c:v>2012.5</c:v>
                </c:pt>
                <c:pt idx="62">
                  <c:v>2012.6</c:v>
                </c:pt>
                <c:pt idx="63">
                  <c:v>2012.7</c:v>
                </c:pt>
                <c:pt idx="64">
                  <c:v>2012.8</c:v>
                </c:pt>
                <c:pt idx="65">
                  <c:v>2012.9</c:v>
                </c:pt>
                <c:pt idx="66">
                  <c:v>2012.10</c:v>
                </c:pt>
                <c:pt idx="67">
                  <c:v>2012.11</c:v>
                </c:pt>
                <c:pt idx="68">
                  <c:v>2012.12</c:v>
                </c:pt>
                <c:pt idx="69">
                  <c:v>2013.1</c:v>
                </c:pt>
                <c:pt idx="70">
                  <c:v>2013.2</c:v>
                </c:pt>
                <c:pt idx="71">
                  <c:v>2013.3</c:v>
                </c:pt>
                <c:pt idx="72">
                  <c:v>2013.4</c:v>
                </c:pt>
                <c:pt idx="73">
                  <c:v>2013.5</c:v>
                </c:pt>
                <c:pt idx="74">
                  <c:v>2013.6</c:v>
                </c:pt>
                <c:pt idx="75">
                  <c:v>2013.7</c:v>
                </c:pt>
                <c:pt idx="76">
                  <c:v>2013.8</c:v>
                </c:pt>
                <c:pt idx="77">
                  <c:v>2013.9</c:v>
                </c:pt>
                <c:pt idx="78">
                  <c:v>2013.10</c:v>
                </c:pt>
                <c:pt idx="79">
                  <c:v>2013.11</c:v>
                </c:pt>
                <c:pt idx="80">
                  <c:v>2013.12</c:v>
                </c:pt>
                <c:pt idx="81">
                  <c:v>2014.1</c:v>
                </c:pt>
                <c:pt idx="82">
                  <c:v>2014.2</c:v>
                </c:pt>
                <c:pt idx="83">
                  <c:v>2014.3</c:v>
                </c:pt>
                <c:pt idx="84">
                  <c:v>2014.4</c:v>
                </c:pt>
                <c:pt idx="85">
                  <c:v>2014.5</c:v>
                </c:pt>
                <c:pt idx="86">
                  <c:v>2014.6</c:v>
                </c:pt>
                <c:pt idx="87">
                  <c:v>2014.7</c:v>
                </c:pt>
                <c:pt idx="88">
                  <c:v>2014.8</c:v>
                </c:pt>
                <c:pt idx="89">
                  <c:v>2014.9</c:v>
                </c:pt>
                <c:pt idx="90">
                  <c:v>2014.10</c:v>
                </c:pt>
                <c:pt idx="91">
                  <c:v>2014.11</c:v>
                </c:pt>
                <c:pt idx="92">
                  <c:v>2014.12</c:v>
                </c:pt>
                <c:pt idx="93">
                  <c:v>2015.1</c:v>
                </c:pt>
                <c:pt idx="94">
                  <c:v>2015.2</c:v>
                </c:pt>
                <c:pt idx="95">
                  <c:v>2015.3</c:v>
                </c:pt>
                <c:pt idx="96">
                  <c:v>2015.4</c:v>
                </c:pt>
                <c:pt idx="97">
                  <c:v>2015.5</c:v>
                </c:pt>
                <c:pt idx="98">
                  <c:v>2015.6</c:v>
                </c:pt>
                <c:pt idx="99">
                  <c:v>2015.7</c:v>
                </c:pt>
                <c:pt idx="100">
                  <c:v>2015.8</c:v>
                </c:pt>
                <c:pt idx="101">
                  <c:v>2015.9</c:v>
                </c:pt>
                <c:pt idx="102">
                  <c:v>2015.10</c:v>
                </c:pt>
                <c:pt idx="103">
                  <c:v>2015.11</c:v>
                </c:pt>
                <c:pt idx="104">
                  <c:v>2015.12</c:v>
                </c:pt>
                <c:pt idx="105">
                  <c:v>2016.1</c:v>
                </c:pt>
                <c:pt idx="106">
                  <c:v>2016.2</c:v>
                </c:pt>
                <c:pt idx="107">
                  <c:v>2016.3</c:v>
                </c:pt>
                <c:pt idx="108">
                  <c:v>2016.4</c:v>
                </c:pt>
                <c:pt idx="109">
                  <c:v>2016.5</c:v>
                </c:pt>
                <c:pt idx="110">
                  <c:v>2016.6</c:v>
                </c:pt>
                <c:pt idx="111">
                  <c:v>2016.7</c:v>
                </c:pt>
                <c:pt idx="112">
                  <c:v>2016.8</c:v>
                </c:pt>
                <c:pt idx="113">
                  <c:v>2016.9</c:v>
                </c:pt>
                <c:pt idx="114">
                  <c:v>2016.10</c:v>
                </c:pt>
                <c:pt idx="115">
                  <c:v>2016.11</c:v>
                </c:pt>
                <c:pt idx="116">
                  <c:v>2016.12</c:v>
                </c:pt>
                <c:pt idx="117">
                  <c:v>2017.1</c:v>
                </c:pt>
                <c:pt idx="118">
                  <c:v>2017.2</c:v>
                </c:pt>
                <c:pt idx="119">
                  <c:v>2017.3</c:v>
                </c:pt>
                <c:pt idx="120">
                  <c:v>2017.4</c:v>
                </c:pt>
                <c:pt idx="121">
                  <c:v>2017.5</c:v>
                </c:pt>
                <c:pt idx="122">
                  <c:v>2017.6</c:v>
                </c:pt>
                <c:pt idx="123">
                  <c:v>2017.7</c:v>
                </c:pt>
                <c:pt idx="124">
                  <c:v>2017.8</c:v>
                </c:pt>
                <c:pt idx="125">
                  <c:v>2017.9</c:v>
                </c:pt>
                <c:pt idx="126">
                  <c:v>2017.10</c:v>
                </c:pt>
                <c:pt idx="127">
                  <c:v>2017.11</c:v>
                </c:pt>
                <c:pt idx="128">
                  <c:v>2017.12</c:v>
                </c:pt>
                <c:pt idx="129">
                  <c:v>2018.1</c:v>
                </c:pt>
                <c:pt idx="130">
                  <c:v>2018.2</c:v>
                </c:pt>
                <c:pt idx="131">
                  <c:v>2018.3</c:v>
                </c:pt>
              </c:strCache>
            </c:strRef>
          </c:cat>
          <c:val>
            <c:numRef>
              <c:f>資金調達コストP19!$G$7:$G$138</c:f>
              <c:numCache>
                <c:formatCode>General</c:formatCode>
                <c:ptCount val="132"/>
                <c:pt idx="0" formatCode="0.0_ ">
                  <c:v>16.399999999999999</c:v>
                </c:pt>
                <c:pt idx="2" formatCode="0.0_ ">
                  <c:v>10</c:v>
                </c:pt>
                <c:pt idx="3" formatCode="0.0_ ">
                  <c:v>8.3000000000000007</c:v>
                </c:pt>
                <c:pt idx="5" formatCode="0.0_ ">
                  <c:v>16</c:v>
                </c:pt>
                <c:pt idx="7" formatCode="0.0_ ">
                  <c:v>14.1</c:v>
                </c:pt>
                <c:pt idx="8" formatCode="0.0_ ">
                  <c:v>18.5</c:v>
                </c:pt>
                <c:pt idx="11" formatCode="0.0_ ">
                  <c:v>23.400000000000002</c:v>
                </c:pt>
                <c:pt idx="14" formatCode="0.0_ ">
                  <c:v>16.5</c:v>
                </c:pt>
                <c:pt idx="15" formatCode="0.0_ ">
                  <c:v>17.899999999999999</c:v>
                </c:pt>
                <c:pt idx="16" formatCode="0.0_ ">
                  <c:v>19.2</c:v>
                </c:pt>
                <c:pt idx="19" formatCode="0.0_ ">
                  <c:v>36.700000000000003</c:v>
                </c:pt>
                <c:pt idx="20" formatCode="0.0_ ">
                  <c:v>35</c:v>
                </c:pt>
                <c:pt idx="21" formatCode="0.0_ ">
                  <c:v>35</c:v>
                </c:pt>
                <c:pt idx="22" formatCode="0.0_ ">
                  <c:v>34.299999999999997</c:v>
                </c:pt>
                <c:pt idx="26" formatCode="0.0_ ">
                  <c:v>13.5</c:v>
                </c:pt>
                <c:pt idx="27" formatCode="0.0_ ">
                  <c:v>14.200000000000001</c:v>
                </c:pt>
                <c:pt idx="28" formatCode="0.0_ ">
                  <c:v>15.5</c:v>
                </c:pt>
                <c:pt idx="31" formatCode="0.0_ ">
                  <c:v>10.399999999999999</c:v>
                </c:pt>
                <c:pt idx="33" formatCode="0.0_ ">
                  <c:v>12.5</c:v>
                </c:pt>
                <c:pt idx="34" formatCode="0.0_ ">
                  <c:v>10</c:v>
                </c:pt>
                <c:pt idx="37" formatCode="0.0_ ">
                  <c:v>7</c:v>
                </c:pt>
                <c:pt idx="39" formatCode="0.0_ ">
                  <c:v>4.8</c:v>
                </c:pt>
                <c:pt idx="41" formatCode="0.0_ ">
                  <c:v>10</c:v>
                </c:pt>
                <c:pt idx="43" formatCode="0.0_ ">
                  <c:v>9.7999999999999989</c:v>
                </c:pt>
                <c:pt idx="45" formatCode="0.0_ ">
                  <c:v>5.9</c:v>
                </c:pt>
                <c:pt idx="47" formatCode="0.0_ ">
                  <c:v>3.1</c:v>
                </c:pt>
                <c:pt idx="49" formatCode="0.0_ ">
                  <c:v>2.4</c:v>
                </c:pt>
                <c:pt idx="51" formatCode="0.0_ ">
                  <c:v>0.8</c:v>
                </c:pt>
                <c:pt idx="53" formatCode="0.0_ ">
                  <c:v>0.1</c:v>
                </c:pt>
                <c:pt idx="55" formatCode="0.0_ ">
                  <c:v>-0.5</c:v>
                </c:pt>
                <c:pt idx="57" formatCode="0.0_ ">
                  <c:v>-0.9</c:v>
                </c:pt>
                <c:pt idx="61" formatCode="0.0_ ">
                  <c:v>5.9999999999999991</c:v>
                </c:pt>
                <c:pt idx="65" formatCode="0.0_ ">
                  <c:v>5</c:v>
                </c:pt>
                <c:pt idx="67" formatCode="0.0_ ">
                  <c:v>4</c:v>
                </c:pt>
                <c:pt idx="69" formatCode="0.0_ ">
                  <c:v>3.5</c:v>
                </c:pt>
                <c:pt idx="73" formatCode="0.0_ ">
                  <c:v>2.9999999999999996</c:v>
                </c:pt>
                <c:pt idx="77" formatCode="0.0_ ">
                  <c:v>5.9999999999999991</c:v>
                </c:pt>
                <c:pt idx="79" formatCode="0.0_ ">
                  <c:v>8</c:v>
                </c:pt>
                <c:pt idx="81" formatCode="0.0_ ">
                  <c:v>8</c:v>
                </c:pt>
                <c:pt idx="85" formatCode="0.0_ ">
                  <c:v>6.5</c:v>
                </c:pt>
                <c:pt idx="89" formatCode="0.0_ ">
                  <c:v>3</c:v>
                </c:pt>
                <c:pt idx="91" formatCode="0.0_ ">
                  <c:v>2.5</c:v>
                </c:pt>
                <c:pt idx="93" formatCode="0.0_ ">
                  <c:v>4.5</c:v>
                </c:pt>
                <c:pt idx="96" formatCode="0.0_ ">
                  <c:v>6.5</c:v>
                </c:pt>
                <c:pt idx="101" formatCode="0.0_ ">
                  <c:v>12</c:v>
                </c:pt>
                <c:pt idx="103" formatCode="0.0_ ">
                  <c:v>15</c:v>
                </c:pt>
                <c:pt idx="105" formatCode="0.0_ ">
                  <c:v>15</c:v>
                </c:pt>
                <c:pt idx="109" formatCode="0.0_ ">
                  <c:v>18</c:v>
                </c:pt>
                <c:pt idx="113" formatCode="0.0_ ">
                  <c:v>13</c:v>
                </c:pt>
                <c:pt idx="115" formatCode="0.0_ ">
                  <c:v>12</c:v>
                </c:pt>
                <c:pt idx="117" formatCode="0.0_ ">
                  <c:v>12</c:v>
                </c:pt>
                <c:pt idx="121" formatCode="0.0_ ">
                  <c:v>14</c:v>
                </c:pt>
                <c:pt idx="125" formatCode="0.0_ ">
                  <c:v>14</c:v>
                </c:pt>
                <c:pt idx="127" formatCode="0.0_ ">
                  <c:v>16</c:v>
                </c:pt>
                <c:pt idx="129" formatCode="0.0_ ">
                  <c:v>16</c:v>
                </c:pt>
              </c:numCache>
            </c:numRef>
          </c:val>
          <c:smooth val="0"/>
          <c:extLst xmlns:c16r2="http://schemas.microsoft.com/office/drawing/2015/06/chart">
            <c:ext xmlns:c16="http://schemas.microsoft.com/office/drawing/2014/chart" uri="{C3380CC4-5D6E-409C-BE32-E72D297353CC}">
              <c16:uniqueId val="{00000000-B3DF-4402-A6AB-893096F3B233}"/>
            </c:ext>
          </c:extLst>
        </c:ser>
        <c:ser>
          <c:idx val="1"/>
          <c:order val="1"/>
          <c:tx>
            <c:strRef>
              <c:f>資金調達コストP19!$H$6</c:f>
              <c:strCache>
                <c:ptCount val="1"/>
                <c:pt idx="0">
                  <c:v>横浜市</c:v>
                </c:pt>
              </c:strCache>
            </c:strRef>
          </c:tx>
          <c:spPr>
            <a:ln w="19050"/>
          </c:spPr>
          <c:marker>
            <c:symbol val="square"/>
            <c:size val="3"/>
          </c:marker>
          <c:cat>
            <c:strRef>
              <c:f>資金調達コストP19!$F$7:$F$138</c:f>
              <c:strCache>
                <c:ptCount val="132"/>
                <c:pt idx="0">
                  <c:v>2007.4</c:v>
                </c:pt>
                <c:pt idx="1">
                  <c:v>2007.5</c:v>
                </c:pt>
                <c:pt idx="2">
                  <c:v>2007.6</c:v>
                </c:pt>
                <c:pt idx="3">
                  <c:v>2007.7</c:v>
                </c:pt>
                <c:pt idx="4">
                  <c:v>2007.8</c:v>
                </c:pt>
                <c:pt idx="5">
                  <c:v>2007.9</c:v>
                </c:pt>
                <c:pt idx="6">
                  <c:v>2007.10</c:v>
                </c:pt>
                <c:pt idx="7">
                  <c:v>2007.11</c:v>
                </c:pt>
                <c:pt idx="8">
                  <c:v>2007.12</c:v>
                </c:pt>
                <c:pt idx="9">
                  <c:v>2008.1</c:v>
                </c:pt>
                <c:pt idx="10">
                  <c:v>2008.2</c:v>
                </c:pt>
                <c:pt idx="11">
                  <c:v>2008.3</c:v>
                </c:pt>
                <c:pt idx="12">
                  <c:v>2008.4</c:v>
                </c:pt>
                <c:pt idx="13">
                  <c:v>2008.5</c:v>
                </c:pt>
                <c:pt idx="14">
                  <c:v>2008.6</c:v>
                </c:pt>
                <c:pt idx="15">
                  <c:v>2008.7</c:v>
                </c:pt>
                <c:pt idx="16">
                  <c:v>2008.8</c:v>
                </c:pt>
                <c:pt idx="17">
                  <c:v>2008.9</c:v>
                </c:pt>
                <c:pt idx="18">
                  <c:v>2008.10</c:v>
                </c:pt>
                <c:pt idx="19">
                  <c:v>2008.11</c:v>
                </c:pt>
                <c:pt idx="20">
                  <c:v>2008.12</c:v>
                </c:pt>
                <c:pt idx="21">
                  <c:v>2009.1</c:v>
                </c:pt>
                <c:pt idx="22">
                  <c:v>2009.2</c:v>
                </c:pt>
                <c:pt idx="23">
                  <c:v>2009.3</c:v>
                </c:pt>
                <c:pt idx="24">
                  <c:v>2009.4</c:v>
                </c:pt>
                <c:pt idx="25">
                  <c:v>2009.5</c:v>
                </c:pt>
                <c:pt idx="26">
                  <c:v>2009.6</c:v>
                </c:pt>
                <c:pt idx="27">
                  <c:v>2009.7</c:v>
                </c:pt>
                <c:pt idx="28">
                  <c:v>2009.8</c:v>
                </c:pt>
                <c:pt idx="29">
                  <c:v>2009.9</c:v>
                </c:pt>
                <c:pt idx="30">
                  <c:v>2009.10</c:v>
                </c:pt>
                <c:pt idx="31">
                  <c:v>2009.11</c:v>
                </c:pt>
                <c:pt idx="32">
                  <c:v>2009.12</c:v>
                </c:pt>
                <c:pt idx="33">
                  <c:v>2010.1</c:v>
                </c:pt>
                <c:pt idx="34">
                  <c:v>2010.2</c:v>
                </c:pt>
                <c:pt idx="35">
                  <c:v>2010.3</c:v>
                </c:pt>
                <c:pt idx="36">
                  <c:v>2010.4</c:v>
                </c:pt>
                <c:pt idx="37">
                  <c:v>2010.5</c:v>
                </c:pt>
                <c:pt idx="38">
                  <c:v>2010.6</c:v>
                </c:pt>
                <c:pt idx="39">
                  <c:v>2010.7</c:v>
                </c:pt>
                <c:pt idx="40">
                  <c:v>2010.8</c:v>
                </c:pt>
                <c:pt idx="41">
                  <c:v>2010.9</c:v>
                </c:pt>
                <c:pt idx="42">
                  <c:v>2010.10</c:v>
                </c:pt>
                <c:pt idx="43">
                  <c:v>2010.11</c:v>
                </c:pt>
                <c:pt idx="44">
                  <c:v>2010.12</c:v>
                </c:pt>
                <c:pt idx="45">
                  <c:v>2011.1</c:v>
                </c:pt>
                <c:pt idx="46">
                  <c:v>2011.2</c:v>
                </c:pt>
                <c:pt idx="47">
                  <c:v>2011.3</c:v>
                </c:pt>
                <c:pt idx="48">
                  <c:v>2011.4</c:v>
                </c:pt>
                <c:pt idx="49">
                  <c:v>2011.5</c:v>
                </c:pt>
                <c:pt idx="50">
                  <c:v>2011.6</c:v>
                </c:pt>
                <c:pt idx="51">
                  <c:v>2011.7</c:v>
                </c:pt>
                <c:pt idx="52">
                  <c:v>2011.8</c:v>
                </c:pt>
                <c:pt idx="53">
                  <c:v>2011.9</c:v>
                </c:pt>
                <c:pt idx="54">
                  <c:v>2011.10</c:v>
                </c:pt>
                <c:pt idx="55">
                  <c:v>2011.11</c:v>
                </c:pt>
                <c:pt idx="56">
                  <c:v>2011.12</c:v>
                </c:pt>
                <c:pt idx="57">
                  <c:v>2012.1</c:v>
                </c:pt>
                <c:pt idx="58">
                  <c:v>2012.2</c:v>
                </c:pt>
                <c:pt idx="59">
                  <c:v>2012.3</c:v>
                </c:pt>
                <c:pt idx="60">
                  <c:v>2012.4</c:v>
                </c:pt>
                <c:pt idx="61">
                  <c:v>2012.5</c:v>
                </c:pt>
                <c:pt idx="62">
                  <c:v>2012.6</c:v>
                </c:pt>
                <c:pt idx="63">
                  <c:v>2012.7</c:v>
                </c:pt>
                <c:pt idx="64">
                  <c:v>2012.8</c:v>
                </c:pt>
                <c:pt idx="65">
                  <c:v>2012.9</c:v>
                </c:pt>
                <c:pt idx="66">
                  <c:v>2012.10</c:v>
                </c:pt>
                <c:pt idx="67">
                  <c:v>2012.11</c:v>
                </c:pt>
                <c:pt idx="68">
                  <c:v>2012.12</c:v>
                </c:pt>
                <c:pt idx="69">
                  <c:v>2013.1</c:v>
                </c:pt>
                <c:pt idx="70">
                  <c:v>2013.2</c:v>
                </c:pt>
                <c:pt idx="71">
                  <c:v>2013.3</c:v>
                </c:pt>
                <c:pt idx="72">
                  <c:v>2013.4</c:v>
                </c:pt>
                <c:pt idx="73">
                  <c:v>2013.5</c:v>
                </c:pt>
                <c:pt idx="74">
                  <c:v>2013.6</c:v>
                </c:pt>
                <c:pt idx="75">
                  <c:v>2013.7</c:v>
                </c:pt>
                <c:pt idx="76">
                  <c:v>2013.8</c:v>
                </c:pt>
                <c:pt idx="77">
                  <c:v>2013.9</c:v>
                </c:pt>
                <c:pt idx="78">
                  <c:v>2013.10</c:v>
                </c:pt>
                <c:pt idx="79">
                  <c:v>2013.11</c:v>
                </c:pt>
                <c:pt idx="80">
                  <c:v>2013.12</c:v>
                </c:pt>
                <c:pt idx="81">
                  <c:v>2014.1</c:v>
                </c:pt>
                <c:pt idx="82">
                  <c:v>2014.2</c:v>
                </c:pt>
                <c:pt idx="83">
                  <c:v>2014.3</c:v>
                </c:pt>
                <c:pt idx="84">
                  <c:v>2014.4</c:v>
                </c:pt>
                <c:pt idx="85">
                  <c:v>2014.5</c:v>
                </c:pt>
                <c:pt idx="86">
                  <c:v>2014.6</c:v>
                </c:pt>
                <c:pt idx="87">
                  <c:v>2014.7</c:v>
                </c:pt>
                <c:pt idx="88">
                  <c:v>2014.8</c:v>
                </c:pt>
                <c:pt idx="89">
                  <c:v>2014.9</c:v>
                </c:pt>
                <c:pt idx="90">
                  <c:v>2014.10</c:v>
                </c:pt>
                <c:pt idx="91">
                  <c:v>2014.11</c:v>
                </c:pt>
                <c:pt idx="92">
                  <c:v>2014.12</c:v>
                </c:pt>
                <c:pt idx="93">
                  <c:v>2015.1</c:v>
                </c:pt>
                <c:pt idx="94">
                  <c:v>2015.2</c:v>
                </c:pt>
                <c:pt idx="95">
                  <c:v>2015.3</c:v>
                </c:pt>
                <c:pt idx="96">
                  <c:v>2015.4</c:v>
                </c:pt>
                <c:pt idx="97">
                  <c:v>2015.5</c:v>
                </c:pt>
                <c:pt idx="98">
                  <c:v>2015.6</c:v>
                </c:pt>
                <c:pt idx="99">
                  <c:v>2015.7</c:v>
                </c:pt>
                <c:pt idx="100">
                  <c:v>2015.8</c:v>
                </c:pt>
                <c:pt idx="101">
                  <c:v>2015.9</c:v>
                </c:pt>
                <c:pt idx="102">
                  <c:v>2015.10</c:v>
                </c:pt>
                <c:pt idx="103">
                  <c:v>2015.11</c:v>
                </c:pt>
                <c:pt idx="104">
                  <c:v>2015.12</c:v>
                </c:pt>
                <c:pt idx="105">
                  <c:v>2016.1</c:v>
                </c:pt>
                <c:pt idx="106">
                  <c:v>2016.2</c:v>
                </c:pt>
                <c:pt idx="107">
                  <c:v>2016.3</c:v>
                </c:pt>
                <c:pt idx="108">
                  <c:v>2016.4</c:v>
                </c:pt>
                <c:pt idx="109">
                  <c:v>2016.5</c:v>
                </c:pt>
                <c:pt idx="110">
                  <c:v>2016.6</c:v>
                </c:pt>
                <c:pt idx="111">
                  <c:v>2016.7</c:v>
                </c:pt>
                <c:pt idx="112">
                  <c:v>2016.8</c:v>
                </c:pt>
                <c:pt idx="113">
                  <c:v>2016.9</c:v>
                </c:pt>
                <c:pt idx="114">
                  <c:v>2016.10</c:v>
                </c:pt>
                <c:pt idx="115">
                  <c:v>2016.11</c:v>
                </c:pt>
                <c:pt idx="116">
                  <c:v>2016.12</c:v>
                </c:pt>
                <c:pt idx="117">
                  <c:v>2017.1</c:v>
                </c:pt>
                <c:pt idx="118">
                  <c:v>2017.2</c:v>
                </c:pt>
                <c:pt idx="119">
                  <c:v>2017.3</c:v>
                </c:pt>
                <c:pt idx="120">
                  <c:v>2017.4</c:v>
                </c:pt>
                <c:pt idx="121">
                  <c:v>2017.5</c:v>
                </c:pt>
                <c:pt idx="122">
                  <c:v>2017.6</c:v>
                </c:pt>
                <c:pt idx="123">
                  <c:v>2017.7</c:v>
                </c:pt>
                <c:pt idx="124">
                  <c:v>2017.8</c:v>
                </c:pt>
                <c:pt idx="125">
                  <c:v>2017.9</c:v>
                </c:pt>
                <c:pt idx="126">
                  <c:v>2017.10</c:v>
                </c:pt>
                <c:pt idx="127">
                  <c:v>2017.11</c:v>
                </c:pt>
                <c:pt idx="128">
                  <c:v>2017.12</c:v>
                </c:pt>
                <c:pt idx="129">
                  <c:v>2018.1</c:v>
                </c:pt>
                <c:pt idx="130">
                  <c:v>2018.2</c:v>
                </c:pt>
                <c:pt idx="131">
                  <c:v>2018.3</c:v>
                </c:pt>
              </c:strCache>
            </c:strRef>
          </c:cat>
          <c:val>
            <c:numRef>
              <c:f>資金調達コストP19!$H$7:$H$138</c:f>
              <c:numCache>
                <c:formatCode>0.0_ </c:formatCode>
                <c:ptCount val="132"/>
                <c:pt idx="1">
                  <c:v>11</c:v>
                </c:pt>
                <c:pt idx="2">
                  <c:v>10.5</c:v>
                </c:pt>
                <c:pt idx="4">
                  <c:v>16</c:v>
                </c:pt>
                <c:pt idx="6">
                  <c:v>14</c:v>
                </c:pt>
                <c:pt idx="8">
                  <c:v>14</c:v>
                </c:pt>
                <c:pt idx="10">
                  <c:v>16</c:v>
                </c:pt>
                <c:pt idx="13">
                  <c:v>15.200000000000001</c:v>
                </c:pt>
                <c:pt idx="14">
                  <c:v>14</c:v>
                </c:pt>
                <c:pt idx="19">
                  <c:v>19.8</c:v>
                </c:pt>
                <c:pt idx="20">
                  <c:v>20</c:v>
                </c:pt>
                <c:pt idx="22">
                  <c:v>18.8</c:v>
                </c:pt>
                <c:pt idx="25">
                  <c:v>13</c:v>
                </c:pt>
                <c:pt idx="27">
                  <c:v>11.299999999999999</c:v>
                </c:pt>
                <c:pt idx="29">
                  <c:v>9.5</c:v>
                </c:pt>
                <c:pt idx="30">
                  <c:v>8.5</c:v>
                </c:pt>
                <c:pt idx="31">
                  <c:v>7.5</c:v>
                </c:pt>
                <c:pt idx="32">
                  <c:v>8</c:v>
                </c:pt>
                <c:pt idx="34">
                  <c:v>7.5</c:v>
                </c:pt>
                <c:pt idx="37">
                  <c:v>3.5</c:v>
                </c:pt>
                <c:pt idx="40">
                  <c:v>3.2</c:v>
                </c:pt>
                <c:pt idx="41">
                  <c:v>3.5</c:v>
                </c:pt>
                <c:pt idx="42">
                  <c:v>5.9999999999999991</c:v>
                </c:pt>
                <c:pt idx="44">
                  <c:v>6.5</c:v>
                </c:pt>
                <c:pt idx="46">
                  <c:v>5</c:v>
                </c:pt>
                <c:pt idx="49">
                  <c:v>5</c:v>
                </c:pt>
                <c:pt idx="51">
                  <c:v>2.5</c:v>
                </c:pt>
                <c:pt idx="54">
                  <c:v>2.5</c:v>
                </c:pt>
                <c:pt idx="55">
                  <c:v>2.5</c:v>
                </c:pt>
                <c:pt idx="57">
                  <c:v>2.5</c:v>
                </c:pt>
                <c:pt idx="66">
                  <c:v>2.5</c:v>
                </c:pt>
                <c:pt idx="68">
                  <c:v>2</c:v>
                </c:pt>
                <c:pt idx="70">
                  <c:v>2</c:v>
                </c:pt>
                <c:pt idx="73">
                  <c:v>2</c:v>
                </c:pt>
                <c:pt idx="75">
                  <c:v>2.9999999999999996</c:v>
                </c:pt>
                <c:pt idx="76">
                  <c:v>4</c:v>
                </c:pt>
                <c:pt idx="78">
                  <c:v>4</c:v>
                </c:pt>
                <c:pt idx="79">
                  <c:v>5.9999999999999991</c:v>
                </c:pt>
                <c:pt idx="80">
                  <c:v>5.9999999999999991</c:v>
                </c:pt>
                <c:pt idx="81">
                  <c:v>5.9999999999999991</c:v>
                </c:pt>
                <c:pt idx="82">
                  <c:v>5</c:v>
                </c:pt>
                <c:pt idx="84">
                  <c:v>5.9999999999999991</c:v>
                </c:pt>
                <c:pt idx="85">
                  <c:v>5.5</c:v>
                </c:pt>
                <c:pt idx="88">
                  <c:v>3.5</c:v>
                </c:pt>
                <c:pt idx="90">
                  <c:v>2.5</c:v>
                </c:pt>
                <c:pt idx="92">
                  <c:v>2.5</c:v>
                </c:pt>
                <c:pt idx="94">
                  <c:v>6.5</c:v>
                </c:pt>
                <c:pt idx="97">
                  <c:v>9</c:v>
                </c:pt>
                <c:pt idx="98">
                  <c:v>9</c:v>
                </c:pt>
                <c:pt idx="100">
                  <c:v>9</c:v>
                </c:pt>
                <c:pt idx="102">
                  <c:v>15</c:v>
                </c:pt>
                <c:pt idx="103">
                  <c:v>15</c:v>
                </c:pt>
                <c:pt idx="105">
                  <c:v>15</c:v>
                </c:pt>
                <c:pt idx="109">
                  <c:v>18</c:v>
                </c:pt>
                <c:pt idx="113">
                  <c:v>13</c:v>
                </c:pt>
                <c:pt idx="114">
                  <c:v>12</c:v>
                </c:pt>
                <c:pt idx="117">
                  <c:v>12</c:v>
                </c:pt>
                <c:pt idx="118">
                  <c:v>14</c:v>
                </c:pt>
                <c:pt idx="120">
                  <c:v>14</c:v>
                </c:pt>
                <c:pt idx="123">
                  <c:v>14</c:v>
                </c:pt>
                <c:pt idx="124">
                  <c:v>14</c:v>
                </c:pt>
                <c:pt idx="126">
                  <c:v>16</c:v>
                </c:pt>
                <c:pt idx="129">
                  <c:v>16</c:v>
                </c:pt>
              </c:numCache>
            </c:numRef>
          </c:val>
          <c:smooth val="0"/>
          <c:extLst xmlns:c16r2="http://schemas.microsoft.com/office/drawing/2015/06/chart">
            <c:ext xmlns:c16="http://schemas.microsoft.com/office/drawing/2014/chart" uri="{C3380CC4-5D6E-409C-BE32-E72D297353CC}">
              <c16:uniqueId val="{00000001-B3DF-4402-A6AB-893096F3B233}"/>
            </c:ext>
          </c:extLst>
        </c:ser>
        <c:dLbls>
          <c:showLegendKey val="0"/>
          <c:showVal val="0"/>
          <c:showCatName val="0"/>
          <c:showSerName val="0"/>
          <c:showPercent val="0"/>
          <c:showBubbleSize val="0"/>
        </c:dLbls>
        <c:marker val="1"/>
        <c:smooth val="0"/>
        <c:axId val="422882344"/>
        <c:axId val="422881168"/>
      </c:lineChart>
      <c:catAx>
        <c:axId val="422882344"/>
        <c:scaling>
          <c:orientation val="minMax"/>
        </c:scaling>
        <c:delete val="0"/>
        <c:axPos val="b"/>
        <c:title>
          <c:tx>
            <c:rich>
              <a:bodyPr/>
              <a:lstStyle/>
              <a:p>
                <a:pPr>
                  <a:defRPr b="0"/>
                </a:pPr>
                <a:r>
                  <a:rPr lang="ja-JP" altLang="en-US" b="0"/>
                  <a:t>（年・月）</a:t>
                </a:r>
              </a:p>
            </c:rich>
          </c:tx>
          <c:layout>
            <c:manualLayout>
              <c:xMode val="edge"/>
              <c:yMode val="edge"/>
              <c:x val="0.93485888872503253"/>
              <c:y val="0.87465039172985648"/>
            </c:manualLayout>
          </c:layout>
          <c:overlay val="0"/>
        </c:title>
        <c:numFmt formatCode="General" sourceLinked="0"/>
        <c:majorTickMark val="out"/>
        <c:minorTickMark val="none"/>
        <c:tickLblPos val="low"/>
        <c:spPr>
          <a:noFill/>
        </c:spPr>
        <c:crossAx val="422881168"/>
        <c:crosses val="autoZero"/>
        <c:auto val="1"/>
        <c:lblAlgn val="ctr"/>
        <c:lblOffset val="100"/>
        <c:tickLblSkip val="6"/>
        <c:tickMarkSkip val="6"/>
        <c:noMultiLvlLbl val="0"/>
      </c:catAx>
      <c:valAx>
        <c:axId val="422881168"/>
        <c:scaling>
          <c:orientation val="minMax"/>
          <c:min val="-5"/>
        </c:scaling>
        <c:delete val="0"/>
        <c:axPos val="l"/>
        <c:title>
          <c:tx>
            <c:rich>
              <a:bodyPr rot="0" vert="horz"/>
              <a:lstStyle/>
              <a:p>
                <a:pPr>
                  <a:defRPr/>
                </a:pPr>
                <a:r>
                  <a:rPr lang="ja-JP" altLang="en-US" b="0"/>
                  <a:t>（</a:t>
                </a:r>
                <a:r>
                  <a:rPr lang="en-US" altLang="ja-JP" b="0"/>
                  <a:t>bp</a:t>
                </a:r>
                <a:r>
                  <a:rPr lang="ja-JP" altLang="en-US" b="0"/>
                  <a:t>）</a:t>
                </a:r>
              </a:p>
            </c:rich>
          </c:tx>
          <c:layout>
            <c:manualLayout>
              <c:xMode val="edge"/>
              <c:yMode val="edge"/>
              <c:x val="2.0437159173431751E-2"/>
              <c:y val="3.6327861352693405E-2"/>
            </c:manualLayout>
          </c:layout>
          <c:overlay val="0"/>
        </c:title>
        <c:numFmt formatCode="0.0_ " sourceLinked="1"/>
        <c:majorTickMark val="out"/>
        <c:minorTickMark val="none"/>
        <c:tickLblPos val="nextTo"/>
        <c:crossAx val="422882344"/>
        <c:crosses val="autoZero"/>
        <c:crossBetween val="between"/>
      </c:valAx>
      <c:spPr>
        <a:noFill/>
        <a:ln w="25400">
          <a:noFill/>
        </a:ln>
      </c:spPr>
    </c:plotArea>
    <c:legend>
      <c:legendPos val="r"/>
      <c:layout>
        <c:manualLayout>
          <c:xMode val="edge"/>
          <c:yMode val="edge"/>
          <c:x val="0.86186665796535378"/>
          <c:y val="0.11946863716144535"/>
          <c:w val="0.11200000705511856"/>
          <c:h val="0.15913237437091043"/>
        </c:manualLayout>
      </c:layout>
      <c:overlay val="0"/>
    </c:legend>
    <c:plotVisOnly val="0"/>
    <c:dispBlanksAs val="span"/>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000" b="0"/>
            </a:pPr>
            <a:r>
              <a:rPr lang="ja-JP" altLang="en-US" sz="1000" b="0" dirty="0"/>
              <a:t>申込者数</a:t>
            </a:r>
          </a:p>
        </c:rich>
      </c:tx>
      <c:layout/>
      <c:overlay val="0"/>
    </c:title>
    <c:autoTitleDeleted val="0"/>
    <c:plotArea>
      <c:layout>
        <c:manualLayout>
          <c:layoutTarget val="inner"/>
          <c:xMode val="edge"/>
          <c:yMode val="edge"/>
          <c:x val="0.18823914415761325"/>
          <c:y val="0.1605748795753637"/>
          <c:w val="0.71087345094521415"/>
          <c:h val="0.664560651786542"/>
        </c:manualLayout>
      </c:layout>
      <c:barChart>
        <c:barDir val="col"/>
        <c:grouping val="stacked"/>
        <c:varyColors val="0"/>
        <c:ser>
          <c:idx val="0"/>
          <c:order val="0"/>
          <c:tx>
            <c:strRef>
              <c:f>職員採用P24!$B$9</c:f>
              <c:strCache>
                <c:ptCount val="1"/>
                <c:pt idx="0">
                  <c:v>26－34歳</c:v>
                </c:pt>
              </c:strCache>
            </c:strRef>
          </c:tx>
          <c:spPr>
            <a:solidFill>
              <a:schemeClr val="accent2">
                <a:lumMod val="60000"/>
                <a:lumOff val="4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9D7D-430F-9FA3-4B39B1115AF1}"/>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職員採用P24!$C$7:$H$7</c:f>
              <c:numCache>
                <c:formatCode>General</c:formatCode>
                <c:ptCount val="6"/>
                <c:pt idx="0">
                  <c:v>2011</c:v>
                </c:pt>
                <c:pt idx="1">
                  <c:v>2012</c:v>
                </c:pt>
                <c:pt idx="2">
                  <c:v>2014</c:v>
                </c:pt>
                <c:pt idx="3">
                  <c:v>2015</c:v>
                </c:pt>
                <c:pt idx="4">
                  <c:v>2016</c:v>
                </c:pt>
                <c:pt idx="5">
                  <c:v>2017</c:v>
                </c:pt>
              </c:numCache>
            </c:numRef>
          </c:cat>
          <c:val>
            <c:numRef>
              <c:f>職員採用P24!$C$9:$H$9</c:f>
              <c:numCache>
                <c:formatCode>General</c:formatCode>
                <c:ptCount val="6"/>
                <c:pt idx="0">
                  <c:v>2182</c:v>
                </c:pt>
                <c:pt idx="1">
                  <c:v>2000</c:v>
                </c:pt>
                <c:pt idx="2" formatCode="#,##0_);[Red]\(#,##0\)">
                  <c:v>1614</c:v>
                </c:pt>
                <c:pt idx="3" formatCode="#,##0_);[Red]\(#,##0\)">
                  <c:v>1472</c:v>
                </c:pt>
                <c:pt idx="4" formatCode="#,##0_);[Red]\(#,##0\)">
                  <c:v>1307</c:v>
                </c:pt>
                <c:pt idx="5" formatCode="#,##0_);[Red]\(#,##0\)">
                  <c:v>1302</c:v>
                </c:pt>
              </c:numCache>
            </c:numRef>
          </c:val>
          <c:extLst xmlns:c16r2="http://schemas.microsoft.com/office/drawing/2015/06/chart">
            <c:ext xmlns:c16="http://schemas.microsoft.com/office/drawing/2014/chart" uri="{C3380CC4-5D6E-409C-BE32-E72D297353CC}">
              <c16:uniqueId val="{00000001-9D7D-430F-9FA3-4B39B1115AF1}"/>
            </c:ext>
          </c:extLst>
        </c:ser>
        <c:ser>
          <c:idx val="1"/>
          <c:order val="1"/>
          <c:tx>
            <c:strRef>
              <c:f>職員採用P24!$B$8</c:f>
              <c:strCache>
                <c:ptCount val="1"/>
                <c:pt idx="0">
                  <c:v>22－25歳</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職員採用P24!$C$7:$H$7</c:f>
              <c:numCache>
                <c:formatCode>General</c:formatCode>
                <c:ptCount val="6"/>
                <c:pt idx="0">
                  <c:v>2011</c:v>
                </c:pt>
                <c:pt idx="1">
                  <c:v>2012</c:v>
                </c:pt>
                <c:pt idx="2">
                  <c:v>2014</c:v>
                </c:pt>
                <c:pt idx="3">
                  <c:v>2015</c:v>
                </c:pt>
                <c:pt idx="4">
                  <c:v>2016</c:v>
                </c:pt>
                <c:pt idx="5">
                  <c:v>2017</c:v>
                </c:pt>
              </c:numCache>
            </c:numRef>
          </c:cat>
          <c:val>
            <c:numRef>
              <c:f>職員採用P24!$C$8:$H$8</c:f>
              <c:numCache>
                <c:formatCode>General</c:formatCode>
                <c:ptCount val="6"/>
                <c:pt idx="0">
                  <c:v>1213</c:v>
                </c:pt>
                <c:pt idx="1">
                  <c:v>1679</c:v>
                </c:pt>
                <c:pt idx="2" formatCode="#,##0_);[Red]\(#,##0\)">
                  <c:v>1604</c:v>
                </c:pt>
                <c:pt idx="3" formatCode="#,##0_);[Red]\(#,##0\)">
                  <c:v>1354</c:v>
                </c:pt>
                <c:pt idx="4" formatCode="#,##0_);[Red]\(#,##0\)">
                  <c:v>1304</c:v>
                </c:pt>
                <c:pt idx="5" formatCode="#,##0_);[Red]\(#,##0\)">
                  <c:v>1527</c:v>
                </c:pt>
              </c:numCache>
            </c:numRef>
          </c:val>
          <c:extLst xmlns:c16r2="http://schemas.microsoft.com/office/drawing/2015/06/chart">
            <c:ext xmlns:c16="http://schemas.microsoft.com/office/drawing/2014/chart" uri="{C3380CC4-5D6E-409C-BE32-E72D297353CC}">
              <c16:uniqueId val="{00000002-9D7D-430F-9FA3-4B39B1115AF1}"/>
            </c:ext>
          </c:extLst>
        </c:ser>
        <c:dLbls>
          <c:showLegendKey val="0"/>
          <c:showVal val="1"/>
          <c:showCatName val="0"/>
          <c:showSerName val="0"/>
          <c:showPercent val="0"/>
          <c:showBubbleSize val="0"/>
        </c:dLbls>
        <c:gapWidth val="150"/>
        <c:overlap val="100"/>
        <c:axId val="422885088"/>
        <c:axId val="422883128"/>
      </c:barChart>
      <c:catAx>
        <c:axId val="422885088"/>
        <c:scaling>
          <c:orientation val="minMax"/>
        </c:scaling>
        <c:delete val="0"/>
        <c:axPos val="b"/>
        <c:title>
          <c:tx>
            <c:rich>
              <a:bodyPr/>
              <a:lstStyle/>
              <a:p>
                <a:pPr>
                  <a:defRPr b="0"/>
                </a:pPr>
                <a:r>
                  <a:rPr lang="ja-JP" altLang="en-US" b="0"/>
                  <a:t>（年度）</a:t>
                </a:r>
              </a:p>
            </c:rich>
          </c:tx>
          <c:layout>
            <c:manualLayout>
              <c:xMode val="edge"/>
              <c:yMode val="edge"/>
              <c:x val="0.88335689834624176"/>
              <c:y val="0.89450551884733209"/>
            </c:manualLayout>
          </c:layout>
          <c:overlay val="0"/>
        </c:title>
        <c:numFmt formatCode="General" sourceLinked="1"/>
        <c:majorTickMark val="out"/>
        <c:minorTickMark val="none"/>
        <c:tickLblPos val="nextTo"/>
        <c:crossAx val="422883128"/>
        <c:crosses val="autoZero"/>
        <c:auto val="1"/>
        <c:lblAlgn val="ctr"/>
        <c:lblOffset val="100"/>
        <c:noMultiLvlLbl val="0"/>
      </c:catAx>
      <c:valAx>
        <c:axId val="422883128"/>
        <c:scaling>
          <c:orientation val="minMax"/>
        </c:scaling>
        <c:delete val="0"/>
        <c:axPos val="l"/>
        <c:title>
          <c:tx>
            <c:rich>
              <a:bodyPr rot="0" vert="horz"/>
              <a:lstStyle/>
              <a:p>
                <a:pPr>
                  <a:defRPr b="0"/>
                </a:pPr>
                <a:r>
                  <a:rPr lang="ja-JP" altLang="en-US" b="0"/>
                  <a:t>（人）</a:t>
                </a:r>
                <a:endParaRPr lang="en-US" altLang="ja-JP" b="0"/>
              </a:p>
            </c:rich>
          </c:tx>
          <c:layout>
            <c:manualLayout>
              <c:xMode val="edge"/>
              <c:yMode val="edge"/>
              <c:x val="7.8464923527906461E-2"/>
              <c:y val="2.2716395260608185E-2"/>
            </c:manualLayout>
          </c:layout>
          <c:overlay val="0"/>
        </c:title>
        <c:numFmt formatCode="General" sourceLinked="1"/>
        <c:majorTickMark val="out"/>
        <c:minorTickMark val="none"/>
        <c:tickLblPos val="nextTo"/>
        <c:crossAx val="422885088"/>
        <c:crosses val="autoZero"/>
        <c:crossBetween val="between"/>
        <c:majorUnit val="1000"/>
      </c:valAx>
      <c:spPr>
        <a:noFill/>
        <a:ln w="25400">
          <a:noFill/>
        </a:ln>
      </c:spPr>
    </c:plotArea>
    <c:legend>
      <c:legendPos val="r"/>
      <c:layout>
        <c:manualLayout>
          <c:xMode val="edge"/>
          <c:yMode val="edge"/>
          <c:x val="0.7850232608952451"/>
          <c:y val="5.0260076014296454E-2"/>
          <c:w val="0.19588488518262615"/>
          <c:h val="0.2294024946697292"/>
        </c:manualLayout>
      </c:layout>
      <c:overlay val="0"/>
    </c:legend>
    <c:plotVisOnly val="1"/>
    <c:dispBlanksAs val="gap"/>
    <c:showDLblsOverMax val="0"/>
  </c:chart>
  <c:spPr>
    <a:noFill/>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sz="1000" b="0"/>
            </a:pPr>
            <a:r>
              <a:rPr lang="ja-JP" altLang="en-US" sz="1000" b="0"/>
              <a:t>合格者数</a:t>
            </a:r>
          </a:p>
        </c:rich>
      </c:tx>
      <c:layout/>
      <c:overlay val="0"/>
    </c:title>
    <c:autoTitleDeleted val="0"/>
    <c:plotArea>
      <c:layout>
        <c:manualLayout>
          <c:layoutTarget val="inner"/>
          <c:xMode val="edge"/>
          <c:yMode val="edge"/>
          <c:x val="0.18823914415761336"/>
          <c:y val="0.20417822772153482"/>
          <c:w val="0.71087345094521415"/>
          <c:h val="0.61879636311948827"/>
        </c:manualLayout>
      </c:layout>
      <c:barChart>
        <c:barDir val="col"/>
        <c:grouping val="stacked"/>
        <c:varyColors val="0"/>
        <c:ser>
          <c:idx val="0"/>
          <c:order val="0"/>
          <c:tx>
            <c:strRef>
              <c:f>職員採用P24!$B$25</c:f>
              <c:strCache>
                <c:ptCount val="1"/>
                <c:pt idx="0">
                  <c:v>26－34歳</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職員採用P24!$C$23:$H$23</c:f>
              <c:numCache>
                <c:formatCode>General</c:formatCode>
                <c:ptCount val="6"/>
                <c:pt idx="0">
                  <c:v>2011</c:v>
                </c:pt>
                <c:pt idx="1">
                  <c:v>2012</c:v>
                </c:pt>
                <c:pt idx="2">
                  <c:v>2014</c:v>
                </c:pt>
                <c:pt idx="3">
                  <c:v>2015</c:v>
                </c:pt>
                <c:pt idx="4">
                  <c:v>2016</c:v>
                </c:pt>
                <c:pt idx="5">
                  <c:v>2017</c:v>
                </c:pt>
              </c:numCache>
            </c:numRef>
          </c:cat>
          <c:val>
            <c:numRef>
              <c:f>職員採用P24!$C$25:$H$25</c:f>
              <c:numCache>
                <c:formatCode>General</c:formatCode>
                <c:ptCount val="6"/>
                <c:pt idx="0">
                  <c:v>31</c:v>
                </c:pt>
                <c:pt idx="1">
                  <c:v>79</c:v>
                </c:pt>
                <c:pt idx="2" formatCode="#,##0_);[Red]\(#,##0\)">
                  <c:v>60</c:v>
                </c:pt>
                <c:pt idx="3" formatCode="#,##0_);[Red]\(#,##0\)">
                  <c:v>40</c:v>
                </c:pt>
                <c:pt idx="4" formatCode="#,##0_);[Red]\(#,##0\)">
                  <c:v>30</c:v>
                </c:pt>
                <c:pt idx="5" formatCode="#,##0_);[Red]\(#,##0\)">
                  <c:v>49</c:v>
                </c:pt>
              </c:numCache>
            </c:numRef>
          </c:val>
          <c:extLst xmlns:c16r2="http://schemas.microsoft.com/office/drawing/2015/06/chart">
            <c:ext xmlns:c16="http://schemas.microsoft.com/office/drawing/2014/chart" uri="{C3380CC4-5D6E-409C-BE32-E72D297353CC}">
              <c16:uniqueId val="{00000000-D14A-4D51-BE0E-DBEDB2E2723A}"/>
            </c:ext>
          </c:extLst>
        </c:ser>
        <c:ser>
          <c:idx val="1"/>
          <c:order val="1"/>
          <c:tx>
            <c:strRef>
              <c:f>職員採用P24!$B$24</c:f>
              <c:strCache>
                <c:ptCount val="1"/>
                <c:pt idx="0">
                  <c:v>22－25歳</c:v>
                </c:pt>
              </c:strCache>
            </c:strRef>
          </c:tx>
          <c:spPr>
            <a:solidFill>
              <a:schemeClr val="accent5">
                <a:lumMod val="40000"/>
                <a:lumOff val="60000"/>
              </a:schemeClr>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職員採用P24!$C$23:$H$23</c:f>
              <c:numCache>
                <c:formatCode>General</c:formatCode>
                <c:ptCount val="6"/>
                <c:pt idx="0">
                  <c:v>2011</c:v>
                </c:pt>
                <c:pt idx="1">
                  <c:v>2012</c:v>
                </c:pt>
                <c:pt idx="2">
                  <c:v>2014</c:v>
                </c:pt>
                <c:pt idx="3">
                  <c:v>2015</c:v>
                </c:pt>
                <c:pt idx="4">
                  <c:v>2016</c:v>
                </c:pt>
                <c:pt idx="5">
                  <c:v>2017</c:v>
                </c:pt>
              </c:numCache>
            </c:numRef>
          </c:cat>
          <c:val>
            <c:numRef>
              <c:f>職員採用P24!$C$24:$H$24</c:f>
              <c:numCache>
                <c:formatCode>General</c:formatCode>
                <c:ptCount val="6"/>
                <c:pt idx="0">
                  <c:v>45</c:v>
                </c:pt>
                <c:pt idx="1">
                  <c:v>106</c:v>
                </c:pt>
                <c:pt idx="2" formatCode="#,##0_);[Red]\(#,##0\)">
                  <c:v>65</c:v>
                </c:pt>
                <c:pt idx="3" formatCode="#,##0_);[Red]\(#,##0\)">
                  <c:v>104</c:v>
                </c:pt>
                <c:pt idx="4" formatCode="#,##0_);[Red]\(#,##0\)">
                  <c:v>53</c:v>
                </c:pt>
                <c:pt idx="5" formatCode="#,##0_);[Red]\(#,##0\)">
                  <c:v>77</c:v>
                </c:pt>
              </c:numCache>
            </c:numRef>
          </c:val>
          <c:extLst xmlns:c16r2="http://schemas.microsoft.com/office/drawing/2015/06/chart">
            <c:ext xmlns:c16="http://schemas.microsoft.com/office/drawing/2014/chart" uri="{C3380CC4-5D6E-409C-BE32-E72D297353CC}">
              <c16:uniqueId val="{00000001-D14A-4D51-BE0E-DBEDB2E2723A}"/>
            </c:ext>
          </c:extLst>
        </c:ser>
        <c:dLbls>
          <c:showLegendKey val="0"/>
          <c:showVal val="1"/>
          <c:showCatName val="0"/>
          <c:showSerName val="0"/>
          <c:showPercent val="0"/>
          <c:showBubbleSize val="0"/>
        </c:dLbls>
        <c:gapWidth val="150"/>
        <c:overlap val="100"/>
        <c:axId val="422878816"/>
        <c:axId val="422883912"/>
      </c:barChart>
      <c:catAx>
        <c:axId val="422878816"/>
        <c:scaling>
          <c:orientation val="minMax"/>
        </c:scaling>
        <c:delete val="0"/>
        <c:axPos val="b"/>
        <c:title>
          <c:tx>
            <c:rich>
              <a:bodyPr/>
              <a:lstStyle/>
              <a:p>
                <a:pPr>
                  <a:defRPr b="0"/>
                </a:pPr>
                <a:r>
                  <a:rPr lang="ja-JP" altLang="en-US" b="0"/>
                  <a:t>（年度）</a:t>
                </a:r>
              </a:p>
            </c:rich>
          </c:tx>
          <c:layout>
            <c:manualLayout>
              <c:xMode val="edge"/>
              <c:yMode val="edge"/>
              <c:x val="0.87947401113475843"/>
              <c:y val="0.88864471433885051"/>
            </c:manualLayout>
          </c:layout>
          <c:overlay val="0"/>
        </c:title>
        <c:numFmt formatCode="General" sourceLinked="1"/>
        <c:majorTickMark val="out"/>
        <c:minorTickMark val="none"/>
        <c:tickLblPos val="nextTo"/>
        <c:crossAx val="422883912"/>
        <c:crosses val="autoZero"/>
        <c:auto val="1"/>
        <c:lblAlgn val="ctr"/>
        <c:lblOffset val="100"/>
        <c:noMultiLvlLbl val="0"/>
      </c:catAx>
      <c:valAx>
        <c:axId val="422883912"/>
        <c:scaling>
          <c:orientation val="minMax"/>
          <c:max val="200"/>
        </c:scaling>
        <c:delete val="0"/>
        <c:axPos val="l"/>
        <c:title>
          <c:tx>
            <c:rich>
              <a:bodyPr rot="0" vert="horz"/>
              <a:lstStyle/>
              <a:p>
                <a:pPr>
                  <a:defRPr b="0"/>
                </a:pPr>
                <a:r>
                  <a:rPr lang="ja-JP" altLang="en-US" b="0"/>
                  <a:t>（人）</a:t>
                </a:r>
                <a:endParaRPr lang="en-US" altLang="ja-JP" b="0"/>
              </a:p>
            </c:rich>
          </c:tx>
          <c:layout>
            <c:manualLayout>
              <c:xMode val="edge"/>
              <c:yMode val="edge"/>
              <c:x val="7.6540013821780939E-2"/>
              <c:y val="6.0502565731275743E-2"/>
            </c:manualLayout>
          </c:layout>
          <c:overlay val="0"/>
        </c:title>
        <c:numFmt formatCode="General" sourceLinked="1"/>
        <c:majorTickMark val="out"/>
        <c:minorTickMark val="none"/>
        <c:tickLblPos val="nextTo"/>
        <c:crossAx val="422878816"/>
        <c:crosses val="autoZero"/>
        <c:crossBetween val="between"/>
        <c:majorUnit val="50"/>
      </c:valAx>
      <c:spPr>
        <a:noFill/>
        <a:ln w="25400">
          <a:noFill/>
        </a:ln>
      </c:spPr>
    </c:plotArea>
    <c:legend>
      <c:legendPos val="r"/>
      <c:layout>
        <c:manualLayout>
          <c:xMode val="edge"/>
          <c:yMode val="edge"/>
          <c:x val="0.76282562000679455"/>
          <c:y val="3.8333368811298195E-2"/>
          <c:w val="0.22077500818384818"/>
          <c:h val="0.24716216336847482"/>
        </c:manualLayout>
      </c:layout>
      <c:overlay val="0"/>
    </c:legend>
    <c:plotVisOnly val="1"/>
    <c:dispBlanksAs val="gap"/>
    <c:showDLblsOverMax val="0"/>
  </c:chart>
  <c:spPr>
    <a:noFill/>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r" defTabSz="914400" rtl="0" eaLnBrk="1" fontAlgn="auto" latinLnBrk="0" hangingPunct="1">
              <a:lnSpc>
                <a:spcPct val="100000"/>
              </a:lnSpc>
              <a:spcBef>
                <a:spcPts val="0"/>
              </a:spcBef>
              <a:spcAft>
                <a:spcPts val="0"/>
              </a:spcAft>
              <a:buClrTx/>
              <a:buSzTx/>
              <a:buFontTx/>
              <a:buNone/>
              <a:tabLst/>
              <a:defRPr sz="1100" b="1" i="0" u="none" strike="noStrike" kern="1200" cap="none" spc="0" normalizeH="0" baseline="0">
                <a:solidFill>
                  <a:prstClr val="black">
                    <a:lumMod val="50000"/>
                    <a:lumOff val="50000"/>
                  </a:prstClr>
                </a:solidFill>
                <a:latin typeface="+mj-lt"/>
                <a:ea typeface="+mj-ea"/>
                <a:cs typeface="+mj-cs"/>
              </a:defRPr>
            </a:pPr>
            <a:r>
              <a:rPr lang="ja-JP" altLang="en-US" sz="1400" b="0" i="0" baseline="0" dirty="0">
                <a:solidFill>
                  <a:schemeClr val="tx1"/>
                </a:solidFill>
                <a:effectLst/>
                <a:latin typeface="HGPｺﾞｼｯｸE" panose="020B0900000000000000" pitchFamily="50" charset="-128"/>
                <a:ea typeface="HGPｺﾞｼｯｸE" panose="020B0900000000000000" pitchFamily="50" charset="-128"/>
              </a:rPr>
              <a:t>エントランスエリア関係費　歳出と歳入</a:t>
            </a:r>
            <a:endParaRPr lang="ja-JP" altLang="ja-JP" sz="1400" b="0" dirty="0">
              <a:solidFill>
                <a:schemeClr val="tx1"/>
              </a:solidFill>
              <a:effectLst/>
              <a:latin typeface="HGPｺﾞｼｯｸE" panose="020B0900000000000000" pitchFamily="50" charset="-128"/>
              <a:ea typeface="HGPｺﾞｼｯｸE" panose="020B0900000000000000" pitchFamily="50" charset="-128"/>
            </a:endParaRPr>
          </a:p>
          <a:p>
            <a:pPr marL="0" marR="0" indent="0" algn="r" defTabSz="914400" rtl="0" eaLnBrk="1" fontAlgn="auto" latinLnBrk="0" hangingPunct="1">
              <a:lnSpc>
                <a:spcPct val="100000"/>
              </a:lnSpc>
              <a:spcBef>
                <a:spcPts val="0"/>
              </a:spcBef>
              <a:spcAft>
                <a:spcPts val="0"/>
              </a:spcAft>
              <a:buClrTx/>
              <a:buSzTx/>
              <a:buFontTx/>
              <a:buNone/>
              <a:tabLst/>
              <a:defRPr sz="1100">
                <a:solidFill>
                  <a:prstClr val="black">
                    <a:lumMod val="50000"/>
                    <a:lumOff val="50000"/>
                  </a:prstClr>
                </a:solidFill>
              </a:defRPr>
            </a:pPr>
            <a:r>
              <a:rPr lang="ja-JP" sz="1100" dirty="0">
                <a:solidFill>
                  <a:schemeClr val="tx1"/>
                </a:solidFill>
              </a:rPr>
              <a:t>　</a:t>
            </a:r>
            <a:r>
              <a:rPr lang="ja-JP" sz="1050" b="0" dirty="0">
                <a:solidFill>
                  <a:schemeClr val="tx1"/>
                </a:solidFill>
              </a:rPr>
              <a:t>　</a:t>
            </a:r>
          </a:p>
        </c:rich>
      </c:tx>
      <c:layout/>
      <c:overlay val="0"/>
      <c:spPr>
        <a:noFill/>
        <a:ln>
          <a:noFill/>
        </a:ln>
        <a:effectLst/>
      </c:spPr>
      <c:txPr>
        <a:bodyPr rot="0" spcFirstLastPara="1" vertOverflow="ellipsis" vert="horz" wrap="square" anchor="ctr" anchorCtr="1"/>
        <a:lstStyle/>
        <a:p>
          <a:pPr marL="0" marR="0" indent="0" algn="r" defTabSz="914400" rtl="0" eaLnBrk="1" fontAlgn="auto" latinLnBrk="0" hangingPunct="1">
            <a:lnSpc>
              <a:spcPct val="100000"/>
            </a:lnSpc>
            <a:spcBef>
              <a:spcPts val="0"/>
            </a:spcBef>
            <a:spcAft>
              <a:spcPts val="0"/>
            </a:spcAft>
            <a:buClrTx/>
            <a:buSzTx/>
            <a:buFontTx/>
            <a:buNone/>
            <a:tabLst/>
            <a:defRPr sz="1100" b="1" i="0" u="none" strike="noStrike" kern="1200" cap="none" spc="0" normalizeH="0" baseline="0">
              <a:solidFill>
                <a:prstClr val="black">
                  <a:lumMod val="50000"/>
                  <a:lumOff val="50000"/>
                </a:prstClr>
              </a:solidFill>
              <a:latin typeface="+mj-lt"/>
              <a:ea typeface="+mj-ea"/>
              <a:cs typeface="+mj-cs"/>
            </a:defRPr>
          </a:pPr>
          <a:endParaRPr lang="ja-JP"/>
        </a:p>
      </c:txPr>
    </c:title>
    <c:autoTitleDeleted val="0"/>
    <c:plotArea>
      <c:layout/>
      <c:barChart>
        <c:barDir val="col"/>
        <c:grouping val="clustered"/>
        <c:varyColors val="0"/>
        <c:ser>
          <c:idx val="0"/>
          <c:order val="0"/>
          <c:tx>
            <c:strRef>
              <c:f>歳入・歳出!$B$2</c:f>
              <c:strCache>
                <c:ptCount val="1"/>
                <c:pt idx="0">
                  <c:v>2015以前</c:v>
                </c:pt>
              </c:strCache>
            </c:strRef>
          </c:tx>
          <c:spPr>
            <a:solidFill>
              <a:schemeClr val="accent1"/>
            </a:solidFill>
            <a:ln>
              <a:noFill/>
            </a:ln>
            <a:effectLst/>
          </c:spPr>
          <c:invertIfNegative val="0"/>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dLbl>
            <c:dLbl>
              <c:idx val="1"/>
              <c:layout>
                <c:manualLayout>
                  <c:x val="2.38583421001782E-2"/>
                  <c:y val="8.818453275846842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7E-41DA-9568-B20C9352A08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歳入・歳出!$B$3:$B$4</c:f>
              <c:numCache>
                <c:formatCode>#,##0_);[Red]\(#,##0\)</c:formatCode>
                <c:ptCount val="2"/>
                <c:pt idx="0">
                  <c:v>-37000</c:v>
                </c:pt>
                <c:pt idx="1">
                  <c:v>0</c:v>
                </c:pt>
              </c:numCache>
            </c:numRef>
          </c:val>
          <c:extLst xmlns:c16r2="http://schemas.microsoft.com/office/drawing/2015/06/chart">
            <c:ext xmlns:c16="http://schemas.microsoft.com/office/drawing/2014/chart" uri="{C3380CC4-5D6E-409C-BE32-E72D297353CC}">
              <c16:uniqueId val="{00000002-3C7E-41DA-9568-B20C9352A081}"/>
            </c:ext>
          </c:extLst>
        </c:ser>
        <c:ser>
          <c:idx val="1"/>
          <c:order val="1"/>
          <c:tx>
            <c:strRef>
              <c:f>歳入・歳出!$C$2</c:f>
              <c:strCache>
                <c:ptCount val="1"/>
                <c:pt idx="0">
                  <c:v>2016以降</c:v>
                </c:pt>
              </c:strCache>
            </c:strRef>
          </c:tx>
          <c:spPr>
            <a:solidFill>
              <a:schemeClr val="accent2"/>
            </a:solidFill>
            <a:ln>
              <a:noFill/>
            </a:ln>
            <a:effectLst/>
          </c:spPr>
          <c:invertIfNegative val="0"/>
          <c:dLbls>
            <c:dLbl>
              <c:idx val="1"/>
              <c:layout>
                <c:manualLayout>
                  <c:x val="-6.8166691714794852E-3"/>
                  <c:y val="2.27845684961538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7E-41DA-9568-B20C9352A081}"/>
                </c:ext>
                <c:ext xmlns:c15="http://schemas.microsoft.com/office/drawing/2012/chart" uri="{CE6537A1-D6FC-4f65-9D91-7224C49458BB}">
                  <c15:layout/>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val>
            <c:numRef>
              <c:f>歳入・歳出!$C$3:$C$4</c:f>
              <c:numCache>
                <c:formatCode>#,##0_);[Red]\(#,##0\)</c:formatCode>
                <c:ptCount val="2"/>
                <c:pt idx="0">
                  <c:v>-7000</c:v>
                </c:pt>
                <c:pt idx="1">
                  <c:v>32000</c:v>
                </c:pt>
              </c:numCache>
            </c:numRef>
          </c:val>
          <c:extLst xmlns:c16r2="http://schemas.microsoft.com/office/drawing/2015/06/chart">
            <c:ext xmlns:c16="http://schemas.microsoft.com/office/drawing/2014/chart" uri="{C3380CC4-5D6E-409C-BE32-E72D297353CC}">
              <c16:uniqueId val="{00000004-3C7E-41DA-9568-B20C9352A081}"/>
            </c:ext>
          </c:extLst>
        </c:ser>
        <c:dLbls>
          <c:dLblPos val="outEnd"/>
          <c:showLegendKey val="0"/>
          <c:showVal val="1"/>
          <c:showCatName val="0"/>
          <c:showSerName val="0"/>
          <c:showPercent val="0"/>
          <c:showBubbleSize val="0"/>
        </c:dLbls>
        <c:gapWidth val="267"/>
        <c:overlap val="-43"/>
        <c:axId val="422886264"/>
        <c:axId val="424065592"/>
      </c:barChart>
      <c:catAx>
        <c:axId val="422886264"/>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424065592"/>
        <c:crosses val="autoZero"/>
        <c:auto val="1"/>
        <c:lblAlgn val="ctr"/>
        <c:lblOffset val="100"/>
        <c:noMultiLvlLbl val="0"/>
      </c:catAx>
      <c:valAx>
        <c:axId val="424065592"/>
        <c:scaling>
          <c:orientation val="minMax"/>
        </c:scaling>
        <c:delete val="0"/>
        <c:axPos val="l"/>
        <c:majorGridlines>
          <c:spPr>
            <a:ln w="9525" cap="flat" cmpd="sng" algn="ctr">
              <a:solidFill>
                <a:schemeClr val="dk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crossAx val="422886264"/>
        <c:crosses val="autoZero"/>
        <c:crossBetween val="between"/>
      </c:valAx>
      <c:spPr>
        <a:noFill/>
        <a:ln>
          <a:noFill/>
        </a:ln>
        <a:effectLst/>
      </c:spPr>
    </c:plotArea>
    <c:legend>
      <c:legendPos val="b"/>
      <c:layout>
        <c:manualLayout>
          <c:xMode val="edge"/>
          <c:yMode val="edge"/>
          <c:x val="0.51699095046911558"/>
          <c:y val="0.90219069140939245"/>
          <c:w val="0.46363468020696913"/>
          <c:h val="9.325239489137680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5.4982817869415807E-2"/>
          <c:w val="0.93888888888888888"/>
          <c:h val="0.84890404163397104"/>
        </c:manualLayout>
      </c:layout>
      <c:barChart>
        <c:barDir val="col"/>
        <c:grouping val="stacked"/>
        <c:varyColors val="0"/>
        <c:ser>
          <c:idx val="0"/>
          <c:order val="0"/>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 (2)'!$B$2:$G$2</c:f>
              <c:strCache>
                <c:ptCount val="6"/>
                <c:pt idx="0">
                  <c:v>2012年度</c:v>
                </c:pt>
                <c:pt idx="1">
                  <c:v>2013年度</c:v>
                </c:pt>
                <c:pt idx="2">
                  <c:v>2014年度</c:v>
                </c:pt>
                <c:pt idx="3">
                  <c:v>2015年度</c:v>
                </c:pt>
                <c:pt idx="4">
                  <c:v>2016年度</c:v>
                </c:pt>
                <c:pt idx="5">
                  <c:v>2017年度</c:v>
                </c:pt>
              </c:strCache>
            </c:strRef>
          </c:cat>
          <c:val>
            <c:numRef>
              <c:f>'Sheet1 (2)'!$B$3:$G$3</c:f>
              <c:numCache>
                <c:formatCode>#,##0_ </c:formatCode>
                <c:ptCount val="6"/>
                <c:pt idx="0">
                  <c:v>5034</c:v>
                </c:pt>
                <c:pt idx="1">
                  <c:v>6664</c:v>
                </c:pt>
                <c:pt idx="2">
                  <c:v>7879</c:v>
                </c:pt>
                <c:pt idx="3">
                  <c:v>8561</c:v>
                </c:pt>
                <c:pt idx="4">
                  <c:v>8243</c:v>
                </c:pt>
                <c:pt idx="5">
                  <c:v>9299</c:v>
                </c:pt>
              </c:numCache>
            </c:numRef>
          </c:val>
          <c:extLst xmlns:c16r2="http://schemas.microsoft.com/office/drawing/2015/06/chart">
            <c:ext xmlns:c16="http://schemas.microsoft.com/office/drawing/2014/chart" uri="{C3380CC4-5D6E-409C-BE32-E72D297353CC}">
              <c16:uniqueId val="{00000000-3A59-419D-A5E6-2F4823A075A9}"/>
            </c:ext>
          </c:extLst>
        </c:ser>
        <c:ser>
          <c:idx val="1"/>
          <c:order val="1"/>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 (2)'!$B$2:$G$2</c:f>
              <c:strCache>
                <c:ptCount val="6"/>
                <c:pt idx="0">
                  <c:v>2012年度</c:v>
                </c:pt>
                <c:pt idx="1">
                  <c:v>2013年度</c:v>
                </c:pt>
                <c:pt idx="2">
                  <c:v>2014年度</c:v>
                </c:pt>
                <c:pt idx="3">
                  <c:v>2015年度</c:v>
                </c:pt>
                <c:pt idx="4">
                  <c:v>2016年度</c:v>
                </c:pt>
                <c:pt idx="5">
                  <c:v>2017年度</c:v>
                </c:pt>
              </c:strCache>
            </c:strRef>
          </c:cat>
          <c:val>
            <c:numRef>
              <c:f>'Sheet1 (2)'!$B$4:$G$4</c:f>
              <c:numCache>
                <c:formatCode>#,##0_ </c:formatCode>
                <c:ptCount val="6"/>
                <c:pt idx="1">
                  <c:v>15262</c:v>
                </c:pt>
                <c:pt idx="2">
                  <c:v>19092</c:v>
                </c:pt>
                <c:pt idx="3">
                  <c:v>16701</c:v>
                </c:pt>
                <c:pt idx="4">
                  <c:v>16245</c:v>
                </c:pt>
                <c:pt idx="5">
                  <c:v>16272</c:v>
                </c:pt>
              </c:numCache>
            </c:numRef>
          </c:val>
          <c:extLst xmlns:c16r2="http://schemas.microsoft.com/office/drawing/2015/06/chart">
            <c:ext xmlns:c16="http://schemas.microsoft.com/office/drawing/2014/chart" uri="{C3380CC4-5D6E-409C-BE32-E72D297353CC}">
              <c16:uniqueId val="{00000001-3A59-419D-A5E6-2F4823A075A9}"/>
            </c:ext>
          </c:extLst>
        </c:ser>
        <c:dLbls>
          <c:dLblPos val="ctr"/>
          <c:showLegendKey val="0"/>
          <c:showVal val="1"/>
          <c:showCatName val="0"/>
          <c:showSerName val="0"/>
          <c:showPercent val="0"/>
          <c:showBubbleSize val="0"/>
        </c:dLbls>
        <c:gapWidth val="50"/>
        <c:overlap val="100"/>
        <c:axId val="424069512"/>
        <c:axId val="424067944"/>
      </c:barChart>
      <c:catAx>
        <c:axId val="42406951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24067944"/>
        <c:crosses val="autoZero"/>
        <c:auto val="1"/>
        <c:lblAlgn val="ctr"/>
        <c:lblOffset val="100"/>
        <c:noMultiLvlLbl val="0"/>
      </c:catAx>
      <c:valAx>
        <c:axId val="424067944"/>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24069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2154390134442658"/>
          <c:y val="0.21234380042429343"/>
          <c:w val="0.65107807727863376"/>
          <c:h val="0.67177092756890577"/>
        </c:manualLayout>
      </c:layout>
      <c:barChart>
        <c:barDir val="col"/>
        <c:grouping val="stacked"/>
        <c:varyColors val="0"/>
        <c:ser>
          <c:idx val="0"/>
          <c:order val="0"/>
          <c:tx>
            <c:strRef>
              <c:f>削減効果額!$A$35</c:f>
              <c:strCache>
                <c:ptCount val="1"/>
                <c:pt idx="0">
                  <c:v>累計（2012年度～）</c:v>
                </c:pt>
              </c:strCache>
            </c:strRef>
          </c:tx>
          <c:spPr>
            <a:solidFill>
              <a:schemeClr val="bg1">
                <a:lumMod val="85000"/>
              </a:schemeClr>
            </a:solidFill>
          </c:spPr>
          <c:invertIfNegative val="0"/>
          <c:dLbls>
            <c:dLbl>
              <c:idx val="0"/>
              <c:delete val="1"/>
              <c:extLst xmlns:c16r2="http://schemas.microsoft.com/office/drawing/2015/06/chart">
                <c:ext xmlns:c16="http://schemas.microsoft.com/office/drawing/2014/chart" uri="{C3380CC4-5D6E-409C-BE32-E72D297353CC}">
                  <c16:uniqueId val="{00000000-6506-482F-99BC-1387CBCF3150}"/>
                </c:ext>
                <c:ext xmlns:c15="http://schemas.microsoft.com/office/drawing/2012/chart" uri="{CE6537A1-D6FC-4f65-9D91-7224C49458BB}"/>
              </c:extLst>
            </c:dLbl>
            <c:numFmt formatCode="#,##0.00_);\(#,##0.00\)" sourceLinked="0"/>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削減効果額!$B$8:$D$8</c:f>
              <c:numCache>
                <c:formatCode>General</c:formatCode>
                <c:ptCount val="3"/>
                <c:pt idx="0">
                  <c:v>2012</c:v>
                </c:pt>
                <c:pt idx="1">
                  <c:v>2013</c:v>
                </c:pt>
                <c:pt idx="2">
                  <c:v>2014</c:v>
                </c:pt>
              </c:numCache>
            </c:numRef>
          </c:cat>
          <c:val>
            <c:numRef>
              <c:f>削減効果額!$B$35:$D$35</c:f>
              <c:numCache>
                <c:formatCode>0.00_);[Red]\(0.00\)</c:formatCode>
                <c:ptCount val="3"/>
                <c:pt idx="0">
                  <c:v>0</c:v>
                </c:pt>
                <c:pt idx="1">
                  <c:v>1.9200000000000021</c:v>
                </c:pt>
                <c:pt idx="2">
                  <c:v>3.54</c:v>
                </c:pt>
              </c:numCache>
            </c:numRef>
          </c:val>
          <c:extLst xmlns:c16r2="http://schemas.microsoft.com/office/drawing/2015/06/chart">
            <c:ext xmlns:c16="http://schemas.microsoft.com/office/drawing/2014/chart" uri="{C3380CC4-5D6E-409C-BE32-E72D297353CC}">
              <c16:uniqueId val="{00000001-6506-482F-99BC-1387CBCF3150}"/>
            </c:ext>
          </c:extLst>
        </c:ser>
        <c:ser>
          <c:idx val="1"/>
          <c:order val="1"/>
          <c:tx>
            <c:strRef>
              <c:f>削減効果額!$A$36</c:f>
              <c:strCache>
                <c:ptCount val="1"/>
                <c:pt idx="0">
                  <c:v>当年度</c:v>
                </c:pt>
              </c:strCache>
            </c:strRef>
          </c:tx>
          <c:spPr>
            <a:solidFill>
              <a:schemeClr val="bg1">
                <a:lumMod val="65000"/>
              </a:schemeClr>
            </a:solidFill>
          </c:spPr>
          <c:invertIfNegative val="0"/>
          <c:dLbls>
            <c:numFmt formatCode="#,##0.00_);\(#,##0.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削減効果額!$B$8:$D$8</c:f>
              <c:numCache>
                <c:formatCode>General</c:formatCode>
                <c:ptCount val="3"/>
                <c:pt idx="0">
                  <c:v>2012</c:v>
                </c:pt>
                <c:pt idx="1">
                  <c:v>2013</c:v>
                </c:pt>
                <c:pt idx="2">
                  <c:v>2014</c:v>
                </c:pt>
              </c:numCache>
            </c:numRef>
          </c:cat>
          <c:val>
            <c:numRef>
              <c:f>削減効果額!$B$36:$D$36</c:f>
              <c:numCache>
                <c:formatCode>0.00_);[Red]\(0.00\)</c:formatCode>
                <c:ptCount val="3"/>
                <c:pt idx="0">
                  <c:v>1.9200000000000021</c:v>
                </c:pt>
                <c:pt idx="1">
                  <c:v>1.62</c:v>
                </c:pt>
                <c:pt idx="2">
                  <c:v>0.33000000000000296</c:v>
                </c:pt>
              </c:numCache>
            </c:numRef>
          </c:val>
          <c:extLst xmlns:c16r2="http://schemas.microsoft.com/office/drawing/2015/06/chart">
            <c:ext xmlns:c16="http://schemas.microsoft.com/office/drawing/2014/chart" uri="{C3380CC4-5D6E-409C-BE32-E72D297353CC}">
              <c16:uniqueId val="{00000002-6506-482F-99BC-1387CBCF3150}"/>
            </c:ext>
          </c:extLst>
        </c:ser>
        <c:ser>
          <c:idx val="2"/>
          <c:order val="2"/>
          <c:tx>
            <c:strRef>
              <c:f>削減効果額!$A$37</c:f>
              <c:strCache>
                <c:ptCount val="1"/>
                <c:pt idx="0">
                  <c:v>2012年度からの累計</c:v>
                </c:pt>
              </c:strCache>
            </c:strRef>
          </c:tx>
          <c:spPr>
            <a:noFill/>
            <a:ln>
              <a:noFill/>
            </a:ln>
          </c:spPr>
          <c:invertIfNegative val="0"/>
          <c:dLbls>
            <c:dLbl>
              <c:idx val="0"/>
              <c:layout>
                <c:manualLayout>
                  <c:x val="3.0941981105413524E-3"/>
                  <c:y val="-0.26105862576115885"/>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506-482F-99BC-1387CBCF3150}"/>
                </c:ext>
                <c:ext xmlns:c15="http://schemas.microsoft.com/office/drawing/2012/chart" uri="{CE6537A1-D6FC-4f65-9D91-7224C49458BB}">
                  <c15:layout/>
                </c:ext>
              </c:extLst>
            </c:dLbl>
            <c:dLbl>
              <c:idx val="1"/>
              <c:layout>
                <c:manualLayout>
                  <c:x val="-1.420236932738468E-2"/>
                  <c:y val="9.1461729120044855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506-482F-99BC-1387CBCF3150}"/>
                </c:ext>
                <c:ext xmlns:c15="http://schemas.microsoft.com/office/drawing/2012/chart" uri="{CE6537A1-D6FC-4f65-9D91-7224C49458BB}">
                  <c15:layout/>
                </c:ext>
              </c:extLst>
            </c:dLbl>
            <c:dLbl>
              <c:idx val="2"/>
              <c:layout>
                <c:manualLayout>
                  <c:x val="-1.420236932738468E-2"/>
                  <c:y val="9.4967622645103264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506-482F-99BC-1387CBCF3150}"/>
                </c:ext>
                <c:ext xmlns:c15="http://schemas.microsoft.com/office/drawing/2012/chart" uri="{CE6537A1-D6FC-4f65-9D91-7224C49458BB}">
                  <c15:layout/>
                </c:ext>
              </c:extLst>
            </c:dLbl>
            <c:numFmt formatCode="#,##0.00_);\(#,##0.00\)" sourceLinked="0"/>
            <c:spPr>
              <a:noFill/>
              <a:ln>
                <a:noFill/>
              </a:ln>
              <a:effectLst/>
            </c:spPr>
            <c:txPr>
              <a:bodyPr/>
              <a:lstStyle/>
              <a:p>
                <a:pPr>
                  <a:defRPr sz="1400"/>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削減効果額!$B$8:$D$8</c:f>
              <c:numCache>
                <c:formatCode>General</c:formatCode>
                <c:ptCount val="3"/>
                <c:pt idx="0">
                  <c:v>2012</c:v>
                </c:pt>
                <c:pt idx="1">
                  <c:v>2013</c:v>
                </c:pt>
                <c:pt idx="2">
                  <c:v>2014</c:v>
                </c:pt>
              </c:numCache>
            </c:numRef>
          </c:cat>
          <c:val>
            <c:numRef>
              <c:f>削減効果額!$B$37:$D$37</c:f>
              <c:numCache>
                <c:formatCode>0.00_);[Red]\(0.00\)</c:formatCode>
                <c:ptCount val="3"/>
                <c:pt idx="0">
                  <c:v>1.9200000000000021</c:v>
                </c:pt>
                <c:pt idx="1">
                  <c:v>3.54</c:v>
                </c:pt>
                <c:pt idx="2">
                  <c:v>3.8699999999999997</c:v>
                </c:pt>
              </c:numCache>
            </c:numRef>
          </c:val>
          <c:extLst xmlns:c16r2="http://schemas.microsoft.com/office/drawing/2015/06/chart">
            <c:ext xmlns:c16="http://schemas.microsoft.com/office/drawing/2014/chart" uri="{C3380CC4-5D6E-409C-BE32-E72D297353CC}">
              <c16:uniqueId val="{00000006-6506-482F-99BC-1387CBCF3150}"/>
            </c:ext>
          </c:extLst>
        </c:ser>
        <c:dLbls>
          <c:showLegendKey val="0"/>
          <c:showVal val="1"/>
          <c:showCatName val="0"/>
          <c:showSerName val="0"/>
          <c:showPercent val="0"/>
          <c:showBubbleSize val="0"/>
        </c:dLbls>
        <c:gapWidth val="130"/>
        <c:overlap val="100"/>
        <c:axId val="424070296"/>
        <c:axId val="424063632"/>
      </c:barChart>
      <c:catAx>
        <c:axId val="424070296"/>
        <c:scaling>
          <c:orientation val="minMax"/>
        </c:scaling>
        <c:delete val="0"/>
        <c:axPos val="b"/>
        <c:title>
          <c:tx>
            <c:rich>
              <a:bodyPr/>
              <a:lstStyle/>
              <a:p>
                <a:pPr>
                  <a:defRPr/>
                </a:pPr>
                <a:r>
                  <a:rPr lang="ja-JP" altLang="en-US" b="0"/>
                  <a:t>（年度）</a:t>
                </a:r>
              </a:p>
            </c:rich>
          </c:tx>
          <c:layout>
            <c:manualLayout>
              <c:xMode val="edge"/>
              <c:yMode val="edge"/>
              <c:x val="0.71779134677043765"/>
              <c:y val="0.91673502243720495"/>
            </c:manualLayout>
          </c:layout>
          <c:overlay val="0"/>
        </c:title>
        <c:numFmt formatCode="General" sourceLinked="1"/>
        <c:majorTickMark val="out"/>
        <c:minorTickMark val="none"/>
        <c:tickLblPos val="nextTo"/>
        <c:crossAx val="424063632"/>
        <c:crosses val="autoZero"/>
        <c:auto val="1"/>
        <c:lblAlgn val="ctr"/>
        <c:lblOffset val="100"/>
        <c:noMultiLvlLbl val="0"/>
      </c:catAx>
      <c:valAx>
        <c:axId val="424063632"/>
        <c:scaling>
          <c:orientation val="minMax"/>
          <c:max val="4"/>
        </c:scaling>
        <c:delete val="0"/>
        <c:axPos val="l"/>
        <c:title>
          <c:tx>
            <c:rich>
              <a:bodyPr rot="0" vert="horz"/>
              <a:lstStyle/>
              <a:p>
                <a:pPr>
                  <a:defRPr b="0"/>
                </a:pPr>
                <a:r>
                  <a:rPr lang="ja-JP" b="0"/>
                  <a:t>（億円）</a:t>
                </a:r>
              </a:p>
            </c:rich>
          </c:tx>
          <c:layout>
            <c:manualLayout>
              <c:xMode val="edge"/>
              <c:yMode val="edge"/>
              <c:x val="1.1234131880083543E-3"/>
              <c:y val="5.3722900518678514E-2"/>
            </c:manualLayout>
          </c:layout>
          <c:overlay val="0"/>
        </c:title>
        <c:numFmt formatCode="#,##0_);\(#,##0\)" sourceLinked="0"/>
        <c:majorTickMark val="out"/>
        <c:minorTickMark val="none"/>
        <c:tickLblPos val="nextTo"/>
        <c:crossAx val="424070296"/>
        <c:crosses val="autoZero"/>
        <c:crossBetween val="between"/>
        <c:majorUnit val="1"/>
      </c:valAx>
      <c:spPr>
        <a:noFill/>
        <a:ln w="25400">
          <a:noFill/>
        </a:ln>
      </c:spPr>
    </c:plotArea>
    <c:legend>
      <c:legendPos val="r"/>
      <c:legendEntry>
        <c:idx val="0"/>
        <c:delete val="1"/>
      </c:legendEntry>
      <c:layout>
        <c:manualLayout>
          <c:xMode val="edge"/>
          <c:yMode val="edge"/>
          <c:x val="0.76832055348148742"/>
          <c:y val="0.40783596796123439"/>
          <c:w val="0.19521880609756961"/>
          <c:h val="0.26033411472209883"/>
        </c:manualLayout>
      </c:layout>
      <c:overlay val="0"/>
    </c:legend>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manualLayout>
          <c:layoutTarget val="inner"/>
          <c:xMode val="edge"/>
          <c:yMode val="edge"/>
          <c:x val="0.15065673102814223"/>
          <c:y val="0.15372550918332747"/>
          <c:w val="0.51821842833828979"/>
          <c:h val="0.75294114595536776"/>
        </c:manualLayout>
      </c:layout>
      <c:doughnutChart>
        <c:varyColors val="1"/>
        <c:ser>
          <c:idx val="0"/>
          <c:order val="0"/>
          <c:dPt>
            <c:idx val="1"/>
            <c:bubble3D val="0"/>
            <c:spPr>
              <a:solidFill>
                <a:srgbClr val="9BBB59">
                  <a:lumMod val="40000"/>
                  <a:lumOff val="60000"/>
                </a:srgbClr>
              </a:solidFill>
            </c:spPr>
            <c:extLst xmlns:c16r2="http://schemas.microsoft.com/office/drawing/2015/06/chart">
              <c:ext xmlns:c16="http://schemas.microsoft.com/office/drawing/2014/chart" uri="{C3380CC4-5D6E-409C-BE32-E72D297353CC}">
                <c16:uniqueId val="{00000001-310A-43B2-BA0E-C341F7A6C062}"/>
              </c:ext>
            </c:extLst>
          </c:dPt>
          <c:dLbls>
            <c:dLbl>
              <c:idx val="0"/>
              <c:layout/>
              <c:tx>
                <c:rich>
                  <a:bodyPr/>
                  <a:lstStyle/>
                  <a:p>
                    <a:r>
                      <a:rPr lang="en-US" altLang="ja-JP"/>
                      <a:t>62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10A-43B2-BA0E-C341F7A6C062}"/>
                </c:ext>
                <c:ext xmlns:c15="http://schemas.microsoft.com/office/drawing/2012/chart" uri="{CE6537A1-D6FC-4f65-9D91-7224C49458BB}">
                  <c15:layout/>
                </c:ext>
              </c:extLst>
            </c:dLbl>
            <c:dLbl>
              <c:idx val="1"/>
              <c:layout/>
              <c:tx>
                <c:rich>
                  <a:bodyPr/>
                  <a:lstStyle/>
                  <a:p>
                    <a:r>
                      <a:rPr lang="en-US" altLang="ja-JP"/>
                      <a:t>26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10A-43B2-BA0E-C341F7A6C062}"/>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chemeClr val="tx1"/>
                    </a:solidFill>
                  </a:defRPr>
                </a:pPr>
                <a:endParaRPr lang="ja-JP"/>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使用料減免!$A$30:$A$31</c:f>
              <c:strCache>
                <c:ptCount val="2"/>
                <c:pt idx="0">
                  <c:v>Ａ</c:v>
                </c:pt>
                <c:pt idx="1">
                  <c:v>Ｂ</c:v>
                </c:pt>
              </c:strCache>
            </c:strRef>
          </c:cat>
          <c:val>
            <c:numRef>
              <c:f>使用料減免!$C$30:$C$31</c:f>
              <c:numCache>
                <c:formatCode>General</c:formatCode>
                <c:ptCount val="2"/>
                <c:pt idx="0">
                  <c:v>61</c:v>
                </c:pt>
                <c:pt idx="1">
                  <c:v>27</c:v>
                </c:pt>
              </c:numCache>
            </c:numRef>
          </c:val>
          <c:extLst xmlns:c16r2="http://schemas.microsoft.com/office/drawing/2015/06/chart">
            <c:ext xmlns:c16="http://schemas.microsoft.com/office/drawing/2014/chart" uri="{C3380CC4-5D6E-409C-BE32-E72D297353CC}">
              <c16:uniqueId val="{00000003-310A-43B2-BA0E-C341F7A6C062}"/>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8081961579486846"/>
          <c:y val="0.40072124758020661"/>
          <c:w val="0.12756633883423474"/>
          <c:h val="0.19855750483958667"/>
        </c:manualLayout>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2154390134442658"/>
          <c:y val="0.13924975987464339"/>
          <c:w val="0.65026452362414555"/>
          <c:h val="0.74486503261224835"/>
        </c:manualLayout>
      </c:layout>
      <c:barChart>
        <c:barDir val="col"/>
        <c:grouping val="stacked"/>
        <c:varyColors val="0"/>
        <c:ser>
          <c:idx val="0"/>
          <c:order val="0"/>
          <c:tx>
            <c:strRef>
              <c:f>'削減効果額P8、P41'!$A$8</c:f>
              <c:strCache>
                <c:ptCount val="1"/>
                <c:pt idx="0">
                  <c:v>累計（2012年度～）</c:v>
                </c:pt>
              </c:strCache>
            </c:strRef>
          </c:tx>
          <c:spPr>
            <a:solidFill>
              <a:schemeClr val="bg1">
                <a:lumMod val="85000"/>
              </a:schemeClr>
            </a:solidFill>
          </c:spPr>
          <c:invertIfNegative val="0"/>
          <c:dLbls>
            <c:dLbl>
              <c:idx val="0"/>
              <c:delete val="1"/>
              <c:extLst xmlns:c16r2="http://schemas.microsoft.com/office/drawing/2015/06/chart">
                <c:ext xmlns:c16="http://schemas.microsoft.com/office/drawing/2014/chart" uri="{C3380CC4-5D6E-409C-BE32-E72D297353CC}">
                  <c16:uniqueId val="{00000000-296D-40AA-8AFE-0B88F55AEF99}"/>
                </c:ext>
                <c:ext xmlns:c15="http://schemas.microsoft.com/office/drawing/2012/chart" uri="{CE6537A1-D6FC-4f65-9D91-7224C49458BB}"/>
              </c:extLst>
            </c:dLbl>
            <c:numFmt formatCode="#,##0.00_);\(#,##0.0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'削減効果額P8、P41'!$B$7:$F$7</c:f>
              <c:numCache>
                <c:formatCode>General</c:formatCode>
                <c:ptCount val="5"/>
                <c:pt idx="0">
                  <c:v>2012</c:v>
                </c:pt>
                <c:pt idx="1">
                  <c:v>2013</c:v>
                </c:pt>
                <c:pt idx="2">
                  <c:v>2014</c:v>
                </c:pt>
                <c:pt idx="4">
                  <c:v>2015</c:v>
                </c:pt>
              </c:numCache>
            </c:numRef>
          </c:cat>
          <c:val>
            <c:numRef>
              <c:f>'削減効果額P8、P41'!$B$8:$F$8</c:f>
              <c:numCache>
                <c:formatCode>0.00_);[Red]\(0.00\)</c:formatCode>
                <c:ptCount val="5"/>
                <c:pt idx="0">
                  <c:v>0</c:v>
                </c:pt>
                <c:pt idx="1">
                  <c:v>31.23</c:v>
                </c:pt>
                <c:pt idx="2">
                  <c:v>136.41999999999999</c:v>
                </c:pt>
                <c:pt idx="4">
                  <c:v>211.18</c:v>
                </c:pt>
              </c:numCache>
            </c:numRef>
          </c:val>
          <c:extLst xmlns:c16r2="http://schemas.microsoft.com/office/drawing/2015/06/chart">
            <c:ext xmlns:c16="http://schemas.microsoft.com/office/drawing/2014/chart" uri="{C3380CC4-5D6E-409C-BE32-E72D297353CC}">
              <c16:uniqueId val="{00000002-296D-40AA-8AFE-0B88F55AEF99}"/>
            </c:ext>
          </c:extLst>
        </c:ser>
        <c:ser>
          <c:idx val="1"/>
          <c:order val="1"/>
          <c:tx>
            <c:strRef>
              <c:f>'削減効果額P8、P41'!$A$9</c:f>
              <c:strCache>
                <c:ptCount val="1"/>
                <c:pt idx="0">
                  <c:v>当年度</c:v>
                </c:pt>
              </c:strCache>
            </c:strRef>
          </c:tx>
          <c:spPr>
            <a:solidFill>
              <a:schemeClr val="bg1">
                <a:lumMod val="65000"/>
              </a:schemeClr>
            </a:solidFill>
          </c:spPr>
          <c:invertIfNegative val="0"/>
          <c:dLbls>
            <c:numFmt formatCode="#,##0.00_);\(#,##0.00\)" sourceLinked="0"/>
            <c:spPr>
              <a:noFill/>
              <a:ln>
                <a:noFill/>
              </a:ln>
              <a:effectLst/>
            </c:spPr>
            <c:txPr>
              <a:bodyPr wrap="square" lIns="38100" tIns="19050" rIns="38100" bIns="19050" anchor="ctr">
                <a:spAutoFit/>
              </a:bodyPr>
              <a:lstStyle/>
              <a:p>
                <a:pPr>
                  <a:defRPr>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'削減効果額P8、P41'!$B$7:$F$7</c:f>
              <c:numCache>
                <c:formatCode>General</c:formatCode>
                <c:ptCount val="5"/>
                <c:pt idx="0">
                  <c:v>2012</c:v>
                </c:pt>
                <c:pt idx="1">
                  <c:v>2013</c:v>
                </c:pt>
                <c:pt idx="2">
                  <c:v>2014</c:v>
                </c:pt>
                <c:pt idx="4">
                  <c:v>2015</c:v>
                </c:pt>
              </c:numCache>
            </c:numRef>
          </c:cat>
          <c:val>
            <c:numRef>
              <c:f>'削減効果額P8、P41'!$B$9:$F$9</c:f>
              <c:numCache>
                <c:formatCode>0.00_);[Red]\(0.00\)</c:formatCode>
                <c:ptCount val="5"/>
                <c:pt idx="0">
                  <c:v>31.23</c:v>
                </c:pt>
                <c:pt idx="1">
                  <c:v>105.18999999999998</c:v>
                </c:pt>
                <c:pt idx="2">
                  <c:v>74.760000000000019</c:v>
                </c:pt>
                <c:pt idx="4">
                  <c:v>22.57</c:v>
                </c:pt>
              </c:numCache>
            </c:numRef>
          </c:val>
          <c:extLst xmlns:c16r2="http://schemas.microsoft.com/office/drawing/2015/06/chart">
            <c:ext xmlns:c16="http://schemas.microsoft.com/office/drawing/2014/chart" uri="{C3380CC4-5D6E-409C-BE32-E72D297353CC}">
              <c16:uniqueId val="{00000004-296D-40AA-8AFE-0B88F55AEF99}"/>
            </c:ext>
          </c:extLst>
        </c:ser>
        <c:ser>
          <c:idx val="2"/>
          <c:order val="2"/>
          <c:tx>
            <c:strRef>
              <c:f>'削減効果額P8、P41'!$A$10</c:f>
              <c:strCache>
                <c:ptCount val="1"/>
                <c:pt idx="0">
                  <c:v>2012年度からの累計</c:v>
                </c:pt>
              </c:strCache>
            </c:strRef>
          </c:tx>
          <c:spPr>
            <a:noFill/>
            <a:ln>
              <a:noFill/>
            </a:ln>
          </c:spPr>
          <c:invertIfNegative val="0"/>
          <c:dLbls>
            <c:dLbl>
              <c:idx val="0"/>
              <c:layout>
                <c:manualLayout>
                  <c:x val="0"/>
                  <c:y val="-0.55150010508329994"/>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96D-40AA-8AFE-0B88F55AEF99}"/>
                </c:ext>
                <c:ext xmlns:c15="http://schemas.microsoft.com/office/drawing/2012/chart" uri="{CE6537A1-D6FC-4f65-9D91-7224C49458BB}">
                  <c15:layout/>
                </c:ext>
              </c:extLst>
            </c:dLbl>
            <c:dLbl>
              <c:idx val="1"/>
              <c:layout>
                <c:manualLayout>
                  <c:x val="-3.5531864538535646E-17"/>
                  <c:y val="-0.1526133688540383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96D-40AA-8AFE-0B88F55AEF99}"/>
                </c:ext>
                <c:ext xmlns:c15="http://schemas.microsoft.com/office/drawing/2012/chart" uri="{CE6537A1-D6FC-4f65-9D91-7224C49458BB}">
                  <c15:layout/>
                </c:ext>
              </c:extLst>
            </c:dLbl>
            <c:dLbl>
              <c:idx val="2"/>
              <c:layout>
                <c:manualLayout>
                  <c:x val="1.816953183467944E-3"/>
                  <c:y val="0.129856733399115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6D-40AA-8AFE-0B88F55AEF99}"/>
                </c:ext>
                <c:ext xmlns:c15="http://schemas.microsoft.com/office/drawing/2012/chart" uri="{CE6537A1-D6FC-4f65-9D91-7224C49458BB}">
                  <c15:layout/>
                </c:ext>
              </c:extLst>
            </c:dLbl>
            <c:dLbl>
              <c:idx val="4"/>
              <c:layout>
                <c:manualLayout>
                  <c:x val="3.7552298828823659E-3"/>
                  <c:y val="0.18714589022310077"/>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96D-40AA-8AFE-0B88F55AEF99}"/>
                </c:ext>
                <c:ext xmlns:c15="http://schemas.microsoft.com/office/drawing/2012/chart" uri="{CE6537A1-D6FC-4f65-9D91-7224C49458BB}">
                  <c15:layout/>
                </c:ext>
              </c:extLst>
            </c:dLbl>
            <c:numFmt formatCode="#,##0.00_);\(#,##0.00\)" sourceLinked="0"/>
            <c:spPr>
              <a:noFill/>
              <a:ln>
                <a:noFill/>
              </a:ln>
              <a:effectLst/>
            </c:spPr>
            <c:txPr>
              <a:bodyPr/>
              <a:lstStyle/>
              <a:p>
                <a:pPr>
                  <a:defRPr sz="1000"/>
                </a:pPr>
                <a:endParaRPr lang="ja-JP"/>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'削減効果額P8、P41'!$B$7:$F$7</c:f>
              <c:numCache>
                <c:formatCode>General</c:formatCode>
                <c:ptCount val="5"/>
                <c:pt idx="0">
                  <c:v>2012</c:v>
                </c:pt>
                <c:pt idx="1">
                  <c:v>2013</c:v>
                </c:pt>
                <c:pt idx="2">
                  <c:v>2014</c:v>
                </c:pt>
                <c:pt idx="4">
                  <c:v>2015</c:v>
                </c:pt>
              </c:numCache>
            </c:numRef>
          </c:cat>
          <c:val>
            <c:numRef>
              <c:f>'削減効果額P8、P41'!$B$10:$F$10</c:f>
              <c:numCache>
                <c:formatCode>0.00_);[Red]\(0.00\)</c:formatCode>
                <c:ptCount val="5"/>
                <c:pt idx="0">
                  <c:v>31.23</c:v>
                </c:pt>
                <c:pt idx="1">
                  <c:v>136.41999999999999</c:v>
                </c:pt>
                <c:pt idx="2">
                  <c:v>211.18</c:v>
                </c:pt>
                <c:pt idx="4">
                  <c:v>233.75</c:v>
                </c:pt>
              </c:numCache>
            </c:numRef>
          </c:val>
          <c:extLst xmlns:c16r2="http://schemas.microsoft.com/office/drawing/2015/06/chart">
            <c:ext xmlns:c16="http://schemas.microsoft.com/office/drawing/2014/chart" uri="{C3380CC4-5D6E-409C-BE32-E72D297353CC}">
              <c16:uniqueId val="{00000009-296D-40AA-8AFE-0B88F55AEF99}"/>
            </c:ext>
          </c:extLst>
        </c:ser>
        <c:dLbls>
          <c:showLegendKey val="0"/>
          <c:showVal val="1"/>
          <c:showCatName val="0"/>
          <c:showSerName val="0"/>
          <c:showPercent val="0"/>
          <c:showBubbleSize val="0"/>
        </c:dLbls>
        <c:gapWidth val="130"/>
        <c:overlap val="100"/>
        <c:axId val="425533976"/>
        <c:axId val="425534760"/>
      </c:barChart>
      <c:catAx>
        <c:axId val="425533976"/>
        <c:scaling>
          <c:orientation val="minMax"/>
        </c:scaling>
        <c:delete val="0"/>
        <c:axPos val="b"/>
        <c:title>
          <c:tx>
            <c:rich>
              <a:bodyPr/>
              <a:lstStyle/>
              <a:p>
                <a:pPr>
                  <a:defRPr/>
                </a:pPr>
                <a:r>
                  <a:rPr lang="ja-JP" altLang="en-US" b="0"/>
                  <a:t>（年度）</a:t>
                </a:r>
              </a:p>
            </c:rich>
          </c:tx>
          <c:layout>
            <c:manualLayout>
              <c:xMode val="edge"/>
              <c:yMode val="edge"/>
              <c:x val="0.85007749043957093"/>
              <c:y val="0.90263167192447424"/>
            </c:manualLayout>
          </c:layout>
          <c:overlay val="0"/>
        </c:title>
        <c:numFmt formatCode="General" sourceLinked="1"/>
        <c:majorTickMark val="out"/>
        <c:minorTickMark val="none"/>
        <c:tickLblPos val="nextTo"/>
        <c:crossAx val="425534760"/>
        <c:crosses val="autoZero"/>
        <c:auto val="1"/>
        <c:lblAlgn val="ctr"/>
        <c:lblOffset val="100"/>
        <c:noMultiLvlLbl val="0"/>
      </c:catAx>
      <c:valAx>
        <c:axId val="425534760"/>
        <c:scaling>
          <c:orientation val="minMax"/>
          <c:max val="300"/>
        </c:scaling>
        <c:delete val="0"/>
        <c:axPos val="l"/>
        <c:title>
          <c:tx>
            <c:rich>
              <a:bodyPr rot="0" vert="horz"/>
              <a:lstStyle/>
              <a:p>
                <a:pPr>
                  <a:defRPr b="0"/>
                </a:pPr>
                <a:r>
                  <a:rPr lang="ja-JP" b="0"/>
                  <a:t>（億円）</a:t>
                </a:r>
              </a:p>
            </c:rich>
          </c:tx>
          <c:layout>
            <c:manualLayout>
              <c:xMode val="edge"/>
              <c:yMode val="edge"/>
              <c:x val="7.3118290713142459E-3"/>
              <c:y val="3.5219478400737796E-2"/>
            </c:manualLayout>
          </c:layout>
          <c:overlay val="0"/>
        </c:title>
        <c:numFmt formatCode="#,##0_);\(#,##0\)" sourceLinked="0"/>
        <c:majorTickMark val="out"/>
        <c:minorTickMark val="none"/>
        <c:tickLblPos val="nextTo"/>
        <c:crossAx val="425533976"/>
        <c:crosses val="autoZero"/>
        <c:crossBetween val="between"/>
        <c:majorUnit val="100"/>
      </c:valAx>
      <c:spPr>
        <a:noFill/>
        <a:ln w="25400">
          <a:noFill/>
        </a:ln>
      </c:spPr>
    </c:plotArea>
    <c:legend>
      <c:legendPos val="r"/>
      <c:legendEntry>
        <c:idx val="0"/>
        <c:delete val="1"/>
      </c:legendEntry>
      <c:legendEntry>
        <c:idx val="2"/>
        <c:txPr>
          <a:bodyPr/>
          <a:lstStyle/>
          <a:p>
            <a:pPr>
              <a:defRPr>
                <a:latin typeface="HGPｺﾞｼｯｸM" panose="020B0600000000000000" pitchFamily="50" charset="-128"/>
                <a:ea typeface="HGPｺﾞｼｯｸM" panose="020B0600000000000000" pitchFamily="50" charset="-128"/>
              </a:defRPr>
            </a:pPr>
            <a:endParaRPr lang="ja-JP"/>
          </a:p>
        </c:txPr>
      </c:legendEntry>
      <c:layout>
        <c:manualLayout>
          <c:xMode val="edge"/>
          <c:yMode val="edge"/>
          <c:x val="0.80616378523399812"/>
          <c:y val="0.42505958059197041"/>
          <c:w val="0.16493535579511048"/>
          <c:h val="0.26913426605698476"/>
        </c:manualLayout>
      </c:layout>
      <c:overlay val="0"/>
      <c:txPr>
        <a:bodyPr/>
        <a:lstStyle/>
        <a:p>
          <a:pPr>
            <a:defRPr>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sz="1400" b="0"/>
            </a:pPr>
            <a:r>
              <a:rPr lang="ja-JP" altLang="en-US" sz="1400" b="0"/>
              <a:t>「現役世代への重点投資」</a:t>
            </a:r>
            <a:endParaRPr lang="en-US" altLang="ja-JP" sz="1400" b="0"/>
          </a:p>
          <a:p>
            <a:pPr>
              <a:defRPr sz="1400" b="0"/>
            </a:pPr>
            <a:r>
              <a:rPr lang="ja-JP" altLang="en-US" sz="1400" b="0"/>
              <a:t>関連予算額</a:t>
            </a:r>
          </a:p>
        </c:rich>
      </c:tx>
      <c:layout/>
      <c:overlay val="0"/>
    </c:title>
    <c:autoTitleDeleted val="0"/>
    <c:plotArea>
      <c:layout>
        <c:manualLayout>
          <c:layoutTarget val="inner"/>
          <c:xMode val="edge"/>
          <c:yMode val="edge"/>
          <c:x val="9.633228337375041E-2"/>
          <c:y val="0.25353692685870621"/>
          <c:w val="0.84616275967689603"/>
          <c:h val="0.63405169444067266"/>
        </c:manualLayout>
      </c:layout>
      <c:barChart>
        <c:barDir val="col"/>
        <c:grouping val="stacked"/>
        <c:varyColors val="0"/>
        <c:ser>
          <c:idx val="0"/>
          <c:order val="0"/>
          <c:spPr>
            <a:solidFill>
              <a:schemeClr val="accent2">
                <a:lumMod val="60000"/>
                <a:lumOff val="40000"/>
              </a:schemeClr>
            </a:solidFill>
            <a:ln>
              <a:solidFill>
                <a:schemeClr val="tx1"/>
              </a:solidFill>
            </a:ln>
          </c:spPr>
          <c:invertIfNegative val="0"/>
          <c:dLbls>
            <c:dLbl>
              <c:idx val="1"/>
              <c:layout>
                <c:manualLayout>
                  <c:x val="1.114388710628131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F1E-4F5F-B06E-D87C6ED5A7DD}"/>
                </c:ext>
                <c:ext xmlns:c15="http://schemas.microsoft.com/office/drawing/2012/chart" uri="{CE6537A1-D6FC-4f65-9D91-7224C49458BB}">
                  <c15:layout/>
                </c:ext>
              </c:extLst>
            </c:dLbl>
            <c:dLbl>
              <c:idx val="2"/>
              <c:layout>
                <c:manualLayout>
                  <c:x val="1.95018024359923E-2"/>
                  <c:y val="-1.731461971813677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F1E-4F5F-B06E-D87C6ED5A7DD}"/>
                </c:ext>
                <c:ext xmlns:c15="http://schemas.microsoft.com/office/drawing/2012/chart" uri="{CE6537A1-D6FC-4f65-9D91-7224C49458BB}">
                  <c15:layout/>
                </c:ext>
              </c:extLst>
            </c:dLbl>
            <c:dLbl>
              <c:idx val="3"/>
              <c:layout>
                <c:manualLayout>
                  <c:x val="1.6715830659421969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F1E-4F5F-B06E-D87C6ED5A7DD}"/>
                </c:ext>
                <c:ext xmlns:c15="http://schemas.microsoft.com/office/drawing/2012/chart" uri="{CE6537A1-D6FC-4f65-9D91-7224C49458BB}">
                  <c15:layout/>
                </c:ext>
              </c:extLst>
            </c:dLbl>
            <c:dLbl>
              <c:idx val="4"/>
              <c:layout>
                <c:manualLayout>
                  <c:x val="1.3929858882851642E-2"/>
                  <c:y val="-1.731461971813677E-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1E-4F5F-B06E-D87C6ED5A7DD}"/>
                </c:ext>
                <c:ext xmlns:c15="http://schemas.microsoft.com/office/drawing/2012/chart" uri="{CE6537A1-D6FC-4f65-9D91-7224C49458BB}">
                  <c15:layout/>
                </c:ext>
              </c:extLst>
            </c:dLbl>
            <c:dLbl>
              <c:idx val="5"/>
              <c:layout>
                <c:manualLayout>
                  <c:x val="2.2287774212562728E-2"/>
                  <c:y val="-4.722223564936795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F1E-4F5F-B06E-D87C6ED5A7DD}"/>
                </c:ext>
                <c:ext xmlns:c15="http://schemas.microsoft.com/office/drawing/2012/chart" uri="{CE6537A1-D6FC-4f65-9D91-7224C49458BB}">
                  <c15:layout/>
                </c:ext>
              </c:extLst>
            </c:dLbl>
            <c:dLbl>
              <c:idx val="6"/>
              <c:layout>
                <c:manualLayout>
                  <c:x val="1.95018024359923E-2"/>
                  <c:y val="8.657309859068384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F1E-4F5F-B06E-D87C6ED5A7DD}"/>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現役世代重点投資P10!$B$4:$H$4</c:f>
              <c:numCache>
                <c:formatCode>General</c:formatCode>
                <c:ptCount val="7"/>
                <c:pt idx="0">
                  <c:v>2011</c:v>
                </c:pt>
                <c:pt idx="1">
                  <c:v>2012</c:v>
                </c:pt>
                <c:pt idx="2">
                  <c:v>2013</c:v>
                </c:pt>
                <c:pt idx="3">
                  <c:v>2014</c:v>
                </c:pt>
                <c:pt idx="4">
                  <c:v>2015</c:v>
                </c:pt>
                <c:pt idx="5">
                  <c:v>2016</c:v>
                </c:pt>
                <c:pt idx="6">
                  <c:v>2017</c:v>
                </c:pt>
              </c:numCache>
            </c:numRef>
          </c:cat>
          <c:val>
            <c:numRef>
              <c:f>現役世代重点投資P10!$B$5:$H$5</c:f>
              <c:numCache>
                <c:formatCode>General"億円"</c:formatCode>
                <c:ptCount val="7"/>
                <c:pt idx="0">
                  <c:v>2</c:v>
                </c:pt>
                <c:pt idx="1">
                  <c:v>57</c:v>
                </c:pt>
                <c:pt idx="2">
                  <c:v>74</c:v>
                </c:pt>
                <c:pt idx="3">
                  <c:v>100</c:v>
                </c:pt>
                <c:pt idx="4">
                  <c:v>144</c:v>
                </c:pt>
                <c:pt idx="5">
                  <c:v>161</c:v>
                </c:pt>
                <c:pt idx="6">
                  <c:v>125</c:v>
                </c:pt>
              </c:numCache>
            </c:numRef>
          </c:val>
          <c:extLst xmlns:c16r2="http://schemas.microsoft.com/office/drawing/2015/06/chart">
            <c:ext xmlns:c16="http://schemas.microsoft.com/office/drawing/2014/chart" uri="{C3380CC4-5D6E-409C-BE32-E72D297353CC}">
              <c16:uniqueId val="{00000006-EF1E-4F5F-B06E-D87C6ED5A7DD}"/>
            </c:ext>
          </c:extLst>
        </c:ser>
        <c:ser>
          <c:idx val="1"/>
          <c:order val="1"/>
          <c:spPr>
            <a:solidFill>
              <a:schemeClr val="accent4">
                <a:lumMod val="40000"/>
                <a:lumOff val="60000"/>
              </a:schemeClr>
            </a:solidFill>
          </c:spPr>
          <c:invertIfNegative val="0"/>
          <c:dLbls>
            <c:dLbl>
              <c:idx val="0"/>
              <c:layout>
                <c:manualLayout>
                  <c:x val="2.2287823064621976E-2"/>
                  <c:y val="-9.444447129873419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F1E-4F5F-B06E-D87C6ED5A7DD}"/>
                </c:ext>
                <c:ext xmlns:c15="http://schemas.microsoft.com/office/drawing/2012/chart" uri="{CE6537A1-D6FC-4f65-9D91-7224C49458BB}">
                  <c15:layout/>
                </c:ext>
              </c:extLst>
            </c:dLbl>
            <c:dLbl>
              <c:idx val="1"/>
              <c:layout>
                <c:manualLayout>
                  <c:x val="2.2287774212562627E-2"/>
                  <c:y val="-4.722223564936622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F1E-4F5F-B06E-D87C6ED5A7DD}"/>
                </c:ext>
                <c:ext xmlns:c15="http://schemas.microsoft.com/office/drawing/2012/chart" uri="{CE6537A1-D6FC-4f65-9D91-7224C49458BB}">
                  <c15:layout/>
                </c:ext>
              </c:extLst>
            </c:dLbl>
            <c:dLbl>
              <c:idx val="2"/>
              <c:layout>
                <c:manualLayout>
                  <c:x val="1.392985888285164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EF1E-4F5F-B06E-D87C6ED5A7DD}"/>
                </c:ext>
                <c:ext xmlns:c15="http://schemas.microsoft.com/office/drawing/2012/chart" uri="{CE6537A1-D6FC-4f65-9D91-7224C49458BB}">
                  <c15:layout/>
                </c:ext>
              </c:extLst>
            </c:dLbl>
            <c:dLbl>
              <c:idx val="3"/>
              <c:layout>
                <c:manualLayout>
                  <c:x val="2.7859827449631495E-2"/>
                  <c:y val="2.3611117824683548E-3"/>
                </c:manualLayout>
              </c:layout>
              <c:spPr>
                <a:noFill/>
                <a:ln>
                  <a:noFill/>
                </a:ln>
                <a:effectLst/>
              </c:spPr>
              <c:txPr>
                <a:bodyPr wrap="square" lIns="38100" tIns="19050" rIns="38100" bIns="19050" anchor="ctr">
                  <a:noAutofit/>
                </a:bodyPr>
                <a:lstStyle/>
                <a:p>
                  <a:pPr>
                    <a:defRPr>
                      <a:solidFill>
                        <a:schemeClr val="tx1"/>
                      </a:solidFill>
                    </a:defRPr>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F1E-4F5F-B06E-D87C6ED5A7DD}"/>
                </c:ext>
                <c:ext xmlns:c15="http://schemas.microsoft.com/office/drawing/2012/chart" uri="{CE6537A1-D6FC-4f65-9D91-7224C49458BB}">
                  <c15:layout>
                    <c:manualLayout>
                      <c:w val="0.11480989691246322"/>
                      <c:h val="8.027780060392406E-2"/>
                    </c:manualLayout>
                  </c15:layout>
                </c:ext>
              </c:extLst>
            </c:dLbl>
            <c:dLbl>
              <c:idx val="4"/>
              <c:layout>
                <c:manualLayout>
                  <c:x val="1.95018024359923E-2"/>
                  <c:y val="-8.6573098590683849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F1E-4F5F-B06E-D87C6ED5A7DD}"/>
                </c:ext>
                <c:ext xmlns:c15="http://schemas.microsoft.com/office/drawing/2012/chart" uri="{CE6537A1-D6FC-4f65-9D91-7224C49458BB}">
                  <c15:layout/>
                </c:ext>
              </c:extLst>
            </c:dLbl>
            <c:dLbl>
              <c:idx val="5"/>
              <c:layout>
                <c:manualLayout>
                  <c:x val="1.9501802435992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F1E-4F5F-B06E-D87C6ED5A7DD}"/>
                </c:ext>
                <c:ext xmlns:c15="http://schemas.microsoft.com/office/drawing/2012/chart" uri="{CE6537A1-D6FC-4f65-9D91-7224C49458BB}">
                  <c15:layout/>
                </c:ext>
              </c:extLst>
            </c:dLbl>
            <c:dLbl>
              <c:idx val="6"/>
              <c:layout>
                <c:manualLayout>
                  <c:x val="-2.785862092642219E-3"/>
                  <c:y val="-5.4305570996772155E-2"/>
                </c:manualLayout>
              </c:layout>
              <c:spPr>
                <a:noFill/>
                <a:ln>
                  <a:noFill/>
                </a:ln>
                <a:effectLst/>
              </c:spPr>
              <c:txPr>
                <a:bodyPr wrap="square" lIns="38100" tIns="19050" rIns="38100" bIns="19050" anchor="ctr">
                  <a:noAutofit/>
                </a:bodyPr>
                <a:lstStyle/>
                <a:p>
                  <a:pPr>
                    <a:defRPr>
                      <a:solidFill>
                        <a:schemeClr val="tx1"/>
                      </a:solidFill>
                    </a:defRPr>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EF1E-4F5F-B06E-D87C6ED5A7DD}"/>
                </c:ext>
                <c:ext xmlns:c15="http://schemas.microsoft.com/office/drawing/2012/chart" uri="{CE6537A1-D6FC-4f65-9D91-7224C49458BB}">
                  <c15:layout>
                    <c:manualLayout>
                      <c:w val="0.11480989691246322"/>
                      <c:h val="7.0833353474050634E-2"/>
                    </c:manualLayout>
                  </c15:layout>
                </c:ext>
              </c:extLst>
            </c:dLbl>
            <c:spPr>
              <a:noFill/>
              <a:ln>
                <a:noFill/>
              </a:ln>
              <a:effectLst/>
            </c:spPr>
            <c:txPr>
              <a:bodyPr wrap="square" lIns="38100" tIns="19050" rIns="38100" bIns="19050" anchor="ctr">
                <a:spAutoFit/>
              </a:bodyPr>
              <a:lstStyle/>
              <a:p>
                <a:pPr>
                  <a:defRPr>
                    <a:solidFill>
                      <a:schemeClr val="tx1"/>
                    </a:solidFill>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現役世代重点投資P10!$B$4:$H$4</c:f>
              <c:numCache>
                <c:formatCode>General</c:formatCode>
                <c:ptCount val="7"/>
                <c:pt idx="0">
                  <c:v>2011</c:v>
                </c:pt>
                <c:pt idx="1">
                  <c:v>2012</c:v>
                </c:pt>
                <c:pt idx="2">
                  <c:v>2013</c:v>
                </c:pt>
                <c:pt idx="3">
                  <c:v>2014</c:v>
                </c:pt>
                <c:pt idx="4">
                  <c:v>2015</c:v>
                </c:pt>
                <c:pt idx="5">
                  <c:v>2016</c:v>
                </c:pt>
                <c:pt idx="6">
                  <c:v>2017</c:v>
                </c:pt>
              </c:numCache>
            </c:numRef>
          </c:cat>
          <c:val>
            <c:numRef>
              <c:f>現役世代重点投資P10!$B$6:$H$6</c:f>
              <c:numCache>
                <c:formatCode>General"億円"</c:formatCode>
                <c:ptCount val="7"/>
                <c:pt idx="0">
                  <c:v>65</c:v>
                </c:pt>
                <c:pt idx="1">
                  <c:v>102</c:v>
                </c:pt>
                <c:pt idx="2">
                  <c:v>151</c:v>
                </c:pt>
                <c:pt idx="3">
                  <c:v>170</c:v>
                </c:pt>
                <c:pt idx="4">
                  <c:v>186</c:v>
                </c:pt>
                <c:pt idx="5">
                  <c:v>234</c:v>
                </c:pt>
                <c:pt idx="6">
                  <c:v>358</c:v>
                </c:pt>
              </c:numCache>
            </c:numRef>
          </c:val>
          <c:extLst xmlns:c16r2="http://schemas.microsoft.com/office/drawing/2015/06/chart">
            <c:ext xmlns:c16="http://schemas.microsoft.com/office/drawing/2014/chart" uri="{C3380CC4-5D6E-409C-BE32-E72D297353CC}">
              <c16:uniqueId val="{0000000E-EF1E-4F5F-B06E-D87C6ED5A7DD}"/>
            </c:ext>
          </c:extLst>
        </c:ser>
        <c:dLbls>
          <c:showLegendKey val="0"/>
          <c:showVal val="0"/>
          <c:showCatName val="0"/>
          <c:showSerName val="0"/>
          <c:showPercent val="0"/>
          <c:showBubbleSize val="0"/>
        </c:dLbls>
        <c:gapWidth val="150"/>
        <c:overlap val="100"/>
        <c:axId val="319551960"/>
        <c:axId val="318790296"/>
        <c:extLst xmlns:c16r2="http://schemas.microsoft.com/office/drawing/2015/06/chart">
          <c:ext xmlns:c15="http://schemas.microsoft.com/office/drawing/2012/chart" uri="{02D57815-91ED-43cb-92C2-25804820EDAC}">
            <c15:filteredBarSeries>
              <c15:ser>
                <c:idx val="2"/>
                <c:order val="2"/>
                <c:invertIfNegative val="0"/>
                <c:cat>
                  <c:numRef>
                    <c:extLst xmlns:c16r2="http://schemas.microsoft.com/office/drawing/2015/06/chart">
                      <c:ext uri="{02D57815-91ED-43cb-92C2-25804820EDAC}">
                        <c15:formulaRef>
                          <c15:sqref>現役世代重点投資P10!$B$4:$H$4</c15:sqref>
                        </c15:formulaRef>
                      </c:ext>
                    </c:extLst>
                    <c:numCache>
                      <c:formatCode>General</c:formatCode>
                      <c:ptCount val="7"/>
                      <c:pt idx="0">
                        <c:v>2011</c:v>
                      </c:pt>
                      <c:pt idx="1">
                        <c:v>2012</c:v>
                      </c:pt>
                      <c:pt idx="2">
                        <c:v>2013</c:v>
                      </c:pt>
                      <c:pt idx="3">
                        <c:v>2014</c:v>
                      </c:pt>
                      <c:pt idx="4">
                        <c:v>2015</c:v>
                      </c:pt>
                      <c:pt idx="5">
                        <c:v>2016</c:v>
                      </c:pt>
                      <c:pt idx="6">
                        <c:v>2017</c:v>
                      </c:pt>
                    </c:numCache>
                  </c:numRef>
                </c:cat>
                <c:val>
                  <c:numRef>
                    <c:extLst xmlns:c16r2="http://schemas.microsoft.com/office/drawing/2015/06/chart">
                      <c:ext uri="{02D57815-91ED-43cb-92C2-25804820EDAC}">
                        <c15:formulaRef>
                          <c15:sqref>現役世代重点投資P10!$B$7:$H$7</c15:sqref>
                        </c15:formulaRef>
                      </c:ext>
                    </c:extLst>
                    <c:numCache>
                      <c:formatCode>General"億円"</c:formatCode>
                      <c:ptCount val="7"/>
                      <c:pt idx="0">
                        <c:v>67</c:v>
                      </c:pt>
                      <c:pt idx="1">
                        <c:v>159</c:v>
                      </c:pt>
                      <c:pt idx="2">
                        <c:v>225</c:v>
                      </c:pt>
                      <c:pt idx="3">
                        <c:v>270</c:v>
                      </c:pt>
                      <c:pt idx="4">
                        <c:v>330</c:v>
                      </c:pt>
                      <c:pt idx="5">
                        <c:v>395</c:v>
                      </c:pt>
                      <c:pt idx="6">
                        <c:v>483</c:v>
                      </c:pt>
                    </c:numCache>
                  </c:numRef>
                </c:val>
                <c:extLst xmlns:c16r2="http://schemas.microsoft.com/office/drawing/2015/06/chart">
                  <c:ext xmlns:c16="http://schemas.microsoft.com/office/drawing/2014/chart" uri="{C3380CC4-5D6E-409C-BE32-E72D297353CC}">
                    <c16:uniqueId val="{0000000F-EF1E-4F5F-B06E-D87C6ED5A7DD}"/>
                  </c:ext>
                </c:extLst>
              </c15:ser>
            </c15:filteredBarSeries>
          </c:ext>
        </c:extLst>
      </c:barChart>
      <c:catAx>
        <c:axId val="319551960"/>
        <c:scaling>
          <c:orientation val="minMax"/>
        </c:scaling>
        <c:delete val="0"/>
        <c:axPos val="b"/>
        <c:numFmt formatCode="General" sourceLinked="1"/>
        <c:majorTickMark val="out"/>
        <c:minorTickMark val="none"/>
        <c:tickLblPos val="nextTo"/>
        <c:crossAx val="318790296"/>
        <c:crosses val="autoZero"/>
        <c:auto val="1"/>
        <c:lblAlgn val="ctr"/>
        <c:lblOffset val="100"/>
        <c:noMultiLvlLbl val="0"/>
      </c:catAx>
      <c:valAx>
        <c:axId val="318790296"/>
        <c:scaling>
          <c:orientation val="minMax"/>
          <c:max val="500"/>
        </c:scaling>
        <c:delete val="0"/>
        <c:axPos val="l"/>
        <c:title>
          <c:tx>
            <c:rich>
              <a:bodyPr rot="0" vert="horz"/>
              <a:lstStyle/>
              <a:p>
                <a:pPr>
                  <a:defRPr b="0"/>
                </a:pPr>
                <a:r>
                  <a:rPr lang="ja-JP" altLang="en-US" b="0"/>
                  <a:t>（億円）</a:t>
                </a:r>
              </a:p>
            </c:rich>
          </c:tx>
          <c:layout>
            <c:manualLayout>
              <c:xMode val="edge"/>
              <c:yMode val="edge"/>
              <c:x val="3.9168663835273079E-2"/>
              <c:y val="0.13530616174696194"/>
            </c:manualLayout>
          </c:layout>
          <c:overlay val="0"/>
        </c:title>
        <c:numFmt formatCode="General" sourceLinked="0"/>
        <c:majorTickMark val="out"/>
        <c:minorTickMark val="none"/>
        <c:tickLblPos val="nextTo"/>
        <c:crossAx val="319551960"/>
        <c:crosses val="autoZero"/>
        <c:crossBetween val="between"/>
      </c:valAx>
      <c:spPr>
        <a:noFill/>
        <a:ln w="25400">
          <a:noFill/>
        </a:ln>
      </c:spPr>
    </c:plotArea>
    <c:plotVisOnly val="1"/>
    <c:dispBlanksAs val="gap"/>
    <c:showDLblsOverMax val="0"/>
  </c:chart>
  <c:spPr>
    <a:noFill/>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2080053086639521"/>
          <c:y val="0.21277134072955645"/>
          <c:w val="0.42106204966993288"/>
          <c:h val="0.61788004113875583"/>
        </c:manualLayout>
      </c:layout>
      <c:pieChart>
        <c:varyColors val="1"/>
        <c:ser>
          <c:idx val="0"/>
          <c:order val="0"/>
          <c:dPt>
            <c:idx val="0"/>
            <c:bubble3D val="0"/>
            <c:spPr>
              <a:solidFill>
                <a:schemeClr val="accent2">
                  <a:lumMod val="20000"/>
                  <a:lumOff val="80000"/>
                </a:schemeClr>
              </a:solidFill>
            </c:spPr>
            <c:extLst xmlns:c16r2="http://schemas.microsoft.com/office/drawing/2015/06/chart">
              <c:ext xmlns:c16="http://schemas.microsoft.com/office/drawing/2014/chart" uri="{C3380CC4-5D6E-409C-BE32-E72D297353CC}">
                <c16:uniqueId val="{00000001-E510-49FA-BBF6-04612DF3094F}"/>
              </c:ext>
            </c:extLst>
          </c:dPt>
          <c:dPt>
            <c:idx val="1"/>
            <c:bubble3D val="0"/>
            <c:spPr>
              <a:solidFill>
                <a:schemeClr val="accent2">
                  <a:lumMod val="40000"/>
                  <a:lumOff val="60000"/>
                </a:schemeClr>
              </a:solidFill>
            </c:spPr>
            <c:extLst xmlns:c16r2="http://schemas.microsoft.com/office/drawing/2015/06/chart">
              <c:ext xmlns:c16="http://schemas.microsoft.com/office/drawing/2014/chart" uri="{C3380CC4-5D6E-409C-BE32-E72D297353CC}">
                <c16:uniqueId val="{00000003-E510-49FA-BBF6-04612DF3094F}"/>
              </c:ext>
            </c:extLst>
          </c:dPt>
          <c:dPt>
            <c:idx val="2"/>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5-E510-49FA-BBF6-04612DF3094F}"/>
              </c:ext>
            </c:extLst>
          </c:dPt>
          <c:dLbls>
            <c:dLbl>
              <c:idx val="0"/>
              <c:layout>
                <c:manualLayout>
                  <c:x val="-0.12612841491547555"/>
                  <c:y val="0.15207186872671702"/>
                </c:manualLayout>
              </c:layout>
              <c:tx>
                <c:rich>
                  <a:bodyPr wrap="square" lIns="0" tIns="0" rIns="0" bIns="0" anchor="ctr">
                    <a:spAutoFit/>
                  </a:bodyPr>
                  <a:lstStyle/>
                  <a:p>
                    <a:pPr>
                      <a:defRPr sz="900">
                        <a:solidFill>
                          <a:schemeClr val="tx1"/>
                        </a:solidFill>
                        <a:latin typeface="ＭＳ Ｐゴシック" panose="020B0600070205080204" pitchFamily="50" charset="-128"/>
                        <a:ea typeface="ＭＳ Ｐゴシック" panose="020B0600070205080204" pitchFamily="50" charset="-128"/>
                      </a:defRPr>
                    </a:pPr>
                    <a:fld id="{CBC29028-B4EE-4514-8318-0A4134E37A57}" type="CATEGORYNAME">
                      <a:rPr lang="zh-TW" altLang="en-US" sz="90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[分類名]</a:t>
                    </a:fld>
                    <a:r>
                      <a:rPr lang="en-US" altLang="zh-TW" sz="900" baseline="0" dirty="0">
                        <a:solidFill>
                          <a:schemeClr val="tx1"/>
                        </a:solidFill>
                        <a:latin typeface="ＭＳ Ｐゴシック" panose="020B0600070205080204" pitchFamily="50" charset="-128"/>
                        <a:ea typeface="ＭＳ Ｐゴシック" panose="020B0600070205080204" pitchFamily="50" charset="-128"/>
                      </a:rPr>
                      <a:t>,</a:t>
                    </a:r>
                  </a:p>
                  <a:p>
                    <a:pPr>
                      <a:defRPr sz="900">
                        <a:solidFill>
                          <a:schemeClr val="tx1"/>
                        </a:solidFill>
                        <a:latin typeface="ＭＳ Ｐゴシック" panose="020B0600070205080204" pitchFamily="50" charset="-128"/>
                        <a:ea typeface="ＭＳ Ｐゴシック" panose="020B0600070205080204" pitchFamily="50" charset="-128"/>
                      </a:defRPr>
                    </a:pPr>
                    <a:r>
                      <a:rPr lang="en-US" altLang="zh-TW" sz="900" baseline="0" dirty="0">
                        <a:solidFill>
                          <a:schemeClr val="tx1"/>
                        </a:solidFill>
                        <a:latin typeface="ＭＳ Ｐゴシック" panose="020B0600070205080204" pitchFamily="50" charset="-128"/>
                        <a:ea typeface="ＭＳ Ｐゴシック" panose="020B0600070205080204" pitchFamily="50" charset="-128"/>
                      </a:rPr>
                      <a:t> </a:t>
                    </a:r>
                    <a:fld id="{CD72A997-A446-4262-AEA5-C1A9E4249FB6}" type="VALUE">
                      <a:rPr lang="zh-TW" altLang="en-US" sz="900" baseline="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[値]</a:t>
                    </a:fld>
                    <a:endParaRPr lang="en-US" altLang="zh-TW" sz="900" baseline="0" dirty="0">
                      <a:solidFill>
                        <a:schemeClr val="tx1"/>
                      </a:solidFill>
                      <a:latin typeface="ＭＳ Ｐゴシック" panose="020B0600070205080204" pitchFamily="50" charset="-128"/>
                      <a:ea typeface="ＭＳ Ｐゴシック" panose="020B0600070205080204" pitchFamily="50" charset="-128"/>
                    </a:endParaRPr>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510-49FA-BBF6-04612DF3094F}"/>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dLbl>
              <c:idx val="1"/>
              <c:layout>
                <c:manualLayout>
                  <c:x val="-0.12005565116123816"/>
                  <c:y val="-0.22327456630079809"/>
                </c:manualLayout>
              </c:layout>
              <c:tx>
                <c:rich>
                  <a:bodyPr wrap="square" lIns="0" tIns="0" rIns="0" bIns="0" anchor="ctr">
                    <a:spAutoFit/>
                  </a:bodyPr>
                  <a:lstStyle/>
                  <a:p>
                    <a:pPr>
                      <a:defRPr sz="900">
                        <a:solidFill>
                          <a:schemeClr val="tx1"/>
                        </a:solidFill>
                        <a:latin typeface="+mn-ea"/>
                        <a:ea typeface="+mn-ea"/>
                      </a:defRPr>
                    </a:pPr>
                    <a:fld id="{6D9516EF-9AAC-4515-A77A-09F8374F5418}" type="CATEGORYNAME">
                      <a:rPr lang="ja-JP" altLang="en-US" sz="900">
                        <a:solidFill>
                          <a:schemeClr val="tx1"/>
                        </a:solidFill>
                        <a:latin typeface="+mn-ea"/>
                        <a:ea typeface="+mn-ea"/>
                      </a:rPr>
                      <a:pPr>
                        <a:defRPr sz="900">
                          <a:solidFill>
                            <a:schemeClr val="tx1"/>
                          </a:solidFill>
                          <a:latin typeface="+mn-ea"/>
                          <a:ea typeface="+mn-ea"/>
                        </a:defRPr>
                      </a:pPr>
                      <a:t>[分類名]</a:t>
                    </a:fld>
                    <a:r>
                      <a:rPr lang="en-US" altLang="ja-JP" sz="900" baseline="0" dirty="0">
                        <a:solidFill>
                          <a:schemeClr val="tx1"/>
                        </a:solidFill>
                        <a:latin typeface="+mn-ea"/>
                        <a:ea typeface="+mn-ea"/>
                      </a:rPr>
                      <a:t>, </a:t>
                    </a:r>
                  </a:p>
                  <a:p>
                    <a:pPr>
                      <a:defRPr sz="900">
                        <a:solidFill>
                          <a:schemeClr val="tx1"/>
                        </a:solidFill>
                        <a:latin typeface="+mn-ea"/>
                        <a:ea typeface="+mn-ea"/>
                      </a:defRPr>
                    </a:pPr>
                    <a:fld id="{AA3FAEEA-9842-47F9-84E6-E6F77A035FA1}" type="VALUE">
                      <a:rPr lang="ja-JP" altLang="en-US" sz="900" baseline="0" smtClean="0">
                        <a:solidFill>
                          <a:schemeClr val="tx1"/>
                        </a:solidFill>
                        <a:latin typeface="+mn-ea"/>
                        <a:ea typeface="+mn-ea"/>
                      </a:rPr>
                      <a:pPr>
                        <a:defRPr sz="900">
                          <a:solidFill>
                            <a:schemeClr val="tx1"/>
                          </a:solidFill>
                          <a:latin typeface="+mn-ea"/>
                          <a:ea typeface="+mn-ea"/>
                        </a:defRPr>
                      </a:pPr>
                      <a:t>[値]</a:t>
                    </a:fld>
                    <a:endParaRPr lang="ja-JP" altLang="en-US"/>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510-49FA-BBF6-04612DF3094F}"/>
                </c:ext>
                <c:ext xmlns:c15="http://schemas.microsoft.com/office/drawing/2012/chart" uri="{CE6537A1-D6FC-4f65-9D91-7224C49458BB}">
                  <c15:spPr xmlns:c15="http://schemas.microsoft.com/office/drawing/2012/chart">
                    <a:prstGeom prst="rect">
                      <a:avLst/>
                    </a:prstGeom>
                  </c15:spPr>
                  <c15:layout>
                    <c:manualLayout>
                      <c:w val="0.17272727272727273"/>
                      <c:h val="0.15750287593494613"/>
                    </c:manualLayout>
                  </c15:layout>
                  <c15:dlblFieldTable/>
                  <c15:showDataLabelsRange val="0"/>
                </c:ext>
              </c:extLst>
            </c:dLbl>
            <c:dLbl>
              <c:idx val="2"/>
              <c:layout>
                <c:manualLayout>
                  <c:x val="0.17957745172943262"/>
                  <c:y val="7.3540977957993345E-2"/>
                </c:manualLayout>
              </c:layout>
              <c:tx>
                <c:rich>
                  <a:bodyPr wrap="square" lIns="38100" tIns="19050" rIns="38100" bIns="19050" anchor="ctr">
                    <a:noAutofit/>
                  </a:bodyPr>
                  <a:lstStyle/>
                  <a:p>
                    <a:pPr>
                      <a:defRPr sz="900">
                        <a:solidFill>
                          <a:schemeClr val="tx1"/>
                        </a:solidFill>
                        <a:latin typeface="ＭＳ Ｐゴシック" panose="020B0600070205080204" pitchFamily="50" charset="-128"/>
                        <a:ea typeface="ＭＳ Ｐゴシック" panose="020B0600070205080204" pitchFamily="50" charset="-128"/>
                      </a:defRPr>
                    </a:pPr>
                    <a:fld id="{3333B5B0-F8BF-43A7-9BC3-09FA7BF2E4BC}" type="CATEGORYNAME">
                      <a:rPr lang="zh-TW" altLang="en-US" sz="90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[分類名]</a:t>
                    </a:fld>
                    <a:r>
                      <a:rPr lang="en-US" altLang="zh-TW" sz="900" baseline="0" dirty="0">
                        <a:solidFill>
                          <a:schemeClr val="tx1"/>
                        </a:solidFill>
                        <a:latin typeface="ＭＳ Ｐゴシック" panose="020B0600070205080204" pitchFamily="50" charset="-128"/>
                        <a:ea typeface="ＭＳ Ｐゴシック" panose="020B0600070205080204" pitchFamily="50" charset="-128"/>
                      </a:rPr>
                      <a:t>, </a:t>
                    </a:r>
                  </a:p>
                  <a:p>
                    <a:pPr>
                      <a:defRPr sz="900">
                        <a:solidFill>
                          <a:schemeClr val="tx1"/>
                        </a:solidFill>
                        <a:latin typeface="ＭＳ Ｐゴシック" panose="020B0600070205080204" pitchFamily="50" charset="-128"/>
                        <a:ea typeface="ＭＳ Ｐゴシック" panose="020B0600070205080204" pitchFamily="50" charset="-128"/>
                      </a:defRPr>
                    </a:pPr>
                    <a:fld id="{377EA5DE-3CFA-40C9-AE21-222DAE188F76}" type="VALUE">
                      <a:rPr lang="zh-TW" altLang="en-US" sz="900" baseline="0" smtClean="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[値]</a:t>
                    </a:fld>
                    <a:endParaRPr lang="ja-JP" altLang="en-US"/>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E510-49FA-BBF6-04612DF3094F}"/>
                </c:ext>
                <c:ext xmlns:c15="http://schemas.microsoft.com/office/drawing/2012/chart" uri="{CE6537A1-D6FC-4f65-9D91-7224C49458BB}">
                  <c15:spPr xmlns:c15="http://schemas.microsoft.com/office/drawing/2012/chart">
                    <a:prstGeom prst="rect">
                      <a:avLst/>
                    </a:prstGeom>
                  </c15:spPr>
                  <c15:layout>
                    <c:manualLayout>
                      <c:w val="0.15855295854257379"/>
                      <c:h val="0.26172077130650839"/>
                    </c:manualLayout>
                  </c15:layout>
                  <c15:dlblFieldTable/>
                  <c15:showDataLabelsRange val="0"/>
                </c:ext>
              </c:extLst>
            </c:dLbl>
            <c:spPr>
              <a:noFill/>
              <a:ln>
                <a:noFill/>
              </a:ln>
              <a:effectLst/>
            </c:spPr>
            <c:txPr>
              <a:bodyPr wrap="square" lIns="38100" tIns="19050" rIns="38100" bIns="19050" anchor="ctr">
                <a:spAutoFit/>
              </a:bodyPr>
              <a:lstStyle/>
              <a:p>
                <a:pPr>
                  <a:defRPr>
                    <a:solidFill>
                      <a:schemeClr val="tx1"/>
                    </a:solidFill>
                    <a:latin typeface="+mn-ea"/>
                    <a:ea typeface="+mn-ea"/>
                  </a:defRPr>
                </a:pPr>
                <a:endParaRPr lang="ja-JP"/>
              </a:p>
            </c:txPr>
            <c:dLblPos val="ct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現役世代重点投資P10!$B$48:$B$56</c:f>
              <c:strCache>
                <c:ptCount val="3"/>
                <c:pt idx="0">
                  <c:v>中学校給食</c:v>
                </c:pt>
                <c:pt idx="1">
                  <c:v>学校ＩＣＴ</c:v>
                </c:pt>
                <c:pt idx="2">
                  <c:v>校長戦略予算等</c:v>
                </c:pt>
              </c:strCache>
              <c:extLst xmlns:c16r2="http://schemas.microsoft.com/office/drawing/2015/06/chart"/>
            </c:strRef>
          </c:cat>
          <c:val>
            <c:numRef>
              <c:f>現役世代重点投資P10!$C$48:$C$56</c:f>
              <c:numCache>
                <c:formatCode>General"億円"</c:formatCode>
                <c:ptCount val="3"/>
                <c:pt idx="0">
                  <c:v>35</c:v>
                </c:pt>
                <c:pt idx="1">
                  <c:v>39</c:v>
                </c:pt>
                <c:pt idx="2">
                  <c:v>51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E510-49FA-BBF6-04612DF3094F}"/>
            </c:ext>
          </c:extLst>
        </c:ser>
        <c:dLbls>
          <c:showLegendKey val="0"/>
          <c:showVal val="1"/>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0"/>
    <c:plotArea>
      <c:layout>
        <c:manualLayout>
          <c:layoutTarget val="inner"/>
          <c:xMode val="edge"/>
          <c:yMode val="edge"/>
          <c:x val="0.12080053086639521"/>
          <c:y val="0.21277134072955645"/>
          <c:w val="0.42106204966993288"/>
          <c:h val="0.61788004113875583"/>
        </c:manualLayout>
      </c:layout>
      <c:pieChart>
        <c:varyColors val="1"/>
        <c:ser>
          <c:idx val="0"/>
          <c:order val="0"/>
          <c:dPt>
            <c:idx val="0"/>
            <c:bubble3D val="0"/>
            <c:spPr>
              <a:solidFill>
                <a:schemeClr val="accent5">
                  <a:lumMod val="20000"/>
                  <a:lumOff val="80000"/>
                </a:schemeClr>
              </a:solidFill>
            </c:spPr>
            <c:extLst xmlns:c16r2="http://schemas.microsoft.com/office/drawing/2015/06/chart">
              <c:ext xmlns:c16="http://schemas.microsoft.com/office/drawing/2014/chart" uri="{C3380CC4-5D6E-409C-BE32-E72D297353CC}">
                <c16:uniqueId val="{00000001-3A9B-41DA-B757-45CB60E290EC}"/>
              </c:ext>
            </c:extLst>
          </c:dPt>
          <c:dPt>
            <c:idx val="1"/>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3-3A9B-41DA-B757-45CB60E290EC}"/>
              </c:ext>
            </c:extLst>
          </c:dPt>
          <c:dPt>
            <c:idx val="2"/>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5-3A9B-41DA-B757-45CB60E290EC}"/>
              </c:ext>
            </c:extLst>
          </c:dPt>
          <c:dPt>
            <c:idx val="3"/>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7-3A9B-41DA-B757-45CB60E290EC}"/>
              </c:ext>
            </c:extLst>
          </c:dPt>
          <c:dPt>
            <c:idx val="4"/>
            <c:bubble3D val="0"/>
            <c:spPr>
              <a:solidFill>
                <a:schemeClr val="accent3">
                  <a:lumMod val="20000"/>
                  <a:lumOff val="80000"/>
                </a:schemeClr>
              </a:solidFill>
            </c:spPr>
            <c:extLst xmlns:c16r2="http://schemas.microsoft.com/office/drawing/2015/06/chart">
              <c:ext xmlns:c16="http://schemas.microsoft.com/office/drawing/2014/chart" uri="{C3380CC4-5D6E-409C-BE32-E72D297353CC}">
                <c16:uniqueId val="{00000009-3A9B-41DA-B757-45CB60E290EC}"/>
              </c:ext>
            </c:extLst>
          </c:dPt>
          <c:dPt>
            <c:idx val="5"/>
            <c:bubble3D val="0"/>
            <c:spPr>
              <a:solidFill>
                <a:schemeClr val="accent2">
                  <a:lumMod val="40000"/>
                  <a:lumOff val="60000"/>
                </a:schemeClr>
              </a:solidFill>
            </c:spPr>
            <c:extLst xmlns:c16r2="http://schemas.microsoft.com/office/drawing/2015/06/chart">
              <c:ext xmlns:c16="http://schemas.microsoft.com/office/drawing/2014/chart" uri="{C3380CC4-5D6E-409C-BE32-E72D297353CC}">
                <c16:uniqueId val="{0000000B-3A9B-41DA-B757-45CB60E290EC}"/>
              </c:ext>
            </c:extLst>
          </c:dPt>
          <c:dLbls>
            <c:dLbl>
              <c:idx val="0"/>
              <c:layout>
                <c:manualLayout>
                  <c:x val="2.1473067549463584E-2"/>
                  <c:y val="2.9055239895574632E-2"/>
                </c:manualLayout>
              </c:layout>
              <c:tx>
                <c:rich>
                  <a:bodyPr vertOverflow="overflow" horzOverflow="overflow" wrap="square" lIns="38100" tIns="19050" rIns="38100" bIns="19050" anchor="ctr">
                    <a:noAutofit/>
                  </a:bodyPr>
                  <a:lstStyle/>
                  <a:p>
                    <a:pPr>
                      <a:defRPr sz="900">
                        <a:solidFill>
                          <a:schemeClr val="tx1"/>
                        </a:solidFill>
                        <a:latin typeface="ＭＳ Ｐゴシック" panose="020B0600070205080204" pitchFamily="50" charset="-128"/>
                        <a:ea typeface="ＭＳ Ｐゴシック" panose="020B0600070205080204" pitchFamily="50" charset="-128"/>
                      </a:defRPr>
                    </a:pPr>
                    <a:r>
                      <a:rPr lang="zh-TW" altLang="en-US" baseline="0" dirty="0" smtClean="0"/>
                      <a:t>妊産婦健康診査</a:t>
                    </a:r>
                    <a:r>
                      <a:rPr lang="en-US" altLang="zh-TW" baseline="0" dirty="0" smtClean="0"/>
                      <a:t>, 23</a:t>
                    </a:r>
                    <a:r>
                      <a:rPr lang="zh-TW" altLang="en-US" baseline="0" dirty="0" smtClean="0"/>
                      <a:t>億円</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584023236055403"/>
                      <c:h val="0.14960841238297065"/>
                    </c:manualLayout>
                  </c15:layout>
                </c:ext>
              </c:extLst>
            </c:dLbl>
            <c:dLbl>
              <c:idx val="1"/>
              <c:layout>
                <c:manualLayout>
                  <c:x val="-0.15457332532124313"/>
                  <c:y val="0.1202011260870756"/>
                </c:manualLayout>
              </c:layout>
              <c:spPr>
                <a:noFill/>
                <a:ln>
                  <a:noFill/>
                </a:ln>
                <a:effectLst/>
              </c:spPr>
              <c:txPr>
                <a:bodyPr wrap="square" lIns="0" tIns="0" rIns="0" bIns="0" anchor="ctr">
                  <a:noAutofit/>
                </a:bodyPr>
                <a:lstStyle/>
                <a:p>
                  <a:pPr>
                    <a:defRPr sz="900">
                      <a:solidFill>
                        <a:schemeClr val="tx1"/>
                      </a:solidFill>
                      <a:latin typeface="+mn-ea"/>
                      <a:ea typeface="+mn-ea"/>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3A9B-41DA-B757-45CB60E290EC}"/>
                </c:ext>
                <c:ext xmlns:c15="http://schemas.microsoft.com/office/drawing/2012/chart" uri="{CE6537A1-D6FC-4f65-9D91-7224C49458BB}">
                  <c15:spPr xmlns:c15="http://schemas.microsoft.com/office/drawing/2012/chart">
                    <a:prstGeom prst="rect">
                      <a:avLst/>
                    </a:prstGeom>
                  </c15:spPr>
                  <c15:layout>
                    <c:manualLayout>
                      <c:w val="0.21818181818181814"/>
                      <c:h val="0.23093009232927211"/>
                    </c:manualLayout>
                  </c15:layout>
                </c:ext>
              </c:extLst>
            </c:dLbl>
            <c:dLbl>
              <c:idx val="2"/>
              <c:layout>
                <c:manualLayout>
                  <c:x val="8.2964646464646463E-2"/>
                  <c:y val="-0.21339480065173605"/>
                </c:manualLayout>
              </c:layout>
              <c:spPr>
                <a:noFill/>
                <a:ln>
                  <a:noFill/>
                </a:ln>
                <a:effectLst/>
              </c:spPr>
              <c:txPr>
                <a:bodyPr wrap="square" lIns="0" tIns="0" rIns="0" bIns="0" anchor="ctr">
                  <a:spAutoFit/>
                </a:bodyPr>
                <a:lstStyle/>
                <a:p>
                  <a:pPr>
                    <a:defRPr sz="900">
                      <a:solidFill>
                        <a:schemeClr val="tx1"/>
                      </a:solidFill>
                      <a:latin typeface="ＭＳ Ｐゴシック" panose="020B0600070205080204" pitchFamily="50" charset="-128"/>
                      <a:ea typeface="ＭＳ Ｐゴシック" panose="020B0600070205080204" pitchFamily="50" charset="-128"/>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3A9B-41DA-B757-45CB60E290EC}"/>
                </c:ext>
                <c:ext xmlns:c15="http://schemas.microsoft.com/office/drawing/2012/chart" uri="{CE6537A1-D6FC-4f65-9D91-7224C49458BB}">
                  <c15:spPr xmlns:c15="http://schemas.microsoft.com/office/drawing/2012/chart">
                    <a:prstGeom prst="rect">
                      <a:avLst/>
                    </a:prstGeom>
                  </c15:spPr>
                  <c15:layout>
                    <c:manualLayout>
                      <c:w val="0.15454545454545454"/>
                      <c:h val="0.2138827473838614"/>
                    </c:manualLayout>
                  </c15:layout>
                </c:ext>
              </c:extLst>
            </c:dLbl>
            <c:dLbl>
              <c:idx val="3"/>
              <c:layout>
                <c:manualLayout>
                  <c:x val="2.0311666436150237E-2"/>
                  <c:y val="2.6330383723095849E-2"/>
                </c:manualLayout>
              </c:layout>
              <c:tx>
                <c:rich>
                  <a:bodyPr vertOverflow="overflow" horzOverflow="overflow" wrap="square" lIns="0" tIns="0" rIns="0" bIns="0" anchor="ctr">
                    <a:noAutofit/>
                  </a:bodyPr>
                  <a:lstStyle/>
                  <a:p>
                    <a:pPr>
                      <a:defRPr sz="900">
                        <a:solidFill>
                          <a:schemeClr val="tx1"/>
                        </a:solidFill>
                        <a:latin typeface="ＭＳ Ｐゴシック" panose="020B0600070205080204" pitchFamily="50" charset="-128"/>
                        <a:ea typeface="ＭＳ Ｐゴシック" panose="020B0600070205080204" pitchFamily="50" charset="-128"/>
                      </a:defRPr>
                    </a:pPr>
                    <a:fld id="{75C5F3DE-427A-4648-AB96-E03E4A9CBCA1}" type="CATEGORYNAME">
                      <a:rPr lang="zh-TW" altLang="en-US" sz="90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[分類名]</a:t>
                    </a:fld>
                    <a:r>
                      <a:rPr lang="en-US" altLang="zh-TW" sz="900" baseline="0" dirty="0">
                        <a:solidFill>
                          <a:schemeClr val="tx1"/>
                        </a:solidFill>
                        <a:latin typeface="ＭＳ Ｐゴシック" panose="020B0600070205080204" pitchFamily="50" charset="-128"/>
                        <a:ea typeface="ＭＳ Ｐゴシック" panose="020B0600070205080204" pitchFamily="50" charset="-128"/>
                      </a:rPr>
                      <a:t>,</a:t>
                    </a:r>
                  </a:p>
                  <a:p>
                    <a:pPr>
                      <a:defRPr sz="900">
                        <a:solidFill>
                          <a:schemeClr val="tx1"/>
                        </a:solidFill>
                        <a:latin typeface="ＭＳ Ｐゴシック" panose="020B0600070205080204" pitchFamily="50" charset="-128"/>
                        <a:ea typeface="ＭＳ Ｐゴシック" panose="020B0600070205080204" pitchFamily="50" charset="-128"/>
                      </a:defRPr>
                    </a:pPr>
                    <a:r>
                      <a:rPr lang="en-US" altLang="zh-TW" sz="900" baseline="0" dirty="0">
                        <a:solidFill>
                          <a:schemeClr val="tx1"/>
                        </a:solidFill>
                        <a:latin typeface="ＭＳ Ｐゴシック" panose="020B0600070205080204" pitchFamily="50" charset="-128"/>
                        <a:ea typeface="ＭＳ Ｐゴシック" panose="020B0600070205080204" pitchFamily="50" charset="-128"/>
                      </a:rPr>
                      <a:t> </a:t>
                    </a:r>
                    <a:fld id="{E516FA00-0D42-46CE-9547-9ED99A269F33}" type="VALUE">
                      <a:rPr lang="zh-TW" altLang="en-US" sz="900" baseline="0">
                        <a:solidFill>
                          <a:schemeClr val="tx1"/>
                        </a:solidFill>
                        <a:latin typeface="ＭＳ Ｐゴシック" panose="020B0600070205080204" pitchFamily="50" charset="-128"/>
                        <a:ea typeface="ＭＳ Ｐゴシック" panose="020B0600070205080204" pitchFamily="50" charset="-128"/>
                      </a:rPr>
                      <a:pPr>
                        <a:defRPr sz="900">
                          <a:solidFill>
                            <a:schemeClr val="tx1"/>
                          </a:solidFill>
                          <a:latin typeface="ＭＳ Ｐゴシック" panose="020B0600070205080204" pitchFamily="50" charset="-128"/>
                          <a:ea typeface="ＭＳ Ｐゴシック" panose="020B0600070205080204" pitchFamily="50" charset="-128"/>
                        </a:defRPr>
                      </a:pPr>
                      <a:t>[値]</a:t>
                    </a:fld>
                    <a:endParaRPr lang="en-US" altLang="zh-TW" sz="900" baseline="0" dirty="0">
                      <a:solidFill>
                        <a:schemeClr val="tx1"/>
                      </a:solidFill>
                      <a:latin typeface="ＭＳ Ｐゴシック" panose="020B0600070205080204" pitchFamily="50" charset="-128"/>
                      <a:ea typeface="ＭＳ Ｐゴシック" panose="020B0600070205080204" pitchFamily="50" charset="-128"/>
                    </a:endParaRPr>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3A9B-41DA-B757-45CB60E290EC}"/>
                </c:ext>
                <c:ext xmlns:c15="http://schemas.microsoft.com/office/drawing/2012/chart" uri="{CE6537A1-D6FC-4f65-9D91-7224C49458BB}">
                  <c15:spPr xmlns:c15="http://schemas.microsoft.com/office/drawing/2012/chart">
                    <a:prstGeom prst="rect">
                      <a:avLst/>
                    </a:prstGeom>
                  </c15:spPr>
                  <c15:layout>
                    <c:manualLayout>
                      <c:w val="0.11981906107367962"/>
                      <c:h val="0.11920473762737849"/>
                    </c:manualLayout>
                  </c15:layout>
                  <c15:dlblFieldTable/>
                  <c15:showDataLabelsRange val="0"/>
                </c:ext>
              </c:extLst>
            </c:dLbl>
            <c:dLbl>
              <c:idx val="4"/>
              <c:layout>
                <c:manualLayout>
                  <c:x val="-4.0895259923732028E-3"/>
                  <c:y val="7.6847695832177085E-2"/>
                </c:manualLayout>
              </c:layout>
              <c:spPr>
                <a:noFill/>
                <a:ln>
                  <a:noFill/>
                </a:ln>
                <a:effectLst/>
              </c:spPr>
              <c:txPr>
                <a:bodyPr wrap="square" lIns="38100" tIns="19050" rIns="38100" bIns="19050" anchor="ctr">
                  <a:noAutofit/>
                </a:bodyPr>
                <a:lstStyle/>
                <a:p>
                  <a:pPr>
                    <a:defRPr sz="900">
                      <a:solidFill>
                        <a:schemeClr val="tx1"/>
                      </a:solidFill>
                      <a:latin typeface="ＭＳ Ｐゴシック" panose="020B0600070205080204" pitchFamily="50" charset="-128"/>
                      <a:ea typeface="ＭＳ Ｐゴシック" panose="020B0600070205080204" pitchFamily="50" charset="-128"/>
                    </a:defRPr>
                  </a:pPr>
                  <a:endParaRPr lang="ja-JP"/>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3A9B-41DA-B757-45CB60E290EC}"/>
                </c:ext>
                <c:ext xmlns:c15="http://schemas.microsoft.com/office/drawing/2012/chart" uri="{CE6537A1-D6FC-4f65-9D91-7224C49458BB}">
                  <c15:spPr xmlns:c15="http://schemas.microsoft.com/office/drawing/2012/chart">
                    <a:prstGeom prst="rect">
                      <a:avLst/>
                    </a:prstGeom>
                  </c15:spPr>
                  <c15:layout>
                    <c:manualLayout>
                      <c:w val="0.20909090909090908"/>
                      <c:h val="0.20013941335203583"/>
                    </c:manualLayout>
                  </c15:layout>
                </c:ext>
              </c:extLst>
            </c:dLbl>
            <c:dLbl>
              <c:idx val="5"/>
              <c:layout>
                <c:manualLayout>
                  <c:x val="-8.3723647033253676E-2"/>
                  <c:y val="-4.6565763532596907E-2"/>
                </c:manualLayout>
              </c:layout>
              <c:tx>
                <c:rich>
                  <a:bodyPr wrap="square" lIns="38100" tIns="19050" rIns="38100" bIns="19050" anchor="ctr">
                    <a:spAutoFit/>
                  </a:bodyPr>
                  <a:lstStyle/>
                  <a:p>
                    <a:pPr>
                      <a:defRPr sz="900" strike="noStrike">
                        <a:solidFill>
                          <a:schemeClr val="tx1"/>
                        </a:solidFill>
                        <a:latin typeface="+mn-ea"/>
                        <a:ea typeface="+mn-ea"/>
                      </a:defRPr>
                    </a:pPr>
                    <a:fld id="{11BAC3D2-5E8D-4319-8046-86B1E404A9BC}" type="CATEGORYNAME">
                      <a:rPr lang="ja-JP" altLang="en-US"/>
                      <a:pPr>
                        <a:defRPr sz="900" strike="noStrike">
                          <a:solidFill>
                            <a:schemeClr val="tx1"/>
                          </a:solidFill>
                          <a:latin typeface="+mn-ea"/>
                          <a:ea typeface="+mn-ea"/>
                        </a:defRPr>
                      </a:pPr>
                      <a:t>[分類名]</a:t>
                    </a:fld>
                    <a:r>
                      <a:rPr lang="en-US" altLang="ja-JP" baseline="0" dirty="0"/>
                      <a:t>, </a:t>
                    </a:r>
                    <a:r>
                      <a:rPr lang="en-US" altLang="ja-JP" baseline="0" dirty="0" smtClean="0"/>
                      <a:t>2</a:t>
                    </a:r>
                    <a:r>
                      <a:rPr lang="ja-JP" altLang="en-US" baseline="0" dirty="0" smtClean="0"/>
                      <a:t>億円</a:t>
                    </a:r>
                  </a:p>
                </c:rich>
              </c:tx>
              <c:spPr>
                <a:noFill/>
                <a:ln>
                  <a:noFill/>
                </a:ln>
                <a:effectLst/>
              </c:sp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3A9B-41DA-B757-45CB60E290EC}"/>
                </c:ex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a:noFill/>
              </a:ln>
              <a:effectLst/>
            </c:spPr>
            <c:txPr>
              <a:bodyPr wrap="square" lIns="38100" tIns="19050" rIns="38100" bIns="19050" anchor="ctr">
                <a:spAutoFit/>
              </a:bodyPr>
              <a:lstStyle/>
              <a:p>
                <a:pPr>
                  <a:defRPr>
                    <a:solidFill>
                      <a:schemeClr val="tx1"/>
                    </a:solidFill>
                    <a:latin typeface="+mn-ea"/>
                    <a:ea typeface="+mn-ea"/>
                  </a:defRPr>
                </a:pPr>
                <a:endParaRPr lang="ja-JP"/>
              </a:p>
            </c:txPr>
            <c:dLblPos val="ctr"/>
            <c:showLegendKey val="0"/>
            <c:showVal val="1"/>
            <c:showCatName val="1"/>
            <c:showSerName val="0"/>
            <c:showPercent val="0"/>
            <c:showBubbleSize val="0"/>
            <c:showLeaderLines val="1"/>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現役世代重点投資P10!$B$48:$B$56</c:f>
              <c:strCache>
                <c:ptCount val="6"/>
                <c:pt idx="0">
                  <c:v>妊婦健康診査</c:v>
                </c:pt>
                <c:pt idx="1">
                  <c:v>こども医療助成</c:v>
                </c:pt>
                <c:pt idx="2">
                  <c:v>待機児童解消等
</c:v>
                </c:pt>
                <c:pt idx="3">
                  <c:v>塾代助成</c:v>
                </c:pt>
                <c:pt idx="4">
                  <c:v>幼児教育無償化</c:v>
                </c:pt>
                <c:pt idx="5">
                  <c:v>こどもの貧困対策</c:v>
                </c:pt>
              </c:strCache>
              <c:extLst xmlns:c16r2="http://schemas.microsoft.com/office/drawing/2015/06/chart"/>
            </c:strRef>
          </c:cat>
          <c:val>
            <c:numRef>
              <c:f>現役世代重点投資P10!$C$48:$C$56</c:f>
              <c:numCache>
                <c:formatCode>General"億円"</c:formatCode>
                <c:ptCount val="6"/>
                <c:pt idx="0">
                  <c:v>24</c:v>
                </c:pt>
                <c:pt idx="1">
                  <c:v>82</c:v>
                </c:pt>
                <c:pt idx="2">
                  <c:v>171</c:v>
                </c:pt>
                <c:pt idx="3">
                  <c:v>25</c:v>
                </c:pt>
                <c:pt idx="4">
                  <c:v>55</c:v>
                </c:pt>
                <c:pt idx="5">
                  <c:v>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C-3A9B-41DA-B757-45CB60E290EC}"/>
            </c:ext>
          </c:extLst>
        </c:ser>
        <c:dLbls>
          <c:showLegendKey val="0"/>
          <c:showVal val="1"/>
          <c:showCatName val="0"/>
          <c:showSerName val="0"/>
          <c:showPercent val="0"/>
          <c:showBubbleSize val="0"/>
          <c:showLeaderLines val="1"/>
        </c:dLbls>
        <c:firstSliceAng val="0"/>
      </c:pieChart>
      <c:spPr>
        <a:noFill/>
        <a:ln w="25400">
          <a:noFill/>
        </a:ln>
      </c:spPr>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b="0"/>
            </a:pPr>
            <a:r>
              <a:rPr lang="ja-JP" altLang="en-US" sz="1400" b="0"/>
              <a:t>市債残高と市債発行額、公共事業費</a:t>
            </a:r>
            <a:endParaRPr lang="en-US" altLang="ja-JP" sz="1400" b="0"/>
          </a:p>
          <a:p>
            <a:pPr>
              <a:defRPr sz="1400" b="0"/>
            </a:pPr>
            <a:r>
              <a:rPr lang="ja-JP" altLang="en-US" sz="1400" b="0"/>
              <a:t>（一般会計決算額）</a:t>
            </a:r>
          </a:p>
        </c:rich>
      </c:tx>
      <c:layout/>
      <c:overlay val="0"/>
    </c:title>
    <c:autoTitleDeleted val="0"/>
    <c:plotArea>
      <c:layout>
        <c:manualLayout>
          <c:layoutTarget val="inner"/>
          <c:xMode val="edge"/>
          <c:yMode val="edge"/>
          <c:x val="5.6629691672296964E-2"/>
          <c:y val="0.17918181289056093"/>
          <c:w val="0.8790997523968539"/>
          <c:h val="0.72119770253609972"/>
        </c:manualLayout>
      </c:layout>
      <c:barChart>
        <c:barDir val="col"/>
        <c:grouping val="clustered"/>
        <c:varyColors val="0"/>
        <c:ser>
          <c:idx val="1"/>
          <c:order val="1"/>
          <c:tx>
            <c:strRef>
              <c:f>市債残高P11!$A$16</c:f>
              <c:strCache>
                <c:ptCount val="1"/>
                <c:pt idx="0">
                  <c:v>市債残高</c:v>
                </c:pt>
              </c:strCache>
            </c:strRef>
          </c:tx>
          <c:invertIfNegative val="0"/>
          <c:cat>
            <c:numRef>
              <c:f>市債残高P11!$B$14:$Y$14</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市債残高P11!$B$16:$Y$16</c:f>
              <c:numCache>
                <c:formatCode>#,##0_);[Red]\(#,##0\)</c:formatCode>
                <c:ptCount val="24"/>
                <c:pt idx="0">
                  <c:v>10621</c:v>
                </c:pt>
                <c:pt idx="1">
                  <c:v>12884</c:v>
                </c:pt>
                <c:pt idx="2">
                  <c:v>14992</c:v>
                </c:pt>
                <c:pt idx="3">
                  <c:v>17131</c:v>
                </c:pt>
                <c:pt idx="4">
                  <c:v>19397</c:v>
                </c:pt>
                <c:pt idx="5">
                  <c:v>21410</c:v>
                </c:pt>
                <c:pt idx="6">
                  <c:v>23120</c:v>
                </c:pt>
                <c:pt idx="7">
                  <c:v>24853</c:v>
                </c:pt>
                <c:pt idx="8">
                  <c:v>26650</c:v>
                </c:pt>
                <c:pt idx="9">
                  <c:v>27783</c:v>
                </c:pt>
                <c:pt idx="10">
                  <c:v>28863</c:v>
                </c:pt>
                <c:pt idx="11">
                  <c:v>29124</c:v>
                </c:pt>
                <c:pt idx="12">
                  <c:v>28318</c:v>
                </c:pt>
                <c:pt idx="13">
                  <c:v>28170</c:v>
                </c:pt>
                <c:pt idx="14">
                  <c:v>28087</c:v>
                </c:pt>
                <c:pt idx="15">
                  <c:v>28052</c:v>
                </c:pt>
                <c:pt idx="16">
                  <c:v>28135</c:v>
                </c:pt>
                <c:pt idx="17">
                  <c:v>28278</c:v>
                </c:pt>
                <c:pt idx="18">
                  <c:v>28300</c:v>
                </c:pt>
                <c:pt idx="19">
                  <c:v>28312</c:v>
                </c:pt>
                <c:pt idx="20">
                  <c:v>28115</c:v>
                </c:pt>
                <c:pt idx="21">
                  <c:v>26909</c:v>
                </c:pt>
                <c:pt idx="22">
                  <c:v>29411</c:v>
                </c:pt>
                <c:pt idx="23">
                  <c:v>33284</c:v>
                </c:pt>
              </c:numCache>
            </c:numRef>
          </c:val>
          <c:extLst xmlns:c16r2="http://schemas.microsoft.com/office/drawing/2015/06/chart">
            <c:ext xmlns:c16="http://schemas.microsoft.com/office/drawing/2014/chart" uri="{C3380CC4-5D6E-409C-BE32-E72D297353CC}">
              <c16:uniqueId val="{00000000-E6E2-418E-B8A3-587A2ACB3640}"/>
            </c:ext>
          </c:extLst>
        </c:ser>
        <c:dLbls>
          <c:showLegendKey val="0"/>
          <c:showVal val="0"/>
          <c:showCatName val="0"/>
          <c:showSerName val="0"/>
          <c:showPercent val="0"/>
          <c:showBubbleSize val="0"/>
        </c:dLbls>
        <c:gapWidth val="150"/>
        <c:axId val="319168568"/>
        <c:axId val="319167392"/>
      </c:barChart>
      <c:lineChart>
        <c:grouping val="standard"/>
        <c:varyColors val="0"/>
        <c:ser>
          <c:idx val="0"/>
          <c:order val="0"/>
          <c:tx>
            <c:strRef>
              <c:f>市債残高P11!$A$15</c:f>
              <c:strCache>
                <c:ptCount val="1"/>
                <c:pt idx="0">
                  <c:v>市債発行額</c:v>
                </c:pt>
              </c:strCache>
            </c:strRef>
          </c:tx>
          <c:spPr>
            <a:ln w="44450"/>
          </c:spPr>
          <c:cat>
            <c:numRef>
              <c:f>市債残高P11!$B$14:$Y$14</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市債残高P11!$B$15:$Y$15</c:f>
              <c:numCache>
                <c:formatCode>#,##0_);[Red]\(#,##0\)</c:formatCode>
                <c:ptCount val="24"/>
                <c:pt idx="0">
                  <c:v>2317</c:v>
                </c:pt>
                <c:pt idx="1">
                  <c:v>2821</c:v>
                </c:pt>
                <c:pt idx="2">
                  <c:v>2647</c:v>
                </c:pt>
                <c:pt idx="3">
                  <c:v>2695</c:v>
                </c:pt>
                <c:pt idx="4">
                  <c:v>2777</c:v>
                </c:pt>
                <c:pt idx="5">
                  <c:v>2495</c:v>
                </c:pt>
                <c:pt idx="6">
                  <c:v>2205</c:v>
                </c:pt>
                <c:pt idx="7">
                  <c:v>2247</c:v>
                </c:pt>
                <c:pt idx="8">
                  <c:v>2401</c:v>
                </c:pt>
                <c:pt idx="9">
                  <c:v>2306</c:v>
                </c:pt>
                <c:pt idx="10">
                  <c:v>2121</c:v>
                </c:pt>
                <c:pt idx="11">
                  <c:v>1830</c:v>
                </c:pt>
                <c:pt idx="12">
                  <c:v>1325</c:v>
                </c:pt>
                <c:pt idx="13">
                  <c:v>1315</c:v>
                </c:pt>
                <c:pt idx="14">
                  <c:v>1369</c:v>
                </c:pt>
                <c:pt idx="15">
                  <c:v>1536</c:v>
                </c:pt>
                <c:pt idx="16">
                  <c:v>1451</c:v>
                </c:pt>
                <c:pt idx="17">
                  <c:v>1634</c:v>
                </c:pt>
                <c:pt idx="18">
                  <c:v>1288</c:v>
                </c:pt>
                <c:pt idx="19">
                  <c:v>1546</c:v>
                </c:pt>
                <c:pt idx="20">
                  <c:v>1197</c:v>
                </c:pt>
                <c:pt idx="21">
                  <c:v>1019</c:v>
                </c:pt>
                <c:pt idx="22">
                  <c:v>914</c:v>
                </c:pt>
                <c:pt idx="23">
                  <c:v>1180</c:v>
                </c:pt>
              </c:numCache>
            </c:numRef>
          </c:val>
          <c:smooth val="0"/>
          <c:extLst xmlns:c16r2="http://schemas.microsoft.com/office/drawing/2015/06/chart">
            <c:ext xmlns:c16="http://schemas.microsoft.com/office/drawing/2014/chart" uri="{C3380CC4-5D6E-409C-BE32-E72D297353CC}">
              <c16:uniqueId val="{00000001-E6E2-418E-B8A3-587A2ACB3640}"/>
            </c:ext>
          </c:extLst>
        </c:ser>
        <c:ser>
          <c:idx val="2"/>
          <c:order val="2"/>
          <c:tx>
            <c:strRef>
              <c:f>市債残高P11!$A$17</c:f>
              <c:strCache>
                <c:ptCount val="1"/>
                <c:pt idx="0">
                  <c:v>公共事業費</c:v>
                </c:pt>
              </c:strCache>
            </c:strRef>
          </c:tx>
          <c:spPr>
            <a:ln w="19050"/>
          </c:spPr>
          <c:cat>
            <c:numRef>
              <c:f>市債残高P11!$B$14:$Y$14</c:f>
              <c:numCache>
                <c:formatCode>General</c:formatCode>
                <c:ptCount val="24"/>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numCache>
            </c:numRef>
          </c:cat>
          <c:val>
            <c:numRef>
              <c:f>市債残高P11!$B$17:$Y$17</c:f>
              <c:numCache>
                <c:formatCode>#,##0_);[Red]\(#,##0\)</c:formatCode>
                <c:ptCount val="24"/>
                <c:pt idx="0">
                  <c:v>4934</c:v>
                </c:pt>
                <c:pt idx="1">
                  <c:v>5333</c:v>
                </c:pt>
                <c:pt idx="2">
                  <c:v>4950</c:v>
                </c:pt>
                <c:pt idx="3">
                  <c:v>4682</c:v>
                </c:pt>
                <c:pt idx="4">
                  <c:v>4437</c:v>
                </c:pt>
                <c:pt idx="5">
                  <c:v>4189</c:v>
                </c:pt>
                <c:pt idx="6">
                  <c:v>3855</c:v>
                </c:pt>
                <c:pt idx="7">
                  <c:v>3841</c:v>
                </c:pt>
                <c:pt idx="8">
                  <c:v>3129</c:v>
                </c:pt>
                <c:pt idx="9">
                  <c:v>2315</c:v>
                </c:pt>
                <c:pt idx="10">
                  <c:v>2018</c:v>
                </c:pt>
                <c:pt idx="11">
                  <c:v>1890</c:v>
                </c:pt>
                <c:pt idx="12">
                  <c:v>1508</c:v>
                </c:pt>
                <c:pt idx="13">
                  <c:v>1527</c:v>
                </c:pt>
                <c:pt idx="14">
                  <c:v>1209</c:v>
                </c:pt>
                <c:pt idx="15">
                  <c:v>1195</c:v>
                </c:pt>
                <c:pt idx="16">
                  <c:v>911</c:v>
                </c:pt>
                <c:pt idx="17">
                  <c:v>964</c:v>
                </c:pt>
                <c:pt idx="18">
                  <c:v>830</c:v>
                </c:pt>
                <c:pt idx="19">
                  <c:v>907</c:v>
                </c:pt>
                <c:pt idx="20">
                  <c:v>1132</c:v>
                </c:pt>
                <c:pt idx="21">
                  <c:v>1139</c:v>
                </c:pt>
                <c:pt idx="22">
                  <c:v>1001</c:v>
                </c:pt>
                <c:pt idx="23">
                  <c:v>1158</c:v>
                </c:pt>
              </c:numCache>
            </c:numRef>
          </c:val>
          <c:smooth val="0"/>
          <c:extLst xmlns:c16r2="http://schemas.microsoft.com/office/drawing/2015/06/chart">
            <c:ext xmlns:c16="http://schemas.microsoft.com/office/drawing/2014/chart" uri="{C3380CC4-5D6E-409C-BE32-E72D297353CC}">
              <c16:uniqueId val="{00000002-E6E2-418E-B8A3-587A2ACB3640}"/>
            </c:ext>
          </c:extLst>
        </c:ser>
        <c:dLbls>
          <c:showLegendKey val="0"/>
          <c:showVal val="0"/>
          <c:showCatName val="0"/>
          <c:showSerName val="0"/>
          <c:showPercent val="0"/>
          <c:showBubbleSize val="0"/>
        </c:dLbls>
        <c:marker val="1"/>
        <c:smooth val="0"/>
        <c:axId val="319167784"/>
        <c:axId val="319168960"/>
      </c:lineChart>
      <c:catAx>
        <c:axId val="319168568"/>
        <c:scaling>
          <c:orientation val="minMax"/>
        </c:scaling>
        <c:delete val="0"/>
        <c:axPos val="b"/>
        <c:numFmt formatCode="General" sourceLinked="1"/>
        <c:majorTickMark val="out"/>
        <c:minorTickMark val="none"/>
        <c:tickLblPos val="nextTo"/>
        <c:crossAx val="319167392"/>
        <c:crosses val="autoZero"/>
        <c:auto val="1"/>
        <c:lblAlgn val="ctr"/>
        <c:lblOffset val="100"/>
        <c:tickLblSkip val="5"/>
        <c:noMultiLvlLbl val="0"/>
      </c:catAx>
      <c:valAx>
        <c:axId val="319167392"/>
        <c:scaling>
          <c:orientation val="minMax"/>
          <c:max val="35000"/>
          <c:min val="10000"/>
        </c:scaling>
        <c:delete val="0"/>
        <c:axPos val="l"/>
        <c:title>
          <c:tx>
            <c:rich>
              <a:bodyPr rot="0" vert="horz"/>
              <a:lstStyle/>
              <a:p>
                <a:pPr>
                  <a:defRPr b="0"/>
                </a:pPr>
                <a:r>
                  <a:rPr lang="ja-JP" altLang="en-US" b="0" dirty="0"/>
                  <a:t>市債残高</a:t>
                </a:r>
                <a:endParaRPr lang="en-US" altLang="ja-JP" b="0" dirty="0"/>
              </a:p>
              <a:p>
                <a:pPr>
                  <a:defRPr b="0"/>
                </a:pPr>
                <a:r>
                  <a:rPr lang="ja-JP" altLang="en-US" b="0" dirty="0"/>
                  <a:t>（億円）</a:t>
                </a:r>
              </a:p>
            </c:rich>
          </c:tx>
          <c:layout>
            <c:manualLayout>
              <c:xMode val="edge"/>
              <c:yMode val="edge"/>
              <c:x val="8.3603680193434921E-3"/>
              <c:y val="4.6448407018304008E-2"/>
            </c:manualLayout>
          </c:layout>
          <c:overlay val="0"/>
        </c:title>
        <c:numFmt formatCode="#,##0_);[Red]\(#,##0\)" sourceLinked="1"/>
        <c:majorTickMark val="out"/>
        <c:minorTickMark val="none"/>
        <c:tickLblPos val="nextTo"/>
        <c:crossAx val="319168568"/>
        <c:crosses val="autoZero"/>
        <c:crossBetween val="between"/>
        <c:majorUnit val="5000"/>
      </c:valAx>
      <c:valAx>
        <c:axId val="319168960"/>
        <c:scaling>
          <c:orientation val="minMax"/>
        </c:scaling>
        <c:delete val="0"/>
        <c:axPos val="r"/>
        <c:title>
          <c:tx>
            <c:rich>
              <a:bodyPr rot="0" vert="horz"/>
              <a:lstStyle/>
              <a:p>
                <a:pPr>
                  <a:defRPr b="0"/>
                </a:pPr>
                <a:r>
                  <a:rPr lang="ja-JP" altLang="en-US" b="0"/>
                  <a:t>市債発行額、</a:t>
                </a:r>
                <a:endParaRPr lang="en-US" altLang="ja-JP" b="0"/>
              </a:p>
              <a:p>
                <a:pPr>
                  <a:defRPr b="0"/>
                </a:pPr>
                <a:r>
                  <a:rPr lang="ja-JP" altLang="en-US" b="0"/>
                  <a:t>公共事業費</a:t>
                </a:r>
                <a:endParaRPr lang="en-US" altLang="ja-JP" b="0"/>
              </a:p>
              <a:p>
                <a:pPr>
                  <a:defRPr b="0"/>
                </a:pPr>
                <a:r>
                  <a:rPr lang="ja-JP" altLang="en-US" b="0"/>
                  <a:t>（億円）</a:t>
                </a:r>
                <a:endParaRPr lang="en-US" altLang="ja-JP" b="0"/>
              </a:p>
            </c:rich>
          </c:tx>
          <c:layout>
            <c:manualLayout>
              <c:xMode val="edge"/>
              <c:yMode val="edge"/>
              <c:x val="0.905929654955133"/>
              <c:y val="2.2773396129291832E-2"/>
            </c:manualLayout>
          </c:layout>
          <c:overlay val="0"/>
        </c:title>
        <c:numFmt formatCode="#,##0_);[Red]\(#,##0\)" sourceLinked="1"/>
        <c:majorTickMark val="out"/>
        <c:minorTickMark val="none"/>
        <c:tickLblPos val="nextTo"/>
        <c:crossAx val="319167784"/>
        <c:crosses val="max"/>
        <c:crossBetween val="between"/>
      </c:valAx>
      <c:catAx>
        <c:axId val="319167784"/>
        <c:scaling>
          <c:orientation val="minMax"/>
        </c:scaling>
        <c:delete val="1"/>
        <c:axPos val="b"/>
        <c:numFmt formatCode="General" sourceLinked="1"/>
        <c:majorTickMark val="out"/>
        <c:minorTickMark val="none"/>
        <c:tickLblPos val="none"/>
        <c:crossAx val="319168960"/>
        <c:crosses val="autoZero"/>
        <c:auto val="1"/>
        <c:lblAlgn val="ctr"/>
        <c:lblOffset val="100"/>
        <c:noMultiLvlLbl val="0"/>
      </c:catAx>
      <c:spPr>
        <a:noFill/>
        <a:ln w="25400">
          <a:noFill/>
        </a:ln>
      </c:spPr>
    </c:plotArea>
    <c:legend>
      <c:legendPos val="r"/>
      <c:layout>
        <c:manualLayout>
          <c:xMode val="edge"/>
          <c:yMode val="edge"/>
          <c:x val="0.21739503323147077"/>
          <c:y val="0.19435555480711772"/>
          <c:w val="0.11200071080766072"/>
          <c:h val="0.15189413781608649"/>
        </c:manualLayout>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b="0"/>
            </a:pPr>
            <a:r>
              <a:rPr lang="ja-JP" altLang="en-US" sz="1400" b="0"/>
              <a:t>将来負担比率</a:t>
            </a:r>
          </a:p>
        </c:rich>
      </c:tx>
      <c:layout/>
      <c:overlay val="0"/>
    </c:title>
    <c:autoTitleDeleted val="0"/>
    <c:plotArea>
      <c:layout>
        <c:manualLayout>
          <c:layoutTarget val="inner"/>
          <c:xMode val="edge"/>
          <c:yMode val="edge"/>
          <c:x val="8.8977750330228325E-2"/>
          <c:y val="0.13748137880774391"/>
          <c:w val="0.70658861269792261"/>
          <c:h val="0.74886022227541826"/>
        </c:manualLayout>
      </c:layout>
      <c:lineChart>
        <c:grouping val="standard"/>
        <c:varyColors val="0"/>
        <c:ser>
          <c:idx val="0"/>
          <c:order val="0"/>
          <c:tx>
            <c:strRef>
              <c:f>将来負担比率P12右!$A$9</c:f>
              <c:strCache>
                <c:ptCount val="1"/>
                <c:pt idx="0">
                  <c:v>大阪市</c:v>
                </c:pt>
              </c:strCache>
            </c:strRef>
          </c:tx>
          <c:spPr>
            <a:ln w="444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将来負担比率P12右!$B$9:$L$9</c:f>
              <c:numCache>
                <c:formatCode>0.0_);[Red]\(0.0\)</c:formatCode>
                <c:ptCount val="11"/>
                <c:pt idx="0">
                  <c:v>263.8</c:v>
                </c:pt>
                <c:pt idx="1">
                  <c:v>245.7</c:v>
                </c:pt>
                <c:pt idx="2">
                  <c:v>238.7</c:v>
                </c:pt>
                <c:pt idx="3">
                  <c:v>220.6</c:v>
                </c:pt>
                <c:pt idx="4">
                  <c:v>199.9</c:v>
                </c:pt>
                <c:pt idx="5">
                  <c:v>180.8</c:v>
                </c:pt>
                <c:pt idx="6" formatCode="#,##0.0_);[Red]\(#,##0.0\)">
                  <c:v>152.5</c:v>
                </c:pt>
                <c:pt idx="7" formatCode="#,##0.0_);[Red]\(#,##0.0\)">
                  <c:v>141.80000000000001</c:v>
                </c:pt>
                <c:pt idx="8" formatCode="#,##0.0_);[Red]\(#,##0.0\)">
                  <c:v>117.1</c:v>
                </c:pt>
                <c:pt idx="9" formatCode="#,##0.0_);[Red]\(#,##0.0\)">
                  <c:v>95.2</c:v>
                </c:pt>
                <c:pt idx="10" formatCode="#,##0.0_);[Red]\(#,##0.0\)">
                  <c:v>65.2</c:v>
                </c:pt>
              </c:numCache>
            </c:numRef>
          </c:val>
          <c:smooth val="0"/>
          <c:extLst xmlns:c16r2="http://schemas.microsoft.com/office/drawing/2015/06/chart">
            <c:ext xmlns:c16="http://schemas.microsoft.com/office/drawing/2014/chart" uri="{C3380CC4-5D6E-409C-BE32-E72D297353CC}">
              <c16:uniqueId val="{00000000-9BFA-4260-BB71-13B317F9DB41}"/>
            </c:ext>
          </c:extLst>
        </c:ser>
        <c:ser>
          <c:idx val="1"/>
          <c:order val="1"/>
          <c:tx>
            <c:strRef>
              <c:f>将来負担比率P12右!$A$10</c:f>
              <c:strCache>
                <c:ptCount val="1"/>
                <c:pt idx="0">
                  <c:v>横浜市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将来負担比率P12右!$B$10:$L$10</c:f>
              <c:numCache>
                <c:formatCode>0.0_);[Red]\(0.0\)</c:formatCode>
                <c:ptCount val="11"/>
                <c:pt idx="0">
                  <c:v>292.7</c:v>
                </c:pt>
                <c:pt idx="1">
                  <c:v>261.10000000000002</c:v>
                </c:pt>
                <c:pt idx="2">
                  <c:v>255.20000000000002</c:v>
                </c:pt>
                <c:pt idx="3">
                  <c:v>234.40000000000003</c:v>
                </c:pt>
                <c:pt idx="4">
                  <c:v>213</c:v>
                </c:pt>
                <c:pt idx="5">
                  <c:v>200.4</c:v>
                </c:pt>
                <c:pt idx="6" formatCode="#,##0.0_);[Red]\(#,##0.0\)">
                  <c:v>198.7</c:v>
                </c:pt>
                <c:pt idx="7" formatCode="#,##0.0_);[Red]\(#,##0.0\)">
                  <c:v>182.5</c:v>
                </c:pt>
                <c:pt idx="8" formatCode="#,##0.0_);[Red]\(#,##0.0\)">
                  <c:v>175.6</c:v>
                </c:pt>
                <c:pt idx="9" formatCode="#,##0.0_);[Red]\(#,##0.0\)">
                  <c:v>160.69999999999999</c:v>
                </c:pt>
                <c:pt idx="10" formatCode="#,##0.0_);[Red]\(#,##0.0\)">
                  <c:v>145.6</c:v>
                </c:pt>
              </c:numCache>
            </c:numRef>
          </c:val>
          <c:smooth val="0"/>
          <c:extLst xmlns:c16r2="http://schemas.microsoft.com/office/drawing/2015/06/chart">
            <c:ext xmlns:c16="http://schemas.microsoft.com/office/drawing/2014/chart" uri="{C3380CC4-5D6E-409C-BE32-E72D297353CC}">
              <c16:uniqueId val="{00000001-9BFA-4260-BB71-13B317F9DB41}"/>
            </c:ext>
          </c:extLst>
        </c:ser>
        <c:ser>
          <c:idx val="2"/>
          <c:order val="2"/>
          <c:tx>
            <c:strRef>
              <c:f>将来負担比率P12右!$A$11</c:f>
              <c:strCache>
                <c:ptCount val="1"/>
                <c:pt idx="0">
                  <c:v>名古屋市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将来負担比率P12右!$B$11:$L$11</c:f>
              <c:numCache>
                <c:formatCode>0.0_);[Red]\(0.0\)</c:formatCode>
                <c:ptCount val="11"/>
                <c:pt idx="0">
                  <c:v>230.40000000000003</c:v>
                </c:pt>
                <c:pt idx="1">
                  <c:v>224.9</c:v>
                </c:pt>
                <c:pt idx="2">
                  <c:v>218.6</c:v>
                </c:pt>
                <c:pt idx="3">
                  <c:v>216.3</c:v>
                </c:pt>
                <c:pt idx="4">
                  <c:v>202.5</c:v>
                </c:pt>
                <c:pt idx="5">
                  <c:v>188.4</c:v>
                </c:pt>
                <c:pt idx="6" formatCode="#,##0.0_);[Red]\(#,##0.0\)">
                  <c:v>164.9</c:v>
                </c:pt>
                <c:pt idx="7" formatCode="#,##0.0_);[Red]\(#,##0.0\)">
                  <c:v>153.9</c:v>
                </c:pt>
                <c:pt idx="8" formatCode="#,##0.0_);[Red]\(#,##0.0\)">
                  <c:v>147.4</c:v>
                </c:pt>
                <c:pt idx="9" formatCode="#,##0.0_);[Red]\(#,##0.0\)">
                  <c:v>138.80000000000001</c:v>
                </c:pt>
                <c:pt idx="10" formatCode="#,##0.0_);[Red]\(#,##0.0\)">
                  <c:v>125</c:v>
                </c:pt>
              </c:numCache>
            </c:numRef>
          </c:val>
          <c:smooth val="0"/>
          <c:extLst xmlns:c16r2="http://schemas.microsoft.com/office/drawing/2015/06/chart">
            <c:ext xmlns:c16="http://schemas.microsoft.com/office/drawing/2014/chart" uri="{C3380CC4-5D6E-409C-BE32-E72D297353CC}">
              <c16:uniqueId val="{00000002-9BFA-4260-BB71-13B317F9DB41}"/>
            </c:ext>
          </c:extLst>
        </c:ser>
        <c:ser>
          <c:idx val="3"/>
          <c:order val="3"/>
          <c:tx>
            <c:strRef>
              <c:f>将来負担比率P12右!$A$12</c:f>
              <c:strCache>
                <c:ptCount val="1"/>
                <c:pt idx="0">
                  <c:v>京都市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将来負担比率P12右!$B$12:$L$12</c:f>
              <c:numCache>
                <c:formatCode>0.0_);[Red]\(0.0\)</c:formatCode>
                <c:ptCount val="11"/>
                <c:pt idx="0">
                  <c:v>234.60000000000002</c:v>
                </c:pt>
                <c:pt idx="1">
                  <c:v>240</c:v>
                </c:pt>
                <c:pt idx="2">
                  <c:v>247.7</c:v>
                </c:pt>
                <c:pt idx="3">
                  <c:v>235</c:v>
                </c:pt>
                <c:pt idx="4">
                  <c:v>237.2</c:v>
                </c:pt>
                <c:pt idx="5">
                  <c:v>235.4</c:v>
                </c:pt>
                <c:pt idx="6" formatCode="#,##0.0_);[Red]\(#,##0.0\)">
                  <c:v>230.2</c:v>
                </c:pt>
                <c:pt idx="7" formatCode="#,##0.0_);[Red]\(#,##0.0\)">
                  <c:v>228.9</c:v>
                </c:pt>
                <c:pt idx="8" formatCode="#,##0.0_);[Red]\(#,##0.0\)">
                  <c:v>229.6</c:v>
                </c:pt>
                <c:pt idx="9" formatCode="#,##0.0_);[Red]\(#,##0.0\)">
                  <c:v>226.2</c:v>
                </c:pt>
                <c:pt idx="10" formatCode="#,##0.0_);[Red]\(#,##0.0\)">
                  <c:v>197.4</c:v>
                </c:pt>
              </c:numCache>
            </c:numRef>
          </c:val>
          <c:smooth val="0"/>
          <c:extLst xmlns:c16r2="http://schemas.microsoft.com/office/drawing/2015/06/chart">
            <c:ext xmlns:c16="http://schemas.microsoft.com/office/drawing/2014/chart" uri="{C3380CC4-5D6E-409C-BE32-E72D297353CC}">
              <c16:uniqueId val="{00000003-9BFA-4260-BB71-13B317F9DB41}"/>
            </c:ext>
          </c:extLst>
        </c:ser>
        <c:ser>
          <c:idx val="4"/>
          <c:order val="4"/>
          <c:tx>
            <c:strRef>
              <c:f>将来負担比率P12右!$A$13</c:f>
              <c:strCache>
                <c:ptCount val="1"/>
                <c:pt idx="0">
                  <c:v>神戸市</c:v>
                </c:pt>
              </c:strCache>
            </c:strRef>
          </c:tx>
          <c:spPr>
            <a:ln w="190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将来負担比率P12右!$B$13:$L$13</c:f>
              <c:numCache>
                <c:formatCode>0.0_);[Red]\(0.0\)</c:formatCode>
                <c:ptCount val="11"/>
                <c:pt idx="0">
                  <c:v>177.5</c:v>
                </c:pt>
                <c:pt idx="1">
                  <c:v>176.6</c:v>
                </c:pt>
                <c:pt idx="2">
                  <c:v>175.6</c:v>
                </c:pt>
                <c:pt idx="3">
                  <c:v>172.40000000000003</c:v>
                </c:pt>
                <c:pt idx="4">
                  <c:v>152.6</c:v>
                </c:pt>
                <c:pt idx="5">
                  <c:v>120.19999999999999</c:v>
                </c:pt>
                <c:pt idx="6" formatCode="#,##0.0_);[Red]\(#,##0.0\)">
                  <c:v>94.6</c:v>
                </c:pt>
                <c:pt idx="7" formatCode="#,##0.0_);[Red]\(#,##0.0\)">
                  <c:v>86.1</c:v>
                </c:pt>
                <c:pt idx="8" formatCode="#,##0.0_);[Red]\(#,##0.0\)">
                  <c:v>80.2</c:v>
                </c:pt>
                <c:pt idx="9" formatCode="#,##0.0_);[Red]\(#,##0.0\)">
                  <c:v>80</c:v>
                </c:pt>
                <c:pt idx="10" formatCode="#,##0.0_);[Red]\(#,##0.0\)">
                  <c:v>78.8</c:v>
                </c:pt>
              </c:numCache>
            </c:numRef>
          </c:val>
          <c:smooth val="0"/>
          <c:extLst xmlns:c16r2="http://schemas.microsoft.com/office/drawing/2015/06/chart">
            <c:ext xmlns:c16="http://schemas.microsoft.com/office/drawing/2014/chart" uri="{C3380CC4-5D6E-409C-BE32-E72D297353CC}">
              <c16:uniqueId val="{00000004-9BFA-4260-BB71-13B317F9DB41}"/>
            </c:ext>
          </c:extLst>
        </c:ser>
        <c:ser>
          <c:idx val="5"/>
          <c:order val="5"/>
          <c:tx>
            <c:strRef>
              <c:f>将来負担比率P12右!$A$14</c:f>
              <c:strCache>
                <c:ptCount val="1"/>
                <c:pt idx="0">
                  <c:v>５大市平均</c:v>
                </c:pt>
              </c:strCache>
            </c:strRef>
          </c:tx>
          <c:spPr>
            <a:ln w="44450"/>
          </c:spPr>
          <c:cat>
            <c:strRef>
              <c:f>将来負担比率P12右!$B$8:$L$8</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将来負担比率P12右!$B$14:$L$14</c:f>
              <c:numCache>
                <c:formatCode>0.0_);[Red]\(0.0\)</c:formatCode>
                <c:ptCount val="11"/>
                <c:pt idx="0">
                  <c:v>239.8</c:v>
                </c:pt>
                <c:pt idx="1">
                  <c:v>229.66</c:v>
                </c:pt>
                <c:pt idx="2">
                  <c:v>227.16</c:v>
                </c:pt>
                <c:pt idx="3">
                  <c:v>215.74</c:v>
                </c:pt>
                <c:pt idx="4">
                  <c:v>201.04</c:v>
                </c:pt>
                <c:pt idx="5">
                  <c:v>185.04000000000002</c:v>
                </c:pt>
                <c:pt idx="6" formatCode="#,##0.0_);[Red]\(#,##0.0\)">
                  <c:v>168.18</c:v>
                </c:pt>
                <c:pt idx="7" formatCode="#,##0.0_);[Red]\(#,##0.0\)">
                  <c:v>158.64000000000001</c:v>
                </c:pt>
                <c:pt idx="8" formatCode="#,##0.0_);[Red]\(#,##0.0\)">
                  <c:v>149.98000000000002</c:v>
                </c:pt>
                <c:pt idx="9" formatCode="#,##0.0_);[Red]\(#,##0.0\)">
                  <c:v>140.18</c:v>
                </c:pt>
                <c:pt idx="10" formatCode="#,##0.0_);[Red]\(#,##0.0\)">
                  <c:v>122.4</c:v>
                </c:pt>
              </c:numCache>
            </c:numRef>
          </c:val>
          <c:smooth val="0"/>
          <c:extLst xmlns:c16r2="http://schemas.microsoft.com/office/drawing/2015/06/chart">
            <c:ext xmlns:c16="http://schemas.microsoft.com/office/drawing/2014/chart" uri="{C3380CC4-5D6E-409C-BE32-E72D297353CC}">
              <c16:uniqueId val="{00000005-9BFA-4260-BB71-13B317F9DB41}"/>
            </c:ext>
          </c:extLst>
        </c:ser>
        <c:dLbls>
          <c:showLegendKey val="0"/>
          <c:showVal val="0"/>
          <c:showCatName val="0"/>
          <c:showSerName val="0"/>
          <c:showPercent val="0"/>
          <c:showBubbleSize val="0"/>
        </c:dLbls>
        <c:marker val="1"/>
        <c:smooth val="0"/>
        <c:axId val="319169744"/>
        <c:axId val="319170136"/>
      </c:lineChart>
      <c:catAx>
        <c:axId val="319169744"/>
        <c:scaling>
          <c:orientation val="minMax"/>
        </c:scaling>
        <c:delete val="0"/>
        <c:axPos val="b"/>
        <c:title>
          <c:tx>
            <c:rich>
              <a:bodyPr/>
              <a:lstStyle/>
              <a:p>
                <a:pPr>
                  <a:defRPr/>
                </a:pPr>
                <a:r>
                  <a:rPr lang="ja-JP" altLang="en-US" b="0"/>
                  <a:t>（年度）</a:t>
                </a:r>
                <a:endParaRPr lang="en-US" altLang="ja-JP" b="0"/>
              </a:p>
            </c:rich>
          </c:tx>
          <c:layout>
            <c:manualLayout>
              <c:xMode val="edge"/>
              <c:yMode val="edge"/>
              <c:x val="0.80026663333749948"/>
              <c:y val="0.88901733093781188"/>
            </c:manualLayout>
          </c:layout>
          <c:overlay val="0"/>
        </c:title>
        <c:numFmt formatCode="General" sourceLinked="0"/>
        <c:majorTickMark val="out"/>
        <c:minorTickMark val="none"/>
        <c:tickLblPos val="nextTo"/>
        <c:crossAx val="319170136"/>
        <c:crosses val="autoZero"/>
        <c:auto val="1"/>
        <c:lblAlgn val="ctr"/>
        <c:lblOffset val="100"/>
        <c:tickLblSkip val="2"/>
        <c:noMultiLvlLbl val="0"/>
      </c:catAx>
      <c:valAx>
        <c:axId val="319170136"/>
        <c:scaling>
          <c:orientation val="minMax"/>
          <c:max val="300"/>
          <c:min val="50"/>
        </c:scaling>
        <c:delete val="0"/>
        <c:axPos val="l"/>
        <c:title>
          <c:tx>
            <c:rich>
              <a:bodyPr rot="0" vert="horz"/>
              <a:lstStyle/>
              <a:p>
                <a:pPr>
                  <a:defRPr b="0"/>
                </a:pPr>
                <a:r>
                  <a:rPr lang="ja-JP" altLang="en-US" b="0"/>
                  <a:t>（％）</a:t>
                </a:r>
              </a:p>
            </c:rich>
          </c:tx>
          <c:layout>
            <c:manualLayout>
              <c:xMode val="edge"/>
              <c:yMode val="edge"/>
              <c:x val="2.8348910352709582E-2"/>
              <c:y val="3.1783360409514017E-2"/>
            </c:manualLayout>
          </c:layout>
          <c:overlay val="0"/>
        </c:title>
        <c:numFmt formatCode="#,##0_);\(#,##0\)" sourceLinked="0"/>
        <c:majorTickMark val="out"/>
        <c:minorTickMark val="none"/>
        <c:tickLblPos val="nextTo"/>
        <c:crossAx val="319169744"/>
        <c:crosses val="autoZero"/>
        <c:crossBetween val="between"/>
        <c:majorUnit val="50"/>
      </c:valAx>
      <c:spPr>
        <a:noFill/>
        <a:ln w="25400">
          <a:noFill/>
        </a:ln>
      </c:spPr>
    </c:plotArea>
    <c:legend>
      <c:legendPos val="r"/>
      <c:layout>
        <c:manualLayout>
          <c:xMode val="edge"/>
          <c:yMode val="edge"/>
          <c:x val="0.45993916275430358"/>
          <c:y val="0.11297708333333333"/>
          <c:w val="0.3737836463223787"/>
          <c:h val="0.19255046296296294"/>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1400" b="0"/>
            </a:pPr>
            <a:r>
              <a:rPr lang="ja-JP" altLang="en-US" sz="1400" b="0"/>
              <a:t>実質公債費比率</a:t>
            </a:r>
          </a:p>
        </c:rich>
      </c:tx>
      <c:layout/>
      <c:overlay val="0"/>
    </c:title>
    <c:autoTitleDeleted val="0"/>
    <c:plotArea>
      <c:layout/>
      <c:lineChart>
        <c:grouping val="standard"/>
        <c:varyColors val="0"/>
        <c:ser>
          <c:idx val="0"/>
          <c:order val="0"/>
          <c:tx>
            <c:strRef>
              <c:f>公債費比率P12左!$A$5</c:f>
              <c:strCache>
                <c:ptCount val="1"/>
                <c:pt idx="0">
                  <c:v>大阪市</c:v>
                </c:pt>
              </c:strCache>
            </c:strRef>
          </c:tx>
          <c:spPr>
            <a:ln w="444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公債費比率P12左!$B$5:$L$5</c:f>
              <c:numCache>
                <c:formatCode>0.0_ </c:formatCode>
                <c:ptCount val="11"/>
                <c:pt idx="0">
                  <c:v>11.799999999999999</c:v>
                </c:pt>
                <c:pt idx="1">
                  <c:v>10.7</c:v>
                </c:pt>
                <c:pt idx="2">
                  <c:v>10.4</c:v>
                </c:pt>
                <c:pt idx="3">
                  <c:v>10.199999999999999</c:v>
                </c:pt>
                <c:pt idx="4">
                  <c:v>10</c:v>
                </c:pt>
                <c:pt idx="5">
                  <c:v>9.4</c:v>
                </c:pt>
                <c:pt idx="6" formatCode="#,##0.0_);[Red]\(#,##0.0\)">
                  <c:v>9</c:v>
                </c:pt>
                <c:pt idx="7" formatCode="#,##0.0_);[Red]\(#,##0.0\)">
                  <c:v>9.3000000000000007</c:v>
                </c:pt>
                <c:pt idx="8" formatCode="#,##0.0_);[Red]\(#,##0.0\)">
                  <c:v>9.1999999999999993</c:v>
                </c:pt>
                <c:pt idx="9" formatCode="#,##0.0_);[Red]\(#,##0.0\)">
                  <c:v>7.9</c:v>
                </c:pt>
                <c:pt idx="10" formatCode="#,##0.0_);[Red]\(#,##0.0\)">
                  <c:v>5.7</c:v>
                </c:pt>
              </c:numCache>
            </c:numRef>
          </c:val>
          <c:smooth val="0"/>
          <c:extLst xmlns:c16r2="http://schemas.microsoft.com/office/drawing/2015/06/chart">
            <c:ext xmlns:c16="http://schemas.microsoft.com/office/drawing/2014/chart" uri="{C3380CC4-5D6E-409C-BE32-E72D297353CC}">
              <c16:uniqueId val="{00000000-2CF2-40D8-B3B1-E8DADD9FB1D5}"/>
            </c:ext>
          </c:extLst>
        </c:ser>
        <c:ser>
          <c:idx val="1"/>
          <c:order val="1"/>
          <c:tx>
            <c:strRef>
              <c:f>公債費比率P12左!$A$6</c:f>
              <c:strCache>
                <c:ptCount val="1"/>
                <c:pt idx="0">
                  <c:v>横浜市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公債費比率P12左!$B$6:$L$6</c:f>
              <c:numCache>
                <c:formatCode>0.0_ </c:formatCode>
                <c:ptCount val="11"/>
                <c:pt idx="0">
                  <c:v>20.599999999999998</c:v>
                </c:pt>
                <c:pt idx="1">
                  <c:v>20.200000000000003</c:v>
                </c:pt>
                <c:pt idx="2">
                  <c:v>19.100000000000001</c:v>
                </c:pt>
                <c:pt idx="3">
                  <c:v>18</c:v>
                </c:pt>
                <c:pt idx="4">
                  <c:v>16.3</c:v>
                </c:pt>
                <c:pt idx="5">
                  <c:v>15.4</c:v>
                </c:pt>
                <c:pt idx="6" formatCode="#,##0.0_);[Red]\(#,##0.0\)">
                  <c:v>15.4</c:v>
                </c:pt>
                <c:pt idx="7" formatCode="#,##0.0_);[Red]\(#,##0.0\)">
                  <c:v>16.899999999999999</c:v>
                </c:pt>
                <c:pt idx="8" formatCode="#,##0.0_);[Red]\(#,##0.0\)">
                  <c:v>17</c:v>
                </c:pt>
                <c:pt idx="9" formatCode="#,##0.0_);[Red]\(#,##0.0\)">
                  <c:v>16.5</c:v>
                </c:pt>
                <c:pt idx="10" formatCode="#,##0.0_);[Red]\(#,##0.0\)">
                  <c:v>13.3</c:v>
                </c:pt>
              </c:numCache>
            </c:numRef>
          </c:val>
          <c:smooth val="0"/>
          <c:extLst xmlns:c16r2="http://schemas.microsoft.com/office/drawing/2015/06/chart">
            <c:ext xmlns:c16="http://schemas.microsoft.com/office/drawing/2014/chart" uri="{C3380CC4-5D6E-409C-BE32-E72D297353CC}">
              <c16:uniqueId val="{00000001-2CF2-40D8-B3B1-E8DADD9FB1D5}"/>
            </c:ext>
          </c:extLst>
        </c:ser>
        <c:ser>
          <c:idx val="2"/>
          <c:order val="2"/>
          <c:tx>
            <c:strRef>
              <c:f>公債費比率P12左!$A$7</c:f>
              <c:strCache>
                <c:ptCount val="1"/>
                <c:pt idx="0">
                  <c:v>名古屋市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公債費比率P12左!$B$7:$L$7</c:f>
              <c:numCache>
                <c:formatCode>0.0_ </c:formatCode>
                <c:ptCount val="11"/>
                <c:pt idx="0">
                  <c:v>14.099999999999998</c:v>
                </c:pt>
                <c:pt idx="1">
                  <c:v>13.5</c:v>
                </c:pt>
                <c:pt idx="2">
                  <c:v>12.7</c:v>
                </c:pt>
                <c:pt idx="3">
                  <c:v>12.1</c:v>
                </c:pt>
                <c:pt idx="4">
                  <c:v>12</c:v>
                </c:pt>
                <c:pt idx="5">
                  <c:v>12.1</c:v>
                </c:pt>
                <c:pt idx="6" formatCode="#,##0.0_);[Red]\(#,##0.0\)">
                  <c:v>12.6</c:v>
                </c:pt>
                <c:pt idx="7" formatCode="#,##0.0_);[Red]\(#,##0.0\)">
                  <c:v>13</c:v>
                </c:pt>
                <c:pt idx="8" formatCode="#,##0.0_);[Red]\(#,##0.0\)">
                  <c:v>12.7</c:v>
                </c:pt>
                <c:pt idx="9" formatCode="#,##0.0_);[Red]\(#,##0.0\)">
                  <c:v>11.8</c:v>
                </c:pt>
                <c:pt idx="10" formatCode="#,##0.0_);[Red]\(#,##0.0\)">
                  <c:v>10.5</c:v>
                </c:pt>
              </c:numCache>
            </c:numRef>
          </c:val>
          <c:smooth val="0"/>
          <c:extLst xmlns:c16r2="http://schemas.microsoft.com/office/drawing/2015/06/chart">
            <c:ext xmlns:c16="http://schemas.microsoft.com/office/drawing/2014/chart" uri="{C3380CC4-5D6E-409C-BE32-E72D297353CC}">
              <c16:uniqueId val="{00000002-2CF2-40D8-B3B1-E8DADD9FB1D5}"/>
            </c:ext>
          </c:extLst>
        </c:ser>
        <c:ser>
          <c:idx val="3"/>
          <c:order val="3"/>
          <c:tx>
            <c:strRef>
              <c:f>公債費比率P12左!$A$8</c:f>
              <c:strCache>
                <c:ptCount val="1"/>
                <c:pt idx="0">
                  <c:v>京都市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公債費比率P12左!$B$8:$L$8</c:f>
              <c:numCache>
                <c:formatCode>0.0_ </c:formatCode>
                <c:ptCount val="11"/>
                <c:pt idx="0">
                  <c:v>11.799999999999999</c:v>
                </c:pt>
                <c:pt idx="1">
                  <c:v>12</c:v>
                </c:pt>
                <c:pt idx="2">
                  <c:v>12.7</c:v>
                </c:pt>
                <c:pt idx="3">
                  <c:v>13.100000000000001</c:v>
                </c:pt>
                <c:pt idx="4">
                  <c:v>13.700000000000001</c:v>
                </c:pt>
                <c:pt idx="5">
                  <c:v>13.8</c:v>
                </c:pt>
                <c:pt idx="6" formatCode="#,##0.0_);[Red]\(#,##0.0\)">
                  <c:v>14</c:v>
                </c:pt>
                <c:pt idx="7" formatCode="#,##0.0_);[Red]\(#,##0.0\)">
                  <c:v>15</c:v>
                </c:pt>
                <c:pt idx="8" formatCode="#,##0.0_);[Red]\(#,##0.0\)">
                  <c:v>15.2</c:v>
                </c:pt>
                <c:pt idx="9" formatCode="#,##0.0_);[Red]\(#,##0.0\)">
                  <c:v>15.2</c:v>
                </c:pt>
                <c:pt idx="10" formatCode="#,##0.0_);[Red]\(#,##0.0\)">
                  <c:v>12.8</c:v>
                </c:pt>
              </c:numCache>
            </c:numRef>
          </c:val>
          <c:smooth val="0"/>
          <c:extLst xmlns:c16r2="http://schemas.microsoft.com/office/drawing/2015/06/chart">
            <c:ext xmlns:c16="http://schemas.microsoft.com/office/drawing/2014/chart" uri="{C3380CC4-5D6E-409C-BE32-E72D297353CC}">
              <c16:uniqueId val="{00000003-2CF2-40D8-B3B1-E8DADD9FB1D5}"/>
            </c:ext>
          </c:extLst>
        </c:ser>
        <c:ser>
          <c:idx val="4"/>
          <c:order val="4"/>
          <c:tx>
            <c:strRef>
              <c:f>公債費比率P12左!$A$9</c:f>
              <c:strCache>
                <c:ptCount val="1"/>
                <c:pt idx="0">
                  <c:v>神戸市</c:v>
                </c:pt>
              </c:strCache>
            </c:strRef>
          </c:tx>
          <c:spPr>
            <a:ln w="190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公債費比率P12左!$B$9:$L$9</c:f>
              <c:numCache>
                <c:formatCode>0.0_ </c:formatCode>
                <c:ptCount val="11"/>
                <c:pt idx="0">
                  <c:v>17.100000000000001</c:v>
                </c:pt>
                <c:pt idx="1">
                  <c:v>15.1</c:v>
                </c:pt>
                <c:pt idx="2">
                  <c:v>13.900000000000002</c:v>
                </c:pt>
                <c:pt idx="3">
                  <c:v>12.9</c:v>
                </c:pt>
                <c:pt idx="4">
                  <c:v>12.1</c:v>
                </c:pt>
                <c:pt idx="5">
                  <c:v>10.9</c:v>
                </c:pt>
                <c:pt idx="6" formatCode="#,##0.0_);[Red]\(#,##0.0\)">
                  <c:v>10.1</c:v>
                </c:pt>
                <c:pt idx="7" formatCode="#,##0.0_);[Red]\(#,##0.0\)">
                  <c:v>8.6999999999999993</c:v>
                </c:pt>
                <c:pt idx="8" formatCode="#,##0.0_);[Red]\(#,##0.0\)">
                  <c:v>7.9</c:v>
                </c:pt>
                <c:pt idx="9" formatCode="#,##0.0_);[Red]\(#,##0.0\)">
                  <c:v>7.4</c:v>
                </c:pt>
                <c:pt idx="10" formatCode="#,##0.0_);[Red]\(#,##0.0\)">
                  <c:v>6.6</c:v>
                </c:pt>
              </c:numCache>
            </c:numRef>
          </c:val>
          <c:smooth val="0"/>
          <c:extLst xmlns:c16r2="http://schemas.microsoft.com/office/drawing/2015/06/chart">
            <c:ext xmlns:c16="http://schemas.microsoft.com/office/drawing/2014/chart" uri="{C3380CC4-5D6E-409C-BE32-E72D297353CC}">
              <c16:uniqueId val="{00000004-2CF2-40D8-B3B1-E8DADD9FB1D5}"/>
            </c:ext>
          </c:extLst>
        </c:ser>
        <c:ser>
          <c:idx val="5"/>
          <c:order val="5"/>
          <c:tx>
            <c:strRef>
              <c:f>公債費比率P12左!$A$10</c:f>
              <c:strCache>
                <c:ptCount val="1"/>
                <c:pt idx="0">
                  <c:v>５大市平均</c:v>
                </c:pt>
              </c:strCache>
            </c:strRef>
          </c:tx>
          <c:spPr>
            <a:ln w="44450"/>
          </c:spPr>
          <c:cat>
            <c:numRef>
              <c:f>公債費比率P12左!$B$4:$L$4</c:f>
              <c:numCache>
                <c:formatCode>0_ ;[Red]\-0\ </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公債費比率P12左!$B$10:$L$10</c:f>
              <c:numCache>
                <c:formatCode>0.0_ </c:formatCode>
                <c:ptCount val="11"/>
                <c:pt idx="0">
                  <c:v>15.080000000000002</c:v>
                </c:pt>
                <c:pt idx="1">
                  <c:v>14.3</c:v>
                </c:pt>
                <c:pt idx="2">
                  <c:v>13.760000000000002</c:v>
                </c:pt>
                <c:pt idx="3">
                  <c:v>13.26</c:v>
                </c:pt>
                <c:pt idx="4">
                  <c:v>12.819999999999999</c:v>
                </c:pt>
                <c:pt idx="5">
                  <c:v>12.32</c:v>
                </c:pt>
                <c:pt idx="6" formatCode="#,##0.0_);[Red]\(#,##0.0\)">
                  <c:v>12.22</c:v>
                </c:pt>
                <c:pt idx="7" formatCode="#,##0.0_);[Red]\(#,##0.0\)">
                  <c:v>12.580000000000002</c:v>
                </c:pt>
                <c:pt idx="8" formatCode="#,##0.0_);[Red]\(#,##0.0\)">
                  <c:v>12.399999999999999</c:v>
                </c:pt>
                <c:pt idx="9" formatCode="#,##0.0_);[Red]\(#,##0.0\)">
                  <c:v>11.760000000000002</c:v>
                </c:pt>
                <c:pt idx="10" formatCode="#,##0.0_);[Red]\(#,##0.0\)">
                  <c:v>9.7799999999999994</c:v>
                </c:pt>
              </c:numCache>
            </c:numRef>
          </c:val>
          <c:smooth val="0"/>
          <c:extLst xmlns:c16r2="http://schemas.microsoft.com/office/drawing/2015/06/chart">
            <c:ext xmlns:c16="http://schemas.microsoft.com/office/drawing/2014/chart" uri="{C3380CC4-5D6E-409C-BE32-E72D297353CC}">
              <c16:uniqueId val="{00000005-2CF2-40D8-B3B1-E8DADD9FB1D5}"/>
            </c:ext>
          </c:extLst>
        </c:ser>
        <c:dLbls>
          <c:showLegendKey val="0"/>
          <c:showVal val="0"/>
          <c:showCatName val="0"/>
          <c:showSerName val="0"/>
          <c:showPercent val="0"/>
          <c:showBubbleSize val="0"/>
        </c:dLbls>
        <c:marker val="1"/>
        <c:smooth val="0"/>
        <c:axId val="318787552"/>
        <c:axId val="318792648"/>
      </c:lineChart>
      <c:catAx>
        <c:axId val="318787552"/>
        <c:scaling>
          <c:orientation val="minMax"/>
        </c:scaling>
        <c:delete val="0"/>
        <c:axPos val="b"/>
        <c:title>
          <c:tx>
            <c:rich>
              <a:bodyPr/>
              <a:lstStyle/>
              <a:p>
                <a:pPr>
                  <a:defRPr/>
                </a:pPr>
                <a:r>
                  <a:rPr lang="ja-JP" altLang="en-US" b="0"/>
                  <a:t>（年度）</a:t>
                </a:r>
              </a:p>
            </c:rich>
          </c:tx>
          <c:layout>
            <c:manualLayout>
              <c:xMode val="edge"/>
              <c:yMode val="edge"/>
              <c:x val="0.8166871585496257"/>
              <c:y val="0.8388488478327073"/>
            </c:manualLayout>
          </c:layout>
          <c:overlay val="0"/>
        </c:title>
        <c:numFmt formatCode="0_ ;[Red]\-0\ " sourceLinked="1"/>
        <c:majorTickMark val="out"/>
        <c:minorTickMark val="none"/>
        <c:tickLblPos val="nextTo"/>
        <c:crossAx val="318792648"/>
        <c:crosses val="autoZero"/>
        <c:auto val="1"/>
        <c:lblAlgn val="ctr"/>
        <c:lblOffset val="100"/>
        <c:tickLblSkip val="2"/>
        <c:noMultiLvlLbl val="0"/>
      </c:catAx>
      <c:valAx>
        <c:axId val="318792648"/>
        <c:scaling>
          <c:orientation val="minMax"/>
          <c:max val="25"/>
          <c:min val="5"/>
        </c:scaling>
        <c:delete val="0"/>
        <c:axPos val="l"/>
        <c:title>
          <c:tx>
            <c:rich>
              <a:bodyPr rot="0" vert="horz"/>
              <a:lstStyle/>
              <a:p>
                <a:pPr>
                  <a:defRPr b="0"/>
                </a:pPr>
                <a:r>
                  <a:rPr lang="ja-JP" altLang="en-US" b="0"/>
                  <a:t>（％）</a:t>
                </a:r>
              </a:p>
            </c:rich>
          </c:tx>
          <c:layout>
            <c:manualLayout>
              <c:xMode val="edge"/>
              <c:yMode val="edge"/>
              <c:x val="7.0833335915475984E-2"/>
              <c:y val="6.1884499806319333E-2"/>
            </c:manualLayout>
          </c:layout>
          <c:overlay val="0"/>
        </c:title>
        <c:numFmt formatCode="#,##0_);\(#,##0\)" sourceLinked="0"/>
        <c:majorTickMark val="out"/>
        <c:minorTickMark val="none"/>
        <c:tickLblPos val="nextTo"/>
        <c:crossAx val="318787552"/>
        <c:crosses val="autoZero"/>
        <c:crossBetween val="between"/>
        <c:majorUnit val="5"/>
      </c:valAx>
      <c:spPr>
        <a:noFill/>
        <a:ln w="25400">
          <a:noFill/>
        </a:ln>
      </c:spPr>
    </c:plotArea>
    <c:legend>
      <c:legendPos val="r"/>
      <c:layout>
        <c:manualLayout>
          <c:xMode val="edge"/>
          <c:yMode val="edge"/>
          <c:x val="0.42789617809298652"/>
          <c:y val="0.10545324074074074"/>
          <c:w val="0.41197773837667451"/>
          <c:h val="0.21051041666666667"/>
        </c:manualLayout>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360594342708148"/>
          <c:y val="0.22222190281775819"/>
          <c:w val="0.32823465890646153"/>
          <c:h val="0.77460377576800499"/>
        </c:manualLayout>
      </c:layout>
      <c:doughnutChart>
        <c:varyColors val="1"/>
        <c:ser>
          <c:idx val="0"/>
          <c:order val="0"/>
          <c:tx>
            <c:strRef>
              <c:f>未収金残高P16!$A$61:$A$67</c:f>
              <c:strCache>
                <c:ptCount val="7"/>
                <c:pt idx="0">
                  <c:v>国民健康保険料</c:v>
                </c:pt>
                <c:pt idx="1">
                  <c:v>市税</c:v>
                </c:pt>
                <c:pt idx="2">
                  <c:v>生活保護費返還金</c:v>
                </c:pt>
                <c:pt idx="3">
                  <c:v>介護保険料</c:v>
                </c:pt>
                <c:pt idx="4">
                  <c:v>住宅使用料</c:v>
                </c:pt>
                <c:pt idx="5">
                  <c:v>保育所保育料</c:v>
                </c:pt>
                <c:pt idx="6">
                  <c:v>その他</c:v>
                </c:pt>
              </c:strCache>
            </c:strRef>
          </c:tx>
          <c:spPr>
            <a:ln>
              <a:solidFill>
                <a:srgbClr val="0000FF"/>
              </a:solidFill>
            </a:ln>
          </c:spPr>
          <c:dPt>
            <c:idx val="0"/>
            <c:bubble3D val="0"/>
            <c:spPr>
              <a:solidFill>
                <a:srgbClr val="FFC000"/>
              </a:solidFill>
              <a:ln>
                <a:solidFill>
                  <a:srgbClr val="0000FF"/>
                </a:solidFill>
              </a:ln>
            </c:spPr>
            <c:extLst xmlns:c16r2="http://schemas.microsoft.com/office/drawing/2015/06/chart">
              <c:ext xmlns:c16="http://schemas.microsoft.com/office/drawing/2014/chart" uri="{C3380CC4-5D6E-409C-BE32-E72D297353CC}">
                <c16:uniqueId val="{00000001-81C2-4670-9868-E4F0E7881B75}"/>
              </c:ext>
            </c:extLst>
          </c:dPt>
          <c:dPt>
            <c:idx val="1"/>
            <c:bubble3D val="0"/>
            <c:spPr>
              <a:solidFill>
                <a:srgbClr val="00B050"/>
              </a:solidFill>
              <a:ln>
                <a:solidFill>
                  <a:srgbClr val="0000FF"/>
                </a:solidFill>
              </a:ln>
            </c:spPr>
            <c:extLst xmlns:c16r2="http://schemas.microsoft.com/office/drawing/2015/06/chart">
              <c:ext xmlns:c16="http://schemas.microsoft.com/office/drawing/2014/chart" uri="{C3380CC4-5D6E-409C-BE32-E72D297353CC}">
                <c16:uniqueId val="{00000003-81C2-4670-9868-E4F0E7881B75}"/>
              </c:ext>
            </c:extLst>
          </c:dPt>
          <c:dPt>
            <c:idx val="2"/>
            <c:bubble3D val="0"/>
            <c:spPr>
              <a:solidFill>
                <a:srgbClr val="00FFFF"/>
              </a:solidFill>
              <a:ln>
                <a:solidFill>
                  <a:srgbClr val="0000FF"/>
                </a:solidFill>
              </a:ln>
            </c:spPr>
            <c:extLst xmlns:c16r2="http://schemas.microsoft.com/office/drawing/2015/06/chart">
              <c:ext xmlns:c16="http://schemas.microsoft.com/office/drawing/2014/chart" uri="{C3380CC4-5D6E-409C-BE32-E72D297353CC}">
                <c16:uniqueId val="{00000005-81C2-4670-9868-E4F0E7881B75}"/>
              </c:ext>
            </c:extLst>
          </c:dPt>
          <c:dPt>
            <c:idx val="3"/>
            <c:bubble3D val="0"/>
            <c:spPr>
              <a:solidFill>
                <a:srgbClr val="0066FF"/>
              </a:solidFill>
              <a:ln>
                <a:solidFill>
                  <a:srgbClr val="0000FF"/>
                </a:solidFill>
              </a:ln>
            </c:spPr>
            <c:extLst xmlns:c16r2="http://schemas.microsoft.com/office/drawing/2015/06/chart">
              <c:ext xmlns:c16="http://schemas.microsoft.com/office/drawing/2014/chart" uri="{C3380CC4-5D6E-409C-BE32-E72D297353CC}">
                <c16:uniqueId val="{00000007-81C2-4670-9868-E4F0E7881B75}"/>
              </c:ext>
            </c:extLst>
          </c:dPt>
          <c:dPt>
            <c:idx val="4"/>
            <c:bubble3D val="0"/>
            <c:spPr>
              <a:solidFill>
                <a:schemeClr val="accent3">
                  <a:lumMod val="40000"/>
                  <a:lumOff val="60000"/>
                </a:schemeClr>
              </a:solidFill>
              <a:ln>
                <a:solidFill>
                  <a:srgbClr val="0000FF"/>
                </a:solidFill>
              </a:ln>
            </c:spPr>
            <c:extLst xmlns:c16r2="http://schemas.microsoft.com/office/drawing/2015/06/chart">
              <c:ext xmlns:c16="http://schemas.microsoft.com/office/drawing/2014/chart" uri="{C3380CC4-5D6E-409C-BE32-E72D297353CC}">
                <c16:uniqueId val="{00000009-81C2-4670-9868-E4F0E7881B75}"/>
              </c:ext>
            </c:extLst>
          </c:dPt>
          <c:dPt>
            <c:idx val="5"/>
            <c:bubble3D val="0"/>
            <c:spPr>
              <a:solidFill>
                <a:schemeClr val="tx2">
                  <a:lumMod val="40000"/>
                  <a:lumOff val="60000"/>
                </a:schemeClr>
              </a:solidFill>
              <a:ln>
                <a:solidFill>
                  <a:srgbClr val="0000FF"/>
                </a:solidFill>
              </a:ln>
            </c:spPr>
            <c:extLst xmlns:c16r2="http://schemas.microsoft.com/office/drawing/2015/06/chart">
              <c:ext xmlns:c16="http://schemas.microsoft.com/office/drawing/2014/chart" uri="{C3380CC4-5D6E-409C-BE32-E72D297353CC}">
                <c16:uniqueId val="{0000000B-81C2-4670-9868-E4F0E7881B75}"/>
              </c:ext>
            </c:extLst>
          </c:dPt>
          <c:dPt>
            <c:idx val="6"/>
            <c:bubble3D val="0"/>
            <c:spPr>
              <a:solidFill>
                <a:schemeClr val="accent6">
                  <a:lumMod val="20000"/>
                  <a:lumOff val="80000"/>
                </a:schemeClr>
              </a:solidFill>
              <a:ln>
                <a:solidFill>
                  <a:srgbClr val="0000FF"/>
                </a:solidFill>
              </a:ln>
            </c:spPr>
            <c:extLst xmlns:c16r2="http://schemas.microsoft.com/office/drawing/2015/06/chart">
              <c:ext xmlns:c16="http://schemas.microsoft.com/office/drawing/2014/chart" uri="{C3380CC4-5D6E-409C-BE32-E72D297353CC}">
                <c16:uniqueId val="{0000000D-81C2-4670-9868-E4F0E7881B75}"/>
              </c:ext>
            </c:extLst>
          </c:dPt>
          <c:dLbls>
            <c:dLbl>
              <c:idx val="5"/>
              <c:layout>
                <c:manualLayout>
                  <c:x val="-1.740381915619954E-2"/>
                  <c:y val="-4.10714215131603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1C2-4670-9868-E4F0E7881B75}"/>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[1]Sheet1!$A$1:$A$7</c:f>
              <c:strCache>
                <c:ptCount val="7"/>
                <c:pt idx="0">
                  <c:v>国民健康保険料</c:v>
                </c:pt>
                <c:pt idx="1">
                  <c:v>市税</c:v>
                </c:pt>
                <c:pt idx="2">
                  <c:v>生活保護費返還金</c:v>
                </c:pt>
                <c:pt idx="3">
                  <c:v>介護保険料</c:v>
                </c:pt>
                <c:pt idx="4">
                  <c:v>住宅使用料</c:v>
                </c:pt>
                <c:pt idx="5">
                  <c:v>保育所保育料</c:v>
                </c:pt>
                <c:pt idx="6">
                  <c:v>その他</c:v>
                </c:pt>
              </c:strCache>
            </c:strRef>
          </c:cat>
          <c:val>
            <c:numRef>
              <c:f>未収金残高P16!$B$61:$B$67</c:f>
              <c:numCache>
                <c:formatCode>General</c:formatCode>
                <c:ptCount val="7"/>
                <c:pt idx="0">
                  <c:v>156</c:v>
                </c:pt>
                <c:pt idx="1">
                  <c:v>101</c:v>
                </c:pt>
                <c:pt idx="2">
                  <c:v>92</c:v>
                </c:pt>
                <c:pt idx="3">
                  <c:v>20</c:v>
                </c:pt>
                <c:pt idx="4">
                  <c:v>6</c:v>
                </c:pt>
                <c:pt idx="5">
                  <c:v>3</c:v>
                </c:pt>
                <c:pt idx="6">
                  <c:v>61</c:v>
                </c:pt>
              </c:numCache>
            </c:numRef>
          </c:val>
          <c:extLst xmlns:c16r2="http://schemas.microsoft.com/office/drawing/2015/06/chart">
            <c:ext xmlns:c16="http://schemas.microsoft.com/office/drawing/2014/chart" uri="{C3380CC4-5D6E-409C-BE32-E72D297353CC}">
              <c16:uniqueId val="{0000000E-81C2-4670-9868-E4F0E7881B75}"/>
            </c:ext>
          </c:extLst>
        </c:ser>
        <c:dLbls>
          <c:showLegendKey val="0"/>
          <c:showVal val="1"/>
          <c:showCatName val="0"/>
          <c:showSerName val="0"/>
          <c:showPercent val="0"/>
          <c:showBubbleSize val="0"/>
          <c:showLeaderLines val="1"/>
        </c:dLbls>
        <c:firstSliceAng val="0"/>
        <c:holeSize val="50"/>
      </c:doughnutChart>
    </c:plotArea>
    <c:legend>
      <c:legendPos val="r"/>
      <c:legendEntry>
        <c:idx val="0"/>
        <c:txPr>
          <a:bodyPr/>
          <a:lstStyle/>
          <a:p>
            <a:pPr>
              <a:defRPr sz="900" baseline="0">
                <a:latin typeface="+mn-ea"/>
                <a:ea typeface="ＭＳ Ｐゴシック" panose="020B0600070205080204" pitchFamily="50" charset="-128"/>
              </a:defRPr>
            </a:pPr>
            <a:endParaRPr lang="ja-JP"/>
          </a:p>
        </c:txPr>
      </c:legendEntry>
      <c:legendEntry>
        <c:idx val="2"/>
        <c:txPr>
          <a:bodyPr/>
          <a:lstStyle/>
          <a:p>
            <a:pPr>
              <a:defRPr sz="900" baseline="0">
                <a:latin typeface="+mn-ea"/>
                <a:ea typeface="ＭＳ Ｐゴシック" panose="020B0600070205080204" pitchFamily="50" charset="-128"/>
              </a:defRPr>
            </a:pPr>
            <a:endParaRPr lang="ja-JP"/>
          </a:p>
        </c:txPr>
      </c:legendEntry>
      <c:layout>
        <c:manualLayout>
          <c:xMode val="edge"/>
          <c:yMode val="edge"/>
          <c:x val="0.71060798559700733"/>
          <c:y val="0.298453407652364"/>
          <c:w val="0.18724089500230534"/>
          <c:h val="0.56798908943798943"/>
        </c:manualLayout>
      </c:layout>
      <c:overlay val="0"/>
      <c:txPr>
        <a:bodyPr/>
        <a:lstStyle/>
        <a:p>
          <a:pPr>
            <a:defRPr sz="900" baseline="0">
              <a:latin typeface="+mn-ea"/>
              <a:ea typeface="ＭＳ Ｐゴシック" panose="020B0600070205080204" pitchFamily="50" charset="-128"/>
            </a:defRPr>
          </a:pPr>
          <a:endParaRPr lang="ja-JP"/>
        </a:p>
      </c:txPr>
    </c:legend>
    <c:plotVisOnly val="1"/>
    <c:dispBlanksAs val="gap"/>
    <c:showDLblsOverMax val="0"/>
  </c:chart>
  <c:spPr>
    <a:noFill/>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0.30116</cdr:x>
      <cdr:y>0.3799</cdr:y>
    </cdr:from>
    <cdr:to>
      <cdr:x>0.40653</cdr:x>
      <cdr:y>0.45742</cdr:y>
    </cdr:to>
    <cdr:sp macro="" textlink="">
      <cdr:nvSpPr>
        <cdr:cNvPr id="4" name="テキスト ボックス 3"/>
        <cdr:cNvSpPr txBox="1"/>
      </cdr:nvSpPr>
      <cdr:spPr>
        <a:xfrm xmlns:a="http://schemas.openxmlformats.org/drawingml/2006/main">
          <a:off x="1122169" y="1058782"/>
          <a:ext cx="392633"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0.39651</cdr:x>
      <cdr:y>0.51784</cdr:y>
    </cdr:from>
    <cdr:to>
      <cdr:x>0.57171</cdr:x>
      <cdr:y>0.51784</cdr:y>
    </cdr:to>
    <cdr:cxnSp macro="">
      <cdr:nvCxnSpPr>
        <cdr:cNvPr id="7" name="直線コネクタ 6">
          <a:extLst xmlns:a="http://schemas.openxmlformats.org/drawingml/2006/main">
            <a:ext uri="{FF2B5EF4-FFF2-40B4-BE49-F238E27FC236}">
              <a16:creationId xmlns:a16="http://schemas.microsoft.com/office/drawing/2014/main" xmlns="" id="{0E32344A-D22B-49A2-AAEA-D5714B6EBE3A}"/>
            </a:ext>
          </a:extLst>
        </cdr:cNvPr>
        <cdr:cNvCxnSpPr/>
      </cdr:nvCxnSpPr>
      <cdr:spPr>
        <a:xfrm xmlns:a="http://schemas.openxmlformats.org/drawingml/2006/main" flipH="1">
          <a:off x="1477448" y="1443206"/>
          <a:ext cx="652833" cy="1"/>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0.28866</cdr:x>
      <cdr:y>0.6891</cdr:y>
    </cdr:from>
    <cdr:to>
      <cdr:x>0.57171</cdr:x>
      <cdr:y>0.6891</cdr:y>
    </cdr:to>
    <cdr:cxnSp macro="">
      <cdr:nvCxnSpPr>
        <cdr:cNvPr id="9" name="直線コネクタ 8">
          <a:extLst xmlns:a="http://schemas.openxmlformats.org/drawingml/2006/main">
            <a:ext uri="{FF2B5EF4-FFF2-40B4-BE49-F238E27FC236}">
              <a16:creationId xmlns:a16="http://schemas.microsoft.com/office/drawing/2014/main" xmlns="" id="{0CBDDDFF-5925-4299-9A75-F5AA275DBDB5}"/>
            </a:ext>
          </a:extLst>
        </cdr:cNvPr>
        <cdr:cNvCxnSpPr/>
      </cdr:nvCxnSpPr>
      <cdr:spPr>
        <a:xfrm xmlns:a="http://schemas.openxmlformats.org/drawingml/2006/main" flipH="1" flipV="1">
          <a:off x="1075611" y="1920497"/>
          <a:ext cx="1054671" cy="1"/>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0.65793</cdr:x>
      <cdr:y>0.28752</cdr:y>
    </cdr:from>
    <cdr:to>
      <cdr:x>0.86063</cdr:x>
      <cdr:y>0.28752</cdr:y>
    </cdr:to>
    <cdr:cxnSp macro="">
      <cdr:nvCxnSpPr>
        <cdr:cNvPr id="11" name="直線コネクタ 10">
          <a:extLst xmlns:a="http://schemas.openxmlformats.org/drawingml/2006/main">
            <a:ext uri="{FF2B5EF4-FFF2-40B4-BE49-F238E27FC236}">
              <a16:creationId xmlns:a16="http://schemas.microsoft.com/office/drawing/2014/main" xmlns="" id="{6126E8D1-7A9E-4C26-A5D3-B3304C150CB8}"/>
            </a:ext>
          </a:extLst>
        </cdr:cNvPr>
        <cdr:cNvCxnSpPr/>
      </cdr:nvCxnSpPr>
      <cdr:spPr>
        <a:xfrm xmlns:a="http://schemas.openxmlformats.org/drawingml/2006/main" flipH="1">
          <a:off x="2451552" y="801324"/>
          <a:ext cx="755293"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0.66124</cdr:x>
      <cdr:y>0.47765</cdr:y>
    </cdr:from>
    <cdr:to>
      <cdr:x>0.86126</cdr:x>
      <cdr:y>0.47765</cdr:y>
    </cdr:to>
    <cdr:cxnSp macro="">
      <cdr:nvCxnSpPr>
        <cdr:cNvPr id="12" name="直線コネクタ 11">
          <a:extLst xmlns:a="http://schemas.openxmlformats.org/drawingml/2006/main">
            <a:ext uri="{FF2B5EF4-FFF2-40B4-BE49-F238E27FC236}">
              <a16:creationId xmlns:a16="http://schemas.microsoft.com/office/drawing/2014/main" xmlns="" id="{33C35E32-7A97-40DC-BDFE-DAFA1DF80A9B}"/>
            </a:ext>
          </a:extLst>
        </cdr:cNvPr>
        <cdr:cNvCxnSpPr/>
      </cdr:nvCxnSpPr>
      <cdr:spPr>
        <a:xfrm xmlns:a="http://schemas.openxmlformats.org/drawingml/2006/main" flipH="1">
          <a:off x="2463881" y="1331212"/>
          <a:ext cx="74533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0.53945</cdr:x>
      <cdr:y>0.51525</cdr:y>
    </cdr:from>
    <cdr:to>
      <cdr:x>0.54146</cdr:x>
      <cdr:y>0.69077</cdr:y>
    </cdr:to>
    <cdr:cxnSp macro="">
      <cdr:nvCxnSpPr>
        <cdr:cNvPr id="10" name="直線矢印コネクタ 9">
          <a:extLst xmlns:a="http://schemas.openxmlformats.org/drawingml/2006/main">
            <a:ext uri="{FF2B5EF4-FFF2-40B4-BE49-F238E27FC236}">
              <a16:creationId xmlns:a16="http://schemas.microsoft.com/office/drawing/2014/main" xmlns="" id="{C78D2D26-880D-4A85-9442-35A7080F07FF}"/>
            </a:ext>
          </a:extLst>
        </cdr:cNvPr>
        <cdr:cNvCxnSpPr/>
      </cdr:nvCxnSpPr>
      <cdr:spPr>
        <a:xfrm xmlns:a="http://schemas.openxmlformats.org/drawingml/2006/main" flipH="1">
          <a:off x="2010077" y="1435987"/>
          <a:ext cx="7494" cy="489161"/>
        </a:xfrm>
        <a:prstGeom xmlns:a="http://schemas.openxmlformats.org/drawingml/2006/main" prst="straightConnector1">
          <a:avLst/>
        </a:prstGeom>
        <a:ln xmlns:a="http://schemas.openxmlformats.org/drawingml/2006/main" w="22225">
          <a:solidFill>
            <a:srgbClr val="FF3399"/>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0.96526</cdr:x>
      <cdr:y>0.72858</cdr:y>
    </cdr:from>
    <cdr:to>
      <cdr:x>0.99985</cdr:x>
      <cdr:y>0.92885</cdr:y>
    </cdr:to>
    <cdr:sp macro="" textlink="">
      <cdr:nvSpPr>
        <cdr:cNvPr id="3" name="テキスト ボックス 7"/>
        <cdr:cNvSpPr txBox="1"/>
      </cdr:nvSpPr>
      <cdr:spPr>
        <a:xfrm xmlns:a="http://schemas.openxmlformats.org/drawingml/2006/main">
          <a:off x="4586229" y="1959457"/>
          <a:ext cx="164348" cy="53860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vert="wordArtVertRtl" wrap="none" lIns="0" tIns="0" rIns="0" bIns="0" rtlCol="0" anchor="ctr" anchorCtr="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900" dirty="0"/>
            <a:t>教育関係</a:t>
          </a:r>
        </a:p>
      </cdr:txBody>
    </cdr:sp>
  </cdr:relSizeAnchor>
  <cdr:relSizeAnchor xmlns:cdr="http://schemas.openxmlformats.org/drawingml/2006/chartDrawing">
    <cdr:from>
      <cdr:x>0.96541</cdr:x>
      <cdr:y>0.35222</cdr:y>
    </cdr:from>
    <cdr:to>
      <cdr:x>1</cdr:x>
      <cdr:y>0.60256</cdr:y>
    </cdr:to>
    <cdr:sp macro="" textlink="">
      <cdr:nvSpPr>
        <cdr:cNvPr id="5" name="テキスト ボックス 7"/>
        <cdr:cNvSpPr txBox="1"/>
      </cdr:nvSpPr>
      <cdr:spPr>
        <a:xfrm xmlns:a="http://schemas.openxmlformats.org/drawingml/2006/main">
          <a:off x="4586954" y="947270"/>
          <a:ext cx="164340" cy="67326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vert="wordArtVertRtl" wrap="none" lIns="0" tIns="0" rIns="0" bIns="0" rtlCol="0" anchor="ctr" anchorCtr="0">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900"/>
            <a:t>こども関係</a:t>
          </a:r>
        </a:p>
      </cdr:txBody>
    </cdr:sp>
  </cdr:relSizeAnchor>
</c:userShapes>
</file>

<file path=ppt/drawings/drawing3.xml><?xml version="1.0" encoding="utf-8"?>
<c:userShapes xmlns:c="http://schemas.openxmlformats.org/drawingml/2006/chart">
  <cdr:relSizeAnchor xmlns:cdr="http://schemas.openxmlformats.org/drawingml/2006/chartDrawing">
    <cdr:from>
      <cdr:x>0.50349</cdr:x>
      <cdr:y>0.52278</cdr:y>
    </cdr:from>
    <cdr:to>
      <cdr:x>0.57677</cdr:x>
      <cdr:y>0.69505</cdr:y>
    </cdr:to>
    <cdr:sp macro="" textlink="">
      <cdr:nvSpPr>
        <cdr:cNvPr id="2" name="テキスト ボックス 6"/>
        <cdr:cNvSpPr txBox="1"/>
      </cdr:nvSpPr>
      <cdr:spPr>
        <a:xfrm xmlns:a="http://schemas.openxmlformats.org/drawingml/2006/main">
          <a:off x="3256663" y="1393236"/>
          <a:ext cx="473976" cy="45910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kumimoji="1" lang="ja-JP" altLang="en-US" sz="1100"/>
            <a:t>合計</a:t>
          </a:r>
          <a:endParaRPr kumimoji="1" lang="en-US" altLang="ja-JP" sz="1100"/>
        </a:p>
        <a:p xmlns:a="http://schemas.openxmlformats.org/drawingml/2006/main">
          <a:pPr algn="ctr"/>
          <a:r>
            <a:rPr kumimoji="1" lang="en-US" altLang="ja-JP" sz="1100"/>
            <a:t>439</a:t>
          </a:r>
          <a:endParaRPr kumimoji="1" lang="ja-JP" alt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0.17686</cdr:x>
      <cdr:y>0.62772</cdr:y>
    </cdr:from>
    <cdr:to>
      <cdr:x>0.34172</cdr:x>
      <cdr:y>0.86019</cdr:y>
    </cdr:to>
    <cdr:sp macro="" textlink="">
      <cdr:nvSpPr>
        <cdr:cNvPr id="4" name="テキスト ボックス 26"/>
        <cdr:cNvSpPr txBox="1"/>
      </cdr:nvSpPr>
      <cdr:spPr>
        <a:xfrm xmlns:a="http://schemas.openxmlformats.org/drawingml/2006/main">
          <a:off x="657284" y="914149"/>
          <a:ext cx="612668"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800" dirty="0">
              <a:latin typeface="ＭＳ Ｐゴシック" pitchFamily="50" charset="-128"/>
              <a:ea typeface="ＭＳ Ｐゴシック" pitchFamily="50" charset="-128"/>
            </a:rPr>
            <a:t>（社会人</a:t>
          </a:r>
          <a:endParaRPr lang="en-US" altLang="ja-JP" sz="800" dirty="0">
            <a:latin typeface="ＭＳ Ｐゴシック" pitchFamily="50" charset="-128"/>
            <a:ea typeface="ＭＳ Ｐゴシック" pitchFamily="50" charset="-128"/>
          </a:endParaRPr>
        </a:p>
        <a:p xmlns:a="http://schemas.openxmlformats.org/drawingml/2006/main">
          <a:r>
            <a:rPr lang="ja-JP" altLang="en-US" sz="800" dirty="0">
              <a:latin typeface="ＭＳ Ｐゴシック" pitchFamily="50" charset="-128"/>
              <a:ea typeface="ＭＳ Ｐゴシック" pitchFamily="50" charset="-128"/>
            </a:rPr>
            <a:t>　経験者）</a:t>
          </a:r>
          <a:endParaRPr kumimoji="1" lang="ja-JP" altLang="en-US" sz="800" dirty="0"/>
        </a:p>
      </cdr:txBody>
    </cdr:sp>
  </cdr:relSizeAnchor>
  <cdr:relSizeAnchor xmlns:cdr="http://schemas.openxmlformats.org/drawingml/2006/chartDrawing">
    <cdr:from>
      <cdr:x>0.17686</cdr:x>
      <cdr:y>0.20471</cdr:y>
    </cdr:from>
    <cdr:to>
      <cdr:x>0.35078</cdr:x>
      <cdr:y>0.35265</cdr:y>
    </cdr:to>
    <cdr:sp macro="" textlink="">
      <cdr:nvSpPr>
        <cdr:cNvPr id="5" name="テキスト ボックス 25"/>
        <cdr:cNvSpPr txBox="1"/>
      </cdr:nvSpPr>
      <cdr:spPr>
        <a:xfrm xmlns:a="http://schemas.openxmlformats.org/drawingml/2006/main">
          <a:off x="657284" y="298124"/>
          <a:ext cx="64633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800" dirty="0">
              <a:latin typeface="ＭＳ Ｐゴシック" pitchFamily="50" charset="-128"/>
              <a:ea typeface="ＭＳ Ｐゴシック" pitchFamily="50" charset="-128"/>
            </a:rPr>
            <a:t>（</a:t>
          </a:r>
          <a:r>
            <a:rPr lang="en-US" altLang="zh-CN" sz="800" dirty="0">
              <a:latin typeface="ＭＳ Ｐゴシック" pitchFamily="50" charset="-128"/>
              <a:ea typeface="ＭＳ Ｐゴシック" pitchFamily="50" charset="-128"/>
            </a:rPr>
            <a:t>22-32</a:t>
          </a:r>
          <a:r>
            <a:rPr lang="zh-CN" altLang="en-US" sz="800" dirty="0">
              <a:latin typeface="ＭＳ Ｐゴシック" pitchFamily="50" charset="-128"/>
              <a:ea typeface="ＭＳ Ｐゴシック" pitchFamily="50" charset="-128"/>
            </a:rPr>
            <a:t>歳</a:t>
          </a:r>
          <a:r>
            <a:rPr lang="ja-JP" altLang="en-US" sz="800" dirty="0">
              <a:latin typeface="ＭＳ Ｐゴシック" pitchFamily="50" charset="-128"/>
              <a:ea typeface="ＭＳ Ｐゴシック" pitchFamily="50" charset="-128"/>
            </a:rPr>
            <a:t>）</a:t>
          </a:r>
          <a:endParaRPr kumimoji="1" lang="ja-JP" altLang="en-US" sz="800" dirty="0"/>
        </a:p>
      </cdr:txBody>
    </cdr:sp>
  </cdr:relSizeAnchor>
</c:userShapes>
</file>

<file path=ppt/drawings/drawing5.xml><?xml version="1.0" encoding="utf-8"?>
<c:userShapes xmlns:c="http://schemas.openxmlformats.org/drawingml/2006/chart">
  <cdr:relSizeAnchor xmlns:cdr="http://schemas.openxmlformats.org/drawingml/2006/chartDrawing">
    <cdr:from>
      <cdr:x>0.17141</cdr:x>
      <cdr:y>0.45545</cdr:y>
    </cdr:from>
    <cdr:to>
      <cdr:x>0.34848</cdr:x>
      <cdr:y>0.60339</cdr:y>
    </cdr:to>
    <cdr:sp macro="" textlink="">
      <cdr:nvSpPr>
        <cdr:cNvPr id="4" name="テキスト ボックス 25"/>
        <cdr:cNvSpPr txBox="1"/>
      </cdr:nvSpPr>
      <cdr:spPr>
        <a:xfrm xmlns:a="http://schemas.openxmlformats.org/drawingml/2006/main">
          <a:off x="625624" y="663278"/>
          <a:ext cx="646331"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latin typeface="ＭＳ Ｐゴシック" pitchFamily="50" charset="-128"/>
              <a:ea typeface="ＭＳ Ｐゴシック" pitchFamily="50" charset="-128"/>
            </a:rPr>
            <a:t>（</a:t>
          </a:r>
          <a:r>
            <a:rPr lang="en-US" altLang="zh-CN" sz="800" dirty="0">
              <a:latin typeface="ＭＳ Ｐゴシック" pitchFamily="50" charset="-128"/>
              <a:ea typeface="ＭＳ Ｐゴシック" pitchFamily="50" charset="-128"/>
            </a:rPr>
            <a:t>22-32</a:t>
          </a:r>
          <a:r>
            <a:rPr lang="zh-CN" altLang="en-US" sz="800" dirty="0">
              <a:latin typeface="ＭＳ Ｐゴシック" pitchFamily="50" charset="-128"/>
              <a:ea typeface="ＭＳ Ｐゴシック" pitchFamily="50" charset="-128"/>
            </a:rPr>
            <a:t>歳</a:t>
          </a:r>
          <a:r>
            <a:rPr lang="ja-JP" altLang="en-US" sz="800" dirty="0">
              <a:latin typeface="ＭＳ Ｐゴシック" pitchFamily="50" charset="-128"/>
              <a:ea typeface="ＭＳ Ｐゴシック" pitchFamily="50" charset="-128"/>
            </a:rPr>
            <a:t>）</a:t>
          </a:r>
          <a:endParaRPr kumimoji="1" lang="ja-JP" altLang="en-US" sz="800" dirty="0"/>
        </a:p>
      </cdr:txBody>
    </cdr:sp>
  </cdr:relSizeAnchor>
  <cdr:relSizeAnchor xmlns:cdr="http://schemas.openxmlformats.org/drawingml/2006/chartDrawing">
    <cdr:from>
      <cdr:x>0.24367</cdr:x>
      <cdr:y>0.68764</cdr:y>
    </cdr:from>
    <cdr:to>
      <cdr:x>0.41153</cdr:x>
      <cdr:y>0.92012</cdr:y>
    </cdr:to>
    <cdr:sp macro="" textlink="">
      <cdr:nvSpPr>
        <cdr:cNvPr id="5" name="テキスト ボックス 26"/>
        <cdr:cNvSpPr txBox="1"/>
      </cdr:nvSpPr>
      <cdr:spPr>
        <a:xfrm xmlns:a="http://schemas.openxmlformats.org/drawingml/2006/main">
          <a:off x="889378" y="1001418"/>
          <a:ext cx="612683" cy="33856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latin typeface="ＭＳ Ｐゴシック" pitchFamily="50" charset="-128"/>
              <a:ea typeface="ＭＳ Ｐゴシック" pitchFamily="50" charset="-128"/>
            </a:rPr>
            <a:t>（社会人</a:t>
          </a:r>
          <a:endParaRPr lang="en-US" altLang="ja-JP" sz="800" dirty="0">
            <a:latin typeface="ＭＳ Ｐゴシック" pitchFamily="50" charset="-128"/>
            <a:ea typeface="ＭＳ Ｐゴシック" pitchFamily="50" charset="-128"/>
          </a:endParaRPr>
        </a:p>
        <a:p xmlns:a="http://schemas.openxmlformats.org/drawingml/2006/main">
          <a:r>
            <a:rPr lang="ja-JP" altLang="en-US" sz="800" dirty="0">
              <a:latin typeface="ＭＳ Ｐゴシック" pitchFamily="50" charset="-128"/>
              <a:ea typeface="ＭＳ Ｐゴシック" pitchFamily="50" charset="-128"/>
            </a:rPr>
            <a:t>　経験者）</a:t>
          </a:r>
          <a:endParaRPr kumimoji="1" lang="ja-JP" altLang="en-US" sz="800" dirty="0"/>
        </a:p>
      </cdr:txBody>
    </cdr:sp>
  </cdr:relSizeAnchor>
</c:userShapes>
</file>

<file path=ppt/drawings/drawing6.xml><?xml version="1.0" encoding="utf-8"?>
<c:userShapes xmlns:c="http://schemas.openxmlformats.org/drawingml/2006/chart">
  <cdr:relSizeAnchor xmlns:cdr="http://schemas.openxmlformats.org/drawingml/2006/chartDrawing">
    <cdr:from>
      <cdr:x>0.30116</cdr:x>
      <cdr:y>0.3799</cdr:y>
    </cdr:from>
    <cdr:to>
      <cdr:x>0.40653</cdr:x>
      <cdr:y>0.45742</cdr:y>
    </cdr:to>
    <cdr:sp macro="" textlink="">
      <cdr:nvSpPr>
        <cdr:cNvPr id="4" name="テキスト ボックス 3"/>
        <cdr:cNvSpPr txBox="1"/>
      </cdr:nvSpPr>
      <cdr:spPr>
        <a:xfrm xmlns:a="http://schemas.openxmlformats.org/drawingml/2006/main">
          <a:off x="1122169" y="1058782"/>
          <a:ext cx="392633"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0.39651</cdr:x>
      <cdr:y>0.51784</cdr:y>
    </cdr:from>
    <cdr:to>
      <cdr:x>0.57171</cdr:x>
      <cdr:y>0.51784</cdr:y>
    </cdr:to>
    <cdr:cxnSp macro="">
      <cdr:nvCxnSpPr>
        <cdr:cNvPr id="7" name="直線コネクタ 6">
          <a:extLst xmlns:a="http://schemas.openxmlformats.org/drawingml/2006/main">
            <a:ext uri="{FF2B5EF4-FFF2-40B4-BE49-F238E27FC236}">
              <a16:creationId xmlns="" xmlns:a16="http://schemas.microsoft.com/office/drawing/2014/main" id="{B1AFFA47-BFB6-4010-A663-D6CBB66E34CA}"/>
            </a:ext>
          </a:extLst>
        </cdr:cNvPr>
        <cdr:cNvCxnSpPr/>
      </cdr:nvCxnSpPr>
      <cdr:spPr>
        <a:xfrm xmlns:a="http://schemas.openxmlformats.org/drawingml/2006/main" flipH="1">
          <a:off x="1477448" y="1443206"/>
          <a:ext cx="652833" cy="1"/>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0.28866</cdr:x>
      <cdr:y>0.6891</cdr:y>
    </cdr:from>
    <cdr:to>
      <cdr:x>0.57171</cdr:x>
      <cdr:y>0.6891</cdr:y>
    </cdr:to>
    <cdr:cxnSp macro="">
      <cdr:nvCxnSpPr>
        <cdr:cNvPr id="9" name="直線コネクタ 8">
          <a:extLst xmlns:a="http://schemas.openxmlformats.org/drawingml/2006/main">
            <a:ext uri="{FF2B5EF4-FFF2-40B4-BE49-F238E27FC236}">
              <a16:creationId xmlns="" xmlns:a16="http://schemas.microsoft.com/office/drawing/2014/main" id="{56D48F47-5514-429F-ADFD-4CAEDE4E45FB}"/>
            </a:ext>
          </a:extLst>
        </cdr:cNvPr>
        <cdr:cNvCxnSpPr/>
      </cdr:nvCxnSpPr>
      <cdr:spPr>
        <a:xfrm xmlns:a="http://schemas.openxmlformats.org/drawingml/2006/main" flipH="1" flipV="1">
          <a:off x="1075611" y="1920497"/>
          <a:ext cx="1054671" cy="1"/>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0.65793</cdr:x>
      <cdr:y>0.28752</cdr:y>
    </cdr:from>
    <cdr:to>
      <cdr:x>0.86063</cdr:x>
      <cdr:y>0.28752</cdr:y>
    </cdr:to>
    <cdr:cxnSp macro="">
      <cdr:nvCxnSpPr>
        <cdr:cNvPr id="11" name="直線コネクタ 10">
          <a:extLst xmlns:a="http://schemas.openxmlformats.org/drawingml/2006/main">
            <a:ext uri="{FF2B5EF4-FFF2-40B4-BE49-F238E27FC236}">
              <a16:creationId xmlns="" xmlns:a16="http://schemas.microsoft.com/office/drawing/2014/main" id="{099C668B-D1D3-4AC9-ACE9-20C159D666C7}"/>
            </a:ext>
          </a:extLst>
        </cdr:cNvPr>
        <cdr:cNvCxnSpPr/>
      </cdr:nvCxnSpPr>
      <cdr:spPr>
        <a:xfrm xmlns:a="http://schemas.openxmlformats.org/drawingml/2006/main" flipH="1">
          <a:off x="2451552" y="801324"/>
          <a:ext cx="755293"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0.66124</cdr:x>
      <cdr:y>0.47765</cdr:y>
    </cdr:from>
    <cdr:to>
      <cdr:x>0.86126</cdr:x>
      <cdr:y>0.47765</cdr:y>
    </cdr:to>
    <cdr:cxnSp macro="">
      <cdr:nvCxnSpPr>
        <cdr:cNvPr id="12" name="直線コネクタ 11">
          <a:extLst xmlns:a="http://schemas.openxmlformats.org/drawingml/2006/main">
            <a:ext uri="{FF2B5EF4-FFF2-40B4-BE49-F238E27FC236}">
              <a16:creationId xmlns="" xmlns:a16="http://schemas.microsoft.com/office/drawing/2014/main" id="{D27DA992-C82A-4BCB-9C38-33A1FF69957F}"/>
            </a:ext>
          </a:extLst>
        </cdr:cNvPr>
        <cdr:cNvCxnSpPr/>
      </cdr:nvCxnSpPr>
      <cdr:spPr>
        <a:xfrm xmlns:a="http://schemas.openxmlformats.org/drawingml/2006/main" flipH="1">
          <a:off x="2463881" y="1331212"/>
          <a:ext cx="745330" cy="0"/>
        </a:xfrm>
        <a:prstGeom xmlns:a="http://schemas.openxmlformats.org/drawingml/2006/main" prst="line">
          <a:avLst/>
        </a:prstGeom>
        <a:ln xmlns:a="http://schemas.openxmlformats.org/drawingml/2006/main" w="285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0.53945</cdr:x>
      <cdr:y>0.51525</cdr:y>
    </cdr:from>
    <cdr:to>
      <cdr:x>0.54146</cdr:x>
      <cdr:y>0.69077</cdr:y>
    </cdr:to>
    <cdr:cxnSp macro="">
      <cdr:nvCxnSpPr>
        <cdr:cNvPr id="10" name="直線矢印コネクタ 9">
          <a:extLst xmlns:a="http://schemas.openxmlformats.org/drawingml/2006/main">
            <a:ext uri="{FF2B5EF4-FFF2-40B4-BE49-F238E27FC236}">
              <a16:creationId xmlns="" xmlns:a16="http://schemas.microsoft.com/office/drawing/2014/main" id="{9C097FEB-2BE1-48F5-9590-D7AD8C984241}"/>
            </a:ext>
          </a:extLst>
        </cdr:cNvPr>
        <cdr:cNvCxnSpPr/>
      </cdr:nvCxnSpPr>
      <cdr:spPr>
        <a:xfrm xmlns:a="http://schemas.openxmlformats.org/drawingml/2006/main" flipH="1">
          <a:off x="2010077" y="1435987"/>
          <a:ext cx="7494" cy="489161"/>
        </a:xfrm>
        <a:prstGeom xmlns:a="http://schemas.openxmlformats.org/drawingml/2006/main" prst="straightConnector1">
          <a:avLst/>
        </a:prstGeom>
        <a:ln xmlns:a="http://schemas.openxmlformats.org/drawingml/2006/main" w="22225">
          <a:solidFill>
            <a:srgbClr val="FF3399"/>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FE5017EF-0564-479B-B0AD-9ECB7F6BEB6A}" type="datetimeFigureOut">
              <a:rPr kumimoji="1" lang="ja-JP" altLang="en-US" smtClean="0"/>
              <a:pPr/>
              <a:t>2019/2/12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A5C514A-B6EE-4628-87B8-3755CB0013A9}" type="slidenum">
              <a:rPr kumimoji="1" lang="ja-JP" altLang="en-US" smtClean="0"/>
              <a:pPr/>
              <a:t>‹#›</a:t>
            </a:fld>
            <a:endParaRPr kumimoji="1" lang="ja-JP" altLang="en-US"/>
          </a:p>
        </p:txBody>
      </p:sp>
    </p:spTree>
    <p:extLst>
      <p:ext uri="{BB962C8B-B14F-4D97-AF65-F5344CB8AC3E}">
        <p14:creationId xmlns:p14="http://schemas.microsoft.com/office/powerpoint/2010/main" val="2487850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121</a:t>
            </a:fld>
            <a:endParaRPr kumimoji="1" lang="ja-JP" altLang="en-US"/>
          </a:p>
        </p:txBody>
      </p:sp>
    </p:spTree>
    <p:extLst>
      <p:ext uri="{BB962C8B-B14F-4D97-AF65-F5344CB8AC3E}">
        <p14:creationId xmlns:p14="http://schemas.microsoft.com/office/powerpoint/2010/main" val="178607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136</a:t>
            </a:fld>
            <a:endParaRPr kumimoji="1" lang="ja-JP" altLang="en-US"/>
          </a:p>
        </p:txBody>
      </p:sp>
    </p:spTree>
    <p:extLst>
      <p:ext uri="{BB962C8B-B14F-4D97-AF65-F5344CB8AC3E}">
        <p14:creationId xmlns:p14="http://schemas.microsoft.com/office/powerpoint/2010/main" val="324460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137</a:t>
            </a:fld>
            <a:endParaRPr kumimoji="1" lang="ja-JP" altLang="en-US"/>
          </a:p>
        </p:txBody>
      </p:sp>
    </p:spTree>
    <p:extLst>
      <p:ext uri="{BB962C8B-B14F-4D97-AF65-F5344CB8AC3E}">
        <p14:creationId xmlns:p14="http://schemas.microsoft.com/office/powerpoint/2010/main" val="176466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138</a:t>
            </a:fld>
            <a:endParaRPr lang="ja-JP" altLang="en-US">
              <a:solidFill>
                <a:prstClr val="black"/>
              </a:solidFill>
            </a:endParaRPr>
          </a:p>
        </p:txBody>
      </p:sp>
    </p:spTree>
    <p:extLst>
      <p:ext uri="{BB962C8B-B14F-4D97-AF65-F5344CB8AC3E}">
        <p14:creationId xmlns:p14="http://schemas.microsoft.com/office/powerpoint/2010/main" val="228120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139</a:t>
            </a:fld>
            <a:endParaRPr kumimoji="1" lang="ja-JP" altLang="en-US"/>
          </a:p>
        </p:txBody>
      </p:sp>
    </p:spTree>
    <p:extLst>
      <p:ext uri="{BB962C8B-B14F-4D97-AF65-F5344CB8AC3E}">
        <p14:creationId xmlns:p14="http://schemas.microsoft.com/office/powerpoint/2010/main" val="382955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140</a:t>
            </a:fld>
            <a:endParaRPr lang="ja-JP" altLang="en-US">
              <a:solidFill>
                <a:prstClr val="black"/>
              </a:solidFill>
            </a:endParaRPr>
          </a:p>
        </p:txBody>
      </p:sp>
    </p:spTree>
    <p:extLst>
      <p:ext uri="{BB962C8B-B14F-4D97-AF65-F5344CB8AC3E}">
        <p14:creationId xmlns:p14="http://schemas.microsoft.com/office/powerpoint/2010/main" val="339483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91D8F53-B7AE-405C-AA3F-341CA4AE98BB}" type="slidenum">
              <a:rPr kumimoji="1" lang="ja-JP" altLang="en-US" smtClean="0"/>
              <a:pPr/>
              <a:t>141</a:t>
            </a:fld>
            <a:endParaRPr kumimoji="1" lang="ja-JP" altLang="en-US"/>
          </a:p>
        </p:txBody>
      </p:sp>
    </p:spTree>
    <p:extLst>
      <p:ext uri="{BB962C8B-B14F-4D97-AF65-F5344CB8AC3E}">
        <p14:creationId xmlns:p14="http://schemas.microsoft.com/office/powerpoint/2010/main" val="120084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144</a:t>
            </a:fld>
            <a:endParaRPr kumimoji="1" lang="ja-JP" altLang="en-US"/>
          </a:p>
        </p:txBody>
      </p:sp>
    </p:spTree>
    <p:extLst>
      <p:ext uri="{BB962C8B-B14F-4D97-AF65-F5344CB8AC3E}">
        <p14:creationId xmlns:p14="http://schemas.microsoft.com/office/powerpoint/2010/main" val="32024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151</a:t>
            </a:fld>
            <a:endParaRPr kumimoji="1" lang="ja-JP" altLang="en-US"/>
          </a:p>
        </p:txBody>
      </p:sp>
    </p:spTree>
    <p:extLst>
      <p:ext uri="{BB962C8B-B14F-4D97-AF65-F5344CB8AC3E}">
        <p14:creationId xmlns:p14="http://schemas.microsoft.com/office/powerpoint/2010/main" val="3118106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160</a:t>
            </a:fld>
            <a:endParaRPr lang="ja-JP" altLang="en-US">
              <a:solidFill>
                <a:prstClr val="black"/>
              </a:solidFill>
            </a:endParaRPr>
          </a:p>
        </p:txBody>
      </p:sp>
    </p:spTree>
    <p:extLst>
      <p:ext uri="{BB962C8B-B14F-4D97-AF65-F5344CB8AC3E}">
        <p14:creationId xmlns:p14="http://schemas.microsoft.com/office/powerpoint/2010/main" val="278392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84A2563-D352-43D6-99D2-62CD02BE4922}" type="slidenum">
              <a:rPr kumimoji="1" lang="ja-JP" altLang="en-US" smtClean="0"/>
              <a:pPr/>
              <a:t>175</a:t>
            </a:fld>
            <a:endParaRPr kumimoji="1" lang="ja-JP" altLang="en-US"/>
          </a:p>
        </p:txBody>
      </p:sp>
    </p:spTree>
    <p:extLst>
      <p:ext uri="{BB962C8B-B14F-4D97-AF65-F5344CB8AC3E}">
        <p14:creationId xmlns:p14="http://schemas.microsoft.com/office/powerpoint/2010/main" val="287795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123</a:t>
            </a:fld>
            <a:endParaRPr kumimoji="1" lang="ja-JP" altLang="en-US"/>
          </a:p>
        </p:txBody>
      </p:sp>
    </p:spTree>
    <p:extLst>
      <p:ext uri="{BB962C8B-B14F-4D97-AF65-F5344CB8AC3E}">
        <p14:creationId xmlns:p14="http://schemas.microsoft.com/office/powerpoint/2010/main" val="51275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84A2563-D352-43D6-99D2-62CD02BE4922}" type="slidenum">
              <a:rPr kumimoji="1" lang="ja-JP" altLang="en-US" smtClean="0"/>
              <a:pPr/>
              <a:t>176</a:t>
            </a:fld>
            <a:endParaRPr kumimoji="1" lang="ja-JP" altLang="en-US"/>
          </a:p>
        </p:txBody>
      </p:sp>
    </p:spTree>
    <p:extLst>
      <p:ext uri="{BB962C8B-B14F-4D97-AF65-F5344CB8AC3E}">
        <p14:creationId xmlns:p14="http://schemas.microsoft.com/office/powerpoint/2010/main" val="4270790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84A2563-D352-43D6-99D2-62CD02BE4922}" type="slidenum">
              <a:rPr kumimoji="1" lang="ja-JP" altLang="en-US" smtClean="0"/>
              <a:pPr/>
              <a:t>177</a:t>
            </a:fld>
            <a:endParaRPr kumimoji="1" lang="ja-JP" altLang="en-US"/>
          </a:p>
        </p:txBody>
      </p:sp>
    </p:spTree>
    <p:extLst>
      <p:ext uri="{BB962C8B-B14F-4D97-AF65-F5344CB8AC3E}">
        <p14:creationId xmlns:p14="http://schemas.microsoft.com/office/powerpoint/2010/main" val="49677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184</a:t>
            </a:fld>
            <a:endParaRPr kumimoji="1" lang="ja-JP" altLang="en-US"/>
          </a:p>
        </p:txBody>
      </p:sp>
    </p:spTree>
    <p:extLst>
      <p:ext uri="{BB962C8B-B14F-4D97-AF65-F5344CB8AC3E}">
        <p14:creationId xmlns:p14="http://schemas.microsoft.com/office/powerpoint/2010/main" val="934866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202</a:t>
            </a:fld>
            <a:endParaRPr kumimoji="1" lang="ja-JP" altLang="en-US"/>
          </a:p>
        </p:txBody>
      </p:sp>
    </p:spTree>
    <p:extLst>
      <p:ext uri="{BB962C8B-B14F-4D97-AF65-F5344CB8AC3E}">
        <p14:creationId xmlns:p14="http://schemas.microsoft.com/office/powerpoint/2010/main" val="1273970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lang="ja-JP" altLang="en-US" smtClean="0">
                <a:solidFill>
                  <a:prstClr val="black"/>
                </a:solidFill>
              </a:rPr>
              <a:pPr/>
              <a:t>203</a:t>
            </a:fld>
            <a:endParaRPr lang="ja-JP" altLang="en-US">
              <a:solidFill>
                <a:prstClr val="black"/>
              </a:solidFill>
            </a:endParaRPr>
          </a:p>
        </p:txBody>
      </p:sp>
    </p:spTree>
    <p:extLst>
      <p:ext uri="{BB962C8B-B14F-4D97-AF65-F5344CB8AC3E}">
        <p14:creationId xmlns:p14="http://schemas.microsoft.com/office/powerpoint/2010/main" val="1733584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204</a:t>
            </a:fld>
            <a:endParaRPr kumimoji="1" lang="ja-JP" altLang="en-US"/>
          </a:p>
        </p:txBody>
      </p:sp>
    </p:spTree>
    <p:extLst>
      <p:ext uri="{BB962C8B-B14F-4D97-AF65-F5344CB8AC3E}">
        <p14:creationId xmlns:p14="http://schemas.microsoft.com/office/powerpoint/2010/main" val="3485432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1321C16-6AA0-424C-9F67-2AEB4EB28815}" type="slidenum">
              <a:rPr kumimoji="1" lang="ja-JP" altLang="en-US" smtClean="0"/>
              <a:pPr/>
              <a:t>205</a:t>
            </a:fld>
            <a:endParaRPr kumimoji="1" lang="ja-JP" altLang="en-US"/>
          </a:p>
        </p:txBody>
      </p:sp>
    </p:spTree>
    <p:extLst>
      <p:ext uri="{BB962C8B-B14F-4D97-AF65-F5344CB8AC3E}">
        <p14:creationId xmlns:p14="http://schemas.microsoft.com/office/powerpoint/2010/main" val="27356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210</a:t>
            </a:fld>
            <a:endParaRPr kumimoji="1" lang="ja-JP" altLang="en-US"/>
          </a:p>
        </p:txBody>
      </p:sp>
    </p:spTree>
    <p:extLst>
      <p:ext uri="{BB962C8B-B14F-4D97-AF65-F5344CB8AC3E}">
        <p14:creationId xmlns:p14="http://schemas.microsoft.com/office/powerpoint/2010/main" val="2417173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35930CD-F6E3-45C9-B79B-1BC28A19CBAD}" type="slidenum">
              <a:rPr lang="ja-JP" altLang="en-US" smtClean="0">
                <a:solidFill>
                  <a:prstClr val="black"/>
                </a:solidFill>
              </a:rPr>
              <a:pPr/>
              <a:t>211</a:t>
            </a:fld>
            <a:endParaRPr lang="ja-JP" altLang="en-US">
              <a:solidFill>
                <a:prstClr val="black"/>
              </a:solidFill>
            </a:endParaRPr>
          </a:p>
        </p:txBody>
      </p:sp>
    </p:spTree>
    <p:extLst>
      <p:ext uri="{BB962C8B-B14F-4D97-AF65-F5344CB8AC3E}">
        <p14:creationId xmlns:p14="http://schemas.microsoft.com/office/powerpoint/2010/main" val="2455361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D6E5A0-162D-400B-95E9-FE9C7E3B7A97}" type="slidenum">
              <a:rPr lang="ja-JP" altLang="en-US" smtClean="0">
                <a:solidFill>
                  <a:prstClr val="black"/>
                </a:solidFill>
              </a:rPr>
              <a:pPr/>
              <a:t>212</a:t>
            </a:fld>
            <a:endParaRPr lang="ja-JP" altLang="en-US" dirty="0">
              <a:solidFill>
                <a:prstClr val="black"/>
              </a:solidFill>
            </a:endParaRPr>
          </a:p>
        </p:txBody>
      </p:sp>
    </p:spTree>
    <p:extLst>
      <p:ext uri="{BB962C8B-B14F-4D97-AF65-F5344CB8AC3E}">
        <p14:creationId xmlns:p14="http://schemas.microsoft.com/office/powerpoint/2010/main" val="365692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124</a:t>
            </a:fld>
            <a:endParaRPr kumimoji="1" lang="ja-JP" altLang="en-US"/>
          </a:p>
        </p:txBody>
      </p:sp>
    </p:spTree>
    <p:extLst>
      <p:ext uri="{BB962C8B-B14F-4D97-AF65-F5344CB8AC3E}">
        <p14:creationId xmlns:p14="http://schemas.microsoft.com/office/powerpoint/2010/main" val="35391771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44D0D7E-AFC7-4012-B6F9-AE0BD8DE370D}" type="slidenum">
              <a:rPr kumimoji="1" lang="ja-JP" altLang="en-US" smtClean="0"/>
              <a:pPr/>
              <a:t>213</a:t>
            </a:fld>
            <a:endParaRPr kumimoji="1" lang="ja-JP" altLang="en-US"/>
          </a:p>
        </p:txBody>
      </p:sp>
    </p:spTree>
    <p:extLst>
      <p:ext uri="{BB962C8B-B14F-4D97-AF65-F5344CB8AC3E}">
        <p14:creationId xmlns:p14="http://schemas.microsoft.com/office/powerpoint/2010/main" val="2336513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214</a:t>
            </a:fld>
            <a:endParaRPr kumimoji="1" lang="ja-JP" altLang="en-US"/>
          </a:p>
        </p:txBody>
      </p:sp>
    </p:spTree>
    <p:extLst>
      <p:ext uri="{BB962C8B-B14F-4D97-AF65-F5344CB8AC3E}">
        <p14:creationId xmlns:p14="http://schemas.microsoft.com/office/powerpoint/2010/main" val="2279545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220</a:t>
            </a:fld>
            <a:endParaRPr kumimoji="1" lang="ja-JP" altLang="en-US"/>
          </a:p>
        </p:txBody>
      </p:sp>
    </p:spTree>
    <p:extLst>
      <p:ext uri="{BB962C8B-B14F-4D97-AF65-F5344CB8AC3E}">
        <p14:creationId xmlns:p14="http://schemas.microsoft.com/office/powerpoint/2010/main" val="2184782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231</a:t>
            </a:fld>
            <a:endParaRPr lang="ja-JP" altLang="en-US">
              <a:solidFill>
                <a:prstClr val="black"/>
              </a:solidFill>
            </a:endParaRPr>
          </a:p>
        </p:txBody>
      </p:sp>
    </p:spTree>
    <p:extLst>
      <p:ext uri="{BB962C8B-B14F-4D97-AF65-F5344CB8AC3E}">
        <p14:creationId xmlns:p14="http://schemas.microsoft.com/office/powerpoint/2010/main" val="487171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232</a:t>
            </a:fld>
            <a:endParaRPr lang="ja-JP" altLang="en-US">
              <a:solidFill>
                <a:prstClr val="black"/>
              </a:solidFill>
            </a:endParaRPr>
          </a:p>
        </p:txBody>
      </p:sp>
    </p:spTree>
    <p:extLst>
      <p:ext uri="{BB962C8B-B14F-4D97-AF65-F5344CB8AC3E}">
        <p14:creationId xmlns:p14="http://schemas.microsoft.com/office/powerpoint/2010/main" val="4292633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233</a:t>
            </a:fld>
            <a:endParaRPr kumimoji="1" lang="ja-JP" altLang="en-US"/>
          </a:p>
        </p:txBody>
      </p:sp>
    </p:spTree>
    <p:extLst>
      <p:ext uri="{BB962C8B-B14F-4D97-AF65-F5344CB8AC3E}">
        <p14:creationId xmlns:p14="http://schemas.microsoft.com/office/powerpoint/2010/main" val="3405797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234</a:t>
            </a:fld>
            <a:endParaRPr kumimoji="1" lang="ja-JP" altLang="en-US"/>
          </a:p>
        </p:txBody>
      </p:sp>
    </p:spTree>
    <p:extLst>
      <p:ext uri="{BB962C8B-B14F-4D97-AF65-F5344CB8AC3E}">
        <p14:creationId xmlns:p14="http://schemas.microsoft.com/office/powerpoint/2010/main" val="3399034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243</a:t>
            </a:fld>
            <a:endParaRPr kumimoji="1" lang="ja-JP" altLang="en-US"/>
          </a:p>
        </p:txBody>
      </p:sp>
    </p:spTree>
    <p:extLst>
      <p:ext uri="{BB962C8B-B14F-4D97-AF65-F5344CB8AC3E}">
        <p14:creationId xmlns:p14="http://schemas.microsoft.com/office/powerpoint/2010/main" val="38011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125</a:t>
            </a:fld>
            <a:endParaRPr kumimoji="1" lang="ja-JP" altLang="en-US"/>
          </a:p>
        </p:txBody>
      </p:sp>
    </p:spTree>
    <p:extLst>
      <p:ext uri="{BB962C8B-B14F-4D97-AF65-F5344CB8AC3E}">
        <p14:creationId xmlns:p14="http://schemas.microsoft.com/office/powerpoint/2010/main" val="223333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126</a:t>
            </a:fld>
            <a:endParaRPr kumimoji="1" lang="ja-JP" altLang="en-US"/>
          </a:p>
        </p:txBody>
      </p:sp>
    </p:spTree>
    <p:extLst>
      <p:ext uri="{BB962C8B-B14F-4D97-AF65-F5344CB8AC3E}">
        <p14:creationId xmlns:p14="http://schemas.microsoft.com/office/powerpoint/2010/main" val="213334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132</a:t>
            </a:fld>
            <a:endParaRPr kumimoji="1" lang="ja-JP" altLang="en-US"/>
          </a:p>
        </p:txBody>
      </p:sp>
    </p:spTree>
    <p:extLst>
      <p:ext uri="{BB962C8B-B14F-4D97-AF65-F5344CB8AC3E}">
        <p14:creationId xmlns:p14="http://schemas.microsoft.com/office/powerpoint/2010/main" val="373744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133</a:t>
            </a:fld>
            <a:endParaRPr lang="ja-JP" altLang="en-US">
              <a:solidFill>
                <a:prstClr val="black"/>
              </a:solidFill>
            </a:endParaRPr>
          </a:p>
        </p:txBody>
      </p:sp>
    </p:spTree>
    <p:extLst>
      <p:ext uri="{BB962C8B-B14F-4D97-AF65-F5344CB8AC3E}">
        <p14:creationId xmlns:p14="http://schemas.microsoft.com/office/powerpoint/2010/main" val="247389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0391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135</a:t>
            </a:fld>
            <a:endParaRPr kumimoji="1" lang="ja-JP" altLang="en-US"/>
          </a:p>
        </p:txBody>
      </p:sp>
    </p:spTree>
    <p:extLst>
      <p:ext uri="{BB962C8B-B14F-4D97-AF65-F5344CB8AC3E}">
        <p14:creationId xmlns:p14="http://schemas.microsoft.com/office/powerpoint/2010/main" val="207603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25562C0-5C86-4212-BBAE-3137FDE6998D}"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15991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18AC0BE-866A-4857-BD18-0315093BF5E4}"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550750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142552-8E1B-4D46-B749-98505C12A52D}"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189589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64DFDF-B2DE-46B7-BD26-6EE47EDBDF36}"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3134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85DB95-6ED7-42C4-8F8E-633335F65F44}" type="datetime1">
              <a:rPr kumimoji="1" lang="ja-JP" altLang="en-US" smtClean="0"/>
              <a:t>2019/2/12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5539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E221EDB-D10B-4E50-8F62-F295CF88D128}"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3103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A0EA66-4EE1-4320-BC51-E9004D364128}" type="datetime1">
              <a:rPr kumimoji="1" lang="ja-JP" altLang="en-US" smtClean="0"/>
              <a:t>2019/2/12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693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41AE6D-C9CF-4DAD-BD8E-918D845B8987}" type="datetime1">
              <a:rPr kumimoji="1" lang="ja-JP" altLang="en-US" smtClean="0"/>
              <a:t>2019/2/12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7663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76EF90D-6BDC-44FF-B31D-8A08E8355DD3}" type="datetime1">
              <a:rPr kumimoji="1" lang="ja-JP" altLang="en-US" smtClean="0"/>
              <a:t>2019/2/12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273846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981CD3-0678-46CD-B493-576D4D65207D}"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324159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84E1BFA-F07E-43EA-8D2F-D43A8A8E6E42}" type="datetime1">
              <a:rPr kumimoji="1" lang="ja-JP" altLang="en-US" smtClean="0"/>
              <a:t>2019/2/12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EC3038-1CF1-4B63-9920-55248DCFBA97}" type="slidenum">
              <a:rPr kumimoji="1" lang="ja-JP" altLang="en-US" smtClean="0"/>
              <a:pPr/>
              <a:t>‹#›</a:t>
            </a:fld>
            <a:endParaRPr kumimoji="1" lang="ja-JP" altLang="en-US"/>
          </a:p>
        </p:txBody>
      </p:sp>
    </p:spTree>
    <p:extLst>
      <p:ext uri="{BB962C8B-B14F-4D97-AF65-F5344CB8AC3E}">
        <p14:creationId xmlns:p14="http://schemas.microsoft.com/office/powerpoint/2010/main" val="244835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30EDC-C848-41D0-A675-6F63CFFCEF5E}" type="datetime1">
              <a:rPr kumimoji="1" lang="ja-JP" altLang="en-US" smtClean="0"/>
              <a:t>2019/2/12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407474" y="6669360"/>
            <a:ext cx="720080" cy="177924"/>
          </a:xfrm>
          <a:prstGeom prst="rect">
            <a:avLst/>
          </a:prstGeom>
        </p:spPr>
        <p:txBody>
          <a:bodyPr vert="horz" lIns="91440" tIns="45720" rIns="91440" bIns="45720" rtlCol="0" anchor="ctr"/>
          <a:lstStyle>
            <a:lvl1pPr algn="r">
              <a:defRPr sz="1200">
                <a:solidFill>
                  <a:schemeClr val="tx1">
                    <a:tint val="75000"/>
                  </a:schemeClr>
                </a:solidFill>
              </a:defRPr>
            </a:lvl1pPr>
          </a:lstStyle>
          <a:p>
            <a:fld id="{CCEC3038-1CF1-4B63-9920-55248DCFBA97}" type="slidenum">
              <a:rPr kumimoji="1" lang="ja-JP" altLang="en-US" smtClean="0"/>
              <a:pPr/>
              <a:t>‹#›</a:t>
            </a:fld>
            <a:endParaRPr kumimoji="1" lang="ja-JP" altLang="en-US" dirty="0"/>
          </a:p>
        </p:txBody>
      </p:sp>
    </p:spTree>
    <p:extLst>
      <p:ext uri="{BB962C8B-B14F-4D97-AF65-F5344CB8AC3E}">
        <p14:creationId xmlns:p14="http://schemas.microsoft.com/office/powerpoint/2010/main" val="70325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0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 Id="rId5" Type="http://schemas.openxmlformats.org/officeDocument/2006/relationships/image" Target="../media/image71.GIF"/><Relationship Id="rId4" Type="http://schemas.openxmlformats.org/officeDocument/2006/relationships/image" Target="../media/image70.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emf"/><Relationship Id="rId1" Type="http://schemas.openxmlformats.org/officeDocument/2006/relationships/slideLayout" Target="../slideLayouts/slideLayout1.xml"/><Relationship Id="rId4" Type="http://schemas.openxmlformats.org/officeDocument/2006/relationships/image" Target="../media/image82.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emf"/><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emf"/><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emf"/><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package" Target="../embeddings/Microsoft_Word___4.docx"/></Relationships>
</file>

<file path=ppt/slides/_rels/slide5.xml.rels><?xml version="1.0" encoding="UTF-8" standalone="yes"?>
<Relationships xmlns="http://schemas.openxmlformats.org/package/2006/relationships"><Relationship Id="rId3" Type="http://schemas.openxmlformats.org/officeDocument/2006/relationships/hyperlink" Target="http://www.city.osaka.lg.jp/shimin/page/0000401733.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image" Target="../media/image6.jpeg"/><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548680"/>
            <a:ext cx="8568952" cy="5688632"/>
          </a:xfrm>
          <a:prstGeom prst="rect">
            <a:avLst/>
          </a:prstGeom>
        </p:spPr>
        <p:txBody>
          <a:bodyPr vert="horz" lIns="91440" tIns="45720" rIns="91440" bIns="45720" rtlCol="0" anchor="ctr">
            <a:normAutofit lnSpcReduction="10000"/>
          </a:bodyPr>
          <a:lstStyle/>
          <a:p>
            <a:pPr>
              <a:spcBef>
                <a:spcPct val="0"/>
              </a:spcBef>
              <a:defRPr/>
            </a:pPr>
            <a:r>
              <a:rPr lang="en-US" altLang="ja-JP" sz="4000" b="1" dirty="0">
                <a:latin typeface="+mn-ea"/>
                <a:cs typeface="+mj-cs"/>
              </a:rPr>
              <a:t>Ⅱ</a:t>
            </a:r>
            <a:r>
              <a:rPr lang="ja-JP" altLang="en-US" sz="4000" b="1" dirty="0">
                <a:latin typeface="+mn-ea"/>
                <a:cs typeface="+mj-cs"/>
              </a:rPr>
              <a:t>　公民連携</a:t>
            </a:r>
            <a:r>
              <a:rPr lang="en-US" altLang="ja-JP" sz="4000" b="1" dirty="0">
                <a:latin typeface="+mn-ea"/>
                <a:cs typeface="+mj-cs"/>
              </a:rPr>
              <a:t>/</a:t>
            </a:r>
            <a:r>
              <a:rPr lang="ja-JP" altLang="en-US" sz="4000" b="1" dirty="0">
                <a:latin typeface="+mn-ea"/>
                <a:cs typeface="+mj-cs"/>
              </a:rPr>
              <a:t>経営形態の見直し</a:t>
            </a:r>
          </a:p>
          <a:p>
            <a:pPr>
              <a:spcBef>
                <a:spcPct val="0"/>
              </a:spcBef>
              <a:defRPr/>
            </a:pP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smtClean="0">
                <a:ln>
                  <a:noFill/>
                </a:ln>
                <a:solidFill>
                  <a:schemeClr val="tx1"/>
                </a:solidFill>
                <a:effectLst/>
                <a:uLnTx/>
                <a:uFillTx/>
                <a:latin typeface="+mn-ea"/>
                <a:cs typeface="+mj-cs"/>
              </a:rPr>
              <a:t>【</a:t>
            </a:r>
            <a:r>
              <a:rPr lang="ja-JP" altLang="en-US" sz="4000" b="1" noProof="0" dirty="0" smtClean="0">
                <a:latin typeface="ＭＳ Ｐゴシック" pitchFamily="50" charset="-128"/>
                <a:ea typeface="ＭＳ Ｐゴシック" pitchFamily="50" charset="-128"/>
                <a:cs typeface="+mj-cs"/>
              </a:rPr>
              <a:t>公民連携の推進</a:t>
            </a:r>
            <a:r>
              <a:rPr kumimoji="1" lang="en-US" altLang="ja-JP" sz="4000" b="1" i="0" u="none" strike="noStrike" kern="1200" cap="none" spc="0" normalizeH="0" baseline="0" noProof="0" dirty="0" smtClean="0">
                <a:ln>
                  <a:noFill/>
                </a:ln>
                <a:solidFill>
                  <a:schemeClr val="tx1"/>
                </a:solidFill>
                <a:effectLst/>
                <a:uLnTx/>
                <a:uFillTx/>
                <a:latin typeface="+mn-ea"/>
                <a:cs typeface="+mj-cs"/>
              </a:rPr>
              <a:t>】</a:t>
            </a:r>
          </a:p>
          <a:p>
            <a:pPr>
              <a:spcBef>
                <a:spcPct val="0"/>
              </a:spcBef>
              <a:defRPr/>
            </a:pPr>
            <a:r>
              <a:rPr lang="ja-JP" altLang="en-US" sz="4000" b="1" dirty="0">
                <a:latin typeface="+mn-ea"/>
                <a:cs typeface="+mj-cs"/>
              </a:rPr>
              <a:t>　</a:t>
            </a:r>
            <a:r>
              <a:rPr lang="ja-JP" altLang="en-US" sz="4000" b="1" dirty="0" smtClean="0">
                <a:latin typeface="+mn-ea"/>
                <a:cs typeface="+mj-cs"/>
              </a:rPr>
              <a:t>　（９）ＰＦＩ・指定管理者制度の活用</a:t>
            </a:r>
            <a:endParaRPr lang="en-US" altLang="ja-JP" sz="4000" b="1" dirty="0" smtClean="0">
              <a:latin typeface="+mn-ea"/>
              <a:cs typeface="+mj-cs"/>
            </a:endParaRPr>
          </a:p>
          <a:p>
            <a:pPr>
              <a:spcBef>
                <a:spcPct val="0"/>
              </a:spcBef>
              <a:defRPr/>
            </a:pPr>
            <a:r>
              <a:rPr lang="ja-JP" altLang="en-US" sz="4000" b="1" dirty="0">
                <a:latin typeface="+mn-ea"/>
                <a:cs typeface="+mj-cs"/>
              </a:rPr>
              <a:t>　</a:t>
            </a:r>
            <a:r>
              <a:rPr lang="ja-JP" altLang="en-US" sz="4000" b="1" dirty="0" smtClean="0">
                <a:latin typeface="+mn-ea"/>
                <a:cs typeface="+mj-cs"/>
              </a:rPr>
              <a:t>　（</a:t>
            </a:r>
            <a:r>
              <a:rPr lang="en-US" altLang="ja-JP" sz="4000" b="1" dirty="0" smtClean="0">
                <a:latin typeface="+mn-ea"/>
                <a:cs typeface="+mj-cs"/>
              </a:rPr>
              <a:t>10</a:t>
            </a:r>
            <a:r>
              <a:rPr lang="ja-JP" altLang="en-US" sz="4000" b="1" dirty="0" smtClean="0">
                <a:latin typeface="+mn-ea"/>
                <a:cs typeface="+mj-cs"/>
              </a:rPr>
              <a:t>）サウンディング型市場調査の</a:t>
            </a:r>
            <a:endParaRPr lang="en-US" altLang="ja-JP" sz="4000" b="1" dirty="0" smtClean="0">
              <a:latin typeface="+mn-ea"/>
              <a:cs typeface="+mj-cs"/>
            </a:endParaRPr>
          </a:p>
          <a:p>
            <a:pPr>
              <a:spcBef>
                <a:spcPct val="0"/>
              </a:spcBef>
              <a:defRPr/>
            </a:pPr>
            <a:r>
              <a:rPr lang="ja-JP" altLang="en-US" sz="4000" b="1" dirty="0">
                <a:latin typeface="+mn-ea"/>
                <a:cs typeface="+mj-cs"/>
              </a:rPr>
              <a:t>　</a:t>
            </a:r>
            <a:r>
              <a:rPr lang="ja-JP" altLang="en-US" sz="4000" b="1" dirty="0" smtClean="0">
                <a:latin typeface="+mn-ea"/>
                <a:cs typeface="+mj-cs"/>
              </a:rPr>
              <a:t>　　　　実施</a:t>
            </a:r>
            <a:endParaRPr lang="en-US" altLang="ja-JP" sz="4000" b="1" dirty="0">
              <a:latin typeface="+mn-ea"/>
              <a:cs typeface="+mj-cs"/>
            </a:endParaRPr>
          </a:p>
          <a:p>
            <a:pPr>
              <a:spcBef>
                <a:spcPct val="0"/>
              </a:spcBef>
              <a:defRPr/>
            </a:pPr>
            <a:r>
              <a:rPr lang="ja-JP" altLang="en-US" sz="4000" b="1" dirty="0">
                <a:latin typeface="+mn-ea"/>
                <a:cs typeface="+mj-cs"/>
              </a:rPr>
              <a:t>　　</a:t>
            </a:r>
            <a:r>
              <a:rPr lang="ja-JP" altLang="en-US" sz="4000" b="1" dirty="0" smtClean="0">
                <a:latin typeface="+mn-ea"/>
                <a:cs typeface="+mj-cs"/>
              </a:rPr>
              <a:t>（</a:t>
            </a:r>
            <a:r>
              <a:rPr lang="en-US" altLang="ja-JP" sz="4000" b="1" dirty="0" smtClean="0">
                <a:latin typeface="+mn-ea"/>
                <a:cs typeface="+mj-cs"/>
              </a:rPr>
              <a:t>11</a:t>
            </a:r>
            <a:r>
              <a:rPr lang="ja-JP" altLang="en-US" sz="4000" b="1" dirty="0" smtClean="0">
                <a:latin typeface="+mn-ea"/>
                <a:cs typeface="+mj-cs"/>
              </a:rPr>
              <a:t>）</a:t>
            </a:r>
            <a:r>
              <a:rPr lang="ja-JP" altLang="en-US" sz="4000" b="1" dirty="0">
                <a:latin typeface="+mn-ea"/>
                <a:cs typeface="+mj-cs"/>
              </a:rPr>
              <a:t>企業等との</a:t>
            </a:r>
            <a:r>
              <a:rPr lang="ja-JP" altLang="en-US" sz="4000" b="1" dirty="0" smtClean="0">
                <a:latin typeface="+mn-ea"/>
                <a:cs typeface="+mj-cs"/>
              </a:rPr>
              <a:t>連携</a:t>
            </a:r>
            <a:endParaRPr lang="ja-JP" altLang="en-US" sz="4000" b="1" strike="sngStrike" dirty="0">
              <a:solidFill>
                <a:srgbClr val="FF0000"/>
              </a:solidFill>
              <a:latin typeface="+mn-ea"/>
              <a:cs typeface="+mj-cs"/>
            </a:endParaRPr>
          </a:p>
          <a:p>
            <a:pPr marL="1704975" indent="-1704975">
              <a:spcBef>
                <a:spcPct val="0"/>
              </a:spcBef>
              <a:defRPr/>
            </a:pPr>
            <a:r>
              <a:rPr lang="ja-JP" altLang="en-US" sz="4000" b="1" dirty="0">
                <a:latin typeface="+mn-ea"/>
                <a:cs typeface="+mj-cs"/>
              </a:rPr>
              <a:t>　　（</a:t>
            </a:r>
            <a:r>
              <a:rPr lang="en-US" altLang="ja-JP" sz="4000" b="1" dirty="0" smtClean="0">
                <a:latin typeface="+mn-ea"/>
                <a:cs typeface="+mj-cs"/>
              </a:rPr>
              <a:t>12</a:t>
            </a:r>
            <a:r>
              <a:rPr lang="ja-JP" altLang="en-US" sz="4000" b="1" dirty="0" smtClean="0">
                <a:latin typeface="+mn-ea"/>
                <a:cs typeface="+mj-cs"/>
              </a:rPr>
              <a:t>）</a:t>
            </a:r>
            <a:r>
              <a:rPr lang="ja-JP" altLang="en-US" sz="4000" b="1" dirty="0">
                <a:latin typeface="+mn-ea"/>
                <a:cs typeface="+mj-cs"/>
              </a:rPr>
              <a:t>天王寺公園エントランスエリア</a:t>
            </a:r>
            <a:r>
              <a:rPr lang="ja-JP" altLang="en-US" sz="4000" b="1" dirty="0" smtClean="0">
                <a:latin typeface="+mn-ea"/>
                <a:cs typeface="+mj-cs"/>
              </a:rPr>
              <a:t>（愛称</a:t>
            </a:r>
            <a:r>
              <a:rPr lang="ja-JP" altLang="en-US" sz="4000" b="1" dirty="0">
                <a:latin typeface="+mn-ea"/>
                <a:cs typeface="+mj-cs"/>
              </a:rPr>
              <a:t>：</a:t>
            </a:r>
            <a:r>
              <a:rPr lang="ja-JP" altLang="en-US" sz="4000" b="1" dirty="0" smtClean="0">
                <a:latin typeface="+mn-ea"/>
                <a:cs typeface="+mj-cs"/>
              </a:rPr>
              <a:t>てんしば）・</a:t>
            </a:r>
            <a:endParaRPr lang="en-US" altLang="ja-JP" sz="4000" b="1" dirty="0" smtClean="0">
              <a:latin typeface="+mn-ea"/>
              <a:cs typeface="+mj-cs"/>
            </a:endParaRPr>
          </a:p>
          <a:p>
            <a:pPr>
              <a:spcBef>
                <a:spcPct val="0"/>
              </a:spcBef>
              <a:defRPr/>
            </a:pPr>
            <a:r>
              <a:rPr lang="ja-JP" altLang="en-US" sz="4000" b="1" dirty="0" smtClean="0">
                <a:latin typeface="+mn-ea"/>
                <a:cs typeface="+mj-cs"/>
              </a:rPr>
              <a:t>　　　　　大阪城公園</a:t>
            </a:r>
            <a:r>
              <a:rPr lang="en-US" altLang="ja-JP" sz="4000" b="1" dirty="0" smtClean="0">
                <a:latin typeface="+mn-ea"/>
                <a:cs typeface="+mj-cs"/>
              </a:rPr>
              <a:t>PMO</a:t>
            </a:r>
            <a:endParaRPr lang="ja-JP" altLang="en-US" sz="4000" b="1" dirty="0">
              <a:latin typeface="+mn-ea"/>
              <a:cs typeface="+mj-cs"/>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112</a:t>
            </a:fld>
            <a:endParaRPr kumimoji="1" lang="ja-JP" altLang="en-US"/>
          </a:p>
        </p:txBody>
      </p:sp>
    </p:spTree>
    <p:extLst>
      <p:ext uri="{BB962C8B-B14F-4D97-AF65-F5344CB8AC3E}">
        <p14:creationId xmlns:p14="http://schemas.microsoft.com/office/powerpoint/2010/main" val="534876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635070192"/>
              </p:ext>
            </p:extLst>
          </p:nvPr>
        </p:nvGraphicFramePr>
        <p:xfrm>
          <a:off x="269714" y="823963"/>
          <a:ext cx="8604572" cy="5760720"/>
        </p:xfrm>
        <a:graphic>
          <a:graphicData uri="http://schemas.openxmlformats.org/drawingml/2006/table">
            <a:tbl>
              <a:tblPr firstRow="1">
                <a:tableStyleId>{5C22544A-7EE6-4342-B048-85BDC9FD1C3A}</a:tableStyleId>
              </a:tblPr>
              <a:tblGrid>
                <a:gridCol w="2151143">
                  <a:extLst>
                    <a:ext uri="{9D8B030D-6E8A-4147-A177-3AD203B41FA5}">
                      <a16:colId xmlns:a16="http://schemas.microsoft.com/office/drawing/2014/main" xmlns="" val="20000"/>
                    </a:ext>
                  </a:extLst>
                </a:gridCol>
                <a:gridCol w="2151143">
                  <a:extLst>
                    <a:ext uri="{9D8B030D-6E8A-4147-A177-3AD203B41FA5}">
                      <a16:colId xmlns:a16="http://schemas.microsoft.com/office/drawing/2014/main" xmlns="" val="20001"/>
                    </a:ext>
                  </a:extLst>
                </a:gridCol>
                <a:gridCol w="2151143">
                  <a:extLst>
                    <a:ext uri="{9D8B030D-6E8A-4147-A177-3AD203B41FA5}">
                      <a16:colId xmlns:a16="http://schemas.microsoft.com/office/drawing/2014/main" xmlns="" val="20002"/>
                    </a:ext>
                  </a:extLst>
                </a:gridCol>
                <a:gridCol w="2151143">
                  <a:extLst>
                    <a:ext uri="{9D8B030D-6E8A-4147-A177-3AD203B41FA5}">
                      <a16:colId xmlns:a16="http://schemas.microsoft.com/office/drawing/2014/main" xmlns="" val="20003"/>
                    </a:ext>
                  </a:extLst>
                </a:gridCol>
              </a:tblGrid>
              <a:tr h="300874">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842448">
                <a:tc>
                  <a:txBody>
                    <a:bodyPr/>
                    <a:lstStyle/>
                    <a:p>
                      <a:pPr>
                        <a:lnSpc>
                          <a:spcPts val="1200"/>
                        </a:lnSpc>
                      </a:pPr>
                      <a:r>
                        <a:rPr lang="en-US" altLang="ja-JP" sz="1200" u="none" dirty="0" smtClean="0">
                          <a:solidFill>
                            <a:schemeClr val="tx1"/>
                          </a:solidFill>
                          <a:latin typeface="+mn-ea"/>
                          <a:ea typeface="+mn-ea"/>
                        </a:rPr>
                        <a:t>[</a:t>
                      </a:r>
                      <a:r>
                        <a:rPr lang="ja-JP" altLang="en-US" sz="1200" u="none" dirty="0" smtClean="0">
                          <a:solidFill>
                            <a:schemeClr val="tx1"/>
                          </a:solidFill>
                          <a:latin typeface="+mn-ea"/>
                          <a:ea typeface="+mn-ea"/>
                        </a:rPr>
                        <a:t>天王寺公園</a:t>
                      </a:r>
                      <a:r>
                        <a:rPr lang="en-US" altLang="ja-JP" sz="1200" u="none" dirty="0" smtClean="0">
                          <a:solidFill>
                            <a:schemeClr val="tx1"/>
                          </a:solidFill>
                          <a:latin typeface="+mn-ea"/>
                          <a:ea typeface="+mn-ea"/>
                        </a:rPr>
                        <a:t>]</a:t>
                      </a:r>
                    </a:p>
                    <a:p>
                      <a:pPr>
                        <a:lnSpc>
                          <a:spcPts val="600"/>
                        </a:lnSpc>
                      </a:pPr>
                      <a:endParaRPr lang="en-US" altLang="ja-JP"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・周辺に豊富な観光資源が集積している立地のポテンシャルを活かせていない。</a:t>
                      </a:r>
                      <a:endParaRPr lang="en-US" altLang="ja-JP" sz="120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r>
                        <a:rPr lang="ja-JP" altLang="en-US" sz="1200" dirty="0">
                          <a:solidFill>
                            <a:schemeClr val="tx1"/>
                          </a:solidFill>
                          <a:latin typeface="+mn-ea"/>
                          <a:ea typeface="+mn-ea"/>
                        </a:rPr>
                        <a:t>・天王寺公園・動物園を核とした天王寺・阿倍野地区全体の魅力向上・集客促進。</a:t>
                      </a:r>
                      <a:endParaRPr lang="en-US" altLang="ja-JP"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・文化観光拠点の形成</a:t>
                      </a:r>
                      <a:endParaRPr lang="en-US" altLang="ja-JP" sz="1200" b="0" u="none" dirty="0">
                        <a:solidFill>
                          <a:schemeClr val="tx1"/>
                        </a:solidFill>
                        <a:latin typeface="+mn-ea"/>
                        <a:ea typeface="+mn-ea"/>
                      </a:endParaRP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endParaRPr lang="ja-JP" altLang="en-US" sz="1200" b="0" u="none" dirty="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798130">
                <a:tc>
                  <a:txBody>
                    <a:bodyPr/>
                    <a:lstStyle/>
                    <a:p>
                      <a:pPr>
                        <a:lnSpc>
                          <a:spcPts val="1200"/>
                        </a:lnSpc>
                      </a:pPr>
                      <a:r>
                        <a:rPr lang="en-US" altLang="ja-JP" sz="1200" u="none" dirty="0">
                          <a:solidFill>
                            <a:schemeClr val="tx1"/>
                          </a:solidFill>
                          <a:latin typeface="+mn-ea"/>
                          <a:ea typeface="+mn-ea"/>
                        </a:rPr>
                        <a:t>&lt;</a:t>
                      </a:r>
                      <a:r>
                        <a:rPr lang="ja-JP" altLang="en-US" sz="1200" u="none" dirty="0">
                          <a:solidFill>
                            <a:schemeClr val="tx1"/>
                          </a:solidFill>
                          <a:latin typeface="+mn-ea"/>
                          <a:ea typeface="+mn-ea"/>
                        </a:rPr>
                        <a:t>エントランスエリア</a:t>
                      </a:r>
                      <a:r>
                        <a:rPr lang="en-US" altLang="ja-JP" sz="1200" u="none" dirty="0">
                          <a:solidFill>
                            <a:schemeClr val="tx1"/>
                          </a:solidFill>
                          <a:latin typeface="+mn-ea"/>
                          <a:ea typeface="+mn-ea"/>
                        </a:rPr>
                        <a:t>&gt;</a:t>
                      </a:r>
                    </a:p>
                    <a:p>
                      <a:pPr>
                        <a:lnSpc>
                          <a:spcPts val="1200"/>
                        </a:lnSpc>
                      </a:pPr>
                      <a:endParaRPr lang="en-US" altLang="ja-JP"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・有料（要無料化）公園として管理・運営。</a:t>
                      </a:r>
                    </a:p>
                    <a:p>
                      <a:pPr>
                        <a:lnSpc>
                          <a:spcPts val="1200"/>
                        </a:lnSpc>
                      </a:pPr>
                      <a:endParaRPr lang="ja-JP" altLang="en-US"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・施設老朽化に伴う再整備費や維持管理・運営費が課題。</a:t>
                      </a:r>
                    </a:p>
                    <a:p>
                      <a:pPr>
                        <a:lnSpc>
                          <a:spcPts val="1200"/>
                        </a:lnSpc>
                      </a:pPr>
                      <a:endParaRPr lang="ja-JP" altLang="en-US" sz="1200" u="none" dirty="0">
                        <a:solidFill>
                          <a:schemeClr val="tx1"/>
                        </a:solidFill>
                        <a:latin typeface="+mn-ea"/>
                        <a:ea typeface="+mn-ea"/>
                      </a:endParaRPr>
                    </a:p>
                    <a:p>
                      <a:pPr>
                        <a:lnSpc>
                          <a:spcPts val="1200"/>
                        </a:lnSpc>
                      </a:pPr>
                      <a:endParaRPr lang="ja-JP" altLang="en-US" sz="120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p>
                      <a:pPr>
                        <a:lnSpc>
                          <a:spcPts val="1200"/>
                        </a:lnSpc>
                      </a:pPr>
                      <a:r>
                        <a:rPr lang="ja-JP" altLang="en-US" sz="1200" dirty="0">
                          <a:solidFill>
                            <a:schemeClr val="tx1"/>
                          </a:solidFill>
                          <a:latin typeface="+mn-ea"/>
                          <a:ea typeface="+mn-ea"/>
                        </a:rPr>
                        <a:t>・官民連携による公園エントランスエリア再整備・魅力向上。</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・動物園・美術館へのアプローチとしての魅力向上を図るとともに、公園内の回遊性を高める。</a:t>
                      </a:r>
                    </a:p>
                    <a:p>
                      <a:pPr>
                        <a:lnSpc>
                          <a:spcPts val="1200"/>
                        </a:lnSpc>
                      </a:pPr>
                      <a:endParaRPr lang="ja-JP" altLang="en-US" sz="1200" dirty="0">
                        <a:solidFill>
                          <a:schemeClr val="tx1"/>
                        </a:solidFill>
                        <a:latin typeface="+mn-ea"/>
                        <a:ea typeface="+mn-ea"/>
                      </a:endParaRPr>
                    </a:p>
                    <a:p>
                      <a:pPr>
                        <a:lnSpc>
                          <a:spcPts val="1200"/>
                        </a:lnSpc>
                      </a:pPr>
                      <a:endParaRPr lang="ja-JP" altLang="en-US"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p>
                      <a:pPr>
                        <a:lnSpc>
                          <a:spcPts val="1200"/>
                        </a:lnSpc>
                      </a:pPr>
                      <a:r>
                        <a:rPr lang="ja-JP" altLang="en-US" sz="1200" dirty="0">
                          <a:solidFill>
                            <a:schemeClr val="tx1"/>
                          </a:solidFill>
                          <a:latin typeface="+mn-ea"/>
                          <a:ea typeface="+mn-ea"/>
                        </a:rPr>
                        <a:t>・エントランスエリアの無料化、開園時間の延長</a:t>
                      </a:r>
                      <a:r>
                        <a:rPr lang="ja-JP" altLang="en-US" sz="1200" dirty="0" smtClean="0">
                          <a:solidFill>
                            <a:schemeClr val="tx1"/>
                          </a:solidFill>
                          <a:latin typeface="+mn-ea"/>
                          <a:ea typeface="+mn-ea"/>
                        </a:rPr>
                        <a:t>、既存</a:t>
                      </a:r>
                      <a:r>
                        <a:rPr lang="ja-JP" altLang="en-US" sz="1200" dirty="0">
                          <a:solidFill>
                            <a:schemeClr val="tx1"/>
                          </a:solidFill>
                          <a:latin typeface="+mn-ea"/>
                          <a:ea typeface="+mn-ea"/>
                        </a:rPr>
                        <a:t>施設の</a:t>
                      </a:r>
                      <a:r>
                        <a:rPr lang="ja-JP" altLang="en-US" sz="1200" dirty="0" smtClean="0">
                          <a:solidFill>
                            <a:schemeClr val="tx1"/>
                          </a:solidFill>
                          <a:latin typeface="+mn-ea"/>
                          <a:ea typeface="+mn-ea"/>
                        </a:rPr>
                        <a:t>解体、動物園</a:t>
                      </a:r>
                      <a:r>
                        <a:rPr lang="ja-JP" altLang="en-US" sz="1200" dirty="0" err="1" smtClean="0">
                          <a:solidFill>
                            <a:schemeClr val="tx1"/>
                          </a:solidFill>
                          <a:latin typeface="+mn-ea"/>
                          <a:ea typeface="+mn-ea"/>
                        </a:rPr>
                        <a:t>てんしば</a:t>
                      </a:r>
                      <a:r>
                        <a:rPr lang="ja-JP" altLang="en-US" sz="1200" dirty="0" smtClean="0">
                          <a:solidFill>
                            <a:schemeClr val="tx1"/>
                          </a:solidFill>
                          <a:latin typeface="+mn-ea"/>
                          <a:ea typeface="+mn-ea"/>
                        </a:rPr>
                        <a:t>ゲートの新設。</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・民間事業者の投資によるエントランスエリアの飲食・物販施設等の設置・運営</a:t>
                      </a:r>
                      <a:r>
                        <a:rPr lang="ja-JP" altLang="en-US" sz="1200" dirty="0" smtClean="0">
                          <a:solidFill>
                            <a:schemeClr val="tx1"/>
                          </a:solidFill>
                          <a:latin typeface="+mn-ea"/>
                          <a:ea typeface="+mn-ea"/>
                        </a:rPr>
                        <a:t>、芝生広場・緑地等整備。</a:t>
                      </a:r>
                      <a:endParaRPr lang="en-US" altLang="ja-JP" sz="1200" dirty="0" smtClean="0">
                        <a:solidFill>
                          <a:schemeClr val="tx1"/>
                        </a:solidFill>
                        <a:latin typeface="+mn-ea"/>
                        <a:ea typeface="+mn-ea"/>
                      </a:endParaRP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・民間事業者による魅力づくり（イベント開催、広報等）</a:t>
                      </a:r>
                      <a:endParaRPr lang="en-US" altLang="ja-JP"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r>
                        <a:rPr lang="ja-JP" altLang="en-US" sz="1200" b="0" u="none" dirty="0" smtClean="0">
                          <a:solidFill>
                            <a:schemeClr val="tx1"/>
                          </a:solidFill>
                          <a:latin typeface="+mn-ea"/>
                          <a:ea typeface="+mn-ea"/>
                        </a:rPr>
                        <a:t>・魅力向上（来園者数増）</a:t>
                      </a:r>
                    </a:p>
                    <a:p>
                      <a:pPr marL="87313" indent="-87313">
                        <a:lnSpc>
                          <a:spcPts val="1200"/>
                        </a:lnSpc>
                      </a:pPr>
                      <a:r>
                        <a:rPr lang="ja-JP" altLang="en-US" sz="1200" b="0" u="none" dirty="0">
                          <a:solidFill>
                            <a:schemeClr val="tx1"/>
                          </a:solidFill>
                          <a:latin typeface="+mn-ea"/>
                          <a:ea typeface="+mn-ea"/>
                        </a:rPr>
                        <a:t>　</a:t>
                      </a:r>
                      <a:r>
                        <a:rPr lang="en-US" altLang="ja-JP" sz="1200" b="0" u="none" dirty="0" smtClean="0">
                          <a:solidFill>
                            <a:schemeClr val="tx1"/>
                          </a:solidFill>
                          <a:latin typeface="+mn-ea"/>
                          <a:ea typeface="+mn-ea"/>
                        </a:rPr>
                        <a:t>2013</a:t>
                      </a:r>
                      <a:r>
                        <a:rPr lang="ja-JP" altLang="en-US" sz="1200" b="0" u="none" dirty="0" smtClean="0">
                          <a:solidFill>
                            <a:schemeClr val="tx1"/>
                          </a:solidFill>
                          <a:latin typeface="+mn-ea"/>
                          <a:ea typeface="+mn-ea"/>
                        </a:rPr>
                        <a:t>年度</a:t>
                      </a: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2017</a:t>
                      </a:r>
                      <a:r>
                        <a:rPr lang="ja-JP" altLang="en-US" sz="1200" b="0" u="none" dirty="0">
                          <a:solidFill>
                            <a:schemeClr val="tx1"/>
                          </a:solidFill>
                          <a:latin typeface="+mn-ea"/>
                          <a:ea typeface="+mn-ea"/>
                        </a:rPr>
                        <a:t>年度</a:t>
                      </a:r>
                    </a:p>
                    <a:p>
                      <a:pPr marL="87313" indent="-87313">
                        <a:lnSpc>
                          <a:spcPts val="1200"/>
                        </a:lnSpc>
                      </a:pPr>
                      <a:r>
                        <a:rPr lang="ja-JP" altLang="en-US" sz="1200" b="0" u="none" dirty="0">
                          <a:solidFill>
                            <a:schemeClr val="tx1"/>
                          </a:solidFill>
                          <a:latin typeface="+mn-ea"/>
                          <a:ea typeface="+mn-ea"/>
                        </a:rPr>
                        <a:t>　約</a:t>
                      </a:r>
                      <a:r>
                        <a:rPr lang="en-US" altLang="ja-JP" sz="1200" b="0" u="none" dirty="0">
                          <a:solidFill>
                            <a:schemeClr val="tx1"/>
                          </a:solidFill>
                          <a:latin typeface="+mn-ea"/>
                          <a:ea typeface="+mn-ea"/>
                        </a:rPr>
                        <a:t>140</a:t>
                      </a:r>
                      <a:r>
                        <a:rPr lang="ja-JP" altLang="en-US" sz="1200" b="0" u="none" dirty="0">
                          <a:solidFill>
                            <a:schemeClr val="tx1"/>
                          </a:solidFill>
                          <a:latin typeface="+mn-ea"/>
                          <a:ea typeface="+mn-ea"/>
                        </a:rPr>
                        <a:t>万人　　　　約</a:t>
                      </a:r>
                      <a:r>
                        <a:rPr lang="en-US" altLang="ja-JP" sz="1200" b="0" u="none" dirty="0">
                          <a:solidFill>
                            <a:schemeClr val="tx1"/>
                          </a:solidFill>
                          <a:latin typeface="+mn-ea"/>
                          <a:ea typeface="+mn-ea"/>
                        </a:rPr>
                        <a:t>420</a:t>
                      </a:r>
                      <a:r>
                        <a:rPr lang="ja-JP" altLang="en-US" sz="1200" b="0" u="none" dirty="0">
                          <a:solidFill>
                            <a:schemeClr val="tx1"/>
                          </a:solidFill>
                          <a:latin typeface="+mn-ea"/>
                          <a:ea typeface="+mn-ea"/>
                        </a:rPr>
                        <a:t>万人</a:t>
                      </a:r>
                    </a:p>
                    <a:p>
                      <a:pPr marL="87313" indent="-87313">
                        <a:lnSpc>
                          <a:spcPts val="1200"/>
                        </a:lnSpc>
                      </a:pPr>
                      <a:endParaRPr lang="ja-JP" altLang="en-US"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・財政的効果</a:t>
                      </a:r>
                    </a:p>
                    <a:p>
                      <a:pPr marL="87313" indent="-87313">
                        <a:lnSpc>
                          <a:spcPts val="1200"/>
                        </a:lnSpc>
                      </a:pPr>
                      <a:r>
                        <a:rPr lang="ja-JP" altLang="en-US" sz="1200" b="0" u="none" dirty="0">
                          <a:solidFill>
                            <a:schemeClr val="tx1"/>
                          </a:solidFill>
                          <a:latin typeface="+mn-ea"/>
                          <a:ea typeface="+mn-ea"/>
                        </a:rPr>
                        <a:t>　　再整備費用の縮減</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a:t>
                      </a:r>
                      <a:r>
                        <a:rPr lang="ja-JP" altLang="en-US" sz="1200" b="0" u="none" dirty="0" smtClean="0">
                          <a:solidFill>
                            <a:schemeClr val="tx1"/>
                          </a:solidFill>
                          <a:latin typeface="+mn-ea"/>
                          <a:ea typeface="+mn-ea"/>
                        </a:rPr>
                        <a:t>（参考：民間事</a:t>
                      </a:r>
                      <a:r>
                        <a:rPr lang="ja-JP" altLang="en-US" sz="1200" b="0" u="none" dirty="0">
                          <a:solidFill>
                            <a:schemeClr val="tx1"/>
                          </a:solidFill>
                          <a:latin typeface="+mn-ea"/>
                          <a:ea typeface="+mn-ea"/>
                        </a:rPr>
                        <a:t>業者投資額</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約</a:t>
                      </a:r>
                      <a:r>
                        <a:rPr lang="en-US" altLang="ja-JP" sz="1200" b="0" u="none" dirty="0" smtClean="0">
                          <a:solidFill>
                            <a:schemeClr val="tx1"/>
                          </a:solidFill>
                          <a:latin typeface="+mn-ea"/>
                          <a:ea typeface="+mn-ea"/>
                        </a:rPr>
                        <a:t>16</a:t>
                      </a:r>
                      <a:r>
                        <a:rPr lang="ja-JP" altLang="en-US" sz="1200" b="0" u="none" dirty="0" smtClean="0">
                          <a:solidFill>
                            <a:schemeClr val="tx1"/>
                          </a:solidFill>
                          <a:latin typeface="+mn-ea"/>
                          <a:ea typeface="+mn-ea"/>
                        </a:rPr>
                        <a:t>億円</a:t>
                      </a:r>
                      <a:r>
                        <a:rPr lang="ja-JP" altLang="en-US" sz="1200" b="0" u="none" dirty="0">
                          <a:solidFill>
                            <a:schemeClr val="tx1"/>
                          </a:solidFill>
                          <a:latin typeface="+mn-ea"/>
                          <a:ea typeface="+mn-ea"/>
                        </a:rPr>
                        <a:t>）</a:t>
                      </a:r>
                    </a:p>
                    <a:p>
                      <a:pPr marL="87313" indent="-87313">
                        <a:lnSpc>
                          <a:spcPts val="1200"/>
                        </a:lnSpc>
                      </a:pPr>
                      <a:endParaRPr lang="ja-JP" altLang="en-US"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公園使用料収入の確保</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a:t>
                      </a:r>
                      <a:r>
                        <a:rPr lang="en-US" altLang="ja-JP" sz="1050" b="0" u="none" dirty="0">
                          <a:solidFill>
                            <a:schemeClr val="tx1"/>
                          </a:solidFill>
                          <a:latin typeface="+mn-ea"/>
                          <a:ea typeface="+mn-ea"/>
                        </a:rPr>
                        <a:t>※</a:t>
                      </a:r>
                      <a:r>
                        <a:rPr lang="ja-JP" altLang="en-US" sz="1050" b="0" u="none" dirty="0">
                          <a:solidFill>
                            <a:schemeClr val="tx1"/>
                          </a:solidFill>
                          <a:latin typeface="+mn-ea"/>
                          <a:ea typeface="+mn-ea"/>
                        </a:rPr>
                        <a:t>イベントによる収入を除く</a:t>
                      </a:r>
                    </a:p>
                    <a:p>
                      <a:pPr marL="87313" indent="-87313">
                        <a:lnSpc>
                          <a:spcPts val="1200"/>
                        </a:lnSpc>
                      </a:pP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0→3,200</a:t>
                      </a:r>
                      <a:r>
                        <a:rPr lang="ja-JP" altLang="en-US" sz="1200" b="0" u="none" dirty="0">
                          <a:solidFill>
                            <a:schemeClr val="tx1"/>
                          </a:solidFill>
                          <a:latin typeface="+mn-ea"/>
                          <a:ea typeface="+mn-ea"/>
                        </a:rPr>
                        <a:t>万円）</a:t>
                      </a:r>
                    </a:p>
                    <a:p>
                      <a:pPr marL="87313" indent="-87313">
                        <a:lnSpc>
                          <a:spcPts val="1200"/>
                        </a:lnSpc>
                      </a:pPr>
                      <a:r>
                        <a:rPr lang="ja-JP" altLang="en-US" sz="1200" b="0" u="none" dirty="0">
                          <a:solidFill>
                            <a:schemeClr val="tx1"/>
                          </a:solidFill>
                          <a:latin typeface="+mn-ea"/>
                          <a:ea typeface="+mn-ea"/>
                        </a:rPr>
                        <a:t>　　　　　　　　　</a:t>
                      </a:r>
                    </a:p>
                    <a:p>
                      <a:pPr marL="87313" indent="-87313">
                        <a:lnSpc>
                          <a:spcPts val="1200"/>
                        </a:lnSpc>
                      </a:pPr>
                      <a:r>
                        <a:rPr lang="ja-JP" altLang="en-US" sz="1200" b="0" u="none" dirty="0">
                          <a:solidFill>
                            <a:schemeClr val="tx1"/>
                          </a:solidFill>
                          <a:latin typeface="+mn-ea"/>
                          <a:ea typeface="+mn-ea"/>
                        </a:rPr>
                        <a:t>　　運営維持管理費用の縮減</a:t>
                      </a:r>
                    </a:p>
                    <a:p>
                      <a:pPr marL="87313" indent="-87313">
                        <a:lnSpc>
                          <a:spcPts val="1200"/>
                        </a:lnSpc>
                      </a:pP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3,700→700</a:t>
                      </a:r>
                      <a:r>
                        <a:rPr lang="ja-JP" altLang="en-US" sz="1200" b="0" u="none" dirty="0">
                          <a:solidFill>
                            <a:schemeClr val="tx1"/>
                          </a:solidFill>
                          <a:latin typeface="+mn-ea"/>
                          <a:ea typeface="+mn-ea"/>
                        </a:rPr>
                        <a:t>万円）</a:t>
                      </a:r>
                    </a:p>
                    <a:p>
                      <a:pPr marL="87313" indent="-87313">
                        <a:lnSpc>
                          <a:spcPts val="1200"/>
                        </a:lnSpc>
                      </a:pPr>
                      <a:endParaRPr lang="ja-JP" altLang="en-US" sz="1200" b="0" u="none" dirty="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745071">
                <a:tc>
                  <a:txBody>
                    <a:bodyPr/>
                    <a:lstStyle/>
                    <a:p>
                      <a:pPr>
                        <a:lnSpc>
                          <a:spcPts val="1200"/>
                        </a:lnSpc>
                      </a:pPr>
                      <a:r>
                        <a:rPr lang="en-US" altLang="ja-JP" sz="1200" u="none" dirty="0">
                          <a:solidFill>
                            <a:schemeClr val="tx1"/>
                          </a:solidFill>
                          <a:latin typeface="+mn-ea"/>
                          <a:ea typeface="+mn-ea"/>
                        </a:rPr>
                        <a:t>&lt;</a:t>
                      </a:r>
                      <a:r>
                        <a:rPr lang="ja-JP" altLang="en-US" sz="1200" u="none" dirty="0">
                          <a:solidFill>
                            <a:schemeClr val="tx1"/>
                          </a:solidFill>
                          <a:latin typeface="+mn-ea"/>
                          <a:ea typeface="+mn-ea"/>
                        </a:rPr>
                        <a:t>ゲートエリア</a:t>
                      </a:r>
                      <a:r>
                        <a:rPr lang="en-US" altLang="ja-JP" sz="1200" u="none" dirty="0">
                          <a:solidFill>
                            <a:schemeClr val="tx1"/>
                          </a:solidFill>
                          <a:latin typeface="+mn-ea"/>
                          <a:ea typeface="+mn-ea"/>
                        </a:rPr>
                        <a:t>&gt;</a:t>
                      </a:r>
                    </a:p>
                    <a:p>
                      <a:pPr>
                        <a:lnSpc>
                          <a:spcPts val="1200"/>
                        </a:lnSpc>
                      </a:pPr>
                      <a:endParaRPr lang="en-US" altLang="ja-JP"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・既存施設の老朽化等によって閉鎖している大規模なエリア（てんしばゲートエリア）が存在。</a:t>
                      </a:r>
                    </a:p>
                    <a:p>
                      <a:pPr>
                        <a:lnSpc>
                          <a:spcPts val="1200"/>
                        </a:lnSpc>
                      </a:pPr>
                      <a:endParaRPr lang="ja-JP" altLang="en-US"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・老朽化した既存売店等のリニューアルとともに園内サービスの質や機能の抜本的な改善を図っていくことが課題。</a:t>
                      </a:r>
                      <a:endParaRPr lang="en-US" altLang="ja-JP" sz="1200" u="none" dirty="0">
                        <a:solidFill>
                          <a:schemeClr val="tx1"/>
                        </a:solidFill>
                        <a:latin typeface="+mn-ea"/>
                        <a:ea typeface="+mn-ea"/>
                      </a:endParaRPr>
                    </a:p>
                    <a:p>
                      <a:pPr>
                        <a:lnSpc>
                          <a:spcPts val="1200"/>
                        </a:lnSpc>
                      </a:pPr>
                      <a:endParaRPr lang="ja-JP" altLang="en-US" sz="1200" u="none"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p>
                      <a:pPr>
                        <a:lnSpc>
                          <a:spcPts val="1200"/>
                        </a:lnSpc>
                      </a:pPr>
                      <a:r>
                        <a:rPr lang="ja-JP" altLang="en-US" sz="1200" dirty="0">
                          <a:solidFill>
                            <a:schemeClr val="tx1"/>
                          </a:solidFill>
                          <a:latin typeface="+mn-ea"/>
                          <a:ea typeface="+mn-ea"/>
                        </a:rPr>
                        <a:t>・官民連携による動物園ゲートエリア再整備・魅力向上。</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・動物園の飲食・物販サービスの質・機能の抜本的な改善。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・民間事業者の投資によるてんしばゲートエリアの再整備、運営管理、動物園の飲食・物販等サービス事業を包括的に実施。</a:t>
                      </a:r>
                      <a:endParaRPr lang="en-US" altLang="ja-JP" sz="1200" dirty="0">
                        <a:solidFill>
                          <a:schemeClr val="tx1"/>
                        </a:solidFill>
                        <a:latin typeface="+mn-ea"/>
                        <a:ea typeface="+mn-ea"/>
                      </a:endParaRPr>
                    </a:p>
                    <a:p>
                      <a:pPr>
                        <a:lnSpc>
                          <a:spcPts val="1200"/>
                        </a:lnSpc>
                      </a:pPr>
                      <a:r>
                        <a:rPr lang="en-US" altLang="ja-JP" sz="1050" dirty="0">
                          <a:solidFill>
                            <a:schemeClr val="tx1"/>
                          </a:solidFill>
                          <a:latin typeface="+mn-ea"/>
                          <a:ea typeface="+mn-ea"/>
                        </a:rPr>
                        <a:t>※</a:t>
                      </a:r>
                      <a:r>
                        <a:rPr lang="ja-JP" altLang="en-US" sz="1050" dirty="0">
                          <a:solidFill>
                            <a:schemeClr val="tx1"/>
                          </a:solidFill>
                          <a:latin typeface="+mn-ea"/>
                          <a:ea typeface="+mn-ea"/>
                        </a:rPr>
                        <a:t>Ｈ</a:t>
                      </a:r>
                      <a:r>
                        <a:rPr lang="en-US" altLang="ja-JP" sz="1050" dirty="0">
                          <a:solidFill>
                            <a:schemeClr val="tx1"/>
                          </a:solidFill>
                          <a:latin typeface="+mn-ea"/>
                          <a:ea typeface="+mn-ea"/>
                        </a:rPr>
                        <a:t>31</a:t>
                      </a:r>
                      <a:r>
                        <a:rPr lang="ja-JP" altLang="en-US" sz="1050" dirty="0">
                          <a:solidFill>
                            <a:schemeClr val="tx1"/>
                          </a:solidFill>
                          <a:latin typeface="+mn-ea"/>
                          <a:ea typeface="+mn-ea"/>
                        </a:rPr>
                        <a:t>（</a:t>
                      </a:r>
                      <a:r>
                        <a:rPr lang="en-US" altLang="ja-JP" sz="1050" dirty="0">
                          <a:solidFill>
                            <a:schemeClr val="tx1"/>
                          </a:solidFill>
                          <a:latin typeface="+mn-ea"/>
                          <a:ea typeface="+mn-ea"/>
                        </a:rPr>
                        <a:t>2019</a:t>
                      </a:r>
                      <a:r>
                        <a:rPr lang="ja-JP" altLang="en-US" sz="1050" dirty="0">
                          <a:solidFill>
                            <a:schemeClr val="tx1"/>
                          </a:solidFill>
                          <a:latin typeface="+mn-ea"/>
                          <a:ea typeface="+mn-ea"/>
                        </a:rPr>
                        <a:t>）年度から段階的に開業予定</a:t>
                      </a:r>
                      <a:endParaRPr lang="en-US" altLang="ja-JP" sz="105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200"/>
                        </a:lnSpc>
                      </a:pPr>
                      <a:endParaRPr lang="ja-JP" altLang="en-US" sz="1200" b="0" u="none" dirty="0">
                        <a:solidFill>
                          <a:schemeClr val="tx1"/>
                        </a:solidFill>
                        <a:latin typeface="+mn-ea"/>
                        <a:ea typeface="+mn-ea"/>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0" name="二等辺三角形 9"/>
          <p:cNvSpPr/>
          <p:nvPr/>
        </p:nvSpPr>
        <p:spPr>
          <a:xfrm rot="5400000">
            <a:off x="7632356" y="2629952"/>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121</a:t>
            </a:fld>
            <a:endParaRPr kumimoji="1" lang="ja-JP" altLang="en-US"/>
          </a:p>
        </p:txBody>
      </p:sp>
      <p:sp>
        <p:nvSpPr>
          <p:cNvPr id="4" name="テキスト ボックス 3"/>
          <p:cNvSpPr txBox="1"/>
          <p:nvPr/>
        </p:nvSpPr>
        <p:spPr>
          <a:xfrm>
            <a:off x="0" y="0"/>
            <a:ext cx="8604448" cy="769441"/>
          </a:xfrm>
          <a:prstGeom prst="rect">
            <a:avLst/>
          </a:prstGeom>
          <a:solidFill>
            <a:srgbClr val="0070C0"/>
          </a:solidFill>
        </p:spPr>
        <p:txBody>
          <a:bodyPr wrap="square" rtlCol="0">
            <a:spAutoFit/>
          </a:bodyPr>
          <a:lstStyle/>
          <a:p>
            <a:r>
              <a:rPr lang="en-US" altLang="ja-JP" sz="2200" b="1" u="sng" spc="-110" dirty="0">
                <a:solidFill>
                  <a:prstClr val="white"/>
                </a:solidFill>
                <a:latin typeface="ＭＳ Ｐゴシック" panose="020B0600070205080204" pitchFamily="50" charset="-128"/>
              </a:rPr>
              <a:t>Ⅱ</a:t>
            </a:r>
            <a:r>
              <a:rPr lang="en-US" altLang="ja-JP" sz="2200" b="1" u="sng" spc="-110" dirty="0" smtClean="0">
                <a:solidFill>
                  <a:prstClr val="white"/>
                </a:solidFill>
                <a:latin typeface="ＭＳ Ｐゴシック" panose="020B0600070205080204" pitchFamily="50" charset="-128"/>
              </a:rPr>
              <a:t>【</a:t>
            </a:r>
            <a:r>
              <a:rPr lang="ja-JP" altLang="en-US" sz="2200" b="1" u="sng" spc="-110" dirty="0" smtClean="0">
                <a:solidFill>
                  <a:prstClr val="white"/>
                </a:solidFill>
                <a:latin typeface="ＭＳ Ｐゴシック" panose="020B0600070205080204" pitchFamily="50" charset="-128"/>
              </a:rPr>
              <a:t>公民連携の推進</a:t>
            </a:r>
            <a:r>
              <a:rPr lang="en-US" altLang="ja-JP" sz="2200" b="1" u="sng" spc="-110" dirty="0" smtClean="0">
                <a:solidFill>
                  <a:prstClr val="white"/>
                </a:solidFill>
                <a:latin typeface="ＭＳ Ｐゴシック" panose="020B0600070205080204" pitchFamily="50" charset="-128"/>
              </a:rPr>
              <a:t>】(12) </a:t>
            </a:r>
            <a:r>
              <a:rPr lang="ja-JP" altLang="en-US" sz="2200" b="1" u="sng" spc="-110" dirty="0">
                <a:solidFill>
                  <a:prstClr val="white"/>
                </a:solidFill>
                <a:latin typeface="ＭＳ Ｐゴシック" panose="020B0600070205080204" pitchFamily="50" charset="-128"/>
              </a:rPr>
              <a:t>天王寺公園エントランスエリア（愛称</a:t>
            </a:r>
            <a:r>
              <a:rPr lang="ja-JP" altLang="en-US" sz="2200" b="1" u="sng" spc="-110" dirty="0" smtClean="0">
                <a:solidFill>
                  <a:prstClr val="white"/>
                </a:solidFill>
                <a:latin typeface="ＭＳ Ｐゴシック" panose="020B0600070205080204" pitchFamily="50" charset="-128"/>
              </a:rPr>
              <a:t>：てんしば）・</a:t>
            </a:r>
            <a:endParaRPr lang="en-US" altLang="ja-JP" sz="2200" b="1" u="sng" spc="-110" dirty="0" smtClean="0">
              <a:solidFill>
                <a:prstClr val="white"/>
              </a:solidFill>
              <a:latin typeface="ＭＳ Ｐゴシック" panose="020B0600070205080204" pitchFamily="50" charset="-128"/>
            </a:endParaRPr>
          </a:p>
          <a:p>
            <a:r>
              <a:rPr lang="ja-JP" altLang="en-US" sz="2200" b="1" spc="-110" dirty="0">
                <a:solidFill>
                  <a:prstClr val="white"/>
                </a:solidFill>
                <a:latin typeface="ＭＳ Ｐゴシック" panose="020B0600070205080204" pitchFamily="50" charset="-128"/>
              </a:rPr>
              <a:t>　 </a:t>
            </a:r>
            <a:r>
              <a:rPr lang="ja-JP" altLang="en-US" sz="2200" b="1" u="sng" spc="-110" dirty="0" smtClean="0">
                <a:solidFill>
                  <a:prstClr val="white"/>
                </a:solidFill>
                <a:latin typeface="ＭＳ Ｐゴシック" panose="020B0600070205080204" pitchFamily="50" charset="-128"/>
              </a:rPr>
              <a:t>大阪城</a:t>
            </a:r>
            <a:r>
              <a:rPr lang="ja-JP" altLang="en-US" sz="2200" b="1" u="sng" spc="-110" dirty="0">
                <a:solidFill>
                  <a:prstClr val="white"/>
                </a:solidFill>
                <a:latin typeface="ＭＳ Ｐゴシック" panose="020B0600070205080204" pitchFamily="50" charset="-128"/>
              </a:rPr>
              <a:t>公園</a:t>
            </a:r>
            <a:r>
              <a:rPr lang="en-US" altLang="ja-JP" sz="2200" b="1" u="sng" spc="-110" dirty="0" smtClean="0">
                <a:solidFill>
                  <a:prstClr val="white"/>
                </a:solidFill>
                <a:latin typeface="ＭＳ Ｐゴシック" panose="020B0600070205080204" pitchFamily="50" charset="-128"/>
              </a:rPr>
              <a:t>PMO</a:t>
            </a:r>
            <a:r>
              <a:rPr lang="ja-JP" altLang="en-US" sz="2200" b="1" u="sng" spc="-110" dirty="0" smtClean="0">
                <a:solidFill>
                  <a:prstClr val="white"/>
                </a:solidFill>
                <a:latin typeface="ＭＳ Ｐゴシック" panose="020B0600070205080204" pitchFamily="50" charset="-128"/>
              </a:rPr>
              <a:t> </a:t>
            </a:r>
            <a:r>
              <a:rPr lang="en-US" altLang="ja-JP" sz="2200" b="1" u="sng" spc="-110" dirty="0" smtClean="0">
                <a:solidFill>
                  <a:prstClr val="white"/>
                </a:solidFill>
                <a:latin typeface="ＭＳ Ｐゴシック" panose="020B0600070205080204" pitchFamily="50" charset="-128"/>
              </a:rPr>
              <a:t> </a:t>
            </a:r>
            <a:r>
              <a:rPr lang="en-US" altLang="ja-JP" sz="2200" b="1" u="sng" spc="-110" dirty="0">
                <a:solidFill>
                  <a:prstClr val="white"/>
                </a:solidFill>
                <a:latin typeface="ＭＳ Ｐゴシック" panose="020B0600070205080204" pitchFamily="50" charset="-128"/>
              </a:rPr>
              <a:t>〔</a:t>
            </a:r>
            <a:r>
              <a:rPr lang="ja-JP" altLang="en-US" sz="2200" b="1" u="sng" spc="-110" dirty="0">
                <a:solidFill>
                  <a:prstClr val="white"/>
                </a:solidFill>
                <a:latin typeface="ＭＳ Ｐゴシック" panose="020B0600070205080204" pitchFamily="50" charset="-128"/>
              </a:rPr>
              <a:t>新規</a:t>
            </a:r>
            <a:r>
              <a:rPr lang="en-US" altLang="ja-JP" sz="2200" b="1" u="sng" spc="-110" dirty="0">
                <a:solidFill>
                  <a:prstClr val="white"/>
                </a:solidFill>
                <a:latin typeface="ＭＳ Ｐゴシック" panose="020B0600070205080204" pitchFamily="50" charset="-128"/>
              </a:rPr>
              <a:t>〕</a:t>
            </a:r>
          </a:p>
        </p:txBody>
      </p:sp>
      <p:sp>
        <p:nvSpPr>
          <p:cNvPr id="6" name="テキスト ボックス 5"/>
          <p:cNvSpPr txBox="1"/>
          <p:nvPr/>
        </p:nvSpPr>
        <p:spPr>
          <a:xfrm>
            <a:off x="8604448" y="1"/>
            <a:ext cx="539552" cy="307778"/>
          </a:xfrm>
          <a:prstGeom prst="rect">
            <a:avLst/>
          </a:prstGeom>
          <a:noFill/>
        </p:spPr>
        <p:txBody>
          <a:bodyPr wrap="square" rtlCol="0">
            <a:spAutoFit/>
          </a:bodyPr>
          <a:lstStyle/>
          <a:p>
            <a:pPr algn="ctr"/>
            <a:r>
              <a:rPr lang="en-US" altLang="ja-JP" sz="1400" dirty="0" smtClean="0">
                <a:solidFill>
                  <a:prstClr val="black"/>
                </a:solidFill>
              </a:rPr>
              <a:t>A11</a:t>
            </a:r>
            <a:endParaRPr lang="ja-JP" altLang="en-US" sz="1400" dirty="0">
              <a:solidFill>
                <a:prstClr val="black"/>
              </a:solidFill>
            </a:endParaRPr>
          </a:p>
        </p:txBody>
      </p:sp>
    </p:spTree>
    <p:extLst>
      <p:ext uri="{BB962C8B-B14F-4D97-AF65-F5344CB8AC3E}">
        <p14:creationId xmlns:p14="http://schemas.microsoft.com/office/powerpoint/2010/main" val="18619287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5213367" y="5185953"/>
            <a:ext cx="3823128" cy="123825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29995" y="4566827"/>
            <a:ext cx="3823128" cy="123825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02038" y="2204681"/>
            <a:ext cx="8334457" cy="164586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69750" y="257891"/>
            <a:ext cx="8966746" cy="1082877"/>
          </a:xfrm>
          <a:prstGeom prst="roundRect">
            <a:avLst>
              <a:gd name="adj" fmla="val 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t"/>
          <a:lstStyle/>
          <a:p>
            <a:r>
              <a:rPr lang="ja-JP" altLang="en-US" sz="1600" dirty="0">
                <a:solidFill>
                  <a:prstClr val="white"/>
                </a:solidFill>
                <a:latin typeface="ＭＳ ゴシック" pitchFamily="49" charset="-128"/>
                <a:ea typeface="ＭＳ ゴシック" pitchFamily="49" charset="-128"/>
                <a:cs typeface="Times New Roman" pitchFamily="18" charset="0"/>
              </a:rPr>
              <a:t>被保護世帯の動向</a:t>
            </a:r>
            <a:endParaRPr lang="en-US" altLang="ja-JP" sz="1600" dirty="0">
              <a:solidFill>
                <a:prstClr val="white"/>
              </a:solidFill>
              <a:latin typeface="ＭＳ ゴシック" pitchFamily="49" charset="-128"/>
              <a:ea typeface="ＭＳ ゴシック" pitchFamily="49" charset="-128"/>
              <a:cs typeface="Times New Roman" pitchFamily="18" charset="0"/>
            </a:endParaRPr>
          </a:p>
          <a:p>
            <a:endParaRPr lang="en-US" altLang="ja-JP" sz="1700" dirty="0">
              <a:solidFill>
                <a:prstClr val="white"/>
              </a:solidFill>
              <a:latin typeface="ＭＳ ゴシック" pitchFamily="49" charset="-128"/>
              <a:ea typeface="ＭＳ ゴシック" pitchFamily="49" charset="-128"/>
              <a:cs typeface="Times New Roman" pitchFamily="18" charset="0"/>
            </a:endParaRPr>
          </a:p>
          <a:p>
            <a:endParaRPr lang="en-US" altLang="ja-JP" sz="1700" dirty="0">
              <a:solidFill>
                <a:prstClr val="white"/>
              </a:solidFill>
              <a:latin typeface="ＭＳ ゴシック" pitchFamily="49" charset="-128"/>
              <a:ea typeface="ＭＳ ゴシック" pitchFamily="49" charset="-128"/>
              <a:cs typeface="Times New Roman" pitchFamily="18" charset="0"/>
            </a:endParaRPr>
          </a:p>
          <a:p>
            <a:r>
              <a:rPr lang="ja-JP" altLang="en-US" sz="1700" dirty="0">
                <a:solidFill>
                  <a:prstClr val="white"/>
                </a:solidFill>
                <a:latin typeface="ＭＳ ゴシック" pitchFamily="49" charset="-128"/>
                <a:ea typeface="ＭＳ ゴシック" pitchFamily="49" charset="-128"/>
                <a:cs typeface="Times New Roman" pitchFamily="18" charset="0"/>
              </a:rPr>
              <a:t>　　　　　　　</a:t>
            </a:r>
            <a:endParaRPr lang="en-US" altLang="ja-JP" sz="1700" dirty="0">
              <a:solidFill>
                <a:prstClr val="white"/>
              </a:solidFill>
              <a:latin typeface="ＭＳ ゴシック" pitchFamily="49" charset="-128"/>
              <a:ea typeface="ＭＳ ゴシック" pitchFamily="49" charset="-128"/>
              <a:cs typeface="Times New Roman" pitchFamily="18" charset="0"/>
            </a:endParaRPr>
          </a:p>
        </p:txBody>
      </p:sp>
      <p:sp>
        <p:nvSpPr>
          <p:cNvPr id="5" name="角丸四角形 4"/>
          <p:cNvSpPr/>
          <p:nvPr/>
        </p:nvSpPr>
        <p:spPr>
          <a:xfrm>
            <a:off x="107504" y="668964"/>
            <a:ext cx="8856984" cy="576247"/>
          </a:xfrm>
          <a:prstGeom prst="roundRect">
            <a:avLst>
              <a:gd name="adj" fmla="val 0"/>
            </a:avLst>
          </a:prstGeom>
          <a:solidFill>
            <a:schemeClr val="bg1"/>
          </a:solidFill>
          <a:ln>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ctr"/>
          <a:lstStyle/>
          <a:p>
            <a:pPr marL="181165" indent="-181165">
              <a:buFont typeface="Wingdings" pitchFamily="2" charset="2"/>
              <a:buChar char="l"/>
              <a:defRPr/>
            </a:pPr>
            <a:r>
              <a:rPr lang="en-US" altLang="ja-JP" sz="1200" dirty="0">
                <a:solidFill>
                  <a:prstClr val="black"/>
                </a:solidFill>
                <a:latin typeface="ＭＳ Ｐゴシック" panose="020B0600070205080204" pitchFamily="50" charset="-128"/>
              </a:rPr>
              <a:t>2015</a:t>
            </a:r>
            <a:r>
              <a:rPr lang="ja-JP" altLang="en-US" sz="1200" dirty="0">
                <a:solidFill>
                  <a:prstClr val="black"/>
                </a:solidFill>
                <a:latin typeface="ＭＳ Ｐゴシック" panose="020B0600070205080204" pitchFamily="50" charset="-128"/>
              </a:rPr>
              <a:t>年</a:t>
            </a:r>
            <a:r>
              <a:rPr lang="en-US" altLang="ja-JP" sz="1200" dirty="0">
                <a:solidFill>
                  <a:prstClr val="black"/>
                </a:solidFill>
                <a:latin typeface="ＭＳ Ｐゴシック" panose="020B0600070205080204" pitchFamily="50" charset="-128"/>
              </a:rPr>
              <a:t>7</a:t>
            </a:r>
            <a:r>
              <a:rPr lang="ja-JP" altLang="en-US" sz="1200" dirty="0">
                <a:solidFill>
                  <a:prstClr val="black"/>
                </a:solidFill>
                <a:latin typeface="ＭＳ Ｐゴシック" panose="020B0600070205080204" pitchFamily="50" charset="-128"/>
              </a:rPr>
              <a:t>月から</a:t>
            </a:r>
            <a:r>
              <a:rPr lang="en-US" altLang="ja-JP" sz="1200" b="1" dirty="0">
                <a:solidFill>
                  <a:schemeClr val="tx1"/>
                </a:solidFill>
                <a:latin typeface="ＭＳ Ｐゴシック" panose="020B0600070205080204" pitchFamily="50" charset="-128"/>
              </a:rPr>
              <a:t>30</a:t>
            </a:r>
            <a:r>
              <a:rPr lang="ja-JP" altLang="en-US" sz="1200" b="1" dirty="0">
                <a:solidFill>
                  <a:schemeClr val="tx1"/>
                </a:solidFill>
                <a:latin typeface="ＭＳ Ｐゴシック" panose="020B0600070205080204" pitchFamily="50" charset="-128"/>
              </a:rPr>
              <a:t>ヶ月連続で対前年同月比マイナス</a:t>
            </a:r>
          </a:p>
          <a:p>
            <a:pPr marL="181165" indent="-181165">
              <a:buFont typeface="Wingdings" pitchFamily="2" charset="2"/>
              <a:buChar char="l"/>
              <a:defRPr/>
            </a:pPr>
            <a:r>
              <a:rPr lang="ja-JP" altLang="en-US" sz="1200" dirty="0">
                <a:solidFill>
                  <a:prstClr val="black"/>
                </a:solidFill>
                <a:latin typeface="ＭＳ Ｐゴシック" panose="020B0600070205080204" pitchFamily="50" charset="-128"/>
              </a:rPr>
              <a:t>高齢世帯は増加、稼働年齢層は減少傾向　</a:t>
            </a:r>
          </a:p>
        </p:txBody>
      </p:sp>
      <p:sp>
        <p:nvSpPr>
          <p:cNvPr id="12" name="正方形/長方形 11"/>
          <p:cNvSpPr/>
          <p:nvPr/>
        </p:nvSpPr>
        <p:spPr>
          <a:xfrm>
            <a:off x="0" y="1412776"/>
            <a:ext cx="537406" cy="267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prstClr val="black"/>
                </a:solidFill>
                <a:latin typeface="ＭＳ Ｐゴシック" panose="020B0600070205080204" pitchFamily="50" charset="-128"/>
              </a:rPr>
              <a:t>世帯数</a:t>
            </a:r>
          </a:p>
        </p:txBody>
      </p:sp>
      <p:sp>
        <p:nvSpPr>
          <p:cNvPr id="18" name="正方形/長方形 17"/>
          <p:cNvSpPr/>
          <p:nvPr/>
        </p:nvSpPr>
        <p:spPr>
          <a:xfrm>
            <a:off x="149412" y="4196463"/>
            <a:ext cx="4427984" cy="246221"/>
          </a:xfrm>
          <a:prstGeom prst="rect">
            <a:avLst/>
          </a:prstGeom>
        </p:spPr>
        <p:txBody>
          <a:bodyPr wrap="square">
            <a:spAutoFit/>
          </a:bodyPr>
          <a:lstStyle/>
          <a:p>
            <a:pPr algn="ctr"/>
            <a:r>
              <a:rPr lang="ja-JP" altLang="en-US" sz="1000" dirty="0">
                <a:solidFill>
                  <a:prstClr val="black"/>
                </a:solidFill>
                <a:latin typeface="Meiryo UI" pitchFamily="50" charset="-128"/>
                <a:ea typeface="Meiryo UI" pitchFamily="50" charset="-128"/>
                <a:cs typeface="Meiryo UI" pitchFamily="50" charset="-128"/>
              </a:rPr>
              <a:t>大阪市の高齢者世帯数の推移</a:t>
            </a:r>
          </a:p>
        </p:txBody>
      </p:sp>
      <p:sp>
        <p:nvSpPr>
          <p:cNvPr id="20" name="正方形/長方形 19"/>
          <p:cNvSpPr/>
          <p:nvPr/>
        </p:nvSpPr>
        <p:spPr>
          <a:xfrm>
            <a:off x="4662050" y="4220906"/>
            <a:ext cx="4427984" cy="246221"/>
          </a:xfrm>
          <a:prstGeom prst="rect">
            <a:avLst/>
          </a:prstGeom>
        </p:spPr>
        <p:txBody>
          <a:bodyPr wrap="square">
            <a:spAutoFit/>
          </a:bodyPr>
          <a:lstStyle/>
          <a:p>
            <a:pPr algn="ctr"/>
            <a:r>
              <a:rPr lang="ja-JP" altLang="en-US" sz="1000" dirty="0">
                <a:solidFill>
                  <a:prstClr val="black"/>
                </a:solidFill>
                <a:latin typeface="ＭＳ Ｐゴシック" panose="020B0600070205080204" pitchFamily="50" charset="-128"/>
                <a:cs typeface="Meiryo UI" pitchFamily="50" charset="-128"/>
              </a:rPr>
              <a:t>大阪市</a:t>
            </a:r>
            <a:r>
              <a:rPr lang="ja-JP" altLang="en-US" sz="1000" dirty="0">
                <a:solidFill>
                  <a:prstClr val="black"/>
                </a:solidFill>
                <a:latin typeface="Meiryo UI" pitchFamily="50" charset="-128"/>
                <a:ea typeface="Meiryo UI" pitchFamily="50" charset="-128"/>
                <a:cs typeface="Meiryo UI" pitchFamily="50" charset="-128"/>
              </a:rPr>
              <a:t>の稼働年齢層世帯（高齢者世帯以外）数の推移</a:t>
            </a:r>
          </a:p>
        </p:txBody>
      </p:sp>
      <p:sp>
        <p:nvSpPr>
          <p:cNvPr id="25" name="角丸四角形 24"/>
          <p:cNvSpPr/>
          <p:nvPr/>
        </p:nvSpPr>
        <p:spPr>
          <a:xfrm>
            <a:off x="1302929" y="752182"/>
            <a:ext cx="2476984" cy="228545"/>
          </a:xfrm>
          <a:prstGeom prst="roundRect">
            <a:avLst>
              <a:gd name="adj" fmla="val 364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 14"/>
          <p:cNvSpPr>
            <a:spLocks noGrp="1"/>
          </p:cNvSpPr>
          <p:nvPr>
            <p:ph type="sldNum" sz="quarter" idx="12"/>
          </p:nvPr>
        </p:nvSpPr>
        <p:spPr>
          <a:xfrm>
            <a:off x="8407474" y="6669360"/>
            <a:ext cx="720080" cy="177924"/>
          </a:xfrm>
        </p:spPr>
        <p:txBody>
          <a:bodyPr/>
          <a:lstStyle/>
          <a:p>
            <a:fld id="{4BAB86B2-B136-4CEC-A9A3-104B6C4A5237}" type="slidenum">
              <a:rPr lang="en-US" altLang="ja-JP" smtClean="0">
                <a:solidFill>
                  <a:prstClr val="black">
                    <a:tint val="75000"/>
                  </a:prstClr>
                </a:solidFill>
              </a:rPr>
              <a:t>211</a:t>
            </a:fld>
            <a:endParaRPr lang="ja-JP" altLang="en-US" dirty="0">
              <a:solidFill>
                <a:prstClr val="black">
                  <a:tint val="75000"/>
                </a:prstClr>
              </a:solidFill>
            </a:endParaRPr>
          </a:p>
        </p:txBody>
      </p:sp>
      <p:pic>
        <p:nvPicPr>
          <p:cNvPr id="2" name="図 1"/>
          <p:cNvPicPr>
            <a:picLocks noChangeAspect="1"/>
          </p:cNvPicPr>
          <p:nvPr/>
        </p:nvPicPr>
        <p:blipFill>
          <a:blip r:embed="rId3"/>
          <a:stretch>
            <a:fillRect/>
          </a:stretch>
        </p:blipFill>
        <p:spPr>
          <a:xfrm>
            <a:off x="35496" y="1390818"/>
            <a:ext cx="8992379" cy="2816596"/>
          </a:xfrm>
          <a:prstGeom prst="rect">
            <a:avLst/>
          </a:prstGeom>
        </p:spPr>
      </p:pic>
      <p:pic>
        <p:nvPicPr>
          <p:cNvPr id="4" name="図 3"/>
          <p:cNvPicPr>
            <a:picLocks noChangeAspect="1"/>
          </p:cNvPicPr>
          <p:nvPr/>
        </p:nvPicPr>
        <p:blipFill>
          <a:blip r:embed="rId4"/>
          <a:stretch>
            <a:fillRect/>
          </a:stretch>
        </p:blipFill>
        <p:spPr>
          <a:xfrm>
            <a:off x="157724" y="4399111"/>
            <a:ext cx="4395597" cy="2274005"/>
          </a:xfrm>
          <a:prstGeom prst="rect">
            <a:avLst/>
          </a:prstGeom>
        </p:spPr>
      </p:pic>
      <p:pic>
        <p:nvPicPr>
          <p:cNvPr id="6" name="図 5"/>
          <p:cNvPicPr>
            <a:picLocks noChangeAspect="1"/>
          </p:cNvPicPr>
          <p:nvPr/>
        </p:nvPicPr>
        <p:blipFill>
          <a:blip r:embed="rId5"/>
          <a:stretch>
            <a:fillRect/>
          </a:stretch>
        </p:blipFill>
        <p:spPr>
          <a:xfrm>
            <a:off x="4801914" y="4390862"/>
            <a:ext cx="4145639" cy="2304488"/>
          </a:xfrm>
          <a:prstGeom prst="rect">
            <a:avLst/>
          </a:prstGeom>
        </p:spPr>
      </p:pic>
    </p:spTree>
    <p:extLst>
      <p:ext uri="{BB962C8B-B14F-4D97-AF65-F5344CB8AC3E}">
        <p14:creationId xmlns:p14="http://schemas.microsoft.com/office/powerpoint/2010/main" val="17934277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6470630" y="1673336"/>
            <a:ext cx="2197626" cy="4849055"/>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7520" y="1271517"/>
            <a:ext cx="4310368" cy="523618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11558" y="1359586"/>
            <a:ext cx="3567716" cy="269214"/>
          </a:xfrm>
          <a:prstGeom prst="roundRect">
            <a:avLst/>
          </a:prstGeom>
          <a:solidFill>
            <a:schemeClr val="bg1"/>
          </a:solidFill>
          <a:ln w="12700">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27" tIns="45763" rIns="91527" bIns="45763" rtlCol="0" anchor="ctr"/>
          <a:lstStyle/>
          <a:p>
            <a:pPr marL="181146" indent="-181146" algn="ctr">
              <a:defRPr/>
            </a:pPr>
            <a:r>
              <a:rPr lang="ja-JP" altLang="en-US" sz="1200" dirty="0">
                <a:solidFill>
                  <a:prstClr val="black"/>
                </a:solidFill>
                <a:latin typeface="Meiryo UI" pitchFamily="50" charset="-128"/>
                <a:ea typeface="Meiryo UI" pitchFamily="50" charset="-128"/>
                <a:cs typeface="Meiryo UI" pitchFamily="50" charset="-128"/>
              </a:rPr>
              <a:t>決算額の推移</a:t>
            </a:r>
          </a:p>
        </p:txBody>
      </p:sp>
      <p:sp>
        <p:nvSpPr>
          <p:cNvPr id="14" name="角丸四角形 13"/>
          <p:cNvSpPr/>
          <p:nvPr/>
        </p:nvSpPr>
        <p:spPr>
          <a:xfrm>
            <a:off x="4825035" y="1352706"/>
            <a:ext cx="3710858" cy="276094"/>
          </a:xfrm>
          <a:prstGeom prst="roundRect">
            <a:avLst/>
          </a:prstGeom>
          <a:solidFill>
            <a:schemeClr val="bg1"/>
          </a:solidFill>
          <a:ln w="12700">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27" tIns="45763" rIns="91527" bIns="45763" rtlCol="0" anchor="ctr"/>
          <a:lstStyle/>
          <a:p>
            <a:pPr marL="181146" indent="-181146" algn="ctr">
              <a:defRPr/>
            </a:pPr>
            <a:r>
              <a:rPr lang="ja-JP" altLang="en-US" sz="1200" dirty="0">
                <a:solidFill>
                  <a:prstClr val="black"/>
                </a:solidFill>
                <a:latin typeface="Meiryo UI" pitchFamily="50" charset="-128"/>
                <a:ea typeface="Meiryo UI" pitchFamily="50" charset="-128"/>
                <a:cs typeface="Meiryo UI" pitchFamily="50" charset="-128"/>
              </a:rPr>
              <a:t>予算額の推移</a:t>
            </a:r>
          </a:p>
        </p:txBody>
      </p:sp>
      <p:sp>
        <p:nvSpPr>
          <p:cNvPr id="17" name="角丸四角形 16"/>
          <p:cNvSpPr/>
          <p:nvPr/>
        </p:nvSpPr>
        <p:spPr>
          <a:xfrm>
            <a:off x="72008" y="188640"/>
            <a:ext cx="8964488" cy="1082877"/>
          </a:xfrm>
          <a:prstGeom prst="roundRect">
            <a:avLst>
              <a:gd name="adj" fmla="val 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t"/>
          <a:lstStyle/>
          <a:p>
            <a:r>
              <a:rPr lang="ja-JP" altLang="en-US" sz="1600" dirty="0">
                <a:solidFill>
                  <a:prstClr val="white"/>
                </a:solidFill>
                <a:latin typeface="ＭＳ ゴシック" pitchFamily="49" charset="-128"/>
                <a:ea typeface="ＭＳ ゴシック" pitchFamily="49" charset="-128"/>
                <a:cs typeface="Times New Roman" pitchFamily="18" charset="0"/>
              </a:rPr>
              <a:t>生活保護費の動向</a:t>
            </a:r>
            <a:endParaRPr lang="en-US" altLang="ja-JP" sz="1600" dirty="0">
              <a:solidFill>
                <a:prstClr val="white"/>
              </a:solidFill>
              <a:latin typeface="ＭＳ ゴシック" pitchFamily="49" charset="-128"/>
              <a:ea typeface="ＭＳ ゴシック" pitchFamily="49" charset="-128"/>
              <a:cs typeface="Times New Roman" pitchFamily="18" charset="0"/>
            </a:endParaRPr>
          </a:p>
          <a:p>
            <a:endParaRPr lang="en-US" altLang="ja-JP" sz="1700" dirty="0">
              <a:solidFill>
                <a:prstClr val="white"/>
              </a:solidFill>
              <a:latin typeface="ＭＳ ゴシック" pitchFamily="49" charset="-128"/>
              <a:ea typeface="ＭＳ ゴシック" pitchFamily="49" charset="-128"/>
              <a:cs typeface="Times New Roman" pitchFamily="18" charset="0"/>
            </a:endParaRPr>
          </a:p>
          <a:p>
            <a:endParaRPr lang="en-US" altLang="ja-JP" sz="1700" dirty="0">
              <a:solidFill>
                <a:prstClr val="white"/>
              </a:solidFill>
              <a:latin typeface="ＭＳ ゴシック" pitchFamily="49" charset="-128"/>
              <a:ea typeface="ＭＳ ゴシック" pitchFamily="49" charset="-128"/>
              <a:cs typeface="Times New Roman" pitchFamily="18" charset="0"/>
            </a:endParaRPr>
          </a:p>
          <a:p>
            <a:r>
              <a:rPr lang="ja-JP" altLang="en-US" sz="1700" dirty="0">
                <a:solidFill>
                  <a:prstClr val="white"/>
                </a:solidFill>
                <a:latin typeface="ＭＳ ゴシック" pitchFamily="49" charset="-128"/>
                <a:ea typeface="ＭＳ ゴシック" pitchFamily="49" charset="-128"/>
                <a:cs typeface="Times New Roman" pitchFamily="18" charset="0"/>
              </a:rPr>
              <a:t>　　　　　　　</a:t>
            </a:r>
            <a:endParaRPr lang="en-US" altLang="ja-JP" sz="1700" dirty="0">
              <a:solidFill>
                <a:prstClr val="white"/>
              </a:solidFill>
              <a:latin typeface="ＭＳ ゴシック" pitchFamily="49" charset="-128"/>
              <a:ea typeface="ＭＳ ゴシック" pitchFamily="49" charset="-128"/>
              <a:cs typeface="Times New Roman" pitchFamily="18" charset="0"/>
            </a:endParaRPr>
          </a:p>
        </p:txBody>
      </p:sp>
      <p:sp>
        <p:nvSpPr>
          <p:cNvPr id="18" name="角丸四角形 17"/>
          <p:cNvSpPr/>
          <p:nvPr/>
        </p:nvSpPr>
        <p:spPr>
          <a:xfrm>
            <a:off x="260468" y="548680"/>
            <a:ext cx="8632011" cy="628411"/>
          </a:xfrm>
          <a:prstGeom prst="roundRect">
            <a:avLst>
              <a:gd name="adj" fmla="val 0"/>
            </a:avLst>
          </a:prstGeom>
          <a:solidFill>
            <a:schemeClr val="bg1"/>
          </a:solidFill>
          <a:ln>
            <a:solidFill>
              <a:srgbClr val="4F81BD">
                <a:shade val="95000"/>
                <a:satMod val="105000"/>
              </a:srgbClr>
            </a:solidFill>
          </a:ln>
        </p:spPr>
        <p:style>
          <a:lnRef idx="2">
            <a:schemeClr val="accent1">
              <a:shade val="50000"/>
            </a:schemeClr>
          </a:lnRef>
          <a:fillRef idx="1">
            <a:schemeClr val="accent1"/>
          </a:fillRef>
          <a:effectRef idx="0">
            <a:schemeClr val="accent1"/>
          </a:effectRef>
          <a:fontRef idx="minor">
            <a:schemeClr val="lt1"/>
          </a:fontRef>
        </p:style>
        <p:txBody>
          <a:bodyPr lIns="91536" tIns="45768" rIns="91536" bIns="45768" rtlCol="0" anchor="ctr"/>
          <a:lstStyle/>
          <a:p>
            <a:pPr marL="181165" indent="-181165">
              <a:buFont typeface="Wingdings" pitchFamily="2" charset="2"/>
              <a:buChar char="l"/>
              <a:defRPr/>
            </a:pPr>
            <a:r>
              <a:rPr lang="ja-JP" altLang="en-US" sz="1200" dirty="0">
                <a:solidFill>
                  <a:prstClr val="black"/>
                </a:solidFill>
                <a:latin typeface="ＭＳ Ｐゴシック" panose="020B0600070205080204" pitchFamily="50" charset="-128"/>
              </a:rPr>
              <a:t>予算額は</a:t>
            </a:r>
            <a:r>
              <a:rPr lang="en-US" altLang="ja-JP" sz="1200" b="1" dirty="0">
                <a:solidFill>
                  <a:schemeClr val="tx1"/>
                </a:solidFill>
                <a:latin typeface="ＭＳ Ｐゴシック" panose="020B0600070205080204" pitchFamily="50" charset="-128"/>
              </a:rPr>
              <a:t>6</a:t>
            </a:r>
            <a:r>
              <a:rPr lang="ja-JP" altLang="en-US" sz="1200" b="1" dirty="0">
                <a:solidFill>
                  <a:schemeClr val="tx1"/>
                </a:solidFill>
                <a:latin typeface="ＭＳ Ｐゴシック" panose="020B0600070205080204" pitchFamily="50" charset="-128"/>
              </a:rPr>
              <a:t>年連続で対前年度比マイナス</a:t>
            </a:r>
            <a:r>
              <a:rPr lang="ja-JP" altLang="en-US" sz="1200" b="1" dirty="0">
                <a:solidFill>
                  <a:prstClr val="black"/>
                </a:solidFill>
                <a:latin typeface="ＭＳ Ｐゴシック" panose="020B0600070205080204" pitchFamily="50" charset="-128"/>
              </a:rPr>
              <a:t>　</a:t>
            </a:r>
            <a:endParaRPr lang="en-US" altLang="ja-JP" sz="1200" b="1" u="sng" dirty="0">
              <a:solidFill>
                <a:prstClr val="black"/>
              </a:solidFill>
              <a:latin typeface="ＭＳ Ｐゴシック" panose="020B0600070205080204" pitchFamily="50" charset="-128"/>
            </a:endParaRPr>
          </a:p>
          <a:p>
            <a:pPr>
              <a:defRPr/>
            </a:pPr>
            <a:r>
              <a:rPr lang="ja-JP" altLang="en-US" sz="1200" b="1"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2012</a:t>
            </a:r>
            <a:r>
              <a:rPr lang="ja-JP" altLang="ja-JP" sz="1400" dirty="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2,970</a:t>
            </a:r>
            <a:r>
              <a:rPr lang="ja-JP" altLang="ja-JP" sz="1400" dirty="0">
                <a:solidFill>
                  <a:prstClr val="black"/>
                </a:solidFill>
                <a:latin typeface="ＭＳ Ｐゴシック" panose="020B0600070205080204" pitchFamily="50" charset="-128"/>
              </a:rPr>
              <a:t>億円→</a:t>
            </a:r>
            <a:r>
              <a:rPr lang="en-US" altLang="ja-JP" sz="1400" dirty="0">
                <a:solidFill>
                  <a:prstClr val="black"/>
                </a:solidFill>
                <a:latin typeface="ＭＳ Ｐゴシック" panose="020B0600070205080204" pitchFamily="50" charset="-128"/>
              </a:rPr>
              <a:t>2013</a:t>
            </a:r>
            <a:r>
              <a:rPr lang="ja-JP" altLang="ja-JP" sz="1400" dirty="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2,967</a:t>
            </a:r>
            <a:r>
              <a:rPr lang="ja-JP" altLang="ja-JP" sz="1400" dirty="0">
                <a:solidFill>
                  <a:prstClr val="black"/>
                </a:solidFill>
                <a:latin typeface="ＭＳ Ｐゴシック" panose="020B0600070205080204" pitchFamily="50" charset="-128"/>
              </a:rPr>
              <a:t>億円（▲</a:t>
            </a:r>
            <a:r>
              <a:rPr lang="en-US" altLang="ja-JP" sz="1400" dirty="0">
                <a:solidFill>
                  <a:prstClr val="black"/>
                </a:solidFill>
                <a:latin typeface="ＭＳ Ｐゴシック" panose="020B0600070205080204" pitchFamily="50" charset="-128"/>
              </a:rPr>
              <a:t>3</a:t>
            </a:r>
            <a:r>
              <a:rPr lang="ja-JP" altLang="ja-JP" sz="1400" dirty="0">
                <a:solidFill>
                  <a:prstClr val="black"/>
                </a:solidFill>
                <a:latin typeface="ＭＳ Ｐゴシック" panose="020B0600070205080204" pitchFamily="50" charset="-128"/>
              </a:rPr>
              <a:t>億円）→</a:t>
            </a:r>
            <a:r>
              <a:rPr lang="en-US" altLang="ja-JP" sz="1400" dirty="0">
                <a:solidFill>
                  <a:prstClr val="black"/>
                </a:solidFill>
                <a:latin typeface="ＭＳ Ｐゴシック" panose="020B0600070205080204" pitchFamily="50" charset="-128"/>
              </a:rPr>
              <a:t>2014 </a:t>
            </a:r>
            <a:r>
              <a:rPr lang="ja-JP" altLang="ja-JP" sz="1400" dirty="0">
                <a:solidFill>
                  <a:prstClr val="black"/>
                </a:solidFill>
                <a:latin typeface="ＭＳ Ｐゴシック" panose="020B0600070205080204" pitchFamily="50" charset="-128"/>
              </a:rPr>
              <a:t>：</a:t>
            </a:r>
            <a:r>
              <a:rPr lang="en-US" altLang="ja-JP" sz="1400" dirty="0">
                <a:solidFill>
                  <a:prstClr val="black"/>
                </a:solidFill>
                <a:latin typeface="ＭＳ Ｐゴシック" panose="020B0600070205080204" pitchFamily="50" charset="-128"/>
              </a:rPr>
              <a:t>2,944</a:t>
            </a:r>
            <a:r>
              <a:rPr lang="ja-JP" altLang="ja-JP" sz="1400" dirty="0">
                <a:solidFill>
                  <a:prstClr val="black"/>
                </a:solidFill>
                <a:latin typeface="ＭＳ Ｐゴシック" panose="020B0600070205080204" pitchFamily="50" charset="-128"/>
              </a:rPr>
              <a:t>億円（▲</a:t>
            </a:r>
            <a:r>
              <a:rPr lang="en-US" altLang="ja-JP" sz="1400" dirty="0">
                <a:solidFill>
                  <a:prstClr val="black"/>
                </a:solidFill>
                <a:latin typeface="ＭＳ Ｐゴシック" panose="020B0600070205080204" pitchFamily="50" charset="-128"/>
              </a:rPr>
              <a:t>23</a:t>
            </a:r>
            <a:r>
              <a:rPr lang="ja-JP" altLang="ja-JP" sz="1400" dirty="0">
                <a:solidFill>
                  <a:prstClr val="black"/>
                </a:solidFill>
                <a:latin typeface="ＭＳ Ｐゴシック" panose="020B0600070205080204" pitchFamily="50" charset="-128"/>
              </a:rPr>
              <a:t>億円）</a:t>
            </a: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2015 </a:t>
            </a: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2,912</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32</a:t>
            </a:r>
            <a:r>
              <a:rPr lang="ja-JP" altLang="ja-JP" sz="1400" dirty="0">
                <a:solidFill>
                  <a:schemeClr val="tx1"/>
                </a:solidFill>
                <a:latin typeface="ＭＳ Ｐゴシック" panose="020B0600070205080204" pitchFamily="50" charset="-128"/>
              </a:rPr>
              <a:t>億円）</a:t>
            </a:r>
            <a:endParaRPr lang="en-US" altLang="ja-JP" sz="1400" b="1" dirty="0">
              <a:solidFill>
                <a:schemeClr val="tx1"/>
              </a:solidFill>
              <a:latin typeface="ＭＳ Ｐゴシック" panose="020B0600070205080204" pitchFamily="50" charset="-128"/>
            </a:endParaRPr>
          </a:p>
          <a:p>
            <a:pPr>
              <a:defRPr/>
            </a:pP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2016 </a:t>
            </a: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2,882</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30</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2017 </a:t>
            </a: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2,864</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18</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2018</a:t>
            </a:r>
            <a:r>
              <a:rPr lang="ja-JP" altLang="ja-JP" sz="1400" dirty="0">
                <a:solidFill>
                  <a:schemeClr val="tx1"/>
                </a:solidFill>
                <a:latin typeface="ＭＳ Ｐゴシック" panose="020B0600070205080204" pitchFamily="50" charset="-128"/>
              </a:rPr>
              <a:t>：</a:t>
            </a:r>
            <a:r>
              <a:rPr lang="en-US" altLang="ja-JP" sz="1400" dirty="0">
                <a:solidFill>
                  <a:schemeClr val="tx1"/>
                </a:solidFill>
                <a:latin typeface="ＭＳ Ｐゴシック" panose="020B0600070205080204" pitchFamily="50" charset="-128"/>
              </a:rPr>
              <a:t>2,823</a:t>
            </a:r>
            <a:r>
              <a:rPr lang="ja-JP" altLang="ja-JP" sz="1400" dirty="0">
                <a:solidFill>
                  <a:schemeClr val="tx1"/>
                </a:solidFill>
                <a:latin typeface="ＭＳ Ｐゴシック" panose="020B0600070205080204" pitchFamily="50" charset="-128"/>
              </a:rPr>
              <a:t>億円（▲</a:t>
            </a:r>
            <a:r>
              <a:rPr lang="en-US" altLang="ja-JP" sz="1400" dirty="0">
                <a:solidFill>
                  <a:schemeClr val="tx1"/>
                </a:solidFill>
                <a:latin typeface="ＭＳ Ｐゴシック" panose="020B0600070205080204" pitchFamily="50" charset="-128"/>
              </a:rPr>
              <a:t>41</a:t>
            </a:r>
            <a:r>
              <a:rPr lang="ja-JP" altLang="ja-JP" sz="1400" dirty="0">
                <a:solidFill>
                  <a:schemeClr val="tx1"/>
                </a:solidFill>
                <a:latin typeface="ＭＳ Ｐゴシック" panose="020B0600070205080204" pitchFamily="50" charset="-128"/>
              </a:rPr>
              <a:t>億円）</a:t>
            </a:r>
            <a:r>
              <a:rPr lang="ja-JP" altLang="en-US" sz="1400" dirty="0">
                <a:solidFill>
                  <a:srgbClr val="FF0000"/>
                </a:solidFill>
                <a:latin typeface="ＭＳ Ｐゴシック" panose="020B0600070205080204" pitchFamily="50" charset="-128"/>
              </a:rPr>
              <a:t>　</a:t>
            </a:r>
            <a:r>
              <a:rPr lang="ja-JP" altLang="en-US" sz="1200" dirty="0">
                <a:solidFill>
                  <a:prstClr val="black"/>
                </a:solidFill>
                <a:latin typeface="ＭＳ Ｐゴシック" panose="020B0600070205080204" pitchFamily="50" charset="-128"/>
              </a:rPr>
              <a:t>　</a:t>
            </a:r>
          </a:p>
        </p:txBody>
      </p:sp>
      <p:sp>
        <p:nvSpPr>
          <p:cNvPr id="11" name="スライド番号プレースホルダ 14"/>
          <p:cNvSpPr>
            <a:spLocks noGrp="1"/>
          </p:cNvSpPr>
          <p:nvPr>
            <p:ph type="sldNum" sz="quarter" idx="12"/>
          </p:nvPr>
        </p:nvSpPr>
        <p:spPr>
          <a:xfrm>
            <a:off x="8407474" y="6669360"/>
            <a:ext cx="720080" cy="177924"/>
          </a:xfrm>
        </p:spPr>
        <p:txBody>
          <a:bodyPr/>
          <a:lstStyle/>
          <a:p>
            <a:fld id="{5B9C9651-1F72-4450-B01F-1D314242794C}" type="slidenum">
              <a:rPr lang="en-US" altLang="ja-JP" smtClean="0">
                <a:solidFill>
                  <a:prstClr val="black">
                    <a:tint val="75000"/>
                  </a:prstClr>
                </a:solidFill>
              </a:rPr>
              <a:t>212</a:t>
            </a:fld>
            <a:endParaRPr lang="ja-JP" altLang="en-US" dirty="0">
              <a:solidFill>
                <a:prstClr val="black">
                  <a:tint val="75000"/>
                </a:prstClr>
              </a:solidFill>
            </a:endParaRPr>
          </a:p>
        </p:txBody>
      </p:sp>
      <p:sp>
        <p:nvSpPr>
          <p:cNvPr id="3" name="テキスト ボックス 2"/>
          <p:cNvSpPr txBox="1"/>
          <p:nvPr/>
        </p:nvSpPr>
        <p:spPr>
          <a:xfrm>
            <a:off x="757372" y="1674436"/>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2,954</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1358829"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2,919</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909370"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2,916</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496020" y="1695793"/>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2,908</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3046561" y="1674436"/>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2,869</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650186" y="1680991"/>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2,832</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4906520"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2,970</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5434353"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2,967</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5973721"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2,944</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6519085" y="1699083"/>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2,912</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7028910" y="1708062"/>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2,882</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7579312" y="1699083"/>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2,864</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8060760" y="1708061"/>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2,823</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7" name="角丸四角形 36"/>
          <p:cNvSpPr/>
          <p:nvPr/>
        </p:nvSpPr>
        <p:spPr>
          <a:xfrm>
            <a:off x="260468" y="946072"/>
            <a:ext cx="7043217" cy="210818"/>
          </a:xfrm>
          <a:prstGeom prst="roundRect">
            <a:avLst>
              <a:gd name="adj" fmla="val 364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6219018" y="743003"/>
            <a:ext cx="2449238" cy="203069"/>
          </a:xfrm>
          <a:prstGeom prst="roundRect">
            <a:avLst>
              <a:gd name="adj" fmla="val 364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037850" y="581391"/>
            <a:ext cx="2093989" cy="161612"/>
          </a:xfrm>
          <a:prstGeom prst="roundRect">
            <a:avLst>
              <a:gd name="adj" fmla="val 3640"/>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201119" y="1833154"/>
            <a:ext cx="3981033" cy="4883319"/>
          </a:xfrm>
          <a:prstGeom prst="rect">
            <a:avLst/>
          </a:prstGeom>
        </p:spPr>
      </p:pic>
      <p:pic>
        <p:nvPicPr>
          <p:cNvPr id="4" name="図 3"/>
          <p:cNvPicPr>
            <a:picLocks noChangeAspect="1"/>
          </p:cNvPicPr>
          <p:nvPr/>
        </p:nvPicPr>
        <p:blipFill>
          <a:blip r:embed="rId4"/>
          <a:stretch>
            <a:fillRect/>
          </a:stretch>
        </p:blipFill>
        <p:spPr>
          <a:xfrm>
            <a:off x="4825600" y="1931016"/>
            <a:ext cx="4279763" cy="4773582"/>
          </a:xfrm>
          <a:prstGeom prst="rect">
            <a:avLst/>
          </a:prstGeom>
        </p:spPr>
      </p:pic>
      <p:pic>
        <p:nvPicPr>
          <p:cNvPr id="5" name="図 4"/>
          <p:cNvPicPr>
            <a:picLocks noChangeAspect="1"/>
          </p:cNvPicPr>
          <p:nvPr/>
        </p:nvPicPr>
        <p:blipFill>
          <a:blip r:embed="rId5"/>
          <a:stretch>
            <a:fillRect/>
          </a:stretch>
        </p:blipFill>
        <p:spPr>
          <a:xfrm>
            <a:off x="4354626" y="1673325"/>
            <a:ext cx="402371" cy="5047926"/>
          </a:xfrm>
          <a:prstGeom prst="rect">
            <a:avLst/>
          </a:prstGeom>
        </p:spPr>
      </p:pic>
      <p:sp>
        <p:nvSpPr>
          <p:cNvPr id="16" name="正方形/長方形 15"/>
          <p:cNvSpPr/>
          <p:nvPr/>
        </p:nvSpPr>
        <p:spPr>
          <a:xfrm>
            <a:off x="4177374" y="1932484"/>
            <a:ext cx="753753"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prstClr val="black"/>
                </a:solidFill>
                <a:latin typeface="Meiryo UI" pitchFamily="50" charset="-128"/>
                <a:ea typeface="Meiryo UI" pitchFamily="50" charset="-128"/>
                <a:cs typeface="Meiryo UI" pitchFamily="50" charset="-128"/>
              </a:rPr>
              <a:t>その他の扶助</a:t>
            </a:r>
          </a:p>
        </p:txBody>
      </p:sp>
      <p:sp>
        <p:nvSpPr>
          <p:cNvPr id="25" name="テキスト ボックス 24"/>
          <p:cNvSpPr txBox="1"/>
          <p:nvPr/>
        </p:nvSpPr>
        <p:spPr>
          <a:xfrm>
            <a:off x="4322595" y="1689825"/>
            <a:ext cx="504056" cy="215444"/>
          </a:xfrm>
          <a:prstGeom prst="rect">
            <a:avLst/>
          </a:prstGeom>
          <a:noFill/>
        </p:spPr>
        <p:txBody>
          <a:bodyPr wrap="square" rtlCol="0">
            <a:spAutoFit/>
          </a:bodyPr>
          <a:lstStyle/>
          <a:p>
            <a:r>
              <a:rPr lang="en-US" altLang="ja-JP" sz="800" dirty="0">
                <a:solidFill>
                  <a:prstClr val="black"/>
                </a:solidFill>
                <a:latin typeface="Meiryo UI" panose="020B0604030504040204" pitchFamily="50" charset="-128"/>
                <a:ea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rPr>
              <a:t>合計</a:t>
            </a:r>
            <a:r>
              <a:rPr lang="en-US" altLang="ja-JP" sz="800" dirty="0">
                <a:solidFill>
                  <a:prstClr val="black"/>
                </a:solidFill>
                <a:latin typeface="Meiryo UI" panose="020B0604030504040204" pitchFamily="50" charset="-128"/>
                <a:ea typeface="Meiryo UI" panose="020B0604030504040204" pitchFamily="50" charset="-128"/>
              </a:rPr>
              <a:t>)</a:t>
            </a:r>
            <a:endParaRPr lang="ja-JP" altLang="en-US" sz="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59761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7664" y="8371"/>
            <a:ext cx="648072" cy="330183"/>
          </a:xfrm>
          <a:prstGeom prst="roundRect">
            <a:avLst>
              <a:gd name="adj" fmla="val 3640"/>
            </a:avLst>
          </a:prstGeom>
          <a:solidFill>
            <a:srgbClr val="0070C0"/>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2411760" cy="338554"/>
          </a:xfrm>
          <a:prstGeom prst="rect">
            <a:avLst/>
          </a:prstGeom>
          <a:noFill/>
        </p:spPr>
        <p:txBody>
          <a:bodyPr wrap="square" rtlCol="0">
            <a:spAutoFit/>
          </a:bodyPr>
          <a:lstStyle/>
          <a:p>
            <a:r>
              <a:rPr lang="ja-JP" altLang="en-US" sz="1600" u="sng" dirty="0" smtClean="0"/>
              <a:t>女性の活躍促進 </a:t>
            </a:r>
            <a:r>
              <a:rPr lang="en-US" altLang="ja-JP" sz="1600" b="1" dirty="0" smtClean="0">
                <a:solidFill>
                  <a:prstClr val="white"/>
                </a:solidFill>
              </a:rPr>
              <a:t>〔</a:t>
            </a:r>
            <a:r>
              <a:rPr lang="ja-JP" altLang="en-US" sz="1600" b="1" dirty="0">
                <a:solidFill>
                  <a:prstClr val="white"/>
                </a:solidFill>
              </a:rPr>
              <a:t>新規</a:t>
            </a:r>
            <a:r>
              <a:rPr lang="en-US" altLang="ja-JP" sz="1600" b="1" dirty="0">
                <a:solidFill>
                  <a:prstClr val="white"/>
                </a:solidFill>
              </a:rPr>
              <a:t>〕</a:t>
            </a:r>
            <a:endParaRPr kumimoji="1" lang="en-US" altLang="ja-JP" sz="1600" dirty="0" smtClean="0"/>
          </a:p>
        </p:txBody>
      </p:sp>
      <p:sp>
        <p:nvSpPr>
          <p:cNvPr id="5" name="テキスト ボックス 4"/>
          <p:cNvSpPr txBox="1"/>
          <p:nvPr/>
        </p:nvSpPr>
        <p:spPr>
          <a:xfrm>
            <a:off x="0" y="476672"/>
            <a:ext cx="2411760" cy="4185761"/>
          </a:xfrm>
          <a:prstGeom prst="rect">
            <a:avLst/>
          </a:prstGeom>
          <a:noFill/>
        </p:spPr>
        <p:txBody>
          <a:bodyPr wrap="square" rtlCol="0">
            <a:spAutoFit/>
          </a:bodyPr>
          <a:lstStyle/>
          <a:p>
            <a:r>
              <a:rPr kumimoji="1" lang="ja-JP" altLang="en-US" sz="1400" dirty="0" smtClean="0"/>
              <a:t>①分野：　－</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a:t>
            </a:r>
            <a:r>
              <a:rPr lang="ja-JP" altLang="en-US" sz="1400" dirty="0"/>
              <a:t>市民</a:t>
            </a:r>
            <a:r>
              <a:rPr kumimoji="1" lang="ja-JP" altLang="en-US" sz="1400" dirty="0" smtClean="0"/>
              <a:t>局</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lang="ja-JP" altLang="en-US" sz="1400" dirty="0" smtClean="0"/>
              <a:t>女性の活躍促進プロジェクト</a:t>
            </a:r>
            <a:endParaRPr lang="en-US" altLang="ja-JP" sz="1400" dirty="0" smtClean="0"/>
          </a:p>
          <a:p>
            <a:r>
              <a:rPr lang="ja-JP" altLang="en-US" sz="1400" dirty="0"/>
              <a:t>　</a:t>
            </a:r>
            <a:r>
              <a:rPr lang="ja-JP" altLang="en-US" sz="1400" dirty="0" smtClean="0"/>
              <a:t>チーム</a:t>
            </a:r>
            <a:r>
              <a:rPr kumimoji="1" lang="ja-JP" altLang="en-US" sz="1400" dirty="0" smtClean="0"/>
              <a:t>設置（</a:t>
            </a:r>
            <a:r>
              <a:rPr lang="en-US" altLang="ja-JP" sz="1400" dirty="0" smtClean="0"/>
              <a:t>2013</a:t>
            </a:r>
            <a:r>
              <a:rPr lang="ja-JP" altLang="en-US" sz="1400" dirty="0" smtClean="0"/>
              <a:t>年</a:t>
            </a:r>
            <a:r>
              <a:rPr lang="en-US" altLang="ja-JP" sz="1400" dirty="0" smtClean="0"/>
              <a:t>10</a:t>
            </a:r>
            <a:r>
              <a:rPr lang="ja-JP" altLang="en-US" sz="1400" dirty="0" smtClean="0"/>
              <a:t>月）</a:t>
            </a:r>
            <a:endParaRPr lang="en-US" altLang="ja-JP" sz="1400" dirty="0" smtClean="0"/>
          </a:p>
          <a:p>
            <a:r>
              <a:rPr lang="ja-JP" altLang="en-US" sz="1400" dirty="0"/>
              <a:t>　</a:t>
            </a:r>
            <a:r>
              <a:rPr lang="ja-JP" altLang="en-US" sz="1400" dirty="0" smtClean="0"/>
              <a:t>以降</a:t>
            </a:r>
            <a:r>
              <a:rPr kumimoji="1" lang="ja-JP" altLang="en-US" sz="1400" dirty="0" smtClean="0"/>
              <a:t>順次実施</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162002511"/>
              </p:ext>
            </p:extLst>
          </p:nvPr>
        </p:nvGraphicFramePr>
        <p:xfrm>
          <a:off x="2339752" y="476672"/>
          <a:ext cx="6696744" cy="6103374"/>
        </p:xfrm>
        <a:graphic>
          <a:graphicData uri="http://schemas.openxmlformats.org/drawingml/2006/table">
            <a:tbl>
              <a:tblPr firstRow="1">
                <a:tableStyleId>{5C22544A-7EE6-4342-B048-85BDC9FD1C3A}</a:tableStyleId>
              </a:tblPr>
              <a:tblGrid>
                <a:gridCol w="1296144"/>
                <a:gridCol w="1368152"/>
                <a:gridCol w="2358262"/>
                <a:gridCol w="1674186"/>
              </a:tblGrid>
              <a:tr h="525534">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23138">
                <a:tc>
                  <a:txBody>
                    <a:bodyPr/>
                    <a:lstStyle/>
                    <a:p>
                      <a:pPr algn="just"/>
                      <a:r>
                        <a:rPr kumimoji="1" lang="ja-JP" altLang="en-US" sz="1200" b="0" u="none" kern="1200" noProof="0" dirty="0" smtClean="0">
                          <a:solidFill>
                            <a:schemeClr val="tx1"/>
                          </a:solidFill>
                          <a:latin typeface="+mn-lt"/>
                          <a:ea typeface="+mn-ea"/>
                          <a:cs typeface="+mn-cs"/>
                        </a:rPr>
                        <a:t>・</a:t>
                      </a:r>
                      <a:r>
                        <a:rPr kumimoji="1" lang="ja-JP" altLang="en-US" sz="1200" b="0" u="none" kern="1200" dirty="0" smtClean="0">
                          <a:solidFill>
                            <a:schemeClr val="tx1"/>
                          </a:solidFill>
                          <a:latin typeface="+mn-lt"/>
                          <a:ea typeface="+mn-ea"/>
                          <a:cs typeface="+mn-cs"/>
                        </a:rPr>
                        <a:t>大阪の女性の就業状況は、全国に比べ、いわゆる</a:t>
                      </a:r>
                      <a:r>
                        <a:rPr kumimoji="1" lang="en-US" altLang="ja-JP" sz="1200" b="0" u="none" kern="1200" dirty="0" smtClean="0">
                          <a:solidFill>
                            <a:schemeClr val="tx1"/>
                          </a:solidFill>
                          <a:latin typeface="+mn-lt"/>
                          <a:ea typeface="+mn-ea"/>
                          <a:cs typeface="+mn-cs"/>
                        </a:rPr>
                        <a:t>M</a:t>
                      </a:r>
                      <a:r>
                        <a:rPr kumimoji="1" lang="ja-JP" altLang="en-US" sz="1200" b="0" u="none" kern="1200" dirty="0" smtClean="0">
                          <a:solidFill>
                            <a:schemeClr val="tx1"/>
                          </a:solidFill>
                          <a:latin typeface="+mn-lt"/>
                          <a:ea typeface="+mn-ea"/>
                          <a:cs typeface="+mn-cs"/>
                        </a:rPr>
                        <a:t>字型カーブの谷が深く、その後の回復も鈍い傾向</a:t>
                      </a:r>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mn-lt"/>
                          <a:ea typeface="+mn-ea"/>
                          <a:cs typeface="+mn-cs"/>
                        </a:rPr>
                        <a:t>・企業における女性の活躍促進への理解が十分進んでいない</a:t>
                      </a:r>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・固定的な性別役割分担意識の解消やワーク・ライフ・バランス推進の意義、重要性について社会全体として広めていく必要がある</a:t>
                      </a:r>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mn-lt"/>
                          <a:ea typeface="+mn-ea"/>
                          <a:cs typeface="+mn-cs"/>
                        </a:rPr>
                        <a:t>・地域における女性のさらなる活躍が求められている</a:t>
                      </a:r>
                      <a:endParaRPr kumimoji="1" lang="en-US" altLang="ja-JP" sz="1200" b="0" i="0" u="none" strike="noStrike" kern="1200" cap="none" spc="0" normalizeH="0" baseline="0" noProof="0" dirty="0" smtClean="0">
                        <a:ln>
                          <a:noFill/>
                        </a:ln>
                        <a:solidFill>
                          <a:srgbClr val="FF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ctr"/>
                      <a:r>
                        <a:rPr kumimoji="1" lang="ja-JP" altLang="en-US" sz="1200" b="0" u="none" kern="1200" dirty="0" smtClean="0">
                          <a:solidFill>
                            <a:schemeClr val="tx1"/>
                          </a:solidFill>
                          <a:latin typeface="+mn-lt"/>
                          <a:ea typeface="+mn-ea"/>
                          <a:cs typeface="+mn-cs"/>
                        </a:rPr>
                        <a:t>・女性の就業支援</a:t>
                      </a:r>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fontAlgn="ctr">
                        <a:defRPr/>
                      </a:pPr>
                      <a:r>
                        <a:rPr kumimoji="1" lang="ja-JP" altLang="en-US" sz="1200" b="0" u="none" kern="1200" dirty="0" smtClean="0">
                          <a:solidFill>
                            <a:schemeClr val="tx1"/>
                          </a:solidFill>
                          <a:latin typeface="+mn-lt"/>
                          <a:ea typeface="+mn-ea"/>
                          <a:cs typeface="+mn-cs"/>
                        </a:rPr>
                        <a:t>・女性の登用、働きやすい職場づくりに取り組む中小企業等への支援</a:t>
                      </a:r>
                      <a:r>
                        <a:rPr kumimoji="1" lang="en-US" altLang="ja-JP" sz="1200" b="0" u="none" kern="1200" dirty="0" smtClean="0">
                          <a:solidFill>
                            <a:schemeClr val="tx1"/>
                          </a:solidFill>
                          <a:latin typeface="+mn-lt"/>
                          <a:ea typeface="+mn-ea"/>
                          <a:cs typeface="+mn-cs"/>
                        </a:rPr>
                        <a:t>(</a:t>
                      </a:r>
                      <a:r>
                        <a:rPr kumimoji="1" lang="ja-JP" altLang="en-US" sz="1200" b="0" u="none" kern="1200" dirty="0" smtClean="0">
                          <a:solidFill>
                            <a:schemeClr val="tx1"/>
                          </a:solidFill>
                          <a:latin typeface="+mn-lt"/>
                          <a:ea typeface="+mn-ea"/>
                          <a:cs typeface="+mn-cs"/>
                        </a:rPr>
                        <a:t>表彰・認証</a:t>
                      </a:r>
                      <a:r>
                        <a:rPr kumimoji="1" lang="en-US" altLang="ja-JP" sz="1200" b="0" u="none" kern="1200" dirty="0" smtClean="0">
                          <a:solidFill>
                            <a:schemeClr val="tx1"/>
                          </a:solidFill>
                          <a:latin typeface="+mn-lt"/>
                          <a:ea typeface="+mn-ea"/>
                          <a:cs typeface="+mn-cs"/>
                        </a:rPr>
                        <a:t>)</a:t>
                      </a:r>
                    </a:p>
                    <a:p>
                      <a:pPr algn="just" fontAlgn="ctr">
                        <a:defRPr/>
                      </a:pPr>
                      <a:endParaRPr kumimoji="1" lang="en-US" altLang="zh-TW" sz="1200" b="0" u="none" kern="1200" dirty="0" smtClean="0">
                        <a:solidFill>
                          <a:schemeClr val="tx1"/>
                        </a:solidFill>
                        <a:latin typeface="+mn-lt"/>
                        <a:ea typeface="+mn-ea"/>
                        <a:cs typeface="+mn-cs"/>
                      </a:endParaRPr>
                    </a:p>
                    <a:p>
                      <a:pPr algn="just" fontAlgn="ctr">
                        <a:defRPr/>
                      </a:pPr>
                      <a:r>
                        <a:rPr kumimoji="1" lang="ja-JP" altLang="en-US" sz="1200" b="0" u="none" kern="1200" dirty="0" smtClean="0">
                          <a:solidFill>
                            <a:schemeClr val="tx1"/>
                          </a:solidFill>
                          <a:latin typeface="+mn-lt"/>
                          <a:ea typeface="+mn-ea"/>
                          <a:cs typeface="+mn-cs"/>
                        </a:rPr>
                        <a:t>・女性の活躍促進に向けた意識改革の推進</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mn-lt"/>
                          <a:ea typeface="+mn-ea"/>
                          <a:cs typeface="+mn-cs"/>
                        </a:rPr>
                        <a:t>・地域で活躍する女性の支援</a:t>
                      </a:r>
                      <a:endParaRPr kumimoji="1" lang="en-US" altLang="ja-JP" sz="1200" b="0" u="none"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200" b="0" u="sng" kern="1200" dirty="0" smtClean="0">
                          <a:solidFill>
                            <a:schemeClr val="tx1"/>
                          </a:solidFill>
                          <a:latin typeface="+mn-lt"/>
                          <a:ea typeface="+mn-ea"/>
                          <a:cs typeface="+mn-cs"/>
                        </a:rPr>
                        <a:t>・若者・女性の就労等トータルサポート事業（</a:t>
                      </a:r>
                      <a:r>
                        <a:rPr kumimoji="1" lang="en-US" altLang="ja-JP" sz="1200" b="0" u="sng" kern="1200" dirty="0" smtClean="0">
                          <a:solidFill>
                            <a:schemeClr val="tx1"/>
                          </a:solidFill>
                          <a:latin typeface="+mn-lt"/>
                          <a:ea typeface="+mn-ea"/>
                          <a:cs typeface="+mn-cs"/>
                        </a:rPr>
                        <a:t>2016</a:t>
                      </a:r>
                      <a:r>
                        <a:rPr kumimoji="1" lang="ja-JP" altLang="en-US" sz="1200" b="0" u="sng" kern="1200" dirty="0" smtClean="0">
                          <a:solidFill>
                            <a:schemeClr val="tx1"/>
                          </a:solidFill>
                          <a:latin typeface="+mn-lt"/>
                          <a:ea typeface="+mn-ea"/>
                          <a:cs typeface="+mn-cs"/>
                        </a:rPr>
                        <a:t>年～）</a:t>
                      </a:r>
                      <a:endParaRPr kumimoji="1" lang="en-US" altLang="ja-JP" sz="1200" b="0" u="none"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・求職者の ニーズ等に応じた就労相談や企業とのマッチングなど、ワンストップで切れ目なく総合的に支援を実施</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mn-lt"/>
                          <a:ea typeface="+mn-ea"/>
                          <a:cs typeface="+mn-cs"/>
                        </a:rPr>
                        <a:t>・コミュニケーション能力等スキルを向上させるセミナー等を実施</a:t>
                      </a: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r>
                        <a:rPr kumimoji="1" lang="ja-JP" altLang="en-US" sz="1200" b="0" u="sng" kern="1200" dirty="0" smtClean="0">
                          <a:solidFill>
                            <a:schemeClr val="tx1"/>
                          </a:solidFill>
                          <a:latin typeface="+mn-lt"/>
                          <a:ea typeface="+mn-ea"/>
                          <a:cs typeface="+mn-cs"/>
                        </a:rPr>
                        <a:t>・「大阪市女性活躍リーディングカンパニー」認証制度</a:t>
                      </a:r>
                      <a:endParaRPr kumimoji="1" lang="en-US" altLang="ja-JP" sz="1200" b="0" u="sng"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・「意欲のある女性が活躍し続けられる組織づくり」などについて積極的に推進する企業等を認証</a:t>
                      </a:r>
                      <a:endParaRPr kumimoji="1" lang="en-US" altLang="ja-JP" sz="1200" b="0" u="none" dirty="0" smtClean="0">
                        <a:solidFill>
                          <a:schemeClr val="tx1"/>
                        </a:solidFill>
                      </a:endParaRPr>
                    </a:p>
                    <a:p>
                      <a:pPr algn="just"/>
                      <a:endParaRPr kumimoji="1" lang="en-US" altLang="ja-JP" sz="1200" b="0" u="none" dirty="0" smtClean="0">
                        <a:solidFill>
                          <a:schemeClr val="tx1"/>
                        </a:solidFill>
                      </a:endParaRPr>
                    </a:p>
                    <a:p>
                      <a:pPr algn="just"/>
                      <a:r>
                        <a:rPr kumimoji="1" lang="ja-JP" altLang="en-US" sz="1200" b="0" u="none" dirty="0" smtClean="0">
                          <a:solidFill>
                            <a:schemeClr val="tx1"/>
                          </a:solidFill>
                        </a:rPr>
                        <a:t>・</a:t>
                      </a:r>
                      <a:r>
                        <a:rPr kumimoji="1" lang="ja-JP" altLang="ja-JP" sz="1200" b="0" u="sng" kern="1200" dirty="0" smtClean="0">
                          <a:solidFill>
                            <a:schemeClr val="tx1"/>
                          </a:solidFill>
                          <a:latin typeface="+mn-lt"/>
                          <a:ea typeface="+mn-ea"/>
                          <a:cs typeface="+mn-cs"/>
                        </a:rPr>
                        <a:t>「大阪市女性活躍施策検討プロジェクトチーム」</a:t>
                      </a:r>
                      <a:r>
                        <a:rPr kumimoji="1" lang="ja-JP" altLang="en-US" sz="1200" b="0" u="sng" kern="1200" dirty="0" smtClean="0">
                          <a:solidFill>
                            <a:schemeClr val="tx1"/>
                          </a:solidFill>
                          <a:latin typeface="+mn-lt"/>
                          <a:ea typeface="+mn-ea"/>
                          <a:cs typeface="+mn-cs"/>
                        </a:rPr>
                        <a:t>を設置</a:t>
                      </a:r>
                      <a:endParaRPr kumimoji="1" lang="en-US" altLang="ja-JP" sz="1200" b="0" u="sng"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a:t>
                      </a:r>
                      <a:r>
                        <a:rPr kumimoji="1" lang="ja-JP" altLang="ja-JP" sz="1200" b="0" u="none" kern="1200" dirty="0" smtClean="0">
                          <a:solidFill>
                            <a:schemeClr val="tx1"/>
                          </a:solidFill>
                          <a:latin typeface="+mn-lt"/>
                          <a:ea typeface="+mn-ea"/>
                          <a:cs typeface="+mn-cs"/>
                        </a:rPr>
                        <a:t>市と企業・経済団体の女性職員が参加し、官民協働により、働く女性を支援する方策について検討し、市長</a:t>
                      </a:r>
                      <a:r>
                        <a:rPr kumimoji="1" lang="ja-JP" altLang="en-US" sz="1200" b="0" u="none" kern="1200" dirty="0" smtClean="0">
                          <a:solidFill>
                            <a:schemeClr val="tx1"/>
                          </a:solidFill>
                          <a:latin typeface="+mn-lt"/>
                          <a:ea typeface="+mn-ea"/>
                          <a:cs typeface="+mn-cs"/>
                        </a:rPr>
                        <a:t>へ</a:t>
                      </a:r>
                      <a:r>
                        <a:rPr kumimoji="1" lang="ja-JP" altLang="ja-JP" sz="1200" b="0" u="none" kern="1200" dirty="0" smtClean="0">
                          <a:solidFill>
                            <a:schemeClr val="tx1"/>
                          </a:solidFill>
                          <a:latin typeface="+mn-lt"/>
                          <a:ea typeface="+mn-ea"/>
                          <a:cs typeface="+mn-cs"/>
                        </a:rPr>
                        <a:t>施策提言</a:t>
                      </a:r>
                      <a:endParaRPr kumimoji="1" lang="en-US" altLang="ja-JP" sz="1200" b="0" u="none" kern="1200" dirty="0" smtClean="0">
                        <a:solidFill>
                          <a:schemeClr val="tx1"/>
                        </a:solidFill>
                        <a:latin typeface="+mn-lt"/>
                        <a:ea typeface="+mn-ea"/>
                        <a:cs typeface="+mn-cs"/>
                      </a:endParaRPr>
                    </a:p>
                    <a:p>
                      <a:pPr algn="just"/>
                      <a:endParaRPr kumimoji="1" lang="en-US" altLang="ja-JP" sz="1200" b="0" u="none" dirty="0" smtClean="0">
                        <a:solidFill>
                          <a:schemeClr val="tx1"/>
                        </a:solidFill>
                      </a:endParaRPr>
                    </a:p>
                    <a:p>
                      <a:pPr algn="just"/>
                      <a:endParaRPr kumimoji="1" lang="en-US" altLang="ja-JP" sz="1200" b="0" u="none" dirty="0" smtClean="0">
                        <a:solidFill>
                          <a:schemeClr val="tx1"/>
                        </a:solidFill>
                      </a:endParaRPr>
                    </a:p>
                    <a:p>
                      <a:pPr algn="just"/>
                      <a:endParaRPr kumimoji="1" lang="en-US" altLang="ja-JP" sz="1200" b="0" u="none" dirty="0" smtClean="0">
                        <a:solidFill>
                          <a:schemeClr val="tx1"/>
                        </a:solidFill>
                      </a:endParaRPr>
                    </a:p>
                    <a:p>
                      <a:pPr algn="just"/>
                      <a:r>
                        <a:rPr kumimoji="1" lang="ja-JP" altLang="en-US" sz="1200" b="0" u="none" dirty="0" smtClean="0">
                          <a:solidFill>
                            <a:schemeClr val="tx1"/>
                          </a:solidFill>
                        </a:rPr>
                        <a:t>・</a:t>
                      </a:r>
                      <a:r>
                        <a:rPr kumimoji="1" lang="ja-JP" altLang="en-US" sz="1200" b="0" u="sng" kern="1200" dirty="0" smtClean="0">
                          <a:solidFill>
                            <a:schemeClr val="tx1"/>
                          </a:solidFill>
                          <a:latin typeface="+mn-lt"/>
                          <a:ea typeface="+mn-ea"/>
                          <a:cs typeface="+mn-cs"/>
                        </a:rPr>
                        <a:t>女性チャレンジ応援拠点</a:t>
                      </a:r>
                      <a:endParaRPr kumimoji="1" lang="en-US" altLang="ja-JP" sz="1200" b="0" u="sng"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・地域で活躍し貢献したい女性を発掘、育成、支援するとともに、地域課題を解決するため起業したい女性等の支援を実施</a:t>
                      </a:r>
                      <a:endParaRPr kumimoji="1" lang="en-US" altLang="ja-JP" sz="1200" b="0" u="none"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noProof="0" dirty="0" smtClean="0">
                          <a:solidFill>
                            <a:schemeClr val="tx1"/>
                          </a:solidFill>
                          <a:latin typeface="+mn-lt"/>
                          <a:ea typeface="+mn-ea"/>
                          <a:cs typeface="+mn-cs"/>
                        </a:rPr>
                        <a:t>・</a:t>
                      </a:r>
                      <a:r>
                        <a:rPr kumimoji="1" lang="ja-JP" altLang="en-US" sz="1200" b="0" u="none" kern="1200" dirty="0" smtClean="0">
                          <a:solidFill>
                            <a:schemeClr val="tx1"/>
                          </a:solidFill>
                          <a:latin typeface="+mn-lt"/>
                          <a:ea typeface="+mn-ea"/>
                          <a:cs typeface="+mn-cs"/>
                        </a:rPr>
                        <a:t>トータルサポート事業で支援を行った女性の就職者数</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mn-lt"/>
                          <a:ea typeface="+mn-ea"/>
                          <a:cs typeface="+mn-cs"/>
                        </a:rPr>
                        <a:t>2016</a:t>
                      </a:r>
                      <a:r>
                        <a:rPr kumimoji="1" lang="ja-JP" altLang="en-US" sz="1200" b="0" u="none" kern="1200" dirty="0" smtClean="0">
                          <a:solidFill>
                            <a:schemeClr val="tx1"/>
                          </a:solidFill>
                          <a:latin typeface="+mn-lt"/>
                          <a:ea typeface="+mn-ea"/>
                          <a:cs typeface="+mn-cs"/>
                        </a:rPr>
                        <a:t>年度：</a:t>
                      </a:r>
                      <a:r>
                        <a:rPr kumimoji="1" lang="en-US" altLang="ja-JP" sz="1200" b="0" u="none" kern="1200" dirty="0" smtClean="0">
                          <a:solidFill>
                            <a:schemeClr val="tx1"/>
                          </a:solidFill>
                          <a:latin typeface="+mn-lt"/>
                          <a:ea typeface="+mn-ea"/>
                          <a:cs typeface="+mn-cs"/>
                        </a:rPr>
                        <a:t>1,171</a:t>
                      </a:r>
                      <a:r>
                        <a:rPr kumimoji="1" lang="ja-JP" altLang="en-US" sz="1200" b="0" u="none" kern="1200" dirty="0" smtClean="0">
                          <a:solidFill>
                            <a:schemeClr val="tx1"/>
                          </a:solidFill>
                          <a:latin typeface="+mn-lt"/>
                          <a:ea typeface="+mn-ea"/>
                          <a:cs typeface="+mn-cs"/>
                        </a:rPr>
                        <a:t>人</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mn-lt"/>
                          <a:ea typeface="+mn-ea"/>
                          <a:cs typeface="+mn-cs"/>
                        </a:rPr>
                        <a:t>2017</a:t>
                      </a:r>
                      <a:r>
                        <a:rPr kumimoji="1" lang="ja-JP" altLang="en-US" sz="1200" b="0" u="none" kern="1200" dirty="0" smtClean="0">
                          <a:solidFill>
                            <a:schemeClr val="tx1"/>
                          </a:solidFill>
                          <a:latin typeface="+mn-lt"/>
                          <a:ea typeface="+mn-ea"/>
                          <a:cs typeface="+mn-cs"/>
                        </a:rPr>
                        <a:t>年度：</a:t>
                      </a:r>
                      <a:r>
                        <a:rPr kumimoji="1" lang="en-US" altLang="ja-JP" sz="1200" b="0" u="none" kern="1200" dirty="0" smtClean="0">
                          <a:solidFill>
                            <a:schemeClr val="tx1"/>
                          </a:solidFill>
                          <a:latin typeface="+mn-lt"/>
                          <a:ea typeface="+mn-ea"/>
                          <a:cs typeface="+mn-cs"/>
                        </a:rPr>
                        <a:t>1,528</a:t>
                      </a:r>
                      <a:r>
                        <a:rPr kumimoji="1" lang="ja-JP" altLang="en-US" sz="1200" b="0" u="none" kern="1200" dirty="0" smtClean="0">
                          <a:solidFill>
                            <a:schemeClr val="tx1"/>
                          </a:solidFill>
                          <a:latin typeface="+mn-lt"/>
                          <a:ea typeface="+mn-ea"/>
                          <a:cs typeface="+mn-cs"/>
                        </a:rPr>
                        <a:t>人</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smtClean="0">
                          <a:solidFill>
                            <a:schemeClr val="tx1"/>
                          </a:solidFill>
                          <a:latin typeface="+mn-lt"/>
                          <a:ea typeface="+mn-ea"/>
                          <a:cs typeface="+mn-cs"/>
                        </a:rPr>
                        <a:t>・女性活躍リーディングカンパニー認証件数</a:t>
                      </a:r>
                      <a:r>
                        <a:rPr kumimoji="1" lang="en-US" altLang="ja-JP" sz="1200" b="0" u="none" kern="1200" dirty="0" smtClean="0">
                          <a:solidFill>
                            <a:schemeClr val="tx1"/>
                          </a:solidFill>
                          <a:latin typeface="+mn-lt"/>
                          <a:ea typeface="+mn-ea"/>
                          <a:cs typeface="+mn-cs"/>
                        </a:rPr>
                        <a:t>(</a:t>
                      </a:r>
                      <a:r>
                        <a:rPr kumimoji="1" lang="ja-JP" altLang="en-US" sz="1200" b="0" u="none" kern="1200" dirty="0" smtClean="0">
                          <a:solidFill>
                            <a:schemeClr val="tx1"/>
                          </a:solidFill>
                          <a:latin typeface="+mn-lt"/>
                          <a:ea typeface="+mn-ea"/>
                          <a:cs typeface="+mn-cs"/>
                        </a:rPr>
                        <a:t>累計</a:t>
                      </a:r>
                      <a:r>
                        <a:rPr kumimoji="1" lang="en-US" altLang="ja-JP" sz="1200" b="0" u="none" kern="1200" dirty="0" smtClean="0">
                          <a:solidFill>
                            <a:schemeClr val="tx1"/>
                          </a:solidFill>
                          <a:latin typeface="+mn-lt"/>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mn-lt"/>
                          <a:ea typeface="+mn-ea"/>
                          <a:cs typeface="+mn-cs"/>
                        </a:rPr>
                        <a:t>2014</a:t>
                      </a:r>
                      <a:r>
                        <a:rPr kumimoji="1" lang="ja-JP" altLang="en-US" sz="1200" b="0" u="none" kern="1200" dirty="0" smtClean="0">
                          <a:solidFill>
                            <a:schemeClr val="tx1"/>
                          </a:solidFill>
                          <a:latin typeface="+mn-lt"/>
                          <a:ea typeface="+mn-ea"/>
                          <a:cs typeface="+mn-cs"/>
                        </a:rPr>
                        <a:t>年度：</a:t>
                      </a:r>
                      <a:r>
                        <a:rPr kumimoji="1" lang="en-US" altLang="ja-JP" sz="1200" b="0" u="none" kern="1200" dirty="0" smtClean="0">
                          <a:solidFill>
                            <a:schemeClr val="tx1"/>
                          </a:solidFill>
                          <a:latin typeface="+mn-lt"/>
                          <a:ea typeface="+mn-ea"/>
                          <a:cs typeface="+mn-cs"/>
                        </a:rPr>
                        <a:t>60</a:t>
                      </a:r>
                      <a:r>
                        <a:rPr kumimoji="1" lang="ja-JP" altLang="en-US" sz="1200" b="0" u="none" kern="1200" dirty="0" smtClean="0">
                          <a:solidFill>
                            <a:schemeClr val="tx1"/>
                          </a:solidFill>
                          <a:latin typeface="+mn-lt"/>
                          <a:ea typeface="+mn-ea"/>
                          <a:cs typeface="+mn-cs"/>
                        </a:rPr>
                        <a:t>件</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0" u="none" kern="1200" dirty="0" smtClean="0">
                          <a:solidFill>
                            <a:schemeClr val="tx1"/>
                          </a:solidFill>
                          <a:latin typeface="+mn-lt"/>
                          <a:ea typeface="+mn-ea"/>
                          <a:cs typeface="+mn-cs"/>
                        </a:rPr>
                        <a:t>2017</a:t>
                      </a:r>
                      <a:r>
                        <a:rPr kumimoji="1" lang="ja-JP" altLang="en-US" sz="1200" b="0" u="none" kern="1200" dirty="0" smtClean="0">
                          <a:solidFill>
                            <a:schemeClr val="tx1"/>
                          </a:solidFill>
                          <a:latin typeface="+mn-lt"/>
                          <a:ea typeface="+mn-ea"/>
                          <a:cs typeface="+mn-cs"/>
                        </a:rPr>
                        <a:t>年度：</a:t>
                      </a:r>
                      <a:r>
                        <a:rPr kumimoji="1" lang="en-US" altLang="ja-JP" sz="1200" b="0" u="none" kern="1200" dirty="0" smtClean="0">
                          <a:solidFill>
                            <a:schemeClr val="tx1"/>
                          </a:solidFill>
                          <a:latin typeface="+mn-lt"/>
                          <a:ea typeface="+mn-ea"/>
                          <a:cs typeface="+mn-cs"/>
                        </a:rPr>
                        <a:t>359</a:t>
                      </a:r>
                      <a:r>
                        <a:rPr kumimoji="1" lang="ja-JP" altLang="en-US" sz="1200" b="0" u="none" kern="1200" dirty="0" smtClean="0">
                          <a:solidFill>
                            <a:schemeClr val="tx1"/>
                          </a:solidFill>
                          <a:latin typeface="+mn-lt"/>
                          <a:ea typeface="+mn-ea"/>
                          <a:cs typeface="+mn-cs"/>
                        </a:rPr>
                        <a:t>件</a:t>
                      </a:r>
                      <a:endParaRPr kumimoji="1" lang="en-US" altLang="ja-JP" sz="1200" b="0" u="none" kern="1200" dirty="0" smtClean="0">
                        <a:solidFill>
                          <a:schemeClr val="tx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0" u="none" kern="1200" noProof="0" dirty="0" smtClean="0">
                        <a:solidFill>
                          <a:schemeClr val="tx1"/>
                        </a:solidFill>
                        <a:latin typeface="+mn-lt"/>
                        <a:ea typeface="+mn-ea"/>
                        <a:cs typeface="+mn-cs"/>
                      </a:endParaRPr>
                    </a:p>
                    <a:p>
                      <a:pPr algn="just"/>
                      <a:r>
                        <a:rPr kumimoji="1" lang="ja-JP" altLang="en-US" sz="1200" b="0" u="none" kern="1200" noProof="0" dirty="0" smtClean="0">
                          <a:solidFill>
                            <a:schemeClr val="tx1"/>
                          </a:solidFill>
                          <a:latin typeface="+mn-lt"/>
                          <a:ea typeface="+mn-ea"/>
                          <a:cs typeface="+mn-cs"/>
                        </a:rPr>
                        <a:t>・</a:t>
                      </a:r>
                      <a:r>
                        <a:rPr kumimoji="1" lang="en-US" altLang="ja-JP" sz="1200" b="0" u="none" kern="1200" noProof="0" dirty="0" smtClean="0">
                          <a:solidFill>
                            <a:schemeClr val="tx1"/>
                          </a:solidFill>
                          <a:latin typeface="+mn-lt"/>
                          <a:ea typeface="+mn-ea"/>
                          <a:cs typeface="+mn-cs"/>
                        </a:rPr>
                        <a:t>2018</a:t>
                      </a:r>
                      <a:r>
                        <a:rPr kumimoji="1" lang="ja-JP" altLang="en-US" sz="1200" b="0" u="none" kern="1200" noProof="0" dirty="0" smtClean="0">
                          <a:solidFill>
                            <a:schemeClr val="tx1"/>
                          </a:solidFill>
                          <a:latin typeface="+mn-lt"/>
                          <a:ea typeface="+mn-ea"/>
                          <a:cs typeface="+mn-cs"/>
                        </a:rPr>
                        <a:t>年度は、市長への施策提言をふまえ具体的に事業化した、</a:t>
                      </a:r>
                      <a:r>
                        <a:rPr kumimoji="1" lang="ja-JP" altLang="en-US" sz="1200" b="0" u="none" kern="1200" dirty="0" smtClean="0">
                          <a:solidFill>
                            <a:schemeClr val="tx1"/>
                          </a:solidFill>
                          <a:latin typeface="+mn-lt"/>
                          <a:ea typeface="+mn-ea"/>
                          <a:cs typeface="+mn-cs"/>
                        </a:rPr>
                        <a:t>市長と企業トップによる宣言リレー動画の配信など</a:t>
                      </a:r>
                      <a:r>
                        <a:rPr kumimoji="1" lang="ja-JP" altLang="en-US" sz="1200" b="0" u="none" strike="noStrike" kern="1200" baseline="0" dirty="0" smtClean="0">
                          <a:solidFill>
                            <a:schemeClr val="tx1"/>
                          </a:solidFill>
                          <a:latin typeface="+mn-lt"/>
                          <a:ea typeface="+mn-ea"/>
                          <a:cs typeface="+mn-cs"/>
                        </a:rPr>
                        <a:t>の</a:t>
                      </a:r>
                      <a:r>
                        <a:rPr kumimoji="1" lang="ja-JP" altLang="en-US" sz="1200" b="0" u="none" kern="1200" dirty="0" smtClean="0">
                          <a:solidFill>
                            <a:schemeClr val="tx1"/>
                          </a:solidFill>
                          <a:latin typeface="+mn-lt"/>
                          <a:ea typeface="+mn-ea"/>
                          <a:cs typeface="+mn-cs"/>
                        </a:rPr>
                        <a:t>取組みを行っている</a:t>
                      </a:r>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endParaRPr kumimoji="1" lang="en-US" altLang="ja-JP" sz="1200" b="0" u="none" kern="1200" dirty="0" smtClean="0">
                        <a:solidFill>
                          <a:schemeClr val="tx1"/>
                        </a:solidFill>
                        <a:latin typeface="+mn-lt"/>
                        <a:ea typeface="+mn-ea"/>
                        <a:cs typeface="+mn-cs"/>
                      </a:endParaRPr>
                    </a:p>
                    <a:p>
                      <a:pPr algn="just"/>
                      <a:r>
                        <a:rPr kumimoji="1" lang="ja-JP" altLang="en-US" sz="1200" b="0" u="none" kern="1200" dirty="0" smtClean="0">
                          <a:solidFill>
                            <a:schemeClr val="tx1"/>
                          </a:solidFill>
                          <a:latin typeface="+mn-lt"/>
                          <a:ea typeface="+mn-ea"/>
                          <a:cs typeface="+mn-cs"/>
                        </a:rPr>
                        <a:t>・女性チャレンジ応援拠点の利用者数</a:t>
                      </a:r>
                      <a:endParaRPr kumimoji="1" lang="en-US" altLang="ja-JP" sz="1200" b="0" u="none" kern="1200" dirty="0" smtClean="0">
                        <a:solidFill>
                          <a:schemeClr val="tx1"/>
                        </a:solidFill>
                        <a:latin typeface="+mn-lt"/>
                        <a:ea typeface="+mn-ea"/>
                        <a:cs typeface="+mn-cs"/>
                      </a:endParaRPr>
                    </a:p>
                    <a:p>
                      <a:pPr algn="just"/>
                      <a:r>
                        <a:rPr kumimoji="1" lang="en-US" altLang="ja-JP" sz="1200" b="0" u="none" kern="1200" dirty="0" smtClean="0">
                          <a:solidFill>
                            <a:schemeClr val="tx1"/>
                          </a:solidFill>
                          <a:latin typeface="+mn-lt"/>
                          <a:ea typeface="+mn-ea"/>
                          <a:cs typeface="+mn-cs"/>
                        </a:rPr>
                        <a:t>2016</a:t>
                      </a:r>
                      <a:r>
                        <a:rPr kumimoji="1" lang="ja-JP" altLang="en-US" sz="1200" b="0" u="none" kern="1200" dirty="0" smtClean="0">
                          <a:solidFill>
                            <a:schemeClr val="tx1"/>
                          </a:solidFill>
                          <a:latin typeface="+mn-lt"/>
                          <a:ea typeface="+mn-ea"/>
                          <a:cs typeface="+mn-cs"/>
                        </a:rPr>
                        <a:t>年度：</a:t>
                      </a:r>
                      <a:r>
                        <a:rPr kumimoji="1" lang="en-US" altLang="ja-JP" sz="1200" b="0" u="none" kern="1200" dirty="0" smtClean="0">
                          <a:solidFill>
                            <a:schemeClr val="tx1"/>
                          </a:solidFill>
                          <a:latin typeface="+mn-lt"/>
                          <a:ea typeface="+mn-ea"/>
                          <a:cs typeface="+mn-cs"/>
                        </a:rPr>
                        <a:t>366</a:t>
                      </a:r>
                      <a:r>
                        <a:rPr kumimoji="1" lang="ja-JP" altLang="en-US" sz="1200" b="0" u="none" kern="1200" dirty="0" smtClean="0">
                          <a:solidFill>
                            <a:schemeClr val="tx1"/>
                          </a:solidFill>
                          <a:latin typeface="+mn-lt"/>
                          <a:ea typeface="+mn-ea"/>
                          <a:cs typeface="+mn-cs"/>
                        </a:rPr>
                        <a:t>人</a:t>
                      </a:r>
                      <a:endParaRPr kumimoji="1" lang="en-US" altLang="ja-JP" sz="1200" b="0" u="none" kern="1200" dirty="0" smtClean="0">
                        <a:solidFill>
                          <a:schemeClr val="tx1"/>
                        </a:solidFill>
                        <a:latin typeface="+mn-lt"/>
                        <a:ea typeface="+mn-ea"/>
                        <a:cs typeface="+mn-cs"/>
                      </a:endParaRPr>
                    </a:p>
                    <a:p>
                      <a:pPr algn="just"/>
                      <a:r>
                        <a:rPr kumimoji="1" lang="en-US" altLang="ja-JP" sz="1200" b="0" u="none" dirty="0" smtClean="0">
                          <a:solidFill>
                            <a:schemeClr val="tx1"/>
                          </a:solidFill>
                        </a:rPr>
                        <a:t>2017</a:t>
                      </a:r>
                      <a:r>
                        <a:rPr kumimoji="1" lang="ja-JP" altLang="en-US" sz="1200" b="0" u="none" dirty="0" smtClean="0">
                          <a:solidFill>
                            <a:schemeClr val="tx1"/>
                          </a:solidFill>
                        </a:rPr>
                        <a:t>年度：</a:t>
                      </a:r>
                      <a:r>
                        <a:rPr kumimoji="1" lang="en-US" altLang="ja-JP" sz="1200" b="0" u="none" dirty="0" smtClean="0">
                          <a:solidFill>
                            <a:schemeClr val="tx1"/>
                          </a:solidFill>
                        </a:rPr>
                        <a:t>1,029</a:t>
                      </a:r>
                      <a:r>
                        <a:rPr kumimoji="1" lang="ja-JP" altLang="en-US" sz="1200" b="0" u="none" dirty="0" smtClean="0">
                          <a:solidFill>
                            <a:schemeClr val="tx1"/>
                          </a:solidFill>
                        </a:rPr>
                        <a:t>人</a:t>
                      </a:r>
                      <a:endParaRPr kumimoji="1" lang="en-US" altLang="ja-JP" sz="1200" b="0" u="none"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テキスト ボックス 7"/>
          <p:cNvSpPr txBox="1"/>
          <p:nvPr/>
        </p:nvSpPr>
        <p:spPr>
          <a:xfrm>
            <a:off x="8388424" y="0"/>
            <a:ext cx="720080" cy="344710"/>
          </a:xfrm>
          <a:prstGeom prst="rect">
            <a:avLst/>
          </a:prstGeom>
          <a:noFill/>
        </p:spPr>
        <p:txBody>
          <a:bodyPr wrap="square" lIns="128016" tIns="64008" rIns="128016" bIns="64008"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B(79)</a:t>
            </a:r>
          </a:p>
        </p:txBody>
      </p:sp>
      <p:sp>
        <p:nvSpPr>
          <p:cNvPr id="10" name="スライド番号プレースホルダ 8"/>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213</a:t>
            </a:fld>
            <a:endParaRPr kumimoji="1" lang="ja-JP" altLang="en-US" dirty="0"/>
          </a:p>
        </p:txBody>
      </p:sp>
    </p:spTree>
    <p:extLst>
      <p:ext uri="{BB962C8B-B14F-4D97-AF65-F5344CB8AC3E}">
        <p14:creationId xmlns:p14="http://schemas.microsoft.com/office/powerpoint/2010/main" val="117996674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7399166" y="5240537"/>
            <a:ext cx="269178"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992408" y="3284984"/>
            <a:ext cx="864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064472" y="1124744"/>
            <a:ext cx="792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380312" y="1304784"/>
            <a:ext cx="1476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380312" y="1484784"/>
            <a:ext cx="252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831736" y="1683498"/>
            <a:ext cx="720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395060" y="2941876"/>
            <a:ext cx="1476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697732" y="2738057"/>
            <a:ext cx="180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401628" y="3475773"/>
            <a:ext cx="1476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416376" y="3659565"/>
            <a:ext cx="900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706884" y="3990574"/>
            <a:ext cx="1180728"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7399624" y="4185104"/>
            <a:ext cx="1332000" cy="180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3131840" cy="338554"/>
          </a:xfrm>
          <a:prstGeom prst="rect">
            <a:avLst/>
          </a:prstGeom>
          <a:noFill/>
        </p:spPr>
        <p:txBody>
          <a:bodyPr wrap="square" rtlCol="0">
            <a:spAutoFit/>
          </a:bodyPr>
          <a:lstStyle/>
          <a:p>
            <a:r>
              <a:rPr kumimoji="1" lang="ja-JP" altLang="en-US" sz="1600" u="sng" dirty="0" smtClean="0"/>
              <a:t>密集住宅市街地整備の推進</a:t>
            </a:r>
            <a:endParaRPr kumimoji="1" lang="en-US" altLang="ja-JP" sz="1600" u="sng" dirty="0" smtClean="0"/>
          </a:p>
        </p:txBody>
      </p:sp>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smtClean="0"/>
              <a:t>①分野：　まちづくり</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smtClean="0"/>
              <a:t>　　☑ 　条例・規則・運用ﾙｰﾙ</a:t>
            </a:r>
            <a:endParaRPr lang="en-US" altLang="ja-JP" sz="1400" dirty="0" smtClean="0"/>
          </a:p>
          <a:p>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都市</a:t>
            </a:r>
            <a:r>
              <a:rPr lang="ja-JP" altLang="en-US" sz="1400" dirty="0" smtClean="0"/>
              <a:t>整備</a:t>
            </a:r>
            <a:r>
              <a:rPr kumimoji="1" lang="ja-JP" altLang="en-US" sz="1400" dirty="0" smtClean="0"/>
              <a:t>局　他</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2012</a:t>
            </a:r>
            <a:r>
              <a:rPr kumimoji="1" lang="ja-JP" altLang="en-US" sz="1400" dirty="0" smtClean="0"/>
              <a:t>年～</a:t>
            </a:r>
            <a:endParaRPr kumimoji="1" lang="ja-JP" altLang="en-US" sz="1400" dirty="0"/>
          </a:p>
        </p:txBody>
      </p:sp>
      <p:sp>
        <p:nvSpPr>
          <p:cNvPr id="7" name="テキスト ボックス 6"/>
          <p:cNvSpPr txBox="1"/>
          <p:nvPr/>
        </p:nvSpPr>
        <p:spPr>
          <a:xfrm>
            <a:off x="8388424" y="0"/>
            <a:ext cx="755576" cy="307777"/>
          </a:xfrm>
          <a:prstGeom prst="rect">
            <a:avLst/>
          </a:prstGeom>
          <a:noFill/>
        </p:spPr>
        <p:txBody>
          <a:bodyPr wrap="square" rtlCol="0">
            <a:spAutoFit/>
          </a:bodyPr>
          <a:lstStyle/>
          <a:p>
            <a:r>
              <a:rPr lang="en-US" altLang="ja-JP" sz="1400" dirty="0" smtClean="0"/>
              <a:t>C(91)</a:t>
            </a:r>
            <a:endParaRPr kumimoji="1" lang="en-US" altLang="ja-JP" sz="1400" dirty="0" smtClean="0"/>
          </a:p>
        </p:txBody>
      </p:sp>
      <p:sp>
        <p:nvSpPr>
          <p:cNvPr id="8" name="スライド番号プレースホルダ 7"/>
          <p:cNvSpPr>
            <a:spLocks noGrp="1"/>
          </p:cNvSpPr>
          <p:nvPr>
            <p:ph type="sldNum" sz="quarter" idx="12"/>
          </p:nvPr>
        </p:nvSpPr>
        <p:spPr/>
        <p:txBody>
          <a:bodyPr/>
          <a:lstStyle/>
          <a:p>
            <a:fld id="{C5458309-3A13-4876-A063-48A921867E6E}" type="slidenum">
              <a:rPr kumimoji="1" lang="ja-JP" altLang="en-US" smtClean="0"/>
              <a:t>214</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248486581"/>
              </p:ext>
            </p:extLst>
          </p:nvPr>
        </p:nvGraphicFramePr>
        <p:xfrm>
          <a:off x="2267744" y="393915"/>
          <a:ext cx="6696744" cy="6131430"/>
        </p:xfrm>
        <a:graphic>
          <a:graphicData uri="http://schemas.openxmlformats.org/drawingml/2006/table">
            <a:tbl>
              <a:tblPr firstRow="1">
                <a:tableStyleId>{5940675A-B579-460E-94D1-54222C63F5DA}</a:tableStyleId>
              </a:tblPr>
              <a:tblGrid>
                <a:gridCol w="1674186"/>
                <a:gridCol w="1710190"/>
                <a:gridCol w="1656184"/>
                <a:gridCol w="1656184"/>
              </a:tblGrid>
              <a:tr h="528190">
                <a:tc>
                  <a:txBody>
                    <a:bodyPr/>
                    <a:lstStyle/>
                    <a:p>
                      <a:pPr algn="ctr"/>
                      <a:r>
                        <a:rPr kumimoji="1" lang="ja-JP" altLang="en-US" sz="1400" dirty="0" smtClean="0">
                          <a:solidFill>
                            <a:schemeClr val="bg1"/>
                          </a:solidFill>
                        </a:rPr>
                        <a:t>改革前の課題</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Why</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改革の方向性</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Vision)</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何をどう改革したか</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What</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主な成果</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Outcome</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r>
              <a:tr h="5592490">
                <a:tc>
                  <a:txBody>
                    <a:bodyPr/>
                    <a:lstStyle/>
                    <a:p>
                      <a:pPr algn="just">
                        <a:lnSpc>
                          <a:spcPts val="1400"/>
                        </a:lnSpc>
                      </a:pPr>
                      <a:r>
                        <a:rPr kumimoji="1" lang="ja-JP" altLang="en-US" sz="1200" dirty="0" smtClean="0"/>
                        <a:t>・</a:t>
                      </a:r>
                      <a:r>
                        <a:rPr kumimoji="1" lang="en-US" altLang="ja-JP" sz="1200" kern="1200" baseline="0" dirty="0" smtClean="0"/>
                        <a:t>JR</a:t>
                      </a:r>
                      <a:r>
                        <a:rPr kumimoji="1" lang="ja-JP" altLang="en-US" sz="1200" kern="1200" baseline="0" dirty="0" smtClean="0"/>
                        <a:t>大阪環状線外周部を中心として密集住宅市街地が形成されており、大規模な地震時には、老朽化した住宅の倒壊や延焼による大火の危険性があり、道路が狭く避難や消火活動が困難であるなど様々な課題を抱えている。これまでも各種取り組みを進めてきたが、十分に改善されていない状況にある。</a:t>
                      </a:r>
                      <a:endParaRPr kumimoji="1" lang="en-US" altLang="ja-JP" sz="1200" kern="1200" baseline="0" dirty="0" smtClean="0"/>
                    </a:p>
                    <a:p>
                      <a:pPr algn="just">
                        <a:lnSpc>
                          <a:spcPts val="1400"/>
                        </a:lnSpc>
                      </a:pPr>
                      <a:endParaRPr kumimoji="1" lang="en-US" altLang="ja-JP" sz="1200" kern="1200" baseline="0" dirty="0" smtClean="0"/>
                    </a:p>
                    <a:p>
                      <a:pPr algn="just">
                        <a:lnSpc>
                          <a:spcPts val="1400"/>
                        </a:lnSpc>
                      </a:pPr>
                      <a:r>
                        <a:rPr kumimoji="1" lang="en-US" altLang="ja-JP" sz="1200" kern="1200" baseline="0" dirty="0" smtClean="0"/>
                        <a:t>(</a:t>
                      </a:r>
                      <a:r>
                        <a:rPr kumimoji="1" lang="ja-JP" altLang="en-US" sz="1200" kern="1200" baseline="0" dirty="0" smtClean="0"/>
                        <a:t>面積：約</a:t>
                      </a:r>
                      <a:r>
                        <a:rPr kumimoji="1" lang="en-US" altLang="ja-JP" sz="1200" kern="1200" baseline="0" dirty="0" smtClean="0"/>
                        <a:t>1,300ha</a:t>
                      </a:r>
                      <a:r>
                        <a:rPr kumimoji="1" lang="ja-JP" altLang="en-US" sz="1200" kern="1200" baseline="0" dirty="0" err="1" smtClean="0"/>
                        <a:t>、</a:t>
                      </a:r>
                      <a:r>
                        <a:rPr kumimoji="1" lang="ja-JP" altLang="en-US" sz="1200" kern="1200" baseline="0" dirty="0" smtClean="0"/>
                        <a:t>大阪</a:t>
                      </a:r>
                      <a:r>
                        <a:rPr kumimoji="1" lang="ja-JP" altLang="en-US" sz="1200" kern="1200" spc="-10" baseline="0" dirty="0" smtClean="0"/>
                        <a:t>市域面積（約</a:t>
                      </a:r>
                      <a:r>
                        <a:rPr kumimoji="1" lang="en-US" altLang="ja-JP" sz="1200" kern="1200" spc="-10" baseline="0" dirty="0" smtClean="0"/>
                        <a:t>22,300ha</a:t>
                      </a:r>
                      <a:r>
                        <a:rPr kumimoji="1" lang="ja-JP" altLang="en-US" sz="1200" kern="1200" spc="-10" baseline="0" dirty="0" smtClean="0"/>
                        <a:t>）</a:t>
                      </a:r>
                      <a:r>
                        <a:rPr kumimoji="1" lang="ja-JP" altLang="en-US" sz="1200" kern="1200" baseline="0" dirty="0" smtClean="0"/>
                        <a:t>の約６％を占める）</a:t>
                      </a:r>
                      <a:endParaRPr kumimoji="1" lang="en-US" altLang="ja-JP" sz="1200"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endParaRPr kumimoji="1" lang="en-US" altLang="ja-JP" sz="1200" u="none" kern="1200" baseline="0" dirty="0" smtClean="0"/>
                    </a:p>
                    <a:p>
                      <a:pPr marL="0" marR="0" indent="0" algn="just" defTabSz="914400" rtl="0" eaLnBrk="1" fontAlgn="auto" latinLnBrk="0" hangingPunct="1">
                        <a:lnSpc>
                          <a:spcPts val="1400"/>
                        </a:lnSpc>
                        <a:spcBef>
                          <a:spcPts val="0"/>
                        </a:spcBef>
                        <a:spcAft>
                          <a:spcPts val="0"/>
                        </a:spcAft>
                        <a:buClrTx/>
                        <a:buSzTx/>
                        <a:buFontTx/>
                        <a:buNone/>
                        <a:tabLst/>
                        <a:defRPr/>
                      </a:pPr>
                      <a:r>
                        <a:rPr kumimoji="1" lang="ja-JP" altLang="en-US" sz="1200" u="none" kern="1200" baseline="0" dirty="0" smtClean="0"/>
                        <a:t>図表１（優先地区の区域）</a:t>
                      </a:r>
                      <a:endParaRPr kumimoji="1" lang="en-US" altLang="ja-JP" sz="1200" b="0" u="none" kern="1200" baseline="0" dirty="0" smtClean="0">
                        <a:solidFill>
                          <a:schemeClr val="dk1"/>
                        </a:solidFill>
                        <a:latin typeface="+mn-ea"/>
                        <a:ea typeface="+mn-ea"/>
                        <a:cs typeface="+mn-cs"/>
                      </a:endParaRPr>
                    </a:p>
                  </a:txBody>
                  <a:tcPr/>
                </a:tc>
                <a:tc>
                  <a:txBody>
                    <a:bodyPr/>
                    <a:lstStyle/>
                    <a:p>
                      <a:pPr algn="just">
                        <a:lnSpc>
                          <a:spcPts val="1400"/>
                        </a:lnSpc>
                      </a:pPr>
                      <a:r>
                        <a:rPr kumimoji="1" lang="ja-JP" altLang="en-US" sz="1200" dirty="0" smtClean="0"/>
                        <a:t>これまでの大震災の経験から市民の防災意識が高まるとともに、区ごとの主体的な取り組みが求められていることから、地域防災力を強化しつつ、地域の実情をよく把握している区の意向を踏まえ、地域や市民との協働による地域特性に応じた市街地の不燃化促進や避難経路の確保の取り組みを、エリアを限定して重点的に実施する。</a:t>
                      </a:r>
                      <a:endParaRPr kumimoji="1" lang="en-US" altLang="ja-JP" sz="1200" dirty="0" smtClean="0"/>
                    </a:p>
                    <a:p>
                      <a:pPr algn="just">
                        <a:lnSpc>
                          <a:spcPts val="1400"/>
                        </a:lnSpc>
                      </a:pPr>
                      <a:endParaRPr kumimoji="1" lang="en-US" altLang="ja-JP" sz="1200" dirty="0" smtClean="0"/>
                    </a:p>
                  </a:txBody>
                  <a:tcPr/>
                </a:tc>
                <a:tc>
                  <a:txBody>
                    <a:bodyPr/>
                    <a:lstStyle/>
                    <a:p>
                      <a:pPr algn="just">
                        <a:lnSpc>
                          <a:spcPts val="1400"/>
                        </a:lnSpc>
                      </a:pPr>
                      <a:r>
                        <a:rPr kumimoji="1" lang="ja-JP" altLang="en-US" sz="1200" dirty="0" smtClean="0"/>
                        <a:t>・関係区長・所属長で構成する「密集住宅市街地整備推進プロジェクトチーム」を設置し</a:t>
                      </a:r>
                      <a:r>
                        <a:rPr kumimoji="1" lang="ja-JP" altLang="en-US" sz="1200" strike="noStrike" baseline="0" dirty="0" smtClean="0"/>
                        <a:t>（</a:t>
                      </a:r>
                      <a:r>
                        <a:rPr kumimoji="1" lang="en-US" altLang="ja-JP" sz="1200" strike="noStrike" baseline="0" dirty="0" smtClean="0"/>
                        <a:t>2012.11</a:t>
                      </a:r>
                      <a:r>
                        <a:rPr kumimoji="1" lang="ja-JP" altLang="en-US" sz="1200" strike="noStrike" baseline="0" dirty="0" smtClean="0"/>
                        <a:t>～）、</a:t>
                      </a:r>
                      <a:r>
                        <a:rPr kumimoji="1" lang="ja-JP" altLang="en-US" sz="1200" u="none" strike="noStrike" baseline="0" dirty="0" smtClean="0"/>
                        <a:t>「大阪市密集住宅市街地重点整備プログラム」を策定した。（</a:t>
                      </a:r>
                      <a:r>
                        <a:rPr kumimoji="1" lang="en-US" altLang="ja-JP" sz="1200" strike="noStrike" baseline="0" dirty="0" smtClean="0"/>
                        <a:t>2014.4</a:t>
                      </a:r>
                      <a:r>
                        <a:rPr kumimoji="1" lang="ja-JP" altLang="en-US" sz="1200" u="none" strike="noStrike" baseline="0" dirty="0" smtClean="0"/>
                        <a:t>）</a:t>
                      </a:r>
                      <a:endParaRPr kumimoji="1" lang="en-US" altLang="ja-JP" sz="1200" u="none" strike="noStrike" baseline="0" dirty="0" smtClean="0"/>
                    </a:p>
                    <a:p>
                      <a:pPr algn="just">
                        <a:lnSpc>
                          <a:spcPts val="1400"/>
                        </a:lnSpc>
                      </a:pPr>
                      <a:endParaRPr kumimoji="1" lang="en-US" altLang="ja-JP" sz="1200" u="none" strike="noStrike" baseline="0" dirty="0" smtClean="0"/>
                    </a:p>
                    <a:p>
                      <a:pPr algn="just">
                        <a:lnSpc>
                          <a:spcPts val="1400"/>
                        </a:lnSpc>
                      </a:pPr>
                      <a:r>
                        <a:rPr kumimoji="1" lang="ja-JP" altLang="en-US" sz="1200" u="none" strike="noStrike" baseline="0" dirty="0" smtClean="0"/>
                        <a:t>○不燃領域率（燃え広がりにくさ）や地区内閉塞度（避難のしやすさ）等についての目標を設定し、</a:t>
                      </a:r>
                      <a:r>
                        <a:rPr kumimoji="1" lang="en-US" altLang="ja-JP" sz="1200" strike="noStrike" baseline="0" dirty="0" smtClean="0"/>
                        <a:t>2020</a:t>
                      </a:r>
                      <a:r>
                        <a:rPr kumimoji="1" lang="ja-JP" altLang="en-US" sz="1200" u="none" strike="noStrike" baseline="0" dirty="0" smtClean="0"/>
                        <a:t>年度までの達成を目指す。</a:t>
                      </a:r>
                      <a:endParaRPr kumimoji="1" lang="en-US" altLang="ja-JP" sz="1200" u="none" strike="noStrike" baseline="0" dirty="0" smtClean="0"/>
                    </a:p>
                    <a:p>
                      <a:pPr algn="just">
                        <a:lnSpc>
                          <a:spcPts val="1400"/>
                        </a:lnSpc>
                      </a:pPr>
                      <a:endParaRPr kumimoji="1" lang="en-US" altLang="ja-JP" sz="1200" u="none" strike="noStrike" baseline="0" dirty="0" smtClean="0"/>
                    </a:p>
                    <a:p>
                      <a:pPr algn="just">
                        <a:lnSpc>
                          <a:spcPts val="1400"/>
                        </a:lnSpc>
                      </a:pPr>
                      <a:r>
                        <a:rPr kumimoji="1" lang="ja-JP" altLang="en-US" sz="1200" u="none" strike="noStrike" baseline="0" dirty="0" smtClean="0"/>
                        <a:t>○区の地域防災計画の策定や防災訓練の実施などのソフト面の取り組みと、モデルエリアでの老朽住宅の建替えや除却の重点的な実施などのハード面の取り組みを効果的・効率的に進める。</a:t>
                      </a:r>
                      <a:endParaRPr kumimoji="1" lang="en-US" altLang="ja-JP" sz="1200" u="none" strike="noStrike" baseline="0" dirty="0" smtClean="0"/>
                    </a:p>
                    <a:p>
                      <a:pPr algn="just">
                        <a:lnSpc>
                          <a:spcPts val="1400"/>
                        </a:lnSpc>
                      </a:pPr>
                      <a:endParaRPr kumimoji="1" lang="en-US" altLang="ja-JP" sz="1200" u="none" strike="noStrike" baseline="0" dirty="0" smtClean="0"/>
                    </a:p>
                    <a:p>
                      <a:pPr algn="just">
                        <a:lnSpc>
                          <a:spcPts val="1400"/>
                        </a:lnSpc>
                      </a:pPr>
                      <a:r>
                        <a:rPr kumimoji="1" lang="ja-JP" altLang="en-US" sz="1200" u="none" strike="noStrike" baseline="0" dirty="0" smtClean="0"/>
                        <a:t>図表２（密集住宅市街地整備の目標）</a:t>
                      </a:r>
                      <a:endParaRPr kumimoji="1" lang="en-US" altLang="ja-JP" sz="1200" u="none" strike="noStrike" baseline="0" dirty="0" smtClean="0"/>
                    </a:p>
                    <a:p>
                      <a:pPr algn="just">
                        <a:lnSpc>
                          <a:spcPts val="1400"/>
                        </a:lnSpc>
                      </a:pPr>
                      <a:r>
                        <a:rPr kumimoji="1" lang="ja-JP" altLang="en-US" sz="1200" u="none" strike="noStrike" baseline="0" dirty="0" smtClean="0"/>
                        <a:t>図表３（重点整備プログラムに基づく今後の取り組み）</a:t>
                      </a:r>
                      <a:endParaRPr kumimoji="1" lang="en-US" altLang="ja-JP" sz="1200" b="0" u="none" strike="noStrike" baseline="0" dirty="0" smtClean="0">
                        <a:solidFill>
                          <a:schemeClr val="tx1"/>
                        </a:solidFill>
                      </a:endParaRPr>
                    </a:p>
                  </a:txBody>
                  <a:tcPr/>
                </a:tc>
                <a:tc>
                  <a:txBody>
                    <a:bodyPr/>
                    <a:lstStyle/>
                    <a:p>
                      <a:pPr algn="just">
                        <a:lnSpc>
                          <a:spcPts val="1400"/>
                        </a:lnSpc>
                      </a:pPr>
                      <a:r>
                        <a:rPr kumimoji="1" lang="ja-JP" altLang="en-US" sz="1200" u="none" strike="noStrike" baseline="0" dirty="0" smtClean="0"/>
                        <a:t>・</a:t>
                      </a:r>
                      <a:r>
                        <a:rPr kumimoji="1" lang="ja-JP" altLang="en-US" sz="1200" u="none" strike="noStrike" baseline="0" dirty="0" smtClean="0">
                          <a:solidFill>
                            <a:schemeClr val="tx1"/>
                          </a:solidFill>
                        </a:rPr>
                        <a:t>これまでの継続的な取り組み　（平成</a:t>
                      </a:r>
                      <a:r>
                        <a:rPr kumimoji="1" lang="en-US" altLang="ja-JP" sz="1200" u="none" strike="noStrike" baseline="0" dirty="0" smtClean="0">
                          <a:solidFill>
                            <a:schemeClr val="tx1"/>
                          </a:solidFill>
                        </a:rPr>
                        <a:t>30</a:t>
                      </a:r>
                      <a:r>
                        <a:rPr kumimoji="1" lang="ja-JP" altLang="en-US" sz="1200" u="none" strike="noStrike" baseline="0" dirty="0" smtClean="0">
                          <a:solidFill>
                            <a:schemeClr val="tx1"/>
                          </a:solidFill>
                        </a:rPr>
                        <a:t>年度予算：</a:t>
                      </a:r>
                      <a:r>
                        <a:rPr kumimoji="1" lang="en-US" altLang="ja-JP" sz="1200" u="none" strike="noStrike" baseline="0" dirty="0" smtClean="0">
                          <a:solidFill>
                            <a:schemeClr val="tx1"/>
                          </a:solidFill>
                        </a:rPr>
                        <a:t>18</a:t>
                      </a:r>
                      <a:r>
                        <a:rPr kumimoji="1" lang="ja-JP" altLang="en-US" sz="1200" u="none" strike="noStrike" baseline="0" dirty="0" smtClean="0">
                          <a:solidFill>
                            <a:schemeClr val="tx1"/>
                          </a:solidFill>
                        </a:rPr>
                        <a:t>億</a:t>
                      </a:r>
                      <a:r>
                        <a:rPr kumimoji="1" lang="en-US" altLang="ja-JP" sz="1200" u="none" strike="noStrike" baseline="0" dirty="0" smtClean="0">
                          <a:solidFill>
                            <a:schemeClr val="tx1"/>
                          </a:solidFill>
                        </a:rPr>
                        <a:t>83</a:t>
                      </a:r>
                      <a:r>
                        <a:rPr kumimoji="1" lang="ja-JP" altLang="en-US" sz="1200" u="none" strike="noStrike" baseline="0" dirty="0" smtClean="0">
                          <a:solidFill>
                            <a:schemeClr val="tx1"/>
                          </a:solidFill>
                        </a:rPr>
                        <a:t>百万円）に加え、重点整備エリア（</a:t>
                      </a:r>
                      <a:r>
                        <a:rPr kumimoji="1" lang="ja-JP" altLang="en-US" sz="1200" u="none" strike="noStrike" dirty="0" smtClean="0">
                          <a:solidFill>
                            <a:schemeClr val="tx1"/>
                          </a:solidFill>
                        </a:rPr>
                        <a:t>約</a:t>
                      </a:r>
                      <a:r>
                        <a:rPr kumimoji="1" lang="en-US" altLang="ja-JP" sz="1200" u="none" strike="noStrike" dirty="0" smtClean="0">
                          <a:solidFill>
                            <a:schemeClr val="tx1"/>
                          </a:solidFill>
                        </a:rPr>
                        <a:t>410ha</a:t>
                      </a:r>
                      <a:r>
                        <a:rPr kumimoji="1" lang="ja-JP" altLang="en-US" sz="1200" u="none" strike="noStrike" dirty="0" smtClean="0">
                          <a:solidFill>
                            <a:schemeClr val="tx1"/>
                          </a:solidFill>
                        </a:rPr>
                        <a:t>）</a:t>
                      </a:r>
                      <a:r>
                        <a:rPr kumimoji="1" lang="ja-JP" altLang="en-US" sz="1200" u="none" strike="noStrike" baseline="0" dirty="0" smtClean="0">
                          <a:solidFill>
                            <a:schemeClr val="tx1"/>
                          </a:solidFill>
                        </a:rPr>
                        <a:t>における建替建設費や除却費補助の間取りや建築年次の要件緩和による補助対象の拡大（</a:t>
                      </a:r>
                      <a:r>
                        <a:rPr kumimoji="1" lang="ja-JP" altLang="en-US" sz="1200" u="none" strike="noStrike" dirty="0" smtClean="0">
                          <a:solidFill>
                            <a:schemeClr val="tx1"/>
                          </a:solidFill>
                        </a:rPr>
                        <a:t>重点整備事業）、区画整理手法を用いた公図混乱の解消を行う（福島区モデルエリア）とともに、防災骨格となる都市計画道路の整備を</a:t>
                      </a:r>
                      <a:r>
                        <a:rPr kumimoji="1" lang="ja-JP" altLang="en-US" sz="1200" u="none" strike="noStrike" kern="1200" dirty="0" smtClean="0">
                          <a:solidFill>
                            <a:schemeClr val="tx1"/>
                          </a:solidFill>
                          <a:latin typeface="+mn-lt"/>
                          <a:ea typeface="+mn-ea"/>
                          <a:cs typeface="+mn-cs"/>
                        </a:rPr>
                        <a:t>行うなど、エ</a:t>
                      </a:r>
                      <a:r>
                        <a:rPr kumimoji="1" lang="ja-JP" altLang="en-US" sz="1200" u="none" strike="noStrike" dirty="0" smtClean="0">
                          <a:solidFill>
                            <a:schemeClr val="tx1"/>
                          </a:solidFill>
                        </a:rPr>
                        <a:t>リアを限定した集中的な取り組み（平成</a:t>
                      </a:r>
                      <a:r>
                        <a:rPr kumimoji="1" lang="en-US" altLang="ja-JP" sz="1200" u="none" strike="noStrike" dirty="0" smtClean="0">
                          <a:solidFill>
                            <a:schemeClr val="tx1"/>
                          </a:solidFill>
                        </a:rPr>
                        <a:t>30</a:t>
                      </a:r>
                      <a:r>
                        <a:rPr kumimoji="1" lang="ja-JP" altLang="en-US" sz="1200" u="none" strike="noStrike" dirty="0" smtClean="0">
                          <a:solidFill>
                            <a:schemeClr val="tx1"/>
                          </a:solidFill>
                        </a:rPr>
                        <a:t>年度予算：</a:t>
                      </a:r>
                      <a:r>
                        <a:rPr kumimoji="1" lang="en-US" altLang="ja-JP" sz="1200" u="none" strike="noStrike" dirty="0" smtClean="0">
                          <a:solidFill>
                            <a:schemeClr val="tx1"/>
                          </a:solidFill>
                        </a:rPr>
                        <a:t>28</a:t>
                      </a:r>
                      <a:r>
                        <a:rPr kumimoji="1" lang="ja-JP" altLang="en-US" sz="1200" u="none" strike="noStrike" dirty="0" smtClean="0">
                          <a:solidFill>
                            <a:schemeClr val="tx1"/>
                          </a:solidFill>
                        </a:rPr>
                        <a:t>億</a:t>
                      </a:r>
                      <a:r>
                        <a:rPr kumimoji="1" lang="en-US" altLang="ja-JP" sz="1200" u="none" strike="noStrike" dirty="0" smtClean="0">
                          <a:solidFill>
                            <a:schemeClr val="tx1"/>
                          </a:solidFill>
                        </a:rPr>
                        <a:t>89</a:t>
                      </a:r>
                      <a:r>
                        <a:rPr kumimoji="1" lang="ja-JP" altLang="en-US" sz="1200" u="none" strike="noStrike" dirty="0" smtClean="0">
                          <a:solidFill>
                            <a:schemeClr val="tx1"/>
                          </a:solidFill>
                        </a:rPr>
                        <a:t>百万円）を実施している。（</a:t>
                      </a:r>
                      <a:r>
                        <a:rPr kumimoji="1" lang="en-US" altLang="ja-JP" sz="1200" u="none" strike="noStrike" dirty="0" smtClean="0">
                          <a:solidFill>
                            <a:schemeClr val="tx1"/>
                          </a:solidFill>
                        </a:rPr>
                        <a:t>2014.6</a:t>
                      </a:r>
                      <a:r>
                        <a:rPr kumimoji="1" lang="ja-JP" altLang="en-US" sz="1200" u="none" strike="noStrike" dirty="0" smtClean="0">
                          <a:solidFill>
                            <a:schemeClr val="tx1"/>
                          </a:solidFill>
                        </a:rPr>
                        <a:t>～）</a:t>
                      </a:r>
                      <a:endParaRPr kumimoji="1" lang="en-US" altLang="ja-JP" sz="1200" u="none" strike="noStrike" dirty="0" smtClean="0">
                        <a:solidFill>
                          <a:schemeClr val="tx1"/>
                        </a:solidFill>
                      </a:endParaRPr>
                    </a:p>
                    <a:p>
                      <a:pPr algn="just">
                        <a:lnSpc>
                          <a:spcPts val="1400"/>
                        </a:lnSpc>
                      </a:pPr>
                      <a:endParaRPr kumimoji="1" lang="en-US" altLang="ja-JP" sz="1200" u="none" strike="noStrike" kern="1200" baseline="0" dirty="0" smtClean="0">
                        <a:solidFill>
                          <a:schemeClr val="tx1"/>
                        </a:solidFill>
                      </a:endParaRPr>
                    </a:p>
                    <a:p>
                      <a:pPr algn="just">
                        <a:lnSpc>
                          <a:spcPts val="1400"/>
                        </a:lnSpc>
                      </a:pPr>
                      <a:endParaRPr kumimoji="1" lang="en-US" altLang="ja-JP" sz="1200" u="none" strike="noStrike" kern="1200" baseline="0" dirty="0" smtClean="0">
                        <a:solidFill>
                          <a:schemeClr val="tx1"/>
                        </a:solidFill>
                      </a:endParaRPr>
                    </a:p>
                    <a:p>
                      <a:pPr algn="just">
                        <a:lnSpc>
                          <a:spcPts val="1400"/>
                        </a:lnSpc>
                      </a:pPr>
                      <a:r>
                        <a:rPr kumimoji="1" lang="ja-JP" altLang="en-US" sz="1200" u="none" strike="noStrike" kern="1200" baseline="0" dirty="0" smtClean="0">
                          <a:solidFill>
                            <a:schemeClr val="tx1"/>
                          </a:solidFill>
                        </a:rPr>
                        <a:t>図表４（平成</a:t>
                      </a:r>
                      <a:r>
                        <a:rPr kumimoji="1" lang="en-US" altLang="ja-JP" sz="1200" u="none" strike="noStrike" kern="1200" baseline="0" dirty="0" smtClean="0">
                          <a:solidFill>
                            <a:schemeClr val="tx1"/>
                          </a:solidFill>
                        </a:rPr>
                        <a:t>26</a:t>
                      </a:r>
                      <a:r>
                        <a:rPr kumimoji="1" lang="ja-JP" altLang="en-US" sz="1200" u="none" strike="noStrike" kern="1200" baseline="0" dirty="0" smtClean="0">
                          <a:solidFill>
                            <a:schemeClr val="tx1"/>
                          </a:solidFill>
                        </a:rPr>
                        <a:t>年度　からの集中的な取り組み）</a:t>
                      </a:r>
                      <a:endParaRPr kumimoji="1" lang="en-US" altLang="ja-JP" sz="1200" u="none" strike="noStrike" kern="1200" baseline="0" dirty="0" smtClean="0">
                        <a:solidFill>
                          <a:schemeClr val="tx1"/>
                        </a:solidFill>
                      </a:endParaRPr>
                    </a:p>
                    <a:p>
                      <a:pPr algn="just">
                        <a:lnSpc>
                          <a:spcPts val="1400"/>
                        </a:lnSpc>
                      </a:pPr>
                      <a:endParaRPr kumimoji="1" lang="en-US" altLang="ja-JP" sz="1200" strike="noStrike" kern="1200" baseline="0" dirty="0" smtClean="0">
                        <a:solidFill>
                          <a:schemeClr val="tx1"/>
                        </a:solidFill>
                        <a:latin typeface="+mn-ea"/>
                        <a:ea typeface="+mn-ea"/>
                        <a:cs typeface="+mn-cs"/>
                      </a:endParaRPr>
                    </a:p>
                  </a:txBody>
                  <a:tcPr/>
                </a:tc>
              </a:tr>
            </a:tbl>
          </a:graphicData>
        </a:graphic>
      </p:graphicFrame>
    </p:spTree>
    <p:extLst>
      <p:ext uri="{BB962C8B-B14F-4D97-AF65-F5344CB8AC3E}">
        <p14:creationId xmlns:p14="http://schemas.microsoft.com/office/powerpoint/2010/main" val="3426903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screen"/>
          <a:srcRect/>
          <a:stretch>
            <a:fillRect/>
          </a:stretch>
        </p:blipFill>
        <p:spPr bwMode="auto">
          <a:xfrm>
            <a:off x="-530" y="0"/>
            <a:ext cx="4500522" cy="34290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screen"/>
          <a:srcRect/>
          <a:stretch>
            <a:fillRect/>
          </a:stretch>
        </p:blipFill>
        <p:spPr bwMode="auto">
          <a:xfrm>
            <a:off x="-530" y="3284984"/>
            <a:ext cx="4499992" cy="34290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screen"/>
          <a:srcRect/>
          <a:stretch>
            <a:fillRect/>
          </a:stretch>
        </p:blipFill>
        <p:spPr bwMode="auto">
          <a:xfrm>
            <a:off x="4644008" y="0"/>
            <a:ext cx="4499992" cy="3284985"/>
          </a:xfrm>
          <a:prstGeom prst="rect">
            <a:avLst/>
          </a:prstGeom>
          <a:noFill/>
          <a:ln w="9525">
            <a:noFill/>
            <a:miter lim="800000"/>
            <a:headEnd/>
            <a:tailEnd/>
          </a:ln>
          <a:effectLst/>
        </p:spPr>
      </p:pic>
      <p:cxnSp>
        <p:nvCxnSpPr>
          <p:cNvPr id="10" name="直線コネクタ 9"/>
          <p:cNvCxnSpPr/>
          <p:nvPr/>
        </p:nvCxnSpPr>
        <p:spPr>
          <a:xfrm>
            <a:off x="0" y="3212976"/>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572000"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 7"/>
          <p:cNvSpPr>
            <a:spLocks noGrp="1"/>
          </p:cNvSpPr>
          <p:nvPr>
            <p:ph type="sldNum" sz="quarter" idx="12"/>
          </p:nvPr>
        </p:nvSpPr>
        <p:spPr/>
        <p:txBody>
          <a:bodyPr/>
          <a:lstStyle/>
          <a:p>
            <a:fld id="{CCEC3038-1CF1-4B63-9920-55248DCFBA97}" type="slidenum">
              <a:rPr kumimoji="1" lang="ja-JP" altLang="en-US" smtClean="0"/>
              <a:pPr/>
              <a:t>215</a:t>
            </a:fld>
            <a:endParaRPr kumimoji="1" lang="ja-JP" altLang="en-US"/>
          </a:p>
        </p:txBody>
      </p:sp>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554" y="3246900"/>
            <a:ext cx="4500000" cy="3374999"/>
          </a:xfrm>
          <a:prstGeom prst="rect">
            <a:avLst/>
          </a:prstGeom>
        </p:spPr>
      </p:pic>
      <p:sp>
        <p:nvSpPr>
          <p:cNvPr id="2" name="テキスト ボックス 1"/>
          <p:cNvSpPr txBox="1"/>
          <p:nvPr/>
        </p:nvSpPr>
        <p:spPr>
          <a:xfrm>
            <a:off x="4631074" y="3246900"/>
            <a:ext cx="4496480" cy="254108"/>
          </a:xfrm>
          <a:prstGeom prst="rect">
            <a:avLst/>
          </a:prstGeom>
          <a:solidFill>
            <a:srgbClr val="000080"/>
          </a:solidFill>
        </p:spPr>
        <p:txBody>
          <a:bodyPr wrap="none" tIns="36000" bIns="36000" rtlCol="0">
            <a:noAutofit/>
          </a:bodyPr>
          <a:lstStyle/>
          <a:p>
            <a:r>
              <a:rPr kumimoji="1" lang="ja-JP" altLang="en-US" sz="1300" b="1" dirty="0" smtClean="0">
                <a:solidFill>
                  <a:schemeClr val="bg1"/>
                </a:solidFill>
              </a:rPr>
              <a:t>平成２６年度からの集中的な取組み　　　　　　　　　　　</a:t>
            </a:r>
            <a:r>
              <a:rPr kumimoji="1" lang="en-US" altLang="ja-JP" sz="1050" b="1" dirty="0" smtClean="0">
                <a:solidFill>
                  <a:schemeClr val="bg1"/>
                </a:solidFill>
              </a:rPr>
              <a:t>【</a:t>
            </a:r>
            <a:r>
              <a:rPr kumimoji="1" lang="ja-JP" altLang="en-US" sz="1050" b="1" dirty="0" smtClean="0">
                <a:solidFill>
                  <a:schemeClr val="bg1"/>
                </a:solidFill>
              </a:rPr>
              <a:t>図表４</a:t>
            </a:r>
            <a:r>
              <a:rPr kumimoji="1" lang="en-US" altLang="ja-JP" sz="1050" b="1" dirty="0" smtClean="0">
                <a:solidFill>
                  <a:schemeClr val="bg1"/>
                </a:solidFill>
              </a:rPr>
              <a:t>】</a:t>
            </a:r>
            <a:endParaRPr kumimoji="1" lang="ja-JP" altLang="en-US" sz="1050" b="1" dirty="0">
              <a:solidFill>
                <a:schemeClr val="bg1"/>
              </a:solidFill>
            </a:endParaRPr>
          </a:p>
        </p:txBody>
      </p:sp>
      <p:sp>
        <p:nvSpPr>
          <p:cNvPr id="3" name="テキスト ボックス 2"/>
          <p:cNvSpPr txBox="1"/>
          <p:nvPr/>
        </p:nvSpPr>
        <p:spPr>
          <a:xfrm>
            <a:off x="5868144" y="3784600"/>
            <a:ext cx="606208" cy="123111"/>
          </a:xfrm>
          <a:prstGeom prst="rect">
            <a:avLst/>
          </a:prstGeom>
          <a:solidFill>
            <a:schemeClr val="accent6">
              <a:lumMod val="60000"/>
              <a:lumOff val="40000"/>
            </a:schemeClr>
          </a:solidFill>
        </p:spPr>
        <p:txBody>
          <a:bodyPr wrap="none" lIns="0" tIns="0" rIns="0" bIns="0" rtlCol="0">
            <a:noAutofit/>
          </a:bodyPr>
          <a:lstStyle/>
          <a:p>
            <a:r>
              <a:rPr kumimoji="1" lang="ja-JP" altLang="en-US" sz="800" spc="-100" dirty="0" smtClean="0">
                <a:latin typeface="ＭＳ ゴシック" panose="020B0609070205080204" pitchFamily="49" charset="-128"/>
                <a:ea typeface="ＭＳ ゴシック" panose="020B0609070205080204" pitchFamily="49" charset="-128"/>
              </a:rPr>
              <a:t>（約４１０</a:t>
            </a:r>
            <a:r>
              <a:rPr kumimoji="1" lang="en-US" altLang="ja-JP" sz="800" spc="-100" dirty="0" smtClean="0">
                <a:latin typeface="ＭＳ ゴシック" panose="020B0609070205080204" pitchFamily="49" charset="-128"/>
                <a:ea typeface="ＭＳ ゴシック" panose="020B0609070205080204" pitchFamily="49" charset="-128"/>
              </a:rPr>
              <a:t>ha</a:t>
            </a:r>
            <a:r>
              <a:rPr kumimoji="1" lang="ja-JP" altLang="en-US" sz="800" spc="-100" dirty="0" smtClean="0">
                <a:latin typeface="ＭＳ ゴシック" panose="020B0609070205080204" pitchFamily="49" charset="-128"/>
                <a:ea typeface="ＭＳ ゴシック" panose="020B0609070205080204" pitchFamily="49" charset="-128"/>
              </a:rPr>
              <a:t>）</a:t>
            </a:r>
            <a:endParaRPr kumimoji="1" lang="ja-JP" altLang="en-US" sz="800" spc="-100" dirty="0">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5608532" y="3178319"/>
            <a:ext cx="324000" cy="39025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929848" y="3712582"/>
            <a:ext cx="1962631" cy="1948666"/>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59261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8892480" cy="338554"/>
          </a:xfrm>
          <a:prstGeom prst="rect">
            <a:avLst/>
          </a:prstGeom>
          <a:noFill/>
        </p:spPr>
        <p:txBody>
          <a:bodyPr wrap="square" lIns="91418" tIns="45710" rIns="91418" bIns="45710" rtlCol="0">
            <a:spAutoFit/>
          </a:bodyPr>
          <a:lstStyle/>
          <a:p>
            <a:r>
              <a:rPr lang="ja-JP" altLang="en-US" sz="1600" u="sng" dirty="0"/>
              <a:t>グローバルイノベーション創出支援拠点</a:t>
            </a:r>
            <a:endParaRPr lang="en-US" altLang="ja-JP" sz="1600" u="sng" dirty="0"/>
          </a:p>
        </p:txBody>
      </p:sp>
      <p:sp>
        <p:nvSpPr>
          <p:cNvPr id="5" name="テキスト ボックス 4"/>
          <p:cNvSpPr txBox="1"/>
          <p:nvPr/>
        </p:nvSpPr>
        <p:spPr>
          <a:xfrm>
            <a:off x="72008" y="476672"/>
            <a:ext cx="2411760" cy="3847187"/>
          </a:xfrm>
          <a:prstGeom prst="rect">
            <a:avLst/>
          </a:prstGeom>
          <a:noFill/>
        </p:spPr>
        <p:txBody>
          <a:bodyPr wrap="square" lIns="91418" tIns="45710" rIns="91418" bIns="45710" rtlCol="0">
            <a:spAutoFit/>
          </a:bodyPr>
          <a:lstStyle/>
          <a:p>
            <a:r>
              <a:rPr lang="ja-JP" altLang="en-US" sz="1400" dirty="0"/>
              <a:t>①分野：　まちづくり</a:t>
            </a:r>
            <a:endParaRPr lang="en-US" altLang="ja-JP" sz="1400" dirty="0"/>
          </a:p>
          <a:p>
            <a:endParaRPr lang="en-US" altLang="ja-JP" sz="1400" dirty="0"/>
          </a:p>
          <a:p>
            <a:r>
              <a:rPr lang="ja-JP" altLang="en-US" sz="1400" dirty="0"/>
              <a:t>②タイプ</a:t>
            </a:r>
            <a:endParaRPr lang="en-US" altLang="ja-JP" sz="1400" dirty="0"/>
          </a:p>
          <a:p>
            <a:r>
              <a:rPr lang="ja-JP" altLang="en-US" sz="1400" dirty="0"/>
              <a:t>　　☑　政策イノベーション</a:t>
            </a:r>
            <a:endParaRPr lang="en-US" altLang="ja-JP" sz="1400" dirty="0"/>
          </a:p>
          <a:p>
            <a:r>
              <a:rPr lang="ja-JP" altLang="en-US" sz="1400" dirty="0"/>
              <a:t>　　□　執行の刷新</a:t>
            </a:r>
            <a:endParaRPr lang="en-US" altLang="ja-JP" sz="1400" dirty="0"/>
          </a:p>
          <a:p>
            <a:endParaRPr lang="en-US" altLang="ja-JP" sz="1400" dirty="0"/>
          </a:p>
          <a:p>
            <a:r>
              <a:rPr lang="ja-JP" altLang="en-US" sz="1400" dirty="0"/>
              <a:t>③改革スタイル</a:t>
            </a:r>
            <a:endParaRPr lang="en-US" altLang="ja-JP" sz="1400" dirty="0"/>
          </a:p>
          <a:p>
            <a:r>
              <a:rPr lang="ja-JP" altLang="en-US" sz="1400" dirty="0"/>
              <a:t>　　☑ 　投資・予算</a:t>
            </a:r>
            <a:endParaRPr lang="en-US" altLang="ja-JP" sz="1400" dirty="0"/>
          </a:p>
          <a:p>
            <a:r>
              <a:rPr lang="ja-JP" altLang="en-US" sz="1400" dirty="0"/>
              <a:t>　　□　条例・規則・運用ﾙｰﾙ</a:t>
            </a:r>
            <a:endParaRPr lang="en-US" altLang="ja-JP" sz="1400" dirty="0"/>
          </a:p>
          <a:p>
            <a:r>
              <a:rPr lang="ja-JP" altLang="en-US" sz="1400" dirty="0"/>
              <a:t>　　□　組織・経営形態</a:t>
            </a:r>
            <a:endParaRPr lang="en-US" altLang="ja-JP" sz="1400" dirty="0"/>
          </a:p>
          <a:p>
            <a:r>
              <a:rPr lang="ja-JP" altLang="en-US" sz="1400" dirty="0"/>
              <a:t>　　□　権限移譲</a:t>
            </a:r>
            <a:endParaRPr lang="en-US" altLang="ja-JP" sz="1400" dirty="0"/>
          </a:p>
          <a:p>
            <a:endParaRPr lang="en-US" altLang="ja-JP" sz="1400" dirty="0"/>
          </a:p>
          <a:p>
            <a:r>
              <a:rPr lang="ja-JP" altLang="en-US" sz="1400" dirty="0"/>
              <a:t>④担当部局</a:t>
            </a:r>
            <a:endParaRPr lang="en-US" altLang="ja-JP" sz="1400" dirty="0"/>
          </a:p>
          <a:p>
            <a:r>
              <a:rPr lang="ja-JP" altLang="en-US" sz="1400" dirty="0"/>
              <a:t>　　市　経済戦略局</a:t>
            </a:r>
            <a:endParaRPr lang="en-US" altLang="ja-JP" sz="1400" dirty="0"/>
          </a:p>
          <a:p>
            <a:endParaRPr lang="en-US" altLang="ja-JP" sz="1400" dirty="0"/>
          </a:p>
          <a:p>
            <a:r>
              <a:rPr lang="ja-JP" altLang="en-US" sz="1400" dirty="0"/>
              <a:t>⑤時期</a:t>
            </a:r>
            <a:endParaRPr lang="en-US" altLang="ja-JP" sz="1400" dirty="0"/>
          </a:p>
          <a:p>
            <a:r>
              <a:rPr lang="ja-JP" altLang="en-US" sz="1400" dirty="0"/>
              <a:t>　　</a:t>
            </a:r>
            <a:r>
              <a:rPr lang="en-US" altLang="ja-JP" sz="1400" dirty="0"/>
              <a:t>2013</a:t>
            </a:r>
            <a:r>
              <a:rPr lang="ja-JP" altLang="en-US" sz="1400" dirty="0"/>
              <a:t>年～</a:t>
            </a:r>
          </a:p>
        </p:txBody>
      </p:sp>
      <p:sp>
        <p:nvSpPr>
          <p:cNvPr id="9" name="テキスト ボックス 6"/>
          <p:cNvSpPr txBox="1"/>
          <p:nvPr/>
        </p:nvSpPr>
        <p:spPr>
          <a:xfrm>
            <a:off x="8388424" y="1"/>
            <a:ext cx="755576" cy="307756"/>
          </a:xfrm>
          <a:prstGeom prst="rect">
            <a:avLst/>
          </a:prstGeom>
          <a:noFill/>
        </p:spPr>
        <p:txBody>
          <a:bodyPr wrap="square" lIns="91418" tIns="45710" rIns="91418" bIns="4571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D(108)</a:t>
            </a:r>
            <a:endParaRPr lang="en-US" altLang="ja-JP" sz="14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216</a:t>
            </a:fld>
            <a:endParaRPr kumimoji="1" lang="ja-JP" altLang="en-US" dirty="0"/>
          </a:p>
        </p:txBody>
      </p:sp>
      <p:sp>
        <p:nvSpPr>
          <p:cNvPr id="8" name="角丸四角形 7"/>
          <p:cNvSpPr/>
          <p:nvPr/>
        </p:nvSpPr>
        <p:spPr>
          <a:xfrm>
            <a:off x="7380312" y="1700807"/>
            <a:ext cx="1512168" cy="262305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7380312" y="999319"/>
            <a:ext cx="360040" cy="197433"/>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5724128" y="1346846"/>
            <a:ext cx="432048" cy="21602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5724128" y="1694912"/>
            <a:ext cx="360040" cy="22192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698444" y="2193168"/>
            <a:ext cx="961787" cy="22771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309659" y="2010250"/>
            <a:ext cx="961787" cy="22771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51889" y="4209999"/>
            <a:ext cx="1196375" cy="145124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nvPr>
        </p:nvGraphicFramePr>
        <p:xfrm>
          <a:off x="2267744" y="476674"/>
          <a:ext cx="6696744" cy="5815149"/>
        </p:xfrm>
        <a:graphic>
          <a:graphicData uri="http://schemas.openxmlformats.org/drawingml/2006/table">
            <a:tbl>
              <a:tblPr firstRow="1">
                <a:tableStyleId>{ED083AE6-46FA-4A59-8FB0-9F97EB10719F}</a:tableStyleId>
              </a:tblPr>
              <a:tblGrid>
                <a:gridCol w="1674186">
                  <a:extLst>
                    <a:ext uri="{9D8B030D-6E8A-4147-A177-3AD203B41FA5}">
                      <a16:colId xmlns:a16="http://schemas.microsoft.com/office/drawing/2014/main" xmlns="" val="20000"/>
                    </a:ext>
                  </a:extLst>
                </a:gridCol>
                <a:gridCol w="1674186">
                  <a:extLst>
                    <a:ext uri="{9D8B030D-6E8A-4147-A177-3AD203B41FA5}">
                      <a16:colId xmlns:a16="http://schemas.microsoft.com/office/drawing/2014/main" xmlns="" val="20001"/>
                    </a:ext>
                  </a:extLst>
                </a:gridCol>
                <a:gridCol w="1674186">
                  <a:extLst>
                    <a:ext uri="{9D8B030D-6E8A-4147-A177-3AD203B41FA5}">
                      <a16:colId xmlns:a16="http://schemas.microsoft.com/office/drawing/2014/main" xmlns="" val="20002"/>
                    </a:ext>
                  </a:extLst>
                </a:gridCol>
                <a:gridCol w="1674186">
                  <a:extLst>
                    <a:ext uri="{9D8B030D-6E8A-4147-A177-3AD203B41FA5}">
                      <a16:colId xmlns:a16="http://schemas.microsoft.com/office/drawing/2014/main" xmlns="" val="20003"/>
                    </a:ext>
                  </a:extLst>
                </a:gridCol>
              </a:tblGrid>
              <a:tr h="526869">
                <a:tc>
                  <a:txBody>
                    <a:bodyPr/>
                    <a:lstStyle/>
                    <a:p>
                      <a:pPr algn="ctr"/>
                      <a:r>
                        <a:rPr kumimoji="1" lang="ja-JP" altLang="en-US" sz="1400" dirty="0">
                          <a:solidFill>
                            <a:schemeClr val="bg1"/>
                          </a:solidFill>
                        </a:rPr>
                        <a:t>改革前の課題</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Why</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400" dirty="0">
                          <a:solidFill>
                            <a:schemeClr val="bg1"/>
                          </a:solidFill>
                        </a:rPr>
                        <a:t>改革の方向性</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Vision)</a:t>
                      </a:r>
                      <a:endParaRPr kumimoji="1" lang="ja-JP" alt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400" dirty="0">
                          <a:solidFill>
                            <a:schemeClr val="bg1"/>
                          </a:solidFill>
                        </a:rPr>
                        <a:t>何をどう改革したか</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What</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400" dirty="0">
                          <a:solidFill>
                            <a:schemeClr val="bg1"/>
                          </a:solidFill>
                        </a:rPr>
                        <a:t>主な成果</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Outcome</a:t>
                      </a:r>
                      <a:r>
                        <a:rPr kumimoji="1" lang="ja-JP" altLang="en-US" sz="14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5151151">
                <a:tc>
                  <a:txBody>
                    <a:bodyPr/>
                    <a:lstStyle/>
                    <a:p>
                      <a:r>
                        <a:rPr kumimoji="1" lang="ja-JP" altLang="en-US" sz="1100" kern="1200" baseline="0" dirty="0"/>
                        <a:t>・大阪の経済は長期にわたって低迷しており、大阪の成長・発展に向けて、</a:t>
                      </a:r>
                      <a:r>
                        <a:rPr kumimoji="1" lang="ja-JP" altLang="en-US" sz="1100" strike="noStrike" kern="1200" baseline="0" dirty="0"/>
                        <a:t>新しい</a:t>
                      </a:r>
                      <a:r>
                        <a:rPr kumimoji="1" lang="ja-JP" altLang="en-US" sz="1100" kern="1200" baseline="0" dirty="0"/>
                        <a:t>ビジネスプロジェクトが創出される環境の整備・充実が求められていた。</a:t>
                      </a:r>
                      <a:endParaRPr kumimoji="1" lang="en-US" altLang="ja-JP" sz="1100" kern="1200" baseline="0" dirty="0"/>
                    </a:p>
                    <a:p>
                      <a:endParaRPr kumimoji="1" lang="en-US" altLang="ja-JP" sz="1100" kern="1200" baseline="0" dirty="0"/>
                    </a:p>
                    <a:p>
                      <a:endParaRPr kumimoji="1" lang="en-US" altLang="ja-JP" sz="1100" kern="1200" baseline="0" dirty="0"/>
                    </a:p>
                    <a:p>
                      <a:r>
                        <a:rPr kumimoji="1" lang="ja-JP" altLang="en-US" sz="1100" kern="1200" baseline="0" dirty="0"/>
                        <a:t>	</a:t>
                      </a:r>
                    </a:p>
                    <a:p>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100" dirty="0"/>
                        <a:t>・</a:t>
                      </a:r>
                      <a:r>
                        <a:rPr kumimoji="1" lang="en-US" altLang="ja-JP" sz="1100" dirty="0"/>
                        <a:t>2013</a:t>
                      </a:r>
                      <a:r>
                        <a:rPr kumimoji="1" lang="ja-JP" altLang="en-US" sz="1100" dirty="0"/>
                        <a:t>年に</a:t>
                      </a:r>
                      <a:r>
                        <a:rPr kumimoji="1" lang="ja-JP" altLang="en-US" sz="1100" dirty="0" err="1"/>
                        <a:t>ま</a:t>
                      </a:r>
                      <a:r>
                        <a:rPr kumimoji="1" lang="ja-JP" altLang="en-US" sz="1100" dirty="0"/>
                        <a:t>ちび</a:t>
                      </a:r>
                      <a:r>
                        <a:rPr kumimoji="1" lang="ja-JP" altLang="en-US" sz="1100" dirty="0" err="1"/>
                        <a:t>らき</a:t>
                      </a:r>
                      <a:r>
                        <a:rPr kumimoji="1" lang="ja-JP" altLang="en-US" sz="1100" dirty="0"/>
                        <a:t>し、注目を集める「うめきた」において、</a:t>
                      </a:r>
                      <a:r>
                        <a:rPr lang="ja-JP" altLang="en-US" sz="1100" dirty="0"/>
                        <a:t>大阪・関西のポテンシャルを最大限に活用しながら、グローバルに活躍する</a:t>
                      </a:r>
                      <a:r>
                        <a:rPr kumimoji="1" lang="ja-JP" altLang="en-US" sz="1100" kern="1200" baseline="0" dirty="0"/>
                        <a:t>人材・資金</a:t>
                      </a:r>
                      <a:r>
                        <a:rPr kumimoji="1" lang="ja-JP" altLang="en-US" sz="1100" dirty="0"/>
                        <a:t>・情報等を呼び込み、イノベーションにつながるプロジェクトが継続的に創出される拠点を形成する。</a:t>
                      </a:r>
                      <a:endParaRPr kumimoji="1" lang="en-US" altLang="ja-JP" sz="1100" dirty="0"/>
                    </a:p>
                    <a:p>
                      <a:pPr algn="l"/>
                      <a:endParaRPr kumimoji="1" lang="en-US" altLang="ja-JP"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2013</a:t>
                      </a:r>
                      <a:r>
                        <a:rPr kumimoji="1" lang="ja-JP" altLang="en-US" sz="1100" dirty="0"/>
                        <a:t>年</a:t>
                      </a:r>
                      <a:r>
                        <a:rPr kumimoji="1" lang="en-US" altLang="ja-JP" sz="1100" dirty="0"/>
                        <a:t>4</a:t>
                      </a:r>
                      <a:r>
                        <a:rPr kumimoji="1" lang="ja-JP" altLang="en-US" sz="1100" dirty="0"/>
                        <a:t>月、うめきたに、</a:t>
                      </a:r>
                      <a:r>
                        <a:rPr kumimoji="1" lang="ja-JP" altLang="en-US" sz="1100" dirty="0">
                          <a:solidFill>
                            <a:schemeClr val="tx1"/>
                          </a:solidFill>
                        </a:rPr>
                        <a:t>「大阪イノベーションハブ</a:t>
                      </a:r>
                      <a:r>
                        <a:rPr kumimoji="1" lang="ja-JP" altLang="en-US" sz="1100" u="none" dirty="0">
                          <a:solidFill>
                            <a:schemeClr val="tx1"/>
                          </a:solidFill>
                        </a:rPr>
                        <a:t>（ＯＩＨ）</a:t>
                      </a:r>
                      <a:r>
                        <a:rPr kumimoji="1" lang="ja-JP" altLang="en-US" sz="1100" dirty="0">
                          <a:solidFill>
                            <a:schemeClr val="tx1"/>
                          </a:solidFill>
                        </a:rPr>
                        <a:t>」を開設。</a:t>
                      </a:r>
                      <a:endParaRPr kumimoji="1"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rPr>
                        <a:t>・</a:t>
                      </a:r>
                      <a:r>
                        <a:rPr lang="ja-JP" altLang="en-US" sz="1100" u="none" dirty="0">
                          <a:solidFill>
                            <a:schemeClr val="tx1"/>
                          </a:solidFill>
                        </a:rPr>
                        <a:t>ＯＩＨ</a:t>
                      </a:r>
                      <a:r>
                        <a:rPr lang="ja-JP" altLang="en-US" sz="1100" dirty="0">
                          <a:solidFill>
                            <a:schemeClr val="tx1"/>
                          </a:solidFill>
                        </a:rPr>
                        <a:t>では、国内外の起業家や投資家を惹きつけるための</a:t>
                      </a:r>
                      <a:r>
                        <a:rPr lang="ja-JP" altLang="en-US" sz="1100" u="none" dirty="0">
                          <a:solidFill>
                            <a:schemeClr val="tx1"/>
                          </a:solidFill>
                        </a:rPr>
                        <a:t>、</a:t>
                      </a:r>
                      <a:r>
                        <a:rPr lang="ja-JP" altLang="en-US" sz="1100" u="none" strike="noStrike" baseline="0" dirty="0">
                          <a:solidFill>
                            <a:schemeClr val="tx1"/>
                          </a:solidFill>
                        </a:rPr>
                        <a:t>国際ｲﾉﾍﾞｰｼｮﾝ会議</a:t>
                      </a:r>
                      <a:r>
                        <a:rPr lang="en-US" altLang="ja-JP" sz="1100" u="none" strike="noStrike" baseline="0" dirty="0">
                          <a:solidFill>
                            <a:schemeClr val="tx1"/>
                          </a:solidFill>
                        </a:rPr>
                        <a:t>Hack Osaka</a:t>
                      </a:r>
                      <a:r>
                        <a:rPr lang="ja-JP" altLang="en-US" sz="1100" strike="noStrike" baseline="0" dirty="0">
                          <a:solidFill>
                            <a:schemeClr val="tx1"/>
                          </a:solidFill>
                        </a:rPr>
                        <a:t>をはじめとしたプロモーションや、様々な人材交流・コミュニティ形成イベント</a:t>
                      </a:r>
                      <a:r>
                        <a:rPr lang="ja-JP" altLang="en-US" sz="1100" dirty="0">
                          <a:solidFill>
                            <a:schemeClr val="tx1"/>
                          </a:solidFill>
                        </a:rPr>
                        <a:t>を実施するとともに、世界市場に向けた新事業開発プロジェクトの創出・推進を支援。</a:t>
                      </a:r>
                      <a:endParaRPr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2013</a:t>
                      </a:r>
                      <a:r>
                        <a:rPr kumimoji="1" lang="ja-JP" altLang="en-US" sz="1100" dirty="0">
                          <a:solidFill>
                            <a:schemeClr val="tx1"/>
                          </a:solidFill>
                        </a:rPr>
                        <a:t>年度予算</a:t>
                      </a:r>
                      <a:endParaRPr kumimoji="1" lang="en-US" altLang="ja-JP" sz="1100" dirty="0">
                        <a:solidFill>
                          <a:schemeClr val="tx1"/>
                        </a:solidFill>
                      </a:endParaRPr>
                    </a:p>
                    <a:p>
                      <a:pPr algn="l"/>
                      <a:r>
                        <a:rPr kumimoji="1" lang="ja-JP" altLang="en-US" sz="1100" dirty="0">
                          <a:solidFill>
                            <a:schemeClr val="tx1"/>
                          </a:solidFill>
                        </a:rPr>
                        <a:t>　　　  </a:t>
                      </a:r>
                      <a:r>
                        <a:rPr lang="en-US" altLang="ja-JP" sz="1100" dirty="0">
                          <a:solidFill>
                            <a:schemeClr val="tx1"/>
                          </a:solidFill>
                        </a:rPr>
                        <a:t>2</a:t>
                      </a:r>
                      <a:r>
                        <a:rPr lang="ja-JP" altLang="en-US" sz="1100" dirty="0">
                          <a:solidFill>
                            <a:schemeClr val="tx1"/>
                          </a:solidFill>
                        </a:rPr>
                        <a:t>億</a:t>
                      </a:r>
                      <a:r>
                        <a:rPr lang="en-US" altLang="ja-JP" sz="1100" dirty="0">
                          <a:solidFill>
                            <a:schemeClr val="tx1"/>
                          </a:solidFill>
                        </a:rPr>
                        <a:t>5,385</a:t>
                      </a:r>
                      <a:r>
                        <a:rPr lang="ja-JP" altLang="en-US" sz="1100" dirty="0">
                          <a:solidFill>
                            <a:schemeClr val="tx1"/>
                          </a:solidFill>
                        </a:rPr>
                        <a:t>万円</a:t>
                      </a:r>
                      <a:endParaRPr lang="en-US" altLang="ja-JP" sz="1100" dirty="0">
                        <a:solidFill>
                          <a:schemeClr val="tx1"/>
                        </a:solidFill>
                      </a:endParaRPr>
                    </a:p>
                    <a:p>
                      <a:pPr algn="l"/>
                      <a:r>
                        <a:rPr kumimoji="1" lang="ja-JP" altLang="en-US" sz="1100" dirty="0">
                          <a:solidFill>
                            <a:schemeClr val="tx1"/>
                          </a:solidFill>
                        </a:rPr>
                        <a:t>　 </a:t>
                      </a:r>
                      <a:r>
                        <a:rPr kumimoji="1" lang="ja-JP" altLang="en-US" sz="1100" baseline="0" dirty="0">
                          <a:solidFill>
                            <a:schemeClr val="tx1"/>
                          </a:solidFill>
                        </a:rPr>
                        <a:t> </a:t>
                      </a:r>
                      <a:r>
                        <a:rPr kumimoji="1" lang="en-US" altLang="ja-JP" sz="1100" dirty="0">
                          <a:solidFill>
                            <a:schemeClr val="tx1"/>
                          </a:solidFill>
                        </a:rPr>
                        <a:t>2014</a:t>
                      </a:r>
                      <a:r>
                        <a:rPr kumimoji="1" lang="ja-JP" altLang="en-US" sz="1100" dirty="0">
                          <a:solidFill>
                            <a:schemeClr val="tx1"/>
                          </a:solidFill>
                        </a:rPr>
                        <a:t>年度予算</a:t>
                      </a:r>
                      <a:endParaRPr kumimoji="1" lang="en-US" altLang="ja-JP" sz="1100" dirty="0">
                        <a:solidFill>
                          <a:schemeClr val="tx1"/>
                        </a:solidFill>
                      </a:endParaRPr>
                    </a:p>
                    <a:p>
                      <a:pPr algn="l"/>
                      <a:r>
                        <a:rPr kumimoji="1" lang="ja-JP" altLang="en-US" sz="1100" dirty="0">
                          <a:solidFill>
                            <a:schemeClr val="tx1"/>
                          </a:solidFill>
                        </a:rPr>
                        <a:t>　　      </a:t>
                      </a:r>
                      <a:r>
                        <a:rPr kumimoji="1" lang="en-US" altLang="ja-JP" sz="1100" dirty="0">
                          <a:solidFill>
                            <a:schemeClr val="tx1"/>
                          </a:solidFill>
                        </a:rPr>
                        <a:t>2</a:t>
                      </a:r>
                      <a:r>
                        <a:rPr kumimoji="1" lang="ja-JP" altLang="en-US" sz="1100" dirty="0">
                          <a:solidFill>
                            <a:schemeClr val="tx1"/>
                          </a:solidFill>
                        </a:rPr>
                        <a:t>億</a:t>
                      </a:r>
                      <a:r>
                        <a:rPr kumimoji="1" lang="en-US" altLang="ja-JP" sz="1100" dirty="0">
                          <a:solidFill>
                            <a:schemeClr val="tx1"/>
                          </a:solidFill>
                        </a:rPr>
                        <a:t>143</a:t>
                      </a:r>
                      <a:r>
                        <a:rPr kumimoji="1" lang="ja-JP" altLang="en-US" sz="1100" dirty="0">
                          <a:solidFill>
                            <a:schemeClr val="tx1"/>
                          </a:solidFill>
                        </a:rPr>
                        <a:t>万円</a:t>
                      </a:r>
                      <a:endParaRPr kumimoji="1" lang="en-US" altLang="ja-JP" sz="1100" dirty="0">
                        <a:solidFill>
                          <a:schemeClr val="tx1"/>
                        </a:solidFill>
                      </a:endParaRPr>
                    </a:p>
                    <a:p>
                      <a:pPr algn="l"/>
                      <a:r>
                        <a:rPr kumimoji="1" lang="ja-JP" altLang="en-US" sz="1100" dirty="0">
                          <a:solidFill>
                            <a:schemeClr val="tx1"/>
                          </a:solidFill>
                        </a:rPr>
                        <a:t>　</a:t>
                      </a:r>
                      <a:r>
                        <a:rPr kumimoji="1" lang="ja-JP" altLang="en-US" sz="1100" u="none" dirty="0">
                          <a:solidFill>
                            <a:schemeClr val="tx1"/>
                          </a:solidFill>
                        </a:rPr>
                        <a:t>  </a:t>
                      </a:r>
                      <a:r>
                        <a:rPr kumimoji="1" lang="en-US" altLang="ja-JP" sz="1100" u="none" dirty="0">
                          <a:solidFill>
                            <a:schemeClr val="tx1"/>
                          </a:solidFill>
                        </a:rPr>
                        <a:t>2015</a:t>
                      </a:r>
                      <a:r>
                        <a:rPr kumimoji="1" lang="ja-JP" altLang="en-US" sz="1100" u="none" dirty="0">
                          <a:solidFill>
                            <a:schemeClr val="tx1"/>
                          </a:solidFill>
                        </a:rPr>
                        <a:t>年度予算</a:t>
                      </a:r>
                      <a:endParaRPr kumimoji="1" lang="en-US" altLang="ja-JP" sz="1100" u="none" dirty="0">
                        <a:solidFill>
                          <a:schemeClr val="tx1"/>
                        </a:solidFill>
                      </a:endParaRPr>
                    </a:p>
                    <a:p>
                      <a:pPr algn="l"/>
                      <a:r>
                        <a:rPr kumimoji="1" lang="ja-JP" altLang="en-US" sz="1100" u="none" dirty="0">
                          <a:solidFill>
                            <a:schemeClr val="tx1"/>
                          </a:solidFill>
                        </a:rPr>
                        <a:t>　　</a:t>
                      </a:r>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1</a:t>
                      </a:r>
                      <a:r>
                        <a:rPr kumimoji="1" lang="ja-JP" altLang="en-US" sz="1100" u="none" kern="1200" dirty="0">
                          <a:solidFill>
                            <a:schemeClr val="tx1"/>
                          </a:solidFill>
                          <a:latin typeface="+mn-lt"/>
                          <a:ea typeface="+mn-ea"/>
                          <a:cs typeface="+mn-cs"/>
                        </a:rPr>
                        <a:t>億</a:t>
                      </a:r>
                      <a:r>
                        <a:rPr kumimoji="1" lang="en-US" altLang="ja-JP" sz="1100" u="none" kern="1200" dirty="0">
                          <a:solidFill>
                            <a:schemeClr val="tx1"/>
                          </a:solidFill>
                          <a:latin typeface="+mn-lt"/>
                          <a:ea typeface="+mn-ea"/>
                          <a:cs typeface="+mn-cs"/>
                        </a:rPr>
                        <a:t>9,748</a:t>
                      </a:r>
                      <a:r>
                        <a:rPr kumimoji="1" lang="ja-JP" altLang="en-US" sz="1100" u="none" kern="1200" dirty="0">
                          <a:solidFill>
                            <a:schemeClr val="tx1"/>
                          </a:solidFill>
                          <a:latin typeface="+mn-lt"/>
                          <a:ea typeface="+mn-ea"/>
                          <a:cs typeface="+mn-cs"/>
                        </a:rPr>
                        <a:t>万円</a:t>
                      </a:r>
                      <a:endParaRPr kumimoji="1" lang="en-US" altLang="ja-JP" sz="1100" u="none" kern="1200" dirty="0">
                        <a:solidFill>
                          <a:schemeClr val="tx1"/>
                        </a:solidFill>
                        <a:latin typeface="+mn-lt"/>
                        <a:ea typeface="+mn-ea"/>
                        <a:cs typeface="+mn-cs"/>
                      </a:endParaRPr>
                    </a:p>
                    <a:p>
                      <a:pPr algn="l"/>
                      <a:r>
                        <a:rPr kumimoji="1" lang="ja-JP" altLang="en-US" sz="1100" u="none" dirty="0">
                          <a:solidFill>
                            <a:schemeClr val="tx1"/>
                          </a:solidFill>
                        </a:rPr>
                        <a:t>　  </a:t>
                      </a:r>
                      <a:r>
                        <a:rPr kumimoji="1" lang="en-US" altLang="ja-JP" sz="1100" u="none" kern="1200" dirty="0">
                          <a:solidFill>
                            <a:schemeClr val="tx1"/>
                          </a:solidFill>
                          <a:latin typeface="+mn-lt"/>
                          <a:ea typeface="+mn-ea"/>
                          <a:cs typeface="+mn-cs"/>
                        </a:rPr>
                        <a:t>2016</a:t>
                      </a:r>
                      <a:r>
                        <a:rPr kumimoji="1" lang="ja-JP" altLang="en-US" sz="1100" u="none" kern="1200" dirty="0">
                          <a:solidFill>
                            <a:schemeClr val="tx1"/>
                          </a:solidFill>
                          <a:latin typeface="+mn-lt"/>
                          <a:ea typeface="+mn-ea"/>
                          <a:cs typeface="+mn-cs"/>
                        </a:rPr>
                        <a:t>年度予算</a:t>
                      </a:r>
                      <a:endParaRPr kumimoji="1" lang="en-US" altLang="ja-JP" sz="1100" u="none" kern="1200" dirty="0">
                        <a:solidFill>
                          <a:schemeClr val="tx1"/>
                        </a:solidFill>
                        <a:latin typeface="+mn-lt"/>
                        <a:ea typeface="+mn-ea"/>
                        <a:cs typeface="+mn-cs"/>
                      </a:endParaRPr>
                    </a:p>
                    <a:p>
                      <a:pPr algn="l"/>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1</a:t>
                      </a:r>
                      <a:r>
                        <a:rPr kumimoji="1" lang="ja-JP" altLang="en-US" sz="1100" u="none" kern="1200" dirty="0">
                          <a:solidFill>
                            <a:schemeClr val="tx1"/>
                          </a:solidFill>
                          <a:latin typeface="+mn-lt"/>
                          <a:ea typeface="+mn-ea"/>
                          <a:cs typeface="+mn-cs"/>
                        </a:rPr>
                        <a:t>億</a:t>
                      </a:r>
                      <a:r>
                        <a:rPr kumimoji="1" lang="en-US" altLang="ja-JP" sz="1100" u="none" kern="1200" dirty="0">
                          <a:solidFill>
                            <a:schemeClr val="tx1"/>
                          </a:solidFill>
                          <a:latin typeface="+mn-lt"/>
                          <a:ea typeface="+mn-ea"/>
                          <a:cs typeface="+mn-cs"/>
                        </a:rPr>
                        <a:t>6,273</a:t>
                      </a:r>
                      <a:r>
                        <a:rPr kumimoji="1" lang="ja-JP" altLang="en-US" sz="1100" u="none" kern="1200" dirty="0">
                          <a:solidFill>
                            <a:schemeClr val="tx1"/>
                          </a:solidFill>
                          <a:latin typeface="+mn-lt"/>
                          <a:ea typeface="+mn-ea"/>
                          <a:cs typeface="+mn-cs"/>
                        </a:rPr>
                        <a:t>万円</a:t>
                      </a:r>
                      <a:endParaRPr kumimoji="1" lang="en-US" altLang="ja-JP" sz="1100" u="none" kern="1200" dirty="0">
                        <a:solidFill>
                          <a:schemeClr val="tx1"/>
                        </a:solidFill>
                        <a:latin typeface="+mn-lt"/>
                        <a:ea typeface="+mn-ea"/>
                        <a:cs typeface="+mn-cs"/>
                      </a:endParaRPr>
                    </a:p>
                    <a:p>
                      <a:pPr algn="l"/>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2017</a:t>
                      </a:r>
                      <a:r>
                        <a:rPr kumimoji="1" lang="ja-JP" altLang="en-US" sz="1100" u="none" kern="1200" dirty="0">
                          <a:solidFill>
                            <a:schemeClr val="tx1"/>
                          </a:solidFill>
                          <a:latin typeface="+mn-lt"/>
                          <a:ea typeface="+mn-ea"/>
                          <a:cs typeface="+mn-cs"/>
                        </a:rPr>
                        <a:t>年度予算</a:t>
                      </a:r>
                      <a:endParaRPr kumimoji="1" lang="en-US" altLang="ja-JP" sz="1100" u="none" kern="1200" dirty="0">
                        <a:solidFill>
                          <a:schemeClr val="tx1"/>
                        </a:solidFill>
                        <a:latin typeface="+mn-lt"/>
                        <a:ea typeface="+mn-ea"/>
                        <a:cs typeface="+mn-cs"/>
                      </a:endParaRPr>
                    </a:p>
                    <a:p>
                      <a:pPr algn="l"/>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2</a:t>
                      </a:r>
                      <a:r>
                        <a:rPr kumimoji="1" lang="ja-JP" altLang="en-US" sz="1100" u="none" kern="1200" dirty="0">
                          <a:solidFill>
                            <a:schemeClr val="tx1"/>
                          </a:solidFill>
                          <a:latin typeface="+mn-lt"/>
                          <a:ea typeface="+mn-ea"/>
                          <a:cs typeface="+mn-cs"/>
                        </a:rPr>
                        <a:t>億</a:t>
                      </a:r>
                      <a:r>
                        <a:rPr kumimoji="1" lang="en-US" altLang="ja-JP" sz="1100" u="none" kern="1200" dirty="0">
                          <a:solidFill>
                            <a:schemeClr val="tx1"/>
                          </a:solidFill>
                          <a:latin typeface="+mn-lt"/>
                          <a:ea typeface="+mn-ea"/>
                          <a:cs typeface="+mn-cs"/>
                        </a:rPr>
                        <a:t>303</a:t>
                      </a:r>
                      <a:r>
                        <a:rPr kumimoji="1" lang="ja-JP" altLang="en-US" sz="1100" u="none" kern="1200" dirty="0">
                          <a:solidFill>
                            <a:schemeClr val="tx1"/>
                          </a:solidFill>
                          <a:latin typeface="+mn-lt"/>
                          <a:ea typeface="+mn-ea"/>
                          <a:cs typeface="+mn-cs"/>
                        </a:rPr>
                        <a:t>万円</a:t>
                      </a:r>
                      <a:endParaRPr kumimoji="1" lang="en-US" altLang="ja-JP" sz="1100" u="none" kern="1200" dirty="0">
                        <a:solidFill>
                          <a:schemeClr val="tx1"/>
                        </a:solidFill>
                        <a:latin typeface="+mn-lt"/>
                        <a:ea typeface="+mn-ea"/>
                        <a:cs typeface="+mn-cs"/>
                      </a:endParaRPr>
                    </a:p>
                    <a:p>
                      <a:pPr algn="l"/>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2018</a:t>
                      </a:r>
                      <a:r>
                        <a:rPr kumimoji="1" lang="ja-JP" altLang="en-US" sz="1100" u="none" kern="1200" dirty="0">
                          <a:solidFill>
                            <a:schemeClr val="tx1"/>
                          </a:solidFill>
                          <a:latin typeface="+mn-lt"/>
                          <a:ea typeface="+mn-ea"/>
                          <a:cs typeface="+mn-cs"/>
                        </a:rPr>
                        <a:t>年度予算</a:t>
                      </a:r>
                      <a:endParaRPr kumimoji="1" lang="en-US" altLang="ja-JP" sz="1100" u="none" kern="1200" dirty="0">
                        <a:solidFill>
                          <a:schemeClr val="tx1"/>
                        </a:solidFill>
                        <a:latin typeface="+mn-lt"/>
                        <a:ea typeface="+mn-ea"/>
                        <a:cs typeface="+mn-cs"/>
                      </a:endParaRPr>
                    </a:p>
                    <a:p>
                      <a:pPr algn="l"/>
                      <a:r>
                        <a:rPr kumimoji="1" lang="ja-JP" altLang="en-US" sz="1100" u="none" kern="1200" dirty="0">
                          <a:solidFill>
                            <a:schemeClr val="tx1"/>
                          </a:solidFill>
                          <a:latin typeface="+mn-lt"/>
                          <a:ea typeface="+mn-ea"/>
                          <a:cs typeface="+mn-cs"/>
                        </a:rPr>
                        <a:t>　　      </a:t>
                      </a:r>
                      <a:r>
                        <a:rPr kumimoji="1" lang="en-US" altLang="ja-JP" sz="1100" u="none" kern="1200" dirty="0">
                          <a:solidFill>
                            <a:schemeClr val="tx1"/>
                          </a:solidFill>
                          <a:latin typeface="+mn-lt"/>
                          <a:ea typeface="+mn-ea"/>
                          <a:cs typeface="+mn-cs"/>
                        </a:rPr>
                        <a:t>2</a:t>
                      </a:r>
                      <a:r>
                        <a:rPr kumimoji="1" lang="ja-JP" altLang="en-US" sz="1100" u="none" kern="1200" dirty="0">
                          <a:solidFill>
                            <a:schemeClr val="tx1"/>
                          </a:solidFill>
                          <a:latin typeface="+mn-lt"/>
                          <a:ea typeface="+mn-ea"/>
                          <a:cs typeface="+mn-cs"/>
                        </a:rPr>
                        <a:t>億</a:t>
                      </a:r>
                      <a:r>
                        <a:rPr kumimoji="1" lang="en-US" altLang="ja-JP" sz="1100" u="none" kern="1200" dirty="0">
                          <a:solidFill>
                            <a:schemeClr val="tx1"/>
                          </a:solidFill>
                          <a:latin typeface="+mn-lt"/>
                          <a:ea typeface="+mn-ea"/>
                          <a:cs typeface="+mn-cs"/>
                        </a:rPr>
                        <a:t>343</a:t>
                      </a:r>
                      <a:r>
                        <a:rPr kumimoji="1" lang="ja-JP" altLang="en-US" sz="1100" u="none" kern="1200" dirty="0">
                          <a:solidFill>
                            <a:schemeClr val="tx1"/>
                          </a:solidFill>
                          <a:latin typeface="+mn-lt"/>
                          <a:ea typeface="+mn-ea"/>
                          <a:cs typeface="+mn-cs"/>
                        </a:rPr>
                        <a:t>万円</a:t>
                      </a:r>
                      <a:endParaRPr kumimoji="1" lang="en-US" altLang="ja-JP" sz="1100" u="none" kern="1200" dirty="0">
                        <a:solidFill>
                          <a:schemeClr val="tx1"/>
                        </a:solidFill>
                        <a:latin typeface="+mn-lt"/>
                        <a:ea typeface="+mn-ea"/>
                        <a:cs typeface="+mn-cs"/>
                      </a:endParaRPr>
                    </a:p>
                    <a:p>
                      <a:pPr algn="l"/>
                      <a:endParaRPr kumimoji="1" lang="en-US" altLang="ja-JP" sz="1100" dirty="0">
                        <a:solidFill>
                          <a:schemeClr val="tx1"/>
                        </a:solidFill>
                      </a:endParaRPr>
                    </a:p>
                    <a:p>
                      <a:pPr algn="l"/>
                      <a:r>
                        <a:rPr kumimoji="1" lang="ja-JP" altLang="en-US" sz="1100" baseline="0" dirty="0">
                          <a:solidFill>
                            <a:schemeClr val="tx1"/>
                          </a:solidFill>
                        </a:rPr>
                        <a:t>・ベンチャー企業の創出を支えるファンド</a:t>
                      </a:r>
                      <a:r>
                        <a:rPr kumimoji="1" lang="ja-JP" altLang="en-US" sz="1100" dirty="0">
                          <a:solidFill>
                            <a:schemeClr val="tx1"/>
                          </a:solidFill>
                        </a:rPr>
                        <a:t>への出資（</a:t>
                      </a:r>
                      <a:r>
                        <a:rPr kumimoji="1" lang="en-US" altLang="ja-JP" sz="1100" dirty="0">
                          <a:solidFill>
                            <a:schemeClr val="tx1"/>
                          </a:solidFill>
                        </a:rPr>
                        <a:t>2014</a:t>
                      </a:r>
                      <a:r>
                        <a:rPr kumimoji="1" lang="ja-JP" altLang="en-US" sz="1100" dirty="0">
                          <a:solidFill>
                            <a:schemeClr val="tx1"/>
                          </a:solidFill>
                        </a:rPr>
                        <a:t>年度</a:t>
                      </a:r>
                      <a:r>
                        <a:rPr kumimoji="1" lang="ja-JP" altLang="en-US" sz="1100" baseline="0" dirty="0">
                          <a:solidFill>
                            <a:schemeClr val="tx1"/>
                          </a:solidFill>
                        </a:rPr>
                        <a:t> </a:t>
                      </a:r>
                      <a:r>
                        <a:rPr kumimoji="1" lang="en-US" altLang="ja-JP" sz="1100" dirty="0">
                          <a:solidFill>
                            <a:schemeClr val="tx1"/>
                          </a:solidFill>
                        </a:rPr>
                        <a:t>5</a:t>
                      </a:r>
                      <a:r>
                        <a:rPr kumimoji="1" lang="ja-JP" altLang="en-US" sz="1100" dirty="0">
                          <a:solidFill>
                            <a:schemeClr val="tx1"/>
                          </a:solidFill>
                        </a:rPr>
                        <a:t>億円）</a:t>
                      </a:r>
                      <a:endParaRPr kumimoji="1" lang="en-US" altLang="ja-JP"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100" u="none" strike="noStrike" dirty="0"/>
                        <a:t>・</a:t>
                      </a:r>
                      <a:r>
                        <a:rPr kumimoji="1" lang="ja-JP" altLang="en-US" sz="1100" u="none" strike="noStrike" dirty="0">
                          <a:solidFill>
                            <a:schemeClr val="tx1"/>
                          </a:solidFill>
                        </a:rPr>
                        <a:t>ＯＩＨを開設して以来、月間平均千人以上の来場者を迎えている。</a:t>
                      </a:r>
                      <a:endParaRPr kumimoji="1" lang="en-US" altLang="ja-JP" sz="1100" u="none" strike="noStrike" dirty="0">
                        <a:solidFill>
                          <a:schemeClr val="tx1"/>
                        </a:solidFill>
                      </a:endParaRPr>
                    </a:p>
                    <a:p>
                      <a:pPr algn="l"/>
                      <a:endParaRPr kumimoji="1" lang="en-US" altLang="ja-JP" sz="1100" u="none" strike="noStrike" dirty="0">
                        <a:solidFill>
                          <a:schemeClr val="tx1"/>
                        </a:solidFill>
                      </a:endParaRPr>
                    </a:p>
                    <a:p>
                      <a:pPr algn="l"/>
                      <a:r>
                        <a:rPr kumimoji="1" lang="ja-JP" altLang="en-US" sz="1100" u="none" strike="noStrike" dirty="0">
                          <a:solidFill>
                            <a:schemeClr val="tx1"/>
                          </a:solidFill>
                        </a:rPr>
                        <a:t>・</a:t>
                      </a:r>
                      <a:r>
                        <a:rPr kumimoji="1" lang="en-US" altLang="ja-JP" sz="1100" u="none" strike="noStrike" dirty="0">
                          <a:solidFill>
                            <a:schemeClr val="tx1"/>
                          </a:solidFill>
                        </a:rPr>
                        <a:t>2013</a:t>
                      </a:r>
                      <a:r>
                        <a:rPr kumimoji="1" lang="ja-JP" altLang="en-US" sz="1100" u="none" strike="noStrike" dirty="0">
                          <a:solidFill>
                            <a:schemeClr val="tx1"/>
                          </a:solidFill>
                        </a:rPr>
                        <a:t>年度から</a:t>
                      </a:r>
                      <a:r>
                        <a:rPr kumimoji="1" lang="en-US" altLang="ja-JP" sz="1100" u="none" strike="noStrike" dirty="0">
                          <a:solidFill>
                            <a:schemeClr val="tx1"/>
                          </a:solidFill>
                        </a:rPr>
                        <a:t>2017</a:t>
                      </a:r>
                      <a:r>
                        <a:rPr kumimoji="1" lang="ja-JP" altLang="en-US" sz="1100" u="none" strike="noStrike" dirty="0">
                          <a:solidFill>
                            <a:schemeClr val="tx1"/>
                          </a:solidFill>
                        </a:rPr>
                        <a:t>年度までに、</a:t>
                      </a:r>
                      <a:r>
                        <a:rPr kumimoji="1" lang="en-US" altLang="ja-JP" sz="1100" u="none" strike="noStrike" dirty="0">
                          <a:solidFill>
                            <a:schemeClr val="tx1"/>
                          </a:solidFill>
                        </a:rPr>
                        <a:t>32</a:t>
                      </a:r>
                      <a:r>
                        <a:rPr kumimoji="1" lang="ja-JP" altLang="en-US" sz="1100" u="none" strike="noStrike" dirty="0">
                          <a:solidFill>
                            <a:schemeClr val="tx1"/>
                          </a:solidFill>
                        </a:rPr>
                        <a:t>万人以上の公式ホームページユーザーを獲得し、</a:t>
                      </a:r>
                      <a:r>
                        <a:rPr kumimoji="1" lang="en-US" altLang="ja-JP" sz="1100" u="none" strike="noStrike" dirty="0">
                          <a:solidFill>
                            <a:schemeClr val="tx1"/>
                          </a:solidFill>
                        </a:rPr>
                        <a:t>226</a:t>
                      </a:r>
                      <a:r>
                        <a:rPr kumimoji="1" lang="ja-JP" altLang="en-US" sz="1100" u="none" strike="noStrike" dirty="0">
                          <a:solidFill>
                            <a:schemeClr val="tx1"/>
                          </a:solidFill>
                        </a:rPr>
                        <a:t>件の事業化プロジェクトの創出・推進を支援した。また、国際ｲﾉﾍﾞｰｼｮﾝ会議</a:t>
                      </a:r>
                      <a:r>
                        <a:rPr kumimoji="1" lang="en-US" altLang="ja-JP" sz="1100" u="none" strike="noStrike" dirty="0">
                          <a:solidFill>
                            <a:schemeClr val="tx1"/>
                          </a:solidFill>
                        </a:rPr>
                        <a:t>Hack Osaka</a:t>
                      </a:r>
                      <a:r>
                        <a:rPr kumimoji="1" lang="ja-JP" altLang="en-US" sz="1100" u="none" strike="noStrike" dirty="0">
                          <a:solidFill>
                            <a:schemeClr val="tx1"/>
                          </a:solidFill>
                        </a:rPr>
                        <a:t>の来場者は年々増加しており、</a:t>
                      </a:r>
                      <a:r>
                        <a:rPr kumimoji="1" lang="en-US" altLang="ja-JP" sz="1100" u="none" strike="noStrike" dirty="0">
                          <a:solidFill>
                            <a:schemeClr val="tx1"/>
                          </a:solidFill>
                        </a:rPr>
                        <a:t>2018</a:t>
                      </a:r>
                      <a:r>
                        <a:rPr kumimoji="1" lang="ja-JP" altLang="en-US" sz="1100" u="none" strike="noStrike" dirty="0">
                          <a:solidFill>
                            <a:schemeClr val="tx1"/>
                          </a:solidFill>
                        </a:rPr>
                        <a:t>年</a:t>
                      </a:r>
                      <a:r>
                        <a:rPr kumimoji="1" lang="en-US" altLang="ja-JP" sz="1100" u="none" strike="noStrike" dirty="0">
                          <a:solidFill>
                            <a:schemeClr val="tx1"/>
                          </a:solidFill>
                        </a:rPr>
                        <a:t>2</a:t>
                      </a:r>
                      <a:r>
                        <a:rPr kumimoji="1" lang="ja-JP" altLang="en-US" sz="1100" u="none" strike="noStrike" dirty="0">
                          <a:solidFill>
                            <a:schemeClr val="tx1"/>
                          </a:solidFill>
                        </a:rPr>
                        <a:t>月の開催時には、</a:t>
                      </a:r>
                      <a:r>
                        <a:rPr kumimoji="1" lang="en-US" altLang="ja-JP" sz="1100" u="none" strike="noStrike" dirty="0">
                          <a:solidFill>
                            <a:schemeClr val="tx1"/>
                          </a:solidFill>
                        </a:rPr>
                        <a:t>684</a:t>
                      </a:r>
                      <a:r>
                        <a:rPr kumimoji="1" lang="ja-JP" altLang="en-US" sz="1100" u="none" strike="noStrike" dirty="0">
                          <a:solidFill>
                            <a:schemeClr val="tx1"/>
                          </a:solidFill>
                        </a:rPr>
                        <a:t>人（外国人約</a:t>
                      </a:r>
                      <a:r>
                        <a:rPr kumimoji="1" lang="en-US" altLang="ja-JP" sz="1100" u="none" strike="noStrike" dirty="0">
                          <a:solidFill>
                            <a:schemeClr val="tx1"/>
                          </a:solidFill>
                        </a:rPr>
                        <a:t>12%</a:t>
                      </a:r>
                      <a:r>
                        <a:rPr kumimoji="1" lang="ja-JP" altLang="en-US" sz="1100" u="none" strike="noStrike" dirty="0">
                          <a:solidFill>
                            <a:schemeClr val="tx1"/>
                          </a:solidFill>
                        </a:rPr>
                        <a:t>）が来場した。</a:t>
                      </a:r>
                      <a:endParaRPr kumimoji="1" lang="en-US" altLang="ja-JP" sz="1100" u="none" strike="noStrike" dirty="0">
                        <a:solidFill>
                          <a:schemeClr val="tx1"/>
                        </a:solidFill>
                      </a:endParaRPr>
                    </a:p>
                    <a:p>
                      <a:pPr algn="l"/>
                      <a:endParaRPr kumimoji="1" lang="en-US" altLang="ja-JP" sz="1100" u="none" strike="noStrik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strike="noStrike" dirty="0">
                          <a:solidFill>
                            <a:schemeClr val="tx1"/>
                          </a:solidFill>
                        </a:rPr>
                        <a:t>・</a:t>
                      </a:r>
                      <a:r>
                        <a:rPr kumimoji="1" lang="en-US" altLang="ja-JP" sz="1100" u="none" strike="noStrike" dirty="0">
                          <a:solidFill>
                            <a:schemeClr val="tx1"/>
                          </a:solidFill>
                        </a:rPr>
                        <a:t>2013</a:t>
                      </a:r>
                      <a:r>
                        <a:rPr kumimoji="1" lang="ja-JP" altLang="en-US" sz="1100" u="none" strike="noStrike" dirty="0">
                          <a:solidFill>
                            <a:schemeClr val="tx1"/>
                          </a:solidFill>
                        </a:rPr>
                        <a:t>～</a:t>
                      </a:r>
                      <a:r>
                        <a:rPr kumimoji="1" lang="en-US" altLang="ja-JP" sz="1100" u="none" strike="noStrike" dirty="0">
                          <a:solidFill>
                            <a:schemeClr val="tx1"/>
                          </a:solidFill>
                        </a:rPr>
                        <a:t>2017</a:t>
                      </a:r>
                      <a:r>
                        <a:rPr kumimoji="1" lang="ja-JP" altLang="en-US" sz="1100" u="none" strike="noStrike" dirty="0">
                          <a:solidFill>
                            <a:schemeClr val="tx1"/>
                          </a:solidFill>
                        </a:rPr>
                        <a:t>年度のイノベーション創出支援補助金交付件数：</a:t>
                      </a:r>
                      <a:r>
                        <a:rPr kumimoji="1" lang="en-US" altLang="ja-JP" sz="1100" u="none" strike="noStrike" dirty="0">
                          <a:solidFill>
                            <a:schemeClr val="tx1"/>
                          </a:solidFill>
                        </a:rPr>
                        <a:t>47</a:t>
                      </a:r>
                      <a:r>
                        <a:rPr kumimoji="1" lang="ja-JP" altLang="en-US" sz="1100" u="none" strike="noStrike" dirty="0">
                          <a:solidFill>
                            <a:schemeClr val="tx1"/>
                          </a:solidFill>
                        </a:rPr>
                        <a:t>件</a:t>
                      </a:r>
                      <a:endParaRPr kumimoji="1" lang="en-US" altLang="ja-JP" sz="1100" u="none" strike="sngStrik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u="none" strike="noStrike" dirty="0">
                        <a:solidFill>
                          <a:schemeClr val="tx1"/>
                        </a:solidFill>
                      </a:endParaRPr>
                    </a:p>
                    <a:p>
                      <a:pPr algn="l"/>
                      <a:endParaRPr kumimoji="1" lang="en-US" altLang="ja-JP" sz="1100" u="none" strike="noStrike" dirty="0"/>
                    </a:p>
                    <a:p>
                      <a:pPr algn="l"/>
                      <a:endParaRPr kumimoji="1" lang="en-US" altLang="ja-JP" sz="1100" strike="sngStrik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969835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右矢印 190"/>
          <p:cNvSpPr>
            <a:spLocks noChangeArrowheads="1"/>
          </p:cNvSpPr>
          <p:nvPr/>
        </p:nvSpPr>
        <p:spPr bwMode="auto">
          <a:xfrm>
            <a:off x="0" y="3007179"/>
            <a:ext cx="8653009" cy="576446"/>
          </a:xfrm>
          <a:prstGeom prst="rightArrow">
            <a:avLst>
              <a:gd name="adj1" fmla="val 50000"/>
              <a:gd name="adj2" fmla="val 50012"/>
            </a:avLst>
          </a:prstGeom>
          <a:solidFill>
            <a:schemeClr val="accent2"/>
          </a:solidFill>
          <a:ln w="9525" algn="ctr">
            <a:noFill/>
            <a:round/>
            <a:headEnd/>
            <a:tailEnd/>
          </a:ln>
        </p:spPr>
        <p:txBody>
          <a:bodyPr wrap="square" lIns="91418" tIns="45710" rIns="91418" bIns="45710">
            <a:spAutoFit/>
          </a:bodyPr>
          <a:lstStyle/>
          <a:p>
            <a:pPr defTabSz="913745"/>
            <a:endParaRPr lang="ja-JP" altLang="en-US" sz="1286" dirty="0">
              <a:solidFill>
                <a:srgbClr val="000000"/>
              </a:solidFill>
            </a:endParaRPr>
          </a:p>
        </p:txBody>
      </p:sp>
      <p:sp>
        <p:nvSpPr>
          <p:cNvPr id="46" name="角丸四角形 30"/>
          <p:cNvSpPr>
            <a:spLocks noChangeArrowheads="1"/>
          </p:cNvSpPr>
          <p:nvPr/>
        </p:nvSpPr>
        <p:spPr bwMode="auto">
          <a:xfrm>
            <a:off x="4262440" y="2232707"/>
            <a:ext cx="3498169" cy="4219348"/>
          </a:xfrm>
          <a:prstGeom prst="roundRect">
            <a:avLst>
              <a:gd name="adj" fmla="val 1084"/>
            </a:avLst>
          </a:prstGeom>
          <a:solidFill>
            <a:schemeClr val="bg1"/>
          </a:solidFill>
          <a:ln w="9525" algn="ctr">
            <a:solidFill>
              <a:schemeClr val="tx1"/>
            </a:solidFill>
            <a:round/>
            <a:headEnd/>
            <a:tailEnd/>
          </a:ln>
        </p:spPr>
        <p:txBody>
          <a:bodyPr lIns="65298" tIns="32649" rIns="65298" bIns="32649"/>
          <a:lstStyle/>
          <a:p>
            <a:pPr fontAlgn="base">
              <a:spcBef>
                <a:spcPct val="50000"/>
              </a:spcBef>
              <a:spcAft>
                <a:spcPct val="0"/>
              </a:spcAft>
              <a:defRPr/>
            </a:pPr>
            <a:endParaRPr lang="en-US" altLang="ja-JP" sz="1286" dirty="0">
              <a:solidFill>
                <a:srgbClr val="000000"/>
              </a:solidFill>
              <a:latin typeface="ＭＳ Ｐゴシック"/>
            </a:endParaRPr>
          </a:p>
        </p:txBody>
      </p:sp>
      <p:sp>
        <p:nvSpPr>
          <p:cNvPr id="4100" name="角丸四角形 30"/>
          <p:cNvSpPr>
            <a:spLocks noChangeArrowheads="1"/>
          </p:cNvSpPr>
          <p:nvPr/>
        </p:nvSpPr>
        <p:spPr bwMode="auto">
          <a:xfrm>
            <a:off x="5857875" y="2236109"/>
            <a:ext cx="1902732" cy="3507241"/>
          </a:xfrm>
          <a:prstGeom prst="roundRect">
            <a:avLst>
              <a:gd name="adj" fmla="val 3736"/>
            </a:avLst>
          </a:prstGeom>
          <a:noFill/>
          <a:ln w="9525" algn="ctr">
            <a:noFill/>
            <a:round/>
            <a:headEnd/>
            <a:tailEnd/>
          </a:ln>
        </p:spPr>
        <p:txBody>
          <a:bodyPr lIns="65298" tIns="32649" rIns="65298" bIns="32649"/>
          <a:lstStyle/>
          <a:p>
            <a:pPr fontAlgn="base">
              <a:spcBef>
                <a:spcPct val="50000"/>
              </a:spcBef>
              <a:spcAft>
                <a:spcPct val="0"/>
              </a:spcAft>
            </a:pPr>
            <a:r>
              <a:rPr lang="ja-JP" altLang="en-US" sz="1000" dirty="0">
                <a:solidFill>
                  <a:srgbClr val="000000"/>
                </a:solidFill>
              </a:rPr>
              <a:t>・</a:t>
            </a:r>
            <a:r>
              <a:rPr lang="en-US" altLang="ja-JP" sz="1000" dirty="0">
                <a:solidFill>
                  <a:srgbClr val="000000"/>
                </a:solidFill>
              </a:rPr>
              <a:t>SP</a:t>
            </a:r>
            <a:r>
              <a:rPr lang="ja-JP" altLang="en-US" sz="1000" dirty="0">
                <a:solidFill>
                  <a:srgbClr val="000000"/>
                </a:solidFill>
              </a:rPr>
              <a:t>のもと、企業や大学等の人材や技術を組み合わせ、プロジェクト創出</a:t>
            </a:r>
            <a:endParaRPr lang="en-US" altLang="ja-JP" sz="1000" dirty="0">
              <a:solidFill>
                <a:srgbClr val="000000"/>
              </a:solidFill>
            </a:endParaRPr>
          </a:p>
          <a:p>
            <a:pPr fontAlgn="base">
              <a:spcBef>
                <a:spcPct val="50000"/>
              </a:spcBef>
              <a:spcAft>
                <a:spcPct val="0"/>
              </a:spcAft>
            </a:pPr>
            <a:r>
              <a:rPr lang="ja-JP" altLang="en-US" sz="1000" dirty="0">
                <a:solidFill>
                  <a:srgbClr val="000000"/>
                </a:solidFill>
              </a:rPr>
              <a:t>・新事業と投資家とのマッチング</a:t>
            </a:r>
            <a:endParaRPr lang="en-US" altLang="ja-JP" sz="1000" dirty="0">
              <a:solidFill>
                <a:srgbClr val="000000"/>
              </a:solidFill>
            </a:endParaRPr>
          </a:p>
          <a:p>
            <a:pPr fontAlgn="base">
              <a:spcBef>
                <a:spcPct val="50000"/>
              </a:spcBef>
              <a:spcAft>
                <a:spcPct val="0"/>
              </a:spcAft>
            </a:pPr>
            <a:endParaRPr lang="en-US" altLang="ja-JP" sz="929" dirty="0">
              <a:solidFill>
                <a:srgbClr val="000000"/>
              </a:solidFill>
            </a:endParaRPr>
          </a:p>
          <a:p>
            <a:pPr fontAlgn="base">
              <a:spcBef>
                <a:spcPct val="50000"/>
              </a:spcBef>
              <a:spcAft>
                <a:spcPct val="0"/>
              </a:spcAft>
            </a:pPr>
            <a:endParaRPr lang="en-US" altLang="ja-JP" sz="1286" dirty="0">
              <a:solidFill>
                <a:srgbClr val="000000"/>
              </a:solidFill>
            </a:endParaRPr>
          </a:p>
        </p:txBody>
      </p:sp>
      <p:sp>
        <p:nvSpPr>
          <p:cNvPr id="140" name="角丸四角形 30"/>
          <p:cNvSpPr>
            <a:spLocks noChangeArrowheads="1"/>
          </p:cNvSpPr>
          <p:nvPr/>
        </p:nvSpPr>
        <p:spPr bwMode="auto">
          <a:xfrm>
            <a:off x="4262438" y="2236109"/>
            <a:ext cx="1491116" cy="3507241"/>
          </a:xfrm>
          <a:prstGeom prst="roundRect">
            <a:avLst>
              <a:gd name="adj" fmla="val 3737"/>
            </a:avLst>
          </a:prstGeom>
          <a:noFill/>
          <a:ln w="9525" algn="ctr">
            <a:noFill/>
            <a:round/>
            <a:headEnd/>
            <a:tailEnd/>
          </a:ln>
        </p:spPr>
        <p:txBody>
          <a:bodyPr lIns="65298" tIns="32649" rIns="65298" bIns="32649"/>
          <a:lstStyle/>
          <a:p>
            <a:pPr fontAlgn="base">
              <a:spcBef>
                <a:spcPct val="50000"/>
              </a:spcBef>
              <a:spcAft>
                <a:spcPct val="0"/>
              </a:spcAft>
              <a:defRPr/>
            </a:pPr>
            <a:r>
              <a:rPr lang="ja-JP" altLang="en-US" sz="1000" dirty="0">
                <a:solidFill>
                  <a:srgbClr val="000000"/>
                </a:solidFill>
                <a:latin typeface="ＭＳ Ｐゴシック"/>
              </a:rPr>
              <a:t>ニーズの顕在化から新しいビジネスモデルを構築</a:t>
            </a:r>
            <a:endParaRPr lang="en-US" altLang="ja-JP" sz="1000" dirty="0">
              <a:solidFill>
                <a:srgbClr val="000000"/>
              </a:solidFill>
              <a:latin typeface="ＭＳ Ｐゴシック"/>
            </a:endParaRPr>
          </a:p>
        </p:txBody>
      </p:sp>
      <p:sp>
        <p:nvSpPr>
          <p:cNvPr id="4102" name="正方形/長方形 89"/>
          <p:cNvSpPr>
            <a:spLocks noChangeArrowheads="1"/>
          </p:cNvSpPr>
          <p:nvPr/>
        </p:nvSpPr>
        <p:spPr bwMode="auto">
          <a:xfrm>
            <a:off x="0" y="2"/>
            <a:ext cx="9144000" cy="312245"/>
          </a:xfrm>
          <a:prstGeom prst="rect">
            <a:avLst/>
          </a:prstGeom>
          <a:solidFill>
            <a:schemeClr val="accent2"/>
          </a:solidFill>
          <a:ln w="9525" algn="ctr">
            <a:noFill/>
            <a:round/>
            <a:headEnd/>
            <a:tailEnd/>
          </a:ln>
        </p:spPr>
        <p:txBody>
          <a:bodyPr lIns="91418" tIns="45710" rIns="91418" bIns="45710">
            <a:spAutoFit/>
          </a:bodyPr>
          <a:lstStyle/>
          <a:p>
            <a:pPr defTabSz="913745"/>
            <a:r>
              <a:rPr lang="ja-JP" altLang="en-US" sz="1429" b="1" dirty="0">
                <a:solidFill>
                  <a:srgbClr val="FFFFFF"/>
                </a:solidFill>
              </a:rPr>
              <a:t>グローバルイノベーション創出支援事業の概要</a:t>
            </a:r>
          </a:p>
        </p:txBody>
      </p:sp>
      <p:sp>
        <p:nvSpPr>
          <p:cNvPr id="92" name="角丸四角形 91"/>
          <p:cNvSpPr/>
          <p:nvPr/>
        </p:nvSpPr>
        <p:spPr bwMode="auto">
          <a:xfrm>
            <a:off x="320904" y="1654403"/>
            <a:ext cx="1723571"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algn="ctr" defTabSz="1221037">
              <a:defRPr/>
            </a:pPr>
            <a:r>
              <a:rPr lang="ja-JP" altLang="en-US" sz="1071" dirty="0">
                <a:solidFill>
                  <a:srgbClr val="000000"/>
                </a:solidFill>
              </a:rPr>
              <a:t>情報発信</a:t>
            </a:r>
          </a:p>
        </p:txBody>
      </p:sp>
      <p:sp>
        <p:nvSpPr>
          <p:cNvPr id="93" name="角丸四角形 92"/>
          <p:cNvSpPr/>
          <p:nvPr/>
        </p:nvSpPr>
        <p:spPr bwMode="auto">
          <a:xfrm>
            <a:off x="2231573" y="1654403"/>
            <a:ext cx="1876652"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algn="ctr" defTabSz="1221037">
              <a:defRPr/>
            </a:pPr>
            <a:r>
              <a:rPr lang="ja-JP" altLang="en-US" sz="1071" dirty="0">
                <a:solidFill>
                  <a:srgbClr val="000000"/>
                </a:solidFill>
              </a:rPr>
              <a:t>コミュニティ形成・連結</a:t>
            </a:r>
          </a:p>
        </p:txBody>
      </p:sp>
      <p:sp>
        <p:nvSpPr>
          <p:cNvPr id="94" name="角丸四角形 93"/>
          <p:cNvSpPr/>
          <p:nvPr/>
        </p:nvSpPr>
        <p:spPr bwMode="auto">
          <a:xfrm>
            <a:off x="4289655" y="1651001"/>
            <a:ext cx="3444875" cy="437696"/>
          </a:xfrm>
          <a:prstGeom prst="roundRect">
            <a:avLst/>
          </a:prstGeom>
          <a:ln w="9525">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87259" tIns="43630" rIns="87259" bIns="43630" anchor="ctr"/>
          <a:lstStyle/>
          <a:p>
            <a:pPr algn="ctr" defTabSz="1221037">
              <a:defRPr/>
            </a:pPr>
            <a:r>
              <a:rPr lang="ja-JP" altLang="en-US" sz="1071" dirty="0">
                <a:solidFill>
                  <a:srgbClr val="000000"/>
                </a:solidFill>
              </a:rPr>
              <a:t>プロジェクト創出</a:t>
            </a:r>
          </a:p>
        </p:txBody>
      </p:sp>
      <p:cxnSp>
        <p:nvCxnSpPr>
          <p:cNvPr id="4106" name="直線矢印コネクタ 42"/>
          <p:cNvCxnSpPr>
            <a:cxnSpLocks noChangeShapeType="1"/>
            <a:stCxn id="92" idx="3"/>
            <a:endCxn id="93" idx="1"/>
          </p:cNvCxnSpPr>
          <p:nvPr/>
        </p:nvCxnSpPr>
        <p:spPr bwMode="auto">
          <a:xfrm>
            <a:off x="2044475" y="1873250"/>
            <a:ext cx="187098" cy="0"/>
          </a:xfrm>
          <a:prstGeom prst="straightConnector1">
            <a:avLst/>
          </a:prstGeom>
          <a:noFill/>
          <a:ln w="9525" algn="ctr">
            <a:solidFill>
              <a:schemeClr val="tx1"/>
            </a:solidFill>
            <a:round/>
            <a:headEnd/>
            <a:tailEnd type="arrow" w="med" len="med"/>
          </a:ln>
        </p:spPr>
      </p:cxnSp>
      <p:cxnSp>
        <p:nvCxnSpPr>
          <p:cNvPr id="4107" name="直線矢印コネクタ 44"/>
          <p:cNvCxnSpPr>
            <a:cxnSpLocks noChangeShapeType="1"/>
            <a:stCxn id="93" idx="3"/>
            <a:endCxn id="94" idx="1"/>
          </p:cNvCxnSpPr>
          <p:nvPr/>
        </p:nvCxnSpPr>
        <p:spPr bwMode="auto">
          <a:xfrm flipV="1">
            <a:off x="4108225" y="1869851"/>
            <a:ext cx="181429" cy="3401"/>
          </a:xfrm>
          <a:prstGeom prst="straightConnector1">
            <a:avLst/>
          </a:prstGeom>
          <a:noFill/>
          <a:ln w="9525" algn="ctr">
            <a:solidFill>
              <a:schemeClr val="tx1"/>
            </a:solidFill>
            <a:round/>
            <a:headEnd/>
            <a:tailEnd type="arrow" w="med" len="med"/>
          </a:ln>
        </p:spPr>
      </p:cxnSp>
      <p:sp>
        <p:nvSpPr>
          <p:cNvPr id="4108" name="テキスト ボックス 113"/>
          <p:cNvSpPr txBox="1">
            <a:spLocks noChangeArrowheads="1"/>
          </p:cNvSpPr>
          <p:nvPr/>
        </p:nvSpPr>
        <p:spPr bwMode="auto">
          <a:xfrm>
            <a:off x="8632827" y="1783671"/>
            <a:ext cx="329746" cy="2948135"/>
          </a:xfrm>
          <a:prstGeom prst="rect">
            <a:avLst/>
          </a:prstGeom>
          <a:noFill/>
          <a:ln w="9525">
            <a:noFill/>
            <a:miter lim="800000"/>
            <a:headEnd/>
            <a:tailEnd/>
          </a:ln>
        </p:spPr>
        <p:txBody>
          <a:bodyPr vert="eaVert" wrap="none" lIns="65298" tIns="32649" rIns="65298" bIns="32649">
            <a:spAutoFit/>
          </a:bodyPr>
          <a:lstStyle/>
          <a:p>
            <a:pPr fontAlgn="base">
              <a:spcBef>
                <a:spcPct val="50000"/>
              </a:spcBef>
              <a:spcAft>
                <a:spcPct val="0"/>
              </a:spcAft>
            </a:pPr>
            <a:r>
              <a:rPr lang="ja-JP" altLang="en-US" sz="1286">
                <a:solidFill>
                  <a:srgbClr val="000000"/>
                </a:solidFill>
              </a:rPr>
              <a:t>グローバルに通用するプロジェクトの創出</a:t>
            </a:r>
          </a:p>
        </p:txBody>
      </p:sp>
      <p:sp>
        <p:nvSpPr>
          <p:cNvPr id="115" name="角丸四角形 114"/>
          <p:cNvSpPr/>
          <p:nvPr/>
        </p:nvSpPr>
        <p:spPr>
          <a:xfrm>
            <a:off x="320902" y="813028"/>
            <a:ext cx="3806598" cy="28348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fontAlgn="base">
              <a:spcBef>
                <a:spcPct val="50000"/>
              </a:spcBef>
              <a:spcAft>
                <a:spcPct val="0"/>
              </a:spcAft>
              <a:defRPr/>
            </a:pPr>
            <a:r>
              <a:rPr lang="ja-JP" altLang="en-US" sz="1286" b="1" dirty="0">
                <a:solidFill>
                  <a:schemeClr val="tx1"/>
                </a:solidFill>
                <a:latin typeface="ＭＳ Ｐゴシック"/>
              </a:rPr>
              <a:t>国際展開・人材発掘事業</a:t>
            </a:r>
          </a:p>
        </p:txBody>
      </p:sp>
      <p:sp>
        <p:nvSpPr>
          <p:cNvPr id="116" name="角丸四角形 115"/>
          <p:cNvSpPr/>
          <p:nvPr/>
        </p:nvSpPr>
        <p:spPr>
          <a:xfrm>
            <a:off x="4384904" y="813029"/>
            <a:ext cx="3368901" cy="272143"/>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anchor="ctr"/>
          <a:lstStyle/>
          <a:p>
            <a:pPr algn="ctr" fontAlgn="base">
              <a:spcBef>
                <a:spcPct val="50000"/>
              </a:spcBef>
              <a:spcAft>
                <a:spcPct val="0"/>
              </a:spcAft>
              <a:defRPr/>
            </a:pPr>
            <a:r>
              <a:rPr lang="ja-JP" altLang="en-US" sz="1286" b="1" dirty="0">
                <a:solidFill>
                  <a:schemeClr val="tx1"/>
                </a:solidFill>
                <a:latin typeface="ＭＳ Ｐゴシック"/>
              </a:rPr>
              <a:t>イノベーション支援事業</a:t>
            </a:r>
          </a:p>
        </p:txBody>
      </p:sp>
      <p:sp>
        <p:nvSpPr>
          <p:cNvPr id="117" name="テキスト ボックス 116"/>
          <p:cNvSpPr txBox="1"/>
          <p:nvPr/>
        </p:nvSpPr>
        <p:spPr>
          <a:xfrm>
            <a:off x="351519" y="1106714"/>
            <a:ext cx="2797666" cy="469892"/>
          </a:xfrm>
          <a:prstGeom prst="rect">
            <a:avLst/>
          </a:prstGeom>
          <a:noFill/>
        </p:spPr>
        <p:txBody>
          <a:bodyPr wrap="none" lIns="65298" tIns="32649" rIns="65298" bIns="32649">
            <a:spAutoFit/>
          </a:bodyPr>
          <a:lstStyle/>
          <a:p>
            <a:pPr fontAlgn="base">
              <a:spcBef>
                <a:spcPct val="50000"/>
              </a:spcBef>
              <a:spcAft>
                <a:spcPct val="0"/>
              </a:spcAft>
              <a:defRPr/>
            </a:pPr>
            <a:r>
              <a:rPr lang="ja-JP" altLang="ja-JP" sz="1050" dirty="0">
                <a:solidFill>
                  <a:srgbClr val="000000"/>
                </a:solidFill>
                <a:latin typeface="ＭＳ Ｐゴシック"/>
              </a:rPr>
              <a:t>世界から</a:t>
            </a:r>
            <a:r>
              <a:rPr lang="ja-JP" altLang="en-US" sz="1050" dirty="0">
                <a:solidFill>
                  <a:srgbClr val="000000"/>
                </a:solidFill>
                <a:latin typeface="ＭＳ Ｐゴシック"/>
              </a:rPr>
              <a:t>イノベーション</a:t>
            </a:r>
            <a:r>
              <a:rPr lang="ja-JP" altLang="ja-JP" sz="1050" dirty="0">
                <a:solidFill>
                  <a:srgbClr val="000000"/>
                </a:solidFill>
                <a:latin typeface="ＭＳ Ｐゴシック"/>
              </a:rPr>
              <a:t>人材や投資家を集め、</a:t>
            </a:r>
            <a:r>
              <a:rPr lang="ja-JP" altLang="en-US" sz="1050" dirty="0">
                <a:solidFill>
                  <a:srgbClr val="000000"/>
                </a:solidFill>
                <a:latin typeface="ＭＳ Ｐゴシック"/>
              </a:rPr>
              <a:t>　</a:t>
            </a:r>
            <a:endParaRPr lang="en-US" altLang="ja-JP" sz="1050" dirty="0">
              <a:solidFill>
                <a:srgbClr val="000000"/>
              </a:solidFill>
              <a:latin typeface="ＭＳ Ｐゴシック"/>
            </a:endParaRPr>
          </a:p>
          <a:p>
            <a:pPr fontAlgn="base">
              <a:spcBef>
                <a:spcPct val="50000"/>
              </a:spcBef>
              <a:spcAft>
                <a:spcPct val="0"/>
              </a:spcAft>
              <a:defRPr/>
            </a:pPr>
            <a:r>
              <a:rPr lang="ja-JP" altLang="en-US" sz="1050" dirty="0">
                <a:solidFill>
                  <a:srgbClr val="000000"/>
                </a:solidFill>
                <a:latin typeface="ＭＳ Ｐゴシック"/>
              </a:rPr>
              <a:t>イノベーション</a:t>
            </a:r>
            <a:r>
              <a:rPr lang="ja-JP" altLang="ja-JP" sz="1050" dirty="0">
                <a:solidFill>
                  <a:srgbClr val="000000"/>
                </a:solidFill>
                <a:latin typeface="ＭＳ Ｐゴシック"/>
              </a:rPr>
              <a:t>の成功確率を高める</a:t>
            </a:r>
            <a:endParaRPr lang="ja-JP" altLang="en-US" sz="1050" dirty="0">
              <a:solidFill>
                <a:srgbClr val="000000"/>
              </a:solidFill>
            </a:endParaRPr>
          </a:p>
        </p:txBody>
      </p:sp>
      <p:sp>
        <p:nvSpPr>
          <p:cNvPr id="4112" name="テキスト ボックス 118"/>
          <p:cNvSpPr txBox="1">
            <a:spLocks noChangeArrowheads="1"/>
          </p:cNvSpPr>
          <p:nvPr/>
        </p:nvSpPr>
        <p:spPr bwMode="auto">
          <a:xfrm>
            <a:off x="4393975" y="1096509"/>
            <a:ext cx="2627747" cy="469892"/>
          </a:xfrm>
          <a:prstGeom prst="rect">
            <a:avLst/>
          </a:prstGeom>
          <a:noFill/>
          <a:ln w="9525">
            <a:noFill/>
            <a:miter lim="800000"/>
            <a:headEnd/>
            <a:tailEnd/>
          </a:ln>
        </p:spPr>
        <p:txBody>
          <a:bodyPr wrap="none" lIns="65298" tIns="32649" rIns="65298" bIns="32649">
            <a:spAutoFit/>
          </a:bodyPr>
          <a:lstStyle/>
          <a:p>
            <a:pPr fontAlgn="base">
              <a:spcBef>
                <a:spcPct val="50000"/>
              </a:spcBef>
              <a:spcAft>
                <a:spcPct val="0"/>
              </a:spcAft>
            </a:pPr>
            <a:r>
              <a:rPr lang="ja-JP" altLang="en-US" sz="1050" dirty="0">
                <a:solidFill>
                  <a:srgbClr val="000000"/>
                </a:solidFill>
              </a:rPr>
              <a:t>スーパープロデューサーのもと、</a:t>
            </a:r>
            <a:endParaRPr lang="en-US" altLang="ja-JP" sz="1050" dirty="0">
              <a:solidFill>
                <a:srgbClr val="000000"/>
              </a:solidFill>
            </a:endParaRPr>
          </a:p>
          <a:p>
            <a:pPr fontAlgn="base">
              <a:spcBef>
                <a:spcPct val="50000"/>
              </a:spcBef>
              <a:spcAft>
                <a:spcPct val="0"/>
              </a:spcAft>
            </a:pPr>
            <a:r>
              <a:rPr lang="ja-JP" altLang="en-US" sz="1050" dirty="0">
                <a:solidFill>
                  <a:srgbClr val="000000"/>
                </a:solidFill>
              </a:rPr>
              <a:t>プロジェクト創出のプロセスをトータルで支援</a:t>
            </a:r>
          </a:p>
        </p:txBody>
      </p:sp>
      <p:sp>
        <p:nvSpPr>
          <p:cNvPr id="120" name="角丸四角形 30"/>
          <p:cNvSpPr>
            <a:spLocks noChangeArrowheads="1"/>
          </p:cNvSpPr>
          <p:nvPr/>
        </p:nvSpPr>
        <p:spPr bwMode="auto">
          <a:xfrm>
            <a:off x="2223634" y="2236107"/>
            <a:ext cx="1903866" cy="4218214"/>
          </a:xfrm>
          <a:prstGeom prst="roundRect">
            <a:avLst>
              <a:gd name="adj" fmla="val 3737"/>
            </a:avLst>
          </a:prstGeom>
          <a:solidFill>
            <a:schemeClr val="bg1"/>
          </a:solidFill>
          <a:ln w="9525" algn="ctr">
            <a:solidFill>
              <a:schemeClr val="tx1"/>
            </a:solidFill>
            <a:round/>
            <a:headEnd/>
            <a:tailEnd/>
          </a:ln>
        </p:spPr>
        <p:txBody>
          <a:bodyPr lIns="65298" tIns="32649" rIns="65298" bIns="32649"/>
          <a:lstStyle/>
          <a:p>
            <a:pPr fontAlgn="base">
              <a:spcBef>
                <a:spcPct val="50000"/>
              </a:spcBef>
              <a:spcAft>
                <a:spcPct val="0"/>
              </a:spcAft>
              <a:defRPr/>
            </a:pPr>
            <a:r>
              <a:rPr lang="ja-JP" altLang="en-US" sz="1286" dirty="0">
                <a:solidFill>
                  <a:srgbClr val="000000"/>
                </a:solidFill>
                <a:latin typeface="ＭＳ Ｐゴシック"/>
              </a:rPr>
              <a:t>　</a:t>
            </a:r>
            <a:r>
              <a:rPr lang="ja-JP" altLang="en-US" sz="1000" dirty="0">
                <a:solidFill>
                  <a:srgbClr val="000000"/>
                </a:solidFill>
                <a:latin typeface="ＭＳ Ｐゴシック"/>
              </a:rPr>
              <a:t>人材交流やワークショップによる起業家マインドの醸成</a:t>
            </a:r>
            <a:endParaRPr lang="en-US" altLang="ja-JP" sz="1000" dirty="0">
              <a:solidFill>
                <a:srgbClr val="000000"/>
              </a:solidFill>
              <a:latin typeface="ＭＳ Ｐゴシック"/>
            </a:endParaRPr>
          </a:p>
        </p:txBody>
      </p:sp>
      <p:sp>
        <p:nvSpPr>
          <p:cNvPr id="121" name="角丸四角形 30"/>
          <p:cNvSpPr>
            <a:spLocks noChangeArrowheads="1"/>
          </p:cNvSpPr>
          <p:nvPr/>
        </p:nvSpPr>
        <p:spPr bwMode="auto">
          <a:xfrm>
            <a:off x="320905" y="2236107"/>
            <a:ext cx="1730375" cy="4218214"/>
          </a:xfrm>
          <a:prstGeom prst="roundRect">
            <a:avLst>
              <a:gd name="adj" fmla="val 3737"/>
            </a:avLst>
          </a:prstGeom>
          <a:solidFill>
            <a:schemeClr val="bg1"/>
          </a:solidFill>
          <a:ln w="9525" algn="ctr">
            <a:solidFill>
              <a:schemeClr val="tx1"/>
            </a:solidFill>
            <a:round/>
            <a:headEnd/>
            <a:tailEnd/>
          </a:ln>
        </p:spPr>
        <p:txBody>
          <a:bodyPr lIns="65298" tIns="32649" rIns="65298" bIns="32649"/>
          <a:lstStyle/>
          <a:p>
            <a:pPr fontAlgn="base">
              <a:spcBef>
                <a:spcPct val="50000"/>
              </a:spcBef>
              <a:spcAft>
                <a:spcPct val="0"/>
              </a:spcAft>
              <a:defRPr/>
            </a:pPr>
            <a:r>
              <a:rPr lang="ja-JP" altLang="en-US" sz="1286" dirty="0">
                <a:solidFill>
                  <a:srgbClr val="000000"/>
                </a:solidFill>
                <a:latin typeface="ＭＳ Ｐゴシック"/>
              </a:rPr>
              <a:t>　</a:t>
            </a:r>
            <a:r>
              <a:rPr lang="ja-JP" altLang="en-US" sz="1000" dirty="0">
                <a:solidFill>
                  <a:srgbClr val="000000"/>
                </a:solidFill>
                <a:latin typeface="ＭＳ Ｐゴシック"/>
              </a:rPr>
              <a:t>国際プロモーション</a:t>
            </a:r>
            <a:endParaRPr lang="en-US" altLang="ja-JP" sz="1000" dirty="0">
              <a:solidFill>
                <a:srgbClr val="000000"/>
              </a:solidFill>
              <a:latin typeface="ＭＳ Ｐゴシック"/>
            </a:endParaRPr>
          </a:p>
          <a:p>
            <a:pPr fontAlgn="base">
              <a:spcBef>
                <a:spcPct val="50000"/>
              </a:spcBef>
              <a:spcAft>
                <a:spcPct val="0"/>
              </a:spcAft>
              <a:defRPr/>
            </a:pPr>
            <a:endParaRPr lang="en-US" altLang="ja-JP" sz="929" dirty="0">
              <a:solidFill>
                <a:srgbClr val="000000"/>
              </a:solidFill>
              <a:latin typeface="ＭＳ Ｐゴシック"/>
            </a:endParaRPr>
          </a:p>
          <a:p>
            <a:pPr fontAlgn="base">
              <a:spcBef>
                <a:spcPct val="50000"/>
              </a:spcBef>
              <a:spcAft>
                <a:spcPct val="0"/>
              </a:spcAft>
              <a:defRPr/>
            </a:pPr>
            <a:endParaRPr lang="en-US" altLang="ja-JP" sz="1286" dirty="0">
              <a:solidFill>
                <a:srgbClr val="000000"/>
              </a:solidFill>
              <a:latin typeface="ＭＳ Ｐゴシック"/>
            </a:endParaRPr>
          </a:p>
          <a:p>
            <a:pPr fontAlgn="base">
              <a:spcBef>
                <a:spcPct val="50000"/>
              </a:spcBef>
              <a:spcAft>
                <a:spcPct val="0"/>
              </a:spcAft>
              <a:defRPr/>
            </a:pPr>
            <a:endParaRPr lang="en-US" altLang="ja-JP" sz="1286" dirty="0">
              <a:solidFill>
                <a:srgbClr val="000000"/>
              </a:solidFill>
              <a:latin typeface="ＭＳ Ｐゴシック"/>
            </a:endParaRPr>
          </a:p>
          <a:p>
            <a:pPr fontAlgn="base">
              <a:spcBef>
                <a:spcPct val="50000"/>
              </a:spcBef>
              <a:spcAft>
                <a:spcPct val="0"/>
              </a:spcAft>
              <a:defRPr/>
            </a:pPr>
            <a:endParaRPr lang="en-US" altLang="ja-JP" sz="1286" dirty="0">
              <a:solidFill>
                <a:srgbClr val="000000"/>
              </a:solidFill>
              <a:latin typeface="ＭＳ Ｐゴシック"/>
            </a:endParaRPr>
          </a:p>
          <a:p>
            <a:pPr fontAlgn="base">
              <a:spcBef>
                <a:spcPct val="50000"/>
              </a:spcBef>
              <a:spcAft>
                <a:spcPct val="0"/>
              </a:spcAft>
              <a:defRPr/>
            </a:pPr>
            <a:endParaRPr lang="en-US" altLang="ja-JP" sz="1286" dirty="0">
              <a:solidFill>
                <a:srgbClr val="000000"/>
              </a:solidFill>
              <a:latin typeface="ＭＳ Ｐゴシック"/>
            </a:endParaRPr>
          </a:p>
        </p:txBody>
      </p:sp>
      <p:sp>
        <p:nvSpPr>
          <p:cNvPr id="4115" name="角丸四角形 39"/>
          <p:cNvSpPr>
            <a:spLocks noChangeArrowheads="1"/>
          </p:cNvSpPr>
          <p:nvPr/>
        </p:nvSpPr>
        <p:spPr bwMode="auto">
          <a:xfrm>
            <a:off x="527279" y="3263448"/>
            <a:ext cx="1336901" cy="308429"/>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国際イノベーション会議</a:t>
            </a:r>
          </a:p>
        </p:txBody>
      </p:sp>
      <p:sp>
        <p:nvSpPr>
          <p:cNvPr id="4116" name="角丸四角形 39"/>
          <p:cNvSpPr>
            <a:spLocks noChangeArrowheads="1"/>
          </p:cNvSpPr>
          <p:nvPr/>
        </p:nvSpPr>
        <p:spPr bwMode="auto">
          <a:xfrm>
            <a:off x="2369913" y="2890385"/>
            <a:ext cx="1645331" cy="309562"/>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海外ワークショップ</a:t>
            </a:r>
          </a:p>
        </p:txBody>
      </p:sp>
      <p:sp>
        <p:nvSpPr>
          <p:cNvPr id="4117" name="角丸四角形 39"/>
          <p:cNvSpPr>
            <a:spLocks noChangeArrowheads="1"/>
          </p:cNvSpPr>
          <p:nvPr/>
        </p:nvSpPr>
        <p:spPr bwMode="auto">
          <a:xfrm>
            <a:off x="2369913" y="3250975"/>
            <a:ext cx="1645331" cy="308429"/>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ｲﾉﾍﾞｰｼｮﾝ人材のｺﾐｭﾆﾃｨ形成</a:t>
            </a:r>
          </a:p>
        </p:txBody>
      </p:sp>
      <p:sp>
        <p:nvSpPr>
          <p:cNvPr id="4118" name="角丸四角形 39"/>
          <p:cNvSpPr>
            <a:spLocks noChangeArrowheads="1"/>
          </p:cNvSpPr>
          <p:nvPr/>
        </p:nvSpPr>
        <p:spPr bwMode="auto">
          <a:xfrm>
            <a:off x="536349" y="2888118"/>
            <a:ext cx="1327830" cy="308429"/>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英語での情報発信</a:t>
            </a:r>
          </a:p>
        </p:txBody>
      </p:sp>
      <p:sp>
        <p:nvSpPr>
          <p:cNvPr id="4119" name="角丸四角形 21"/>
          <p:cNvSpPr>
            <a:spLocks noChangeArrowheads="1"/>
          </p:cNvSpPr>
          <p:nvPr/>
        </p:nvSpPr>
        <p:spPr bwMode="auto">
          <a:xfrm>
            <a:off x="4468814" y="3057074"/>
            <a:ext cx="1182687" cy="369661"/>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ニーズ顕在化</a:t>
            </a:r>
            <a:endParaRPr lang="en-US" altLang="ja-JP" sz="929" dirty="0">
              <a:solidFill>
                <a:srgbClr val="000000"/>
              </a:solidFill>
            </a:endParaRPr>
          </a:p>
          <a:p>
            <a:pPr algn="ctr" defTabSz="913745"/>
            <a:r>
              <a:rPr lang="ja-JP" altLang="en-US" sz="929" dirty="0">
                <a:solidFill>
                  <a:srgbClr val="000000"/>
                </a:solidFill>
              </a:rPr>
              <a:t>プログラム</a:t>
            </a:r>
          </a:p>
        </p:txBody>
      </p:sp>
      <p:sp>
        <p:nvSpPr>
          <p:cNvPr id="4120" name="角丸四角形 21"/>
          <p:cNvSpPr>
            <a:spLocks noChangeArrowheads="1"/>
          </p:cNvSpPr>
          <p:nvPr/>
        </p:nvSpPr>
        <p:spPr bwMode="auto">
          <a:xfrm>
            <a:off x="5961063" y="3057074"/>
            <a:ext cx="1747384" cy="369661"/>
          </a:xfrm>
          <a:prstGeom prst="roundRect">
            <a:avLst>
              <a:gd name="adj" fmla="val 16667"/>
            </a:avLst>
          </a:prstGeom>
          <a:noFill/>
          <a:ln w="9525" algn="ctr">
            <a:solidFill>
              <a:schemeClr val="tx1"/>
            </a:solidFill>
            <a:round/>
            <a:headEnd/>
            <a:tailEnd/>
          </a:ln>
        </p:spPr>
        <p:txBody>
          <a:bodyPr lIns="65298" tIns="32649" rIns="65298" bIns="32649" anchor="ctr"/>
          <a:lstStyle/>
          <a:p>
            <a:pPr algn="ctr" defTabSz="913745"/>
            <a:r>
              <a:rPr lang="ja-JP" altLang="en-US" sz="929" dirty="0">
                <a:solidFill>
                  <a:srgbClr val="000000"/>
                </a:solidFill>
              </a:rPr>
              <a:t>プロジェクト創出</a:t>
            </a:r>
            <a:endParaRPr lang="en-US" altLang="ja-JP" sz="929" dirty="0">
              <a:solidFill>
                <a:srgbClr val="000000"/>
              </a:solidFill>
            </a:endParaRPr>
          </a:p>
          <a:p>
            <a:pPr algn="ctr" defTabSz="913745"/>
            <a:r>
              <a:rPr lang="ja-JP" altLang="en-US" sz="929" dirty="0">
                <a:solidFill>
                  <a:srgbClr val="000000"/>
                </a:solidFill>
              </a:rPr>
              <a:t>プログラム</a:t>
            </a:r>
          </a:p>
        </p:txBody>
      </p:sp>
      <p:sp>
        <p:nvSpPr>
          <p:cNvPr id="4121" name="二等辺三角形 136"/>
          <p:cNvSpPr>
            <a:spLocks noChangeArrowheads="1"/>
          </p:cNvSpPr>
          <p:nvPr/>
        </p:nvSpPr>
        <p:spPr bwMode="auto">
          <a:xfrm rot="5400000">
            <a:off x="4045385" y="710268"/>
            <a:ext cx="370969" cy="475889"/>
          </a:xfrm>
          <a:prstGeom prst="triangle">
            <a:avLst>
              <a:gd name="adj" fmla="val 50000"/>
            </a:avLst>
          </a:prstGeom>
          <a:solidFill>
            <a:srgbClr val="FF0000"/>
          </a:solidFill>
          <a:ln w="9525" algn="ctr">
            <a:noFill/>
            <a:round/>
            <a:headEnd/>
            <a:tailEnd/>
          </a:ln>
        </p:spPr>
        <p:txBody>
          <a:bodyPr wrap="square" lIns="91418" tIns="45710" rIns="91418" bIns="45710">
            <a:spAutoFit/>
          </a:bodyPr>
          <a:lstStyle/>
          <a:p>
            <a:pPr defTabSz="913745"/>
            <a:endParaRPr lang="ja-JP" altLang="en-US" sz="1286" dirty="0">
              <a:solidFill>
                <a:srgbClr val="000000"/>
              </a:solidFill>
            </a:endParaRPr>
          </a:p>
        </p:txBody>
      </p:sp>
      <p:sp>
        <p:nvSpPr>
          <p:cNvPr id="4122" name="角丸四角形 39"/>
          <p:cNvSpPr>
            <a:spLocks noChangeArrowheads="1"/>
          </p:cNvSpPr>
          <p:nvPr/>
        </p:nvSpPr>
        <p:spPr bwMode="auto">
          <a:xfrm>
            <a:off x="3921125" y="6360206"/>
            <a:ext cx="3805464" cy="309562"/>
          </a:xfrm>
          <a:prstGeom prst="roundRect">
            <a:avLst>
              <a:gd name="adj" fmla="val 16667"/>
            </a:avLst>
          </a:prstGeom>
          <a:solidFill>
            <a:schemeClr val="accent1"/>
          </a:solidFill>
          <a:ln w="9525" algn="ctr">
            <a:solidFill>
              <a:schemeClr val="tx1"/>
            </a:solidFill>
            <a:round/>
            <a:headEnd/>
            <a:tailEnd/>
          </a:ln>
        </p:spPr>
        <p:txBody>
          <a:bodyPr lIns="65298" tIns="32649" rIns="65298" bIns="32649" anchor="ctr"/>
          <a:lstStyle/>
          <a:p>
            <a:pPr algn="ctr" defTabSz="913745"/>
            <a:r>
              <a:rPr lang="ja-JP" altLang="en-US" sz="1286" dirty="0">
                <a:solidFill>
                  <a:srgbClr val="000000"/>
                </a:solidFill>
              </a:rPr>
              <a:t>イノベーション創出支援補助金</a:t>
            </a:r>
            <a:endParaRPr lang="en-US" altLang="ja-JP" sz="1286" dirty="0">
              <a:solidFill>
                <a:srgbClr val="000000"/>
              </a:solidFill>
            </a:endParaRPr>
          </a:p>
        </p:txBody>
      </p:sp>
      <p:sp>
        <p:nvSpPr>
          <p:cNvPr id="4123" name="円/楕円 152"/>
          <p:cNvSpPr>
            <a:spLocks noChangeArrowheads="1"/>
          </p:cNvSpPr>
          <p:nvPr/>
        </p:nvSpPr>
        <p:spPr bwMode="auto">
          <a:xfrm>
            <a:off x="2377848" y="4485825"/>
            <a:ext cx="5348741" cy="562601"/>
          </a:xfrm>
          <a:prstGeom prst="ellipse">
            <a:avLst/>
          </a:prstGeom>
          <a:noFill/>
          <a:ln w="31750" cmpd="dbl" algn="ctr">
            <a:solidFill>
              <a:schemeClr val="tx1"/>
            </a:solidFill>
            <a:round/>
            <a:headEnd/>
            <a:tailEnd/>
          </a:ln>
        </p:spPr>
        <p:txBody>
          <a:bodyPr lIns="91418" tIns="45710" rIns="91418" bIns="45710">
            <a:spAutoFit/>
          </a:bodyPr>
          <a:lstStyle/>
          <a:p>
            <a:pPr algn="ctr" defTabSz="913745"/>
            <a:r>
              <a:rPr lang="en-US" altLang="ja-JP" sz="1071" b="1" dirty="0">
                <a:latin typeface="Arial Black" pitchFamily="34" charset="0"/>
              </a:rPr>
              <a:t>OIH MEMBERS</a:t>
            </a:r>
            <a:r>
              <a:rPr lang="ja-JP" altLang="en-US" sz="929" b="1" dirty="0">
                <a:latin typeface="Arial Black" pitchFamily="34" charset="0"/>
              </a:rPr>
              <a:t>（イノベーション</a:t>
            </a:r>
            <a:r>
              <a:rPr lang="ja-JP" altLang="en-US" sz="929" b="1" dirty="0">
                <a:solidFill>
                  <a:srgbClr val="000000"/>
                </a:solidFill>
                <a:latin typeface="Arial Black" pitchFamily="34" charset="0"/>
              </a:rPr>
              <a:t>創出の場を形成）</a:t>
            </a:r>
            <a:endParaRPr lang="en-US" altLang="ja-JP" sz="929" b="1" dirty="0">
              <a:solidFill>
                <a:srgbClr val="000000"/>
              </a:solidFill>
              <a:latin typeface="Arial Black" pitchFamily="34" charset="0"/>
            </a:endParaRPr>
          </a:p>
          <a:p>
            <a:pPr algn="ctr" defTabSz="913745"/>
            <a:endParaRPr lang="en-US" altLang="ja-JP" sz="929" b="1" dirty="0">
              <a:solidFill>
                <a:srgbClr val="000000"/>
              </a:solidFill>
              <a:latin typeface="Arial Black" pitchFamily="34" charset="0"/>
            </a:endParaRPr>
          </a:p>
        </p:txBody>
      </p:sp>
      <p:pic>
        <p:nvPicPr>
          <p:cNvPr id="4126" name="図 12" descr="IMG_4131.JPG"/>
          <p:cNvPicPr>
            <a:picLocks/>
          </p:cNvPicPr>
          <p:nvPr/>
        </p:nvPicPr>
        <p:blipFill>
          <a:blip r:embed="rId2" cstate="print"/>
          <a:srcRect/>
          <a:stretch>
            <a:fillRect/>
          </a:stretch>
        </p:blipFill>
        <p:spPr bwMode="auto">
          <a:xfrm>
            <a:off x="5979206" y="5177518"/>
            <a:ext cx="925286" cy="630464"/>
          </a:xfrm>
          <a:prstGeom prst="rect">
            <a:avLst/>
          </a:prstGeom>
          <a:noFill/>
          <a:ln w="9525">
            <a:noFill/>
            <a:miter lim="800000"/>
            <a:headEnd/>
            <a:tailEnd/>
          </a:ln>
        </p:spPr>
      </p:pic>
      <p:pic>
        <p:nvPicPr>
          <p:cNvPr id="4128" name="Picture 7" descr="O:\起業家マインド写真\20130305\2.500Startups\IMG_4688.jpg"/>
          <p:cNvPicPr>
            <a:picLocks noChangeArrowheads="1"/>
          </p:cNvPicPr>
          <p:nvPr/>
        </p:nvPicPr>
        <p:blipFill>
          <a:blip r:embed="rId3" cstate="print"/>
          <a:srcRect/>
          <a:stretch>
            <a:fillRect/>
          </a:stretch>
        </p:blipFill>
        <p:spPr bwMode="auto">
          <a:xfrm>
            <a:off x="2326821" y="5177518"/>
            <a:ext cx="925286" cy="630464"/>
          </a:xfrm>
          <a:prstGeom prst="rect">
            <a:avLst/>
          </a:prstGeom>
          <a:noFill/>
          <a:ln w="9525">
            <a:noFill/>
            <a:miter lim="800000"/>
            <a:headEnd/>
            <a:tailEnd/>
          </a:ln>
        </p:spPr>
      </p:pic>
      <p:pic>
        <p:nvPicPr>
          <p:cNvPr id="4129" name="Picture 9"/>
          <p:cNvPicPr>
            <a:picLocks noChangeArrowheads="1"/>
          </p:cNvPicPr>
          <p:nvPr/>
        </p:nvPicPr>
        <p:blipFill>
          <a:blip r:embed="rId4" cstate="print"/>
          <a:srcRect/>
          <a:stretch>
            <a:fillRect/>
          </a:stretch>
        </p:blipFill>
        <p:spPr bwMode="auto">
          <a:xfrm>
            <a:off x="4332744" y="5177518"/>
            <a:ext cx="926419" cy="630464"/>
          </a:xfrm>
          <a:prstGeom prst="rect">
            <a:avLst/>
          </a:prstGeom>
          <a:noFill/>
          <a:ln w="9525">
            <a:noFill/>
            <a:miter lim="800000"/>
            <a:headEnd/>
            <a:tailEnd/>
          </a:ln>
        </p:spPr>
      </p:pic>
      <p:pic>
        <p:nvPicPr>
          <p:cNvPr id="4131" name="Picture 3" descr="O:\起業家マインド写真\20130307\IMG_0732.jpg"/>
          <p:cNvPicPr>
            <a:picLocks noChangeArrowheads="1"/>
          </p:cNvPicPr>
          <p:nvPr/>
        </p:nvPicPr>
        <p:blipFill>
          <a:blip r:embed="rId5" cstate="print"/>
          <a:srcRect/>
          <a:stretch>
            <a:fillRect/>
          </a:stretch>
        </p:blipFill>
        <p:spPr bwMode="auto">
          <a:xfrm>
            <a:off x="3097893" y="5679849"/>
            <a:ext cx="926420" cy="630464"/>
          </a:xfrm>
          <a:prstGeom prst="rect">
            <a:avLst/>
          </a:prstGeom>
          <a:noFill/>
          <a:ln w="9525">
            <a:noFill/>
            <a:miter lim="800000"/>
            <a:headEnd/>
            <a:tailEnd/>
          </a:ln>
        </p:spPr>
      </p:pic>
      <p:sp>
        <p:nvSpPr>
          <p:cNvPr id="4132" name="テキスト ボックス 47"/>
          <p:cNvSpPr txBox="1">
            <a:spLocks noChangeArrowheads="1"/>
          </p:cNvSpPr>
          <p:nvPr/>
        </p:nvSpPr>
        <p:spPr bwMode="auto">
          <a:xfrm>
            <a:off x="404813" y="3582083"/>
            <a:ext cx="1543276" cy="1335707"/>
          </a:xfrm>
          <a:prstGeom prst="rect">
            <a:avLst/>
          </a:prstGeom>
          <a:noFill/>
          <a:ln w="9525">
            <a:noFill/>
            <a:miter lim="800000"/>
            <a:headEnd/>
            <a:tailEnd/>
          </a:ln>
        </p:spPr>
        <p:txBody>
          <a:bodyPr lIns="65298" tIns="32649" rIns="65298" bIns="32649">
            <a:spAutoFit/>
          </a:bodyPr>
          <a:lstStyle/>
          <a:p>
            <a:pPr fontAlgn="base">
              <a:spcBef>
                <a:spcPct val="50000"/>
              </a:spcBef>
              <a:spcAft>
                <a:spcPct val="0"/>
              </a:spcAft>
            </a:pPr>
            <a:r>
              <a:rPr lang="ja-JP" altLang="en-US" sz="786" dirty="0">
                <a:solidFill>
                  <a:srgbClr val="000000"/>
                </a:solidFill>
              </a:rPr>
              <a:t>国内外の起業家予備軍や</a:t>
            </a:r>
            <a:endParaRPr lang="en-US" altLang="ja-JP" sz="786" dirty="0">
              <a:solidFill>
                <a:srgbClr val="000000"/>
              </a:solidFill>
            </a:endParaRPr>
          </a:p>
          <a:p>
            <a:pPr fontAlgn="base">
              <a:spcBef>
                <a:spcPct val="50000"/>
              </a:spcBef>
              <a:spcAft>
                <a:spcPct val="0"/>
              </a:spcAft>
            </a:pPr>
            <a:r>
              <a:rPr lang="ja-JP" altLang="en-US" sz="786" dirty="0">
                <a:solidFill>
                  <a:srgbClr val="000000"/>
                </a:solidFill>
              </a:rPr>
              <a:t>新規事業担当者に認知される</a:t>
            </a:r>
            <a:endParaRPr lang="en-US" altLang="ja-JP" sz="786" dirty="0">
              <a:solidFill>
                <a:srgbClr val="000000"/>
              </a:solidFill>
            </a:endParaRPr>
          </a:p>
          <a:p>
            <a:pPr fontAlgn="base">
              <a:spcBef>
                <a:spcPct val="50000"/>
              </a:spcBef>
              <a:spcAft>
                <a:spcPct val="0"/>
              </a:spcAft>
            </a:pPr>
            <a:r>
              <a:rPr lang="ja-JP" altLang="en-US" sz="786" b="1" dirty="0">
                <a:solidFill>
                  <a:srgbClr val="000000"/>
                </a:solidFill>
              </a:rPr>
              <a:t>　○情報発信　　　　　　　　等</a:t>
            </a:r>
            <a:endParaRPr lang="en-US" altLang="ja-JP" sz="786" b="1" dirty="0">
              <a:solidFill>
                <a:srgbClr val="000000"/>
              </a:solidFill>
            </a:endParaRPr>
          </a:p>
          <a:p>
            <a:pPr fontAlgn="base">
              <a:spcBef>
                <a:spcPct val="50000"/>
              </a:spcBef>
              <a:spcAft>
                <a:spcPct val="0"/>
              </a:spcAft>
            </a:pPr>
            <a:endParaRPr lang="en-US" altLang="ja-JP" sz="786" b="1" dirty="0">
              <a:solidFill>
                <a:srgbClr val="000000"/>
              </a:solidFill>
            </a:endParaRPr>
          </a:p>
          <a:p>
            <a:pPr fontAlgn="base">
              <a:spcBef>
                <a:spcPct val="50000"/>
              </a:spcBef>
              <a:spcAft>
                <a:spcPct val="0"/>
              </a:spcAft>
            </a:pPr>
            <a:r>
              <a:rPr lang="ja-JP" altLang="en-US" sz="786" dirty="0">
                <a:solidFill>
                  <a:srgbClr val="000000"/>
                </a:solidFill>
              </a:rPr>
              <a:t>大阪発の国際的テックカンファレンスを立ち上げ、プロジェクトを世界へ発信</a:t>
            </a:r>
            <a:endParaRPr lang="en-US" altLang="ja-JP" sz="786" dirty="0">
              <a:solidFill>
                <a:srgbClr val="000000"/>
              </a:solidFill>
            </a:endParaRPr>
          </a:p>
          <a:p>
            <a:pPr fontAlgn="base">
              <a:spcBef>
                <a:spcPct val="50000"/>
              </a:spcBef>
              <a:spcAft>
                <a:spcPct val="0"/>
              </a:spcAft>
            </a:pPr>
            <a:r>
              <a:rPr lang="ja-JP" altLang="en-US" sz="786" b="1" dirty="0">
                <a:solidFill>
                  <a:srgbClr val="000000"/>
                </a:solidFill>
              </a:rPr>
              <a:t>　○国際イノベーション会議</a:t>
            </a:r>
          </a:p>
        </p:txBody>
      </p:sp>
      <p:sp>
        <p:nvSpPr>
          <p:cNvPr id="4133" name="テキスト ボックス 48"/>
          <p:cNvSpPr txBox="1">
            <a:spLocks noChangeArrowheads="1"/>
          </p:cNvSpPr>
          <p:nvPr/>
        </p:nvSpPr>
        <p:spPr bwMode="auto">
          <a:xfrm>
            <a:off x="2333627" y="3582083"/>
            <a:ext cx="1672545" cy="670588"/>
          </a:xfrm>
          <a:prstGeom prst="rect">
            <a:avLst/>
          </a:prstGeom>
          <a:noFill/>
          <a:ln w="9525">
            <a:noFill/>
            <a:miter lim="800000"/>
            <a:headEnd/>
            <a:tailEnd/>
          </a:ln>
        </p:spPr>
        <p:txBody>
          <a:bodyPr lIns="65298" tIns="32649" rIns="65298" bIns="32649">
            <a:spAutoFit/>
          </a:bodyPr>
          <a:lstStyle/>
          <a:p>
            <a:pPr fontAlgn="base">
              <a:spcBef>
                <a:spcPct val="50000"/>
              </a:spcBef>
              <a:spcAft>
                <a:spcPct val="0"/>
              </a:spcAft>
            </a:pPr>
            <a:r>
              <a:rPr lang="ja-JP" altLang="en-US" sz="786" dirty="0">
                <a:solidFill>
                  <a:srgbClr val="000000"/>
                </a:solidFill>
              </a:rPr>
              <a:t>多様なプレイヤーが混ざり合う場の形成</a:t>
            </a:r>
            <a:endParaRPr lang="en-US" altLang="ja-JP" sz="786" dirty="0">
              <a:solidFill>
                <a:srgbClr val="000000"/>
              </a:solidFill>
            </a:endParaRPr>
          </a:p>
          <a:p>
            <a:pPr fontAlgn="base">
              <a:spcBef>
                <a:spcPct val="50000"/>
              </a:spcBef>
              <a:spcAft>
                <a:spcPct val="0"/>
              </a:spcAft>
            </a:pPr>
            <a:r>
              <a:rPr lang="ja-JP" altLang="en-US" sz="786" b="1" dirty="0">
                <a:solidFill>
                  <a:srgbClr val="000000"/>
                </a:solidFill>
              </a:rPr>
              <a:t>　○多様なワークショップ</a:t>
            </a:r>
            <a:endParaRPr lang="en-US" altLang="ja-JP" sz="786" b="1" dirty="0">
              <a:solidFill>
                <a:srgbClr val="000000"/>
              </a:solidFill>
            </a:endParaRPr>
          </a:p>
          <a:p>
            <a:pPr fontAlgn="base">
              <a:spcBef>
                <a:spcPct val="50000"/>
              </a:spcBef>
              <a:spcAft>
                <a:spcPct val="0"/>
              </a:spcAft>
            </a:pPr>
            <a:r>
              <a:rPr lang="ja-JP" altLang="en-US" sz="786" b="1" dirty="0">
                <a:solidFill>
                  <a:srgbClr val="000000"/>
                </a:solidFill>
              </a:rPr>
              <a:t>　　（</a:t>
            </a:r>
            <a:r>
              <a:rPr lang="ja-JP" altLang="en-US" sz="786" b="1" dirty="0"/>
              <a:t>シリコンバレー・深セン</a:t>
            </a:r>
            <a:r>
              <a:rPr lang="ja-JP" altLang="en-US" sz="786" b="1" dirty="0">
                <a:solidFill>
                  <a:srgbClr val="000000"/>
                </a:solidFill>
              </a:rPr>
              <a:t>）　　　等</a:t>
            </a:r>
            <a:endParaRPr lang="en-US" altLang="ja-JP" sz="786" b="1" dirty="0">
              <a:solidFill>
                <a:srgbClr val="000000"/>
              </a:solidFill>
            </a:endParaRPr>
          </a:p>
        </p:txBody>
      </p:sp>
      <p:sp>
        <p:nvSpPr>
          <p:cNvPr id="4134" name="テキスト ボックス 49"/>
          <p:cNvSpPr txBox="1">
            <a:spLocks noChangeArrowheads="1"/>
          </p:cNvSpPr>
          <p:nvPr/>
        </p:nvSpPr>
        <p:spPr bwMode="auto">
          <a:xfrm>
            <a:off x="4416653" y="3575279"/>
            <a:ext cx="3035526" cy="851985"/>
          </a:xfrm>
          <a:prstGeom prst="rect">
            <a:avLst/>
          </a:prstGeom>
          <a:noFill/>
          <a:ln w="9525">
            <a:noFill/>
            <a:miter lim="800000"/>
            <a:headEnd/>
            <a:tailEnd/>
          </a:ln>
        </p:spPr>
        <p:txBody>
          <a:bodyPr lIns="65298" tIns="32649" rIns="65298" bIns="32649">
            <a:spAutoFit/>
          </a:bodyPr>
          <a:lstStyle/>
          <a:p>
            <a:pPr fontAlgn="base">
              <a:spcBef>
                <a:spcPct val="50000"/>
              </a:spcBef>
              <a:spcAft>
                <a:spcPct val="0"/>
              </a:spcAft>
            </a:pPr>
            <a:r>
              <a:rPr lang="ja-JP" altLang="en-US" sz="786" dirty="0">
                <a:solidFill>
                  <a:srgbClr val="000000"/>
                </a:solidFill>
              </a:rPr>
              <a:t>潜在ニーズを顕在化し、多様なプレイヤーとのコラボレーションによりプロジェクトを創出</a:t>
            </a:r>
            <a:endParaRPr lang="en-US" altLang="ja-JP" sz="786" dirty="0">
              <a:solidFill>
                <a:srgbClr val="000000"/>
              </a:solidFill>
            </a:endParaRPr>
          </a:p>
          <a:p>
            <a:pPr fontAlgn="base">
              <a:spcBef>
                <a:spcPct val="50000"/>
              </a:spcBef>
              <a:spcAft>
                <a:spcPct val="0"/>
              </a:spcAft>
            </a:pPr>
            <a:r>
              <a:rPr lang="ja-JP" altLang="en-US" sz="786" b="1" dirty="0">
                <a:solidFill>
                  <a:srgbClr val="000000"/>
                </a:solidFill>
              </a:rPr>
              <a:t>　○</a:t>
            </a:r>
            <a:r>
              <a:rPr lang="ja-JP" altLang="en-US" sz="786" b="1" dirty="0"/>
              <a:t>ピッチイベント</a:t>
            </a:r>
            <a:endParaRPr lang="en-US" altLang="ja-JP" sz="786" b="1" dirty="0"/>
          </a:p>
          <a:p>
            <a:pPr fontAlgn="base">
              <a:spcBef>
                <a:spcPct val="50000"/>
              </a:spcBef>
              <a:spcAft>
                <a:spcPct val="0"/>
              </a:spcAft>
            </a:pPr>
            <a:r>
              <a:rPr lang="ja-JP" altLang="en-US" sz="786" b="1" dirty="0">
                <a:solidFill>
                  <a:srgbClr val="000000"/>
                </a:solidFill>
              </a:rPr>
              <a:t>　○オープンイノベーション</a:t>
            </a:r>
            <a:endParaRPr lang="en-US" altLang="ja-JP" sz="786" b="1" dirty="0">
              <a:solidFill>
                <a:srgbClr val="000000"/>
              </a:solidFill>
            </a:endParaRPr>
          </a:p>
          <a:p>
            <a:pPr fontAlgn="base">
              <a:spcBef>
                <a:spcPct val="50000"/>
              </a:spcBef>
              <a:spcAft>
                <a:spcPct val="0"/>
              </a:spcAft>
            </a:pPr>
            <a:r>
              <a:rPr lang="ja-JP" altLang="en-US" sz="786" b="1" dirty="0">
                <a:solidFill>
                  <a:srgbClr val="000000"/>
                </a:solidFill>
              </a:rPr>
              <a:t>　○</a:t>
            </a:r>
            <a:r>
              <a:rPr lang="ja-JP" altLang="en-US" sz="786" b="1" dirty="0"/>
              <a:t>アイデアソン・ハッカソン</a:t>
            </a:r>
            <a:r>
              <a:rPr lang="ja-JP" altLang="en-US" sz="786" b="1" dirty="0">
                <a:solidFill>
                  <a:srgbClr val="000000"/>
                </a:solidFill>
              </a:rPr>
              <a:t>　　等</a:t>
            </a:r>
            <a:endParaRPr lang="en-US" altLang="ja-JP" sz="786" b="1" dirty="0">
              <a:solidFill>
                <a:srgbClr val="000000"/>
              </a:solidFill>
            </a:endParaRPr>
          </a:p>
        </p:txBody>
      </p:sp>
      <p:sp>
        <p:nvSpPr>
          <p:cNvPr id="48" name="円/楕円 47"/>
          <p:cNvSpPr/>
          <p:nvPr/>
        </p:nvSpPr>
        <p:spPr bwMode="auto">
          <a:xfrm>
            <a:off x="5008936" y="4783064"/>
            <a:ext cx="1157529" cy="270000"/>
          </a:xfrm>
          <a:prstGeom prst="ellipse">
            <a:avLst/>
          </a:prstGeom>
          <a:noFill/>
          <a:ln w="9525" cap="flat" cmpd="sng" algn="ctr">
            <a:solidFill>
              <a:schemeClr val="tx1"/>
            </a:solidFill>
            <a:prstDash val="solid"/>
            <a:round/>
            <a:headEnd type="none" w="med" len="med"/>
            <a:tailEnd type="none" w="med" len="med"/>
          </a:ln>
          <a:effectLst/>
        </p:spPr>
        <p:txBody>
          <a:bodyPr wrap="square" lIns="91418" tIns="45710" rIns="91418" bIns="45710" anchor="ctr">
            <a:spAutoFit/>
          </a:bodyPr>
          <a:lstStyle/>
          <a:p>
            <a:pPr algn="ctr" defTabSz="913745">
              <a:defRPr/>
            </a:pPr>
            <a:r>
              <a:rPr lang="ja-JP" altLang="en-US" sz="714" dirty="0">
                <a:solidFill>
                  <a:srgbClr val="000000"/>
                </a:solidFill>
              </a:rPr>
              <a:t>パートナー</a:t>
            </a:r>
          </a:p>
        </p:txBody>
      </p:sp>
      <p:sp>
        <p:nvSpPr>
          <p:cNvPr id="49" name="円/楕円 48"/>
          <p:cNvSpPr/>
          <p:nvPr/>
        </p:nvSpPr>
        <p:spPr bwMode="auto">
          <a:xfrm>
            <a:off x="3801194" y="4783064"/>
            <a:ext cx="1130846" cy="270000"/>
          </a:xfrm>
          <a:prstGeom prst="ellipse">
            <a:avLst/>
          </a:prstGeom>
          <a:noFill/>
          <a:ln w="9525" cap="flat" cmpd="sng" algn="ctr">
            <a:solidFill>
              <a:schemeClr val="tx1"/>
            </a:solidFill>
            <a:prstDash val="solid"/>
            <a:round/>
            <a:headEnd type="none" w="med" len="med"/>
            <a:tailEnd type="none" w="med" len="med"/>
          </a:ln>
          <a:effectLst/>
        </p:spPr>
        <p:txBody>
          <a:bodyPr wrap="square" lIns="91418" tIns="45710" rIns="91418" bIns="45710" anchor="ctr">
            <a:spAutoFit/>
          </a:bodyPr>
          <a:lstStyle/>
          <a:p>
            <a:pPr algn="ctr" defTabSz="913745">
              <a:defRPr/>
            </a:pPr>
            <a:r>
              <a:rPr lang="ja-JP" altLang="en-US" sz="714" dirty="0">
                <a:solidFill>
                  <a:srgbClr val="000000"/>
                </a:solidFill>
              </a:rPr>
              <a:t>プレイヤー</a:t>
            </a:r>
          </a:p>
        </p:txBody>
      </p:sp>
      <p:sp>
        <p:nvSpPr>
          <p:cNvPr id="51" name="角丸四角形 50"/>
          <p:cNvSpPr/>
          <p:nvPr/>
        </p:nvSpPr>
        <p:spPr>
          <a:xfrm>
            <a:off x="3169899" y="4075602"/>
            <a:ext cx="486711" cy="166049"/>
          </a:xfrm>
          <a:prstGeom prst="roundRect">
            <a:avLst>
              <a:gd name="adj" fmla="val 3640"/>
            </a:avLst>
          </a:prstGeom>
          <a:solidFill>
            <a:schemeClr val="accent6">
              <a:lumMod val="60000"/>
              <a:lumOff val="40000"/>
              <a:alpha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4619982" y="3880864"/>
            <a:ext cx="639181" cy="194738"/>
          </a:xfrm>
          <a:prstGeom prst="roundRect">
            <a:avLst>
              <a:gd name="adj" fmla="val 3640"/>
            </a:avLst>
          </a:prstGeom>
          <a:solidFill>
            <a:schemeClr val="accent6">
              <a:lumMod val="60000"/>
              <a:lumOff val="40000"/>
              <a:alpha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4644181" y="4226454"/>
            <a:ext cx="1109373" cy="204211"/>
          </a:xfrm>
          <a:prstGeom prst="roundRect">
            <a:avLst>
              <a:gd name="adj" fmla="val 3640"/>
            </a:avLst>
          </a:prstGeom>
          <a:solidFill>
            <a:schemeClr val="accent6">
              <a:lumMod val="60000"/>
              <a:lumOff val="40000"/>
              <a:alpha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62215" y="5138658"/>
            <a:ext cx="1857098" cy="1286179"/>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04813" y="5177518"/>
            <a:ext cx="962052" cy="70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13001" y="5678714"/>
            <a:ext cx="931034" cy="64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69036" y="5587696"/>
            <a:ext cx="1192027" cy="79848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4902929" y="5683440"/>
            <a:ext cx="954944" cy="6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角丸四角形 55"/>
          <p:cNvSpPr/>
          <p:nvPr/>
        </p:nvSpPr>
        <p:spPr>
          <a:xfrm>
            <a:off x="6516420" y="5587696"/>
            <a:ext cx="1192027" cy="798484"/>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612436" y="5678162"/>
            <a:ext cx="927686" cy="648140"/>
          </a:xfrm>
          <a:prstGeom prst="rect">
            <a:avLst/>
          </a:prstGeom>
        </p:spPr>
      </p:pic>
      <p:sp>
        <p:nvSpPr>
          <p:cNvPr id="57" name="角丸四角形 56"/>
          <p:cNvSpPr/>
          <p:nvPr/>
        </p:nvSpPr>
        <p:spPr>
          <a:xfrm>
            <a:off x="3651955" y="4560095"/>
            <a:ext cx="1175407" cy="216188"/>
          </a:xfrm>
          <a:prstGeom prst="roundRect">
            <a:avLst>
              <a:gd name="adj" fmla="val 3640"/>
            </a:avLst>
          </a:prstGeom>
          <a:solidFill>
            <a:schemeClr val="accent6">
              <a:lumMod val="60000"/>
              <a:lumOff val="40000"/>
              <a:alpha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スライド番号プレースホルダ 7"/>
          <p:cNvSpPr>
            <a:spLocks noGrp="1"/>
          </p:cNvSpPr>
          <p:nvPr>
            <p:ph type="sldNum" sz="quarter" idx="12"/>
          </p:nvPr>
        </p:nvSpPr>
        <p:spPr>
          <a:xfrm>
            <a:off x="8407474" y="6669360"/>
            <a:ext cx="720080" cy="177924"/>
          </a:xfrm>
        </p:spPr>
        <p:txBody>
          <a:bodyPr/>
          <a:lstStyle/>
          <a:p>
            <a:fld id="{69E03CD6-70B6-4C51-A5B9-932925886B5E}" type="slidenum">
              <a:rPr kumimoji="1" lang="en-US" altLang="ja-JP" smtClean="0"/>
              <a:t>217</a:t>
            </a:fld>
            <a:endParaRPr kumimoji="1" lang="ja-JP" altLang="en-US" dirty="0"/>
          </a:p>
        </p:txBody>
      </p:sp>
    </p:spTree>
    <p:extLst>
      <p:ext uri="{BB962C8B-B14F-4D97-AF65-F5344CB8AC3E}">
        <p14:creationId xmlns:p14="http://schemas.microsoft.com/office/powerpoint/2010/main" val="7908687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432472" y="1052736"/>
            <a:ext cx="6495848" cy="3096344"/>
            <a:chOff x="2432472" y="1052736"/>
            <a:chExt cx="6495848" cy="3096344"/>
          </a:xfrm>
        </p:grpSpPr>
        <p:sp>
          <p:nvSpPr>
            <p:cNvPr id="9" name="角丸四角形 8"/>
            <p:cNvSpPr/>
            <p:nvPr/>
          </p:nvSpPr>
          <p:spPr>
            <a:xfrm>
              <a:off x="2490118" y="2683520"/>
              <a:ext cx="1332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407204" y="3056260"/>
              <a:ext cx="306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432472" y="2869890"/>
              <a:ext cx="144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5738342" y="2132856"/>
              <a:ext cx="360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738342" y="2503520"/>
              <a:ext cx="1476000" cy="36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738342" y="2863520"/>
              <a:ext cx="1224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738342" y="3042536"/>
              <a:ext cx="64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738342" y="3429040"/>
              <a:ext cx="1476000" cy="36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738342" y="3789040"/>
              <a:ext cx="1332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738342" y="3969080"/>
              <a:ext cx="64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7452320" y="1052736"/>
              <a:ext cx="1476000" cy="54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452320" y="1579652"/>
              <a:ext cx="64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7432476" y="1954932"/>
              <a:ext cx="1476000" cy="36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432476" y="2312856"/>
              <a:ext cx="1224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428636" y="2492856"/>
              <a:ext cx="1476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428636" y="2672876"/>
              <a:ext cx="64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452320" y="3056260"/>
              <a:ext cx="1476000" cy="36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7452320" y="3407260"/>
              <a:ext cx="684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452320" y="3581462"/>
              <a:ext cx="1476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smtClean="0"/>
              <a:t>①分野：　</a:t>
            </a:r>
            <a:r>
              <a:rPr lang="ja-JP" altLang="en-US" sz="1400" dirty="0" smtClean="0"/>
              <a:t>まちづくり</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都市計画局</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2013</a:t>
            </a:r>
            <a:r>
              <a:rPr kumimoji="1" lang="ja-JP" altLang="en-US" sz="1400" dirty="0" smtClean="0"/>
              <a:t>年～</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548629957"/>
              </p:ext>
            </p:extLst>
          </p:nvPr>
        </p:nvGraphicFramePr>
        <p:xfrm>
          <a:off x="2339752" y="476672"/>
          <a:ext cx="6696744" cy="5760640"/>
        </p:xfrm>
        <a:graphic>
          <a:graphicData uri="http://schemas.openxmlformats.org/drawingml/2006/table">
            <a:tbl>
              <a:tblPr firstRow="1">
                <a:tableStyleId>{616DA210-FB5B-4158-B5E0-FEB733F419BA}</a:tableStyleId>
              </a:tblPr>
              <a:tblGrid>
                <a:gridCol w="1674186"/>
                <a:gridCol w="1674186"/>
                <a:gridCol w="1674186"/>
                <a:gridCol w="1674186"/>
              </a:tblGrid>
              <a:tr h="497833">
                <a:tc>
                  <a:txBody>
                    <a:bodyPr/>
                    <a:lstStyle/>
                    <a:p>
                      <a:pPr algn="ctr"/>
                      <a:r>
                        <a:rPr kumimoji="1" lang="ja-JP" altLang="en-US" sz="1200" u="none" dirty="0" smtClean="0">
                          <a:solidFill>
                            <a:schemeClr val="bg1"/>
                          </a:solidFill>
                        </a:rPr>
                        <a:t>改革前の課題</a:t>
                      </a:r>
                      <a:endParaRPr kumimoji="1" lang="en-US" altLang="ja-JP" sz="1200" u="none" dirty="0" smtClean="0">
                        <a:solidFill>
                          <a:schemeClr val="bg1"/>
                        </a:solidFill>
                      </a:endParaRPr>
                    </a:p>
                    <a:p>
                      <a:pPr algn="ctr"/>
                      <a:r>
                        <a:rPr kumimoji="1" lang="ja-JP" altLang="en-US" sz="1200" u="none" dirty="0" smtClean="0">
                          <a:solidFill>
                            <a:schemeClr val="bg1"/>
                          </a:solidFill>
                        </a:rPr>
                        <a:t>（</a:t>
                      </a:r>
                      <a:r>
                        <a:rPr kumimoji="1" lang="en-US" altLang="ja-JP" sz="1200" u="none" dirty="0" smtClean="0">
                          <a:solidFill>
                            <a:schemeClr val="bg1"/>
                          </a:solidFill>
                        </a:rPr>
                        <a:t>Why</a:t>
                      </a:r>
                      <a:r>
                        <a:rPr kumimoji="1" lang="ja-JP" altLang="en-US" sz="1200" u="none" dirty="0" smtClean="0">
                          <a:solidFill>
                            <a:schemeClr val="bg1"/>
                          </a:solidFill>
                        </a:rPr>
                        <a:t>）</a:t>
                      </a:r>
                      <a:endParaRPr kumimoji="1" lang="ja-JP" altLang="en-US" sz="1200" u="none" dirty="0">
                        <a:solidFill>
                          <a:schemeClr val="bg1"/>
                        </a:solidFill>
                      </a:endParaRPr>
                    </a:p>
                  </a:txBody>
                  <a:tcPr>
                    <a:solidFill>
                      <a:schemeClr val="accent1"/>
                    </a:solidFill>
                  </a:tcPr>
                </a:tc>
                <a:tc>
                  <a:txBody>
                    <a:bodyPr/>
                    <a:lstStyle/>
                    <a:p>
                      <a:pPr algn="ctr"/>
                      <a:r>
                        <a:rPr kumimoji="1" lang="ja-JP" altLang="en-US" sz="1200" u="none" dirty="0" smtClean="0">
                          <a:solidFill>
                            <a:schemeClr val="bg1"/>
                          </a:solidFill>
                        </a:rPr>
                        <a:t>改革の方向性</a:t>
                      </a:r>
                      <a:endParaRPr kumimoji="1" lang="en-US" altLang="ja-JP" sz="1200" u="none" dirty="0" smtClean="0">
                        <a:solidFill>
                          <a:schemeClr val="bg1"/>
                        </a:solidFill>
                      </a:endParaRPr>
                    </a:p>
                    <a:p>
                      <a:pPr algn="ctr"/>
                      <a:r>
                        <a:rPr kumimoji="1" lang="ja-JP" altLang="en-US" sz="1200" u="none" dirty="0" smtClean="0">
                          <a:solidFill>
                            <a:schemeClr val="bg1"/>
                          </a:solidFill>
                        </a:rPr>
                        <a:t>（</a:t>
                      </a:r>
                      <a:r>
                        <a:rPr kumimoji="1" lang="en-US" altLang="ja-JP" sz="1200" u="none" dirty="0" smtClean="0">
                          <a:solidFill>
                            <a:schemeClr val="bg1"/>
                          </a:solidFill>
                        </a:rPr>
                        <a:t>Vision)</a:t>
                      </a:r>
                      <a:endParaRPr kumimoji="1" lang="ja-JP" altLang="en-US" sz="1200" u="none" dirty="0">
                        <a:solidFill>
                          <a:schemeClr val="bg1"/>
                        </a:solidFill>
                      </a:endParaRPr>
                    </a:p>
                  </a:txBody>
                  <a:tcPr>
                    <a:solidFill>
                      <a:schemeClr val="accent1"/>
                    </a:solidFill>
                  </a:tcPr>
                </a:tc>
                <a:tc>
                  <a:txBody>
                    <a:bodyPr/>
                    <a:lstStyle/>
                    <a:p>
                      <a:pPr algn="ctr"/>
                      <a:r>
                        <a:rPr kumimoji="1" lang="ja-JP" altLang="en-US" sz="1200" u="none" dirty="0" smtClean="0">
                          <a:solidFill>
                            <a:schemeClr val="bg1"/>
                          </a:solidFill>
                        </a:rPr>
                        <a:t>何をどう改革したか</a:t>
                      </a:r>
                      <a:endParaRPr kumimoji="1" lang="en-US" altLang="ja-JP" sz="1200" u="none" dirty="0" smtClean="0">
                        <a:solidFill>
                          <a:schemeClr val="bg1"/>
                        </a:solidFill>
                      </a:endParaRPr>
                    </a:p>
                    <a:p>
                      <a:pPr algn="ctr"/>
                      <a:r>
                        <a:rPr kumimoji="1" lang="ja-JP" altLang="en-US" sz="1200" u="none" dirty="0" smtClean="0">
                          <a:solidFill>
                            <a:schemeClr val="bg1"/>
                          </a:solidFill>
                        </a:rPr>
                        <a:t>（</a:t>
                      </a:r>
                      <a:r>
                        <a:rPr kumimoji="1" lang="en-US" altLang="ja-JP" sz="1200" u="none" dirty="0" smtClean="0">
                          <a:solidFill>
                            <a:schemeClr val="bg1"/>
                          </a:solidFill>
                        </a:rPr>
                        <a:t>What</a:t>
                      </a:r>
                      <a:r>
                        <a:rPr kumimoji="1" lang="ja-JP" altLang="en-US" sz="1200" u="none" dirty="0" smtClean="0">
                          <a:solidFill>
                            <a:schemeClr val="bg1"/>
                          </a:solidFill>
                        </a:rPr>
                        <a:t>）</a:t>
                      </a:r>
                      <a:endParaRPr kumimoji="1" lang="ja-JP" altLang="en-US" sz="1200" u="none" dirty="0">
                        <a:solidFill>
                          <a:schemeClr val="bg1"/>
                        </a:solidFill>
                      </a:endParaRPr>
                    </a:p>
                  </a:txBody>
                  <a:tcPr>
                    <a:solidFill>
                      <a:schemeClr val="accent1"/>
                    </a:solidFill>
                  </a:tcPr>
                </a:tc>
                <a:tc>
                  <a:txBody>
                    <a:bodyPr/>
                    <a:lstStyle/>
                    <a:p>
                      <a:pPr algn="ctr"/>
                      <a:r>
                        <a:rPr kumimoji="1" lang="ja-JP" altLang="en-US" sz="1200" u="none" dirty="0" smtClean="0">
                          <a:solidFill>
                            <a:schemeClr val="bg1"/>
                          </a:solidFill>
                        </a:rPr>
                        <a:t>主な成果</a:t>
                      </a:r>
                      <a:endParaRPr kumimoji="1" lang="en-US" altLang="ja-JP" sz="1200" u="none" dirty="0" smtClean="0">
                        <a:solidFill>
                          <a:schemeClr val="bg1"/>
                        </a:solidFill>
                      </a:endParaRPr>
                    </a:p>
                    <a:p>
                      <a:pPr algn="ctr"/>
                      <a:r>
                        <a:rPr kumimoji="1" lang="ja-JP" altLang="en-US" sz="1200" u="none" dirty="0" smtClean="0">
                          <a:solidFill>
                            <a:schemeClr val="bg1"/>
                          </a:solidFill>
                        </a:rPr>
                        <a:t>（</a:t>
                      </a:r>
                      <a:r>
                        <a:rPr kumimoji="1" lang="en-US" altLang="ja-JP" sz="1200" u="none" dirty="0" smtClean="0">
                          <a:solidFill>
                            <a:schemeClr val="bg1"/>
                          </a:solidFill>
                        </a:rPr>
                        <a:t>Outcome</a:t>
                      </a:r>
                      <a:r>
                        <a:rPr kumimoji="1" lang="ja-JP" altLang="en-US" sz="1200" u="none" dirty="0" smtClean="0">
                          <a:solidFill>
                            <a:schemeClr val="bg1"/>
                          </a:solidFill>
                        </a:rPr>
                        <a:t>）</a:t>
                      </a:r>
                      <a:endParaRPr kumimoji="1" lang="ja-JP" altLang="en-US" sz="1200" u="none" dirty="0">
                        <a:solidFill>
                          <a:schemeClr val="bg1"/>
                        </a:solidFill>
                      </a:endParaRPr>
                    </a:p>
                  </a:txBody>
                  <a:tcPr>
                    <a:solidFill>
                      <a:schemeClr val="accent1"/>
                    </a:solidFill>
                  </a:tcPr>
                </a:tc>
              </a:tr>
              <a:tr h="5262807">
                <a:tc>
                  <a:txBody>
                    <a:bodyPr/>
                    <a:lstStyle/>
                    <a:p>
                      <a:r>
                        <a:rPr kumimoji="1" lang="ja-JP" altLang="en-US" sz="1200" u="none" kern="1200" baseline="0" dirty="0" smtClean="0">
                          <a:solidFill>
                            <a:schemeClr val="tx1"/>
                          </a:solidFill>
                        </a:rPr>
                        <a:t>・再開発地区などを中心に、地域における良好な環境や地域の価値を維持・向上させるための、住民・事業主・地権者等による主体的な取組み、いわゆるエリアマネジメントの機運が高まっていた。 </a:t>
                      </a:r>
                      <a:endParaRPr kumimoji="1" lang="en-US" altLang="ja-JP" sz="1200" u="none" kern="1200" baseline="0" dirty="0" smtClean="0">
                        <a:solidFill>
                          <a:schemeClr val="tx1"/>
                        </a:solidFill>
                      </a:endParaRPr>
                    </a:p>
                    <a:p>
                      <a:r>
                        <a:rPr kumimoji="1" lang="ja-JP" altLang="en-US" sz="1200" u="none" kern="1200" baseline="0" dirty="0" smtClean="0">
                          <a:solidFill>
                            <a:schemeClr val="tx1"/>
                          </a:solidFill>
                        </a:rPr>
                        <a:t>（うめきた先行開発地区、西梅田地区、大阪ビジネスパーク地区など）</a:t>
                      </a:r>
                      <a:endParaRPr kumimoji="1" lang="ja-JP" altLang="en-US" sz="1200" u="none" kern="1200" baseline="0" dirty="0" smtClean="0">
                        <a:solidFill>
                          <a:schemeClr val="tx1"/>
                        </a:solidFill>
                        <a:latin typeface="+mn-ea"/>
                        <a:ea typeface="+mn-ea"/>
                        <a:cs typeface="+mn-cs"/>
                      </a:endParaRPr>
                    </a:p>
                  </a:txBody>
                  <a:tcPr/>
                </a:tc>
                <a:tc>
                  <a:txBody>
                    <a:bodyPr/>
                    <a:lstStyle/>
                    <a:p>
                      <a:pPr algn="l"/>
                      <a:r>
                        <a:rPr kumimoji="1" lang="ja-JP" altLang="en-US" sz="1200" u="none" kern="1200" baseline="0" dirty="0" smtClean="0">
                          <a:solidFill>
                            <a:schemeClr val="tx1"/>
                          </a:solidFill>
                        </a:rPr>
                        <a:t>・</a:t>
                      </a:r>
                      <a:r>
                        <a:rPr lang="ja-JP" altLang="en-US" sz="1200" u="none" baseline="0" dirty="0" smtClean="0">
                          <a:solidFill>
                            <a:schemeClr val="tx1"/>
                          </a:solidFill>
                        </a:rPr>
                        <a:t>欧米等で成果を上げている、</a:t>
                      </a:r>
                      <a:r>
                        <a:rPr lang="ja-JP" altLang="en-US" sz="1200" u="none" strike="noStrike" baseline="0" dirty="0" smtClean="0">
                          <a:solidFill>
                            <a:schemeClr val="tx1"/>
                          </a:solidFill>
                        </a:rPr>
                        <a:t>特定の地区を対象にその地区内の資産保有者等から集める資金をもとに、地区の発展に資する組織づくり及び資金調達</a:t>
                      </a:r>
                      <a:r>
                        <a:rPr lang="ja-JP" altLang="en-US" sz="1200" u="none" baseline="0" dirty="0" smtClean="0">
                          <a:solidFill>
                            <a:schemeClr val="tx1"/>
                          </a:solidFill>
                        </a:rPr>
                        <a:t>の仕組み＝ＢＩＤ制度の導入</a:t>
                      </a:r>
                      <a:r>
                        <a:rPr kumimoji="1" lang="ja-JP" altLang="en-US" sz="1200" u="none" kern="1200" baseline="0" dirty="0" smtClean="0">
                          <a:solidFill>
                            <a:schemeClr val="tx1"/>
                          </a:solidFill>
                        </a:rPr>
                        <a:t>。</a:t>
                      </a:r>
                      <a:endParaRPr kumimoji="1" lang="en-US" altLang="ja-JP" sz="1200" u="none" kern="1200" baseline="0" dirty="0" smtClean="0">
                        <a:solidFill>
                          <a:schemeClr val="tx1"/>
                        </a:solidFill>
                      </a:endParaRPr>
                    </a:p>
                    <a:p>
                      <a:pPr algn="l"/>
                      <a:endParaRPr kumimoji="1" lang="en-US" altLang="ja-JP" sz="1200" u="none" kern="1200" baseline="0" dirty="0" smtClean="0">
                        <a:solidFill>
                          <a:schemeClr val="tx1"/>
                        </a:solidFill>
                      </a:endParaRPr>
                    </a:p>
                    <a:p>
                      <a:pPr algn="l"/>
                      <a:r>
                        <a:rPr kumimoji="1" lang="ja-JP" altLang="en-US" sz="1200" u="none" kern="1200" baseline="0" dirty="0" smtClean="0">
                          <a:solidFill>
                            <a:schemeClr val="tx1"/>
                          </a:solidFill>
                        </a:rPr>
                        <a:t>⇒別紙</a:t>
                      </a:r>
                      <a:r>
                        <a:rPr kumimoji="1" lang="en-US" altLang="ja-JP" sz="1200" u="none" kern="1200" baseline="0" dirty="0" smtClean="0">
                          <a:solidFill>
                            <a:schemeClr val="tx1"/>
                          </a:solidFill>
                        </a:rPr>
                        <a:t>1</a:t>
                      </a:r>
                      <a:r>
                        <a:rPr kumimoji="1" lang="ja-JP" altLang="en-US" sz="1200" u="none" kern="1200" baseline="0" dirty="0" err="1" smtClean="0">
                          <a:solidFill>
                            <a:schemeClr val="tx1"/>
                          </a:solidFill>
                        </a:rPr>
                        <a:t>、</a:t>
                      </a:r>
                      <a:r>
                        <a:rPr kumimoji="1" lang="ja-JP" altLang="en-US" sz="1200" u="none" kern="1200" baseline="0" dirty="0" smtClean="0">
                          <a:solidFill>
                            <a:schemeClr val="tx1"/>
                          </a:solidFill>
                        </a:rPr>
                        <a:t>別紙</a:t>
                      </a:r>
                      <a:r>
                        <a:rPr kumimoji="1" lang="en-US" altLang="ja-JP" sz="1200" u="none" kern="1200" baseline="0" dirty="0" smtClean="0">
                          <a:solidFill>
                            <a:schemeClr val="tx1"/>
                          </a:solidFill>
                        </a:rPr>
                        <a:t>2</a:t>
                      </a:r>
                      <a:r>
                        <a:rPr kumimoji="1" lang="ja-JP" altLang="en-US" sz="1200" u="none" kern="1200" baseline="0" dirty="0" smtClean="0">
                          <a:solidFill>
                            <a:schemeClr val="tx1"/>
                          </a:solidFill>
                        </a:rPr>
                        <a:t>参照</a:t>
                      </a:r>
                      <a:endParaRPr kumimoji="1" lang="en-US" altLang="ja-JP" sz="1200" u="none" kern="1200" baseline="0" dirty="0" smtClean="0">
                        <a:solidFill>
                          <a:schemeClr val="tx1"/>
                        </a:solidFill>
                      </a:endParaRPr>
                    </a:p>
                    <a:p>
                      <a:endParaRPr kumimoji="1" lang="en-US" altLang="ja-JP" sz="1200" u="none" kern="1200" baseline="0" dirty="0" smtClean="0">
                        <a:solidFill>
                          <a:schemeClr val="tx1"/>
                        </a:solidFill>
                      </a:endParaRPr>
                    </a:p>
                    <a:p>
                      <a:endParaRPr kumimoji="1" lang="ja-JP" altLang="en-US" sz="1200" u="none" kern="1200" baseline="0" dirty="0" smtClean="0">
                        <a:solidFill>
                          <a:schemeClr val="tx1"/>
                        </a:solidFill>
                        <a:latin typeface="+mn-ea"/>
                        <a:ea typeface="+mn-ea"/>
                        <a:cs typeface="+mn-cs"/>
                      </a:endParaRPr>
                    </a:p>
                  </a:txBody>
                  <a:tcPr/>
                </a:tc>
                <a:tc>
                  <a:txBody>
                    <a:bodyPr/>
                    <a:lstStyle/>
                    <a:p>
                      <a:r>
                        <a:rPr kumimoji="1" lang="ja-JP" altLang="en-US" sz="1200" u="none" kern="1200" baseline="0" dirty="0" smtClean="0">
                          <a:solidFill>
                            <a:schemeClr val="tx1"/>
                          </a:solidFill>
                        </a:rPr>
                        <a:t>・</a:t>
                      </a:r>
                      <a:r>
                        <a:rPr kumimoji="1" lang="en-US" altLang="ja-JP" sz="1200" u="none" kern="1200" baseline="0" dirty="0" smtClean="0">
                          <a:solidFill>
                            <a:schemeClr val="tx1"/>
                          </a:solidFill>
                        </a:rPr>
                        <a:t>2013</a:t>
                      </a:r>
                      <a:r>
                        <a:rPr kumimoji="1" lang="ja-JP" altLang="en-US" sz="1200" u="none" kern="1200" baseline="0" dirty="0" smtClean="0">
                          <a:solidFill>
                            <a:schemeClr val="tx1"/>
                          </a:solidFill>
                        </a:rPr>
                        <a:t>年</a:t>
                      </a:r>
                      <a:r>
                        <a:rPr kumimoji="1" lang="en-US" altLang="ja-JP" sz="1200" u="none" kern="1200" baseline="0" dirty="0" smtClean="0">
                          <a:solidFill>
                            <a:schemeClr val="tx1"/>
                          </a:solidFill>
                        </a:rPr>
                        <a:t>7</a:t>
                      </a:r>
                      <a:r>
                        <a:rPr kumimoji="1" lang="ja-JP" altLang="en-US" sz="1200" u="none" kern="1200" baseline="0" dirty="0" smtClean="0">
                          <a:solidFill>
                            <a:schemeClr val="tx1"/>
                          </a:solidFill>
                        </a:rPr>
                        <a:t>月に「大阪版ＢＩＤ制度検討会」を設置し、議論。</a:t>
                      </a:r>
                      <a:endParaRPr kumimoji="1" lang="en-US" altLang="ja-JP" sz="1200" u="none" kern="1200" baseline="0" dirty="0" smtClean="0">
                        <a:solidFill>
                          <a:schemeClr val="tx1"/>
                        </a:solidFill>
                      </a:endParaRPr>
                    </a:p>
                    <a:p>
                      <a:endParaRPr kumimoji="1" lang="en-US" altLang="ja-JP" sz="1200" u="none" kern="1200" baseline="0" dirty="0" smtClean="0">
                        <a:solidFill>
                          <a:schemeClr val="tx1"/>
                        </a:solidFill>
                      </a:endParaRPr>
                    </a:p>
                    <a:p>
                      <a:pPr algn="l"/>
                      <a:r>
                        <a:rPr kumimoji="1" lang="ja-JP" altLang="en-US" sz="1200" u="none" dirty="0" smtClean="0">
                          <a:solidFill>
                            <a:schemeClr val="tx1"/>
                          </a:solidFill>
                        </a:rPr>
                        <a:t>・「大阪市エリアマネジメント活動促進条例」の施行。（</a:t>
                      </a:r>
                      <a:r>
                        <a:rPr kumimoji="1" lang="en-US" altLang="ja-JP" sz="1200" u="none" dirty="0" smtClean="0">
                          <a:solidFill>
                            <a:schemeClr val="tx1"/>
                          </a:solidFill>
                        </a:rPr>
                        <a:t>2014.4</a:t>
                      </a:r>
                      <a:r>
                        <a:rPr kumimoji="1" lang="ja-JP" altLang="en-US" sz="1200" u="none" dirty="0" smtClean="0">
                          <a:solidFill>
                            <a:schemeClr val="tx1"/>
                          </a:solidFill>
                        </a:rPr>
                        <a:t>）</a:t>
                      </a:r>
                      <a:endParaRPr kumimoji="1" lang="en-US" altLang="ja-JP" sz="1200" u="none" dirty="0" smtClean="0">
                        <a:solidFill>
                          <a:schemeClr val="tx1"/>
                        </a:solidFill>
                      </a:endParaRPr>
                    </a:p>
                    <a:p>
                      <a:endParaRPr kumimoji="1"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rPr>
                        <a:t>・（一社）グランフロント大阪ＴＭＯを都市再生推進法人に指定。（</a:t>
                      </a:r>
                      <a:r>
                        <a:rPr kumimoji="1" lang="en-US" altLang="ja-JP" sz="1200" u="none" dirty="0" smtClean="0">
                          <a:solidFill>
                            <a:schemeClr val="tx1"/>
                          </a:solidFill>
                        </a:rPr>
                        <a:t>2014.7</a:t>
                      </a:r>
                      <a:r>
                        <a:rPr kumimoji="1" lang="ja-JP" altLang="en-US" sz="1200" u="none" dirty="0" smtClean="0">
                          <a:solidFill>
                            <a:schemeClr val="tx1"/>
                          </a:solidFill>
                        </a:rPr>
                        <a:t>）</a:t>
                      </a:r>
                      <a:endParaRPr kumimoji="1" lang="en-US" altLang="ja-JP" sz="1200" u="none" dirty="0" smtClean="0">
                        <a:solidFill>
                          <a:schemeClr val="tx1"/>
                        </a:solidFill>
                      </a:endParaRPr>
                    </a:p>
                    <a:p>
                      <a:endParaRPr kumimoji="1" lang="en-US" altLang="ja-JP" sz="1200" b="1" u="none" dirty="0" smtClean="0">
                        <a:solidFill>
                          <a:schemeClr val="tx1"/>
                        </a:solidFill>
                      </a:endParaRPr>
                    </a:p>
                    <a:p>
                      <a:r>
                        <a:rPr kumimoji="1" lang="ja-JP" altLang="en-US" sz="1200" u="none" dirty="0" smtClean="0">
                          <a:solidFill>
                            <a:schemeClr val="tx1"/>
                          </a:solidFill>
                        </a:rPr>
                        <a:t>・うめきた先行開発地区において、大阪版</a:t>
                      </a:r>
                      <a:r>
                        <a:rPr kumimoji="1" lang="ja-JP" altLang="en-US" sz="1200" u="none" kern="1200" baseline="0" dirty="0" smtClean="0">
                          <a:solidFill>
                            <a:schemeClr val="tx1"/>
                          </a:solidFill>
                        </a:rPr>
                        <a:t>ＢＩＤ</a:t>
                      </a:r>
                      <a:r>
                        <a:rPr kumimoji="1" lang="ja-JP" altLang="en-US" sz="1200" u="none" dirty="0" smtClean="0">
                          <a:solidFill>
                            <a:schemeClr val="tx1"/>
                          </a:solidFill>
                        </a:rPr>
                        <a:t>制度適用を開始。（</a:t>
                      </a:r>
                      <a:r>
                        <a:rPr kumimoji="1" lang="en-US" altLang="ja-JP" sz="1200" u="none" dirty="0" smtClean="0">
                          <a:solidFill>
                            <a:schemeClr val="tx1"/>
                          </a:solidFill>
                        </a:rPr>
                        <a:t>2015.4</a:t>
                      </a:r>
                      <a:r>
                        <a:rPr kumimoji="1" lang="ja-JP" altLang="en-US" sz="1200" u="none" dirty="0" smtClean="0">
                          <a:solidFill>
                            <a:schemeClr val="tx1"/>
                          </a:solidFill>
                        </a:rPr>
                        <a:t>）</a:t>
                      </a:r>
                      <a:endParaRPr kumimoji="1" lang="ja-JP" altLang="en-US" sz="1200" u="none" dirty="0">
                        <a:solidFill>
                          <a:schemeClr val="tx1"/>
                        </a:solidFill>
                      </a:endParaRPr>
                    </a:p>
                  </a:txBody>
                  <a:tcPr/>
                </a:tc>
                <a:tc>
                  <a:txBody>
                    <a:bodyPr/>
                    <a:lstStyle/>
                    <a:p>
                      <a:pPr algn="l"/>
                      <a:r>
                        <a:rPr kumimoji="1" lang="ja-JP" altLang="en-US" sz="1200" u="none" dirty="0" smtClean="0">
                          <a:solidFill>
                            <a:schemeClr val="tx1"/>
                          </a:solidFill>
                          <a:latin typeface="+mn-ea"/>
                          <a:ea typeface="+mn-ea"/>
                        </a:rPr>
                        <a:t>・うめきた先行開発地区において、華やかで賑わいのある歩行者空間を創出。</a:t>
                      </a:r>
                      <a:endParaRPr kumimoji="1" lang="en-US" altLang="ja-JP" sz="1200" u="none" dirty="0" smtClean="0">
                        <a:solidFill>
                          <a:schemeClr val="tx1"/>
                        </a:solidFill>
                        <a:latin typeface="+mn-ea"/>
                        <a:ea typeface="+mn-ea"/>
                      </a:endParaRPr>
                    </a:p>
                    <a:p>
                      <a:pPr algn="l"/>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・道路占用許可特例の対象となる歩道の歩行者交通量の増加。（</a:t>
                      </a:r>
                      <a:r>
                        <a:rPr kumimoji="1" lang="en-US" altLang="ja-JP" sz="1200" u="none" dirty="0" smtClean="0">
                          <a:solidFill>
                            <a:schemeClr val="tx1"/>
                          </a:solidFill>
                          <a:latin typeface="+mn-ea"/>
                          <a:ea typeface="+mn-ea"/>
                        </a:rPr>
                        <a:t>H25</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42,768</a:t>
                      </a:r>
                      <a:r>
                        <a:rPr kumimoji="1" lang="ja-JP" altLang="en-US" sz="1200" u="none" dirty="0" smtClean="0">
                          <a:solidFill>
                            <a:schemeClr val="tx1"/>
                          </a:solidFill>
                          <a:latin typeface="+mn-ea"/>
                          <a:ea typeface="+mn-ea"/>
                        </a:rPr>
                        <a:t>人⇒</a:t>
                      </a:r>
                      <a:r>
                        <a:rPr kumimoji="1" lang="en-US" altLang="ja-JP" sz="1200" u="none" dirty="0" smtClean="0">
                          <a:solidFill>
                            <a:schemeClr val="tx1"/>
                          </a:solidFill>
                          <a:latin typeface="+mn-ea"/>
                          <a:ea typeface="+mn-ea"/>
                        </a:rPr>
                        <a:t>H29</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48,842</a:t>
                      </a:r>
                      <a:r>
                        <a:rPr kumimoji="1" lang="ja-JP" altLang="en-US" sz="1200" u="none" dirty="0" smtClean="0">
                          <a:solidFill>
                            <a:schemeClr val="tx1"/>
                          </a:solidFill>
                          <a:latin typeface="+mn-ea"/>
                          <a:ea typeface="+mn-ea"/>
                        </a:rPr>
                        <a:t>人）</a:t>
                      </a:r>
                      <a:endParaRPr kumimoji="1" lang="en-US" altLang="ja-JP" sz="1200" u="none" dirty="0" smtClean="0">
                        <a:solidFill>
                          <a:schemeClr val="tx1"/>
                        </a:solidFill>
                        <a:latin typeface="+mn-ea"/>
                        <a:ea typeface="+mn-ea"/>
                      </a:endParaRPr>
                    </a:p>
                    <a:p>
                      <a:pPr algn="l"/>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・歩行者空間が魅力的であると感じる人の割合の増加。</a:t>
                      </a:r>
                      <a:endParaRPr kumimoji="1" lang="en-US" altLang="ja-JP" sz="1200" u="none" dirty="0" smtClean="0">
                        <a:solidFill>
                          <a:schemeClr val="tx1"/>
                        </a:solidFill>
                        <a:latin typeface="+mn-ea"/>
                        <a:ea typeface="+mn-ea"/>
                      </a:endParaRPr>
                    </a:p>
                    <a:p>
                      <a:pPr algn="l"/>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H25</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63%</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H29</a:t>
                      </a:r>
                      <a:r>
                        <a:rPr kumimoji="1" lang="ja-JP" altLang="en-US" sz="1200" u="none" dirty="0" smtClean="0">
                          <a:solidFill>
                            <a:schemeClr val="tx1"/>
                          </a:solidFill>
                          <a:latin typeface="+mn-ea"/>
                          <a:ea typeface="+mn-ea"/>
                        </a:rPr>
                        <a:t>：</a:t>
                      </a:r>
                      <a:r>
                        <a:rPr kumimoji="1" lang="en-US" altLang="ja-JP" sz="1200" u="none" dirty="0" smtClean="0">
                          <a:solidFill>
                            <a:schemeClr val="tx1"/>
                          </a:solidFill>
                          <a:latin typeface="+mn-ea"/>
                          <a:ea typeface="+mn-ea"/>
                        </a:rPr>
                        <a:t>80%</a:t>
                      </a:r>
                      <a:r>
                        <a:rPr kumimoji="1" lang="ja-JP" altLang="en-US" sz="1200" u="none" dirty="0" smtClean="0">
                          <a:solidFill>
                            <a:schemeClr val="tx1"/>
                          </a:solidFill>
                          <a:latin typeface="+mn-ea"/>
                          <a:ea typeface="+mn-ea"/>
                        </a:rPr>
                        <a:t>）</a:t>
                      </a:r>
                      <a:endParaRPr kumimoji="1" lang="en-US" altLang="ja-JP" sz="1200" u="none" dirty="0" smtClean="0">
                        <a:solidFill>
                          <a:schemeClr val="tx1"/>
                        </a:solidFill>
                        <a:latin typeface="+mn-ea"/>
                        <a:ea typeface="+mn-ea"/>
                      </a:endParaRPr>
                    </a:p>
                    <a:p>
                      <a:pPr algn="l"/>
                      <a:endParaRPr kumimoji="1" lang="ja-JP" altLang="en-US" sz="1200" u="none" dirty="0">
                        <a:solidFill>
                          <a:schemeClr val="tx1"/>
                        </a:solidFill>
                        <a:latin typeface="+mn-ea"/>
                        <a:ea typeface="+mn-ea"/>
                      </a:endParaRPr>
                    </a:p>
                  </a:txBody>
                  <a:tcPr/>
                </a:tc>
              </a:tr>
            </a:tbl>
          </a:graphicData>
        </a:graphic>
      </p:graphicFrame>
      <p:sp>
        <p:nvSpPr>
          <p:cNvPr id="7" name="テキスト ボックス 6"/>
          <p:cNvSpPr txBox="1"/>
          <p:nvPr/>
        </p:nvSpPr>
        <p:spPr>
          <a:xfrm>
            <a:off x="8388424" y="0"/>
            <a:ext cx="755576" cy="307777"/>
          </a:xfrm>
          <a:prstGeom prst="rect">
            <a:avLst/>
          </a:prstGeom>
          <a:noFill/>
        </p:spPr>
        <p:txBody>
          <a:bodyPr wrap="square" rtlCol="0">
            <a:spAutoFit/>
          </a:bodyPr>
          <a:lstStyle/>
          <a:p>
            <a:r>
              <a:rPr lang="en-US" altLang="ja-JP" sz="1400" dirty="0" smtClean="0"/>
              <a:t>D(109)</a:t>
            </a:r>
            <a:endParaRPr kumimoji="1" lang="en-US" altLang="ja-JP" sz="1400" dirty="0" smtClean="0"/>
          </a:p>
        </p:txBody>
      </p:sp>
      <p:sp>
        <p:nvSpPr>
          <p:cNvPr id="8" name="テキスト ボックス 7"/>
          <p:cNvSpPr txBox="1"/>
          <p:nvPr/>
        </p:nvSpPr>
        <p:spPr>
          <a:xfrm>
            <a:off x="0" y="0"/>
            <a:ext cx="7848000" cy="338554"/>
          </a:xfrm>
          <a:prstGeom prst="rect">
            <a:avLst/>
          </a:prstGeom>
          <a:noFill/>
        </p:spPr>
        <p:txBody>
          <a:bodyPr wrap="square" rtlCol="0">
            <a:spAutoFit/>
          </a:bodyPr>
          <a:lstStyle/>
          <a:p>
            <a:r>
              <a:rPr lang="ja-JP" altLang="en-US" sz="1600" u="sng" dirty="0" smtClean="0"/>
              <a:t>エリアマネジメント活動促進制度の創設</a:t>
            </a:r>
            <a:endParaRPr kumimoji="1" lang="en-US" altLang="ja-JP" sz="1600" u="sng" dirty="0" smtClean="0"/>
          </a:p>
        </p:txBody>
      </p:sp>
      <p:sp>
        <p:nvSpPr>
          <p:cNvPr id="10" name="スライド番号プレースホルダ 7"/>
          <p:cNvSpPr>
            <a:spLocks noGrp="1"/>
          </p:cNvSpPr>
          <p:nvPr>
            <p:ph type="sldNum" sz="quarter" idx="12"/>
          </p:nvPr>
        </p:nvSpPr>
        <p:spPr>
          <a:xfrm>
            <a:off x="8407474" y="6669360"/>
            <a:ext cx="720080" cy="177924"/>
          </a:xfrm>
        </p:spPr>
        <p:txBody>
          <a:bodyPr/>
          <a:lstStyle/>
          <a:p>
            <a:fld id="{C642A59F-ABA9-45BD-BAB7-0C937DC713AD}" type="slidenum">
              <a:rPr kumimoji="1" lang="en-US" altLang="ja-JP" smtClean="0"/>
              <a:t>218</a:t>
            </a:fld>
            <a:endParaRPr kumimoji="1" lang="ja-JP" altLang="en-US" dirty="0"/>
          </a:p>
        </p:txBody>
      </p:sp>
    </p:spTree>
    <p:extLst>
      <p:ext uri="{BB962C8B-B14F-4D97-AF65-F5344CB8AC3E}">
        <p14:creationId xmlns:p14="http://schemas.microsoft.com/office/powerpoint/2010/main" val="31826284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260648"/>
            <a:ext cx="6372200" cy="685800"/>
          </a:xfrm>
          <a:prstGeom prst="rect">
            <a:avLst/>
          </a:prstGeom>
          <a:noFill/>
          <a:ln w="25400">
            <a:noFill/>
            <a:miter lim="800000"/>
            <a:headEnd/>
            <a:tailEnd/>
          </a:ln>
        </p:spPr>
        <p:txBody>
          <a:bodyPr lIns="128540" tIns="32649" rIns="128540" bIns="32649" anchor="ctr"/>
          <a:lstStyle/>
          <a:p>
            <a:pPr algn="l" fontAlgn="auto">
              <a:spcBef>
                <a:spcPts val="0"/>
              </a:spcBef>
              <a:spcAft>
                <a:spcPts val="0"/>
              </a:spcAft>
            </a:pPr>
            <a:r>
              <a:rPr lang="ja-JP" altLang="en-US" sz="1600" b="1" dirty="0" smtClean="0">
                <a:latin typeface="Calibri"/>
                <a:ea typeface="ＭＳ Ｐゴシック"/>
              </a:rPr>
              <a:t>■エリアマネジメント活動促進制度の実施イメージ</a:t>
            </a:r>
            <a:endParaRPr lang="en-US" altLang="ja-JP" sz="1600" b="1" dirty="0">
              <a:latin typeface="Calibri"/>
              <a:ea typeface="ＭＳ Ｐゴシック"/>
            </a:endParaRPr>
          </a:p>
        </p:txBody>
      </p:sp>
      <p:cxnSp>
        <p:nvCxnSpPr>
          <p:cNvPr id="43" name="直線矢印コネクタ 42"/>
          <p:cNvCxnSpPr/>
          <p:nvPr/>
        </p:nvCxnSpPr>
        <p:spPr>
          <a:xfrm rot="-60000" flipH="1">
            <a:off x="5934160" y="1941636"/>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bwMode="gray">
          <a:xfrm>
            <a:off x="621142" y="2632227"/>
            <a:ext cx="666849" cy="387222"/>
          </a:xfrm>
          <a:prstGeom prst="rect">
            <a:avLst/>
          </a:prstGeom>
          <a:solidFill>
            <a:schemeClr val="bg1"/>
          </a:solidFill>
        </p:spPr>
        <p:txBody>
          <a:bodyPr wrap="none" lIns="0" tIns="0" rIns="0" bIns="0" rtlCol="0">
            <a:spAutoFit/>
          </a:bodyPr>
          <a:lstStyle/>
          <a:p>
            <a:pPr>
              <a:lnSpc>
                <a:spcPts val="1600"/>
              </a:lnSpc>
            </a:pPr>
            <a:r>
              <a:rPr kumimoji="1" lang="ja-JP" altLang="en-US" sz="1300" dirty="0" smtClean="0">
                <a:latin typeface="ＭＳ ゴシック" pitchFamily="49" charset="-128"/>
                <a:ea typeface="ＭＳ ゴシック" pitchFamily="49" charset="-128"/>
              </a:rPr>
              <a:t>計画</a:t>
            </a:r>
            <a:r>
              <a:rPr lang="ja-JP" altLang="en-US" sz="1300" dirty="0" smtClean="0">
                <a:latin typeface="ＭＳ ゴシック" pitchFamily="49" charset="-128"/>
                <a:ea typeface="ＭＳ ゴシック" pitchFamily="49" charset="-128"/>
              </a:rPr>
              <a:t>への</a:t>
            </a:r>
            <a:endParaRPr lang="en-US" altLang="ja-JP" sz="1300" dirty="0" smtClean="0">
              <a:latin typeface="ＭＳ ゴシック" pitchFamily="49" charset="-128"/>
              <a:ea typeface="ＭＳ ゴシック" pitchFamily="49" charset="-128"/>
            </a:endParaRPr>
          </a:p>
          <a:p>
            <a:pPr>
              <a:lnSpc>
                <a:spcPts val="1600"/>
              </a:lnSpc>
            </a:pPr>
            <a:r>
              <a:rPr lang="ja-JP" altLang="en-US" sz="1300" dirty="0" smtClean="0">
                <a:latin typeface="ＭＳ ゴシック" pitchFamily="49" charset="-128"/>
                <a:ea typeface="ＭＳ ゴシック" pitchFamily="49" charset="-128"/>
              </a:rPr>
              <a:t>同意</a:t>
            </a:r>
            <a:endParaRPr kumimoji="1" lang="ja-JP" altLang="en-US" sz="1300" dirty="0">
              <a:latin typeface="ＭＳ ゴシック" pitchFamily="49" charset="-128"/>
              <a:ea typeface="ＭＳ ゴシック" pitchFamily="49" charset="-128"/>
            </a:endParaRPr>
          </a:p>
        </p:txBody>
      </p:sp>
      <p:sp>
        <p:nvSpPr>
          <p:cNvPr id="45" name="正方形/長方形 44"/>
          <p:cNvSpPr/>
          <p:nvPr/>
        </p:nvSpPr>
        <p:spPr>
          <a:xfrm>
            <a:off x="3070405" y="2311144"/>
            <a:ext cx="3104816" cy="402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sz="1800">
              <a:solidFill>
                <a:prstClr val="white"/>
              </a:solidFill>
              <a:latin typeface="ＭＳ ゴシック" pitchFamily="49" charset="-128"/>
              <a:ea typeface="ＭＳ ゴシック" pitchFamily="49" charset="-128"/>
            </a:endParaRPr>
          </a:p>
        </p:txBody>
      </p:sp>
      <p:sp>
        <p:nvSpPr>
          <p:cNvPr id="47" name="テキスト ボックス 46"/>
          <p:cNvSpPr txBox="1"/>
          <p:nvPr/>
        </p:nvSpPr>
        <p:spPr>
          <a:xfrm>
            <a:off x="2035094" y="2420888"/>
            <a:ext cx="4500000" cy="365091"/>
          </a:xfrm>
          <a:prstGeom prst="rect">
            <a:avLst/>
          </a:prstGeom>
          <a:solidFill>
            <a:schemeClr val="bg1"/>
          </a:solidFill>
          <a:ln>
            <a:solidFill>
              <a:schemeClr val="tx1"/>
            </a:solidFill>
          </a:ln>
        </p:spPr>
        <p:txBody>
          <a:bodyPr wrap="square" tIns="72000" rtlCol="0">
            <a:spAutoFit/>
          </a:bodyPr>
          <a:lstStyle/>
          <a:p>
            <a:pPr algn="ctr"/>
            <a:r>
              <a:rPr lang="ja-JP" altLang="en-US" sz="1600" dirty="0" smtClean="0">
                <a:latin typeface="ＭＳ ゴシック" pitchFamily="49" charset="-128"/>
                <a:ea typeface="ＭＳ ゴシック" pitchFamily="49" charset="-128"/>
              </a:rPr>
              <a:t> 大　阪　市</a:t>
            </a:r>
            <a:endParaRPr kumimoji="1" lang="en-US" altLang="ja-JP" sz="1600" dirty="0" smtClean="0">
              <a:latin typeface="ＭＳ ゴシック" pitchFamily="49" charset="-128"/>
              <a:ea typeface="ＭＳ ゴシック" pitchFamily="49" charset="-128"/>
            </a:endParaRPr>
          </a:p>
        </p:txBody>
      </p:sp>
      <p:sp>
        <p:nvSpPr>
          <p:cNvPr id="48" name="テキスト ボックス 47"/>
          <p:cNvSpPr txBox="1"/>
          <p:nvPr/>
        </p:nvSpPr>
        <p:spPr bwMode="gray">
          <a:xfrm>
            <a:off x="5418739" y="2948080"/>
            <a:ext cx="500137" cy="201274"/>
          </a:xfrm>
          <a:prstGeom prst="rect">
            <a:avLst/>
          </a:prstGeom>
          <a:solidFill>
            <a:schemeClr val="accent6">
              <a:lumMod val="60000"/>
              <a:lumOff val="40000"/>
              <a:alpha val="50000"/>
            </a:schemeClr>
          </a:solidFill>
        </p:spPr>
        <p:txBody>
          <a:bodyPr wrap="none" lIns="0" tIns="0" rIns="0" bIns="0" rtlCol="0">
            <a:spAutoFit/>
          </a:bodyPr>
          <a:lstStyle/>
          <a:p>
            <a:pPr algn="ctr">
              <a:lnSpc>
                <a:spcPts val="1800"/>
              </a:lnSpc>
            </a:pPr>
            <a:r>
              <a:rPr lang="ja-JP" altLang="en-US" sz="1300" dirty="0" smtClean="0">
                <a:latin typeface="ＭＳ ゴシック" pitchFamily="49" charset="-128"/>
                <a:ea typeface="ＭＳ ゴシック" pitchFamily="49" charset="-128"/>
              </a:rPr>
              <a:t>補助</a:t>
            </a:r>
            <a:r>
              <a:rPr lang="ja-JP" altLang="en-US" sz="1300" dirty="0">
                <a:latin typeface="ＭＳ ゴシック" pitchFamily="49" charset="-128"/>
                <a:ea typeface="ＭＳ ゴシック" pitchFamily="49" charset="-128"/>
              </a:rPr>
              <a:t>金</a:t>
            </a:r>
            <a:endParaRPr lang="en-US" altLang="ja-JP" sz="1300" dirty="0" smtClean="0">
              <a:latin typeface="ＭＳ ゴシック" pitchFamily="49" charset="-128"/>
              <a:ea typeface="ＭＳ ゴシック" pitchFamily="49" charset="-128"/>
            </a:endParaRPr>
          </a:p>
        </p:txBody>
      </p:sp>
      <p:cxnSp>
        <p:nvCxnSpPr>
          <p:cNvPr id="49" name="直線矢印コネクタ 48"/>
          <p:cNvCxnSpPr/>
          <p:nvPr/>
        </p:nvCxnSpPr>
        <p:spPr>
          <a:xfrm rot="60000" flipH="1" flipV="1">
            <a:off x="3188861" y="2780963"/>
            <a:ext cx="9989" cy="6840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rot="-120000" flipH="1">
            <a:off x="3539141" y="2781006"/>
            <a:ext cx="16366" cy="684000"/>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bwMode="gray">
          <a:xfrm>
            <a:off x="2119584" y="2931700"/>
            <a:ext cx="1000274" cy="387222"/>
          </a:xfrm>
          <a:prstGeom prst="rect">
            <a:avLst/>
          </a:prstGeom>
          <a:solidFill>
            <a:schemeClr val="bg1"/>
          </a:solidFill>
        </p:spPr>
        <p:txBody>
          <a:bodyPr wrap="none" lIns="0" tIns="0" rIns="0" bIns="0" rtlCol="0">
            <a:spAutoFit/>
          </a:bodyPr>
          <a:lstStyle/>
          <a:p>
            <a:pPr>
              <a:lnSpc>
                <a:spcPts val="1600"/>
              </a:lnSpc>
            </a:pPr>
            <a:r>
              <a:rPr kumimoji="1" lang="ja-JP" altLang="en-US" sz="1300" dirty="0" smtClean="0">
                <a:latin typeface="ＭＳ ゴシック" pitchFamily="49" charset="-128"/>
                <a:ea typeface="ＭＳ ゴシック" pitchFamily="49" charset="-128"/>
              </a:rPr>
              <a:t>事業・収支計</a:t>
            </a:r>
            <a:endParaRPr kumimoji="1" lang="en-US" altLang="ja-JP" sz="1300" dirty="0" smtClean="0">
              <a:latin typeface="ＭＳ ゴシック" pitchFamily="49" charset="-128"/>
              <a:ea typeface="ＭＳ ゴシック" pitchFamily="49" charset="-128"/>
            </a:endParaRPr>
          </a:p>
          <a:p>
            <a:pPr>
              <a:lnSpc>
                <a:spcPts val="1600"/>
              </a:lnSpc>
            </a:pPr>
            <a:r>
              <a:rPr kumimoji="1" lang="ja-JP" altLang="en-US" sz="1300" dirty="0" smtClean="0">
                <a:latin typeface="ＭＳ ゴシック" pitchFamily="49" charset="-128"/>
                <a:ea typeface="ＭＳ ゴシック" pitchFamily="49" charset="-128"/>
              </a:rPr>
              <a:t>画案の作成</a:t>
            </a:r>
            <a:endParaRPr kumimoji="1" lang="ja-JP" altLang="en-US" sz="1300" dirty="0">
              <a:latin typeface="ＭＳ ゴシック" pitchFamily="49" charset="-128"/>
              <a:ea typeface="ＭＳ ゴシック" pitchFamily="49" charset="-128"/>
            </a:endParaRPr>
          </a:p>
        </p:txBody>
      </p:sp>
      <p:sp>
        <p:nvSpPr>
          <p:cNvPr id="52" name="テキスト ボックス 51"/>
          <p:cNvSpPr txBox="1"/>
          <p:nvPr/>
        </p:nvSpPr>
        <p:spPr bwMode="gray">
          <a:xfrm>
            <a:off x="3612664" y="2986155"/>
            <a:ext cx="833562" cy="387222"/>
          </a:xfrm>
          <a:prstGeom prst="rect">
            <a:avLst/>
          </a:prstGeom>
          <a:solidFill>
            <a:schemeClr val="bg1"/>
          </a:solidFill>
        </p:spPr>
        <p:txBody>
          <a:bodyPr wrap="none" lIns="0" tIns="0" rIns="0" bIns="0" rtlCol="0">
            <a:spAutoFit/>
          </a:bodyPr>
          <a:lstStyle/>
          <a:p>
            <a:pPr>
              <a:lnSpc>
                <a:spcPts val="1600"/>
              </a:lnSpc>
            </a:pPr>
            <a:r>
              <a:rPr kumimoji="1" lang="ja-JP" altLang="en-US" sz="1300" dirty="0" smtClean="0">
                <a:latin typeface="ＭＳ ゴシック" pitchFamily="49" charset="-128"/>
                <a:ea typeface="ＭＳ ゴシック" pitchFamily="49" charset="-128"/>
              </a:rPr>
              <a:t>同計画案の</a:t>
            </a:r>
            <a:endParaRPr kumimoji="1" lang="en-US" altLang="ja-JP" sz="1300" dirty="0" smtClean="0">
              <a:latin typeface="ＭＳ ゴシック" pitchFamily="49" charset="-128"/>
              <a:ea typeface="ＭＳ ゴシック" pitchFamily="49" charset="-128"/>
            </a:endParaRPr>
          </a:p>
          <a:p>
            <a:pPr>
              <a:lnSpc>
                <a:spcPts val="1600"/>
              </a:lnSpc>
            </a:pPr>
            <a:r>
              <a:rPr lang="ja-JP" altLang="en-US" sz="1300" dirty="0" smtClean="0">
                <a:latin typeface="ＭＳ ゴシック" pitchFamily="49" charset="-128"/>
                <a:ea typeface="ＭＳ ゴシック" pitchFamily="49" charset="-128"/>
              </a:rPr>
              <a:t>認定</a:t>
            </a:r>
            <a:endParaRPr kumimoji="1" lang="ja-JP" altLang="en-US" sz="1300" dirty="0">
              <a:latin typeface="ＭＳ ゴシック" pitchFamily="49" charset="-128"/>
              <a:ea typeface="ＭＳ ゴシック" pitchFamily="49" charset="-128"/>
            </a:endParaRPr>
          </a:p>
        </p:txBody>
      </p:sp>
      <p:sp>
        <p:nvSpPr>
          <p:cNvPr id="53" name="テキスト ボックス 52"/>
          <p:cNvSpPr txBox="1"/>
          <p:nvPr/>
        </p:nvSpPr>
        <p:spPr>
          <a:xfrm>
            <a:off x="4422797" y="4722927"/>
            <a:ext cx="2500515" cy="810478"/>
          </a:xfrm>
          <a:prstGeom prst="rect">
            <a:avLst/>
          </a:prstGeom>
          <a:solidFill>
            <a:schemeClr val="bg1"/>
          </a:solidFill>
          <a:ln>
            <a:solidFill>
              <a:schemeClr val="tx1"/>
            </a:solidFill>
          </a:ln>
        </p:spPr>
        <p:txBody>
          <a:bodyPr wrap="square" lIns="36000" rIns="36000" rtlCol="0">
            <a:spAutoFit/>
          </a:bodyPr>
          <a:lstStyle/>
          <a:p>
            <a:pPr algn="ctr">
              <a:lnSpc>
                <a:spcPts val="1400"/>
              </a:lnSpc>
            </a:pPr>
            <a:r>
              <a:rPr lang="ja-JP" altLang="en-US" sz="1300" dirty="0" smtClean="0">
                <a:latin typeface="ＭＳ ゴシック" pitchFamily="49" charset="-128"/>
                <a:ea typeface="ＭＳ ゴシック" pitchFamily="49" charset="-128"/>
              </a:rPr>
              <a:t>公共空間の高質管理</a:t>
            </a:r>
            <a:endParaRPr lang="en-US" altLang="ja-JP" sz="800" dirty="0" smtClean="0">
              <a:latin typeface="ＭＳ ゴシック" pitchFamily="49" charset="-128"/>
              <a:ea typeface="ＭＳ ゴシック" pitchFamily="49" charset="-128"/>
            </a:endParaRPr>
          </a:p>
          <a:p>
            <a:pPr algn="ctr">
              <a:lnSpc>
                <a:spcPts val="1400"/>
              </a:lnSpc>
            </a:pPr>
            <a:r>
              <a:rPr lang="ja-JP" altLang="en-US" sz="1300" dirty="0" smtClean="0">
                <a:latin typeface="ＭＳ ゴシック" pitchFamily="49" charset="-128"/>
                <a:ea typeface="ＭＳ ゴシック" pitchFamily="49" charset="-128"/>
              </a:rPr>
              <a:t>（非収益事業）</a:t>
            </a:r>
            <a:endParaRPr lang="en-US" altLang="ja-JP" sz="1300" dirty="0" smtClean="0">
              <a:latin typeface="ＭＳ ゴシック" pitchFamily="49" charset="-128"/>
              <a:ea typeface="ＭＳ ゴシック" pitchFamily="49" charset="-128"/>
            </a:endParaRPr>
          </a:p>
          <a:p>
            <a:pPr>
              <a:lnSpc>
                <a:spcPts val="1400"/>
              </a:lnSpc>
            </a:pPr>
            <a:r>
              <a:rPr lang="ja-JP" altLang="en-US" sz="1300" dirty="0" smtClean="0">
                <a:latin typeface="ＭＳ ゴシック" pitchFamily="49" charset="-128"/>
                <a:ea typeface="ＭＳ ゴシック" pitchFamily="49" charset="-128"/>
              </a:rPr>
              <a:t>　・街灯、ベンチなどの設置</a:t>
            </a:r>
            <a:endParaRPr lang="en-US" altLang="ja-JP" sz="1300" dirty="0" smtClean="0">
              <a:latin typeface="ＭＳ ゴシック" pitchFamily="49" charset="-128"/>
              <a:ea typeface="ＭＳ ゴシック" pitchFamily="49" charset="-128"/>
            </a:endParaRPr>
          </a:p>
          <a:p>
            <a:pPr>
              <a:lnSpc>
                <a:spcPts val="1400"/>
              </a:lnSpc>
            </a:pPr>
            <a:r>
              <a:rPr kumimoji="1" lang="ja-JP" altLang="en-US" sz="1300" dirty="0" smtClean="0">
                <a:latin typeface="ＭＳ ゴシック" pitchFamily="49" charset="-128"/>
                <a:ea typeface="ＭＳ ゴシック" pitchFamily="49" charset="-128"/>
              </a:rPr>
              <a:t>　・警備員の配置　等</a:t>
            </a:r>
            <a:endParaRPr kumimoji="1" lang="en-US" altLang="ja-JP" sz="1300" dirty="0" smtClean="0">
              <a:latin typeface="ＭＳ ゴシック" pitchFamily="49" charset="-128"/>
              <a:ea typeface="ＭＳ ゴシック" pitchFamily="49" charset="-128"/>
            </a:endParaRPr>
          </a:p>
        </p:txBody>
      </p:sp>
      <p:sp>
        <p:nvSpPr>
          <p:cNvPr id="54" name="テキスト ボックス 53"/>
          <p:cNvSpPr txBox="1"/>
          <p:nvPr/>
        </p:nvSpPr>
        <p:spPr>
          <a:xfrm>
            <a:off x="1698169" y="4719665"/>
            <a:ext cx="2612572" cy="810478"/>
          </a:xfrm>
          <a:prstGeom prst="rect">
            <a:avLst/>
          </a:prstGeom>
          <a:solidFill>
            <a:schemeClr val="bg1"/>
          </a:solidFill>
          <a:ln>
            <a:solidFill>
              <a:schemeClr val="tx1"/>
            </a:solidFill>
          </a:ln>
        </p:spPr>
        <p:txBody>
          <a:bodyPr wrap="square" lIns="36000" rIns="36000" rtlCol="0">
            <a:spAutoFit/>
          </a:bodyPr>
          <a:lstStyle/>
          <a:p>
            <a:pPr algn="ctr">
              <a:lnSpc>
                <a:spcPts val="1400"/>
              </a:lnSpc>
            </a:pPr>
            <a:r>
              <a:rPr lang="ja-JP" altLang="en-US" sz="1300" dirty="0" smtClean="0">
                <a:latin typeface="ＭＳ ゴシック" pitchFamily="49" charset="-128"/>
                <a:ea typeface="ＭＳ ゴシック" pitchFamily="49" charset="-128"/>
              </a:rPr>
              <a:t>公共・民間空間での活動</a:t>
            </a:r>
            <a:endParaRPr lang="en-US" altLang="ja-JP" sz="1300" dirty="0" smtClean="0">
              <a:latin typeface="ＭＳ ゴシック" pitchFamily="49" charset="-128"/>
              <a:ea typeface="ＭＳ ゴシック" pitchFamily="49" charset="-128"/>
            </a:endParaRPr>
          </a:p>
          <a:p>
            <a:pPr algn="ctr">
              <a:lnSpc>
                <a:spcPts val="1400"/>
              </a:lnSpc>
            </a:pPr>
            <a:r>
              <a:rPr lang="ja-JP" altLang="en-US" sz="1300" dirty="0" smtClean="0">
                <a:latin typeface="ＭＳ ゴシック" pitchFamily="49" charset="-128"/>
                <a:ea typeface="ＭＳ ゴシック" pitchFamily="49" charset="-128"/>
              </a:rPr>
              <a:t>（収益・非収益事業）</a:t>
            </a:r>
            <a:endParaRPr kumimoji="1" lang="en-US" altLang="ja-JP" sz="1300" dirty="0" smtClean="0">
              <a:latin typeface="ＭＳ ゴシック" pitchFamily="49" charset="-128"/>
              <a:ea typeface="ＭＳ ゴシック" pitchFamily="49" charset="-128"/>
            </a:endParaRPr>
          </a:p>
          <a:p>
            <a:pPr>
              <a:lnSpc>
                <a:spcPts val="1400"/>
              </a:lnSpc>
            </a:pPr>
            <a:r>
              <a:rPr lang="ja-JP" altLang="en-US" sz="1300" dirty="0" smtClean="0">
                <a:latin typeface="ＭＳ ゴシック" pitchFamily="49" charset="-128"/>
                <a:ea typeface="ＭＳ ゴシック" pitchFamily="49" charset="-128"/>
              </a:rPr>
              <a:t>　・オープンカフェの設置</a:t>
            </a:r>
            <a:endParaRPr lang="en-US" altLang="ja-JP" sz="1300" dirty="0" smtClean="0">
              <a:latin typeface="ＭＳ ゴシック" pitchFamily="49" charset="-128"/>
              <a:ea typeface="ＭＳ ゴシック" pitchFamily="49" charset="-128"/>
            </a:endParaRPr>
          </a:p>
          <a:p>
            <a:pPr>
              <a:lnSpc>
                <a:spcPts val="1400"/>
              </a:lnSpc>
            </a:pPr>
            <a:r>
              <a:rPr kumimoji="1" lang="ja-JP" altLang="en-US" sz="1300" dirty="0" smtClean="0">
                <a:latin typeface="ＭＳ ゴシック" pitchFamily="49" charset="-128"/>
                <a:ea typeface="ＭＳ ゴシック" pitchFamily="49" charset="-128"/>
              </a:rPr>
              <a:t>　・</a:t>
            </a:r>
            <a:r>
              <a:rPr lang="ja-JP" altLang="en-US" sz="1300" dirty="0" smtClean="0">
                <a:latin typeface="ＭＳ ゴシック" pitchFamily="49" charset="-128"/>
                <a:ea typeface="ＭＳ ゴシック" pitchFamily="49" charset="-128"/>
              </a:rPr>
              <a:t>プロモーションの実施</a:t>
            </a:r>
            <a:r>
              <a:rPr kumimoji="1" lang="ja-JP" altLang="en-US" sz="1300" dirty="0" smtClean="0">
                <a:latin typeface="ＭＳ ゴシック" pitchFamily="49" charset="-128"/>
                <a:ea typeface="ＭＳ ゴシック" pitchFamily="49" charset="-128"/>
              </a:rPr>
              <a:t>　等　</a:t>
            </a:r>
            <a:endParaRPr kumimoji="1" lang="en-US" altLang="ja-JP" sz="1300" dirty="0" smtClean="0">
              <a:latin typeface="ＭＳ ゴシック" pitchFamily="49" charset="-128"/>
              <a:ea typeface="ＭＳ ゴシック" pitchFamily="49" charset="-128"/>
            </a:endParaRPr>
          </a:p>
        </p:txBody>
      </p:sp>
      <p:sp>
        <p:nvSpPr>
          <p:cNvPr id="55" name="テキスト ボックス 54"/>
          <p:cNvSpPr txBox="1"/>
          <p:nvPr/>
        </p:nvSpPr>
        <p:spPr bwMode="gray">
          <a:xfrm>
            <a:off x="2491743" y="4020503"/>
            <a:ext cx="833562" cy="200055"/>
          </a:xfrm>
          <a:prstGeom prst="rect">
            <a:avLst/>
          </a:prstGeom>
          <a:solidFill>
            <a:schemeClr val="bg1"/>
          </a:solidFill>
        </p:spPr>
        <p:txBody>
          <a:bodyPr wrap="none" lIns="0" tIns="0" rIns="0" bIns="0" rtlCol="0">
            <a:spAutoFit/>
          </a:bodyPr>
          <a:lstStyle/>
          <a:p>
            <a:pPr algn="ctr"/>
            <a:r>
              <a:rPr lang="ja-JP" altLang="en-US" sz="1300" dirty="0" smtClean="0">
                <a:latin typeface="ＭＳ ゴシック" pitchFamily="49" charset="-128"/>
                <a:ea typeface="ＭＳ ゴシック" pitchFamily="49" charset="-128"/>
              </a:rPr>
              <a:t>自主財源</a:t>
            </a:r>
            <a:r>
              <a:rPr kumimoji="1" lang="ja-JP" altLang="en-US" sz="1300" dirty="0" smtClean="0">
                <a:latin typeface="ＭＳ ゴシック" pitchFamily="49" charset="-128"/>
                <a:ea typeface="ＭＳ ゴシック" pitchFamily="49" charset="-128"/>
              </a:rPr>
              <a:t>　</a:t>
            </a:r>
            <a:endParaRPr kumimoji="1" lang="ja-JP" altLang="en-US" sz="1300" dirty="0">
              <a:latin typeface="ＭＳ ゴシック" pitchFamily="49" charset="-128"/>
              <a:ea typeface="ＭＳ ゴシック" pitchFamily="49" charset="-128"/>
            </a:endParaRPr>
          </a:p>
        </p:txBody>
      </p:sp>
      <p:sp>
        <p:nvSpPr>
          <p:cNvPr id="56" name="正方形/長方形 55"/>
          <p:cNvSpPr/>
          <p:nvPr/>
        </p:nvSpPr>
        <p:spPr>
          <a:xfrm>
            <a:off x="1489165" y="4379360"/>
            <a:ext cx="5760720" cy="14955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57" name="テキスト ボックス 56"/>
          <p:cNvSpPr txBox="1"/>
          <p:nvPr/>
        </p:nvSpPr>
        <p:spPr bwMode="gray">
          <a:xfrm>
            <a:off x="3096814" y="4436120"/>
            <a:ext cx="2462214" cy="246221"/>
          </a:xfrm>
          <a:prstGeom prst="rect">
            <a:avLst/>
          </a:prstGeom>
          <a:solidFill>
            <a:schemeClr val="bg1"/>
          </a:solidFill>
        </p:spPr>
        <p:txBody>
          <a:bodyPr wrap="none" lIns="0" tIns="0" rIns="0" bIns="0" rtlCol="0">
            <a:spAutoFit/>
          </a:bodyPr>
          <a:lstStyle/>
          <a:p>
            <a:r>
              <a:rPr lang="ja-JP" altLang="en-US" sz="1600" dirty="0" smtClean="0">
                <a:latin typeface="ＭＳ ゴシック" pitchFamily="49" charset="-128"/>
                <a:ea typeface="ＭＳ ゴシック" pitchFamily="49" charset="-128"/>
              </a:rPr>
              <a:t>エリアマネジメントの実施</a:t>
            </a:r>
            <a:endParaRPr kumimoji="1" lang="ja-JP" altLang="en-US" sz="1600" dirty="0">
              <a:latin typeface="ＭＳ ゴシック" pitchFamily="49" charset="-128"/>
              <a:ea typeface="ＭＳ ゴシック" pitchFamily="49" charset="-128"/>
            </a:endParaRPr>
          </a:p>
        </p:txBody>
      </p:sp>
      <p:sp>
        <p:nvSpPr>
          <p:cNvPr id="58" name="テキスト ボックス 57"/>
          <p:cNvSpPr txBox="1"/>
          <p:nvPr/>
        </p:nvSpPr>
        <p:spPr bwMode="gray">
          <a:xfrm>
            <a:off x="2711955" y="6359879"/>
            <a:ext cx="3282951" cy="246221"/>
          </a:xfrm>
          <a:prstGeom prst="rect">
            <a:avLst/>
          </a:prstGeom>
          <a:solidFill>
            <a:schemeClr val="bg1"/>
          </a:solidFill>
        </p:spPr>
        <p:txBody>
          <a:bodyPr wrap="none" lIns="0" tIns="0" rIns="0" bIns="0" rtlCol="0">
            <a:spAutoFit/>
          </a:bodyPr>
          <a:lstStyle/>
          <a:p>
            <a:r>
              <a:rPr lang="ja-JP" altLang="en-US" sz="1600" dirty="0" smtClean="0">
                <a:latin typeface="ＭＳ ゴシック" pitchFamily="49" charset="-128"/>
                <a:ea typeface="ＭＳ ゴシック" pitchFamily="49" charset="-128"/>
              </a:rPr>
              <a:t>エリアの付加価値向上、ブランド化</a:t>
            </a:r>
            <a:endParaRPr kumimoji="1" lang="ja-JP" altLang="en-US" sz="1600" dirty="0">
              <a:latin typeface="ＭＳ ゴシック" pitchFamily="49" charset="-128"/>
              <a:ea typeface="ＭＳ ゴシック" pitchFamily="49" charset="-128"/>
            </a:endParaRPr>
          </a:p>
        </p:txBody>
      </p:sp>
      <p:sp>
        <p:nvSpPr>
          <p:cNvPr id="59" name="二等辺三角形 58"/>
          <p:cNvSpPr>
            <a:spLocks noChangeAspect="1"/>
          </p:cNvSpPr>
          <p:nvPr/>
        </p:nvSpPr>
        <p:spPr>
          <a:xfrm flipV="1">
            <a:off x="3324724" y="6039220"/>
            <a:ext cx="2071304" cy="211077"/>
          </a:xfrm>
          <a:prstGeom prst="triangle">
            <a:avLst/>
          </a:prstGeom>
          <a:solidFill>
            <a:srgbClr val="FE3000">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cxnSp>
        <p:nvCxnSpPr>
          <p:cNvPr id="60" name="直線矢印コネクタ 59"/>
          <p:cNvCxnSpPr/>
          <p:nvPr/>
        </p:nvCxnSpPr>
        <p:spPr>
          <a:xfrm>
            <a:off x="5339488" y="2780928"/>
            <a:ext cx="3221" cy="68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035094" y="3500569"/>
            <a:ext cx="4500000" cy="371384"/>
          </a:xfrm>
          <a:prstGeom prst="rect">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itchFamily="49" charset="-128"/>
              <a:ea typeface="ＭＳ ゴシック" pitchFamily="49" charset="-128"/>
            </a:endParaRPr>
          </a:p>
        </p:txBody>
      </p:sp>
      <p:sp>
        <p:nvSpPr>
          <p:cNvPr id="62" name="テキスト ボックス 61"/>
          <p:cNvSpPr txBox="1"/>
          <p:nvPr/>
        </p:nvSpPr>
        <p:spPr bwMode="gray">
          <a:xfrm>
            <a:off x="2042205" y="3561723"/>
            <a:ext cx="4763539" cy="246221"/>
          </a:xfrm>
          <a:prstGeom prst="rect">
            <a:avLst/>
          </a:prstGeom>
          <a:noFill/>
          <a:ln>
            <a:noFill/>
          </a:ln>
        </p:spPr>
        <p:txBody>
          <a:bodyPr wrap="square" lIns="0" tIns="0" rIns="0" bIns="0" rtlCol="0">
            <a:spAutoFit/>
          </a:bodyPr>
          <a:lstStyle/>
          <a:p>
            <a:pPr algn="ctr"/>
            <a:r>
              <a:rPr lang="ja-JP" altLang="en-US" sz="1600" dirty="0" smtClean="0">
                <a:latin typeface="ＭＳ ゴシック" pitchFamily="49" charset="-128"/>
                <a:ea typeface="ＭＳ ゴシック" pitchFamily="49" charset="-128"/>
              </a:rPr>
              <a:t>エリアマネジメント団体（都市再生推進法人）</a:t>
            </a:r>
            <a:endParaRPr kumimoji="1" lang="en-US" altLang="ja-JP" sz="1300" dirty="0" smtClean="0">
              <a:latin typeface="ＭＳ ゴシック" pitchFamily="49" charset="-128"/>
              <a:ea typeface="ＭＳ ゴシック" pitchFamily="49" charset="-128"/>
            </a:endParaRPr>
          </a:p>
        </p:txBody>
      </p:sp>
      <p:cxnSp>
        <p:nvCxnSpPr>
          <p:cNvPr id="63" name="直線矢印コネクタ 62"/>
          <p:cNvCxnSpPr/>
          <p:nvPr/>
        </p:nvCxnSpPr>
        <p:spPr>
          <a:xfrm flipH="1">
            <a:off x="3213463" y="3868326"/>
            <a:ext cx="1925" cy="50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5297774" y="3864991"/>
            <a:ext cx="5746" cy="504000"/>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5" name="フリーフォーム 64"/>
          <p:cNvSpPr>
            <a:spLocks noChangeAspect="1"/>
          </p:cNvSpPr>
          <p:nvPr/>
        </p:nvSpPr>
        <p:spPr>
          <a:xfrm rot="10800000" flipH="1" flipV="1">
            <a:off x="1343286" y="1340768"/>
            <a:ext cx="681456" cy="2388509"/>
          </a:xfrm>
          <a:custGeom>
            <a:avLst/>
            <a:gdLst>
              <a:gd name="connsiteX0" fmla="*/ 356259 w 356259"/>
              <a:gd name="connsiteY0" fmla="*/ 1116281 h 1116281"/>
              <a:gd name="connsiteX1" fmla="*/ 154379 w 356259"/>
              <a:gd name="connsiteY1" fmla="*/ 961902 h 1116281"/>
              <a:gd name="connsiteX2" fmla="*/ 35626 w 356259"/>
              <a:gd name="connsiteY2" fmla="*/ 760021 h 1116281"/>
              <a:gd name="connsiteX3" fmla="*/ 0 w 356259"/>
              <a:gd name="connsiteY3" fmla="*/ 558141 h 1116281"/>
              <a:gd name="connsiteX4" fmla="*/ 35626 w 356259"/>
              <a:gd name="connsiteY4" fmla="*/ 296883 h 1116281"/>
              <a:gd name="connsiteX5" fmla="*/ 130628 w 356259"/>
              <a:gd name="connsiteY5" fmla="*/ 142504 h 1116281"/>
              <a:gd name="connsiteX6" fmla="*/ 237506 w 356259"/>
              <a:gd name="connsiteY6" fmla="*/ 35626 h 1116281"/>
              <a:gd name="connsiteX7" fmla="*/ 332509 w 356259"/>
              <a:gd name="connsiteY7" fmla="*/ 0 h 1116281"/>
              <a:gd name="connsiteX8" fmla="*/ 332509 w 356259"/>
              <a:gd name="connsiteY8" fmla="*/ 0 h 1116281"/>
              <a:gd name="connsiteX9" fmla="*/ 332509 w 356259"/>
              <a:gd name="connsiteY9" fmla="*/ 0 h 111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59" h="1116281">
                <a:moveTo>
                  <a:pt x="356259" y="1116281"/>
                </a:moveTo>
                <a:cubicBezTo>
                  <a:pt x="282038" y="1068780"/>
                  <a:pt x="207818" y="1021279"/>
                  <a:pt x="154379" y="961902"/>
                </a:cubicBezTo>
                <a:cubicBezTo>
                  <a:pt x="100940" y="902525"/>
                  <a:pt x="61356" y="827314"/>
                  <a:pt x="35626" y="760021"/>
                </a:cubicBezTo>
                <a:cubicBezTo>
                  <a:pt x="9896" y="692728"/>
                  <a:pt x="0" y="635331"/>
                  <a:pt x="0" y="558141"/>
                </a:cubicBezTo>
                <a:cubicBezTo>
                  <a:pt x="0" y="480951"/>
                  <a:pt x="13855" y="366156"/>
                  <a:pt x="35626" y="296883"/>
                </a:cubicBezTo>
                <a:cubicBezTo>
                  <a:pt x="57397" y="227610"/>
                  <a:pt x="96981" y="186047"/>
                  <a:pt x="130628" y="142504"/>
                </a:cubicBezTo>
                <a:cubicBezTo>
                  <a:pt x="164275" y="98961"/>
                  <a:pt x="203859" y="59377"/>
                  <a:pt x="237506" y="35626"/>
                </a:cubicBezTo>
                <a:cubicBezTo>
                  <a:pt x="271153" y="11875"/>
                  <a:pt x="332509" y="0"/>
                  <a:pt x="332509" y="0"/>
                </a:cubicBezTo>
                <a:lnTo>
                  <a:pt x="332509" y="0"/>
                </a:lnTo>
                <a:lnTo>
                  <a:pt x="332509" y="0"/>
                </a:lnTo>
              </a:path>
            </a:pathLst>
          </a:custGeom>
          <a:ln w="9525">
            <a:solidFill>
              <a:schemeClr val="tx1"/>
            </a:solidFill>
            <a:prstDash val="solid"/>
            <a:headEnd type="arrow"/>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ゴシック" pitchFamily="49" charset="-128"/>
              <a:ea typeface="ＭＳ ゴシック" pitchFamily="49" charset="-128"/>
            </a:endParaRPr>
          </a:p>
        </p:txBody>
      </p:sp>
      <p:cxnSp>
        <p:nvCxnSpPr>
          <p:cNvPr id="66" name="直線矢印コネクタ 65"/>
          <p:cNvCxnSpPr/>
          <p:nvPr/>
        </p:nvCxnSpPr>
        <p:spPr>
          <a:xfrm rot="-60000" flipH="1">
            <a:off x="2590556" y="1933142"/>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60000" flipH="1">
            <a:off x="3686103" y="1920079"/>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60000" flipH="1">
            <a:off x="4828351" y="1928573"/>
            <a:ext cx="9989" cy="46800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bwMode="gray">
          <a:xfrm>
            <a:off x="2835445" y="1722620"/>
            <a:ext cx="4924657" cy="243656"/>
          </a:xfrm>
          <a:prstGeom prst="rect">
            <a:avLst/>
          </a:prstGeom>
          <a:solidFill>
            <a:schemeClr val="bg1"/>
          </a:solidFill>
        </p:spPr>
        <p:txBody>
          <a:bodyPr wrap="square" lIns="0" tIns="0" rIns="0" bIns="0" rtlCol="0">
            <a:spAutoFit/>
          </a:bodyPr>
          <a:lstStyle/>
          <a:p>
            <a:pPr>
              <a:lnSpc>
                <a:spcPts val="1900"/>
              </a:lnSpc>
            </a:pPr>
            <a:r>
              <a:rPr lang="ja-JP" altLang="en-US" sz="1300" dirty="0" smtClean="0">
                <a:latin typeface="ＭＳ ゴシック" pitchFamily="49" charset="-128"/>
                <a:ea typeface="ＭＳ ゴシック" pitchFamily="49" charset="-128"/>
              </a:rPr>
              <a:t>事業・収支計画に基づき、</a:t>
            </a:r>
            <a:r>
              <a:rPr kumimoji="1" lang="ja-JP" altLang="en-US" sz="1300" dirty="0" smtClean="0">
                <a:latin typeface="ＭＳ ゴシック" pitchFamily="49" charset="-128"/>
                <a:ea typeface="ＭＳ ゴシック" pitchFamily="49" charset="-128"/>
              </a:rPr>
              <a:t>分担金を負担</a:t>
            </a:r>
            <a:endParaRPr kumimoji="1" lang="ja-JP" altLang="en-US" sz="1300" dirty="0">
              <a:latin typeface="ＭＳ ゴシック" pitchFamily="49" charset="-128"/>
              <a:ea typeface="ＭＳ ゴシック" pitchFamily="49" charset="-128"/>
            </a:endParaRPr>
          </a:p>
        </p:txBody>
      </p:sp>
      <p:sp>
        <p:nvSpPr>
          <p:cNvPr id="76" name="角丸四角形 75"/>
          <p:cNvSpPr/>
          <p:nvPr/>
        </p:nvSpPr>
        <p:spPr>
          <a:xfrm>
            <a:off x="1979712" y="1098075"/>
            <a:ext cx="4680519" cy="5094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bwMode="gray">
          <a:xfrm>
            <a:off x="2347498" y="908720"/>
            <a:ext cx="3693320" cy="243656"/>
          </a:xfrm>
          <a:prstGeom prst="rect">
            <a:avLst/>
          </a:prstGeom>
          <a:solidFill>
            <a:schemeClr val="bg1"/>
          </a:solidFill>
        </p:spPr>
        <p:txBody>
          <a:bodyPr wrap="none" lIns="0" tIns="0" rIns="0" bIns="0" rtlCol="0">
            <a:spAutoFit/>
          </a:bodyPr>
          <a:lstStyle/>
          <a:p>
            <a:pPr>
              <a:lnSpc>
                <a:spcPts val="1900"/>
              </a:lnSpc>
            </a:pPr>
            <a:r>
              <a:rPr kumimoji="1" lang="ja-JP" altLang="en-US" sz="1600" dirty="0" smtClean="0">
                <a:latin typeface="ＭＳ ゴシック" pitchFamily="49" charset="-128"/>
                <a:ea typeface="ＭＳ ゴシック" pitchFamily="49" charset="-128"/>
              </a:rPr>
              <a:t>都市利便増進協定の対象地域の地権者等</a:t>
            </a:r>
            <a:endParaRPr kumimoji="1" lang="ja-JP" altLang="en-US" sz="1600" dirty="0">
              <a:latin typeface="ＭＳ ゴシック" pitchFamily="49" charset="-128"/>
              <a:ea typeface="ＭＳ ゴシック" pitchFamily="49" charset="-128"/>
            </a:endParaRPr>
          </a:p>
        </p:txBody>
      </p:sp>
      <p:sp>
        <p:nvSpPr>
          <p:cNvPr id="78" name="テキスト ボックス 77"/>
          <p:cNvSpPr txBox="1">
            <a:spLocks/>
          </p:cNvSpPr>
          <p:nvPr/>
        </p:nvSpPr>
        <p:spPr>
          <a:xfrm>
            <a:off x="5436096" y="1176163"/>
            <a:ext cx="1008000" cy="396000"/>
          </a:xfrm>
          <a:prstGeom prst="rect">
            <a:avLst/>
          </a:prstGeom>
          <a:solidFill>
            <a:schemeClr val="bg1"/>
          </a:solidFill>
          <a:ln>
            <a:solidFill>
              <a:schemeClr val="tx1"/>
            </a:solidFill>
          </a:ln>
        </p:spPr>
        <p:txBody>
          <a:bodyPr wrap="none" lIns="36000" tIns="72000" rIns="0" rtlCol="0">
            <a:spAutoFit/>
          </a:bodyPr>
          <a:lstStyle/>
          <a:p>
            <a:pPr algn="ctr"/>
            <a:r>
              <a:rPr lang="ja-JP" altLang="en-US" sz="1400" dirty="0" smtClean="0">
                <a:latin typeface="+mn-ea"/>
              </a:rPr>
              <a:t>  </a:t>
            </a:r>
            <a:endParaRPr kumimoji="1" lang="en-US" altLang="ja-JP" sz="2000" dirty="0" smtClean="0">
              <a:latin typeface="+mn-ea"/>
            </a:endParaRPr>
          </a:p>
        </p:txBody>
      </p:sp>
      <p:sp>
        <p:nvSpPr>
          <p:cNvPr id="79" name="テキスト ボックス 78"/>
          <p:cNvSpPr txBox="1">
            <a:spLocks/>
          </p:cNvSpPr>
          <p:nvPr/>
        </p:nvSpPr>
        <p:spPr>
          <a:xfrm>
            <a:off x="5817344" y="1152635"/>
            <a:ext cx="203064" cy="355276"/>
          </a:xfrm>
          <a:prstGeom prst="rect">
            <a:avLst/>
          </a:prstGeom>
          <a:noFill/>
          <a:ln>
            <a:noFill/>
          </a:ln>
        </p:spPr>
        <p:txBody>
          <a:bodyPr wrap="none" lIns="36000" tIns="108000" rIns="0" rtlCol="0">
            <a:spAutoFit/>
          </a:bodyPr>
          <a:lstStyle/>
          <a:p>
            <a:pPr algn="ctr"/>
            <a:r>
              <a:rPr kumimoji="1" lang="en-US" altLang="ja-JP" sz="1300" dirty="0" smtClean="0">
                <a:latin typeface="+mn-ea"/>
              </a:rPr>
              <a:t>…</a:t>
            </a:r>
            <a:endParaRPr kumimoji="1" lang="ja-JP" altLang="en-US" sz="1300" dirty="0">
              <a:latin typeface="+mn-ea"/>
            </a:endParaRPr>
          </a:p>
        </p:txBody>
      </p:sp>
      <p:sp>
        <p:nvSpPr>
          <p:cNvPr id="80" name="テキスト ボックス 79"/>
          <p:cNvSpPr txBox="1">
            <a:spLocks/>
          </p:cNvSpPr>
          <p:nvPr/>
        </p:nvSpPr>
        <p:spPr>
          <a:xfrm>
            <a:off x="2063207" y="1176163"/>
            <a:ext cx="1008000" cy="396000"/>
          </a:xfrm>
          <a:prstGeom prst="rect">
            <a:avLst/>
          </a:prstGeom>
          <a:solidFill>
            <a:schemeClr val="bg1"/>
          </a:solidFill>
          <a:ln>
            <a:solidFill>
              <a:schemeClr val="tx1"/>
            </a:solidFill>
          </a:ln>
        </p:spPr>
        <p:txBody>
          <a:bodyPr wrap="none" lIns="36000" tIns="72000" rIns="0" rtlCol="0">
            <a:spAutoFit/>
          </a:bodyPr>
          <a:lstStyle/>
          <a:p>
            <a:pPr algn="ctr"/>
            <a:r>
              <a:rPr lang="ja-JP" altLang="en-US" sz="1400" dirty="0" smtClean="0">
                <a:latin typeface="+mn-ea"/>
              </a:rPr>
              <a:t>  </a:t>
            </a:r>
            <a:endParaRPr kumimoji="1" lang="en-US" altLang="ja-JP" sz="2000" dirty="0" smtClean="0">
              <a:latin typeface="+mn-ea"/>
            </a:endParaRPr>
          </a:p>
        </p:txBody>
      </p:sp>
      <p:sp>
        <p:nvSpPr>
          <p:cNvPr id="81" name="テキスト ボックス 80"/>
          <p:cNvSpPr txBox="1">
            <a:spLocks/>
          </p:cNvSpPr>
          <p:nvPr/>
        </p:nvSpPr>
        <p:spPr>
          <a:xfrm>
            <a:off x="2051720" y="1152635"/>
            <a:ext cx="988535" cy="355276"/>
          </a:xfrm>
          <a:prstGeom prst="rect">
            <a:avLst/>
          </a:prstGeom>
          <a:noFill/>
          <a:ln>
            <a:noFill/>
          </a:ln>
        </p:spPr>
        <p:txBody>
          <a:bodyPr wrap="none" lIns="36000" tIns="108000" rIns="0" rtlCol="0">
            <a:spAutoFit/>
          </a:bodyPr>
          <a:lstStyle/>
          <a:p>
            <a:pPr algn="ctr"/>
            <a:r>
              <a:rPr lang="ja-JP" altLang="en-US" sz="1300" dirty="0" smtClean="0">
                <a:latin typeface="+mn-ea"/>
              </a:rPr>
              <a:t>資産所有</a:t>
            </a:r>
            <a:r>
              <a:rPr kumimoji="1" lang="ja-JP" altLang="en-US" sz="1300" dirty="0" smtClean="0">
                <a:latin typeface="+mn-ea"/>
              </a:rPr>
              <a:t>者Ａ</a:t>
            </a:r>
            <a:endParaRPr kumimoji="1" lang="ja-JP" altLang="en-US" sz="1300" dirty="0">
              <a:latin typeface="+mn-ea"/>
            </a:endParaRPr>
          </a:p>
        </p:txBody>
      </p:sp>
      <p:sp>
        <p:nvSpPr>
          <p:cNvPr id="82" name="テキスト ボックス 81"/>
          <p:cNvSpPr txBox="1">
            <a:spLocks/>
          </p:cNvSpPr>
          <p:nvPr/>
        </p:nvSpPr>
        <p:spPr>
          <a:xfrm>
            <a:off x="3188039" y="1172395"/>
            <a:ext cx="1008000" cy="396000"/>
          </a:xfrm>
          <a:prstGeom prst="rect">
            <a:avLst/>
          </a:prstGeom>
          <a:solidFill>
            <a:schemeClr val="bg1"/>
          </a:solidFill>
          <a:ln>
            <a:solidFill>
              <a:schemeClr val="tx1"/>
            </a:solidFill>
          </a:ln>
        </p:spPr>
        <p:txBody>
          <a:bodyPr wrap="none" lIns="36000" tIns="72000" rIns="0" rtlCol="0">
            <a:spAutoFit/>
          </a:bodyPr>
          <a:lstStyle/>
          <a:p>
            <a:pPr algn="ctr"/>
            <a:r>
              <a:rPr lang="ja-JP" altLang="en-US" sz="1400" dirty="0" smtClean="0">
                <a:latin typeface="+mn-ea"/>
              </a:rPr>
              <a:t>  </a:t>
            </a:r>
            <a:endParaRPr kumimoji="1" lang="en-US" altLang="ja-JP" sz="2000" dirty="0" smtClean="0">
              <a:latin typeface="+mn-ea"/>
            </a:endParaRPr>
          </a:p>
        </p:txBody>
      </p:sp>
      <p:sp>
        <p:nvSpPr>
          <p:cNvPr id="83" name="テキスト ボックス 82"/>
          <p:cNvSpPr txBox="1">
            <a:spLocks/>
          </p:cNvSpPr>
          <p:nvPr/>
        </p:nvSpPr>
        <p:spPr>
          <a:xfrm>
            <a:off x="3170941" y="1148867"/>
            <a:ext cx="999757" cy="355276"/>
          </a:xfrm>
          <a:prstGeom prst="rect">
            <a:avLst/>
          </a:prstGeom>
          <a:noFill/>
          <a:ln>
            <a:noFill/>
          </a:ln>
        </p:spPr>
        <p:txBody>
          <a:bodyPr wrap="none" lIns="36000" tIns="108000" rIns="0" rtlCol="0">
            <a:spAutoFit/>
          </a:bodyPr>
          <a:lstStyle/>
          <a:p>
            <a:pPr algn="ctr"/>
            <a:r>
              <a:rPr lang="ja-JP" altLang="en-US" sz="1300" dirty="0" smtClean="0">
                <a:latin typeface="+mn-ea"/>
              </a:rPr>
              <a:t>資産所有</a:t>
            </a:r>
            <a:r>
              <a:rPr kumimoji="1" lang="ja-JP" altLang="en-US" sz="1300" dirty="0" smtClean="0">
                <a:latin typeface="+mn-ea"/>
              </a:rPr>
              <a:t>者</a:t>
            </a:r>
            <a:r>
              <a:rPr lang="ja-JP" altLang="en-US" sz="1300" dirty="0" smtClean="0">
                <a:latin typeface="+mn-ea"/>
              </a:rPr>
              <a:t>Ｂ</a:t>
            </a:r>
            <a:endParaRPr kumimoji="1" lang="ja-JP" altLang="en-US" sz="1300" dirty="0">
              <a:latin typeface="+mn-ea"/>
            </a:endParaRPr>
          </a:p>
        </p:txBody>
      </p:sp>
      <p:sp>
        <p:nvSpPr>
          <p:cNvPr id="84" name="テキスト ボックス 83"/>
          <p:cNvSpPr txBox="1">
            <a:spLocks/>
          </p:cNvSpPr>
          <p:nvPr/>
        </p:nvSpPr>
        <p:spPr>
          <a:xfrm>
            <a:off x="4330287" y="1176163"/>
            <a:ext cx="1008000" cy="396000"/>
          </a:xfrm>
          <a:prstGeom prst="rect">
            <a:avLst/>
          </a:prstGeom>
          <a:solidFill>
            <a:schemeClr val="bg1"/>
          </a:solidFill>
          <a:ln>
            <a:solidFill>
              <a:schemeClr val="tx1"/>
            </a:solidFill>
          </a:ln>
        </p:spPr>
        <p:txBody>
          <a:bodyPr wrap="none" lIns="36000" tIns="72000" rIns="0" rtlCol="0">
            <a:spAutoFit/>
          </a:bodyPr>
          <a:lstStyle/>
          <a:p>
            <a:pPr algn="ctr"/>
            <a:r>
              <a:rPr lang="ja-JP" altLang="en-US" sz="1400" dirty="0" smtClean="0">
                <a:latin typeface="+mn-ea"/>
              </a:rPr>
              <a:t>  </a:t>
            </a:r>
            <a:endParaRPr kumimoji="1" lang="en-US" altLang="ja-JP" sz="2000" dirty="0" smtClean="0">
              <a:latin typeface="+mn-ea"/>
            </a:endParaRPr>
          </a:p>
        </p:txBody>
      </p:sp>
      <p:sp>
        <p:nvSpPr>
          <p:cNvPr id="85" name="テキスト ボックス 84"/>
          <p:cNvSpPr txBox="1">
            <a:spLocks/>
          </p:cNvSpPr>
          <p:nvPr/>
        </p:nvSpPr>
        <p:spPr>
          <a:xfrm>
            <a:off x="4316395" y="1152635"/>
            <a:ext cx="993345" cy="355276"/>
          </a:xfrm>
          <a:prstGeom prst="rect">
            <a:avLst/>
          </a:prstGeom>
          <a:noFill/>
          <a:ln>
            <a:noFill/>
          </a:ln>
        </p:spPr>
        <p:txBody>
          <a:bodyPr wrap="none" lIns="36000" tIns="108000" rIns="0" rtlCol="0">
            <a:spAutoFit/>
          </a:bodyPr>
          <a:lstStyle/>
          <a:p>
            <a:pPr algn="ctr"/>
            <a:r>
              <a:rPr lang="ja-JP" altLang="en-US" sz="1300" dirty="0" smtClean="0">
                <a:latin typeface="+mn-ea"/>
              </a:rPr>
              <a:t>資産所有</a:t>
            </a:r>
            <a:r>
              <a:rPr kumimoji="1" lang="ja-JP" altLang="en-US" sz="1300" dirty="0" smtClean="0">
                <a:latin typeface="+mn-ea"/>
              </a:rPr>
              <a:t>者</a:t>
            </a:r>
            <a:r>
              <a:rPr lang="ja-JP" altLang="en-US" sz="1300" dirty="0" smtClean="0">
                <a:latin typeface="+mn-ea"/>
              </a:rPr>
              <a:t>Ｃ</a:t>
            </a:r>
            <a:endParaRPr kumimoji="1" lang="ja-JP" altLang="en-US" sz="1300" dirty="0">
              <a:latin typeface="+mn-ea"/>
            </a:endParaRPr>
          </a:p>
        </p:txBody>
      </p:sp>
      <p:sp>
        <p:nvSpPr>
          <p:cNvPr id="42" name="スライド番号プレースホルダ 7"/>
          <p:cNvSpPr>
            <a:spLocks noGrp="1"/>
          </p:cNvSpPr>
          <p:nvPr>
            <p:ph type="sldNum" sz="quarter" idx="12"/>
          </p:nvPr>
        </p:nvSpPr>
        <p:spPr>
          <a:xfrm>
            <a:off x="8407474" y="6669360"/>
            <a:ext cx="720080" cy="177924"/>
          </a:xfrm>
        </p:spPr>
        <p:txBody>
          <a:bodyPr/>
          <a:lstStyle/>
          <a:p>
            <a:fld id="{78ED1AB3-8C8F-4C4C-8A6B-8159A18B52E9}" type="slidenum">
              <a:rPr kumimoji="1" lang="en-US" altLang="ja-JP" smtClean="0"/>
              <a:t>219</a:t>
            </a:fld>
            <a:endParaRPr kumimoji="1" lang="ja-JP" altLang="en-US" dirty="0"/>
          </a:p>
        </p:txBody>
      </p:sp>
      <p:sp>
        <p:nvSpPr>
          <p:cNvPr id="67" name="テキスト ボックス 66"/>
          <p:cNvSpPr txBox="1"/>
          <p:nvPr/>
        </p:nvSpPr>
        <p:spPr bwMode="gray">
          <a:xfrm>
            <a:off x="5418739" y="3899932"/>
            <a:ext cx="500137" cy="201274"/>
          </a:xfrm>
          <a:prstGeom prst="rect">
            <a:avLst/>
          </a:prstGeom>
          <a:solidFill>
            <a:schemeClr val="accent6">
              <a:lumMod val="60000"/>
              <a:lumOff val="40000"/>
              <a:alpha val="50000"/>
            </a:schemeClr>
          </a:solidFill>
        </p:spPr>
        <p:txBody>
          <a:bodyPr wrap="none" lIns="0" tIns="0" rIns="0" bIns="0" rtlCol="0">
            <a:spAutoFit/>
          </a:bodyPr>
          <a:lstStyle/>
          <a:p>
            <a:pPr algn="ctr">
              <a:lnSpc>
                <a:spcPts val="1800"/>
              </a:lnSpc>
            </a:pPr>
            <a:r>
              <a:rPr lang="ja-JP" altLang="en-US" sz="1300" dirty="0" smtClean="0">
                <a:latin typeface="ＭＳ ゴシック" pitchFamily="49" charset="-128"/>
                <a:ea typeface="ＭＳ ゴシック" pitchFamily="49" charset="-128"/>
              </a:rPr>
              <a:t>補助</a:t>
            </a:r>
            <a:r>
              <a:rPr lang="ja-JP" altLang="en-US" sz="1300" dirty="0">
                <a:latin typeface="ＭＳ ゴシック" pitchFamily="49" charset="-128"/>
                <a:ea typeface="ＭＳ ゴシック" pitchFamily="49" charset="-128"/>
              </a:rPr>
              <a:t>金</a:t>
            </a:r>
            <a:endParaRPr lang="en-US" altLang="ja-JP" sz="1300" dirty="0" smtClean="0">
              <a:latin typeface="ＭＳ ゴシック" pitchFamily="49" charset="-128"/>
              <a:ea typeface="ＭＳ ゴシック" pitchFamily="49" charset="-128"/>
            </a:endParaRPr>
          </a:p>
        </p:txBody>
      </p:sp>
      <p:sp>
        <p:nvSpPr>
          <p:cNvPr id="46" name="Rectangle 15"/>
          <p:cNvSpPr>
            <a:spLocks noChangeArrowheads="1"/>
          </p:cNvSpPr>
          <p:nvPr/>
        </p:nvSpPr>
        <p:spPr bwMode="auto">
          <a:xfrm>
            <a:off x="5004048" y="-27384"/>
            <a:ext cx="4139952" cy="511758"/>
          </a:xfrm>
          <a:prstGeom prst="rect">
            <a:avLst/>
          </a:prstGeom>
          <a:noFill/>
          <a:ln w="25400">
            <a:noFill/>
            <a:miter lim="800000"/>
            <a:headEnd/>
            <a:tailEnd/>
          </a:ln>
        </p:spPr>
        <p:txBody>
          <a:bodyPr lIns="128540" tIns="32649" rIns="128540" bIns="32649" anchor="ctr"/>
          <a:lstStyle/>
          <a:p>
            <a:pPr algn="r" fontAlgn="auto">
              <a:spcBef>
                <a:spcPts val="0"/>
              </a:spcBef>
              <a:spcAft>
                <a:spcPts val="0"/>
              </a:spcAft>
            </a:pPr>
            <a:r>
              <a:rPr lang="ja-JP" altLang="en-US" sz="1600" b="1" dirty="0" smtClean="0">
                <a:latin typeface="Calibri"/>
                <a:ea typeface="ＭＳ Ｐゴシック"/>
              </a:rPr>
              <a:t>（別紙１）</a:t>
            </a:r>
            <a:endParaRPr lang="en-US" altLang="ja-JP" sz="1600" b="1" dirty="0">
              <a:latin typeface="Calibri"/>
              <a:ea typeface="ＭＳ Ｐゴシック"/>
            </a:endParaRPr>
          </a:p>
        </p:txBody>
      </p:sp>
    </p:spTree>
    <p:extLst>
      <p:ext uri="{BB962C8B-B14F-4D97-AF65-F5344CB8AC3E}">
        <p14:creationId xmlns:p14="http://schemas.microsoft.com/office/powerpoint/2010/main" val="259492433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矢印 3"/>
          <p:cNvSpPr/>
          <p:nvPr/>
        </p:nvSpPr>
        <p:spPr>
          <a:xfrm>
            <a:off x="534362" y="548680"/>
            <a:ext cx="8502134" cy="3204355"/>
          </a:xfrm>
          <a:prstGeom prst="rightArrow">
            <a:avLst>
              <a:gd name="adj1" fmla="val 77258"/>
              <a:gd name="adj2" fmla="val 114202"/>
            </a:avLst>
          </a:prstGeom>
          <a:gradFill flip="none" rotWithShape="1">
            <a:gsLst>
              <a:gs pos="1000">
                <a:schemeClr val="accent1">
                  <a:lumMod val="50000"/>
                  <a:alpha val="66000"/>
                </a:schemeClr>
              </a:gs>
              <a:gs pos="48000">
                <a:schemeClr val="accent1">
                  <a:alpha val="50000"/>
                  <a:lumMod val="75000"/>
                </a:schemeClr>
              </a:gs>
              <a:gs pos="100000">
                <a:schemeClr val="accent1">
                  <a:alpha val="28000"/>
                </a:schemeClr>
              </a:gs>
            </a:gsLst>
            <a:lin ang="10800000" scaled="1"/>
            <a:tileRect/>
          </a:gradFill>
          <a:ln w="9525">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1800">
              <a:solidFill>
                <a:prstClr val="white"/>
              </a:solidFill>
            </a:endParaRPr>
          </a:p>
        </p:txBody>
      </p:sp>
      <p:sp>
        <p:nvSpPr>
          <p:cNvPr id="6" name="正方形/長方形 5"/>
          <p:cNvSpPr/>
          <p:nvPr/>
        </p:nvSpPr>
        <p:spPr>
          <a:xfrm>
            <a:off x="611570" y="2479247"/>
            <a:ext cx="2677544" cy="3475267"/>
          </a:xfrm>
          <a:prstGeom prst="rect">
            <a:avLst/>
          </a:prstGeom>
          <a:solidFill>
            <a:schemeClr val="bg1">
              <a:alpha val="7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r>
              <a:rPr lang="ja-JP" altLang="en-US" sz="1800" b="1" dirty="0" smtClean="0">
                <a:solidFill>
                  <a:schemeClr val="tx1"/>
                </a:solidFill>
              </a:rPr>
              <a:t>■地元まちづくり組織に</a:t>
            </a:r>
            <a:endParaRPr lang="en-US" altLang="ja-JP" sz="1800" b="1" dirty="0" smtClean="0">
              <a:solidFill>
                <a:schemeClr val="tx1"/>
              </a:solidFill>
            </a:endParaRPr>
          </a:p>
          <a:p>
            <a:pPr algn="l" fontAlgn="auto">
              <a:spcBef>
                <a:spcPts val="0"/>
              </a:spcBef>
              <a:spcAft>
                <a:spcPts val="0"/>
              </a:spcAft>
            </a:pPr>
            <a:r>
              <a:rPr lang="ja-JP" altLang="en-US" sz="1800" b="1" dirty="0" smtClean="0">
                <a:solidFill>
                  <a:schemeClr val="tx1"/>
                </a:solidFill>
              </a:rPr>
              <a:t>　よる自主的な維持・管理</a:t>
            </a:r>
            <a:endParaRPr lang="en-US" altLang="ja-JP" sz="1800" b="1" dirty="0" smtClean="0">
              <a:solidFill>
                <a:schemeClr val="tx1"/>
              </a:solidFill>
            </a:endParaRPr>
          </a:p>
          <a:p>
            <a:pPr algn="l" fontAlgn="auto">
              <a:spcBef>
                <a:spcPts val="0"/>
              </a:spcBef>
              <a:spcAft>
                <a:spcPts val="0"/>
              </a:spcAft>
            </a:pPr>
            <a:endParaRPr lang="en-US" altLang="ja-JP" sz="1600" dirty="0" smtClean="0">
              <a:solidFill>
                <a:schemeClr val="tx1"/>
              </a:solidFill>
            </a:endParaRPr>
          </a:p>
          <a:p>
            <a:pPr algn="l" fontAlgn="auto">
              <a:spcBef>
                <a:spcPts val="0"/>
              </a:spcBef>
              <a:spcAft>
                <a:spcPts val="0"/>
              </a:spcAft>
            </a:pPr>
            <a:r>
              <a:rPr lang="ja-JP" altLang="en-US" sz="1600" dirty="0" smtClean="0">
                <a:solidFill>
                  <a:schemeClr val="tx1"/>
                </a:solidFill>
              </a:rPr>
              <a:t>　</a:t>
            </a:r>
            <a:r>
              <a:rPr lang="ja-JP" altLang="en-US" sz="1400" dirty="0" smtClean="0">
                <a:solidFill>
                  <a:schemeClr val="tx1"/>
                </a:solidFill>
              </a:rPr>
              <a:t>地権者</a:t>
            </a:r>
            <a:r>
              <a:rPr lang="ja-JP" altLang="en-US" sz="1400" dirty="0">
                <a:solidFill>
                  <a:schemeClr val="tx1"/>
                </a:solidFill>
              </a:rPr>
              <a:t>等で構成した会員組織が、協定に</a:t>
            </a:r>
            <a:r>
              <a:rPr lang="ja-JP" altLang="en-US" sz="1400" dirty="0" smtClean="0">
                <a:solidFill>
                  <a:schemeClr val="tx1"/>
                </a:solidFill>
              </a:rPr>
              <a:t>基づいて負担</a:t>
            </a:r>
            <a:r>
              <a:rPr lang="ja-JP" altLang="en-US" sz="1400" dirty="0">
                <a:solidFill>
                  <a:schemeClr val="tx1"/>
                </a:solidFill>
              </a:rPr>
              <a:t>金を徴収し、基盤施設の維持管理などを自主的に実施</a:t>
            </a:r>
            <a:r>
              <a:rPr lang="ja-JP" altLang="en-US" sz="1400" dirty="0" smtClean="0">
                <a:solidFill>
                  <a:schemeClr val="tx1"/>
                </a:solidFill>
              </a:rPr>
              <a:t>。</a:t>
            </a:r>
            <a:endParaRPr lang="en-US" altLang="ja-JP" sz="1400" dirty="0" smtClean="0">
              <a:solidFill>
                <a:schemeClr val="tx1"/>
              </a:solidFill>
            </a:endParaRPr>
          </a:p>
          <a:p>
            <a:pPr algn="l" fontAlgn="auto">
              <a:spcBef>
                <a:spcPts val="0"/>
              </a:spcBef>
              <a:spcAft>
                <a:spcPts val="0"/>
              </a:spcAft>
            </a:pPr>
            <a:endParaRPr lang="en-US" altLang="ja-JP" sz="1400" dirty="0" smtClean="0">
              <a:solidFill>
                <a:schemeClr val="tx1"/>
              </a:solidFill>
            </a:endParaRPr>
          </a:p>
          <a:p>
            <a:pPr algn="l" fontAlgn="auto">
              <a:spcBef>
                <a:spcPts val="0"/>
              </a:spcBef>
              <a:spcAft>
                <a:spcPts val="0"/>
              </a:spcAft>
            </a:pPr>
            <a:r>
              <a:rPr lang="ja-JP" altLang="en-US" sz="1400" dirty="0" smtClean="0">
                <a:solidFill>
                  <a:schemeClr val="tx1"/>
                </a:solidFill>
              </a:rPr>
              <a:t>⇒ </a:t>
            </a:r>
            <a:r>
              <a:rPr lang="en-US" altLang="ja-JP" sz="1400" dirty="0" smtClean="0">
                <a:solidFill>
                  <a:schemeClr val="tx1"/>
                </a:solidFill>
              </a:rPr>
              <a:t>『</a:t>
            </a:r>
            <a:r>
              <a:rPr lang="ja-JP" altLang="en-US" sz="1400" dirty="0" smtClean="0">
                <a:solidFill>
                  <a:schemeClr val="tx1"/>
                </a:solidFill>
              </a:rPr>
              <a:t>うめきた先行開発地区</a:t>
            </a:r>
            <a:r>
              <a:rPr lang="en-US" altLang="ja-JP" sz="1400" dirty="0" smtClean="0">
                <a:solidFill>
                  <a:schemeClr val="tx1"/>
                </a:solidFill>
              </a:rPr>
              <a:t>』</a:t>
            </a:r>
          </a:p>
          <a:p>
            <a:pPr algn="l" fontAlgn="auto">
              <a:spcBef>
                <a:spcPts val="0"/>
              </a:spcBef>
              <a:spcAft>
                <a:spcPts val="0"/>
              </a:spcAft>
            </a:pPr>
            <a:r>
              <a:rPr lang="ja-JP" altLang="en-US" sz="1400" dirty="0">
                <a:solidFill>
                  <a:schemeClr val="tx1"/>
                </a:solidFill>
              </a:rPr>
              <a:t>　</a:t>
            </a:r>
            <a:r>
              <a:rPr lang="ja-JP" altLang="en-US" sz="1400" dirty="0" smtClean="0">
                <a:solidFill>
                  <a:schemeClr val="tx1"/>
                </a:solidFill>
              </a:rPr>
              <a:t>　</a:t>
            </a:r>
            <a:r>
              <a:rPr lang="en-US" altLang="ja-JP" sz="1400" dirty="0" smtClean="0">
                <a:solidFill>
                  <a:schemeClr val="tx1"/>
                </a:solidFill>
              </a:rPr>
              <a:t>『</a:t>
            </a:r>
            <a:r>
              <a:rPr lang="ja-JP" altLang="en-US" sz="1400" dirty="0" smtClean="0">
                <a:solidFill>
                  <a:schemeClr val="tx1"/>
                </a:solidFill>
              </a:rPr>
              <a:t>西梅田地区</a:t>
            </a:r>
            <a:r>
              <a:rPr lang="en-US" altLang="ja-JP" sz="1400" dirty="0">
                <a:solidFill>
                  <a:schemeClr val="tx1"/>
                </a:solidFill>
              </a:rPr>
              <a:t>』</a:t>
            </a:r>
            <a:endParaRPr lang="en-US" altLang="ja-JP" sz="1400" dirty="0" smtClean="0">
              <a:solidFill>
                <a:schemeClr val="tx1"/>
              </a:solidFill>
            </a:endParaRPr>
          </a:p>
          <a:p>
            <a:pPr algn="l" fontAlgn="auto">
              <a:spcBef>
                <a:spcPts val="0"/>
              </a:spcBef>
              <a:spcAft>
                <a:spcPts val="0"/>
              </a:spcAft>
            </a:pPr>
            <a:r>
              <a:rPr lang="ja-JP" altLang="en-US" sz="1400" dirty="0" smtClean="0">
                <a:solidFill>
                  <a:schemeClr val="tx1"/>
                </a:solidFill>
              </a:rPr>
              <a:t>　　</a:t>
            </a:r>
            <a:r>
              <a:rPr lang="en-US" altLang="ja-JP" sz="1400" dirty="0" smtClean="0">
                <a:solidFill>
                  <a:schemeClr val="tx1"/>
                </a:solidFill>
              </a:rPr>
              <a:t>『</a:t>
            </a:r>
            <a:r>
              <a:rPr lang="ja-JP" altLang="en-US" sz="1400" dirty="0">
                <a:solidFill>
                  <a:schemeClr val="tx1"/>
                </a:solidFill>
              </a:rPr>
              <a:t>大阪ビジネスパーク</a:t>
            </a:r>
            <a:r>
              <a:rPr lang="ja-JP" altLang="en-US" sz="1400" dirty="0" smtClean="0">
                <a:solidFill>
                  <a:schemeClr val="tx1"/>
                </a:solidFill>
              </a:rPr>
              <a:t>地区</a:t>
            </a:r>
            <a:r>
              <a:rPr lang="en-US" altLang="ja-JP" sz="1400" dirty="0" smtClean="0">
                <a:solidFill>
                  <a:schemeClr val="tx1"/>
                </a:solidFill>
              </a:rPr>
              <a:t>』</a:t>
            </a:r>
            <a:endParaRPr lang="en-US" altLang="ja-JP" sz="1400" dirty="0">
              <a:solidFill>
                <a:schemeClr val="tx1"/>
              </a:solidFill>
            </a:endParaRPr>
          </a:p>
          <a:p>
            <a:pPr algn="l" fontAlgn="auto">
              <a:spcBef>
                <a:spcPts val="0"/>
              </a:spcBef>
              <a:spcAft>
                <a:spcPts val="0"/>
              </a:spcAft>
            </a:pPr>
            <a:r>
              <a:rPr lang="ja-JP" altLang="en-US" sz="1400" dirty="0" smtClean="0">
                <a:solidFill>
                  <a:schemeClr val="tx1"/>
                </a:solidFill>
              </a:rPr>
              <a:t>　　等で実施</a:t>
            </a:r>
            <a:endParaRPr lang="en-US" altLang="ja-JP" sz="1400" dirty="0" smtClean="0">
              <a:solidFill>
                <a:schemeClr val="tx1"/>
              </a:solidFill>
            </a:endParaRPr>
          </a:p>
        </p:txBody>
      </p:sp>
      <p:sp>
        <p:nvSpPr>
          <p:cNvPr id="7" name="正方形/長方形 6"/>
          <p:cNvSpPr/>
          <p:nvPr/>
        </p:nvSpPr>
        <p:spPr>
          <a:xfrm>
            <a:off x="3392576" y="1823631"/>
            <a:ext cx="2667030" cy="4104000"/>
          </a:xfrm>
          <a:prstGeom prst="rect">
            <a:avLst/>
          </a:prstGeom>
          <a:solidFill>
            <a:schemeClr val="bg1">
              <a:alpha val="75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r>
              <a:rPr lang="ja-JP" altLang="en-US" sz="1800" b="1" dirty="0" smtClean="0">
                <a:solidFill>
                  <a:schemeClr val="tx1"/>
                </a:solidFill>
              </a:rPr>
              <a:t>■現行法を前提とした</a:t>
            </a:r>
            <a:endParaRPr lang="en-US" altLang="ja-JP" sz="1800" b="1" dirty="0" smtClean="0">
              <a:solidFill>
                <a:schemeClr val="tx1"/>
              </a:solidFill>
            </a:endParaRPr>
          </a:p>
          <a:p>
            <a:pPr algn="l" fontAlgn="auto">
              <a:spcBef>
                <a:spcPts val="0"/>
              </a:spcBef>
              <a:spcAft>
                <a:spcPts val="0"/>
              </a:spcAft>
            </a:pPr>
            <a:r>
              <a:rPr lang="ja-JP" altLang="en-US" sz="1800" b="1" dirty="0" smtClean="0">
                <a:solidFill>
                  <a:schemeClr val="tx1"/>
                </a:solidFill>
              </a:rPr>
              <a:t>　大阪版ＢＩＤ制度の創設</a:t>
            </a:r>
            <a:endParaRPr lang="en-US" altLang="ja-JP" sz="1600" dirty="0" smtClean="0">
              <a:solidFill>
                <a:schemeClr val="tx1"/>
              </a:solidFill>
            </a:endParaRPr>
          </a:p>
          <a:p>
            <a:pPr algn="l" fontAlgn="auto">
              <a:spcBef>
                <a:spcPts val="0"/>
              </a:spcBef>
              <a:spcAft>
                <a:spcPts val="0"/>
              </a:spcAft>
            </a:pPr>
            <a:endParaRPr lang="en-US" altLang="ja-JP" sz="1600" dirty="0" smtClean="0">
              <a:solidFill>
                <a:schemeClr val="tx1"/>
              </a:solidFill>
            </a:endParaRPr>
          </a:p>
          <a:p>
            <a:r>
              <a:rPr lang="ja-JP" altLang="en-US" sz="1400" dirty="0" smtClean="0">
                <a:solidFill>
                  <a:schemeClr val="tx1"/>
                </a:solidFill>
              </a:rPr>
              <a:t>・エリアマネジメント団体は公物管理者等との協定に基づいた事</a:t>
            </a:r>
            <a:endParaRPr lang="en-US" altLang="ja-JP" sz="1400" dirty="0" smtClean="0">
              <a:solidFill>
                <a:schemeClr val="tx1"/>
              </a:solidFill>
            </a:endParaRPr>
          </a:p>
          <a:p>
            <a:r>
              <a:rPr lang="ja-JP" altLang="en-US" sz="1400" dirty="0" smtClean="0">
                <a:solidFill>
                  <a:schemeClr val="tx1"/>
                </a:solidFill>
              </a:rPr>
              <a:t>業計画と収支計画を策定（行政が認定）</a:t>
            </a:r>
            <a:endParaRPr lang="en-US" altLang="ja-JP" sz="1400" dirty="0" smtClean="0">
              <a:solidFill>
                <a:schemeClr val="tx1"/>
              </a:solidFill>
            </a:endParaRPr>
          </a:p>
          <a:p>
            <a:pPr algn="l" fontAlgn="auto">
              <a:spcBef>
                <a:spcPts val="0"/>
              </a:spcBef>
              <a:spcAft>
                <a:spcPts val="0"/>
              </a:spcAft>
            </a:pPr>
            <a:endParaRPr lang="en-US" altLang="ja-JP" sz="1400" dirty="0" smtClean="0">
              <a:solidFill>
                <a:schemeClr val="tx1"/>
              </a:solidFill>
            </a:endParaRPr>
          </a:p>
          <a:p>
            <a:r>
              <a:rPr lang="ja-JP" altLang="en-US" sz="1400" dirty="0" smtClean="0">
                <a:solidFill>
                  <a:schemeClr val="tx1"/>
                </a:solidFill>
              </a:rPr>
              <a:t>・行政は地方自治法に基づく分担金を地権者等から公平・公正に徴収して、エリアマネジメント団体に活動資金として交付</a:t>
            </a:r>
            <a:endParaRPr lang="en-US" altLang="ja-JP" sz="1400" dirty="0" smtClean="0">
              <a:solidFill>
                <a:schemeClr val="tx1"/>
              </a:solidFill>
            </a:endParaRPr>
          </a:p>
          <a:p>
            <a:endParaRPr lang="en-US" altLang="ja-JP" sz="1400" dirty="0" smtClean="0">
              <a:solidFill>
                <a:schemeClr val="tx1"/>
              </a:solidFill>
            </a:endParaRPr>
          </a:p>
        </p:txBody>
      </p:sp>
      <p:sp>
        <p:nvSpPr>
          <p:cNvPr id="8" name="正方形/長方形 7"/>
          <p:cNvSpPr/>
          <p:nvPr/>
        </p:nvSpPr>
        <p:spPr>
          <a:xfrm>
            <a:off x="6156182" y="1222834"/>
            <a:ext cx="2632976" cy="4680000"/>
          </a:xfrm>
          <a:prstGeom prst="rect">
            <a:avLst/>
          </a:prstGeom>
          <a:solidFill>
            <a:schemeClr val="bg1">
              <a:alpha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r>
              <a:rPr lang="ja-JP" altLang="en-US" sz="1800" b="1" dirty="0" smtClean="0">
                <a:solidFill>
                  <a:schemeClr val="tx1"/>
                </a:solidFill>
              </a:rPr>
              <a:t>■ＢＩＤ法の制定と日本版</a:t>
            </a:r>
            <a:endParaRPr lang="en-US" altLang="ja-JP" sz="1800" b="1" dirty="0" smtClean="0">
              <a:solidFill>
                <a:schemeClr val="tx1"/>
              </a:solidFill>
            </a:endParaRPr>
          </a:p>
          <a:p>
            <a:pPr algn="l" fontAlgn="auto">
              <a:spcBef>
                <a:spcPts val="0"/>
              </a:spcBef>
              <a:spcAft>
                <a:spcPts val="0"/>
              </a:spcAft>
            </a:pPr>
            <a:r>
              <a:rPr lang="ja-JP" altLang="en-US" sz="1800" b="1" dirty="0" smtClean="0">
                <a:solidFill>
                  <a:schemeClr val="tx1"/>
                </a:solidFill>
              </a:rPr>
              <a:t>　ＢＩＤ制度の創設</a:t>
            </a:r>
            <a:endParaRPr lang="en-US" altLang="ja-JP" sz="1800" b="1" dirty="0" smtClean="0">
              <a:solidFill>
                <a:schemeClr val="tx1"/>
              </a:solidFill>
            </a:endParaRPr>
          </a:p>
          <a:p>
            <a:pPr algn="ctr" fontAlgn="auto">
              <a:spcBef>
                <a:spcPts val="0"/>
              </a:spcBef>
              <a:spcAft>
                <a:spcPts val="0"/>
              </a:spcAft>
            </a:pPr>
            <a:r>
              <a:rPr lang="ja-JP" altLang="en-US" dirty="0" smtClean="0">
                <a:solidFill>
                  <a:schemeClr val="tx1"/>
                </a:solidFill>
              </a:rPr>
              <a:t>（国へ要望中）</a:t>
            </a:r>
            <a:endParaRPr lang="en-US" altLang="ja-JP" sz="1800" dirty="0" smtClean="0">
              <a:solidFill>
                <a:schemeClr val="tx1"/>
              </a:solidFill>
            </a:endParaRPr>
          </a:p>
          <a:p>
            <a:pPr fontAlgn="auto">
              <a:spcBef>
                <a:spcPts val="0"/>
              </a:spcBef>
              <a:spcAft>
                <a:spcPts val="0"/>
              </a:spcAft>
            </a:pPr>
            <a:endParaRPr lang="en-US" altLang="ja-JP" sz="1600" dirty="0">
              <a:solidFill>
                <a:schemeClr val="tx1"/>
              </a:solidFill>
            </a:endParaRPr>
          </a:p>
          <a:p>
            <a:pPr algn="l" fontAlgn="auto">
              <a:spcBef>
                <a:spcPts val="0"/>
              </a:spcBef>
              <a:spcAft>
                <a:spcPts val="0"/>
              </a:spcAft>
            </a:pPr>
            <a:r>
              <a:rPr lang="ja-JP" altLang="en-US" sz="1600" dirty="0" smtClean="0">
                <a:solidFill>
                  <a:schemeClr val="tx1"/>
                </a:solidFill>
              </a:rPr>
              <a:t>　</a:t>
            </a:r>
            <a:r>
              <a:rPr lang="ja-JP" altLang="en-US" sz="1400" dirty="0" smtClean="0">
                <a:solidFill>
                  <a:schemeClr val="tx1"/>
                </a:solidFill>
              </a:rPr>
              <a:t>本格的</a:t>
            </a:r>
            <a:r>
              <a:rPr lang="ja-JP" altLang="en-US" sz="1400" dirty="0">
                <a:solidFill>
                  <a:schemeClr val="tx1"/>
                </a:solidFill>
                <a:latin typeface="ＭＳ Ｐゴシック"/>
              </a:rPr>
              <a:t>に</a:t>
            </a:r>
            <a:r>
              <a:rPr lang="en-US" altLang="ja-JP" sz="1400" dirty="0">
                <a:solidFill>
                  <a:schemeClr val="tx1"/>
                </a:solidFill>
                <a:latin typeface="ＭＳ Ｐゴシック"/>
              </a:rPr>
              <a:t>BID</a:t>
            </a:r>
            <a:r>
              <a:rPr lang="ja-JP" altLang="en-US" sz="1400" dirty="0">
                <a:solidFill>
                  <a:schemeClr val="tx1"/>
                </a:solidFill>
                <a:latin typeface="ＭＳ Ｐゴシック"/>
              </a:rPr>
              <a:t>制度を導入するため</a:t>
            </a:r>
            <a:r>
              <a:rPr lang="ja-JP" altLang="en-US" sz="1400" dirty="0" smtClean="0">
                <a:solidFill>
                  <a:schemeClr val="tx1"/>
                </a:solidFill>
                <a:latin typeface="ＭＳ Ｐゴシック"/>
              </a:rPr>
              <a:t>、地域</a:t>
            </a:r>
            <a:r>
              <a:rPr lang="ja-JP" altLang="en-US" sz="1400" dirty="0">
                <a:solidFill>
                  <a:schemeClr val="tx1"/>
                </a:solidFill>
                <a:latin typeface="ＭＳ Ｐゴシック"/>
              </a:rPr>
              <a:t>発意のエリアマネジメントを展開</a:t>
            </a:r>
            <a:r>
              <a:rPr lang="ja-JP" altLang="en-US" sz="1400" dirty="0" smtClean="0">
                <a:solidFill>
                  <a:schemeClr val="tx1"/>
                </a:solidFill>
                <a:latin typeface="ＭＳ Ｐゴシック"/>
              </a:rPr>
              <a:t>する新た</a:t>
            </a:r>
            <a:r>
              <a:rPr lang="ja-JP" altLang="en-US" sz="1400" dirty="0">
                <a:solidFill>
                  <a:schemeClr val="tx1"/>
                </a:solidFill>
                <a:latin typeface="ＭＳ Ｐゴシック"/>
              </a:rPr>
              <a:t>な法制度を</a:t>
            </a:r>
            <a:r>
              <a:rPr lang="ja-JP" altLang="en-US" sz="1400" dirty="0" smtClean="0">
                <a:solidFill>
                  <a:schemeClr val="tx1"/>
                </a:solidFill>
                <a:latin typeface="ＭＳ Ｐゴシック"/>
              </a:rPr>
              <a:t>創設。</a:t>
            </a:r>
            <a:endParaRPr lang="en-US" altLang="ja-JP" sz="1400" dirty="0" smtClean="0">
              <a:solidFill>
                <a:schemeClr val="tx1"/>
              </a:solidFill>
              <a:latin typeface="ＭＳ Ｐゴシック"/>
            </a:endParaRPr>
          </a:p>
          <a:p>
            <a:pPr algn="l" fontAlgn="auto">
              <a:spcBef>
                <a:spcPts val="0"/>
              </a:spcBef>
              <a:spcAft>
                <a:spcPts val="0"/>
              </a:spcAft>
            </a:pPr>
            <a:endParaRPr lang="en-US" altLang="ja-JP" sz="1400" dirty="0">
              <a:solidFill>
                <a:schemeClr val="tx1"/>
              </a:solidFill>
              <a:latin typeface="ＭＳ Ｐゴシック"/>
            </a:endParaRPr>
          </a:p>
          <a:p>
            <a:r>
              <a:rPr lang="ja-JP" altLang="en-US" sz="1400" dirty="0" smtClean="0">
                <a:solidFill>
                  <a:schemeClr val="tx1"/>
                </a:solidFill>
              </a:rPr>
              <a:t>・</a:t>
            </a:r>
            <a:r>
              <a:rPr lang="ja-JP" altLang="en-US" sz="1400" dirty="0">
                <a:solidFill>
                  <a:schemeClr val="tx1"/>
                </a:solidFill>
              </a:rPr>
              <a:t>都市再生推進法人に対する公益法人みなし規定の</a:t>
            </a:r>
            <a:r>
              <a:rPr lang="ja-JP" altLang="en-US" sz="1400" dirty="0" smtClean="0">
                <a:solidFill>
                  <a:schemeClr val="tx1"/>
                </a:solidFill>
              </a:rPr>
              <a:t>追加</a:t>
            </a:r>
            <a:endParaRPr lang="en-US" altLang="ja-JP" sz="1400" dirty="0" smtClean="0">
              <a:solidFill>
                <a:schemeClr val="tx1"/>
              </a:solidFill>
            </a:endParaRPr>
          </a:p>
          <a:p>
            <a:endParaRPr lang="ja-JP" altLang="en-US" sz="1400" dirty="0">
              <a:solidFill>
                <a:schemeClr val="tx1"/>
              </a:solidFill>
            </a:endParaRPr>
          </a:p>
          <a:p>
            <a:r>
              <a:rPr lang="ja-JP" altLang="en-US" sz="1400" dirty="0">
                <a:solidFill>
                  <a:schemeClr val="tx1"/>
                </a:solidFill>
              </a:rPr>
              <a:t>・地方自治法の分担金制度において、分担金としてエリアマネジメント活動にかかる費用の徴収及び都市再生推進法人への交付が可能となる規定の</a:t>
            </a:r>
            <a:r>
              <a:rPr lang="ja-JP" altLang="en-US" sz="1400" dirty="0" smtClean="0">
                <a:solidFill>
                  <a:schemeClr val="tx1"/>
                </a:solidFill>
              </a:rPr>
              <a:t>追加</a:t>
            </a:r>
            <a:endParaRPr lang="en-US" altLang="ja-JP" sz="1400" dirty="0" smtClean="0">
              <a:solidFill>
                <a:schemeClr val="tx1"/>
              </a:solidFill>
            </a:endParaRPr>
          </a:p>
          <a:p>
            <a:endParaRPr lang="ja-JP" altLang="en-US" sz="1400" dirty="0">
              <a:solidFill>
                <a:schemeClr val="tx1"/>
              </a:solidFill>
            </a:endParaRPr>
          </a:p>
          <a:p>
            <a:r>
              <a:rPr lang="ja-JP" altLang="en-US" sz="1400" dirty="0">
                <a:solidFill>
                  <a:schemeClr val="tx1"/>
                </a:solidFill>
              </a:rPr>
              <a:t>・都市再生推進法人への公共施設管理権限の一部</a:t>
            </a:r>
            <a:r>
              <a:rPr lang="ja-JP" altLang="en-US" sz="1400" dirty="0" smtClean="0">
                <a:solidFill>
                  <a:schemeClr val="tx1"/>
                </a:solidFill>
              </a:rPr>
              <a:t>移譲</a:t>
            </a:r>
            <a:endParaRPr lang="ja-JP" altLang="en-US" sz="1400" dirty="0">
              <a:solidFill>
                <a:schemeClr val="tx1"/>
              </a:solidFill>
            </a:endParaRPr>
          </a:p>
          <a:p>
            <a:pPr algn="l" fontAlgn="auto">
              <a:spcBef>
                <a:spcPts val="0"/>
              </a:spcBef>
              <a:spcAft>
                <a:spcPts val="0"/>
              </a:spcAft>
            </a:pPr>
            <a:endParaRPr lang="en-US" altLang="ja-JP" sz="1600" dirty="0">
              <a:solidFill>
                <a:schemeClr val="tx1"/>
              </a:solidFill>
            </a:endParaRPr>
          </a:p>
          <a:p>
            <a:pPr fontAlgn="auto">
              <a:spcBef>
                <a:spcPts val="0"/>
              </a:spcBef>
              <a:spcAft>
                <a:spcPts val="0"/>
              </a:spcAft>
            </a:pPr>
            <a:endParaRPr lang="en-US" altLang="ja-JP" sz="1600" dirty="0">
              <a:solidFill>
                <a:schemeClr val="tx1"/>
              </a:solidFill>
            </a:endParaRPr>
          </a:p>
        </p:txBody>
      </p:sp>
      <p:sp>
        <p:nvSpPr>
          <p:cNvPr id="9" name="正方形/長方形 8"/>
          <p:cNvSpPr/>
          <p:nvPr/>
        </p:nvSpPr>
        <p:spPr>
          <a:xfrm>
            <a:off x="611570" y="1975138"/>
            <a:ext cx="2677544"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400" b="1" dirty="0" smtClean="0">
                <a:solidFill>
                  <a:schemeClr val="tx1"/>
                </a:solidFill>
              </a:rPr>
              <a:t>第１段階</a:t>
            </a:r>
            <a:endParaRPr lang="ja-JP" altLang="en-US" sz="2400" b="1" dirty="0">
              <a:solidFill>
                <a:schemeClr val="tx1"/>
              </a:solidFill>
            </a:endParaRPr>
          </a:p>
        </p:txBody>
      </p:sp>
      <p:sp>
        <p:nvSpPr>
          <p:cNvPr id="10" name="正方形/長方形 9"/>
          <p:cNvSpPr/>
          <p:nvPr/>
        </p:nvSpPr>
        <p:spPr>
          <a:xfrm>
            <a:off x="3392592" y="1255058"/>
            <a:ext cx="2681185"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400" b="1" dirty="0" smtClean="0">
                <a:solidFill>
                  <a:schemeClr val="tx1"/>
                </a:solidFill>
              </a:rPr>
              <a:t>第２段階</a:t>
            </a:r>
            <a:endParaRPr lang="ja-JP" altLang="en-US" sz="2400" b="1" dirty="0">
              <a:solidFill>
                <a:schemeClr val="tx1"/>
              </a:solidFill>
            </a:endParaRPr>
          </a:p>
        </p:txBody>
      </p:sp>
      <p:sp>
        <p:nvSpPr>
          <p:cNvPr id="11" name="正方形/長方形 10"/>
          <p:cNvSpPr/>
          <p:nvPr/>
        </p:nvSpPr>
        <p:spPr>
          <a:xfrm>
            <a:off x="6156182" y="606986"/>
            <a:ext cx="2632976" cy="432048"/>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400" b="1" dirty="0" smtClean="0">
                <a:solidFill>
                  <a:schemeClr val="tx1"/>
                </a:solidFill>
              </a:rPr>
              <a:t>第３段階</a:t>
            </a:r>
            <a:endParaRPr lang="ja-JP" altLang="en-US" sz="2400" b="1" dirty="0">
              <a:solidFill>
                <a:schemeClr val="tx1"/>
              </a:solidFill>
            </a:endParaRPr>
          </a:p>
        </p:txBody>
      </p:sp>
      <p:sp>
        <p:nvSpPr>
          <p:cNvPr id="12" name="Rectangle 15"/>
          <p:cNvSpPr>
            <a:spLocks noChangeArrowheads="1"/>
          </p:cNvSpPr>
          <p:nvPr/>
        </p:nvSpPr>
        <p:spPr bwMode="auto">
          <a:xfrm>
            <a:off x="0" y="188640"/>
            <a:ext cx="6372200" cy="685800"/>
          </a:xfrm>
          <a:prstGeom prst="rect">
            <a:avLst/>
          </a:prstGeom>
          <a:noFill/>
          <a:ln w="25400">
            <a:noFill/>
            <a:miter lim="800000"/>
            <a:headEnd/>
            <a:tailEnd/>
          </a:ln>
        </p:spPr>
        <p:txBody>
          <a:bodyPr lIns="128540" tIns="32649" rIns="128540" bIns="32649" anchor="ctr"/>
          <a:lstStyle/>
          <a:p>
            <a:pPr algn="l" fontAlgn="auto">
              <a:spcBef>
                <a:spcPts val="0"/>
              </a:spcBef>
              <a:spcAft>
                <a:spcPts val="0"/>
              </a:spcAft>
            </a:pPr>
            <a:r>
              <a:rPr lang="ja-JP" altLang="en-US" sz="1600" b="1" dirty="0">
                <a:latin typeface="Calibri"/>
                <a:ea typeface="ＭＳ Ｐゴシック"/>
              </a:rPr>
              <a:t>■エリアマネジメントの展開イメージ</a:t>
            </a:r>
            <a:endParaRPr lang="en-US" altLang="ja-JP" sz="1600" b="1" dirty="0">
              <a:latin typeface="Calibri"/>
              <a:ea typeface="ＭＳ Ｐゴシック"/>
            </a:endParaRPr>
          </a:p>
        </p:txBody>
      </p:sp>
      <p:sp>
        <p:nvSpPr>
          <p:cNvPr id="13" name="Rectangle 15"/>
          <p:cNvSpPr>
            <a:spLocks noChangeArrowheads="1"/>
          </p:cNvSpPr>
          <p:nvPr/>
        </p:nvSpPr>
        <p:spPr bwMode="auto">
          <a:xfrm>
            <a:off x="5004048" y="-27384"/>
            <a:ext cx="4139952" cy="511758"/>
          </a:xfrm>
          <a:prstGeom prst="rect">
            <a:avLst/>
          </a:prstGeom>
          <a:noFill/>
          <a:ln w="25400">
            <a:noFill/>
            <a:miter lim="800000"/>
            <a:headEnd/>
            <a:tailEnd/>
          </a:ln>
        </p:spPr>
        <p:txBody>
          <a:bodyPr lIns="128540" tIns="32649" rIns="128540" bIns="32649" anchor="ctr"/>
          <a:lstStyle/>
          <a:p>
            <a:pPr algn="r" fontAlgn="auto">
              <a:spcBef>
                <a:spcPts val="0"/>
              </a:spcBef>
              <a:spcAft>
                <a:spcPts val="0"/>
              </a:spcAft>
            </a:pPr>
            <a:r>
              <a:rPr lang="ja-JP" altLang="en-US" sz="1600" b="1" dirty="0" smtClean="0">
                <a:latin typeface="Calibri"/>
                <a:ea typeface="ＭＳ Ｐゴシック"/>
              </a:rPr>
              <a:t>（別紙２）</a:t>
            </a:r>
            <a:endParaRPr lang="en-US" altLang="ja-JP" sz="1600" b="1" dirty="0">
              <a:latin typeface="Calibri"/>
              <a:ea typeface="ＭＳ Ｐゴシック"/>
            </a:endParaRPr>
          </a:p>
        </p:txBody>
      </p:sp>
      <p:sp>
        <p:nvSpPr>
          <p:cNvPr id="14" name="角丸四角形 13"/>
          <p:cNvSpPr/>
          <p:nvPr/>
        </p:nvSpPr>
        <p:spPr>
          <a:xfrm>
            <a:off x="3347864" y="1129978"/>
            <a:ext cx="2772000" cy="4860000"/>
          </a:xfrm>
          <a:prstGeom prst="roundRect">
            <a:avLst>
              <a:gd name="adj" fmla="val 5594"/>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gray">
          <a:xfrm>
            <a:off x="3851920" y="6356365"/>
            <a:ext cx="1641475" cy="246221"/>
          </a:xfrm>
          <a:prstGeom prst="rect">
            <a:avLst/>
          </a:prstGeom>
          <a:solidFill>
            <a:schemeClr val="bg1"/>
          </a:solidFill>
        </p:spPr>
        <p:txBody>
          <a:bodyPr wrap="none" lIns="0" tIns="0" rIns="0" bIns="0" rtlCol="0">
            <a:spAutoFit/>
          </a:bodyPr>
          <a:lstStyle/>
          <a:p>
            <a:r>
              <a:rPr kumimoji="1" lang="ja-JP" altLang="en-US" sz="1600" dirty="0" smtClean="0">
                <a:solidFill>
                  <a:srgbClr val="FF0000"/>
                </a:solidFill>
                <a:latin typeface="ＭＳ ゴシック" pitchFamily="49" charset="-128"/>
                <a:ea typeface="ＭＳ ゴシック" pitchFamily="49" charset="-128"/>
              </a:rPr>
              <a:t>現在の取組み段階</a:t>
            </a:r>
            <a:endParaRPr kumimoji="1" lang="ja-JP" altLang="en-US" sz="1600" dirty="0">
              <a:solidFill>
                <a:srgbClr val="FF0000"/>
              </a:solidFill>
              <a:latin typeface="ＭＳ ゴシック" pitchFamily="49" charset="-128"/>
              <a:ea typeface="ＭＳ ゴシック" pitchFamily="49" charset="-128"/>
            </a:endParaRPr>
          </a:p>
        </p:txBody>
      </p:sp>
      <p:cxnSp>
        <p:nvCxnSpPr>
          <p:cNvPr id="21" name="直線矢印コネクタ 20"/>
          <p:cNvCxnSpPr/>
          <p:nvPr/>
        </p:nvCxnSpPr>
        <p:spPr>
          <a:xfrm>
            <a:off x="4644008" y="6026522"/>
            <a:ext cx="0" cy="324000"/>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1007792" y="4442346"/>
            <a:ext cx="1692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551341" y="2697845"/>
            <a:ext cx="1692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4407747" y="4202913"/>
            <a:ext cx="1548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457888" y="4382913"/>
            <a:ext cx="216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228024" y="3469978"/>
            <a:ext cx="2412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6228024" y="3649978"/>
            <a:ext cx="2016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6228024" y="4113433"/>
            <a:ext cx="2412000" cy="828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228024" y="4961806"/>
            <a:ext cx="2088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228024" y="5389177"/>
            <a:ext cx="2412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228024" y="5594192"/>
            <a:ext cx="2016000" cy="180000"/>
          </a:xfrm>
          <a:prstGeom prst="roundRect">
            <a:avLst>
              <a:gd name="adj" fmla="val 3640"/>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017890" y="5973209"/>
            <a:ext cx="3009157" cy="646331"/>
          </a:xfrm>
          <a:prstGeom prst="rect">
            <a:avLst/>
          </a:prstGeom>
          <a:solidFill>
            <a:schemeClr val="accent6">
              <a:lumMod val="60000"/>
              <a:lumOff val="40000"/>
              <a:alpha val="50000"/>
            </a:schemeClr>
          </a:solidFill>
          <a:ln w="38100">
            <a:solidFill>
              <a:schemeClr val="tx1"/>
            </a:solidFill>
          </a:ln>
        </p:spPr>
        <p:txBody>
          <a:bodyPr wrap="none" rtlCol="0">
            <a:spAutoFit/>
          </a:bodyPr>
          <a:lstStyle/>
          <a:p>
            <a:r>
              <a:rPr kumimoji="1" lang="ja-JP" altLang="en-US" sz="1200" b="1" dirty="0" smtClean="0">
                <a:solidFill>
                  <a:srgbClr val="008000"/>
                </a:solidFill>
              </a:rPr>
              <a:t>平成</a:t>
            </a:r>
            <a:r>
              <a:rPr kumimoji="1" lang="en-US" altLang="ja-JP" sz="1200" b="1" dirty="0" smtClean="0">
                <a:solidFill>
                  <a:srgbClr val="008000"/>
                </a:solidFill>
              </a:rPr>
              <a:t>30</a:t>
            </a:r>
            <a:r>
              <a:rPr kumimoji="1" lang="ja-JP" altLang="en-US" sz="1200" b="1" dirty="0" smtClean="0">
                <a:solidFill>
                  <a:srgbClr val="008000"/>
                </a:solidFill>
              </a:rPr>
              <a:t>年</a:t>
            </a:r>
            <a:r>
              <a:rPr kumimoji="1" lang="en-US" altLang="ja-JP" sz="1200" b="1" dirty="0" smtClean="0">
                <a:solidFill>
                  <a:srgbClr val="008000"/>
                </a:solidFill>
              </a:rPr>
              <a:t>6</a:t>
            </a:r>
            <a:r>
              <a:rPr kumimoji="1" lang="ja-JP" altLang="en-US" sz="1200" b="1" dirty="0" smtClean="0">
                <a:solidFill>
                  <a:srgbClr val="008000"/>
                </a:solidFill>
              </a:rPr>
              <a:t>月に、地域再生法の改正により、</a:t>
            </a:r>
            <a:endParaRPr kumimoji="1" lang="en-US" altLang="ja-JP" sz="1200" b="1" dirty="0" smtClean="0">
              <a:solidFill>
                <a:srgbClr val="008000"/>
              </a:solidFill>
            </a:endParaRPr>
          </a:p>
          <a:p>
            <a:r>
              <a:rPr lang="ja-JP" altLang="en-US" sz="1200" b="1" dirty="0" smtClean="0">
                <a:solidFill>
                  <a:srgbClr val="008000"/>
                </a:solidFill>
              </a:rPr>
              <a:t>「地域再生エリアマネジメント負担金制度」</a:t>
            </a:r>
            <a:endParaRPr lang="en-US" altLang="ja-JP" sz="1200" b="1" dirty="0" smtClean="0">
              <a:solidFill>
                <a:srgbClr val="008000"/>
              </a:solidFill>
            </a:endParaRPr>
          </a:p>
          <a:p>
            <a:r>
              <a:rPr lang="ja-JP" altLang="en-US" sz="1200" b="1" dirty="0" smtClean="0">
                <a:solidFill>
                  <a:srgbClr val="008000"/>
                </a:solidFill>
              </a:rPr>
              <a:t>が創設された。</a:t>
            </a:r>
            <a:endParaRPr kumimoji="1" lang="ja-JP" altLang="en-US" sz="1200" b="1" dirty="0">
              <a:solidFill>
                <a:srgbClr val="008000"/>
              </a:solidFill>
            </a:endParaRPr>
          </a:p>
        </p:txBody>
      </p:sp>
      <p:sp>
        <p:nvSpPr>
          <p:cNvPr id="29" name="スライド番号プレースホルダ 7"/>
          <p:cNvSpPr>
            <a:spLocks noGrp="1"/>
          </p:cNvSpPr>
          <p:nvPr>
            <p:ph type="sldNum" sz="quarter" idx="12"/>
          </p:nvPr>
        </p:nvSpPr>
        <p:spPr>
          <a:xfrm>
            <a:off x="8407474" y="6669360"/>
            <a:ext cx="720080" cy="177924"/>
          </a:xfrm>
        </p:spPr>
        <p:txBody>
          <a:bodyPr/>
          <a:lstStyle/>
          <a:p>
            <a:fld id="{33A94C5C-7405-4E63-BA53-04158104E558}" type="slidenum">
              <a:rPr kumimoji="1" lang="en-US" altLang="ja-JP" smtClean="0"/>
              <a:t>220</a:t>
            </a:fld>
            <a:endParaRPr kumimoji="1" lang="ja-JP" altLang="en-US" dirty="0"/>
          </a:p>
        </p:txBody>
      </p:sp>
    </p:spTree>
    <p:extLst>
      <p:ext uri="{BB962C8B-B14F-4D97-AF65-F5344CB8AC3E}">
        <p14:creationId xmlns:p14="http://schemas.microsoft.com/office/powerpoint/2010/main" val="3978076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03399986"/>
              </p:ext>
            </p:extLst>
          </p:nvPr>
        </p:nvGraphicFramePr>
        <p:xfrm>
          <a:off x="275236" y="1032277"/>
          <a:ext cx="8604572" cy="4321388"/>
        </p:xfrm>
        <a:graphic>
          <a:graphicData uri="http://schemas.openxmlformats.org/drawingml/2006/table">
            <a:tbl>
              <a:tblPr firstRow="1">
                <a:tableStyleId>{5C22544A-7EE6-4342-B048-85BDC9FD1C3A}</a:tableStyleId>
              </a:tblPr>
              <a:tblGrid>
                <a:gridCol w="2151143">
                  <a:extLst>
                    <a:ext uri="{9D8B030D-6E8A-4147-A177-3AD203B41FA5}">
                      <a16:colId xmlns:a16="http://schemas.microsoft.com/office/drawing/2014/main" xmlns="" val="20000"/>
                    </a:ext>
                  </a:extLst>
                </a:gridCol>
                <a:gridCol w="2151143">
                  <a:extLst>
                    <a:ext uri="{9D8B030D-6E8A-4147-A177-3AD203B41FA5}">
                      <a16:colId xmlns:a16="http://schemas.microsoft.com/office/drawing/2014/main" xmlns="" val="20001"/>
                    </a:ext>
                  </a:extLst>
                </a:gridCol>
                <a:gridCol w="2151143">
                  <a:extLst>
                    <a:ext uri="{9D8B030D-6E8A-4147-A177-3AD203B41FA5}">
                      <a16:colId xmlns:a16="http://schemas.microsoft.com/office/drawing/2014/main" xmlns="" val="20002"/>
                    </a:ext>
                  </a:extLst>
                </a:gridCol>
                <a:gridCol w="2151143">
                  <a:extLst>
                    <a:ext uri="{9D8B030D-6E8A-4147-A177-3AD203B41FA5}">
                      <a16:colId xmlns:a16="http://schemas.microsoft.com/office/drawing/2014/main" xmlns="" val="20003"/>
                    </a:ext>
                  </a:extLst>
                </a:gridCol>
              </a:tblGrid>
              <a:tr h="405140">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916248">
                <a:tc>
                  <a:txBody>
                    <a:bodyPr/>
                    <a:lstStyle/>
                    <a:p>
                      <a:pPr>
                        <a:lnSpc>
                          <a:spcPts val="1200"/>
                        </a:lnSpc>
                      </a:pPr>
                      <a:r>
                        <a:rPr lang="en-US" altLang="ja-JP" sz="1200" u="none" dirty="0" smtClean="0">
                          <a:solidFill>
                            <a:schemeClr val="tx1"/>
                          </a:solidFill>
                          <a:latin typeface="+mn-ea"/>
                          <a:ea typeface="+mn-ea"/>
                        </a:rPr>
                        <a:t>[</a:t>
                      </a:r>
                      <a:r>
                        <a:rPr lang="ja-JP" altLang="en-US" sz="1200" u="none" dirty="0" smtClean="0">
                          <a:solidFill>
                            <a:schemeClr val="tx1"/>
                          </a:solidFill>
                          <a:latin typeface="+mn-ea"/>
                          <a:ea typeface="+mn-ea"/>
                        </a:rPr>
                        <a:t>大阪城公園</a:t>
                      </a:r>
                      <a:r>
                        <a:rPr lang="en-US" altLang="ja-JP" sz="1200" u="none" dirty="0" smtClean="0">
                          <a:solidFill>
                            <a:schemeClr val="tx1"/>
                          </a:solidFill>
                          <a:latin typeface="+mn-ea"/>
                          <a:ea typeface="+mn-ea"/>
                        </a:rPr>
                        <a:t>PMO]</a:t>
                      </a:r>
                      <a:endParaRPr lang="en-US" altLang="ja-JP" sz="1200" u="none" dirty="0">
                        <a:solidFill>
                          <a:schemeClr val="tx1"/>
                        </a:solidFill>
                        <a:latin typeface="+mn-ea"/>
                        <a:ea typeface="+mn-ea"/>
                      </a:endParaRPr>
                    </a:p>
                    <a:p>
                      <a:pPr>
                        <a:lnSpc>
                          <a:spcPts val="600"/>
                        </a:lnSpc>
                      </a:pPr>
                      <a:endParaRPr lang="en-US" altLang="ja-JP"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・大阪城公園全体での収支状況が赤字である。</a:t>
                      </a:r>
                    </a:p>
                    <a:p>
                      <a:pPr>
                        <a:lnSpc>
                          <a:spcPts val="1200"/>
                        </a:lnSpc>
                      </a:pPr>
                      <a:endParaRPr lang="ja-JP" altLang="en-US"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・来園者に対するサービスメニュー不足（見学や体験施設の不足、便益施設の老朽化及び不足）により、滞在時間が短く、経済効果が薄い。</a:t>
                      </a:r>
                    </a:p>
                    <a:p>
                      <a:pPr>
                        <a:lnSpc>
                          <a:spcPts val="1200"/>
                        </a:lnSpc>
                      </a:pPr>
                      <a:endParaRPr lang="ja-JP" altLang="en-US"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・迎賓館や旧第四師団司令部庁舎などの既存施設の活用ができていない。</a:t>
                      </a:r>
                    </a:p>
                    <a:p>
                      <a:pPr>
                        <a:lnSpc>
                          <a:spcPts val="1200"/>
                        </a:lnSpc>
                      </a:pPr>
                      <a:endParaRPr lang="ja-JP" altLang="en-US" sz="1200" u="none" dirty="0">
                        <a:solidFill>
                          <a:schemeClr val="tx1"/>
                        </a:solidFill>
                        <a:latin typeface="+mn-ea"/>
                        <a:ea typeface="+mn-ea"/>
                      </a:endParaRPr>
                    </a:p>
                    <a:p>
                      <a:pPr>
                        <a:lnSpc>
                          <a:spcPts val="1200"/>
                        </a:lnSpc>
                      </a:pPr>
                      <a:r>
                        <a:rPr lang="ja-JP" altLang="en-US" sz="1200" u="none" dirty="0">
                          <a:solidFill>
                            <a:schemeClr val="tx1"/>
                          </a:solidFill>
                          <a:latin typeface="+mn-ea"/>
                          <a:ea typeface="+mn-ea"/>
                        </a:rPr>
                        <a:t>・天守閣に集客が一点集中しており、場所的、時間的な偏りがある。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latin typeface="+mn-ea"/>
                        <a:ea typeface="+mn-ea"/>
                      </a:endParaRPr>
                    </a:p>
                    <a:p>
                      <a:pPr>
                        <a:lnSpc>
                          <a:spcPts val="1200"/>
                        </a:lnSpc>
                      </a:pPr>
                      <a:endParaRPr lang="en-US" altLang="ja-JP" sz="1200" dirty="0">
                        <a:latin typeface="+mn-ea"/>
                        <a:ea typeface="+mn-ea"/>
                      </a:endParaRPr>
                    </a:p>
                    <a:p>
                      <a:pPr>
                        <a:lnSpc>
                          <a:spcPts val="1200"/>
                        </a:lnSpc>
                      </a:pPr>
                      <a:r>
                        <a:rPr lang="ja-JP" altLang="en-US" sz="1200" dirty="0">
                          <a:latin typeface="+mn-ea"/>
                          <a:ea typeface="+mn-ea"/>
                        </a:rPr>
                        <a:t>・官民連携の手法による管理形態の見直し。</a:t>
                      </a:r>
                    </a:p>
                    <a:p>
                      <a:pPr>
                        <a:lnSpc>
                          <a:spcPts val="1200"/>
                        </a:lnSpc>
                      </a:pPr>
                      <a:endParaRPr lang="ja-JP" altLang="en-US" sz="1200" dirty="0">
                        <a:latin typeface="+mn-ea"/>
                        <a:ea typeface="+mn-ea"/>
                      </a:endParaRPr>
                    </a:p>
                    <a:p>
                      <a:pPr>
                        <a:lnSpc>
                          <a:spcPts val="1200"/>
                        </a:lnSpc>
                      </a:pPr>
                      <a:r>
                        <a:rPr lang="ja-JP" altLang="en-US" sz="1200" dirty="0">
                          <a:latin typeface="+mn-ea"/>
                          <a:ea typeface="+mn-ea"/>
                        </a:rPr>
                        <a:t>・市税を投入した大規模投資は行わない。</a:t>
                      </a:r>
                    </a:p>
                    <a:p>
                      <a:pPr>
                        <a:lnSpc>
                          <a:spcPts val="1200"/>
                        </a:lnSpc>
                      </a:pPr>
                      <a:endParaRPr lang="ja-JP" altLang="en-US" sz="1200" dirty="0">
                        <a:latin typeface="+mn-ea"/>
                        <a:ea typeface="+mn-ea"/>
                      </a:endParaRPr>
                    </a:p>
                    <a:p>
                      <a:pPr>
                        <a:lnSpc>
                          <a:spcPts val="1200"/>
                        </a:lnSpc>
                      </a:pPr>
                      <a:r>
                        <a:rPr lang="ja-JP" altLang="en-US" sz="1200" dirty="0">
                          <a:latin typeface="+mn-ea"/>
                          <a:ea typeface="+mn-ea"/>
                        </a:rPr>
                        <a:t>・新規施設の整備によりサービス向上及び滞在時間の延長により経済効果の向上を図る。</a:t>
                      </a:r>
                    </a:p>
                    <a:p>
                      <a:pPr>
                        <a:lnSpc>
                          <a:spcPts val="1200"/>
                        </a:lnSpc>
                      </a:pPr>
                      <a:endParaRPr lang="ja-JP" altLang="en-US" sz="1200" dirty="0">
                        <a:latin typeface="+mn-ea"/>
                        <a:ea typeface="+mn-ea"/>
                      </a:endParaRPr>
                    </a:p>
                    <a:p>
                      <a:pPr>
                        <a:lnSpc>
                          <a:spcPts val="1200"/>
                        </a:lnSpc>
                      </a:pPr>
                      <a:r>
                        <a:rPr lang="ja-JP" altLang="en-US" sz="1200" dirty="0">
                          <a:latin typeface="+mn-ea"/>
                          <a:ea typeface="+mn-ea"/>
                        </a:rPr>
                        <a:t>・既存施設を改修、リニューアルし活用する。</a:t>
                      </a:r>
                    </a:p>
                    <a:p>
                      <a:pPr>
                        <a:lnSpc>
                          <a:spcPts val="1200"/>
                        </a:lnSpc>
                      </a:pPr>
                      <a:endParaRPr lang="ja-JP" altLang="en-US" sz="1200" dirty="0">
                        <a:latin typeface="+mn-ea"/>
                        <a:ea typeface="+mn-ea"/>
                      </a:endParaRPr>
                    </a:p>
                    <a:p>
                      <a:pPr>
                        <a:lnSpc>
                          <a:spcPts val="1200"/>
                        </a:lnSpc>
                      </a:pPr>
                      <a:r>
                        <a:rPr lang="ja-JP" altLang="en-US" sz="1200" dirty="0">
                          <a:latin typeface="+mn-ea"/>
                          <a:ea typeface="+mn-ea"/>
                        </a:rPr>
                        <a:t>・点在する文化財の活用。</a:t>
                      </a:r>
                    </a:p>
                    <a:p>
                      <a:pPr>
                        <a:lnSpc>
                          <a:spcPts val="1200"/>
                        </a:lnSpc>
                      </a:pPr>
                      <a:endParaRPr lang="ja-JP" altLang="en-US" sz="1200" dirty="0">
                        <a:latin typeface="+mn-ea"/>
                        <a:ea typeface="+mn-ea"/>
                      </a:endParaRPr>
                    </a:p>
                    <a:p>
                      <a:pPr>
                        <a:lnSpc>
                          <a:spcPts val="1200"/>
                        </a:lnSpc>
                      </a:pPr>
                      <a:r>
                        <a:rPr lang="ja-JP" altLang="en-US" sz="1200" dirty="0">
                          <a:latin typeface="+mn-ea"/>
                          <a:ea typeface="+mn-ea"/>
                        </a:rPr>
                        <a:t>・園内交通システムやイベントの実施により、昼夜問わず回遊性の向上や賑わいづくりを図る。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endParaRPr lang="en-US" altLang="ja-JP" sz="1200" dirty="0">
                        <a:solidFill>
                          <a:schemeClr val="tx1"/>
                        </a:solidFill>
                        <a:latin typeface="+mn-ea"/>
                        <a:ea typeface="+mn-ea"/>
                      </a:endParaRPr>
                    </a:p>
                    <a:p>
                      <a:pPr>
                        <a:lnSpc>
                          <a:spcPts val="1200"/>
                        </a:lnSpc>
                      </a:pPr>
                      <a:endParaRPr lang="en-US" altLang="ja-JP" sz="1200" dirty="0">
                        <a:solidFill>
                          <a:schemeClr val="tx1"/>
                        </a:solidFill>
                        <a:latin typeface="+mn-ea"/>
                        <a:ea typeface="+mn-ea"/>
                      </a:endParaRPr>
                    </a:p>
                    <a:p>
                      <a:pPr>
                        <a:lnSpc>
                          <a:spcPts val="1200"/>
                        </a:lnSpc>
                      </a:pPr>
                      <a:r>
                        <a:rPr lang="ja-JP" altLang="en-US" sz="1200" dirty="0">
                          <a:solidFill>
                            <a:schemeClr val="tx1"/>
                          </a:solidFill>
                          <a:latin typeface="+mn-ea"/>
                          <a:ea typeface="+mn-ea"/>
                        </a:rPr>
                        <a:t>・大阪城パークマネジメント事業（</a:t>
                      </a:r>
                      <a:r>
                        <a:rPr lang="en-US" altLang="ja-JP" sz="1200" dirty="0">
                          <a:solidFill>
                            <a:schemeClr val="tx1"/>
                          </a:solidFill>
                          <a:latin typeface="+mn-ea"/>
                          <a:ea typeface="+mn-ea"/>
                        </a:rPr>
                        <a:t>PMO</a:t>
                      </a:r>
                      <a:r>
                        <a:rPr lang="ja-JP" altLang="en-US" sz="1200" dirty="0">
                          <a:solidFill>
                            <a:schemeClr val="tx1"/>
                          </a:solidFill>
                          <a:latin typeface="+mn-ea"/>
                          <a:ea typeface="+mn-ea"/>
                        </a:rPr>
                        <a:t>事業）を導入。</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a:t>
                      </a:r>
                      <a:r>
                        <a:rPr lang="en-US" altLang="ja-JP" sz="1200" dirty="0">
                          <a:solidFill>
                            <a:schemeClr val="tx1"/>
                          </a:solidFill>
                          <a:latin typeface="+mn-ea"/>
                          <a:ea typeface="+mn-ea"/>
                        </a:rPr>
                        <a:t>PMO</a:t>
                      </a:r>
                      <a:r>
                        <a:rPr lang="ja-JP" altLang="en-US" sz="1200" dirty="0">
                          <a:solidFill>
                            <a:schemeClr val="tx1"/>
                          </a:solidFill>
                          <a:latin typeface="+mn-ea"/>
                          <a:ea typeface="+mn-ea"/>
                        </a:rPr>
                        <a:t>事業者の投資による新規施設整備。（便益施設及び駐車場整備等）</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a:t>
                      </a:r>
                      <a:r>
                        <a:rPr lang="en-US" altLang="ja-JP" sz="1200" dirty="0">
                          <a:solidFill>
                            <a:schemeClr val="tx1"/>
                          </a:solidFill>
                          <a:latin typeface="+mn-ea"/>
                          <a:ea typeface="+mn-ea"/>
                        </a:rPr>
                        <a:t>PMO</a:t>
                      </a:r>
                      <a:r>
                        <a:rPr lang="ja-JP" altLang="en-US" sz="1200" dirty="0">
                          <a:solidFill>
                            <a:schemeClr val="tx1"/>
                          </a:solidFill>
                          <a:latin typeface="+mn-ea"/>
                          <a:ea typeface="+mn-ea"/>
                        </a:rPr>
                        <a:t>事業者の投資による既存施設改修整備。（迎賓館、旧第四師団司令部庁舎及び公園内の各売店等）</a:t>
                      </a:r>
                    </a:p>
                    <a:p>
                      <a:pPr>
                        <a:lnSpc>
                          <a:spcPts val="1200"/>
                        </a:lnSpc>
                      </a:pPr>
                      <a:endParaRPr lang="ja-JP" altLang="en-US" sz="1200" dirty="0">
                        <a:solidFill>
                          <a:schemeClr val="tx1"/>
                        </a:solidFill>
                        <a:latin typeface="+mn-ea"/>
                        <a:ea typeface="+mn-ea"/>
                      </a:endParaRPr>
                    </a:p>
                    <a:p>
                      <a:pPr>
                        <a:lnSpc>
                          <a:spcPts val="1200"/>
                        </a:lnSpc>
                      </a:pPr>
                      <a:r>
                        <a:rPr lang="ja-JP" altLang="en-US" sz="1200" dirty="0">
                          <a:solidFill>
                            <a:schemeClr val="tx1"/>
                          </a:solidFill>
                          <a:latin typeface="+mn-ea"/>
                          <a:ea typeface="+mn-ea"/>
                        </a:rPr>
                        <a:t>・</a:t>
                      </a:r>
                      <a:r>
                        <a:rPr lang="en-US" altLang="ja-JP" sz="1200" dirty="0">
                          <a:solidFill>
                            <a:schemeClr val="tx1"/>
                          </a:solidFill>
                          <a:latin typeface="+mn-ea"/>
                          <a:ea typeface="+mn-ea"/>
                        </a:rPr>
                        <a:t>PMO</a:t>
                      </a:r>
                      <a:r>
                        <a:rPr lang="ja-JP" altLang="en-US" sz="1200" dirty="0">
                          <a:solidFill>
                            <a:schemeClr val="tx1"/>
                          </a:solidFill>
                          <a:latin typeface="+mn-ea"/>
                          <a:ea typeface="+mn-ea"/>
                        </a:rPr>
                        <a:t>事業者の投資による園内各所での新サービス開始。（重要文化財の長期公開、御座船の運航、園内交通システム運行、各種イベント実施、景観照明の整備等）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・約</a:t>
                      </a:r>
                      <a:r>
                        <a:rPr lang="en-US" altLang="ja-JP" sz="1200" b="0" u="none" dirty="0">
                          <a:solidFill>
                            <a:schemeClr val="tx1"/>
                          </a:solidFill>
                          <a:latin typeface="+mn-ea"/>
                          <a:ea typeface="+mn-ea"/>
                        </a:rPr>
                        <a:t>2</a:t>
                      </a:r>
                      <a:r>
                        <a:rPr lang="ja-JP" altLang="en-US" sz="1200" b="0" u="none" dirty="0">
                          <a:solidFill>
                            <a:schemeClr val="tx1"/>
                          </a:solidFill>
                          <a:latin typeface="+mn-ea"/>
                          <a:ea typeface="+mn-ea"/>
                        </a:rPr>
                        <a:t>億円超の収支改善。</a:t>
                      </a:r>
                      <a:endParaRPr lang="en-US" altLang="ja-JP" sz="1200" b="0" u="none" dirty="0">
                        <a:solidFill>
                          <a:schemeClr val="tx1"/>
                        </a:solidFill>
                        <a:latin typeface="+mn-ea"/>
                        <a:ea typeface="+mn-ea"/>
                      </a:endParaRPr>
                    </a:p>
                    <a:p>
                      <a:pPr marL="87313" marR="0" indent="-87313"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2014</a:t>
                      </a:r>
                      <a:r>
                        <a:rPr lang="ja-JP" altLang="en-US" sz="1200" b="0" u="none" dirty="0">
                          <a:solidFill>
                            <a:schemeClr val="tx1"/>
                          </a:solidFill>
                          <a:latin typeface="+mn-ea"/>
                          <a:ea typeface="+mn-ea"/>
                        </a:rPr>
                        <a:t>年度　　　　</a:t>
                      </a:r>
                      <a:r>
                        <a:rPr lang="en-US" altLang="ja-JP" sz="1200" b="0" u="none" dirty="0">
                          <a:solidFill>
                            <a:schemeClr val="tx1"/>
                          </a:solidFill>
                          <a:latin typeface="+mn-ea"/>
                          <a:ea typeface="+mn-ea"/>
                        </a:rPr>
                        <a:t>2017</a:t>
                      </a:r>
                      <a:r>
                        <a:rPr lang="ja-JP" altLang="en-US" sz="1200" b="0" u="none" dirty="0">
                          <a:solidFill>
                            <a:schemeClr val="tx1"/>
                          </a:solidFill>
                          <a:latin typeface="+mn-ea"/>
                          <a:ea typeface="+mn-ea"/>
                        </a:rPr>
                        <a:t>年度</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4,000</a:t>
                      </a:r>
                      <a:r>
                        <a:rPr lang="ja-JP" altLang="en-US" sz="1200" b="0" u="none" dirty="0">
                          <a:solidFill>
                            <a:schemeClr val="tx1"/>
                          </a:solidFill>
                          <a:latin typeface="+mn-ea"/>
                          <a:ea typeface="+mn-ea"/>
                        </a:rPr>
                        <a:t>万円　　</a:t>
                      </a:r>
                      <a:r>
                        <a:rPr lang="en-US" altLang="ja-JP" sz="1200" b="0" u="none" dirty="0">
                          <a:solidFill>
                            <a:schemeClr val="tx1"/>
                          </a:solidFill>
                          <a:latin typeface="+mn-ea"/>
                          <a:ea typeface="+mn-ea"/>
                        </a:rPr>
                        <a:t>1</a:t>
                      </a:r>
                      <a:r>
                        <a:rPr lang="ja-JP" altLang="en-US" sz="1200" b="0" u="none" dirty="0">
                          <a:solidFill>
                            <a:schemeClr val="tx1"/>
                          </a:solidFill>
                          <a:latin typeface="+mn-ea"/>
                          <a:ea typeface="+mn-ea"/>
                        </a:rPr>
                        <a:t>億</a:t>
                      </a:r>
                      <a:r>
                        <a:rPr lang="en-US" altLang="ja-JP" sz="1200" b="0" u="none" dirty="0">
                          <a:solidFill>
                            <a:schemeClr val="tx1"/>
                          </a:solidFill>
                          <a:latin typeface="+mn-ea"/>
                          <a:ea typeface="+mn-ea"/>
                        </a:rPr>
                        <a:t>7,900</a:t>
                      </a:r>
                      <a:r>
                        <a:rPr lang="ja-JP" altLang="en-US" sz="1200" b="0" u="none" dirty="0">
                          <a:solidFill>
                            <a:schemeClr val="tx1"/>
                          </a:solidFill>
                          <a:latin typeface="+mn-ea"/>
                          <a:ea typeface="+mn-ea"/>
                        </a:rPr>
                        <a:t>万円</a:t>
                      </a: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・来園者数増</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（３年連続過去最高を更新）</a:t>
                      </a:r>
                    </a:p>
                    <a:p>
                      <a:pPr marL="87313" marR="0" indent="-87313" algn="l" defTabSz="914400" rtl="0" eaLnBrk="1" fontAlgn="auto" latinLnBrk="0" hangingPunct="1">
                        <a:lnSpc>
                          <a:spcPts val="1200"/>
                        </a:lnSpc>
                        <a:spcBef>
                          <a:spcPts val="0"/>
                        </a:spcBef>
                        <a:spcAft>
                          <a:spcPts val="0"/>
                        </a:spcAft>
                        <a:buClrTx/>
                        <a:buSzTx/>
                        <a:buFontTx/>
                        <a:buNone/>
                        <a:tabLst/>
                        <a:defRPr/>
                      </a:pPr>
                      <a:r>
                        <a:rPr lang="ja-JP" altLang="en-US" sz="1200" b="0" u="none" dirty="0">
                          <a:solidFill>
                            <a:schemeClr val="tx1"/>
                          </a:solidFill>
                          <a:latin typeface="+mn-ea"/>
                          <a:ea typeface="+mn-ea"/>
                        </a:rPr>
                        <a:t>　</a:t>
                      </a:r>
                      <a:r>
                        <a:rPr lang="en-US" altLang="ja-JP" sz="1200" b="0" u="none" dirty="0">
                          <a:solidFill>
                            <a:schemeClr val="tx1"/>
                          </a:solidFill>
                          <a:latin typeface="+mn-ea"/>
                          <a:ea typeface="+mn-ea"/>
                        </a:rPr>
                        <a:t>2014</a:t>
                      </a:r>
                      <a:r>
                        <a:rPr lang="ja-JP" altLang="en-US" sz="1200" b="0" u="none" dirty="0">
                          <a:solidFill>
                            <a:schemeClr val="tx1"/>
                          </a:solidFill>
                          <a:latin typeface="+mn-ea"/>
                          <a:ea typeface="+mn-ea"/>
                        </a:rPr>
                        <a:t>年度　　　　</a:t>
                      </a:r>
                      <a:r>
                        <a:rPr lang="en-US" altLang="ja-JP" sz="1200" b="0" u="none" dirty="0">
                          <a:solidFill>
                            <a:schemeClr val="tx1"/>
                          </a:solidFill>
                          <a:latin typeface="+mn-ea"/>
                          <a:ea typeface="+mn-ea"/>
                        </a:rPr>
                        <a:t>2017</a:t>
                      </a:r>
                      <a:r>
                        <a:rPr lang="ja-JP" altLang="en-US" sz="1200" b="0" u="none" dirty="0">
                          <a:solidFill>
                            <a:schemeClr val="tx1"/>
                          </a:solidFill>
                          <a:latin typeface="+mn-ea"/>
                          <a:ea typeface="+mn-ea"/>
                        </a:rPr>
                        <a:t>年度</a:t>
                      </a:r>
                      <a:endParaRPr lang="en-US" altLang="ja-JP"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　　約</a:t>
                      </a:r>
                      <a:r>
                        <a:rPr lang="en-US" altLang="ja-JP" sz="1200" b="0" u="none" dirty="0">
                          <a:solidFill>
                            <a:schemeClr val="tx1"/>
                          </a:solidFill>
                          <a:latin typeface="+mn-ea"/>
                          <a:ea typeface="+mn-ea"/>
                        </a:rPr>
                        <a:t>184</a:t>
                      </a:r>
                      <a:r>
                        <a:rPr lang="ja-JP" altLang="en-US" sz="1200" b="0" u="none" dirty="0">
                          <a:solidFill>
                            <a:schemeClr val="tx1"/>
                          </a:solidFill>
                          <a:latin typeface="+mn-ea"/>
                          <a:ea typeface="+mn-ea"/>
                        </a:rPr>
                        <a:t>万人　　　約</a:t>
                      </a:r>
                      <a:r>
                        <a:rPr lang="en-US" altLang="ja-JP" sz="1200" b="0" u="none" dirty="0">
                          <a:solidFill>
                            <a:schemeClr val="tx1"/>
                          </a:solidFill>
                          <a:latin typeface="+mn-ea"/>
                          <a:ea typeface="+mn-ea"/>
                        </a:rPr>
                        <a:t>275</a:t>
                      </a:r>
                      <a:r>
                        <a:rPr lang="ja-JP" altLang="en-US" sz="1200" b="0" u="none" dirty="0">
                          <a:solidFill>
                            <a:schemeClr val="tx1"/>
                          </a:solidFill>
                          <a:latin typeface="+mn-ea"/>
                          <a:ea typeface="+mn-ea"/>
                        </a:rPr>
                        <a:t>万人</a:t>
                      </a:r>
                    </a:p>
                    <a:p>
                      <a:pPr marL="87313" indent="-87313">
                        <a:lnSpc>
                          <a:spcPts val="1200"/>
                        </a:lnSpc>
                      </a:pPr>
                      <a:endParaRPr lang="en-US" altLang="ja-JP" sz="1200" b="0" u="none" dirty="0">
                        <a:solidFill>
                          <a:schemeClr val="tx1"/>
                        </a:solidFill>
                        <a:latin typeface="+mn-ea"/>
                        <a:ea typeface="+mn-ea"/>
                      </a:endParaRPr>
                    </a:p>
                    <a:p>
                      <a:pPr marL="87313" indent="-87313">
                        <a:lnSpc>
                          <a:spcPts val="1200"/>
                        </a:lnSpc>
                      </a:pPr>
                      <a:endParaRPr lang="ja-JP" altLang="en-US" sz="1200" b="0" u="none" dirty="0">
                        <a:solidFill>
                          <a:schemeClr val="tx1"/>
                        </a:solidFill>
                        <a:latin typeface="+mn-ea"/>
                        <a:ea typeface="+mn-ea"/>
                      </a:endParaRPr>
                    </a:p>
                    <a:p>
                      <a:pPr marL="87313" indent="-87313">
                        <a:lnSpc>
                          <a:spcPts val="1200"/>
                        </a:lnSpc>
                      </a:pPr>
                      <a:r>
                        <a:rPr lang="ja-JP" altLang="en-US" sz="1200" b="0" u="none" dirty="0">
                          <a:solidFill>
                            <a:schemeClr val="tx1"/>
                          </a:solidFill>
                          <a:latin typeface="+mn-ea"/>
                          <a:ea typeface="+mn-ea"/>
                        </a:rPr>
                        <a:t>・大阪城公園の世界的観光拠点化</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0" name="二等辺三角形 9"/>
          <p:cNvSpPr/>
          <p:nvPr/>
        </p:nvSpPr>
        <p:spPr>
          <a:xfrm rot="5400000">
            <a:off x="7666100" y="2846076"/>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二等辺三角形 7"/>
          <p:cNvSpPr/>
          <p:nvPr/>
        </p:nvSpPr>
        <p:spPr>
          <a:xfrm rot="5400000">
            <a:off x="7666100" y="2065434"/>
            <a:ext cx="288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122</a:t>
            </a:fld>
            <a:endParaRPr kumimoji="1" lang="ja-JP" altLang="en-US"/>
          </a:p>
        </p:txBody>
      </p:sp>
      <p:sp>
        <p:nvSpPr>
          <p:cNvPr id="11" name="テキスト ボックス 10"/>
          <p:cNvSpPr txBox="1"/>
          <p:nvPr/>
        </p:nvSpPr>
        <p:spPr>
          <a:xfrm>
            <a:off x="8604448" y="1"/>
            <a:ext cx="539552" cy="307778"/>
          </a:xfrm>
          <a:prstGeom prst="rect">
            <a:avLst/>
          </a:prstGeom>
          <a:noFill/>
        </p:spPr>
        <p:txBody>
          <a:bodyPr wrap="square" rtlCol="0">
            <a:spAutoFit/>
          </a:bodyPr>
          <a:lstStyle/>
          <a:p>
            <a:pPr algn="ctr"/>
            <a:r>
              <a:rPr lang="en-US" altLang="ja-JP" sz="1400" dirty="0" smtClean="0">
                <a:solidFill>
                  <a:prstClr val="black"/>
                </a:solidFill>
              </a:rPr>
              <a:t>A11</a:t>
            </a:r>
            <a:endParaRPr lang="ja-JP" altLang="en-US" sz="1400" dirty="0">
              <a:solidFill>
                <a:prstClr val="black"/>
              </a:solidFill>
            </a:endParaRPr>
          </a:p>
        </p:txBody>
      </p:sp>
      <p:sp>
        <p:nvSpPr>
          <p:cNvPr id="12" name="テキスト ボックス 11"/>
          <p:cNvSpPr txBox="1"/>
          <p:nvPr/>
        </p:nvSpPr>
        <p:spPr>
          <a:xfrm>
            <a:off x="0" y="0"/>
            <a:ext cx="8604448" cy="769441"/>
          </a:xfrm>
          <a:prstGeom prst="rect">
            <a:avLst/>
          </a:prstGeom>
          <a:solidFill>
            <a:srgbClr val="0070C0"/>
          </a:solidFill>
        </p:spPr>
        <p:txBody>
          <a:bodyPr wrap="square" rtlCol="0">
            <a:spAutoFit/>
          </a:bodyPr>
          <a:lstStyle/>
          <a:p>
            <a:r>
              <a:rPr lang="en-US" altLang="ja-JP" sz="2200" b="1" u="sng" spc="-110" dirty="0">
                <a:solidFill>
                  <a:prstClr val="white"/>
                </a:solidFill>
                <a:latin typeface="ＭＳ Ｐゴシック" panose="020B0600070205080204" pitchFamily="50" charset="-128"/>
              </a:rPr>
              <a:t>Ⅱ</a:t>
            </a:r>
            <a:r>
              <a:rPr lang="en-US" altLang="ja-JP" sz="2200" b="1" u="sng" spc="-110" dirty="0" smtClean="0">
                <a:solidFill>
                  <a:prstClr val="white"/>
                </a:solidFill>
                <a:latin typeface="ＭＳ Ｐゴシック" panose="020B0600070205080204" pitchFamily="50" charset="-128"/>
              </a:rPr>
              <a:t>【</a:t>
            </a:r>
            <a:r>
              <a:rPr lang="ja-JP" altLang="en-US" sz="2200" b="1" u="sng" spc="-110" dirty="0" smtClean="0">
                <a:solidFill>
                  <a:prstClr val="white"/>
                </a:solidFill>
                <a:latin typeface="ＭＳ Ｐゴシック" panose="020B0600070205080204" pitchFamily="50" charset="-128"/>
              </a:rPr>
              <a:t>公民連携の推進</a:t>
            </a:r>
            <a:r>
              <a:rPr lang="en-US" altLang="ja-JP" sz="2200" b="1" u="sng" spc="-110" dirty="0" smtClean="0">
                <a:solidFill>
                  <a:prstClr val="white"/>
                </a:solidFill>
                <a:latin typeface="ＭＳ Ｐゴシック" panose="020B0600070205080204" pitchFamily="50" charset="-128"/>
              </a:rPr>
              <a:t>】(12) </a:t>
            </a:r>
            <a:r>
              <a:rPr lang="ja-JP" altLang="en-US" sz="2200" b="1" u="sng" spc="-110" dirty="0">
                <a:solidFill>
                  <a:prstClr val="white"/>
                </a:solidFill>
                <a:latin typeface="ＭＳ Ｐゴシック" panose="020B0600070205080204" pitchFamily="50" charset="-128"/>
              </a:rPr>
              <a:t>天王寺公園エントランスエリア（愛称</a:t>
            </a:r>
            <a:r>
              <a:rPr lang="ja-JP" altLang="en-US" sz="2200" b="1" u="sng" spc="-110" dirty="0" smtClean="0">
                <a:solidFill>
                  <a:prstClr val="white"/>
                </a:solidFill>
                <a:latin typeface="ＭＳ Ｐゴシック" panose="020B0600070205080204" pitchFamily="50" charset="-128"/>
              </a:rPr>
              <a:t>：てんしば）・</a:t>
            </a:r>
            <a:endParaRPr lang="en-US" altLang="ja-JP" sz="2200" b="1" u="sng" spc="-110" dirty="0" smtClean="0">
              <a:solidFill>
                <a:prstClr val="white"/>
              </a:solidFill>
              <a:latin typeface="ＭＳ Ｐゴシック" panose="020B0600070205080204" pitchFamily="50" charset="-128"/>
            </a:endParaRPr>
          </a:p>
          <a:p>
            <a:r>
              <a:rPr lang="ja-JP" altLang="en-US" sz="2200" b="1" spc="-110" dirty="0">
                <a:solidFill>
                  <a:prstClr val="white"/>
                </a:solidFill>
                <a:latin typeface="ＭＳ Ｐゴシック" panose="020B0600070205080204" pitchFamily="50" charset="-128"/>
              </a:rPr>
              <a:t>　 </a:t>
            </a:r>
            <a:r>
              <a:rPr lang="ja-JP" altLang="en-US" sz="2200" b="1" u="sng" spc="-110" dirty="0" smtClean="0">
                <a:solidFill>
                  <a:prstClr val="white"/>
                </a:solidFill>
                <a:latin typeface="ＭＳ Ｐゴシック" panose="020B0600070205080204" pitchFamily="50" charset="-128"/>
              </a:rPr>
              <a:t>大阪城</a:t>
            </a:r>
            <a:r>
              <a:rPr lang="ja-JP" altLang="en-US" sz="2200" b="1" u="sng" spc="-110" dirty="0">
                <a:solidFill>
                  <a:prstClr val="white"/>
                </a:solidFill>
                <a:latin typeface="ＭＳ Ｐゴシック" panose="020B0600070205080204" pitchFamily="50" charset="-128"/>
              </a:rPr>
              <a:t>公園</a:t>
            </a:r>
            <a:r>
              <a:rPr lang="en-US" altLang="ja-JP" sz="2200" b="1" u="sng" spc="-110" dirty="0">
                <a:solidFill>
                  <a:prstClr val="white"/>
                </a:solidFill>
                <a:latin typeface="ＭＳ Ｐゴシック" panose="020B0600070205080204" pitchFamily="50" charset="-128"/>
              </a:rPr>
              <a:t>PMO </a:t>
            </a:r>
            <a:r>
              <a:rPr lang="ja-JP" altLang="en-US" sz="2200" b="1" u="sng" spc="-110" dirty="0" smtClean="0">
                <a:solidFill>
                  <a:prstClr val="white"/>
                </a:solidFill>
                <a:latin typeface="ＭＳ Ｐゴシック" panose="020B0600070205080204" pitchFamily="50" charset="-128"/>
              </a:rPr>
              <a:t> </a:t>
            </a:r>
            <a:r>
              <a:rPr lang="en-US" altLang="ja-JP" sz="2200" b="1" u="sng" spc="-110" dirty="0" smtClean="0">
                <a:solidFill>
                  <a:prstClr val="white"/>
                </a:solidFill>
                <a:latin typeface="ＭＳ Ｐゴシック" panose="020B0600070205080204" pitchFamily="50" charset="-128"/>
              </a:rPr>
              <a:t>〔</a:t>
            </a:r>
            <a:r>
              <a:rPr lang="ja-JP" altLang="en-US" sz="2200" b="1" u="sng" spc="-110" dirty="0">
                <a:solidFill>
                  <a:prstClr val="white"/>
                </a:solidFill>
                <a:latin typeface="ＭＳ Ｐゴシック" panose="020B0600070205080204" pitchFamily="50" charset="-128"/>
              </a:rPr>
              <a:t>新規</a:t>
            </a:r>
            <a:r>
              <a:rPr lang="en-US" altLang="ja-JP" sz="2200" b="1" u="sng" spc="-110" dirty="0">
                <a:solidFill>
                  <a:prstClr val="white"/>
                </a:solidFill>
                <a:latin typeface="ＭＳ Ｐゴシック" panose="020B0600070205080204" pitchFamily="50" charset="-128"/>
              </a:rPr>
              <a:t>〕</a:t>
            </a:r>
          </a:p>
        </p:txBody>
      </p:sp>
    </p:spTree>
    <p:extLst>
      <p:ext uri="{BB962C8B-B14F-4D97-AF65-F5344CB8AC3E}">
        <p14:creationId xmlns:p14="http://schemas.microsoft.com/office/powerpoint/2010/main" val="20121856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344472" y="1052736"/>
            <a:ext cx="1535762" cy="3992509"/>
            <a:chOff x="7344472" y="1052736"/>
            <a:chExt cx="1535762" cy="3992509"/>
          </a:xfrm>
        </p:grpSpPr>
        <p:sp>
          <p:nvSpPr>
            <p:cNvPr id="12" name="角丸四角形 11"/>
            <p:cNvSpPr/>
            <p:nvPr/>
          </p:nvSpPr>
          <p:spPr>
            <a:xfrm>
              <a:off x="7344472" y="1052736"/>
              <a:ext cx="1512000" cy="144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344472" y="2481632"/>
              <a:ext cx="1260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7344472" y="2852936"/>
              <a:ext cx="1512000" cy="1476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7368234" y="4509160"/>
              <a:ext cx="1512000" cy="36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7368234" y="4865245"/>
              <a:ext cx="82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p:cNvSpPr txBox="1"/>
          <p:nvPr/>
        </p:nvSpPr>
        <p:spPr>
          <a:xfrm>
            <a:off x="0" y="0"/>
            <a:ext cx="8748464" cy="338554"/>
          </a:xfrm>
          <a:prstGeom prst="rect">
            <a:avLst/>
          </a:prstGeom>
          <a:noFill/>
        </p:spPr>
        <p:txBody>
          <a:bodyPr wrap="square" rtlCol="0">
            <a:spAutoFit/>
          </a:bodyPr>
          <a:lstStyle/>
          <a:p>
            <a:r>
              <a:rPr kumimoji="1" lang="ja-JP" altLang="en-US" sz="1600" u="sng" dirty="0" smtClean="0"/>
              <a:t>うめきた</a:t>
            </a:r>
            <a:r>
              <a:rPr lang="ja-JP" altLang="en-US" sz="1600" u="sng" dirty="0" smtClean="0"/>
              <a:t>２期開発の計画づくり</a:t>
            </a:r>
            <a:endParaRPr kumimoji="1" lang="en-US" altLang="ja-JP" sz="1600" b="1" i="1" u="sng" dirty="0" smtClean="0"/>
          </a:p>
        </p:txBody>
      </p:sp>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smtClean="0"/>
              <a:t>①分野：　</a:t>
            </a:r>
            <a:r>
              <a:rPr lang="ja-JP" altLang="en-US" sz="1400" dirty="0" smtClean="0"/>
              <a:t>まちづくり</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都市計画局　</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2011</a:t>
            </a:r>
            <a:r>
              <a:rPr kumimoji="1" lang="ja-JP" altLang="en-US" sz="1400" dirty="0" smtClean="0"/>
              <a:t>年～</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1033301445"/>
              </p:ext>
            </p:extLst>
          </p:nvPr>
        </p:nvGraphicFramePr>
        <p:xfrm>
          <a:off x="2267744" y="476673"/>
          <a:ext cx="6696744" cy="5785562"/>
        </p:xfrm>
        <a:graphic>
          <a:graphicData uri="http://schemas.openxmlformats.org/drawingml/2006/table">
            <a:tbl>
              <a:tblPr firstRow="1">
                <a:tableStyleId>{616DA210-FB5B-4158-B5E0-FEB733F419BA}</a:tableStyleId>
              </a:tblPr>
              <a:tblGrid>
                <a:gridCol w="1674186"/>
                <a:gridCol w="1674186"/>
                <a:gridCol w="1674186"/>
                <a:gridCol w="1674186"/>
              </a:tblGrid>
              <a:tr h="493237">
                <a:tc>
                  <a:txBody>
                    <a:bodyPr/>
                    <a:lstStyle/>
                    <a:p>
                      <a:pPr algn="ctr"/>
                      <a:r>
                        <a:rPr kumimoji="1" lang="ja-JP" altLang="en-US" sz="1400" dirty="0" smtClean="0">
                          <a:solidFill>
                            <a:schemeClr val="bg1"/>
                          </a:solidFill>
                        </a:rPr>
                        <a:t>改革前の課題</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Why</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改革の方向性</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Vision)</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何をどう改革したか</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What</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主な成果</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Outcome</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r>
              <a:tr h="52674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baseline="0" dirty="0" smtClean="0"/>
                        <a:t>・世界の大都市では、ニューヨークのセントラルパークやロンドンのハイド・パークなど、都市の中心部に大きな公園があることで、都市格を高めており、うめきた２期区域においても、みどりを軸としたまちづくりをめざす機運が高まった。</a:t>
                      </a:r>
                      <a:endParaRPr kumimoji="1" lang="en-US" altLang="ja-JP" sz="1200" u="none" strike="noStrike" dirty="0" smtClean="0"/>
                    </a:p>
                    <a:p>
                      <a:pPr algn="l"/>
                      <a:endParaRPr kumimoji="1" lang="en-US" altLang="ja-JP" sz="1200" u="none" strike="noStrike" dirty="0" smtClean="0">
                        <a:solidFill>
                          <a:schemeClr val="tx1"/>
                        </a:solidFill>
                      </a:endParaRPr>
                    </a:p>
                  </a:txBody>
                  <a:tcPr/>
                </a:tc>
                <a:tc>
                  <a:txBody>
                    <a:bodyPr/>
                    <a:lstStyle/>
                    <a:p>
                      <a:pPr algn="l"/>
                      <a:r>
                        <a:rPr kumimoji="1" lang="ja-JP" altLang="en-US" sz="1200" dirty="0" smtClean="0"/>
                        <a:t>・</a:t>
                      </a:r>
                      <a:r>
                        <a:rPr kumimoji="1" lang="ja-JP" altLang="en-US" sz="1200" kern="1200" baseline="0" dirty="0" smtClean="0"/>
                        <a:t> 「グランドデザイン・大阪」の中で、</a:t>
                      </a:r>
                      <a:r>
                        <a:rPr kumimoji="1" lang="en-US" altLang="ja-JP" sz="1200" kern="1200" baseline="0" dirty="0" smtClean="0"/>
                        <a:t>『</a:t>
                      </a:r>
                      <a:r>
                        <a:rPr kumimoji="1" lang="ja-JP" altLang="en-US" sz="1200" kern="1200" baseline="0" dirty="0" smtClean="0"/>
                        <a:t>大規模な「みどり」の空間を確保する</a:t>
                      </a:r>
                      <a:r>
                        <a:rPr kumimoji="1" lang="en-US" altLang="ja-JP" sz="1200" kern="1200" baseline="0" dirty="0" smtClean="0"/>
                        <a:t>』</a:t>
                      </a:r>
                      <a:r>
                        <a:rPr kumimoji="1" lang="ja-JP" altLang="en-US" sz="1200" kern="1200" baseline="0" dirty="0" smtClean="0"/>
                        <a:t>こととし、今後の取組みとして「うめきたと周辺のみどり化」を位置づけた。</a:t>
                      </a:r>
                      <a:endParaRPr kumimoji="1" lang="en-US" altLang="ja-JP" sz="1200" dirty="0" smtClean="0"/>
                    </a:p>
                    <a:p>
                      <a:pPr algn="l"/>
                      <a:endParaRPr kumimoji="1" lang="en-US" altLang="ja-JP" sz="1200" u="none" strike="noStrike" dirty="0" smtClean="0"/>
                    </a:p>
                    <a:p>
                      <a:pPr algn="l"/>
                      <a:r>
                        <a:rPr kumimoji="1" lang="ja-JP" altLang="en-US" sz="1200" u="none" strike="noStrike" dirty="0" smtClean="0"/>
                        <a:t>・「みどり」を軸にしたまちづくりにより、圧倒的な都市魅力と品格ある都市景観を創出するとともに、開発の効果を周辺にも波及させ、周辺の地域を高めることとした。</a:t>
                      </a:r>
                      <a:endParaRPr kumimoji="1" lang="en-US" altLang="ja-JP" sz="1200" u="none" strike="noStrike" dirty="0" smtClean="0">
                        <a:solidFill>
                          <a:schemeClr val="tx1"/>
                        </a:solidFill>
                      </a:endParaRPr>
                    </a:p>
                  </a:txBody>
                  <a:tcPr/>
                </a:tc>
                <a:tc>
                  <a:txBody>
                    <a:bodyPr/>
                    <a:lstStyle/>
                    <a:p>
                      <a:pPr algn="l"/>
                      <a:r>
                        <a:rPr kumimoji="1" lang="ja-JP" altLang="en-US" sz="1200" u="none" strike="noStrike" dirty="0" smtClean="0"/>
                        <a:t>・大阪駅周辺地域部会において、うめきた</a:t>
                      </a:r>
                      <a:r>
                        <a:rPr kumimoji="1" lang="en-US" altLang="ja-JP" sz="1200" u="none" strike="noStrike" dirty="0" smtClean="0"/>
                        <a:t>2</a:t>
                      </a:r>
                      <a:r>
                        <a:rPr kumimoji="1" lang="ja-JP" altLang="en-US" sz="1200" u="none" strike="noStrike" dirty="0" smtClean="0"/>
                        <a:t>期開発計画について議論し</a:t>
                      </a:r>
                      <a:r>
                        <a:rPr kumimoji="1" lang="ja-JP" altLang="en-US" sz="1200" u="none" strike="noStrike" kern="1200" baseline="0" dirty="0" smtClean="0"/>
                        <a:t>、「みどり」を軸とした質の高いまちづくりをめざすこと、また、その実現に向けて、 国内外から広く民間提案を受け入れ、創意に富んだ、実効性のある開発計画を検討することを確認した。</a:t>
                      </a:r>
                      <a:endParaRPr kumimoji="1" lang="en-US" altLang="ja-JP" sz="1200" u="none" strike="noStrike" kern="1200" baseline="0" dirty="0" smtClean="0"/>
                    </a:p>
                    <a:p>
                      <a:pPr algn="l"/>
                      <a:endParaRPr kumimoji="1" lang="ja-JP" altLang="en-US" sz="1200" u="none"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dirty="0" smtClean="0"/>
                    </a:p>
                    <a:p>
                      <a:pPr algn="l"/>
                      <a:endParaRPr kumimoji="1" lang="en-US" altLang="ja-JP" sz="1200" u="none" strike="noStrike" dirty="0" smtClean="0"/>
                    </a:p>
                    <a:p>
                      <a:pPr algn="l"/>
                      <a:endParaRPr kumimoji="1" lang="en-US" altLang="ja-JP" sz="1200" u="none" strike="noStrike" dirty="0" smtClean="0">
                        <a:solidFill>
                          <a:schemeClr val="tx1"/>
                        </a:solidFill>
                      </a:endParaRPr>
                    </a:p>
                  </a:txBody>
                  <a:tcPr/>
                </a:tc>
                <a:tc>
                  <a:txBody>
                    <a:bodyPr/>
                    <a:lstStyle/>
                    <a:p>
                      <a:pPr>
                        <a:defRPr/>
                      </a:pPr>
                      <a:r>
                        <a:rPr lang="ja-JP" altLang="en-US" sz="1200" u="none" dirty="0" smtClean="0">
                          <a:solidFill>
                            <a:schemeClr val="tx1"/>
                          </a:solidFill>
                        </a:rPr>
                        <a:t>・</a:t>
                      </a:r>
                      <a:r>
                        <a:rPr lang="en-US" altLang="ja-JP" sz="1200" u="none" dirty="0" smtClean="0">
                          <a:solidFill>
                            <a:schemeClr val="tx1"/>
                          </a:solidFill>
                        </a:rPr>
                        <a:t>2014</a:t>
                      </a:r>
                      <a:r>
                        <a:rPr lang="ja-JP" altLang="en-US" sz="1200" u="none" dirty="0" smtClean="0">
                          <a:solidFill>
                            <a:schemeClr val="tx1"/>
                          </a:solidFill>
                        </a:rPr>
                        <a:t>年度には、</a:t>
                      </a:r>
                      <a:r>
                        <a:rPr lang="en-US" altLang="ja-JP" sz="1200" u="none" dirty="0" smtClean="0">
                          <a:solidFill>
                            <a:schemeClr val="tx1"/>
                          </a:solidFill>
                        </a:rPr>
                        <a:t>2013</a:t>
                      </a:r>
                      <a:r>
                        <a:rPr lang="ja-JP" altLang="en-US" sz="1200" u="none" dirty="0" smtClean="0">
                          <a:solidFill>
                            <a:schemeClr val="tx1"/>
                          </a:solidFill>
                        </a:rPr>
                        <a:t>年度に実施した民間提案募集（</a:t>
                      </a:r>
                      <a:r>
                        <a:rPr lang="en-US" altLang="ja-JP" sz="1200" u="none" dirty="0" smtClean="0">
                          <a:solidFill>
                            <a:schemeClr val="tx1"/>
                          </a:solidFill>
                        </a:rPr>
                        <a:t>1</a:t>
                      </a:r>
                      <a:r>
                        <a:rPr lang="ja-JP" altLang="en-US" sz="1200" u="none" dirty="0" smtClean="0">
                          <a:solidFill>
                            <a:schemeClr val="tx1"/>
                          </a:solidFill>
                        </a:rPr>
                        <a:t>次募集）における優秀提案内容等を活用し、「みどり」と「イノベーション」の融合拠点を目標とする「うめきた</a:t>
                      </a:r>
                      <a:r>
                        <a:rPr lang="en-US" altLang="ja-JP" sz="1200" u="none" dirty="0" smtClean="0">
                          <a:solidFill>
                            <a:schemeClr val="tx1"/>
                          </a:solidFill>
                        </a:rPr>
                        <a:t>2</a:t>
                      </a:r>
                      <a:r>
                        <a:rPr lang="ja-JP" altLang="en-US" sz="1200" u="none" dirty="0" smtClean="0">
                          <a:solidFill>
                            <a:schemeClr val="tx1"/>
                          </a:solidFill>
                        </a:rPr>
                        <a:t>期区域まちづくりの方針」を決定した。</a:t>
                      </a:r>
                      <a:endParaRPr lang="en-US" altLang="ja-JP" sz="1200" u="none" dirty="0" smtClean="0">
                        <a:solidFill>
                          <a:schemeClr val="tx1"/>
                        </a:solidFill>
                      </a:endParaRPr>
                    </a:p>
                    <a:p>
                      <a:pPr>
                        <a:defRPr/>
                      </a:pPr>
                      <a:endParaRPr lang="en-US" altLang="ja-JP" sz="1200" u="none" dirty="0" smtClean="0">
                        <a:solidFill>
                          <a:schemeClr val="tx1"/>
                        </a:solidFill>
                      </a:endParaRPr>
                    </a:p>
                    <a:p>
                      <a:pPr>
                        <a:defRPr/>
                      </a:pPr>
                      <a:r>
                        <a:rPr lang="ja-JP" altLang="en-US" sz="1200" u="none" dirty="0" smtClean="0">
                          <a:solidFill>
                            <a:schemeClr val="tx1"/>
                          </a:solidFill>
                        </a:rPr>
                        <a:t>・</a:t>
                      </a:r>
                      <a:r>
                        <a:rPr lang="en-US" altLang="ja-JP" sz="1200" u="none" dirty="0" smtClean="0">
                          <a:solidFill>
                            <a:schemeClr val="tx1"/>
                          </a:solidFill>
                        </a:rPr>
                        <a:t>2016</a:t>
                      </a:r>
                      <a:r>
                        <a:rPr lang="ja-JP" altLang="en-US" sz="1200" u="none" dirty="0" smtClean="0">
                          <a:solidFill>
                            <a:schemeClr val="tx1"/>
                          </a:solidFill>
                        </a:rPr>
                        <a:t>年度には、うめきたのまちにふさわしい「みどり」</a:t>
                      </a:r>
                      <a:r>
                        <a:rPr lang="ja-JP" altLang="en-US" sz="1200" u="none" dirty="0" err="1" smtClean="0">
                          <a:solidFill>
                            <a:schemeClr val="tx1"/>
                          </a:solidFill>
                        </a:rPr>
                        <a:t>づ</a:t>
                      </a:r>
                      <a:r>
                        <a:rPr lang="ja-JP" altLang="en-US" sz="1200" u="none" dirty="0" smtClean="0">
                          <a:solidFill>
                            <a:schemeClr val="tx1"/>
                          </a:solidFill>
                        </a:rPr>
                        <a:t>くりを進めるため、新たに寄附の受入を開始した。また、うめきた</a:t>
                      </a:r>
                      <a:r>
                        <a:rPr lang="en-US" altLang="ja-JP" sz="1200" u="none" dirty="0" smtClean="0">
                          <a:solidFill>
                            <a:schemeClr val="tx1"/>
                          </a:solidFill>
                        </a:rPr>
                        <a:t>2</a:t>
                      </a:r>
                      <a:r>
                        <a:rPr lang="ja-JP" altLang="en-US" sz="1200" u="none" dirty="0" smtClean="0">
                          <a:solidFill>
                            <a:schemeClr val="tx1"/>
                          </a:solidFill>
                        </a:rPr>
                        <a:t>期区域の地区計画などの都市計画決定・変更を実施した。</a:t>
                      </a:r>
                      <a:endParaRPr lang="en-US" altLang="ja-JP" sz="1200" u="none" dirty="0" smtClean="0">
                        <a:solidFill>
                          <a:schemeClr val="tx1"/>
                        </a:solidFill>
                      </a:endParaRPr>
                    </a:p>
                    <a:p>
                      <a:pPr>
                        <a:defRPr/>
                      </a:pPr>
                      <a:endParaRPr lang="en-US" altLang="ja-JP" sz="1200" u="none" dirty="0" smtClean="0">
                        <a:solidFill>
                          <a:schemeClr val="tx1"/>
                        </a:solidFill>
                      </a:endParaRPr>
                    </a:p>
                    <a:p>
                      <a:pPr>
                        <a:defRPr/>
                      </a:pPr>
                      <a:r>
                        <a:rPr lang="ja-JP" altLang="en-US" sz="1200" u="none" dirty="0" smtClean="0">
                          <a:solidFill>
                            <a:schemeClr val="tx1"/>
                          </a:solidFill>
                        </a:rPr>
                        <a:t>・</a:t>
                      </a:r>
                      <a:r>
                        <a:rPr lang="en-US" altLang="ja-JP" sz="1200" u="none" dirty="0" smtClean="0">
                          <a:solidFill>
                            <a:schemeClr val="tx1"/>
                          </a:solidFill>
                        </a:rPr>
                        <a:t>2017</a:t>
                      </a:r>
                      <a:r>
                        <a:rPr lang="ja-JP" altLang="en-US" sz="1200" u="none" dirty="0" smtClean="0">
                          <a:solidFill>
                            <a:schemeClr val="tx1"/>
                          </a:solidFill>
                        </a:rPr>
                        <a:t>年度には、開発事業者募集（</a:t>
                      </a:r>
                      <a:r>
                        <a:rPr lang="en-US" altLang="ja-JP" sz="1200" u="none" dirty="0" smtClean="0">
                          <a:solidFill>
                            <a:schemeClr val="tx1"/>
                          </a:solidFill>
                        </a:rPr>
                        <a:t>2</a:t>
                      </a:r>
                      <a:r>
                        <a:rPr lang="ja-JP" altLang="en-US" sz="1200" u="none" dirty="0" smtClean="0">
                          <a:solidFill>
                            <a:schemeClr val="tx1"/>
                          </a:solidFill>
                        </a:rPr>
                        <a:t>次募集）を開始した。</a:t>
                      </a:r>
                      <a:endParaRPr lang="en-US" altLang="ja-JP"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dirty="0" smtClean="0">
                        <a:solidFill>
                          <a:schemeClr val="tx1"/>
                        </a:solidFill>
                      </a:endParaRPr>
                    </a:p>
                    <a:p>
                      <a:pPr algn="l"/>
                      <a:r>
                        <a:rPr kumimoji="1" lang="ja-JP" altLang="en-US" sz="1200" u="none" strike="noStrike" kern="1200" dirty="0" smtClean="0">
                          <a:solidFill>
                            <a:schemeClr val="tx1"/>
                          </a:solidFill>
                        </a:rPr>
                        <a:t>⇒全体スケジュールは次頁参照</a:t>
                      </a:r>
                      <a:endParaRPr kumimoji="1" lang="ja-JP" altLang="ja-JP" sz="1200" u="none" strike="noStrike" kern="1200" dirty="0" smtClean="0">
                        <a:solidFill>
                          <a:schemeClr val="tx1"/>
                        </a:solidFill>
                      </a:endParaRPr>
                    </a:p>
                  </a:txBody>
                  <a:tcPr/>
                </a:tc>
              </a:tr>
            </a:tbl>
          </a:graphicData>
        </a:graphic>
      </p:graphicFrame>
      <p:sp>
        <p:nvSpPr>
          <p:cNvPr id="7" name="テキスト ボックス 6"/>
          <p:cNvSpPr txBox="1"/>
          <p:nvPr/>
        </p:nvSpPr>
        <p:spPr>
          <a:xfrm>
            <a:off x="8388424" y="0"/>
            <a:ext cx="755576" cy="307777"/>
          </a:xfrm>
          <a:prstGeom prst="rect">
            <a:avLst/>
          </a:prstGeom>
          <a:noFill/>
        </p:spPr>
        <p:txBody>
          <a:bodyPr wrap="square" rtlCol="0">
            <a:spAutoFit/>
          </a:bodyPr>
          <a:lstStyle/>
          <a:p>
            <a:r>
              <a:rPr lang="en-US" altLang="ja-JP" sz="1400" dirty="0" smtClean="0"/>
              <a:t>D(110)</a:t>
            </a:r>
            <a:endParaRPr kumimoji="1" lang="en-US" altLang="ja-JP" sz="1400" dirty="0" smtClean="0"/>
          </a:p>
        </p:txBody>
      </p:sp>
      <p:sp>
        <p:nvSpPr>
          <p:cNvPr id="8" name="スライド番号プレースホルダ 7"/>
          <p:cNvSpPr>
            <a:spLocks noGrp="1"/>
          </p:cNvSpPr>
          <p:nvPr>
            <p:ph type="sldNum" sz="quarter" idx="12"/>
          </p:nvPr>
        </p:nvSpPr>
        <p:spPr/>
        <p:txBody>
          <a:bodyPr/>
          <a:lstStyle/>
          <a:p>
            <a:fld id="{F30FF27A-D85C-4913-983A-AF6856D9E018}" type="slidenum">
              <a:rPr kumimoji="1" lang="en-US" altLang="ja-JP" smtClean="0"/>
              <a:t>221</a:t>
            </a:fld>
            <a:endParaRPr kumimoji="1" lang="ja-JP" altLang="en-US" dirty="0"/>
          </a:p>
        </p:txBody>
      </p:sp>
    </p:spTree>
    <p:extLst>
      <p:ext uri="{BB962C8B-B14F-4D97-AF65-F5344CB8AC3E}">
        <p14:creationId xmlns:p14="http://schemas.microsoft.com/office/powerpoint/2010/main" val="36215604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5664" y="694515"/>
            <a:ext cx="9108336" cy="598352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8964488"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524328"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164169"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7991151" y="1173562"/>
            <a:ext cx="454349" cy="5423790"/>
          </a:xfrm>
          <a:prstGeom prst="rect">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6447" y="60743"/>
            <a:ext cx="8229600" cy="602884"/>
          </a:xfrm>
        </p:spPr>
        <p:txBody>
          <a:bodyPr>
            <a:noAutofit/>
          </a:bodyPr>
          <a:lstStyle/>
          <a:p>
            <a:r>
              <a:rPr kumimoji="1" lang="ja-JP" altLang="en-US" sz="3600" dirty="0" smtClean="0"/>
              <a:t>今後のスケジュール</a:t>
            </a:r>
            <a:endParaRPr kumimoji="1" lang="ja-JP" altLang="en-US" sz="3600" dirty="0"/>
          </a:p>
        </p:txBody>
      </p:sp>
      <p:sp>
        <p:nvSpPr>
          <p:cNvPr id="18" name="右矢印 17"/>
          <p:cNvSpPr/>
          <p:nvPr/>
        </p:nvSpPr>
        <p:spPr>
          <a:xfrm>
            <a:off x="1547664" y="1844824"/>
            <a:ext cx="5970031" cy="86409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88536" y="1129464"/>
            <a:ext cx="396000" cy="2297820"/>
          </a:xfrm>
          <a:prstGeom prst="rect">
            <a:avLst/>
          </a:prstGeom>
          <a:noFill/>
          <a:ln>
            <a:solidFill>
              <a:schemeClr val="tx1"/>
            </a:solidFill>
          </a:ln>
        </p:spPr>
        <p:txBody>
          <a:bodyPr vert="eaVert" wrap="square" rtlCol="0">
            <a:noAutofit/>
          </a:bodyPr>
          <a:lstStyle/>
          <a:p>
            <a:pPr algn="ctr"/>
            <a:r>
              <a:rPr kumimoji="1" lang="ja-JP" altLang="en-US" dirty="0" smtClean="0"/>
              <a:t>基盤整備</a:t>
            </a:r>
            <a:endParaRPr kumimoji="1" lang="ja-JP" altLang="en-US" dirty="0"/>
          </a:p>
        </p:txBody>
      </p:sp>
      <p:sp>
        <p:nvSpPr>
          <p:cNvPr id="20" name="角丸四角形 19"/>
          <p:cNvSpPr/>
          <p:nvPr/>
        </p:nvSpPr>
        <p:spPr>
          <a:xfrm>
            <a:off x="710942" y="1173561"/>
            <a:ext cx="1094207" cy="730205"/>
          </a:xfrm>
          <a:prstGeom prst="roundRect">
            <a:avLst>
              <a:gd name="adj" fmla="val 19002"/>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717419" y="1163504"/>
            <a:ext cx="1118277" cy="784830"/>
          </a:xfrm>
          <a:prstGeom prst="rect">
            <a:avLst/>
          </a:prstGeom>
          <a:noFill/>
        </p:spPr>
        <p:txBody>
          <a:bodyPr wrap="square" rtlCol="0">
            <a:spAutoFit/>
          </a:bodyPr>
          <a:lstStyle/>
          <a:p>
            <a:pPr>
              <a:lnSpc>
                <a:spcPts val="1800"/>
              </a:lnSpc>
            </a:pPr>
            <a:r>
              <a:rPr lang="ja-JP" altLang="en-US" sz="1200" dirty="0" smtClean="0"/>
              <a:t>　２</a:t>
            </a:r>
            <a:r>
              <a:rPr kumimoji="1" lang="ja-JP" altLang="en-US" sz="1200" dirty="0" smtClean="0"/>
              <a:t>期区域</a:t>
            </a:r>
            <a:endParaRPr kumimoji="1" lang="en-US" altLang="ja-JP" sz="1200" dirty="0" smtClean="0"/>
          </a:p>
          <a:p>
            <a:pPr>
              <a:lnSpc>
                <a:spcPts val="1800"/>
              </a:lnSpc>
            </a:pPr>
            <a:r>
              <a:rPr lang="ja-JP" altLang="en-US" sz="1200" dirty="0" smtClean="0"/>
              <a:t>　更地化工事 （～</a:t>
            </a:r>
            <a:r>
              <a:rPr lang="en-US" altLang="ja-JP" sz="1200" dirty="0" smtClean="0"/>
              <a:t>2014</a:t>
            </a:r>
            <a:r>
              <a:rPr lang="ja-JP" altLang="en-US" sz="1200" dirty="0" smtClean="0"/>
              <a:t>年度）</a:t>
            </a:r>
            <a:endParaRPr kumimoji="1" lang="en-US" altLang="ja-JP" sz="1200" dirty="0" smtClean="0"/>
          </a:p>
        </p:txBody>
      </p:sp>
      <p:sp>
        <p:nvSpPr>
          <p:cNvPr id="22" name="右矢印 21"/>
          <p:cNvSpPr/>
          <p:nvPr/>
        </p:nvSpPr>
        <p:spPr>
          <a:xfrm>
            <a:off x="2948389" y="2565000"/>
            <a:ext cx="6009465" cy="864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23" name="テキスト ボックス 22"/>
          <p:cNvSpPr txBox="1"/>
          <p:nvPr/>
        </p:nvSpPr>
        <p:spPr>
          <a:xfrm>
            <a:off x="3351628" y="2118497"/>
            <a:ext cx="2592288" cy="338554"/>
          </a:xfrm>
          <a:prstGeom prst="rect">
            <a:avLst/>
          </a:prstGeom>
          <a:noFill/>
        </p:spPr>
        <p:txBody>
          <a:bodyPr wrap="square" rtlCol="0">
            <a:spAutoFit/>
          </a:bodyPr>
          <a:lstStyle/>
          <a:p>
            <a:r>
              <a:rPr kumimoji="1" lang="ja-JP" altLang="en-US" sz="1600" dirty="0" smtClean="0"/>
              <a:t>地下化・新駅設置工事</a:t>
            </a:r>
            <a:endParaRPr kumimoji="1" lang="ja-JP" altLang="en-US" sz="1600" dirty="0"/>
          </a:p>
        </p:txBody>
      </p:sp>
      <p:sp>
        <p:nvSpPr>
          <p:cNvPr id="24" name="テキスト ボックス 23"/>
          <p:cNvSpPr txBox="1"/>
          <p:nvPr/>
        </p:nvSpPr>
        <p:spPr>
          <a:xfrm>
            <a:off x="4345506" y="2803051"/>
            <a:ext cx="2540328" cy="369332"/>
          </a:xfrm>
          <a:prstGeom prst="rect">
            <a:avLst/>
          </a:prstGeom>
          <a:noFill/>
        </p:spPr>
        <p:txBody>
          <a:bodyPr wrap="square" rtlCol="0">
            <a:spAutoFit/>
          </a:bodyPr>
          <a:lstStyle/>
          <a:p>
            <a:pPr algn="ctr"/>
            <a:r>
              <a:rPr kumimoji="1" lang="ja-JP" altLang="en-US" dirty="0" smtClean="0"/>
              <a:t>     </a:t>
            </a:r>
            <a:r>
              <a:rPr kumimoji="1" lang="ja-JP" altLang="en-US" sz="1600" dirty="0" smtClean="0"/>
              <a:t>道路等の基盤整備</a:t>
            </a:r>
            <a:r>
              <a:rPr lang="ja-JP" altLang="en-US" sz="1600" dirty="0" smtClean="0"/>
              <a:t>工事</a:t>
            </a:r>
            <a:endParaRPr kumimoji="1" lang="ja-JP" altLang="en-US" sz="1600" dirty="0"/>
          </a:p>
        </p:txBody>
      </p:sp>
      <p:sp>
        <p:nvSpPr>
          <p:cNvPr id="26" name="テキスト ボックス 25"/>
          <p:cNvSpPr txBox="1"/>
          <p:nvPr/>
        </p:nvSpPr>
        <p:spPr>
          <a:xfrm>
            <a:off x="190952" y="3573462"/>
            <a:ext cx="412024" cy="3023890"/>
          </a:xfrm>
          <a:prstGeom prst="rect">
            <a:avLst/>
          </a:prstGeom>
          <a:noFill/>
          <a:ln>
            <a:solidFill>
              <a:schemeClr val="tx1"/>
            </a:solidFill>
          </a:ln>
        </p:spPr>
        <p:txBody>
          <a:bodyPr vert="eaVert" wrap="square" rtlCol="0">
            <a:noAutofit/>
          </a:bodyPr>
          <a:lstStyle/>
          <a:p>
            <a:pPr algn="ctr"/>
            <a:r>
              <a:rPr kumimoji="1" lang="ja-JP" altLang="en-US" dirty="0" smtClean="0"/>
              <a:t>民間開発・中核機能</a:t>
            </a:r>
            <a:endParaRPr kumimoji="1" lang="ja-JP" altLang="en-US" dirty="0"/>
          </a:p>
        </p:txBody>
      </p:sp>
      <p:sp>
        <p:nvSpPr>
          <p:cNvPr id="31" name="角丸四角形吹き出し 30"/>
          <p:cNvSpPr/>
          <p:nvPr/>
        </p:nvSpPr>
        <p:spPr>
          <a:xfrm>
            <a:off x="7775848" y="2151272"/>
            <a:ext cx="1296144" cy="341624"/>
          </a:xfrm>
          <a:prstGeom prst="wedgeRoundRectCallout">
            <a:avLst>
              <a:gd name="adj1" fmla="val 41538"/>
              <a:gd name="adj2" fmla="val 1674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ja-JP" altLang="en-US" sz="1400" dirty="0" smtClean="0">
                <a:solidFill>
                  <a:schemeClr val="tx1"/>
                </a:solidFill>
              </a:rPr>
              <a:t>基盤整備完了</a:t>
            </a:r>
            <a:endParaRPr kumimoji="1" lang="ja-JP" altLang="en-US" sz="1400" dirty="0">
              <a:solidFill>
                <a:schemeClr val="tx1"/>
              </a:solidFill>
            </a:endParaRPr>
          </a:p>
        </p:txBody>
      </p:sp>
      <p:sp>
        <p:nvSpPr>
          <p:cNvPr id="33" name="角丸四角形 32"/>
          <p:cNvSpPr/>
          <p:nvPr/>
        </p:nvSpPr>
        <p:spPr>
          <a:xfrm>
            <a:off x="5364088" y="3573079"/>
            <a:ext cx="360000" cy="2374485"/>
          </a:xfrm>
          <a:prstGeom prst="roundRect">
            <a:avLst>
              <a:gd name="adj" fmla="val 3279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cxnSp>
        <p:nvCxnSpPr>
          <p:cNvPr id="35" name="直線矢印コネクタ 34"/>
          <p:cNvCxnSpPr/>
          <p:nvPr/>
        </p:nvCxnSpPr>
        <p:spPr>
          <a:xfrm>
            <a:off x="1977706" y="4504550"/>
            <a:ext cx="3386382" cy="0"/>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grpSp>
        <p:nvGrpSpPr>
          <p:cNvPr id="3" name="グループ化 2"/>
          <p:cNvGrpSpPr/>
          <p:nvPr/>
        </p:nvGrpSpPr>
        <p:grpSpPr>
          <a:xfrm>
            <a:off x="1364265" y="3573461"/>
            <a:ext cx="553265" cy="3023891"/>
            <a:chOff x="2226286" y="3573462"/>
            <a:chExt cx="438680" cy="3008380"/>
          </a:xfrm>
        </p:grpSpPr>
        <p:sp>
          <p:nvSpPr>
            <p:cNvPr id="36" name="角丸四角形 35"/>
            <p:cNvSpPr/>
            <p:nvPr/>
          </p:nvSpPr>
          <p:spPr>
            <a:xfrm>
              <a:off x="2304966" y="3573462"/>
              <a:ext cx="360000" cy="3008380"/>
            </a:xfrm>
            <a:prstGeom prst="roundRect">
              <a:avLst>
                <a:gd name="adj" fmla="val 3279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2226286" y="4051713"/>
              <a:ext cx="430887" cy="1819170"/>
            </a:xfrm>
            <a:prstGeom prst="rect">
              <a:avLst/>
            </a:prstGeom>
            <a:noFill/>
          </p:spPr>
          <p:txBody>
            <a:bodyPr vert="eaVert" wrap="square" rtlCol="0">
              <a:spAutoFit/>
            </a:bodyPr>
            <a:lstStyle/>
            <a:p>
              <a:r>
                <a:rPr kumimoji="1" lang="ja-JP" altLang="en-US" sz="1600" dirty="0" smtClean="0"/>
                <a:t>　まちづくりの方針</a:t>
              </a:r>
              <a:endParaRPr kumimoji="1" lang="ja-JP" altLang="en-US" sz="1600" dirty="0"/>
            </a:p>
          </p:txBody>
        </p:sp>
      </p:grpSp>
      <p:sp>
        <p:nvSpPr>
          <p:cNvPr id="61" name="テキスト ボックス 60"/>
          <p:cNvSpPr txBox="1"/>
          <p:nvPr/>
        </p:nvSpPr>
        <p:spPr>
          <a:xfrm>
            <a:off x="5348972" y="3685207"/>
            <a:ext cx="400110" cy="2192130"/>
          </a:xfrm>
          <a:prstGeom prst="rect">
            <a:avLst/>
          </a:prstGeom>
          <a:noFill/>
        </p:spPr>
        <p:txBody>
          <a:bodyPr vert="eaVert" wrap="square" rtlCol="0">
            <a:spAutoFit/>
          </a:bodyPr>
          <a:lstStyle/>
          <a:p>
            <a:r>
              <a:rPr lang="ja-JP" altLang="en-US" sz="1400" dirty="0"/>
              <a:t>開発</a:t>
            </a:r>
            <a:r>
              <a:rPr kumimoji="1" lang="ja-JP" altLang="en-US" sz="1400" dirty="0" smtClean="0"/>
              <a:t>事業者募集（２次募集）</a:t>
            </a:r>
            <a:endParaRPr kumimoji="1" lang="ja-JP" altLang="en-US" sz="1400" dirty="0"/>
          </a:p>
        </p:txBody>
      </p:sp>
      <p:cxnSp>
        <p:nvCxnSpPr>
          <p:cNvPr id="63" name="直線矢印コネクタ 62"/>
          <p:cNvCxnSpPr/>
          <p:nvPr/>
        </p:nvCxnSpPr>
        <p:spPr>
          <a:xfrm flipV="1">
            <a:off x="5749082" y="4509216"/>
            <a:ext cx="480263" cy="1"/>
          </a:xfrm>
          <a:prstGeom prst="straightConnector1">
            <a:avLst/>
          </a:prstGeom>
          <a:ln w="38100">
            <a:tailEnd type="arrow" w="sm" len="sm"/>
          </a:ln>
        </p:spPr>
        <p:style>
          <a:lnRef idx="1">
            <a:schemeClr val="accent1"/>
          </a:lnRef>
          <a:fillRef idx="0">
            <a:schemeClr val="accent1"/>
          </a:fillRef>
          <a:effectRef idx="0">
            <a:schemeClr val="accent1"/>
          </a:effectRef>
          <a:fontRef idx="minor">
            <a:schemeClr val="tx1"/>
          </a:fontRef>
        </p:style>
      </p:cxnSp>
      <p:sp>
        <p:nvSpPr>
          <p:cNvPr id="65" name="右矢印 64"/>
          <p:cNvSpPr/>
          <p:nvPr/>
        </p:nvSpPr>
        <p:spPr>
          <a:xfrm>
            <a:off x="6694899" y="4077168"/>
            <a:ext cx="1296252" cy="864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dirty="0"/>
          </a:p>
        </p:txBody>
      </p:sp>
      <p:sp>
        <p:nvSpPr>
          <p:cNvPr id="66" name="テキスト ボックス 65"/>
          <p:cNvSpPr txBox="1"/>
          <p:nvPr/>
        </p:nvSpPr>
        <p:spPr>
          <a:xfrm>
            <a:off x="6698795" y="4365104"/>
            <a:ext cx="1185573" cy="338554"/>
          </a:xfrm>
          <a:prstGeom prst="rect">
            <a:avLst/>
          </a:prstGeom>
          <a:noFill/>
        </p:spPr>
        <p:txBody>
          <a:bodyPr wrap="square" rtlCol="0">
            <a:spAutoFit/>
          </a:bodyPr>
          <a:lstStyle/>
          <a:p>
            <a:pPr algn="ctr"/>
            <a:r>
              <a:rPr kumimoji="1" lang="ja-JP" altLang="en-US" sz="1600" dirty="0" smtClean="0"/>
              <a:t>設計・</a:t>
            </a:r>
            <a:r>
              <a:rPr lang="ja-JP" altLang="en-US" sz="1600" dirty="0" smtClean="0"/>
              <a:t>工事</a:t>
            </a:r>
            <a:endParaRPr kumimoji="1" lang="ja-JP" altLang="en-US" sz="1600" dirty="0"/>
          </a:p>
        </p:txBody>
      </p:sp>
      <p:sp>
        <p:nvSpPr>
          <p:cNvPr id="67" name="テキスト ボックス 66"/>
          <p:cNvSpPr txBox="1"/>
          <p:nvPr/>
        </p:nvSpPr>
        <p:spPr>
          <a:xfrm>
            <a:off x="7983570" y="3043568"/>
            <a:ext cx="476862" cy="3360352"/>
          </a:xfrm>
          <a:prstGeom prst="rect">
            <a:avLst/>
          </a:prstGeom>
          <a:noFill/>
        </p:spPr>
        <p:txBody>
          <a:bodyPr vert="wordArtVertRtl" wrap="square" rtlCol="0">
            <a:spAutoFit/>
          </a:bodyPr>
          <a:lstStyle/>
          <a:p>
            <a:r>
              <a:rPr kumimoji="1" lang="ja-JP" altLang="en-US" sz="1600" dirty="0" smtClean="0"/>
              <a:t>　２０２４夏</a:t>
            </a:r>
            <a:r>
              <a:rPr kumimoji="1" lang="ja-JP" altLang="en-US" sz="1050" dirty="0" smtClean="0"/>
              <a:t>　</a:t>
            </a:r>
            <a:r>
              <a:rPr lang="ja-JP" altLang="en-US" sz="1600" dirty="0" smtClean="0"/>
              <a:t>先行</a:t>
            </a:r>
            <a:r>
              <a:rPr lang="ja-JP" altLang="en-US" sz="1600" dirty="0" err="1" smtClean="0"/>
              <a:t>ま</a:t>
            </a:r>
            <a:r>
              <a:rPr lang="ja-JP" altLang="en-US" sz="1600" dirty="0" smtClean="0"/>
              <a:t>ちびらき</a:t>
            </a:r>
            <a:endParaRPr kumimoji="1" lang="ja-JP" altLang="en-US" sz="1600" dirty="0"/>
          </a:p>
        </p:txBody>
      </p:sp>
      <p:sp>
        <p:nvSpPr>
          <p:cNvPr id="70" name="右矢印 69"/>
          <p:cNvSpPr/>
          <p:nvPr/>
        </p:nvSpPr>
        <p:spPr>
          <a:xfrm>
            <a:off x="1999223" y="5870006"/>
            <a:ext cx="2727361" cy="576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dirty="0">
              <a:solidFill>
                <a:prstClr val="white"/>
              </a:solidFill>
            </a:endParaRPr>
          </a:p>
        </p:txBody>
      </p:sp>
      <p:sp>
        <p:nvSpPr>
          <p:cNvPr id="73" name="右矢印 72"/>
          <p:cNvSpPr/>
          <p:nvPr/>
        </p:nvSpPr>
        <p:spPr>
          <a:xfrm>
            <a:off x="4848975" y="5877336"/>
            <a:ext cx="3107400" cy="5760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dirty="0">
              <a:solidFill>
                <a:prstClr val="white"/>
              </a:solidFill>
            </a:endParaRPr>
          </a:p>
        </p:txBody>
      </p:sp>
      <p:sp>
        <p:nvSpPr>
          <p:cNvPr id="69" name="正方形/長方形 68"/>
          <p:cNvSpPr/>
          <p:nvPr/>
        </p:nvSpPr>
        <p:spPr>
          <a:xfrm>
            <a:off x="2690841" y="6021288"/>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prstClr val="black"/>
                </a:solidFill>
              </a:rPr>
              <a:t>中核機能推進会議</a:t>
            </a:r>
            <a:endParaRPr lang="en-US" altLang="ja-JP" sz="1200" dirty="0" smtClean="0">
              <a:solidFill>
                <a:prstClr val="black"/>
              </a:solidFill>
            </a:endParaRPr>
          </a:p>
        </p:txBody>
      </p:sp>
      <p:sp>
        <p:nvSpPr>
          <p:cNvPr id="72" name="正方形/長方形 71"/>
          <p:cNvSpPr/>
          <p:nvPr/>
        </p:nvSpPr>
        <p:spPr>
          <a:xfrm>
            <a:off x="4860032" y="6021288"/>
            <a:ext cx="3971497" cy="300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prstClr val="black"/>
                </a:solidFill>
              </a:rPr>
              <a:t>みどりとイノベーションの融合拠点形成推進協議会</a:t>
            </a:r>
            <a:endParaRPr lang="en-US" altLang="ja-JP" sz="1050" dirty="0" smtClean="0">
              <a:solidFill>
                <a:prstClr val="black"/>
              </a:solidFill>
            </a:endParaRPr>
          </a:p>
        </p:txBody>
      </p:sp>
      <p:sp>
        <p:nvSpPr>
          <p:cNvPr id="60" name="テキスト ボックス 59"/>
          <p:cNvSpPr txBox="1"/>
          <p:nvPr/>
        </p:nvSpPr>
        <p:spPr>
          <a:xfrm>
            <a:off x="7607886"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２０２３</a:t>
            </a:r>
            <a:r>
              <a:rPr kumimoji="1" lang="ja-JP" altLang="en-US" sz="1200" dirty="0" smtClean="0"/>
              <a:t>～</a:t>
            </a:r>
            <a:r>
              <a:rPr lang="ja-JP" altLang="en-US" sz="1200" dirty="0" smtClean="0"/>
              <a:t>２６</a:t>
            </a:r>
            <a:r>
              <a:rPr kumimoji="1" lang="ja-JP" altLang="en-US" sz="1200" dirty="0" smtClean="0"/>
              <a:t>年度</a:t>
            </a:r>
            <a:endParaRPr kumimoji="1" lang="ja-JP" altLang="en-US" sz="1200" dirty="0"/>
          </a:p>
        </p:txBody>
      </p:sp>
      <p:sp>
        <p:nvSpPr>
          <p:cNvPr id="77" name="テキスト ボックス 76"/>
          <p:cNvSpPr txBox="1"/>
          <p:nvPr/>
        </p:nvSpPr>
        <p:spPr>
          <a:xfrm>
            <a:off x="6220407"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２０１８</a:t>
            </a:r>
            <a:r>
              <a:rPr kumimoji="1" lang="ja-JP" altLang="en-US" sz="1200" dirty="0" smtClean="0"/>
              <a:t>～</a:t>
            </a:r>
            <a:r>
              <a:rPr lang="ja-JP" altLang="en-US" sz="1200" dirty="0" smtClean="0"/>
              <a:t>２</a:t>
            </a:r>
            <a:r>
              <a:rPr lang="ja-JP" altLang="en-US" sz="1200" dirty="0"/>
              <a:t>２</a:t>
            </a:r>
            <a:r>
              <a:rPr kumimoji="1" lang="ja-JP" altLang="en-US" sz="1200" dirty="0" smtClean="0"/>
              <a:t>年度</a:t>
            </a:r>
            <a:endParaRPr kumimoji="1" lang="ja-JP" altLang="en-US" sz="1200" dirty="0"/>
          </a:p>
        </p:txBody>
      </p:sp>
      <p:sp>
        <p:nvSpPr>
          <p:cNvPr id="82" name="テキスト ボックス 81"/>
          <p:cNvSpPr txBox="1"/>
          <p:nvPr/>
        </p:nvSpPr>
        <p:spPr>
          <a:xfrm>
            <a:off x="4832928"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２０１７</a:t>
            </a:r>
            <a:r>
              <a:rPr kumimoji="1" lang="ja-JP" altLang="en-US" sz="1200" dirty="0" smtClean="0"/>
              <a:t>年度</a:t>
            </a:r>
            <a:endParaRPr kumimoji="1" lang="ja-JP" altLang="en-US" sz="1200" dirty="0"/>
          </a:p>
        </p:txBody>
      </p:sp>
      <p:sp>
        <p:nvSpPr>
          <p:cNvPr id="83" name="テキスト ボックス 82"/>
          <p:cNvSpPr txBox="1"/>
          <p:nvPr/>
        </p:nvSpPr>
        <p:spPr>
          <a:xfrm>
            <a:off x="3445449"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２０１６</a:t>
            </a:r>
            <a:r>
              <a:rPr kumimoji="1" lang="ja-JP" altLang="en-US" sz="1200" dirty="0" smtClean="0"/>
              <a:t>年度</a:t>
            </a:r>
            <a:endParaRPr kumimoji="1" lang="ja-JP" altLang="en-US" sz="1200" dirty="0"/>
          </a:p>
        </p:txBody>
      </p:sp>
      <p:sp>
        <p:nvSpPr>
          <p:cNvPr id="84" name="テキスト ボックス 83"/>
          <p:cNvSpPr txBox="1"/>
          <p:nvPr/>
        </p:nvSpPr>
        <p:spPr>
          <a:xfrm>
            <a:off x="2057208"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２０１５</a:t>
            </a:r>
            <a:r>
              <a:rPr kumimoji="1" lang="ja-JP" altLang="en-US" sz="1200" dirty="0" smtClean="0"/>
              <a:t>年度</a:t>
            </a:r>
            <a:endParaRPr kumimoji="1" lang="ja-JP" altLang="en-US" sz="1200" dirty="0"/>
          </a:p>
        </p:txBody>
      </p:sp>
      <p:sp>
        <p:nvSpPr>
          <p:cNvPr id="85" name="テキスト ボックス 84"/>
          <p:cNvSpPr txBox="1"/>
          <p:nvPr/>
        </p:nvSpPr>
        <p:spPr>
          <a:xfrm>
            <a:off x="611560" y="811557"/>
            <a:ext cx="1287113" cy="303536"/>
          </a:xfrm>
          <a:prstGeom prst="rect">
            <a:avLst/>
          </a:prstGeom>
          <a:solidFill>
            <a:schemeClr val="bg1">
              <a:lumMod val="75000"/>
            </a:schemeClr>
          </a:solidFill>
        </p:spPr>
        <p:txBody>
          <a:bodyPr wrap="square" tIns="36000" bIns="36000" rtlCol="0">
            <a:spAutoFit/>
          </a:bodyPr>
          <a:lstStyle/>
          <a:p>
            <a:pPr algn="ctr">
              <a:lnSpc>
                <a:spcPts val="1800"/>
              </a:lnSpc>
            </a:pPr>
            <a:r>
              <a:rPr lang="ja-JP" altLang="en-US" sz="1200" dirty="0" smtClean="0"/>
              <a:t>２０１４</a:t>
            </a:r>
            <a:r>
              <a:rPr kumimoji="1" lang="ja-JP" altLang="en-US" sz="1200" dirty="0" smtClean="0"/>
              <a:t>年度</a:t>
            </a:r>
            <a:endParaRPr kumimoji="1" lang="ja-JP" altLang="en-US" sz="1200" dirty="0"/>
          </a:p>
        </p:txBody>
      </p:sp>
      <p:cxnSp>
        <p:nvCxnSpPr>
          <p:cNvPr id="88" name="直線コネクタ 87"/>
          <p:cNvCxnSpPr/>
          <p:nvPr/>
        </p:nvCxnSpPr>
        <p:spPr>
          <a:xfrm>
            <a:off x="4745739"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400013"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955094" y="1063348"/>
            <a:ext cx="0" cy="525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91" name="角丸四角形吹き出し 90"/>
          <p:cNvSpPr/>
          <p:nvPr/>
        </p:nvSpPr>
        <p:spPr>
          <a:xfrm>
            <a:off x="7604329" y="1327702"/>
            <a:ext cx="1252657" cy="576064"/>
          </a:xfrm>
          <a:prstGeom prst="wedgeRoundRectCallout">
            <a:avLst>
              <a:gd name="adj1" fmla="val -56504"/>
              <a:gd name="adj2" fmla="val 982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地下化切替・新駅開業</a:t>
            </a:r>
            <a:endParaRPr kumimoji="1" lang="ja-JP" altLang="en-US" sz="1400" dirty="0">
              <a:solidFill>
                <a:schemeClr val="tx1"/>
              </a:solidFill>
            </a:endParaRPr>
          </a:p>
        </p:txBody>
      </p:sp>
      <p:grpSp>
        <p:nvGrpSpPr>
          <p:cNvPr id="92" name="グループ化 91"/>
          <p:cNvGrpSpPr/>
          <p:nvPr/>
        </p:nvGrpSpPr>
        <p:grpSpPr>
          <a:xfrm>
            <a:off x="6229345" y="3573079"/>
            <a:ext cx="430887" cy="2374485"/>
            <a:chOff x="6226934" y="3573079"/>
            <a:chExt cx="430887" cy="2374485"/>
          </a:xfrm>
        </p:grpSpPr>
        <p:sp>
          <p:nvSpPr>
            <p:cNvPr id="93" name="角丸四角形 92"/>
            <p:cNvSpPr/>
            <p:nvPr/>
          </p:nvSpPr>
          <p:spPr>
            <a:xfrm>
              <a:off x="6262999" y="3573079"/>
              <a:ext cx="360000" cy="2374485"/>
            </a:xfrm>
            <a:prstGeom prst="roundRect">
              <a:avLst>
                <a:gd name="adj" fmla="val 3279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6226934" y="3799485"/>
              <a:ext cx="430887" cy="1860047"/>
            </a:xfrm>
            <a:prstGeom prst="rect">
              <a:avLst/>
            </a:prstGeom>
            <a:noFill/>
          </p:spPr>
          <p:txBody>
            <a:bodyPr vert="eaVert" wrap="square" rtlCol="0">
              <a:spAutoFit/>
            </a:bodyPr>
            <a:lstStyle/>
            <a:p>
              <a:r>
                <a:rPr kumimoji="1" lang="ja-JP" altLang="en-US" sz="1600" dirty="0" smtClean="0"/>
                <a:t>　開発</a:t>
              </a:r>
              <a:r>
                <a:rPr lang="ja-JP" altLang="en-US" sz="1600" dirty="0" smtClean="0"/>
                <a:t>事業者の決定</a:t>
              </a:r>
              <a:endParaRPr kumimoji="1" lang="ja-JP" altLang="en-US" sz="1600" dirty="0"/>
            </a:p>
          </p:txBody>
        </p:sp>
      </p:grpSp>
      <p:sp>
        <p:nvSpPr>
          <p:cNvPr id="46" name="スライド番号プレースホルダ 7"/>
          <p:cNvSpPr>
            <a:spLocks noGrp="1"/>
          </p:cNvSpPr>
          <p:nvPr>
            <p:ph type="sldNum" sz="quarter" idx="12"/>
          </p:nvPr>
        </p:nvSpPr>
        <p:spPr>
          <a:xfrm>
            <a:off x="8407474" y="6669360"/>
            <a:ext cx="720080" cy="177924"/>
          </a:xfrm>
        </p:spPr>
        <p:txBody>
          <a:bodyPr/>
          <a:lstStyle/>
          <a:p>
            <a:fld id="{B8F92D19-9374-45D4-834B-09C7FE3B88C4}" type="slidenum">
              <a:rPr kumimoji="1" lang="en-US" altLang="ja-JP" smtClean="0"/>
              <a:t>222</a:t>
            </a:fld>
            <a:endParaRPr kumimoji="1" lang="ja-JP" altLang="en-US" dirty="0"/>
          </a:p>
        </p:txBody>
      </p:sp>
    </p:spTree>
    <p:extLst>
      <p:ext uri="{BB962C8B-B14F-4D97-AF65-F5344CB8AC3E}">
        <p14:creationId xmlns:p14="http://schemas.microsoft.com/office/powerpoint/2010/main" val="1979023260"/>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380312" y="908720"/>
            <a:ext cx="1512000" cy="858690"/>
            <a:chOff x="7380312" y="908720"/>
            <a:chExt cx="1512000" cy="858690"/>
          </a:xfrm>
        </p:grpSpPr>
        <p:sp>
          <p:nvSpPr>
            <p:cNvPr id="9" name="角丸四角形 8"/>
            <p:cNvSpPr/>
            <p:nvPr/>
          </p:nvSpPr>
          <p:spPr>
            <a:xfrm>
              <a:off x="7380312" y="908720"/>
              <a:ext cx="1512000" cy="684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380312" y="1587410"/>
              <a:ext cx="1188000" cy="1800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smtClean="0"/>
              <a:t>①分野：　</a:t>
            </a:r>
            <a:r>
              <a:rPr lang="ja-JP" altLang="en-US" sz="1400" dirty="0" smtClean="0"/>
              <a:t>まちづくり</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kumimoji="1" lang="ja-JP" altLang="en-US" sz="1400" dirty="0"/>
              <a:t>　</a:t>
            </a:r>
            <a:r>
              <a:rPr kumimoji="1" lang="ja-JP" altLang="en-US" sz="1400" dirty="0" smtClean="0"/>
              <a:t>　</a:t>
            </a:r>
            <a:r>
              <a:rPr lang="ja-JP" altLang="en-US" sz="1400" dirty="0" smtClean="0"/>
              <a:t>□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a:t>
            </a:r>
            <a:r>
              <a:rPr lang="ja-JP" altLang="en-US" sz="1400" dirty="0" smtClean="0"/>
              <a:t>市　都市計画局</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2012</a:t>
            </a:r>
            <a:r>
              <a:rPr kumimoji="1" lang="ja-JP" altLang="en-US" sz="1400" dirty="0" smtClean="0"/>
              <a:t>年～</a:t>
            </a:r>
            <a:endParaRPr kumimoji="1" lang="ja-JP" altLang="en-US" sz="1400" dirty="0"/>
          </a:p>
        </p:txBody>
      </p:sp>
      <p:graphicFrame>
        <p:nvGraphicFramePr>
          <p:cNvPr id="6" name="表 5"/>
          <p:cNvGraphicFramePr>
            <a:graphicFrameLocks noGrp="1"/>
          </p:cNvGraphicFramePr>
          <p:nvPr>
            <p:extLst>
              <p:ext uri="{D42A27DB-BD31-4B8C-83A1-F6EECF244321}">
                <p14:modId xmlns:p14="http://schemas.microsoft.com/office/powerpoint/2010/main" val="3339454876"/>
              </p:ext>
            </p:extLst>
          </p:nvPr>
        </p:nvGraphicFramePr>
        <p:xfrm>
          <a:off x="2303748" y="368660"/>
          <a:ext cx="6696744" cy="6012668"/>
        </p:xfrm>
        <a:graphic>
          <a:graphicData uri="http://schemas.openxmlformats.org/drawingml/2006/table">
            <a:tbl>
              <a:tblPr firstRow="1">
                <a:tableStyleId>{616DA210-FB5B-4158-B5E0-FEB733F419BA}</a:tableStyleId>
              </a:tblPr>
              <a:tblGrid>
                <a:gridCol w="1674186"/>
                <a:gridCol w="1674186"/>
                <a:gridCol w="1674186"/>
                <a:gridCol w="1674186"/>
              </a:tblGrid>
              <a:tr h="498091">
                <a:tc>
                  <a:txBody>
                    <a:bodyPr/>
                    <a:lstStyle/>
                    <a:p>
                      <a:pPr algn="ctr">
                        <a:lnSpc>
                          <a:spcPts val="1300"/>
                        </a:lnSpc>
                      </a:pPr>
                      <a:r>
                        <a:rPr kumimoji="1" lang="ja-JP" altLang="en-US" sz="1400" dirty="0" smtClean="0">
                          <a:solidFill>
                            <a:schemeClr val="bg1"/>
                          </a:solidFill>
                        </a:rPr>
                        <a:t>改革前の課題</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Why</a:t>
                      </a:r>
                      <a:r>
                        <a:rPr kumimoji="1" lang="ja-JP" altLang="en-US" sz="1400" dirty="0" smtClean="0">
                          <a:solidFill>
                            <a:schemeClr val="bg1"/>
                          </a:solidFill>
                        </a:rPr>
                        <a:t>）</a:t>
                      </a:r>
                      <a:endParaRPr kumimoji="1" lang="ja-JP" altLang="en-US" sz="1400" dirty="0">
                        <a:solidFill>
                          <a:schemeClr val="bg1"/>
                        </a:solidFill>
                      </a:endParaRPr>
                    </a:p>
                  </a:txBody>
                  <a:tcPr anchor="ctr">
                    <a:solidFill>
                      <a:schemeClr val="accent1"/>
                    </a:solidFill>
                  </a:tcPr>
                </a:tc>
                <a:tc>
                  <a:txBody>
                    <a:bodyPr/>
                    <a:lstStyle/>
                    <a:p>
                      <a:pPr algn="ctr">
                        <a:lnSpc>
                          <a:spcPts val="1300"/>
                        </a:lnSpc>
                      </a:pPr>
                      <a:r>
                        <a:rPr kumimoji="1" lang="ja-JP" altLang="en-US" sz="1400" dirty="0" smtClean="0">
                          <a:solidFill>
                            <a:schemeClr val="bg1"/>
                          </a:solidFill>
                        </a:rPr>
                        <a:t>改革の方向性</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Vision)</a:t>
                      </a:r>
                      <a:endParaRPr kumimoji="1" lang="ja-JP" altLang="en-US" sz="1400" dirty="0">
                        <a:solidFill>
                          <a:schemeClr val="bg1"/>
                        </a:solidFill>
                      </a:endParaRPr>
                    </a:p>
                  </a:txBody>
                  <a:tcPr anchor="ctr">
                    <a:solidFill>
                      <a:schemeClr val="accent1"/>
                    </a:solidFill>
                  </a:tcPr>
                </a:tc>
                <a:tc>
                  <a:txBody>
                    <a:bodyPr/>
                    <a:lstStyle/>
                    <a:p>
                      <a:pPr algn="ctr">
                        <a:lnSpc>
                          <a:spcPts val="1300"/>
                        </a:lnSpc>
                      </a:pPr>
                      <a:r>
                        <a:rPr kumimoji="1" lang="ja-JP" altLang="en-US" sz="1400" dirty="0" smtClean="0">
                          <a:solidFill>
                            <a:schemeClr val="bg1"/>
                          </a:solidFill>
                        </a:rPr>
                        <a:t>何をどう改革したか</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What</a:t>
                      </a:r>
                      <a:r>
                        <a:rPr kumimoji="1" lang="ja-JP" altLang="en-US" sz="1400" dirty="0" smtClean="0">
                          <a:solidFill>
                            <a:schemeClr val="bg1"/>
                          </a:solidFill>
                        </a:rPr>
                        <a:t>）</a:t>
                      </a:r>
                      <a:endParaRPr kumimoji="1" lang="ja-JP" altLang="en-US" sz="1400" dirty="0">
                        <a:solidFill>
                          <a:schemeClr val="bg1"/>
                        </a:solidFill>
                      </a:endParaRPr>
                    </a:p>
                  </a:txBody>
                  <a:tcPr marR="0" anchor="ctr">
                    <a:solidFill>
                      <a:schemeClr val="accent1"/>
                    </a:solidFill>
                  </a:tcPr>
                </a:tc>
                <a:tc>
                  <a:txBody>
                    <a:bodyPr/>
                    <a:lstStyle/>
                    <a:p>
                      <a:pPr algn="ctr">
                        <a:lnSpc>
                          <a:spcPts val="1300"/>
                        </a:lnSpc>
                      </a:pPr>
                      <a:r>
                        <a:rPr kumimoji="1" lang="ja-JP" altLang="en-US" sz="1400" dirty="0" smtClean="0">
                          <a:solidFill>
                            <a:schemeClr val="bg1"/>
                          </a:solidFill>
                        </a:rPr>
                        <a:t>主な成果</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Outcome</a:t>
                      </a:r>
                      <a:r>
                        <a:rPr kumimoji="1" lang="ja-JP" altLang="en-US" sz="1400" dirty="0" smtClean="0">
                          <a:solidFill>
                            <a:schemeClr val="bg1"/>
                          </a:solidFill>
                        </a:rPr>
                        <a:t>）</a:t>
                      </a:r>
                      <a:endParaRPr kumimoji="1" lang="ja-JP" altLang="en-US" sz="1400" dirty="0">
                        <a:solidFill>
                          <a:schemeClr val="bg1"/>
                        </a:solidFill>
                      </a:endParaRPr>
                    </a:p>
                  </a:txBody>
                  <a:tcPr anchor="ctr">
                    <a:solidFill>
                      <a:schemeClr val="accent1"/>
                    </a:solidFill>
                  </a:tcPr>
                </a:tc>
              </a:tr>
              <a:tr h="5514577">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dirty="0" smtClean="0"/>
                        <a:t>・大阪駅周辺地区や中之島地区、御堂筋沿道の隣接街区では、土地の高度利用を伴った都市開発が活発に展開されている。</a:t>
                      </a:r>
                      <a:endParaRPr kumimoji="1" lang="en-US" altLang="ja-JP" sz="1200" u="none" dirty="0" smtClean="0"/>
                    </a:p>
                    <a:p>
                      <a:pPr algn="l">
                        <a:lnSpc>
                          <a:spcPts val="1300"/>
                        </a:lnSpc>
                      </a:pPr>
                      <a:r>
                        <a:rPr kumimoji="1" lang="ja-JP" altLang="en-US" sz="1200" u="none" dirty="0" smtClean="0"/>
                        <a:t>・この中で、ビルの高規格化や多様化に対応しづらい形態規制（建築物高さ制限</a:t>
                      </a:r>
                      <a:r>
                        <a:rPr kumimoji="1" lang="en-US" altLang="ja-JP" sz="1200" u="none" dirty="0" smtClean="0"/>
                        <a:t>60</a:t>
                      </a:r>
                      <a:r>
                        <a:rPr kumimoji="1" lang="ja-JP" altLang="en-US" sz="1200" u="none" dirty="0" smtClean="0"/>
                        <a:t>ｍなど）が行われていた御堂筋沿道では建替えが進まず、周辺地域と比べ相対的な地位が一層低下していた。</a:t>
                      </a:r>
                      <a:endParaRPr kumimoji="1" lang="en-US" altLang="ja-JP" sz="1200" u="none" dirty="0" smtClean="0"/>
                    </a:p>
                    <a:p>
                      <a:pPr algn="l">
                        <a:lnSpc>
                          <a:spcPts val="1300"/>
                        </a:lnSpc>
                      </a:pPr>
                      <a:r>
                        <a:rPr kumimoji="1" lang="ja-JP" altLang="en-US" sz="1200" u="none" dirty="0" smtClean="0"/>
                        <a:t>・キタとミナミを結ぶ大阪都心の中央に位置しながら、そのポテンシャルが充分に発揮されていない状況であり、エリアの再構築に向けた早急な対応が必要となっていた。</a:t>
                      </a:r>
                      <a:endParaRPr kumimoji="1" lang="en-US" altLang="ja-JP" sz="1200" u="none" dirty="0" smtClean="0"/>
                    </a:p>
                    <a:p>
                      <a:pPr algn="l">
                        <a:lnSpc>
                          <a:spcPts val="1300"/>
                        </a:lnSpc>
                      </a:pPr>
                      <a:endParaRPr kumimoji="1" lang="ja-JP" altLang="en-US" sz="1200" u="sng" dirty="0" smtClean="0"/>
                    </a:p>
                    <a:p>
                      <a:pPr algn="l">
                        <a:lnSpc>
                          <a:spcPts val="1300"/>
                        </a:lnSpc>
                      </a:pPr>
                      <a:endParaRPr kumimoji="1" lang="ja-JP" altLang="en-US" sz="1200" strike="noStrike" baseline="0" dirty="0">
                        <a:solidFill>
                          <a:schemeClr val="tx1"/>
                        </a:solidFill>
                      </a:endParaRPr>
                    </a:p>
                  </a:txBody>
                  <a:tcPr/>
                </a:tc>
                <a:tc>
                  <a:txBody>
                    <a:bodyPr/>
                    <a:lstStyle/>
                    <a:p>
                      <a:pPr algn="l">
                        <a:lnSpc>
                          <a:spcPts val="1300"/>
                        </a:lnSpc>
                      </a:pPr>
                      <a:r>
                        <a:rPr kumimoji="1" lang="ja-JP" altLang="en-US" sz="1200" u="none" dirty="0" smtClean="0"/>
                        <a:t>・</a:t>
                      </a:r>
                      <a:r>
                        <a:rPr kumimoji="1" lang="en-US" altLang="ja-JP" sz="1200" u="none" dirty="0" smtClean="0"/>
                        <a:t>2012</a:t>
                      </a:r>
                      <a:r>
                        <a:rPr kumimoji="1" lang="ja-JP" altLang="en-US" sz="1200" u="none" dirty="0" smtClean="0"/>
                        <a:t>年度に大阪市都市計画審議会に専門部会を設置。</a:t>
                      </a:r>
                      <a:endParaRPr kumimoji="1" lang="en-US" altLang="ja-JP" sz="1200" u="none" dirty="0" smtClean="0"/>
                    </a:p>
                    <a:p>
                      <a:pPr algn="l">
                        <a:lnSpc>
                          <a:spcPts val="1300"/>
                        </a:lnSpc>
                      </a:pPr>
                      <a:endParaRPr kumimoji="1" lang="en-US" altLang="ja-JP" sz="1200" u="none" dirty="0" smtClean="0"/>
                    </a:p>
                    <a:p>
                      <a:pPr algn="l">
                        <a:lnSpc>
                          <a:spcPts val="1300"/>
                        </a:lnSpc>
                      </a:pPr>
                      <a:r>
                        <a:rPr kumimoji="1" lang="ja-JP" altLang="en-US" sz="1200" u="none" dirty="0" smtClean="0"/>
                        <a:t>・御堂筋エリアのビジョン及びゾーン毎の特性をふまえた将来像や規制緩和を含む誘導方策の方向性等を策定。（</a:t>
                      </a:r>
                      <a:r>
                        <a:rPr kumimoji="1" lang="en-US" altLang="ja-JP" sz="1200" u="none" dirty="0" smtClean="0"/>
                        <a:t>2013.3</a:t>
                      </a:r>
                      <a:r>
                        <a:rPr kumimoji="1" lang="ja-JP" altLang="en-US" sz="1200" u="none" dirty="0" smtClean="0"/>
                        <a:t>）。</a:t>
                      </a:r>
                      <a:endParaRPr kumimoji="1" lang="en-US" altLang="ja-JP" sz="1200" u="none" dirty="0" smtClean="0"/>
                    </a:p>
                    <a:p>
                      <a:pPr algn="l">
                        <a:lnSpc>
                          <a:spcPts val="1300"/>
                        </a:lnSpc>
                      </a:pPr>
                      <a:r>
                        <a:rPr kumimoji="1" lang="en-US" altLang="ja-JP" sz="1200" u="none" baseline="0" dirty="0" smtClean="0"/>
                        <a:t>- </a:t>
                      </a:r>
                      <a:r>
                        <a:rPr kumimoji="1" lang="ja-JP" altLang="en-US" sz="1200" u="none" dirty="0" smtClean="0"/>
                        <a:t>御堂筋エリアのビジョン</a:t>
                      </a:r>
                      <a:endParaRPr kumimoji="1" lang="en-US" altLang="ja-JP" sz="1200" u="none" dirty="0" smtClean="0"/>
                    </a:p>
                    <a:p>
                      <a:pPr algn="l">
                        <a:lnSpc>
                          <a:spcPts val="1300"/>
                        </a:lnSpc>
                      </a:pPr>
                      <a:r>
                        <a:rPr kumimoji="1" lang="ja-JP" altLang="en-US" sz="1200" u="none" dirty="0" smtClean="0"/>
                        <a:t>「大阪の伝統と革新がうみだす世界的ブランド・ストリート　歩いて楽しめ、</a:t>
                      </a:r>
                      <a:r>
                        <a:rPr kumimoji="1" lang="en-US" altLang="ja-JP" sz="1200" u="none" dirty="0" smtClean="0"/>
                        <a:t>24</a:t>
                      </a:r>
                      <a:r>
                        <a:rPr kumimoji="1" lang="ja-JP" altLang="en-US" sz="1200" u="none" dirty="0" smtClean="0"/>
                        <a:t>時間稼働する多機能エリアへ」</a:t>
                      </a:r>
                      <a:endParaRPr kumimoji="1" lang="en-US" altLang="ja-JP" sz="1200" u="none" dirty="0" smtClean="0"/>
                    </a:p>
                    <a:p>
                      <a:pPr algn="l">
                        <a:lnSpc>
                          <a:spcPts val="1300"/>
                        </a:lnSpc>
                      </a:pPr>
                      <a:r>
                        <a:rPr kumimoji="1" lang="en-US" altLang="ja-JP" sz="1200" u="none" dirty="0" smtClean="0"/>
                        <a:t>-</a:t>
                      </a:r>
                      <a:r>
                        <a:rPr kumimoji="1" lang="en-US" altLang="ja-JP" sz="1200" u="none" baseline="0" dirty="0" smtClean="0"/>
                        <a:t> </a:t>
                      </a:r>
                      <a:r>
                        <a:rPr kumimoji="1" lang="ja-JP" altLang="en-US" sz="1200" u="none" dirty="0" smtClean="0"/>
                        <a:t>ゾーン毎の将来像</a:t>
                      </a:r>
                      <a:endParaRPr kumimoji="1" lang="en-US" altLang="ja-JP" sz="1200" u="none" dirty="0" smtClean="0"/>
                    </a:p>
                    <a:p>
                      <a:pPr algn="l">
                        <a:lnSpc>
                          <a:spcPts val="1300"/>
                        </a:lnSpc>
                      </a:pPr>
                      <a:r>
                        <a:rPr kumimoji="1" lang="en-US" altLang="ja-JP" sz="1200" u="none" dirty="0" smtClean="0"/>
                        <a:t>【</a:t>
                      </a:r>
                      <a:r>
                        <a:rPr kumimoji="1" lang="ja-JP" altLang="en-US" sz="1200" u="none" dirty="0" smtClean="0"/>
                        <a:t>淀屋橋～本町間の沿道</a:t>
                      </a:r>
                      <a:r>
                        <a:rPr kumimoji="1" lang="en-US" altLang="ja-JP" sz="1200" u="none" dirty="0" smtClean="0"/>
                        <a:t>】</a:t>
                      </a:r>
                    </a:p>
                    <a:p>
                      <a:pPr algn="l">
                        <a:lnSpc>
                          <a:spcPts val="1300"/>
                        </a:lnSpc>
                      </a:pPr>
                      <a:r>
                        <a:rPr kumimoji="1" lang="ja-JP" altLang="en-US" sz="1200" u="none" dirty="0" smtClean="0"/>
                        <a:t>「上質なにぎわいと風格あるビジネス地区」</a:t>
                      </a:r>
                      <a:endParaRPr kumimoji="1" lang="en-US" altLang="ja-JP" sz="1200" u="none" dirty="0" smtClean="0"/>
                    </a:p>
                    <a:p>
                      <a:pPr algn="l">
                        <a:lnSpc>
                          <a:spcPts val="1300"/>
                        </a:lnSpc>
                      </a:pPr>
                      <a:r>
                        <a:rPr kumimoji="1" lang="en-US" altLang="ja-JP" sz="1200" u="none" dirty="0" smtClean="0"/>
                        <a:t>【</a:t>
                      </a:r>
                      <a:r>
                        <a:rPr kumimoji="1" lang="ja-JP" altLang="en-US" sz="1200" u="none" dirty="0" smtClean="0"/>
                        <a:t>本町～長堀間の沿道</a:t>
                      </a:r>
                      <a:r>
                        <a:rPr kumimoji="1" lang="en-US" altLang="ja-JP" sz="1200" u="none" dirty="0" smtClean="0"/>
                        <a:t>】</a:t>
                      </a:r>
                    </a:p>
                    <a:p>
                      <a:pPr algn="l">
                        <a:lnSpc>
                          <a:spcPts val="1300"/>
                        </a:lnSpc>
                      </a:pPr>
                      <a:r>
                        <a:rPr kumimoji="1" lang="ja-JP" altLang="en-US" sz="1200" u="none" dirty="0" smtClean="0"/>
                        <a:t>「特別な時間を愉しむことができる落ち着きある複合地区」</a:t>
                      </a:r>
                    </a:p>
                    <a:p>
                      <a:pPr algn="l">
                        <a:lnSpc>
                          <a:spcPts val="1300"/>
                        </a:lnSpc>
                      </a:pPr>
                      <a:endParaRPr kumimoji="1" lang="en-US" altLang="ja-JP" sz="1200" dirty="0" smtClean="0">
                        <a:solidFill>
                          <a:schemeClr val="tx1"/>
                        </a:solidFill>
                      </a:endParaRPr>
                    </a:p>
                  </a:txBody>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・新しい御堂筋のルールである地区計画及び御堂筋デザインガイドラインを策定（</a:t>
                      </a:r>
                      <a:r>
                        <a:rPr kumimoji="1" lang="en-US" altLang="ja-JP" sz="1200" u="none" strike="noStrike" baseline="0" dirty="0" smtClean="0"/>
                        <a:t>2014.1</a:t>
                      </a:r>
                      <a:r>
                        <a:rPr kumimoji="1" lang="ja-JP" altLang="en-US" sz="1200" u="none" strike="noStrike" baseline="0" dirty="0" smtClean="0"/>
                        <a:t>）。</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t>‐ </a:t>
                      </a:r>
                      <a:r>
                        <a:rPr kumimoji="1" lang="ja-JP" altLang="en-US" sz="1200" u="none" strike="noStrike" baseline="0" dirty="0" smtClean="0"/>
                        <a:t>淀屋橋から中央大通　間；高さ制限等の形態制限の緩和（</a:t>
                      </a:r>
                      <a:r>
                        <a:rPr kumimoji="1" lang="en-US" altLang="ja-JP" sz="1200" u="none" strike="noStrike" baseline="0" dirty="0" smtClean="0"/>
                        <a:t>100m</a:t>
                      </a:r>
                      <a:r>
                        <a:rPr kumimoji="1" lang="ja-JP" altLang="en-US" sz="1200" u="none" strike="noStrike" baseline="0" dirty="0" smtClean="0"/>
                        <a:t>超の建築物の建設可能に）</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lang="en-US" altLang="ja-JP" sz="1200" dirty="0" smtClean="0"/>
                        <a:t>- </a:t>
                      </a:r>
                      <a:r>
                        <a:rPr kumimoji="1" lang="ja-JP" altLang="en-US" sz="1200" u="none" strike="noStrike" baseline="0" dirty="0" smtClean="0"/>
                        <a:t>中央大通から長堀　間；建築物の高層部において賃貸レジデンスの誘導が可能に</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t>- </a:t>
                      </a:r>
                      <a:r>
                        <a:rPr kumimoji="1" lang="ja-JP" altLang="en-US" sz="1200" u="none" strike="noStrike" baseline="0" dirty="0" smtClean="0"/>
                        <a:t>建物低層部でのにぎわいづくりをはじめ、貢献内容に応じた容積率の緩和</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solidFill>
                            <a:schemeClr val="tx1"/>
                          </a:solidFill>
                        </a:rPr>
                        <a:t>-</a:t>
                      </a:r>
                      <a:r>
                        <a:rPr kumimoji="1" lang="ja-JP" altLang="en-US" sz="1200" u="none" strike="noStrike" baseline="0" dirty="0" smtClean="0">
                          <a:solidFill>
                            <a:schemeClr val="tx1"/>
                          </a:solidFill>
                        </a:rPr>
                        <a:t>御堂筋らしい落ち着きのある色彩や素材による質の高い外観を誘導</a:t>
                      </a:r>
                      <a:endParaRPr kumimoji="1" lang="en-US" altLang="ja-JP" sz="1200" u="none" strike="noStrike" baseline="0"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solidFill>
                            <a:schemeClr val="tx1"/>
                          </a:solidFill>
                        </a:rPr>
                        <a:t>-</a:t>
                      </a:r>
                      <a:r>
                        <a:rPr kumimoji="1" lang="ja-JP" altLang="en-US" sz="1200" u="none" strike="noStrike" baseline="0" dirty="0" smtClean="0">
                          <a:solidFill>
                            <a:schemeClr val="tx1"/>
                          </a:solidFill>
                        </a:rPr>
                        <a:t>建物の低層部への店舗等の積極誘導</a:t>
                      </a:r>
                      <a:endParaRPr kumimoji="1" lang="en-US" altLang="ja-JP" sz="1200" u="none" strike="noStrike" baseline="0"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・民間主体によるセットバック部分等でのにぎわい創造実証事業の実施（</a:t>
                      </a:r>
                      <a:r>
                        <a:rPr kumimoji="1" lang="en-US" altLang="ja-JP" sz="1200" u="none" strike="noStrike" baseline="0" dirty="0" smtClean="0"/>
                        <a:t>2013</a:t>
                      </a:r>
                      <a:r>
                        <a:rPr kumimoji="1" lang="ja-JP" altLang="en-US" sz="1200" u="none" strike="noStrike" baseline="0" dirty="0" smtClean="0"/>
                        <a:t>年度）と利活用に関する官民のルールづくり（</a:t>
                      </a:r>
                      <a:r>
                        <a:rPr kumimoji="1" lang="en-US" altLang="ja-JP" sz="1200" u="none" strike="noStrike" baseline="0" dirty="0" smtClean="0"/>
                        <a:t>2014.7)</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・既存ビル等を対象としたにぎわい空間創出補助制度の確立（</a:t>
                      </a:r>
                      <a:r>
                        <a:rPr kumimoji="1" lang="en-US" altLang="ja-JP" sz="1200" u="none" strike="noStrike" baseline="0" dirty="0" smtClean="0"/>
                        <a:t>2014.7</a:t>
                      </a:r>
                      <a:r>
                        <a:rPr kumimoji="1" lang="ja-JP" altLang="en-US" sz="1200" u="none" strike="noStrike" baseline="0" dirty="0" smtClean="0"/>
                        <a:t>）</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（別紙参照）</a:t>
                      </a:r>
                      <a:endParaRPr kumimoji="1" lang="en-US" altLang="ja-JP" sz="1200" u="none" strike="noStrike" baseline="0" dirty="0" smtClean="0">
                        <a:solidFill>
                          <a:schemeClr val="tx1"/>
                        </a:solidFill>
                      </a:endParaRPr>
                    </a:p>
                  </a:txBody>
                  <a:tcPr marR="3600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年の地区計画の変更以降、これまで御堂筋沿道ビル６件の建替え、ビル１階のにぎわいづくりの誘導</a:t>
                      </a:r>
                      <a:endParaRPr kumimoji="1" lang="en-US" altLang="ja-JP" sz="1200" u="none"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u="sng" dirty="0" smtClean="0"/>
                    </a:p>
                    <a:p>
                      <a:pPr algn="l">
                        <a:lnSpc>
                          <a:spcPts val="1300"/>
                        </a:lnSpc>
                      </a:pPr>
                      <a:endParaRPr kumimoji="1" lang="en-US" altLang="ja-JP" sz="1200" b="0" u="none" dirty="0" smtClean="0">
                        <a:solidFill>
                          <a:schemeClr val="tx1"/>
                        </a:solidFill>
                      </a:endParaRPr>
                    </a:p>
                  </a:txBody>
                  <a:tcPr/>
                </a:tc>
              </a:tr>
            </a:tbl>
          </a:graphicData>
        </a:graphic>
      </p:graphicFrame>
      <p:sp>
        <p:nvSpPr>
          <p:cNvPr id="7" name="テキスト ボックス 6"/>
          <p:cNvSpPr txBox="1"/>
          <p:nvPr/>
        </p:nvSpPr>
        <p:spPr>
          <a:xfrm>
            <a:off x="8388424" y="0"/>
            <a:ext cx="755576" cy="307777"/>
          </a:xfrm>
          <a:prstGeom prst="rect">
            <a:avLst/>
          </a:prstGeom>
          <a:noFill/>
        </p:spPr>
        <p:txBody>
          <a:bodyPr wrap="square" rtlCol="0">
            <a:spAutoFit/>
          </a:bodyPr>
          <a:lstStyle/>
          <a:p>
            <a:r>
              <a:rPr lang="en-US" altLang="ja-JP" sz="1400" dirty="0" smtClean="0"/>
              <a:t>D(111)</a:t>
            </a:r>
            <a:endParaRPr kumimoji="1" lang="en-US" altLang="ja-JP" sz="1400" dirty="0" smtClean="0"/>
          </a:p>
        </p:txBody>
      </p:sp>
      <p:sp>
        <p:nvSpPr>
          <p:cNvPr id="8" name="テキスト ボックス 7"/>
          <p:cNvSpPr txBox="1"/>
          <p:nvPr/>
        </p:nvSpPr>
        <p:spPr>
          <a:xfrm>
            <a:off x="0" y="0"/>
            <a:ext cx="8388424" cy="338554"/>
          </a:xfrm>
          <a:prstGeom prst="rect">
            <a:avLst/>
          </a:prstGeom>
          <a:noFill/>
        </p:spPr>
        <p:txBody>
          <a:bodyPr wrap="square" rtlCol="0">
            <a:spAutoFit/>
          </a:bodyPr>
          <a:lstStyle/>
          <a:p>
            <a:r>
              <a:rPr kumimoji="1" lang="ja-JP" altLang="en-US" sz="1600" u="sng" dirty="0" smtClean="0"/>
              <a:t>御堂筋のあり方の抜本的な見直し</a:t>
            </a:r>
            <a:endParaRPr kumimoji="1" lang="en-US" altLang="ja-JP" sz="1600" u="sng" dirty="0" smtClean="0"/>
          </a:p>
        </p:txBody>
      </p:sp>
      <p:sp>
        <p:nvSpPr>
          <p:cNvPr id="10" name="スライド番号プレースホルダ 7"/>
          <p:cNvSpPr>
            <a:spLocks noGrp="1"/>
          </p:cNvSpPr>
          <p:nvPr>
            <p:ph type="sldNum" sz="quarter" idx="12"/>
          </p:nvPr>
        </p:nvSpPr>
        <p:spPr>
          <a:xfrm>
            <a:off x="8407474" y="6669360"/>
            <a:ext cx="720080" cy="188640"/>
          </a:xfrm>
        </p:spPr>
        <p:txBody>
          <a:bodyPr/>
          <a:lstStyle/>
          <a:p>
            <a:fld id="{37DF3D28-AB8B-4FA3-9889-62BC13DBBFA9}" type="slidenum">
              <a:rPr kumimoji="1" lang="en-US" altLang="ja-JP" smtClean="0"/>
              <a:t>223</a:t>
            </a:fld>
            <a:endParaRPr kumimoji="1" lang="ja-JP" altLang="en-US" dirty="0"/>
          </a:p>
        </p:txBody>
      </p:sp>
    </p:spTree>
    <p:extLst>
      <p:ext uri="{BB962C8B-B14F-4D97-AF65-F5344CB8AC3E}">
        <p14:creationId xmlns:p14="http://schemas.microsoft.com/office/powerpoint/2010/main" val="41075290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Rectangle 2"/>
          <p:cNvSpPr txBox="1">
            <a:spLocks noChangeArrowheads="1"/>
          </p:cNvSpPr>
          <p:nvPr/>
        </p:nvSpPr>
        <p:spPr bwMode="auto">
          <a:xfrm>
            <a:off x="0" y="0"/>
            <a:ext cx="9144000" cy="235435"/>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65306" tIns="32653" rIns="65306" bIns="32653" numCol="1" anchor="ctr" anchorCtr="0" compatLnSpc="1">
            <a:prstTxWarp prst="textNoShape">
              <a:avLst/>
            </a:prstTxWarp>
          </a:bodyPr>
          <a:lstStyle/>
          <a:p>
            <a:r>
              <a:rPr lang="ja-JP" altLang="en-US" sz="1100" dirty="0">
                <a:solidFill>
                  <a:schemeClr val="bg1"/>
                </a:solidFill>
                <a:latin typeface="HGP創英角ｺﾞｼｯｸUB" pitchFamily="50" charset="-128"/>
                <a:ea typeface="HGP創英角ｺﾞｼｯｸUB" pitchFamily="50" charset="-128"/>
              </a:rPr>
              <a:t>御堂筋</a:t>
            </a:r>
            <a:r>
              <a:rPr lang="ja-JP" altLang="en-US" sz="1100" dirty="0" smtClean="0">
                <a:solidFill>
                  <a:schemeClr val="bg1"/>
                </a:solidFill>
                <a:latin typeface="HGP創英角ｺﾞｼｯｸUB" pitchFamily="50" charset="-128"/>
                <a:ea typeface="HGP創英角ｺﾞｼｯｸUB" pitchFamily="50" charset="-128"/>
              </a:rPr>
              <a:t>のあり方の抜本的な見直し　</a:t>
            </a:r>
            <a:r>
              <a:rPr lang="ja-JP" altLang="en-US" sz="1000" dirty="0" smtClean="0">
                <a:solidFill>
                  <a:schemeClr val="bg1"/>
                </a:solidFill>
                <a:latin typeface="HGP創英角ｺﾞｼｯｸUB" pitchFamily="50" charset="-128"/>
                <a:ea typeface="HGP創英角ｺﾞｼｯｸUB" pitchFamily="50" charset="-128"/>
              </a:rPr>
              <a:t>～何をどう改革したか（</a:t>
            </a:r>
            <a:r>
              <a:rPr lang="en-US" altLang="ja-JP" sz="1000" dirty="0" smtClean="0">
                <a:solidFill>
                  <a:schemeClr val="bg1"/>
                </a:solidFill>
                <a:latin typeface="HGP創英角ｺﾞｼｯｸUB" pitchFamily="50" charset="-128"/>
                <a:ea typeface="HGP創英角ｺﾞｼｯｸUB" pitchFamily="50" charset="-128"/>
              </a:rPr>
              <a:t>What</a:t>
            </a:r>
            <a:r>
              <a:rPr lang="ja-JP" altLang="en-US" sz="1000" dirty="0" smtClean="0">
                <a:solidFill>
                  <a:schemeClr val="bg1"/>
                </a:solidFill>
                <a:latin typeface="HGP創英角ｺﾞｼｯｸUB" pitchFamily="50" charset="-128"/>
                <a:ea typeface="HGP創英角ｺﾞｼｯｸUB" pitchFamily="50" charset="-128"/>
              </a:rPr>
              <a:t>）～</a:t>
            </a:r>
            <a:endParaRPr lang="en-US" altLang="ja-JP" sz="1000" dirty="0" smtClean="0">
              <a:solidFill>
                <a:schemeClr val="bg1"/>
              </a:solidFill>
              <a:latin typeface="HGP創英角ｺﾞｼｯｸUB" pitchFamily="50" charset="-128"/>
              <a:ea typeface="HGP創英角ｺﾞｼｯｸUB" pitchFamily="50" charset="-128"/>
            </a:endParaRPr>
          </a:p>
        </p:txBody>
      </p:sp>
      <p:sp>
        <p:nvSpPr>
          <p:cNvPr id="915" name="テキスト ボックス 27"/>
          <p:cNvSpPr txBox="1">
            <a:spLocks noChangeArrowheads="1"/>
          </p:cNvSpPr>
          <p:nvPr/>
        </p:nvSpPr>
        <p:spPr bwMode="auto">
          <a:xfrm>
            <a:off x="3000371" y="3078131"/>
            <a:ext cx="1646548" cy="158277"/>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＊金融系店舗、カフェ、コンビニ等が多い</a:t>
            </a:r>
          </a:p>
        </p:txBody>
      </p:sp>
      <p:sp>
        <p:nvSpPr>
          <p:cNvPr id="678" name="テキスト ボックス 2055"/>
          <p:cNvSpPr txBox="1">
            <a:spLocks noChangeArrowheads="1"/>
          </p:cNvSpPr>
          <p:nvPr/>
        </p:nvSpPr>
        <p:spPr bwMode="auto">
          <a:xfrm>
            <a:off x="3119333" y="1165381"/>
            <a:ext cx="2010573"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71336" tIns="12856" rIns="771336"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dist">
              <a:defRPr/>
            </a:pPr>
            <a:r>
              <a:rPr lang="ja-JP" altLang="en-US" sz="800" dirty="0" smtClean="0">
                <a:solidFill>
                  <a:schemeClr val="tx1"/>
                </a:solidFill>
              </a:rPr>
              <a:t>緩和前</a:t>
            </a:r>
            <a:endParaRPr lang="ja-JP" altLang="en-US" sz="800" dirty="0">
              <a:solidFill>
                <a:schemeClr val="tx1"/>
              </a:solidFill>
            </a:endParaRPr>
          </a:p>
        </p:txBody>
      </p:sp>
      <p:sp>
        <p:nvSpPr>
          <p:cNvPr id="679" name="テキスト ボックス 2055"/>
          <p:cNvSpPr txBox="1">
            <a:spLocks noChangeArrowheads="1"/>
          </p:cNvSpPr>
          <p:nvPr/>
        </p:nvSpPr>
        <p:spPr bwMode="auto">
          <a:xfrm>
            <a:off x="5303559" y="1164794"/>
            <a:ext cx="3806990"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542672" tIns="12856" rIns="1542672"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dist">
              <a:defRPr/>
            </a:pPr>
            <a:r>
              <a:rPr lang="ja-JP" altLang="en-US" sz="800" dirty="0" smtClean="0">
                <a:solidFill>
                  <a:schemeClr val="tx1"/>
                </a:solidFill>
              </a:rPr>
              <a:t>緩和後</a:t>
            </a:r>
            <a:endParaRPr lang="ja-JP" altLang="en-US" sz="800" dirty="0">
              <a:solidFill>
                <a:schemeClr val="tx1"/>
              </a:solidFill>
            </a:endParaRPr>
          </a:p>
        </p:txBody>
      </p:sp>
      <p:sp>
        <p:nvSpPr>
          <p:cNvPr id="760" name="AutoShape 191"/>
          <p:cNvSpPr>
            <a:spLocks noChangeArrowheads="1"/>
          </p:cNvSpPr>
          <p:nvPr/>
        </p:nvSpPr>
        <p:spPr bwMode="auto">
          <a:xfrm>
            <a:off x="5178992" y="1689557"/>
            <a:ext cx="143317" cy="1185878"/>
          </a:xfrm>
          <a:prstGeom prst="rightArrow">
            <a:avLst>
              <a:gd name="adj1" fmla="val 50000"/>
              <a:gd name="adj2" fmla="val 49662"/>
            </a:avLst>
          </a:prstGeom>
          <a:solidFill>
            <a:schemeClr val="bg1">
              <a:lumMod val="65000"/>
            </a:schemeClr>
          </a:solidFill>
          <a:ln w="9525">
            <a:noFill/>
            <a:miter lim="800000"/>
            <a:headEnd/>
            <a:tailEnd/>
          </a:ln>
        </p:spPr>
        <p:txBody>
          <a:bodyPr wrap="none" lIns="65306" tIns="32653" rIns="65306" bIns="32653" anchor="ctr"/>
          <a:lstStyle/>
          <a:p>
            <a:pPr>
              <a:defRPr/>
            </a:pPr>
            <a:endParaRPr lang="ja-JP" altLang="en-US" sz="2300" dirty="0">
              <a:solidFill>
                <a:prstClr val="black"/>
              </a:solidFill>
              <a:ea typeface="ＭＳ Ｐゴシック" pitchFamily="50" charset="-128"/>
            </a:endParaRPr>
          </a:p>
        </p:txBody>
      </p:sp>
      <p:sp>
        <p:nvSpPr>
          <p:cNvPr id="761" name="フリーフォーム 760"/>
          <p:cNvSpPr/>
          <p:nvPr/>
        </p:nvSpPr>
        <p:spPr bwMode="auto">
          <a:xfrm>
            <a:off x="7848405" y="2995527"/>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762" name="フリーフォーム 761"/>
          <p:cNvSpPr/>
          <p:nvPr/>
        </p:nvSpPr>
        <p:spPr bwMode="auto">
          <a:xfrm>
            <a:off x="8955566" y="3002286"/>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pic>
        <p:nvPicPr>
          <p:cNvPr id="763" name="Picture 5"/>
          <p:cNvPicPr>
            <a:picLocks noChangeAspect="1" noChangeArrowheads="1"/>
          </p:cNvPicPr>
          <p:nvPr/>
        </p:nvPicPr>
        <p:blipFill>
          <a:blip r:embed="rId2" cstate="screen"/>
          <a:srcRect/>
          <a:stretch>
            <a:fillRect/>
          </a:stretch>
        </p:blipFill>
        <p:spPr bwMode="auto">
          <a:xfrm>
            <a:off x="7948432" y="2686979"/>
            <a:ext cx="190816" cy="313692"/>
          </a:xfrm>
          <a:prstGeom prst="rect">
            <a:avLst/>
          </a:prstGeom>
          <a:noFill/>
          <a:ln w="9525">
            <a:noFill/>
            <a:miter lim="800000"/>
            <a:headEnd/>
            <a:tailEnd/>
          </a:ln>
        </p:spPr>
      </p:pic>
      <p:sp>
        <p:nvSpPr>
          <p:cNvPr id="764" name="フリーフォーム 763"/>
          <p:cNvSpPr/>
          <p:nvPr/>
        </p:nvSpPr>
        <p:spPr bwMode="auto">
          <a:xfrm>
            <a:off x="7853811" y="2995527"/>
            <a:ext cx="1097699" cy="9462"/>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765" name="正方形/長方形 764"/>
          <p:cNvSpPr/>
          <p:nvPr/>
        </p:nvSpPr>
        <p:spPr bwMode="auto">
          <a:xfrm>
            <a:off x="7111648" y="1942439"/>
            <a:ext cx="736756" cy="888163"/>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pic>
        <p:nvPicPr>
          <p:cNvPr id="766" name="Picture 5"/>
          <p:cNvPicPr>
            <a:picLocks noChangeAspect="1" noChangeArrowheads="1"/>
          </p:cNvPicPr>
          <p:nvPr/>
        </p:nvPicPr>
        <p:blipFill>
          <a:blip r:embed="rId2" cstate="screen"/>
          <a:srcRect/>
          <a:stretch>
            <a:fillRect/>
          </a:stretch>
        </p:blipFill>
        <p:spPr bwMode="auto">
          <a:xfrm>
            <a:off x="8125888" y="2686979"/>
            <a:ext cx="190816" cy="313692"/>
          </a:xfrm>
          <a:prstGeom prst="rect">
            <a:avLst/>
          </a:prstGeom>
          <a:noFill/>
          <a:ln w="9525">
            <a:noFill/>
            <a:miter lim="800000"/>
            <a:headEnd/>
            <a:tailEnd/>
          </a:ln>
        </p:spPr>
      </p:pic>
      <p:pic>
        <p:nvPicPr>
          <p:cNvPr id="767" name="Picture 5"/>
          <p:cNvPicPr>
            <a:picLocks noChangeAspect="1" noChangeArrowheads="1"/>
          </p:cNvPicPr>
          <p:nvPr/>
        </p:nvPicPr>
        <p:blipFill>
          <a:blip r:embed="rId2" cstate="screen"/>
          <a:srcRect/>
          <a:stretch>
            <a:fillRect/>
          </a:stretch>
        </p:blipFill>
        <p:spPr bwMode="auto">
          <a:xfrm>
            <a:off x="8507347" y="2686979"/>
            <a:ext cx="190816" cy="313692"/>
          </a:xfrm>
          <a:prstGeom prst="rect">
            <a:avLst/>
          </a:prstGeom>
          <a:noFill/>
          <a:ln w="9525">
            <a:noFill/>
            <a:miter lim="800000"/>
            <a:headEnd/>
            <a:tailEnd/>
          </a:ln>
        </p:spPr>
      </p:pic>
      <p:pic>
        <p:nvPicPr>
          <p:cNvPr id="768" name="Picture 5"/>
          <p:cNvPicPr>
            <a:picLocks noChangeAspect="1" noChangeArrowheads="1"/>
          </p:cNvPicPr>
          <p:nvPr/>
        </p:nvPicPr>
        <p:blipFill>
          <a:blip r:embed="rId2" cstate="screen"/>
          <a:srcRect/>
          <a:stretch>
            <a:fillRect/>
          </a:stretch>
        </p:blipFill>
        <p:spPr bwMode="auto">
          <a:xfrm>
            <a:off x="8679213" y="2686979"/>
            <a:ext cx="190816" cy="313692"/>
          </a:xfrm>
          <a:prstGeom prst="rect">
            <a:avLst/>
          </a:prstGeom>
          <a:noFill/>
          <a:ln w="9525">
            <a:noFill/>
            <a:miter lim="800000"/>
            <a:headEnd/>
            <a:tailEnd/>
          </a:ln>
        </p:spPr>
      </p:pic>
      <p:sp>
        <p:nvSpPr>
          <p:cNvPr id="769" name="正方形/長方形 768"/>
          <p:cNvSpPr/>
          <p:nvPr/>
        </p:nvSpPr>
        <p:spPr bwMode="auto">
          <a:xfrm>
            <a:off x="7111648" y="2830601"/>
            <a:ext cx="736756" cy="166277"/>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cxnSp>
        <p:nvCxnSpPr>
          <p:cNvPr id="770" name="直線コネクタ 769"/>
          <p:cNvCxnSpPr>
            <a:stCxn id="769" idx="1"/>
            <a:endCxn id="769" idx="3"/>
          </p:cNvCxnSpPr>
          <p:nvPr/>
        </p:nvCxnSpPr>
        <p:spPr bwMode="auto">
          <a:xfrm>
            <a:off x="7111648" y="2913063"/>
            <a:ext cx="736756" cy="0"/>
          </a:xfrm>
          <a:prstGeom prst="line">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グループ化 683"/>
          <p:cNvGrpSpPr>
            <a:grpSpLocks noChangeAspect="1"/>
          </p:cNvGrpSpPr>
          <p:nvPr/>
        </p:nvGrpSpPr>
        <p:grpSpPr bwMode="auto">
          <a:xfrm>
            <a:off x="8799845" y="2961378"/>
            <a:ext cx="13930" cy="38049"/>
            <a:chOff x="9491663" y="3466966"/>
            <a:chExt cx="1009650" cy="2755900"/>
          </a:xfrm>
        </p:grpSpPr>
        <p:sp>
          <p:nvSpPr>
            <p:cNvPr id="772"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73"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74"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775"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76"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77"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778"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779"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780"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pic>
        <p:nvPicPr>
          <p:cNvPr id="781" name="Picture 8"/>
          <p:cNvPicPr>
            <a:picLocks noChangeAspect="1" noChangeArrowheads="1"/>
          </p:cNvPicPr>
          <p:nvPr/>
        </p:nvPicPr>
        <p:blipFill>
          <a:blip r:embed="rId3" cstate="screen"/>
          <a:srcRect/>
          <a:stretch>
            <a:fillRect/>
          </a:stretch>
        </p:blipFill>
        <p:spPr bwMode="auto">
          <a:xfrm>
            <a:off x="7869358" y="2933321"/>
            <a:ext cx="50375" cy="61840"/>
          </a:xfrm>
          <a:prstGeom prst="rect">
            <a:avLst/>
          </a:prstGeom>
          <a:noFill/>
          <a:ln w="9525">
            <a:noFill/>
            <a:miter lim="800000"/>
            <a:headEnd/>
            <a:tailEnd/>
          </a:ln>
        </p:spPr>
      </p:pic>
      <p:sp>
        <p:nvSpPr>
          <p:cNvPr id="782" name="AutoShape 155"/>
          <p:cNvSpPr>
            <a:spLocks noChangeAspect="1" noChangeArrowheads="1" noTextEdit="1"/>
          </p:cNvSpPr>
          <p:nvPr/>
        </p:nvSpPr>
        <p:spPr bwMode="auto">
          <a:xfrm>
            <a:off x="7874488" y="2961966"/>
            <a:ext cx="16768" cy="34489"/>
          </a:xfrm>
          <a:prstGeom prst="rect">
            <a:avLst/>
          </a:prstGeom>
          <a:noFill/>
          <a:ln w="9525">
            <a:noFill/>
            <a:miter lim="800000"/>
            <a:headEnd/>
            <a:tailEnd/>
          </a:ln>
        </p:spPr>
        <p:txBody>
          <a:bodyPr lIns="65306" tIns="32653" rIns="65306" bIns="32653"/>
          <a:lstStyle/>
          <a:p>
            <a:endParaRPr lang="ja-JP" altLang="en-US" sz="2300" dirty="0"/>
          </a:p>
        </p:txBody>
      </p:sp>
      <p:sp>
        <p:nvSpPr>
          <p:cNvPr id="783" name="Freeform 157"/>
          <p:cNvSpPr>
            <a:spLocks/>
          </p:cNvSpPr>
          <p:nvPr/>
        </p:nvSpPr>
        <p:spPr bwMode="auto">
          <a:xfrm>
            <a:off x="7874488" y="2961966"/>
            <a:ext cx="16768" cy="34489"/>
          </a:xfrm>
          <a:custGeom>
            <a:avLst/>
            <a:gdLst>
              <a:gd name="T0" fmla="*/ 2147483647 w 2041"/>
              <a:gd name="T1" fmla="*/ 2147483647 h 3258"/>
              <a:gd name="T2" fmla="*/ 2147483647 w 2041"/>
              <a:gd name="T3" fmla="*/ 2147483647 h 3258"/>
              <a:gd name="T4" fmla="*/ 2147483647 w 2041"/>
              <a:gd name="T5" fmla="*/ 2147483647 h 3258"/>
              <a:gd name="T6" fmla="*/ 2147483647 w 2041"/>
              <a:gd name="T7" fmla="*/ 2147483647 h 3258"/>
              <a:gd name="T8" fmla="*/ 2147483647 w 2041"/>
              <a:gd name="T9" fmla="*/ 2147483647 h 3258"/>
              <a:gd name="T10" fmla="*/ 2147483647 w 2041"/>
              <a:gd name="T11" fmla="*/ 2147483647 h 3258"/>
              <a:gd name="T12" fmla="*/ 0 w 2041"/>
              <a:gd name="T13" fmla="*/ 2147483647 h 3258"/>
              <a:gd name="T14" fmla="*/ 2147483647 w 2041"/>
              <a:gd name="T15" fmla="*/ 2147483647 h 3258"/>
              <a:gd name="T16" fmla="*/ 2147483647 w 2041"/>
              <a:gd name="T17" fmla="*/ 2147483647 h 3258"/>
              <a:gd name="T18" fmla="*/ 2147483647 w 2041"/>
              <a:gd name="T19" fmla="*/ 2147483647 h 3258"/>
              <a:gd name="T20" fmla="*/ 2147483647 w 2041"/>
              <a:gd name="T21" fmla="*/ 2147483647 h 3258"/>
              <a:gd name="T22" fmla="*/ 2147483647 w 2041"/>
              <a:gd name="T23" fmla="*/ 2147483647 h 3258"/>
              <a:gd name="T24" fmla="*/ 2147483647 w 2041"/>
              <a:gd name="T25" fmla="*/ 2147483647 h 3258"/>
              <a:gd name="T26" fmla="*/ 2147483647 w 2041"/>
              <a:gd name="T27" fmla="*/ 2147483647 h 3258"/>
              <a:gd name="T28" fmla="*/ 2147483647 w 2041"/>
              <a:gd name="T29" fmla="*/ 2147483647 h 3258"/>
              <a:gd name="T30" fmla="*/ 2147483647 w 2041"/>
              <a:gd name="T31" fmla="*/ 2147483647 h 3258"/>
              <a:gd name="T32" fmla="*/ 2147483647 w 2041"/>
              <a:gd name="T33" fmla="*/ 2147483647 h 3258"/>
              <a:gd name="T34" fmla="*/ 2147483647 w 2041"/>
              <a:gd name="T35" fmla="*/ 2147483647 h 3258"/>
              <a:gd name="T36" fmla="*/ 2147483647 w 2041"/>
              <a:gd name="T37" fmla="*/ 2147483647 h 3258"/>
              <a:gd name="T38" fmla="*/ 2147483647 w 2041"/>
              <a:gd name="T39" fmla="*/ 2147483647 h 3258"/>
              <a:gd name="T40" fmla="*/ 2147483647 w 2041"/>
              <a:gd name="T41" fmla="*/ 2147483647 h 3258"/>
              <a:gd name="T42" fmla="*/ 2147483647 w 2041"/>
              <a:gd name="T43" fmla="*/ 2147483647 h 3258"/>
              <a:gd name="T44" fmla="*/ 2147483647 w 2041"/>
              <a:gd name="T45" fmla="*/ 2147483647 h 3258"/>
              <a:gd name="T46" fmla="*/ 2147483647 w 2041"/>
              <a:gd name="T47" fmla="*/ 2147483647 h 3258"/>
              <a:gd name="T48" fmla="*/ 2147483647 w 2041"/>
              <a:gd name="T49" fmla="*/ 2147483647 h 3258"/>
              <a:gd name="T50" fmla="*/ 2147483647 w 2041"/>
              <a:gd name="T51" fmla="*/ 2147483647 h 3258"/>
              <a:gd name="T52" fmla="*/ 2147483647 w 2041"/>
              <a:gd name="T53" fmla="*/ 2147483647 h 3258"/>
              <a:gd name="T54" fmla="*/ 2147483647 w 2041"/>
              <a:gd name="T55" fmla="*/ 2147483647 h 3258"/>
              <a:gd name="T56" fmla="*/ 2147483647 w 2041"/>
              <a:gd name="T57" fmla="*/ 2147483647 h 3258"/>
              <a:gd name="T58" fmla="*/ 2147483647 w 2041"/>
              <a:gd name="T59" fmla="*/ 2147483647 h 3258"/>
              <a:gd name="T60" fmla="*/ 2147483647 w 2041"/>
              <a:gd name="T61" fmla="*/ 2147483647 h 3258"/>
              <a:gd name="T62" fmla="*/ 2147483647 w 2041"/>
              <a:gd name="T63" fmla="*/ 2147483647 h 3258"/>
              <a:gd name="T64" fmla="*/ 2147483647 w 2041"/>
              <a:gd name="T65" fmla="*/ 2147483647 h 3258"/>
              <a:gd name="T66" fmla="*/ 2147483647 w 2041"/>
              <a:gd name="T67" fmla="*/ 2147483647 h 3258"/>
              <a:gd name="T68" fmla="*/ 2147483647 w 2041"/>
              <a:gd name="T69" fmla="*/ 2147483647 h 3258"/>
              <a:gd name="T70" fmla="*/ 2147483647 w 2041"/>
              <a:gd name="T71" fmla="*/ 2147483647 h 3258"/>
              <a:gd name="T72" fmla="*/ 2147483647 w 2041"/>
              <a:gd name="T73" fmla="*/ 2147483647 h 3258"/>
              <a:gd name="T74" fmla="*/ 2147483647 w 2041"/>
              <a:gd name="T75" fmla="*/ 2147483647 h 3258"/>
              <a:gd name="T76" fmla="*/ 2147483647 w 2041"/>
              <a:gd name="T77" fmla="*/ 2147483647 h 3258"/>
              <a:gd name="T78" fmla="*/ 2147483647 w 2041"/>
              <a:gd name="T79" fmla="*/ 2147483647 h 3258"/>
              <a:gd name="T80" fmla="*/ 2147483647 w 2041"/>
              <a:gd name="T81" fmla="*/ 2147483647 h 3258"/>
              <a:gd name="T82" fmla="*/ 2147483647 w 2041"/>
              <a:gd name="T83" fmla="*/ 2147483647 h 3258"/>
              <a:gd name="T84" fmla="*/ 2147483647 w 2041"/>
              <a:gd name="T85" fmla="*/ 2147483647 h 3258"/>
              <a:gd name="T86" fmla="*/ 2147483647 w 2041"/>
              <a:gd name="T87" fmla="*/ 2147483647 h 3258"/>
              <a:gd name="T88" fmla="*/ 2147483647 w 2041"/>
              <a:gd name="T89" fmla="*/ 2147483647 h 3258"/>
              <a:gd name="T90" fmla="*/ 2147483647 w 2041"/>
              <a:gd name="T91" fmla="*/ 2147483647 h 3258"/>
              <a:gd name="T92" fmla="*/ 2147483647 w 2041"/>
              <a:gd name="T93" fmla="*/ 2147483647 h 3258"/>
              <a:gd name="T94" fmla="*/ 2147483647 w 2041"/>
              <a:gd name="T95" fmla="*/ 2147483647 h 3258"/>
              <a:gd name="T96" fmla="*/ 2147483647 w 2041"/>
              <a:gd name="T97" fmla="*/ 2147483647 h 3258"/>
              <a:gd name="T98" fmla="*/ 2147483647 w 2041"/>
              <a:gd name="T99" fmla="*/ 2147483647 h 3258"/>
              <a:gd name="T100" fmla="*/ 2147483647 w 2041"/>
              <a:gd name="T101" fmla="*/ 2147483647 h 3258"/>
              <a:gd name="T102" fmla="*/ 2147483647 w 2041"/>
              <a:gd name="T103" fmla="*/ 2147483647 h 3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1"/>
              <a:gd name="T157" fmla="*/ 0 h 3258"/>
              <a:gd name="T158" fmla="*/ 2041 w 2041"/>
              <a:gd name="T159" fmla="*/ 3258 h 3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1" h="3258">
                <a:moveTo>
                  <a:pt x="689" y="2029"/>
                </a:moveTo>
                <a:cubicBezTo>
                  <a:pt x="687" y="2029"/>
                  <a:pt x="684" y="2029"/>
                  <a:pt x="682" y="2029"/>
                </a:cubicBezTo>
                <a:cubicBezTo>
                  <a:pt x="651" y="2030"/>
                  <a:pt x="621" y="2030"/>
                  <a:pt x="594" y="2027"/>
                </a:cubicBezTo>
                <a:cubicBezTo>
                  <a:pt x="568" y="2025"/>
                  <a:pt x="546" y="2014"/>
                  <a:pt x="529" y="1995"/>
                </a:cubicBezTo>
                <a:cubicBezTo>
                  <a:pt x="512" y="1976"/>
                  <a:pt x="500" y="1962"/>
                  <a:pt x="495" y="1952"/>
                </a:cubicBezTo>
                <a:cubicBezTo>
                  <a:pt x="490" y="1942"/>
                  <a:pt x="486" y="1930"/>
                  <a:pt x="485" y="1916"/>
                </a:cubicBezTo>
                <a:cubicBezTo>
                  <a:pt x="483" y="1903"/>
                  <a:pt x="481" y="1891"/>
                  <a:pt x="480" y="1880"/>
                </a:cubicBezTo>
                <a:cubicBezTo>
                  <a:pt x="479" y="1869"/>
                  <a:pt x="477" y="1859"/>
                  <a:pt x="474" y="1850"/>
                </a:cubicBezTo>
                <a:cubicBezTo>
                  <a:pt x="472" y="1841"/>
                  <a:pt x="468" y="1831"/>
                  <a:pt x="463" y="1822"/>
                </a:cubicBezTo>
                <a:cubicBezTo>
                  <a:pt x="458" y="1812"/>
                  <a:pt x="449" y="1803"/>
                  <a:pt x="435" y="1794"/>
                </a:cubicBezTo>
                <a:cubicBezTo>
                  <a:pt x="420" y="1785"/>
                  <a:pt x="408" y="1779"/>
                  <a:pt x="397" y="1776"/>
                </a:cubicBezTo>
                <a:cubicBezTo>
                  <a:pt x="386" y="1772"/>
                  <a:pt x="373" y="1769"/>
                  <a:pt x="356" y="1765"/>
                </a:cubicBezTo>
                <a:cubicBezTo>
                  <a:pt x="340" y="1761"/>
                  <a:pt x="326" y="1757"/>
                  <a:pt x="315" y="1753"/>
                </a:cubicBezTo>
                <a:cubicBezTo>
                  <a:pt x="303" y="1748"/>
                  <a:pt x="293" y="1743"/>
                  <a:pt x="286" y="1736"/>
                </a:cubicBezTo>
                <a:cubicBezTo>
                  <a:pt x="279" y="1729"/>
                  <a:pt x="272" y="1721"/>
                  <a:pt x="266" y="1713"/>
                </a:cubicBezTo>
                <a:cubicBezTo>
                  <a:pt x="260" y="1705"/>
                  <a:pt x="251" y="1691"/>
                  <a:pt x="239" y="1670"/>
                </a:cubicBezTo>
                <a:cubicBezTo>
                  <a:pt x="227" y="1649"/>
                  <a:pt x="218" y="1627"/>
                  <a:pt x="213" y="1602"/>
                </a:cubicBezTo>
                <a:cubicBezTo>
                  <a:pt x="208" y="1578"/>
                  <a:pt x="205" y="1562"/>
                  <a:pt x="203" y="1554"/>
                </a:cubicBezTo>
                <a:cubicBezTo>
                  <a:pt x="201" y="1545"/>
                  <a:pt x="199" y="1537"/>
                  <a:pt x="196" y="1527"/>
                </a:cubicBezTo>
                <a:cubicBezTo>
                  <a:pt x="193" y="1517"/>
                  <a:pt x="189" y="1506"/>
                  <a:pt x="183" y="1494"/>
                </a:cubicBezTo>
                <a:cubicBezTo>
                  <a:pt x="177" y="1481"/>
                  <a:pt x="168" y="1466"/>
                  <a:pt x="156" y="1449"/>
                </a:cubicBezTo>
                <a:cubicBezTo>
                  <a:pt x="143" y="1431"/>
                  <a:pt x="137" y="1414"/>
                  <a:pt x="135" y="1396"/>
                </a:cubicBezTo>
                <a:cubicBezTo>
                  <a:pt x="134" y="1378"/>
                  <a:pt x="134" y="1360"/>
                  <a:pt x="136" y="1342"/>
                </a:cubicBezTo>
                <a:cubicBezTo>
                  <a:pt x="137" y="1325"/>
                  <a:pt x="136" y="1312"/>
                  <a:pt x="133" y="1303"/>
                </a:cubicBezTo>
                <a:cubicBezTo>
                  <a:pt x="130" y="1295"/>
                  <a:pt x="125" y="1289"/>
                  <a:pt x="119" y="1286"/>
                </a:cubicBezTo>
                <a:cubicBezTo>
                  <a:pt x="114" y="1283"/>
                  <a:pt x="99" y="1278"/>
                  <a:pt x="74" y="1272"/>
                </a:cubicBezTo>
                <a:cubicBezTo>
                  <a:pt x="50" y="1265"/>
                  <a:pt x="26" y="1229"/>
                  <a:pt x="2" y="1163"/>
                </a:cubicBezTo>
                <a:cubicBezTo>
                  <a:pt x="1" y="1160"/>
                  <a:pt x="1" y="1157"/>
                  <a:pt x="0" y="1154"/>
                </a:cubicBezTo>
                <a:cubicBezTo>
                  <a:pt x="0" y="1152"/>
                  <a:pt x="0" y="1150"/>
                  <a:pt x="0" y="1148"/>
                </a:cubicBezTo>
                <a:cubicBezTo>
                  <a:pt x="5" y="1120"/>
                  <a:pt x="14" y="1098"/>
                  <a:pt x="25" y="1081"/>
                </a:cubicBezTo>
                <a:cubicBezTo>
                  <a:pt x="36" y="1065"/>
                  <a:pt x="44" y="1051"/>
                  <a:pt x="49" y="1041"/>
                </a:cubicBezTo>
                <a:cubicBezTo>
                  <a:pt x="54" y="1030"/>
                  <a:pt x="57" y="1022"/>
                  <a:pt x="58" y="1016"/>
                </a:cubicBezTo>
                <a:cubicBezTo>
                  <a:pt x="60" y="1010"/>
                  <a:pt x="61" y="1000"/>
                  <a:pt x="62" y="987"/>
                </a:cubicBezTo>
                <a:cubicBezTo>
                  <a:pt x="63" y="973"/>
                  <a:pt x="64" y="959"/>
                  <a:pt x="67" y="944"/>
                </a:cubicBezTo>
                <a:cubicBezTo>
                  <a:pt x="70" y="929"/>
                  <a:pt x="74" y="911"/>
                  <a:pt x="82" y="891"/>
                </a:cubicBezTo>
                <a:cubicBezTo>
                  <a:pt x="89" y="870"/>
                  <a:pt x="98" y="849"/>
                  <a:pt x="109" y="828"/>
                </a:cubicBezTo>
                <a:cubicBezTo>
                  <a:pt x="119" y="806"/>
                  <a:pt x="129" y="786"/>
                  <a:pt x="138" y="765"/>
                </a:cubicBezTo>
                <a:cubicBezTo>
                  <a:pt x="147" y="745"/>
                  <a:pt x="159" y="720"/>
                  <a:pt x="173" y="689"/>
                </a:cubicBezTo>
                <a:cubicBezTo>
                  <a:pt x="187" y="658"/>
                  <a:pt x="201" y="634"/>
                  <a:pt x="216" y="617"/>
                </a:cubicBezTo>
                <a:cubicBezTo>
                  <a:pt x="231" y="600"/>
                  <a:pt x="244" y="586"/>
                  <a:pt x="254" y="575"/>
                </a:cubicBezTo>
                <a:cubicBezTo>
                  <a:pt x="265" y="565"/>
                  <a:pt x="275" y="554"/>
                  <a:pt x="286" y="542"/>
                </a:cubicBezTo>
                <a:cubicBezTo>
                  <a:pt x="298" y="530"/>
                  <a:pt x="309" y="516"/>
                  <a:pt x="321" y="500"/>
                </a:cubicBezTo>
                <a:cubicBezTo>
                  <a:pt x="334" y="485"/>
                  <a:pt x="346" y="466"/>
                  <a:pt x="358" y="445"/>
                </a:cubicBezTo>
                <a:cubicBezTo>
                  <a:pt x="370" y="424"/>
                  <a:pt x="380" y="407"/>
                  <a:pt x="387" y="393"/>
                </a:cubicBezTo>
                <a:cubicBezTo>
                  <a:pt x="395" y="380"/>
                  <a:pt x="404" y="363"/>
                  <a:pt x="414" y="342"/>
                </a:cubicBezTo>
                <a:cubicBezTo>
                  <a:pt x="423" y="321"/>
                  <a:pt x="430" y="299"/>
                  <a:pt x="433" y="275"/>
                </a:cubicBezTo>
                <a:cubicBezTo>
                  <a:pt x="436" y="251"/>
                  <a:pt x="438" y="231"/>
                  <a:pt x="440" y="215"/>
                </a:cubicBezTo>
                <a:cubicBezTo>
                  <a:pt x="441" y="198"/>
                  <a:pt x="443" y="179"/>
                  <a:pt x="446" y="158"/>
                </a:cubicBezTo>
                <a:cubicBezTo>
                  <a:pt x="449" y="137"/>
                  <a:pt x="456" y="117"/>
                  <a:pt x="465" y="98"/>
                </a:cubicBezTo>
                <a:cubicBezTo>
                  <a:pt x="474" y="79"/>
                  <a:pt x="484" y="64"/>
                  <a:pt x="496" y="54"/>
                </a:cubicBezTo>
                <a:cubicBezTo>
                  <a:pt x="508" y="43"/>
                  <a:pt x="529" y="31"/>
                  <a:pt x="559" y="18"/>
                </a:cubicBezTo>
                <a:cubicBezTo>
                  <a:pt x="590" y="4"/>
                  <a:pt x="628" y="0"/>
                  <a:pt x="673" y="5"/>
                </a:cubicBezTo>
                <a:cubicBezTo>
                  <a:pt x="719" y="9"/>
                  <a:pt x="755" y="20"/>
                  <a:pt x="784" y="37"/>
                </a:cubicBezTo>
                <a:cubicBezTo>
                  <a:pt x="812" y="55"/>
                  <a:pt x="833" y="71"/>
                  <a:pt x="847" y="86"/>
                </a:cubicBezTo>
                <a:cubicBezTo>
                  <a:pt x="861" y="101"/>
                  <a:pt x="872" y="119"/>
                  <a:pt x="879" y="140"/>
                </a:cubicBezTo>
                <a:cubicBezTo>
                  <a:pt x="886" y="161"/>
                  <a:pt x="891" y="177"/>
                  <a:pt x="893" y="187"/>
                </a:cubicBezTo>
                <a:cubicBezTo>
                  <a:pt x="895" y="198"/>
                  <a:pt x="899" y="212"/>
                  <a:pt x="904" y="229"/>
                </a:cubicBezTo>
                <a:cubicBezTo>
                  <a:pt x="910" y="246"/>
                  <a:pt x="916" y="266"/>
                  <a:pt x="922" y="288"/>
                </a:cubicBezTo>
                <a:cubicBezTo>
                  <a:pt x="928" y="309"/>
                  <a:pt x="930" y="328"/>
                  <a:pt x="929" y="344"/>
                </a:cubicBezTo>
                <a:cubicBezTo>
                  <a:pt x="928" y="359"/>
                  <a:pt x="926" y="373"/>
                  <a:pt x="921" y="385"/>
                </a:cubicBezTo>
                <a:cubicBezTo>
                  <a:pt x="917" y="397"/>
                  <a:pt x="912" y="408"/>
                  <a:pt x="905" y="419"/>
                </a:cubicBezTo>
                <a:cubicBezTo>
                  <a:pt x="899" y="430"/>
                  <a:pt x="893" y="442"/>
                  <a:pt x="886" y="455"/>
                </a:cubicBezTo>
                <a:cubicBezTo>
                  <a:pt x="879" y="469"/>
                  <a:pt x="874" y="481"/>
                  <a:pt x="870" y="491"/>
                </a:cubicBezTo>
                <a:cubicBezTo>
                  <a:pt x="866" y="502"/>
                  <a:pt x="864" y="513"/>
                  <a:pt x="864" y="524"/>
                </a:cubicBezTo>
                <a:cubicBezTo>
                  <a:pt x="864" y="535"/>
                  <a:pt x="864" y="546"/>
                  <a:pt x="863" y="556"/>
                </a:cubicBezTo>
                <a:cubicBezTo>
                  <a:pt x="862" y="566"/>
                  <a:pt x="848" y="570"/>
                  <a:pt x="823" y="568"/>
                </a:cubicBezTo>
                <a:cubicBezTo>
                  <a:pt x="821" y="567"/>
                  <a:pt x="818" y="567"/>
                  <a:pt x="816" y="566"/>
                </a:cubicBezTo>
                <a:cubicBezTo>
                  <a:pt x="814" y="569"/>
                  <a:pt x="811" y="571"/>
                  <a:pt x="809" y="573"/>
                </a:cubicBezTo>
                <a:cubicBezTo>
                  <a:pt x="801" y="586"/>
                  <a:pt x="797" y="597"/>
                  <a:pt x="799" y="607"/>
                </a:cubicBezTo>
                <a:cubicBezTo>
                  <a:pt x="800" y="617"/>
                  <a:pt x="808" y="626"/>
                  <a:pt x="824" y="636"/>
                </a:cubicBezTo>
                <a:cubicBezTo>
                  <a:pt x="839" y="646"/>
                  <a:pt x="852" y="654"/>
                  <a:pt x="862" y="662"/>
                </a:cubicBezTo>
                <a:cubicBezTo>
                  <a:pt x="873" y="669"/>
                  <a:pt x="880" y="676"/>
                  <a:pt x="883" y="682"/>
                </a:cubicBezTo>
                <a:cubicBezTo>
                  <a:pt x="887" y="687"/>
                  <a:pt x="890" y="700"/>
                  <a:pt x="893" y="719"/>
                </a:cubicBezTo>
                <a:cubicBezTo>
                  <a:pt x="897" y="738"/>
                  <a:pt x="901" y="758"/>
                  <a:pt x="905" y="779"/>
                </a:cubicBezTo>
                <a:cubicBezTo>
                  <a:pt x="910" y="800"/>
                  <a:pt x="915" y="816"/>
                  <a:pt x="919" y="827"/>
                </a:cubicBezTo>
                <a:cubicBezTo>
                  <a:pt x="923" y="838"/>
                  <a:pt x="932" y="856"/>
                  <a:pt x="946" y="883"/>
                </a:cubicBezTo>
                <a:cubicBezTo>
                  <a:pt x="960" y="910"/>
                  <a:pt x="974" y="937"/>
                  <a:pt x="987" y="966"/>
                </a:cubicBezTo>
                <a:cubicBezTo>
                  <a:pt x="1000" y="995"/>
                  <a:pt x="1007" y="1013"/>
                  <a:pt x="1009" y="1021"/>
                </a:cubicBezTo>
                <a:cubicBezTo>
                  <a:pt x="1011" y="1028"/>
                  <a:pt x="1013" y="1040"/>
                  <a:pt x="1015" y="1055"/>
                </a:cubicBezTo>
                <a:cubicBezTo>
                  <a:pt x="1017" y="1070"/>
                  <a:pt x="1019" y="1088"/>
                  <a:pt x="1022" y="1109"/>
                </a:cubicBezTo>
                <a:cubicBezTo>
                  <a:pt x="1024" y="1131"/>
                  <a:pt x="1028" y="1147"/>
                  <a:pt x="1032" y="1158"/>
                </a:cubicBezTo>
                <a:cubicBezTo>
                  <a:pt x="1037" y="1170"/>
                  <a:pt x="1041" y="1177"/>
                  <a:pt x="1045" y="1182"/>
                </a:cubicBezTo>
                <a:cubicBezTo>
                  <a:pt x="1049" y="1186"/>
                  <a:pt x="1058" y="1190"/>
                  <a:pt x="1071" y="1192"/>
                </a:cubicBezTo>
                <a:cubicBezTo>
                  <a:pt x="1085" y="1195"/>
                  <a:pt x="1103" y="1192"/>
                  <a:pt x="1127" y="1185"/>
                </a:cubicBezTo>
                <a:cubicBezTo>
                  <a:pt x="1150" y="1178"/>
                  <a:pt x="1174" y="1170"/>
                  <a:pt x="1197" y="1160"/>
                </a:cubicBezTo>
                <a:cubicBezTo>
                  <a:pt x="1221" y="1150"/>
                  <a:pt x="1240" y="1144"/>
                  <a:pt x="1253" y="1140"/>
                </a:cubicBezTo>
                <a:cubicBezTo>
                  <a:pt x="1267" y="1136"/>
                  <a:pt x="1280" y="1134"/>
                  <a:pt x="1291" y="1134"/>
                </a:cubicBezTo>
                <a:cubicBezTo>
                  <a:pt x="1303" y="1134"/>
                  <a:pt x="1316" y="1136"/>
                  <a:pt x="1331" y="1139"/>
                </a:cubicBezTo>
                <a:cubicBezTo>
                  <a:pt x="1345" y="1142"/>
                  <a:pt x="1355" y="1143"/>
                  <a:pt x="1361" y="1142"/>
                </a:cubicBezTo>
                <a:cubicBezTo>
                  <a:pt x="1367" y="1142"/>
                  <a:pt x="1375" y="1140"/>
                  <a:pt x="1384" y="1137"/>
                </a:cubicBezTo>
                <a:cubicBezTo>
                  <a:pt x="1392" y="1134"/>
                  <a:pt x="1403" y="1130"/>
                  <a:pt x="1415" y="1124"/>
                </a:cubicBezTo>
                <a:cubicBezTo>
                  <a:pt x="1427" y="1118"/>
                  <a:pt x="1439" y="1113"/>
                  <a:pt x="1451" y="1111"/>
                </a:cubicBezTo>
                <a:cubicBezTo>
                  <a:pt x="1462" y="1109"/>
                  <a:pt x="1469" y="1108"/>
                  <a:pt x="1472" y="1108"/>
                </a:cubicBezTo>
                <a:cubicBezTo>
                  <a:pt x="1475" y="1108"/>
                  <a:pt x="1490" y="1108"/>
                  <a:pt x="1518" y="1106"/>
                </a:cubicBezTo>
                <a:cubicBezTo>
                  <a:pt x="1545" y="1104"/>
                  <a:pt x="1578" y="1097"/>
                  <a:pt x="1617" y="1086"/>
                </a:cubicBezTo>
                <a:cubicBezTo>
                  <a:pt x="1655" y="1074"/>
                  <a:pt x="1691" y="1066"/>
                  <a:pt x="1724" y="1064"/>
                </a:cubicBezTo>
                <a:cubicBezTo>
                  <a:pt x="1757" y="1061"/>
                  <a:pt x="1780" y="1069"/>
                  <a:pt x="1793" y="1087"/>
                </a:cubicBezTo>
                <a:cubicBezTo>
                  <a:pt x="1805" y="1106"/>
                  <a:pt x="1812" y="1132"/>
                  <a:pt x="1815" y="1165"/>
                </a:cubicBezTo>
                <a:cubicBezTo>
                  <a:pt x="1815" y="1172"/>
                  <a:pt x="1814" y="1180"/>
                  <a:pt x="1814" y="1187"/>
                </a:cubicBezTo>
                <a:cubicBezTo>
                  <a:pt x="1811" y="1187"/>
                  <a:pt x="1808" y="1188"/>
                  <a:pt x="1806" y="1188"/>
                </a:cubicBezTo>
                <a:cubicBezTo>
                  <a:pt x="1765" y="1194"/>
                  <a:pt x="1730" y="1197"/>
                  <a:pt x="1700" y="1197"/>
                </a:cubicBezTo>
                <a:cubicBezTo>
                  <a:pt x="1671" y="1198"/>
                  <a:pt x="1647" y="1198"/>
                  <a:pt x="1630" y="1200"/>
                </a:cubicBezTo>
                <a:cubicBezTo>
                  <a:pt x="1613" y="1201"/>
                  <a:pt x="1598" y="1203"/>
                  <a:pt x="1586" y="1205"/>
                </a:cubicBezTo>
                <a:cubicBezTo>
                  <a:pt x="1573" y="1207"/>
                  <a:pt x="1562" y="1209"/>
                  <a:pt x="1554" y="1212"/>
                </a:cubicBezTo>
                <a:cubicBezTo>
                  <a:pt x="1545" y="1214"/>
                  <a:pt x="1539" y="1218"/>
                  <a:pt x="1535" y="1223"/>
                </a:cubicBezTo>
                <a:cubicBezTo>
                  <a:pt x="1531" y="1227"/>
                  <a:pt x="1527" y="1231"/>
                  <a:pt x="1525" y="1235"/>
                </a:cubicBezTo>
                <a:cubicBezTo>
                  <a:pt x="1522" y="1238"/>
                  <a:pt x="1517" y="1242"/>
                  <a:pt x="1510" y="1247"/>
                </a:cubicBezTo>
                <a:cubicBezTo>
                  <a:pt x="1504" y="1252"/>
                  <a:pt x="1496" y="1257"/>
                  <a:pt x="1487" y="1262"/>
                </a:cubicBezTo>
                <a:cubicBezTo>
                  <a:pt x="1478" y="1268"/>
                  <a:pt x="1470" y="1272"/>
                  <a:pt x="1462" y="1276"/>
                </a:cubicBezTo>
                <a:cubicBezTo>
                  <a:pt x="1455" y="1280"/>
                  <a:pt x="1450" y="1283"/>
                  <a:pt x="1447" y="1284"/>
                </a:cubicBezTo>
                <a:cubicBezTo>
                  <a:pt x="1444" y="1286"/>
                  <a:pt x="1432" y="1293"/>
                  <a:pt x="1411" y="1306"/>
                </a:cubicBezTo>
                <a:cubicBezTo>
                  <a:pt x="1390" y="1319"/>
                  <a:pt x="1366" y="1337"/>
                  <a:pt x="1339" y="1360"/>
                </a:cubicBezTo>
                <a:cubicBezTo>
                  <a:pt x="1312" y="1384"/>
                  <a:pt x="1286" y="1403"/>
                  <a:pt x="1261" y="1418"/>
                </a:cubicBezTo>
                <a:cubicBezTo>
                  <a:pt x="1235" y="1433"/>
                  <a:pt x="1214" y="1443"/>
                  <a:pt x="1196" y="1449"/>
                </a:cubicBezTo>
                <a:cubicBezTo>
                  <a:pt x="1178" y="1454"/>
                  <a:pt x="1160" y="1458"/>
                  <a:pt x="1143" y="1460"/>
                </a:cubicBezTo>
                <a:cubicBezTo>
                  <a:pt x="1125" y="1462"/>
                  <a:pt x="1110" y="1464"/>
                  <a:pt x="1096" y="1465"/>
                </a:cubicBezTo>
                <a:cubicBezTo>
                  <a:pt x="1083" y="1466"/>
                  <a:pt x="1070" y="1468"/>
                  <a:pt x="1059" y="1470"/>
                </a:cubicBezTo>
                <a:cubicBezTo>
                  <a:pt x="1047" y="1472"/>
                  <a:pt x="1041" y="1473"/>
                  <a:pt x="1039" y="1474"/>
                </a:cubicBezTo>
                <a:cubicBezTo>
                  <a:pt x="1037" y="1474"/>
                  <a:pt x="1031" y="1475"/>
                  <a:pt x="1022" y="1476"/>
                </a:cubicBezTo>
                <a:cubicBezTo>
                  <a:pt x="1013" y="1477"/>
                  <a:pt x="1002" y="1481"/>
                  <a:pt x="990" y="1486"/>
                </a:cubicBezTo>
                <a:cubicBezTo>
                  <a:pt x="978" y="1492"/>
                  <a:pt x="972" y="1500"/>
                  <a:pt x="973" y="1512"/>
                </a:cubicBezTo>
                <a:cubicBezTo>
                  <a:pt x="974" y="1523"/>
                  <a:pt x="979" y="1533"/>
                  <a:pt x="988" y="1543"/>
                </a:cubicBezTo>
                <a:cubicBezTo>
                  <a:pt x="997" y="1553"/>
                  <a:pt x="1009" y="1558"/>
                  <a:pt x="1024" y="1560"/>
                </a:cubicBezTo>
                <a:cubicBezTo>
                  <a:pt x="1039" y="1561"/>
                  <a:pt x="1048" y="1562"/>
                  <a:pt x="1052" y="1562"/>
                </a:cubicBezTo>
                <a:cubicBezTo>
                  <a:pt x="1056" y="1563"/>
                  <a:pt x="1067" y="1562"/>
                  <a:pt x="1086" y="1560"/>
                </a:cubicBezTo>
                <a:cubicBezTo>
                  <a:pt x="1104" y="1558"/>
                  <a:pt x="1123" y="1555"/>
                  <a:pt x="1143" y="1552"/>
                </a:cubicBezTo>
                <a:cubicBezTo>
                  <a:pt x="1162" y="1549"/>
                  <a:pt x="1177" y="1549"/>
                  <a:pt x="1188" y="1551"/>
                </a:cubicBezTo>
                <a:cubicBezTo>
                  <a:pt x="1199" y="1554"/>
                  <a:pt x="1208" y="1558"/>
                  <a:pt x="1216" y="1563"/>
                </a:cubicBezTo>
                <a:cubicBezTo>
                  <a:pt x="1224" y="1568"/>
                  <a:pt x="1231" y="1574"/>
                  <a:pt x="1237" y="1581"/>
                </a:cubicBezTo>
                <a:cubicBezTo>
                  <a:pt x="1243" y="1587"/>
                  <a:pt x="1252" y="1599"/>
                  <a:pt x="1264" y="1617"/>
                </a:cubicBezTo>
                <a:cubicBezTo>
                  <a:pt x="1275" y="1636"/>
                  <a:pt x="1283" y="1650"/>
                  <a:pt x="1286" y="1661"/>
                </a:cubicBezTo>
                <a:cubicBezTo>
                  <a:pt x="1290" y="1672"/>
                  <a:pt x="1294" y="1683"/>
                  <a:pt x="1298" y="1693"/>
                </a:cubicBezTo>
                <a:cubicBezTo>
                  <a:pt x="1302" y="1703"/>
                  <a:pt x="1307" y="1717"/>
                  <a:pt x="1314" y="1733"/>
                </a:cubicBezTo>
                <a:cubicBezTo>
                  <a:pt x="1321" y="1750"/>
                  <a:pt x="1327" y="1763"/>
                  <a:pt x="1331" y="1773"/>
                </a:cubicBezTo>
                <a:cubicBezTo>
                  <a:pt x="1336" y="1783"/>
                  <a:pt x="1339" y="1790"/>
                  <a:pt x="1340" y="1793"/>
                </a:cubicBezTo>
                <a:cubicBezTo>
                  <a:pt x="1342" y="1797"/>
                  <a:pt x="1345" y="1802"/>
                  <a:pt x="1350" y="1809"/>
                </a:cubicBezTo>
                <a:cubicBezTo>
                  <a:pt x="1355" y="1817"/>
                  <a:pt x="1362" y="1823"/>
                  <a:pt x="1369" y="1827"/>
                </a:cubicBezTo>
                <a:cubicBezTo>
                  <a:pt x="1377" y="1832"/>
                  <a:pt x="1387" y="1834"/>
                  <a:pt x="1400" y="1833"/>
                </a:cubicBezTo>
                <a:cubicBezTo>
                  <a:pt x="1412" y="1833"/>
                  <a:pt x="1424" y="1833"/>
                  <a:pt x="1434" y="1835"/>
                </a:cubicBezTo>
                <a:cubicBezTo>
                  <a:pt x="1445" y="1836"/>
                  <a:pt x="1453" y="1837"/>
                  <a:pt x="1458" y="1838"/>
                </a:cubicBezTo>
                <a:cubicBezTo>
                  <a:pt x="1463" y="1840"/>
                  <a:pt x="1475" y="1847"/>
                  <a:pt x="1494" y="1860"/>
                </a:cubicBezTo>
                <a:cubicBezTo>
                  <a:pt x="1514" y="1873"/>
                  <a:pt x="1537" y="1893"/>
                  <a:pt x="1563" y="1922"/>
                </a:cubicBezTo>
                <a:cubicBezTo>
                  <a:pt x="1590" y="1950"/>
                  <a:pt x="1609" y="1983"/>
                  <a:pt x="1621" y="2020"/>
                </a:cubicBezTo>
                <a:cubicBezTo>
                  <a:pt x="1634" y="2058"/>
                  <a:pt x="1642" y="2086"/>
                  <a:pt x="1646" y="2105"/>
                </a:cubicBezTo>
                <a:cubicBezTo>
                  <a:pt x="1651" y="2124"/>
                  <a:pt x="1654" y="2144"/>
                  <a:pt x="1658" y="2165"/>
                </a:cubicBezTo>
                <a:cubicBezTo>
                  <a:pt x="1661" y="2187"/>
                  <a:pt x="1663" y="2205"/>
                  <a:pt x="1664" y="2219"/>
                </a:cubicBezTo>
                <a:cubicBezTo>
                  <a:pt x="1666" y="2233"/>
                  <a:pt x="1666" y="2257"/>
                  <a:pt x="1667" y="2290"/>
                </a:cubicBezTo>
                <a:cubicBezTo>
                  <a:pt x="1667" y="2322"/>
                  <a:pt x="1667" y="2352"/>
                  <a:pt x="1668" y="2379"/>
                </a:cubicBezTo>
                <a:cubicBezTo>
                  <a:pt x="1669" y="2405"/>
                  <a:pt x="1670" y="2431"/>
                  <a:pt x="1672" y="2455"/>
                </a:cubicBezTo>
                <a:cubicBezTo>
                  <a:pt x="1674" y="2480"/>
                  <a:pt x="1678" y="2504"/>
                  <a:pt x="1684" y="2526"/>
                </a:cubicBezTo>
                <a:cubicBezTo>
                  <a:pt x="1690" y="2549"/>
                  <a:pt x="1695" y="2568"/>
                  <a:pt x="1699" y="2583"/>
                </a:cubicBezTo>
                <a:cubicBezTo>
                  <a:pt x="1703" y="2598"/>
                  <a:pt x="1707" y="2612"/>
                  <a:pt x="1710" y="2624"/>
                </a:cubicBezTo>
                <a:cubicBezTo>
                  <a:pt x="1714" y="2637"/>
                  <a:pt x="1716" y="2646"/>
                  <a:pt x="1718" y="2653"/>
                </a:cubicBezTo>
                <a:cubicBezTo>
                  <a:pt x="1720" y="2660"/>
                  <a:pt x="1723" y="2671"/>
                  <a:pt x="1728" y="2687"/>
                </a:cubicBezTo>
                <a:cubicBezTo>
                  <a:pt x="1733" y="2703"/>
                  <a:pt x="1738" y="2722"/>
                  <a:pt x="1745" y="2746"/>
                </a:cubicBezTo>
                <a:cubicBezTo>
                  <a:pt x="1751" y="2770"/>
                  <a:pt x="1755" y="2789"/>
                  <a:pt x="1756" y="2804"/>
                </a:cubicBezTo>
                <a:cubicBezTo>
                  <a:pt x="1758" y="2820"/>
                  <a:pt x="1758" y="2833"/>
                  <a:pt x="1756" y="2846"/>
                </a:cubicBezTo>
                <a:cubicBezTo>
                  <a:pt x="1755" y="2858"/>
                  <a:pt x="1747" y="2871"/>
                  <a:pt x="1734" y="2883"/>
                </a:cubicBezTo>
                <a:cubicBezTo>
                  <a:pt x="1720" y="2896"/>
                  <a:pt x="1706" y="2908"/>
                  <a:pt x="1692" y="2919"/>
                </a:cubicBezTo>
                <a:cubicBezTo>
                  <a:pt x="1678" y="2930"/>
                  <a:pt x="1671" y="2942"/>
                  <a:pt x="1670" y="2953"/>
                </a:cubicBezTo>
                <a:cubicBezTo>
                  <a:pt x="1668" y="2965"/>
                  <a:pt x="1673" y="2981"/>
                  <a:pt x="1684" y="3002"/>
                </a:cubicBezTo>
                <a:cubicBezTo>
                  <a:pt x="1695" y="3024"/>
                  <a:pt x="1714" y="3039"/>
                  <a:pt x="1741" y="3048"/>
                </a:cubicBezTo>
                <a:cubicBezTo>
                  <a:pt x="1768" y="3057"/>
                  <a:pt x="1793" y="3062"/>
                  <a:pt x="1817" y="3065"/>
                </a:cubicBezTo>
                <a:cubicBezTo>
                  <a:pt x="1841" y="3067"/>
                  <a:pt x="1863" y="3068"/>
                  <a:pt x="1885" y="3068"/>
                </a:cubicBezTo>
                <a:cubicBezTo>
                  <a:pt x="1907" y="3067"/>
                  <a:pt x="1928" y="3070"/>
                  <a:pt x="1948" y="3074"/>
                </a:cubicBezTo>
                <a:cubicBezTo>
                  <a:pt x="1968" y="3079"/>
                  <a:pt x="1987" y="3088"/>
                  <a:pt x="2005" y="3100"/>
                </a:cubicBezTo>
                <a:cubicBezTo>
                  <a:pt x="2024" y="3113"/>
                  <a:pt x="2036" y="3134"/>
                  <a:pt x="2041" y="3163"/>
                </a:cubicBezTo>
                <a:cubicBezTo>
                  <a:pt x="2041" y="3165"/>
                  <a:pt x="2041" y="3168"/>
                  <a:pt x="2041" y="3170"/>
                </a:cubicBezTo>
                <a:cubicBezTo>
                  <a:pt x="2037" y="3174"/>
                  <a:pt x="2034" y="3177"/>
                  <a:pt x="2031" y="3181"/>
                </a:cubicBezTo>
                <a:cubicBezTo>
                  <a:pt x="1991" y="3213"/>
                  <a:pt x="1951" y="3233"/>
                  <a:pt x="1909" y="3243"/>
                </a:cubicBezTo>
                <a:cubicBezTo>
                  <a:pt x="1867" y="3253"/>
                  <a:pt x="1824" y="3258"/>
                  <a:pt x="1780" y="3257"/>
                </a:cubicBezTo>
                <a:cubicBezTo>
                  <a:pt x="1736" y="3256"/>
                  <a:pt x="1698" y="3253"/>
                  <a:pt x="1665" y="3247"/>
                </a:cubicBezTo>
                <a:cubicBezTo>
                  <a:pt x="1632" y="3241"/>
                  <a:pt x="1613" y="3238"/>
                  <a:pt x="1606" y="3238"/>
                </a:cubicBezTo>
                <a:cubicBezTo>
                  <a:pt x="1600" y="3237"/>
                  <a:pt x="1589" y="3238"/>
                  <a:pt x="1572" y="3238"/>
                </a:cubicBezTo>
                <a:cubicBezTo>
                  <a:pt x="1555" y="3239"/>
                  <a:pt x="1535" y="3239"/>
                  <a:pt x="1512" y="3239"/>
                </a:cubicBezTo>
                <a:cubicBezTo>
                  <a:pt x="1489" y="3239"/>
                  <a:pt x="1471" y="3236"/>
                  <a:pt x="1460" y="3229"/>
                </a:cubicBezTo>
                <a:cubicBezTo>
                  <a:pt x="1448" y="3223"/>
                  <a:pt x="1440" y="3215"/>
                  <a:pt x="1435" y="3207"/>
                </a:cubicBezTo>
                <a:cubicBezTo>
                  <a:pt x="1431" y="3198"/>
                  <a:pt x="1429" y="3190"/>
                  <a:pt x="1428" y="3182"/>
                </a:cubicBezTo>
                <a:cubicBezTo>
                  <a:pt x="1428" y="3174"/>
                  <a:pt x="1429" y="3162"/>
                  <a:pt x="1432" y="3146"/>
                </a:cubicBezTo>
                <a:cubicBezTo>
                  <a:pt x="1434" y="3131"/>
                  <a:pt x="1439" y="3111"/>
                  <a:pt x="1445" y="3088"/>
                </a:cubicBezTo>
                <a:cubicBezTo>
                  <a:pt x="1452" y="3064"/>
                  <a:pt x="1456" y="3045"/>
                  <a:pt x="1458" y="3031"/>
                </a:cubicBezTo>
                <a:cubicBezTo>
                  <a:pt x="1460" y="3016"/>
                  <a:pt x="1461" y="3005"/>
                  <a:pt x="1461" y="2998"/>
                </a:cubicBezTo>
                <a:cubicBezTo>
                  <a:pt x="1462" y="2991"/>
                  <a:pt x="1458" y="2983"/>
                  <a:pt x="1451" y="2974"/>
                </a:cubicBezTo>
                <a:cubicBezTo>
                  <a:pt x="1444" y="2965"/>
                  <a:pt x="1428" y="2957"/>
                  <a:pt x="1405" y="2952"/>
                </a:cubicBezTo>
                <a:cubicBezTo>
                  <a:pt x="1381" y="2946"/>
                  <a:pt x="1351" y="2943"/>
                  <a:pt x="1313" y="2943"/>
                </a:cubicBezTo>
                <a:cubicBezTo>
                  <a:pt x="1276" y="2943"/>
                  <a:pt x="1237" y="2944"/>
                  <a:pt x="1198" y="2945"/>
                </a:cubicBezTo>
                <a:cubicBezTo>
                  <a:pt x="1159" y="2947"/>
                  <a:pt x="1117" y="2946"/>
                  <a:pt x="1075" y="2942"/>
                </a:cubicBezTo>
                <a:cubicBezTo>
                  <a:pt x="1032" y="2938"/>
                  <a:pt x="1010" y="2936"/>
                  <a:pt x="1008" y="2935"/>
                </a:cubicBezTo>
                <a:cubicBezTo>
                  <a:pt x="1007" y="2934"/>
                  <a:pt x="1003" y="2930"/>
                  <a:pt x="997" y="2924"/>
                </a:cubicBezTo>
                <a:cubicBezTo>
                  <a:pt x="991" y="2918"/>
                  <a:pt x="989" y="2909"/>
                  <a:pt x="991" y="2897"/>
                </a:cubicBezTo>
                <a:cubicBezTo>
                  <a:pt x="994" y="2885"/>
                  <a:pt x="996" y="2875"/>
                  <a:pt x="997" y="2867"/>
                </a:cubicBezTo>
                <a:cubicBezTo>
                  <a:pt x="999" y="2859"/>
                  <a:pt x="1000" y="2853"/>
                  <a:pt x="1002" y="2847"/>
                </a:cubicBezTo>
                <a:cubicBezTo>
                  <a:pt x="1003" y="2842"/>
                  <a:pt x="1006" y="2833"/>
                  <a:pt x="1012" y="2822"/>
                </a:cubicBezTo>
                <a:cubicBezTo>
                  <a:pt x="1017" y="2810"/>
                  <a:pt x="1021" y="2800"/>
                  <a:pt x="1023" y="2790"/>
                </a:cubicBezTo>
                <a:cubicBezTo>
                  <a:pt x="1025" y="2781"/>
                  <a:pt x="1027" y="2772"/>
                  <a:pt x="1029" y="2764"/>
                </a:cubicBezTo>
                <a:cubicBezTo>
                  <a:pt x="1031" y="2755"/>
                  <a:pt x="1033" y="2746"/>
                  <a:pt x="1036" y="2737"/>
                </a:cubicBezTo>
                <a:cubicBezTo>
                  <a:pt x="1039" y="2728"/>
                  <a:pt x="1043" y="2719"/>
                  <a:pt x="1047" y="2709"/>
                </a:cubicBezTo>
                <a:cubicBezTo>
                  <a:pt x="1051" y="2699"/>
                  <a:pt x="1054" y="2689"/>
                  <a:pt x="1055" y="2678"/>
                </a:cubicBezTo>
                <a:cubicBezTo>
                  <a:pt x="1056" y="2668"/>
                  <a:pt x="1056" y="2660"/>
                  <a:pt x="1055" y="2653"/>
                </a:cubicBezTo>
                <a:cubicBezTo>
                  <a:pt x="1055" y="2647"/>
                  <a:pt x="1053" y="2632"/>
                  <a:pt x="1050" y="2610"/>
                </a:cubicBezTo>
                <a:cubicBezTo>
                  <a:pt x="1048" y="2587"/>
                  <a:pt x="1046" y="2555"/>
                  <a:pt x="1044" y="2514"/>
                </a:cubicBezTo>
                <a:cubicBezTo>
                  <a:pt x="1043" y="2473"/>
                  <a:pt x="1041" y="2425"/>
                  <a:pt x="1040" y="2372"/>
                </a:cubicBezTo>
                <a:cubicBezTo>
                  <a:pt x="1039" y="2319"/>
                  <a:pt x="1037" y="2277"/>
                  <a:pt x="1034" y="2248"/>
                </a:cubicBezTo>
                <a:cubicBezTo>
                  <a:pt x="1030" y="2218"/>
                  <a:pt x="1025" y="2191"/>
                  <a:pt x="1019" y="2166"/>
                </a:cubicBezTo>
                <a:cubicBezTo>
                  <a:pt x="1012" y="2142"/>
                  <a:pt x="1001" y="2118"/>
                  <a:pt x="985" y="2095"/>
                </a:cubicBezTo>
                <a:cubicBezTo>
                  <a:pt x="969" y="2073"/>
                  <a:pt x="944" y="2056"/>
                  <a:pt x="910" y="2045"/>
                </a:cubicBezTo>
                <a:cubicBezTo>
                  <a:pt x="876" y="2035"/>
                  <a:pt x="842" y="2029"/>
                  <a:pt x="809" y="2029"/>
                </a:cubicBezTo>
                <a:cubicBezTo>
                  <a:pt x="777" y="2028"/>
                  <a:pt x="743" y="2028"/>
                  <a:pt x="707" y="2029"/>
                </a:cubicBezTo>
                <a:cubicBezTo>
                  <a:pt x="701" y="2029"/>
                  <a:pt x="695" y="2029"/>
                  <a:pt x="689" y="2029"/>
                </a:cubicBezTo>
                <a:close/>
              </a:path>
            </a:pathLst>
          </a:custGeom>
          <a:solidFill>
            <a:schemeClr val="tx1"/>
          </a:solidFill>
          <a:ln w="0" cap="rnd">
            <a:solidFill>
              <a:srgbClr val="000000"/>
            </a:solidFill>
            <a:prstDash val="solid"/>
            <a:round/>
            <a:headEnd/>
            <a:tailEnd/>
          </a:ln>
        </p:spPr>
        <p:txBody>
          <a:bodyPr lIns="65306" tIns="32653" rIns="65306" bIns="32653"/>
          <a:lstStyle/>
          <a:p>
            <a:endParaRPr lang="ja-JP" altLang="en-US" sz="2300" dirty="0"/>
          </a:p>
        </p:txBody>
      </p:sp>
      <p:sp>
        <p:nvSpPr>
          <p:cNvPr id="784" name="正方形/長方形 783"/>
          <p:cNvSpPr/>
          <p:nvPr/>
        </p:nvSpPr>
        <p:spPr bwMode="auto">
          <a:xfrm>
            <a:off x="7113000" y="1413867"/>
            <a:ext cx="646182" cy="52857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sp>
        <p:nvSpPr>
          <p:cNvPr id="785" name="フリーフォーム 784"/>
          <p:cNvSpPr/>
          <p:nvPr/>
        </p:nvSpPr>
        <p:spPr bwMode="auto">
          <a:xfrm rot="10800000">
            <a:off x="8955566" y="1943790"/>
            <a:ext cx="139240" cy="1055791"/>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grpSp>
        <p:nvGrpSpPr>
          <p:cNvPr id="3" name="グループ化 724"/>
          <p:cNvGrpSpPr>
            <a:grpSpLocks noChangeAspect="1"/>
          </p:cNvGrpSpPr>
          <p:nvPr/>
        </p:nvGrpSpPr>
        <p:grpSpPr bwMode="auto">
          <a:xfrm>
            <a:off x="7976376" y="2961378"/>
            <a:ext cx="13930" cy="38049"/>
            <a:chOff x="9491663" y="3466966"/>
            <a:chExt cx="1009650" cy="2755900"/>
          </a:xfrm>
        </p:grpSpPr>
        <p:sp>
          <p:nvSpPr>
            <p:cNvPr id="78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8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8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790"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91"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9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79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79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79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grpSp>
        <p:nvGrpSpPr>
          <p:cNvPr id="4" name="グループ化 725"/>
          <p:cNvGrpSpPr>
            <a:grpSpLocks noChangeAspect="1"/>
          </p:cNvGrpSpPr>
          <p:nvPr/>
        </p:nvGrpSpPr>
        <p:grpSpPr bwMode="auto">
          <a:xfrm>
            <a:off x="8800966" y="2957183"/>
            <a:ext cx="13930" cy="38049"/>
            <a:chOff x="9491663" y="3466966"/>
            <a:chExt cx="1009650" cy="2755900"/>
          </a:xfrm>
        </p:grpSpPr>
        <p:sp>
          <p:nvSpPr>
            <p:cNvPr id="79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9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9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800"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01"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0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80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80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80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806" name="フリーフォーム 805"/>
          <p:cNvSpPr/>
          <p:nvPr/>
        </p:nvSpPr>
        <p:spPr bwMode="auto">
          <a:xfrm>
            <a:off x="7852731" y="3201006"/>
            <a:ext cx="1096346"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07" name="フリーフォーム 806"/>
          <p:cNvSpPr/>
          <p:nvPr/>
        </p:nvSpPr>
        <p:spPr bwMode="auto">
          <a:xfrm flipV="1">
            <a:off x="7935193" y="3075285"/>
            <a:ext cx="931421" cy="2838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08" name="テキスト ボックス 27"/>
          <p:cNvSpPr txBox="1">
            <a:spLocks noChangeArrowheads="1"/>
          </p:cNvSpPr>
          <p:nvPr/>
        </p:nvSpPr>
        <p:spPr bwMode="auto">
          <a:xfrm>
            <a:off x="8175922" y="2978446"/>
            <a:ext cx="44996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44m</a:t>
            </a:r>
            <a:endParaRPr lang="ja-JP" altLang="en-US" sz="600" dirty="0">
              <a:solidFill>
                <a:srgbClr val="000000"/>
              </a:solidFill>
              <a:latin typeface="HG丸ｺﾞｼｯｸM-PRO" pitchFamily="50" charset="-128"/>
              <a:ea typeface="HG丸ｺﾞｼｯｸM-PRO" pitchFamily="50" charset="-128"/>
            </a:endParaRPr>
          </a:p>
        </p:txBody>
      </p:sp>
      <p:sp>
        <p:nvSpPr>
          <p:cNvPr id="809" name="テキスト ボックス 141"/>
          <p:cNvSpPr txBox="1">
            <a:spLocks noChangeArrowheads="1"/>
          </p:cNvSpPr>
          <p:nvPr/>
        </p:nvSpPr>
        <p:spPr bwMode="auto">
          <a:xfrm>
            <a:off x="8179648" y="3076875"/>
            <a:ext cx="442510"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52m</a:t>
            </a:r>
            <a:endParaRPr lang="ja-JP" altLang="en-US" sz="600" dirty="0">
              <a:solidFill>
                <a:srgbClr val="000000"/>
              </a:solidFill>
              <a:latin typeface="HG丸ｺﾞｼｯｸM-PRO" pitchFamily="50" charset="-128"/>
              <a:ea typeface="HG丸ｺﾞｼｯｸM-PRO" pitchFamily="50" charset="-128"/>
            </a:endParaRPr>
          </a:p>
        </p:txBody>
      </p:sp>
      <p:sp>
        <p:nvSpPr>
          <p:cNvPr id="810" name="フリーフォーム 809"/>
          <p:cNvSpPr/>
          <p:nvPr/>
        </p:nvSpPr>
        <p:spPr bwMode="auto">
          <a:xfrm flipV="1">
            <a:off x="7864627" y="1914050"/>
            <a:ext cx="125721" cy="28388"/>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grpSp>
        <p:nvGrpSpPr>
          <p:cNvPr id="5" name="グループ化 735"/>
          <p:cNvGrpSpPr>
            <a:grpSpLocks/>
          </p:cNvGrpSpPr>
          <p:nvPr/>
        </p:nvGrpSpPr>
        <p:grpSpPr bwMode="auto">
          <a:xfrm>
            <a:off x="7934602" y="1942386"/>
            <a:ext cx="961232" cy="1181774"/>
            <a:chOff x="2299268" y="3068959"/>
            <a:chExt cx="1638127" cy="1991197"/>
          </a:xfrm>
        </p:grpSpPr>
        <p:sp>
          <p:nvSpPr>
            <p:cNvPr id="812" name="フリーフォーム 811"/>
            <p:cNvSpPr/>
            <p:nvPr/>
          </p:nvSpPr>
          <p:spPr bwMode="auto">
            <a:xfrm>
              <a:off x="3887138"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sp>
          <p:nvSpPr>
            <p:cNvPr id="813" name="フリーフォーム 812"/>
            <p:cNvSpPr/>
            <p:nvPr/>
          </p:nvSpPr>
          <p:spPr bwMode="auto">
            <a:xfrm>
              <a:off x="2299815"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grpSp>
      <p:sp>
        <p:nvSpPr>
          <p:cNvPr id="814" name="フリーフォーム 813"/>
          <p:cNvSpPr/>
          <p:nvPr/>
        </p:nvSpPr>
        <p:spPr bwMode="auto">
          <a:xfrm flipV="1">
            <a:off x="8866344" y="2439917"/>
            <a:ext cx="85167" cy="29741"/>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15" name="テキスト ボックス 27"/>
          <p:cNvSpPr txBox="1">
            <a:spLocks noChangeArrowheads="1"/>
          </p:cNvSpPr>
          <p:nvPr/>
        </p:nvSpPr>
        <p:spPr bwMode="auto">
          <a:xfrm>
            <a:off x="8601568" y="2378398"/>
            <a:ext cx="359649"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4m</a:t>
            </a:r>
            <a:endParaRPr lang="ja-JP" altLang="en-US" sz="600" dirty="0">
              <a:solidFill>
                <a:srgbClr val="000000"/>
              </a:solidFill>
              <a:latin typeface="HG丸ｺﾞｼｯｸM-PRO" pitchFamily="50" charset="-128"/>
              <a:ea typeface="HG丸ｺﾞｼｯｸM-PRO" pitchFamily="50" charset="-128"/>
            </a:endParaRPr>
          </a:p>
        </p:txBody>
      </p:sp>
      <p:sp>
        <p:nvSpPr>
          <p:cNvPr id="816" name="フリーフォーム 815"/>
          <p:cNvSpPr/>
          <p:nvPr/>
        </p:nvSpPr>
        <p:spPr bwMode="auto">
          <a:xfrm flipV="1">
            <a:off x="7851108" y="2439917"/>
            <a:ext cx="85166" cy="29741"/>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17" name="テキスト ボックス 27"/>
          <p:cNvSpPr txBox="1">
            <a:spLocks noChangeArrowheads="1"/>
          </p:cNvSpPr>
          <p:nvPr/>
        </p:nvSpPr>
        <p:spPr bwMode="auto">
          <a:xfrm>
            <a:off x="7840665" y="2378398"/>
            <a:ext cx="37753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4m</a:t>
            </a:r>
            <a:endParaRPr lang="ja-JP" altLang="en-US" sz="600" dirty="0">
              <a:solidFill>
                <a:srgbClr val="000000"/>
              </a:solidFill>
              <a:latin typeface="HG丸ｺﾞｼｯｸM-PRO" pitchFamily="50" charset="-128"/>
              <a:ea typeface="HG丸ｺﾞｼｯｸM-PRO" pitchFamily="50" charset="-128"/>
            </a:endParaRPr>
          </a:p>
        </p:txBody>
      </p:sp>
      <p:sp>
        <p:nvSpPr>
          <p:cNvPr id="818" name="フリーフォーム 817"/>
          <p:cNvSpPr/>
          <p:nvPr/>
        </p:nvSpPr>
        <p:spPr bwMode="auto">
          <a:xfrm flipV="1">
            <a:off x="7757831" y="1984345"/>
            <a:ext cx="89221" cy="33796"/>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grpSp>
        <p:nvGrpSpPr>
          <p:cNvPr id="6" name="グループ化 741"/>
          <p:cNvGrpSpPr>
            <a:grpSpLocks noChangeAspect="1"/>
          </p:cNvGrpSpPr>
          <p:nvPr/>
        </p:nvGrpSpPr>
        <p:grpSpPr bwMode="auto">
          <a:xfrm>
            <a:off x="7978187" y="2957183"/>
            <a:ext cx="13930" cy="38049"/>
            <a:chOff x="9491663" y="3466966"/>
            <a:chExt cx="1009650" cy="2755900"/>
          </a:xfrm>
        </p:grpSpPr>
        <p:sp>
          <p:nvSpPr>
            <p:cNvPr id="820"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821"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822"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823"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24"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25"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826"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827"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828"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829" name="テキスト ボックス 155"/>
          <p:cNvSpPr txBox="1">
            <a:spLocks noChangeArrowheads="1"/>
          </p:cNvSpPr>
          <p:nvPr/>
        </p:nvSpPr>
        <p:spPr bwMode="auto">
          <a:xfrm>
            <a:off x="7717688" y="1740747"/>
            <a:ext cx="424426" cy="250610"/>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50m</a:t>
            </a:r>
          </a:p>
          <a:p>
            <a:pPr algn="ctr"/>
            <a:r>
              <a:rPr lang="ja-JP" altLang="en-US" sz="600" dirty="0">
                <a:solidFill>
                  <a:srgbClr val="000000"/>
                </a:solidFill>
                <a:latin typeface="HG丸ｺﾞｼｯｸM-PRO" pitchFamily="50" charset="-128"/>
                <a:ea typeface="HG丸ｺﾞｼｯｸM-PRO" pitchFamily="50" charset="-128"/>
              </a:rPr>
              <a:t>▽</a:t>
            </a:r>
          </a:p>
        </p:txBody>
      </p:sp>
      <p:sp>
        <p:nvSpPr>
          <p:cNvPr id="830" name="テキスト ボックス 27"/>
          <p:cNvSpPr txBox="1">
            <a:spLocks noChangeArrowheads="1"/>
          </p:cNvSpPr>
          <p:nvPr/>
        </p:nvSpPr>
        <p:spPr bwMode="auto">
          <a:xfrm>
            <a:off x="7492486" y="2025028"/>
            <a:ext cx="426719"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4m</a:t>
            </a:r>
            <a:r>
              <a:rPr lang="ja-JP" altLang="en-US" sz="600" dirty="0">
                <a:solidFill>
                  <a:srgbClr val="000000"/>
                </a:solidFill>
                <a:latin typeface="HG丸ｺﾞｼｯｸM-PRO" pitchFamily="50" charset="-128"/>
                <a:ea typeface="HG丸ｺﾞｼｯｸM-PRO" pitchFamily="50" charset="-128"/>
              </a:rPr>
              <a:t>以上</a:t>
            </a:r>
          </a:p>
        </p:txBody>
      </p:sp>
      <p:sp>
        <p:nvSpPr>
          <p:cNvPr id="831" name="テキスト ボックス 27"/>
          <p:cNvSpPr txBox="1">
            <a:spLocks noChangeArrowheads="1"/>
          </p:cNvSpPr>
          <p:nvPr/>
        </p:nvSpPr>
        <p:spPr bwMode="auto">
          <a:xfrm>
            <a:off x="7291186" y="3061414"/>
            <a:ext cx="377534" cy="158277"/>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東側</a:t>
            </a:r>
          </a:p>
        </p:txBody>
      </p:sp>
      <p:sp>
        <p:nvSpPr>
          <p:cNvPr id="832" name="テキスト ボックス 27"/>
          <p:cNvSpPr txBox="1">
            <a:spLocks noChangeArrowheads="1"/>
          </p:cNvSpPr>
          <p:nvPr/>
        </p:nvSpPr>
        <p:spPr bwMode="auto">
          <a:xfrm>
            <a:off x="8863287" y="3061414"/>
            <a:ext cx="377534" cy="158277"/>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西側</a:t>
            </a:r>
          </a:p>
        </p:txBody>
      </p:sp>
      <p:sp>
        <p:nvSpPr>
          <p:cNvPr id="833" name="円/楕円 832"/>
          <p:cNvSpPr/>
          <p:nvPr/>
        </p:nvSpPr>
        <p:spPr>
          <a:xfrm>
            <a:off x="7797035" y="2883323"/>
            <a:ext cx="189258" cy="1892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p>
        </p:txBody>
      </p:sp>
      <p:sp>
        <p:nvSpPr>
          <p:cNvPr id="834" name="左中かっこ 833"/>
          <p:cNvSpPr>
            <a:spLocks/>
          </p:cNvSpPr>
          <p:nvPr/>
        </p:nvSpPr>
        <p:spPr bwMode="auto">
          <a:xfrm rot="10800000" flipH="1">
            <a:off x="6950299" y="1420626"/>
            <a:ext cx="61312" cy="519109"/>
          </a:xfrm>
          <a:prstGeom prst="leftBrace">
            <a:avLst>
              <a:gd name="adj1" fmla="val 29450"/>
              <a:gd name="adj2" fmla="val 33944"/>
            </a:avLst>
          </a:prstGeom>
          <a:noFill/>
          <a:ln w="3175" algn="ctr">
            <a:solidFill>
              <a:schemeClr val="tx1"/>
            </a:solidFill>
            <a:round/>
            <a:headEnd/>
            <a:tailEnd/>
          </a:ln>
        </p:spPr>
        <p:txBody>
          <a:bodyPr rot="10800000" lIns="65306" tIns="32653" rIns="65306" bIns="32653" anchor="ctr"/>
          <a:lstStyle/>
          <a:p>
            <a:pPr algn="ctr">
              <a:defRPr/>
            </a:pPr>
            <a:endParaRPr lang="ja-JP" altLang="en-US" sz="2300" dirty="0">
              <a:solidFill>
                <a:schemeClr val="lt1"/>
              </a:solidFill>
            </a:endParaRPr>
          </a:p>
        </p:txBody>
      </p:sp>
      <p:sp>
        <p:nvSpPr>
          <p:cNvPr id="835" name="左中かっこ 834"/>
          <p:cNvSpPr>
            <a:spLocks/>
          </p:cNvSpPr>
          <p:nvPr/>
        </p:nvSpPr>
        <p:spPr bwMode="auto">
          <a:xfrm rot="10800000" flipH="1">
            <a:off x="6998050" y="1415218"/>
            <a:ext cx="91968" cy="1588419"/>
          </a:xfrm>
          <a:prstGeom prst="leftBrace">
            <a:avLst>
              <a:gd name="adj1" fmla="val 35911"/>
              <a:gd name="adj2" fmla="val 51807"/>
            </a:avLst>
          </a:prstGeom>
          <a:noFill/>
          <a:ln w="3175" algn="ctr">
            <a:solidFill>
              <a:schemeClr val="tx1"/>
            </a:solidFill>
            <a:round/>
            <a:headEnd/>
            <a:tailEnd/>
          </a:ln>
        </p:spPr>
        <p:txBody>
          <a:bodyPr rot="10800000" lIns="65306" tIns="32653" rIns="65306" bIns="32653" anchor="ctr"/>
          <a:lstStyle/>
          <a:p>
            <a:pPr algn="ctr">
              <a:defRPr/>
            </a:pPr>
            <a:endParaRPr lang="ja-JP" altLang="en-US" sz="2300" dirty="0">
              <a:solidFill>
                <a:schemeClr val="lt1"/>
              </a:solidFill>
            </a:endParaRPr>
          </a:p>
        </p:txBody>
      </p:sp>
      <p:sp>
        <p:nvSpPr>
          <p:cNvPr id="836" name="左中かっこ 835"/>
          <p:cNvSpPr/>
          <p:nvPr/>
        </p:nvSpPr>
        <p:spPr>
          <a:xfrm rot="10800000" flipH="1">
            <a:off x="6950299" y="2837359"/>
            <a:ext cx="61312" cy="167629"/>
          </a:xfrm>
          <a:prstGeom prst="leftBrace">
            <a:avLst>
              <a:gd name="adj1" fmla="val 29184"/>
              <a:gd name="adj2"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p>
        </p:txBody>
      </p:sp>
      <p:sp>
        <p:nvSpPr>
          <p:cNvPr id="837" name="右大かっこ 836"/>
          <p:cNvSpPr/>
          <p:nvPr/>
        </p:nvSpPr>
        <p:spPr>
          <a:xfrm rot="10800000">
            <a:off x="6196447" y="2400314"/>
            <a:ext cx="32656" cy="720080"/>
          </a:xfrm>
          <a:prstGeom prst="rightBracket">
            <a:avLst>
              <a:gd name="adj" fmla="val 0"/>
            </a:avLst>
          </a:prstGeom>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p>
        </p:txBody>
      </p:sp>
      <p:cxnSp>
        <p:nvCxnSpPr>
          <p:cNvPr id="838" name="直線コネクタ 837"/>
          <p:cNvCxnSpPr/>
          <p:nvPr/>
        </p:nvCxnSpPr>
        <p:spPr>
          <a:xfrm>
            <a:off x="6135616" y="2837359"/>
            <a:ext cx="121666" cy="0"/>
          </a:xfrm>
          <a:prstGeom prst="line">
            <a:avLst/>
          </a:prstGeom>
        </p:spPr>
        <p:style>
          <a:lnRef idx="1">
            <a:schemeClr val="dk1"/>
          </a:lnRef>
          <a:fillRef idx="0">
            <a:schemeClr val="dk1"/>
          </a:fillRef>
          <a:effectRef idx="0">
            <a:schemeClr val="dk1"/>
          </a:effectRef>
          <a:fontRef idx="minor">
            <a:schemeClr val="tx1"/>
          </a:fontRef>
        </p:style>
      </p:cxnSp>
      <p:cxnSp>
        <p:nvCxnSpPr>
          <p:cNvPr id="839" name="直線コネクタ 838"/>
          <p:cNvCxnSpPr/>
          <p:nvPr/>
        </p:nvCxnSpPr>
        <p:spPr>
          <a:xfrm>
            <a:off x="6135616" y="2181715"/>
            <a:ext cx="121666" cy="0"/>
          </a:xfrm>
          <a:prstGeom prst="line">
            <a:avLst/>
          </a:prstGeom>
        </p:spPr>
        <p:style>
          <a:lnRef idx="1">
            <a:schemeClr val="dk1"/>
          </a:lnRef>
          <a:fillRef idx="0">
            <a:schemeClr val="dk1"/>
          </a:fillRef>
          <a:effectRef idx="0">
            <a:schemeClr val="dk1"/>
          </a:effectRef>
          <a:fontRef idx="minor">
            <a:schemeClr val="tx1"/>
          </a:fontRef>
        </p:style>
      </p:cxnSp>
      <p:cxnSp>
        <p:nvCxnSpPr>
          <p:cNvPr id="840" name="直線コネクタ 839"/>
          <p:cNvCxnSpPr/>
          <p:nvPr/>
        </p:nvCxnSpPr>
        <p:spPr>
          <a:xfrm flipV="1">
            <a:off x="6135615" y="1770754"/>
            <a:ext cx="98685" cy="4056"/>
          </a:xfrm>
          <a:prstGeom prst="line">
            <a:avLst/>
          </a:prstGeom>
        </p:spPr>
        <p:style>
          <a:lnRef idx="1">
            <a:schemeClr val="dk1"/>
          </a:lnRef>
          <a:fillRef idx="0">
            <a:schemeClr val="dk1"/>
          </a:fillRef>
          <a:effectRef idx="0">
            <a:schemeClr val="dk1"/>
          </a:effectRef>
          <a:fontRef idx="minor">
            <a:schemeClr val="tx1"/>
          </a:fontRef>
        </p:style>
      </p:cxnSp>
      <p:sp>
        <p:nvSpPr>
          <p:cNvPr id="841" name="角丸四角形 840"/>
          <p:cNvSpPr/>
          <p:nvPr/>
        </p:nvSpPr>
        <p:spPr>
          <a:xfrm>
            <a:off x="6234301" y="2328470"/>
            <a:ext cx="671367" cy="152758"/>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algn="ctr">
              <a:defRPr/>
            </a:pPr>
            <a:r>
              <a:rPr lang="ja-JP" altLang="en-US" sz="600" dirty="0">
                <a:solidFill>
                  <a:prstClr val="black"/>
                </a:solidFill>
              </a:rPr>
              <a:t>容積ボーナス</a:t>
            </a:r>
          </a:p>
        </p:txBody>
      </p:sp>
      <p:sp>
        <p:nvSpPr>
          <p:cNvPr id="842" name="角丸四角形 8303"/>
          <p:cNvSpPr/>
          <p:nvPr/>
        </p:nvSpPr>
        <p:spPr>
          <a:xfrm>
            <a:off x="6234301" y="1661253"/>
            <a:ext cx="671867" cy="218999"/>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algn="ctr">
              <a:defRPr/>
            </a:pPr>
            <a:r>
              <a:rPr lang="ja-JP" altLang="en-US" sz="600" dirty="0">
                <a:solidFill>
                  <a:srgbClr val="000000"/>
                </a:solidFill>
              </a:rPr>
              <a:t>形態制限緩和等</a:t>
            </a:r>
          </a:p>
        </p:txBody>
      </p:sp>
      <p:sp>
        <p:nvSpPr>
          <p:cNvPr id="843" name="角丸四角形 8303"/>
          <p:cNvSpPr/>
          <p:nvPr/>
        </p:nvSpPr>
        <p:spPr>
          <a:xfrm>
            <a:off x="6234301" y="2107363"/>
            <a:ext cx="671367" cy="152759"/>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algn="ctr">
              <a:defRPr/>
            </a:pPr>
            <a:r>
              <a:rPr lang="ja-JP" altLang="en-US" sz="600" dirty="0">
                <a:solidFill>
                  <a:prstClr val="black"/>
                </a:solidFill>
              </a:rPr>
              <a:t>デザイン誘導強化</a:t>
            </a:r>
          </a:p>
        </p:txBody>
      </p:sp>
      <p:sp>
        <p:nvSpPr>
          <p:cNvPr id="844" name="角丸四角形 8303"/>
          <p:cNvSpPr/>
          <p:nvPr/>
        </p:nvSpPr>
        <p:spPr>
          <a:xfrm>
            <a:off x="6234301" y="2969086"/>
            <a:ext cx="671367" cy="305611"/>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a:defRPr/>
            </a:pPr>
            <a:r>
              <a:rPr lang="ja-JP" altLang="en-US" sz="600" dirty="0" smtClean="0">
                <a:solidFill>
                  <a:prstClr val="black"/>
                </a:solidFill>
              </a:rPr>
              <a:t>既存ビル等を対象としたにぎわい空間創出補助制度</a:t>
            </a:r>
          </a:p>
        </p:txBody>
      </p:sp>
      <p:sp>
        <p:nvSpPr>
          <p:cNvPr id="845" name="角丸四角形 8303"/>
          <p:cNvSpPr/>
          <p:nvPr/>
        </p:nvSpPr>
        <p:spPr>
          <a:xfrm>
            <a:off x="6228184" y="2507176"/>
            <a:ext cx="677484" cy="435960"/>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856" tIns="32653" rIns="25711" bIns="32653" anchor="ctr"/>
          <a:lstStyle/>
          <a:p>
            <a:pPr marL="65760" indent="-65760">
              <a:defRPr/>
            </a:pPr>
            <a:r>
              <a:rPr lang="ja-JP" altLang="en-US" sz="500" dirty="0" smtClean="0">
                <a:solidFill>
                  <a:prstClr val="black"/>
                </a:solidFill>
              </a:rPr>
              <a:t>セットバック利活用；</a:t>
            </a:r>
            <a:endParaRPr lang="en-US" altLang="ja-JP" sz="500" dirty="0" smtClean="0">
              <a:solidFill>
                <a:prstClr val="black"/>
              </a:solidFill>
            </a:endParaRPr>
          </a:p>
          <a:p>
            <a:pPr marL="65760" indent="-65760">
              <a:defRPr/>
            </a:pPr>
            <a:r>
              <a:rPr lang="ja-JP" altLang="en-US" sz="500" dirty="0" smtClean="0">
                <a:solidFill>
                  <a:prstClr val="black"/>
                </a:solidFill>
              </a:rPr>
              <a:t>　  にぎわい創造実証事業の実施と利活用に関する官民のルールづくり</a:t>
            </a:r>
            <a:endParaRPr lang="ja-JP" altLang="en-US" sz="500" dirty="0">
              <a:solidFill>
                <a:prstClr val="black"/>
              </a:solidFill>
            </a:endParaRPr>
          </a:p>
        </p:txBody>
      </p:sp>
      <p:sp>
        <p:nvSpPr>
          <p:cNvPr id="846" name="フリーフォーム 845"/>
          <p:cNvSpPr/>
          <p:nvPr/>
        </p:nvSpPr>
        <p:spPr>
          <a:xfrm>
            <a:off x="6953483" y="3009045"/>
            <a:ext cx="921959" cy="74351"/>
          </a:xfrm>
          <a:custGeom>
            <a:avLst/>
            <a:gdLst>
              <a:gd name="connsiteX0" fmla="*/ 1114425 w 1114425"/>
              <a:gd name="connsiteY0" fmla="*/ 0 h 257175"/>
              <a:gd name="connsiteX1" fmla="*/ 752475 w 1114425"/>
              <a:gd name="connsiteY1" fmla="*/ 257175 h 257175"/>
              <a:gd name="connsiteX2" fmla="*/ 0 w 1114425"/>
              <a:gd name="connsiteY2" fmla="*/ 257175 h 257175"/>
            </a:gdLst>
            <a:ahLst/>
            <a:cxnLst>
              <a:cxn ang="0">
                <a:pos x="connsiteX0" y="connsiteY0"/>
              </a:cxn>
              <a:cxn ang="0">
                <a:pos x="connsiteX1" y="connsiteY1"/>
              </a:cxn>
              <a:cxn ang="0">
                <a:pos x="connsiteX2" y="connsiteY2"/>
              </a:cxn>
            </a:cxnLst>
            <a:rect l="l" t="t" r="r" b="b"/>
            <a:pathLst>
              <a:path w="1114425" h="257175">
                <a:moveTo>
                  <a:pt x="1114425" y="0"/>
                </a:moveTo>
                <a:lnTo>
                  <a:pt x="752475" y="257175"/>
                </a:lnTo>
                <a:lnTo>
                  <a:pt x="0" y="257175"/>
                </a:lnTo>
              </a:path>
            </a:pathLst>
          </a:custGeom>
          <a:noFill/>
          <a:ln w="31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p>
        </p:txBody>
      </p:sp>
      <p:cxnSp>
        <p:nvCxnSpPr>
          <p:cNvPr id="847" name="直線コネクタ 846"/>
          <p:cNvCxnSpPr>
            <a:stCxn id="841" idx="3"/>
            <a:endCxn id="836" idx="1"/>
          </p:cNvCxnSpPr>
          <p:nvPr/>
        </p:nvCxnSpPr>
        <p:spPr>
          <a:xfrm>
            <a:off x="6905668" y="2404849"/>
            <a:ext cx="44631" cy="5163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直線コネクタ 847"/>
          <p:cNvCxnSpPr>
            <a:stCxn id="845" idx="3"/>
            <a:endCxn id="836" idx="1"/>
          </p:cNvCxnSpPr>
          <p:nvPr/>
        </p:nvCxnSpPr>
        <p:spPr>
          <a:xfrm>
            <a:off x="6905668" y="2725156"/>
            <a:ext cx="44631" cy="1960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直線コネクタ 848"/>
          <p:cNvCxnSpPr/>
          <p:nvPr/>
        </p:nvCxnSpPr>
        <p:spPr bwMode="auto">
          <a:xfrm>
            <a:off x="8094441" y="1370608"/>
            <a:ext cx="844904" cy="161410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51" name="直角三角形 850"/>
          <p:cNvSpPr>
            <a:spLocks noChangeArrowheads="1"/>
          </p:cNvSpPr>
          <p:nvPr/>
        </p:nvSpPr>
        <p:spPr bwMode="auto">
          <a:xfrm rot="10800000">
            <a:off x="8416180" y="1758587"/>
            <a:ext cx="131129" cy="282536"/>
          </a:xfrm>
          <a:prstGeom prst="rtTriangle">
            <a:avLst/>
          </a:prstGeom>
          <a:noFill/>
          <a:ln w="3175" algn="ctr">
            <a:solidFill>
              <a:schemeClr val="tx1"/>
            </a:solidFill>
            <a:miter lim="800000"/>
            <a:headEnd/>
            <a:tailEnd/>
          </a:ln>
        </p:spPr>
        <p:txBody>
          <a:bodyPr rot="10800000" lIns="65306" tIns="32653" rIns="65306" bIns="32653" anchor="ctr"/>
          <a:lstStyle/>
          <a:p>
            <a:pPr algn="ctr">
              <a:defRPr/>
            </a:pPr>
            <a:endParaRPr lang="ja-JP" altLang="en-US" sz="2300" dirty="0">
              <a:solidFill>
                <a:prstClr val="white"/>
              </a:solidFill>
            </a:endParaRPr>
          </a:p>
        </p:txBody>
      </p:sp>
      <p:sp>
        <p:nvSpPr>
          <p:cNvPr id="852" name="テキスト ボックス 145"/>
          <p:cNvSpPr txBox="1">
            <a:spLocks noChangeArrowheads="1"/>
          </p:cNvSpPr>
          <p:nvPr/>
        </p:nvSpPr>
        <p:spPr bwMode="auto">
          <a:xfrm>
            <a:off x="8386921" y="1634538"/>
            <a:ext cx="189140"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1</a:t>
            </a:r>
            <a:endParaRPr lang="ja-JP" altLang="en-US" sz="600" dirty="0">
              <a:solidFill>
                <a:srgbClr val="000000"/>
              </a:solidFill>
              <a:latin typeface="HG丸ｺﾞｼｯｸM-PRO" pitchFamily="50" charset="-128"/>
              <a:ea typeface="HG丸ｺﾞｼｯｸM-PRO" pitchFamily="50" charset="-128"/>
            </a:endParaRPr>
          </a:p>
        </p:txBody>
      </p:sp>
      <p:sp>
        <p:nvSpPr>
          <p:cNvPr id="853" name="テキスト ボックス 146"/>
          <p:cNvSpPr txBox="1">
            <a:spLocks noChangeArrowheads="1"/>
          </p:cNvSpPr>
          <p:nvPr/>
        </p:nvSpPr>
        <p:spPr bwMode="auto">
          <a:xfrm>
            <a:off x="8526619" y="1805941"/>
            <a:ext cx="16414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2</a:t>
            </a:r>
          </a:p>
        </p:txBody>
      </p:sp>
      <p:cxnSp>
        <p:nvCxnSpPr>
          <p:cNvPr id="854" name="直線コネクタ 8317"/>
          <p:cNvCxnSpPr/>
          <p:nvPr/>
        </p:nvCxnSpPr>
        <p:spPr>
          <a:xfrm>
            <a:off x="5378582" y="1455818"/>
            <a:ext cx="0" cy="1384289"/>
          </a:xfrm>
          <a:prstGeom prst="line">
            <a:avLst/>
          </a:prstGeom>
        </p:spPr>
        <p:style>
          <a:lnRef idx="1">
            <a:schemeClr val="dk1"/>
          </a:lnRef>
          <a:fillRef idx="0">
            <a:schemeClr val="dk1"/>
          </a:fillRef>
          <a:effectRef idx="0">
            <a:schemeClr val="dk1"/>
          </a:effectRef>
          <a:fontRef idx="minor">
            <a:schemeClr val="tx1"/>
          </a:fontRef>
        </p:style>
      </p:cxnSp>
      <p:sp>
        <p:nvSpPr>
          <p:cNvPr id="855" name="角丸四角形 854"/>
          <p:cNvSpPr/>
          <p:nvPr/>
        </p:nvSpPr>
        <p:spPr>
          <a:xfrm>
            <a:off x="5296120" y="1408460"/>
            <a:ext cx="1208571" cy="1608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sz="700" dirty="0">
                <a:solidFill>
                  <a:schemeClr val="tx1"/>
                </a:solidFill>
                <a:latin typeface="HGP創英角ｺﾞｼｯｸUB" pitchFamily="50" charset="-128"/>
                <a:ea typeface="HGP創英角ｺﾞｼｯｸUB" pitchFamily="50" charset="-128"/>
              </a:rPr>
              <a:t>オフィスビルの建替促進</a:t>
            </a:r>
          </a:p>
        </p:txBody>
      </p:sp>
      <p:cxnSp>
        <p:nvCxnSpPr>
          <p:cNvPr id="856" name="直線コネクタ 855"/>
          <p:cNvCxnSpPr/>
          <p:nvPr/>
        </p:nvCxnSpPr>
        <p:spPr>
          <a:xfrm>
            <a:off x="5378582" y="1774810"/>
            <a:ext cx="123019" cy="0"/>
          </a:xfrm>
          <a:prstGeom prst="line">
            <a:avLst/>
          </a:prstGeom>
        </p:spPr>
        <p:style>
          <a:lnRef idx="1">
            <a:schemeClr val="dk1"/>
          </a:lnRef>
          <a:fillRef idx="0">
            <a:schemeClr val="dk1"/>
          </a:fillRef>
          <a:effectRef idx="0">
            <a:schemeClr val="dk1"/>
          </a:effectRef>
          <a:fontRef idx="minor">
            <a:schemeClr val="tx1"/>
          </a:fontRef>
        </p:style>
      </p:cxnSp>
      <p:cxnSp>
        <p:nvCxnSpPr>
          <p:cNvPr id="857" name="直線コネクタ 856"/>
          <p:cNvCxnSpPr/>
          <p:nvPr/>
        </p:nvCxnSpPr>
        <p:spPr>
          <a:xfrm>
            <a:off x="5378582" y="2181715"/>
            <a:ext cx="123019" cy="0"/>
          </a:xfrm>
          <a:prstGeom prst="line">
            <a:avLst/>
          </a:prstGeom>
        </p:spPr>
        <p:style>
          <a:lnRef idx="1">
            <a:schemeClr val="dk1"/>
          </a:lnRef>
          <a:fillRef idx="0">
            <a:schemeClr val="dk1"/>
          </a:fillRef>
          <a:effectRef idx="0">
            <a:schemeClr val="dk1"/>
          </a:effectRef>
          <a:fontRef idx="minor">
            <a:schemeClr val="tx1"/>
          </a:fontRef>
        </p:style>
      </p:cxnSp>
      <p:cxnSp>
        <p:nvCxnSpPr>
          <p:cNvPr id="858" name="直線コネクタ 857"/>
          <p:cNvCxnSpPr/>
          <p:nvPr/>
        </p:nvCxnSpPr>
        <p:spPr>
          <a:xfrm>
            <a:off x="5378582" y="2837359"/>
            <a:ext cx="123019" cy="0"/>
          </a:xfrm>
          <a:prstGeom prst="line">
            <a:avLst/>
          </a:prstGeom>
        </p:spPr>
        <p:style>
          <a:lnRef idx="1">
            <a:schemeClr val="dk1"/>
          </a:lnRef>
          <a:fillRef idx="0">
            <a:schemeClr val="dk1"/>
          </a:fillRef>
          <a:effectRef idx="0">
            <a:schemeClr val="dk1"/>
          </a:effectRef>
          <a:fontRef idx="minor">
            <a:schemeClr val="tx1"/>
          </a:fontRef>
        </p:style>
      </p:cxnSp>
      <p:sp>
        <p:nvSpPr>
          <p:cNvPr id="859" name="角丸四角形 858"/>
          <p:cNvSpPr/>
          <p:nvPr/>
        </p:nvSpPr>
        <p:spPr>
          <a:xfrm>
            <a:off x="5410937" y="2666637"/>
            <a:ext cx="759737" cy="3393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422" tIns="32653" rIns="51422"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「上質な」にぎわい空間を積極的に誘導</a:t>
            </a:r>
          </a:p>
        </p:txBody>
      </p:sp>
      <p:sp>
        <p:nvSpPr>
          <p:cNvPr id="860" name="角丸四角形 859"/>
          <p:cNvSpPr/>
          <p:nvPr/>
        </p:nvSpPr>
        <p:spPr>
          <a:xfrm>
            <a:off x="5432567" y="1620698"/>
            <a:ext cx="743618" cy="29875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25711"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良質なオフィス空間の確保や複合用途への対応</a:t>
            </a:r>
          </a:p>
        </p:txBody>
      </p:sp>
      <p:sp>
        <p:nvSpPr>
          <p:cNvPr id="861" name="角丸四角形 222"/>
          <p:cNvSpPr/>
          <p:nvPr/>
        </p:nvSpPr>
        <p:spPr>
          <a:xfrm>
            <a:off x="5429864" y="1984345"/>
            <a:ext cx="744692" cy="4028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25711"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統一感と</a:t>
            </a:r>
          </a:p>
          <a:p>
            <a:pPr algn="ctr">
              <a:defRPr/>
            </a:pPr>
            <a:r>
              <a:rPr lang="ja-JP" altLang="en-US" sz="600" dirty="0">
                <a:solidFill>
                  <a:schemeClr val="tx1"/>
                </a:solidFill>
                <a:latin typeface="HGP創英角ｺﾞｼｯｸUB" pitchFamily="50" charset="-128"/>
                <a:ea typeface="HGP創英角ｺﾞｼｯｸUB" pitchFamily="50" charset="-128"/>
              </a:rPr>
              <a:t>ヒューマンスケールのまちなみの誘導</a:t>
            </a:r>
          </a:p>
        </p:txBody>
      </p:sp>
      <p:pic>
        <p:nvPicPr>
          <p:cNvPr id="862" name="Picture 5"/>
          <p:cNvPicPr>
            <a:picLocks noChangeAspect="1" noChangeArrowheads="1"/>
          </p:cNvPicPr>
          <p:nvPr/>
        </p:nvPicPr>
        <p:blipFill>
          <a:blip r:embed="rId2" cstate="screen"/>
          <a:srcRect/>
          <a:stretch>
            <a:fillRect/>
          </a:stretch>
        </p:blipFill>
        <p:spPr bwMode="auto">
          <a:xfrm>
            <a:off x="3952070" y="2556240"/>
            <a:ext cx="190611" cy="312276"/>
          </a:xfrm>
          <a:prstGeom prst="rect">
            <a:avLst/>
          </a:prstGeom>
          <a:noFill/>
          <a:ln w="9525">
            <a:noFill/>
            <a:miter lim="800000"/>
            <a:headEnd/>
            <a:tailEnd/>
          </a:ln>
        </p:spPr>
      </p:pic>
      <p:sp>
        <p:nvSpPr>
          <p:cNvPr id="863" name="フリーフォーム 862"/>
          <p:cNvSpPr/>
          <p:nvPr/>
        </p:nvSpPr>
        <p:spPr>
          <a:xfrm>
            <a:off x="3857441" y="2864460"/>
            <a:ext cx="1097699" cy="9464"/>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pic>
        <p:nvPicPr>
          <p:cNvPr id="864" name="Picture 5"/>
          <p:cNvPicPr>
            <a:picLocks noChangeAspect="1" noChangeArrowheads="1"/>
          </p:cNvPicPr>
          <p:nvPr/>
        </p:nvPicPr>
        <p:blipFill>
          <a:blip r:embed="rId2" cstate="screen"/>
          <a:srcRect/>
          <a:stretch>
            <a:fillRect/>
          </a:stretch>
        </p:blipFill>
        <p:spPr bwMode="auto">
          <a:xfrm>
            <a:off x="4130515" y="2556240"/>
            <a:ext cx="190611" cy="312276"/>
          </a:xfrm>
          <a:prstGeom prst="rect">
            <a:avLst/>
          </a:prstGeom>
          <a:noFill/>
          <a:ln w="9525">
            <a:noFill/>
            <a:miter lim="800000"/>
            <a:headEnd/>
            <a:tailEnd/>
          </a:ln>
        </p:spPr>
      </p:pic>
      <p:pic>
        <p:nvPicPr>
          <p:cNvPr id="865" name="Picture 5"/>
          <p:cNvPicPr>
            <a:picLocks noChangeAspect="1" noChangeArrowheads="1"/>
          </p:cNvPicPr>
          <p:nvPr/>
        </p:nvPicPr>
        <p:blipFill>
          <a:blip r:embed="rId2" cstate="screen"/>
          <a:srcRect/>
          <a:stretch>
            <a:fillRect/>
          </a:stretch>
        </p:blipFill>
        <p:spPr bwMode="auto">
          <a:xfrm>
            <a:off x="4511735" y="2556240"/>
            <a:ext cx="190611" cy="312276"/>
          </a:xfrm>
          <a:prstGeom prst="rect">
            <a:avLst/>
          </a:prstGeom>
          <a:noFill/>
          <a:ln w="9525">
            <a:noFill/>
            <a:miter lim="800000"/>
            <a:headEnd/>
            <a:tailEnd/>
          </a:ln>
        </p:spPr>
      </p:pic>
      <p:pic>
        <p:nvPicPr>
          <p:cNvPr id="866" name="Picture 5"/>
          <p:cNvPicPr>
            <a:picLocks noChangeAspect="1" noChangeArrowheads="1"/>
          </p:cNvPicPr>
          <p:nvPr/>
        </p:nvPicPr>
        <p:blipFill>
          <a:blip r:embed="rId2" cstate="screen"/>
          <a:srcRect/>
          <a:stretch>
            <a:fillRect/>
          </a:stretch>
        </p:blipFill>
        <p:spPr bwMode="auto">
          <a:xfrm>
            <a:off x="4683419" y="2556240"/>
            <a:ext cx="190609" cy="312276"/>
          </a:xfrm>
          <a:prstGeom prst="rect">
            <a:avLst/>
          </a:prstGeom>
          <a:noFill/>
          <a:ln w="9525">
            <a:noFill/>
            <a:miter lim="800000"/>
            <a:headEnd/>
            <a:tailEnd/>
          </a:ln>
        </p:spPr>
      </p:pic>
      <p:grpSp>
        <p:nvGrpSpPr>
          <p:cNvPr id="7" name="グループ化 696"/>
          <p:cNvGrpSpPr>
            <a:grpSpLocks noChangeAspect="1"/>
          </p:cNvGrpSpPr>
          <p:nvPr/>
        </p:nvGrpSpPr>
        <p:grpSpPr bwMode="auto">
          <a:xfrm>
            <a:off x="4803732" y="2829312"/>
            <a:ext cx="14871" cy="37851"/>
            <a:chOff x="9491663" y="3466966"/>
            <a:chExt cx="1009650" cy="2755900"/>
          </a:xfrm>
        </p:grpSpPr>
        <p:sp>
          <p:nvSpPr>
            <p:cNvPr id="868"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869"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870"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871"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72"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873"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874"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875"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876"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877" name="フリーフォーム 876"/>
          <p:cNvSpPr/>
          <p:nvPr/>
        </p:nvSpPr>
        <p:spPr>
          <a:xfrm rot="10800000">
            <a:off x="4959196" y="1815427"/>
            <a:ext cx="139239" cy="1051736"/>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sp>
        <p:nvSpPr>
          <p:cNvPr id="878" name="フリーフォーム 877"/>
          <p:cNvSpPr/>
          <p:nvPr/>
        </p:nvSpPr>
        <p:spPr bwMode="auto">
          <a:xfrm>
            <a:off x="3857441" y="2867164"/>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79" name="フリーフォーム 878"/>
          <p:cNvSpPr/>
          <p:nvPr/>
        </p:nvSpPr>
        <p:spPr bwMode="auto">
          <a:xfrm>
            <a:off x="3856044" y="3084811"/>
            <a:ext cx="1096347"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80" name="フリーフォーム 879"/>
          <p:cNvSpPr/>
          <p:nvPr/>
        </p:nvSpPr>
        <p:spPr bwMode="auto">
          <a:xfrm flipV="1">
            <a:off x="3937831" y="2953682"/>
            <a:ext cx="932774" cy="2838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81" name="テキスト ボックス 27"/>
          <p:cNvSpPr txBox="1">
            <a:spLocks noChangeArrowheads="1"/>
          </p:cNvSpPr>
          <p:nvPr/>
        </p:nvSpPr>
        <p:spPr bwMode="auto">
          <a:xfrm>
            <a:off x="4025701" y="2857701"/>
            <a:ext cx="757033"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44m</a:t>
            </a:r>
            <a:endParaRPr lang="ja-JP" altLang="en-US" sz="600" dirty="0">
              <a:solidFill>
                <a:srgbClr val="000000"/>
              </a:solidFill>
              <a:latin typeface="HG丸ｺﾞｼｯｸM-PRO" pitchFamily="50" charset="-128"/>
              <a:ea typeface="HG丸ｺﾞｼｯｸM-PRO" pitchFamily="50" charset="-128"/>
            </a:endParaRPr>
          </a:p>
        </p:txBody>
      </p:sp>
      <p:sp>
        <p:nvSpPr>
          <p:cNvPr id="882" name="テキスト ボックス 141"/>
          <p:cNvSpPr txBox="1">
            <a:spLocks noChangeArrowheads="1"/>
          </p:cNvSpPr>
          <p:nvPr/>
        </p:nvSpPr>
        <p:spPr bwMode="auto">
          <a:xfrm>
            <a:off x="4018942" y="2964467"/>
            <a:ext cx="770552"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52m</a:t>
            </a:r>
            <a:endParaRPr lang="ja-JP" altLang="en-US" sz="600" dirty="0">
              <a:solidFill>
                <a:srgbClr val="000000"/>
              </a:solidFill>
              <a:latin typeface="HG丸ｺﾞｼｯｸM-PRO" pitchFamily="50" charset="-128"/>
              <a:ea typeface="HG丸ｺﾞｼｯｸM-PRO" pitchFamily="50" charset="-128"/>
            </a:endParaRPr>
          </a:p>
        </p:txBody>
      </p:sp>
      <p:sp>
        <p:nvSpPr>
          <p:cNvPr id="883" name="テキスト ボックス 155"/>
          <p:cNvSpPr txBox="1">
            <a:spLocks noChangeArrowheads="1"/>
          </p:cNvSpPr>
          <p:nvPr/>
        </p:nvSpPr>
        <p:spPr bwMode="auto">
          <a:xfrm>
            <a:off x="3765516" y="1610250"/>
            <a:ext cx="424479" cy="250610"/>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    50m</a:t>
            </a:r>
          </a:p>
          <a:p>
            <a:pPr algn="ctr"/>
            <a:r>
              <a:rPr lang="ja-JP" altLang="en-US" sz="600" dirty="0">
                <a:solidFill>
                  <a:srgbClr val="000000"/>
                </a:solidFill>
                <a:latin typeface="HG丸ｺﾞｼｯｸM-PRO" pitchFamily="50" charset="-128"/>
                <a:ea typeface="HG丸ｺﾞｼｯｸM-PRO" pitchFamily="50" charset="-128"/>
              </a:rPr>
              <a:t>▽</a:t>
            </a:r>
          </a:p>
        </p:txBody>
      </p:sp>
      <p:sp>
        <p:nvSpPr>
          <p:cNvPr id="884" name="フリーフォーム 883"/>
          <p:cNvSpPr/>
          <p:nvPr/>
        </p:nvSpPr>
        <p:spPr bwMode="auto">
          <a:xfrm flipV="1">
            <a:off x="3877719" y="1787040"/>
            <a:ext cx="124370" cy="28388"/>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85" name="テキスト ボックス 145"/>
          <p:cNvSpPr txBox="1">
            <a:spLocks noChangeArrowheads="1"/>
          </p:cNvSpPr>
          <p:nvPr/>
        </p:nvSpPr>
        <p:spPr bwMode="auto">
          <a:xfrm>
            <a:off x="3615461" y="1430061"/>
            <a:ext cx="306869"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1</a:t>
            </a:r>
            <a:endParaRPr lang="ja-JP" altLang="en-US" sz="600" dirty="0">
              <a:solidFill>
                <a:srgbClr val="000000"/>
              </a:solidFill>
              <a:latin typeface="HG丸ｺﾞｼｯｸM-PRO" pitchFamily="50" charset="-128"/>
              <a:ea typeface="HG丸ｺﾞｼｯｸM-PRO" pitchFamily="50" charset="-128"/>
            </a:endParaRPr>
          </a:p>
        </p:txBody>
      </p:sp>
      <p:sp>
        <p:nvSpPr>
          <p:cNvPr id="886" name="テキスト ボックス 146"/>
          <p:cNvSpPr txBox="1">
            <a:spLocks noChangeArrowheads="1"/>
          </p:cNvSpPr>
          <p:nvPr/>
        </p:nvSpPr>
        <p:spPr bwMode="auto">
          <a:xfrm>
            <a:off x="3742579" y="1541656"/>
            <a:ext cx="26631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1</a:t>
            </a:r>
            <a:endParaRPr lang="ja-JP" altLang="en-US" sz="600" dirty="0">
              <a:solidFill>
                <a:srgbClr val="000000"/>
              </a:solidFill>
              <a:latin typeface="HG丸ｺﾞｼｯｸM-PRO" pitchFamily="50" charset="-128"/>
              <a:ea typeface="HG丸ｺﾞｼｯｸM-PRO" pitchFamily="50" charset="-128"/>
            </a:endParaRPr>
          </a:p>
        </p:txBody>
      </p:sp>
      <p:sp>
        <p:nvSpPr>
          <p:cNvPr id="887" name="直角三角形 886"/>
          <p:cNvSpPr>
            <a:spLocks noChangeArrowheads="1"/>
          </p:cNvSpPr>
          <p:nvPr/>
        </p:nvSpPr>
        <p:spPr bwMode="auto">
          <a:xfrm rot="10800000">
            <a:off x="3689812" y="1554521"/>
            <a:ext cx="143296" cy="143296"/>
          </a:xfrm>
          <a:prstGeom prst="rtTriangle">
            <a:avLst/>
          </a:prstGeom>
          <a:noFill/>
          <a:ln w="3175" algn="ctr">
            <a:solidFill>
              <a:schemeClr val="tx1"/>
            </a:solidFill>
            <a:miter lim="800000"/>
            <a:headEnd/>
            <a:tailEnd/>
          </a:ln>
        </p:spPr>
        <p:txBody>
          <a:bodyPr rot="10800000" lIns="65306" tIns="32653" rIns="65306" bIns="32653" anchor="ctr"/>
          <a:lstStyle/>
          <a:p>
            <a:pPr algn="ctr">
              <a:defRPr/>
            </a:pPr>
            <a:endParaRPr lang="ja-JP" altLang="en-US" sz="2300" dirty="0">
              <a:solidFill>
                <a:prstClr val="white"/>
              </a:solidFill>
            </a:endParaRPr>
          </a:p>
        </p:txBody>
      </p:sp>
      <p:cxnSp>
        <p:nvCxnSpPr>
          <p:cNvPr id="888" name="直線コネクタ 887"/>
          <p:cNvCxnSpPr/>
          <p:nvPr/>
        </p:nvCxnSpPr>
        <p:spPr>
          <a:xfrm flipH="1" flipV="1">
            <a:off x="3633035" y="1557226"/>
            <a:ext cx="1327512" cy="13166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グループ化 710"/>
          <p:cNvGrpSpPr>
            <a:grpSpLocks/>
          </p:cNvGrpSpPr>
          <p:nvPr/>
        </p:nvGrpSpPr>
        <p:grpSpPr bwMode="auto">
          <a:xfrm>
            <a:off x="3937201" y="1815427"/>
            <a:ext cx="962514" cy="1181514"/>
            <a:chOff x="2299268" y="3068959"/>
            <a:chExt cx="1638127" cy="1991197"/>
          </a:xfrm>
        </p:grpSpPr>
        <p:sp>
          <p:nvSpPr>
            <p:cNvPr id="890" name="フリーフォーム 889"/>
            <p:cNvSpPr/>
            <p:nvPr/>
          </p:nvSpPr>
          <p:spPr bwMode="auto">
            <a:xfrm>
              <a:off x="3886779" y="3068959"/>
              <a:ext cx="50616" cy="199119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sp>
          <p:nvSpPr>
            <p:cNvPr id="891" name="フリーフォーム 890"/>
            <p:cNvSpPr/>
            <p:nvPr/>
          </p:nvSpPr>
          <p:spPr bwMode="auto">
            <a:xfrm>
              <a:off x="2299268" y="3068959"/>
              <a:ext cx="50616" cy="199119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grpSp>
      <p:sp>
        <p:nvSpPr>
          <p:cNvPr id="892" name="フリーフォーム 891"/>
          <p:cNvSpPr/>
          <p:nvPr/>
        </p:nvSpPr>
        <p:spPr bwMode="auto">
          <a:xfrm flipV="1">
            <a:off x="4869974" y="2312906"/>
            <a:ext cx="85166" cy="31093"/>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93" name="テキスト ボックス 27"/>
          <p:cNvSpPr txBox="1">
            <a:spLocks noChangeArrowheads="1"/>
          </p:cNvSpPr>
          <p:nvPr/>
        </p:nvSpPr>
        <p:spPr bwMode="auto">
          <a:xfrm>
            <a:off x="4565808" y="2257481"/>
            <a:ext cx="42718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4m</a:t>
            </a:r>
            <a:endParaRPr lang="ja-JP" altLang="en-US" sz="600" dirty="0">
              <a:solidFill>
                <a:srgbClr val="000000"/>
              </a:solidFill>
              <a:latin typeface="HG丸ｺﾞｼｯｸM-PRO" pitchFamily="50" charset="-128"/>
              <a:ea typeface="HG丸ｺﾞｼｯｸM-PRO" pitchFamily="50" charset="-128"/>
            </a:endParaRPr>
          </a:p>
        </p:txBody>
      </p:sp>
      <p:sp>
        <p:nvSpPr>
          <p:cNvPr id="894" name="テキスト ボックス 27"/>
          <p:cNvSpPr txBox="1">
            <a:spLocks noChangeArrowheads="1"/>
          </p:cNvSpPr>
          <p:nvPr/>
        </p:nvSpPr>
        <p:spPr bwMode="auto">
          <a:xfrm>
            <a:off x="3776331" y="2248018"/>
            <a:ext cx="535331"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4m</a:t>
            </a:r>
            <a:endParaRPr lang="ja-JP" altLang="en-US" sz="600" dirty="0">
              <a:solidFill>
                <a:srgbClr val="000000"/>
              </a:solidFill>
              <a:latin typeface="HG丸ｺﾞｼｯｸM-PRO" pitchFamily="50" charset="-128"/>
              <a:ea typeface="HG丸ｺﾞｼｯｸM-PRO" pitchFamily="50" charset="-128"/>
            </a:endParaRPr>
          </a:p>
        </p:txBody>
      </p:sp>
      <p:sp>
        <p:nvSpPr>
          <p:cNvPr id="895" name="正方形/長方形 894"/>
          <p:cNvSpPr/>
          <p:nvPr/>
        </p:nvSpPr>
        <p:spPr>
          <a:xfrm>
            <a:off x="3119333" y="1815428"/>
            <a:ext cx="736756" cy="97062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sp>
        <p:nvSpPr>
          <p:cNvPr id="896" name="正方形/長方形 895"/>
          <p:cNvSpPr/>
          <p:nvPr/>
        </p:nvSpPr>
        <p:spPr>
          <a:xfrm>
            <a:off x="3119333" y="2781998"/>
            <a:ext cx="736756" cy="83815"/>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r>
              <a:rPr lang="ja-JP" altLang="en-US" sz="700" dirty="0">
                <a:solidFill>
                  <a:srgbClr val="000000"/>
                </a:solidFill>
              </a:rPr>
              <a:t>＊</a:t>
            </a:r>
          </a:p>
        </p:txBody>
      </p:sp>
      <p:sp>
        <p:nvSpPr>
          <p:cNvPr id="897" name="正方形/長方形 896"/>
          <p:cNvSpPr/>
          <p:nvPr/>
        </p:nvSpPr>
        <p:spPr>
          <a:xfrm>
            <a:off x="3119333" y="1605893"/>
            <a:ext cx="527220" cy="20953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sp>
        <p:nvSpPr>
          <p:cNvPr id="898" name="フリーフォーム 897"/>
          <p:cNvSpPr/>
          <p:nvPr/>
        </p:nvSpPr>
        <p:spPr bwMode="auto">
          <a:xfrm>
            <a:off x="4959196" y="2867164"/>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899" name="フリーフォーム 898"/>
          <p:cNvSpPr/>
          <p:nvPr/>
        </p:nvSpPr>
        <p:spPr bwMode="auto">
          <a:xfrm flipV="1">
            <a:off x="3647905" y="1858687"/>
            <a:ext cx="209535" cy="3244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900" name="フリーフォーム 899"/>
          <p:cNvSpPr/>
          <p:nvPr/>
        </p:nvSpPr>
        <p:spPr bwMode="auto">
          <a:xfrm rot="16200000" flipV="1">
            <a:off x="3437693" y="1698494"/>
            <a:ext cx="208185" cy="2568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901" name="テキスト ボックス 147"/>
          <p:cNvSpPr txBox="1">
            <a:spLocks noChangeArrowheads="1"/>
          </p:cNvSpPr>
          <p:nvPr/>
        </p:nvSpPr>
        <p:spPr bwMode="auto">
          <a:xfrm>
            <a:off x="3051741" y="1591022"/>
            <a:ext cx="644831" cy="250610"/>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原則</a:t>
            </a:r>
            <a:r>
              <a:rPr lang="en-US" altLang="ja-JP" sz="600" dirty="0">
                <a:solidFill>
                  <a:srgbClr val="000000"/>
                </a:solidFill>
                <a:latin typeface="HG丸ｺﾞｼｯｸM-PRO" pitchFamily="50" charset="-128"/>
                <a:ea typeface="HG丸ｺﾞｼｯｸM-PRO" pitchFamily="50" charset="-128"/>
              </a:rPr>
              <a:t>10m</a:t>
            </a:r>
          </a:p>
          <a:p>
            <a:pPr algn="ctr"/>
            <a:r>
              <a:rPr lang="ja-JP" altLang="en-US" sz="600" dirty="0">
                <a:solidFill>
                  <a:srgbClr val="000000"/>
                </a:solidFill>
                <a:latin typeface="HG丸ｺﾞｼｯｸM-PRO" pitchFamily="50" charset="-128"/>
                <a:ea typeface="HG丸ｺﾞｼｯｸM-PRO" pitchFamily="50" charset="-128"/>
              </a:rPr>
              <a:t>以下</a:t>
            </a:r>
          </a:p>
        </p:txBody>
      </p:sp>
      <p:grpSp>
        <p:nvGrpSpPr>
          <p:cNvPr id="9" name="グループ化 723"/>
          <p:cNvGrpSpPr>
            <a:grpSpLocks noChangeAspect="1"/>
          </p:cNvGrpSpPr>
          <p:nvPr/>
        </p:nvGrpSpPr>
        <p:grpSpPr bwMode="auto">
          <a:xfrm>
            <a:off x="3980459" y="2829312"/>
            <a:ext cx="14870" cy="37851"/>
            <a:chOff x="9491663" y="3466966"/>
            <a:chExt cx="1009650" cy="2755900"/>
          </a:xfrm>
        </p:grpSpPr>
        <p:sp>
          <p:nvSpPr>
            <p:cNvPr id="90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90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90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906"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907"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90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90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91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91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912" name="テキスト ボックス 148"/>
          <p:cNvSpPr txBox="1">
            <a:spLocks noChangeArrowheads="1"/>
          </p:cNvSpPr>
          <p:nvPr/>
        </p:nvSpPr>
        <p:spPr bwMode="auto">
          <a:xfrm>
            <a:off x="3504678" y="1891131"/>
            <a:ext cx="485312" cy="250610"/>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10m</a:t>
            </a:r>
          </a:p>
          <a:p>
            <a:pPr algn="ctr"/>
            <a:r>
              <a:rPr lang="ja-JP" altLang="en-US" sz="600" dirty="0" smtClean="0">
                <a:solidFill>
                  <a:srgbClr val="000000"/>
                </a:solidFill>
                <a:latin typeface="HG丸ｺﾞｼｯｸM-PRO" pitchFamily="50" charset="-128"/>
                <a:ea typeface="HG丸ｺﾞｼｯｸM-PRO" pitchFamily="50" charset="-128"/>
              </a:rPr>
              <a:t>以上</a:t>
            </a:r>
            <a:endParaRPr lang="ja-JP" altLang="en-US" sz="600" dirty="0">
              <a:solidFill>
                <a:srgbClr val="000000"/>
              </a:solidFill>
              <a:latin typeface="HG丸ｺﾞｼｯｸM-PRO" pitchFamily="50" charset="-128"/>
              <a:ea typeface="HG丸ｺﾞｼｯｸM-PRO" pitchFamily="50" charset="-128"/>
            </a:endParaRPr>
          </a:p>
        </p:txBody>
      </p:sp>
      <p:sp>
        <p:nvSpPr>
          <p:cNvPr id="913" name="テキスト ボックス 27"/>
          <p:cNvSpPr txBox="1">
            <a:spLocks noChangeArrowheads="1"/>
          </p:cNvSpPr>
          <p:nvPr/>
        </p:nvSpPr>
        <p:spPr bwMode="auto">
          <a:xfrm>
            <a:off x="3195037" y="2927997"/>
            <a:ext cx="535331" cy="158277"/>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東側</a:t>
            </a:r>
          </a:p>
        </p:txBody>
      </p:sp>
      <p:sp>
        <p:nvSpPr>
          <p:cNvPr id="914" name="テキスト ボックス 27"/>
          <p:cNvSpPr txBox="1">
            <a:spLocks noChangeArrowheads="1"/>
          </p:cNvSpPr>
          <p:nvPr/>
        </p:nvSpPr>
        <p:spPr bwMode="auto">
          <a:xfrm>
            <a:off x="4802382" y="2927997"/>
            <a:ext cx="533979" cy="158277"/>
          </a:xfrm>
          <a:prstGeom prst="rect">
            <a:avLst/>
          </a:prstGeom>
          <a:noFill/>
          <a:ln w="9525">
            <a:noFill/>
            <a:miter lim="800000"/>
            <a:headEnd/>
            <a:tailEnd/>
          </a:ln>
        </p:spPr>
        <p:txBody>
          <a:bodyPr lIns="65306" tIns="32653" rIns="65306" bIns="32653">
            <a:spAutoFit/>
          </a:bodyPr>
          <a:lstStyle/>
          <a:p>
            <a:pPr algn="ctr"/>
            <a:r>
              <a:rPr lang="ja-JP" altLang="en-US" sz="600" dirty="0">
                <a:solidFill>
                  <a:srgbClr val="000000"/>
                </a:solidFill>
                <a:latin typeface="HG丸ｺﾞｼｯｸM-PRO" pitchFamily="50" charset="-128"/>
                <a:ea typeface="HG丸ｺﾞｼｯｸM-PRO" pitchFamily="50" charset="-128"/>
              </a:rPr>
              <a:t>西側</a:t>
            </a:r>
          </a:p>
        </p:txBody>
      </p:sp>
      <p:sp>
        <p:nvSpPr>
          <p:cNvPr id="916" name="フリーフォーム 915"/>
          <p:cNvSpPr/>
          <p:nvPr/>
        </p:nvSpPr>
        <p:spPr bwMode="auto">
          <a:xfrm flipV="1">
            <a:off x="3853386" y="2312906"/>
            <a:ext cx="86518" cy="31093"/>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pic>
        <p:nvPicPr>
          <p:cNvPr id="1035" name="Picture 11"/>
          <p:cNvPicPr preferRelativeResize="0">
            <a:picLocks noChangeAspect="1" noChangeArrowheads="1"/>
          </p:cNvPicPr>
          <p:nvPr/>
        </p:nvPicPr>
        <p:blipFill>
          <a:blip r:embed="rId4" cstate="screen"/>
          <a:srcRect/>
          <a:stretch>
            <a:fillRect/>
          </a:stretch>
        </p:blipFill>
        <p:spPr bwMode="auto">
          <a:xfrm>
            <a:off x="354388" y="296870"/>
            <a:ext cx="2623149" cy="6469550"/>
          </a:xfrm>
          <a:prstGeom prst="rect">
            <a:avLst/>
          </a:prstGeom>
          <a:noFill/>
          <a:ln w="9525">
            <a:solidFill>
              <a:srgbClr val="000000"/>
            </a:solidFill>
            <a:miter lim="800000"/>
            <a:headEnd/>
            <a:tailEnd/>
          </a:ln>
        </p:spPr>
      </p:pic>
      <p:sp>
        <p:nvSpPr>
          <p:cNvPr id="1036" name="Freeform 12" descr="右上がり対角線 (太)"/>
          <p:cNvSpPr>
            <a:spLocks/>
          </p:cNvSpPr>
          <p:nvPr/>
        </p:nvSpPr>
        <p:spPr bwMode="auto">
          <a:xfrm>
            <a:off x="1281764" y="453642"/>
            <a:ext cx="735277" cy="3590269"/>
          </a:xfrm>
          <a:custGeom>
            <a:avLst/>
            <a:gdLst/>
            <a:ahLst/>
            <a:cxnLst>
              <a:cxn ang="0">
                <a:pos x="150" y="4057"/>
              </a:cxn>
              <a:cxn ang="0">
                <a:pos x="165" y="3525"/>
              </a:cxn>
              <a:cxn ang="0">
                <a:pos x="8" y="3525"/>
              </a:cxn>
              <a:cxn ang="0">
                <a:pos x="0" y="2902"/>
              </a:cxn>
              <a:cxn ang="0">
                <a:pos x="263" y="2902"/>
              </a:cxn>
              <a:cxn ang="0">
                <a:pos x="248" y="2730"/>
              </a:cxn>
              <a:cxn ang="0">
                <a:pos x="218" y="2565"/>
              </a:cxn>
              <a:cxn ang="0">
                <a:pos x="195" y="2347"/>
              </a:cxn>
              <a:cxn ang="0">
                <a:pos x="210" y="2077"/>
              </a:cxn>
              <a:cxn ang="0">
                <a:pos x="225" y="442"/>
              </a:cxn>
              <a:cxn ang="0">
                <a:pos x="255" y="435"/>
              </a:cxn>
              <a:cxn ang="0">
                <a:pos x="270" y="0"/>
              </a:cxn>
              <a:cxn ang="0">
                <a:pos x="585" y="22"/>
              </a:cxn>
              <a:cxn ang="0">
                <a:pos x="833" y="75"/>
              </a:cxn>
              <a:cxn ang="0">
                <a:pos x="803" y="2242"/>
              </a:cxn>
              <a:cxn ang="0">
                <a:pos x="758" y="3547"/>
              </a:cxn>
              <a:cxn ang="0">
                <a:pos x="750" y="4065"/>
              </a:cxn>
              <a:cxn ang="0">
                <a:pos x="150" y="4057"/>
              </a:cxn>
            </a:cxnLst>
            <a:rect l="0" t="0" r="r" b="b"/>
            <a:pathLst>
              <a:path w="833" h="4065">
                <a:moveTo>
                  <a:pt x="150" y="4057"/>
                </a:moveTo>
                <a:lnTo>
                  <a:pt x="165" y="3525"/>
                </a:lnTo>
                <a:lnTo>
                  <a:pt x="8" y="3525"/>
                </a:lnTo>
                <a:lnTo>
                  <a:pt x="0" y="2902"/>
                </a:lnTo>
                <a:lnTo>
                  <a:pt x="263" y="2902"/>
                </a:lnTo>
                <a:lnTo>
                  <a:pt x="248" y="2730"/>
                </a:lnTo>
                <a:lnTo>
                  <a:pt x="218" y="2565"/>
                </a:lnTo>
                <a:lnTo>
                  <a:pt x="195" y="2347"/>
                </a:lnTo>
                <a:lnTo>
                  <a:pt x="210" y="2077"/>
                </a:lnTo>
                <a:lnTo>
                  <a:pt x="225" y="442"/>
                </a:lnTo>
                <a:lnTo>
                  <a:pt x="255" y="435"/>
                </a:lnTo>
                <a:lnTo>
                  <a:pt x="270" y="0"/>
                </a:lnTo>
                <a:lnTo>
                  <a:pt x="585" y="22"/>
                </a:lnTo>
                <a:lnTo>
                  <a:pt x="833" y="75"/>
                </a:lnTo>
                <a:lnTo>
                  <a:pt x="803" y="2242"/>
                </a:lnTo>
                <a:lnTo>
                  <a:pt x="758" y="3547"/>
                </a:lnTo>
                <a:lnTo>
                  <a:pt x="750" y="4065"/>
                </a:lnTo>
                <a:lnTo>
                  <a:pt x="150" y="4057"/>
                </a:lnTo>
                <a:close/>
              </a:path>
            </a:pathLst>
          </a:custGeom>
          <a:pattFill prst="wdUpDiag">
            <a:fgClr>
              <a:srgbClr val="FF0000">
                <a:alpha val="60001"/>
              </a:srgbClr>
            </a:fgClr>
            <a:bgClr>
              <a:srgbClr val="FFFFFF">
                <a:alpha val="60001"/>
              </a:srgbClr>
            </a:bgClr>
          </a:pattFill>
          <a:ln w="9525">
            <a:noFill/>
            <a:round/>
            <a:headEnd/>
            <a:tailEnd/>
          </a:ln>
        </p:spPr>
        <p:txBody>
          <a:bodyPr vert="horz" wrap="square" lIns="53061" tIns="6349" rIns="53061" bIns="6349" numCol="1" anchor="t" anchorCtr="0" compatLnSpc="1">
            <a:prstTxWarp prst="textNoShape">
              <a:avLst/>
            </a:prstTxWarp>
          </a:bodyPr>
          <a:lstStyle/>
          <a:p>
            <a:endParaRPr lang="ja-JP" altLang="en-US"/>
          </a:p>
        </p:txBody>
      </p:sp>
      <p:sp>
        <p:nvSpPr>
          <p:cNvPr id="1037" name="Freeform 13" descr="右下がり対角線 (太)"/>
          <p:cNvSpPr>
            <a:spLocks/>
          </p:cNvSpPr>
          <p:nvPr/>
        </p:nvSpPr>
        <p:spPr bwMode="auto">
          <a:xfrm>
            <a:off x="1272933" y="4072615"/>
            <a:ext cx="675659" cy="2475211"/>
          </a:xfrm>
          <a:custGeom>
            <a:avLst/>
            <a:gdLst/>
            <a:ahLst/>
            <a:cxnLst>
              <a:cxn ang="0">
                <a:pos x="35" y="0"/>
              </a:cxn>
              <a:cxn ang="0">
                <a:pos x="765" y="9"/>
              </a:cxn>
              <a:cxn ang="0">
                <a:pos x="692" y="2801"/>
              </a:cxn>
              <a:cxn ang="0">
                <a:pos x="99" y="2785"/>
              </a:cxn>
              <a:cxn ang="0">
                <a:pos x="146" y="1512"/>
              </a:cxn>
              <a:cxn ang="0">
                <a:pos x="186" y="1504"/>
              </a:cxn>
              <a:cxn ang="0">
                <a:pos x="219" y="835"/>
              </a:cxn>
              <a:cxn ang="0">
                <a:pos x="0" y="842"/>
              </a:cxn>
              <a:cxn ang="0">
                <a:pos x="35" y="0"/>
              </a:cxn>
            </a:cxnLst>
            <a:rect l="0" t="0" r="r" b="b"/>
            <a:pathLst>
              <a:path w="765" h="2801">
                <a:moveTo>
                  <a:pt x="35" y="0"/>
                </a:moveTo>
                <a:lnTo>
                  <a:pt x="765" y="9"/>
                </a:lnTo>
                <a:lnTo>
                  <a:pt x="692" y="2801"/>
                </a:lnTo>
                <a:lnTo>
                  <a:pt x="99" y="2785"/>
                </a:lnTo>
                <a:lnTo>
                  <a:pt x="146" y="1512"/>
                </a:lnTo>
                <a:lnTo>
                  <a:pt x="186" y="1504"/>
                </a:lnTo>
                <a:lnTo>
                  <a:pt x="219" y="835"/>
                </a:lnTo>
                <a:lnTo>
                  <a:pt x="0" y="842"/>
                </a:lnTo>
                <a:lnTo>
                  <a:pt x="35" y="0"/>
                </a:lnTo>
                <a:close/>
              </a:path>
            </a:pathLst>
          </a:custGeom>
          <a:pattFill prst="wdDnDiag">
            <a:fgClr>
              <a:srgbClr val="FF0000">
                <a:alpha val="60001"/>
              </a:srgbClr>
            </a:fgClr>
            <a:bgClr>
              <a:srgbClr val="FFFFFF">
                <a:alpha val="60001"/>
              </a:srgbClr>
            </a:bgClr>
          </a:pattFill>
          <a:ln w="9525">
            <a:noFill/>
            <a:round/>
            <a:headEnd/>
            <a:tailEnd/>
          </a:ln>
        </p:spPr>
        <p:txBody>
          <a:bodyPr vert="horz" wrap="square" lIns="53061" tIns="6349" rIns="53061" bIns="6349" numCol="1" anchor="t" anchorCtr="0" compatLnSpc="1">
            <a:prstTxWarp prst="textNoShape">
              <a:avLst/>
            </a:prstTxWarp>
          </a:bodyPr>
          <a:lstStyle/>
          <a:p>
            <a:endParaRPr lang="ja-JP" altLang="en-US"/>
          </a:p>
        </p:txBody>
      </p:sp>
      <p:cxnSp>
        <p:nvCxnSpPr>
          <p:cNvPr id="1038" name="AutoShape 14"/>
          <p:cNvCxnSpPr>
            <a:cxnSpLocks noChangeShapeType="1"/>
          </p:cNvCxnSpPr>
          <p:nvPr/>
        </p:nvCxnSpPr>
        <p:spPr bwMode="auto">
          <a:xfrm>
            <a:off x="1394376" y="4059366"/>
            <a:ext cx="554216" cy="0"/>
          </a:xfrm>
          <a:prstGeom prst="straightConnector1">
            <a:avLst/>
          </a:prstGeom>
          <a:noFill/>
          <a:ln w="19050">
            <a:solidFill>
              <a:srgbClr val="FF0000">
                <a:alpha val="70000"/>
              </a:srgbClr>
            </a:solidFill>
            <a:round/>
            <a:headEnd/>
            <a:tailEnd/>
          </a:ln>
        </p:spPr>
      </p:cxnSp>
      <p:sp>
        <p:nvSpPr>
          <p:cNvPr id="1039" name="AutoShape 15"/>
          <p:cNvSpPr>
            <a:spLocks/>
          </p:cNvSpPr>
          <p:nvPr/>
        </p:nvSpPr>
        <p:spPr bwMode="auto">
          <a:xfrm>
            <a:off x="2182644" y="484554"/>
            <a:ext cx="200932" cy="3554941"/>
          </a:xfrm>
          <a:prstGeom prst="rightBracket">
            <a:avLst>
              <a:gd name="adj" fmla="val 75602"/>
            </a:avLst>
          </a:prstGeom>
          <a:noFill/>
          <a:ln w="19050">
            <a:solidFill>
              <a:srgbClr val="000000"/>
            </a:solidFill>
            <a:round/>
            <a:headEnd/>
            <a:tailEnd/>
          </a:ln>
        </p:spPr>
        <p:txBody>
          <a:bodyPr vert="horz" wrap="square" lIns="53061" tIns="6349" rIns="53061" bIns="6349" numCol="1" anchor="t" anchorCtr="0" compatLnSpc="1">
            <a:prstTxWarp prst="textNoShape">
              <a:avLst/>
            </a:prstTxWarp>
          </a:bodyPr>
          <a:lstStyle/>
          <a:p>
            <a:endParaRPr lang="ja-JP" altLang="en-US"/>
          </a:p>
        </p:txBody>
      </p:sp>
      <p:sp>
        <p:nvSpPr>
          <p:cNvPr id="1040" name="AutoShape 16"/>
          <p:cNvSpPr>
            <a:spLocks/>
          </p:cNvSpPr>
          <p:nvPr/>
        </p:nvSpPr>
        <p:spPr bwMode="auto">
          <a:xfrm>
            <a:off x="2180437" y="4061575"/>
            <a:ext cx="200931" cy="2503914"/>
          </a:xfrm>
          <a:prstGeom prst="rightBracket">
            <a:avLst>
              <a:gd name="adj" fmla="val 53250"/>
            </a:avLst>
          </a:prstGeom>
          <a:noFill/>
          <a:ln w="19050">
            <a:solidFill>
              <a:srgbClr val="000000"/>
            </a:solidFill>
            <a:round/>
            <a:headEnd/>
            <a:tailEnd/>
          </a:ln>
        </p:spPr>
        <p:txBody>
          <a:bodyPr vert="horz" wrap="square" lIns="53061" tIns="6349" rIns="53061" bIns="6349" numCol="1" anchor="t" anchorCtr="0" compatLnSpc="1">
            <a:prstTxWarp prst="textNoShape">
              <a:avLst/>
            </a:prstTxWarp>
          </a:bodyPr>
          <a:lstStyle/>
          <a:p>
            <a:endParaRPr lang="ja-JP" altLang="en-US"/>
          </a:p>
        </p:txBody>
      </p:sp>
      <p:sp>
        <p:nvSpPr>
          <p:cNvPr id="1041" name="AutoShape 17"/>
          <p:cNvSpPr>
            <a:spLocks noChangeArrowheads="1"/>
          </p:cNvSpPr>
          <p:nvPr/>
        </p:nvSpPr>
        <p:spPr bwMode="auto">
          <a:xfrm>
            <a:off x="2438776" y="1409721"/>
            <a:ext cx="300293" cy="1501466"/>
          </a:xfrm>
          <a:prstGeom prst="roundRect">
            <a:avLst>
              <a:gd name="adj" fmla="val 33333"/>
            </a:avLst>
          </a:prstGeom>
          <a:solidFill>
            <a:srgbClr val="FFFFFF"/>
          </a:solidFill>
          <a:ln w="9525">
            <a:solidFill>
              <a:srgbClr val="000000"/>
            </a:solidFill>
            <a:round/>
            <a:headEnd/>
            <a:tailEnd/>
          </a:ln>
        </p:spPr>
        <p:txBody>
          <a:bodyPr vert="eaVert" wrap="square" lIns="6685" tIns="6349" rIns="6685" bIns="6349" numCol="1" anchor="ctr" anchorCtr="0" compatLnSpc="1">
            <a:prstTxWarp prst="textNoShape">
              <a:avLst/>
            </a:prstTxWarp>
          </a:bodyPr>
          <a:lstStyle/>
          <a:p>
            <a:pPr algn="ctr" defTabSz="653064" fontAlgn="base">
              <a:lnSpc>
                <a:spcPct val="96000"/>
              </a:lnSpc>
              <a:spcBef>
                <a:spcPct val="0"/>
              </a:spcBef>
              <a:spcAft>
                <a:spcPct val="0"/>
              </a:spcAft>
            </a:pPr>
            <a:r>
              <a:rPr lang="ja-JP" altLang="en-US" sz="700" dirty="0" smtClean="0">
                <a:solidFill>
                  <a:srgbClr val="000000"/>
                </a:solidFill>
                <a:latin typeface="HGP創英角ｺﾞｼｯｸUB" pitchFamily="50" charset="-128"/>
                <a:ea typeface="HGP創英角ｺﾞｼｯｸUB" pitchFamily="50" charset="-128"/>
                <a:cs typeface="ＭＳ Ｐゴシック" pitchFamily="50" charset="-128"/>
              </a:rPr>
              <a:t>御堂筋本町北地区</a:t>
            </a:r>
            <a:endParaRPr lang="ja-JP" altLang="en-US" sz="1700" dirty="0" smtClean="0">
              <a:latin typeface="HGP創英角ｺﾞｼｯｸUB" pitchFamily="50" charset="-128"/>
              <a:ea typeface="HGP創英角ｺﾞｼｯｸUB" pitchFamily="50" charset="-128"/>
              <a:cs typeface="ＭＳ Ｐゴシック" pitchFamily="50" charset="-128"/>
            </a:endParaRPr>
          </a:p>
        </p:txBody>
      </p:sp>
      <p:sp>
        <p:nvSpPr>
          <p:cNvPr id="1042" name="AutoShape 18"/>
          <p:cNvSpPr>
            <a:spLocks noChangeArrowheads="1"/>
          </p:cNvSpPr>
          <p:nvPr/>
        </p:nvSpPr>
        <p:spPr bwMode="auto">
          <a:xfrm>
            <a:off x="2438776" y="4562798"/>
            <a:ext cx="300293" cy="1501466"/>
          </a:xfrm>
          <a:prstGeom prst="roundRect">
            <a:avLst>
              <a:gd name="adj" fmla="val 33333"/>
            </a:avLst>
          </a:prstGeom>
          <a:solidFill>
            <a:srgbClr val="FFFFFF"/>
          </a:solidFill>
          <a:ln w="9525">
            <a:solidFill>
              <a:srgbClr val="000000"/>
            </a:solidFill>
            <a:round/>
            <a:headEnd/>
            <a:tailEnd/>
          </a:ln>
        </p:spPr>
        <p:txBody>
          <a:bodyPr vert="eaVert" wrap="square" lIns="6685" tIns="6349" rIns="6685" bIns="6349" numCol="1" anchor="ctr" anchorCtr="0" compatLnSpc="1">
            <a:prstTxWarp prst="textNoShape">
              <a:avLst/>
            </a:prstTxWarp>
          </a:bodyPr>
          <a:lstStyle/>
          <a:p>
            <a:pPr algn="ctr" defTabSz="653064" fontAlgn="base">
              <a:lnSpc>
                <a:spcPct val="96000"/>
              </a:lnSpc>
              <a:spcBef>
                <a:spcPct val="0"/>
              </a:spcBef>
              <a:spcAft>
                <a:spcPct val="0"/>
              </a:spcAft>
            </a:pPr>
            <a:r>
              <a:rPr lang="ja-JP" altLang="en-US" sz="700" dirty="0" smtClean="0">
                <a:solidFill>
                  <a:srgbClr val="000000"/>
                </a:solidFill>
                <a:latin typeface="HGP創英角ｺﾞｼｯｸUB" pitchFamily="50" charset="-128"/>
                <a:ea typeface="HGP創英角ｺﾞｼｯｸUB" pitchFamily="50" charset="-128"/>
                <a:cs typeface="ＭＳ Ｐゴシック" pitchFamily="50" charset="-128"/>
              </a:rPr>
              <a:t>御堂筋本町南地区</a:t>
            </a:r>
            <a:endParaRPr lang="ja-JP" altLang="en-US" sz="1700" dirty="0" smtClean="0">
              <a:latin typeface="HGP創英角ｺﾞｼｯｸUB" pitchFamily="50" charset="-128"/>
              <a:ea typeface="HGP創英角ｺﾞｼｯｸUB" pitchFamily="50" charset="-128"/>
              <a:cs typeface="ＭＳ Ｐゴシック" pitchFamily="50" charset="-128"/>
            </a:endParaRPr>
          </a:p>
        </p:txBody>
      </p:sp>
      <p:sp>
        <p:nvSpPr>
          <p:cNvPr id="1043" name="Text Box 19"/>
          <p:cNvSpPr txBox="1">
            <a:spLocks noChangeArrowheads="1"/>
          </p:cNvSpPr>
          <p:nvPr/>
        </p:nvSpPr>
        <p:spPr bwMode="auto">
          <a:xfrm>
            <a:off x="1415791" y="3083413"/>
            <a:ext cx="370950" cy="755149"/>
          </a:xfrm>
          <a:prstGeom prst="rect">
            <a:avLst/>
          </a:prstGeom>
          <a:noFill/>
          <a:ln w="9525">
            <a:noFill/>
            <a:miter lim="800000"/>
            <a:headEnd/>
            <a:tailEnd/>
          </a:ln>
        </p:spPr>
        <p:txBody>
          <a:bodyPr vert="eaVert" wrap="square" lIns="14398" tIns="6349" rIns="14398" bIns="6349" numCol="1" anchor="t" anchorCtr="0" compatLnSpc="1">
            <a:prstTxWarp prst="textNoShape">
              <a:avLst/>
            </a:prstTxWarp>
          </a:bodyPr>
          <a:lstStyle/>
          <a:p>
            <a:pPr algn="just" defTabSz="653064" fontAlgn="base">
              <a:spcBef>
                <a:spcPct val="0"/>
              </a:spcBef>
              <a:spcAft>
                <a:spcPct val="0"/>
              </a:spcAft>
            </a:pPr>
            <a:r>
              <a:rPr lang="ja-JP" altLang="en-US" sz="700" dirty="0" smtClean="0">
                <a:latin typeface="Century" pitchFamily="18" charset="0"/>
                <a:ea typeface="ＭＳ 明朝" pitchFamily="17" charset="-128"/>
                <a:cs typeface="ＭＳ Ｐゴシック" pitchFamily="50" charset="-128"/>
              </a:rPr>
              <a:t>御堂筋</a:t>
            </a:r>
            <a:endParaRPr lang="ja-JP" altLang="en-US" sz="1300" dirty="0" smtClean="0">
              <a:latin typeface="Arial" pitchFamily="34" charset="0"/>
              <a:ea typeface="ＭＳ Ｐゴシック" pitchFamily="50" charset="-128"/>
              <a:cs typeface="ＭＳ Ｐゴシック" pitchFamily="50" charset="-128"/>
            </a:endParaRPr>
          </a:p>
        </p:txBody>
      </p:sp>
      <p:sp>
        <p:nvSpPr>
          <p:cNvPr id="1044" name="Text Box 20"/>
          <p:cNvSpPr txBox="1">
            <a:spLocks noChangeArrowheads="1"/>
          </p:cNvSpPr>
          <p:nvPr/>
        </p:nvSpPr>
        <p:spPr bwMode="auto">
          <a:xfrm>
            <a:off x="367637" y="3984293"/>
            <a:ext cx="962704"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algn="just" defTabSz="653064" fontAlgn="base">
              <a:spcBef>
                <a:spcPct val="0"/>
              </a:spcBef>
              <a:spcAft>
                <a:spcPct val="0"/>
              </a:spcAft>
            </a:pPr>
            <a:r>
              <a:rPr lang="ja-JP" altLang="en-US" sz="700" dirty="0" smtClean="0">
                <a:solidFill>
                  <a:srgbClr val="595959"/>
                </a:solidFill>
                <a:latin typeface="Century" pitchFamily="18" charset="0"/>
                <a:ea typeface="ＭＳ 明朝" pitchFamily="17" charset="-128"/>
                <a:cs typeface="ＭＳ Ｐゴシック" pitchFamily="50" charset="-128"/>
              </a:rPr>
              <a:t>中央大通</a:t>
            </a:r>
            <a:endParaRPr lang="ja-JP" altLang="en-US" sz="1300" dirty="0" smtClean="0">
              <a:latin typeface="Arial" pitchFamily="34" charset="0"/>
              <a:ea typeface="ＭＳ Ｐゴシック" pitchFamily="50" charset="-128"/>
              <a:cs typeface="ＭＳ Ｐゴシック" pitchFamily="50" charset="-128"/>
            </a:endParaRPr>
          </a:p>
        </p:txBody>
      </p:sp>
      <p:sp>
        <p:nvSpPr>
          <p:cNvPr id="1045" name="Text Box 21"/>
          <p:cNvSpPr txBox="1">
            <a:spLocks noChangeArrowheads="1"/>
          </p:cNvSpPr>
          <p:nvPr/>
        </p:nvSpPr>
        <p:spPr bwMode="auto">
          <a:xfrm>
            <a:off x="511160" y="6382222"/>
            <a:ext cx="759565"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algn="just" defTabSz="653064" fontAlgn="base">
              <a:spcBef>
                <a:spcPct val="0"/>
              </a:spcBef>
              <a:spcAft>
                <a:spcPct val="0"/>
              </a:spcAft>
            </a:pPr>
            <a:r>
              <a:rPr lang="ja-JP" altLang="en-US" sz="700" dirty="0" smtClean="0">
                <a:solidFill>
                  <a:srgbClr val="595959"/>
                </a:solidFill>
                <a:latin typeface="Century" pitchFamily="18" charset="0"/>
                <a:ea typeface="ＭＳ 明朝" pitchFamily="17" charset="-128"/>
                <a:cs typeface="ＭＳ Ｐゴシック" pitchFamily="50" charset="-128"/>
              </a:rPr>
              <a:t>長堀通</a:t>
            </a:r>
            <a:endParaRPr lang="ja-JP" altLang="en-US" sz="1300" dirty="0" smtClean="0">
              <a:latin typeface="Arial" pitchFamily="34" charset="0"/>
              <a:ea typeface="ＭＳ Ｐゴシック" pitchFamily="50" charset="-128"/>
              <a:cs typeface="ＭＳ Ｐゴシック" pitchFamily="50" charset="-128"/>
            </a:endParaRPr>
          </a:p>
        </p:txBody>
      </p:sp>
      <p:sp>
        <p:nvSpPr>
          <p:cNvPr id="1046" name="Text Box 22"/>
          <p:cNvSpPr txBox="1">
            <a:spLocks noChangeArrowheads="1"/>
          </p:cNvSpPr>
          <p:nvPr/>
        </p:nvSpPr>
        <p:spPr bwMode="auto">
          <a:xfrm>
            <a:off x="561944" y="419334"/>
            <a:ext cx="962704"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algn="just" defTabSz="653064" fontAlgn="base">
              <a:spcBef>
                <a:spcPct val="0"/>
              </a:spcBef>
              <a:spcAft>
                <a:spcPct val="0"/>
              </a:spcAft>
            </a:pPr>
            <a:r>
              <a:rPr lang="ja-JP" altLang="en-US" sz="700" dirty="0" smtClean="0">
                <a:solidFill>
                  <a:srgbClr val="595959"/>
                </a:solidFill>
                <a:latin typeface="Century" pitchFamily="18" charset="0"/>
                <a:ea typeface="ＭＳ 明朝" pitchFamily="17" charset="-128"/>
                <a:cs typeface="ＭＳ Ｐゴシック" pitchFamily="50" charset="-128"/>
              </a:rPr>
              <a:t>土佐堀通</a:t>
            </a:r>
            <a:endParaRPr lang="ja-JP" altLang="en-US" sz="1300" dirty="0" smtClean="0">
              <a:latin typeface="Arial" pitchFamily="34" charset="0"/>
              <a:ea typeface="ＭＳ Ｐゴシック" pitchFamily="50" charset="-128"/>
              <a:cs typeface="ＭＳ Ｐゴシック" pitchFamily="50" charset="-128"/>
            </a:endParaRPr>
          </a:p>
        </p:txBody>
      </p:sp>
      <p:sp>
        <p:nvSpPr>
          <p:cNvPr id="921" name="AutoShape 17"/>
          <p:cNvSpPr>
            <a:spLocks noChangeArrowheads="1"/>
          </p:cNvSpPr>
          <p:nvPr/>
        </p:nvSpPr>
        <p:spPr bwMode="auto">
          <a:xfrm>
            <a:off x="3131840" y="548680"/>
            <a:ext cx="2005937" cy="257171"/>
          </a:xfrm>
          <a:prstGeom prst="roundRect">
            <a:avLst>
              <a:gd name="adj" fmla="val 33333"/>
            </a:avLst>
          </a:prstGeom>
          <a:solidFill>
            <a:srgbClr val="FFFFFF"/>
          </a:solidFill>
          <a:ln w="9525">
            <a:solidFill>
              <a:srgbClr val="000000"/>
            </a:solidFill>
            <a:round/>
            <a:headEnd/>
            <a:tailEnd/>
          </a:ln>
        </p:spPr>
        <p:txBody>
          <a:bodyPr vert="horz" wrap="square" lIns="257112" tIns="6349" rIns="257112" bIns="6349" numCol="1" anchor="ctr" anchorCtr="0" compatLnSpc="1">
            <a:prstTxWarp prst="textNoShape">
              <a:avLst/>
            </a:prstTxWarp>
          </a:bodyPr>
          <a:lstStyle/>
          <a:p>
            <a:pPr algn="dist" defTabSz="653064" fontAlgn="base">
              <a:lnSpc>
                <a:spcPct val="96000"/>
              </a:lnSpc>
              <a:spcBef>
                <a:spcPct val="0"/>
              </a:spcBef>
              <a:spcAft>
                <a:spcPct val="0"/>
              </a:spcAft>
            </a:pPr>
            <a:r>
              <a:rPr kumimoji="0" lang="ja-JP" altLang="en-US" sz="1000" dirty="0" smtClean="0">
                <a:solidFill>
                  <a:srgbClr val="000000"/>
                </a:solidFill>
                <a:latin typeface="HGP創英角ｺﾞｼｯｸUB" pitchFamily="50" charset="-128"/>
                <a:ea typeface="HGP創英角ｺﾞｼｯｸUB" pitchFamily="50" charset="-128"/>
                <a:cs typeface="ＭＳ Ｐゴシック" pitchFamily="50" charset="-128"/>
              </a:rPr>
              <a:t>御堂筋本町北地区</a:t>
            </a:r>
            <a:endParaRPr kumimoji="0" lang="ja-JP" altLang="en-US" sz="2600" dirty="0" smtClean="0">
              <a:latin typeface="HGP創英角ｺﾞｼｯｸUB" pitchFamily="50" charset="-128"/>
              <a:ea typeface="HGP創英角ｺﾞｼｯｸUB" pitchFamily="50" charset="-128"/>
              <a:cs typeface="ＭＳ Ｐゴシック" pitchFamily="50" charset="-128"/>
            </a:endParaRPr>
          </a:p>
        </p:txBody>
      </p:sp>
      <p:sp>
        <p:nvSpPr>
          <p:cNvPr id="922" name="AutoShape 17"/>
          <p:cNvSpPr>
            <a:spLocks noChangeArrowheads="1"/>
          </p:cNvSpPr>
          <p:nvPr/>
        </p:nvSpPr>
        <p:spPr bwMode="auto">
          <a:xfrm>
            <a:off x="3131840" y="4077072"/>
            <a:ext cx="2005937" cy="257171"/>
          </a:xfrm>
          <a:prstGeom prst="roundRect">
            <a:avLst>
              <a:gd name="adj" fmla="val 33333"/>
            </a:avLst>
          </a:prstGeom>
          <a:solidFill>
            <a:srgbClr val="FFFFFF"/>
          </a:solidFill>
          <a:ln w="9525">
            <a:solidFill>
              <a:srgbClr val="000000"/>
            </a:solidFill>
            <a:round/>
            <a:headEnd/>
            <a:tailEnd/>
          </a:ln>
        </p:spPr>
        <p:txBody>
          <a:bodyPr vert="horz" wrap="square" lIns="257112" tIns="6349" rIns="257112" bIns="6349" numCol="1" anchor="ctr" anchorCtr="0" compatLnSpc="1">
            <a:prstTxWarp prst="textNoShape">
              <a:avLst/>
            </a:prstTxWarp>
          </a:bodyPr>
          <a:lstStyle/>
          <a:p>
            <a:pPr algn="dist" defTabSz="653064" fontAlgn="base">
              <a:lnSpc>
                <a:spcPct val="96000"/>
              </a:lnSpc>
              <a:spcBef>
                <a:spcPct val="0"/>
              </a:spcBef>
              <a:spcAft>
                <a:spcPct val="0"/>
              </a:spcAft>
            </a:pPr>
            <a:r>
              <a:rPr kumimoji="0" lang="ja-JP" altLang="en-US" sz="1000" dirty="0" smtClean="0">
                <a:solidFill>
                  <a:srgbClr val="000000"/>
                </a:solidFill>
                <a:latin typeface="HGP創英角ｺﾞｼｯｸUB" pitchFamily="50" charset="-128"/>
                <a:ea typeface="HGP創英角ｺﾞｼｯｸUB" pitchFamily="50" charset="-128"/>
                <a:cs typeface="ＭＳ Ｐゴシック" pitchFamily="50" charset="-128"/>
              </a:rPr>
              <a:t>御堂筋本町南地区</a:t>
            </a:r>
            <a:endParaRPr kumimoji="0" lang="ja-JP" altLang="en-US" sz="2600" dirty="0" smtClean="0">
              <a:latin typeface="HGP創英角ｺﾞｼｯｸUB" pitchFamily="50" charset="-128"/>
              <a:ea typeface="HGP創英角ｺﾞｼｯｸUB" pitchFamily="50" charset="-128"/>
              <a:cs typeface="ＭＳ Ｐゴシック" pitchFamily="50" charset="-128"/>
            </a:endParaRPr>
          </a:p>
        </p:txBody>
      </p:sp>
      <p:sp>
        <p:nvSpPr>
          <p:cNvPr id="923" name="Text Box 22"/>
          <p:cNvSpPr txBox="1">
            <a:spLocks noChangeArrowheads="1"/>
          </p:cNvSpPr>
          <p:nvPr/>
        </p:nvSpPr>
        <p:spPr bwMode="auto">
          <a:xfrm>
            <a:off x="1575477" y="765303"/>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algn="ctr" defTabSz="653064" fontAlgn="base">
              <a:spcBef>
                <a:spcPct val="0"/>
              </a:spcBef>
              <a:spcAft>
                <a:spcPct val="0"/>
              </a:spcAft>
            </a:pPr>
            <a:r>
              <a:rPr lang="ja-JP" altLang="en-US" sz="600" dirty="0" smtClean="0">
                <a:solidFill>
                  <a:srgbClr val="595959"/>
                </a:solidFill>
                <a:latin typeface="Century" pitchFamily="18" charset="0"/>
                <a:ea typeface="ＭＳ 明朝" pitchFamily="17" charset="-128"/>
                <a:cs typeface="ＭＳ Ｐゴシック" pitchFamily="50" charset="-128"/>
              </a:rPr>
              <a:t>淀屋橋</a:t>
            </a:r>
            <a:endParaRPr lang="ja-JP" altLang="en-US" sz="1000" dirty="0" smtClean="0">
              <a:latin typeface="Arial" pitchFamily="34" charset="0"/>
              <a:ea typeface="ＭＳ Ｐゴシック" pitchFamily="50" charset="-128"/>
              <a:cs typeface="ＭＳ Ｐゴシック" pitchFamily="50" charset="-128"/>
            </a:endParaRPr>
          </a:p>
        </p:txBody>
      </p:sp>
      <p:sp>
        <p:nvSpPr>
          <p:cNvPr id="924" name="Text Box 22"/>
          <p:cNvSpPr txBox="1">
            <a:spLocks noChangeArrowheads="1"/>
          </p:cNvSpPr>
          <p:nvPr/>
        </p:nvSpPr>
        <p:spPr bwMode="auto">
          <a:xfrm>
            <a:off x="1496829" y="3829589"/>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algn="ctr" defTabSz="653064" fontAlgn="base">
              <a:spcBef>
                <a:spcPct val="0"/>
              </a:spcBef>
              <a:spcAft>
                <a:spcPct val="0"/>
              </a:spcAft>
            </a:pPr>
            <a:r>
              <a:rPr lang="ja-JP" altLang="en-US" sz="600" dirty="0" smtClean="0">
                <a:solidFill>
                  <a:srgbClr val="595959"/>
                </a:solidFill>
                <a:latin typeface="Century" pitchFamily="18" charset="0"/>
                <a:ea typeface="ＭＳ 明朝" pitchFamily="17" charset="-128"/>
                <a:cs typeface="ＭＳ Ｐゴシック" pitchFamily="50" charset="-128"/>
              </a:rPr>
              <a:t>本町</a:t>
            </a:r>
            <a:endParaRPr lang="ja-JP" altLang="en-US" sz="1000" dirty="0" smtClean="0">
              <a:latin typeface="Arial" pitchFamily="34" charset="0"/>
              <a:ea typeface="ＭＳ Ｐゴシック" pitchFamily="50" charset="-128"/>
              <a:cs typeface="ＭＳ Ｐゴシック" pitchFamily="50" charset="-128"/>
            </a:endParaRPr>
          </a:p>
        </p:txBody>
      </p:sp>
      <p:sp>
        <p:nvSpPr>
          <p:cNvPr id="925" name="Text Box 22"/>
          <p:cNvSpPr txBox="1">
            <a:spLocks noChangeArrowheads="1"/>
          </p:cNvSpPr>
          <p:nvPr/>
        </p:nvSpPr>
        <p:spPr bwMode="auto">
          <a:xfrm>
            <a:off x="1407294" y="6423074"/>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algn="ctr" defTabSz="653064" fontAlgn="base">
              <a:spcBef>
                <a:spcPct val="0"/>
              </a:spcBef>
              <a:spcAft>
                <a:spcPct val="0"/>
              </a:spcAft>
            </a:pPr>
            <a:r>
              <a:rPr lang="ja-JP" altLang="en-US" sz="600" dirty="0" smtClean="0">
                <a:solidFill>
                  <a:srgbClr val="595959"/>
                </a:solidFill>
                <a:latin typeface="Century" pitchFamily="18" charset="0"/>
                <a:ea typeface="ＭＳ 明朝" pitchFamily="17" charset="-128"/>
                <a:cs typeface="ＭＳ Ｐゴシック" pitchFamily="50" charset="-128"/>
              </a:rPr>
              <a:t>長堀</a:t>
            </a:r>
            <a:endParaRPr lang="ja-JP" altLang="en-US" sz="1000" dirty="0" smtClean="0">
              <a:latin typeface="Arial" pitchFamily="34" charset="0"/>
              <a:ea typeface="ＭＳ Ｐゴシック" pitchFamily="50" charset="-128"/>
              <a:cs typeface="ＭＳ Ｐゴシック" pitchFamily="50" charset="-128"/>
            </a:endParaRPr>
          </a:p>
        </p:txBody>
      </p:sp>
      <p:pic>
        <p:nvPicPr>
          <p:cNvPr id="616" name="Picture 5"/>
          <p:cNvPicPr>
            <a:picLocks noChangeAspect="1" noChangeArrowheads="1"/>
          </p:cNvPicPr>
          <p:nvPr/>
        </p:nvPicPr>
        <p:blipFill>
          <a:blip r:embed="rId2" cstate="screen"/>
          <a:srcRect/>
          <a:stretch>
            <a:fillRect/>
          </a:stretch>
        </p:blipFill>
        <p:spPr bwMode="auto">
          <a:xfrm>
            <a:off x="3802820" y="5982913"/>
            <a:ext cx="190938" cy="313963"/>
          </a:xfrm>
          <a:prstGeom prst="rect">
            <a:avLst/>
          </a:prstGeom>
          <a:noFill/>
          <a:ln w="9525">
            <a:noFill/>
            <a:miter lim="800000"/>
            <a:headEnd/>
            <a:tailEnd/>
          </a:ln>
        </p:spPr>
      </p:pic>
      <p:sp>
        <p:nvSpPr>
          <p:cNvPr id="617" name="フリーフォーム 616"/>
          <p:cNvSpPr/>
          <p:nvPr/>
        </p:nvSpPr>
        <p:spPr bwMode="auto">
          <a:xfrm>
            <a:off x="3707762" y="6292905"/>
            <a:ext cx="1097304" cy="928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18" name="正方形/長方形 617"/>
          <p:cNvSpPr/>
          <p:nvPr/>
        </p:nvSpPr>
        <p:spPr bwMode="auto">
          <a:xfrm>
            <a:off x="3131748" y="4903694"/>
            <a:ext cx="610511" cy="138921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pic>
        <p:nvPicPr>
          <p:cNvPr id="619" name="Picture 5"/>
          <p:cNvPicPr>
            <a:picLocks noChangeAspect="1" noChangeArrowheads="1"/>
          </p:cNvPicPr>
          <p:nvPr/>
        </p:nvPicPr>
        <p:blipFill>
          <a:blip r:embed="rId2" cstate="screen"/>
          <a:srcRect/>
          <a:stretch>
            <a:fillRect/>
          </a:stretch>
        </p:blipFill>
        <p:spPr bwMode="auto">
          <a:xfrm>
            <a:off x="3980389" y="5982913"/>
            <a:ext cx="190938" cy="313963"/>
          </a:xfrm>
          <a:prstGeom prst="rect">
            <a:avLst/>
          </a:prstGeom>
          <a:noFill/>
          <a:ln w="9525">
            <a:noFill/>
            <a:miter lim="800000"/>
            <a:headEnd/>
            <a:tailEnd/>
          </a:ln>
        </p:spPr>
      </p:pic>
      <p:pic>
        <p:nvPicPr>
          <p:cNvPr id="620" name="Picture 5"/>
          <p:cNvPicPr>
            <a:picLocks noChangeAspect="1" noChangeArrowheads="1"/>
          </p:cNvPicPr>
          <p:nvPr/>
        </p:nvPicPr>
        <p:blipFill>
          <a:blip r:embed="rId2" cstate="screen"/>
          <a:srcRect/>
          <a:stretch>
            <a:fillRect/>
          </a:stretch>
        </p:blipFill>
        <p:spPr bwMode="auto">
          <a:xfrm>
            <a:off x="4362091" y="5982913"/>
            <a:ext cx="190938" cy="313963"/>
          </a:xfrm>
          <a:prstGeom prst="rect">
            <a:avLst/>
          </a:prstGeom>
          <a:noFill/>
          <a:ln w="9525">
            <a:noFill/>
            <a:miter lim="800000"/>
            <a:headEnd/>
            <a:tailEnd/>
          </a:ln>
        </p:spPr>
      </p:pic>
      <p:pic>
        <p:nvPicPr>
          <p:cNvPr id="621" name="Picture 5"/>
          <p:cNvPicPr>
            <a:picLocks noChangeAspect="1" noChangeArrowheads="1"/>
          </p:cNvPicPr>
          <p:nvPr/>
        </p:nvPicPr>
        <p:blipFill>
          <a:blip r:embed="rId2" cstate="screen"/>
          <a:srcRect/>
          <a:stretch>
            <a:fillRect/>
          </a:stretch>
        </p:blipFill>
        <p:spPr bwMode="auto">
          <a:xfrm>
            <a:off x="4534067" y="5982913"/>
            <a:ext cx="190938" cy="313963"/>
          </a:xfrm>
          <a:prstGeom prst="rect">
            <a:avLst/>
          </a:prstGeom>
          <a:noFill/>
          <a:ln w="9525">
            <a:noFill/>
            <a:miter lim="800000"/>
            <a:headEnd/>
            <a:tailEnd/>
          </a:ln>
        </p:spPr>
      </p:pic>
      <p:grpSp>
        <p:nvGrpSpPr>
          <p:cNvPr id="10" name="グループ化 256"/>
          <p:cNvGrpSpPr>
            <a:grpSpLocks noChangeAspect="1"/>
          </p:cNvGrpSpPr>
          <p:nvPr/>
        </p:nvGrpSpPr>
        <p:grpSpPr bwMode="auto">
          <a:xfrm>
            <a:off x="4654776" y="6257550"/>
            <a:ext cx="13940" cy="38082"/>
            <a:chOff x="9491663" y="3466966"/>
            <a:chExt cx="1009650" cy="2755900"/>
          </a:xfrm>
        </p:grpSpPr>
        <p:sp>
          <p:nvSpPr>
            <p:cNvPr id="62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62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62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626"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27"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2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62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63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63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632" name="AutoShape 155"/>
          <p:cNvSpPr>
            <a:spLocks noChangeAspect="1" noChangeArrowheads="1" noTextEdit="1"/>
          </p:cNvSpPr>
          <p:nvPr/>
        </p:nvSpPr>
        <p:spPr bwMode="auto">
          <a:xfrm>
            <a:off x="3767858" y="6258140"/>
            <a:ext cx="16778" cy="34519"/>
          </a:xfrm>
          <a:prstGeom prst="rect">
            <a:avLst/>
          </a:prstGeom>
          <a:noFill/>
          <a:ln w="9525">
            <a:noFill/>
            <a:miter lim="800000"/>
            <a:headEnd/>
            <a:tailEnd/>
          </a:ln>
        </p:spPr>
        <p:txBody>
          <a:bodyPr lIns="65306" tIns="32653" rIns="65306" bIns="32653"/>
          <a:lstStyle/>
          <a:p>
            <a:endParaRPr lang="ja-JP" altLang="en-US" sz="2300" dirty="0"/>
          </a:p>
        </p:txBody>
      </p:sp>
      <p:sp>
        <p:nvSpPr>
          <p:cNvPr id="633" name="フリーフォーム 632"/>
          <p:cNvSpPr/>
          <p:nvPr/>
        </p:nvSpPr>
        <p:spPr bwMode="auto">
          <a:xfrm rot="10800000">
            <a:off x="4759952" y="4903694"/>
            <a:ext cx="140646" cy="1390539"/>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grpSp>
        <p:nvGrpSpPr>
          <p:cNvPr id="11" name="グループ化 259"/>
          <p:cNvGrpSpPr>
            <a:grpSpLocks noChangeAspect="1"/>
          </p:cNvGrpSpPr>
          <p:nvPr/>
        </p:nvGrpSpPr>
        <p:grpSpPr bwMode="auto">
          <a:xfrm>
            <a:off x="3830781" y="6257550"/>
            <a:ext cx="13940" cy="38082"/>
            <a:chOff x="9491663" y="3466966"/>
            <a:chExt cx="1009650" cy="2755900"/>
          </a:xfrm>
        </p:grpSpPr>
        <p:sp>
          <p:nvSpPr>
            <p:cNvPr id="635"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636"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637"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638"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39"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40"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641"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642"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643"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grpSp>
        <p:nvGrpSpPr>
          <p:cNvPr id="12" name="グループ化 260"/>
          <p:cNvGrpSpPr>
            <a:grpSpLocks noChangeAspect="1"/>
          </p:cNvGrpSpPr>
          <p:nvPr/>
        </p:nvGrpSpPr>
        <p:grpSpPr bwMode="auto">
          <a:xfrm>
            <a:off x="4655898" y="6253351"/>
            <a:ext cx="13940" cy="38082"/>
            <a:chOff x="9491663" y="3466966"/>
            <a:chExt cx="1009650" cy="2755900"/>
          </a:xfrm>
        </p:grpSpPr>
        <p:sp>
          <p:nvSpPr>
            <p:cNvPr id="645"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646"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647"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648"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49"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50"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651"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652"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653"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654" name="フリーフォーム 653"/>
          <p:cNvSpPr/>
          <p:nvPr/>
        </p:nvSpPr>
        <p:spPr bwMode="auto">
          <a:xfrm>
            <a:off x="3742259" y="6290252"/>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55" name="フリーフォーム 654"/>
          <p:cNvSpPr/>
          <p:nvPr/>
        </p:nvSpPr>
        <p:spPr bwMode="auto">
          <a:xfrm flipV="1">
            <a:off x="3742260" y="6482645"/>
            <a:ext cx="1023001" cy="2786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56" name="フリーフォーム 655"/>
          <p:cNvSpPr/>
          <p:nvPr/>
        </p:nvSpPr>
        <p:spPr bwMode="auto">
          <a:xfrm flipV="1">
            <a:off x="3787371" y="6369862"/>
            <a:ext cx="932776" cy="2786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57" name="テキスト ボックス 27"/>
          <p:cNvSpPr txBox="1">
            <a:spLocks noChangeArrowheads="1"/>
          </p:cNvSpPr>
          <p:nvPr/>
        </p:nvSpPr>
        <p:spPr bwMode="auto">
          <a:xfrm>
            <a:off x="4028636" y="6273472"/>
            <a:ext cx="450249"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44m</a:t>
            </a:r>
            <a:endParaRPr lang="ja-JP" altLang="en-US" sz="600" dirty="0">
              <a:solidFill>
                <a:srgbClr val="000000"/>
              </a:solidFill>
              <a:latin typeface="HG丸ｺﾞｼｯｸM-PRO" pitchFamily="50" charset="-128"/>
              <a:ea typeface="HG丸ｺﾞｼｯｸM-PRO" pitchFamily="50" charset="-128"/>
            </a:endParaRPr>
          </a:p>
        </p:txBody>
      </p:sp>
      <p:sp>
        <p:nvSpPr>
          <p:cNvPr id="658" name="テキスト ボックス 141"/>
          <p:cNvSpPr txBox="1">
            <a:spLocks noChangeArrowheads="1"/>
          </p:cNvSpPr>
          <p:nvPr/>
        </p:nvSpPr>
        <p:spPr bwMode="auto">
          <a:xfrm>
            <a:off x="4032363" y="6393492"/>
            <a:ext cx="442794"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48m</a:t>
            </a:r>
            <a:endParaRPr lang="ja-JP" altLang="en-US" sz="600" dirty="0">
              <a:solidFill>
                <a:srgbClr val="000000"/>
              </a:solidFill>
              <a:latin typeface="HG丸ｺﾞｼｯｸM-PRO" pitchFamily="50" charset="-128"/>
              <a:ea typeface="HG丸ｺﾞｼｯｸM-PRO" pitchFamily="50" charset="-128"/>
            </a:endParaRPr>
          </a:p>
        </p:txBody>
      </p:sp>
      <p:sp>
        <p:nvSpPr>
          <p:cNvPr id="659" name="フリーフォーム 658"/>
          <p:cNvSpPr/>
          <p:nvPr/>
        </p:nvSpPr>
        <p:spPr bwMode="auto">
          <a:xfrm>
            <a:off x="4765259" y="6290252"/>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grpSp>
        <p:nvGrpSpPr>
          <p:cNvPr id="13" name="グループ化 267"/>
          <p:cNvGrpSpPr>
            <a:grpSpLocks/>
          </p:cNvGrpSpPr>
          <p:nvPr/>
        </p:nvGrpSpPr>
        <p:grpSpPr bwMode="auto">
          <a:xfrm>
            <a:off x="3788981" y="5237680"/>
            <a:ext cx="961846" cy="1182791"/>
            <a:chOff x="2299268" y="3068959"/>
            <a:chExt cx="1638127" cy="1991197"/>
          </a:xfrm>
        </p:grpSpPr>
        <p:sp>
          <p:nvSpPr>
            <p:cNvPr id="661" name="フリーフォーム 660"/>
            <p:cNvSpPr/>
            <p:nvPr/>
          </p:nvSpPr>
          <p:spPr bwMode="auto">
            <a:xfrm>
              <a:off x="3887404" y="3071832"/>
              <a:ext cx="49715" cy="19880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sp>
          <p:nvSpPr>
            <p:cNvPr id="662" name="フリーフォーム 661"/>
            <p:cNvSpPr/>
            <p:nvPr/>
          </p:nvSpPr>
          <p:spPr bwMode="auto">
            <a:xfrm>
              <a:off x="2298788" y="3071832"/>
              <a:ext cx="49715" cy="19880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300" dirty="0">
                <a:solidFill>
                  <a:prstClr val="white"/>
                </a:solidFill>
              </a:endParaRPr>
            </a:p>
          </p:txBody>
        </p:sp>
      </p:grpSp>
      <p:sp>
        <p:nvSpPr>
          <p:cNvPr id="663" name="フリーフォーム 662"/>
          <p:cNvSpPr/>
          <p:nvPr/>
        </p:nvSpPr>
        <p:spPr bwMode="auto">
          <a:xfrm flipV="1">
            <a:off x="4721475" y="5735629"/>
            <a:ext cx="41131" cy="30518"/>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64" name="テキスト ボックス 27"/>
          <p:cNvSpPr txBox="1">
            <a:spLocks noChangeArrowheads="1"/>
          </p:cNvSpPr>
          <p:nvPr/>
        </p:nvSpPr>
        <p:spPr bwMode="auto">
          <a:xfrm>
            <a:off x="4316738" y="5680795"/>
            <a:ext cx="497169" cy="158277"/>
          </a:xfrm>
          <a:prstGeom prst="rect">
            <a:avLst/>
          </a:prstGeom>
          <a:noFill/>
          <a:ln w="9525">
            <a:noFill/>
            <a:miter lim="800000"/>
            <a:headEnd/>
            <a:tailEnd/>
          </a:ln>
        </p:spPr>
        <p:txBody>
          <a:bodyPr wrap="square"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2m</a:t>
            </a:r>
            <a:r>
              <a:rPr lang="ja-JP" altLang="en-US" sz="600" dirty="0">
                <a:solidFill>
                  <a:srgbClr val="000000"/>
                </a:solidFill>
                <a:latin typeface="HG丸ｺﾞｼｯｸM-PRO" pitchFamily="50" charset="-128"/>
                <a:ea typeface="HG丸ｺﾞｼｯｸM-PRO" pitchFamily="50" charset="-128"/>
              </a:rPr>
              <a:t>以上</a:t>
            </a:r>
          </a:p>
        </p:txBody>
      </p:sp>
      <p:sp>
        <p:nvSpPr>
          <p:cNvPr id="665" name="フリーフォーム 664"/>
          <p:cNvSpPr/>
          <p:nvPr/>
        </p:nvSpPr>
        <p:spPr bwMode="auto">
          <a:xfrm flipV="1">
            <a:off x="3742259" y="5735629"/>
            <a:ext cx="47767" cy="30518"/>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66" name="テキスト ボックス 27"/>
          <p:cNvSpPr txBox="1">
            <a:spLocks noChangeArrowheads="1"/>
          </p:cNvSpPr>
          <p:nvPr/>
        </p:nvSpPr>
        <p:spPr bwMode="auto">
          <a:xfrm>
            <a:off x="3730955" y="5680795"/>
            <a:ext cx="460605"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2m</a:t>
            </a:r>
            <a:r>
              <a:rPr lang="ja-JP" altLang="en-US" sz="600" dirty="0">
                <a:solidFill>
                  <a:srgbClr val="000000"/>
                </a:solidFill>
                <a:latin typeface="HG丸ｺﾞｼｯｸM-PRO" pitchFamily="50" charset="-128"/>
                <a:ea typeface="HG丸ｺﾞｼｯｸM-PRO" pitchFamily="50" charset="-128"/>
              </a:rPr>
              <a:t>以上</a:t>
            </a:r>
          </a:p>
        </p:txBody>
      </p:sp>
      <p:grpSp>
        <p:nvGrpSpPr>
          <p:cNvPr id="14" name="グループ化 272"/>
          <p:cNvGrpSpPr>
            <a:grpSpLocks noChangeAspect="1"/>
          </p:cNvGrpSpPr>
          <p:nvPr/>
        </p:nvGrpSpPr>
        <p:grpSpPr bwMode="auto">
          <a:xfrm>
            <a:off x="3832592" y="6253351"/>
            <a:ext cx="13940" cy="38082"/>
            <a:chOff x="9491663" y="3466966"/>
            <a:chExt cx="1009650" cy="2755900"/>
          </a:xfrm>
        </p:grpSpPr>
        <p:sp>
          <p:nvSpPr>
            <p:cNvPr id="668"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669"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670"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671"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72"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73"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674"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675"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676"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677" name="AutoShape 191"/>
          <p:cNvSpPr>
            <a:spLocks noChangeArrowheads="1"/>
          </p:cNvSpPr>
          <p:nvPr/>
        </p:nvSpPr>
        <p:spPr bwMode="auto">
          <a:xfrm>
            <a:off x="4981607" y="5122885"/>
            <a:ext cx="143317" cy="1185878"/>
          </a:xfrm>
          <a:prstGeom prst="rightArrow">
            <a:avLst>
              <a:gd name="adj1" fmla="val 50000"/>
              <a:gd name="adj2" fmla="val 49662"/>
            </a:avLst>
          </a:prstGeom>
          <a:solidFill>
            <a:schemeClr val="bg1">
              <a:lumMod val="65000"/>
            </a:schemeClr>
          </a:solidFill>
          <a:ln w="9525">
            <a:noFill/>
            <a:miter lim="800000"/>
            <a:headEnd/>
            <a:tailEnd/>
          </a:ln>
        </p:spPr>
        <p:txBody>
          <a:bodyPr wrap="none" lIns="65306" tIns="32653" rIns="65306" bIns="32653" anchor="ctr"/>
          <a:lstStyle/>
          <a:p>
            <a:pPr>
              <a:defRPr/>
            </a:pPr>
            <a:endParaRPr lang="ja-JP" altLang="en-US" sz="2300" dirty="0">
              <a:solidFill>
                <a:prstClr val="black"/>
              </a:solidFill>
              <a:ea typeface="ＭＳ Ｐゴシック" pitchFamily="50" charset="-128"/>
            </a:endParaRPr>
          </a:p>
        </p:txBody>
      </p:sp>
      <p:pic>
        <p:nvPicPr>
          <p:cNvPr id="682" name="Picture 5"/>
          <p:cNvPicPr>
            <a:picLocks noChangeAspect="1" noChangeArrowheads="1"/>
          </p:cNvPicPr>
          <p:nvPr/>
        </p:nvPicPr>
        <p:blipFill>
          <a:blip r:embed="rId2" cstate="screen"/>
          <a:srcRect/>
          <a:stretch>
            <a:fillRect/>
          </a:stretch>
        </p:blipFill>
        <p:spPr bwMode="auto">
          <a:xfrm>
            <a:off x="8056672" y="6139239"/>
            <a:ext cx="191066" cy="314464"/>
          </a:xfrm>
          <a:prstGeom prst="rect">
            <a:avLst/>
          </a:prstGeom>
          <a:noFill/>
          <a:ln w="9525">
            <a:noFill/>
            <a:miter lim="800000"/>
            <a:headEnd/>
            <a:tailEnd/>
          </a:ln>
        </p:spPr>
      </p:pic>
      <p:sp>
        <p:nvSpPr>
          <p:cNvPr id="683" name="フリーフォーム 682"/>
          <p:cNvSpPr/>
          <p:nvPr/>
        </p:nvSpPr>
        <p:spPr bwMode="auto">
          <a:xfrm>
            <a:off x="7962465" y="6449722"/>
            <a:ext cx="1097305" cy="928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684" name="正方形/長方形 683"/>
          <p:cNvSpPr/>
          <p:nvPr/>
        </p:nvSpPr>
        <p:spPr bwMode="auto">
          <a:xfrm>
            <a:off x="7292406" y="5394877"/>
            <a:ext cx="737729" cy="88766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pic>
        <p:nvPicPr>
          <p:cNvPr id="685" name="Picture 5"/>
          <p:cNvPicPr>
            <a:picLocks noChangeAspect="1" noChangeArrowheads="1"/>
          </p:cNvPicPr>
          <p:nvPr/>
        </p:nvPicPr>
        <p:blipFill>
          <a:blip r:embed="rId2" cstate="screen"/>
          <a:srcRect/>
          <a:stretch>
            <a:fillRect/>
          </a:stretch>
        </p:blipFill>
        <p:spPr bwMode="auto">
          <a:xfrm>
            <a:off x="8234470" y="6139239"/>
            <a:ext cx="191066" cy="314464"/>
          </a:xfrm>
          <a:prstGeom prst="rect">
            <a:avLst/>
          </a:prstGeom>
          <a:noFill/>
          <a:ln w="9525">
            <a:noFill/>
            <a:miter lim="800000"/>
            <a:headEnd/>
            <a:tailEnd/>
          </a:ln>
        </p:spPr>
      </p:pic>
      <p:pic>
        <p:nvPicPr>
          <p:cNvPr id="686" name="Picture 5"/>
          <p:cNvPicPr>
            <a:picLocks noChangeAspect="1" noChangeArrowheads="1"/>
          </p:cNvPicPr>
          <p:nvPr/>
        </p:nvPicPr>
        <p:blipFill>
          <a:blip r:embed="rId2" cstate="screen"/>
          <a:srcRect/>
          <a:stretch>
            <a:fillRect/>
          </a:stretch>
        </p:blipFill>
        <p:spPr bwMode="auto">
          <a:xfrm>
            <a:off x="8616603" y="6139239"/>
            <a:ext cx="191066" cy="314464"/>
          </a:xfrm>
          <a:prstGeom prst="rect">
            <a:avLst/>
          </a:prstGeom>
          <a:noFill/>
          <a:ln w="9525">
            <a:noFill/>
            <a:miter lim="800000"/>
            <a:headEnd/>
            <a:tailEnd/>
          </a:ln>
        </p:spPr>
      </p:pic>
      <p:pic>
        <p:nvPicPr>
          <p:cNvPr id="687" name="Picture 5"/>
          <p:cNvPicPr>
            <a:picLocks noChangeAspect="1" noChangeArrowheads="1"/>
          </p:cNvPicPr>
          <p:nvPr/>
        </p:nvPicPr>
        <p:blipFill>
          <a:blip r:embed="rId2" cstate="screen"/>
          <a:srcRect/>
          <a:stretch>
            <a:fillRect/>
          </a:stretch>
        </p:blipFill>
        <p:spPr bwMode="auto">
          <a:xfrm>
            <a:off x="8787766" y="6139239"/>
            <a:ext cx="191066" cy="314464"/>
          </a:xfrm>
          <a:prstGeom prst="rect">
            <a:avLst/>
          </a:prstGeom>
          <a:noFill/>
          <a:ln w="9525">
            <a:noFill/>
            <a:miter lim="800000"/>
            <a:headEnd/>
            <a:tailEnd/>
          </a:ln>
        </p:spPr>
      </p:pic>
      <p:sp>
        <p:nvSpPr>
          <p:cNvPr id="688" name="正方形/長方形 687"/>
          <p:cNvSpPr/>
          <p:nvPr/>
        </p:nvSpPr>
        <p:spPr bwMode="auto">
          <a:xfrm>
            <a:off x="7292406" y="6282539"/>
            <a:ext cx="737729" cy="168510"/>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cxnSp>
        <p:nvCxnSpPr>
          <p:cNvPr id="689" name="直線コネクタ 688"/>
          <p:cNvCxnSpPr>
            <a:stCxn id="688" idx="1"/>
            <a:endCxn id="688" idx="3"/>
          </p:cNvCxnSpPr>
          <p:nvPr/>
        </p:nvCxnSpPr>
        <p:spPr bwMode="auto">
          <a:xfrm>
            <a:off x="7292406" y="6366131"/>
            <a:ext cx="737729" cy="0"/>
          </a:xfrm>
          <a:prstGeom prst="line">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5" name="グループ化 256"/>
          <p:cNvGrpSpPr>
            <a:grpSpLocks noChangeAspect="1"/>
          </p:cNvGrpSpPr>
          <p:nvPr/>
        </p:nvGrpSpPr>
        <p:grpSpPr bwMode="auto">
          <a:xfrm>
            <a:off x="8908510" y="6413898"/>
            <a:ext cx="14595" cy="38478"/>
            <a:chOff x="9491663" y="3466966"/>
            <a:chExt cx="1009650" cy="2755900"/>
          </a:xfrm>
        </p:grpSpPr>
        <p:sp>
          <p:nvSpPr>
            <p:cNvPr id="691"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692"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693"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694"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95"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696"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697"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698"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699"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700" name="AutoShape 155"/>
          <p:cNvSpPr>
            <a:spLocks noChangeAspect="1" noChangeArrowheads="1" noTextEdit="1"/>
          </p:cNvSpPr>
          <p:nvPr/>
        </p:nvSpPr>
        <p:spPr bwMode="auto">
          <a:xfrm>
            <a:off x="8022173" y="6415224"/>
            <a:ext cx="17249" cy="34498"/>
          </a:xfrm>
          <a:prstGeom prst="rect">
            <a:avLst/>
          </a:prstGeom>
          <a:noFill/>
          <a:ln w="9525">
            <a:noFill/>
            <a:miter lim="800000"/>
            <a:headEnd/>
            <a:tailEnd/>
          </a:ln>
        </p:spPr>
        <p:txBody>
          <a:bodyPr lIns="65306" tIns="32653" rIns="65306" bIns="32653"/>
          <a:lstStyle/>
          <a:p>
            <a:endParaRPr lang="ja-JP" altLang="en-US" sz="2300" dirty="0"/>
          </a:p>
        </p:txBody>
      </p:sp>
      <p:sp>
        <p:nvSpPr>
          <p:cNvPr id="701" name="フリーフォーム 700"/>
          <p:cNvSpPr/>
          <p:nvPr/>
        </p:nvSpPr>
        <p:spPr bwMode="auto">
          <a:xfrm rot="10800000">
            <a:off x="8976178" y="5060512"/>
            <a:ext cx="140646" cy="1390538"/>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grpSp>
        <p:nvGrpSpPr>
          <p:cNvPr id="16" name="グループ化 259"/>
          <p:cNvGrpSpPr>
            <a:grpSpLocks noChangeAspect="1"/>
          </p:cNvGrpSpPr>
          <p:nvPr/>
        </p:nvGrpSpPr>
        <p:grpSpPr bwMode="auto">
          <a:xfrm>
            <a:off x="8084536" y="6413898"/>
            <a:ext cx="14596" cy="38478"/>
            <a:chOff x="9491663" y="3466966"/>
            <a:chExt cx="1009650" cy="2755900"/>
          </a:xfrm>
        </p:grpSpPr>
        <p:sp>
          <p:nvSpPr>
            <p:cNvPr id="70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0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0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706"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07"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0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70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71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71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grpSp>
        <p:nvGrpSpPr>
          <p:cNvPr id="17" name="グループ化 260"/>
          <p:cNvGrpSpPr>
            <a:grpSpLocks noChangeAspect="1"/>
          </p:cNvGrpSpPr>
          <p:nvPr/>
        </p:nvGrpSpPr>
        <p:grpSpPr bwMode="auto">
          <a:xfrm>
            <a:off x="8909835" y="6409918"/>
            <a:ext cx="14596" cy="38479"/>
            <a:chOff x="9491663" y="3466966"/>
            <a:chExt cx="1009650" cy="2755900"/>
          </a:xfrm>
        </p:grpSpPr>
        <p:sp>
          <p:nvSpPr>
            <p:cNvPr id="71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1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1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716"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17"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1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71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72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72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722" name="フリーフォーム 721"/>
          <p:cNvSpPr/>
          <p:nvPr/>
        </p:nvSpPr>
        <p:spPr bwMode="auto">
          <a:xfrm>
            <a:off x="8028807" y="6447068"/>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723" name="フリーフォーム 722"/>
          <p:cNvSpPr/>
          <p:nvPr/>
        </p:nvSpPr>
        <p:spPr bwMode="auto">
          <a:xfrm flipV="1">
            <a:off x="8043403" y="6518249"/>
            <a:ext cx="932775" cy="2786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sp>
        <p:nvSpPr>
          <p:cNvPr id="724" name="テキスト ボックス 27"/>
          <p:cNvSpPr txBox="1">
            <a:spLocks noChangeArrowheads="1"/>
          </p:cNvSpPr>
          <p:nvPr/>
        </p:nvSpPr>
        <p:spPr bwMode="auto">
          <a:xfrm>
            <a:off x="8284890" y="6421389"/>
            <a:ext cx="449802" cy="158277"/>
          </a:xfrm>
          <a:prstGeom prst="rect">
            <a:avLst/>
          </a:prstGeom>
          <a:noFill/>
          <a:ln w="9525">
            <a:noFill/>
            <a:miter lim="800000"/>
            <a:headEnd/>
            <a:tailEnd/>
          </a:ln>
        </p:spPr>
        <p:txBody>
          <a:bodyPr lIns="65306" tIns="32653" rIns="65306" bIns="32653">
            <a:spAutoFit/>
          </a:bodyPr>
          <a:lstStyle/>
          <a:p>
            <a:pPr algn="ctr"/>
            <a:r>
              <a:rPr lang="en-US" altLang="ja-JP" sz="600" dirty="0">
                <a:solidFill>
                  <a:srgbClr val="000000"/>
                </a:solidFill>
                <a:latin typeface="HG丸ｺﾞｼｯｸM-PRO" pitchFamily="50" charset="-128"/>
                <a:ea typeface="HG丸ｺﾞｼｯｸM-PRO" pitchFamily="50" charset="-128"/>
              </a:rPr>
              <a:t>44m</a:t>
            </a:r>
            <a:endParaRPr lang="ja-JP" altLang="en-US" sz="600" dirty="0">
              <a:solidFill>
                <a:srgbClr val="000000"/>
              </a:solidFill>
              <a:latin typeface="HG丸ｺﾞｼｯｸM-PRO" pitchFamily="50" charset="-128"/>
              <a:ea typeface="HG丸ｺﾞｼｯｸM-PRO" pitchFamily="50" charset="-128"/>
            </a:endParaRPr>
          </a:p>
        </p:txBody>
      </p:sp>
      <p:sp>
        <p:nvSpPr>
          <p:cNvPr id="725" name="フリーフォーム 724"/>
          <p:cNvSpPr/>
          <p:nvPr/>
        </p:nvSpPr>
        <p:spPr bwMode="auto">
          <a:xfrm>
            <a:off x="8974851" y="6447068"/>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solidFill>
                <a:prstClr val="white"/>
              </a:solidFill>
            </a:endParaRPr>
          </a:p>
        </p:txBody>
      </p:sp>
      <p:grpSp>
        <p:nvGrpSpPr>
          <p:cNvPr id="18" name="グループ化 272"/>
          <p:cNvGrpSpPr>
            <a:grpSpLocks noChangeAspect="1"/>
          </p:cNvGrpSpPr>
          <p:nvPr/>
        </p:nvGrpSpPr>
        <p:grpSpPr bwMode="auto">
          <a:xfrm>
            <a:off x="8087188" y="6409918"/>
            <a:ext cx="13269" cy="38479"/>
            <a:chOff x="9491663" y="3466966"/>
            <a:chExt cx="1009650" cy="2755900"/>
          </a:xfrm>
        </p:grpSpPr>
        <p:sp>
          <p:nvSpPr>
            <p:cNvPr id="72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endParaRPr lang="ja-JP" altLang="en-US" sz="2300" dirty="0"/>
            </a:p>
          </p:txBody>
        </p:sp>
        <p:sp>
          <p:nvSpPr>
            <p:cNvPr id="72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endParaRPr lang="ja-JP" altLang="en-US" sz="2300" dirty="0"/>
            </a:p>
          </p:txBody>
        </p:sp>
        <p:sp>
          <p:nvSpPr>
            <p:cNvPr id="72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endParaRPr lang="ja-JP" altLang="en-US" sz="2300" dirty="0"/>
            </a:p>
          </p:txBody>
        </p:sp>
        <p:sp>
          <p:nvSpPr>
            <p:cNvPr id="730" name="Line 105"/>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31" name="Line 106"/>
            <p:cNvSpPr>
              <a:spLocks noChangeShapeType="1"/>
            </p:cNvSpPr>
            <p:nvPr/>
          </p:nvSpPr>
          <p:spPr bwMode="auto">
            <a:xfrm>
              <a:off x="10161588" y="3841616"/>
              <a:ext cx="0" cy="0"/>
            </a:xfrm>
            <a:prstGeom prst="line">
              <a:avLst/>
            </a:prstGeom>
            <a:noFill/>
            <a:ln w="9525">
              <a:noFill/>
              <a:round/>
              <a:headEnd/>
              <a:tailEnd/>
            </a:ln>
          </p:spPr>
          <p:txBody>
            <a:bodyPr/>
            <a:lstStyle/>
            <a:p>
              <a:endParaRPr lang="ja-JP" altLang="en-US" sz="2300" dirty="0"/>
            </a:p>
          </p:txBody>
        </p:sp>
        <p:sp>
          <p:nvSpPr>
            <p:cNvPr id="73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endParaRPr lang="ja-JP" altLang="en-US" sz="2300" dirty="0"/>
            </a:p>
          </p:txBody>
        </p:sp>
        <p:sp>
          <p:nvSpPr>
            <p:cNvPr id="73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endParaRPr lang="ja-JP" altLang="en-US" sz="2300" dirty="0"/>
            </a:p>
          </p:txBody>
        </p:sp>
        <p:sp>
          <p:nvSpPr>
            <p:cNvPr id="73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endParaRPr lang="ja-JP" altLang="en-US" sz="2300" dirty="0"/>
            </a:p>
          </p:txBody>
        </p:sp>
        <p:sp>
          <p:nvSpPr>
            <p:cNvPr id="73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endParaRPr lang="ja-JP" altLang="en-US" sz="2300" dirty="0"/>
            </a:p>
          </p:txBody>
        </p:sp>
      </p:grpSp>
      <p:sp>
        <p:nvSpPr>
          <p:cNvPr id="736" name="正方形/長方形 735"/>
          <p:cNvSpPr/>
          <p:nvPr/>
        </p:nvSpPr>
        <p:spPr bwMode="auto">
          <a:xfrm>
            <a:off x="7292406" y="4865464"/>
            <a:ext cx="737729" cy="532067"/>
          </a:xfrm>
          <a:prstGeom prst="rect">
            <a:avLst/>
          </a:prstGeom>
          <a:solidFill>
            <a:schemeClr val="accent1">
              <a:lumMod val="20000"/>
              <a:lumOff val="8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algn="ctr">
              <a:defRPr/>
            </a:pPr>
            <a:endParaRPr lang="ja-JP" altLang="en-US" sz="2300" dirty="0">
              <a:solidFill>
                <a:prstClr val="black"/>
              </a:solidFill>
            </a:endParaRPr>
          </a:p>
        </p:txBody>
      </p:sp>
      <p:cxnSp>
        <p:nvCxnSpPr>
          <p:cNvPr id="737" name="直線コネクタ 8317"/>
          <p:cNvCxnSpPr/>
          <p:nvPr/>
        </p:nvCxnSpPr>
        <p:spPr bwMode="auto">
          <a:xfrm>
            <a:off x="5237116" y="5060511"/>
            <a:ext cx="0" cy="1328176"/>
          </a:xfrm>
          <a:prstGeom prst="line">
            <a:avLst/>
          </a:prstGeom>
        </p:spPr>
        <p:style>
          <a:lnRef idx="1">
            <a:schemeClr val="dk1"/>
          </a:lnRef>
          <a:fillRef idx="0">
            <a:schemeClr val="dk1"/>
          </a:fillRef>
          <a:effectRef idx="0">
            <a:schemeClr val="dk1"/>
          </a:effectRef>
          <a:fontRef idx="minor">
            <a:schemeClr val="tx1"/>
          </a:fontRef>
        </p:style>
      </p:cxnSp>
      <p:cxnSp>
        <p:nvCxnSpPr>
          <p:cNvPr id="738" name="直線コネクタ 737"/>
          <p:cNvCxnSpPr/>
          <p:nvPr/>
        </p:nvCxnSpPr>
        <p:spPr bwMode="auto">
          <a:xfrm>
            <a:off x="5237117" y="5270153"/>
            <a:ext cx="119416" cy="0"/>
          </a:xfrm>
          <a:prstGeom prst="line">
            <a:avLst/>
          </a:prstGeom>
        </p:spPr>
        <p:style>
          <a:lnRef idx="1">
            <a:schemeClr val="dk1"/>
          </a:lnRef>
          <a:fillRef idx="0">
            <a:schemeClr val="dk1"/>
          </a:fillRef>
          <a:effectRef idx="0">
            <a:schemeClr val="dk1"/>
          </a:effectRef>
          <a:fontRef idx="minor">
            <a:schemeClr val="tx1"/>
          </a:fontRef>
        </p:style>
      </p:cxnSp>
      <p:sp>
        <p:nvSpPr>
          <p:cNvPr id="739" name="角丸四角形 738"/>
          <p:cNvSpPr/>
          <p:nvPr/>
        </p:nvSpPr>
        <p:spPr bwMode="auto">
          <a:xfrm>
            <a:off x="5165467" y="4865464"/>
            <a:ext cx="1208571" cy="1963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sz="700" dirty="0">
                <a:solidFill>
                  <a:schemeClr val="tx1"/>
                </a:solidFill>
                <a:latin typeface="HGP創英角ｺﾞｼｯｸUB" pitchFamily="50" charset="-128"/>
                <a:ea typeface="HGP創英角ｺﾞｼｯｸUB" pitchFamily="50" charset="-128"/>
              </a:rPr>
              <a:t>オフィスビル等の建替促進</a:t>
            </a:r>
          </a:p>
        </p:txBody>
      </p:sp>
      <p:sp>
        <p:nvSpPr>
          <p:cNvPr id="740" name="角丸四角形 8303"/>
          <p:cNvSpPr/>
          <p:nvPr/>
        </p:nvSpPr>
        <p:spPr bwMode="auto">
          <a:xfrm>
            <a:off x="6349150" y="5174621"/>
            <a:ext cx="813358" cy="191066"/>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r>
              <a:rPr lang="ja-JP" altLang="en-US" sz="600" dirty="0">
                <a:solidFill>
                  <a:prstClr val="black"/>
                </a:solidFill>
              </a:rPr>
              <a:t>立体用途規定</a:t>
            </a:r>
          </a:p>
        </p:txBody>
      </p:sp>
      <p:sp>
        <p:nvSpPr>
          <p:cNvPr id="741" name="角丸四角形 8303"/>
          <p:cNvSpPr/>
          <p:nvPr/>
        </p:nvSpPr>
        <p:spPr bwMode="auto">
          <a:xfrm>
            <a:off x="6337870" y="5909695"/>
            <a:ext cx="835915" cy="173817"/>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25711" bIns="32653" anchor="ctr"/>
          <a:lstStyle/>
          <a:p>
            <a:pPr>
              <a:defRPr/>
            </a:pPr>
            <a:r>
              <a:rPr lang="ja-JP" altLang="en-US" sz="600" dirty="0">
                <a:solidFill>
                  <a:srgbClr val="000000"/>
                </a:solidFill>
              </a:rPr>
              <a:t>デザイン誘導強化</a:t>
            </a:r>
          </a:p>
        </p:txBody>
      </p:sp>
      <p:sp>
        <p:nvSpPr>
          <p:cNvPr id="742" name="左中かっこ 741"/>
          <p:cNvSpPr/>
          <p:nvPr/>
        </p:nvSpPr>
        <p:spPr bwMode="auto">
          <a:xfrm rot="10800000" flipH="1">
            <a:off x="7180952" y="6259983"/>
            <a:ext cx="107475" cy="193720"/>
          </a:xfrm>
          <a:prstGeom prst="leftBrace">
            <a:avLst>
              <a:gd name="adj1" fmla="val 29184"/>
              <a:gd name="adj2" fmla="val 5936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sz="2300" dirty="0"/>
          </a:p>
        </p:txBody>
      </p:sp>
      <p:cxnSp>
        <p:nvCxnSpPr>
          <p:cNvPr id="743" name="直線コネクタ 742"/>
          <p:cNvCxnSpPr/>
          <p:nvPr/>
        </p:nvCxnSpPr>
        <p:spPr bwMode="auto">
          <a:xfrm>
            <a:off x="5237117" y="6388687"/>
            <a:ext cx="119416" cy="0"/>
          </a:xfrm>
          <a:prstGeom prst="line">
            <a:avLst/>
          </a:prstGeom>
        </p:spPr>
        <p:style>
          <a:lnRef idx="1">
            <a:schemeClr val="dk1"/>
          </a:lnRef>
          <a:fillRef idx="0">
            <a:schemeClr val="dk1"/>
          </a:fillRef>
          <a:effectRef idx="0">
            <a:schemeClr val="dk1"/>
          </a:effectRef>
          <a:fontRef idx="minor">
            <a:schemeClr val="tx1"/>
          </a:fontRef>
        </p:style>
      </p:cxnSp>
      <p:cxnSp>
        <p:nvCxnSpPr>
          <p:cNvPr id="745" name="直線コネクタ 744"/>
          <p:cNvCxnSpPr/>
          <p:nvPr/>
        </p:nvCxnSpPr>
        <p:spPr bwMode="auto">
          <a:xfrm>
            <a:off x="5237117" y="6010536"/>
            <a:ext cx="119416" cy="0"/>
          </a:xfrm>
          <a:prstGeom prst="line">
            <a:avLst/>
          </a:prstGeom>
        </p:spPr>
        <p:style>
          <a:lnRef idx="1">
            <a:schemeClr val="dk1"/>
          </a:lnRef>
          <a:fillRef idx="0">
            <a:schemeClr val="dk1"/>
          </a:fillRef>
          <a:effectRef idx="0">
            <a:schemeClr val="dk1"/>
          </a:effectRef>
          <a:fontRef idx="minor">
            <a:schemeClr val="tx1"/>
          </a:fontRef>
        </p:style>
      </p:cxnSp>
      <p:sp>
        <p:nvSpPr>
          <p:cNvPr id="746" name="右大かっこ 4"/>
          <p:cNvSpPr>
            <a:spLocks/>
          </p:cNvSpPr>
          <p:nvPr/>
        </p:nvSpPr>
        <p:spPr bwMode="auto">
          <a:xfrm rot="10800000">
            <a:off x="6295942" y="6258656"/>
            <a:ext cx="76258" cy="235827"/>
          </a:xfrm>
          <a:prstGeom prst="rightBracket">
            <a:avLst>
              <a:gd name="adj" fmla="val 0"/>
            </a:avLst>
          </a:prstGeom>
          <a:noFill/>
          <a:ln w="9525" algn="ctr">
            <a:solidFill>
              <a:srgbClr val="000000"/>
            </a:solidFill>
            <a:round/>
            <a:headEnd/>
            <a:tailEnd/>
          </a:ln>
        </p:spPr>
        <p:txBody>
          <a:bodyPr rot="10800000" lIns="65306" tIns="32653" rIns="65306" bIns="32653" anchor="ctr"/>
          <a:lstStyle/>
          <a:p>
            <a:pPr algn="ctr">
              <a:defRPr/>
            </a:pPr>
            <a:endParaRPr lang="ja-JP" altLang="en-US" sz="2300" dirty="0"/>
          </a:p>
        </p:txBody>
      </p:sp>
      <p:cxnSp>
        <p:nvCxnSpPr>
          <p:cNvPr id="747" name="直線コネクタ 244"/>
          <p:cNvCxnSpPr/>
          <p:nvPr/>
        </p:nvCxnSpPr>
        <p:spPr bwMode="auto">
          <a:xfrm>
            <a:off x="6236235" y="6388687"/>
            <a:ext cx="59708" cy="0"/>
          </a:xfrm>
          <a:prstGeom prst="line">
            <a:avLst/>
          </a:prstGeom>
        </p:spPr>
        <p:style>
          <a:lnRef idx="1">
            <a:schemeClr val="dk1"/>
          </a:lnRef>
          <a:fillRef idx="0">
            <a:schemeClr val="dk1"/>
          </a:fillRef>
          <a:effectRef idx="0">
            <a:schemeClr val="dk1"/>
          </a:effectRef>
          <a:fontRef idx="minor">
            <a:schemeClr val="tx1"/>
          </a:fontRef>
        </p:style>
      </p:cxnSp>
      <p:cxnSp>
        <p:nvCxnSpPr>
          <p:cNvPr id="748" name="直線コネクタ 243"/>
          <p:cNvCxnSpPr/>
          <p:nvPr/>
        </p:nvCxnSpPr>
        <p:spPr bwMode="auto">
          <a:xfrm>
            <a:off x="6232254" y="6010536"/>
            <a:ext cx="103494" cy="0"/>
          </a:xfrm>
          <a:prstGeom prst="line">
            <a:avLst/>
          </a:prstGeom>
        </p:spPr>
        <p:style>
          <a:lnRef idx="1">
            <a:schemeClr val="dk1"/>
          </a:lnRef>
          <a:fillRef idx="0">
            <a:schemeClr val="dk1"/>
          </a:fillRef>
          <a:effectRef idx="0">
            <a:schemeClr val="dk1"/>
          </a:effectRef>
          <a:fontRef idx="minor">
            <a:schemeClr val="tx1"/>
          </a:fontRef>
        </p:style>
      </p:cxnSp>
      <p:cxnSp>
        <p:nvCxnSpPr>
          <p:cNvPr id="749" name="直線コネクタ 243"/>
          <p:cNvCxnSpPr/>
          <p:nvPr/>
        </p:nvCxnSpPr>
        <p:spPr bwMode="auto">
          <a:xfrm>
            <a:off x="6205186" y="5270153"/>
            <a:ext cx="143963" cy="0"/>
          </a:xfrm>
          <a:prstGeom prst="line">
            <a:avLst/>
          </a:prstGeom>
        </p:spPr>
        <p:style>
          <a:lnRef idx="1">
            <a:schemeClr val="dk1"/>
          </a:lnRef>
          <a:fillRef idx="0">
            <a:schemeClr val="dk1"/>
          </a:fillRef>
          <a:effectRef idx="0">
            <a:schemeClr val="dk1"/>
          </a:effectRef>
          <a:fontRef idx="minor">
            <a:schemeClr val="tx1"/>
          </a:fontRef>
        </p:style>
      </p:cxnSp>
      <p:sp>
        <p:nvSpPr>
          <p:cNvPr id="750" name="左中かっこ 749"/>
          <p:cNvSpPr>
            <a:spLocks/>
          </p:cNvSpPr>
          <p:nvPr/>
        </p:nvSpPr>
        <p:spPr bwMode="auto">
          <a:xfrm rot="10800000" flipH="1">
            <a:off x="7158394" y="4865463"/>
            <a:ext cx="92880" cy="529413"/>
          </a:xfrm>
          <a:prstGeom prst="leftBrace">
            <a:avLst>
              <a:gd name="adj1" fmla="val 29450"/>
              <a:gd name="adj2" fmla="val 22718"/>
            </a:avLst>
          </a:prstGeom>
          <a:noFill/>
          <a:ln w="3175" algn="ctr">
            <a:solidFill>
              <a:schemeClr val="tx1"/>
            </a:solidFill>
            <a:round/>
            <a:headEnd/>
            <a:tailEnd/>
          </a:ln>
        </p:spPr>
        <p:txBody>
          <a:bodyPr rot="10800000" lIns="65306" tIns="32653" rIns="65306" bIns="32653" anchor="ctr"/>
          <a:lstStyle/>
          <a:p>
            <a:pPr algn="ctr">
              <a:defRPr/>
            </a:pPr>
            <a:endParaRPr lang="ja-JP" altLang="en-US" sz="2300" dirty="0">
              <a:solidFill>
                <a:schemeClr val="lt1"/>
              </a:solidFill>
            </a:endParaRPr>
          </a:p>
        </p:txBody>
      </p:sp>
      <p:sp>
        <p:nvSpPr>
          <p:cNvPr id="751" name="角丸四角形 222"/>
          <p:cNvSpPr/>
          <p:nvPr/>
        </p:nvSpPr>
        <p:spPr bwMode="auto">
          <a:xfrm>
            <a:off x="5315401" y="5855293"/>
            <a:ext cx="916852" cy="3396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足元でのにぎわいや憩いのあるまちなみの誘導</a:t>
            </a:r>
          </a:p>
        </p:txBody>
      </p:sp>
      <p:sp>
        <p:nvSpPr>
          <p:cNvPr id="752" name="角丸四角形 751"/>
          <p:cNvSpPr/>
          <p:nvPr/>
        </p:nvSpPr>
        <p:spPr bwMode="auto">
          <a:xfrm>
            <a:off x="5315401" y="6225485"/>
            <a:ext cx="926141" cy="3011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8567" tIns="32653" rIns="38567"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「高級な」</a:t>
            </a:r>
            <a:r>
              <a:rPr lang="ja-JP" altLang="en-US" sz="600" dirty="0" smtClean="0">
                <a:solidFill>
                  <a:schemeClr val="tx1"/>
                </a:solidFill>
                <a:latin typeface="HGP創英角ｺﾞｼｯｸUB" pitchFamily="50" charset="-128"/>
                <a:ea typeface="HGP創英角ｺﾞｼｯｸUB" pitchFamily="50" charset="-128"/>
              </a:rPr>
              <a:t>にぎわい空間</a:t>
            </a:r>
            <a:r>
              <a:rPr lang="ja-JP" altLang="en-US" sz="600" dirty="0">
                <a:solidFill>
                  <a:schemeClr val="tx1"/>
                </a:solidFill>
                <a:latin typeface="HGP創英角ｺﾞｼｯｸUB" pitchFamily="50" charset="-128"/>
                <a:ea typeface="HGP創英角ｺﾞｼｯｸUB" pitchFamily="50" charset="-128"/>
              </a:rPr>
              <a:t>を積極的に誘導</a:t>
            </a:r>
          </a:p>
        </p:txBody>
      </p:sp>
      <p:sp>
        <p:nvSpPr>
          <p:cNvPr id="753" name="角丸四角形 752"/>
          <p:cNvSpPr/>
          <p:nvPr/>
        </p:nvSpPr>
        <p:spPr bwMode="auto">
          <a:xfrm>
            <a:off x="6337870" y="6167101"/>
            <a:ext cx="835915" cy="159222"/>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r>
              <a:rPr lang="ja-JP" altLang="en-US" sz="600" dirty="0">
                <a:solidFill>
                  <a:prstClr val="black"/>
                </a:solidFill>
              </a:rPr>
              <a:t>容積ボーナス</a:t>
            </a:r>
          </a:p>
        </p:txBody>
      </p:sp>
      <p:sp>
        <p:nvSpPr>
          <p:cNvPr id="754" name="角丸四角形 8303"/>
          <p:cNvSpPr/>
          <p:nvPr/>
        </p:nvSpPr>
        <p:spPr bwMode="auto">
          <a:xfrm>
            <a:off x="6337870" y="6343175"/>
            <a:ext cx="835915" cy="308606"/>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defRPr/>
            </a:pPr>
            <a:endParaRPr lang="en-US" altLang="ja-JP" sz="600" dirty="0" smtClean="0">
              <a:solidFill>
                <a:prstClr val="black"/>
              </a:solidFill>
            </a:endParaRPr>
          </a:p>
          <a:p>
            <a:pPr>
              <a:defRPr/>
            </a:pPr>
            <a:r>
              <a:rPr lang="ja-JP" altLang="en-US" sz="600" dirty="0" smtClean="0">
                <a:solidFill>
                  <a:prstClr val="black"/>
                </a:solidFill>
              </a:rPr>
              <a:t>既存ビル等を対象としたにぎわい空間創出補助制度</a:t>
            </a:r>
          </a:p>
          <a:p>
            <a:pPr>
              <a:defRPr/>
            </a:pPr>
            <a:endParaRPr lang="ja-JP" altLang="en-US" sz="600" dirty="0">
              <a:solidFill>
                <a:prstClr val="black"/>
              </a:solidFill>
            </a:endParaRPr>
          </a:p>
        </p:txBody>
      </p:sp>
      <p:sp>
        <p:nvSpPr>
          <p:cNvPr id="755" name="左中かっこ 754"/>
          <p:cNvSpPr>
            <a:spLocks/>
          </p:cNvSpPr>
          <p:nvPr/>
        </p:nvSpPr>
        <p:spPr bwMode="auto">
          <a:xfrm rot="10800000" flipH="1">
            <a:off x="7195547" y="4865464"/>
            <a:ext cx="119416" cy="1557721"/>
          </a:xfrm>
          <a:prstGeom prst="leftBrace">
            <a:avLst>
              <a:gd name="adj1" fmla="val 29450"/>
              <a:gd name="adj2" fmla="val 27874"/>
            </a:avLst>
          </a:prstGeom>
          <a:noFill/>
          <a:ln w="3175" algn="ctr">
            <a:solidFill>
              <a:schemeClr val="tx1"/>
            </a:solidFill>
            <a:round/>
            <a:headEnd/>
            <a:tailEnd/>
          </a:ln>
        </p:spPr>
        <p:txBody>
          <a:bodyPr rot="10800000" lIns="65306" tIns="32653" rIns="65306" bIns="32653" anchor="ctr"/>
          <a:lstStyle/>
          <a:p>
            <a:pPr algn="ctr">
              <a:defRPr/>
            </a:pPr>
            <a:endParaRPr lang="ja-JP" altLang="en-US" sz="2300" dirty="0">
              <a:solidFill>
                <a:schemeClr val="lt1"/>
              </a:solidFill>
            </a:endParaRPr>
          </a:p>
        </p:txBody>
      </p:sp>
      <p:sp>
        <p:nvSpPr>
          <p:cNvPr id="756" name="角丸四角形 8303"/>
          <p:cNvSpPr/>
          <p:nvPr/>
        </p:nvSpPr>
        <p:spPr bwMode="auto">
          <a:xfrm>
            <a:off x="6250298" y="5331340"/>
            <a:ext cx="1011059" cy="32179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36281" indent="-36281">
              <a:defRPr/>
            </a:pPr>
            <a:r>
              <a:rPr lang="ja-JP" altLang="en-US" sz="600" dirty="0" smtClean="0">
                <a:solidFill>
                  <a:srgbClr val="000000"/>
                </a:solidFill>
              </a:rPr>
              <a:t>（建築物最上階から、建築物の階数の</a:t>
            </a:r>
            <a:r>
              <a:rPr lang="en-US" altLang="ja-JP" sz="600" dirty="0" smtClean="0">
                <a:solidFill>
                  <a:srgbClr val="000000"/>
                </a:solidFill>
              </a:rPr>
              <a:t>1/3</a:t>
            </a:r>
            <a:r>
              <a:rPr lang="ja-JP" altLang="en-US" sz="600" dirty="0" smtClean="0">
                <a:solidFill>
                  <a:srgbClr val="000000"/>
                </a:solidFill>
              </a:rPr>
              <a:t>以内）</a:t>
            </a:r>
            <a:endParaRPr lang="ja-JP" altLang="en-US" sz="600" dirty="0">
              <a:solidFill>
                <a:srgbClr val="000000"/>
              </a:solidFill>
            </a:endParaRPr>
          </a:p>
        </p:txBody>
      </p:sp>
      <p:sp>
        <p:nvSpPr>
          <p:cNvPr id="319" name="テキスト ボックス 2055"/>
          <p:cNvSpPr txBox="1">
            <a:spLocks noChangeArrowheads="1"/>
          </p:cNvSpPr>
          <p:nvPr/>
        </p:nvSpPr>
        <p:spPr bwMode="auto">
          <a:xfrm>
            <a:off x="3119333" y="4590904"/>
            <a:ext cx="2010573"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71336" tIns="12856" rIns="771336"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dist">
              <a:defRPr/>
            </a:pPr>
            <a:r>
              <a:rPr lang="ja-JP" altLang="en-US" sz="800" dirty="0" smtClean="0">
                <a:solidFill>
                  <a:schemeClr val="tx1"/>
                </a:solidFill>
              </a:rPr>
              <a:t>緩和前</a:t>
            </a:r>
            <a:endParaRPr lang="ja-JP" altLang="en-US" sz="800" dirty="0">
              <a:solidFill>
                <a:schemeClr val="tx1"/>
              </a:solidFill>
            </a:endParaRPr>
          </a:p>
        </p:txBody>
      </p:sp>
      <p:sp>
        <p:nvSpPr>
          <p:cNvPr id="320" name="テキスト ボックス 2055"/>
          <p:cNvSpPr txBox="1">
            <a:spLocks noChangeArrowheads="1"/>
          </p:cNvSpPr>
          <p:nvPr/>
        </p:nvSpPr>
        <p:spPr bwMode="auto">
          <a:xfrm>
            <a:off x="5303559" y="4590317"/>
            <a:ext cx="3806990"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542672" tIns="12856" rIns="1542672"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dist">
              <a:defRPr/>
            </a:pPr>
            <a:r>
              <a:rPr lang="ja-JP" altLang="en-US" sz="800" dirty="0" smtClean="0">
                <a:solidFill>
                  <a:schemeClr val="tx1"/>
                </a:solidFill>
              </a:rPr>
              <a:t>緩和後</a:t>
            </a:r>
            <a:endParaRPr lang="ja-JP" altLang="en-US" sz="800" dirty="0">
              <a:solidFill>
                <a:schemeClr val="tx1"/>
              </a:solidFill>
            </a:endParaRPr>
          </a:p>
        </p:txBody>
      </p:sp>
      <p:sp>
        <p:nvSpPr>
          <p:cNvPr id="744" name="角丸四角形 743"/>
          <p:cNvSpPr/>
          <p:nvPr/>
        </p:nvSpPr>
        <p:spPr bwMode="auto">
          <a:xfrm>
            <a:off x="5315401" y="5129507"/>
            <a:ext cx="908891" cy="561257"/>
          </a:xfrm>
          <a:prstGeom prst="roundRect">
            <a:avLst>
              <a:gd name="adj" fmla="val 91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r>
              <a:rPr lang="ja-JP" altLang="en-US" sz="600" dirty="0">
                <a:solidFill>
                  <a:schemeClr val="tx1"/>
                </a:solidFill>
                <a:latin typeface="HGP創英角ｺﾞｼｯｸUB" pitchFamily="50" charset="-128"/>
                <a:ea typeface="HGP創英角ｺﾞｼｯｸUB" pitchFamily="50" charset="-128"/>
              </a:rPr>
              <a:t>グレード感のある</a:t>
            </a:r>
            <a:endParaRPr lang="en-US" altLang="ja-JP" sz="600" dirty="0">
              <a:solidFill>
                <a:schemeClr val="tx1"/>
              </a:solidFill>
              <a:latin typeface="HGP創英角ｺﾞｼｯｸUB" pitchFamily="50" charset="-128"/>
              <a:ea typeface="HGP創英角ｺﾞｼｯｸUB" pitchFamily="50" charset="-128"/>
            </a:endParaRPr>
          </a:p>
          <a:p>
            <a:pPr algn="ctr">
              <a:defRPr/>
            </a:pPr>
            <a:r>
              <a:rPr lang="ja-JP" altLang="en-US" sz="600" dirty="0">
                <a:solidFill>
                  <a:schemeClr val="tx1"/>
                </a:solidFill>
                <a:latin typeface="HGP創英角ｺﾞｼｯｸUB" pitchFamily="50" charset="-128"/>
                <a:ea typeface="HGP創英角ｺﾞｼｯｸUB" pitchFamily="50" charset="-128"/>
              </a:rPr>
              <a:t>賃貸レジデンスの</a:t>
            </a:r>
            <a:endParaRPr lang="en-US" altLang="ja-JP" sz="600" dirty="0">
              <a:solidFill>
                <a:schemeClr val="tx1"/>
              </a:solidFill>
              <a:latin typeface="HGP創英角ｺﾞｼｯｸUB" pitchFamily="50" charset="-128"/>
              <a:ea typeface="HGP創英角ｺﾞｼｯｸUB" pitchFamily="50" charset="-128"/>
            </a:endParaRPr>
          </a:p>
          <a:p>
            <a:pPr algn="ctr">
              <a:defRPr/>
            </a:pPr>
            <a:r>
              <a:rPr lang="ja-JP" altLang="en-US" sz="600" dirty="0">
                <a:solidFill>
                  <a:schemeClr val="tx1"/>
                </a:solidFill>
                <a:latin typeface="HGP創英角ｺﾞｼｯｸUB" pitchFamily="50" charset="-128"/>
                <a:ea typeface="HGP創英角ｺﾞｼｯｸUB" pitchFamily="50" charset="-128"/>
              </a:rPr>
              <a:t>導入を可とする。</a:t>
            </a:r>
            <a:endParaRPr lang="en-US" altLang="ja-JP" sz="600" dirty="0">
              <a:solidFill>
                <a:schemeClr val="tx1"/>
              </a:solidFill>
              <a:latin typeface="HGP創英角ｺﾞｼｯｸUB" pitchFamily="50" charset="-128"/>
              <a:ea typeface="HGP創英角ｺﾞｼｯｸUB" pitchFamily="50" charset="-128"/>
            </a:endParaRPr>
          </a:p>
          <a:p>
            <a:pPr algn="ctr">
              <a:defRPr/>
            </a:pPr>
            <a:r>
              <a:rPr lang="ja-JP" altLang="en-US" sz="600" dirty="0">
                <a:solidFill>
                  <a:schemeClr val="tx1"/>
                </a:solidFill>
                <a:latin typeface="HGP創英角ｺﾞｼｯｸUB" pitchFamily="50" charset="-128"/>
                <a:ea typeface="HGP創英角ｺﾞｼｯｸUB" pitchFamily="50" charset="-128"/>
              </a:rPr>
              <a:t>徹底したデザイン</a:t>
            </a:r>
            <a:r>
              <a:rPr lang="ja-JP" altLang="en-US" sz="600" dirty="0" smtClean="0">
                <a:solidFill>
                  <a:schemeClr val="tx1"/>
                </a:solidFill>
                <a:latin typeface="HGP創英角ｺﾞｼｯｸUB" pitchFamily="50" charset="-128"/>
                <a:ea typeface="HGP創英角ｺﾞｼｯｸUB" pitchFamily="50" charset="-128"/>
              </a:rPr>
              <a:t>の</a:t>
            </a:r>
            <a:endParaRPr lang="en-US" altLang="ja-JP" sz="600" dirty="0" smtClean="0">
              <a:solidFill>
                <a:schemeClr val="tx1"/>
              </a:solidFill>
              <a:latin typeface="HGP創英角ｺﾞｼｯｸUB" pitchFamily="50" charset="-128"/>
              <a:ea typeface="HGP創英角ｺﾞｼｯｸUB" pitchFamily="50" charset="-128"/>
            </a:endParaRPr>
          </a:p>
          <a:p>
            <a:pPr algn="ctr">
              <a:defRPr/>
            </a:pPr>
            <a:r>
              <a:rPr lang="ja-JP" altLang="en-US" sz="600" dirty="0" smtClean="0">
                <a:solidFill>
                  <a:schemeClr val="tx1"/>
                </a:solidFill>
                <a:latin typeface="HGP創英角ｺﾞｼｯｸUB" pitchFamily="50" charset="-128"/>
                <a:ea typeface="HGP創英角ｺﾞｼｯｸUB" pitchFamily="50" charset="-128"/>
              </a:rPr>
              <a:t>コントロール</a:t>
            </a:r>
            <a:endParaRPr lang="ja-JP" altLang="en-US" sz="600" dirty="0">
              <a:solidFill>
                <a:schemeClr val="tx1"/>
              </a:solidFill>
              <a:latin typeface="HGP創英角ｺﾞｼｯｸUB" pitchFamily="50" charset="-128"/>
              <a:ea typeface="HGP創英角ｺﾞｼｯｸUB" pitchFamily="50" charset="-128"/>
            </a:endParaRPr>
          </a:p>
        </p:txBody>
      </p:sp>
      <p:sp>
        <p:nvSpPr>
          <p:cNvPr id="318" name="スライド番号プレースホルダ 7"/>
          <p:cNvSpPr>
            <a:spLocks noGrp="1"/>
          </p:cNvSpPr>
          <p:nvPr>
            <p:ph type="sldNum" sz="quarter" idx="12"/>
          </p:nvPr>
        </p:nvSpPr>
        <p:spPr>
          <a:xfrm>
            <a:off x="8407474" y="6669360"/>
            <a:ext cx="720080" cy="177924"/>
          </a:xfrm>
        </p:spPr>
        <p:txBody>
          <a:bodyPr/>
          <a:lstStyle/>
          <a:p>
            <a:fld id="{F5F93A37-EA6F-403B-8095-0834F5AE943B}" type="slidenum">
              <a:rPr kumimoji="1" lang="en-US" altLang="ja-JP" smtClean="0"/>
              <a:t>224</a:t>
            </a:fld>
            <a:endParaRPr kumimoji="1" lang="ja-JP" altLang="en-US" dirty="0"/>
          </a:p>
        </p:txBody>
      </p:sp>
    </p:spTree>
    <p:extLst>
      <p:ext uri="{BB962C8B-B14F-4D97-AF65-F5344CB8AC3E}">
        <p14:creationId xmlns:p14="http://schemas.microsoft.com/office/powerpoint/2010/main" val="38977713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412776"/>
            <a:ext cx="8229600" cy="964703"/>
          </a:xfrm>
        </p:spPr>
        <p:txBody>
          <a:bodyPr>
            <a:normAutofit/>
          </a:bodyPr>
          <a:lstStyle/>
          <a:p>
            <a:pPr algn="ctr">
              <a:buNone/>
            </a:pPr>
            <a:r>
              <a:rPr lang="ja-JP" altLang="en-US" sz="5400" dirty="0"/>
              <a:t>付属</a:t>
            </a:r>
            <a:r>
              <a:rPr kumimoji="1" lang="ja-JP" altLang="en-US" sz="5400" dirty="0"/>
              <a:t>資料</a:t>
            </a:r>
          </a:p>
        </p:txBody>
      </p:sp>
      <p:sp>
        <p:nvSpPr>
          <p:cNvPr id="5" name="正方形/長方形 4"/>
          <p:cNvSpPr/>
          <p:nvPr/>
        </p:nvSpPr>
        <p:spPr>
          <a:xfrm>
            <a:off x="1331640" y="3068960"/>
            <a:ext cx="7128792" cy="2031325"/>
          </a:xfrm>
          <a:prstGeom prst="rect">
            <a:avLst/>
          </a:prstGeom>
        </p:spPr>
        <p:txBody>
          <a:bodyPr wrap="square">
            <a:spAutoFit/>
          </a:bodyPr>
          <a:lstStyle/>
          <a:p>
            <a:r>
              <a:rPr lang="ja-JP" altLang="en-US" dirty="0">
                <a:solidFill>
                  <a:srgbClr val="000000"/>
                </a:solidFill>
                <a:latin typeface="Calibri" pitchFamily="34" charset="0"/>
              </a:rPr>
              <a:t>付属資料１　　施策・事業のゼロベースの見直し</a:t>
            </a:r>
            <a:endParaRPr lang="en-US" altLang="ja-JP" dirty="0">
              <a:solidFill>
                <a:srgbClr val="000000"/>
              </a:solidFill>
              <a:latin typeface="Calibri" pitchFamily="34" charset="0"/>
            </a:endParaRPr>
          </a:p>
          <a:p>
            <a:endParaRPr lang="en-US" altLang="ja-JP" dirty="0">
              <a:solidFill>
                <a:srgbClr val="000000"/>
              </a:solidFill>
              <a:latin typeface="Calibri" pitchFamily="34" charset="0"/>
            </a:endParaRPr>
          </a:p>
          <a:p>
            <a:r>
              <a:rPr lang="ja-JP" altLang="en-US" dirty="0">
                <a:solidFill>
                  <a:srgbClr val="000000"/>
                </a:solidFill>
                <a:latin typeface="Calibri" pitchFamily="34" charset="0"/>
              </a:rPr>
              <a:t>付属資料２　　市税の減免措置の見直し</a:t>
            </a:r>
          </a:p>
          <a:p>
            <a:endParaRPr lang="en-US" altLang="ja-JP" dirty="0">
              <a:solidFill>
                <a:srgbClr val="000000"/>
              </a:solidFill>
              <a:latin typeface="Calibri" pitchFamily="34" charset="0"/>
            </a:endParaRPr>
          </a:p>
          <a:p>
            <a:r>
              <a:rPr lang="ja-JP" altLang="en-US" dirty="0">
                <a:solidFill>
                  <a:srgbClr val="000000"/>
                </a:solidFill>
                <a:latin typeface="Calibri" pitchFamily="34" charset="0"/>
              </a:rPr>
              <a:t>付属資料３　　使用料の減免措置の見直し</a:t>
            </a:r>
          </a:p>
          <a:p>
            <a:r>
              <a:rPr lang="ja-JP" altLang="en-US" dirty="0">
                <a:solidFill>
                  <a:srgbClr val="000000"/>
                </a:solidFill>
                <a:latin typeface="Calibri" pitchFamily="34" charset="0"/>
              </a:rPr>
              <a:t>　</a:t>
            </a:r>
            <a:endParaRPr lang="en-US" altLang="ja-JP" dirty="0">
              <a:solidFill>
                <a:srgbClr val="000000"/>
              </a:solidFill>
              <a:latin typeface="Calibri" pitchFamily="34" charset="0"/>
            </a:endParaRPr>
          </a:p>
          <a:p>
            <a:r>
              <a:rPr lang="ja-JP" altLang="en-US" dirty="0">
                <a:solidFill>
                  <a:srgbClr val="000000"/>
                </a:solidFill>
                <a:latin typeface="Calibri" pitchFamily="34" charset="0"/>
              </a:rPr>
              <a:t>付属資料４　　外郭団体との競争性のない随意契約の見直し</a:t>
            </a: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225</a:t>
            </a:fld>
            <a:endParaRPr kumimoji="1" lang="ja-JP" altLang="en-US"/>
          </a:p>
        </p:txBody>
      </p:sp>
    </p:spTree>
    <p:extLst>
      <p:ext uri="{BB962C8B-B14F-4D97-AF65-F5344CB8AC3E}">
        <p14:creationId xmlns:p14="http://schemas.microsoft.com/office/powerpoint/2010/main" val="683114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81042" y="1628800"/>
            <a:ext cx="1928733" cy="338554"/>
          </a:xfrm>
          <a:prstGeom prst="rect">
            <a:avLst/>
          </a:prstGeom>
        </p:spPr>
        <p:txBody>
          <a:bodyPr wrap="none">
            <a:spAutoFit/>
          </a:bodyPr>
          <a:lstStyle/>
          <a:p>
            <a:r>
              <a:rPr lang="ja-JP" altLang="en-US" sz="1600" dirty="0"/>
              <a:t>○点検・精査の視点</a:t>
            </a:r>
          </a:p>
        </p:txBody>
      </p:sp>
      <p:sp>
        <p:nvSpPr>
          <p:cNvPr id="7" name="正方形/長方形 6"/>
          <p:cNvSpPr/>
          <p:nvPr/>
        </p:nvSpPr>
        <p:spPr>
          <a:xfrm>
            <a:off x="827584" y="2033330"/>
            <a:ext cx="7704856" cy="2848537"/>
          </a:xfrm>
          <a:prstGeom prst="rect">
            <a:avLst/>
          </a:prstGeom>
          <a:ln>
            <a:solidFill>
              <a:schemeClr val="tx1"/>
            </a:solidFill>
            <a:prstDash val="dash"/>
          </a:ln>
        </p:spPr>
        <p:txBody>
          <a:bodyPr wrap="square">
            <a:spAutoFit/>
          </a:bodyPr>
          <a:lstStyle/>
          <a:p>
            <a:pPr>
              <a:lnSpc>
                <a:spcPts val="1800"/>
              </a:lnSpc>
            </a:pPr>
            <a:r>
              <a:rPr lang="ja-JP" altLang="en-US" sz="1400" dirty="0"/>
              <a:t>① 施策･事業自体の必要性 </a:t>
            </a:r>
          </a:p>
          <a:p>
            <a:pPr>
              <a:lnSpc>
                <a:spcPts val="1800"/>
              </a:lnSpc>
            </a:pPr>
            <a:r>
              <a:rPr lang="ja-JP" altLang="en-US" sz="1400" dirty="0"/>
              <a:t>　　㋐ 現役世代への重点的な投資 </a:t>
            </a:r>
          </a:p>
          <a:p>
            <a:pPr>
              <a:lnSpc>
                <a:spcPts val="1800"/>
              </a:lnSpc>
            </a:pPr>
            <a:r>
              <a:rPr lang="ja-JP" altLang="en-US" sz="1400" dirty="0"/>
              <a:t>　　㋑ 行政が関与する領域か民間に任せる領域か </a:t>
            </a:r>
          </a:p>
          <a:p>
            <a:pPr>
              <a:lnSpc>
                <a:spcPts val="1800"/>
              </a:lnSpc>
            </a:pPr>
            <a:r>
              <a:rPr lang="ja-JP" altLang="en-US" sz="1400" dirty="0"/>
              <a:t>　　㋒ 施策目的の社会経済環境への適合性 </a:t>
            </a:r>
          </a:p>
          <a:p>
            <a:pPr>
              <a:lnSpc>
                <a:spcPts val="1800"/>
              </a:lnSpc>
            </a:pPr>
            <a:r>
              <a:rPr lang="ja-JP" altLang="en-US" sz="1400" dirty="0"/>
              <a:t>　　㋓ 全市一律に実施すべきか、区の特性等に応じて実施すべきか </a:t>
            </a:r>
            <a:endParaRPr lang="en-US" altLang="ja-JP" sz="1400" dirty="0"/>
          </a:p>
          <a:p>
            <a:pPr>
              <a:lnSpc>
                <a:spcPts val="1800"/>
              </a:lnSpc>
            </a:pPr>
            <a:r>
              <a:rPr lang="ja-JP" altLang="en-US" sz="1400" dirty="0"/>
              <a:t>② 事業の内容の有効性と実施方法の最適性 </a:t>
            </a:r>
          </a:p>
          <a:p>
            <a:pPr>
              <a:lnSpc>
                <a:spcPts val="1800"/>
              </a:lnSpc>
            </a:pPr>
            <a:r>
              <a:rPr lang="ja-JP" altLang="en-US" sz="1400" dirty="0"/>
              <a:t>　　㋐ 事業内容の施策目的に対する整合性･有効性 </a:t>
            </a:r>
          </a:p>
          <a:p>
            <a:pPr>
              <a:lnSpc>
                <a:spcPts val="1800"/>
              </a:lnSpc>
            </a:pPr>
            <a:r>
              <a:rPr lang="ja-JP" altLang="en-US" sz="1400" dirty="0"/>
              <a:t>　　㋑ 行政サービスの内容を住民の選択にさらす ～サービスの受け手が選択できる環境を整備～ </a:t>
            </a:r>
            <a:endParaRPr lang="en-US" altLang="ja-JP" sz="1400" dirty="0"/>
          </a:p>
          <a:p>
            <a:pPr>
              <a:lnSpc>
                <a:spcPts val="1800"/>
              </a:lnSpc>
            </a:pPr>
            <a:r>
              <a:rPr lang="ja-JP" altLang="en-US" sz="1400" dirty="0"/>
              <a:t>　　㋒ 民間活用の拡大 </a:t>
            </a:r>
          </a:p>
          <a:p>
            <a:pPr>
              <a:lnSpc>
                <a:spcPts val="1800"/>
              </a:lnSpc>
            </a:pPr>
            <a:r>
              <a:rPr lang="ja-JP" altLang="en-US" sz="1400" dirty="0"/>
              <a:t>　　㋓ 民間活用における競争性の追求 </a:t>
            </a:r>
          </a:p>
          <a:p>
            <a:pPr>
              <a:lnSpc>
                <a:spcPts val="1800"/>
              </a:lnSpc>
            </a:pPr>
            <a:r>
              <a:rPr lang="ja-JP" altLang="en-US" sz="1400" dirty="0"/>
              <a:t>　　㋔ 活動支援を行っている場合の支援と効果の関係の明確化 </a:t>
            </a:r>
            <a:endParaRPr lang="en-US" altLang="ja-JP" sz="1400" dirty="0"/>
          </a:p>
          <a:p>
            <a:pPr>
              <a:lnSpc>
                <a:spcPts val="1800"/>
              </a:lnSpc>
            </a:pPr>
            <a:r>
              <a:rPr lang="ja-JP" altLang="en-US" sz="1400" dirty="0"/>
              <a:t>③ 応分の負担</a:t>
            </a:r>
            <a:r>
              <a:rPr lang="en-US" altLang="ja-JP" sz="1400" dirty="0"/>
              <a:t>(</a:t>
            </a:r>
            <a:r>
              <a:rPr lang="ja-JP" altLang="en-US" sz="1400" dirty="0"/>
              <a:t>受益と負担の再検討</a:t>
            </a:r>
            <a:r>
              <a:rPr lang="en-US" altLang="ja-JP" sz="1400" dirty="0"/>
              <a:t>) </a:t>
            </a:r>
            <a:endParaRPr lang="ja-JP" altLang="en-US" sz="1400" dirty="0"/>
          </a:p>
        </p:txBody>
      </p:sp>
      <p:sp>
        <p:nvSpPr>
          <p:cNvPr id="8" name="正方形/長方形 7"/>
          <p:cNvSpPr/>
          <p:nvPr/>
        </p:nvSpPr>
        <p:spPr>
          <a:xfrm>
            <a:off x="467544" y="5250686"/>
            <a:ext cx="5328592" cy="338554"/>
          </a:xfrm>
          <a:prstGeom prst="rect">
            <a:avLst/>
          </a:prstGeom>
        </p:spPr>
        <p:txBody>
          <a:bodyPr wrap="square">
            <a:spAutoFit/>
          </a:bodyPr>
          <a:lstStyle/>
          <a:p>
            <a:r>
              <a:rPr lang="ja-JP" altLang="en-US" sz="1600" dirty="0"/>
              <a:t>○施策・事業の水準等についての基本的な考え方</a:t>
            </a:r>
          </a:p>
        </p:txBody>
      </p:sp>
      <p:sp>
        <p:nvSpPr>
          <p:cNvPr id="9" name="正方形/長方形 8"/>
          <p:cNvSpPr/>
          <p:nvPr/>
        </p:nvSpPr>
        <p:spPr>
          <a:xfrm>
            <a:off x="827584" y="5589240"/>
            <a:ext cx="7704856" cy="1015663"/>
          </a:xfrm>
          <a:prstGeom prst="rect">
            <a:avLst/>
          </a:prstGeom>
          <a:ln>
            <a:solidFill>
              <a:schemeClr val="tx1"/>
            </a:solidFill>
            <a:prstDash val="dash"/>
          </a:ln>
        </p:spPr>
        <p:txBody>
          <a:bodyPr wrap="square">
            <a:spAutoFit/>
          </a:bodyPr>
          <a:lstStyle/>
          <a:p>
            <a:pPr>
              <a:lnSpc>
                <a:spcPts val="1800"/>
              </a:lnSpc>
            </a:pPr>
            <a:r>
              <a:rPr lang="ja-JP" altLang="en-US" sz="1400" dirty="0"/>
              <a:t>■基本原則</a:t>
            </a:r>
          </a:p>
          <a:p>
            <a:pPr>
              <a:lnSpc>
                <a:spcPts val="1800"/>
              </a:lnSpc>
            </a:pPr>
            <a:r>
              <a:rPr lang="ja-JP" altLang="en-US" sz="1400" dirty="0"/>
              <a:t>① 大阪府内で統一的に実施されている施策・事業については、その水準に合わせる。</a:t>
            </a:r>
          </a:p>
          <a:p>
            <a:pPr>
              <a:lnSpc>
                <a:spcPts val="1800"/>
              </a:lnSpc>
            </a:pPr>
            <a:r>
              <a:rPr lang="ja-JP" altLang="en-US" sz="1400" dirty="0"/>
              <a:t>② その他の施策・事業については、４指定都市（横浜市・名古屋市・京都市</a:t>
            </a:r>
            <a:r>
              <a:rPr lang="ja-JP" altLang="en-US" sz="1400"/>
              <a:t>・神戸市）の</a:t>
            </a:r>
            <a:r>
              <a:rPr lang="ja-JP" altLang="en-US" sz="1400" dirty="0"/>
              <a:t>標準的な水準に合わせる。</a:t>
            </a:r>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施策・事業のゼロベースの見直し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2" name="テキスト ボックス 11"/>
          <p:cNvSpPr txBox="1"/>
          <p:nvPr/>
        </p:nvSpPr>
        <p:spPr>
          <a:xfrm>
            <a:off x="395536" y="828001"/>
            <a:ext cx="8424936" cy="584775"/>
          </a:xfrm>
          <a:prstGeom prst="rect">
            <a:avLst/>
          </a:prstGeom>
          <a:noFill/>
        </p:spPr>
        <p:txBody>
          <a:bodyPr wrap="square" rtlCol="0">
            <a:spAutoFit/>
          </a:bodyPr>
          <a:lstStyle/>
          <a:p>
            <a:r>
              <a:rPr lang="ja-JP" altLang="en-US" sz="1600" dirty="0">
                <a:latin typeface="+mn-ea"/>
              </a:rPr>
              <a:t>　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月策定）に基づき、所要一般財源１億円以上の施策・事業（１０９項目）</a:t>
            </a:r>
            <a:endParaRPr lang="en-US" altLang="ja-JP" sz="1600" dirty="0">
              <a:latin typeface="+mn-ea"/>
            </a:endParaRPr>
          </a:p>
          <a:p>
            <a:r>
              <a:rPr lang="ja-JP" altLang="en-US" sz="1600" dirty="0">
                <a:latin typeface="+mn-ea"/>
              </a:rPr>
              <a:t>について見直しを実施。</a:t>
            </a:r>
            <a:endParaRPr kumimoji="1" lang="ja-JP" altLang="en-US" sz="1700" dirty="0"/>
          </a:p>
        </p:txBody>
      </p:sp>
      <p:sp>
        <p:nvSpPr>
          <p:cNvPr id="10" name="スライド番号プレースホルダ 9"/>
          <p:cNvSpPr>
            <a:spLocks noGrp="1"/>
          </p:cNvSpPr>
          <p:nvPr>
            <p:ph type="sldNum" sz="quarter" idx="12"/>
          </p:nvPr>
        </p:nvSpPr>
        <p:spPr/>
        <p:txBody>
          <a:bodyPr/>
          <a:lstStyle/>
          <a:p>
            <a:fld id="{CCEC3038-1CF1-4B63-9920-55248DCFBA97}" type="slidenum">
              <a:rPr kumimoji="1" lang="ja-JP" altLang="en-US" smtClean="0"/>
              <a:pPr/>
              <a:t>226</a:t>
            </a:fld>
            <a:endParaRPr kumimoji="1" lang="ja-JP" altLang="en-US"/>
          </a:p>
        </p:txBody>
      </p:sp>
    </p:spTree>
    <p:extLst>
      <p:ext uri="{BB962C8B-B14F-4D97-AF65-F5344CB8AC3E}">
        <p14:creationId xmlns:p14="http://schemas.microsoft.com/office/powerpoint/2010/main" val="15094230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36">
            <a:extLst>
              <a:ext uri="{FF2B5EF4-FFF2-40B4-BE49-F238E27FC236}">
                <a16:creationId xmlns:a16="http://schemas.microsoft.com/office/drawing/2014/main" xmlns="" id="{6256FD0D-4E29-4297-8E20-AD00908C2AF2}"/>
              </a:ext>
            </a:extLst>
          </p:cNvPr>
          <p:cNvSpPr/>
          <p:nvPr/>
        </p:nvSpPr>
        <p:spPr>
          <a:xfrm>
            <a:off x="7812360" y="769805"/>
            <a:ext cx="1077409" cy="5821373"/>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（１／３）</a:t>
            </a:r>
          </a:p>
        </p:txBody>
      </p:sp>
      <p:graphicFrame>
        <p:nvGraphicFramePr>
          <p:cNvPr id="7" name="表 6"/>
          <p:cNvGraphicFramePr>
            <a:graphicFrameLocks noGrp="1"/>
          </p:cNvGraphicFramePr>
          <p:nvPr>
            <p:extLst/>
          </p:nvPr>
        </p:nvGraphicFramePr>
        <p:xfrm>
          <a:off x="395536" y="841923"/>
          <a:ext cx="8352928" cy="5755320"/>
        </p:xfrm>
        <a:graphic>
          <a:graphicData uri="http://schemas.openxmlformats.org/drawingml/2006/table">
            <a:tbl>
              <a:tblPr/>
              <a:tblGrid>
                <a:gridCol w="630410">
                  <a:extLst>
                    <a:ext uri="{9D8B030D-6E8A-4147-A177-3AD203B41FA5}">
                      <a16:colId xmlns:a16="http://schemas.microsoft.com/office/drawing/2014/main" xmlns="" val="20000"/>
                    </a:ext>
                  </a:extLst>
                </a:gridCol>
                <a:gridCol w="5850310">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tblGrid>
              <a:tr h="426837">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海外事務所運営経費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l" fontAlgn="ctr"/>
                      <a:r>
                        <a:rPr lang="en-US" altLang="ja-JP" sz="1100" b="0" i="0" u="none" strike="noStrike" dirty="0">
                          <a:solidFill>
                            <a:srgbClr val="000000"/>
                          </a:solidFill>
                          <a:latin typeface="ＭＳ Ｐゴシック"/>
                        </a:rPr>
                        <a:t>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ＩＢＰＣ大阪ネットワークセンター運営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0.90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l" fontAlgn="ctr"/>
                      <a:r>
                        <a:rPr lang="en-US" altLang="ja-JP" sz="1100" b="0" i="0" u="none" strike="noStrike" dirty="0">
                          <a:solidFill>
                            <a:srgbClr val="000000"/>
                          </a:solidFill>
                          <a:latin typeface="ＭＳ Ｐゴシック"/>
                        </a:rPr>
                        <a:t>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企業等誘致・集積推進事業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0.95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職員疾病対策事業（旧裁量予算分）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職員被服貸与事業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6</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公立大学法人大阪市立大学運営費交付金（大学）</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gn="l" fontAlgn="ctr"/>
                      <a:r>
                        <a:rPr lang="en-US" altLang="ja-JP" sz="1100" b="0" i="0" u="none" strike="noStrike" dirty="0">
                          <a:solidFill>
                            <a:srgbClr val="000000"/>
                          </a:solidFill>
                          <a:latin typeface="ＭＳ Ｐゴシック"/>
                        </a:rPr>
                        <a:t>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市民交流センター管理運営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5.62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gn="l" fontAlgn="ctr"/>
                      <a:r>
                        <a:rPr lang="en-US" altLang="ja-JP" sz="1100" b="0" i="0" u="none" strike="noStrike" dirty="0">
                          <a:solidFill>
                            <a:srgbClr val="000000"/>
                          </a:solidFill>
                          <a:latin typeface="ＭＳ Ｐゴシック"/>
                        </a:rPr>
                        <a:t>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男女共同参画センター管理運営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0.43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0.58</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gn="l" fontAlgn="ctr"/>
                      <a:r>
                        <a:rPr lang="en-US" altLang="ja-JP" sz="1100" b="0" i="0" u="none" strike="noStrike" dirty="0">
                          <a:solidFill>
                            <a:srgbClr val="000000"/>
                          </a:solidFill>
                          <a:latin typeface="ＭＳ Ｐゴシック"/>
                        </a:rPr>
                        <a:t>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市民交流センター改修整備</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gn="l" fontAlgn="ctr"/>
                      <a:r>
                        <a:rPr lang="en-US" altLang="ja-JP" sz="1100" b="0" i="0" u="none" strike="noStrike" dirty="0">
                          <a:solidFill>
                            <a:srgbClr val="000000"/>
                          </a:solidFill>
                          <a:latin typeface="ＭＳ Ｐゴシック"/>
                        </a:rPr>
                        <a:t>10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地域活動団体等の公益活動の連携・協働の促進等による地域コミュニティづくり事業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1.81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各所整備費　各局分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gn="l" fontAlgn="ctr"/>
                      <a:r>
                        <a:rPr lang="en-US" altLang="ja-JP" sz="1100" b="0" i="0" u="none" strike="noStrike" dirty="0">
                          <a:solidFill>
                            <a:srgbClr val="000000"/>
                          </a:solidFill>
                          <a:latin typeface="ＭＳ Ｐゴシック"/>
                        </a:rPr>
                        <a:t>12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コミュニティ系バス運営費補助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8.37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0">
                <a:tc>
                  <a:txBody>
                    <a:bodyPr/>
                    <a:lstStyle/>
                    <a:p>
                      <a:pPr algn="l" fontAlgn="ctr"/>
                      <a:r>
                        <a:rPr lang="en-US" altLang="ja-JP" sz="1100" b="0" i="0" u="none" strike="noStrike" dirty="0">
                          <a:solidFill>
                            <a:srgbClr val="000000"/>
                          </a:solidFill>
                          <a:latin typeface="ＭＳ Ｐゴシック"/>
                        </a:rPr>
                        <a:t>13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大阪シティエアターミナル（ＯＣＡＴ）ビルの公的施設管理運営補助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0">
                <a:tc>
                  <a:txBody>
                    <a:bodyPr/>
                    <a:lstStyle/>
                    <a:p>
                      <a:pPr algn="l" fontAlgn="ctr"/>
                      <a:r>
                        <a:rPr lang="en-US" altLang="ja-JP" sz="1100" b="0" i="0" u="none" strike="noStrike" dirty="0">
                          <a:solidFill>
                            <a:srgbClr val="000000"/>
                          </a:solidFill>
                          <a:latin typeface="ＭＳ Ｐゴシック"/>
                        </a:rPr>
                        <a:t>14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大阪バイオサイエンス研究所</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4.50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6.19</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0">
                <a:tc>
                  <a:txBody>
                    <a:bodyPr/>
                    <a:lstStyle/>
                    <a:p>
                      <a:pPr algn="l" fontAlgn="ctr"/>
                      <a:r>
                        <a:rPr lang="en-US" altLang="ja-JP" sz="1100" b="0" i="0" u="none" strike="noStrike" dirty="0">
                          <a:solidFill>
                            <a:srgbClr val="000000"/>
                          </a:solidFill>
                          <a:latin typeface="ＭＳ Ｐゴシック"/>
                        </a:rPr>
                        <a:t>15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総合健康診査事業（ナイスミドルチェック）</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0">
                <a:tc>
                  <a:txBody>
                    <a:bodyPr/>
                    <a:lstStyle/>
                    <a:p>
                      <a:pPr algn="l" fontAlgn="ctr"/>
                      <a:r>
                        <a:rPr lang="en-US" altLang="ja-JP" sz="1100" b="0" i="0" u="none" strike="noStrike" dirty="0">
                          <a:solidFill>
                            <a:srgbClr val="000000"/>
                          </a:solidFill>
                          <a:latin typeface="ＭＳ Ｐゴシック"/>
                        </a:rPr>
                        <a:t>16</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小児</a:t>
                      </a:r>
                      <a:r>
                        <a:rPr lang="ja-JP" altLang="en-US" sz="1100" b="0" i="0" u="none" strike="noStrike" dirty="0" err="1">
                          <a:solidFill>
                            <a:srgbClr val="000000"/>
                          </a:solidFill>
                          <a:latin typeface="ＭＳ Ｐゴシック"/>
                        </a:rPr>
                        <a:t>ぜん</a:t>
                      </a:r>
                      <a:r>
                        <a:rPr lang="ja-JP" altLang="en-US" sz="1100" b="0" i="0" u="none" strike="noStrike" dirty="0">
                          <a:solidFill>
                            <a:srgbClr val="000000"/>
                          </a:solidFill>
                          <a:latin typeface="ＭＳ Ｐゴシック"/>
                        </a:rPr>
                        <a:t>息等医療助成事業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2.59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0">
                <a:tc>
                  <a:txBody>
                    <a:bodyPr/>
                    <a:lstStyle/>
                    <a:p>
                      <a:pPr algn="l" fontAlgn="ctr"/>
                      <a:r>
                        <a:rPr lang="en-US" altLang="ja-JP" sz="1100" b="0" i="0" u="none" strike="noStrike" dirty="0">
                          <a:solidFill>
                            <a:srgbClr val="000000"/>
                          </a:solidFill>
                          <a:latin typeface="ＭＳ Ｐゴシック"/>
                        </a:rPr>
                        <a:t>17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環境科学研究所（検査・研究業務、栄養専門学校）</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0">
                <a:tc>
                  <a:txBody>
                    <a:bodyPr/>
                    <a:lstStyle/>
                    <a:p>
                      <a:pPr algn="l" fontAlgn="ctr"/>
                      <a:r>
                        <a:rPr lang="en-US" altLang="ja-JP" sz="1100" b="0" i="0" u="none" strike="noStrike" dirty="0">
                          <a:solidFill>
                            <a:srgbClr val="000000"/>
                          </a:solidFill>
                          <a:latin typeface="ＭＳ Ｐゴシック"/>
                        </a:rPr>
                        <a:t>18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市営交通料金福祉措置（敬老パス）</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27.77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37.65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0">
                <a:tc>
                  <a:txBody>
                    <a:bodyPr/>
                    <a:lstStyle/>
                    <a:p>
                      <a:pPr algn="l" fontAlgn="ctr"/>
                      <a:r>
                        <a:rPr lang="en-US" altLang="ja-JP" sz="1100" b="0" i="0" u="none" strike="noStrike" dirty="0">
                          <a:solidFill>
                            <a:srgbClr val="000000"/>
                          </a:solidFill>
                          <a:latin typeface="ＭＳ Ｐゴシック"/>
                        </a:rPr>
                        <a:t>19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大阪市社会福祉協議会交付金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0.87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0">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20</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各区社会福祉協議会交付金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4.62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地域生活支援事業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3.75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地域福祉活動推進事業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3.72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23</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民生委員連盟交付金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0">
                <a:tc>
                  <a:txBody>
                    <a:bodyPr/>
                    <a:lstStyle/>
                    <a:p>
                      <a:pPr algn="l" fontAlgn="ctr"/>
                      <a:r>
                        <a:rPr lang="en-US" altLang="ja-JP" sz="1100" b="0" i="0" u="none" strike="noStrike" dirty="0">
                          <a:solidFill>
                            <a:srgbClr val="000000"/>
                          </a:solidFill>
                          <a:latin typeface="ＭＳ Ｐゴシック"/>
                        </a:rPr>
                        <a:t>24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軽費老人ホームサービス提供費補助金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0.79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r h="0">
                <a:tc>
                  <a:txBody>
                    <a:bodyPr/>
                    <a:lstStyle/>
                    <a:p>
                      <a:pPr algn="l" fontAlgn="ctr"/>
                      <a:r>
                        <a:rPr lang="en-US" altLang="ja-JP" sz="1100" b="0" i="0" u="none" strike="noStrike" dirty="0">
                          <a:solidFill>
                            <a:srgbClr val="000000"/>
                          </a:solidFill>
                          <a:latin typeface="ＭＳ Ｐゴシック"/>
                        </a:rPr>
                        <a:t>25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食事サービス事業（ふれあい型）</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0">
                <a:tc>
                  <a:txBody>
                    <a:bodyPr/>
                    <a:lstStyle/>
                    <a:p>
                      <a:pPr algn="l" fontAlgn="ctr"/>
                      <a:r>
                        <a:rPr lang="en-US" altLang="zh-TW" sz="1100" b="0" i="0" u="none" strike="noStrike" dirty="0">
                          <a:solidFill>
                            <a:schemeClr val="tx1"/>
                          </a:solidFill>
                          <a:latin typeface="ＭＳ Ｐゴシック" pitchFamily="50" charset="-128"/>
                          <a:ea typeface="ＭＳ Ｐゴシック" pitchFamily="50" charset="-128"/>
                        </a:rPr>
                        <a:t>26</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高齢者住宅改修費給付事業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0.09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6"/>
                  </a:ext>
                </a:extLst>
              </a:tr>
              <a:tr h="0">
                <a:tc>
                  <a:txBody>
                    <a:bodyPr/>
                    <a:lstStyle/>
                    <a:p>
                      <a:pPr algn="l" fontAlgn="ctr"/>
                      <a:r>
                        <a:rPr lang="en-US" altLang="ja-JP" sz="1100" b="0" i="0" u="none" strike="noStrike" dirty="0">
                          <a:solidFill>
                            <a:srgbClr val="000000"/>
                          </a:solidFill>
                          <a:latin typeface="ＭＳ Ｐゴシック"/>
                        </a:rPr>
                        <a:t>27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老人憩の家運営助成 事業費（常設分）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7"/>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高齢者地域活動支援事業 運営委託</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1.45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8"/>
                  </a:ext>
                </a:extLst>
              </a:tr>
              <a:tr h="0">
                <a:tc>
                  <a:txBody>
                    <a:bodyPr/>
                    <a:lstStyle/>
                    <a:p>
                      <a:pPr algn="l" fontAlgn="ctr"/>
                      <a:r>
                        <a:rPr lang="en-US" altLang="ja-JP" sz="1100" b="0" i="0" u="none" strike="noStrike" dirty="0">
                          <a:solidFill>
                            <a:srgbClr val="000000"/>
                          </a:solidFill>
                          <a:latin typeface="ＭＳ Ｐゴシック"/>
                        </a:rPr>
                        <a:t>29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err="1">
                          <a:solidFill>
                            <a:srgbClr val="000000"/>
                          </a:solidFill>
                          <a:latin typeface="ＭＳ Ｐゴシック"/>
                        </a:rPr>
                        <a:t>舞洲障がい</a:t>
                      </a:r>
                      <a:r>
                        <a:rPr lang="ja-JP" altLang="en-US" sz="1100" b="0" i="0" u="none" strike="noStrike" dirty="0">
                          <a:solidFill>
                            <a:srgbClr val="000000"/>
                          </a:solidFill>
                          <a:latin typeface="ＭＳ Ｐゴシック"/>
                        </a:rPr>
                        <a:t>者スポーツセンター</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0.54</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9"/>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30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委託老人福祉センター</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30"/>
                  </a:ext>
                </a:extLst>
              </a:tr>
            </a:tbl>
          </a:graphicData>
        </a:graphic>
      </p:graphicFrame>
      <p:sp>
        <p:nvSpPr>
          <p:cNvPr id="9" name="正方形/長方形 8"/>
          <p:cNvSpPr/>
          <p:nvPr/>
        </p:nvSpPr>
        <p:spPr>
          <a:xfrm>
            <a:off x="8253263" y="667435"/>
            <a:ext cx="423193" cy="169277"/>
          </a:xfrm>
          <a:prstGeom prst="rect">
            <a:avLst/>
          </a:prstGeom>
        </p:spPr>
        <p:txBody>
          <a:bodyPr wrap="none" lIns="0" tIns="0" rIns="0" bIns="0">
            <a:spAutoFit/>
          </a:bodyPr>
          <a:lstStyle/>
          <a:p>
            <a:r>
              <a:rPr lang="ja-JP" altLang="en-US" sz="1100" dirty="0"/>
              <a:t>（億円）</a:t>
            </a:r>
          </a:p>
        </p:txBody>
      </p:sp>
      <p:sp>
        <p:nvSpPr>
          <p:cNvPr id="8" name="正方形/長方形 7"/>
          <p:cNvSpPr/>
          <p:nvPr/>
        </p:nvSpPr>
        <p:spPr>
          <a:xfrm>
            <a:off x="7164288" y="6596390"/>
            <a:ext cx="1228221" cy="261610"/>
          </a:xfrm>
          <a:prstGeom prst="rect">
            <a:avLst/>
          </a:prstGeom>
        </p:spPr>
        <p:txBody>
          <a:bodyPr wrap="none">
            <a:spAutoFit/>
          </a:bodyPr>
          <a:lstStyle/>
          <a:p>
            <a:r>
              <a:rPr lang="ja-JP" altLang="en-US" sz="1100" dirty="0"/>
              <a:t>（次ページへ続く）</a:t>
            </a:r>
          </a:p>
        </p:txBody>
      </p:sp>
      <p:sp>
        <p:nvSpPr>
          <p:cNvPr id="10"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1" name="スライド番号プレースホルダ 10"/>
          <p:cNvSpPr>
            <a:spLocks noGrp="1"/>
          </p:cNvSpPr>
          <p:nvPr>
            <p:ph type="sldNum" sz="quarter" idx="12"/>
          </p:nvPr>
        </p:nvSpPr>
        <p:spPr/>
        <p:txBody>
          <a:bodyPr/>
          <a:lstStyle/>
          <a:p>
            <a:fld id="{CCEC3038-1CF1-4B63-9920-55248DCFBA97}" type="slidenum">
              <a:rPr kumimoji="1" lang="ja-JP" altLang="en-US" smtClean="0"/>
              <a:pPr/>
              <a:t>227</a:t>
            </a:fld>
            <a:endParaRPr kumimoji="1" lang="ja-JP" altLang="en-US"/>
          </a:p>
        </p:txBody>
      </p:sp>
    </p:spTree>
    <p:extLst>
      <p:ext uri="{BB962C8B-B14F-4D97-AF65-F5344CB8AC3E}">
        <p14:creationId xmlns:p14="http://schemas.microsoft.com/office/powerpoint/2010/main" val="23473073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36">
            <a:extLst>
              <a:ext uri="{FF2B5EF4-FFF2-40B4-BE49-F238E27FC236}">
                <a16:creationId xmlns:a16="http://schemas.microsoft.com/office/drawing/2014/main" xmlns="" id="{BA6C236F-FA23-4AD1-94C4-0880F1190623}"/>
              </a:ext>
            </a:extLst>
          </p:cNvPr>
          <p:cNvSpPr/>
          <p:nvPr/>
        </p:nvSpPr>
        <p:spPr>
          <a:xfrm>
            <a:off x="7884369" y="774522"/>
            <a:ext cx="1008112" cy="5894838"/>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53263" y="667435"/>
            <a:ext cx="423193" cy="169277"/>
          </a:xfrm>
          <a:prstGeom prst="rect">
            <a:avLst/>
          </a:prstGeom>
        </p:spPr>
        <p:txBody>
          <a:bodyPr wrap="none" lIns="0" tIns="0" rIns="0" bIns="0">
            <a:spAutoFit/>
          </a:bodyPr>
          <a:lstStyle/>
          <a:p>
            <a:r>
              <a:rPr lang="ja-JP" altLang="en-US" sz="1100" dirty="0"/>
              <a:t>（億円）</a:t>
            </a:r>
          </a:p>
        </p:txBody>
      </p:sp>
      <p:sp>
        <p:nvSpPr>
          <p:cNvPr id="12" name="正方形/長方形 11"/>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（２／３）</a:t>
            </a:r>
          </a:p>
        </p:txBody>
      </p:sp>
      <p:sp>
        <p:nvSpPr>
          <p:cNvPr id="6" name="正方形/長方形 5"/>
          <p:cNvSpPr/>
          <p:nvPr/>
        </p:nvSpPr>
        <p:spPr>
          <a:xfrm>
            <a:off x="7164288" y="6596390"/>
            <a:ext cx="1228221" cy="261610"/>
          </a:xfrm>
          <a:prstGeom prst="rect">
            <a:avLst/>
          </a:prstGeom>
        </p:spPr>
        <p:txBody>
          <a:bodyPr wrap="none">
            <a:spAutoFit/>
          </a:bodyPr>
          <a:lstStyle/>
          <a:p>
            <a:r>
              <a:rPr lang="ja-JP" altLang="en-US" sz="1100" dirty="0"/>
              <a:t>（次ページへ続く）</a:t>
            </a:r>
          </a:p>
        </p:txBody>
      </p:sp>
      <p:sp>
        <p:nvSpPr>
          <p:cNvPr id="7" name="正方形/長方形 6"/>
          <p:cNvSpPr/>
          <p:nvPr/>
        </p:nvSpPr>
        <p:spPr>
          <a:xfrm>
            <a:off x="611560" y="620688"/>
            <a:ext cx="1518364" cy="261610"/>
          </a:xfrm>
          <a:prstGeom prst="rect">
            <a:avLst/>
          </a:prstGeom>
        </p:spPr>
        <p:txBody>
          <a:bodyPr wrap="none">
            <a:spAutoFit/>
          </a:bodyPr>
          <a:lstStyle/>
          <a:p>
            <a:r>
              <a:rPr lang="ja-JP" altLang="en-US" sz="1100" dirty="0"/>
              <a:t>（前ページからの続き）</a:t>
            </a:r>
          </a:p>
        </p:txBody>
      </p:sp>
      <p:sp>
        <p:nvSpPr>
          <p:cNvPr id="10"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1" name="スライド番号プレースホルダ 10"/>
          <p:cNvSpPr>
            <a:spLocks noGrp="1"/>
          </p:cNvSpPr>
          <p:nvPr>
            <p:ph type="sldNum" sz="quarter" idx="12"/>
          </p:nvPr>
        </p:nvSpPr>
        <p:spPr/>
        <p:txBody>
          <a:bodyPr/>
          <a:lstStyle/>
          <a:p>
            <a:fld id="{CCEC3038-1CF1-4B63-9920-55248DCFBA97}" type="slidenum">
              <a:rPr kumimoji="1" lang="ja-JP" altLang="en-US" smtClean="0"/>
              <a:pPr/>
              <a:t>228</a:t>
            </a:fld>
            <a:endParaRPr kumimoji="1" lang="ja-JP" altLang="en-US"/>
          </a:p>
        </p:txBody>
      </p:sp>
      <p:graphicFrame>
        <p:nvGraphicFramePr>
          <p:cNvPr id="8" name="表 7"/>
          <p:cNvGraphicFramePr>
            <a:graphicFrameLocks noGrp="1"/>
          </p:cNvGraphicFramePr>
          <p:nvPr>
            <p:extLst/>
          </p:nvPr>
        </p:nvGraphicFramePr>
        <p:xfrm>
          <a:off x="395993" y="836712"/>
          <a:ext cx="8401183" cy="5748120"/>
        </p:xfrm>
        <a:graphic>
          <a:graphicData uri="http://schemas.openxmlformats.org/drawingml/2006/table">
            <a:tbl>
              <a:tblPr/>
              <a:tblGrid>
                <a:gridCol w="576064">
                  <a:extLst>
                    <a:ext uri="{9D8B030D-6E8A-4147-A177-3AD203B41FA5}">
                      <a16:colId xmlns:a16="http://schemas.microsoft.com/office/drawing/2014/main" xmlns="" val="20000"/>
                    </a:ext>
                  </a:extLst>
                </a:gridCol>
                <a:gridCol w="5976664">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12351">
                  <a:extLst>
                    <a:ext uri="{9D8B030D-6E8A-4147-A177-3AD203B41FA5}">
                      <a16:colId xmlns:a16="http://schemas.microsoft.com/office/drawing/2014/main" xmlns="" val="20003"/>
                    </a:ext>
                  </a:extLst>
                </a:gridCol>
              </a:tblGrid>
              <a:tr h="54448">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31</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32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国民健康保険事業会計繰出金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7.79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639">
                <a:tc>
                  <a:txBody>
                    <a:bodyPr/>
                    <a:lstStyle/>
                    <a:p>
                      <a:pPr algn="l" fontAlgn="ctr"/>
                      <a:r>
                        <a:rPr lang="en-US" altLang="ja-JP" sz="1100" b="0" i="0" u="none" strike="noStrike" dirty="0">
                          <a:solidFill>
                            <a:srgbClr val="000000"/>
                          </a:solidFill>
                          <a:latin typeface="ＭＳ Ｐゴシック"/>
                        </a:rPr>
                        <a:t>33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23.11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639">
                <a:tc>
                  <a:txBody>
                    <a:bodyPr/>
                    <a:lstStyle/>
                    <a:p>
                      <a:pPr algn="l" fontAlgn="ctr"/>
                      <a:r>
                        <a:rPr lang="en-US" altLang="ja-JP" sz="1100" b="0" i="0" u="none" strike="noStrike" dirty="0">
                          <a:solidFill>
                            <a:srgbClr val="000000"/>
                          </a:solidFill>
                          <a:latin typeface="ＭＳ Ｐゴシック"/>
                        </a:rPr>
                        <a:t>34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13.36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639">
                <a:tc>
                  <a:txBody>
                    <a:bodyPr/>
                    <a:lstStyle/>
                    <a:p>
                      <a:pPr algn="l" fontAlgn="ctr"/>
                      <a:r>
                        <a:rPr lang="en-US" altLang="ja-JP" sz="1100" b="0" i="0" u="none" strike="noStrike" dirty="0">
                          <a:solidFill>
                            <a:srgbClr val="000000"/>
                          </a:solidFill>
                          <a:latin typeface="ＭＳ Ｐゴシック"/>
                        </a:rPr>
                        <a:t>35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施設指導及び助成費　民給</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639">
                <a:tc>
                  <a:txBody>
                    <a:bodyPr/>
                    <a:lstStyle/>
                    <a:p>
                      <a:pPr algn="l" fontAlgn="ctr"/>
                      <a:r>
                        <a:rPr lang="en-US" altLang="ja-JP" sz="1100" b="0" i="0" u="none" strike="noStrike" dirty="0">
                          <a:solidFill>
                            <a:srgbClr val="000000"/>
                          </a:solidFill>
                          <a:latin typeface="ＭＳ Ｐゴシック"/>
                        </a:rPr>
                        <a:t>36</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児童いきいき放課後事業　子どもの家事業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6639">
                <a:tc>
                  <a:txBody>
                    <a:bodyPr/>
                    <a:lstStyle/>
                    <a:p>
                      <a:pPr algn="l" fontAlgn="ctr"/>
                      <a:r>
                        <a:rPr lang="en-US" altLang="ja-JP" sz="1100" b="0" i="0" u="none" strike="noStrike" dirty="0">
                          <a:solidFill>
                            <a:srgbClr val="000000"/>
                          </a:solidFill>
                          <a:latin typeface="ＭＳ Ｐゴシック"/>
                        </a:rPr>
                        <a:t>37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留守家庭児童対策</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-0.72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6639">
                <a:tc>
                  <a:txBody>
                    <a:bodyPr/>
                    <a:lstStyle/>
                    <a:p>
                      <a:pPr algn="l" fontAlgn="ctr"/>
                      <a:r>
                        <a:rPr lang="en-US" altLang="ja-JP" sz="1100" b="0" i="0" u="none" strike="noStrike" dirty="0">
                          <a:solidFill>
                            <a:srgbClr val="000000"/>
                          </a:solidFill>
                          <a:latin typeface="ＭＳ Ｐゴシック"/>
                        </a:rPr>
                        <a:t>38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子育て活動支援事業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0.33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6639">
                <a:tc>
                  <a:txBody>
                    <a:bodyPr/>
                    <a:lstStyle/>
                    <a:p>
                      <a:pPr algn="l" fontAlgn="ctr"/>
                      <a:r>
                        <a:rPr lang="en-US" altLang="ja-JP" sz="1100" b="0" i="0" u="none" strike="noStrike" dirty="0">
                          <a:solidFill>
                            <a:srgbClr val="000000"/>
                          </a:solidFill>
                          <a:latin typeface="ＭＳ Ｐゴシック"/>
                        </a:rPr>
                        <a:t>39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ファミリー・サポート・センター事業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a:t>
                      </a:r>
                      <a:r>
                        <a:rPr lang="zh-TW" altLang="en-US" sz="1100" b="0" i="0" u="none" strike="noStrike" dirty="0">
                          <a:solidFill>
                            <a:srgbClr val="000000"/>
                          </a:solidFill>
                          <a:latin typeface="ＭＳ Ｐゴシック" pitchFamily="50" charset="-128"/>
                          <a:ea typeface="ＭＳ Ｐゴシック" pitchFamily="50" charset="-128"/>
                        </a:rPr>
                        <a:t>歳児保育特別対策費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6.84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6639">
                <a:tc>
                  <a:txBody>
                    <a:bodyPr/>
                    <a:lstStyle/>
                    <a:p>
                      <a:pPr algn="l" fontAlgn="ctr"/>
                      <a:r>
                        <a:rPr lang="en-US" altLang="ja-JP" sz="1100" b="0" i="0" u="none" strike="noStrike" dirty="0">
                          <a:solidFill>
                            <a:srgbClr val="000000"/>
                          </a:solidFill>
                          <a:latin typeface="ＭＳ Ｐゴシック"/>
                        </a:rPr>
                        <a:t>41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市営交通料金福祉措置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2.21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46639">
                <a:tc>
                  <a:txBody>
                    <a:bodyPr/>
                    <a:lstStyle/>
                    <a:p>
                      <a:pPr algn="l" fontAlgn="ctr"/>
                      <a:r>
                        <a:rPr lang="en-US" altLang="ja-JP" sz="1100" b="0" i="0" u="none" strike="noStrike" dirty="0">
                          <a:solidFill>
                            <a:srgbClr val="000000"/>
                          </a:solidFill>
                          <a:latin typeface="ＭＳ Ｐゴシック"/>
                        </a:rPr>
                        <a:t>42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2.02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46639">
                <a:tc>
                  <a:txBody>
                    <a:bodyPr/>
                    <a:lstStyle/>
                    <a:p>
                      <a:pPr algn="l" fontAlgn="ctr"/>
                      <a:r>
                        <a:rPr lang="en-US" altLang="ja-JP" sz="1100" b="0" i="0" u="none" strike="noStrike" dirty="0">
                          <a:solidFill>
                            <a:srgbClr val="000000"/>
                          </a:solidFill>
                          <a:latin typeface="ＭＳ Ｐゴシック"/>
                        </a:rPr>
                        <a:t>43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44</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公立保育所一般管理費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延長保育事業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0.01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職員補充対策費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47</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長時間保育対策費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保育所運営体制変更対応</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55967">
                <a:tc>
                  <a:txBody>
                    <a:bodyPr/>
                    <a:lstStyle/>
                    <a:p>
                      <a:pPr algn="l" fontAlgn="ctr"/>
                      <a:r>
                        <a:rPr lang="en-US" altLang="ja-JP" sz="1100" b="0" i="0" u="none" strike="noStrike" dirty="0">
                          <a:solidFill>
                            <a:srgbClr val="000000"/>
                          </a:solidFill>
                          <a:latin typeface="ＭＳ Ｐゴシック"/>
                        </a:rPr>
                        <a:t>49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公立保育所管理運営費　新ニーズ対応臨任職員の非常勤化実施事業</a:t>
                      </a:r>
                      <a:endParaRPr lang="en-US" altLang="ja-JP" sz="1100" b="0" i="0" u="none" strike="noStrike" dirty="0">
                        <a:solidFill>
                          <a:srgbClr val="000000"/>
                        </a:solidFill>
                        <a:latin typeface="ＭＳ Ｐゴシック"/>
                      </a:endParaRPr>
                    </a:p>
                    <a:p>
                      <a:pPr algn="l" fontAlgn="ctr"/>
                      <a:r>
                        <a:rPr lang="ja-JP" altLang="en-US" sz="1100" b="0" i="0" u="none" strike="noStrike" dirty="0">
                          <a:solidFill>
                            <a:srgbClr val="000000"/>
                          </a:solidFill>
                          <a:latin typeface="ＭＳ Ｐゴシック"/>
                        </a:rPr>
                        <a:t>（子育て相談及び地域交流推進のための非常勤嘱託職員の雇用経費）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46639">
                <a:tc>
                  <a:txBody>
                    <a:bodyPr/>
                    <a:lstStyle/>
                    <a:p>
                      <a:pPr algn="l" fontAlgn="ctr"/>
                      <a:r>
                        <a:rPr lang="en-US" altLang="ja-JP" sz="1100" b="0" i="0" u="none" strike="noStrike" dirty="0">
                          <a:solidFill>
                            <a:srgbClr val="000000"/>
                          </a:solidFill>
                          <a:latin typeface="ＭＳ Ｐゴシック"/>
                        </a:rPr>
                        <a:t>50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子育ていろいろ相談センター　管理運営費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0.63</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教育相談事業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青少年野外活動施設管理運営費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46639">
                <a:tc>
                  <a:txBody>
                    <a:bodyPr/>
                    <a:lstStyle/>
                    <a:p>
                      <a:pPr algn="l" fontAlgn="ctr"/>
                      <a:r>
                        <a:rPr lang="en-US" altLang="ja-JP" sz="1100" b="0" i="0" u="none" strike="noStrike" dirty="0">
                          <a:solidFill>
                            <a:srgbClr val="000000"/>
                          </a:solidFill>
                          <a:latin typeface="ＭＳ Ｐゴシック"/>
                        </a:rPr>
                        <a:t>53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保育料の軽減</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46639">
                <a:tc>
                  <a:txBody>
                    <a:bodyPr/>
                    <a:lstStyle/>
                    <a:p>
                      <a:pPr algn="l" fontAlgn="ctr"/>
                      <a:r>
                        <a:rPr lang="en-US" altLang="ja-JP" sz="1100" b="0" i="0" u="none" strike="noStrike" dirty="0">
                          <a:solidFill>
                            <a:schemeClr val="tx1"/>
                          </a:solidFill>
                          <a:latin typeface="ＭＳ Ｐゴシック"/>
                        </a:rPr>
                        <a:t>54</a:t>
                      </a:r>
                      <a:endParaRPr lang="ja-JP" altLang="en-US"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（社</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大阪フィルハーモニー協会助成</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1.10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r h="46639">
                <a:tc>
                  <a:txBody>
                    <a:bodyPr/>
                    <a:lstStyle/>
                    <a:p>
                      <a:pPr algn="l" fontAlgn="ctr"/>
                      <a:r>
                        <a:rPr lang="en-US" altLang="ja-JP" sz="1100" b="0" i="0" u="none" strike="noStrike" dirty="0">
                          <a:solidFill>
                            <a:srgbClr val="000000"/>
                          </a:solidFill>
                          <a:latin typeface="ＭＳ Ｐゴシック"/>
                        </a:rPr>
                        <a:t>55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競技スポーツ振興事業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0.80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スポーツセンター管理運営</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5"/>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57</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プール管理運営</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6"/>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都市基幹公園等整備（天王寺動植物公園整備）</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7"/>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59</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（財）文楽協会運営補助金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地方独立行政法人大阪市立工業研究所運営費　人件費関連</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9"/>
                  </a:ext>
                </a:extLst>
              </a:tr>
            </a:tbl>
          </a:graphicData>
        </a:graphic>
      </p:graphicFrame>
    </p:spTree>
    <p:extLst>
      <p:ext uri="{BB962C8B-B14F-4D97-AF65-F5344CB8AC3E}">
        <p14:creationId xmlns:p14="http://schemas.microsoft.com/office/powerpoint/2010/main" val="52928076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36">
            <a:extLst>
              <a:ext uri="{FF2B5EF4-FFF2-40B4-BE49-F238E27FC236}">
                <a16:creationId xmlns:a16="http://schemas.microsoft.com/office/drawing/2014/main" xmlns="" id="{99C4C99E-68A6-4D37-B2BD-265CABA0735D}"/>
              </a:ext>
            </a:extLst>
          </p:cNvPr>
          <p:cNvSpPr/>
          <p:nvPr/>
        </p:nvSpPr>
        <p:spPr>
          <a:xfrm>
            <a:off x="7956376" y="932820"/>
            <a:ext cx="1080119" cy="4746988"/>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nvPr>
        </p:nvGraphicFramePr>
        <p:xfrm>
          <a:off x="467545" y="980728"/>
          <a:ext cx="8424935" cy="4699080"/>
        </p:xfrm>
        <a:graphic>
          <a:graphicData uri="http://schemas.openxmlformats.org/drawingml/2006/table">
            <a:tbl>
              <a:tblPr/>
              <a:tblGrid>
                <a:gridCol w="648071">
                  <a:extLst>
                    <a:ext uri="{9D8B030D-6E8A-4147-A177-3AD203B41FA5}">
                      <a16:colId xmlns:a16="http://schemas.microsoft.com/office/drawing/2014/main" xmlns="" val="20000"/>
                    </a:ext>
                  </a:extLst>
                </a:gridCol>
                <a:gridCol w="5976664">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tblGrid>
              <a:tr h="136526">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639">
                <a:tc>
                  <a:txBody>
                    <a:bodyPr/>
                    <a:lstStyle/>
                    <a:p>
                      <a:pPr algn="l" fontAlgn="ctr"/>
                      <a:r>
                        <a:rPr lang="en-US" altLang="ja-JP" sz="1100" b="0" i="0" u="none" strike="noStrike" dirty="0">
                          <a:solidFill>
                            <a:srgbClr val="000000"/>
                          </a:solidFill>
                          <a:latin typeface="ＭＳ Ｐゴシック"/>
                        </a:rPr>
                        <a:t>61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貿易促進センター事業補助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大阪市貿易促進事業補助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4.53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63</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市場　企業債利息、特別会計繰出金　市場　一般会計補助金</a:t>
                      </a:r>
                      <a:r>
                        <a:rPr lang="zh-TW" altLang="en-US" sz="1000" b="0" i="0" u="none" strike="noStrike" dirty="0">
                          <a:solidFill>
                            <a:srgbClr val="000000"/>
                          </a:solidFill>
                          <a:latin typeface="ＭＳ Ｐゴシック" pitchFamily="50" charset="-128"/>
                          <a:ea typeface="ＭＳ Ｐゴシック" pitchFamily="50" charset="-128"/>
                        </a:rPr>
                        <a:t>（業者指導監督経費）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64</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65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食肉市場事業　行政指導監督等経費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食肉市場事業　集荷対策</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経常）</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6639">
                <a:tc>
                  <a:txBody>
                    <a:bodyPr/>
                    <a:lstStyle/>
                    <a:p>
                      <a:pPr algn="l" fontAlgn="ctr"/>
                      <a:r>
                        <a:rPr lang="en-US" altLang="ja-JP" sz="1100" b="0" i="0" u="none" strike="noStrike" dirty="0">
                          <a:solidFill>
                            <a:srgbClr val="000000"/>
                          </a:solidFill>
                          <a:latin typeface="ＭＳ Ｐゴシック"/>
                        </a:rPr>
                        <a:t>67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環境学習センター（生き生き地球館）の運営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6639">
                <a:tc>
                  <a:txBody>
                    <a:bodyPr/>
                    <a:lstStyle/>
                    <a:p>
                      <a:pPr algn="l" fontAlgn="ctr"/>
                      <a:r>
                        <a:rPr lang="en-US" altLang="ja-JP" sz="1100" b="0" i="0" u="none" strike="noStrike" dirty="0">
                          <a:solidFill>
                            <a:srgbClr val="000000"/>
                          </a:solidFill>
                          <a:latin typeface="ＭＳ Ｐゴシック"/>
                        </a:rPr>
                        <a:t>68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屋内プール管理運営事業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6639">
                <a:tc>
                  <a:txBody>
                    <a:bodyPr/>
                    <a:lstStyle/>
                    <a:p>
                      <a:pPr algn="l" fontAlgn="ctr"/>
                      <a:r>
                        <a:rPr lang="en-US" altLang="ja-JP" sz="1100" b="0" i="0" u="none" strike="noStrike" dirty="0">
                          <a:solidFill>
                            <a:srgbClr val="000000"/>
                          </a:solidFill>
                          <a:latin typeface="ＭＳ Ｐゴシック"/>
                        </a:rPr>
                        <a:t>69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焼却処分事業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8.13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70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管路輸送事業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6639">
                <a:tc>
                  <a:txBody>
                    <a:bodyPr/>
                    <a:lstStyle/>
                    <a:p>
                      <a:pPr algn="l" fontAlgn="ctr"/>
                      <a:r>
                        <a:rPr lang="en-US" altLang="ja-JP" sz="1100" b="0" i="0" u="none" strike="noStrike" dirty="0">
                          <a:solidFill>
                            <a:srgbClr val="000000"/>
                          </a:solidFill>
                          <a:latin typeface="ＭＳ Ｐゴシック"/>
                        </a:rPr>
                        <a:t>71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新婚世帯向け家賃補助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21.31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30.12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55967">
                <a:tc>
                  <a:txBody>
                    <a:bodyPr/>
                    <a:lstStyle/>
                    <a:p>
                      <a:pPr algn="l" fontAlgn="ctr"/>
                      <a:r>
                        <a:rPr lang="en-US" altLang="ja-JP" sz="1100" b="0" i="0" u="none" strike="noStrike" dirty="0">
                          <a:solidFill>
                            <a:srgbClr val="000000"/>
                          </a:solidFill>
                          <a:latin typeface="ＭＳ Ｐゴシック"/>
                        </a:rPr>
                        <a:t>72</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75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下水道事業会計繰出金</a:t>
                      </a:r>
                      <a:endParaRPr lang="en-US" altLang="ja-JP" sz="1100" b="0" i="0" u="none" strike="noStrike" dirty="0">
                        <a:solidFill>
                          <a:srgbClr val="000000"/>
                        </a:solidFill>
                        <a:latin typeface="ＭＳ Ｐゴシック"/>
                      </a:endParaRPr>
                    </a:p>
                    <a:p>
                      <a:pPr algn="l" fontAlgn="ctr"/>
                      <a:r>
                        <a:rPr lang="ja-JP" altLang="en-US" sz="1100" b="0" i="0" u="none" strike="noStrike" dirty="0">
                          <a:solidFill>
                            <a:srgbClr val="000000"/>
                          </a:solidFill>
                          <a:latin typeface="ＭＳ Ｐゴシック"/>
                        </a:rPr>
                        <a:t>（支払利息相当分・減価償却費相当分・収益的収支人件費相当分・物件費相当分）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2.08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76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高速鉄道事業会計繰出金　児童手当費用負担相当額補助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5.69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46639">
                <a:tc>
                  <a:txBody>
                    <a:bodyPr/>
                    <a:lstStyle/>
                    <a:p>
                      <a:pPr algn="l" fontAlgn="ctr"/>
                      <a:r>
                        <a:rPr lang="en-US" altLang="ja-JP" sz="1100" b="0" i="0" u="none" strike="noStrike" dirty="0">
                          <a:solidFill>
                            <a:srgbClr val="000000"/>
                          </a:solidFill>
                          <a:latin typeface="ＭＳ Ｐゴシック"/>
                        </a:rPr>
                        <a:t>77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水道事業会計補助金　地方公営企業に係る児童手当に要する経費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0.85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46639">
                <a:tc>
                  <a:txBody>
                    <a:bodyPr/>
                    <a:lstStyle/>
                    <a:p>
                      <a:pPr algn="l" fontAlgn="ctr"/>
                      <a:r>
                        <a:rPr lang="en-US" altLang="ja-JP" sz="1100" b="0" i="0" u="none" strike="noStrike" dirty="0">
                          <a:solidFill>
                            <a:srgbClr val="000000"/>
                          </a:solidFill>
                          <a:latin typeface="ＭＳ Ｐゴシック"/>
                        </a:rPr>
                        <a:t>78</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99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病院事業会計への繰出金　総合医療センター、十三市民病院、住吉市民病院</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7.39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46639">
                <a:tc>
                  <a:txBody>
                    <a:bodyPr/>
                    <a:lstStyle/>
                    <a:p>
                      <a:pPr algn="l" fontAlgn="ctr"/>
                      <a:r>
                        <a:rPr lang="en-US" altLang="ja-JP" sz="1100" b="0" i="0" u="none" strike="noStrike" dirty="0">
                          <a:solidFill>
                            <a:srgbClr val="000000"/>
                          </a:solidFill>
                          <a:latin typeface="ＭＳ Ｐゴシック"/>
                        </a:rPr>
                        <a:t>100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外国青年招致事業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111968">
                <a:tc>
                  <a:txBody>
                    <a:bodyPr/>
                    <a:lstStyle/>
                    <a:p>
                      <a:pPr algn="l" fontAlgn="ctr"/>
                      <a:r>
                        <a:rPr lang="en-US" altLang="ja-JP" sz="1100" b="0" i="0" u="none" strike="noStrike" dirty="0">
                          <a:solidFill>
                            <a:srgbClr val="000000"/>
                          </a:solidFill>
                          <a:latin typeface="ＭＳ Ｐゴシック"/>
                        </a:rPr>
                        <a:t>101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学校元気アップ地域本部事業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46639">
                <a:tc>
                  <a:txBody>
                    <a:bodyPr/>
                    <a:lstStyle/>
                    <a:p>
                      <a:pPr algn="l" fontAlgn="ctr"/>
                      <a:r>
                        <a:rPr lang="en-US" altLang="ja-JP" sz="1100" b="0" i="0" u="none" strike="noStrike" dirty="0">
                          <a:solidFill>
                            <a:srgbClr val="000000"/>
                          </a:solidFill>
                          <a:latin typeface="ＭＳ Ｐゴシック"/>
                        </a:rPr>
                        <a:t>102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多様な体験活動の実施</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1.97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46639">
                <a:tc>
                  <a:txBody>
                    <a:bodyPr/>
                    <a:lstStyle/>
                    <a:p>
                      <a:pPr algn="l" fontAlgn="ctr"/>
                      <a:r>
                        <a:rPr lang="en-US" altLang="ja-JP" sz="1100" b="0" i="0" u="none" strike="noStrike" dirty="0">
                          <a:solidFill>
                            <a:srgbClr val="000000"/>
                          </a:solidFill>
                          <a:latin typeface="ＭＳ Ｐゴシック"/>
                        </a:rPr>
                        <a:t>103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学校給食協会交付金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46639">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104</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中学校昼食事業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105</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106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一般維持運営費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46639">
                <a:tc>
                  <a:txBody>
                    <a:bodyPr/>
                    <a:lstStyle/>
                    <a:p>
                      <a:pPr algn="l" fontAlgn="ctr"/>
                      <a:r>
                        <a:rPr lang="en-US" altLang="ja-JP" sz="1100" b="0" i="0" u="none" strike="noStrike" dirty="0">
                          <a:solidFill>
                            <a:srgbClr val="000000"/>
                          </a:solidFill>
                          <a:latin typeface="ＭＳ Ｐゴシック"/>
                        </a:rPr>
                        <a:t>107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生涯学習センター</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2.56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46639">
                <a:tc>
                  <a:txBody>
                    <a:bodyPr/>
                    <a:lstStyle/>
                    <a:p>
                      <a:pPr algn="l" fontAlgn="ctr"/>
                      <a:r>
                        <a:rPr lang="en-US" altLang="ja-JP" sz="1100" b="0" i="0" u="none" strike="noStrike" dirty="0">
                          <a:solidFill>
                            <a:srgbClr val="000000"/>
                          </a:solidFill>
                          <a:latin typeface="ＭＳ Ｐゴシック"/>
                        </a:rPr>
                        <a:t>108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音楽団事業及び音楽堂貸し出し事業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r h="46639">
                <a:tc>
                  <a:txBody>
                    <a:bodyPr/>
                    <a:lstStyle/>
                    <a:p>
                      <a:pPr algn="l" fontAlgn="ctr"/>
                      <a:r>
                        <a:rPr lang="en-US" altLang="ja-JP" sz="1100" b="0" i="0" u="none" strike="noStrike" dirty="0">
                          <a:solidFill>
                            <a:srgbClr val="000000"/>
                          </a:solidFill>
                          <a:latin typeface="ＭＳ Ｐゴシック"/>
                        </a:rPr>
                        <a:t>109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市会関係一般費（政務調査費</a:t>
                      </a:r>
                      <a:r>
                        <a:rPr lang="en-US" altLang="zh-TW" sz="1100" b="0" i="0" u="none" strike="noStrike" dirty="0">
                          <a:solidFill>
                            <a:srgbClr val="000000"/>
                          </a:solidFill>
                          <a:latin typeface="ＭＳ Ｐゴシック" pitchFamily="50" charset="-128"/>
                          <a:ea typeface="ＭＳ Ｐゴシック" pitchFamily="50" charset="-128"/>
                        </a:rPr>
                        <a:t>)</a:t>
                      </a:r>
                      <a:endParaRPr lang="ja-JP"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3"/>
                  </a:ext>
                </a:extLst>
              </a:tr>
            </a:tbl>
          </a:graphicData>
        </a:graphic>
      </p:graphicFrame>
      <p:sp>
        <p:nvSpPr>
          <p:cNvPr id="10" name="正方形/長方形 9"/>
          <p:cNvSpPr/>
          <p:nvPr/>
        </p:nvSpPr>
        <p:spPr>
          <a:xfrm>
            <a:off x="8388424" y="811451"/>
            <a:ext cx="423193" cy="169277"/>
          </a:xfrm>
          <a:prstGeom prst="rect">
            <a:avLst/>
          </a:prstGeom>
        </p:spPr>
        <p:txBody>
          <a:bodyPr wrap="none" lIns="0" tIns="0" rIns="0" bIns="0">
            <a:spAutoFit/>
          </a:bodyPr>
          <a:lstStyle/>
          <a:p>
            <a:r>
              <a:rPr lang="ja-JP" altLang="en-US" sz="1100" dirty="0"/>
              <a:t>（億円）</a:t>
            </a:r>
          </a:p>
        </p:txBody>
      </p:sp>
      <p:sp>
        <p:nvSpPr>
          <p:cNvPr id="13" name="正方形/長方形 12"/>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（３／３）</a:t>
            </a:r>
          </a:p>
        </p:txBody>
      </p:sp>
      <p:sp>
        <p:nvSpPr>
          <p:cNvPr id="8" name="正方形/長方形 7"/>
          <p:cNvSpPr/>
          <p:nvPr/>
        </p:nvSpPr>
        <p:spPr>
          <a:xfrm>
            <a:off x="611560" y="719118"/>
            <a:ext cx="1518364" cy="261610"/>
          </a:xfrm>
          <a:prstGeom prst="rect">
            <a:avLst/>
          </a:prstGeom>
        </p:spPr>
        <p:txBody>
          <a:bodyPr wrap="none">
            <a:spAutoFit/>
          </a:bodyPr>
          <a:lstStyle/>
          <a:p>
            <a:r>
              <a:rPr lang="ja-JP" altLang="en-US" sz="1100" dirty="0"/>
              <a:t>（前ページからの続き）</a:t>
            </a:r>
          </a:p>
        </p:txBody>
      </p:sp>
      <p:sp>
        <p:nvSpPr>
          <p:cNvPr id="11" name="テキスト ボックス 10"/>
          <p:cNvSpPr txBox="1"/>
          <p:nvPr/>
        </p:nvSpPr>
        <p:spPr>
          <a:xfrm>
            <a:off x="836805" y="6237312"/>
            <a:ext cx="8136904" cy="276999"/>
          </a:xfrm>
          <a:prstGeom prst="rect">
            <a:avLst/>
          </a:prstGeom>
          <a:noFill/>
        </p:spPr>
        <p:txBody>
          <a:bodyPr wrap="square" rtlCol="0">
            <a:spAutoFit/>
          </a:bodyPr>
          <a:lstStyle/>
          <a:p>
            <a:pPr algn="r"/>
            <a:r>
              <a:rPr kumimoji="1" lang="en-US" altLang="ja-JP" sz="1200" dirty="0"/>
              <a:t>※</a:t>
            </a:r>
            <a:r>
              <a:rPr kumimoji="1" lang="ja-JP" altLang="en-US" sz="1200" dirty="0"/>
              <a:t>各項目の削減効果額</a:t>
            </a:r>
            <a:r>
              <a:rPr lang="ja-JP" altLang="en-US" sz="1200" dirty="0"/>
              <a:t>は</a:t>
            </a:r>
            <a:r>
              <a:rPr kumimoji="1" lang="ja-JP" altLang="en-US" sz="1200" dirty="0"/>
              <a:t>四捨五入しているため、各項目の和と削減効果額合計は必ずしも一致しない。</a:t>
            </a:r>
          </a:p>
        </p:txBody>
      </p:sp>
      <p:sp>
        <p:nvSpPr>
          <p:cNvPr id="14"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229</a:t>
            </a:fld>
            <a:endParaRPr kumimoji="1" lang="ja-JP" altLang="en-US"/>
          </a:p>
        </p:txBody>
      </p:sp>
      <p:sp>
        <p:nvSpPr>
          <p:cNvPr id="15" name="正方形/長方形 14"/>
          <p:cNvSpPr/>
          <p:nvPr/>
        </p:nvSpPr>
        <p:spPr>
          <a:xfrm>
            <a:off x="7164288" y="6596390"/>
            <a:ext cx="1228221" cy="261610"/>
          </a:xfrm>
          <a:prstGeom prst="rect">
            <a:avLst/>
          </a:prstGeom>
        </p:spPr>
        <p:txBody>
          <a:bodyPr wrap="none">
            <a:spAutoFit/>
          </a:bodyPr>
          <a:lstStyle/>
          <a:p>
            <a:r>
              <a:rPr lang="ja-JP" altLang="en-US" sz="1100" dirty="0"/>
              <a:t>（次ページへ続く）</a:t>
            </a:r>
          </a:p>
        </p:txBody>
      </p:sp>
    </p:spTree>
    <p:extLst>
      <p:ext uri="{BB962C8B-B14F-4D97-AF65-F5344CB8AC3E}">
        <p14:creationId xmlns:p14="http://schemas.microsoft.com/office/powerpoint/2010/main" val="29959097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36">
            <a:extLst>
              <a:ext uri="{FF2B5EF4-FFF2-40B4-BE49-F238E27FC236}">
                <a16:creationId xmlns:a16="http://schemas.microsoft.com/office/drawing/2014/main" xmlns="" id="{634D0A72-DBF2-4444-9BFA-8AE9C690AAFF}"/>
              </a:ext>
            </a:extLst>
          </p:cNvPr>
          <p:cNvSpPr/>
          <p:nvPr/>
        </p:nvSpPr>
        <p:spPr>
          <a:xfrm>
            <a:off x="324223" y="2852936"/>
            <a:ext cx="8649485" cy="432048"/>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36">
            <a:extLst>
              <a:ext uri="{FF2B5EF4-FFF2-40B4-BE49-F238E27FC236}">
                <a16:creationId xmlns:a16="http://schemas.microsoft.com/office/drawing/2014/main" xmlns="" id="{427BA6F1-F8CA-4D73-A867-1D9FAF6BF5EC}"/>
              </a:ext>
            </a:extLst>
          </p:cNvPr>
          <p:cNvSpPr/>
          <p:nvPr/>
        </p:nvSpPr>
        <p:spPr>
          <a:xfrm>
            <a:off x="324223" y="836712"/>
            <a:ext cx="8649485" cy="1296144"/>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nvPr>
        </p:nvGraphicFramePr>
        <p:xfrm>
          <a:off x="467545" y="980728"/>
          <a:ext cx="8424935" cy="1034640"/>
        </p:xfrm>
        <a:graphic>
          <a:graphicData uri="http://schemas.openxmlformats.org/drawingml/2006/table">
            <a:tbl>
              <a:tblPr/>
              <a:tblGrid>
                <a:gridCol w="648071">
                  <a:extLst>
                    <a:ext uri="{9D8B030D-6E8A-4147-A177-3AD203B41FA5}">
                      <a16:colId xmlns:a16="http://schemas.microsoft.com/office/drawing/2014/main" xmlns="" val="20000"/>
                    </a:ext>
                  </a:extLst>
                </a:gridCol>
                <a:gridCol w="5976664">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tblGrid>
              <a:tr h="136526">
                <a:tc>
                  <a:txBody>
                    <a:bodyPr/>
                    <a:lstStyle/>
                    <a:p>
                      <a:pPr algn="ctr" fontAlgn="ctr"/>
                      <a:endParaRPr lang="ja-JP" altLang="en-US" sz="1100" b="0" i="0" u="none" strike="noStrike" dirty="0">
                        <a:solidFill>
                          <a:srgbClr val="FF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2014</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46639">
                <a:tc>
                  <a:txBody>
                    <a:bodyPr/>
                    <a:lstStyle/>
                    <a:p>
                      <a:pPr algn="l" fontAlgn="ctr"/>
                      <a:r>
                        <a:rPr lang="ja-JP" altLang="en-US" sz="1100" b="0" i="0" u="none" strike="noStrike" dirty="0">
                          <a:solidFill>
                            <a:schemeClr val="tx1"/>
                          </a:solidFill>
                          <a:latin typeface="ＭＳ Ｐゴシック"/>
                        </a:rPr>
                        <a:t>追加</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大阪マラソンの開催</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0.10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6639">
                <a:tc>
                  <a:txBody>
                    <a:bodyPr/>
                    <a:lstStyle/>
                    <a:p>
                      <a:pPr algn="l" fontAlgn="ctr"/>
                      <a:r>
                        <a:rPr lang="ja-JP" altLang="en-US" sz="1100" b="0" i="0" u="none" strike="noStrike" dirty="0">
                          <a:solidFill>
                            <a:schemeClr val="tx1"/>
                          </a:solidFill>
                          <a:latin typeface="ＭＳ Ｐゴシック"/>
                        </a:rPr>
                        <a:t>追加</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住まい情報センター他</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0.01</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6639">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追加</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キッズプラザ運営補助</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0.18</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0.32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9" name="表 8"/>
          <p:cNvGraphicFramePr>
            <a:graphicFrameLocks noGrp="1"/>
          </p:cNvGraphicFramePr>
          <p:nvPr>
            <p:extLst/>
          </p:nvPr>
        </p:nvGraphicFramePr>
        <p:xfrm>
          <a:off x="467545" y="2924944"/>
          <a:ext cx="8424934" cy="288032"/>
        </p:xfrm>
        <a:graphic>
          <a:graphicData uri="http://schemas.openxmlformats.org/drawingml/2006/table">
            <a:tbl>
              <a:tblPr/>
              <a:tblGrid>
                <a:gridCol w="662473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2012</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2015</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 233</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7,500</a:t>
                      </a:r>
                      <a:r>
                        <a:rPr lang="ja-JP" altLang="en-US" sz="1300" b="1" i="0" u="none" strike="noStrike" dirty="0">
                          <a:solidFill>
                            <a:schemeClr val="tx1"/>
                          </a:solidFill>
                          <a:latin typeface="ＭＳ Ｐゴシック"/>
                        </a:rPr>
                        <a:t>万円</a:t>
                      </a:r>
                      <a:r>
                        <a:rPr lang="en-US" altLang="ja-JP" sz="1300" b="1" i="0" u="none" strike="noStrike" dirty="0">
                          <a:solidFill>
                            <a:schemeClr val="tx1"/>
                          </a:solidFill>
                          <a:latin typeface="ＭＳ Ｐゴシック"/>
                        </a:rPr>
                        <a:t>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0" name="正方形/長方形 9"/>
          <p:cNvSpPr/>
          <p:nvPr/>
        </p:nvSpPr>
        <p:spPr>
          <a:xfrm>
            <a:off x="8396584" y="775099"/>
            <a:ext cx="423193" cy="169277"/>
          </a:xfrm>
          <a:prstGeom prst="rect">
            <a:avLst/>
          </a:prstGeom>
        </p:spPr>
        <p:txBody>
          <a:bodyPr wrap="none" lIns="0" tIns="0" rIns="0" bIns="0" anchor="ctr" anchorCtr="0">
            <a:spAutoFit/>
          </a:bodyPr>
          <a:lstStyle/>
          <a:p>
            <a:r>
              <a:rPr lang="ja-JP" altLang="en-US" sz="1100" dirty="0"/>
              <a:t>（億円）</a:t>
            </a:r>
          </a:p>
        </p:txBody>
      </p:sp>
      <p:sp>
        <p:nvSpPr>
          <p:cNvPr id="13" name="正方形/長方形 12"/>
          <p:cNvSpPr/>
          <p:nvPr/>
        </p:nvSpPr>
        <p:spPr>
          <a:xfrm>
            <a:off x="251520" y="380564"/>
            <a:ext cx="5976664" cy="338554"/>
          </a:xfrm>
          <a:prstGeom prst="rect">
            <a:avLst/>
          </a:prstGeom>
        </p:spPr>
        <p:txBody>
          <a:bodyPr wrap="square">
            <a:spAutoFit/>
          </a:bodyPr>
          <a:lstStyle/>
          <a:p>
            <a:r>
              <a:rPr lang="ja-JP" altLang="en-US" sz="1600" dirty="0">
                <a:latin typeface="+mn-ea"/>
              </a:rPr>
              <a:t>○見直しの対象とした施策・事業（追加項目）</a:t>
            </a:r>
            <a:r>
              <a:rPr lang="ja-JP" altLang="en-US" sz="1600" dirty="0">
                <a:solidFill>
                  <a:srgbClr val="FF0000"/>
                </a:solidFill>
                <a:latin typeface="+mn-ea"/>
              </a:rPr>
              <a:t>　</a:t>
            </a:r>
          </a:p>
        </p:txBody>
      </p:sp>
      <p:sp>
        <p:nvSpPr>
          <p:cNvPr id="11" name="テキスト ボックス 10"/>
          <p:cNvSpPr txBox="1"/>
          <p:nvPr/>
        </p:nvSpPr>
        <p:spPr>
          <a:xfrm>
            <a:off x="836805" y="3356992"/>
            <a:ext cx="8136904" cy="276999"/>
          </a:xfrm>
          <a:prstGeom prst="rect">
            <a:avLst/>
          </a:prstGeom>
          <a:noFill/>
        </p:spPr>
        <p:txBody>
          <a:bodyPr wrap="square" rtlCol="0">
            <a:spAutoFit/>
          </a:bodyPr>
          <a:lstStyle/>
          <a:p>
            <a:pPr algn="r"/>
            <a:r>
              <a:rPr kumimoji="1" lang="en-US" altLang="ja-JP" sz="1200" dirty="0"/>
              <a:t>※</a:t>
            </a:r>
            <a:r>
              <a:rPr kumimoji="1" lang="ja-JP" altLang="en-US" sz="1200" dirty="0"/>
              <a:t>各項目の削減効果額</a:t>
            </a:r>
            <a:r>
              <a:rPr lang="ja-JP" altLang="en-US" sz="1200" dirty="0"/>
              <a:t>は</a:t>
            </a:r>
            <a:r>
              <a:rPr kumimoji="1" lang="ja-JP" altLang="en-US" sz="1200" dirty="0"/>
              <a:t>四捨五入しているため、各項目の和と削減効果額合計は必ずしも一致しない。</a:t>
            </a:r>
          </a:p>
        </p:txBody>
      </p:sp>
      <p:sp>
        <p:nvSpPr>
          <p:cNvPr id="14"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230</a:t>
            </a:fld>
            <a:endParaRPr kumimoji="1" lang="ja-JP" altLang="en-US"/>
          </a:p>
        </p:txBody>
      </p:sp>
      <p:graphicFrame>
        <p:nvGraphicFramePr>
          <p:cNvPr id="15" name="表 14"/>
          <p:cNvGraphicFramePr>
            <a:graphicFrameLocks noGrp="1"/>
          </p:cNvGraphicFramePr>
          <p:nvPr>
            <p:extLst/>
          </p:nvPr>
        </p:nvGraphicFramePr>
        <p:xfrm>
          <a:off x="463420" y="2492896"/>
          <a:ext cx="8424934" cy="288032"/>
        </p:xfrm>
        <a:graphic>
          <a:graphicData uri="http://schemas.openxmlformats.org/drawingml/2006/table">
            <a:tbl>
              <a:tblPr/>
              <a:tblGrid>
                <a:gridCol w="662473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2012</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2014</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 211</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1,800</a:t>
                      </a:r>
                      <a:r>
                        <a:rPr lang="ja-JP" altLang="en-US" sz="1300" b="1" i="0" u="none" strike="noStrike" dirty="0">
                          <a:solidFill>
                            <a:schemeClr val="tx1"/>
                          </a:solidFill>
                          <a:latin typeface="ＭＳ Ｐゴシック"/>
                        </a:rPr>
                        <a:t>万円</a:t>
                      </a:r>
                      <a:r>
                        <a:rPr lang="en-US" altLang="ja-JP" sz="1300" b="1" i="0" u="none" strike="noStrike" dirty="0">
                          <a:solidFill>
                            <a:schemeClr val="tx1"/>
                          </a:solidFill>
                          <a:latin typeface="ＭＳ Ｐゴシック"/>
                        </a:rPr>
                        <a:t>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6" name="正方形/長方形 15"/>
          <p:cNvSpPr/>
          <p:nvPr/>
        </p:nvSpPr>
        <p:spPr>
          <a:xfrm>
            <a:off x="611560" y="719118"/>
            <a:ext cx="1518364" cy="261610"/>
          </a:xfrm>
          <a:prstGeom prst="rect">
            <a:avLst/>
          </a:prstGeom>
        </p:spPr>
        <p:txBody>
          <a:bodyPr wrap="none">
            <a:spAutoFit/>
          </a:bodyPr>
          <a:lstStyle/>
          <a:p>
            <a:r>
              <a:rPr lang="ja-JP" altLang="en-US" sz="1100" dirty="0"/>
              <a:t>（前ページからの続き）</a:t>
            </a:r>
          </a:p>
        </p:txBody>
      </p:sp>
    </p:spTree>
    <p:extLst>
      <p:ext uri="{BB962C8B-B14F-4D97-AF65-F5344CB8AC3E}">
        <p14:creationId xmlns:p14="http://schemas.microsoft.com/office/powerpoint/2010/main" val="186363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84971" y="3167901"/>
            <a:ext cx="4316342" cy="2487384"/>
          </a:xfrm>
          <a:prstGeom prst="rect">
            <a:avLst/>
          </a:prstGeom>
        </p:spPr>
      </p:pic>
      <p:sp>
        <p:nvSpPr>
          <p:cNvPr id="3" name="正方形/長方形 2"/>
          <p:cNvSpPr/>
          <p:nvPr/>
        </p:nvSpPr>
        <p:spPr>
          <a:xfrm>
            <a:off x="251519" y="251356"/>
            <a:ext cx="5976665" cy="369332"/>
          </a:xfrm>
          <a:prstGeom prst="rect">
            <a:avLst/>
          </a:prstGeom>
        </p:spPr>
        <p:txBody>
          <a:bodyPr wrap="square">
            <a:spAutoFit/>
          </a:bodyPr>
          <a:lstStyle/>
          <a:p>
            <a:r>
              <a:rPr lang="ja-JP" altLang="en-US" b="1" dirty="0">
                <a:solidFill>
                  <a:srgbClr val="000000"/>
                </a:solidFill>
              </a:rPr>
              <a:t>天王寺公園　エントランスエリア魅力創出・管理運営事業</a:t>
            </a:r>
          </a:p>
        </p:txBody>
      </p:sp>
      <p:cxnSp>
        <p:nvCxnSpPr>
          <p:cNvPr id="4" name="直線コネクタ 3"/>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08007" y="5661248"/>
            <a:ext cx="3836136" cy="1015663"/>
          </a:xfrm>
          <a:prstGeom prst="rect">
            <a:avLst/>
          </a:prstGeom>
          <a:noFill/>
        </p:spPr>
        <p:txBody>
          <a:bodyPr wrap="square" rtlCol="0">
            <a:spAutoFit/>
          </a:bodyPr>
          <a:lstStyle/>
          <a:p>
            <a:r>
              <a:rPr lang="ja-JP" altLang="en-US" sz="1200" dirty="0">
                <a:solidFill>
                  <a:prstClr val="black"/>
                </a:solidFill>
              </a:rPr>
              <a:t>（参考）</a:t>
            </a:r>
            <a:endParaRPr lang="en-US" altLang="ja-JP" sz="1200" dirty="0">
              <a:solidFill>
                <a:prstClr val="black"/>
              </a:solidFill>
            </a:endParaRPr>
          </a:p>
          <a:p>
            <a:r>
              <a:rPr lang="ja-JP" altLang="en-US" sz="1200" dirty="0">
                <a:solidFill>
                  <a:prstClr val="black"/>
                </a:solidFill>
              </a:rPr>
              <a:t>エントランスエリア</a:t>
            </a:r>
            <a:endParaRPr lang="en-US" altLang="ja-JP" sz="1200" dirty="0">
              <a:solidFill>
                <a:prstClr val="black"/>
              </a:solidFill>
            </a:endParaRPr>
          </a:p>
          <a:p>
            <a:pPr marL="171450" indent="-171450">
              <a:buFont typeface="Wingdings" panose="05000000000000000000" pitchFamily="2" charset="2"/>
              <a:buChar char="u"/>
            </a:pPr>
            <a:r>
              <a:rPr lang="ja-JP" altLang="en-US" sz="1200" dirty="0">
                <a:solidFill>
                  <a:prstClr val="black"/>
                </a:solidFill>
              </a:rPr>
              <a:t>無料化：</a:t>
            </a:r>
            <a:r>
              <a:rPr lang="en-US" altLang="ja-JP" sz="1200" dirty="0">
                <a:solidFill>
                  <a:prstClr val="black"/>
                </a:solidFill>
              </a:rPr>
              <a:t>2015.4.1</a:t>
            </a:r>
            <a:r>
              <a:rPr lang="ja-JP" altLang="en-US" sz="1200" dirty="0">
                <a:solidFill>
                  <a:prstClr val="black"/>
                </a:solidFill>
              </a:rPr>
              <a:t>～</a:t>
            </a:r>
            <a:endParaRPr lang="en-US" altLang="ja-JP" sz="1200" dirty="0">
              <a:solidFill>
                <a:prstClr val="black"/>
              </a:solidFill>
            </a:endParaRPr>
          </a:p>
          <a:p>
            <a:pPr marL="171450" indent="-171450">
              <a:buFont typeface="Wingdings" panose="05000000000000000000" pitchFamily="2" charset="2"/>
              <a:buChar char="u"/>
            </a:pPr>
            <a:r>
              <a:rPr lang="ja-JP" altLang="en-US" sz="1200" dirty="0">
                <a:solidFill>
                  <a:prstClr val="black"/>
                </a:solidFill>
              </a:rPr>
              <a:t>再整備工事のため閉鎖：</a:t>
            </a:r>
            <a:r>
              <a:rPr lang="en-US" altLang="ja-JP" sz="1200" dirty="0">
                <a:solidFill>
                  <a:prstClr val="black"/>
                </a:solidFill>
              </a:rPr>
              <a:t>2015.4.1</a:t>
            </a:r>
            <a:r>
              <a:rPr lang="ja-JP" altLang="en-US" sz="1200" dirty="0">
                <a:solidFill>
                  <a:prstClr val="black"/>
                </a:solidFill>
              </a:rPr>
              <a:t>～</a:t>
            </a:r>
            <a:r>
              <a:rPr lang="en-US" altLang="ja-JP" sz="1200" dirty="0">
                <a:solidFill>
                  <a:prstClr val="black"/>
                </a:solidFill>
              </a:rPr>
              <a:t>2015.9.30</a:t>
            </a:r>
          </a:p>
          <a:p>
            <a:pPr marL="171450" indent="-171450">
              <a:buFont typeface="Wingdings" panose="05000000000000000000" pitchFamily="2" charset="2"/>
              <a:buChar char="u"/>
            </a:pPr>
            <a:r>
              <a:rPr lang="ja-JP" altLang="en-US" sz="1200" dirty="0">
                <a:solidFill>
                  <a:prstClr val="black"/>
                </a:solidFill>
              </a:rPr>
              <a:t>リニューアルオープン：</a:t>
            </a:r>
            <a:r>
              <a:rPr lang="en-US" altLang="ja-JP" sz="1200" dirty="0">
                <a:solidFill>
                  <a:prstClr val="black"/>
                </a:solidFill>
              </a:rPr>
              <a:t>2015.10.1</a:t>
            </a:r>
          </a:p>
        </p:txBody>
      </p:sp>
      <p:pic>
        <p:nvPicPr>
          <p:cNvPr id="1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971600" y="1048934"/>
            <a:ext cx="2925860" cy="194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二等辺三角形 10"/>
          <p:cNvSpPr/>
          <p:nvPr/>
        </p:nvSpPr>
        <p:spPr>
          <a:xfrm rot="5400000">
            <a:off x="4220856" y="1698908"/>
            <a:ext cx="648072" cy="576064"/>
          </a:xfrm>
          <a:prstGeom prst="triangl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2" name="テキスト ボックス 11"/>
          <p:cNvSpPr txBox="1"/>
          <p:nvPr/>
        </p:nvSpPr>
        <p:spPr>
          <a:xfrm>
            <a:off x="5834716" y="711221"/>
            <a:ext cx="1656184" cy="307777"/>
          </a:xfrm>
          <a:prstGeom prst="rect">
            <a:avLst/>
          </a:prstGeom>
          <a:noFill/>
        </p:spPr>
        <p:txBody>
          <a:bodyPr wrap="square" rtlCol="0">
            <a:spAutoFit/>
          </a:bodyPr>
          <a:lstStyle/>
          <a:p>
            <a:r>
              <a:rPr lang="ja-JP" altLang="en-US" sz="1400" dirty="0">
                <a:solidFill>
                  <a:prstClr val="black"/>
                </a:solidFill>
                <a:latin typeface="HGPｺﾞｼｯｸE" panose="020B0900000000000000" pitchFamily="50" charset="-128"/>
                <a:ea typeface="HGPｺﾞｼｯｸE" panose="020B0900000000000000" pitchFamily="50" charset="-128"/>
              </a:rPr>
              <a:t>リニューアル後</a:t>
            </a:r>
          </a:p>
        </p:txBody>
      </p:sp>
      <p:sp>
        <p:nvSpPr>
          <p:cNvPr id="13" name="テキスト ボックス 12"/>
          <p:cNvSpPr txBox="1"/>
          <p:nvPr/>
        </p:nvSpPr>
        <p:spPr>
          <a:xfrm>
            <a:off x="1512948" y="711221"/>
            <a:ext cx="1656184" cy="307777"/>
          </a:xfrm>
          <a:prstGeom prst="rect">
            <a:avLst/>
          </a:prstGeom>
          <a:noFill/>
        </p:spPr>
        <p:txBody>
          <a:bodyPr wrap="square" rtlCol="0">
            <a:spAutoFit/>
          </a:bodyPr>
          <a:lstStyle/>
          <a:p>
            <a:r>
              <a:rPr lang="ja-JP" altLang="en-US" sz="1400" dirty="0">
                <a:solidFill>
                  <a:prstClr val="black"/>
                </a:solidFill>
                <a:latin typeface="HGPｺﾞｼｯｸE" panose="020B0900000000000000" pitchFamily="50" charset="-128"/>
                <a:ea typeface="HGPｺﾞｼｯｸE" panose="020B0900000000000000" pitchFamily="50" charset="-128"/>
              </a:rPr>
              <a:t>リニューアル前</a:t>
            </a:r>
          </a:p>
        </p:txBody>
      </p:sp>
      <p:pic>
        <p:nvPicPr>
          <p:cNvPr id="14" name="図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78632" y="1048936"/>
            <a:ext cx="3024336" cy="1957966"/>
          </a:xfrm>
          <a:prstGeom prst="rect">
            <a:avLst/>
          </a:prstGeom>
          <a:ln w="3175">
            <a:solidFill>
              <a:schemeClr val="tx1"/>
            </a:solidFill>
          </a:ln>
        </p:spPr>
      </p:pic>
      <p:graphicFrame>
        <p:nvGraphicFramePr>
          <p:cNvPr id="15" name="グラフ 14"/>
          <p:cNvGraphicFramePr>
            <a:graphicFrameLocks/>
          </p:cNvGraphicFramePr>
          <p:nvPr>
            <p:extLst/>
          </p:nvPr>
        </p:nvGraphicFramePr>
        <p:xfrm>
          <a:off x="4863725" y="3162241"/>
          <a:ext cx="3726160" cy="2786974"/>
        </p:xfrm>
        <a:graphic>
          <a:graphicData uri="http://schemas.openxmlformats.org/drawingml/2006/chart">
            <c:chart xmlns:c="http://schemas.openxmlformats.org/drawingml/2006/chart" xmlns:r="http://schemas.openxmlformats.org/officeDocument/2006/relationships" r:id="rId7"/>
          </a:graphicData>
        </a:graphic>
      </p:graphicFrame>
      <p:sp>
        <p:nvSpPr>
          <p:cNvPr id="17" name="正方形/長方形 16"/>
          <p:cNvSpPr/>
          <p:nvPr/>
        </p:nvSpPr>
        <p:spPr>
          <a:xfrm>
            <a:off x="6829057" y="4879898"/>
            <a:ext cx="963725" cy="230832"/>
          </a:xfrm>
          <a:prstGeom prst="rect">
            <a:avLst/>
          </a:prstGeom>
        </p:spPr>
        <p:txBody>
          <a:bodyPr wrap="none">
            <a:spAutoFit/>
          </a:bodyPr>
          <a:lstStyle/>
          <a:p>
            <a:r>
              <a:rPr lang="en-US" altLang="ja-JP" sz="900" dirty="0">
                <a:solidFill>
                  <a:srgbClr val="FF3399"/>
                </a:solidFill>
              </a:rPr>
              <a:t>30,000</a:t>
            </a:r>
            <a:r>
              <a:rPr lang="ja-JP" altLang="en-US" sz="900" dirty="0">
                <a:solidFill>
                  <a:srgbClr val="FF3399"/>
                </a:solidFill>
              </a:rPr>
              <a:t>千円削減</a:t>
            </a:r>
          </a:p>
        </p:txBody>
      </p:sp>
      <p:sp>
        <p:nvSpPr>
          <p:cNvPr id="18" name="正方形/長方形 17"/>
          <p:cNvSpPr/>
          <p:nvPr/>
        </p:nvSpPr>
        <p:spPr>
          <a:xfrm>
            <a:off x="6401421" y="5120665"/>
            <a:ext cx="2026052" cy="384721"/>
          </a:xfrm>
          <a:prstGeom prst="rect">
            <a:avLst/>
          </a:prstGeom>
        </p:spPr>
        <p:txBody>
          <a:bodyPr wrap="square">
            <a:spAutoFit/>
          </a:bodyPr>
          <a:lstStyle/>
          <a:p>
            <a:r>
              <a:rPr lang="ja-JP" altLang="en-US" sz="1000" dirty="0">
                <a:solidFill>
                  <a:prstClr val="black"/>
                </a:solidFill>
              </a:rPr>
              <a:t>歳出（維持管理費）</a:t>
            </a:r>
            <a:endParaRPr lang="en-US" altLang="ja-JP" sz="1000" dirty="0">
              <a:solidFill>
                <a:prstClr val="black"/>
              </a:solidFill>
            </a:endParaRPr>
          </a:p>
          <a:p>
            <a:r>
              <a:rPr lang="en-US" altLang="ja-JP" sz="900" dirty="0">
                <a:solidFill>
                  <a:prstClr val="black"/>
                </a:solidFill>
              </a:rPr>
              <a:t>※2016</a:t>
            </a:r>
            <a:r>
              <a:rPr lang="ja-JP" altLang="en-US" sz="900" dirty="0">
                <a:solidFill>
                  <a:prstClr val="black"/>
                </a:solidFill>
              </a:rPr>
              <a:t>以降は警備費分担金のみ</a:t>
            </a:r>
          </a:p>
        </p:txBody>
      </p:sp>
      <p:sp>
        <p:nvSpPr>
          <p:cNvPr id="20" name="正方形/長方形 19"/>
          <p:cNvSpPr/>
          <p:nvPr/>
        </p:nvSpPr>
        <p:spPr>
          <a:xfrm>
            <a:off x="7186748" y="3619624"/>
            <a:ext cx="954107" cy="246221"/>
          </a:xfrm>
          <a:prstGeom prst="rect">
            <a:avLst/>
          </a:prstGeom>
        </p:spPr>
        <p:txBody>
          <a:bodyPr wrap="none">
            <a:spAutoFit/>
          </a:bodyPr>
          <a:lstStyle/>
          <a:p>
            <a:r>
              <a:rPr lang="ja-JP" altLang="en-US" sz="1000" dirty="0">
                <a:solidFill>
                  <a:prstClr val="black"/>
                </a:solidFill>
              </a:rPr>
              <a:t>歳入（使用料）</a:t>
            </a:r>
            <a:endParaRPr lang="en-US" altLang="ja-JP" sz="1000" dirty="0">
              <a:solidFill>
                <a:prstClr val="black"/>
              </a:solidFill>
            </a:endParaRPr>
          </a:p>
        </p:txBody>
      </p:sp>
      <p:sp>
        <p:nvSpPr>
          <p:cNvPr id="21" name="正方形/長方形 20"/>
          <p:cNvSpPr/>
          <p:nvPr/>
        </p:nvSpPr>
        <p:spPr>
          <a:xfrm>
            <a:off x="6600100" y="4241768"/>
            <a:ext cx="984565" cy="230832"/>
          </a:xfrm>
          <a:prstGeom prst="rect">
            <a:avLst/>
          </a:prstGeom>
        </p:spPr>
        <p:txBody>
          <a:bodyPr wrap="none">
            <a:spAutoFit/>
          </a:bodyPr>
          <a:lstStyle/>
          <a:p>
            <a:r>
              <a:rPr lang="en-US" altLang="ja-JP" sz="900" dirty="0">
                <a:solidFill>
                  <a:srgbClr val="FF3399"/>
                </a:solidFill>
              </a:rPr>
              <a:t>32,000</a:t>
            </a:r>
            <a:r>
              <a:rPr lang="ja-JP" altLang="en-US" sz="900" dirty="0">
                <a:solidFill>
                  <a:srgbClr val="FF3399"/>
                </a:solidFill>
              </a:rPr>
              <a:t>千円増収</a:t>
            </a:r>
          </a:p>
        </p:txBody>
      </p:sp>
      <p:sp>
        <p:nvSpPr>
          <p:cNvPr id="7" name="テキスト ボックス 6"/>
          <p:cNvSpPr txBox="1"/>
          <p:nvPr/>
        </p:nvSpPr>
        <p:spPr>
          <a:xfrm>
            <a:off x="4810844" y="3564378"/>
            <a:ext cx="1291352" cy="261610"/>
          </a:xfrm>
          <a:prstGeom prst="rect">
            <a:avLst/>
          </a:prstGeom>
          <a:noFill/>
        </p:spPr>
        <p:txBody>
          <a:bodyPr wrap="square" rtlCol="0">
            <a:spAutoFit/>
          </a:bodyPr>
          <a:lstStyle/>
          <a:p>
            <a:r>
              <a:rPr lang="ja-JP" altLang="en-US" sz="1050" dirty="0">
                <a:solidFill>
                  <a:prstClr val="black"/>
                </a:solidFill>
              </a:rPr>
              <a:t>単位：千円</a:t>
            </a:r>
          </a:p>
        </p:txBody>
      </p:sp>
      <p:cxnSp>
        <p:nvCxnSpPr>
          <p:cNvPr id="19" name="直線矢印コネクタ 18"/>
          <p:cNvCxnSpPr/>
          <p:nvPr/>
        </p:nvCxnSpPr>
        <p:spPr>
          <a:xfrm flipH="1">
            <a:off x="7591033" y="4001964"/>
            <a:ext cx="7518" cy="553764"/>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0" y="1"/>
            <a:ext cx="7668344"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公民連携／経営形態の見直し</a:t>
            </a:r>
            <a:r>
              <a:rPr lang="en-US" altLang="ja-JP" sz="1100" dirty="0" smtClean="0">
                <a:solidFill>
                  <a:prstClr val="black"/>
                </a:solidFill>
              </a:rPr>
              <a:t>【</a:t>
            </a:r>
            <a:r>
              <a:rPr lang="ja-JP" altLang="en-US" sz="1100" dirty="0" smtClean="0">
                <a:solidFill>
                  <a:prstClr val="black"/>
                </a:solidFill>
              </a:rPr>
              <a:t>公民連携の推進</a:t>
            </a:r>
            <a:r>
              <a:rPr lang="en-US" altLang="ja-JP" sz="1100" dirty="0" smtClean="0">
                <a:solidFill>
                  <a:prstClr val="black"/>
                </a:solidFill>
              </a:rPr>
              <a:t>】</a:t>
            </a:r>
            <a:r>
              <a:rPr lang="ja-JP" altLang="en-US" sz="1100" dirty="0" smtClean="0">
                <a:solidFill>
                  <a:prstClr val="black"/>
                </a:solidFill>
              </a:rPr>
              <a:t>・天王寺公園エントランスエリア（愛称：てんしば）・大阪城公園</a:t>
            </a:r>
            <a:r>
              <a:rPr lang="en-US" altLang="ja-JP" sz="1100" dirty="0" smtClean="0">
                <a:solidFill>
                  <a:prstClr val="black"/>
                </a:solidFill>
              </a:rPr>
              <a:t>PMO</a:t>
            </a:r>
            <a:endParaRPr lang="en-US" altLang="ja-JP" sz="1100" dirty="0">
              <a:solidFill>
                <a:prstClr val="black"/>
              </a:solidFill>
            </a:endParaRPr>
          </a:p>
        </p:txBody>
      </p:sp>
      <p:sp>
        <p:nvSpPr>
          <p:cNvPr id="24" name="正方形/長方形 23"/>
          <p:cNvSpPr/>
          <p:nvPr/>
        </p:nvSpPr>
        <p:spPr>
          <a:xfrm>
            <a:off x="6588224" y="305360"/>
            <a:ext cx="246841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What</a:t>
            </a:r>
            <a:r>
              <a:rPr lang="ja-JP" altLang="en-US" dirty="0" err="1">
                <a:solidFill>
                  <a:prstClr val="black"/>
                </a:solidFill>
              </a:rPr>
              <a:t>，</a:t>
            </a:r>
            <a:r>
              <a:rPr lang="en-US" altLang="ja-JP" dirty="0">
                <a:solidFill>
                  <a:prstClr val="black"/>
                </a:solidFill>
              </a:rPr>
              <a:t>Outcome</a:t>
            </a:r>
            <a:r>
              <a:rPr lang="ja-JP" altLang="en-US" dirty="0">
                <a:solidFill>
                  <a:prstClr val="black"/>
                </a:solidFill>
              </a:rPr>
              <a:t>＞</a:t>
            </a:r>
          </a:p>
        </p:txBody>
      </p:sp>
      <p:sp>
        <p:nvSpPr>
          <p:cNvPr id="26" name="テキスト ボックス 25"/>
          <p:cNvSpPr txBox="1"/>
          <p:nvPr/>
        </p:nvSpPr>
        <p:spPr>
          <a:xfrm>
            <a:off x="360201" y="3310462"/>
            <a:ext cx="1008112" cy="253916"/>
          </a:xfrm>
          <a:prstGeom prst="rect">
            <a:avLst/>
          </a:prstGeom>
          <a:noFill/>
        </p:spPr>
        <p:txBody>
          <a:bodyPr wrap="square" rtlCol="0">
            <a:spAutoFit/>
          </a:bodyPr>
          <a:lstStyle/>
          <a:p>
            <a:r>
              <a:rPr lang="ja-JP" altLang="en-US" sz="1050" dirty="0">
                <a:solidFill>
                  <a:prstClr val="black"/>
                </a:solidFill>
              </a:rPr>
              <a:t>単位：千人</a:t>
            </a:r>
          </a:p>
        </p:txBody>
      </p:sp>
      <p:sp>
        <p:nvSpPr>
          <p:cNvPr id="5" name="スライド番号プレースホルダー 4"/>
          <p:cNvSpPr>
            <a:spLocks noGrp="1"/>
          </p:cNvSpPr>
          <p:nvPr>
            <p:ph type="sldNum" sz="quarter" idx="12"/>
          </p:nvPr>
        </p:nvSpPr>
        <p:spPr/>
        <p:txBody>
          <a:bodyPr/>
          <a:lstStyle/>
          <a:p>
            <a:fld id="{CCEC3038-1CF1-4B63-9920-55248DCFBA97}" type="slidenum">
              <a:rPr kumimoji="1" lang="ja-JP" altLang="en-US" smtClean="0"/>
              <a:pPr/>
              <a:t>123</a:t>
            </a:fld>
            <a:endParaRPr kumimoji="1" lang="ja-JP" altLang="en-US" dirty="0"/>
          </a:p>
        </p:txBody>
      </p:sp>
      <p:sp>
        <p:nvSpPr>
          <p:cNvPr id="27" name="正方形/長方形 26"/>
          <p:cNvSpPr/>
          <p:nvPr/>
        </p:nvSpPr>
        <p:spPr>
          <a:xfrm>
            <a:off x="7668344" y="0"/>
            <a:ext cx="1748332" cy="523220"/>
          </a:xfrm>
          <a:prstGeom prst="rect">
            <a:avLst/>
          </a:prstGeom>
        </p:spPr>
        <p:txBody>
          <a:bodyPr wrap="square">
            <a:spAutoFit/>
          </a:bodyPr>
          <a:lstStyle/>
          <a:p>
            <a:r>
              <a:rPr lang="en-US" altLang="ja-JP" sz="1400" dirty="0">
                <a:solidFill>
                  <a:prstClr val="black"/>
                </a:solidFill>
              </a:rPr>
              <a:t>A5.(15</a:t>
            </a:r>
            <a:r>
              <a:rPr lang="en-US" altLang="ja-JP" sz="1400" dirty="0" smtClean="0">
                <a:solidFill>
                  <a:prstClr val="black"/>
                </a:solidFill>
              </a:rPr>
              <a:t>)</a:t>
            </a:r>
            <a:r>
              <a:rPr lang="ja-JP" altLang="en-US" sz="1400" dirty="0" err="1" smtClean="0">
                <a:solidFill>
                  <a:prstClr val="black"/>
                </a:solidFill>
              </a:rPr>
              <a:t>、</a:t>
            </a:r>
            <a:r>
              <a:rPr lang="en-US" altLang="ja-JP" sz="1400" dirty="0" smtClean="0">
                <a:solidFill>
                  <a:prstClr val="black"/>
                </a:solidFill>
              </a:rPr>
              <a:t> A11(31)</a:t>
            </a:r>
            <a:endParaRPr lang="ja-JP" altLang="en-US" sz="1400" dirty="0">
              <a:solidFill>
                <a:prstClr val="black"/>
              </a:solidFill>
            </a:endParaRPr>
          </a:p>
          <a:p>
            <a:endParaRPr lang="ja-JP" altLang="en-US" sz="1400" dirty="0">
              <a:solidFill>
                <a:prstClr val="black"/>
              </a:solidFill>
            </a:endParaRPr>
          </a:p>
        </p:txBody>
      </p:sp>
    </p:spTree>
    <p:extLst>
      <p:ext uri="{BB962C8B-B14F-4D97-AF65-F5344CB8AC3E}">
        <p14:creationId xmlns:p14="http://schemas.microsoft.com/office/powerpoint/2010/main" val="9126106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3554484" y="2924944"/>
            <a:ext cx="1233540" cy="259837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角丸四角形 24"/>
          <p:cNvSpPr/>
          <p:nvPr/>
        </p:nvSpPr>
        <p:spPr>
          <a:xfrm>
            <a:off x="5364088" y="3005662"/>
            <a:ext cx="3043386" cy="223249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4140213" y="2087019"/>
            <a:ext cx="515080" cy="32174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rPr>
              <a:t>　市税の減免措置の見直し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16" name="テキスト ボックス 15"/>
          <p:cNvSpPr txBox="1"/>
          <p:nvPr/>
        </p:nvSpPr>
        <p:spPr>
          <a:xfrm>
            <a:off x="395536" y="828001"/>
            <a:ext cx="8424936"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市政改革プラン（</a:t>
            </a:r>
            <a:r>
              <a:rPr lang="en-US" altLang="ja-JP" sz="1600" dirty="0">
                <a:solidFill>
                  <a:prstClr val="black"/>
                </a:solidFill>
                <a:latin typeface="ＭＳ Ｐゴシック" panose="020B0600070205080204" pitchFamily="50" charset="-128"/>
              </a:rPr>
              <a:t>2012</a:t>
            </a:r>
            <a:r>
              <a:rPr lang="ja-JP" altLang="en-US" sz="1600" dirty="0">
                <a:solidFill>
                  <a:prstClr val="black"/>
                </a:solidFill>
                <a:latin typeface="ＭＳ Ｐゴシック" panose="020B0600070205080204" pitchFamily="50" charset="-128"/>
              </a:rPr>
              <a:t>年</a:t>
            </a:r>
            <a:r>
              <a:rPr lang="en-US" altLang="ja-JP" sz="1600" dirty="0">
                <a:solidFill>
                  <a:prstClr val="black"/>
                </a:solidFill>
                <a:latin typeface="ＭＳ Ｐゴシック" panose="020B0600070205080204" pitchFamily="50" charset="-128"/>
              </a:rPr>
              <a:t>7</a:t>
            </a:r>
            <a:r>
              <a:rPr lang="ja-JP" altLang="en-US" sz="1600" dirty="0">
                <a:solidFill>
                  <a:prstClr val="black"/>
                </a:solidFill>
                <a:latin typeface="ＭＳ Ｐゴシック" panose="020B0600070205080204" pitchFamily="50" charset="-128"/>
              </a:rPr>
              <a:t>月策定）に基づき、市税の減免措置について見直しを実施。</a:t>
            </a:r>
            <a:endParaRPr lang="en-US" altLang="ja-JP" sz="1600" dirty="0">
              <a:solidFill>
                <a:prstClr val="black"/>
              </a:solidFill>
              <a:latin typeface="ＭＳ Ｐゴシック" panose="020B0600070205080204" pitchFamily="50" charset="-128"/>
            </a:endParaRPr>
          </a:p>
        </p:txBody>
      </p:sp>
      <p:sp>
        <p:nvSpPr>
          <p:cNvPr id="6" name="テキスト ボックス 5"/>
          <p:cNvSpPr txBox="1"/>
          <p:nvPr/>
        </p:nvSpPr>
        <p:spPr>
          <a:xfrm>
            <a:off x="179512" y="1772816"/>
            <a:ext cx="2160240"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○見直し結果</a:t>
            </a:r>
            <a:endParaRPr lang="en-US" altLang="ja-JP" sz="1600" dirty="0">
              <a:solidFill>
                <a:prstClr val="black"/>
              </a:solidFill>
              <a:latin typeface="ＭＳ Ｐゴシック" panose="020B060007020508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1946429795"/>
              </p:ext>
            </p:extLst>
          </p:nvPr>
        </p:nvGraphicFramePr>
        <p:xfrm>
          <a:off x="539552" y="3005662"/>
          <a:ext cx="4104456" cy="2333753"/>
        </p:xfrm>
        <a:graphic>
          <a:graphicData uri="http://schemas.openxmlformats.org/drawingml/2006/table">
            <a:tbl>
              <a:tblPr firstRow="1" bandRow="1">
                <a:tableStyleId>{5C22544A-7EE6-4342-B048-85BDC9FD1C3A}</a:tableStyleId>
              </a:tblPr>
              <a:tblGrid>
                <a:gridCol w="442973">
                  <a:extLst>
                    <a:ext uri="{9D8B030D-6E8A-4147-A177-3AD203B41FA5}">
                      <a16:colId xmlns:a16="http://schemas.microsoft.com/office/drawing/2014/main" xmlns="" val="20000"/>
                    </a:ext>
                  </a:extLst>
                </a:gridCol>
                <a:gridCol w="1501243">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tblGrid>
              <a:tr h="495346">
                <a:tc>
                  <a:txBody>
                    <a:bodyPr/>
                    <a:lstStyle/>
                    <a:p>
                      <a:pPr algn="ctr"/>
                      <a:endParaRPr lang="ja-JP" altLang="en-US" sz="15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a:r>
                        <a:rPr lang="ja-JP" altLang="en-US" sz="1500" b="0" dirty="0">
                          <a:solidFill>
                            <a:schemeClr val="tx1"/>
                          </a:solidFill>
                        </a:rPr>
                        <a:t>結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500" b="0" dirty="0">
                          <a:solidFill>
                            <a:schemeClr val="tx1"/>
                          </a:solidFill>
                        </a:rPr>
                        <a:t>件数</a:t>
                      </a:r>
                      <a:endParaRPr lang="en-US" altLang="ja-JP" sz="1500" b="0" dirty="0">
                        <a:solidFill>
                          <a:schemeClr val="tx1"/>
                        </a:solidFill>
                      </a:endParaRPr>
                    </a:p>
                    <a:p>
                      <a:pPr algn="ctr"/>
                      <a:r>
                        <a:rPr lang="ja-JP" altLang="en-US" sz="1200" b="0" dirty="0">
                          <a:solidFill>
                            <a:schemeClr val="tx1"/>
                          </a:solidFill>
                        </a:rPr>
                        <a:t>（</a:t>
                      </a:r>
                      <a:r>
                        <a:rPr lang="en-US" altLang="ja-JP" sz="1200" b="0" dirty="0">
                          <a:solidFill>
                            <a:schemeClr val="tx1"/>
                          </a:solidFill>
                        </a:rPr>
                        <a:t>2012</a:t>
                      </a:r>
                      <a:r>
                        <a:rPr lang="ja-JP" altLang="en-US" sz="1200" b="0" dirty="0">
                          <a:solidFill>
                            <a:schemeClr val="tx1"/>
                          </a:solidFill>
                        </a:rPr>
                        <a:t>～</a:t>
                      </a:r>
                      <a:r>
                        <a:rPr lang="en-US" altLang="ja-JP" sz="1200" b="0" dirty="0">
                          <a:solidFill>
                            <a:schemeClr val="tx1"/>
                          </a:solidFill>
                        </a:rPr>
                        <a:t>2013</a:t>
                      </a:r>
                      <a:r>
                        <a:rPr lang="ja-JP" altLang="en-US" sz="1200" b="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500" b="1" dirty="0">
                          <a:solidFill>
                            <a:schemeClr val="tx1"/>
                          </a:solidFill>
                        </a:rPr>
                        <a:t>件数</a:t>
                      </a:r>
                      <a:endParaRPr lang="en-US" altLang="ja-JP" sz="1500" b="1" dirty="0">
                        <a:solidFill>
                          <a:schemeClr val="tx1"/>
                        </a:solidFill>
                      </a:endParaRPr>
                    </a:p>
                    <a:p>
                      <a:pPr algn="ctr"/>
                      <a:r>
                        <a:rPr lang="ja-JP" altLang="en-US" sz="1200" b="1" dirty="0">
                          <a:solidFill>
                            <a:schemeClr val="tx1"/>
                          </a:solidFill>
                        </a:rPr>
                        <a:t>（</a:t>
                      </a:r>
                      <a:r>
                        <a:rPr lang="en-US" altLang="ja-JP" sz="1200" b="1" dirty="0">
                          <a:solidFill>
                            <a:schemeClr val="tx1"/>
                          </a:solidFill>
                        </a:rPr>
                        <a:t>2012</a:t>
                      </a:r>
                      <a:r>
                        <a:rPr lang="ja-JP" altLang="en-US" sz="1200" b="1" dirty="0">
                          <a:solidFill>
                            <a:schemeClr val="tx1"/>
                          </a:solidFill>
                        </a:rPr>
                        <a:t>～</a:t>
                      </a:r>
                      <a:r>
                        <a:rPr lang="en-US" altLang="ja-JP" sz="1200" b="1" dirty="0">
                          <a:solidFill>
                            <a:schemeClr val="tx1"/>
                          </a:solidFill>
                        </a:rPr>
                        <a:t>2017</a:t>
                      </a:r>
                      <a:r>
                        <a:rPr lang="ja-JP" altLang="en-US" sz="1200" b="1"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728938">
                <a:tc>
                  <a:txBody>
                    <a:bodyPr/>
                    <a:lstStyle/>
                    <a:p>
                      <a:pPr algn="ctr"/>
                      <a:r>
                        <a:rPr lang="ja-JP" altLang="en-US" sz="15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500" b="0" dirty="0">
                          <a:solidFill>
                            <a:schemeClr val="tx1"/>
                          </a:solidFill>
                        </a:rPr>
                        <a:t>廃止</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0" kern="1200" dirty="0">
                          <a:solidFill>
                            <a:schemeClr val="dk1"/>
                          </a:solidFill>
                          <a:latin typeface="+mn-lt"/>
                          <a:ea typeface="+mn-ea"/>
                          <a:cs typeface="+mn-cs"/>
                        </a:rPr>
                        <a:t>61</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1" kern="1200" dirty="0">
                          <a:solidFill>
                            <a:schemeClr val="tx1"/>
                          </a:solidFill>
                          <a:latin typeface="+mn-lt"/>
                          <a:ea typeface="+mn-ea"/>
                          <a:cs typeface="+mn-cs"/>
                        </a:rPr>
                        <a:t>62</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62847">
                <a:tc>
                  <a:txBody>
                    <a:bodyPr/>
                    <a:lstStyle/>
                    <a:p>
                      <a:pPr algn="ctr"/>
                      <a:r>
                        <a:rPr lang="ja-JP" altLang="en-US" sz="15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en-US" sz="1500" b="0" kern="1200" dirty="0">
                          <a:solidFill>
                            <a:schemeClr val="dk1"/>
                          </a:solidFill>
                          <a:latin typeface="+mn-lt"/>
                          <a:ea typeface="+mn-ea"/>
                          <a:cs typeface="+mn-cs"/>
                        </a:rPr>
                        <a:t>継続または</a:t>
                      </a:r>
                      <a:endParaRPr kumimoji="1" lang="en-US" altLang="ja-JP" sz="1500" b="0" kern="1200" dirty="0">
                        <a:solidFill>
                          <a:schemeClr val="dk1"/>
                        </a:solidFill>
                        <a:latin typeface="+mn-lt"/>
                        <a:ea typeface="+mn-ea"/>
                        <a:cs typeface="+mn-cs"/>
                      </a:endParaRPr>
                    </a:p>
                    <a:p>
                      <a:pPr algn="just">
                        <a:spcAft>
                          <a:spcPts val="0"/>
                        </a:spcAft>
                      </a:pPr>
                      <a:r>
                        <a:rPr kumimoji="1" lang="ja-JP" altLang="en-US" sz="1500" b="0" kern="1200" dirty="0">
                          <a:solidFill>
                            <a:schemeClr val="dk1"/>
                          </a:solidFill>
                          <a:latin typeface="+mn-lt"/>
                          <a:ea typeface="+mn-ea"/>
                          <a:cs typeface="+mn-cs"/>
                        </a:rPr>
                        <a:t>一部見直し</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0" kern="1200" dirty="0">
                          <a:solidFill>
                            <a:schemeClr val="dk1"/>
                          </a:solidFill>
                          <a:latin typeface="+mn-lt"/>
                          <a:ea typeface="+mn-ea"/>
                          <a:cs typeface="+mn-cs"/>
                        </a:rPr>
                        <a:t>27</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1" kern="1200" dirty="0">
                          <a:solidFill>
                            <a:schemeClr val="tx1"/>
                          </a:solidFill>
                          <a:latin typeface="+mn-lt"/>
                          <a:ea typeface="+mn-ea"/>
                          <a:cs typeface="+mn-cs"/>
                        </a:rPr>
                        <a:t>26</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39048">
                <a:tc gridSpan="2">
                  <a:txBody>
                    <a:bodyPr/>
                    <a:lstStyle/>
                    <a:p>
                      <a:pPr algn="ctr"/>
                      <a:r>
                        <a:rPr lang="ja-JP" altLang="en-US" sz="15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altLang="ja-JP" sz="1500" b="1" dirty="0">
                          <a:solidFill>
                            <a:schemeClr val="tx1"/>
                          </a:solidFill>
                        </a:rPr>
                        <a:t>88</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a:spcAft>
                          <a:spcPts val="0"/>
                        </a:spcAft>
                      </a:pPr>
                      <a:r>
                        <a:rPr lang="en-US" altLang="ja-JP" sz="1500" b="1" dirty="0">
                          <a:solidFill>
                            <a:schemeClr val="tx1"/>
                          </a:solidFill>
                        </a:rPr>
                        <a:t>88</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
        <p:nvSpPr>
          <p:cNvPr id="20" name="テキスト ボックス 4"/>
          <p:cNvSpPr txBox="1"/>
          <p:nvPr/>
        </p:nvSpPr>
        <p:spPr>
          <a:xfrm>
            <a:off x="6152812" y="3941556"/>
            <a:ext cx="441146" cy="4257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000" dirty="0">
                <a:solidFill>
                  <a:prstClr val="black"/>
                </a:solidFill>
              </a:rPr>
              <a:t>合計</a:t>
            </a:r>
            <a:endParaRPr lang="en-US" altLang="ja-JP" sz="1000" dirty="0">
              <a:solidFill>
                <a:prstClr val="black"/>
              </a:solidFill>
            </a:endParaRPr>
          </a:p>
          <a:p>
            <a:pPr algn="ctr"/>
            <a:r>
              <a:rPr lang="en-US" altLang="ja-JP" sz="1000" dirty="0">
                <a:solidFill>
                  <a:prstClr val="black"/>
                </a:solidFill>
              </a:rPr>
              <a:t>88</a:t>
            </a:r>
            <a:r>
              <a:rPr lang="ja-JP" altLang="en-US" sz="1000" dirty="0">
                <a:solidFill>
                  <a:prstClr val="black"/>
                </a:solidFill>
              </a:rPr>
              <a:t>件</a:t>
            </a:r>
          </a:p>
        </p:txBody>
      </p:sp>
      <p:graphicFrame>
        <p:nvGraphicFramePr>
          <p:cNvPr id="18" name="グラフ 17"/>
          <p:cNvGraphicFramePr/>
          <p:nvPr>
            <p:extLst/>
          </p:nvPr>
        </p:nvGraphicFramePr>
        <p:xfrm>
          <a:off x="5020982" y="2924944"/>
          <a:ext cx="3360965" cy="231321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p:cNvSpPr txBox="1"/>
          <p:nvPr/>
        </p:nvSpPr>
        <p:spPr>
          <a:xfrm>
            <a:off x="539552" y="2060848"/>
            <a:ext cx="547260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合計</a:t>
            </a:r>
            <a:r>
              <a:rPr lang="en-US" altLang="ja-JP" sz="1600" dirty="0">
                <a:solidFill>
                  <a:prstClr val="black"/>
                </a:solidFill>
                <a:latin typeface="ＭＳ Ｐゴシック" panose="020B0600070205080204" pitchFamily="50" charset="-128"/>
              </a:rPr>
              <a:t>88</a:t>
            </a:r>
            <a:r>
              <a:rPr lang="ja-JP" altLang="en-US" sz="1600" dirty="0">
                <a:solidFill>
                  <a:prstClr val="black"/>
                </a:solidFill>
                <a:latin typeface="ＭＳ Ｐゴシック" panose="020B0600070205080204" pitchFamily="50" charset="-128"/>
              </a:rPr>
              <a:t>件の減免について見直しを行い、</a:t>
            </a:r>
            <a:r>
              <a:rPr lang="en-US" altLang="ja-JP" sz="1600" b="1" dirty="0">
                <a:solidFill>
                  <a:prstClr val="black"/>
                </a:solidFill>
                <a:latin typeface="ＭＳ Ｐゴシック" panose="020B0600070205080204" pitchFamily="50" charset="-128"/>
              </a:rPr>
              <a:t>62</a:t>
            </a:r>
            <a:r>
              <a:rPr lang="ja-JP" altLang="en-US" sz="1600" dirty="0">
                <a:solidFill>
                  <a:prstClr val="black"/>
                </a:solidFill>
                <a:latin typeface="ＭＳ Ｐゴシック" panose="020B0600070205080204" pitchFamily="50" charset="-128"/>
              </a:rPr>
              <a:t>件を廃止。</a:t>
            </a:r>
            <a:endParaRPr lang="en-US" altLang="ja-JP" sz="1600"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231</a:t>
            </a:fld>
            <a:endParaRPr kumimoji="1" lang="ja-JP" altLang="en-US"/>
          </a:p>
        </p:txBody>
      </p:sp>
    </p:spTree>
    <p:extLst>
      <p:ext uri="{BB962C8B-B14F-4D97-AF65-F5344CB8AC3E}">
        <p14:creationId xmlns:p14="http://schemas.microsoft.com/office/powerpoint/2010/main" val="308237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627784" y="534002"/>
            <a:ext cx="515080" cy="32174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（１／３）</a:t>
            </a:r>
            <a:endParaRPr lang="en-US" altLang="ja-JP" sz="1600" dirty="0">
              <a:solidFill>
                <a:prstClr val="black"/>
              </a:solidFill>
              <a:latin typeface="ＭＳ Ｐゴシック" panose="020B0600070205080204" pitchFamily="50" charset="-128"/>
            </a:endParaRPr>
          </a:p>
        </p:txBody>
      </p:sp>
      <p:sp>
        <p:nvSpPr>
          <p:cNvPr id="11" name="正方形/長方形 10"/>
          <p:cNvSpPr/>
          <p:nvPr/>
        </p:nvSpPr>
        <p:spPr>
          <a:xfrm>
            <a:off x="827584" y="548680"/>
            <a:ext cx="5112568"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rPr>
              <a:t>Ａ．減免を廃止したもの　</a:t>
            </a:r>
            <a:r>
              <a:rPr lang="en-US" altLang="ja-JP" sz="1300" b="1" dirty="0">
                <a:solidFill>
                  <a:prstClr val="black"/>
                </a:solidFill>
                <a:latin typeface="ＭＳ Ｐゴシック" panose="020B0600070205080204" pitchFamily="50" charset="-128"/>
              </a:rPr>
              <a:t>【62</a:t>
            </a:r>
            <a:r>
              <a:rPr lang="ja-JP" altLang="en-US" sz="1300" b="1" dirty="0">
                <a:solidFill>
                  <a:prstClr val="black"/>
                </a:solidFill>
                <a:latin typeface="ＭＳ Ｐゴシック" panose="020B0600070205080204" pitchFamily="50" charset="-128"/>
              </a:rPr>
              <a:t>件</a:t>
            </a:r>
            <a:r>
              <a:rPr lang="en-US" altLang="ja-JP" sz="1300" b="1" dirty="0">
                <a:solidFill>
                  <a:prstClr val="black"/>
                </a:solidFill>
                <a:latin typeface="ＭＳ Ｐゴシック" panose="020B0600070205080204" pitchFamily="50" charset="-128"/>
              </a:rPr>
              <a:t>】</a:t>
            </a:r>
            <a:r>
              <a:rPr lang="ja-JP" altLang="en-US" sz="1300" dirty="0">
                <a:solidFill>
                  <a:prstClr val="black"/>
                </a:solidFill>
                <a:latin typeface="ＭＳ Ｐゴシック" panose="020B0600070205080204" pitchFamily="50" charset="-128"/>
              </a:rPr>
              <a:t>　</a:t>
            </a:r>
          </a:p>
        </p:txBody>
      </p:sp>
      <p:graphicFrame>
        <p:nvGraphicFramePr>
          <p:cNvPr id="13" name="表 12"/>
          <p:cNvGraphicFramePr>
            <a:graphicFrameLocks noGrp="1"/>
          </p:cNvGraphicFramePr>
          <p:nvPr/>
        </p:nvGraphicFramePr>
        <p:xfrm>
          <a:off x="1115617" y="897664"/>
          <a:ext cx="6912767" cy="5699691"/>
        </p:xfrm>
        <a:graphic>
          <a:graphicData uri="http://schemas.openxmlformats.org/drawingml/2006/table">
            <a:tbl>
              <a:tblPr/>
              <a:tblGrid>
                <a:gridCol w="432047">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tblGrid>
              <a:tr h="183861">
                <a:tc>
                  <a:txBody>
                    <a:bodyPr/>
                    <a:lstStyle/>
                    <a:p>
                      <a:pPr algn="ctr" fontAlgn="ctr"/>
                      <a:endParaRPr lang="ja-JP" altLang="en-US" sz="1100" b="0" i="0" u="none" strike="noStrike" dirty="0">
                        <a:solidFill>
                          <a:srgbClr val="000000"/>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83861">
                <a:tc>
                  <a:txBody>
                    <a:bodyPr/>
                    <a:lstStyle/>
                    <a:p>
                      <a:pPr algn="ctr" fontAlgn="ctr"/>
                      <a:r>
                        <a:rPr lang="en-US" altLang="ja-JP" sz="1100" b="0" i="0" u="none" strike="noStrike" dirty="0">
                          <a:solidFill>
                            <a:srgbClr val="000000"/>
                          </a:solidFill>
                          <a:latin typeface="ＭＳ Ｐゴシック"/>
                        </a:rPr>
                        <a:t>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公共事業実施のため使用収益できない土地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0">
                  <a:txBody>
                    <a:bodyPr/>
                    <a:lstStyle/>
                    <a:p>
                      <a:pPr algn="l" fontAlgn="ctr"/>
                      <a:r>
                        <a:rPr lang="ja-JP" altLang="en-US" sz="1100" b="0" i="0" u="none" strike="noStrike" dirty="0">
                          <a:solidFill>
                            <a:schemeClr val="tx1"/>
                          </a:solidFill>
                          <a:latin typeface="ＭＳ Ｐゴシック"/>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3861">
                <a:tc>
                  <a:txBody>
                    <a:bodyPr/>
                    <a:lstStyle/>
                    <a:p>
                      <a:pPr algn="ctr" fontAlgn="ctr"/>
                      <a:r>
                        <a:rPr lang="en-US" altLang="ja-JP" sz="1100" b="0" i="0" u="none" strike="noStrike">
                          <a:solidFill>
                            <a:srgbClr val="000000"/>
                          </a:solidFill>
                          <a:latin typeface="ＭＳ Ｐゴシック"/>
                        </a:rPr>
                        <a:t>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道路予定地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3861">
                <a:tc>
                  <a:txBody>
                    <a:bodyPr/>
                    <a:lstStyle/>
                    <a:p>
                      <a:pPr algn="ctr" fontAlgn="ctr"/>
                      <a:r>
                        <a:rPr lang="en-US" altLang="ja-JP" sz="1100" b="0" i="0" u="none" strike="noStrike">
                          <a:solidFill>
                            <a:srgbClr val="000000"/>
                          </a:solidFill>
                          <a:latin typeface="ＭＳ Ｐゴシック"/>
                        </a:rPr>
                        <a:t>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物納の許可を受けた固定資産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3861">
                <a:tc>
                  <a:txBody>
                    <a:bodyPr/>
                    <a:lstStyle/>
                    <a:p>
                      <a:pPr algn="ctr" fontAlgn="ctr"/>
                      <a:r>
                        <a:rPr lang="en-US" altLang="ja-JP" sz="1100" b="0" i="0" u="none" strike="noStrike">
                          <a:solidFill>
                            <a:srgbClr val="000000"/>
                          </a:solidFill>
                          <a:latin typeface="ＭＳ Ｐゴシック"/>
                        </a:rPr>
                        <a:t>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沈没船舶</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3861">
                <a:tc>
                  <a:txBody>
                    <a:bodyPr/>
                    <a:lstStyle/>
                    <a:p>
                      <a:pPr algn="ctr" fontAlgn="ctr"/>
                      <a:r>
                        <a:rPr lang="en-US" altLang="ja-JP" sz="1100" b="0" i="0" u="none" strike="noStrike">
                          <a:solidFill>
                            <a:srgbClr val="000000"/>
                          </a:solidFill>
                          <a:latin typeface="ＭＳ Ｐゴシック"/>
                        </a:rPr>
                        <a:t>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一定の条件を満たしているマンションの児童の遊び場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3861">
                <a:tc>
                  <a:txBody>
                    <a:bodyPr/>
                    <a:lstStyle/>
                    <a:p>
                      <a:pPr algn="ctr" fontAlgn="ctr"/>
                      <a:r>
                        <a:rPr lang="en-US" altLang="ja-JP" sz="1100" b="0" i="0" u="none" strike="noStrike">
                          <a:solidFill>
                            <a:srgbClr val="000000"/>
                          </a:solidFill>
                          <a:latin typeface="ＭＳ Ｐゴシック"/>
                        </a:rPr>
                        <a:t>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ＭＳ Ｐゴシック"/>
                        </a:rPr>
                        <a:t>障がい</a:t>
                      </a:r>
                      <a:r>
                        <a:rPr lang="ja-JP" altLang="en-US" sz="1100" b="0" i="0" u="none" strike="noStrike" dirty="0">
                          <a:solidFill>
                            <a:schemeClr val="tx1"/>
                          </a:solidFill>
                          <a:latin typeface="ＭＳ Ｐゴシック"/>
                        </a:rPr>
                        <a:t>者職業能力開発訓練施設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3861">
                <a:tc>
                  <a:txBody>
                    <a:bodyPr/>
                    <a:lstStyle/>
                    <a:p>
                      <a:pPr algn="ctr" fontAlgn="ctr"/>
                      <a:r>
                        <a:rPr lang="en-US" altLang="ja-JP" sz="1100" b="0" i="0" u="none" strike="noStrike">
                          <a:solidFill>
                            <a:srgbClr val="000000"/>
                          </a:solidFill>
                          <a:latin typeface="ＭＳ Ｐゴシック"/>
                        </a:rPr>
                        <a:t>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非課税となる福祉施設等の建築中の敷地等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3861">
                <a:tc>
                  <a:txBody>
                    <a:bodyPr/>
                    <a:lstStyle/>
                    <a:p>
                      <a:pPr algn="ctr" fontAlgn="ctr"/>
                      <a:r>
                        <a:rPr lang="en-US" altLang="ja-JP" sz="1100" b="0" i="0" u="none" strike="noStrike">
                          <a:solidFill>
                            <a:srgbClr val="000000"/>
                          </a:solidFill>
                          <a:latin typeface="ＭＳ Ｐゴシック"/>
                        </a:rPr>
                        <a:t>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中小企業会館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3861">
                <a:tc>
                  <a:txBody>
                    <a:bodyPr/>
                    <a:lstStyle/>
                    <a:p>
                      <a:pPr algn="ctr" fontAlgn="ctr"/>
                      <a:r>
                        <a:rPr lang="en-US" altLang="ja-JP" sz="1100" b="0" i="0" u="none" strike="noStrike">
                          <a:solidFill>
                            <a:srgbClr val="000000"/>
                          </a:solidFill>
                          <a:latin typeface="ＭＳ Ｐゴシック"/>
                        </a:rPr>
                        <a:t>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研究開発型産業高度化促進施設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3861">
                <a:tc>
                  <a:txBody>
                    <a:bodyPr/>
                    <a:lstStyle/>
                    <a:p>
                      <a:pPr algn="ctr" fontAlgn="ctr"/>
                      <a:r>
                        <a:rPr lang="en-US" altLang="ja-JP" sz="1100" b="0" i="0" u="none" strike="noStrike">
                          <a:solidFill>
                            <a:srgbClr val="000000"/>
                          </a:solidFill>
                          <a:latin typeface="ＭＳ Ｐゴシック"/>
                        </a:rPr>
                        <a:t>10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地域産業集積活性化対策施設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3861">
                <a:tc>
                  <a:txBody>
                    <a:bodyPr/>
                    <a:lstStyle/>
                    <a:p>
                      <a:pPr algn="ctr" fontAlgn="ctr"/>
                      <a:r>
                        <a:rPr lang="en-US" altLang="ja-JP" sz="1100" b="0" i="0" u="none" strike="noStrike">
                          <a:solidFill>
                            <a:srgbClr val="000000"/>
                          </a:solidFill>
                          <a:latin typeface="ＭＳ Ｐゴシック"/>
                        </a:rPr>
                        <a:t>11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公益社団法人・公益財団法人所有の港湾労働者施設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3861">
                <a:tc>
                  <a:txBody>
                    <a:bodyPr/>
                    <a:lstStyle/>
                    <a:p>
                      <a:pPr algn="ctr" fontAlgn="ctr"/>
                      <a:r>
                        <a:rPr lang="en-US" altLang="ja-JP" sz="1100" b="0" i="0" u="none" strike="noStrike">
                          <a:solidFill>
                            <a:srgbClr val="000000"/>
                          </a:solidFill>
                          <a:latin typeface="ＭＳ Ｐゴシック"/>
                        </a:rPr>
                        <a:t>12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公益社団法人・公益財団法人所有の学校給食を実施するための施設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3861">
                <a:tc>
                  <a:txBody>
                    <a:bodyPr/>
                    <a:lstStyle/>
                    <a:p>
                      <a:pPr algn="ctr" fontAlgn="ctr"/>
                      <a:r>
                        <a:rPr lang="en-US" altLang="ja-JP" sz="1100" b="0" i="0" u="none" strike="noStrike">
                          <a:solidFill>
                            <a:srgbClr val="000000"/>
                          </a:solidFill>
                          <a:latin typeface="ＭＳ Ｐゴシック"/>
                        </a:rPr>
                        <a:t>13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都市計画自動車ターミナル</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3861">
                <a:tc>
                  <a:txBody>
                    <a:bodyPr/>
                    <a:lstStyle/>
                    <a:p>
                      <a:pPr algn="ctr" fontAlgn="ctr"/>
                      <a:r>
                        <a:rPr lang="en-US" altLang="ja-JP" sz="1100" b="0" i="0" u="none" strike="noStrike">
                          <a:solidFill>
                            <a:srgbClr val="000000"/>
                          </a:solidFill>
                          <a:latin typeface="ＭＳ Ｐゴシック"/>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本市補助を受け商店街振興組合等が整備したコミュニティ施設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3861">
                <a:tc>
                  <a:txBody>
                    <a:bodyPr/>
                    <a:lstStyle/>
                    <a:p>
                      <a:pPr algn="ctr" fontAlgn="ctr"/>
                      <a:r>
                        <a:rPr lang="en-US" altLang="ja-JP" sz="1100" b="0" i="0" u="none" strike="noStrike">
                          <a:solidFill>
                            <a:srgbClr val="000000"/>
                          </a:solidFill>
                          <a:latin typeface="ＭＳ Ｐゴシック"/>
                        </a:rPr>
                        <a:t>15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大阪沖縄会館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3861">
                <a:tc>
                  <a:txBody>
                    <a:bodyPr/>
                    <a:lstStyle/>
                    <a:p>
                      <a:pPr algn="ctr" fontAlgn="ctr"/>
                      <a:r>
                        <a:rPr lang="en-US" altLang="ja-JP" sz="1100" b="0" i="0" u="none" strike="noStrike">
                          <a:solidFill>
                            <a:srgbClr val="000000"/>
                          </a:solidFill>
                          <a:latin typeface="ＭＳ Ｐゴシック"/>
                        </a:rPr>
                        <a:t>16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公益社団法人・公益財団法人所有のがん予防検診施設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3861">
                <a:tc>
                  <a:txBody>
                    <a:bodyPr/>
                    <a:lstStyle/>
                    <a:p>
                      <a:pPr algn="ctr" fontAlgn="ctr"/>
                      <a:r>
                        <a:rPr lang="en-US" altLang="ja-JP" sz="1100" b="0" i="0" u="none" strike="noStrike">
                          <a:solidFill>
                            <a:srgbClr val="000000"/>
                          </a:solidFill>
                          <a:latin typeface="ＭＳ Ｐゴシック"/>
                        </a:rPr>
                        <a:t>17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公益社団法人・公益財団法人所有の結核予防施設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3861">
                <a:tc>
                  <a:txBody>
                    <a:bodyPr/>
                    <a:lstStyle/>
                    <a:p>
                      <a:pPr algn="ctr" fontAlgn="ctr"/>
                      <a:r>
                        <a:rPr lang="en-US" altLang="ja-JP" sz="1100" b="0" i="0" u="none" strike="noStrike">
                          <a:solidFill>
                            <a:srgbClr val="000000"/>
                          </a:solidFill>
                          <a:latin typeface="ＭＳ Ｐゴシック"/>
                        </a:rPr>
                        <a:t>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公益社団法人・公益財団法人所有の公害健康被害検査施設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3861">
                <a:tc>
                  <a:txBody>
                    <a:bodyPr/>
                    <a:lstStyle/>
                    <a:p>
                      <a:pPr algn="ctr" fontAlgn="ctr"/>
                      <a:r>
                        <a:rPr lang="en-US" altLang="ja-JP" sz="1100" b="0" i="0" u="none" strike="noStrike">
                          <a:solidFill>
                            <a:srgbClr val="000000"/>
                          </a:solidFill>
                          <a:latin typeface="ＭＳ Ｐゴシック"/>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柔道整復師会館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3861">
                <a:tc>
                  <a:txBody>
                    <a:bodyPr/>
                    <a:lstStyle/>
                    <a:p>
                      <a:pPr algn="ctr" fontAlgn="ctr"/>
                      <a:r>
                        <a:rPr lang="en-US" altLang="ja-JP" sz="1100" b="0" i="0" u="none" strike="noStrike" dirty="0">
                          <a:solidFill>
                            <a:srgbClr val="000000"/>
                          </a:solidFill>
                          <a:latin typeface="ＭＳ Ｐゴシック"/>
                        </a:rPr>
                        <a:t>20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府医師会館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3861">
                <a:tc>
                  <a:txBody>
                    <a:bodyPr/>
                    <a:lstStyle/>
                    <a:p>
                      <a:pPr algn="ctr" fontAlgn="ctr"/>
                      <a:r>
                        <a:rPr lang="en-US" altLang="ja-JP" sz="1100" b="0" i="0" u="none" strike="noStrike" dirty="0">
                          <a:solidFill>
                            <a:srgbClr val="000000"/>
                          </a:solidFill>
                          <a:latin typeface="ＭＳ Ｐゴシック"/>
                        </a:rPr>
                        <a:t>21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府歯科医師会館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3861">
                <a:tc>
                  <a:txBody>
                    <a:bodyPr/>
                    <a:lstStyle/>
                    <a:p>
                      <a:pPr algn="ctr" fontAlgn="ctr"/>
                      <a:r>
                        <a:rPr lang="en-US" altLang="ja-JP" sz="1100" b="0" i="0" u="none" strike="noStrike" dirty="0">
                          <a:solidFill>
                            <a:srgbClr val="000000"/>
                          </a:solidFill>
                          <a:latin typeface="ＭＳ Ｐゴシック"/>
                        </a:rPr>
                        <a:t>22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中沢記念野球会館（高校野球連盟）</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3861">
                <a:tc>
                  <a:txBody>
                    <a:bodyPr/>
                    <a:lstStyle/>
                    <a:p>
                      <a:pPr algn="ctr" fontAlgn="ctr"/>
                      <a:r>
                        <a:rPr lang="en-US" altLang="ja-JP" sz="1100" b="0" i="0" u="none" strike="noStrike" dirty="0">
                          <a:solidFill>
                            <a:srgbClr val="000000"/>
                          </a:solidFill>
                          <a:latin typeface="ＭＳ Ｐゴシック"/>
                        </a:rPr>
                        <a:t>23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講道館　大阪国際柔道センター</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3861">
                <a:tc>
                  <a:txBody>
                    <a:bodyPr/>
                    <a:lstStyle/>
                    <a:p>
                      <a:pPr algn="ctr" fontAlgn="ctr"/>
                      <a:r>
                        <a:rPr lang="en-US" altLang="ja-JP" sz="1100" b="0" i="0" u="none" strike="noStrike" dirty="0">
                          <a:solidFill>
                            <a:srgbClr val="000000"/>
                          </a:solidFill>
                          <a:latin typeface="ＭＳ Ｐゴシック"/>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住吉武道館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3861">
                <a:tc>
                  <a:txBody>
                    <a:bodyPr/>
                    <a:lstStyle/>
                    <a:p>
                      <a:pPr algn="ctr" fontAlgn="ctr"/>
                      <a:r>
                        <a:rPr lang="en-US" altLang="ja-JP" sz="1100" b="0" i="0" u="none" strike="noStrike" dirty="0">
                          <a:solidFill>
                            <a:srgbClr val="000000"/>
                          </a:solidFill>
                          <a:latin typeface="ＭＳ Ｐゴシック"/>
                        </a:rPr>
                        <a:t>25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労働組合が専らその用に供する固定資産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83861">
                <a:tc>
                  <a:txBody>
                    <a:bodyPr/>
                    <a:lstStyle/>
                    <a:p>
                      <a:pPr algn="ctr" fontAlgn="ctr"/>
                      <a:r>
                        <a:rPr lang="en-US" altLang="ja-JP" sz="1100" b="0" i="0" u="none" strike="noStrike" dirty="0">
                          <a:solidFill>
                            <a:srgbClr val="000000"/>
                          </a:solidFill>
                          <a:latin typeface="ＭＳ Ｐゴシック"/>
                        </a:rPr>
                        <a:t>26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救急医療機関所有の病院・診療所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83861">
                <a:tc>
                  <a:txBody>
                    <a:bodyPr/>
                    <a:lstStyle/>
                    <a:p>
                      <a:pPr algn="ctr" fontAlgn="ctr"/>
                      <a:r>
                        <a:rPr lang="en-US" altLang="ja-JP" sz="1100" b="0" i="0" u="none" strike="noStrike" dirty="0">
                          <a:solidFill>
                            <a:srgbClr val="000000"/>
                          </a:solidFill>
                          <a:latin typeface="ＭＳ Ｐゴシック"/>
                        </a:rPr>
                        <a:t>27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非課税となる診療施設のための看護師宿舎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83861">
                <a:tc>
                  <a:txBody>
                    <a:bodyPr/>
                    <a:lstStyle/>
                    <a:p>
                      <a:pPr algn="ctr" fontAlgn="ctr"/>
                      <a:r>
                        <a:rPr lang="en-US" altLang="ja-JP" sz="1100" b="0" i="0" u="none" strike="noStrike" dirty="0">
                          <a:solidFill>
                            <a:srgbClr val="000000"/>
                          </a:solidFill>
                          <a:latin typeface="ＭＳ Ｐゴシック"/>
                        </a:rPr>
                        <a:t>28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学校法人以外の幼稚園</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83861">
                <a:tc>
                  <a:txBody>
                    <a:bodyPr/>
                    <a:lstStyle/>
                    <a:p>
                      <a:pPr algn="ctr" fontAlgn="ctr"/>
                      <a:r>
                        <a:rPr lang="en-US" altLang="ja-JP" sz="1100" b="0" i="0" u="none" strike="noStrike" dirty="0">
                          <a:solidFill>
                            <a:srgbClr val="000000"/>
                          </a:solidFill>
                          <a:latin typeface="ＭＳ Ｐゴシック"/>
                        </a:rPr>
                        <a:t>29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ＭＳ Ｐゴシック"/>
                        </a:rPr>
                        <a:t>障がい</a:t>
                      </a:r>
                      <a:r>
                        <a:rPr lang="ja-JP" altLang="en-US" sz="1100" b="0" i="0" u="none" strike="noStrike" dirty="0">
                          <a:solidFill>
                            <a:schemeClr val="tx1"/>
                          </a:solidFill>
                          <a:latin typeface="ＭＳ Ｐゴシック"/>
                        </a:rPr>
                        <a:t>者小規模作業所等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83861">
                <a:tc>
                  <a:txBody>
                    <a:bodyPr/>
                    <a:lstStyle/>
                    <a:p>
                      <a:pPr algn="ctr" fontAlgn="ctr"/>
                      <a:r>
                        <a:rPr lang="en-US" altLang="ja-JP" sz="1100" b="0" i="0" u="none" strike="noStrike" dirty="0">
                          <a:solidFill>
                            <a:srgbClr val="000000"/>
                          </a:solidFill>
                          <a:latin typeface="ＭＳ Ｐゴシック"/>
                        </a:rPr>
                        <a:t>30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公益社団法人・公益財団法人所有の海外技術者研修施設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bl>
          </a:graphicData>
        </a:graphic>
      </p:graphicFrame>
      <p:sp>
        <p:nvSpPr>
          <p:cNvPr id="14" name="テキスト ボックス 13"/>
          <p:cNvSpPr txBox="1"/>
          <p:nvPr/>
        </p:nvSpPr>
        <p:spPr>
          <a:xfrm>
            <a:off x="6876256" y="6567155"/>
            <a:ext cx="1152128" cy="246221"/>
          </a:xfrm>
          <a:prstGeom prst="rect">
            <a:avLst/>
          </a:prstGeom>
          <a:noFill/>
        </p:spPr>
        <p:txBody>
          <a:bodyPr wrap="square" rtlCol="0">
            <a:spAutoFit/>
          </a:bodyPr>
          <a:lstStyle/>
          <a:p>
            <a:r>
              <a:rPr lang="ja-JP" altLang="en-US" sz="1000" dirty="0">
                <a:solidFill>
                  <a:prstClr val="black"/>
                </a:solidFill>
                <a:latin typeface="ＭＳ Ｐゴシック" panose="020B0600070205080204" pitchFamily="50" charset="-128"/>
              </a:rPr>
              <a:t>（次ページに続く）</a:t>
            </a:r>
            <a:endParaRPr lang="en-US" altLang="ja-JP" sz="1000" dirty="0">
              <a:solidFill>
                <a:prstClr val="black"/>
              </a:solidFill>
              <a:latin typeface="ＭＳ Ｐゴシック" panose="020B0600070205080204" pitchFamily="50" charset="-128"/>
            </a:endParaRPr>
          </a:p>
        </p:txBody>
      </p: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232</a:t>
            </a:fld>
            <a:endParaRPr kumimoji="1" lang="ja-JP" altLang="en-US"/>
          </a:p>
        </p:txBody>
      </p:sp>
    </p:spTree>
    <p:extLst>
      <p:ext uri="{BB962C8B-B14F-4D97-AF65-F5344CB8AC3E}">
        <p14:creationId xmlns:p14="http://schemas.microsoft.com/office/powerpoint/2010/main" val="32542437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115616" y="3284984"/>
            <a:ext cx="1944216" cy="21602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1115616" y="620688"/>
            <a:ext cx="1440160" cy="246221"/>
          </a:xfrm>
          <a:prstGeom prst="rect">
            <a:avLst/>
          </a:prstGeom>
          <a:noFill/>
        </p:spPr>
        <p:txBody>
          <a:bodyPr wrap="square" rtlCol="0">
            <a:spAutoFit/>
          </a:bodyPr>
          <a:lstStyle/>
          <a:p>
            <a:r>
              <a:rPr lang="ja-JP" altLang="en-US" sz="1000" dirty="0">
                <a:solidFill>
                  <a:prstClr val="black"/>
                </a:solidFill>
                <a:latin typeface="ＭＳ Ｐゴシック" panose="020B0600070205080204" pitchFamily="50" charset="-128"/>
              </a:rPr>
              <a:t>（前ページからの続き）</a:t>
            </a:r>
            <a:endParaRPr lang="en-US" altLang="ja-JP" sz="1000" dirty="0">
              <a:solidFill>
                <a:prstClr val="black"/>
              </a:solidFill>
              <a:latin typeface="ＭＳ Ｐゴシック" panose="020B0600070205080204" pitchFamily="50" charset="-128"/>
            </a:endParaRPr>
          </a:p>
        </p:txBody>
      </p:sp>
      <p:sp>
        <p:nvSpPr>
          <p:cNvPr id="11" name="テキスト ボックス 10"/>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（２／３）</a:t>
            </a:r>
            <a:endParaRPr lang="en-US" altLang="ja-JP" sz="1600" dirty="0">
              <a:solidFill>
                <a:prstClr val="black"/>
              </a:solidFill>
              <a:latin typeface="ＭＳ Ｐゴシック" panose="020B0600070205080204" pitchFamily="50" charset="-128"/>
            </a:endParaRPr>
          </a:p>
        </p:txBody>
      </p:sp>
      <p:sp>
        <p:nvSpPr>
          <p:cNvPr id="13" name="テキスト ボックス 12"/>
          <p:cNvSpPr txBox="1"/>
          <p:nvPr/>
        </p:nvSpPr>
        <p:spPr>
          <a:xfrm>
            <a:off x="4591905" y="6551218"/>
            <a:ext cx="3560590" cy="246221"/>
          </a:xfrm>
          <a:prstGeom prst="rect">
            <a:avLst/>
          </a:prstGeom>
          <a:noFill/>
        </p:spPr>
        <p:txBody>
          <a:bodyPr wrap="none" rtlCol="0">
            <a:spAutoFit/>
          </a:bodyPr>
          <a:lstStyle/>
          <a:p>
            <a:r>
              <a:rPr lang="en-US" altLang="ja-JP" sz="1000" dirty="0">
                <a:solidFill>
                  <a:prstClr val="black"/>
                </a:solidFill>
                <a:latin typeface="ＭＳ Ｐゴシック" panose="020B0600070205080204" pitchFamily="50" charset="-128"/>
              </a:rPr>
              <a:t>※</a:t>
            </a:r>
            <a:r>
              <a:rPr lang="ja-JP" altLang="en-US" sz="1000" dirty="0">
                <a:solidFill>
                  <a:prstClr val="black"/>
                </a:solidFill>
                <a:latin typeface="ＭＳ Ｐゴシック" panose="020B0600070205080204" pitchFamily="50" charset="-128"/>
              </a:rPr>
              <a:t>宗教法人への減免は廃止、社会福祉法人への減免は継続。</a:t>
            </a:r>
          </a:p>
        </p:txBody>
      </p:sp>
      <p:sp>
        <p:nvSpPr>
          <p:cNvPr id="14"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8" name="角丸四角形 7"/>
          <p:cNvSpPr/>
          <p:nvPr/>
        </p:nvSpPr>
        <p:spPr>
          <a:xfrm>
            <a:off x="3995936" y="3423996"/>
            <a:ext cx="1008112" cy="22102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4283968" y="3660121"/>
            <a:ext cx="864096" cy="20092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nvPr>
        </p:nvGraphicFramePr>
        <p:xfrm>
          <a:off x="1115616" y="944848"/>
          <a:ext cx="6912768" cy="5606370"/>
        </p:xfrm>
        <a:graphic>
          <a:graphicData uri="http://schemas.openxmlformats.org/drawingml/2006/table">
            <a:tbl>
              <a:tblPr/>
              <a:tblGrid>
                <a:gridCol w="432048">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tblGrid>
              <a:tr h="169890">
                <a:tc>
                  <a:txBody>
                    <a:bodyPr/>
                    <a:lstStyle/>
                    <a:p>
                      <a:pPr algn="ctr" fontAlgn="ctr"/>
                      <a:endParaRPr lang="ja-JP" altLang="en-US" sz="1100" b="0" i="0" u="none" strike="noStrike" dirty="0">
                        <a:solidFill>
                          <a:srgbClr val="000000"/>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69890">
                <a:tc>
                  <a:txBody>
                    <a:bodyPr/>
                    <a:lstStyle/>
                    <a:p>
                      <a:pPr algn="r" fontAlgn="ctr"/>
                      <a:r>
                        <a:rPr lang="en-US" altLang="ja-JP" sz="1100" b="0" i="0" u="none" strike="noStrike" dirty="0">
                          <a:solidFill>
                            <a:srgbClr val="000000"/>
                          </a:solidFill>
                          <a:latin typeface="ＭＳ Ｐゴシック"/>
                        </a:rPr>
                        <a:t>31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能楽堂・能舞台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l" fontAlgn="ctr"/>
                      <a:r>
                        <a:rPr lang="ja-JP" altLang="en-US" sz="1100" b="0" i="0" u="none" strike="noStrike" dirty="0">
                          <a:solidFill>
                            <a:schemeClr val="tx1"/>
                          </a:solidFill>
                          <a:latin typeface="ＭＳ Ｐゴシック"/>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69890">
                <a:tc>
                  <a:txBody>
                    <a:bodyPr/>
                    <a:lstStyle/>
                    <a:p>
                      <a:pPr algn="r" fontAlgn="ctr"/>
                      <a:r>
                        <a:rPr lang="en-US" altLang="ja-JP" sz="1100" b="0" i="0" u="none" strike="noStrike">
                          <a:solidFill>
                            <a:srgbClr val="000000"/>
                          </a:solidFill>
                          <a:latin typeface="ＭＳ Ｐゴシック"/>
                        </a:rPr>
                        <a:t>32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在日外国人のための公民館的施設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69890">
                <a:tc>
                  <a:txBody>
                    <a:bodyPr/>
                    <a:lstStyle/>
                    <a:p>
                      <a:pPr algn="r" fontAlgn="ctr"/>
                      <a:r>
                        <a:rPr lang="en-US" altLang="ja-JP" sz="1100" b="0" i="0" u="none" strike="noStrike">
                          <a:solidFill>
                            <a:srgbClr val="000000"/>
                          </a:solidFill>
                          <a:latin typeface="ＭＳ Ｐゴシック"/>
                        </a:rPr>
                        <a:t>33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公益社団法人・公益財団法人所有の中国残留邦人等支援施設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69890">
                <a:tc>
                  <a:txBody>
                    <a:bodyPr/>
                    <a:lstStyle/>
                    <a:p>
                      <a:pPr algn="r" fontAlgn="ctr"/>
                      <a:r>
                        <a:rPr lang="en-US" altLang="ja-JP" sz="1100" b="0" i="0" u="none" strike="noStrike">
                          <a:solidFill>
                            <a:srgbClr val="000000"/>
                          </a:solidFill>
                          <a:latin typeface="ＭＳ Ｐゴシック"/>
                        </a:rPr>
                        <a:t>34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土地改良区が本来の用に供する事務所等の敷地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69890">
                <a:tc>
                  <a:txBody>
                    <a:bodyPr/>
                    <a:lstStyle/>
                    <a:p>
                      <a:pPr algn="r" fontAlgn="ctr"/>
                      <a:r>
                        <a:rPr lang="en-US" altLang="ja-JP" sz="1100" b="0" i="0" u="none" strike="noStrike">
                          <a:solidFill>
                            <a:srgbClr val="000000"/>
                          </a:solidFill>
                          <a:latin typeface="ＭＳ Ｐゴシック"/>
                        </a:rPr>
                        <a:t>35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本市補助を受け事業協同組合等が整備したコミュニティ施設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69890">
                <a:tc>
                  <a:txBody>
                    <a:bodyPr/>
                    <a:lstStyle/>
                    <a:p>
                      <a:pPr algn="r" fontAlgn="ctr"/>
                      <a:r>
                        <a:rPr lang="en-US" altLang="ja-JP" sz="1100" b="0" i="0" u="none" strike="noStrike">
                          <a:solidFill>
                            <a:srgbClr val="000000"/>
                          </a:solidFill>
                          <a:latin typeface="ＭＳ Ｐゴシック"/>
                        </a:rPr>
                        <a:t>36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苅田土地改良記念会館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69890">
                <a:tc>
                  <a:txBody>
                    <a:bodyPr/>
                    <a:lstStyle/>
                    <a:p>
                      <a:pPr algn="r" fontAlgn="ctr"/>
                      <a:r>
                        <a:rPr lang="en-US" altLang="ja-JP" sz="1100" b="0" i="0" u="none" strike="noStrike">
                          <a:solidFill>
                            <a:srgbClr val="000000"/>
                          </a:solidFill>
                          <a:latin typeface="ＭＳ Ｐゴシック"/>
                        </a:rPr>
                        <a:t>37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solidFill>
                            <a:schemeClr val="tx1"/>
                          </a:solidFill>
                          <a:latin typeface="ＭＳ Ｐゴシック" pitchFamily="50" charset="-128"/>
                          <a:ea typeface="ＭＳ Ｐゴシック" pitchFamily="50" charset="-128"/>
                        </a:rPr>
                        <a:t>平野区画整理記念会館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69890">
                <a:tc>
                  <a:txBody>
                    <a:bodyPr/>
                    <a:lstStyle/>
                    <a:p>
                      <a:pPr algn="r" fontAlgn="ctr"/>
                      <a:r>
                        <a:rPr lang="en-US" altLang="ja-JP" sz="1100" b="0" i="0" u="none" strike="noStrike">
                          <a:solidFill>
                            <a:srgbClr val="000000"/>
                          </a:solidFill>
                          <a:latin typeface="ＭＳ Ｐゴシック"/>
                        </a:rPr>
                        <a:t>38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瓜破会館及び瓜破西会館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69890">
                <a:tc>
                  <a:txBody>
                    <a:bodyPr/>
                    <a:lstStyle/>
                    <a:p>
                      <a:pPr algn="r" fontAlgn="ctr"/>
                      <a:r>
                        <a:rPr lang="en-US" altLang="ja-JP" sz="1100" b="0" i="0" u="none" strike="noStrike">
                          <a:solidFill>
                            <a:srgbClr val="000000"/>
                          </a:solidFill>
                          <a:latin typeface="ＭＳ Ｐゴシック"/>
                        </a:rPr>
                        <a:t>39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大阪弁護士会館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69890">
                <a:tc>
                  <a:txBody>
                    <a:bodyPr/>
                    <a:lstStyle/>
                    <a:p>
                      <a:pPr algn="r" fontAlgn="ctr"/>
                      <a:r>
                        <a:rPr lang="en-US" altLang="ja-JP" sz="1100" b="0" i="0" u="none" strike="noStrike">
                          <a:solidFill>
                            <a:srgbClr val="000000"/>
                          </a:solidFill>
                          <a:latin typeface="ＭＳ Ｐゴシック"/>
                        </a:rPr>
                        <a:t>40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司法書士会館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69890">
                <a:tc>
                  <a:txBody>
                    <a:bodyPr/>
                    <a:lstStyle/>
                    <a:p>
                      <a:pPr algn="r" fontAlgn="ctr"/>
                      <a:r>
                        <a:rPr lang="en-US" altLang="ja-JP" sz="1100" b="0" i="0" u="none" strike="noStrike">
                          <a:solidFill>
                            <a:srgbClr val="000000"/>
                          </a:solidFill>
                          <a:latin typeface="ＭＳ Ｐゴシック"/>
                        </a:rPr>
                        <a:t>41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府道高速大阪東大阪線の土地のうち船場センタービル敷地部分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69890">
                <a:tc>
                  <a:txBody>
                    <a:bodyPr/>
                    <a:lstStyle/>
                    <a:p>
                      <a:pPr algn="r" fontAlgn="ctr"/>
                      <a:r>
                        <a:rPr lang="en-US" altLang="ja-JP" sz="1100" b="0" i="0" u="none" strike="noStrike">
                          <a:solidFill>
                            <a:srgbClr val="000000"/>
                          </a:solidFill>
                          <a:latin typeface="ＭＳ Ｐゴシック"/>
                        </a:rPr>
                        <a:t>42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オーク２００のうち本市補助を受け整備された公共的施設の用に供する家屋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69890">
                <a:tc>
                  <a:txBody>
                    <a:bodyPr/>
                    <a:lstStyle/>
                    <a:p>
                      <a:pPr algn="r" fontAlgn="ctr"/>
                      <a:r>
                        <a:rPr lang="en-US" altLang="ja-JP" sz="1100" b="0" i="0" u="none" strike="noStrike">
                          <a:solidFill>
                            <a:srgbClr val="000000"/>
                          </a:solidFill>
                          <a:latin typeface="ＭＳ Ｐゴシック"/>
                        </a:rPr>
                        <a:t>43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天満・天神繁昌亭</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69890">
                <a:tc>
                  <a:txBody>
                    <a:bodyPr/>
                    <a:lstStyle/>
                    <a:p>
                      <a:pPr algn="r" fontAlgn="ctr"/>
                      <a:r>
                        <a:rPr lang="en-US" altLang="ja-JP" sz="1100" b="0" i="0" u="none" strike="noStrike" dirty="0">
                          <a:solidFill>
                            <a:schemeClr val="tx1"/>
                          </a:solidFill>
                          <a:latin typeface="ＭＳ Ｐゴシック"/>
                        </a:rPr>
                        <a:t>44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領事館</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69890">
                <a:tc>
                  <a:txBody>
                    <a:bodyPr/>
                    <a:lstStyle/>
                    <a:p>
                      <a:pPr algn="r" fontAlgn="ctr"/>
                      <a:r>
                        <a:rPr lang="en-US" altLang="ja-JP" sz="1100" b="0" i="0" u="none" strike="noStrike" dirty="0">
                          <a:solidFill>
                            <a:srgbClr val="000000"/>
                          </a:solidFill>
                          <a:latin typeface="ＭＳ Ｐゴシック"/>
                        </a:rPr>
                        <a:t>45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学生・生徒</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所得</a:t>
                      </a:r>
                      <a:r>
                        <a:rPr lang="en-US" altLang="ja-JP" sz="1100" b="0" i="0" u="none" strike="noStrike" dirty="0">
                          <a:solidFill>
                            <a:schemeClr val="tx1"/>
                          </a:solidFill>
                          <a:latin typeface="ＭＳ Ｐゴシック"/>
                        </a:rPr>
                        <a:t>65</a:t>
                      </a:r>
                      <a:r>
                        <a:rPr lang="ja-JP" altLang="en-US" sz="1100" b="0" i="0" u="none" strike="noStrike" dirty="0">
                          <a:solidFill>
                            <a:schemeClr val="tx1"/>
                          </a:solidFill>
                          <a:latin typeface="ＭＳ Ｐゴシック"/>
                        </a:rPr>
                        <a:t>万円・</a:t>
                      </a:r>
                      <a:r>
                        <a:rPr lang="en-US" altLang="ja-JP" sz="1100" b="0" i="0" u="none" strike="noStrike" dirty="0">
                          <a:solidFill>
                            <a:schemeClr val="tx1"/>
                          </a:solidFill>
                          <a:latin typeface="ＭＳ Ｐゴシック"/>
                        </a:rPr>
                        <a:t>125</a:t>
                      </a:r>
                      <a:r>
                        <a:rPr lang="ja-JP" altLang="en-US" sz="1100" b="0" i="0" u="none" strike="noStrike" dirty="0">
                          <a:solidFill>
                            <a:schemeClr val="tx1"/>
                          </a:solidFill>
                          <a:latin typeface="ＭＳ Ｐゴシック"/>
                        </a:rPr>
                        <a:t>万円以下</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　→　学生・生徒</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1100" b="0" i="0" u="none" strike="noStrike" dirty="0">
                          <a:solidFill>
                            <a:schemeClr val="tx1"/>
                          </a:solidFill>
                          <a:latin typeface="ＭＳ Ｐゴシック"/>
                        </a:rPr>
                        <a:t>個人市民税</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69890">
                <a:tc>
                  <a:txBody>
                    <a:bodyPr/>
                    <a:lstStyle/>
                    <a:p>
                      <a:pPr algn="r" fontAlgn="ctr"/>
                      <a:r>
                        <a:rPr lang="en-US" altLang="ja-JP" sz="1100" b="0" i="0" u="none" strike="noStrike" dirty="0">
                          <a:solidFill>
                            <a:srgbClr val="000000"/>
                          </a:solidFill>
                          <a:latin typeface="ＭＳ Ｐゴシック"/>
                        </a:rPr>
                        <a:t>46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相続人</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単身者：所得</a:t>
                      </a:r>
                      <a:r>
                        <a:rPr lang="en-US" altLang="ja-JP" sz="1100" b="0" i="0" u="none" strike="noStrike" dirty="0">
                          <a:solidFill>
                            <a:schemeClr val="tx1"/>
                          </a:solidFill>
                          <a:latin typeface="ＭＳ Ｐゴシック"/>
                        </a:rPr>
                        <a:t>115</a:t>
                      </a:r>
                      <a:r>
                        <a:rPr lang="ja-JP" altLang="en-US" sz="1100" b="0" i="0" u="none" strike="noStrike" dirty="0">
                          <a:solidFill>
                            <a:schemeClr val="tx1"/>
                          </a:solidFill>
                          <a:latin typeface="ＭＳ Ｐゴシック"/>
                        </a:rPr>
                        <a:t>万円・</a:t>
                      </a:r>
                      <a:r>
                        <a:rPr lang="en-US" altLang="ja-JP" sz="1100" b="0" i="0" u="none" strike="noStrike" dirty="0">
                          <a:solidFill>
                            <a:schemeClr val="tx1"/>
                          </a:solidFill>
                          <a:latin typeface="ＭＳ Ｐゴシック"/>
                        </a:rPr>
                        <a:t>145</a:t>
                      </a:r>
                      <a:r>
                        <a:rPr lang="ja-JP" altLang="en-US" sz="1100" b="0" i="0" u="none" strike="noStrike" dirty="0">
                          <a:solidFill>
                            <a:schemeClr val="tx1"/>
                          </a:solidFill>
                          <a:latin typeface="ＭＳ Ｐゴシック"/>
                        </a:rPr>
                        <a:t>万円以下</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　→　相続人</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69890">
                <a:tc>
                  <a:txBody>
                    <a:bodyPr/>
                    <a:lstStyle/>
                    <a:p>
                      <a:pPr algn="r" fontAlgn="ctr"/>
                      <a:r>
                        <a:rPr lang="en-US" altLang="ja-JP" sz="1100" b="0" i="0" u="none" strike="noStrike" dirty="0">
                          <a:solidFill>
                            <a:srgbClr val="000000"/>
                          </a:solidFill>
                          <a:latin typeface="ＭＳ Ｐゴシック"/>
                        </a:rPr>
                        <a:t>47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公益事業に係る事務所等所有者</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69890">
                <a:tc>
                  <a:txBody>
                    <a:bodyPr/>
                    <a:lstStyle/>
                    <a:p>
                      <a:pPr algn="r" fontAlgn="ctr"/>
                      <a:r>
                        <a:rPr lang="en-US" altLang="ja-JP" sz="1100" b="0" i="0" u="none" strike="noStrike" dirty="0">
                          <a:solidFill>
                            <a:srgbClr val="000000"/>
                          </a:solidFill>
                          <a:latin typeface="ＭＳ Ｐゴシック"/>
                        </a:rPr>
                        <a:t>48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一般社団・財団法人（非営利型法人）</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100" b="0" i="0" u="none" strike="noStrike" dirty="0">
                          <a:solidFill>
                            <a:schemeClr val="tx1"/>
                          </a:solidFill>
                          <a:latin typeface="ＭＳ Ｐゴシック"/>
                        </a:rPr>
                        <a:t>法人市民税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69890">
                <a:tc>
                  <a:txBody>
                    <a:bodyPr/>
                    <a:lstStyle/>
                    <a:p>
                      <a:pPr algn="r" fontAlgn="ctr"/>
                      <a:r>
                        <a:rPr lang="en-US" altLang="ja-JP" sz="1100" b="0" i="0" u="none" strike="noStrike" dirty="0">
                          <a:solidFill>
                            <a:srgbClr val="000000"/>
                          </a:solidFill>
                          <a:latin typeface="ＭＳ Ｐゴシック"/>
                        </a:rPr>
                        <a:t>49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清算中の法人</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69890">
                <a:tc>
                  <a:txBody>
                    <a:bodyPr/>
                    <a:lstStyle/>
                    <a:p>
                      <a:pPr algn="r" fontAlgn="ctr"/>
                      <a:r>
                        <a:rPr lang="en-US" altLang="ja-JP" sz="1100" b="0" i="0" u="none" strike="noStrike" dirty="0">
                          <a:solidFill>
                            <a:schemeClr val="tx1"/>
                          </a:solidFill>
                          <a:latin typeface="ＭＳ Ｐゴシック"/>
                        </a:rPr>
                        <a:t>50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宗教法人・</a:t>
                      </a:r>
                      <a:r>
                        <a:rPr lang="zh-CN" altLang="en-US" sz="1100" b="0" i="0" u="none" strike="noStrike" dirty="0">
                          <a:solidFill>
                            <a:schemeClr val="tx1"/>
                          </a:solidFill>
                          <a:latin typeface="ＭＳ Ｐゴシック" pitchFamily="50" charset="-128"/>
                          <a:ea typeface="ＭＳ Ｐゴシック" pitchFamily="50" charset="-128"/>
                        </a:rPr>
                        <a:t>社会福祉法人</a:t>
                      </a:r>
                      <a:r>
                        <a:rPr lang="ja-JP" altLang="en-US" sz="1100" b="0" i="0" u="none" strike="noStrike" dirty="0">
                          <a:solidFill>
                            <a:schemeClr val="tx1"/>
                          </a:solidFill>
                          <a:latin typeface="ＭＳ Ｐゴシック" pitchFamily="50" charset="-128"/>
                          <a:ea typeface="ＭＳ Ｐゴシック" pitchFamily="50" charset="-128"/>
                        </a:rPr>
                        <a:t>　（</a:t>
                      </a:r>
                      <a:r>
                        <a:rPr lang="en-US" altLang="ja-JP" sz="1100" b="0" i="0" u="none" strike="noStrike" dirty="0">
                          <a:solidFill>
                            <a:schemeClr val="tx1"/>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a:t>
                      </a:r>
                      <a:endParaRPr lang="zh-CN"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chemeClr val="tx1"/>
                          </a:solidFill>
                          <a:latin typeface="ＭＳ Ｐゴシック"/>
                        </a:rPr>
                        <a:t>軽自動車税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20"/>
                  </a:ext>
                </a:extLst>
              </a:tr>
              <a:tr h="169890">
                <a:tc>
                  <a:txBody>
                    <a:bodyPr/>
                    <a:lstStyle/>
                    <a:p>
                      <a:pPr algn="r" fontAlgn="ctr"/>
                      <a:r>
                        <a:rPr lang="en-US" altLang="ja-JP" sz="1100" b="0" i="0" u="none" strike="noStrike" dirty="0">
                          <a:solidFill>
                            <a:srgbClr val="000000"/>
                          </a:solidFill>
                          <a:latin typeface="ＭＳ Ｐゴシック"/>
                        </a:rPr>
                        <a:t>51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教科書の発行の事業の用に供する施設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l" fontAlgn="ctr"/>
                      <a:r>
                        <a:rPr lang="ja-JP" altLang="en-US" sz="1100" b="0" i="0" u="none" strike="noStrike" dirty="0">
                          <a:solidFill>
                            <a:schemeClr val="tx1"/>
                          </a:solidFill>
                          <a:latin typeface="ＭＳ Ｐゴシック"/>
                        </a:rPr>
                        <a:t>事業所税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69890">
                <a:tc>
                  <a:txBody>
                    <a:bodyPr/>
                    <a:lstStyle/>
                    <a:p>
                      <a:pPr algn="r" fontAlgn="ctr"/>
                      <a:r>
                        <a:rPr lang="en-US" altLang="ja-JP" sz="1100" b="0" i="0" u="none" strike="noStrike" dirty="0">
                          <a:solidFill>
                            <a:srgbClr val="000000"/>
                          </a:solidFill>
                          <a:latin typeface="ＭＳ Ｐゴシック"/>
                        </a:rPr>
                        <a:t>52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劇場等に係る施設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69890">
                <a:tc>
                  <a:txBody>
                    <a:bodyPr/>
                    <a:lstStyle/>
                    <a:p>
                      <a:pPr algn="r" fontAlgn="ctr"/>
                      <a:r>
                        <a:rPr lang="en-US" altLang="ja-JP" sz="1100" b="0" i="0" u="none" strike="noStrike" dirty="0">
                          <a:solidFill>
                            <a:srgbClr val="000000"/>
                          </a:solidFill>
                          <a:latin typeface="ＭＳ Ｐゴシック"/>
                        </a:rPr>
                        <a:t>53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指定自動車教習所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69890">
                <a:tc>
                  <a:txBody>
                    <a:bodyPr/>
                    <a:lstStyle/>
                    <a:p>
                      <a:pPr algn="r" fontAlgn="ctr"/>
                      <a:r>
                        <a:rPr lang="en-US" altLang="ja-JP" sz="1100" b="0" i="0" u="none" strike="noStrike" dirty="0">
                          <a:solidFill>
                            <a:srgbClr val="000000"/>
                          </a:solidFill>
                          <a:latin typeface="ＭＳ Ｐゴシック"/>
                        </a:rPr>
                        <a:t>54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酒類の保管のための倉庫</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69890">
                <a:tc>
                  <a:txBody>
                    <a:bodyPr/>
                    <a:lstStyle/>
                    <a:p>
                      <a:pPr algn="r" fontAlgn="ctr"/>
                      <a:r>
                        <a:rPr lang="en-US" altLang="ja-JP" sz="1100" b="0" i="0" u="none" strike="noStrike" dirty="0">
                          <a:solidFill>
                            <a:srgbClr val="000000"/>
                          </a:solidFill>
                          <a:latin typeface="ＭＳ Ｐゴシック"/>
                        </a:rPr>
                        <a:t>55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タクシー事業用施設で保有台数</a:t>
                      </a:r>
                      <a:r>
                        <a:rPr lang="en-US" altLang="ja-JP" sz="1100" b="0" i="0" u="none" strike="noStrike">
                          <a:solidFill>
                            <a:schemeClr val="tx1"/>
                          </a:solidFill>
                          <a:latin typeface="ＭＳ Ｐゴシック"/>
                        </a:rPr>
                        <a:t>250</a:t>
                      </a:r>
                      <a:r>
                        <a:rPr lang="ja-JP" altLang="en-US" sz="1100" b="0" i="0" u="none" strike="noStrike">
                          <a:solidFill>
                            <a:schemeClr val="tx1"/>
                          </a:solidFill>
                          <a:latin typeface="ＭＳ Ｐゴシック"/>
                        </a:rPr>
                        <a:t>台以下のもの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69890">
                <a:tc>
                  <a:txBody>
                    <a:bodyPr/>
                    <a:lstStyle/>
                    <a:p>
                      <a:pPr algn="r" fontAlgn="ctr"/>
                      <a:r>
                        <a:rPr lang="en-US" altLang="ja-JP" sz="1100" b="0" i="0" u="none" strike="noStrike" dirty="0">
                          <a:solidFill>
                            <a:srgbClr val="000000"/>
                          </a:solidFill>
                          <a:latin typeface="ＭＳ Ｐゴシック"/>
                        </a:rPr>
                        <a:t>56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織物の保管の用に供する施設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169890">
                <a:tc>
                  <a:txBody>
                    <a:bodyPr/>
                    <a:lstStyle/>
                    <a:p>
                      <a:pPr algn="r" fontAlgn="ctr"/>
                      <a:r>
                        <a:rPr lang="en-US" altLang="ja-JP" sz="1100" b="0" i="0" u="none" strike="noStrike" dirty="0">
                          <a:solidFill>
                            <a:srgbClr val="000000"/>
                          </a:solidFill>
                          <a:latin typeface="ＭＳ Ｐゴシック"/>
                        </a:rPr>
                        <a:t>57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ビルメンテナンス事業の用に供する施設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7"/>
                  </a:ext>
                </a:extLst>
              </a:tr>
              <a:tr h="169890">
                <a:tc>
                  <a:txBody>
                    <a:bodyPr/>
                    <a:lstStyle/>
                    <a:p>
                      <a:pPr algn="r" fontAlgn="ctr"/>
                      <a:r>
                        <a:rPr lang="en-US" altLang="ja-JP" sz="1100" b="0" i="0" u="none" strike="noStrike" dirty="0">
                          <a:solidFill>
                            <a:srgbClr val="000000"/>
                          </a:solidFill>
                          <a:latin typeface="ＭＳ Ｐゴシック"/>
                        </a:rPr>
                        <a:t>58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列車内における食堂等の事業の用に供する施設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8"/>
                  </a:ext>
                </a:extLst>
              </a:tr>
              <a:tr h="169890">
                <a:tc>
                  <a:txBody>
                    <a:bodyPr/>
                    <a:lstStyle/>
                    <a:p>
                      <a:pPr algn="r" fontAlgn="ctr"/>
                      <a:r>
                        <a:rPr lang="en-US" altLang="ja-JP" sz="1100" b="0" i="0" u="none" strike="noStrike" dirty="0">
                          <a:solidFill>
                            <a:srgbClr val="000000"/>
                          </a:solidFill>
                          <a:latin typeface="ＭＳ Ｐゴシック"/>
                        </a:rPr>
                        <a:t>59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古紙回収事業の用に供する施設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9"/>
                  </a:ext>
                </a:extLst>
              </a:tr>
              <a:tr h="169890">
                <a:tc>
                  <a:txBody>
                    <a:bodyPr/>
                    <a:lstStyle/>
                    <a:p>
                      <a:pPr algn="r" fontAlgn="ctr"/>
                      <a:r>
                        <a:rPr lang="en-US" altLang="ja-JP" sz="1100" b="0" i="0" u="none" strike="noStrike" dirty="0">
                          <a:solidFill>
                            <a:srgbClr val="000000"/>
                          </a:solidFill>
                          <a:latin typeface="ＭＳ Ｐゴシック"/>
                        </a:rPr>
                        <a:t>60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家具の保管の用に供する施設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0"/>
                  </a:ext>
                </a:extLst>
              </a:tr>
              <a:tr h="169890">
                <a:tc>
                  <a:txBody>
                    <a:bodyPr/>
                    <a:lstStyle/>
                    <a:p>
                      <a:pPr algn="r" fontAlgn="ctr"/>
                      <a:r>
                        <a:rPr lang="en-US" altLang="ja-JP" sz="1100" b="0" i="0" u="none" strike="noStrike" dirty="0">
                          <a:solidFill>
                            <a:srgbClr val="000000"/>
                          </a:solidFill>
                          <a:latin typeface="ＭＳ Ｐゴシック"/>
                        </a:rPr>
                        <a:t>61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倉庫業の事業の用に供する倉庫又は港湾運送事業の用に供する上屋で３万㎡未満のもの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1"/>
                  </a:ext>
                </a:extLst>
              </a:tr>
              <a:tr h="169890">
                <a:tc>
                  <a:txBody>
                    <a:bodyPr/>
                    <a:lstStyle/>
                    <a:p>
                      <a:pPr algn="r" fontAlgn="ctr"/>
                      <a:r>
                        <a:rPr lang="en-US" altLang="ja-JP" sz="1100" b="0" i="0" u="none" strike="noStrike" dirty="0">
                          <a:solidFill>
                            <a:srgbClr val="000000"/>
                          </a:solidFill>
                          <a:latin typeface="ＭＳ Ｐゴシック"/>
                        </a:rPr>
                        <a:t>62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簡易宿所営業の用に供する施設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32"/>
                  </a:ext>
                </a:extLst>
              </a:tr>
            </a:tbl>
          </a:graphicData>
        </a:graphic>
      </p:graphicFrame>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233</a:t>
            </a:fld>
            <a:endParaRPr kumimoji="1" lang="ja-JP" altLang="en-US"/>
          </a:p>
        </p:txBody>
      </p:sp>
    </p:spTree>
    <p:extLst>
      <p:ext uri="{BB962C8B-B14F-4D97-AF65-F5344CB8AC3E}">
        <p14:creationId xmlns:p14="http://schemas.microsoft.com/office/powerpoint/2010/main" val="38807560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572001" y="4437113"/>
            <a:ext cx="2160240" cy="43204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角丸四角形 8"/>
          <p:cNvSpPr/>
          <p:nvPr/>
        </p:nvSpPr>
        <p:spPr>
          <a:xfrm>
            <a:off x="4294992" y="4221087"/>
            <a:ext cx="853072" cy="21602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779912" y="617999"/>
            <a:ext cx="515080" cy="32174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nvPr>
        </p:nvGraphicFramePr>
        <p:xfrm>
          <a:off x="1115616" y="1021204"/>
          <a:ext cx="6912768" cy="5114377"/>
        </p:xfrm>
        <a:graphic>
          <a:graphicData uri="http://schemas.openxmlformats.org/drawingml/2006/table">
            <a:tbl>
              <a:tblPr/>
              <a:tblGrid>
                <a:gridCol w="401566">
                  <a:extLst>
                    <a:ext uri="{9D8B030D-6E8A-4147-A177-3AD203B41FA5}">
                      <a16:colId xmlns:a16="http://schemas.microsoft.com/office/drawing/2014/main" xmlns="" val="20000"/>
                    </a:ext>
                  </a:extLst>
                </a:gridCol>
                <a:gridCol w="5575098">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tblGrid>
              <a:tr h="188861">
                <a:tc>
                  <a:txBody>
                    <a:bodyPr/>
                    <a:lstStyle/>
                    <a:p>
                      <a:pPr algn="ctr"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mn-ea"/>
                          <a:ea typeface="+mn-ea"/>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mn-ea"/>
                          <a:ea typeface="+mn-ea"/>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88861">
                <a:tc>
                  <a:txBody>
                    <a:bodyPr/>
                    <a:lstStyle/>
                    <a:p>
                      <a:pPr algn="ctr" fontAlgn="ctr"/>
                      <a:r>
                        <a:rPr lang="en-US" altLang="ja-JP" sz="1100" b="0" i="0" u="none" strike="noStrike" dirty="0">
                          <a:solidFill>
                            <a:schemeClr val="tx1"/>
                          </a:solidFill>
                          <a:latin typeface="+mn-ea"/>
                          <a:ea typeface="+mn-ea"/>
                        </a:rPr>
                        <a:t>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災害により損害を受けた固定資産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l" fontAlgn="ctr"/>
                      <a:r>
                        <a:rPr lang="ja-JP" altLang="en-US" sz="1100" b="0" i="0" u="none" strike="noStrike" dirty="0">
                          <a:solidFill>
                            <a:schemeClr val="tx1"/>
                          </a:solidFill>
                          <a:latin typeface="+mn-ea"/>
                          <a:ea typeface="+mn-ea"/>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861">
                <a:tc>
                  <a:txBody>
                    <a:bodyPr/>
                    <a:lstStyle/>
                    <a:p>
                      <a:pPr algn="ctr" fontAlgn="ctr"/>
                      <a:r>
                        <a:rPr lang="en-US" altLang="ja-JP" sz="1100" b="0" i="0" u="none" strike="noStrike">
                          <a:solidFill>
                            <a:schemeClr val="tx1"/>
                          </a:solidFill>
                          <a:latin typeface="+mn-ea"/>
                          <a:ea typeface="+mn-ea"/>
                        </a:rPr>
                        <a:t>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生活扶助受給者所有の土地・家屋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861">
                <a:tc>
                  <a:txBody>
                    <a:bodyPr/>
                    <a:lstStyle/>
                    <a:p>
                      <a:pPr algn="ctr" fontAlgn="ctr"/>
                      <a:r>
                        <a:rPr lang="en-US" altLang="ja-JP" sz="1100" b="0" i="0" u="none" strike="noStrike">
                          <a:solidFill>
                            <a:schemeClr val="tx1"/>
                          </a:solidFill>
                          <a:latin typeface="+mn-ea"/>
                          <a:ea typeface="+mn-ea"/>
                        </a:rPr>
                        <a:t>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低所得者所有の土地・家屋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861">
                <a:tc>
                  <a:txBody>
                    <a:bodyPr/>
                    <a:lstStyle/>
                    <a:p>
                      <a:pPr algn="ctr" fontAlgn="ctr"/>
                      <a:r>
                        <a:rPr lang="en-US" altLang="ja-JP" sz="1100" b="0" i="0" u="none" strike="noStrike">
                          <a:solidFill>
                            <a:schemeClr val="tx1"/>
                          </a:solidFill>
                          <a:latin typeface="+mn-ea"/>
                          <a:ea typeface="+mn-ea"/>
                        </a:rPr>
                        <a:t>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本市が取得した固定資産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861">
                <a:tc>
                  <a:txBody>
                    <a:bodyPr/>
                    <a:lstStyle/>
                    <a:p>
                      <a:pPr algn="ctr" fontAlgn="ctr"/>
                      <a:r>
                        <a:rPr lang="en-US" altLang="ja-JP" sz="1100" b="0" i="0" u="none" strike="noStrike">
                          <a:solidFill>
                            <a:schemeClr val="tx1"/>
                          </a:solidFill>
                          <a:latin typeface="+mn-ea"/>
                          <a:ea typeface="+mn-ea"/>
                        </a:rPr>
                        <a:t>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本市事業により移転補償の対象となった固定資産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861">
                <a:tc>
                  <a:txBody>
                    <a:bodyPr/>
                    <a:lstStyle/>
                    <a:p>
                      <a:pPr algn="ctr" fontAlgn="ctr"/>
                      <a:r>
                        <a:rPr lang="en-US" altLang="ja-JP" sz="1100" b="0" i="0" u="none" strike="noStrike">
                          <a:solidFill>
                            <a:schemeClr val="tx1"/>
                          </a:solidFill>
                          <a:latin typeface="+mn-ea"/>
                          <a:ea typeface="+mn-ea"/>
                        </a:rPr>
                        <a:t>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仮換地指定前に使用収益できない土地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8861">
                <a:tc>
                  <a:txBody>
                    <a:bodyPr/>
                    <a:lstStyle/>
                    <a:p>
                      <a:pPr algn="ctr" fontAlgn="ctr"/>
                      <a:r>
                        <a:rPr lang="en-US" altLang="ja-JP" sz="1100" b="0" i="0" u="none" strike="noStrike">
                          <a:solidFill>
                            <a:schemeClr val="tx1"/>
                          </a:solidFill>
                          <a:latin typeface="+mn-ea"/>
                          <a:ea typeface="+mn-ea"/>
                        </a:rPr>
                        <a:t>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仮換地に他人の工作物等がある土地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8861">
                <a:tc>
                  <a:txBody>
                    <a:bodyPr/>
                    <a:lstStyle/>
                    <a:p>
                      <a:pPr algn="ctr" fontAlgn="ctr"/>
                      <a:r>
                        <a:rPr lang="en-US" altLang="ja-JP" sz="1100" b="0" i="0" u="none" strike="noStrike">
                          <a:solidFill>
                            <a:schemeClr val="tx1"/>
                          </a:solidFill>
                          <a:latin typeface="+mn-ea"/>
                          <a:ea typeface="+mn-ea"/>
                        </a:rPr>
                        <a:t>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過小宅地となるため仮換地を指定せず金銭清算される土地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3991">
                <a:tc>
                  <a:txBody>
                    <a:bodyPr/>
                    <a:lstStyle/>
                    <a:p>
                      <a:pPr algn="ctr" fontAlgn="ctr"/>
                      <a:r>
                        <a:rPr lang="en-US" altLang="ja-JP" sz="1100" b="0" i="0" u="none" strike="noStrike" dirty="0">
                          <a:solidFill>
                            <a:schemeClr val="tx1"/>
                          </a:solidFill>
                          <a:latin typeface="+mn-ea"/>
                          <a:ea typeface="+mn-ea"/>
                        </a:rPr>
                        <a:t>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大阪ドーム（スタジアム部分）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8861">
                <a:tc>
                  <a:txBody>
                    <a:bodyPr/>
                    <a:lstStyle/>
                    <a:p>
                      <a:pPr algn="ctr" fontAlgn="ctr"/>
                      <a:r>
                        <a:rPr lang="en-US" altLang="ja-JP" sz="1100" b="0" i="0" u="none" strike="noStrike" dirty="0">
                          <a:solidFill>
                            <a:schemeClr val="tx1"/>
                          </a:solidFill>
                          <a:latin typeface="+mn-ea"/>
                          <a:ea typeface="+mn-ea"/>
                        </a:rPr>
                        <a:t>10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地域振興会が本来の用に供する固定資産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8861">
                <a:tc>
                  <a:txBody>
                    <a:bodyPr/>
                    <a:lstStyle/>
                    <a:p>
                      <a:pPr algn="ctr" fontAlgn="ctr"/>
                      <a:r>
                        <a:rPr lang="en-US" altLang="ja-JP" sz="1100" b="0" i="0" u="none" strike="noStrike" dirty="0">
                          <a:solidFill>
                            <a:schemeClr val="tx1"/>
                          </a:solidFill>
                          <a:latin typeface="+mn-ea"/>
                          <a:ea typeface="+mn-ea"/>
                        </a:rPr>
                        <a:t>11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一定の条件を満たしているマンション集会所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8861">
                <a:tc>
                  <a:txBody>
                    <a:bodyPr/>
                    <a:lstStyle/>
                    <a:p>
                      <a:pPr algn="ctr" fontAlgn="ctr"/>
                      <a:r>
                        <a:rPr lang="en-US" altLang="ja-JP" sz="1100" b="0" i="0" u="none" strike="noStrike" dirty="0">
                          <a:solidFill>
                            <a:schemeClr val="tx1"/>
                          </a:solidFill>
                          <a:latin typeface="+mn-ea"/>
                          <a:ea typeface="+mn-ea"/>
                        </a:rPr>
                        <a:t>12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老人憩の家</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8861">
                <a:tc>
                  <a:txBody>
                    <a:bodyPr/>
                    <a:lstStyle/>
                    <a:p>
                      <a:pPr algn="ctr" fontAlgn="ctr"/>
                      <a:r>
                        <a:rPr lang="en-US" altLang="ja-JP" sz="1100" b="0" i="0" u="none" strike="noStrike" dirty="0">
                          <a:solidFill>
                            <a:schemeClr val="tx1"/>
                          </a:solidFill>
                          <a:latin typeface="+mn-ea"/>
                          <a:ea typeface="+mn-ea"/>
                        </a:rPr>
                        <a:t>13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児童遊園の用に供する固定資産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8861">
                <a:tc>
                  <a:txBody>
                    <a:bodyPr/>
                    <a:lstStyle/>
                    <a:p>
                      <a:pPr algn="ctr" fontAlgn="ctr"/>
                      <a:r>
                        <a:rPr lang="en-US" altLang="ja-JP" sz="1100" b="0" i="0" u="none" strike="noStrike" dirty="0">
                          <a:solidFill>
                            <a:schemeClr val="tx1"/>
                          </a:solidFill>
                          <a:latin typeface="+mn-ea"/>
                          <a:ea typeface="+mn-ea"/>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公衆浴場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8861">
                <a:tc>
                  <a:txBody>
                    <a:bodyPr/>
                    <a:lstStyle/>
                    <a:p>
                      <a:pPr algn="ctr" fontAlgn="ctr"/>
                      <a:r>
                        <a:rPr lang="en-US" altLang="ja-JP" sz="1100" b="0" i="0" u="none" strike="noStrike" dirty="0">
                          <a:solidFill>
                            <a:schemeClr val="tx1"/>
                          </a:solidFill>
                          <a:latin typeface="+mn-ea"/>
                          <a:ea typeface="+mn-ea"/>
                        </a:rPr>
                        <a:t>15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災害被災者</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ja-JP" altLang="en-US" sz="1100" b="0" i="0" u="none" strike="noStrike" dirty="0">
                          <a:solidFill>
                            <a:schemeClr val="tx1"/>
                          </a:solidFill>
                          <a:latin typeface="+mn-ea"/>
                          <a:ea typeface="+mn-ea"/>
                        </a:rPr>
                        <a:t>個人市民税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8861">
                <a:tc>
                  <a:txBody>
                    <a:bodyPr/>
                    <a:lstStyle/>
                    <a:p>
                      <a:pPr algn="ctr" fontAlgn="ctr"/>
                      <a:r>
                        <a:rPr lang="en-US" altLang="ja-JP" sz="1100" b="0" i="0" u="none" strike="noStrike" dirty="0">
                          <a:solidFill>
                            <a:schemeClr val="tx1"/>
                          </a:solidFill>
                          <a:latin typeface="+mn-ea"/>
                          <a:ea typeface="+mn-ea"/>
                        </a:rPr>
                        <a:t>16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生活扶助受給者等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8861">
                <a:tc>
                  <a:txBody>
                    <a:bodyPr/>
                    <a:lstStyle/>
                    <a:p>
                      <a:pPr algn="ctr" fontAlgn="ctr"/>
                      <a:r>
                        <a:rPr lang="en-US" altLang="ja-JP" sz="1100" b="0" i="0" u="none" strike="noStrike" dirty="0">
                          <a:solidFill>
                            <a:schemeClr val="tx1"/>
                          </a:solidFill>
                          <a:latin typeface="+mn-ea"/>
                          <a:ea typeface="+mn-ea"/>
                        </a:rPr>
                        <a:t>17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mn-ea"/>
                          <a:ea typeface="+mn-ea"/>
                        </a:rPr>
                        <a:t>失業者</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単身者：所得</a:t>
                      </a:r>
                      <a:r>
                        <a:rPr lang="en-US" altLang="ja-JP" sz="1100" b="0" i="0" u="none" strike="noStrike" dirty="0">
                          <a:solidFill>
                            <a:schemeClr val="tx1"/>
                          </a:solidFill>
                          <a:latin typeface="+mn-ea"/>
                          <a:ea typeface="+mn-ea"/>
                        </a:rPr>
                        <a:t>115</a:t>
                      </a:r>
                      <a:r>
                        <a:rPr lang="ja-JP" altLang="en-US" sz="1100" b="0" i="0" u="none" strike="noStrike" dirty="0">
                          <a:solidFill>
                            <a:schemeClr val="tx1"/>
                          </a:solidFill>
                          <a:latin typeface="+mn-ea"/>
                          <a:ea typeface="+mn-ea"/>
                        </a:rPr>
                        <a:t>万円・</a:t>
                      </a:r>
                      <a:r>
                        <a:rPr lang="en-US" altLang="ja-JP" sz="1100" b="0" i="0" u="none" strike="noStrike" dirty="0">
                          <a:solidFill>
                            <a:schemeClr val="tx1"/>
                          </a:solidFill>
                          <a:latin typeface="+mn-ea"/>
                          <a:ea typeface="+mn-ea"/>
                        </a:rPr>
                        <a:t>145</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失業者</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8861">
                <a:tc>
                  <a:txBody>
                    <a:bodyPr/>
                    <a:lstStyle/>
                    <a:p>
                      <a:pPr algn="ctr" fontAlgn="ctr"/>
                      <a:r>
                        <a:rPr lang="en-US" altLang="ja-JP" sz="1100" b="0" i="0" u="none" strike="noStrike" dirty="0">
                          <a:solidFill>
                            <a:schemeClr val="tx1"/>
                          </a:solidFill>
                          <a:latin typeface="+mn-ea"/>
                          <a:ea typeface="+mn-ea"/>
                        </a:rPr>
                        <a:t>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mn-ea"/>
                          <a:ea typeface="+mn-ea"/>
                        </a:rPr>
                        <a:t>所得減少者</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単身者：所得</a:t>
                      </a:r>
                      <a:r>
                        <a:rPr lang="en-US" altLang="ja-JP" sz="1100" b="0" i="0" u="none" strike="noStrike" dirty="0">
                          <a:solidFill>
                            <a:schemeClr val="tx1"/>
                          </a:solidFill>
                          <a:latin typeface="+mn-ea"/>
                          <a:ea typeface="+mn-ea"/>
                        </a:rPr>
                        <a:t>115</a:t>
                      </a:r>
                      <a:r>
                        <a:rPr lang="ja-JP" altLang="en-US" sz="1100" b="0" i="0" u="none" strike="noStrike" dirty="0">
                          <a:solidFill>
                            <a:schemeClr val="tx1"/>
                          </a:solidFill>
                          <a:latin typeface="+mn-ea"/>
                          <a:ea typeface="+mn-ea"/>
                        </a:rPr>
                        <a:t>万円・</a:t>
                      </a:r>
                      <a:r>
                        <a:rPr lang="en-US" altLang="ja-JP" sz="1100" b="0" i="0" u="none" strike="noStrike" dirty="0">
                          <a:solidFill>
                            <a:schemeClr val="tx1"/>
                          </a:solidFill>
                          <a:latin typeface="+mn-ea"/>
                          <a:ea typeface="+mn-ea"/>
                        </a:rPr>
                        <a:t>145</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所得減少者</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8"/>
                  </a:ext>
                </a:extLst>
              </a:tr>
              <a:tr h="188861">
                <a:tc>
                  <a:txBody>
                    <a:bodyPr/>
                    <a:lstStyle/>
                    <a:p>
                      <a:pPr algn="ctr" fontAlgn="ctr"/>
                      <a:r>
                        <a:rPr lang="en-US" altLang="ja-JP" sz="1100" b="0" i="0" u="none" strike="noStrike" dirty="0">
                          <a:solidFill>
                            <a:schemeClr val="tx1"/>
                          </a:solidFill>
                          <a:latin typeface="+mn-ea"/>
                          <a:ea typeface="+mn-ea"/>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障がい</a:t>
                      </a:r>
                      <a:r>
                        <a:rPr lang="ja-JP" altLang="en-US" sz="1100" b="0" i="0" u="none" strike="noStrike" dirty="0">
                          <a:solidFill>
                            <a:schemeClr val="tx1"/>
                          </a:solidFill>
                          <a:latin typeface="+mn-ea"/>
                          <a:ea typeface="+mn-ea"/>
                        </a:rPr>
                        <a:t>者・未成年者・寡婦</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夫</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所得</a:t>
                      </a:r>
                      <a:r>
                        <a:rPr lang="en-US" altLang="ja-JP" sz="1100" b="0" i="0" u="none" strike="noStrike" dirty="0">
                          <a:solidFill>
                            <a:schemeClr val="tx1"/>
                          </a:solidFill>
                          <a:latin typeface="+mn-ea"/>
                          <a:ea typeface="+mn-ea"/>
                        </a:rPr>
                        <a:t>150</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a:t>
                      </a:r>
                      <a:r>
                        <a:rPr lang="ja-JP" altLang="en-US" sz="1100" b="0" i="0" u="none" strike="noStrike" dirty="0" err="1">
                          <a:solidFill>
                            <a:schemeClr val="tx1"/>
                          </a:solidFill>
                          <a:latin typeface="+mn-ea"/>
                          <a:ea typeface="+mn-ea"/>
                        </a:rPr>
                        <a:t>障がい</a:t>
                      </a:r>
                      <a:r>
                        <a:rPr lang="ja-JP" altLang="en-US" sz="1100" b="0" i="0" u="none" strike="noStrike" dirty="0">
                          <a:solidFill>
                            <a:schemeClr val="tx1"/>
                          </a:solidFill>
                          <a:latin typeface="+mn-ea"/>
                          <a:ea typeface="+mn-ea"/>
                        </a:rPr>
                        <a:t>者・未成年者・寡婦（夫）</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8861">
                <a:tc>
                  <a:txBody>
                    <a:bodyPr/>
                    <a:lstStyle/>
                    <a:p>
                      <a:pPr algn="ctr" fontAlgn="ctr"/>
                      <a:r>
                        <a:rPr lang="en-US" altLang="ja-JP" sz="1100" b="0" i="0" u="none" strike="noStrike" dirty="0">
                          <a:solidFill>
                            <a:schemeClr val="tx1"/>
                          </a:solidFill>
                          <a:latin typeface="+mn-ea"/>
                          <a:ea typeface="+mn-ea"/>
                        </a:rPr>
                        <a:t>20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認可地縁団体</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1100" b="0" i="0" u="none" strike="noStrike" dirty="0">
                          <a:solidFill>
                            <a:schemeClr val="tx1"/>
                          </a:solidFill>
                          <a:latin typeface="+mn-ea"/>
                          <a:ea typeface="+mn-ea"/>
                        </a:rPr>
                        <a:t>法人市民税</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8861">
                <a:tc>
                  <a:txBody>
                    <a:bodyPr/>
                    <a:lstStyle/>
                    <a:p>
                      <a:pPr algn="ctr" fontAlgn="ctr"/>
                      <a:r>
                        <a:rPr lang="en-US" altLang="ja-JP" sz="1100" b="0" i="0" u="none" strike="noStrike" dirty="0">
                          <a:solidFill>
                            <a:schemeClr val="tx1"/>
                          </a:solidFill>
                          <a:latin typeface="+mn-ea"/>
                          <a:ea typeface="+mn-ea"/>
                        </a:rPr>
                        <a:t>21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特定非営利活動法人</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8861">
                <a:tc>
                  <a:txBody>
                    <a:bodyPr/>
                    <a:lstStyle/>
                    <a:p>
                      <a:pPr algn="ctr" fontAlgn="ctr"/>
                      <a:r>
                        <a:rPr lang="en-US" altLang="ja-JP" sz="1100" b="0" i="0" u="none" strike="noStrike" dirty="0">
                          <a:solidFill>
                            <a:schemeClr val="tx1"/>
                          </a:solidFill>
                          <a:latin typeface="+mn-ea"/>
                          <a:ea typeface="+mn-ea"/>
                        </a:rPr>
                        <a:t>22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公益社団・財団法人</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8861">
                <a:tc>
                  <a:txBody>
                    <a:bodyPr/>
                    <a:lstStyle/>
                    <a:p>
                      <a:pPr algn="ctr" fontAlgn="ctr"/>
                      <a:r>
                        <a:rPr lang="en-US" altLang="ja-JP" sz="1100" b="0" i="0" u="none" strike="noStrike" dirty="0">
                          <a:solidFill>
                            <a:schemeClr val="tx1"/>
                          </a:solidFill>
                          <a:latin typeface="+mn-ea"/>
                          <a:ea typeface="+mn-ea"/>
                        </a:rPr>
                        <a:t>23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被災車両</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ja-JP" altLang="en-US" sz="1100" b="0" i="0" u="none" strike="noStrike" dirty="0">
                          <a:solidFill>
                            <a:schemeClr val="tx1"/>
                          </a:solidFill>
                          <a:latin typeface="+mn-ea"/>
                          <a:ea typeface="+mn-ea"/>
                        </a:rPr>
                        <a:t>軽自動車税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8861">
                <a:tc>
                  <a:txBody>
                    <a:bodyPr/>
                    <a:lstStyle/>
                    <a:p>
                      <a:pPr algn="ctr" fontAlgn="ctr"/>
                      <a:r>
                        <a:rPr lang="en-US" altLang="ja-JP" sz="1100" b="0" i="0" u="none" strike="noStrike" dirty="0">
                          <a:solidFill>
                            <a:schemeClr val="tx1"/>
                          </a:solidFill>
                          <a:latin typeface="+mn-ea"/>
                          <a:ea typeface="+mn-ea"/>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者等専用車両（自己所有）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8861">
                <a:tc>
                  <a:txBody>
                    <a:bodyPr/>
                    <a:lstStyle/>
                    <a:p>
                      <a:pPr algn="ctr" fontAlgn="ctr"/>
                      <a:r>
                        <a:rPr lang="en-US" altLang="ja-JP" sz="1100" b="0" i="0" u="none" strike="noStrike" dirty="0">
                          <a:solidFill>
                            <a:schemeClr val="tx1"/>
                          </a:solidFill>
                          <a:latin typeface="+mn-ea"/>
                          <a:ea typeface="+mn-ea"/>
                        </a:rPr>
                        <a:t>25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者等専用車両（生計同一人所有）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188861">
                <a:tc>
                  <a:txBody>
                    <a:bodyPr/>
                    <a:lstStyle/>
                    <a:p>
                      <a:pPr algn="ctr" fontAlgn="ctr"/>
                      <a:r>
                        <a:rPr lang="en-US" altLang="ja-JP" sz="1100" b="0" i="0" u="none" strike="noStrike" dirty="0">
                          <a:solidFill>
                            <a:schemeClr val="tx1"/>
                          </a:solidFill>
                          <a:latin typeface="+mn-ea"/>
                          <a:ea typeface="+mn-ea"/>
                        </a:rPr>
                        <a:t>26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者等専用車両（特殊仕様車両）</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bl>
          </a:graphicData>
        </a:graphic>
      </p:graphicFrame>
      <p:sp>
        <p:nvSpPr>
          <p:cNvPr id="8" name="テキスト ボックス 7"/>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（３／３）</a:t>
            </a:r>
            <a:endParaRPr lang="en-US" altLang="ja-JP" sz="1600" dirty="0">
              <a:solidFill>
                <a:prstClr val="black"/>
              </a:solidFill>
              <a:latin typeface="ＭＳ Ｐゴシック" panose="020B0600070205080204" pitchFamily="50" charset="-128"/>
            </a:endParaRPr>
          </a:p>
        </p:txBody>
      </p:sp>
      <p:sp>
        <p:nvSpPr>
          <p:cNvPr id="13" name="正方形/長方形 12"/>
          <p:cNvSpPr/>
          <p:nvPr/>
        </p:nvSpPr>
        <p:spPr>
          <a:xfrm>
            <a:off x="827584" y="620688"/>
            <a:ext cx="5112568" cy="292388"/>
          </a:xfrm>
          <a:prstGeom prst="rect">
            <a:avLst/>
          </a:prstGeom>
          <a:noFill/>
          <a:ln w="38100">
            <a:noFill/>
          </a:ln>
        </p:spPr>
        <p:txBody>
          <a:bodyPr wrap="square">
            <a:spAutoFit/>
          </a:bodyPr>
          <a:lstStyle/>
          <a:p>
            <a:r>
              <a:rPr lang="ja-JP" altLang="en-US" sz="1300" b="1" dirty="0">
                <a:solidFill>
                  <a:prstClr val="black"/>
                </a:solidFill>
                <a:latin typeface="ＭＳ Ｐゴシック" panose="020B0600070205080204" pitchFamily="50" charset="-128"/>
              </a:rPr>
              <a:t>Ｂ．減免を継続または一部見直したもの　</a:t>
            </a:r>
            <a:r>
              <a:rPr lang="en-US" altLang="ja-JP" sz="1300" b="1" dirty="0">
                <a:solidFill>
                  <a:prstClr val="black"/>
                </a:solidFill>
                <a:latin typeface="ＭＳ Ｐゴシック" panose="020B0600070205080204" pitchFamily="50" charset="-128"/>
              </a:rPr>
              <a:t>【26</a:t>
            </a:r>
            <a:r>
              <a:rPr lang="ja-JP" altLang="en-US" sz="1300" b="1" dirty="0">
                <a:solidFill>
                  <a:prstClr val="black"/>
                </a:solidFill>
                <a:latin typeface="ＭＳ Ｐゴシック" panose="020B0600070205080204" pitchFamily="50" charset="-128"/>
              </a:rPr>
              <a:t>件</a:t>
            </a:r>
            <a:r>
              <a:rPr lang="en-US" altLang="ja-JP" sz="1300" b="1" dirty="0">
                <a:solidFill>
                  <a:prstClr val="black"/>
                </a:solidFill>
                <a:latin typeface="ＭＳ Ｐゴシック" panose="020B0600070205080204" pitchFamily="50" charset="-128"/>
              </a:rPr>
              <a:t>】</a:t>
            </a:r>
            <a:r>
              <a:rPr lang="ja-JP" altLang="en-US" sz="1300" dirty="0">
                <a:solidFill>
                  <a:prstClr val="black"/>
                </a:solidFill>
                <a:latin typeface="ＭＳ Ｐゴシック" panose="020B0600070205080204" pitchFamily="50" charset="-128"/>
              </a:rPr>
              <a:t>　</a:t>
            </a:r>
          </a:p>
        </p:txBody>
      </p:sp>
      <p:sp>
        <p:nvSpPr>
          <p:cNvPr id="14"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234</a:t>
            </a:fld>
            <a:endParaRPr kumimoji="1" lang="ja-JP" altLang="en-US"/>
          </a:p>
        </p:txBody>
      </p:sp>
    </p:spTree>
    <p:extLst>
      <p:ext uri="{BB962C8B-B14F-4D97-AF65-F5344CB8AC3E}">
        <p14:creationId xmlns:p14="http://schemas.microsoft.com/office/powerpoint/2010/main" val="25988575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5102713" y="2385537"/>
            <a:ext cx="1394098" cy="291567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表 17"/>
          <p:cNvGraphicFramePr>
            <a:graphicFrameLocks noGrp="1"/>
          </p:cNvGraphicFramePr>
          <p:nvPr>
            <p:extLst/>
          </p:nvPr>
        </p:nvGraphicFramePr>
        <p:xfrm>
          <a:off x="550663" y="2564904"/>
          <a:ext cx="5843293" cy="2559290"/>
        </p:xfrm>
        <a:graphic>
          <a:graphicData uri="http://schemas.openxmlformats.org/drawingml/2006/table">
            <a:tbl>
              <a:tblPr firstRow="1" bandRow="1">
                <a:tableStyleId>{5C22544A-7EE6-4342-B048-85BDC9FD1C3A}</a:tableStyleId>
              </a:tblPr>
              <a:tblGrid>
                <a:gridCol w="305764">
                  <a:extLst>
                    <a:ext uri="{9D8B030D-6E8A-4147-A177-3AD203B41FA5}">
                      <a16:colId xmlns="" xmlns:a16="http://schemas.microsoft.com/office/drawing/2014/main" val="20000"/>
                    </a:ext>
                  </a:extLst>
                </a:gridCol>
                <a:gridCol w="1218610">
                  <a:extLst>
                    <a:ext uri="{9D8B030D-6E8A-4147-A177-3AD203B41FA5}">
                      <a16:colId xmlns="" xmlns:a16="http://schemas.microsoft.com/office/drawing/2014/main" val="20001"/>
                    </a:ext>
                  </a:extLst>
                </a:gridCol>
                <a:gridCol w="1766645">
                  <a:extLst>
                    <a:ext uri="{9D8B030D-6E8A-4147-A177-3AD203B41FA5}">
                      <a16:colId xmlns="" xmlns:a16="http://schemas.microsoft.com/office/drawing/2014/main" val="20002"/>
                    </a:ext>
                  </a:extLst>
                </a:gridCol>
                <a:gridCol w="1276137">
                  <a:extLst>
                    <a:ext uri="{9D8B030D-6E8A-4147-A177-3AD203B41FA5}">
                      <a16:colId xmlns="" xmlns:a16="http://schemas.microsoft.com/office/drawing/2014/main" val="20003"/>
                    </a:ext>
                  </a:extLst>
                </a:gridCol>
                <a:gridCol w="1276137">
                  <a:extLst>
                    <a:ext uri="{9D8B030D-6E8A-4147-A177-3AD203B41FA5}">
                      <a16:colId xmlns="" xmlns:a16="http://schemas.microsoft.com/office/drawing/2014/main" val="20004"/>
                    </a:ext>
                  </a:extLst>
                </a:gridCol>
              </a:tblGrid>
              <a:tr h="284400">
                <a:tc>
                  <a:txBody>
                    <a:bodyPr/>
                    <a:lstStyle/>
                    <a:p>
                      <a:pPr algn="ctr"/>
                      <a:endParaRPr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a:r>
                        <a:rPr lang="ja-JP" altLang="en-US" sz="1100" b="0" dirty="0">
                          <a:solidFill>
                            <a:schemeClr val="tx1"/>
                          </a:solidFill>
                        </a:rPr>
                        <a:t>結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100" b="0" dirty="0">
                          <a:solidFill>
                            <a:schemeClr val="tx1"/>
                          </a:solidFill>
                        </a:rPr>
                        <a:t>補　　足</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100" b="0" dirty="0">
                          <a:solidFill>
                            <a:schemeClr val="tx1"/>
                          </a:solidFill>
                        </a:rPr>
                        <a:t>件数</a:t>
                      </a:r>
                      <a:endParaRPr lang="en-US" altLang="ja-JP" sz="1100" b="0" dirty="0">
                        <a:solidFill>
                          <a:schemeClr val="tx1"/>
                        </a:solidFill>
                      </a:endParaRPr>
                    </a:p>
                    <a:p>
                      <a:pPr algn="ctr"/>
                      <a:r>
                        <a:rPr lang="ja-JP" altLang="en-US" sz="1100" b="0" dirty="0">
                          <a:solidFill>
                            <a:schemeClr val="tx1"/>
                          </a:solidFill>
                        </a:rPr>
                        <a:t>（</a:t>
                      </a:r>
                      <a:r>
                        <a:rPr lang="en-US" altLang="ja-JP" sz="1100" b="0" dirty="0">
                          <a:solidFill>
                            <a:schemeClr val="tx1"/>
                          </a:solidFill>
                        </a:rPr>
                        <a:t>2012</a:t>
                      </a:r>
                      <a:r>
                        <a:rPr lang="ja-JP" altLang="en-US" sz="1100" b="0" dirty="0">
                          <a:solidFill>
                            <a:schemeClr val="tx1"/>
                          </a:solidFill>
                        </a:rPr>
                        <a:t>～</a:t>
                      </a:r>
                      <a:r>
                        <a:rPr lang="en-US" altLang="ja-JP" sz="1100" b="0" dirty="0">
                          <a:solidFill>
                            <a:schemeClr val="tx1"/>
                          </a:solidFill>
                        </a:rPr>
                        <a:t>2013</a:t>
                      </a:r>
                      <a:r>
                        <a:rPr lang="ja-JP" altLang="en-US" sz="1100" b="0" dirty="0">
                          <a:solidFill>
                            <a:schemeClr val="tx1"/>
                          </a:solidFill>
                        </a:rPr>
                        <a:t>年度）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rPr>
                        <a:t>件数</a:t>
                      </a:r>
                      <a:endParaRPr lang="en-US" altLang="ja-JP" sz="11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rPr>
                        <a:t>（</a:t>
                      </a:r>
                      <a:r>
                        <a:rPr lang="en-US" altLang="ja-JP" sz="1100" b="0" dirty="0">
                          <a:solidFill>
                            <a:schemeClr val="tx1"/>
                          </a:solidFill>
                        </a:rPr>
                        <a:t>2012</a:t>
                      </a:r>
                      <a:r>
                        <a:rPr lang="ja-JP" altLang="en-US" sz="1100" b="0" dirty="0">
                          <a:solidFill>
                            <a:schemeClr val="tx1"/>
                          </a:solidFill>
                        </a:rPr>
                        <a:t>～</a:t>
                      </a:r>
                      <a:r>
                        <a:rPr lang="en-US" altLang="ja-JP" sz="1100" b="0" dirty="0">
                          <a:solidFill>
                            <a:schemeClr val="tx1"/>
                          </a:solidFill>
                        </a:rPr>
                        <a:t>2014</a:t>
                      </a:r>
                      <a:r>
                        <a:rPr lang="ja-JP" altLang="en-US" sz="1100" b="0" dirty="0">
                          <a:solidFill>
                            <a:schemeClr val="tx1"/>
                          </a:solidFill>
                        </a:rPr>
                        <a:t>年度）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0"/>
                  </a:ext>
                </a:extLst>
              </a:tr>
              <a:tr h="368047">
                <a:tc>
                  <a:txBody>
                    <a:bodyPr/>
                    <a:lstStyle/>
                    <a:p>
                      <a:pPr algn="ctr"/>
                      <a:r>
                        <a:rPr lang="ja-JP" altLang="en-US" sz="11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減免率見直し・減免廃止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減免率の見直し・減免を廃止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97</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n-lt"/>
                          <a:ea typeface="+mn-ea"/>
                          <a:cs typeface="+mn-cs"/>
                        </a:rPr>
                        <a:t>198</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368047">
                <a:tc>
                  <a:txBody>
                    <a:bodyPr/>
                    <a:lstStyle/>
                    <a:p>
                      <a:pPr algn="ctr"/>
                      <a:r>
                        <a:rPr lang="ja-JP" altLang="en-US" sz="11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要検証</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引き続き検討を行い、適切な取扱いを検証</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239</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rPr>
                        <a:t>0</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368047">
                <a:tc>
                  <a:txBody>
                    <a:bodyPr/>
                    <a:lstStyle/>
                    <a:p>
                      <a:pPr algn="ctr"/>
                      <a:r>
                        <a:rPr lang="ja-JP" altLang="en-US" sz="1100" b="0"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ＭＳ Ｐゴシック" pitchFamily="50" charset="-128"/>
                          <a:ea typeface="ＭＳ Ｐゴシック" pitchFamily="50" charset="-128"/>
                        </a:rPr>
                        <a:t>点検</a:t>
                      </a:r>
                      <a:r>
                        <a:rPr lang="zh-CN" altLang="en-US" sz="1100" b="0" dirty="0">
                          <a:solidFill>
                            <a:schemeClr val="tx1"/>
                          </a:solidFill>
                          <a:latin typeface="ＭＳ Ｐゴシック" pitchFamily="50" charset="-128"/>
                          <a:ea typeface="ＭＳ Ｐゴシック" pitchFamily="50" charset="-128"/>
                        </a:rPr>
                        <a:t>対象外</a:t>
                      </a:r>
                      <a:endParaRPr lang="ja-JP" sz="1100" b="0" dirty="0">
                        <a:solidFill>
                          <a:schemeClr val="tx1"/>
                        </a:solidFill>
                        <a:latin typeface="ＭＳ Ｐゴシック" pitchFamily="50" charset="-128"/>
                        <a:ea typeface="ＭＳ Ｐゴシック"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「行政からの支援」ではなく、原則として減免継続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330191">
                <a:tc>
                  <a:txBody>
                    <a:bodyPr/>
                    <a:lstStyle/>
                    <a:p>
                      <a:pPr algn="ctr"/>
                      <a:r>
                        <a:rPr lang="ja-JP" altLang="en-US" sz="1100" b="0"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減免継続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現行のまま減免を継続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1,050</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n-lt"/>
                          <a:ea typeface="+mn-ea"/>
                          <a:cs typeface="+mn-cs"/>
                        </a:rPr>
                        <a:t>1,183</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330191">
                <a:tc>
                  <a:txBody>
                    <a:bodyPr/>
                    <a:lstStyle/>
                    <a:p>
                      <a:pPr algn="ctr"/>
                      <a:r>
                        <a:rPr lang="ja-JP" altLang="en-US" sz="1100" b="0" dirty="0">
                          <a:solidFill>
                            <a:schemeClr val="tx1"/>
                          </a:solidFill>
                        </a:rPr>
                        <a:t>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事業終了</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事業終了により減免廃止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14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100" b="0" kern="1200" dirty="0">
                          <a:solidFill>
                            <a:schemeClr val="tx1"/>
                          </a:solidFill>
                          <a:latin typeface="+mn-lt"/>
                          <a:ea typeface="+mn-ea"/>
                          <a:cs typeface="+mn-cs"/>
                        </a:rPr>
                        <a:t>19</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368047">
                <a:tc gridSpan="2">
                  <a:txBody>
                    <a:bodyPr/>
                    <a:lstStyle/>
                    <a:p>
                      <a:pPr algn="ctr"/>
                      <a:r>
                        <a:rPr lang="ja-JP" altLang="en-US" sz="11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rPr>
                        <a:t>1,424</a:t>
                      </a:r>
                      <a:endParaRPr lang="ja-JP" alt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rPr>
                        <a:t>1,424</a:t>
                      </a:r>
                      <a:endParaRPr lang="ja-JP" alt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6"/>
                  </a:ext>
                </a:extLst>
              </a:tr>
            </a:tbl>
          </a:graphicData>
        </a:graphic>
      </p:graphicFrame>
      <p:sp>
        <p:nvSpPr>
          <p:cNvPr id="27" name="角丸四角形 26"/>
          <p:cNvSpPr/>
          <p:nvPr/>
        </p:nvSpPr>
        <p:spPr>
          <a:xfrm>
            <a:off x="6793224" y="2523321"/>
            <a:ext cx="2027248" cy="259348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使用料の減免措置の見直し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11" name="正方形/長方形 10"/>
          <p:cNvSpPr/>
          <p:nvPr/>
        </p:nvSpPr>
        <p:spPr>
          <a:xfrm>
            <a:off x="550663" y="1404065"/>
            <a:ext cx="5317481" cy="584775"/>
          </a:xfrm>
          <a:prstGeom prst="rect">
            <a:avLst/>
          </a:prstGeom>
        </p:spPr>
        <p:txBody>
          <a:bodyPr wrap="none">
            <a:spAutoFit/>
          </a:bodyPr>
          <a:lstStyle/>
          <a:p>
            <a:r>
              <a:rPr lang="ja-JP" altLang="en-US" sz="1600" dirty="0"/>
              <a:t>○</a:t>
            </a:r>
            <a:r>
              <a:rPr lang="ja-JP" altLang="en-US" sz="1600" dirty="0">
                <a:latin typeface="+mn-ea"/>
              </a:rPr>
              <a:t>使用料の減免案件と見直し結果</a:t>
            </a:r>
            <a:endParaRPr lang="en-US" altLang="ja-JP" sz="1600" dirty="0">
              <a:latin typeface="+mn-ea"/>
            </a:endParaRPr>
          </a:p>
          <a:p>
            <a:r>
              <a:rPr lang="ja-JP" altLang="en-US" sz="1600" dirty="0">
                <a:latin typeface="+mn-ea"/>
              </a:rPr>
              <a:t>　　　合計</a:t>
            </a:r>
            <a:r>
              <a:rPr lang="en-US" altLang="ja-JP" sz="1600" dirty="0">
                <a:latin typeface="+mn-ea"/>
              </a:rPr>
              <a:t>1,424</a:t>
            </a:r>
            <a:r>
              <a:rPr lang="ja-JP" altLang="en-US" sz="1600" dirty="0">
                <a:latin typeface="+mn-ea"/>
              </a:rPr>
              <a:t>件の減免について点検を行い、結果を</a:t>
            </a:r>
            <a:r>
              <a:rPr lang="ja-JP" altLang="en-US" sz="1600" dirty="0"/>
              <a:t>公表。</a:t>
            </a:r>
          </a:p>
        </p:txBody>
      </p:sp>
      <p:sp>
        <p:nvSpPr>
          <p:cNvPr id="16" name="テキスト ボックス 15"/>
          <p:cNvSpPr txBox="1"/>
          <p:nvPr/>
        </p:nvSpPr>
        <p:spPr>
          <a:xfrm>
            <a:off x="395536" y="828001"/>
            <a:ext cx="8424936" cy="584775"/>
          </a:xfrm>
          <a:prstGeom prst="rect">
            <a:avLst/>
          </a:prstGeom>
          <a:noFill/>
        </p:spPr>
        <p:txBody>
          <a:bodyPr wrap="square" rtlCol="0">
            <a:spAutoFit/>
          </a:bodyPr>
          <a:lstStyle/>
          <a:p>
            <a:r>
              <a:rPr lang="ja-JP" altLang="en-US" sz="1600" dirty="0">
                <a:latin typeface="+mn-ea"/>
              </a:rPr>
              <a:t>　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月策定）に基づき、市有不動産の使用料等の減免措置について、</a:t>
            </a:r>
            <a:endParaRPr lang="en-US" altLang="ja-JP" sz="1600" dirty="0">
              <a:latin typeface="+mn-ea"/>
            </a:endParaRPr>
          </a:p>
          <a:p>
            <a:r>
              <a:rPr lang="ja-JP" altLang="en-US" sz="1600" dirty="0">
                <a:latin typeface="+mn-ea"/>
              </a:rPr>
              <a:t>見直しを実施。（</a:t>
            </a:r>
            <a:r>
              <a:rPr lang="en-US" altLang="ja-JP" sz="1600" dirty="0">
                <a:latin typeface="+mn-ea"/>
              </a:rPr>
              <a:t>2014</a:t>
            </a:r>
            <a:r>
              <a:rPr lang="ja-JP" altLang="en-US" sz="1600" dirty="0">
                <a:latin typeface="+mn-ea"/>
              </a:rPr>
              <a:t>年度末取組み完了。）</a:t>
            </a:r>
            <a:endParaRPr lang="en-US" altLang="ja-JP" sz="1600" dirty="0">
              <a:latin typeface="+mn-ea"/>
            </a:endParaRPr>
          </a:p>
        </p:txBody>
      </p:sp>
      <p:sp>
        <p:nvSpPr>
          <p:cNvPr id="20" name="テキスト ボックス 2"/>
          <p:cNvSpPr txBox="1"/>
          <p:nvPr/>
        </p:nvSpPr>
        <p:spPr>
          <a:xfrm>
            <a:off x="7308304" y="3618730"/>
            <a:ext cx="604974" cy="4257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000" dirty="0"/>
              <a:t>合計</a:t>
            </a:r>
            <a:endParaRPr kumimoji="1" lang="en-US" altLang="ja-JP" sz="1000" dirty="0"/>
          </a:p>
          <a:p>
            <a:pPr algn="ctr"/>
            <a:r>
              <a:rPr kumimoji="1" lang="en-US" altLang="ja-JP" sz="1000" dirty="0"/>
              <a:t>1,424</a:t>
            </a:r>
            <a:r>
              <a:rPr kumimoji="1" lang="ja-JP" altLang="en-US" sz="1000" dirty="0"/>
              <a:t>件</a:t>
            </a:r>
          </a:p>
        </p:txBody>
      </p:sp>
      <p:sp>
        <p:nvSpPr>
          <p:cNvPr id="10" name="スライド番号プレースホルダ 9"/>
          <p:cNvSpPr>
            <a:spLocks noGrp="1"/>
          </p:cNvSpPr>
          <p:nvPr>
            <p:ph type="sldNum" sz="quarter" idx="12"/>
          </p:nvPr>
        </p:nvSpPr>
        <p:spPr/>
        <p:txBody>
          <a:bodyPr/>
          <a:lstStyle/>
          <a:p>
            <a:fld id="{CCEC3038-1CF1-4B63-9920-55248DCFBA97}" type="slidenum">
              <a:rPr kumimoji="1" lang="ja-JP" altLang="en-US" smtClean="0"/>
              <a:pPr/>
              <a:t>235</a:t>
            </a:fld>
            <a:endParaRPr kumimoji="1" lang="ja-JP" altLang="en-US"/>
          </a:p>
        </p:txBody>
      </p:sp>
      <p:pic>
        <p:nvPicPr>
          <p:cNvPr id="2" name="図 1"/>
          <p:cNvPicPr>
            <a:picLocks noChangeAspect="1"/>
          </p:cNvPicPr>
          <p:nvPr/>
        </p:nvPicPr>
        <p:blipFill>
          <a:blip r:embed="rId2"/>
          <a:stretch>
            <a:fillRect/>
          </a:stretch>
        </p:blipFill>
        <p:spPr>
          <a:xfrm>
            <a:off x="6473246" y="2518898"/>
            <a:ext cx="2554445" cy="2578832"/>
          </a:xfrm>
          <a:prstGeom prst="rect">
            <a:avLst/>
          </a:prstGeom>
        </p:spPr>
      </p:pic>
    </p:spTree>
    <p:extLst>
      <p:ext uri="{BB962C8B-B14F-4D97-AF65-F5344CB8AC3E}">
        <p14:creationId xmlns:p14="http://schemas.microsoft.com/office/powerpoint/2010/main" val="419055720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415511" y="4544125"/>
            <a:ext cx="8323042" cy="212523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77032" y="544324"/>
            <a:ext cx="2731272" cy="20005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（１／６）</a:t>
            </a:r>
          </a:p>
        </p:txBody>
      </p:sp>
      <p:sp>
        <p:nvSpPr>
          <p:cNvPr id="17" name="正方形/長方形 16"/>
          <p:cNvSpPr/>
          <p:nvPr/>
        </p:nvSpPr>
        <p:spPr>
          <a:xfrm>
            <a:off x="539552" y="544324"/>
            <a:ext cx="7025962" cy="200055"/>
          </a:xfrm>
          <a:prstGeom prst="rect">
            <a:avLst/>
          </a:prstGeom>
        </p:spPr>
        <p:txBody>
          <a:bodyPr wrap="none" lIns="0" tIns="0" rIns="0" bIns="0">
            <a:spAutoFit/>
          </a:bodyPr>
          <a:lstStyle/>
          <a:p>
            <a:r>
              <a:rPr lang="ja-JP" altLang="en-US" sz="1300" b="1" dirty="0">
                <a:latin typeface="+mn-ea"/>
              </a:rPr>
              <a:t>Ａ．減免率見直し・減免廃止　</a:t>
            </a:r>
            <a:r>
              <a:rPr lang="en-US" altLang="ja-JP" sz="1300" b="1" dirty="0">
                <a:latin typeface="+mn-ea"/>
              </a:rPr>
              <a:t>【97</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【198</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a:t>
            </a:r>
            <a:r>
              <a:rPr lang="ja-JP" altLang="en-US" sz="1300" dirty="0">
                <a:latin typeface="+mn-ea"/>
              </a:rPr>
              <a:t>　</a:t>
            </a:r>
          </a:p>
        </p:txBody>
      </p:sp>
      <p:sp>
        <p:nvSpPr>
          <p:cNvPr id="8"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236</a:t>
            </a:fld>
            <a:endParaRPr kumimoji="1" lang="ja-JP" altLang="en-US"/>
          </a:p>
        </p:txBody>
      </p:sp>
      <p:graphicFrame>
        <p:nvGraphicFramePr>
          <p:cNvPr id="18" name="表 17"/>
          <p:cNvGraphicFramePr>
            <a:graphicFrameLocks noGrp="1"/>
          </p:cNvGraphicFramePr>
          <p:nvPr>
            <p:extLst/>
          </p:nvPr>
        </p:nvGraphicFramePr>
        <p:xfrm>
          <a:off x="539552" y="791340"/>
          <a:ext cx="7992888" cy="5831426"/>
        </p:xfrm>
        <a:graphic>
          <a:graphicData uri="http://schemas.openxmlformats.org/drawingml/2006/table">
            <a:tbl>
              <a:tblPr/>
              <a:tblGrid>
                <a:gridCol w="504056">
                  <a:extLst>
                    <a:ext uri="{9D8B030D-6E8A-4147-A177-3AD203B41FA5}">
                      <a16:colId xmlns:a16="http://schemas.microsoft.com/office/drawing/2014/main" xmlns="" val="20000"/>
                    </a:ext>
                  </a:extLst>
                </a:gridCol>
                <a:gridCol w="5328592">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tblGrid>
              <a:tr h="160958">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endParaRPr lang="en-US" altLang="ja-JP" sz="1000" b="0" i="0" u="none" strike="noStrike" dirty="0">
                        <a:solidFill>
                          <a:schemeClr val="tx1"/>
                        </a:solidFill>
                        <a:latin typeface="ＭＳ Ｐゴシック" pitchFamily="50" charset="-128"/>
                        <a:ea typeface="ＭＳ Ｐゴシック" pitchFamily="50" charset="-128"/>
                      </a:endParaRPr>
                    </a:p>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2012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13</a:t>
                      </a:r>
                      <a:r>
                        <a:rPr lang="ja-JP" altLang="en-US" sz="1000" b="0" i="0" u="none" strike="noStrike" dirty="0">
                          <a:solidFill>
                            <a:schemeClr val="tx1"/>
                          </a:solidFill>
                          <a:latin typeface="ＭＳ Ｐゴシック" pitchFamily="50" charset="-128"/>
                          <a:ea typeface="ＭＳ Ｐゴシック" pitchFamily="50" charset="-128"/>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endParaRPr lang="en-US" altLang="ja-JP" sz="1000" b="0" i="0" u="none" strike="noStrike" dirty="0">
                        <a:solidFill>
                          <a:schemeClr val="tx1"/>
                        </a:solidFill>
                        <a:latin typeface="ＭＳ Ｐゴシック" pitchFamily="50" charset="-128"/>
                        <a:ea typeface="ＭＳ Ｐゴシック" pitchFamily="50" charset="-128"/>
                      </a:endParaRPr>
                    </a:p>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2012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14</a:t>
                      </a:r>
                      <a:r>
                        <a:rPr lang="ja-JP" altLang="en-US" sz="1000" b="0" i="0" u="none" strike="noStrike" dirty="0">
                          <a:solidFill>
                            <a:schemeClr val="tx1"/>
                          </a:solidFill>
                          <a:latin typeface="ＭＳ Ｐゴシック" pitchFamily="50" charset="-128"/>
                          <a:ea typeface="ＭＳ Ｐゴシック" pitchFamily="50" charset="-128"/>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施設用地（大阪人権博物館）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大学と連携した人材育成中核拠点（ＮＰＯ大学コンソーシアム大阪・ＮＰＯ関西社会人大学院連合）</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事務所（（社）大阪市母と子の共励会）愛光会館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保育所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事務所（（社）福島産業会）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事務所（公益財団法人地球環境センター）鶴見緑地公園内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港湾労働者住宅等（（財）大阪港湾福利厚生協会）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8</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荷さばき地等（舞洲埋立地）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荷さばき地等（港湾局賃貸地）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貯炭場・車庫（港湾局賃貸地）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事務所（大阪市漁協（協））</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倉庫等（港湾局賃貸地）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37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事務所・倉庫等（港湾局賃貸地）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事務所（公益財団法人大阪市学校給食協会）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事務所（大阪市経済局関係団体協議会）大阪産業創造館内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17</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41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その他高齢者福祉施設（認知症高齢者グループホーム）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その他高齢者福祉施設（小規模多機能型居宅介護施設）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232967">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97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198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24"/>
                  </a:ext>
                </a:extLst>
              </a:tr>
            </a:tbl>
          </a:graphicData>
        </a:graphic>
      </p:graphicFrame>
    </p:spTree>
    <p:extLst>
      <p:ext uri="{BB962C8B-B14F-4D97-AF65-F5344CB8AC3E}">
        <p14:creationId xmlns:p14="http://schemas.microsoft.com/office/powerpoint/2010/main" val="284474188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603586" y="692696"/>
            <a:ext cx="2624597" cy="29238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39552" y="692696"/>
            <a:ext cx="6624736" cy="292388"/>
          </a:xfrm>
          <a:prstGeom prst="rect">
            <a:avLst/>
          </a:prstGeom>
        </p:spPr>
        <p:txBody>
          <a:bodyPr wrap="square">
            <a:spAutoFit/>
          </a:bodyPr>
          <a:lstStyle/>
          <a:p>
            <a:r>
              <a:rPr lang="ja-JP" altLang="en-US" sz="1300" b="1" dirty="0">
                <a:latin typeface="+mn-ea"/>
              </a:rPr>
              <a:t>Ｂ．要検証　</a:t>
            </a:r>
            <a:r>
              <a:rPr lang="en-US" altLang="ja-JP" sz="1300" b="1" dirty="0">
                <a:latin typeface="+mn-ea"/>
              </a:rPr>
              <a:t>【239</a:t>
            </a:r>
            <a:r>
              <a:rPr lang="ja-JP" altLang="en-US" sz="1300" b="1" dirty="0">
                <a:latin typeface="+mn-ea"/>
              </a:rPr>
              <a:t>件</a:t>
            </a:r>
            <a:r>
              <a:rPr lang="en-US" altLang="ja-JP" sz="1300" b="1" dirty="0">
                <a:latin typeface="+mn-ea"/>
              </a:rPr>
              <a:t>】</a:t>
            </a:r>
            <a:r>
              <a:rPr lang="ja-JP" altLang="en-US" sz="1300" b="1" dirty="0">
                <a:solidFill>
                  <a:srgbClr val="FF0000"/>
                </a:solidFill>
                <a:latin typeface="+mn-ea"/>
              </a:rPr>
              <a:t> </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【0</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 </a:t>
            </a:r>
            <a:r>
              <a:rPr lang="ja-JP" altLang="en-US" sz="1300" dirty="0">
                <a:latin typeface="+mn-ea"/>
              </a:rPr>
              <a:t>　</a:t>
            </a:r>
          </a:p>
        </p:txBody>
      </p:sp>
      <p:graphicFrame>
        <p:nvGraphicFramePr>
          <p:cNvPr id="13" name="表 12"/>
          <p:cNvGraphicFramePr>
            <a:graphicFrameLocks noGrp="1"/>
          </p:cNvGraphicFramePr>
          <p:nvPr>
            <p:extLst/>
          </p:nvPr>
        </p:nvGraphicFramePr>
        <p:xfrm>
          <a:off x="558114" y="1078578"/>
          <a:ext cx="7974326" cy="4384102"/>
        </p:xfrm>
        <a:graphic>
          <a:graphicData uri="http://schemas.openxmlformats.org/drawingml/2006/table">
            <a:tbl>
              <a:tblPr/>
              <a:tblGrid>
                <a:gridCol w="484308">
                  <a:extLst>
                    <a:ext uri="{9D8B030D-6E8A-4147-A177-3AD203B41FA5}">
                      <a16:colId xmlns:a16="http://schemas.microsoft.com/office/drawing/2014/main" xmlns="" val="20000"/>
                    </a:ext>
                  </a:extLst>
                </a:gridCol>
                <a:gridCol w="5113754">
                  <a:extLst>
                    <a:ext uri="{9D8B030D-6E8A-4147-A177-3AD203B41FA5}">
                      <a16:colId xmlns:a16="http://schemas.microsoft.com/office/drawing/2014/main" xmlns="" val="20001"/>
                    </a:ext>
                  </a:extLst>
                </a:gridCol>
                <a:gridCol w="1188132">
                  <a:extLst>
                    <a:ext uri="{9D8B030D-6E8A-4147-A177-3AD203B41FA5}">
                      <a16:colId xmlns:a16="http://schemas.microsoft.com/office/drawing/2014/main" xmlns="" val="20002"/>
                    </a:ext>
                  </a:extLst>
                </a:gridCol>
                <a:gridCol w="1188132">
                  <a:extLst>
                    <a:ext uri="{9D8B030D-6E8A-4147-A177-3AD203B41FA5}">
                      <a16:colId xmlns:a16="http://schemas.microsoft.com/office/drawing/2014/main" xmlns="" val="20003"/>
                    </a:ext>
                  </a:extLst>
                </a:gridCol>
              </a:tblGrid>
              <a:tr h="22803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福利厚生施設（ヴィアーレ大阪）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国際学校（学校法人大阪</a:t>
                      </a:r>
                      <a:r>
                        <a:rPr lang="en-US" altLang="zh-CN" sz="1000" b="0" i="0" u="none" strike="noStrike" dirty="0">
                          <a:solidFill>
                            <a:srgbClr val="000000"/>
                          </a:solidFill>
                          <a:latin typeface="ＭＳ Ｐゴシック" pitchFamily="50" charset="-128"/>
                          <a:ea typeface="ＭＳ Ｐゴシック" pitchFamily="50" charset="-128"/>
                        </a:rPr>
                        <a:t>YMCA</a:t>
                      </a:r>
                      <a:r>
                        <a:rPr lang="zh-CN" altLang="en-US" sz="1000" b="0" i="0" u="none" strike="noStrike" dirty="0">
                          <a:solidFill>
                            <a:srgbClr val="000000"/>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事務所（大阪市経済局関係団体協議会）大阪産業創造館内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26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その他高齢者福祉施設（認知症高齢者グループホーム）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その他高齢者福祉施設（小規模多機能型居宅介護施設）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大阪バイオサイエンス研究所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研究施設（大阪大学）</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rgbClr val="000000"/>
                          </a:solidFill>
                          <a:latin typeface="ＭＳ Ｐゴシック" pitchFamily="50" charset="-128"/>
                          <a:ea typeface="ＭＳ Ｐゴシック" pitchFamily="50" charset="-128"/>
                        </a:rPr>
                        <a:t>障がい</a:t>
                      </a:r>
                      <a:r>
                        <a:rPr lang="ja-JP" altLang="en-US" sz="1000" b="0" i="0" u="none" strike="noStrike" dirty="0">
                          <a:solidFill>
                            <a:srgbClr val="000000"/>
                          </a:solidFill>
                          <a:latin typeface="ＭＳ Ｐゴシック" pitchFamily="50" charset="-128"/>
                          <a:ea typeface="ＭＳ Ｐゴシック" pitchFamily="50" charset="-128"/>
                        </a:rPr>
                        <a:t>者福祉施設付帯駐車場（社会福祉法人ライフサポート協会）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会館・港湾関係車両施設（（財）大阪港湾福利厚生協会）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社団法人事務所（もと幼児教育センター内）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学校売店・食堂</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92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幼稚園（北恩加島幼稚園）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28039">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239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18"/>
                  </a:ext>
                </a:extLst>
              </a:tr>
            </a:tbl>
          </a:graphicData>
        </a:graphic>
      </p:graphicFrame>
      <p:sp>
        <p:nvSpPr>
          <p:cNvPr id="11" name="正方形/長方形 10"/>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（２／６）</a:t>
            </a:r>
          </a:p>
        </p:txBody>
      </p:sp>
      <p:sp>
        <p:nvSpPr>
          <p:cNvPr id="7"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6" name="スライド番号プレースホルダ 5"/>
          <p:cNvSpPr>
            <a:spLocks noGrp="1"/>
          </p:cNvSpPr>
          <p:nvPr>
            <p:ph type="sldNum" sz="quarter" idx="12"/>
          </p:nvPr>
        </p:nvSpPr>
        <p:spPr/>
        <p:txBody>
          <a:bodyPr/>
          <a:lstStyle/>
          <a:p>
            <a:fld id="{CCEC3038-1CF1-4B63-9920-55248DCFBA97}" type="slidenum">
              <a:rPr kumimoji="1" lang="ja-JP" altLang="en-US" smtClean="0"/>
              <a:pPr/>
              <a:t>237</a:t>
            </a:fld>
            <a:endParaRPr kumimoji="1" lang="ja-JP" altLang="en-US"/>
          </a:p>
        </p:txBody>
      </p:sp>
    </p:spTree>
    <p:extLst>
      <p:ext uri="{BB962C8B-B14F-4D97-AF65-F5344CB8AC3E}">
        <p14:creationId xmlns:p14="http://schemas.microsoft.com/office/powerpoint/2010/main" val="9689258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785792" y="3786417"/>
            <a:ext cx="3018455" cy="29238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36296" y="6237312"/>
            <a:ext cx="1228221" cy="261610"/>
          </a:xfrm>
          <a:prstGeom prst="rect">
            <a:avLst/>
          </a:prstGeom>
        </p:spPr>
        <p:txBody>
          <a:bodyPr wrap="none">
            <a:spAutoFit/>
          </a:bodyPr>
          <a:lstStyle/>
          <a:p>
            <a:r>
              <a:rPr lang="ja-JP" altLang="en-US" sz="1100" dirty="0"/>
              <a:t>（次ページへ続く）</a:t>
            </a:r>
          </a:p>
        </p:txBody>
      </p:sp>
      <p:sp>
        <p:nvSpPr>
          <p:cNvPr id="13" name="正方形/長方形 12"/>
          <p:cNvSpPr/>
          <p:nvPr/>
        </p:nvSpPr>
        <p:spPr>
          <a:xfrm>
            <a:off x="539552" y="711367"/>
            <a:ext cx="5112568" cy="292388"/>
          </a:xfrm>
          <a:prstGeom prst="rect">
            <a:avLst/>
          </a:prstGeom>
        </p:spPr>
        <p:txBody>
          <a:bodyPr wrap="square">
            <a:spAutoFit/>
          </a:bodyPr>
          <a:lstStyle/>
          <a:p>
            <a:r>
              <a:rPr lang="ja-JP" altLang="en-US" sz="1300" b="1" dirty="0">
                <a:latin typeface="+mn-ea"/>
              </a:rPr>
              <a:t>Ｃ．点検対象外　　</a:t>
            </a:r>
            <a:r>
              <a:rPr lang="en-US" altLang="ja-JP" sz="1300" b="1" dirty="0">
                <a:latin typeface="+mn-ea"/>
              </a:rPr>
              <a:t>【24</a:t>
            </a:r>
            <a:r>
              <a:rPr lang="ja-JP" altLang="en-US" sz="1300" b="1" dirty="0">
                <a:latin typeface="+mn-ea"/>
              </a:rPr>
              <a:t>件</a:t>
            </a:r>
            <a:r>
              <a:rPr lang="en-US" altLang="ja-JP" sz="1300" b="1" dirty="0">
                <a:latin typeface="+mn-ea"/>
              </a:rPr>
              <a:t>】</a:t>
            </a:r>
            <a:r>
              <a:rPr lang="ja-JP" altLang="en-US" sz="1300" dirty="0">
                <a:latin typeface="+mn-ea"/>
              </a:rPr>
              <a:t>　</a:t>
            </a:r>
          </a:p>
        </p:txBody>
      </p:sp>
      <p:graphicFrame>
        <p:nvGraphicFramePr>
          <p:cNvPr id="16" name="表 15"/>
          <p:cNvGraphicFramePr>
            <a:graphicFrameLocks noGrp="1"/>
          </p:cNvGraphicFramePr>
          <p:nvPr/>
        </p:nvGraphicFramePr>
        <p:xfrm>
          <a:off x="971600" y="1003755"/>
          <a:ext cx="7416824" cy="2570130"/>
        </p:xfrm>
        <a:graphic>
          <a:graphicData uri="http://schemas.openxmlformats.org/drawingml/2006/table">
            <a:tbl>
              <a:tblPr/>
              <a:tblGrid>
                <a:gridCol w="504056">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tblGrid>
              <a:tr h="171342">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寝屋川護岸敷地用地（大阪府）</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鉄道高架軌道施設敷地（阪神電気鉄道㈱）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広場（西日本電信電話㈱）</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記念碑（大阪府立夕陽丘高等学校）</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無料低額宿泊所（生活ケアセンター）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道路・通路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傾斜地管理</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砂防ダム（大阪府八尾土木事務所）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通路（豊中市立第</a:t>
                      </a:r>
                      <a:r>
                        <a:rPr lang="en-US" altLang="zh-CN" sz="1000" b="0" i="0" u="none" strike="noStrike" dirty="0">
                          <a:solidFill>
                            <a:srgbClr val="000000"/>
                          </a:solidFill>
                          <a:latin typeface="ＭＳ Ｐゴシック" pitchFamily="50" charset="-128"/>
                          <a:ea typeface="ＭＳ Ｐゴシック" pitchFamily="50" charset="-128"/>
                        </a:rPr>
                        <a:t>17</a:t>
                      </a:r>
                      <a:r>
                        <a:rPr lang="zh-CN" altLang="en-US" sz="1000" b="0" i="0" u="none" strike="noStrike" dirty="0">
                          <a:solidFill>
                            <a:srgbClr val="000000"/>
                          </a:solidFill>
                          <a:latin typeface="ＭＳ Ｐゴシック" pitchFamily="50" charset="-128"/>
                          <a:ea typeface="ＭＳ Ｐゴシック" pitchFamily="50" charset="-128"/>
                        </a:rPr>
                        <a:t>中学校通学路）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公共水路（八尾工場内）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広場（湊町地区開発協議会）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阪神高速道路上空占用（（独）日本高速道路保有・債務返済機構）</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8</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ペデストリアンデッキ（コスモスクエア海浜緑地）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71342">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14"/>
                  </a:ext>
                </a:extLst>
              </a:tr>
            </a:tbl>
          </a:graphicData>
        </a:graphic>
      </p:graphicFrame>
      <p:sp>
        <p:nvSpPr>
          <p:cNvPr id="21" name="正方形/長方形 20"/>
          <p:cNvSpPr/>
          <p:nvPr/>
        </p:nvSpPr>
        <p:spPr>
          <a:xfrm>
            <a:off x="539552" y="3786417"/>
            <a:ext cx="6492483" cy="292388"/>
          </a:xfrm>
          <a:prstGeom prst="rect">
            <a:avLst/>
          </a:prstGeom>
        </p:spPr>
        <p:txBody>
          <a:bodyPr wrap="none">
            <a:spAutoFit/>
          </a:bodyPr>
          <a:lstStyle/>
          <a:p>
            <a:r>
              <a:rPr lang="ja-JP" altLang="en-US" sz="1300" b="1" dirty="0">
                <a:latin typeface="+mn-ea"/>
              </a:rPr>
              <a:t>Ｄ．減免継続　</a:t>
            </a:r>
            <a:r>
              <a:rPr lang="en-US" altLang="ja-JP" sz="1300" b="1" dirty="0">
                <a:latin typeface="+mn-ea"/>
              </a:rPr>
              <a:t>【1,050</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【1,183</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 </a:t>
            </a:r>
            <a:r>
              <a:rPr lang="ja-JP" altLang="en-US" sz="1300" dirty="0">
                <a:latin typeface="+mn-ea"/>
              </a:rPr>
              <a:t>　</a:t>
            </a:r>
          </a:p>
        </p:txBody>
      </p:sp>
      <p:graphicFrame>
        <p:nvGraphicFramePr>
          <p:cNvPr id="26" name="表 25"/>
          <p:cNvGraphicFramePr>
            <a:graphicFrameLocks noGrp="1"/>
          </p:cNvGraphicFramePr>
          <p:nvPr>
            <p:extLst/>
          </p:nvPr>
        </p:nvGraphicFramePr>
        <p:xfrm>
          <a:off x="971600" y="4115960"/>
          <a:ext cx="7416825" cy="2053660"/>
        </p:xfrm>
        <a:graphic>
          <a:graphicData uri="http://schemas.openxmlformats.org/drawingml/2006/table">
            <a:tbl>
              <a:tblPr/>
              <a:tblGrid>
                <a:gridCol w="467728">
                  <a:extLst>
                    <a:ext uri="{9D8B030D-6E8A-4147-A177-3AD203B41FA5}">
                      <a16:colId xmlns:a16="http://schemas.microsoft.com/office/drawing/2014/main" xmlns="" val="20000"/>
                    </a:ext>
                  </a:extLst>
                </a:gridCol>
                <a:gridCol w="4572832">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152129">
                  <a:extLst>
                    <a:ext uri="{9D8B030D-6E8A-4147-A177-3AD203B41FA5}">
                      <a16:colId xmlns:a16="http://schemas.microsoft.com/office/drawing/2014/main" xmlns="" val="20003"/>
                    </a:ext>
                  </a:extLst>
                </a:gridCol>
              </a:tblGrid>
              <a:tr h="177426">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事務所（大阪市立高等学校教育研究会）東高等学校内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事務所（大阪市立高等学校校長会）東高等学校内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事務所（大阪市立高等学校体育連盟）東高等学校内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事務所（大阪市立高等学校文化連盟）東高等学校内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事務所（大阪市立小学校長会）もと幼児教育センター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事務所（大阪市立中学校校長会）もと幼児教育センター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事務所（大阪市立幼稚園長会）もと幼児教育センター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学校施設（理学部附属植物園）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博物館（大阪商工会議所）大阪産業創造館内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国立文楽劇場（独立行政法人日本芸術文化振興会）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
        <p:nvSpPr>
          <p:cNvPr id="14" name="正方形/長方形 13"/>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（３／６）</a:t>
            </a:r>
          </a:p>
        </p:txBody>
      </p:sp>
      <p:sp>
        <p:nvSpPr>
          <p:cNvPr id="10"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238</a:t>
            </a:fld>
            <a:endParaRPr kumimoji="1" lang="ja-JP" altLang="en-US"/>
          </a:p>
        </p:txBody>
      </p:sp>
    </p:spTree>
    <p:extLst>
      <p:ext uri="{BB962C8B-B14F-4D97-AF65-F5344CB8AC3E}">
        <p14:creationId xmlns:p14="http://schemas.microsoft.com/office/powerpoint/2010/main" val="30751387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707904" y="682468"/>
            <a:ext cx="3090463" cy="30261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39552" y="692696"/>
            <a:ext cx="7128792" cy="292388"/>
          </a:xfrm>
          <a:prstGeom prst="rect">
            <a:avLst/>
          </a:prstGeom>
        </p:spPr>
        <p:txBody>
          <a:bodyPr wrap="square">
            <a:spAutoFit/>
          </a:bodyPr>
          <a:lstStyle/>
          <a:p>
            <a:r>
              <a:rPr lang="ja-JP" altLang="en-US" sz="1300" b="1" dirty="0">
                <a:latin typeface="+mn-ea"/>
              </a:rPr>
              <a:t>Ｄ．減免継続　</a:t>
            </a:r>
            <a:r>
              <a:rPr lang="en-US" altLang="ja-JP" sz="1300" b="1" dirty="0">
                <a:latin typeface="+mn-ea"/>
              </a:rPr>
              <a:t>【1,050</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【1,183</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 </a:t>
            </a:r>
            <a:r>
              <a:rPr lang="ja-JP" altLang="en-US" sz="1300" dirty="0">
                <a:latin typeface="+mn-ea"/>
              </a:rPr>
              <a:t>　</a:t>
            </a:r>
          </a:p>
        </p:txBody>
      </p:sp>
      <p:sp>
        <p:nvSpPr>
          <p:cNvPr id="8" name="正方形/長方形 7"/>
          <p:cNvSpPr/>
          <p:nvPr/>
        </p:nvSpPr>
        <p:spPr>
          <a:xfrm>
            <a:off x="7164288" y="6381328"/>
            <a:ext cx="1228221" cy="261610"/>
          </a:xfrm>
          <a:prstGeom prst="rect">
            <a:avLst/>
          </a:prstGeom>
        </p:spPr>
        <p:txBody>
          <a:bodyPr wrap="none">
            <a:spAutoFit/>
          </a:bodyPr>
          <a:lstStyle/>
          <a:p>
            <a:r>
              <a:rPr lang="ja-JP" altLang="en-US" sz="1100" dirty="0"/>
              <a:t>（次ページへ続く）</a:t>
            </a:r>
          </a:p>
        </p:txBody>
      </p:sp>
      <p:graphicFrame>
        <p:nvGraphicFramePr>
          <p:cNvPr id="22" name="表 21"/>
          <p:cNvGraphicFramePr>
            <a:graphicFrameLocks noGrp="1"/>
          </p:cNvGraphicFramePr>
          <p:nvPr>
            <p:extLst/>
          </p:nvPr>
        </p:nvGraphicFramePr>
        <p:xfrm>
          <a:off x="934700" y="1268760"/>
          <a:ext cx="7416826" cy="5056850"/>
        </p:xfrm>
        <a:graphic>
          <a:graphicData uri="http://schemas.openxmlformats.org/drawingml/2006/table">
            <a:tbl>
              <a:tblPr/>
              <a:tblGrid>
                <a:gridCol w="467728">
                  <a:extLst>
                    <a:ext uri="{9D8B030D-6E8A-4147-A177-3AD203B41FA5}">
                      <a16:colId xmlns:a16="http://schemas.microsoft.com/office/drawing/2014/main" xmlns="" val="20000"/>
                    </a:ext>
                  </a:extLst>
                </a:gridCol>
                <a:gridCol w="4609732">
                  <a:extLst>
                    <a:ext uri="{9D8B030D-6E8A-4147-A177-3AD203B41FA5}">
                      <a16:colId xmlns:a16="http://schemas.microsoft.com/office/drawing/2014/main" xmlns="" val="20001"/>
                    </a:ext>
                  </a:extLst>
                </a:gridCol>
                <a:gridCol w="1169683">
                  <a:extLst>
                    <a:ext uri="{9D8B030D-6E8A-4147-A177-3AD203B41FA5}">
                      <a16:colId xmlns:a16="http://schemas.microsoft.com/office/drawing/2014/main" xmlns="" val="20002"/>
                    </a:ext>
                  </a:extLst>
                </a:gridCol>
                <a:gridCol w="1169683">
                  <a:extLst>
                    <a:ext uri="{9D8B030D-6E8A-4147-A177-3AD203B41FA5}">
                      <a16:colId xmlns:a16="http://schemas.microsoft.com/office/drawing/2014/main" xmlns="" val="20003"/>
                    </a:ext>
                  </a:extLst>
                </a:gridCol>
              </a:tblGrid>
              <a:tr h="191098">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宣言塔（大阪福島納税貯蓄組合連合会）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集会所・会館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193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地域コミュニティ関連用地（倉庫・広場等）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資材置場（阪神高速道路（株））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複合交通センター・交通広場（ＯＣＡＴ）</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多目的ドーム（京セラドーム大阪）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その他高齢者福祉施設（シルバー人材センター）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その他高齢者福祉施設（軽費老人ホーム）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その他高齢者福祉施設（生活支援ハウス）</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91098">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20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特別養護老人ホーム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老人憩の家</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247</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保護施設（救護施設、更生施設）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無料低額診療施設（社会医療センター）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共同浴場</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障がい者福祉施設（障がい者職業指導センター・職業リハビリテーションセンター）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障がい者福祉施設（障がい者ケアホーム）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売店・店舗等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看護専門学校</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青少年野外活動センター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学校施設（幼稚園昼食実行委員会）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航空機騒音測定器（共同利用施設）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防潮堤点検階段（仮設）住之江工場内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農園（瓜破霊園内）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bl>
          </a:graphicData>
        </a:graphic>
      </p:graphicFrame>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latin typeface="+mn-ea"/>
              </a:rPr>
              <a:t>（前ページからの続き）</a:t>
            </a:r>
          </a:p>
        </p:txBody>
      </p:sp>
      <p:sp>
        <p:nvSpPr>
          <p:cNvPr id="29" name="正方形/長方形 28"/>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（４／６）</a:t>
            </a:r>
          </a:p>
        </p:txBody>
      </p:sp>
      <p:sp>
        <p:nvSpPr>
          <p:cNvPr id="10"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239</a:t>
            </a:fld>
            <a:endParaRPr kumimoji="1" lang="ja-JP" altLang="en-US"/>
          </a:p>
        </p:txBody>
      </p:sp>
    </p:spTree>
    <p:extLst>
      <p:ext uri="{BB962C8B-B14F-4D97-AF65-F5344CB8AC3E}">
        <p14:creationId xmlns:p14="http://schemas.microsoft.com/office/powerpoint/2010/main" val="261117248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3710844" y="760348"/>
            <a:ext cx="3018455" cy="29238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latin typeface="+mn-ea"/>
              </a:rPr>
              <a:t>（前ページからの続き）</a:t>
            </a:r>
          </a:p>
        </p:txBody>
      </p:sp>
      <p:graphicFrame>
        <p:nvGraphicFramePr>
          <p:cNvPr id="28" name="表 27"/>
          <p:cNvGraphicFramePr>
            <a:graphicFrameLocks noGrp="1"/>
          </p:cNvGraphicFramePr>
          <p:nvPr>
            <p:extLst/>
          </p:nvPr>
        </p:nvGraphicFramePr>
        <p:xfrm>
          <a:off x="827584" y="1268760"/>
          <a:ext cx="7416826" cy="4987625"/>
        </p:xfrm>
        <a:graphic>
          <a:graphicData uri="http://schemas.openxmlformats.org/drawingml/2006/table">
            <a:tbl>
              <a:tblPr/>
              <a:tblGrid>
                <a:gridCol w="467728">
                  <a:extLst>
                    <a:ext uri="{9D8B030D-6E8A-4147-A177-3AD203B41FA5}">
                      <a16:colId xmlns:a16="http://schemas.microsoft.com/office/drawing/2014/main" xmlns="" val="20000"/>
                    </a:ext>
                  </a:extLst>
                </a:gridCol>
                <a:gridCol w="4572832">
                  <a:extLst>
                    <a:ext uri="{9D8B030D-6E8A-4147-A177-3AD203B41FA5}">
                      <a16:colId xmlns:a16="http://schemas.microsoft.com/office/drawing/2014/main" xmlns="" val="20001"/>
                    </a:ext>
                  </a:extLst>
                </a:gridCol>
                <a:gridCol w="1188133">
                  <a:extLst>
                    <a:ext uri="{9D8B030D-6E8A-4147-A177-3AD203B41FA5}">
                      <a16:colId xmlns:a16="http://schemas.microsoft.com/office/drawing/2014/main" xmlns="" val="20002"/>
                    </a:ext>
                  </a:extLst>
                </a:gridCol>
                <a:gridCol w="1188133">
                  <a:extLst>
                    <a:ext uri="{9D8B030D-6E8A-4147-A177-3AD203B41FA5}">
                      <a16:colId xmlns:a16="http://schemas.microsoft.com/office/drawing/2014/main" xmlns=""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アーケード（長吉銀座商店街振興組合）</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活動拠点施設（</a:t>
                      </a:r>
                      <a:r>
                        <a:rPr lang="en-US" sz="1000" b="0" i="0" u="none" strike="noStrike">
                          <a:solidFill>
                            <a:srgbClr val="000000"/>
                          </a:solidFill>
                          <a:latin typeface="ＭＳ Ｐゴシック" pitchFamily="50" charset="-128"/>
                          <a:ea typeface="ＭＳ Ｐゴシック" pitchFamily="50" charset="-128"/>
                        </a:rPr>
                        <a:t>ＮＰＯ</a:t>
                      </a:r>
                      <a:r>
                        <a:rPr lang="ja-JP" altLang="en-US" sz="1000" b="0" i="0" u="none" strike="noStrike">
                          <a:solidFill>
                            <a:srgbClr val="000000"/>
                          </a:solidFill>
                          <a:latin typeface="ＭＳ Ｐゴシック" pitchFamily="50" charset="-128"/>
                          <a:ea typeface="ＭＳ Ｐゴシック" pitchFamily="50" charset="-128"/>
                        </a:rPr>
                        <a:t>法人、社会福祉法人等）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賃貸住宅（大阪市住宅供給公社）</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道路・通路（西日本旅客鉄道㈱）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防犯カメラ</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防犯活動拠点、駐車場</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水防倉庫、事務所（淀川左岸水防事務組合）、無線基地局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作業所（高速道路建設工事）阪神高速道路㈱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倉庫（市岡緑陰道路愛護会外）</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ＥＶからホームへの接道（西日本旅客鉄道㈱）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アーケード（西天銀座商店街）</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専門職大学院サテライト教室（中之島図書館内）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大阪外環状鉄道の整備に必要な工事ヤードとして使用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観測施設（独立行政法人産業技術総合研究所）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児童遊園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126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教育訓練施設（鶴浜埋立用地）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警察施設（住之江警察署）</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多目的ホール・展示場等（ＡＴＣ）</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水防施設（大阪府西大阪治水事務所）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震度計（大阪府）</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防犯カメラ</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大阪国際平和センター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記念碑（市立東商業高等学校同窓会等）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地震観測装置（関西地震観測研究協議会）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60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大阪外環状鉄道の整備に必要な工事ヤードとして使用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bl>
          </a:graphicData>
        </a:graphic>
      </p:graphicFrame>
      <p:sp>
        <p:nvSpPr>
          <p:cNvPr id="8" name="正方形/長方形 7"/>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（５／６）</a:t>
            </a:r>
          </a:p>
        </p:txBody>
      </p:sp>
      <p:sp>
        <p:nvSpPr>
          <p:cNvPr id="9"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240</a:t>
            </a:fld>
            <a:endParaRPr kumimoji="1" lang="ja-JP" altLang="en-US"/>
          </a:p>
        </p:txBody>
      </p:sp>
      <p:sp>
        <p:nvSpPr>
          <p:cNvPr id="10" name="正方形/長方形 9"/>
          <p:cNvSpPr/>
          <p:nvPr/>
        </p:nvSpPr>
        <p:spPr>
          <a:xfrm>
            <a:off x="539552" y="760348"/>
            <a:ext cx="7272808" cy="292388"/>
          </a:xfrm>
          <a:prstGeom prst="rect">
            <a:avLst/>
          </a:prstGeom>
        </p:spPr>
        <p:txBody>
          <a:bodyPr wrap="square">
            <a:spAutoFit/>
          </a:bodyPr>
          <a:lstStyle/>
          <a:p>
            <a:r>
              <a:rPr lang="ja-JP" altLang="en-US" sz="1300" b="1" dirty="0">
                <a:latin typeface="+mn-ea"/>
              </a:rPr>
              <a:t>Ｄ．減免継続　</a:t>
            </a:r>
            <a:r>
              <a:rPr lang="en-US" altLang="ja-JP" sz="1300" b="1" dirty="0">
                <a:latin typeface="+mn-ea"/>
              </a:rPr>
              <a:t>【1,050</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【1,183</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 </a:t>
            </a:r>
            <a:r>
              <a:rPr lang="ja-JP" altLang="en-US" sz="1300" dirty="0">
                <a:latin typeface="+mn-ea"/>
              </a:rPr>
              <a:t>　</a:t>
            </a:r>
          </a:p>
        </p:txBody>
      </p:sp>
      <p:sp>
        <p:nvSpPr>
          <p:cNvPr id="11" name="正方形/長方形 10"/>
          <p:cNvSpPr/>
          <p:nvPr/>
        </p:nvSpPr>
        <p:spPr>
          <a:xfrm>
            <a:off x="7164288" y="6309320"/>
            <a:ext cx="1228221" cy="261610"/>
          </a:xfrm>
          <a:prstGeom prst="rect">
            <a:avLst/>
          </a:prstGeom>
        </p:spPr>
        <p:txBody>
          <a:bodyPr wrap="none">
            <a:spAutoFit/>
          </a:bodyPr>
          <a:lstStyle/>
          <a:p>
            <a:r>
              <a:rPr lang="ja-JP" altLang="en-US" sz="1100" dirty="0"/>
              <a:t>（次ページへ続く）</a:t>
            </a:r>
          </a:p>
        </p:txBody>
      </p:sp>
    </p:spTree>
    <p:extLst>
      <p:ext uri="{BB962C8B-B14F-4D97-AF65-F5344CB8AC3E}">
        <p14:creationId xmlns:p14="http://schemas.microsoft.com/office/powerpoint/2010/main" val="44229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519" y="251356"/>
            <a:ext cx="7848873" cy="369332"/>
          </a:xfrm>
          <a:prstGeom prst="rect">
            <a:avLst/>
          </a:prstGeom>
        </p:spPr>
        <p:txBody>
          <a:bodyPr wrap="square">
            <a:spAutoFit/>
          </a:bodyPr>
          <a:lstStyle/>
          <a:p>
            <a:r>
              <a:rPr lang="zh-TW" altLang="en-US" b="1" dirty="0" smtClean="0">
                <a:solidFill>
                  <a:srgbClr val="000000"/>
                </a:solidFill>
                <a:latin typeface="ＭＳ ゴシック" panose="020B0609070205080204" pitchFamily="49" charset="-128"/>
                <a:ea typeface="ＭＳ ゴシック" panose="020B0609070205080204" pitchFamily="49" charset="-128"/>
              </a:rPr>
              <a:t>大阪城公園</a:t>
            </a:r>
            <a:r>
              <a:rPr lang="ja-JP" altLang="en-US" b="1" dirty="0" smtClean="0">
                <a:solidFill>
                  <a:srgbClr val="000000"/>
                </a:solidFill>
                <a:latin typeface="ＭＳ ゴシック" panose="020B0609070205080204" pitchFamily="49" charset="-128"/>
                <a:ea typeface="ＭＳ ゴシック" panose="020B0609070205080204" pitchFamily="49" charset="-128"/>
              </a:rPr>
              <a:t>ＰＭＯ</a:t>
            </a:r>
            <a:endParaRPr lang="en-US" altLang="ja-JP" b="1" dirty="0">
              <a:solidFill>
                <a:srgbClr val="000000"/>
              </a:solidFill>
              <a:latin typeface="ＭＳ ゴシック" panose="020B0609070205080204" pitchFamily="49" charset="-128"/>
              <a:ea typeface="ＭＳ ゴシック" panose="020B0609070205080204" pitchFamily="49" charset="-128"/>
            </a:endParaRPr>
          </a:p>
        </p:txBody>
      </p:sp>
      <p:cxnSp>
        <p:nvCxnSpPr>
          <p:cNvPr id="4" name="直線コネクタ 3"/>
          <p:cNvCxnSpPr/>
          <p:nvPr/>
        </p:nvCxnSpPr>
        <p:spPr>
          <a:xfrm>
            <a:off x="218653"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1870982"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00" dirty="0">
              <a:solidFill>
                <a:prstClr val="black"/>
              </a:solidFill>
            </a:endParaRPr>
          </a:p>
          <a:p>
            <a:pPr algn="ctr"/>
            <a:endParaRPr lang="en-US" altLang="ja-JP" sz="1000" dirty="0">
              <a:solidFill>
                <a:prstClr val="black"/>
              </a:solidFill>
            </a:endParaRPr>
          </a:p>
        </p:txBody>
      </p:sp>
      <p:sp>
        <p:nvSpPr>
          <p:cNvPr id="26" name="角丸四角形 25"/>
          <p:cNvSpPr/>
          <p:nvPr/>
        </p:nvSpPr>
        <p:spPr>
          <a:xfrm>
            <a:off x="3490619"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00" dirty="0">
              <a:solidFill>
                <a:prstClr val="black"/>
              </a:solidFill>
            </a:endParaRPr>
          </a:p>
          <a:p>
            <a:pPr algn="ctr"/>
            <a:endParaRPr lang="en-US" altLang="ja-JP" sz="1000" dirty="0">
              <a:solidFill>
                <a:prstClr val="black"/>
              </a:solidFill>
            </a:endParaRPr>
          </a:p>
        </p:txBody>
      </p:sp>
      <p:sp>
        <p:nvSpPr>
          <p:cNvPr id="28" name="角丸四角形 27"/>
          <p:cNvSpPr/>
          <p:nvPr/>
        </p:nvSpPr>
        <p:spPr>
          <a:xfrm>
            <a:off x="251345" y="1278813"/>
            <a:ext cx="1478306" cy="623792"/>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00" dirty="0">
              <a:solidFill>
                <a:prstClr val="black"/>
              </a:solidFill>
            </a:endParaRPr>
          </a:p>
          <a:p>
            <a:pPr algn="ctr"/>
            <a:endParaRPr lang="en-US" altLang="ja-JP" sz="1000" dirty="0">
              <a:solidFill>
                <a:prstClr val="black"/>
              </a:solidFill>
            </a:endParaRPr>
          </a:p>
        </p:txBody>
      </p:sp>
      <p:sp>
        <p:nvSpPr>
          <p:cNvPr id="29" name="正方形/長方形 28"/>
          <p:cNvSpPr/>
          <p:nvPr/>
        </p:nvSpPr>
        <p:spPr>
          <a:xfrm>
            <a:off x="5196213" y="3593690"/>
            <a:ext cx="3456384" cy="246221"/>
          </a:xfrm>
          <a:prstGeom prst="rect">
            <a:avLst/>
          </a:prstGeom>
        </p:spPr>
        <p:txBody>
          <a:bodyPr wrap="square">
            <a:spAutoFit/>
          </a:bodyPr>
          <a:lstStyle/>
          <a:p>
            <a:pPr marL="274320" indent="-274320">
              <a:spcBef>
                <a:spcPts val="600"/>
              </a:spcBef>
              <a:buClr>
                <a:srgbClr val="727CA3"/>
              </a:buClr>
              <a:buSzPct val="76000"/>
              <a:buFont typeface="Wingdings 3"/>
              <a:buChar char=""/>
            </a:pPr>
            <a:r>
              <a:rPr lang="ja-JP" altLang="en-US" sz="1000" dirty="0">
                <a:solidFill>
                  <a:prstClr val="black"/>
                </a:solidFill>
              </a:rPr>
              <a:t>来園者数の推移　</a:t>
            </a:r>
            <a:r>
              <a:rPr lang="en-US" altLang="ja-JP" sz="800" dirty="0">
                <a:solidFill>
                  <a:prstClr val="black"/>
                </a:solidFill>
              </a:rPr>
              <a:t>※</a:t>
            </a:r>
            <a:r>
              <a:rPr lang="ja-JP" altLang="en-US" sz="800" dirty="0">
                <a:solidFill>
                  <a:prstClr val="black"/>
                </a:solidFill>
              </a:rPr>
              <a:t>天守閣入場者数</a:t>
            </a:r>
          </a:p>
        </p:txBody>
      </p:sp>
      <p:sp>
        <p:nvSpPr>
          <p:cNvPr id="35" name="正方形/長方形 34"/>
          <p:cNvSpPr/>
          <p:nvPr/>
        </p:nvSpPr>
        <p:spPr>
          <a:xfrm>
            <a:off x="5165369" y="745654"/>
            <a:ext cx="1043779" cy="2648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prstClr val="black"/>
                </a:solidFill>
              </a:rPr>
              <a:t>③成果</a:t>
            </a:r>
          </a:p>
        </p:txBody>
      </p:sp>
      <p:sp>
        <p:nvSpPr>
          <p:cNvPr id="36" name="正方形/長方形 35"/>
          <p:cNvSpPr/>
          <p:nvPr/>
        </p:nvSpPr>
        <p:spPr>
          <a:xfrm>
            <a:off x="107504" y="4077072"/>
            <a:ext cx="1367615"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prstClr val="black"/>
                </a:solidFill>
              </a:rPr>
              <a:t>②実施事業例</a:t>
            </a:r>
          </a:p>
        </p:txBody>
      </p:sp>
      <p:sp>
        <p:nvSpPr>
          <p:cNvPr id="37" name="正方形/長方形 36"/>
          <p:cNvSpPr/>
          <p:nvPr/>
        </p:nvSpPr>
        <p:spPr>
          <a:xfrm>
            <a:off x="59091" y="715921"/>
            <a:ext cx="1390302" cy="307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prstClr val="black"/>
                </a:solidFill>
              </a:rPr>
              <a:t>①管理手法の変更</a:t>
            </a:r>
          </a:p>
        </p:txBody>
      </p:sp>
      <p:sp>
        <p:nvSpPr>
          <p:cNvPr id="38" name="正方形/長方形 37"/>
          <p:cNvSpPr/>
          <p:nvPr/>
        </p:nvSpPr>
        <p:spPr>
          <a:xfrm>
            <a:off x="5190244" y="6543527"/>
            <a:ext cx="1379192" cy="2482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u="sng" dirty="0">
                <a:solidFill>
                  <a:prstClr val="black"/>
                </a:solidFill>
              </a:rPr>
              <a:t>④今後の取組</a:t>
            </a:r>
          </a:p>
        </p:txBody>
      </p:sp>
      <p:grpSp>
        <p:nvGrpSpPr>
          <p:cNvPr id="39" name="グループ化 38"/>
          <p:cNvGrpSpPr/>
          <p:nvPr/>
        </p:nvGrpSpPr>
        <p:grpSpPr>
          <a:xfrm>
            <a:off x="1246715" y="787929"/>
            <a:ext cx="3747325" cy="238692"/>
            <a:chOff x="1331638" y="5662989"/>
            <a:chExt cx="6984777" cy="360081"/>
          </a:xfrm>
        </p:grpSpPr>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38" y="5662991"/>
              <a:ext cx="6950201" cy="36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正方形/長方形 40"/>
            <p:cNvSpPr/>
            <p:nvPr/>
          </p:nvSpPr>
          <p:spPr>
            <a:xfrm>
              <a:off x="1331639" y="5662989"/>
              <a:ext cx="6984776" cy="310239"/>
            </a:xfrm>
            <a:prstGeom prst="rect">
              <a:avLst/>
            </a:prstGeom>
          </p:spPr>
          <p:txBody>
            <a:bodyPr wrap="square">
              <a:spAutoFit/>
            </a:bodyPr>
            <a:lstStyle/>
            <a:p>
              <a:pPr algn="ctr"/>
              <a:r>
                <a:rPr lang="ja-JP" altLang="en-US" sz="1000" b="1" dirty="0">
                  <a:solidFill>
                    <a:prstClr val="black"/>
                  </a:solidFill>
                  <a:latin typeface="HG丸ｺﾞｼｯｸM-PRO" panose="020F0600000000000000" pitchFamily="50" charset="-128"/>
                  <a:ea typeface="HG丸ｺﾞｼｯｸM-PRO" panose="020F0600000000000000" pitchFamily="50" charset="-128"/>
                </a:rPr>
                <a:t>民間主体の事業者が公園全体を総合的かつ戦略的に一体管理</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42" name="角丸四角形 41"/>
          <p:cNvSpPr/>
          <p:nvPr/>
        </p:nvSpPr>
        <p:spPr>
          <a:xfrm>
            <a:off x="3431783" y="2445450"/>
            <a:ext cx="1446325" cy="1555459"/>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000" dirty="0">
              <a:solidFill>
                <a:prstClr val="black"/>
              </a:solidFill>
            </a:endParaRPr>
          </a:p>
          <a:p>
            <a:pPr algn="ctr"/>
            <a:endParaRPr lang="en-US" altLang="ja-JP" sz="1000" dirty="0">
              <a:solidFill>
                <a:prstClr val="black"/>
              </a:solidFill>
            </a:endParaRPr>
          </a:p>
          <a:p>
            <a:pPr algn="ctr"/>
            <a:r>
              <a:rPr lang="ja-JP" altLang="en-US" sz="1000" dirty="0">
                <a:solidFill>
                  <a:prstClr val="black"/>
                </a:solidFill>
              </a:rPr>
              <a:t>経済戦略局</a:t>
            </a:r>
            <a:endParaRPr lang="en-US" altLang="ja-JP" sz="1000" dirty="0">
              <a:solidFill>
                <a:prstClr val="black"/>
              </a:solidFill>
            </a:endParaRPr>
          </a:p>
          <a:p>
            <a:pPr algn="ctr"/>
            <a:r>
              <a:rPr lang="ja-JP" altLang="en-US" sz="1000" dirty="0">
                <a:solidFill>
                  <a:prstClr val="black"/>
                </a:solidFill>
              </a:rPr>
              <a:t>・</a:t>
            </a:r>
            <a:endParaRPr lang="en-US" altLang="ja-JP" sz="1000" dirty="0">
              <a:solidFill>
                <a:prstClr val="black"/>
              </a:solidFill>
            </a:endParaRPr>
          </a:p>
          <a:p>
            <a:pPr algn="ctr"/>
            <a:r>
              <a:rPr lang="ja-JP" altLang="en-US" sz="1000" dirty="0">
                <a:solidFill>
                  <a:prstClr val="black"/>
                </a:solidFill>
              </a:rPr>
              <a:t>建設局</a:t>
            </a:r>
            <a:endParaRPr lang="en-US" altLang="ja-JP" sz="1000" dirty="0">
              <a:solidFill>
                <a:prstClr val="black"/>
              </a:solidFill>
            </a:endParaRPr>
          </a:p>
          <a:p>
            <a:pPr algn="ctr"/>
            <a:r>
              <a:rPr lang="ja-JP" altLang="en-US" sz="1000" dirty="0">
                <a:solidFill>
                  <a:prstClr val="black"/>
                </a:solidFill>
              </a:rPr>
              <a:t>・</a:t>
            </a:r>
            <a:endParaRPr lang="en-US" altLang="ja-JP" sz="1000" dirty="0">
              <a:solidFill>
                <a:prstClr val="black"/>
              </a:solidFill>
            </a:endParaRPr>
          </a:p>
          <a:p>
            <a:pPr algn="ctr"/>
            <a:r>
              <a:rPr lang="ja-JP" altLang="en-US" sz="1000" dirty="0">
                <a:solidFill>
                  <a:prstClr val="black"/>
                </a:solidFill>
              </a:rPr>
              <a:t>教育委員会事務局</a:t>
            </a:r>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a:p>
            <a:r>
              <a:rPr lang="ja-JP" altLang="en-US" sz="1000" dirty="0">
                <a:solidFill>
                  <a:prstClr val="black"/>
                </a:solidFill>
              </a:rPr>
              <a:t>　　　</a:t>
            </a:r>
            <a:endParaRPr lang="en-US" altLang="ja-JP" sz="1000" dirty="0">
              <a:solidFill>
                <a:prstClr val="black"/>
              </a:solidFill>
            </a:endParaRPr>
          </a:p>
        </p:txBody>
      </p:sp>
      <p:sp>
        <p:nvSpPr>
          <p:cNvPr id="43" name="角丸四角形 42"/>
          <p:cNvSpPr/>
          <p:nvPr/>
        </p:nvSpPr>
        <p:spPr>
          <a:xfrm>
            <a:off x="3534833" y="2296521"/>
            <a:ext cx="1206586" cy="25885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大阪市</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44" name="テキスト ボックス 43"/>
          <p:cNvSpPr txBox="1"/>
          <p:nvPr/>
        </p:nvSpPr>
        <p:spPr>
          <a:xfrm>
            <a:off x="352252" y="3259351"/>
            <a:ext cx="236770" cy="696162"/>
          </a:xfrm>
          <a:prstGeom prst="rect">
            <a:avLst/>
          </a:prstGeom>
          <a:solidFill>
            <a:schemeClr val="accent6">
              <a:lumMod val="40000"/>
              <a:lumOff val="60000"/>
            </a:schemeClr>
          </a:solidFill>
          <a:ln w="12700">
            <a:noFill/>
          </a:ln>
        </p:spPr>
        <p:txBody>
          <a:bodyPr vert="horz" wrap="square" lIns="36000" tIns="36000" rIns="36000" bIns="36000" rtlCol="0" anchor="ctr">
            <a:noAutofit/>
          </a:bodyP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魅</a:t>
            </a:r>
            <a:endParaRPr lang="en-US" altLang="ja-JP" sz="1000" dirty="0">
              <a:solidFill>
                <a:prstClr val="black"/>
              </a:solidFill>
              <a:latin typeface="HGPｺﾞｼｯｸE" panose="020B0900000000000000" pitchFamily="50" charset="-128"/>
              <a:ea typeface="HGPｺﾞｼｯｸE" panose="020B0900000000000000" pitchFamily="50" charset="-128"/>
            </a:endParaRPr>
          </a:p>
          <a:p>
            <a:pPr algn="ctr"/>
            <a:r>
              <a:rPr lang="ja-JP" altLang="en-US" sz="1000" dirty="0">
                <a:solidFill>
                  <a:prstClr val="black"/>
                </a:solidFill>
                <a:latin typeface="HGPｺﾞｼｯｸE" panose="020B0900000000000000" pitchFamily="50" charset="-128"/>
                <a:ea typeface="HGPｺﾞｼｯｸE" panose="020B0900000000000000" pitchFamily="50" charset="-128"/>
              </a:rPr>
              <a:t>力</a:t>
            </a:r>
            <a:endParaRPr lang="en-US" altLang="ja-JP" sz="1000" dirty="0">
              <a:solidFill>
                <a:prstClr val="black"/>
              </a:solidFill>
              <a:latin typeface="HGPｺﾞｼｯｸE" panose="020B0900000000000000" pitchFamily="50" charset="-128"/>
              <a:ea typeface="HGPｺﾞｼｯｸE" panose="020B0900000000000000" pitchFamily="50" charset="-128"/>
            </a:endParaRPr>
          </a:p>
          <a:p>
            <a:pPr algn="ctr"/>
            <a:r>
              <a:rPr lang="ja-JP" altLang="en-US" sz="1000" dirty="0">
                <a:solidFill>
                  <a:prstClr val="black"/>
                </a:solidFill>
                <a:latin typeface="HGPｺﾞｼｯｸE" panose="020B0900000000000000" pitchFamily="50" charset="-128"/>
                <a:ea typeface="HGPｺﾞｼｯｸE" panose="020B0900000000000000" pitchFamily="50" charset="-128"/>
              </a:rPr>
              <a:t>向</a:t>
            </a:r>
            <a:endParaRPr lang="en-US" altLang="ja-JP" sz="1000" dirty="0">
              <a:solidFill>
                <a:prstClr val="black"/>
              </a:solidFill>
              <a:latin typeface="HGPｺﾞｼｯｸE" panose="020B0900000000000000" pitchFamily="50" charset="-128"/>
              <a:ea typeface="HGPｺﾞｼｯｸE" panose="020B0900000000000000" pitchFamily="50" charset="-128"/>
            </a:endParaRPr>
          </a:p>
          <a:p>
            <a:pPr algn="ctr"/>
            <a:r>
              <a:rPr lang="ja-JP" altLang="en-US" sz="1000" dirty="0">
                <a:solidFill>
                  <a:prstClr val="black"/>
                </a:solidFill>
                <a:latin typeface="HGPｺﾞｼｯｸE" panose="020B0900000000000000" pitchFamily="50" charset="-128"/>
                <a:ea typeface="HGPｺﾞｼｯｸE" panose="020B0900000000000000" pitchFamily="50" charset="-128"/>
              </a:rPr>
              <a:t>上</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45" name="角丸四角形 44"/>
          <p:cNvSpPr/>
          <p:nvPr/>
        </p:nvSpPr>
        <p:spPr>
          <a:xfrm>
            <a:off x="309179" y="2445450"/>
            <a:ext cx="2521712" cy="1555459"/>
          </a:xfrm>
          <a:prstGeom prst="roundRect">
            <a:avLst>
              <a:gd name="adj" fmla="val 38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a:p>
            <a:endParaRPr lang="en-US" altLang="ja-JP" sz="1000" dirty="0">
              <a:solidFill>
                <a:prstClr val="black"/>
              </a:solidFill>
            </a:endParaRPr>
          </a:p>
        </p:txBody>
      </p:sp>
      <p:sp>
        <p:nvSpPr>
          <p:cNvPr id="46" name="角丸四角形 45"/>
          <p:cNvSpPr/>
          <p:nvPr/>
        </p:nvSpPr>
        <p:spPr>
          <a:xfrm>
            <a:off x="884404" y="2297664"/>
            <a:ext cx="1397670" cy="23866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ＰＭＯ事業者</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47" name="テキスト ボックス 46"/>
          <p:cNvSpPr txBox="1"/>
          <p:nvPr/>
        </p:nvSpPr>
        <p:spPr>
          <a:xfrm>
            <a:off x="364018" y="2588423"/>
            <a:ext cx="232152" cy="6150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000">
                <a:latin typeface="HGPｺﾞｼｯｸE" panose="020B0900000000000000" pitchFamily="50" charset="-128"/>
                <a:ea typeface="HGPｺﾞｼｯｸE" panose="020B0900000000000000"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dirty="0">
                <a:solidFill>
                  <a:prstClr val="black"/>
                </a:solidFill>
              </a:rPr>
              <a:t>管</a:t>
            </a:r>
            <a:r>
              <a:rPr lang="en-US" altLang="ja-JP" dirty="0">
                <a:solidFill>
                  <a:prstClr val="black"/>
                </a:solidFill>
              </a:rPr>
              <a:t/>
            </a:r>
            <a:br>
              <a:rPr lang="en-US" altLang="ja-JP" dirty="0">
                <a:solidFill>
                  <a:prstClr val="black"/>
                </a:solidFill>
              </a:rPr>
            </a:br>
            <a:r>
              <a:rPr lang="ja-JP" altLang="en-US" dirty="0">
                <a:solidFill>
                  <a:prstClr val="black"/>
                </a:solidFill>
              </a:rPr>
              <a:t>理</a:t>
            </a:r>
            <a:r>
              <a:rPr lang="en-US" altLang="ja-JP" dirty="0">
                <a:solidFill>
                  <a:prstClr val="black"/>
                </a:solidFill>
              </a:rPr>
              <a:t/>
            </a:r>
            <a:br>
              <a:rPr lang="en-US" altLang="ja-JP" dirty="0">
                <a:solidFill>
                  <a:prstClr val="black"/>
                </a:solidFill>
              </a:rPr>
            </a:br>
            <a:r>
              <a:rPr lang="ja-JP" altLang="en-US" dirty="0">
                <a:solidFill>
                  <a:prstClr val="black"/>
                </a:solidFill>
              </a:rPr>
              <a:t>運</a:t>
            </a:r>
            <a:r>
              <a:rPr lang="en-US" altLang="ja-JP" dirty="0">
                <a:solidFill>
                  <a:prstClr val="black"/>
                </a:solidFill>
              </a:rPr>
              <a:t/>
            </a:r>
            <a:br>
              <a:rPr lang="en-US" altLang="ja-JP" dirty="0">
                <a:solidFill>
                  <a:prstClr val="black"/>
                </a:solidFill>
              </a:rPr>
            </a:br>
            <a:r>
              <a:rPr lang="ja-JP" altLang="en-US" dirty="0">
                <a:solidFill>
                  <a:prstClr val="black"/>
                </a:solidFill>
              </a:rPr>
              <a:t>営</a:t>
            </a:r>
            <a:endParaRPr lang="en-US" altLang="ja-JP" dirty="0">
              <a:solidFill>
                <a:prstClr val="black"/>
              </a:solidFill>
            </a:endParaRPr>
          </a:p>
        </p:txBody>
      </p:sp>
      <p:sp>
        <p:nvSpPr>
          <p:cNvPr id="48" name="テキスト ボックス 47"/>
          <p:cNvSpPr txBox="1"/>
          <p:nvPr/>
        </p:nvSpPr>
        <p:spPr>
          <a:xfrm>
            <a:off x="604871" y="2587838"/>
            <a:ext cx="2184060" cy="615613"/>
          </a:xfrm>
          <a:prstGeom prst="rect">
            <a:avLst/>
          </a:prstGeom>
          <a:solidFill>
            <a:schemeClr val="accent2">
              <a:lumMod val="60000"/>
              <a:lumOff val="40000"/>
            </a:schemeClr>
          </a:solidFill>
          <a:ln w="12700">
            <a:noFill/>
          </a:ln>
        </p:spPr>
        <p:txBody>
          <a:bodyPr vert="horz" wrap="square" lIns="36000" tIns="36000" rIns="36000" bIns="36000" rtlCol="0">
            <a:noAutofit/>
          </a:bodyPr>
          <a:lstStyle/>
          <a:p>
            <a:pPr algn="ctr"/>
            <a:endParaRPr lang="ja-JP" altLang="en-US" sz="1000" dirty="0">
              <a:solidFill>
                <a:prstClr val="white"/>
              </a:solidFill>
              <a:latin typeface="HGPｺﾞｼｯｸE" panose="020B0900000000000000" pitchFamily="50" charset="-128"/>
              <a:ea typeface="HGPｺﾞｼｯｸE" panose="020B0900000000000000" pitchFamily="50" charset="-128"/>
            </a:endParaRPr>
          </a:p>
        </p:txBody>
      </p:sp>
      <p:sp>
        <p:nvSpPr>
          <p:cNvPr id="49" name="角丸四角形 48"/>
          <p:cNvSpPr/>
          <p:nvPr/>
        </p:nvSpPr>
        <p:spPr>
          <a:xfrm>
            <a:off x="704737" y="2684155"/>
            <a:ext cx="1257903" cy="203788"/>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施設の管理運営</a:t>
            </a:r>
          </a:p>
        </p:txBody>
      </p:sp>
      <p:sp>
        <p:nvSpPr>
          <p:cNvPr id="50" name="テキスト ボックス 49"/>
          <p:cNvSpPr txBox="1"/>
          <p:nvPr/>
        </p:nvSpPr>
        <p:spPr>
          <a:xfrm>
            <a:off x="604869" y="3258256"/>
            <a:ext cx="2184061" cy="697257"/>
          </a:xfrm>
          <a:prstGeom prst="rect">
            <a:avLst/>
          </a:prstGeom>
          <a:solidFill>
            <a:schemeClr val="accent2">
              <a:lumMod val="60000"/>
              <a:lumOff val="40000"/>
            </a:schemeClr>
          </a:solidFill>
          <a:ln w="12700">
            <a:noFill/>
          </a:ln>
        </p:spPr>
        <p:txBody>
          <a:bodyPr vert="horz" wrap="square" lIns="36000" tIns="36000" rIns="36000" bIns="36000" rtlCol="0">
            <a:noAutofit/>
          </a:bodyPr>
          <a:lstStyle/>
          <a:p>
            <a:pPr algn="ctr"/>
            <a:endParaRPr lang="ja-JP" altLang="en-US" sz="1000" dirty="0">
              <a:solidFill>
                <a:prstClr val="white"/>
              </a:solidFill>
              <a:latin typeface="HGPｺﾞｼｯｸE" panose="020B0900000000000000" pitchFamily="50" charset="-128"/>
              <a:ea typeface="HGPｺﾞｼｯｸE" panose="020B0900000000000000" pitchFamily="50" charset="-128"/>
            </a:endParaRPr>
          </a:p>
        </p:txBody>
      </p:sp>
      <p:sp>
        <p:nvSpPr>
          <p:cNvPr id="51" name="テキスト ボックス 50"/>
          <p:cNvSpPr txBox="1"/>
          <p:nvPr/>
        </p:nvSpPr>
        <p:spPr>
          <a:xfrm>
            <a:off x="817609" y="2937287"/>
            <a:ext cx="1824172" cy="238688"/>
          </a:xfrm>
          <a:prstGeom prst="rect">
            <a:avLst/>
          </a:prstGeom>
          <a:noFill/>
        </p:spPr>
        <p:txBody>
          <a:bodyPr wrap="square" lIns="0" tIns="0" rIns="0" bIns="0" rtlCol="0">
            <a:noAutofit/>
          </a:bodyPr>
          <a:lstStyle/>
          <a:p>
            <a:r>
              <a:rPr lang="ja-JP" altLang="en-US" sz="1000" dirty="0">
                <a:solidFill>
                  <a:prstClr val="black"/>
                </a:solidFill>
              </a:rPr>
              <a:t>天守閣、公園、音楽堂など</a:t>
            </a:r>
          </a:p>
        </p:txBody>
      </p:sp>
      <p:sp>
        <p:nvSpPr>
          <p:cNvPr id="52" name="角丸四角形 51"/>
          <p:cNvSpPr/>
          <p:nvPr/>
        </p:nvSpPr>
        <p:spPr>
          <a:xfrm>
            <a:off x="698051" y="3294507"/>
            <a:ext cx="1498620" cy="167065"/>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既存施設の活用</a:t>
            </a:r>
          </a:p>
        </p:txBody>
      </p:sp>
      <p:sp>
        <p:nvSpPr>
          <p:cNvPr id="53" name="角丸四角形 52"/>
          <p:cNvSpPr/>
          <p:nvPr/>
        </p:nvSpPr>
        <p:spPr>
          <a:xfrm>
            <a:off x="698050" y="3510268"/>
            <a:ext cx="1498621" cy="181913"/>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新規施設の整備</a:t>
            </a:r>
          </a:p>
        </p:txBody>
      </p:sp>
      <p:sp>
        <p:nvSpPr>
          <p:cNvPr id="54" name="角丸四角形 53"/>
          <p:cNvSpPr/>
          <p:nvPr/>
        </p:nvSpPr>
        <p:spPr>
          <a:xfrm>
            <a:off x="687342" y="3726292"/>
            <a:ext cx="1750767" cy="174379"/>
          </a:xfrm>
          <a:prstGeom prst="roundRect">
            <a:avLst>
              <a:gd name="adj" fmla="val 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rPr>
              <a:t>新たなイベントや事業実施</a:t>
            </a:r>
          </a:p>
        </p:txBody>
      </p:sp>
      <p:pic>
        <p:nvPicPr>
          <p:cNvPr id="55" name="Picture 5" descr="E:\My Documents\My Pictures\JTO_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676" y="4505779"/>
            <a:ext cx="1974069" cy="1165733"/>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p:cNvPicPr>
            <a:picLocks noChangeAspect="1"/>
          </p:cNvPicPr>
          <p:nvPr/>
        </p:nvPicPr>
        <p:blipFill rotWithShape="1">
          <a:blip r:embed="rId5" cstate="email">
            <a:extLst>
              <a:ext uri="{28A0092B-C50C-407E-A947-70E740481C1C}">
                <a14:useLocalDpi xmlns:a14="http://schemas.microsoft.com/office/drawing/2010/main"/>
              </a:ext>
            </a:extLst>
          </a:blip>
          <a:srcRect r="4818"/>
          <a:stretch/>
        </p:blipFill>
        <p:spPr>
          <a:xfrm>
            <a:off x="467544" y="5701273"/>
            <a:ext cx="2232069" cy="1074669"/>
          </a:xfrm>
          <a:prstGeom prst="rect">
            <a:avLst/>
          </a:prstGeom>
        </p:spPr>
      </p:pic>
      <p:pic>
        <p:nvPicPr>
          <p:cNvPr id="57" name="図 56"/>
          <p:cNvPicPr>
            <a:picLocks noChangeAspect="1"/>
          </p:cNvPicPr>
          <p:nvPr/>
        </p:nvPicPr>
        <p:blipFill rotWithShape="1">
          <a:blip r:embed="rId6" cstate="email">
            <a:extLst>
              <a:ext uri="{28A0092B-C50C-407E-A947-70E740481C1C}">
                <a14:useLocalDpi xmlns:a14="http://schemas.microsoft.com/office/drawing/2010/main"/>
              </a:ext>
            </a:extLst>
          </a:blip>
          <a:srcRect t="9719" b="7202"/>
          <a:stretch/>
        </p:blipFill>
        <p:spPr>
          <a:xfrm>
            <a:off x="2933804" y="5733256"/>
            <a:ext cx="1953383" cy="1035661"/>
          </a:xfrm>
          <a:prstGeom prst="rect">
            <a:avLst/>
          </a:prstGeom>
        </p:spPr>
      </p:pic>
      <p:pic>
        <p:nvPicPr>
          <p:cNvPr id="58" name="図 57"/>
          <p:cNvPicPr>
            <a:picLocks noChangeAspect="1"/>
          </p:cNvPicPr>
          <p:nvPr/>
        </p:nvPicPr>
        <p:blipFill>
          <a:blip r:embed="rId7"/>
          <a:stretch>
            <a:fillRect/>
          </a:stretch>
        </p:blipFill>
        <p:spPr>
          <a:xfrm>
            <a:off x="2974570" y="4466893"/>
            <a:ext cx="1871853" cy="1243503"/>
          </a:xfrm>
          <a:prstGeom prst="rect">
            <a:avLst/>
          </a:prstGeom>
        </p:spPr>
      </p:pic>
      <p:sp>
        <p:nvSpPr>
          <p:cNvPr id="59" name="正方形/長方形 58"/>
          <p:cNvSpPr/>
          <p:nvPr/>
        </p:nvSpPr>
        <p:spPr>
          <a:xfrm>
            <a:off x="5225856" y="1032927"/>
            <a:ext cx="3456384" cy="246221"/>
          </a:xfrm>
          <a:prstGeom prst="rect">
            <a:avLst/>
          </a:prstGeom>
        </p:spPr>
        <p:txBody>
          <a:bodyPr wrap="square">
            <a:spAutoFit/>
          </a:bodyPr>
          <a:lstStyle/>
          <a:p>
            <a:pPr marL="274320" indent="-274320">
              <a:spcBef>
                <a:spcPts val="600"/>
              </a:spcBef>
              <a:buClr>
                <a:srgbClr val="727CA3"/>
              </a:buClr>
              <a:buSzPct val="76000"/>
              <a:buFont typeface="Wingdings 3"/>
              <a:buChar char=""/>
            </a:pPr>
            <a:r>
              <a:rPr lang="ja-JP" altLang="en-US" sz="1000" dirty="0">
                <a:solidFill>
                  <a:prstClr val="black"/>
                </a:solidFill>
              </a:rPr>
              <a:t>本市の収支変化</a:t>
            </a:r>
          </a:p>
        </p:txBody>
      </p:sp>
      <p:grpSp>
        <p:nvGrpSpPr>
          <p:cNvPr id="75" name="グループ化 74"/>
          <p:cNvGrpSpPr/>
          <p:nvPr/>
        </p:nvGrpSpPr>
        <p:grpSpPr>
          <a:xfrm>
            <a:off x="6690382" y="1020936"/>
            <a:ext cx="1508731" cy="253310"/>
            <a:chOff x="1187623" y="5662984"/>
            <a:chExt cx="7128792" cy="371439"/>
          </a:xfrm>
        </p:grpSpPr>
        <p:pic>
          <p:nvPicPr>
            <p:cNvPr id="7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7623" y="5662990"/>
              <a:ext cx="71287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正方形/長方形 76"/>
            <p:cNvSpPr/>
            <p:nvPr/>
          </p:nvSpPr>
          <p:spPr>
            <a:xfrm>
              <a:off x="1331639" y="5662984"/>
              <a:ext cx="6984776" cy="371439"/>
            </a:xfrm>
            <a:prstGeom prst="rect">
              <a:avLst/>
            </a:prstGeom>
          </p:spPr>
          <p:txBody>
            <a:bodyPr wrap="square">
              <a:spAutoFit/>
            </a:bodyPr>
            <a:lstStyle/>
            <a:p>
              <a:pPr algn="ctr"/>
              <a:r>
                <a:rPr lang="ja-JP" altLang="en-US" sz="1000" b="1" dirty="0">
                  <a:solidFill>
                    <a:prstClr val="black"/>
                  </a:solidFill>
                  <a:latin typeface="HG丸ｺﾞｼｯｸM-PRO" panose="020F0600000000000000" pitchFamily="50" charset="-128"/>
                  <a:ea typeface="HG丸ｺﾞｼｯｸM-PRO" panose="020F0600000000000000" pitchFamily="50" charset="-128"/>
                </a:rPr>
                <a:t>約２億円超の収支改善</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78" name="グループ化 77"/>
          <p:cNvGrpSpPr/>
          <p:nvPr/>
        </p:nvGrpSpPr>
        <p:grpSpPr>
          <a:xfrm>
            <a:off x="7353016" y="3594369"/>
            <a:ext cx="1654904" cy="246221"/>
            <a:chOff x="1516649" y="5624265"/>
            <a:chExt cx="6984779" cy="270027"/>
          </a:xfrm>
        </p:grpSpPr>
        <p:pic>
          <p:nvPicPr>
            <p:cNvPr id="7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1661" y="5662990"/>
              <a:ext cx="6614754" cy="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正方形/長方形 79"/>
            <p:cNvSpPr/>
            <p:nvPr/>
          </p:nvSpPr>
          <p:spPr>
            <a:xfrm>
              <a:off x="1516649" y="5624265"/>
              <a:ext cx="6984779" cy="270027"/>
            </a:xfrm>
            <a:prstGeom prst="rect">
              <a:avLst/>
            </a:prstGeom>
          </p:spPr>
          <p:txBody>
            <a:bodyPr wrap="square">
              <a:spAutoFit/>
            </a:bodyPr>
            <a:lstStyle/>
            <a:p>
              <a:pPr algn="ctr"/>
              <a:r>
                <a:rPr lang="ja-JP" altLang="en-US" sz="1000" b="1" dirty="0">
                  <a:solidFill>
                    <a:prstClr val="black"/>
                  </a:solidFill>
                  <a:latin typeface="HG丸ｺﾞｼｯｸM-PRO" panose="020F0600000000000000" pitchFamily="50" charset="-128"/>
                  <a:ea typeface="HG丸ｺﾞｼｯｸM-PRO" panose="020F0600000000000000" pitchFamily="50" charset="-128"/>
                </a:rPr>
                <a:t>３年連続過去最高を更新</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grpSp>
      <p:grpSp>
        <p:nvGrpSpPr>
          <p:cNvPr id="81" name="グループ化 80"/>
          <p:cNvGrpSpPr/>
          <p:nvPr/>
        </p:nvGrpSpPr>
        <p:grpSpPr>
          <a:xfrm>
            <a:off x="985326" y="4156430"/>
            <a:ext cx="3834585" cy="258315"/>
            <a:chOff x="1015398" y="5733438"/>
            <a:chExt cx="7128792" cy="431700"/>
          </a:xfrm>
        </p:grpSpPr>
        <p:pic>
          <p:nvPicPr>
            <p:cNvPr id="8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5398" y="5795807"/>
              <a:ext cx="7128792"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正方形/長方形 82"/>
            <p:cNvSpPr/>
            <p:nvPr/>
          </p:nvSpPr>
          <p:spPr>
            <a:xfrm>
              <a:off x="1074939" y="5733438"/>
              <a:ext cx="6984777" cy="393533"/>
            </a:xfrm>
            <a:prstGeom prst="rect">
              <a:avLst/>
            </a:prstGeom>
          </p:spPr>
          <p:txBody>
            <a:bodyPr wrap="square">
              <a:spAutoFit/>
            </a:bodyPr>
            <a:lstStyle/>
            <a:p>
              <a:pPr algn="ctr"/>
              <a:r>
                <a:rPr lang="ja-JP" altLang="en-US" sz="1000" b="1" dirty="0">
                  <a:solidFill>
                    <a:prstClr val="black"/>
                  </a:solidFill>
                  <a:latin typeface="HG丸ｺﾞｼｯｸM-PRO" panose="020F0600000000000000" pitchFamily="50" charset="-128"/>
                  <a:ea typeface="HG丸ｺﾞｼｯｸM-PRO" panose="020F0600000000000000" pitchFamily="50" charset="-128"/>
                </a:rPr>
                <a:t>民間事業者（</a:t>
              </a:r>
              <a:r>
                <a:rPr lang="en-US" altLang="ja-JP" sz="1000" b="1" dirty="0">
                  <a:solidFill>
                    <a:prstClr val="black"/>
                  </a:solidFill>
                  <a:latin typeface="HG丸ｺﾞｼｯｸM-PRO" panose="020F0600000000000000" pitchFamily="50" charset="-128"/>
                  <a:ea typeface="HG丸ｺﾞｼｯｸM-PRO" panose="020F0600000000000000" pitchFamily="50" charset="-128"/>
                </a:rPr>
                <a:t>PMO</a:t>
              </a:r>
              <a:r>
                <a:rPr lang="ja-JP" altLang="en-US" sz="1000" b="1" dirty="0">
                  <a:solidFill>
                    <a:prstClr val="black"/>
                  </a:solidFill>
                  <a:latin typeface="HG丸ｺﾞｼｯｸM-PRO" panose="020F0600000000000000" pitchFamily="50" charset="-128"/>
                  <a:ea typeface="HG丸ｺﾞｼｯｸM-PRO" panose="020F0600000000000000" pitchFamily="50" charset="-128"/>
                </a:rPr>
                <a:t>事業者）の投資により魅力向上事業を実施</a:t>
              </a:r>
              <a:endParaRPr lang="en-US" altLang="ja-JP" sz="1000" b="1" dirty="0">
                <a:solidFill>
                  <a:prstClr val="black"/>
                </a:solidFill>
                <a:latin typeface="HG丸ｺﾞｼｯｸM-PRO" panose="020F0600000000000000" pitchFamily="50" charset="-128"/>
                <a:ea typeface="HG丸ｺﾞｼｯｸM-PRO" panose="020F0600000000000000" pitchFamily="50" charset="-128"/>
              </a:endParaRPr>
            </a:p>
          </p:txBody>
        </p:sp>
      </p:grpSp>
      <p:sp>
        <p:nvSpPr>
          <p:cNvPr id="84" name="正方形/長方形 83"/>
          <p:cNvSpPr/>
          <p:nvPr/>
        </p:nvSpPr>
        <p:spPr>
          <a:xfrm>
            <a:off x="564223" y="4521536"/>
            <a:ext cx="1764780"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prstClr val="white"/>
                </a:solidFill>
              </a:rPr>
              <a:t>新規施設（ｼﾞｮｰ･ﾃﾗｽ･ｵｵｻｶ）</a:t>
            </a:r>
          </a:p>
        </p:txBody>
      </p:sp>
      <p:sp>
        <p:nvSpPr>
          <p:cNvPr id="85" name="正方形/長方形 84"/>
          <p:cNvSpPr/>
          <p:nvPr/>
        </p:nvSpPr>
        <p:spPr>
          <a:xfrm>
            <a:off x="2934260" y="4466893"/>
            <a:ext cx="1958352"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prstClr val="white"/>
                </a:solidFill>
              </a:rPr>
              <a:t>既存施設改修（ﾐﾗｲｻﾞ大阪城）</a:t>
            </a:r>
          </a:p>
        </p:txBody>
      </p:sp>
      <p:sp>
        <p:nvSpPr>
          <p:cNvPr id="86" name="正方形/長方形 85"/>
          <p:cNvSpPr/>
          <p:nvPr/>
        </p:nvSpPr>
        <p:spPr>
          <a:xfrm>
            <a:off x="1477708" y="6512928"/>
            <a:ext cx="1221905"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prstClr val="black"/>
                </a:solidFill>
              </a:rPr>
              <a:t>櫓の長期公開事業</a:t>
            </a:r>
          </a:p>
        </p:txBody>
      </p:sp>
      <p:sp>
        <p:nvSpPr>
          <p:cNvPr id="87" name="正方形/長方形 86"/>
          <p:cNvSpPr/>
          <p:nvPr/>
        </p:nvSpPr>
        <p:spPr>
          <a:xfrm>
            <a:off x="4028515" y="5683426"/>
            <a:ext cx="845451" cy="265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prstClr val="black"/>
                </a:solidFill>
              </a:rPr>
              <a:t>御座船運航</a:t>
            </a:r>
          </a:p>
        </p:txBody>
      </p:sp>
      <p:sp>
        <p:nvSpPr>
          <p:cNvPr id="88" name="左矢印 87"/>
          <p:cNvSpPr/>
          <p:nvPr/>
        </p:nvSpPr>
        <p:spPr>
          <a:xfrm>
            <a:off x="2993665" y="2881936"/>
            <a:ext cx="216024" cy="5221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正方形/長方形 88"/>
          <p:cNvSpPr/>
          <p:nvPr/>
        </p:nvSpPr>
        <p:spPr>
          <a:xfrm>
            <a:off x="2830891" y="3474594"/>
            <a:ext cx="644186" cy="20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prstClr val="black"/>
                </a:solidFill>
              </a:rPr>
              <a:t>サポート</a:t>
            </a:r>
          </a:p>
        </p:txBody>
      </p:sp>
      <p:sp>
        <p:nvSpPr>
          <p:cNvPr id="90" name="角丸四角形 89"/>
          <p:cNvSpPr/>
          <p:nvPr/>
        </p:nvSpPr>
        <p:spPr>
          <a:xfrm>
            <a:off x="310611" y="1186020"/>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経済戦略局</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91" name="角丸四角形 90"/>
          <p:cNvSpPr/>
          <p:nvPr/>
        </p:nvSpPr>
        <p:spPr>
          <a:xfrm>
            <a:off x="1908343" y="1181175"/>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建設局</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92" name="角丸四角形 91"/>
          <p:cNvSpPr/>
          <p:nvPr/>
        </p:nvSpPr>
        <p:spPr>
          <a:xfrm>
            <a:off x="3521453" y="1176330"/>
            <a:ext cx="1397670" cy="22480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prstClr val="black"/>
                </a:solidFill>
                <a:latin typeface="HGPｺﾞｼｯｸE" panose="020B0900000000000000" pitchFamily="50" charset="-128"/>
                <a:ea typeface="HGPｺﾞｼｯｸE" panose="020B0900000000000000" pitchFamily="50" charset="-128"/>
              </a:rPr>
              <a:t>教育委員会事務局</a:t>
            </a:r>
            <a:endParaRPr lang="en-US" altLang="ja-JP" sz="1000" dirty="0">
              <a:solidFill>
                <a:prstClr val="black"/>
              </a:solidFill>
              <a:latin typeface="HGPｺﾞｼｯｸE" panose="020B0900000000000000" pitchFamily="50" charset="-128"/>
              <a:ea typeface="HGPｺﾞｼｯｸE" panose="020B0900000000000000" pitchFamily="50" charset="-128"/>
            </a:endParaRPr>
          </a:p>
        </p:txBody>
      </p:sp>
      <p:sp>
        <p:nvSpPr>
          <p:cNvPr id="93" name="テキスト ボックス 92"/>
          <p:cNvSpPr txBox="1"/>
          <p:nvPr/>
        </p:nvSpPr>
        <p:spPr>
          <a:xfrm>
            <a:off x="251344" y="1455975"/>
            <a:ext cx="1400951" cy="238688"/>
          </a:xfrm>
          <a:prstGeom prst="rect">
            <a:avLst/>
          </a:prstGeom>
          <a:noFill/>
        </p:spPr>
        <p:txBody>
          <a:bodyPr wrap="square" lIns="0" tIns="0" rIns="0" bIns="0" rtlCol="0">
            <a:noAutofit/>
          </a:bodyPr>
          <a:lstStyle/>
          <a:p>
            <a:pPr algn="ctr"/>
            <a:r>
              <a:rPr lang="ja-JP" altLang="en-US" sz="1000" dirty="0">
                <a:solidFill>
                  <a:prstClr val="black"/>
                </a:solidFill>
              </a:rPr>
              <a:t>天守閣の管理運営</a:t>
            </a:r>
            <a:endParaRPr lang="en-US" altLang="ja-JP" sz="1000" dirty="0">
              <a:solidFill>
                <a:prstClr val="black"/>
              </a:solidFill>
            </a:endParaRPr>
          </a:p>
          <a:p>
            <a:pPr algn="ctr"/>
            <a:r>
              <a:rPr lang="ja-JP" altLang="en-US" sz="1000" dirty="0">
                <a:solidFill>
                  <a:prstClr val="black"/>
                </a:solidFill>
              </a:rPr>
              <a:t>（指定管理者制度活用）</a:t>
            </a:r>
          </a:p>
        </p:txBody>
      </p:sp>
      <p:sp>
        <p:nvSpPr>
          <p:cNvPr id="94" name="テキスト ボックス 93"/>
          <p:cNvSpPr txBox="1"/>
          <p:nvPr/>
        </p:nvSpPr>
        <p:spPr>
          <a:xfrm>
            <a:off x="1966795" y="1455975"/>
            <a:ext cx="1280573" cy="238688"/>
          </a:xfrm>
          <a:prstGeom prst="rect">
            <a:avLst/>
          </a:prstGeom>
          <a:noFill/>
        </p:spPr>
        <p:txBody>
          <a:bodyPr wrap="square" lIns="0" tIns="0" rIns="0" bIns="0" rtlCol="0">
            <a:noAutofit/>
          </a:bodyPr>
          <a:lstStyle/>
          <a:p>
            <a:pPr algn="ctr"/>
            <a:r>
              <a:rPr lang="ja-JP" altLang="en-US" sz="1000" dirty="0">
                <a:solidFill>
                  <a:prstClr val="black"/>
                </a:solidFill>
              </a:rPr>
              <a:t>公園の管理運営</a:t>
            </a:r>
            <a:endParaRPr lang="en-US" altLang="ja-JP" sz="1000" dirty="0">
              <a:solidFill>
                <a:prstClr val="black"/>
              </a:solidFill>
            </a:endParaRPr>
          </a:p>
          <a:p>
            <a:r>
              <a:rPr lang="ja-JP" altLang="en-US" sz="1000" dirty="0">
                <a:solidFill>
                  <a:prstClr val="black"/>
                </a:solidFill>
              </a:rPr>
              <a:t>（直営・管理許可・委託）</a:t>
            </a:r>
          </a:p>
        </p:txBody>
      </p:sp>
      <p:sp>
        <p:nvSpPr>
          <p:cNvPr id="95" name="テキスト ボックス 94"/>
          <p:cNvSpPr txBox="1"/>
          <p:nvPr/>
        </p:nvSpPr>
        <p:spPr>
          <a:xfrm>
            <a:off x="3534833" y="1478639"/>
            <a:ext cx="1448314" cy="238688"/>
          </a:xfrm>
          <a:prstGeom prst="rect">
            <a:avLst/>
          </a:prstGeom>
          <a:noFill/>
        </p:spPr>
        <p:txBody>
          <a:bodyPr wrap="square" lIns="0" tIns="0" rIns="0" bIns="0" rtlCol="0">
            <a:noAutofit/>
          </a:bodyPr>
          <a:lstStyle/>
          <a:p>
            <a:pPr algn="ctr"/>
            <a:r>
              <a:rPr lang="ja-JP" altLang="en-US" sz="1000" dirty="0">
                <a:solidFill>
                  <a:prstClr val="black"/>
                </a:solidFill>
              </a:rPr>
              <a:t>音楽堂の管理運営</a:t>
            </a:r>
            <a:endParaRPr lang="en-US" altLang="ja-JP" sz="1000" dirty="0">
              <a:solidFill>
                <a:prstClr val="black"/>
              </a:solidFill>
            </a:endParaRPr>
          </a:p>
          <a:p>
            <a:pPr algn="ctr"/>
            <a:r>
              <a:rPr lang="ja-JP" altLang="en-US" sz="1000" dirty="0">
                <a:solidFill>
                  <a:prstClr val="black"/>
                </a:solidFill>
              </a:rPr>
              <a:t>（直営）</a:t>
            </a:r>
          </a:p>
        </p:txBody>
      </p:sp>
      <p:sp>
        <p:nvSpPr>
          <p:cNvPr id="96" name="正方形/長方形 95"/>
          <p:cNvSpPr/>
          <p:nvPr/>
        </p:nvSpPr>
        <p:spPr>
          <a:xfrm>
            <a:off x="173132" y="1134269"/>
            <a:ext cx="4856211" cy="81667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173132" y="2246597"/>
            <a:ext cx="4841781" cy="179030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二等辺三角形 97"/>
          <p:cNvSpPr/>
          <p:nvPr/>
        </p:nvSpPr>
        <p:spPr>
          <a:xfrm flipV="1">
            <a:off x="2220919" y="2006997"/>
            <a:ext cx="842319" cy="2064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正方形/長方形 98"/>
          <p:cNvSpPr/>
          <p:nvPr/>
        </p:nvSpPr>
        <p:spPr>
          <a:xfrm>
            <a:off x="2425900" y="1981622"/>
            <a:ext cx="644186" cy="204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a:solidFill>
                  <a:prstClr val="black"/>
                </a:solidFill>
                <a:effectLst>
                  <a:outerShdw blurRad="38100" dist="38100" dir="2700000" algn="tl">
                    <a:srgbClr val="000000">
                      <a:alpha val="43137"/>
                    </a:srgbClr>
                  </a:outerShdw>
                </a:effectLst>
              </a:rPr>
              <a:t>改革</a:t>
            </a:r>
          </a:p>
        </p:txBody>
      </p:sp>
      <p:sp>
        <p:nvSpPr>
          <p:cNvPr id="100" name="正方形/長方形 99"/>
          <p:cNvSpPr/>
          <p:nvPr/>
        </p:nvSpPr>
        <p:spPr>
          <a:xfrm>
            <a:off x="79891" y="711722"/>
            <a:ext cx="5040877" cy="33649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正方形/長方形 100"/>
          <p:cNvSpPr/>
          <p:nvPr/>
        </p:nvSpPr>
        <p:spPr>
          <a:xfrm>
            <a:off x="79891" y="4138108"/>
            <a:ext cx="5040876" cy="267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正方形/長方形 101"/>
          <p:cNvSpPr/>
          <p:nvPr/>
        </p:nvSpPr>
        <p:spPr>
          <a:xfrm>
            <a:off x="5177779" y="6519574"/>
            <a:ext cx="3474818" cy="288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正方形/長方形 102"/>
          <p:cNvSpPr/>
          <p:nvPr/>
        </p:nvSpPr>
        <p:spPr>
          <a:xfrm>
            <a:off x="5185062" y="711721"/>
            <a:ext cx="3882606" cy="5757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テキスト ボックス 103"/>
          <p:cNvSpPr txBox="1"/>
          <p:nvPr/>
        </p:nvSpPr>
        <p:spPr>
          <a:xfrm>
            <a:off x="166595" y="962256"/>
            <a:ext cx="1400951" cy="238688"/>
          </a:xfrm>
          <a:prstGeom prst="rect">
            <a:avLst/>
          </a:prstGeom>
          <a:noFill/>
        </p:spPr>
        <p:txBody>
          <a:bodyPr wrap="square" lIns="0" tIns="0" rIns="0" bIns="0" rtlCol="0">
            <a:noAutofit/>
          </a:bodyPr>
          <a:lstStyle/>
          <a:p>
            <a:r>
              <a:rPr lang="en-US" altLang="ja-JP" sz="1000" dirty="0">
                <a:solidFill>
                  <a:prstClr val="black"/>
                </a:solidFill>
              </a:rPr>
              <a:t>《PMO</a:t>
            </a:r>
            <a:r>
              <a:rPr lang="ja-JP" altLang="en-US" sz="1000" dirty="0">
                <a:solidFill>
                  <a:prstClr val="black"/>
                </a:solidFill>
              </a:rPr>
              <a:t>事業導入前</a:t>
            </a:r>
            <a:r>
              <a:rPr lang="en-US" altLang="ja-JP" sz="1000" dirty="0">
                <a:solidFill>
                  <a:prstClr val="black"/>
                </a:solidFill>
              </a:rPr>
              <a:t>》</a:t>
            </a:r>
            <a:endParaRPr lang="ja-JP" altLang="en-US" sz="1000" dirty="0">
              <a:solidFill>
                <a:prstClr val="black"/>
              </a:solidFill>
            </a:endParaRPr>
          </a:p>
        </p:txBody>
      </p:sp>
      <p:sp>
        <p:nvSpPr>
          <p:cNvPr id="105" name="テキスト ボックス 104"/>
          <p:cNvSpPr txBox="1"/>
          <p:nvPr/>
        </p:nvSpPr>
        <p:spPr>
          <a:xfrm>
            <a:off x="166595" y="2038184"/>
            <a:ext cx="1400951" cy="238688"/>
          </a:xfrm>
          <a:prstGeom prst="rect">
            <a:avLst/>
          </a:prstGeom>
          <a:noFill/>
        </p:spPr>
        <p:txBody>
          <a:bodyPr wrap="square" lIns="0" tIns="0" rIns="0" bIns="0" rtlCol="0">
            <a:noAutofit/>
          </a:bodyPr>
          <a:lstStyle/>
          <a:p>
            <a:r>
              <a:rPr lang="en-US" altLang="ja-JP" sz="1000" dirty="0">
                <a:solidFill>
                  <a:prstClr val="black"/>
                </a:solidFill>
              </a:rPr>
              <a:t>《PMO</a:t>
            </a:r>
            <a:r>
              <a:rPr lang="ja-JP" altLang="en-US" sz="1000" dirty="0">
                <a:solidFill>
                  <a:prstClr val="black"/>
                </a:solidFill>
              </a:rPr>
              <a:t>事業導入後</a:t>
            </a:r>
            <a:r>
              <a:rPr lang="en-US" altLang="ja-JP" sz="1000" dirty="0">
                <a:solidFill>
                  <a:prstClr val="black"/>
                </a:solidFill>
              </a:rPr>
              <a:t>》</a:t>
            </a:r>
            <a:endParaRPr lang="ja-JP" altLang="en-US" sz="1000" dirty="0">
              <a:solidFill>
                <a:prstClr val="black"/>
              </a:solidFill>
            </a:endParaRPr>
          </a:p>
        </p:txBody>
      </p:sp>
      <p:sp>
        <p:nvSpPr>
          <p:cNvPr id="108" name="正方形/長方形 107"/>
          <p:cNvSpPr/>
          <p:nvPr/>
        </p:nvSpPr>
        <p:spPr>
          <a:xfrm>
            <a:off x="6097913" y="6525656"/>
            <a:ext cx="2407231" cy="246221"/>
          </a:xfrm>
          <a:prstGeom prst="rect">
            <a:avLst/>
          </a:prstGeom>
        </p:spPr>
        <p:txBody>
          <a:bodyPr wrap="square">
            <a:spAutoFit/>
          </a:bodyPr>
          <a:lstStyle/>
          <a:p>
            <a:pPr marL="274320" indent="-274320">
              <a:spcBef>
                <a:spcPts val="600"/>
              </a:spcBef>
              <a:buClr>
                <a:srgbClr val="727CA3"/>
              </a:buClr>
              <a:buSzPct val="76000"/>
              <a:buFont typeface="Wingdings 3"/>
              <a:buChar char=""/>
            </a:pPr>
            <a:r>
              <a:rPr lang="ja-JP" altLang="en-US" sz="1000" dirty="0">
                <a:solidFill>
                  <a:prstClr val="black"/>
                </a:solidFill>
              </a:rPr>
              <a:t>滞在時間のさらなる延長を促進</a:t>
            </a:r>
          </a:p>
        </p:txBody>
      </p:sp>
      <p:sp>
        <p:nvSpPr>
          <p:cNvPr id="110" name="正方形/長方形 109"/>
          <p:cNvSpPr/>
          <p:nvPr/>
        </p:nvSpPr>
        <p:spPr>
          <a:xfrm>
            <a:off x="6588224" y="305360"/>
            <a:ext cx="246841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prstClr val="black"/>
                </a:solidFill>
              </a:rPr>
              <a:t>＜</a:t>
            </a:r>
            <a:r>
              <a:rPr lang="en-US" altLang="ja-JP" dirty="0">
                <a:solidFill>
                  <a:prstClr val="black"/>
                </a:solidFill>
              </a:rPr>
              <a:t>What</a:t>
            </a:r>
            <a:r>
              <a:rPr lang="ja-JP" altLang="en-US" dirty="0" err="1">
                <a:solidFill>
                  <a:prstClr val="black"/>
                </a:solidFill>
              </a:rPr>
              <a:t>，</a:t>
            </a:r>
            <a:r>
              <a:rPr lang="en-US" altLang="ja-JP" dirty="0">
                <a:solidFill>
                  <a:prstClr val="black"/>
                </a:solidFill>
              </a:rPr>
              <a:t>Outcome</a:t>
            </a:r>
            <a:r>
              <a:rPr lang="ja-JP" altLang="en-US" dirty="0">
                <a:solidFill>
                  <a:prstClr val="black"/>
                </a:solidFill>
              </a:rPr>
              <a:t>＞</a:t>
            </a:r>
          </a:p>
        </p:txBody>
      </p:sp>
      <p:pic>
        <p:nvPicPr>
          <p:cNvPr id="5" name="図 4"/>
          <p:cNvPicPr>
            <a:picLocks noChangeAspect="1"/>
          </p:cNvPicPr>
          <p:nvPr/>
        </p:nvPicPr>
        <p:blipFill>
          <a:blip r:embed="rId11"/>
          <a:stretch>
            <a:fillRect/>
          </a:stretch>
        </p:blipFill>
        <p:spPr>
          <a:xfrm>
            <a:off x="5285794" y="4193750"/>
            <a:ext cx="3659624" cy="1617470"/>
          </a:xfrm>
          <a:prstGeom prst="rect">
            <a:avLst/>
          </a:prstGeom>
        </p:spPr>
      </p:pic>
      <p:pic>
        <p:nvPicPr>
          <p:cNvPr id="6" name="図 5"/>
          <p:cNvPicPr>
            <a:picLocks noChangeAspect="1"/>
          </p:cNvPicPr>
          <p:nvPr/>
        </p:nvPicPr>
        <p:blipFill>
          <a:blip r:embed="rId12"/>
          <a:stretch>
            <a:fillRect/>
          </a:stretch>
        </p:blipFill>
        <p:spPr>
          <a:xfrm>
            <a:off x="7194400" y="5811587"/>
            <a:ext cx="1662036" cy="422063"/>
          </a:xfrm>
          <a:prstGeom prst="rect">
            <a:avLst/>
          </a:prstGeom>
        </p:spPr>
      </p:pic>
      <p:pic>
        <p:nvPicPr>
          <p:cNvPr id="7" name="図 6"/>
          <p:cNvPicPr>
            <a:picLocks noChangeAspect="1"/>
          </p:cNvPicPr>
          <p:nvPr/>
        </p:nvPicPr>
        <p:blipFill>
          <a:blip r:embed="rId13"/>
          <a:stretch>
            <a:fillRect/>
          </a:stretch>
        </p:blipFill>
        <p:spPr>
          <a:xfrm>
            <a:off x="6686719" y="4578316"/>
            <a:ext cx="475529" cy="179848"/>
          </a:xfrm>
          <a:prstGeom prst="rect">
            <a:avLst/>
          </a:prstGeom>
        </p:spPr>
      </p:pic>
      <p:pic>
        <p:nvPicPr>
          <p:cNvPr id="8" name="図 7"/>
          <p:cNvPicPr>
            <a:picLocks noChangeAspect="1"/>
          </p:cNvPicPr>
          <p:nvPr/>
        </p:nvPicPr>
        <p:blipFill>
          <a:blip r:embed="rId14"/>
          <a:stretch>
            <a:fillRect/>
          </a:stretch>
        </p:blipFill>
        <p:spPr>
          <a:xfrm>
            <a:off x="8349084" y="4174665"/>
            <a:ext cx="481626" cy="179848"/>
          </a:xfrm>
          <a:prstGeom prst="rect">
            <a:avLst/>
          </a:prstGeom>
        </p:spPr>
      </p:pic>
      <p:pic>
        <p:nvPicPr>
          <p:cNvPr id="9" name="図 8"/>
          <p:cNvPicPr>
            <a:picLocks noChangeAspect="1"/>
          </p:cNvPicPr>
          <p:nvPr/>
        </p:nvPicPr>
        <p:blipFill>
          <a:blip r:embed="rId15"/>
          <a:stretch>
            <a:fillRect/>
          </a:stretch>
        </p:blipFill>
        <p:spPr>
          <a:xfrm>
            <a:off x="7182728" y="4168926"/>
            <a:ext cx="12193" cy="1944793"/>
          </a:xfrm>
          <a:prstGeom prst="rect">
            <a:avLst/>
          </a:prstGeom>
        </p:spPr>
      </p:pic>
      <p:pic>
        <p:nvPicPr>
          <p:cNvPr id="10" name="図 9"/>
          <p:cNvPicPr>
            <a:picLocks noChangeAspect="1"/>
          </p:cNvPicPr>
          <p:nvPr/>
        </p:nvPicPr>
        <p:blipFill>
          <a:blip r:embed="rId16"/>
          <a:stretch>
            <a:fillRect/>
          </a:stretch>
        </p:blipFill>
        <p:spPr>
          <a:xfrm>
            <a:off x="5526688" y="3992739"/>
            <a:ext cx="951059" cy="173751"/>
          </a:xfrm>
          <a:prstGeom prst="rect">
            <a:avLst/>
          </a:prstGeom>
        </p:spPr>
      </p:pic>
      <p:pic>
        <p:nvPicPr>
          <p:cNvPr id="12" name="図 11"/>
          <p:cNvPicPr>
            <a:picLocks noChangeAspect="1"/>
          </p:cNvPicPr>
          <p:nvPr/>
        </p:nvPicPr>
        <p:blipFill>
          <a:blip r:embed="rId17"/>
          <a:stretch>
            <a:fillRect/>
          </a:stretch>
        </p:blipFill>
        <p:spPr>
          <a:xfrm>
            <a:off x="5470913" y="1353894"/>
            <a:ext cx="3513063" cy="2037338"/>
          </a:xfrm>
          <a:prstGeom prst="rect">
            <a:avLst/>
          </a:prstGeom>
        </p:spPr>
      </p:pic>
      <p:pic>
        <p:nvPicPr>
          <p:cNvPr id="13" name="図 12"/>
          <p:cNvPicPr>
            <a:picLocks noChangeAspect="1"/>
          </p:cNvPicPr>
          <p:nvPr/>
        </p:nvPicPr>
        <p:blipFill>
          <a:blip r:embed="rId18"/>
          <a:stretch>
            <a:fillRect/>
          </a:stretch>
        </p:blipFill>
        <p:spPr>
          <a:xfrm>
            <a:off x="6819485" y="2905730"/>
            <a:ext cx="2011225" cy="490771"/>
          </a:xfrm>
          <a:prstGeom prst="rect">
            <a:avLst/>
          </a:prstGeom>
        </p:spPr>
      </p:pic>
      <p:pic>
        <p:nvPicPr>
          <p:cNvPr id="14" name="図 13"/>
          <p:cNvPicPr>
            <a:picLocks noChangeAspect="1"/>
          </p:cNvPicPr>
          <p:nvPr/>
        </p:nvPicPr>
        <p:blipFill>
          <a:blip r:embed="rId19"/>
          <a:stretch>
            <a:fillRect/>
          </a:stretch>
        </p:blipFill>
        <p:spPr>
          <a:xfrm>
            <a:off x="6816114" y="1292491"/>
            <a:ext cx="12193" cy="1956986"/>
          </a:xfrm>
          <a:prstGeom prst="rect">
            <a:avLst/>
          </a:prstGeom>
        </p:spPr>
      </p:pic>
      <p:pic>
        <p:nvPicPr>
          <p:cNvPr id="15" name="図 14"/>
          <p:cNvPicPr>
            <a:picLocks noChangeAspect="1"/>
          </p:cNvPicPr>
          <p:nvPr/>
        </p:nvPicPr>
        <p:blipFill>
          <a:blip r:embed="rId20"/>
          <a:stretch>
            <a:fillRect/>
          </a:stretch>
        </p:blipFill>
        <p:spPr>
          <a:xfrm>
            <a:off x="5303333" y="2714271"/>
            <a:ext cx="3596952" cy="27435"/>
          </a:xfrm>
          <a:prstGeom prst="rect">
            <a:avLst/>
          </a:prstGeom>
        </p:spPr>
      </p:pic>
      <p:pic>
        <p:nvPicPr>
          <p:cNvPr id="16" name="図 15"/>
          <p:cNvPicPr>
            <a:picLocks noChangeAspect="1"/>
          </p:cNvPicPr>
          <p:nvPr/>
        </p:nvPicPr>
        <p:blipFill>
          <a:blip r:embed="rId21"/>
          <a:stretch>
            <a:fillRect/>
          </a:stretch>
        </p:blipFill>
        <p:spPr>
          <a:xfrm>
            <a:off x="5842490" y="2481501"/>
            <a:ext cx="536495" cy="173751"/>
          </a:xfrm>
          <a:prstGeom prst="rect">
            <a:avLst/>
          </a:prstGeom>
        </p:spPr>
      </p:pic>
      <p:pic>
        <p:nvPicPr>
          <p:cNvPr id="17" name="図 16"/>
          <p:cNvPicPr>
            <a:picLocks noChangeAspect="1"/>
          </p:cNvPicPr>
          <p:nvPr/>
        </p:nvPicPr>
        <p:blipFill>
          <a:blip r:embed="rId22"/>
          <a:stretch>
            <a:fillRect/>
          </a:stretch>
        </p:blipFill>
        <p:spPr>
          <a:xfrm>
            <a:off x="6769419" y="1609088"/>
            <a:ext cx="512109" cy="173751"/>
          </a:xfrm>
          <a:prstGeom prst="rect">
            <a:avLst/>
          </a:prstGeom>
        </p:spPr>
      </p:pic>
      <p:pic>
        <p:nvPicPr>
          <p:cNvPr id="18" name="図 17"/>
          <p:cNvPicPr>
            <a:picLocks noChangeAspect="1"/>
          </p:cNvPicPr>
          <p:nvPr/>
        </p:nvPicPr>
        <p:blipFill>
          <a:blip r:embed="rId23"/>
          <a:stretch>
            <a:fillRect/>
          </a:stretch>
        </p:blipFill>
        <p:spPr>
          <a:xfrm>
            <a:off x="7499219" y="1537210"/>
            <a:ext cx="512109" cy="173751"/>
          </a:xfrm>
          <a:prstGeom prst="rect">
            <a:avLst/>
          </a:prstGeom>
        </p:spPr>
      </p:pic>
      <p:pic>
        <p:nvPicPr>
          <p:cNvPr id="19" name="図 18"/>
          <p:cNvPicPr>
            <a:picLocks noChangeAspect="1"/>
          </p:cNvPicPr>
          <p:nvPr/>
        </p:nvPicPr>
        <p:blipFill>
          <a:blip r:embed="rId24"/>
          <a:stretch>
            <a:fillRect/>
          </a:stretch>
        </p:blipFill>
        <p:spPr>
          <a:xfrm>
            <a:off x="8276653" y="1466818"/>
            <a:ext cx="512109" cy="173751"/>
          </a:xfrm>
          <a:prstGeom prst="rect">
            <a:avLst/>
          </a:prstGeom>
        </p:spPr>
      </p:pic>
      <p:sp>
        <p:nvSpPr>
          <p:cNvPr id="11" name="スライド番号プレースホルダー 10"/>
          <p:cNvSpPr>
            <a:spLocks noGrp="1"/>
          </p:cNvSpPr>
          <p:nvPr>
            <p:ph type="sldNum" sz="quarter" idx="12"/>
          </p:nvPr>
        </p:nvSpPr>
        <p:spPr/>
        <p:txBody>
          <a:bodyPr/>
          <a:lstStyle/>
          <a:p>
            <a:fld id="{CCEC3038-1CF1-4B63-9920-55248DCFBA97}" type="slidenum">
              <a:rPr kumimoji="1" lang="ja-JP" altLang="en-US" smtClean="0"/>
              <a:pPr/>
              <a:t>124</a:t>
            </a:fld>
            <a:endParaRPr kumimoji="1" lang="ja-JP" altLang="en-US" dirty="0"/>
          </a:p>
        </p:txBody>
      </p:sp>
      <p:sp>
        <p:nvSpPr>
          <p:cNvPr id="107" name="テキスト ボックス 106"/>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31</a:t>
            </a:r>
            <a:r>
              <a:rPr lang="en-US" altLang="ja-JP" sz="1400" dirty="0" smtClean="0">
                <a:solidFill>
                  <a:prstClr val="black"/>
                </a:solidFill>
              </a:rPr>
              <a:t>)</a:t>
            </a:r>
            <a:endParaRPr lang="ja-JP" altLang="en-US" sz="1400" dirty="0">
              <a:solidFill>
                <a:prstClr val="black"/>
              </a:solidFill>
            </a:endParaRPr>
          </a:p>
        </p:txBody>
      </p:sp>
      <p:sp>
        <p:nvSpPr>
          <p:cNvPr id="109" name="テキスト ボックス 108"/>
          <p:cNvSpPr txBox="1"/>
          <p:nvPr/>
        </p:nvSpPr>
        <p:spPr>
          <a:xfrm>
            <a:off x="0" y="1"/>
            <a:ext cx="7668344" cy="261610"/>
          </a:xfrm>
          <a:prstGeom prst="rect">
            <a:avLst/>
          </a:prstGeom>
          <a:noFill/>
        </p:spPr>
        <p:txBody>
          <a:bodyPr wrap="square" rtlCol="0">
            <a:spAutoFit/>
          </a:bodyPr>
          <a:lstStyle/>
          <a:p>
            <a:r>
              <a:rPr lang="en-US" altLang="ja-JP" sz="1100" dirty="0">
                <a:solidFill>
                  <a:prstClr val="black"/>
                </a:solidFill>
              </a:rPr>
              <a:t>Ⅱ</a:t>
            </a:r>
            <a:r>
              <a:rPr lang="ja-JP" altLang="en-US" sz="1100" dirty="0">
                <a:solidFill>
                  <a:prstClr val="black"/>
                </a:solidFill>
              </a:rPr>
              <a:t>公民連携／経営形態の見直し</a:t>
            </a:r>
            <a:r>
              <a:rPr lang="en-US" altLang="ja-JP" sz="1100" dirty="0" smtClean="0">
                <a:solidFill>
                  <a:prstClr val="black"/>
                </a:solidFill>
              </a:rPr>
              <a:t>【</a:t>
            </a:r>
            <a:r>
              <a:rPr lang="ja-JP" altLang="en-US" sz="1100" dirty="0" smtClean="0">
                <a:solidFill>
                  <a:prstClr val="black"/>
                </a:solidFill>
              </a:rPr>
              <a:t>公民連携の推進</a:t>
            </a:r>
            <a:r>
              <a:rPr lang="en-US" altLang="ja-JP" sz="1100" dirty="0" smtClean="0">
                <a:solidFill>
                  <a:prstClr val="black"/>
                </a:solidFill>
              </a:rPr>
              <a:t>】</a:t>
            </a:r>
            <a:r>
              <a:rPr lang="ja-JP" altLang="en-US" sz="1100" dirty="0" smtClean="0">
                <a:solidFill>
                  <a:prstClr val="black"/>
                </a:solidFill>
              </a:rPr>
              <a:t>・天王寺公園エントランスエリア（愛称：てんしば）・大阪城公園</a:t>
            </a:r>
            <a:r>
              <a:rPr lang="en-US" altLang="ja-JP" sz="1100" dirty="0" smtClean="0">
                <a:solidFill>
                  <a:prstClr val="black"/>
                </a:solidFill>
              </a:rPr>
              <a:t>PMO</a:t>
            </a:r>
            <a:endParaRPr lang="en-US" altLang="ja-JP" sz="1100" dirty="0">
              <a:solidFill>
                <a:prstClr val="black"/>
              </a:solidFill>
            </a:endParaRPr>
          </a:p>
        </p:txBody>
      </p:sp>
    </p:spTree>
    <p:extLst>
      <p:ext uri="{BB962C8B-B14F-4D97-AF65-F5344CB8AC3E}">
        <p14:creationId xmlns:p14="http://schemas.microsoft.com/office/powerpoint/2010/main" val="30650546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3662297" y="707820"/>
            <a:ext cx="3069943" cy="27726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217735" y="5733256"/>
            <a:ext cx="1314705" cy="28803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217733" y="3712559"/>
            <a:ext cx="1314705" cy="27056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6786" y="5094347"/>
            <a:ext cx="7645652" cy="63890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771655" y="3983127"/>
            <a:ext cx="2677102" cy="24186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886786" y="1679032"/>
            <a:ext cx="7645653" cy="200595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latin typeface="+mn-ea"/>
              </a:rPr>
              <a:t>（前ページからの続き）</a:t>
            </a:r>
          </a:p>
        </p:txBody>
      </p:sp>
      <p:graphicFrame>
        <p:nvGraphicFramePr>
          <p:cNvPr id="28" name="表 27"/>
          <p:cNvGraphicFramePr>
            <a:graphicFrameLocks noGrp="1"/>
          </p:cNvGraphicFramePr>
          <p:nvPr>
            <p:extLst/>
          </p:nvPr>
        </p:nvGraphicFramePr>
        <p:xfrm>
          <a:off x="971600" y="1368453"/>
          <a:ext cx="7416693" cy="2539348"/>
        </p:xfrm>
        <a:graphic>
          <a:graphicData uri="http://schemas.openxmlformats.org/drawingml/2006/table">
            <a:tbl>
              <a:tblPr/>
              <a:tblGrid>
                <a:gridCol w="467728">
                  <a:extLst>
                    <a:ext uri="{9D8B030D-6E8A-4147-A177-3AD203B41FA5}">
                      <a16:colId xmlns:a16="http://schemas.microsoft.com/office/drawing/2014/main" xmlns="" val="20000"/>
                    </a:ext>
                  </a:extLst>
                </a:gridCol>
                <a:gridCol w="4572832">
                  <a:extLst>
                    <a:ext uri="{9D8B030D-6E8A-4147-A177-3AD203B41FA5}">
                      <a16:colId xmlns:a16="http://schemas.microsoft.com/office/drawing/2014/main" xmlns="" val="20001"/>
                    </a:ext>
                  </a:extLst>
                </a:gridCol>
                <a:gridCol w="1188000">
                  <a:extLst>
                    <a:ext uri="{9D8B030D-6E8A-4147-A177-3AD203B41FA5}">
                      <a16:colId xmlns:a16="http://schemas.microsoft.com/office/drawing/2014/main" xmlns="" val="20002"/>
                    </a:ext>
                  </a:extLst>
                </a:gridCol>
                <a:gridCol w="1188133">
                  <a:extLst>
                    <a:ext uri="{9D8B030D-6E8A-4147-A177-3AD203B41FA5}">
                      <a16:colId xmlns:a16="http://schemas.microsoft.com/office/drawing/2014/main" xmlns=""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福利厚生施設（ヴィアーレ大阪）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chemeClr val="tx1"/>
                          </a:solidFill>
                          <a:latin typeface="ＭＳ Ｐゴシック" pitchFamily="50" charset="-128"/>
                          <a:ea typeface="ＭＳ Ｐゴシック" pitchFamily="50" charset="-128"/>
                        </a:rPr>
                        <a:t>国際学校（学校法人大阪</a:t>
                      </a:r>
                      <a:r>
                        <a:rPr lang="en-US" altLang="zh-CN" sz="1000" b="0" i="0" u="none" strike="noStrike" dirty="0">
                          <a:solidFill>
                            <a:schemeClr val="tx1"/>
                          </a:solidFill>
                          <a:latin typeface="ＭＳ Ｐゴシック" pitchFamily="50" charset="-128"/>
                          <a:ea typeface="ＭＳ Ｐゴシック" pitchFamily="50" charset="-128"/>
                        </a:rPr>
                        <a:t>YMCA</a:t>
                      </a:r>
                      <a:r>
                        <a:rPr lang="zh-CN" altLang="en-US"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63</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者福祉施設付帯駐車場（社会福祉法人ライフサポート協会）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社団法人事務所（もと幼児教育センター内）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学校売店・食堂</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92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幼稚園（北恩加島幼稚園）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8329">
                <a:tc gridSpan="2">
                  <a:txBody>
                    <a:bodyPr/>
                    <a:lstStyle/>
                    <a:p>
                      <a:pPr algn="ctr" fontAlgn="ctr">
                        <a:lnSpc>
                          <a:spcPts val="1100"/>
                        </a:lnSpc>
                      </a:pPr>
                      <a:r>
                        <a:rPr lang="ja-JP" altLang="en-US" sz="1000" b="1" i="0" u="none" strike="noStrike" dirty="0">
                          <a:solidFill>
                            <a:schemeClr val="tx1"/>
                          </a:solidFill>
                          <a:latin typeface="ＭＳ Ｐゴシック" pitchFamily="50" charset="-128"/>
                          <a:ea typeface="ＭＳ Ｐゴシック" pitchFamily="50" charset="-128"/>
                        </a:rPr>
                        <a:t>計</a:t>
                      </a:r>
                      <a:endParaRPr lang="zh-TW" altLang="en-US" sz="1000" b="1"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1,050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1,183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12"/>
                  </a:ext>
                </a:extLst>
              </a:tr>
            </a:tbl>
          </a:graphicData>
        </a:graphic>
      </p:graphicFrame>
      <p:sp>
        <p:nvSpPr>
          <p:cNvPr id="8" name="正方形/長方形 7"/>
          <p:cNvSpPr/>
          <p:nvPr/>
        </p:nvSpPr>
        <p:spPr>
          <a:xfrm>
            <a:off x="251520" y="260648"/>
            <a:ext cx="6768752" cy="338554"/>
          </a:xfrm>
          <a:prstGeom prst="rect">
            <a:avLst/>
          </a:prstGeom>
        </p:spPr>
        <p:txBody>
          <a:bodyPr wrap="square">
            <a:spAutoFit/>
          </a:bodyPr>
          <a:lstStyle/>
          <a:p>
            <a:r>
              <a:rPr lang="ja-JP" altLang="en-US" sz="1600" dirty="0">
                <a:latin typeface="+mn-ea"/>
              </a:rPr>
              <a:t>○ 市有不動産の使用料減免のうち、見直しの対象としたもの　（６／６）</a:t>
            </a:r>
          </a:p>
        </p:txBody>
      </p:sp>
      <p:sp>
        <p:nvSpPr>
          <p:cNvPr id="9"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（付属資料３）</a:t>
            </a:r>
            <a:endParaRPr lang="en-US" altLang="ja-JP" sz="11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241</a:t>
            </a:fld>
            <a:endParaRPr kumimoji="1" lang="ja-JP" altLang="en-US"/>
          </a:p>
        </p:txBody>
      </p:sp>
      <p:sp>
        <p:nvSpPr>
          <p:cNvPr id="10" name="正方形/長方形 9"/>
          <p:cNvSpPr/>
          <p:nvPr/>
        </p:nvSpPr>
        <p:spPr>
          <a:xfrm>
            <a:off x="611560" y="3928700"/>
            <a:ext cx="6336704" cy="292388"/>
          </a:xfrm>
          <a:prstGeom prst="rect">
            <a:avLst/>
          </a:prstGeom>
        </p:spPr>
        <p:txBody>
          <a:bodyPr wrap="square">
            <a:spAutoFit/>
          </a:bodyPr>
          <a:lstStyle/>
          <a:p>
            <a:r>
              <a:rPr lang="ja-JP" altLang="en-US" sz="1300" b="1" dirty="0">
                <a:latin typeface="+mn-ea"/>
              </a:rPr>
              <a:t>Ｅ．事業終了 </a:t>
            </a:r>
            <a:r>
              <a:rPr lang="en-US" altLang="ja-JP" sz="1300" b="1" dirty="0">
                <a:latin typeface="+mn-ea"/>
              </a:rPr>
              <a:t>【14</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a:t>
            </a:r>
            <a:r>
              <a:rPr lang="en-US" altLang="ja-JP" sz="1300" b="1" dirty="0">
                <a:latin typeface="+mn-ea"/>
              </a:rPr>
              <a:t>8</a:t>
            </a:r>
            <a:r>
              <a:rPr lang="ja-JP" altLang="en-US" sz="1300" b="1" dirty="0">
                <a:latin typeface="+mn-ea"/>
              </a:rPr>
              <a:t>月時点）　→　</a:t>
            </a:r>
            <a:r>
              <a:rPr lang="en-US" altLang="ja-JP" sz="1300" b="1" dirty="0">
                <a:latin typeface="+mn-ea"/>
              </a:rPr>
              <a:t>【19</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a:t>
            </a:r>
            <a:r>
              <a:rPr lang="ja-JP" altLang="en-US" sz="1300" dirty="0">
                <a:latin typeface="+mn-ea"/>
              </a:rPr>
              <a:t>　</a:t>
            </a:r>
          </a:p>
        </p:txBody>
      </p:sp>
      <p:graphicFrame>
        <p:nvGraphicFramePr>
          <p:cNvPr id="11" name="表 10"/>
          <p:cNvGraphicFramePr>
            <a:graphicFrameLocks noGrp="1"/>
          </p:cNvGraphicFramePr>
          <p:nvPr>
            <p:extLst/>
          </p:nvPr>
        </p:nvGraphicFramePr>
        <p:xfrm>
          <a:off x="971600" y="4279569"/>
          <a:ext cx="7416826" cy="1597703"/>
        </p:xfrm>
        <a:graphic>
          <a:graphicData uri="http://schemas.openxmlformats.org/drawingml/2006/table">
            <a:tbl>
              <a:tblPr/>
              <a:tblGrid>
                <a:gridCol w="467728">
                  <a:extLst>
                    <a:ext uri="{9D8B030D-6E8A-4147-A177-3AD203B41FA5}">
                      <a16:colId xmlns:a16="http://schemas.microsoft.com/office/drawing/2014/main" xmlns="" val="20000"/>
                    </a:ext>
                  </a:extLst>
                </a:gridCol>
                <a:gridCol w="4572832">
                  <a:extLst>
                    <a:ext uri="{9D8B030D-6E8A-4147-A177-3AD203B41FA5}">
                      <a16:colId xmlns:a16="http://schemas.microsoft.com/office/drawing/2014/main" xmlns="" val="20001"/>
                    </a:ext>
                  </a:extLst>
                </a:gridCol>
                <a:gridCol w="1188133">
                  <a:extLst>
                    <a:ext uri="{9D8B030D-6E8A-4147-A177-3AD203B41FA5}">
                      <a16:colId xmlns:a16="http://schemas.microsoft.com/office/drawing/2014/main" xmlns="" val="20002"/>
                    </a:ext>
                  </a:extLst>
                </a:gridCol>
                <a:gridCol w="1188133">
                  <a:extLst>
                    <a:ext uri="{9D8B030D-6E8A-4147-A177-3AD203B41FA5}">
                      <a16:colId xmlns:a16="http://schemas.microsoft.com/office/drawing/2014/main" xmlns=""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事務所（もと東淀川人権文化センター）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その他高齢者福祉施設（シルバーボランティアセンター）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観測機器（</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地域地盤環境研究所）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大阪バイオサイエンス研究所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研究施設（大阪大学）</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会館・港湾関係車両施設（（財）大阪港湾福利厚生協会）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8329">
                <a:tc gridSpan="2">
                  <a:txBody>
                    <a:bodyPr/>
                    <a:lstStyle/>
                    <a:p>
                      <a:pPr algn="ctr" fontAlgn="ctr">
                        <a:lnSpc>
                          <a:spcPts val="1100"/>
                        </a:lnSpc>
                      </a:pPr>
                      <a:r>
                        <a:rPr lang="ja-JP" altLang="en-US" sz="1000" b="1" i="0" u="none" strike="noStrike" dirty="0">
                          <a:solidFill>
                            <a:schemeClr val="tx1"/>
                          </a:solidFill>
                          <a:latin typeface="ＭＳ Ｐゴシック" pitchFamily="50" charset="-128"/>
                          <a:ea typeface="ＭＳ Ｐゴシック" pitchFamily="50" charset="-128"/>
                        </a:rPr>
                        <a:t>計</a:t>
                      </a:r>
                      <a:endParaRPr lang="zh-TW" altLang="en-US" sz="1000" b="1"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7"/>
                  </a:ext>
                </a:extLst>
              </a:tr>
            </a:tbl>
          </a:graphicData>
        </a:graphic>
      </p:graphicFrame>
      <p:sp>
        <p:nvSpPr>
          <p:cNvPr id="13" name="正方形/長方形 12"/>
          <p:cNvSpPr/>
          <p:nvPr/>
        </p:nvSpPr>
        <p:spPr>
          <a:xfrm>
            <a:off x="539552" y="692696"/>
            <a:ext cx="7128792" cy="292388"/>
          </a:xfrm>
          <a:prstGeom prst="rect">
            <a:avLst/>
          </a:prstGeom>
        </p:spPr>
        <p:txBody>
          <a:bodyPr wrap="square">
            <a:spAutoFit/>
          </a:bodyPr>
          <a:lstStyle/>
          <a:p>
            <a:r>
              <a:rPr lang="ja-JP" altLang="en-US" sz="1300" b="1" dirty="0">
                <a:latin typeface="+mn-ea"/>
              </a:rPr>
              <a:t>Ｄ．減免継続　</a:t>
            </a:r>
            <a:r>
              <a:rPr lang="en-US" altLang="ja-JP" sz="1300" b="1" dirty="0">
                <a:latin typeface="+mn-ea"/>
              </a:rPr>
              <a:t>【1,050</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年８月時点）　→</a:t>
            </a:r>
            <a:r>
              <a:rPr lang="en-US" altLang="ja-JP" sz="1300" b="1" dirty="0">
                <a:latin typeface="+mn-ea"/>
              </a:rPr>
              <a:t>【1,183</a:t>
            </a:r>
            <a:r>
              <a:rPr lang="ja-JP" altLang="en-US" sz="1300" b="1" dirty="0">
                <a:latin typeface="+mn-ea"/>
              </a:rPr>
              <a:t>件</a:t>
            </a:r>
            <a:r>
              <a:rPr lang="en-US" altLang="ja-JP" sz="1300" b="1" dirty="0">
                <a:latin typeface="+mn-ea"/>
              </a:rPr>
              <a:t>】</a:t>
            </a:r>
            <a:r>
              <a:rPr lang="ja-JP" altLang="en-US" sz="1300" b="1" dirty="0">
                <a:latin typeface="+mn-ea"/>
              </a:rPr>
              <a:t>（</a:t>
            </a:r>
            <a:r>
              <a:rPr lang="en-US" altLang="ja-JP" sz="1300" b="1" dirty="0">
                <a:latin typeface="+mn-ea"/>
              </a:rPr>
              <a:t>2014</a:t>
            </a:r>
            <a:r>
              <a:rPr lang="ja-JP" altLang="en-US" sz="1300" b="1" dirty="0">
                <a:latin typeface="+mn-ea"/>
              </a:rPr>
              <a:t>年度末取組み完了時点） </a:t>
            </a:r>
            <a:r>
              <a:rPr lang="ja-JP" altLang="en-US" sz="1300" dirty="0">
                <a:latin typeface="+mn-ea"/>
              </a:rPr>
              <a:t>　</a:t>
            </a:r>
          </a:p>
        </p:txBody>
      </p:sp>
    </p:spTree>
    <p:extLst>
      <p:ext uri="{BB962C8B-B14F-4D97-AF65-F5344CB8AC3E}">
        <p14:creationId xmlns:p14="http://schemas.microsoft.com/office/powerpoint/2010/main" val="558536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9">
            <a:extLst>
              <a:ext uri="{FF2B5EF4-FFF2-40B4-BE49-F238E27FC236}">
                <a16:creationId xmlns:a16="http://schemas.microsoft.com/office/drawing/2014/main" xmlns="" id="{955DA41C-17A9-4DDF-8140-9B400E696149}"/>
              </a:ext>
            </a:extLst>
          </p:cNvPr>
          <p:cNvSpPr/>
          <p:nvPr/>
        </p:nvSpPr>
        <p:spPr>
          <a:xfrm>
            <a:off x="7596336" y="3250946"/>
            <a:ext cx="1242566" cy="331620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9">
            <a:extLst>
              <a:ext uri="{FF2B5EF4-FFF2-40B4-BE49-F238E27FC236}">
                <a16:creationId xmlns:a16="http://schemas.microsoft.com/office/drawing/2014/main" xmlns="" id="{76F62260-2E01-476B-B2E3-E1FBA4FBA78C}"/>
              </a:ext>
            </a:extLst>
          </p:cNvPr>
          <p:cNvSpPr/>
          <p:nvPr/>
        </p:nvSpPr>
        <p:spPr>
          <a:xfrm>
            <a:off x="5429279" y="3191282"/>
            <a:ext cx="993394" cy="347807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9">
            <a:extLst>
              <a:ext uri="{FF2B5EF4-FFF2-40B4-BE49-F238E27FC236}">
                <a16:creationId xmlns:a16="http://schemas.microsoft.com/office/drawing/2014/main" xmlns="" id="{7FBE58EB-5F9F-4D73-B46B-3A4FA18B2F35}"/>
              </a:ext>
            </a:extLst>
          </p:cNvPr>
          <p:cNvSpPr/>
          <p:nvPr/>
        </p:nvSpPr>
        <p:spPr>
          <a:xfrm>
            <a:off x="7110053" y="1638350"/>
            <a:ext cx="1792631" cy="136637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9">
            <a:extLst>
              <a:ext uri="{FF2B5EF4-FFF2-40B4-BE49-F238E27FC236}">
                <a16:creationId xmlns:a16="http://schemas.microsoft.com/office/drawing/2014/main" xmlns="" id="{F589A844-21C7-422F-8630-0E68B917F9BA}"/>
              </a:ext>
            </a:extLst>
          </p:cNvPr>
          <p:cNvSpPr/>
          <p:nvPr/>
        </p:nvSpPr>
        <p:spPr>
          <a:xfrm>
            <a:off x="3851920" y="1638350"/>
            <a:ext cx="1448182" cy="140041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9">
            <a:extLst>
              <a:ext uri="{FF2B5EF4-FFF2-40B4-BE49-F238E27FC236}">
                <a16:creationId xmlns:a16="http://schemas.microsoft.com/office/drawing/2014/main" xmlns="" id="{7552A839-029C-44F4-AE22-3B0F7081B4B0}"/>
              </a:ext>
            </a:extLst>
          </p:cNvPr>
          <p:cNvSpPr/>
          <p:nvPr/>
        </p:nvSpPr>
        <p:spPr>
          <a:xfrm>
            <a:off x="1691680" y="1113969"/>
            <a:ext cx="3600400" cy="30104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外郭団体との競争性のない随意契約の見直し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（付属資料４）</a:t>
            </a:r>
            <a:endParaRPr lang="en-US" altLang="ja-JP" sz="1100" dirty="0"/>
          </a:p>
        </p:txBody>
      </p:sp>
      <p:sp>
        <p:nvSpPr>
          <p:cNvPr id="11" name="正方形/長方形 10"/>
          <p:cNvSpPr/>
          <p:nvPr/>
        </p:nvSpPr>
        <p:spPr>
          <a:xfrm>
            <a:off x="251520" y="1454304"/>
            <a:ext cx="1572866" cy="338554"/>
          </a:xfrm>
          <a:prstGeom prst="rect">
            <a:avLst/>
          </a:prstGeom>
        </p:spPr>
        <p:txBody>
          <a:bodyPr wrap="none">
            <a:spAutoFit/>
          </a:bodyPr>
          <a:lstStyle/>
          <a:p>
            <a:r>
              <a:rPr lang="ja-JP" altLang="en-US" sz="1600" dirty="0"/>
              <a:t>○見直しの状況</a:t>
            </a:r>
          </a:p>
        </p:txBody>
      </p:sp>
      <p:sp>
        <p:nvSpPr>
          <p:cNvPr id="16" name="テキスト ボックス 15"/>
          <p:cNvSpPr txBox="1"/>
          <p:nvPr/>
        </p:nvSpPr>
        <p:spPr>
          <a:xfrm>
            <a:off x="395536" y="828001"/>
            <a:ext cx="8424936" cy="584775"/>
          </a:xfrm>
          <a:prstGeom prst="rect">
            <a:avLst/>
          </a:prstGeom>
          <a:noFill/>
        </p:spPr>
        <p:txBody>
          <a:bodyPr wrap="square" rtlCol="0">
            <a:spAutoFit/>
          </a:bodyPr>
          <a:lstStyle/>
          <a:p>
            <a:r>
              <a:rPr lang="ja-JP" altLang="en-US" sz="1600" dirty="0">
                <a:latin typeface="+mn-ea"/>
              </a:rPr>
              <a:t>　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月策定）に基づき、外郭団体との競争性のない随意契約について</a:t>
            </a:r>
            <a:endParaRPr lang="en-US" altLang="ja-JP" sz="1600" dirty="0">
              <a:latin typeface="+mn-ea"/>
            </a:endParaRPr>
          </a:p>
          <a:p>
            <a:r>
              <a:rPr lang="ja-JP" altLang="en-US" sz="1600" dirty="0">
                <a:latin typeface="+mn-ea"/>
              </a:rPr>
              <a:t>見直しを実施。（</a:t>
            </a:r>
            <a:r>
              <a:rPr lang="en-US" altLang="ja-JP" sz="1600" dirty="0">
                <a:latin typeface="+mn-ea"/>
              </a:rPr>
              <a:t>2014</a:t>
            </a:r>
            <a:r>
              <a:rPr lang="ja-JP" altLang="en-US" sz="1600" dirty="0">
                <a:latin typeface="+mn-ea"/>
              </a:rPr>
              <a:t>年度で目標達成により取組終了）</a:t>
            </a:r>
            <a:endParaRPr lang="en-US" altLang="ja-JP" sz="1600" dirty="0">
              <a:latin typeface="+mn-ea"/>
            </a:endParaRPr>
          </a:p>
        </p:txBody>
      </p:sp>
      <p:graphicFrame>
        <p:nvGraphicFramePr>
          <p:cNvPr id="23" name="表 22"/>
          <p:cNvGraphicFramePr>
            <a:graphicFrameLocks noGrp="1"/>
          </p:cNvGraphicFramePr>
          <p:nvPr>
            <p:extLst/>
          </p:nvPr>
        </p:nvGraphicFramePr>
        <p:xfrm>
          <a:off x="449944" y="1755656"/>
          <a:ext cx="8372085" cy="1097280"/>
        </p:xfrm>
        <a:graphic>
          <a:graphicData uri="http://schemas.openxmlformats.org/drawingml/2006/table">
            <a:tbl>
              <a:tblPr firstRow="1" bandRow="1">
                <a:tableStyleId>{5C22544A-7EE6-4342-B048-85BDC9FD1C3A}</a:tableStyleId>
              </a:tblPr>
              <a:tblGrid>
                <a:gridCol w="598567">
                  <a:extLst>
                    <a:ext uri="{9D8B030D-6E8A-4147-A177-3AD203B41FA5}">
                      <a16:colId xmlns:a16="http://schemas.microsoft.com/office/drawing/2014/main" xmlns="" val="20000"/>
                    </a:ext>
                  </a:extLst>
                </a:gridCol>
                <a:gridCol w="1436098">
                  <a:extLst>
                    <a:ext uri="{9D8B030D-6E8A-4147-A177-3AD203B41FA5}">
                      <a16:colId xmlns:a16="http://schemas.microsoft.com/office/drawing/2014/main" xmlns="" val="20001"/>
                    </a:ext>
                  </a:extLst>
                </a:gridCol>
                <a:gridCol w="1436098">
                  <a:extLst>
                    <a:ext uri="{9D8B030D-6E8A-4147-A177-3AD203B41FA5}">
                      <a16:colId xmlns:a16="http://schemas.microsoft.com/office/drawing/2014/main" xmlns="" val="20002"/>
                    </a:ext>
                  </a:extLst>
                </a:gridCol>
                <a:gridCol w="1436098">
                  <a:extLst>
                    <a:ext uri="{9D8B030D-6E8A-4147-A177-3AD203B41FA5}">
                      <a16:colId xmlns:a16="http://schemas.microsoft.com/office/drawing/2014/main" xmlns="" val="20003"/>
                    </a:ext>
                  </a:extLst>
                </a:gridCol>
                <a:gridCol w="1732612">
                  <a:extLst>
                    <a:ext uri="{9D8B030D-6E8A-4147-A177-3AD203B41FA5}">
                      <a16:colId xmlns:a16="http://schemas.microsoft.com/office/drawing/2014/main" xmlns="" val="20004"/>
                    </a:ext>
                  </a:extLst>
                </a:gridCol>
                <a:gridCol w="1732612">
                  <a:extLst>
                    <a:ext uri="{9D8B030D-6E8A-4147-A177-3AD203B41FA5}">
                      <a16:colId xmlns:a16="http://schemas.microsoft.com/office/drawing/2014/main" xmlns="" val="20005"/>
                    </a:ext>
                  </a:extLst>
                </a:gridCol>
              </a:tblGrid>
              <a:tr h="365760">
                <a:tc>
                  <a:txBody>
                    <a:bodyPr/>
                    <a:lstStyle/>
                    <a:p>
                      <a:pPr algn="ct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2010</a:t>
                      </a:r>
                      <a:r>
                        <a:rPr kumimoji="1" lang="ja-JP" altLang="en-US" sz="1400" b="0" dirty="0">
                          <a:solidFill>
                            <a:schemeClr val="tx1"/>
                          </a:solidFill>
                        </a:rPr>
                        <a:t>年度決算（</a:t>
                      </a:r>
                      <a:r>
                        <a:rPr kumimoji="1" lang="en-US" altLang="ja-JP" sz="1400" b="0" dirty="0">
                          <a:solidFill>
                            <a:schemeClr val="tx1"/>
                          </a:solidFill>
                        </a:rPr>
                        <a:t>A</a:t>
                      </a:r>
                      <a:r>
                        <a:rPr kumimoji="1" lang="ja-JP" altLang="en-US" sz="1400" b="0" dirty="0">
                          <a:solidFill>
                            <a:schemeClr val="tx1"/>
                          </a:solidFill>
                        </a:rPr>
                        <a:t>）</a:t>
                      </a:r>
                      <a:r>
                        <a:rPr kumimoji="1" lang="ja-JP" altLang="en-US" sz="1400" b="0" dirty="0">
                          <a:solidFill>
                            <a:srgbClr val="FF0000"/>
                          </a:solidFill>
                        </a:rPr>
                        <a:t> </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mn-lt"/>
                          <a:ea typeface="+mn-ea"/>
                          <a:cs typeface="+mn-cs"/>
                        </a:rPr>
                        <a:t>2013</a:t>
                      </a:r>
                      <a:r>
                        <a:rPr kumimoji="1" lang="ja-JP" altLang="en-US" sz="1400" b="0" kern="1200" dirty="0">
                          <a:solidFill>
                            <a:schemeClr val="tx1"/>
                          </a:solidFill>
                          <a:latin typeface="+mn-lt"/>
                          <a:ea typeface="+mn-ea"/>
                          <a:cs typeface="+mn-cs"/>
                        </a:rPr>
                        <a:t>年度決算（</a:t>
                      </a:r>
                      <a:r>
                        <a:rPr kumimoji="1" lang="en-US" altLang="ja-JP" sz="1400" b="0" kern="1200" dirty="0">
                          <a:solidFill>
                            <a:schemeClr val="tx1"/>
                          </a:solidFill>
                          <a:latin typeface="+mn-lt"/>
                          <a:ea typeface="+mn-ea"/>
                          <a:cs typeface="+mn-cs"/>
                        </a:rPr>
                        <a:t>B</a:t>
                      </a:r>
                      <a:r>
                        <a:rPr kumimoji="1" lang="ja-JP" altLang="en-US" sz="1400" b="0" kern="1200" dirty="0">
                          <a:solidFill>
                            <a:schemeClr val="tx1"/>
                          </a:solidFill>
                          <a:latin typeface="+mn-lt"/>
                          <a:ea typeface="+mn-ea"/>
                          <a:cs typeface="+mn-cs"/>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1400" b="0" kern="1200" dirty="0">
                          <a:solidFill>
                            <a:schemeClr val="tx1"/>
                          </a:solidFill>
                          <a:latin typeface="+mn-lt"/>
                          <a:ea typeface="+mn-ea"/>
                          <a:cs typeface="+mn-cs"/>
                        </a:rPr>
                        <a:t>2014</a:t>
                      </a:r>
                      <a:r>
                        <a:rPr kumimoji="1" lang="zh-TW" altLang="en-US" sz="1400" b="0" kern="1200" dirty="0">
                          <a:solidFill>
                            <a:schemeClr val="tx1"/>
                          </a:solidFill>
                          <a:latin typeface="ＭＳ Ｐゴシック" panose="020B0600070205080204" pitchFamily="50" charset="-128"/>
                          <a:ea typeface="ＭＳ Ｐゴシック" panose="020B0600070205080204" pitchFamily="50" charset="-128"/>
                          <a:cs typeface="+mn-cs"/>
                        </a:rPr>
                        <a:t>年度決算（</a:t>
                      </a:r>
                      <a:r>
                        <a:rPr kumimoji="1" lang="en-US" altLang="zh-TW" sz="1400" b="0" kern="1200" dirty="0">
                          <a:solidFill>
                            <a:schemeClr val="tx1"/>
                          </a:solidFill>
                          <a:latin typeface="+mn-lt"/>
                          <a:ea typeface="+mn-ea"/>
                          <a:cs typeface="+mn-cs"/>
                        </a:rPr>
                        <a:t>C</a:t>
                      </a:r>
                      <a:r>
                        <a:rPr kumimoji="1" lang="zh-TW" altLang="en-US" sz="14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ja-JP" altLang="en-US" sz="1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a:solidFill>
                            <a:schemeClr val="tx1"/>
                          </a:solidFill>
                        </a:rPr>
                        <a:t>削減状況（</a:t>
                      </a:r>
                      <a:r>
                        <a:rPr kumimoji="1" lang="en-US" altLang="ja-JP" sz="1400" b="0" dirty="0">
                          <a:solidFill>
                            <a:schemeClr val="tx1"/>
                          </a:solidFill>
                        </a:rPr>
                        <a:t>A</a:t>
                      </a:r>
                      <a:r>
                        <a:rPr kumimoji="1" lang="ja-JP" altLang="en-US" sz="1400" b="0" dirty="0">
                          <a:solidFill>
                            <a:schemeClr val="tx1"/>
                          </a:solidFill>
                        </a:rPr>
                        <a:t>）－（</a:t>
                      </a:r>
                      <a:r>
                        <a:rPr kumimoji="1" lang="en-US" altLang="ja-JP" sz="1400" b="0" dirty="0">
                          <a:solidFill>
                            <a:schemeClr val="tx1"/>
                          </a:solidFill>
                        </a:rPr>
                        <a:t>B</a:t>
                      </a:r>
                      <a:r>
                        <a:rPr kumimoji="1" lang="ja-JP" altLang="en-US" sz="1400" b="0" dirty="0">
                          <a:solidFill>
                            <a:schemeClr val="tx1"/>
                          </a:solidFill>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a:solidFill>
                            <a:schemeClr val="tx1"/>
                          </a:solidFill>
                        </a:rPr>
                        <a:t>削減状況（</a:t>
                      </a:r>
                      <a:r>
                        <a:rPr kumimoji="1" lang="en-US" altLang="ja-JP" sz="1400" b="0" dirty="0">
                          <a:solidFill>
                            <a:schemeClr val="tx1"/>
                          </a:solidFill>
                        </a:rPr>
                        <a:t>A</a:t>
                      </a:r>
                      <a:r>
                        <a:rPr kumimoji="1" lang="ja-JP" altLang="en-US" sz="1400" b="0" dirty="0">
                          <a:solidFill>
                            <a:schemeClr val="tx1"/>
                          </a:solidFill>
                        </a:rPr>
                        <a:t>）－（</a:t>
                      </a:r>
                      <a:r>
                        <a:rPr kumimoji="1" lang="en-US" altLang="ja-JP" sz="1400" b="0" dirty="0">
                          <a:solidFill>
                            <a:schemeClr val="tx1"/>
                          </a:solidFill>
                        </a:rPr>
                        <a:t>C</a:t>
                      </a:r>
                      <a:r>
                        <a:rPr kumimoji="1" lang="ja-JP" altLang="en-US" sz="1400" b="0" dirty="0">
                          <a:solidFill>
                            <a:schemeClr val="tx1"/>
                          </a:solidFill>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xmlns="" val="10000"/>
                  </a:ext>
                </a:extLst>
              </a:tr>
              <a:tr h="365760">
                <a:tc>
                  <a:txBody>
                    <a:bodyPr/>
                    <a:lstStyle/>
                    <a:p>
                      <a:pPr algn="ctr"/>
                      <a:r>
                        <a:rPr kumimoji="1" lang="ja-JP" altLang="en-US" sz="1400" b="0" dirty="0">
                          <a:solidFill>
                            <a:schemeClr val="tx1"/>
                          </a:solidFill>
                        </a:rPr>
                        <a:t>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321</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40</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36</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rPr>
                        <a:t>▲</a:t>
                      </a:r>
                      <a:r>
                        <a:rPr lang="en-US" altLang="ja-JP" sz="1400" dirty="0">
                          <a:solidFill>
                            <a:schemeClr val="tx1"/>
                          </a:solidFill>
                        </a:rPr>
                        <a:t>281</a:t>
                      </a:r>
                      <a:r>
                        <a:rPr lang="ja-JP" altLang="en-US" sz="1400" dirty="0">
                          <a:solidFill>
                            <a:schemeClr val="tx1"/>
                          </a:solidFill>
                        </a:rPr>
                        <a:t>億円（▲</a:t>
                      </a:r>
                      <a:r>
                        <a:rPr lang="en-US" altLang="ja-JP" sz="1400" dirty="0">
                          <a:solidFill>
                            <a:schemeClr val="tx1"/>
                          </a:solidFill>
                        </a:rPr>
                        <a:t>87.5%</a:t>
                      </a:r>
                      <a:r>
                        <a:rPr lang="ja-JP" altLang="en-US" sz="1400" dirty="0">
                          <a:solidFill>
                            <a:schemeClr val="tx1"/>
                          </a:solidFill>
                        </a:rPr>
                        <a:t>）</a:t>
                      </a:r>
                      <a:endParaRPr kumimoji="1" lang="ja-JP" altLang="en-US" sz="1400" b="0" dirty="0">
                        <a:solidFill>
                          <a:schemeClr val="tx1"/>
                        </a:solidFill>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latin typeface="+mn-lt"/>
                        </a:rPr>
                        <a:t>▲</a:t>
                      </a:r>
                      <a:r>
                        <a:rPr lang="en-US" altLang="ja-JP" sz="1400" dirty="0">
                          <a:solidFill>
                            <a:schemeClr val="tx1"/>
                          </a:solidFill>
                          <a:latin typeface="+mn-lt"/>
                        </a:rPr>
                        <a:t>285</a:t>
                      </a:r>
                      <a:r>
                        <a:rPr lang="ja-JP" altLang="en-US" sz="1400" dirty="0">
                          <a:solidFill>
                            <a:schemeClr val="tx1"/>
                          </a:solidFill>
                          <a:latin typeface="+mn-lt"/>
                        </a:rPr>
                        <a:t>億円（▲</a:t>
                      </a:r>
                      <a:r>
                        <a:rPr lang="en-US" altLang="ja-JP" sz="1400" dirty="0">
                          <a:solidFill>
                            <a:schemeClr val="tx1"/>
                          </a:solidFill>
                          <a:latin typeface="+mn-lt"/>
                        </a:rPr>
                        <a:t>88.8%</a:t>
                      </a:r>
                      <a:r>
                        <a:rPr lang="ja-JP" altLang="en-US" sz="1400" dirty="0">
                          <a:solidFill>
                            <a:schemeClr val="tx1"/>
                          </a:solidFill>
                          <a:latin typeface="+mn-lt"/>
                        </a:rPr>
                        <a:t>）</a:t>
                      </a:r>
                      <a:endParaRPr kumimoji="1" lang="ja-JP" altLang="en-US" sz="1400" b="0" dirty="0">
                        <a:solidFill>
                          <a:schemeClr val="tx1"/>
                        </a:solidFill>
                        <a:latin typeface="+mn-lt"/>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5760">
                <a:tc>
                  <a:txBody>
                    <a:bodyPr/>
                    <a:lstStyle/>
                    <a:p>
                      <a:pPr algn="ctr"/>
                      <a:r>
                        <a:rPr kumimoji="1" lang="ja-JP" altLang="en-US" sz="1400" b="0" dirty="0">
                          <a:solidFill>
                            <a:schemeClr val="tx1"/>
                          </a:solidFill>
                        </a:rPr>
                        <a:t>件数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t>325</a:t>
                      </a:r>
                      <a:r>
                        <a:rPr lang="ja-JP" altLang="en-US" sz="1400" dirty="0"/>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solidFill>
                            <a:schemeClr val="tx1"/>
                          </a:solidFill>
                        </a:rPr>
                        <a:t>19</a:t>
                      </a:r>
                      <a:r>
                        <a:rPr lang="ja-JP" altLang="en-US" sz="1400" dirty="0">
                          <a:solidFill>
                            <a:schemeClr val="tx1"/>
                          </a:solidFill>
                        </a:rPr>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solidFill>
                            <a:schemeClr val="tx1"/>
                          </a:solidFill>
                        </a:rPr>
                        <a:t>13</a:t>
                      </a:r>
                      <a:r>
                        <a:rPr lang="ja-JP" altLang="en-US" sz="1400" dirty="0">
                          <a:solidFill>
                            <a:schemeClr val="tx1"/>
                          </a:solidFill>
                        </a:rPr>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rPr>
                        <a:t>▲</a:t>
                      </a:r>
                      <a:r>
                        <a:rPr lang="en-US" altLang="ja-JP" sz="1400" dirty="0">
                          <a:solidFill>
                            <a:schemeClr val="tx1"/>
                          </a:solidFill>
                        </a:rPr>
                        <a:t>306</a:t>
                      </a:r>
                      <a:r>
                        <a:rPr lang="ja-JP" altLang="en-US" sz="1400" dirty="0">
                          <a:solidFill>
                            <a:schemeClr val="tx1"/>
                          </a:solidFill>
                        </a:rPr>
                        <a:t>件    （▲</a:t>
                      </a:r>
                      <a:r>
                        <a:rPr lang="en-US" altLang="ja-JP" sz="1400" dirty="0">
                          <a:solidFill>
                            <a:schemeClr val="tx1"/>
                          </a:solidFill>
                        </a:rPr>
                        <a:t>94.2%</a:t>
                      </a:r>
                      <a:r>
                        <a:rPr lang="ja-JP" altLang="en-US" sz="1400" dirty="0">
                          <a:solidFill>
                            <a:schemeClr val="tx1"/>
                          </a:solidFill>
                        </a:rPr>
                        <a:t>）</a:t>
                      </a:r>
                      <a:endParaRPr kumimoji="1" lang="ja-JP" altLang="en-US" sz="1400" b="0" dirty="0">
                        <a:solidFill>
                          <a:schemeClr val="tx1"/>
                        </a:solidFill>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latin typeface="+mn-lt"/>
                        </a:rPr>
                        <a:t>▲</a:t>
                      </a:r>
                      <a:r>
                        <a:rPr lang="en-US" altLang="ja-JP" sz="1400" dirty="0">
                          <a:solidFill>
                            <a:schemeClr val="tx1"/>
                          </a:solidFill>
                          <a:latin typeface="+mn-lt"/>
                        </a:rPr>
                        <a:t>312</a:t>
                      </a:r>
                      <a:r>
                        <a:rPr lang="ja-JP" altLang="en-US" sz="1400" dirty="0">
                          <a:solidFill>
                            <a:schemeClr val="tx1"/>
                          </a:solidFill>
                          <a:latin typeface="+mn-lt"/>
                        </a:rPr>
                        <a:t>件</a:t>
                      </a:r>
                      <a:r>
                        <a:rPr lang="ja-JP" altLang="en-US" sz="1400" baseline="0" dirty="0">
                          <a:solidFill>
                            <a:schemeClr val="tx1"/>
                          </a:solidFill>
                          <a:latin typeface="+mn-lt"/>
                          <a:ea typeface="ＭＳ ゴシック" panose="020B0609070205080204" pitchFamily="49" charset="-128"/>
                        </a:rPr>
                        <a:t>    </a:t>
                      </a:r>
                      <a:r>
                        <a:rPr lang="ja-JP" altLang="en-US" sz="1400" dirty="0">
                          <a:solidFill>
                            <a:schemeClr val="tx1"/>
                          </a:solidFill>
                          <a:latin typeface="+mn-lt"/>
                        </a:rPr>
                        <a:t>（▲</a:t>
                      </a:r>
                      <a:r>
                        <a:rPr lang="en-US" altLang="ja-JP" sz="1400" dirty="0">
                          <a:solidFill>
                            <a:schemeClr val="tx1"/>
                          </a:solidFill>
                          <a:latin typeface="+mn-lt"/>
                        </a:rPr>
                        <a:t>96.0%</a:t>
                      </a:r>
                      <a:r>
                        <a:rPr lang="ja-JP" altLang="en-US" sz="1400" dirty="0">
                          <a:solidFill>
                            <a:schemeClr val="tx1"/>
                          </a:solidFill>
                          <a:latin typeface="+mn-lt"/>
                        </a:rPr>
                        <a:t>）</a:t>
                      </a:r>
                      <a:endParaRPr kumimoji="1" lang="ja-JP" altLang="en-US" sz="1400" b="0" dirty="0">
                        <a:solidFill>
                          <a:schemeClr val="tx1"/>
                        </a:solidFill>
                        <a:latin typeface="+mn-lt"/>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6" name="正方形/長方形 25"/>
          <p:cNvSpPr/>
          <p:nvPr/>
        </p:nvSpPr>
        <p:spPr>
          <a:xfrm>
            <a:off x="395536" y="3038763"/>
            <a:ext cx="1656184" cy="338554"/>
          </a:xfrm>
          <a:prstGeom prst="rect">
            <a:avLst/>
          </a:prstGeom>
        </p:spPr>
        <p:txBody>
          <a:bodyPr wrap="square">
            <a:spAutoFit/>
          </a:bodyPr>
          <a:lstStyle/>
          <a:p>
            <a:r>
              <a:rPr lang="ja-JP" altLang="en-US" sz="1600" dirty="0"/>
              <a:t>（見直しの内訳）</a:t>
            </a:r>
          </a:p>
        </p:txBody>
      </p:sp>
      <p:graphicFrame>
        <p:nvGraphicFramePr>
          <p:cNvPr id="27" name="表 26"/>
          <p:cNvGraphicFramePr>
            <a:graphicFrameLocks noGrp="1"/>
          </p:cNvGraphicFramePr>
          <p:nvPr>
            <p:extLst/>
          </p:nvPr>
        </p:nvGraphicFramePr>
        <p:xfrm>
          <a:off x="449942" y="3344915"/>
          <a:ext cx="8334554" cy="3222240"/>
        </p:xfrm>
        <a:graphic>
          <a:graphicData uri="http://schemas.openxmlformats.org/drawingml/2006/table">
            <a:tbl>
              <a:tblPr/>
              <a:tblGrid>
                <a:gridCol w="496800">
                  <a:extLst>
                    <a:ext uri="{9D8B030D-6E8A-4147-A177-3AD203B41FA5}">
                      <a16:colId xmlns:a16="http://schemas.microsoft.com/office/drawing/2014/main" xmlns="" val="20000"/>
                    </a:ext>
                  </a:extLst>
                </a:gridCol>
                <a:gridCol w="2628000">
                  <a:extLst>
                    <a:ext uri="{9D8B030D-6E8A-4147-A177-3AD203B41FA5}">
                      <a16:colId xmlns:a16="http://schemas.microsoft.com/office/drawing/2014/main" xmlns="" val="20001"/>
                    </a:ext>
                  </a:extLst>
                </a:gridCol>
                <a:gridCol w="360000">
                  <a:extLst>
                    <a:ext uri="{9D8B030D-6E8A-4147-A177-3AD203B41FA5}">
                      <a16:colId xmlns:a16="http://schemas.microsoft.com/office/drawing/2014/main" xmlns="" val="20002"/>
                    </a:ext>
                  </a:extLst>
                </a:gridCol>
                <a:gridCol w="576000">
                  <a:extLst>
                    <a:ext uri="{9D8B030D-6E8A-4147-A177-3AD203B41FA5}">
                      <a16:colId xmlns:a16="http://schemas.microsoft.com/office/drawing/2014/main" xmlns="" val="20003"/>
                    </a:ext>
                  </a:extLst>
                </a:gridCol>
                <a:gridCol w="360000">
                  <a:extLst>
                    <a:ext uri="{9D8B030D-6E8A-4147-A177-3AD203B41FA5}">
                      <a16:colId xmlns:a16="http://schemas.microsoft.com/office/drawing/2014/main" xmlns="" val="20004"/>
                    </a:ext>
                  </a:extLst>
                </a:gridCol>
                <a:gridCol w="576000">
                  <a:extLst>
                    <a:ext uri="{9D8B030D-6E8A-4147-A177-3AD203B41FA5}">
                      <a16:colId xmlns:a16="http://schemas.microsoft.com/office/drawing/2014/main" xmlns="" val="20005"/>
                    </a:ext>
                  </a:extLst>
                </a:gridCol>
                <a:gridCol w="360000">
                  <a:extLst>
                    <a:ext uri="{9D8B030D-6E8A-4147-A177-3AD203B41FA5}">
                      <a16:colId xmlns:a16="http://schemas.microsoft.com/office/drawing/2014/main" xmlns="" val="20006"/>
                    </a:ext>
                  </a:extLst>
                </a:gridCol>
                <a:gridCol w="576000">
                  <a:extLst>
                    <a:ext uri="{9D8B030D-6E8A-4147-A177-3AD203B41FA5}">
                      <a16:colId xmlns:a16="http://schemas.microsoft.com/office/drawing/2014/main" xmlns="" val="20007"/>
                    </a:ext>
                  </a:extLst>
                </a:gridCol>
                <a:gridCol w="468000">
                  <a:extLst>
                    <a:ext uri="{9D8B030D-6E8A-4147-A177-3AD203B41FA5}">
                      <a16:colId xmlns:a16="http://schemas.microsoft.com/office/drawing/2014/main" xmlns="" val="20008"/>
                    </a:ext>
                  </a:extLst>
                </a:gridCol>
                <a:gridCol w="738000">
                  <a:extLst>
                    <a:ext uri="{9D8B030D-6E8A-4147-A177-3AD203B41FA5}">
                      <a16:colId xmlns:a16="http://schemas.microsoft.com/office/drawing/2014/main" xmlns="" val="20009"/>
                    </a:ext>
                  </a:extLst>
                </a:gridCol>
                <a:gridCol w="468000">
                  <a:extLst>
                    <a:ext uri="{9D8B030D-6E8A-4147-A177-3AD203B41FA5}">
                      <a16:colId xmlns:a16="http://schemas.microsoft.com/office/drawing/2014/main" xmlns="" val="20010"/>
                    </a:ext>
                  </a:extLst>
                </a:gridCol>
                <a:gridCol w="727754">
                  <a:extLst>
                    <a:ext uri="{9D8B030D-6E8A-4147-A177-3AD203B41FA5}">
                      <a16:colId xmlns:a16="http://schemas.microsoft.com/office/drawing/2014/main" xmlns="" val="20011"/>
                    </a:ext>
                  </a:extLst>
                </a:gridCol>
              </a:tblGrid>
              <a:tr h="366409">
                <a:tc rowSpan="2">
                  <a:txBody>
                    <a:bodyPr/>
                    <a:lstStyle/>
                    <a:p>
                      <a:pPr algn="ctr"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rowSpan="2">
                  <a:txBody>
                    <a:bodyPr/>
                    <a:lstStyle/>
                    <a:p>
                      <a:pPr algn="ctr" fontAlgn="ctr"/>
                      <a:r>
                        <a:rPr lang="ja-JP" altLang="en-US" sz="1100" b="0" i="0" u="none" strike="noStrike" dirty="0">
                          <a:solidFill>
                            <a:srgbClr val="000000"/>
                          </a:solidFill>
                          <a:latin typeface="ＭＳ Ｐゴシック"/>
                        </a:rPr>
                        <a:t>団体名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ja-JP" sz="1100" b="0" i="0" u="none" strike="noStrike" dirty="0">
                          <a:solidFill>
                            <a:srgbClr val="000000"/>
                          </a:solidFill>
                          <a:latin typeface="ＭＳ Ｐゴシック"/>
                        </a:rPr>
                        <a:t>2010</a:t>
                      </a:r>
                      <a:r>
                        <a:rPr lang="ja-JP" altLang="en-US" sz="1100" b="0" i="0" u="none" strike="noStrike" dirty="0">
                          <a:solidFill>
                            <a:srgbClr val="000000"/>
                          </a:solidFill>
                          <a:latin typeface="ＭＳ Ｐゴシック"/>
                        </a:rPr>
                        <a:t>年度</a:t>
                      </a:r>
                      <a:endParaRPr lang="en-US" altLang="ja-JP" sz="1100" b="0" i="0" u="none" strike="noStrike" dirty="0">
                        <a:solidFill>
                          <a:srgbClr val="000000"/>
                        </a:solidFill>
                        <a:latin typeface="ＭＳ Ｐゴシック"/>
                      </a:endParaRPr>
                    </a:p>
                    <a:p>
                      <a:pPr algn="ctr" fontAlgn="ctr"/>
                      <a:r>
                        <a:rPr lang="ja-JP" altLang="en-US" sz="1100" b="0" i="0" u="none" strike="noStrike" dirty="0">
                          <a:solidFill>
                            <a:srgbClr val="000000"/>
                          </a:solidFill>
                          <a:latin typeface="ＭＳ Ｐゴシック"/>
                        </a:rPr>
                        <a:t>決算 </a:t>
                      </a:r>
                      <a:r>
                        <a:rPr lang="en-US" altLang="ja-JP" sz="1100" b="0" i="0" u="none" strike="noStrike" dirty="0">
                          <a:solidFill>
                            <a:srgbClr val="000000"/>
                          </a:solidFill>
                          <a:latin typeface="ＭＳ Ｐゴシック"/>
                        </a:rPr>
                        <a:t>(</a:t>
                      </a:r>
                      <a:r>
                        <a:rPr lang="en-US" sz="1100" b="0" i="0" u="none" strike="noStrike" dirty="0">
                          <a:solidFill>
                            <a:srgbClr val="000000"/>
                          </a:solidFill>
                          <a:latin typeface="ＭＳ Ｐゴシック"/>
                        </a:rPr>
                        <a:t>A)</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2013</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altLang="zh-TW" sz="1100" b="0" i="0" u="none" strike="noStrike" dirty="0">
                        <a:solidFill>
                          <a:srgbClr val="FF0000"/>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a:t>
                      </a:r>
                      <a:r>
                        <a:rPr lang="en-US" altLang="ja-JP" sz="1100" b="0" i="0" u="none" strike="noStrike" dirty="0">
                          <a:solidFill>
                            <a:schemeClr val="tx1"/>
                          </a:solidFill>
                          <a:latin typeface="ＭＳ Ｐゴシック" pitchFamily="50" charset="-128"/>
                          <a:ea typeface="ＭＳ Ｐゴシック" pitchFamily="50" charset="-128"/>
                        </a:rPr>
                        <a:t>4</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a:t>
                      </a:r>
                      <a:r>
                        <a:rPr lang="en-US" altLang="ja-JP" sz="1100" b="0" i="0" u="none" strike="noStrike" dirty="0">
                          <a:solidFill>
                            <a:schemeClr val="tx1"/>
                          </a:solidFill>
                          <a:latin typeface="ＭＳ Ｐゴシック" pitchFamily="50" charset="-128"/>
                          <a:ea typeface="ＭＳ Ｐゴシック" pitchFamily="50" charset="-128"/>
                        </a:rPr>
                        <a:t>C</a:t>
                      </a:r>
                      <a:r>
                        <a:rPr lang="en-US" altLang="zh-TW" sz="1100" b="0" i="0" u="none" strike="noStrike" dirty="0">
                          <a:solidFill>
                            <a:schemeClr val="tx1"/>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B</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C</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20096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200968">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公財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大阪国際交流センター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0968">
                <a:tc>
                  <a:txBody>
                    <a:bodyPr/>
                    <a:lstStyle/>
                    <a:p>
                      <a:pPr algn="r" fontAlgn="ctr"/>
                      <a:r>
                        <a:rPr lang="en-US" altLang="ja-JP" sz="1100" b="0" i="0" u="none" strike="noStrike" dirty="0">
                          <a:solidFill>
                            <a:srgbClr val="000000"/>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大阪市男女協働参画のまち創生協会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0968">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大阪外環状鉄道</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127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127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00968">
                <a:tc>
                  <a:txBody>
                    <a:bodyPr/>
                    <a:lstStyle/>
                    <a:p>
                      <a:pPr algn="r" fontAlgn="ctr"/>
                      <a:r>
                        <a:rPr lang="en-US" altLang="ja-JP" sz="1100" b="0" i="0" u="none" strike="noStrike" dirty="0">
                          <a:solidFill>
                            <a:srgbClr val="000000"/>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社福</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大阪社会医療センター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00968">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社福</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大阪市社会福祉協議会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2,096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00968">
                <a:tc>
                  <a:txBody>
                    <a:bodyPr/>
                    <a:lstStyle/>
                    <a:p>
                      <a:pPr algn="r" fontAlgn="ctr"/>
                      <a:r>
                        <a:rPr lang="en-US" altLang="ja-JP" sz="1100" b="0" i="0" u="none" strike="noStrike" dirty="0">
                          <a:solidFill>
                            <a:srgbClr val="000000"/>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大阪市環境保健協会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579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00968">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大阪市救急医療事業団</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385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00968">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（一財）大阪スポーツみどり財団</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676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676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676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00968">
                <a:tc>
                  <a:txBody>
                    <a:bodyPr/>
                    <a:lstStyle/>
                    <a:p>
                      <a:pPr algn="r" fontAlgn="ctr"/>
                      <a:r>
                        <a:rPr lang="en-US" altLang="ja-JP" sz="1100" b="0" i="0" u="none" strike="noStrike" dirty="0">
                          <a:solidFill>
                            <a:srgbClr val="000000"/>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大阪市博物館協会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767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271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723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00968">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大阪国際経済振興センター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00968">
                <a:tc>
                  <a:txBody>
                    <a:bodyPr/>
                    <a:lstStyle/>
                    <a:p>
                      <a:pPr algn="r" fontAlgn="ctr"/>
                      <a:r>
                        <a:rPr lang="en-US" altLang="ja-JP" sz="1100" b="0" i="0" u="none" strike="noStrike" dirty="0">
                          <a:solidFill>
                            <a:srgbClr val="000000"/>
                          </a:solidFill>
                          <a:latin typeface="ＭＳ Ｐゴシック"/>
                        </a:rPr>
                        <a:t>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大阪市信用保証協会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00968">
                <a:tc>
                  <a:txBody>
                    <a:bodyPr/>
                    <a:lstStyle/>
                    <a:p>
                      <a:pPr algn="r" fontAlgn="ctr"/>
                      <a:r>
                        <a:rPr lang="en-US" altLang="ja-JP" sz="1100" b="0" i="0" u="none" strike="noStrike" dirty="0">
                          <a:solidFill>
                            <a:srgbClr val="000000"/>
                          </a:solidFill>
                          <a:latin typeface="ＭＳ Ｐゴシック"/>
                        </a:rPr>
                        <a:t>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アジア太平洋トレードセンター</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00968">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公財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大阪市都市型産業振興センター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707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707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707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28" name="正方形/長方形 27"/>
          <p:cNvSpPr/>
          <p:nvPr/>
        </p:nvSpPr>
        <p:spPr>
          <a:xfrm>
            <a:off x="7308304" y="6567155"/>
            <a:ext cx="1224136" cy="246221"/>
          </a:xfrm>
          <a:prstGeom prst="rect">
            <a:avLst/>
          </a:prstGeom>
        </p:spPr>
        <p:txBody>
          <a:bodyPr wrap="square">
            <a:spAutoFit/>
          </a:bodyPr>
          <a:lstStyle/>
          <a:p>
            <a:r>
              <a:rPr lang="ja-JP" altLang="en-US" sz="1000" dirty="0"/>
              <a:t>（次ページに続く）</a:t>
            </a:r>
          </a:p>
        </p:txBody>
      </p:sp>
      <p:sp>
        <p:nvSpPr>
          <p:cNvPr id="12" name="正方形/長方形 11"/>
          <p:cNvSpPr/>
          <p:nvPr/>
        </p:nvSpPr>
        <p:spPr>
          <a:xfrm>
            <a:off x="7403302" y="3059406"/>
            <a:ext cx="1440160" cy="246221"/>
          </a:xfrm>
          <a:prstGeom prst="rect">
            <a:avLst/>
          </a:prstGeom>
        </p:spPr>
        <p:txBody>
          <a:bodyPr wrap="square">
            <a:spAutoFit/>
          </a:bodyPr>
          <a:lstStyle/>
          <a:p>
            <a:r>
              <a:rPr lang="ja-JP" altLang="en-US" sz="1000" dirty="0"/>
              <a:t>（金額の単位：百万円）</a:t>
            </a:r>
          </a:p>
        </p:txBody>
      </p:sp>
      <p:sp>
        <p:nvSpPr>
          <p:cNvPr id="17" name="スライド番号プレースホルダ 16"/>
          <p:cNvSpPr>
            <a:spLocks noGrp="1"/>
          </p:cNvSpPr>
          <p:nvPr>
            <p:ph type="sldNum" sz="quarter" idx="12"/>
          </p:nvPr>
        </p:nvSpPr>
        <p:spPr/>
        <p:txBody>
          <a:bodyPr/>
          <a:lstStyle/>
          <a:p>
            <a:fld id="{CCEC3038-1CF1-4B63-9920-55248DCFBA97}" type="slidenum">
              <a:rPr kumimoji="1" lang="ja-JP" altLang="en-US" smtClean="0"/>
              <a:pPr/>
              <a:t>242</a:t>
            </a:fld>
            <a:endParaRPr kumimoji="1" lang="ja-JP" altLang="en-US"/>
          </a:p>
        </p:txBody>
      </p:sp>
    </p:spTree>
    <p:extLst>
      <p:ext uri="{BB962C8B-B14F-4D97-AF65-F5344CB8AC3E}">
        <p14:creationId xmlns:p14="http://schemas.microsoft.com/office/powerpoint/2010/main" val="25679209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9">
            <a:extLst>
              <a:ext uri="{FF2B5EF4-FFF2-40B4-BE49-F238E27FC236}">
                <a16:creationId xmlns:a16="http://schemas.microsoft.com/office/drawing/2014/main" xmlns="" id="{20C41343-722E-410D-9EEC-BC69CD674576}"/>
              </a:ext>
            </a:extLst>
          </p:cNvPr>
          <p:cNvSpPr/>
          <p:nvPr/>
        </p:nvSpPr>
        <p:spPr>
          <a:xfrm>
            <a:off x="7452320" y="743798"/>
            <a:ext cx="1283078" cy="599757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9">
            <a:extLst>
              <a:ext uri="{FF2B5EF4-FFF2-40B4-BE49-F238E27FC236}">
                <a16:creationId xmlns:a16="http://schemas.microsoft.com/office/drawing/2014/main" xmlns="" id="{4C828A3C-58D6-49EE-AE26-DADD4AA5E989}"/>
              </a:ext>
            </a:extLst>
          </p:cNvPr>
          <p:cNvSpPr/>
          <p:nvPr/>
        </p:nvSpPr>
        <p:spPr>
          <a:xfrm>
            <a:off x="5292081" y="671790"/>
            <a:ext cx="1008112" cy="609048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9">
            <a:extLst>
              <a:ext uri="{FF2B5EF4-FFF2-40B4-BE49-F238E27FC236}">
                <a16:creationId xmlns:a16="http://schemas.microsoft.com/office/drawing/2014/main" xmlns="" id="{29EF1221-F608-4CDF-B007-B633E7CD643C}"/>
              </a:ext>
            </a:extLst>
          </p:cNvPr>
          <p:cNvSpPr/>
          <p:nvPr/>
        </p:nvSpPr>
        <p:spPr>
          <a:xfrm>
            <a:off x="816530" y="6664166"/>
            <a:ext cx="1296145" cy="16372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9">
            <a:extLst>
              <a:ext uri="{FF2B5EF4-FFF2-40B4-BE49-F238E27FC236}">
                <a16:creationId xmlns:a16="http://schemas.microsoft.com/office/drawing/2014/main" xmlns="" id="{2532D6F1-A9B6-4422-BE13-791B01C2F2DA}"/>
              </a:ext>
            </a:extLst>
          </p:cNvPr>
          <p:cNvSpPr/>
          <p:nvPr/>
        </p:nvSpPr>
        <p:spPr>
          <a:xfrm>
            <a:off x="1907704" y="3734581"/>
            <a:ext cx="1440161" cy="34249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23528" y="548680"/>
            <a:ext cx="1656184" cy="246221"/>
          </a:xfrm>
          <a:prstGeom prst="rect">
            <a:avLst/>
          </a:prstGeom>
        </p:spPr>
        <p:txBody>
          <a:bodyPr wrap="square">
            <a:spAutoFit/>
          </a:bodyPr>
          <a:lstStyle/>
          <a:p>
            <a:r>
              <a:rPr lang="ja-JP" altLang="en-US" sz="1000" dirty="0"/>
              <a:t>（前ページからの続き）</a:t>
            </a:r>
          </a:p>
        </p:txBody>
      </p:sp>
      <p:sp>
        <p:nvSpPr>
          <p:cNvPr id="17" name="正方形/長方形 16"/>
          <p:cNvSpPr/>
          <p:nvPr/>
        </p:nvSpPr>
        <p:spPr>
          <a:xfrm>
            <a:off x="179512" y="260648"/>
            <a:ext cx="5544616" cy="307777"/>
          </a:xfrm>
          <a:prstGeom prst="rect">
            <a:avLst/>
          </a:prstGeom>
        </p:spPr>
        <p:txBody>
          <a:bodyPr wrap="square">
            <a:spAutoFit/>
          </a:bodyPr>
          <a:lstStyle/>
          <a:p>
            <a:r>
              <a:rPr lang="ja-JP" altLang="en-US" sz="1400" dirty="0"/>
              <a:t>（外郭団体との競争性のない随意契約の見直しの内訳）</a:t>
            </a:r>
          </a:p>
        </p:txBody>
      </p:sp>
      <p:sp>
        <p:nvSpPr>
          <p:cNvPr id="6" name="正方形/長方形 5"/>
          <p:cNvSpPr/>
          <p:nvPr/>
        </p:nvSpPr>
        <p:spPr>
          <a:xfrm>
            <a:off x="7308304" y="548680"/>
            <a:ext cx="1440160" cy="246221"/>
          </a:xfrm>
          <a:prstGeom prst="rect">
            <a:avLst/>
          </a:prstGeom>
        </p:spPr>
        <p:txBody>
          <a:bodyPr wrap="square">
            <a:spAutoFit/>
          </a:bodyPr>
          <a:lstStyle/>
          <a:p>
            <a:r>
              <a:rPr lang="ja-JP" altLang="en-US" sz="1000" dirty="0"/>
              <a:t>（金額の単位：百万円）</a:t>
            </a:r>
          </a:p>
        </p:txBody>
      </p:sp>
      <p:sp>
        <p:nvSpPr>
          <p:cNvPr id="8" name="テキスト ボックス 36"/>
          <p:cNvSpPr txBox="1"/>
          <p:nvPr/>
        </p:nvSpPr>
        <p:spPr>
          <a:xfrm>
            <a:off x="0" y="12249"/>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（付属資料４）</a:t>
            </a:r>
            <a:endParaRPr lang="en-US" altLang="ja-JP" sz="1100" dirty="0"/>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243</a:t>
            </a:fld>
            <a:endParaRPr kumimoji="1" lang="ja-JP" altLang="en-US"/>
          </a:p>
        </p:txBody>
      </p:sp>
      <p:graphicFrame>
        <p:nvGraphicFramePr>
          <p:cNvPr id="12" name="表 11"/>
          <p:cNvGraphicFramePr>
            <a:graphicFrameLocks noGrp="1"/>
          </p:cNvGraphicFramePr>
          <p:nvPr>
            <p:extLst>
              <p:ext uri="{D42A27DB-BD31-4B8C-83A1-F6EECF244321}">
                <p14:modId xmlns:p14="http://schemas.microsoft.com/office/powerpoint/2010/main" val="59429153"/>
              </p:ext>
            </p:extLst>
          </p:nvPr>
        </p:nvGraphicFramePr>
        <p:xfrm>
          <a:off x="323530" y="799800"/>
          <a:ext cx="8379354" cy="5869560"/>
        </p:xfrm>
        <a:graphic>
          <a:graphicData uri="http://schemas.openxmlformats.org/drawingml/2006/table">
            <a:tbl>
              <a:tblPr/>
              <a:tblGrid>
                <a:gridCol w="495034">
                  <a:extLst>
                    <a:ext uri="{9D8B030D-6E8A-4147-A177-3AD203B41FA5}">
                      <a16:colId xmlns:a16="http://schemas.microsoft.com/office/drawing/2014/main" xmlns="" val="20000"/>
                    </a:ext>
                  </a:extLst>
                </a:gridCol>
                <a:gridCol w="2628000">
                  <a:extLst>
                    <a:ext uri="{9D8B030D-6E8A-4147-A177-3AD203B41FA5}">
                      <a16:colId xmlns:a16="http://schemas.microsoft.com/office/drawing/2014/main" xmlns="" val="20001"/>
                    </a:ext>
                  </a:extLst>
                </a:gridCol>
                <a:gridCol w="396000">
                  <a:extLst>
                    <a:ext uri="{9D8B030D-6E8A-4147-A177-3AD203B41FA5}">
                      <a16:colId xmlns:a16="http://schemas.microsoft.com/office/drawing/2014/main" xmlns="" val="20002"/>
                    </a:ext>
                  </a:extLst>
                </a:gridCol>
                <a:gridCol w="576000">
                  <a:extLst>
                    <a:ext uri="{9D8B030D-6E8A-4147-A177-3AD203B41FA5}">
                      <a16:colId xmlns:a16="http://schemas.microsoft.com/office/drawing/2014/main" xmlns="" val="20003"/>
                    </a:ext>
                  </a:extLst>
                </a:gridCol>
                <a:gridCol w="360000">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360040">
                  <a:extLst>
                    <a:ext uri="{9D8B030D-6E8A-4147-A177-3AD203B41FA5}">
                      <a16:colId xmlns:a16="http://schemas.microsoft.com/office/drawing/2014/main" xmlns="" val="20006"/>
                    </a:ext>
                  </a:extLst>
                </a:gridCol>
                <a:gridCol w="576000">
                  <a:extLst>
                    <a:ext uri="{9D8B030D-6E8A-4147-A177-3AD203B41FA5}">
                      <a16:colId xmlns:a16="http://schemas.microsoft.com/office/drawing/2014/main" xmlns="" val="20007"/>
                    </a:ext>
                  </a:extLst>
                </a:gridCol>
                <a:gridCol w="468000">
                  <a:extLst>
                    <a:ext uri="{9D8B030D-6E8A-4147-A177-3AD203B41FA5}">
                      <a16:colId xmlns:a16="http://schemas.microsoft.com/office/drawing/2014/main" xmlns="" val="20008"/>
                    </a:ext>
                  </a:extLst>
                </a:gridCol>
                <a:gridCol w="736896">
                  <a:extLst>
                    <a:ext uri="{9D8B030D-6E8A-4147-A177-3AD203B41FA5}">
                      <a16:colId xmlns:a16="http://schemas.microsoft.com/office/drawing/2014/main" xmlns="" val="20009"/>
                    </a:ext>
                  </a:extLst>
                </a:gridCol>
                <a:gridCol w="469513">
                  <a:extLst>
                    <a:ext uri="{9D8B030D-6E8A-4147-A177-3AD203B41FA5}">
                      <a16:colId xmlns:a16="http://schemas.microsoft.com/office/drawing/2014/main" xmlns="" val="20010"/>
                    </a:ext>
                  </a:extLst>
                </a:gridCol>
                <a:gridCol w="737807">
                  <a:extLst>
                    <a:ext uri="{9D8B030D-6E8A-4147-A177-3AD203B41FA5}">
                      <a16:colId xmlns:a16="http://schemas.microsoft.com/office/drawing/2014/main" xmlns="" val="20011"/>
                    </a:ext>
                  </a:extLst>
                </a:gridCol>
              </a:tblGrid>
              <a:tr h="360000">
                <a:tc rowSpan="2">
                  <a:txBody>
                    <a:bodyPr/>
                    <a:lstStyle/>
                    <a:p>
                      <a:pPr algn="ctr"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rowSpan="2">
                  <a:txBody>
                    <a:bodyPr/>
                    <a:lstStyle/>
                    <a:p>
                      <a:pPr algn="ctr" fontAlgn="ctr"/>
                      <a:r>
                        <a:rPr lang="ja-JP" altLang="en-US" sz="1100" b="0" i="0" u="none" strike="noStrike" dirty="0">
                          <a:solidFill>
                            <a:srgbClr val="000000"/>
                          </a:solidFill>
                          <a:latin typeface="ＭＳ Ｐゴシック"/>
                        </a:rPr>
                        <a:t>団体名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ja-JP" sz="1100" b="0" i="0" u="none" strike="noStrike" dirty="0">
                          <a:solidFill>
                            <a:srgbClr val="000000"/>
                          </a:solidFill>
                          <a:latin typeface="ＭＳ Ｐゴシック"/>
                        </a:rPr>
                        <a:t>2010</a:t>
                      </a:r>
                      <a:r>
                        <a:rPr lang="ja-JP" altLang="en-US" sz="1100" b="0" i="0" u="none" strike="noStrike" dirty="0">
                          <a:solidFill>
                            <a:srgbClr val="000000"/>
                          </a:solidFill>
                          <a:latin typeface="ＭＳ Ｐゴシック"/>
                        </a:rPr>
                        <a:t>年度</a:t>
                      </a:r>
                      <a:endParaRPr lang="en-US" altLang="ja-JP" sz="1100" b="0" i="0" u="none" strike="noStrike" dirty="0">
                        <a:solidFill>
                          <a:srgbClr val="000000"/>
                        </a:solidFill>
                        <a:latin typeface="ＭＳ Ｐゴシック"/>
                      </a:endParaRPr>
                    </a:p>
                    <a:p>
                      <a:pPr algn="ctr" fontAlgn="ctr"/>
                      <a:r>
                        <a:rPr lang="ja-JP" altLang="en-US" sz="1100" b="0" i="0" u="none" strike="noStrike" dirty="0">
                          <a:solidFill>
                            <a:srgbClr val="000000"/>
                          </a:solidFill>
                          <a:latin typeface="ＭＳ Ｐゴシック"/>
                        </a:rPr>
                        <a:t>決算 </a:t>
                      </a:r>
                      <a:r>
                        <a:rPr lang="en-US" altLang="ja-JP" sz="1100" b="0" i="0" u="none" strike="noStrike" dirty="0">
                          <a:solidFill>
                            <a:srgbClr val="000000"/>
                          </a:solidFill>
                          <a:latin typeface="ＭＳ Ｐゴシック"/>
                        </a:rPr>
                        <a:t>(</a:t>
                      </a:r>
                      <a:r>
                        <a:rPr lang="en-US" sz="1100" b="0" i="0" u="none" strike="noStrike" dirty="0">
                          <a:solidFill>
                            <a:srgbClr val="000000"/>
                          </a:solidFill>
                          <a:latin typeface="ＭＳ Ｐゴシック"/>
                        </a:rPr>
                        <a:t>A)</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2013</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rgbClr val="000000"/>
                          </a:solidFill>
                          <a:latin typeface="ＭＳ Ｐゴシック" pitchFamily="50" charset="-128"/>
                          <a:ea typeface="ＭＳ Ｐゴシック" pitchFamily="50" charset="-128"/>
                        </a:rPr>
                        <a:t>(B)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altLang="zh-TW" sz="1100" b="0" i="0" u="none" strike="noStrike" dirty="0">
                        <a:solidFill>
                          <a:srgbClr val="FF0000"/>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a:t>
                      </a:r>
                      <a:r>
                        <a:rPr lang="en-US" altLang="ja-JP" sz="1100" b="0" i="0" u="none" strike="noStrike" dirty="0">
                          <a:solidFill>
                            <a:schemeClr val="tx1"/>
                          </a:solidFill>
                          <a:latin typeface="ＭＳ Ｐゴシック" pitchFamily="50" charset="-128"/>
                          <a:ea typeface="ＭＳ Ｐゴシック" pitchFamily="50" charset="-128"/>
                        </a:rPr>
                        <a:t>14</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a:t>
                      </a:r>
                      <a:r>
                        <a:rPr lang="en-US" altLang="ja-JP" sz="1100" b="0" i="0" u="none" strike="noStrike" dirty="0">
                          <a:solidFill>
                            <a:schemeClr val="tx1"/>
                          </a:solidFill>
                          <a:latin typeface="ＭＳ Ｐゴシック" pitchFamily="50" charset="-128"/>
                          <a:ea typeface="ＭＳ Ｐゴシック" pitchFamily="50" charset="-128"/>
                        </a:rPr>
                        <a:t>C</a:t>
                      </a:r>
                      <a:r>
                        <a:rPr lang="en-US" altLang="zh-TW" sz="1100" b="0" i="0" u="none" strike="noStrike" dirty="0">
                          <a:solidFill>
                            <a:schemeClr val="tx1"/>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Ｐゴシック"/>
                        </a:rPr>
                        <a:t>(A) - (B)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100" b="0" i="0" u="none" strike="noStrike" dirty="0">
                        <a:solidFill>
                          <a:srgbClr val="FF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C</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xmlns="" val="10000"/>
                  </a:ext>
                </a:extLst>
              </a:tr>
              <a:tr h="9912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99122">
                <a:tc>
                  <a:txBody>
                    <a:bodyPr/>
                    <a:lstStyle/>
                    <a:p>
                      <a:pPr algn="ctr" fontAlgn="ctr"/>
                      <a:r>
                        <a:rPr lang="en-US" altLang="ja-JP" sz="1100" b="0" i="0" u="none" strike="noStrike" dirty="0">
                          <a:solidFill>
                            <a:srgbClr val="000000"/>
                          </a:solidFill>
                          <a:latin typeface="ＭＳ Ｐゴシック"/>
                        </a:rPr>
                        <a:t>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環境事業協会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1,601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latin typeface="ＭＳ Ｐゴシック"/>
                        </a:rPr>
                        <a:t>　</a:t>
                      </a:r>
                      <a:r>
                        <a:rPr lang="en-US" altLang="ja-JP" sz="1100" b="0" i="0" u="none" strike="noStrike" dirty="0">
                          <a:solidFill>
                            <a:srgbClr val="000000"/>
                          </a:solidFill>
                          <a:latin typeface="ＭＳ Ｐゴシック"/>
                        </a:rPr>
                        <a:t>0</a:t>
                      </a:r>
                      <a:endParaRPr lang="ja-JP" altLang="en-US" sz="11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1,601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1,601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9122">
                <a:tc>
                  <a:txBody>
                    <a:bodyPr/>
                    <a:lstStyle/>
                    <a:p>
                      <a:pPr algn="ctr" fontAlgn="ctr"/>
                      <a:r>
                        <a:rPr lang="en-US" altLang="ja-JP" sz="1100" b="0" i="0" u="none" strike="noStrike" dirty="0">
                          <a:solidFill>
                            <a:srgbClr val="000000"/>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大阪市住宅供給公社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359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359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359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9122">
                <a:tc>
                  <a:txBody>
                    <a:bodyPr/>
                    <a:lstStyle/>
                    <a:p>
                      <a:pPr algn="ctr" fontAlgn="ctr"/>
                      <a:r>
                        <a:rPr lang="en-US" altLang="ja-JP" sz="1100" b="0" i="0" u="none" strike="noStrike" dirty="0">
                          <a:solidFill>
                            <a:srgbClr val="000000"/>
                          </a:solidFill>
                          <a:latin typeface="ＭＳ Ｐゴシック"/>
                        </a:rPr>
                        <a:t>16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大阪市建築技術協会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5,275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5,275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5,275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9122">
                <a:tc>
                  <a:txBody>
                    <a:bodyPr/>
                    <a:lstStyle/>
                    <a:p>
                      <a:pPr algn="ctr" fontAlgn="ctr"/>
                      <a:r>
                        <a:rPr lang="en-US" altLang="ja-JP" sz="1100" b="0" i="0" u="none" strike="noStrike" dirty="0">
                          <a:solidFill>
                            <a:srgbClr val="000000"/>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大阪市街地開発</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 </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99122">
                <a:tc>
                  <a:txBody>
                    <a:bodyPr/>
                    <a:lstStyle/>
                    <a:p>
                      <a:pPr algn="ct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大阪市道路公社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99122">
                <a:tc>
                  <a:txBody>
                    <a:bodyPr/>
                    <a:lstStyle/>
                    <a:p>
                      <a:pPr algn="ctr" fontAlgn="ctr"/>
                      <a:r>
                        <a:rPr lang="en-US" altLang="ja-JP" sz="1100" b="0" i="0" u="none" strike="noStrike" dirty="0">
                          <a:solidFill>
                            <a:srgbClr val="000000"/>
                          </a:solidFill>
                          <a:latin typeface="ＭＳ Ｐゴシック"/>
                        </a:rPr>
                        <a:t>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都市技術センター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646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99122">
                <a:tc>
                  <a:txBody>
                    <a:bodyPr/>
                    <a:lstStyle/>
                    <a:p>
                      <a:pPr algn="ctr" fontAlgn="ctr"/>
                      <a:r>
                        <a:rPr lang="en-US" altLang="ja-JP" sz="1100" b="0" i="0" u="none" strike="noStrike" dirty="0">
                          <a:solidFill>
                            <a:srgbClr val="000000"/>
                          </a:solidFill>
                          <a:latin typeface="ＭＳ Ｐゴシック"/>
                        </a:rPr>
                        <a:t>20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クリスタ長堀</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99122">
                <a:tc>
                  <a:txBody>
                    <a:bodyPr/>
                    <a:lstStyle/>
                    <a:p>
                      <a:pPr algn="ctr" fontAlgn="ctr"/>
                      <a:r>
                        <a:rPr lang="en-US" altLang="ja-JP" sz="1100" b="0" i="0" u="none" strike="noStrike" dirty="0">
                          <a:solidFill>
                            <a:srgbClr val="000000"/>
                          </a:solidFill>
                          <a:latin typeface="ＭＳ Ｐゴシック"/>
                        </a:rPr>
                        <a:t>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大阪地下街</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99122">
                <a:tc>
                  <a:txBody>
                    <a:bodyPr/>
                    <a:lstStyle/>
                    <a:p>
                      <a:pPr algn="ctr" fontAlgn="ctr"/>
                      <a:r>
                        <a:rPr lang="en-US" altLang="ja-JP" sz="1100" b="0" i="0" u="none" strike="noStrike" dirty="0">
                          <a:solidFill>
                            <a:srgbClr val="000000"/>
                          </a:solidFill>
                          <a:latin typeface="ＭＳ Ｐゴシック"/>
                        </a:rPr>
                        <a:t>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大阪港埠頭</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99122">
                <a:tc>
                  <a:txBody>
                    <a:bodyPr/>
                    <a:lstStyle/>
                    <a:p>
                      <a:pPr algn="ctr" fontAlgn="ctr"/>
                      <a:r>
                        <a:rPr lang="en-US" altLang="ja-JP" sz="1100" b="0" i="0" u="none" strike="noStrike" dirty="0">
                          <a:solidFill>
                            <a:srgbClr val="000000"/>
                          </a:solidFill>
                          <a:latin typeface="ＭＳ Ｐゴシック"/>
                        </a:rPr>
                        <a:t>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大阪港トランスポートシステム</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99122">
                <a:tc>
                  <a:txBody>
                    <a:bodyPr/>
                    <a:lstStyle/>
                    <a:p>
                      <a:pPr algn="ctr" fontAlgn="ctr"/>
                      <a:r>
                        <a:rPr lang="en-US" altLang="ja-JP" sz="1100" b="0" i="0" u="none" strike="noStrike">
                          <a:solidFill>
                            <a:srgbClr val="000000"/>
                          </a:solidFill>
                          <a:latin typeface="ＭＳ Ｐゴシック"/>
                        </a:rPr>
                        <a:t>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海遊館</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99122">
                <a:tc>
                  <a:txBody>
                    <a:bodyPr/>
                    <a:lstStyle/>
                    <a:p>
                      <a:pPr algn="ctr" fontAlgn="ctr"/>
                      <a:r>
                        <a:rPr lang="en-US" altLang="ja-JP" sz="1100" b="0" i="0" u="none" strike="noStrike" dirty="0">
                          <a:solidFill>
                            <a:srgbClr val="000000"/>
                          </a:solidFill>
                          <a:latin typeface="ＭＳ Ｐゴシック"/>
                        </a:rPr>
                        <a:t>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交通サービス</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3,693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3,693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3,693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99122">
                <a:tc>
                  <a:txBody>
                    <a:bodyPr/>
                    <a:lstStyle/>
                    <a:p>
                      <a:pPr algn="ctr" fontAlgn="ctr"/>
                      <a:r>
                        <a:rPr lang="en-US" altLang="ja-JP" sz="1100" b="0" i="0" u="none" strike="noStrike">
                          <a:solidFill>
                            <a:srgbClr val="000000"/>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大阪運輸振興</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→大阪シティバス</a:t>
                      </a:r>
                      <a:r>
                        <a:rPr lang="en-US" altLang="ja-JP" sz="1100" b="0" i="0" u="none" strike="noStrike" dirty="0">
                          <a:solidFill>
                            <a:schemeClr val="tx1"/>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株</a:t>
                      </a:r>
                      <a:r>
                        <a:rPr lang="en-US" altLang="ja-JP" sz="1100" b="0" i="0" u="none" strike="noStrike" baseline="0" dirty="0">
                          <a:solidFill>
                            <a:schemeClr val="tx1"/>
                          </a:solidFill>
                          <a:latin typeface="ＭＳ Ｐゴシック" pitchFamily="50" charset="-128"/>
                          <a:ea typeface="ＭＳ Ｐゴシック" pitchFamily="50" charset="-128"/>
                        </a:rPr>
                        <a:t>)</a:t>
                      </a:r>
                      <a:r>
                        <a:rPr lang="en-US" altLang="ja-JP" sz="1100" b="0" i="0" u="none" strike="noStrike" baseline="30000" dirty="0">
                          <a:solidFill>
                            <a:schemeClr val="tx1"/>
                          </a:solidFill>
                          <a:latin typeface="ＭＳ Ｐゴシック" pitchFamily="50" charset="-128"/>
                          <a:ea typeface="ＭＳ Ｐゴシック" pitchFamily="50" charset="-128"/>
                        </a:rPr>
                        <a:t>※</a:t>
                      </a:r>
                      <a:endParaRPr lang="en-US" altLang="zh-TW" sz="1100" b="0" i="0" u="none" strike="noStrike" baseline="30000"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3,821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2,597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2,442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99122">
                <a:tc>
                  <a:txBody>
                    <a:bodyPr/>
                    <a:lstStyle/>
                    <a:p>
                      <a:pPr algn="ctr" fontAlgn="ctr"/>
                      <a:r>
                        <a:rPr lang="en-US" altLang="ja-JP" sz="1100" b="0" i="0" u="none" strike="noStrike">
                          <a:solidFill>
                            <a:srgbClr val="000000"/>
                          </a:solidFill>
                          <a:latin typeface="ＭＳ Ｐゴシック"/>
                        </a:rPr>
                        <a:t>27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㈱大阪メトロサービス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820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610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99122">
                <a:tc>
                  <a:txBody>
                    <a:bodyPr/>
                    <a:lstStyle/>
                    <a:p>
                      <a:pPr algn="ctr" fontAlgn="ctr"/>
                      <a:r>
                        <a:rPr lang="en-US" altLang="ja-JP" sz="1100" b="0" i="0" u="none" strike="noStrike" dirty="0">
                          <a:solidFill>
                            <a:srgbClr val="000000"/>
                          </a:solidFill>
                          <a:latin typeface="ＭＳ Ｐゴシック"/>
                        </a:rPr>
                        <a:t>28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大阪水道総合サービス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1,546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99122">
                <a:tc>
                  <a:txBody>
                    <a:bodyPr/>
                    <a:lstStyle/>
                    <a:p>
                      <a:pPr algn="ctr" fontAlgn="ctr"/>
                      <a:r>
                        <a:rPr lang="en-US" altLang="ja-JP" sz="1100" b="0" i="0" u="none" strike="noStrike" dirty="0">
                          <a:solidFill>
                            <a:srgbClr val="000000"/>
                          </a:solidFill>
                          <a:latin typeface="ＭＳ Ｐゴシック"/>
                        </a:rPr>
                        <a:t>29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大阪市教育振興公社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4,335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140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4,195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4,335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99122">
                <a:tc>
                  <a:txBody>
                    <a:bodyPr/>
                    <a:lstStyle/>
                    <a:p>
                      <a:pPr algn="ctr" fontAlgn="ctr"/>
                      <a:r>
                        <a:rPr lang="en-US" altLang="ja-JP" sz="1100" b="0" i="0" u="none" strike="noStrike" dirty="0">
                          <a:solidFill>
                            <a:srgbClr val="000000"/>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大阪市都市工学情報センター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200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99122">
                <a:tc>
                  <a:txBody>
                    <a:bodyPr/>
                    <a:lstStyle/>
                    <a:p>
                      <a:pPr algn="ctr" fontAlgn="ctr"/>
                      <a:r>
                        <a:rPr lang="en-US" altLang="ja-JP" sz="1100" b="0" i="0" u="none" strike="noStrike" dirty="0">
                          <a:solidFill>
                            <a:srgbClr val="000000"/>
                          </a:solidFill>
                          <a:latin typeface="ＭＳ Ｐゴシック"/>
                        </a:rPr>
                        <a:t>31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大阪城ホール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99122">
                <a:tc>
                  <a:txBody>
                    <a:bodyPr/>
                    <a:lstStyle/>
                    <a:p>
                      <a:pPr algn="ctr" fontAlgn="ctr"/>
                      <a:r>
                        <a:rPr lang="en-US" altLang="ja-JP" sz="1100" b="0" i="0" u="none" strike="noStrike" dirty="0">
                          <a:solidFill>
                            <a:srgbClr val="000000"/>
                          </a:solidFill>
                          <a:latin typeface="ＭＳ Ｐゴシック"/>
                        </a:rPr>
                        <a:t>32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湊町開発センター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99122">
                <a:tc>
                  <a:txBody>
                    <a:bodyPr/>
                    <a:lstStyle/>
                    <a:p>
                      <a:pPr algn="ctr" fontAlgn="ctr"/>
                      <a:r>
                        <a:rPr lang="en-US" altLang="ja-JP" sz="1100" b="0" i="0" u="none" strike="noStrike" dirty="0">
                          <a:solidFill>
                            <a:srgbClr val="000000"/>
                          </a:solidFill>
                          <a:latin typeface="ＭＳ Ｐゴシック"/>
                        </a:rPr>
                        <a:t>33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大阪市消防振興協会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99122">
                <a:tc>
                  <a:txBody>
                    <a:bodyPr/>
                    <a:lstStyle/>
                    <a:p>
                      <a:pPr algn="ctr" fontAlgn="ctr"/>
                      <a:r>
                        <a:rPr lang="en-US" altLang="ja-JP" sz="1100" b="0" i="0" u="none" strike="noStrike" dirty="0">
                          <a:solidFill>
                            <a:srgbClr val="000000"/>
                          </a:solidFill>
                          <a:latin typeface="ＭＳ Ｐゴシック"/>
                        </a:rPr>
                        <a:t>34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大阪港埠頭ターミナル</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99122">
                <a:tc>
                  <a:txBody>
                    <a:bodyPr/>
                    <a:lstStyle/>
                    <a:p>
                      <a:pPr algn="ctr" fontAlgn="ctr"/>
                      <a:r>
                        <a:rPr lang="en-US" altLang="ja-JP" sz="1100" b="0" i="0" u="none" strike="noStrike" dirty="0">
                          <a:solidFill>
                            <a:srgbClr val="000000"/>
                          </a:solidFill>
                          <a:latin typeface="ＭＳ Ｐゴシック"/>
                        </a:rPr>
                        <a:t>35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大阪市農業センター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99122">
                <a:tc>
                  <a:txBody>
                    <a:bodyPr/>
                    <a:lstStyle/>
                    <a:p>
                      <a:pPr algn="ctr" fontAlgn="ctr"/>
                      <a:r>
                        <a:rPr lang="en-US" altLang="ja-JP" sz="1100" b="0" i="0" u="none" strike="noStrike" dirty="0">
                          <a:solidFill>
                            <a:srgbClr val="000000"/>
                          </a:solidFill>
                          <a:latin typeface="ＭＳ Ｐゴシック"/>
                        </a:rPr>
                        <a:t>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大阪観光コンベンション協会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129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99122">
                <a:tc>
                  <a:txBody>
                    <a:bodyPr/>
                    <a:lstStyle/>
                    <a:p>
                      <a:pPr algn="ctr" fontAlgn="ctr"/>
                      <a:r>
                        <a:rPr lang="en-US" altLang="ja-JP" sz="1100" b="0" i="0" u="none" strike="noStrike" dirty="0">
                          <a:solidFill>
                            <a:srgbClr val="000000"/>
                          </a:solidFill>
                          <a:latin typeface="ＭＳ Ｐゴシック"/>
                        </a:rPr>
                        <a:t>37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公社</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大阪港振興協会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98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r h="99122">
                <a:tc>
                  <a:txBody>
                    <a:bodyPr/>
                    <a:lstStyle/>
                    <a:p>
                      <a:pPr algn="ctr" fontAlgn="ctr"/>
                      <a:r>
                        <a:rPr lang="en-US" altLang="ja-JP" sz="1100" b="0" i="0" u="none" strike="noStrike" dirty="0">
                          <a:solidFill>
                            <a:srgbClr val="000000"/>
                          </a:solidFill>
                          <a:latin typeface="ＭＳ Ｐゴシック"/>
                        </a:rPr>
                        <a:t>38</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61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a:t>
                      </a:r>
                      <a:r>
                        <a:rPr lang="zh-CN" altLang="en-US" sz="1100" b="0" i="0" u="none" strike="noStrike" dirty="0">
                          <a:solidFill>
                            <a:srgbClr val="000000"/>
                          </a:solidFill>
                          <a:latin typeface="ＭＳ Ｐゴシック" pitchFamily="50" charset="-128"/>
                          <a:ea typeface="ＭＳ Ｐゴシック" pitchFamily="50" charset="-128"/>
                        </a:rPr>
                        <a:t>社福</a:t>
                      </a:r>
                      <a:r>
                        <a:rPr lang="en-US" altLang="zh-CN" sz="1100" b="0" i="0" u="none" strike="noStrike" dirty="0">
                          <a:solidFill>
                            <a:srgbClr val="000000"/>
                          </a:solidFill>
                          <a:latin typeface="ＭＳ Ｐゴシック" pitchFamily="50" charset="-128"/>
                          <a:ea typeface="ＭＳ Ｐゴシック" pitchFamily="50" charset="-128"/>
                        </a:rPr>
                        <a:t>)</a:t>
                      </a:r>
                      <a:r>
                        <a:rPr lang="zh-CN" altLang="en-US" sz="1100" b="0" i="0" u="none" strike="noStrike" dirty="0">
                          <a:solidFill>
                            <a:srgbClr val="000000"/>
                          </a:solidFill>
                          <a:latin typeface="ＭＳ Ｐゴシック" pitchFamily="50" charset="-128"/>
                          <a:ea typeface="ＭＳ Ｐゴシック" pitchFamily="50" charset="-128"/>
                        </a:rPr>
                        <a:t>各区社会福祉協議会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2,772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6"/>
                  </a:ext>
                </a:extLst>
              </a:tr>
              <a:tr h="99122">
                <a:tc>
                  <a:txBody>
                    <a:bodyPr/>
                    <a:lstStyle/>
                    <a:p>
                      <a:pPr algn="l"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合　　　計</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rgbClr val="000000"/>
                          </a:solidFill>
                          <a:latin typeface="ＭＳ Ｐゴシック"/>
                        </a:rPr>
                        <a:t>325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rgbClr val="000000"/>
                          </a:solidFill>
                          <a:latin typeface="ＭＳ Ｐゴシック"/>
                        </a:rPr>
                        <a:t>32,150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3,970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3,553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305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28,180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312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28,597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27"/>
                  </a:ext>
                </a:extLst>
              </a:tr>
            </a:tbl>
          </a:graphicData>
        </a:graphic>
      </p:graphicFrame>
      <p:sp>
        <p:nvSpPr>
          <p:cNvPr id="2" name="テキスト ボックス 1"/>
          <p:cNvSpPr txBox="1"/>
          <p:nvPr/>
        </p:nvSpPr>
        <p:spPr>
          <a:xfrm>
            <a:off x="755576" y="6625818"/>
            <a:ext cx="1296144" cy="230832"/>
          </a:xfrm>
          <a:prstGeom prst="rect">
            <a:avLst/>
          </a:prstGeom>
          <a:noFill/>
        </p:spPr>
        <p:txBody>
          <a:bodyPr wrap="square" rtlCol="0">
            <a:spAutoFit/>
          </a:bodyPr>
          <a:lstStyle/>
          <a:p>
            <a:r>
              <a:rPr kumimoji="1" lang="en-US" altLang="ja-JP" sz="900" dirty="0"/>
              <a:t>※2014</a:t>
            </a:r>
            <a:r>
              <a:rPr kumimoji="1" lang="ja-JP" altLang="en-US" sz="900" dirty="0"/>
              <a:t>年</a:t>
            </a:r>
            <a:r>
              <a:rPr kumimoji="1" lang="en-US" altLang="ja-JP" sz="900" dirty="0"/>
              <a:t>4</a:t>
            </a:r>
            <a:r>
              <a:rPr kumimoji="1" lang="ja-JP" altLang="en-US" sz="900" dirty="0"/>
              <a:t>月社名変更</a:t>
            </a:r>
          </a:p>
        </p:txBody>
      </p:sp>
    </p:spTree>
    <p:extLst>
      <p:ext uri="{BB962C8B-B14F-4D97-AF65-F5344CB8AC3E}">
        <p14:creationId xmlns:p14="http://schemas.microsoft.com/office/powerpoint/2010/main" val="109053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76522" y="1484784"/>
            <a:ext cx="7772400" cy="3456384"/>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ja-JP" sz="4000" b="1" dirty="0">
                <a:latin typeface="+mn-ea"/>
                <a:cs typeface="+mj-cs"/>
              </a:rPr>
              <a:t>Ⅳ</a:t>
            </a:r>
            <a:r>
              <a:rPr kumimoji="1" lang="ja-JP" altLang="en-US" sz="4000" b="1" i="0" u="none" strike="noStrike" kern="1200" cap="none" spc="0" normalizeH="0" baseline="0" noProof="0" dirty="0">
                <a:ln>
                  <a:noFill/>
                </a:ln>
                <a:solidFill>
                  <a:schemeClr val="tx1"/>
                </a:solidFill>
                <a:effectLst/>
                <a:uLnTx/>
                <a:uFillTx/>
                <a:latin typeface="+mn-ea"/>
                <a:cs typeface="+mj-cs"/>
              </a:rPr>
              <a:t>　行財政改革</a:t>
            </a: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a:t>
            </a:r>
            <a:r>
              <a:rPr kumimoji="1" lang="ja-JP" altLang="en-US" sz="4000" b="1" i="0" u="none" strike="noStrike" kern="1200" cap="none" spc="0" normalizeH="0" baseline="0" noProof="0" dirty="0">
                <a:ln>
                  <a:noFill/>
                </a:ln>
                <a:solidFill>
                  <a:schemeClr val="tx1"/>
                </a:solidFill>
                <a:effectLst/>
                <a:uLnTx/>
                <a:uFillTx/>
                <a:latin typeface="+mn-ea"/>
                <a:cs typeface="+mj-cs"/>
              </a:rPr>
              <a:t>財政</a:t>
            </a:r>
            <a:r>
              <a:rPr kumimoji="1" lang="en-US" altLang="ja-JP" sz="4000" b="1" i="0" u="none" strike="noStrike" kern="1200" cap="none" spc="0" normalizeH="0" baseline="0" noProof="0" dirty="0">
                <a:ln>
                  <a:noFill/>
                </a:ln>
                <a:solidFill>
                  <a:schemeClr val="tx1"/>
                </a:solidFill>
                <a:effectLst/>
                <a:uLnTx/>
                <a:uFillTx/>
                <a:latin typeface="+mn-ea"/>
                <a:cs typeface="+mj-cs"/>
              </a:rPr>
              <a:t>】</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ja-JP" altLang="en-US" sz="4000" b="1" i="0" u="none" strike="noStrike" kern="1200" cap="none" spc="0" normalizeH="0" baseline="0" noProof="0" dirty="0">
                <a:ln>
                  <a:noFill/>
                </a:ln>
                <a:solidFill>
                  <a:schemeClr val="tx1"/>
                </a:solidFill>
                <a:effectLst/>
                <a:uLnTx/>
                <a:uFillTx/>
                <a:latin typeface="+mn-ea"/>
                <a:cs typeface="+mj-cs"/>
              </a:rPr>
              <a:t>　　（１）財政再建</a:t>
            </a: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ja-JP" altLang="en-US" sz="4000" b="1" i="0" u="none" strike="noStrike" kern="1200" cap="none" spc="0" normalizeH="0" baseline="0" noProof="0" dirty="0">
                <a:ln>
                  <a:noFill/>
                </a:ln>
                <a:solidFill>
                  <a:schemeClr val="tx1"/>
                </a:solidFill>
                <a:effectLst/>
                <a:uLnTx/>
                <a:uFillTx/>
                <a:latin typeface="+mn-ea"/>
                <a:cs typeface="+mj-cs"/>
              </a:rPr>
              <a:t>　　（２）財務マネジメント</a:t>
            </a:r>
          </a:p>
        </p:txBody>
      </p:sp>
      <p:sp>
        <p:nvSpPr>
          <p:cNvPr id="3" name="スライド番号プレースホルダ 2"/>
          <p:cNvSpPr>
            <a:spLocks noGrp="1"/>
          </p:cNvSpPr>
          <p:nvPr>
            <p:ph type="sldNum" sz="quarter" idx="12"/>
          </p:nvPr>
        </p:nvSpPr>
        <p:spPr/>
        <p:txBody>
          <a:bodyPr/>
          <a:lstStyle/>
          <a:p>
            <a:fld id="{BAAD65E1-A3C4-4892-B652-5DB5AE5E3093}" type="slidenum">
              <a:rPr kumimoji="1" lang="ja-JP" altLang="en-US" smtClean="0"/>
              <a:t>125</a:t>
            </a:fld>
            <a:endParaRPr kumimoji="1" lang="ja-JP" altLang="en-US" dirty="0"/>
          </a:p>
        </p:txBody>
      </p:sp>
    </p:spTree>
    <p:extLst>
      <p:ext uri="{BB962C8B-B14F-4D97-AF65-F5344CB8AC3E}">
        <p14:creationId xmlns:p14="http://schemas.microsoft.com/office/powerpoint/2010/main" val="327871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652120" y="5496249"/>
            <a:ext cx="3115394" cy="23700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角丸四角形 18"/>
          <p:cNvSpPr/>
          <p:nvPr/>
        </p:nvSpPr>
        <p:spPr>
          <a:xfrm>
            <a:off x="5724128" y="4703468"/>
            <a:ext cx="2556286" cy="16569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5724128" y="4215062"/>
            <a:ext cx="2268254" cy="16573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角丸四角形 16"/>
          <p:cNvSpPr/>
          <p:nvPr/>
        </p:nvSpPr>
        <p:spPr>
          <a:xfrm>
            <a:off x="5724128" y="3752659"/>
            <a:ext cx="3168352" cy="18039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5724128" y="2793565"/>
            <a:ext cx="2880320" cy="54906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5724128" y="1898203"/>
            <a:ext cx="2808312" cy="21602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prstClr val="white"/>
                </a:solidFill>
                <a:latin typeface="ＭＳ Ｐゴシック" panose="020B0600070205080204" pitchFamily="50" charset="-128"/>
              </a:rPr>
              <a:t>Ⅳ【</a:t>
            </a:r>
            <a:r>
              <a:rPr lang="ja-JP" altLang="en-US" sz="2400" b="1" u="sng" dirty="0">
                <a:solidFill>
                  <a:prstClr val="white"/>
                </a:solidFill>
                <a:latin typeface="ＭＳ Ｐゴシック" panose="020B0600070205080204" pitchFamily="50" charset="-128"/>
              </a:rPr>
              <a:t>財政</a:t>
            </a:r>
            <a:r>
              <a:rPr lang="en-US" altLang="ja-JP" sz="2400" b="1" u="sng" dirty="0">
                <a:solidFill>
                  <a:prstClr val="white"/>
                </a:solidFill>
                <a:latin typeface="ＭＳ Ｐゴシック" panose="020B0600070205080204" pitchFamily="50" charset="-128"/>
              </a:rPr>
              <a:t>】</a:t>
            </a:r>
            <a:r>
              <a:rPr lang="ja-JP" altLang="en-US" sz="2400" b="1" u="sng" dirty="0">
                <a:solidFill>
                  <a:prstClr val="white"/>
                </a:solidFill>
                <a:latin typeface="ＭＳ Ｐゴシック" panose="020B0600070205080204" pitchFamily="50" charset="-128"/>
              </a:rPr>
              <a:t>　</a:t>
            </a:r>
            <a:r>
              <a:rPr lang="en-US" altLang="ja-JP" sz="2400" b="1" u="sng" dirty="0">
                <a:solidFill>
                  <a:prstClr val="white"/>
                </a:solidFill>
                <a:latin typeface="ＭＳ Ｐゴシック" panose="020B0600070205080204" pitchFamily="50" charset="-128"/>
              </a:rPr>
              <a:t>(1)</a:t>
            </a:r>
            <a:r>
              <a:rPr lang="ja-JP" altLang="en-US" sz="2400" b="1" u="sng" dirty="0">
                <a:solidFill>
                  <a:prstClr val="white"/>
                </a:solidFill>
                <a:latin typeface="ＭＳ Ｐゴシック" panose="020B0600070205080204" pitchFamily="50" charset="-128"/>
              </a:rPr>
              <a:t>財政再建</a:t>
            </a:r>
          </a:p>
        </p:txBody>
      </p:sp>
      <p:graphicFrame>
        <p:nvGraphicFramePr>
          <p:cNvPr id="5" name="表 4"/>
          <p:cNvGraphicFramePr>
            <a:graphicFrameLocks noGrp="1"/>
          </p:cNvGraphicFramePr>
          <p:nvPr>
            <p:extLst>
              <p:ext uri="{D42A27DB-BD31-4B8C-83A1-F6EECF244321}">
                <p14:modId xmlns:p14="http://schemas.microsoft.com/office/powerpoint/2010/main" val="524615725"/>
              </p:ext>
            </p:extLst>
          </p:nvPr>
        </p:nvGraphicFramePr>
        <p:xfrm>
          <a:off x="323528" y="692697"/>
          <a:ext cx="8640960" cy="5901140"/>
        </p:xfrm>
        <a:graphic>
          <a:graphicData uri="http://schemas.openxmlformats.org/drawingml/2006/table">
            <a:tbl>
              <a:tblPr firstRow="1">
                <a:tableStyleId>{5C22544A-7EE6-4342-B048-85BDC9FD1C3A}</a:tableStyleId>
              </a:tblPr>
              <a:tblGrid>
                <a:gridCol w="1908212">
                  <a:extLst>
                    <a:ext uri="{9D8B030D-6E8A-4147-A177-3AD203B41FA5}">
                      <a16:colId xmlns:a16="http://schemas.microsoft.com/office/drawing/2014/main" xmlns="" val="20000"/>
                    </a:ext>
                  </a:extLst>
                </a:gridCol>
                <a:gridCol w="1908212">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3312368">
                  <a:extLst>
                    <a:ext uri="{9D8B030D-6E8A-4147-A177-3AD203B41FA5}">
                      <a16:colId xmlns:a16="http://schemas.microsoft.com/office/drawing/2014/main" xmlns="" val="20003"/>
                    </a:ext>
                  </a:extLst>
                </a:gridCol>
              </a:tblGrid>
              <a:tr h="354189">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464763">
                <a:tc rowSpan="6">
                  <a:txBody>
                    <a:bodyPr/>
                    <a:lstStyle/>
                    <a:p>
                      <a:pPr>
                        <a:lnSpc>
                          <a:spcPts val="1300"/>
                        </a:lnSpc>
                      </a:pPr>
                      <a:r>
                        <a:rPr lang="ja-JP" altLang="en-US" sz="1300" spc="-120" baseline="0" dirty="0">
                          <a:solidFill>
                            <a:schemeClr val="tx1"/>
                          </a:solidFill>
                          <a:latin typeface="Calibri" pitchFamily="34" charset="0"/>
                        </a:rPr>
                        <a:t>　大阪市は、かつては堅調な税収を背景に、膨大な昼間人口にかかる行政需要に応じた財政支出を実施し、インフラ整備等を行ってきた。</a:t>
                      </a:r>
                      <a:endParaRPr lang="en-US" altLang="ja-JP" sz="1300" spc="-120" baseline="0" dirty="0">
                        <a:solidFill>
                          <a:schemeClr val="tx1"/>
                        </a:solidFill>
                        <a:latin typeface="Calibri" pitchFamily="34" charset="0"/>
                      </a:endParaRPr>
                    </a:p>
                    <a:p>
                      <a:pPr>
                        <a:lnSpc>
                          <a:spcPts val="1300"/>
                        </a:lnSpc>
                      </a:pPr>
                      <a:endParaRPr lang="en-US" altLang="ja-JP" sz="1300" spc="-120" baseline="0" dirty="0">
                        <a:solidFill>
                          <a:schemeClr val="tx1"/>
                        </a:solidFill>
                        <a:latin typeface="Calibri" pitchFamily="34" charset="0"/>
                      </a:endParaRPr>
                    </a:p>
                    <a:p>
                      <a:pPr>
                        <a:lnSpc>
                          <a:spcPts val="1300"/>
                        </a:lnSpc>
                      </a:pPr>
                      <a:r>
                        <a:rPr lang="ja-JP" altLang="en-US" sz="1300" spc="-120" baseline="0" dirty="0">
                          <a:solidFill>
                            <a:schemeClr val="tx1"/>
                          </a:solidFill>
                          <a:latin typeface="Calibri" pitchFamily="34" charset="0"/>
                        </a:rPr>
                        <a:t>　しかし、バブル崩壊以後、税収減少にも関わらず公債費は増加し、職員数も多いままであった。</a:t>
                      </a:r>
                      <a:endParaRPr lang="en-US" altLang="ja-JP" sz="1300" spc="-120" baseline="0" dirty="0">
                        <a:solidFill>
                          <a:schemeClr val="tx1"/>
                        </a:solidFill>
                        <a:latin typeface="Calibri" pitchFamily="34" charset="0"/>
                      </a:endParaRPr>
                    </a:p>
                    <a:p>
                      <a:pPr>
                        <a:lnSpc>
                          <a:spcPts val="1300"/>
                        </a:lnSpc>
                      </a:pPr>
                      <a:endParaRPr lang="en-US" altLang="ja-JP" sz="1300" spc="-120" baseline="0" dirty="0">
                        <a:solidFill>
                          <a:schemeClr val="tx1"/>
                        </a:solidFill>
                        <a:latin typeface="Calibri" pitchFamily="34" charset="0"/>
                      </a:endParaRPr>
                    </a:p>
                    <a:p>
                      <a:pPr>
                        <a:lnSpc>
                          <a:spcPts val="1300"/>
                        </a:lnSpc>
                      </a:pPr>
                      <a:r>
                        <a:rPr lang="ja-JP" altLang="en-US" sz="1300" spc="-120" baseline="0" dirty="0">
                          <a:solidFill>
                            <a:schemeClr val="tx1"/>
                          </a:solidFill>
                          <a:latin typeface="Calibri" pitchFamily="34" charset="0"/>
                        </a:rPr>
                        <a:t>　また、財政の硬直化が進み、経常収支比率は</a:t>
                      </a:r>
                      <a:r>
                        <a:rPr lang="en-US" altLang="ja-JP" sz="1300" spc="-120" baseline="0" dirty="0">
                          <a:solidFill>
                            <a:schemeClr val="tx1"/>
                          </a:solidFill>
                          <a:latin typeface="Calibri" pitchFamily="34" charset="0"/>
                        </a:rPr>
                        <a:t>100</a:t>
                      </a:r>
                      <a:r>
                        <a:rPr lang="ja-JP" altLang="en-US" sz="1300" spc="-120" baseline="0" dirty="0">
                          <a:solidFill>
                            <a:schemeClr val="tx1"/>
                          </a:solidFill>
                          <a:latin typeface="Calibri" pitchFamily="34" charset="0"/>
                        </a:rPr>
                        <a:t>％を超え、経常的な収入で経常的な支出を賄えない状況となっていた。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a:lnSpc>
                          <a:spcPts val="1300"/>
                        </a:lnSpc>
                      </a:pPr>
                      <a:r>
                        <a:rPr kumimoji="1" lang="ja-JP" altLang="en-US" sz="1300" kern="1200" spc="-120" baseline="0" dirty="0">
                          <a:solidFill>
                            <a:schemeClr val="tx1"/>
                          </a:solidFill>
                          <a:latin typeface="+mn-lt"/>
                          <a:ea typeface="+mn-ea"/>
                          <a:cs typeface="+mn-cs"/>
                        </a:rPr>
                        <a:t>　これまでの考え方ややり方にとらわれず、ゼロベースで事務事業を見直し、経費削減を進める。</a:t>
                      </a:r>
                      <a:endParaRPr kumimoji="1" lang="en-US" altLang="ja-JP" sz="1300" kern="1200" spc="-120" baseline="0" dirty="0">
                        <a:solidFill>
                          <a:schemeClr val="tx1"/>
                        </a:solidFill>
                        <a:latin typeface="+mn-lt"/>
                        <a:ea typeface="+mn-ea"/>
                        <a:cs typeface="+mn-cs"/>
                      </a:endParaRP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a:t>
                      </a:r>
                      <a:r>
                        <a:rPr kumimoji="1" lang="en-US" altLang="ja-JP" sz="1300" kern="1200" spc="-120" baseline="0" dirty="0">
                          <a:solidFill>
                            <a:schemeClr val="tx1"/>
                          </a:solidFill>
                          <a:latin typeface="+mn-lt"/>
                          <a:ea typeface="+mn-ea"/>
                          <a:cs typeface="+mn-cs"/>
                        </a:rPr>
                        <a:t>2012</a:t>
                      </a:r>
                      <a:r>
                        <a:rPr kumimoji="1" lang="ja-JP" altLang="en-US" sz="1300" kern="1200" spc="-120" baseline="0" dirty="0">
                          <a:solidFill>
                            <a:schemeClr val="tx1"/>
                          </a:solidFill>
                          <a:latin typeface="+mn-lt"/>
                          <a:ea typeface="+mn-ea"/>
                          <a:cs typeface="+mn-cs"/>
                        </a:rPr>
                        <a:t>年度から「市政改革プラン」がスタート</a:t>
                      </a:r>
                      <a:endParaRPr kumimoji="1" lang="en-US" altLang="ja-JP" sz="1300" kern="1200" spc="-120" baseline="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tx1"/>
                          </a:solidFill>
                          <a:latin typeface="+mn-lt"/>
                          <a:ea typeface="+mn-ea"/>
                          <a:cs typeface="+mn-cs"/>
                        </a:rPr>
                        <a:t>（目標）</a:t>
                      </a: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事務事業の見直し</a:t>
                      </a:r>
                      <a:endParaRPr kumimoji="1" lang="en-US" altLang="ja-JP" sz="1300" kern="1200" spc="-120" baseline="0" dirty="0">
                        <a:solidFill>
                          <a:schemeClr val="tx1"/>
                        </a:solidFill>
                        <a:latin typeface="+mn-lt"/>
                        <a:ea typeface="+mn-ea"/>
                        <a:cs typeface="+mn-cs"/>
                      </a:endParaRPr>
                    </a:p>
                    <a:p>
                      <a:pPr>
                        <a:lnSpc>
                          <a:spcPts val="1300"/>
                        </a:lnSpc>
                      </a:pPr>
                      <a:r>
                        <a:rPr lang="ja-JP" altLang="en-US" sz="1300" spc="-120" baseline="0" dirty="0">
                          <a:latin typeface="+mn-ea"/>
                        </a:rPr>
                        <a:t>一般財源１億円以上の施策・事業</a:t>
                      </a:r>
                      <a:r>
                        <a:rPr lang="en-US" altLang="ja-JP" sz="1300" spc="-120" baseline="0" dirty="0">
                          <a:latin typeface="+mn-ea"/>
                        </a:rPr>
                        <a:t>445</a:t>
                      </a:r>
                      <a:r>
                        <a:rPr lang="ja-JP" altLang="en-US" sz="1300" spc="-120" baseline="0" dirty="0">
                          <a:latin typeface="+mn-ea"/>
                        </a:rPr>
                        <a:t>項目のうち</a:t>
                      </a:r>
                      <a:r>
                        <a:rPr lang="en-US" altLang="ja-JP" sz="1300" spc="-120" baseline="0" dirty="0">
                          <a:latin typeface="+mn-ea"/>
                        </a:rPr>
                        <a:t>109</a:t>
                      </a:r>
                      <a:r>
                        <a:rPr lang="ja-JP" altLang="en-US" sz="1300" spc="-120" baseline="0" dirty="0">
                          <a:latin typeface="+mn-ea"/>
                        </a:rPr>
                        <a:t>項目の内容を見直し。</a:t>
                      </a:r>
                      <a:endParaRPr lang="en-US" altLang="ja-JP" sz="1300" spc="-120" baseline="0" dirty="0">
                        <a:latin typeface="+mn-ea"/>
                      </a:endParaRPr>
                    </a:p>
                    <a:p>
                      <a:pPr marL="177800" indent="0">
                        <a:lnSpc>
                          <a:spcPts val="1300"/>
                        </a:lnSpc>
                      </a:pPr>
                      <a:r>
                        <a:rPr kumimoji="1" lang="en-US" altLang="ja-JP" sz="1100" kern="1200" spc="-120" baseline="0" dirty="0">
                          <a:solidFill>
                            <a:schemeClr val="tx1"/>
                          </a:solidFill>
                          <a:latin typeface="+mn-lt"/>
                          <a:ea typeface="+mn-ea"/>
                          <a:cs typeface="+mn-cs"/>
                        </a:rPr>
                        <a:t>2014</a:t>
                      </a:r>
                      <a:r>
                        <a:rPr kumimoji="1" lang="ja-JP" altLang="en-US" sz="1100" kern="1200" spc="-120" baseline="0" dirty="0">
                          <a:solidFill>
                            <a:schemeClr val="tx1"/>
                          </a:solidFill>
                          <a:latin typeface="+mn-lt"/>
                          <a:ea typeface="+mn-ea"/>
                          <a:cs typeface="+mn-cs"/>
                        </a:rPr>
                        <a:t>年度目標効果額（一般財源）：</a:t>
                      </a:r>
                      <a:r>
                        <a:rPr kumimoji="1" lang="en-US" altLang="ja-JP" sz="1100" kern="1200" spc="-120" baseline="0" dirty="0">
                          <a:solidFill>
                            <a:schemeClr val="tx1"/>
                          </a:solidFill>
                          <a:latin typeface="+mn-lt"/>
                          <a:ea typeface="+mn-ea"/>
                          <a:cs typeface="+mn-cs"/>
                        </a:rPr>
                        <a:t>2012</a:t>
                      </a:r>
                      <a:r>
                        <a:rPr kumimoji="1" lang="ja-JP" altLang="en-US" sz="1100" kern="1200" spc="-120" baseline="0" dirty="0">
                          <a:solidFill>
                            <a:schemeClr val="tx1"/>
                          </a:solidFill>
                          <a:latin typeface="+mn-lt"/>
                          <a:ea typeface="+mn-ea"/>
                          <a:cs typeface="+mn-cs"/>
                        </a:rPr>
                        <a:t>年度比▲</a:t>
                      </a:r>
                      <a:r>
                        <a:rPr kumimoji="1" lang="en-US" altLang="ja-JP" sz="1100" kern="1200" spc="-120" baseline="0" dirty="0">
                          <a:solidFill>
                            <a:schemeClr val="tx1"/>
                          </a:solidFill>
                          <a:latin typeface="+mn-lt"/>
                          <a:ea typeface="+mn-ea"/>
                          <a:cs typeface="+mn-cs"/>
                        </a:rPr>
                        <a:t>226</a:t>
                      </a:r>
                      <a:r>
                        <a:rPr kumimoji="1" lang="ja-JP" altLang="en-US" sz="1100" kern="1200" spc="-120" baseline="0" dirty="0">
                          <a:solidFill>
                            <a:schemeClr val="tx1"/>
                          </a:solidFill>
                          <a:latin typeface="+mn-lt"/>
                          <a:ea typeface="+mn-ea"/>
                          <a:cs typeface="+mn-cs"/>
                        </a:rPr>
                        <a:t>億円</a:t>
                      </a:r>
                      <a:endParaRPr kumimoji="1" lang="en-US" altLang="ja-JP" sz="1100" kern="1200" spc="-120" baseline="0" dirty="0">
                        <a:solidFill>
                          <a:schemeClr val="tx1"/>
                        </a:solidFill>
                        <a:latin typeface="+mn-lt"/>
                        <a:ea typeface="+mn-ea"/>
                        <a:cs typeface="+mn-cs"/>
                      </a:endParaRPr>
                    </a:p>
                    <a:p>
                      <a:pPr marL="177800" indent="0">
                        <a:lnSpc>
                          <a:spcPts val="1300"/>
                        </a:lnSpc>
                      </a:pPr>
                      <a:r>
                        <a:rPr kumimoji="1" lang="ja-JP" altLang="en-US" sz="1100" kern="1200" spc="-120" baseline="0" dirty="0">
                          <a:solidFill>
                            <a:schemeClr val="tx1"/>
                          </a:solidFill>
                          <a:latin typeface="+mn-lt"/>
                          <a:ea typeface="+mn-ea"/>
                          <a:cs typeface="+mn-cs"/>
                        </a:rPr>
                        <a:t>→</a:t>
                      </a:r>
                      <a:r>
                        <a:rPr kumimoji="1" lang="en-US" altLang="ja-JP" sz="1100" kern="1200" spc="-120" baseline="0" dirty="0">
                          <a:solidFill>
                            <a:schemeClr val="tx1"/>
                          </a:solidFill>
                          <a:latin typeface="+mn-lt"/>
                          <a:ea typeface="+mn-ea"/>
                          <a:cs typeface="+mn-cs"/>
                        </a:rPr>
                        <a:t>2012</a:t>
                      </a:r>
                      <a:r>
                        <a:rPr kumimoji="1" lang="ja-JP" altLang="en-US" sz="1100" kern="1200" spc="-120" baseline="0" dirty="0">
                          <a:solidFill>
                            <a:schemeClr val="tx1"/>
                          </a:solidFill>
                          <a:latin typeface="+mn-lt"/>
                          <a:ea typeface="+mn-ea"/>
                          <a:cs typeface="+mn-cs"/>
                        </a:rPr>
                        <a:t>年度一般財源</a:t>
                      </a:r>
                      <a:r>
                        <a:rPr kumimoji="1" lang="en-US" altLang="ja-JP" sz="1100" kern="1200" spc="-120" baseline="0" dirty="0">
                          <a:solidFill>
                            <a:schemeClr val="tx1"/>
                          </a:solidFill>
                          <a:latin typeface="+mn-lt"/>
                          <a:ea typeface="+mn-ea"/>
                          <a:cs typeface="+mn-cs"/>
                        </a:rPr>
                        <a:t>1</a:t>
                      </a:r>
                      <a:r>
                        <a:rPr kumimoji="1" lang="ja-JP" altLang="en-US" sz="1100" kern="1200" spc="-120" baseline="0" dirty="0">
                          <a:solidFill>
                            <a:schemeClr val="tx1"/>
                          </a:solidFill>
                          <a:latin typeface="+mn-lt"/>
                          <a:ea typeface="+mn-ea"/>
                          <a:cs typeface="+mn-cs"/>
                        </a:rPr>
                        <a:t>億円以上の事業費見込額の</a:t>
                      </a:r>
                      <a:r>
                        <a:rPr kumimoji="1" lang="en-US" altLang="ja-JP" sz="1100" kern="1200" spc="-120" baseline="0" dirty="0">
                          <a:solidFill>
                            <a:schemeClr val="tx1"/>
                          </a:solidFill>
                          <a:latin typeface="+mn-lt"/>
                          <a:ea typeface="+mn-ea"/>
                          <a:cs typeface="+mn-cs"/>
                        </a:rPr>
                        <a:t>4.7%</a:t>
                      </a: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また、職員数</a:t>
                      </a:r>
                      <a:r>
                        <a:rPr kumimoji="1" lang="ja-JP" altLang="en-US" sz="1300" kern="1200" spc="-120" baseline="0" dirty="0">
                          <a:solidFill>
                            <a:schemeClr val="tx1"/>
                          </a:solidFill>
                          <a:latin typeface="Calibri" pitchFamily="34" charset="0"/>
                          <a:ea typeface="+mn-ea"/>
                          <a:cs typeface="+mn-cs"/>
                        </a:rPr>
                        <a:t>削減と人件費削減をあわせて進める。</a:t>
                      </a:r>
                      <a:endParaRPr kumimoji="1" lang="en-US" altLang="ja-JP" sz="1300" kern="1200" spc="-120" baseline="0" dirty="0">
                        <a:solidFill>
                          <a:schemeClr val="tx1"/>
                        </a:solidFill>
                        <a:latin typeface="Calibri" pitchFamily="34" charset="0"/>
                        <a:ea typeface="+mn-ea"/>
                        <a:cs typeface="+mn-cs"/>
                      </a:endParaRPr>
                    </a:p>
                    <a:p>
                      <a:pPr algn="ctr">
                        <a:lnSpc>
                          <a:spcPts val="1300"/>
                        </a:lnSpc>
                      </a:pPr>
                      <a:r>
                        <a:rPr kumimoji="1" lang="ja-JP" altLang="en-US" sz="1300" kern="1200" spc="-120" baseline="0" dirty="0">
                          <a:solidFill>
                            <a:schemeClr val="tx1"/>
                          </a:solidFill>
                          <a:latin typeface="Calibri" pitchFamily="34" charset="0"/>
                          <a:ea typeface="+mn-ea"/>
                          <a:cs typeface="+mn-cs"/>
                        </a:rPr>
                        <a:t>↓</a:t>
                      </a:r>
                      <a:endParaRPr kumimoji="1" lang="en-US" altLang="ja-JP" sz="1300" kern="1200" spc="-120" baseline="0" dirty="0">
                        <a:solidFill>
                          <a:schemeClr val="tx1"/>
                        </a:solidFill>
                        <a:latin typeface="Calibri" pitchFamily="34" charset="0"/>
                        <a:ea typeface="+mn-ea"/>
                        <a:cs typeface="+mn-cs"/>
                      </a:endParaRPr>
                    </a:p>
                    <a:p>
                      <a:pPr>
                        <a:lnSpc>
                          <a:spcPts val="1300"/>
                        </a:lnSpc>
                      </a:pPr>
                      <a:r>
                        <a:rPr kumimoji="1" lang="ja-JP" altLang="en-US" sz="1300" kern="1200" spc="-120" baseline="0" dirty="0">
                          <a:solidFill>
                            <a:schemeClr val="tx1"/>
                          </a:solidFill>
                          <a:latin typeface="Calibri" pitchFamily="34" charset="0"/>
                          <a:ea typeface="+mn-ea"/>
                          <a:cs typeface="+mn-cs"/>
                        </a:rPr>
                        <a:t>　経費を削減する一方で、市長の重点的な施策である</a:t>
                      </a:r>
                      <a:r>
                        <a:rPr lang="ja-JP" altLang="en-US" sz="1300" spc="-120" baseline="0" dirty="0">
                          <a:solidFill>
                            <a:schemeClr val="tx1"/>
                          </a:solidFill>
                        </a:rPr>
                        <a:t>「現役世代への重点投資」を拡充する。</a:t>
                      </a:r>
                      <a:endParaRPr lang="en-US" altLang="ja-JP" sz="1300" spc="-120" baseline="0" dirty="0">
                        <a:solidFill>
                          <a:schemeClr val="tx1"/>
                        </a:solidFill>
                      </a:endParaRPr>
                    </a:p>
                    <a:p>
                      <a:pPr>
                        <a:lnSpc>
                          <a:spcPts val="1300"/>
                        </a:lnSpc>
                      </a:pP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改革推進体制を強化し、局横断的に改革を進める。</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dk1"/>
                          </a:solidFill>
                          <a:latin typeface="+mn-lt"/>
                          <a:ea typeface="+mn-ea"/>
                          <a:cs typeface="+mn-cs"/>
                        </a:rPr>
                        <a:t>①人件費の削減</a:t>
                      </a:r>
                      <a:endParaRPr kumimoji="1" lang="en-US" altLang="ja-JP" sz="1300" kern="1200" spc="-120" baseline="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dk1"/>
                          </a:solidFill>
                          <a:latin typeface="+mn-lt"/>
                          <a:ea typeface="+mn-ea"/>
                          <a:cs typeface="+mn-cs"/>
                        </a:rPr>
                        <a:t>・</a:t>
                      </a:r>
                      <a:r>
                        <a:rPr kumimoji="1" lang="ja-JP" altLang="en-US" sz="1300" kern="1200" spc="-120" baseline="0" dirty="0">
                          <a:solidFill>
                            <a:schemeClr val="dk1"/>
                          </a:solidFill>
                          <a:latin typeface="Calibri" pitchFamily="34" charset="0"/>
                          <a:ea typeface="+mn-ea"/>
                          <a:cs typeface="+mn-cs"/>
                        </a:rPr>
                        <a:t>職員平均年収</a:t>
                      </a:r>
                      <a:r>
                        <a:rPr kumimoji="1" lang="ja-JP" altLang="en-US" sz="1300" kern="1200" spc="-120" baseline="0" dirty="0">
                          <a:solidFill>
                            <a:schemeClr val="dk1"/>
                          </a:solidFill>
                          <a:latin typeface="+mn-lt"/>
                          <a:ea typeface="+mn-ea"/>
                          <a:cs typeface="+mn-cs"/>
                        </a:rPr>
                        <a:t>、ラスパイレス指数は</a:t>
                      </a:r>
                      <a:r>
                        <a:rPr kumimoji="1" lang="ja-JP" altLang="en-US" sz="1300" kern="1200" spc="-120" baseline="0" dirty="0">
                          <a:solidFill>
                            <a:schemeClr val="dk1"/>
                          </a:solidFill>
                          <a:latin typeface="Calibri" pitchFamily="34" charset="0"/>
                          <a:ea typeface="+mn-ea"/>
                          <a:cs typeface="+mn-cs"/>
                        </a:rPr>
                        <a:t>５大市中最低水準に</a:t>
                      </a:r>
                      <a:endParaRPr kumimoji="1" lang="en-US" altLang="ja-JP" sz="1300" kern="1200" spc="-120" baseline="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63689">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baseline="0" dirty="0">
                          <a:solidFill>
                            <a:schemeClr val="tx1"/>
                          </a:solidFill>
                          <a:latin typeface="+mn-lt"/>
                          <a:ea typeface="+mn-ea"/>
                          <a:cs typeface="+mn-cs"/>
                        </a:rPr>
                        <a:t>②職員数の削減</a:t>
                      </a:r>
                      <a:endParaRPr kumimoji="1" lang="en-US" altLang="ja-JP" sz="1300" kern="1200" spc="-120" baseline="0" dirty="0">
                        <a:solidFill>
                          <a:schemeClr val="tx1"/>
                        </a:solidFill>
                        <a:latin typeface="+mn-lt"/>
                        <a:ea typeface="+mn-ea"/>
                        <a:cs typeface="+mn-cs"/>
                      </a:endParaRPr>
                    </a:p>
                    <a:p>
                      <a:pPr>
                        <a:lnSpc>
                          <a:spcPts val="1300"/>
                        </a:lnSpc>
                      </a:pPr>
                      <a:endParaRPr kumimoji="1" lang="ja-JP" altLang="en-US"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l">
                        <a:lnSpc>
                          <a:spcPts val="1300"/>
                        </a:lnSpc>
                      </a:pPr>
                      <a:r>
                        <a:rPr kumimoji="1" lang="ja-JP" altLang="en-US" sz="1300" kern="1200" spc="-120" dirty="0">
                          <a:solidFill>
                            <a:schemeClr val="tx1"/>
                          </a:solidFill>
                          <a:latin typeface="+mn-lt"/>
                          <a:ea typeface="+mn-ea"/>
                          <a:cs typeface="+mn-cs"/>
                        </a:rPr>
                        <a:t>・職員数</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lang="ja-JP" altLang="en-US" sz="1300" spc="-120" dirty="0">
                          <a:solidFill>
                            <a:schemeClr val="tx1"/>
                          </a:solidFill>
                          <a:latin typeface="+mn-lt"/>
                        </a:rPr>
                        <a:t>（</a:t>
                      </a:r>
                      <a:r>
                        <a:rPr lang="en-US" altLang="ja-JP" sz="1300" spc="-120" dirty="0">
                          <a:solidFill>
                            <a:schemeClr val="tx1"/>
                          </a:solidFill>
                          <a:latin typeface="+mn-lt"/>
                        </a:rPr>
                        <a:t>2005</a:t>
                      </a:r>
                      <a:r>
                        <a:rPr lang="ja-JP" altLang="en-US" sz="1300" spc="-120" dirty="0">
                          <a:solidFill>
                            <a:schemeClr val="tx1"/>
                          </a:solidFill>
                          <a:latin typeface="+mn-lt"/>
                        </a:rPr>
                        <a:t>～</a:t>
                      </a:r>
                      <a:r>
                        <a:rPr lang="en-US" altLang="ja-JP" sz="1300" spc="-120" dirty="0">
                          <a:solidFill>
                            <a:schemeClr val="tx1"/>
                          </a:solidFill>
                          <a:latin typeface="+mn-lt"/>
                        </a:rPr>
                        <a:t>2013</a:t>
                      </a:r>
                      <a:r>
                        <a:rPr lang="ja-JP" altLang="en-US" sz="1300" spc="-120" dirty="0">
                          <a:solidFill>
                            <a:schemeClr val="tx1"/>
                          </a:solidFill>
                          <a:latin typeface="+mn-lt"/>
                        </a:rPr>
                        <a:t>年度）　→▲</a:t>
                      </a:r>
                      <a:r>
                        <a:rPr lang="en-US" altLang="ja-JP" sz="1300" spc="-120" dirty="0">
                          <a:solidFill>
                            <a:schemeClr val="tx1"/>
                          </a:solidFill>
                          <a:latin typeface="+mn-lt"/>
                        </a:rPr>
                        <a:t>12,000</a:t>
                      </a:r>
                      <a:r>
                        <a:rPr lang="ja-JP" altLang="en-US" sz="1300" spc="-120" dirty="0">
                          <a:solidFill>
                            <a:schemeClr val="tx1"/>
                          </a:solidFill>
                          <a:latin typeface="+mn-lt"/>
                        </a:rPr>
                        <a:t>人　約</a:t>
                      </a:r>
                      <a:r>
                        <a:rPr lang="en-US" altLang="ja-JP" sz="1300" spc="-120" dirty="0">
                          <a:solidFill>
                            <a:schemeClr val="tx1"/>
                          </a:solidFill>
                          <a:latin typeface="+mn-lt"/>
                        </a:rPr>
                        <a:t>25</a:t>
                      </a:r>
                      <a:r>
                        <a:rPr lang="ja-JP" altLang="en-US" sz="1300" spc="-120" dirty="0">
                          <a:solidFill>
                            <a:schemeClr val="tx1"/>
                          </a:solidFill>
                          <a:latin typeface="+mn-lt"/>
                        </a:rPr>
                        <a:t>％減　　　　　　</a:t>
                      </a:r>
                      <a:endParaRPr lang="en-US" altLang="ja-JP" sz="1300" spc="-120" dirty="0">
                        <a:solidFill>
                          <a:schemeClr val="tx1"/>
                        </a:solidFill>
                        <a:latin typeface="+mn-lt"/>
                      </a:endParaRPr>
                    </a:p>
                    <a:p>
                      <a:pPr marL="0" marR="0" lvl="0" indent="0" algn="l" defTabSz="914400" rtl="0" eaLnBrk="1" fontAlgn="auto" latinLnBrk="0" hangingPunct="1">
                        <a:lnSpc>
                          <a:spcPts val="1300"/>
                        </a:lnSpc>
                        <a:spcBef>
                          <a:spcPts val="0"/>
                        </a:spcBef>
                        <a:spcAft>
                          <a:spcPts val="0"/>
                        </a:spcAft>
                        <a:buClrTx/>
                        <a:buSzTx/>
                        <a:buFontTx/>
                        <a:buNone/>
                        <a:tabLst/>
                        <a:defRPr/>
                      </a:pPr>
                      <a:r>
                        <a:rPr lang="ja-JP" altLang="en-US" sz="1300" spc="-120" baseline="0" dirty="0">
                          <a:solidFill>
                            <a:schemeClr val="tx1"/>
                          </a:solidFill>
                          <a:latin typeface="+mn-lt"/>
                        </a:rPr>
                        <a:t>　（</a:t>
                      </a:r>
                      <a:r>
                        <a:rPr lang="en-US" altLang="ja-JP" sz="1300" spc="-120" baseline="0" dirty="0">
                          <a:solidFill>
                            <a:schemeClr val="tx1"/>
                          </a:solidFill>
                          <a:latin typeface="+mn-lt"/>
                        </a:rPr>
                        <a:t>2013</a:t>
                      </a:r>
                      <a:r>
                        <a:rPr lang="ja-JP" altLang="en-US" sz="1300" spc="-120" baseline="0" dirty="0">
                          <a:solidFill>
                            <a:schemeClr val="tx1"/>
                          </a:solidFill>
                          <a:latin typeface="+mn-lt"/>
                        </a:rPr>
                        <a:t>～</a:t>
                      </a:r>
                      <a:r>
                        <a:rPr lang="en-US" altLang="ja-JP" sz="1300" spc="-120" baseline="0" dirty="0">
                          <a:solidFill>
                            <a:schemeClr val="tx1"/>
                          </a:solidFill>
                          <a:latin typeface="+mn-lt"/>
                        </a:rPr>
                        <a:t>2017</a:t>
                      </a:r>
                      <a:r>
                        <a:rPr lang="ja-JP" altLang="en-US" sz="1300" spc="-120" baseline="0" dirty="0">
                          <a:solidFill>
                            <a:schemeClr val="tx1"/>
                          </a:solidFill>
                          <a:latin typeface="+mn-lt"/>
                        </a:rPr>
                        <a:t>年度）　→▲   </a:t>
                      </a:r>
                      <a:r>
                        <a:rPr lang="en-US" altLang="ja-JP" sz="1300" spc="-120" baseline="0" dirty="0">
                          <a:solidFill>
                            <a:schemeClr val="tx1"/>
                          </a:solidFill>
                          <a:latin typeface="+mn-lt"/>
                        </a:rPr>
                        <a:t>5,000</a:t>
                      </a:r>
                      <a:r>
                        <a:rPr lang="ja-JP" altLang="en-US" sz="1300" spc="-120" baseline="0" dirty="0">
                          <a:solidFill>
                            <a:schemeClr val="tx1"/>
                          </a:solidFill>
                          <a:latin typeface="+mn-lt"/>
                        </a:rPr>
                        <a:t>人　約</a:t>
                      </a:r>
                      <a:r>
                        <a:rPr lang="en-US" altLang="ja-JP" sz="1300" spc="-120" baseline="0" dirty="0">
                          <a:solidFill>
                            <a:schemeClr val="tx1"/>
                          </a:solidFill>
                          <a:latin typeface="+mn-lt"/>
                        </a:rPr>
                        <a:t>14</a:t>
                      </a:r>
                      <a:r>
                        <a:rPr lang="ja-JP" altLang="en-US" sz="1300" spc="-120" baseline="0" dirty="0">
                          <a:solidFill>
                            <a:schemeClr val="tx1"/>
                          </a:solidFill>
                          <a:latin typeface="+mn-lt"/>
                        </a:rPr>
                        <a:t>％減</a:t>
                      </a:r>
                      <a:endParaRPr lang="en-US" altLang="ja-JP" sz="1300" spc="-120" baseline="0" dirty="0">
                        <a:solidFill>
                          <a:schemeClr val="tx1"/>
                        </a:solidFill>
                        <a:latin typeface="+mn-lt"/>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198144">
                <a:tc vMerge="1">
                  <a:txBody>
                    <a:bodyPr/>
                    <a:lstStyle/>
                    <a:p>
                      <a:endParaRPr kumimoji="1" lang="ja-JP" altLang="en-US"/>
                    </a:p>
                  </a:txBody>
                  <a:tcPr/>
                </a:tc>
                <a:tc vMerge="1">
                  <a:txBody>
                    <a:bodyPr/>
                    <a:lstStyle/>
                    <a:p>
                      <a:endParaRPr kumimoji="1" lang="ja-JP" altLang="en-US"/>
                    </a:p>
                  </a:txBody>
                  <a:tcPr/>
                </a:tc>
                <a:tc>
                  <a:txBody>
                    <a:bodyPr/>
                    <a:lstStyle/>
                    <a:p>
                      <a:pPr>
                        <a:lnSpc>
                          <a:spcPts val="1300"/>
                        </a:lnSpc>
                      </a:pPr>
                      <a:r>
                        <a:rPr kumimoji="1" lang="ja-JP" altLang="en-US" sz="1300" kern="1200" spc="-120" baseline="0" dirty="0">
                          <a:solidFill>
                            <a:schemeClr val="tx1"/>
                          </a:solidFill>
                          <a:latin typeface="+mn-lt"/>
                          <a:ea typeface="+mn-ea"/>
                          <a:cs typeface="+mn-cs"/>
                        </a:rPr>
                        <a:t>③事務事業の見直しと経費削減</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tx1"/>
                          </a:solidFill>
                          <a:latin typeface="+mn-lt"/>
                          <a:ea typeface="+mn-ea"/>
                          <a:cs typeface="+mn-cs"/>
                        </a:rPr>
                        <a:t>・</a:t>
                      </a:r>
                      <a:r>
                        <a:rPr kumimoji="1" lang="ja-JP" altLang="en-US" sz="1300" kern="1200" spc="-120" dirty="0">
                          <a:solidFill>
                            <a:schemeClr val="tx1"/>
                          </a:solidFill>
                          <a:latin typeface="Calibri" pitchFamily="34" charset="0"/>
                          <a:ea typeface="+mn-ea"/>
                          <a:cs typeface="+mn-cs"/>
                        </a:rPr>
                        <a:t>施策・事業のゼロベースの見直し</a:t>
                      </a:r>
                      <a:endParaRPr kumimoji="1" lang="en-US" altLang="ja-JP" sz="1300" kern="1200" spc="-120" baseline="0" dirty="0">
                        <a:solidFill>
                          <a:schemeClr val="tx1"/>
                        </a:solidFill>
                        <a:latin typeface="+mn-lt"/>
                        <a:ea typeface="+mn-ea"/>
                        <a:cs typeface="+mn-cs"/>
                      </a:endParaRPr>
                    </a:p>
                    <a:p>
                      <a:pPr>
                        <a:lnSpc>
                          <a:spcPts val="1300"/>
                        </a:lnSpc>
                      </a:pP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211</a:t>
                      </a:r>
                      <a:r>
                        <a:rPr kumimoji="1" lang="ja-JP" altLang="en-US" sz="1300" kern="1200" spc="-120" dirty="0">
                          <a:solidFill>
                            <a:schemeClr val="tx1"/>
                          </a:solidFill>
                          <a:latin typeface="+mn-lt"/>
                          <a:ea typeface="+mn-ea"/>
                          <a:cs typeface="+mn-cs"/>
                        </a:rPr>
                        <a:t>億円（</a:t>
                      </a:r>
                      <a:r>
                        <a:rPr kumimoji="1" lang="en-US" altLang="ja-JP" sz="1300" kern="1200" spc="-120" dirty="0">
                          <a:solidFill>
                            <a:schemeClr val="tx1"/>
                          </a:solidFill>
                          <a:latin typeface="+mn-lt"/>
                          <a:ea typeface="+mn-ea"/>
                          <a:cs typeface="+mn-cs"/>
                        </a:rPr>
                        <a:t>2015</a:t>
                      </a:r>
                      <a:r>
                        <a:rPr kumimoji="1" lang="ja-JP" altLang="en-US" sz="1300" kern="1200" spc="-120" dirty="0">
                          <a:solidFill>
                            <a:schemeClr val="tx1"/>
                          </a:solidFill>
                          <a:latin typeface="+mn-lt"/>
                          <a:ea typeface="+mn-ea"/>
                          <a:cs typeface="+mn-cs"/>
                        </a:rPr>
                        <a:t>年度の</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年度比効果額）　 　　　　　　　　</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年度一般財源</a:t>
                      </a:r>
                      <a:r>
                        <a:rPr kumimoji="1" lang="en-US" altLang="ja-JP" sz="1300" kern="1200" spc="-120" dirty="0">
                          <a:solidFill>
                            <a:schemeClr val="tx1"/>
                          </a:solidFill>
                          <a:latin typeface="+mn-lt"/>
                          <a:ea typeface="+mn-ea"/>
                          <a:cs typeface="+mn-cs"/>
                        </a:rPr>
                        <a:t>1</a:t>
                      </a:r>
                      <a:r>
                        <a:rPr kumimoji="1" lang="ja-JP" altLang="en-US" sz="1300" kern="1200" spc="-120" dirty="0">
                          <a:solidFill>
                            <a:schemeClr val="tx1"/>
                          </a:solidFill>
                          <a:latin typeface="+mn-lt"/>
                          <a:ea typeface="+mn-ea"/>
                          <a:cs typeface="+mn-cs"/>
                        </a:rPr>
                        <a:t>億円以上の事業費</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見込額の</a:t>
                      </a:r>
                      <a:r>
                        <a:rPr kumimoji="1" lang="en-US" altLang="ja-JP" sz="1300" kern="1200" spc="-120" dirty="0">
                          <a:solidFill>
                            <a:schemeClr val="tx1"/>
                          </a:solidFill>
                          <a:latin typeface="+mn-lt"/>
                          <a:ea typeface="+mn-ea"/>
                          <a:cs typeface="+mn-cs"/>
                        </a:rPr>
                        <a:t>4.4%</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234</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2014</a:t>
                      </a:r>
                      <a:r>
                        <a:rPr kumimoji="1" lang="ja-JP" altLang="en-US" sz="1300" kern="1200" spc="-120" dirty="0">
                          <a:solidFill>
                            <a:schemeClr val="tx1"/>
                          </a:solidFill>
                          <a:latin typeface="+mn-lt"/>
                          <a:ea typeface="+mn-ea"/>
                          <a:cs typeface="+mn-cs"/>
                        </a:rPr>
                        <a:t>年度の</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年度比効果額）</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年度一般財源</a:t>
                      </a:r>
                      <a:r>
                        <a:rPr kumimoji="1" lang="en-US" altLang="ja-JP" sz="1300" kern="1200" spc="-120" dirty="0">
                          <a:solidFill>
                            <a:schemeClr val="tx1"/>
                          </a:solidFill>
                          <a:latin typeface="+mn-lt"/>
                          <a:ea typeface="+mn-ea"/>
                          <a:cs typeface="+mn-cs"/>
                        </a:rPr>
                        <a:t>1</a:t>
                      </a:r>
                      <a:r>
                        <a:rPr kumimoji="1" lang="ja-JP" altLang="en-US" sz="1300" kern="1200" spc="-120" dirty="0">
                          <a:solidFill>
                            <a:schemeClr val="tx1"/>
                          </a:solidFill>
                          <a:latin typeface="+mn-lt"/>
                          <a:ea typeface="+mn-ea"/>
                          <a:cs typeface="+mn-cs"/>
                        </a:rPr>
                        <a:t>億円以上の事業費</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　　見込額の</a:t>
                      </a:r>
                      <a:r>
                        <a:rPr kumimoji="1" lang="en-US" altLang="ja-JP" sz="1300" kern="1200" spc="-120" dirty="0">
                          <a:solidFill>
                            <a:schemeClr val="tx1"/>
                          </a:solidFill>
                          <a:latin typeface="+mn-lt"/>
                          <a:ea typeface="+mn-ea"/>
                          <a:cs typeface="+mn-cs"/>
                        </a:rPr>
                        <a:t>4.9</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673985">
                <a:tc vMerge="1">
                  <a:txBody>
                    <a:bodyPr/>
                    <a:lstStyle/>
                    <a:p>
                      <a:endParaRPr kumimoji="1" lang="ja-JP" altLang="en-US"/>
                    </a:p>
                  </a:txBody>
                  <a:tcPr/>
                </a:tc>
                <a:tc vMerge="1">
                  <a:txBody>
                    <a:bodyPr/>
                    <a:lstStyle/>
                    <a:p>
                      <a:endParaRPr kumimoji="1" lang="ja-JP" altLang="en-US"/>
                    </a:p>
                  </a:txBody>
                  <a:tcPr/>
                </a:tc>
                <a:tc>
                  <a:txBody>
                    <a:bodyPr/>
                    <a:lstStyle/>
                    <a:p>
                      <a:pPr>
                        <a:lnSpc>
                          <a:spcPts val="1300"/>
                        </a:lnSpc>
                      </a:pPr>
                      <a:r>
                        <a:rPr kumimoji="1" lang="ja-JP" altLang="en-US" sz="1300" kern="1200" spc="-120" baseline="0" dirty="0">
                          <a:solidFill>
                            <a:schemeClr val="tx1"/>
                          </a:solidFill>
                          <a:latin typeface="+mn-lt"/>
                          <a:ea typeface="+mn-ea"/>
                          <a:cs typeface="+mn-cs"/>
                        </a:rPr>
                        <a:t>④市債発行の抑制</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tx1"/>
                          </a:solidFill>
                          <a:latin typeface="+mn-lt"/>
                          <a:ea typeface="+mn-ea"/>
                          <a:cs typeface="+mn-cs"/>
                        </a:rPr>
                        <a:t>・市債残高は減少基調　</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49,153</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2005</a:t>
                      </a:r>
                      <a:r>
                        <a:rPr kumimoji="1" lang="ja-JP" altLang="en-US" sz="1300" kern="1200" spc="-120" dirty="0">
                          <a:solidFill>
                            <a:schemeClr val="tx1"/>
                          </a:solidFill>
                          <a:latin typeface="+mn-lt"/>
                          <a:ea typeface="+mn-ea"/>
                          <a:cs typeface="+mn-cs"/>
                        </a:rPr>
                        <a:t>年度比</a:t>
                      </a: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5,869</a:t>
                      </a:r>
                      <a:r>
                        <a:rPr kumimoji="1" lang="ja-JP" altLang="en-US" sz="1300" kern="1200" spc="-120" dirty="0">
                          <a:solidFill>
                            <a:schemeClr val="tx1"/>
                          </a:solidFill>
                          <a:latin typeface="+mn-lt"/>
                          <a:ea typeface="+mn-ea"/>
                          <a:cs typeface="+mn-cs"/>
                        </a:rPr>
                        <a:t>億円）</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41,380</a:t>
                      </a:r>
                      <a:r>
                        <a:rPr kumimoji="1" lang="ja-JP" altLang="en-US" sz="1300" kern="1200" spc="-120" dirty="0">
                          <a:solidFill>
                            <a:schemeClr val="tx1"/>
                          </a:solidFill>
                          <a:latin typeface="+mn-lt"/>
                          <a:ea typeface="+mn-ea"/>
                          <a:cs typeface="+mn-cs"/>
                        </a:rPr>
                        <a:t>億円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ja-JP" altLang="en-US" sz="1300" kern="1200" spc="-120" baseline="0" dirty="0">
                          <a:solidFill>
                            <a:schemeClr val="tx1"/>
                          </a:solidFill>
                          <a:latin typeface="+mn-lt"/>
                          <a:ea typeface="+mn-ea"/>
                          <a:cs typeface="+mn-cs"/>
                        </a:rPr>
                        <a:t> </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7,773</a:t>
                      </a:r>
                      <a:r>
                        <a:rPr kumimoji="1" lang="ja-JP" altLang="en-US" sz="1300" kern="1200" spc="-120" dirty="0">
                          <a:solidFill>
                            <a:schemeClr val="tx1"/>
                          </a:solidFill>
                          <a:latin typeface="+mn-lt"/>
                          <a:ea typeface="+mn-ea"/>
                          <a:cs typeface="+mn-cs"/>
                        </a:rPr>
                        <a:t>億円）</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・実質公債費比率</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9.4</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2007</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2.4%</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5.7%</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3.7%</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将来負担比率</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a:t>
                      </a:r>
                      <a:r>
                        <a:rPr kumimoji="1" lang="en-US" altLang="ja-JP" sz="1300" kern="1200" spc="-120" dirty="0">
                          <a:solidFill>
                            <a:schemeClr val="tx1"/>
                          </a:solidFill>
                          <a:latin typeface="+mn-lt"/>
                          <a:ea typeface="+mn-ea"/>
                          <a:cs typeface="+mn-cs"/>
                        </a:rPr>
                        <a:t>180.8</a:t>
                      </a:r>
                      <a:r>
                        <a:rPr kumimoji="1" lang="ja-JP" altLang="en-US" sz="1300" kern="1200" spc="-120" dirty="0">
                          <a:solidFill>
                            <a:schemeClr val="tx1"/>
                          </a:solidFill>
                          <a:latin typeface="+mn-lt"/>
                          <a:ea typeface="+mn-ea"/>
                          <a:cs typeface="+mn-cs"/>
                        </a:rPr>
                        <a:t>％</a:t>
                      </a:r>
                      <a:r>
                        <a:rPr kumimoji="1" lang="ja-JP" altLang="en-US" sz="1300" kern="1200" spc="-120" baseline="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2007</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83%</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2017</a:t>
                      </a:r>
                      <a:r>
                        <a:rPr kumimoji="1" lang="ja-JP" altLang="en-US" sz="1300" kern="1200" spc="-120" dirty="0">
                          <a:solidFill>
                            <a:schemeClr val="tx1"/>
                          </a:solidFill>
                          <a:latin typeface="+mn-lt"/>
                          <a:ea typeface="+mn-ea"/>
                          <a:cs typeface="+mn-cs"/>
                        </a:rPr>
                        <a:t>年度　</a:t>
                      </a:r>
                      <a:r>
                        <a:rPr kumimoji="1" lang="en-US" altLang="ja-JP" sz="1300" kern="1200" spc="-120" dirty="0">
                          <a:solidFill>
                            <a:schemeClr val="tx1"/>
                          </a:solidFill>
                          <a:latin typeface="+mn-lt"/>
                          <a:ea typeface="+mn-ea"/>
                          <a:cs typeface="+mn-cs"/>
                        </a:rPr>
                        <a:t>65.2%</a:t>
                      </a:r>
                      <a:r>
                        <a:rPr kumimoji="1" lang="ja-JP" altLang="en-US" sz="1300" kern="1200" spc="-120" dirty="0">
                          <a:solidFill>
                            <a:schemeClr val="tx1"/>
                          </a:solidFill>
                          <a:latin typeface="+mn-lt"/>
                          <a:ea typeface="+mn-ea"/>
                          <a:cs typeface="+mn-cs"/>
                        </a:rPr>
                        <a:t>　</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年度比▲</a:t>
                      </a:r>
                      <a:r>
                        <a:rPr kumimoji="1" lang="en-US" altLang="ja-JP" sz="1300" kern="1200" spc="-120" dirty="0">
                          <a:solidFill>
                            <a:schemeClr val="tx1"/>
                          </a:solidFill>
                          <a:latin typeface="+mn-lt"/>
                          <a:ea typeface="+mn-ea"/>
                          <a:cs typeface="+mn-cs"/>
                        </a:rPr>
                        <a:t>115.6%</a:t>
                      </a:r>
                      <a:r>
                        <a:rPr kumimoji="1" lang="ja-JP" altLang="en-US" sz="1300" kern="1200" spc="-120" dirty="0">
                          <a:solidFill>
                            <a:schemeClr val="tx1"/>
                          </a:solidFill>
                          <a:latin typeface="+mn-lt"/>
                          <a:ea typeface="+mn-ea"/>
                          <a:cs typeface="+mn-cs"/>
                        </a:rPr>
                        <a:t>）</a:t>
                      </a:r>
                      <a:endParaRPr kumimoji="1" lang="en-US" altLang="ja-JP" sz="1300" kern="1200" spc="-120" dirty="0">
                        <a:solidFill>
                          <a:schemeClr val="tx1"/>
                        </a:solidFill>
                        <a:latin typeface="+mn-lt"/>
                        <a:ea typeface="+mn-ea"/>
                        <a:cs typeface="+mn-cs"/>
                      </a:endParaRPr>
                    </a:p>
                    <a:p>
                      <a:pPr>
                        <a:lnSpc>
                          <a:spcPts val="1300"/>
                        </a:lnSpc>
                      </a:pPr>
                      <a:r>
                        <a:rPr kumimoji="1" lang="ja-JP" altLang="en-US" sz="1300" kern="1200" spc="-120" dirty="0">
                          <a:solidFill>
                            <a:schemeClr val="tx1"/>
                          </a:solidFill>
                          <a:latin typeface="+mn-lt"/>
                          <a:ea typeface="+mn-ea"/>
                          <a:cs typeface="+mn-cs"/>
                        </a:rPr>
                        <a:t>はともに改善</a:t>
                      </a:r>
                      <a:endParaRPr kumimoji="1" lang="en-US" altLang="ja-JP" sz="1300" kern="1200" spc="-12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52169">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tx1"/>
                          </a:solidFill>
                          <a:latin typeface="+mn-lt"/>
                          <a:ea typeface="+mn-ea"/>
                          <a:cs typeface="+mn-cs"/>
                        </a:rPr>
                        <a:t>⑤財政の硬直性の改善</a:t>
                      </a:r>
                      <a:endParaRPr kumimoji="1" lang="en-US" altLang="ja-JP" sz="1300" kern="1200" spc="-12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・経常収支比率は、依然として高水準</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2012</a:t>
                      </a:r>
                      <a:r>
                        <a:rPr kumimoji="1" lang="ja-JP" altLang="en-US" sz="1300" kern="1200" spc="-120" dirty="0">
                          <a:solidFill>
                            <a:schemeClr val="tx1"/>
                          </a:solidFill>
                          <a:latin typeface="+mn-lt"/>
                          <a:ea typeface="+mn-ea"/>
                          <a:cs typeface="+mn-cs"/>
                        </a:rPr>
                        <a:t>年度　</a:t>
                      </a:r>
                      <a:r>
                        <a:rPr kumimoji="1" lang="en-US" altLang="ja-JP" sz="1300" kern="1200" spc="-120" dirty="0">
                          <a:solidFill>
                            <a:schemeClr val="tx1"/>
                          </a:solidFill>
                          <a:latin typeface="+mn-lt"/>
                          <a:ea typeface="+mn-ea"/>
                          <a:cs typeface="+mn-cs"/>
                        </a:rPr>
                        <a:t>101.9%</a:t>
                      </a:r>
                      <a:r>
                        <a:rPr kumimoji="1" lang="ja-JP" altLang="en-US" sz="1300" kern="1200" spc="-120" dirty="0">
                          <a:solidFill>
                            <a:schemeClr val="tx1"/>
                          </a:solidFill>
                          <a:latin typeface="+mn-lt"/>
                          <a:ea typeface="+mn-ea"/>
                          <a:cs typeface="+mn-cs"/>
                        </a:rPr>
                        <a:t>（</a:t>
                      </a:r>
                      <a:r>
                        <a:rPr kumimoji="1" lang="en-US" altLang="ja-JP" sz="1300" kern="1200" spc="-120" dirty="0">
                          <a:solidFill>
                            <a:schemeClr val="tx1"/>
                          </a:solidFill>
                          <a:latin typeface="+mn-lt"/>
                          <a:ea typeface="+mn-ea"/>
                          <a:cs typeface="+mn-cs"/>
                        </a:rPr>
                        <a:t>2005</a:t>
                      </a:r>
                      <a:r>
                        <a:rPr kumimoji="1" lang="ja-JP" altLang="en-US" sz="1300" kern="1200" spc="-120" dirty="0">
                          <a:solidFill>
                            <a:schemeClr val="tx1"/>
                          </a:solidFill>
                          <a:latin typeface="+mn-lt"/>
                          <a:ea typeface="+mn-ea"/>
                          <a:cs typeface="+mn-cs"/>
                        </a:rPr>
                        <a:t>年度比　</a:t>
                      </a:r>
                      <a:r>
                        <a:rPr kumimoji="1" lang="en-US" altLang="ja-JP" sz="1300" kern="1200" spc="-120" dirty="0">
                          <a:solidFill>
                            <a:schemeClr val="tx1"/>
                          </a:solidFill>
                          <a:latin typeface="+mn-lt"/>
                          <a:ea typeface="+mn-ea"/>
                          <a:cs typeface="+mn-cs"/>
                        </a:rPr>
                        <a:t>0.2</a:t>
                      </a:r>
                      <a:r>
                        <a:rPr kumimoji="1" lang="ja-JP" altLang="en-US" sz="1300" kern="1200" spc="-120" dirty="0">
                          <a:solidFill>
                            <a:schemeClr val="tx1"/>
                          </a:solidFill>
                          <a:latin typeface="+mn-lt"/>
                          <a:ea typeface="+mn-ea"/>
                          <a:cs typeface="+mn-cs"/>
                        </a:rPr>
                        <a:t>％増）</a:t>
                      </a:r>
                      <a:endParaRPr kumimoji="1" lang="en-US" altLang="ja-JP" sz="1300" kern="1200" spc="-12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300" kern="1200" dirty="0">
                          <a:solidFill>
                            <a:schemeClr val="tx1"/>
                          </a:solidFill>
                          <a:latin typeface="+mn-lt"/>
                          <a:ea typeface="+mn-ea"/>
                          <a:cs typeface="+mn-cs"/>
                        </a:rPr>
                        <a:t>→</a:t>
                      </a:r>
                      <a:r>
                        <a:rPr kumimoji="1" lang="en-US" altLang="ja-JP" sz="1300" u="none" kern="1200" dirty="0">
                          <a:solidFill>
                            <a:schemeClr val="tx1"/>
                          </a:solidFill>
                          <a:latin typeface="+mn-lt"/>
                          <a:ea typeface="+mn-ea"/>
                          <a:cs typeface="+mn-cs"/>
                        </a:rPr>
                        <a:t>2017</a:t>
                      </a:r>
                      <a:r>
                        <a:rPr kumimoji="1" lang="ja-JP" altLang="en-US" sz="1300" u="none" kern="1200" dirty="0">
                          <a:solidFill>
                            <a:schemeClr val="tx1"/>
                          </a:solidFill>
                          <a:latin typeface="+mn-lt"/>
                          <a:ea typeface="+mn-ea"/>
                          <a:cs typeface="+mn-cs"/>
                        </a:rPr>
                        <a:t>年度　</a:t>
                      </a:r>
                      <a:r>
                        <a:rPr kumimoji="1" lang="en-US" altLang="ja-JP" sz="1300" u="none" kern="1200" dirty="0">
                          <a:solidFill>
                            <a:schemeClr val="tx1"/>
                          </a:solidFill>
                          <a:latin typeface="+mn-lt"/>
                          <a:ea typeface="+mn-ea"/>
                          <a:cs typeface="+mn-cs"/>
                        </a:rPr>
                        <a:t>98.3%</a:t>
                      </a:r>
                      <a:r>
                        <a:rPr kumimoji="1" lang="ja-JP" altLang="en-US" sz="1300" u="none" kern="1200" dirty="0">
                          <a:solidFill>
                            <a:schemeClr val="tx1"/>
                          </a:solidFill>
                          <a:latin typeface="+mn-lt"/>
                          <a:ea typeface="+mn-ea"/>
                          <a:cs typeface="+mn-cs"/>
                        </a:rPr>
                        <a:t>（</a:t>
                      </a:r>
                      <a:r>
                        <a:rPr kumimoji="1" lang="en-US" altLang="ja-JP" sz="1300" u="none" kern="1200" dirty="0">
                          <a:solidFill>
                            <a:schemeClr val="tx1"/>
                          </a:solidFill>
                          <a:latin typeface="+mn-lt"/>
                          <a:ea typeface="+mn-ea"/>
                          <a:cs typeface="+mn-cs"/>
                        </a:rPr>
                        <a:t>2012</a:t>
                      </a:r>
                      <a:r>
                        <a:rPr kumimoji="1" lang="ja-JP" altLang="en-US" sz="1300" u="none" kern="1200" dirty="0">
                          <a:solidFill>
                            <a:schemeClr val="tx1"/>
                          </a:solidFill>
                          <a:latin typeface="+mn-lt"/>
                          <a:ea typeface="+mn-ea"/>
                          <a:cs typeface="+mn-cs"/>
                        </a:rPr>
                        <a:t>年度比　</a:t>
                      </a:r>
                      <a:r>
                        <a:rPr kumimoji="1" lang="en-US" altLang="ja-JP" sz="1300" u="none" kern="1200" dirty="0">
                          <a:solidFill>
                            <a:schemeClr val="tx1"/>
                          </a:solidFill>
                          <a:latin typeface="+mn-lt"/>
                          <a:ea typeface="+mn-ea"/>
                          <a:cs typeface="+mn-cs"/>
                        </a:rPr>
                        <a:t>3.6</a:t>
                      </a:r>
                      <a:r>
                        <a:rPr kumimoji="1" lang="ja-JP" altLang="en-US" sz="1300" u="none" kern="1200" dirty="0">
                          <a:solidFill>
                            <a:schemeClr val="tx1"/>
                          </a:solidFill>
                          <a:latin typeface="+mn-lt"/>
                          <a:ea typeface="+mn-ea"/>
                          <a:cs typeface="+mn-cs"/>
                        </a:rPr>
                        <a:t>％減</a:t>
                      </a:r>
                      <a:r>
                        <a:rPr kumimoji="1" lang="ja-JP" altLang="en-US" sz="1300" kern="1200" dirty="0">
                          <a:solidFill>
                            <a:schemeClr val="tx1"/>
                          </a:solidFill>
                          <a:latin typeface="+mn-lt"/>
                          <a:ea typeface="+mn-ea"/>
                          <a:cs typeface="+mn-cs"/>
                        </a:rPr>
                        <a:t>）</a:t>
                      </a:r>
                      <a:endParaRPr kumimoji="1" lang="en-US" altLang="ja-JP" sz="13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853699">
                <a:tc vMerge="1">
                  <a:txBody>
                    <a:bodyPr/>
                    <a:lstStyle/>
                    <a:p>
                      <a:pPr>
                        <a:lnSpc>
                          <a:spcPts val="2000"/>
                        </a:lnSpc>
                      </a:pPr>
                      <a:endParaRPr lang="ja-JP" altLang="en-US" sz="13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kumimoji="1" lang="ja-JP" altLang="en-US"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baseline="0" dirty="0">
                          <a:solidFill>
                            <a:schemeClr val="dk1"/>
                          </a:solidFill>
                          <a:latin typeface="+mn-lt"/>
                          <a:ea typeface="+mn-ea"/>
                          <a:cs typeface="+mn-cs"/>
                        </a:rPr>
                        <a:t>⑥局横断的な改革推進体制の構築</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00"/>
                        </a:lnSpc>
                      </a:pPr>
                      <a:r>
                        <a:rPr kumimoji="1" lang="ja-JP" altLang="en-US" sz="1300" kern="1200" spc="-120" dirty="0">
                          <a:solidFill>
                            <a:schemeClr val="dk1"/>
                          </a:solidFill>
                          <a:latin typeface="+mn-lt"/>
                          <a:ea typeface="+mn-ea"/>
                          <a:cs typeface="+mn-cs"/>
                        </a:rPr>
                        <a:t>・市政改革室の設置（</a:t>
                      </a:r>
                      <a:r>
                        <a:rPr lang="en-US" altLang="ja-JP" sz="1300" spc="-120" dirty="0"/>
                        <a:t>2006</a:t>
                      </a:r>
                      <a:r>
                        <a:rPr lang="ja-JP" altLang="en-US" sz="1300" spc="-120" dirty="0"/>
                        <a:t>年度）</a:t>
                      </a:r>
                      <a:endParaRPr kumimoji="1" lang="en-US" altLang="ja-JP" sz="1300" kern="1200" spc="-120" dirty="0">
                        <a:solidFill>
                          <a:schemeClr val="dk1"/>
                        </a:solidFill>
                        <a:latin typeface="+mn-lt"/>
                        <a:ea typeface="+mn-ea"/>
                        <a:cs typeface="+mn-cs"/>
                      </a:endParaRPr>
                    </a:p>
                    <a:p>
                      <a:pPr>
                        <a:lnSpc>
                          <a:spcPts val="1300"/>
                        </a:lnSpc>
                      </a:pPr>
                      <a:r>
                        <a:rPr kumimoji="1" lang="ja-JP" altLang="en-US" sz="1300" kern="1200" spc="-120" dirty="0">
                          <a:solidFill>
                            <a:schemeClr val="dk1"/>
                          </a:solidFill>
                          <a:latin typeface="+mn-lt"/>
                          <a:ea typeface="+mn-ea"/>
                          <a:cs typeface="+mn-cs"/>
                        </a:rPr>
                        <a:t>・改革プロジェクトチームの設置　　　　　　</a:t>
                      </a:r>
                      <a:endParaRPr kumimoji="1" lang="en-US" altLang="ja-JP" sz="1300" kern="1200" spc="-120" dirty="0">
                        <a:solidFill>
                          <a:schemeClr val="dk1"/>
                        </a:solidFill>
                        <a:latin typeface="+mn-lt"/>
                        <a:ea typeface="+mn-ea"/>
                        <a:cs typeface="+mn-cs"/>
                      </a:endParaRPr>
                    </a:p>
                    <a:p>
                      <a:pPr>
                        <a:lnSpc>
                          <a:spcPts val="1300"/>
                        </a:lnSpc>
                      </a:pPr>
                      <a:r>
                        <a:rPr kumimoji="1" lang="ja-JP" altLang="en-US" sz="1300" kern="1200" spc="-120" dirty="0">
                          <a:solidFill>
                            <a:schemeClr val="dk1"/>
                          </a:solidFill>
                          <a:latin typeface="+mn-lt"/>
                          <a:ea typeface="+mn-ea"/>
                          <a:cs typeface="+mn-cs"/>
                        </a:rPr>
                        <a:t>　（</a:t>
                      </a:r>
                      <a:r>
                        <a:rPr kumimoji="1" lang="en-US" altLang="ja-JP" sz="1300" kern="1200" spc="-120" dirty="0">
                          <a:solidFill>
                            <a:schemeClr val="dk1"/>
                          </a:solidFill>
                          <a:latin typeface="+mn-lt"/>
                          <a:ea typeface="+mn-ea"/>
                          <a:cs typeface="+mn-cs"/>
                        </a:rPr>
                        <a:t>2011</a:t>
                      </a:r>
                      <a:r>
                        <a:rPr kumimoji="1" lang="ja-JP" altLang="en-US" sz="1300" kern="1200" spc="-120" dirty="0">
                          <a:solidFill>
                            <a:schemeClr val="dk1"/>
                          </a:solidFill>
                          <a:latin typeface="+mn-lt"/>
                          <a:ea typeface="+mn-ea"/>
                          <a:cs typeface="+mn-cs"/>
                        </a:rPr>
                        <a:t>年度）</a:t>
                      </a:r>
                      <a:endParaRPr kumimoji="1" lang="en-US" altLang="ja-JP" sz="1300" kern="1200" spc="-12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7" name="テキスト ボックス 6"/>
          <p:cNvSpPr txBox="1"/>
          <p:nvPr/>
        </p:nvSpPr>
        <p:spPr>
          <a:xfrm>
            <a:off x="7956376" y="0"/>
            <a:ext cx="1187624" cy="307777"/>
          </a:xfrm>
          <a:prstGeom prst="rect">
            <a:avLst/>
          </a:prstGeom>
          <a:noFill/>
        </p:spPr>
        <p:txBody>
          <a:bodyPr wrap="square" rtlCol="0">
            <a:spAutoFit/>
          </a:bodyPr>
          <a:lstStyle/>
          <a:p>
            <a:r>
              <a:rPr lang="en-US" altLang="ja-JP" sz="1400" dirty="0">
                <a:solidFill>
                  <a:prstClr val="black"/>
                </a:solidFill>
              </a:rPr>
              <a:t>A1</a:t>
            </a:r>
            <a:endParaRPr lang="ja-JP" altLang="en-US" sz="1400" dirty="0">
              <a:solidFill>
                <a:prstClr val="black"/>
              </a:solidFill>
            </a:endParaRPr>
          </a:p>
        </p:txBody>
      </p:sp>
      <p:sp>
        <p:nvSpPr>
          <p:cNvPr id="8" name="左大かっこ 7"/>
          <p:cNvSpPr/>
          <p:nvPr/>
        </p:nvSpPr>
        <p:spPr>
          <a:xfrm>
            <a:off x="2339752" y="3090639"/>
            <a:ext cx="72008" cy="66202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9" name="スライド番号プレースホルダー 8"/>
          <p:cNvSpPr>
            <a:spLocks noGrp="1"/>
          </p:cNvSpPr>
          <p:nvPr>
            <p:ph type="sldNum" sz="quarter" idx="12"/>
          </p:nvPr>
        </p:nvSpPr>
        <p:spPr/>
        <p:txBody>
          <a:bodyPr/>
          <a:lstStyle/>
          <a:p>
            <a:fld id="{CCEC3038-1CF1-4B63-9920-55248DCFBA97}" type="slidenum">
              <a:rPr kumimoji="1" lang="ja-JP" altLang="en-US" smtClean="0"/>
              <a:pPr/>
              <a:t>126</a:t>
            </a:fld>
            <a:endParaRPr kumimoji="1" lang="ja-JP" altLang="en-US"/>
          </a:p>
        </p:txBody>
      </p:sp>
    </p:spTree>
    <p:extLst>
      <p:ext uri="{BB962C8B-B14F-4D97-AF65-F5344CB8AC3E}">
        <p14:creationId xmlns:p14="http://schemas.microsoft.com/office/powerpoint/2010/main" val="115236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880134" y="2780928"/>
            <a:ext cx="1310269" cy="360040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2609781" y="4221088"/>
            <a:ext cx="1098123" cy="216024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956376" y="0"/>
            <a:ext cx="936104" cy="307777"/>
          </a:xfrm>
          <a:prstGeom prst="rect">
            <a:avLst/>
          </a:prstGeom>
          <a:noFill/>
        </p:spPr>
        <p:txBody>
          <a:bodyPr wrap="square" rtlCol="0">
            <a:spAutoFit/>
          </a:bodyPr>
          <a:lstStyle/>
          <a:p>
            <a:r>
              <a:rPr kumimoji="1" lang="en-US" altLang="ja-JP" sz="1400" dirty="0"/>
              <a:t>A1</a:t>
            </a:r>
            <a:r>
              <a:rPr lang="en-US" altLang="ja-JP" sz="1400" dirty="0"/>
              <a:t>.(1)</a:t>
            </a:r>
            <a:endParaRPr kumimoji="1" lang="ja-JP" altLang="en-US" sz="1400" dirty="0"/>
          </a:p>
        </p:txBody>
      </p:sp>
      <p:sp>
        <p:nvSpPr>
          <p:cNvPr id="14" name="正方形/長方形 13"/>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①　人件費の削減</a:t>
            </a:r>
          </a:p>
        </p:txBody>
      </p:sp>
      <p:cxnSp>
        <p:nvCxnSpPr>
          <p:cNvPr id="15" name="直線コネクタ 14"/>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9512" y="764704"/>
            <a:ext cx="8892480" cy="923330"/>
          </a:xfrm>
          <a:prstGeom prst="rect">
            <a:avLst/>
          </a:prstGeom>
        </p:spPr>
        <p:txBody>
          <a:bodyPr wrap="square">
            <a:spAutoFit/>
          </a:bodyPr>
          <a:lstStyle/>
          <a:p>
            <a:r>
              <a:rPr lang="ja-JP" altLang="en-US" dirty="0">
                <a:latin typeface="Calibri" pitchFamily="34" charset="0"/>
              </a:rPr>
              <a:t>　職員の平均年収は従来から平均年齢が低いこともあって他都市より低かったが、給料減額等により、さらに低水準に。</a:t>
            </a:r>
            <a:endParaRPr lang="en-US" altLang="ja-JP" dirty="0">
              <a:latin typeface="Calibri" pitchFamily="34" charset="0"/>
            </a:endParaRPr>
          </a:p>
          <a:p>
            <a:r>
              <a:rPr lang="ja-JP" altLang="en-US" dirty="0">
                <a:latin typeface="Calibri" pitchFamily="34" charset="0"/>
              </a:rPr>
              <a:t>　また、人件費予算額も他都市と比較して大きく削減。</a:t>
            </a:r>
            <a:endParaRPr lang="en-US" altLang="ja-JP" dirty="0"/>
          </a:p>
        </p:txBody>
      </p:sp>
      <p:sp>
        <p:nvSpPr>
          <p:cNvPr id="12" name="テキスト ボックス 11"/>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127</a:t>
            </a:fld>
            <a:endParaRPr kumimoji="1" lang="ja-JP" altLang="en-US"/>
          </a:p>
        </p:txBody>
      </p:sp>
      <p:pic>
        <p:nvPicPr>
          <p:cNvPr id="2" name="図 1"/>
          <p:cNvPicPr>
            <a:picLocks noChangeAspect="1"/>
          </p:cNvPicPr>
          <p:nvPr/>
        </p:nvPicPr>
        <p:blipFill>
          <a:blip r:embed="rId2"/>
          <a:stretch>
            <a:fillRect/>
          </a:stretch>
        </p:blipFill>
        <p:spPr>
          <a:xfrm>
            <a:off x="55374" y="1988840"/>
            <a:ext cx="4432176" cy="4663844"/>
          </a:xfrm>
          <a:prstGeom prst="rect">
            <a:avLst/>
          </a:prstGeom>
        </p:spPr>
      </p:pic>
      <p:pic>
        <p:nvPicPr>
          <p:cNvPr id="3" name="図 2"/>
          <p:cNvPicPr>
            <a:picLocks noChangeAspect="1"/>
          </p:cNvPicPr>
          <p:nvPr/>
        </p:nvPicPr>
        <p:blipFill>
          <a:blip r:embed="rId3"/>
          <a:stretch>
            <a:fillRect/>
          </a:stretch>
        </p:blipFill>
        <p:spPr>
          <a:xfrm>
            <a:off x="4502064" y="1969665"/>
            <a:ext cx="4596782" cy="4663844"/>
          </a:xfrm>
          <a:prstGeom prst="rect">
            <a:avLst/>
          </a:prstGeom>
        </p:spPr>
      </p:pic>
    </p:spTree>
    <p:extLst>
      <p:ext uri="{BB962C8B-B14F-4D97-AF65-F5344CB8AC3E}">
        <p14:creationId xmlns:p14="http://schemas.microsoft.com/office/powerpoint/2010/main" val="3093110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85613" y="1018533"/>
            <a:ext cx="8750884" cy="46625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257636" y="3496446"/>
            <a:ext cx="1098340" cy="224913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1520" y="692696"/>
            <a:ext cx="8892480" cy="1046440"/>
          </a:xfrm>
          <a:prstGeom prst="rect">
            <a:avLst/>
          </a:prstGeom>
        </p:spPr>
        <p:txBody>
          <a:bodyPr wrap="square">
            <a:spAutoFit/>
          </a:bodyPr>
          <a:lstStyle/>
          <a:p>
            <a:r>
              <a:rPr lang="ja-JP" altLang="en-US" sz="2000" dirty="0">
                <a:latin typeface="Calibri" pitchFamily="34" charset="0"/>
              </a:rPr>
              <a:t>　</a:t>
            </a:r>
            <a:r>
              <a:rPr lang="en-US" altLang="ja-JP" sz="1400" dirty="0">
                <a:latin typeface="Calibri" pitchFamily="34" charset="0"/>
              </a:rPr>
              <a:t>2005</a:t>
            </a:r>
            <a:r>
              <a:rPr lang="ja-JP" altLang="en-US" sz="1400" dirty="0">
                <a:latin typeface="Calibri" pitchFamily="34" charset="0"/>
              </a:rPr>
              <a:t>年度から</a:t>
            </a:r>
            <a:r>
              <a:rPr lang="en-US" altLang="ja-JP" sz="1400" dirty="0">
                <a:latin typeface="Calibri" pitchFamily="34" charset="0"/>
              </a:rPr>
              <a:t>2013</a:t>
            </a:r>
            <a:r>
              <a:rPr lang="ja-JP" altLang="en-US" sz="1400" dirty="0">
                <a:latin typeface="Calibri" pitchFamily="34" charset="0"/>
              </a:rPr>
              <a:t>年度までで、約</a:t>
            </a:r>
            <a:r>
              <a:rPr lang="en-US" altLang="ja-JP" sz="1400" dirty="0">
                <a:latin typeface="Calibri" pitchFamily="34" charset="0"/>
              </a:rPr>
              <a:t>12,000</a:t>
            </a:r>
            <a:r>
              <a:rPr lang="ja-JP" altLang="en-US" sz="1400" dirty="0">
                <a:latin typeface="Calibri" pitchFamily="34" charset="0"/>
              </a:rPr>
              <a:t>人（約</a:t>
            </a:r>
            <a:r>
              <a:rPr lang="en-US" altLang="ja-JP" sz="1400" dirty="0">
                <a:latin typeface="Calibri" pitchFamily="34" charset="0"/>
              </a:rPr>
              <a:t>25</a:t>
            </a:r>
            <a:r>
              <a:rPr lang="ja-JP" altLang="en-US" sz="1400" dirty="0">
                <a:latin typeface="Calibri" pitchFamily="34" charset="0"/>
              </a:rPr>
              <a:t>％）の職員を削減。</a:t>
            </a:r>
            <a:endParaRPr lang="en-US" altLang="ja-JP" sz="1400" dirty="0">
              <a:latin typeface="Calibri" pitchFamily="34" charset="0"/>
            </a:endParaRPr>
          </a:p>
          <a:p>
            <a:r>
              <a:rPr lang="ja-JP" altLang="en-US" sz="1400" dirty="0">
                <a:latin typeface="Calibri" pitchFamily="34" charset="0"/>
              </a:rPr>
              <a:t>　さらに、</a:t>
            </a:r>
            <a:r>
              <a:rPr lang="en-US" altLang="ja-JP" sz="1400" dirty="0">
                <a:latin typeface="Calibri" pitchFamily="34" charset="0"/>
              </a:rPr>
              <a:t>2013</a:t>
            </a:r>
            <a:r>
              <a:rPr lang="ja-JP" altLang="en-US" sz="1400" dirty="0">
                <a:latin typeface="Calibri" pitchFamily="34" charset="0"/>
              </a:rPr>
              <a:t>年度から</a:t>
            </a:r>
            <a:r>
              <a:rPr lang="en-US" altLang="ja-JP" sz="1400" dirty="0">
                <a:latin typeface="Calibri" pitchFamily="34" charset="0"/>
              </a:rPr>
              <a:t>2017</a:t>
            </a:r>
            <a:r>
              <a:rPr lang="ja-JP" altLang="en-US" sz="1400" dirty="0">
                <a:latin typeface="Calibri" pitchFamily="34" charset="0"/>
              </a:rPr>
              <a:t>年度までに、約</a:t>
            </a:r>
            <a:r>
              <a:rPr lang="en-US" altLang="ja-JP" sz="1400" dirty="0">
                <a:latin typeface="Calibri" pitchFamily="34" charset="0"/>
              </a:rPr>
              <a:t>5,000</a:t>
            </a:r>
            <a:r>
              <a:rPr lang="ja-JP" altLang="en-US" sz="1400" dirty="0">
                <a:latin typeface="Calibri" pitchFamily="34" charset="0"/>
              </a:rPr>
              <a:t>人（約</a:t>
            </a:r>
            <a:r>
              <a:rPr lang="en-US" altLang="ja-JP" sz="1400" dirty="0">
                <a:latin typeface="Calibri" pitchFamily="34" charset="0"/>
              </a:rPr>
              <a:t>14</a:t>
            </a:r>
            <a:r>
              <a:rPr lang="ja-JP" altLang="en-US" sz="1400" dirty="0">
                <a:latin typeface="Calibri" pitchFamily="34" charset="0"/>
              </a:rPr>
              <a:t>％）の職員を削減し、計約</a:t>
            </a:r>
            <a:r>
              <a:rPr lang="en-US" altLang="ja-JP" sz="1400" dirty="0">
                <a:latin typeface="Calibri" pitchFamily="34" charset="0"/>
              </a:rPr>
              <a:t>17,000</a:t>
            </a:r>
            <a:r>
              <a:rPr lang="ja-JP" altLang="en-US" sz="1400" dirty="0">
                <a:latin typeface="Calibri" pitchFamily="34" charset="0"/>
              </a:rPr>
              <a:t>人（約</a:t>
            </a:r>
            <a:r>
              <a:rPr lang="en-US" altLang="ja-JP" sz="1400" dirty="0">
                <a:latin typeface="Calibri" pitchFamily="34" charset="0"/>
              </a:rPr>
              <a:t>36</a:t>
            </a:r>
            <a:r>
              <a:rPr lang="ja-JP" altLang="en-US" sz="1400" dirty="0">
                <a:latin typeface="Calibri" pitchFamily="34" charset="0"/>
              </a:rPr>
              <a:t>％）の職員を削減した。</a:t>
            </a:r>
            <a:r>
              <a:rPr lang="en-US" altLang="ja-JP" sz="1100" dirty="0">
                <a:latin typeface="Calibri" pitchFamily="34" charset="0"/>
              </a:rPr>
              <a:t>※</a:t>
            </a:r>
            <a:r>
              <a:rPr lang="ja-JP" altLang="en-US" sz="1100" dirty="0">
                <a:latin typeface="Calibri" pitchFamily="34" charset="0"/>
              </a:rPr>
              <a:t>県費負担教職員の影響を除く</a:t>
            </a:r>
            <a:endParaRPr lang="en-US" altLang="ja-JP" sz="1400" dirty="0">
              <a:latin typeface="Calibri" pitchFamily="34" charset="0"/>
            </a:endParaRPr>
          </a:p>
          <a:p>
            <a:r>
              <a:rPr lang="ja-JP" altLang="en-US" sz="1400" dirty="0">
                <a:latin typeface="Calibri" pitchFamily="34" charset="0"/>
              </a:rPr>
              <a:t>　他都市と比較しても大きな削減となったが、</a:t>
            </a:r>
            <a:r>
              <a:rPr lang="ja-JP" altLang="en-US" sz="1400" dirty="0"/>
              <a:t>市民</a:t>
            </a:r>
            <a:r>
              <a:rPr lang="en-US" altLang="ja-JP" sz="1400" dirty="0"/>
              <a:t>1</a:t>
            </a:r>
            <a:r>
              <a:rPr lang="ja-JP" altLang="en-US" sz="1400" dirty="0"/>
              <a:t>万人あたりの職員数は依然として多い。</a:t>
            </a:r>
            <a:endParaRPr lang="en-US" altLang="ja-JP" sz="1400" dirty="0"/>
          </a:p>
        </p:txBody>
      </p:sp>
      <p:sp>
        <p:nvSpPr>
          <p:cNvPr id="28" name="角丸四角形 17">
            <a:extLst>
              <a:ext uri="{FF2B5EF4-FFF2-40B4-BE49-F238E27FC236}">
                <a16:creationId xmlns:a16="http://schemas.microsoft.com/office/drawing/2014/main" xmlns="" id="{FDE698C1-DBBE-4C53-927D-53B11BC0ACD4}"/>
              </a:ext>
            </a:extLst>
          </p:cNvPr>
          <p:cNvSpPr/>
          <p:nvPr/>
        </p:nvSpPr>
        <p:spPr>
          <a:xfrm>
            <a:off x="5163627" y="3496447"/>
            <a:ext cx="3509655" cy="235535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4" name="テキスト ボックス 13"/>
          <p:cNvSpPr txBox="1"/>
          <p:nvPr/>
        </p:nvSpPr>
        <p:spPr>
          <a:xfrm>
            <a:off x="7956376" y="0"/>
            <a:ext cx="936104" cy="307777"/>
          </a:xfrm>
          <a:prstGeom prst="rect">
            <a:avLst/>
          </a:prstGeom>
          <a:noFill/>
        </p:spPr>
        <p:txBody>
          <a:bodyPr wrap="square" rtlCol="0">
            <a:spAutoFit/>
          </a:bodyPr>
          <a:lstStyle/>
          <a:p>
            <a:r>
              <a:rPr kumimoji="1" lang="en-US" altLang="ja-JP" sz="1400" dirty="0"/>
              <a:t>A1</a:t>
            </a:r>
            <a:r>
              <a:rPr lang="en-US" altLang="ja-JP" sz="1400" dirty="0"/>
              <a:t>.(2)</a:t>
            </a:r>
            <a:endParaRPr kumimoji="1" lang="ja-JP" altLang="en-US" sz="1400" dirty="0"/>
          </a:p>
        </p:txBody>
      </p:sp>
      <p:sp>
        <p:nvSpPr>
          <p:cNvPr id="15" name="正方形/長方形 14"/>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②　職員数の削減</a:t>
            </a:r>
          </a:p>
        </p:txBody>
      </p:sp>
      <p:cxnSp>
        <p:nvCxnSpPr>
          <p:cNvPr id="17" name="直線コネクタ 16"/>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sp>
        <p:nvSpPr>
          <p:cNvPr id="16" name="スライド番号プレースホルダ 15"/>
          <p:cNvSpPr>
            <a:spLocks noGrp="1"/>
          </p:cNvSpPr>
          <p:nvPr>
            <p:ph type="sldNum" sz="quarter" idx="12"/>
          </p:nvPr>
        </p:nvSpPr>
        <p:spPr/>
        <p:txBody>
          <a:bodyPr/>
          <a:lstStyle/>
          <a:p>
            <a:fld id="{CCEC3038-1CF1-4B63-9920-55248DCFBA97}" type="slidenum">
              <a:rPr kumimoji="1" lang="ja-JP" altLang="en-US" smtClean="0"/>
              <a:pPr/>
              <a:t>128</a:t>
            </a:fld>
            <a:endParaRPr kumimoji="1" lang="ja-JP" altLang="en-US"/>
          </a:p>
        </p:txBody>
      </p:sp>
      <p:sp>
        <p:nvSpPr>
          <p:cNvPr id="2" name="正方形/長方形 1"/>
          <p:cNvSpPr/>
          <p:nvPr/>
        </p:nvSpPr>
        <p:spPr>
          <a:xfrm>
            <a:off x="684726" y="6172416"/>
            <a:ext cx="5252437" cy="261610"/>
          </a:xfrm>
          <a:prstGeom prst="rect">
            <a:avLst/>
          </a:prstGeom>
        </p:spPr>
        <p:txBody>
          <a:bodyPr wrap="square">
            <a:spAutoFit/>
          </a:bodyPr>
          <a:lstStyle/>
          <a:p>
            <a:r>
              <a:rPr lang="en-US" altLang="ja-JP" sz="1100" dirty="0"/>
              <a:t>※2017</a:t>
            </a:r>
            <a:r>
              <a:rPr lang="ja-JP" altLang="en-US" sz="1100" dirty="0"/>
              <a:t>年度は各政令市において、県費負担教職員の権限移譲に伴う職員数が増加</a:t>
            </a:r>
          </a:p>
        </p:txBody>
      </p:sp>
      <p:pic>
        <p:nvPicPr>
          <p:cNvPr id="3" name="図 2"/>
          <p:cNvPicPr>
            <a:picLocks noChangeAspect="1"/>
          </p:cNvPicPr>
          <p:nvPr/>
        </p:nvPicPr>
        <p:blipFill>
          <a:blip r:embed="rId2"/>
          <a:stretch>
            <a:fillRect/>
          </a:stretch>
        </p:blipFill>
        <p:spPr>
          <a:xfrm>
            <a:off x="471344" y="1978518"/>
            <a:ext cx="4468755" cy="4279763"/>
          </a:xfrm>
          <a:prstGeom prst="rect">
            <a:avLst/>
          </a:prstGeom>
        </p:spPr>
      </p:pic>
      <p:pic>
        <p:nvPicPr>
          <p:cNvPr id="4" name="図 3"/>
          <p:cNvPicPr>
            <a:picLocks noChangeAspect="1"/>
          </p:cNvPicPr>
          <p:nvPr/>
        </p:nvPicPr>
        <p:blipFill>
          <a:blip r:embed="rId3"/>
          <a:stretch>
            <a:fillRect/>
          </a:stretch>
        </p:blipFill>
        <p:spPr>
          <a:xfrm>
            <a:off x="4835242" y="1882594"/>
            <a:ext cx="4041998" cy="4450466"/>
          </a:xfrm>
          <a:prstGeom prst="rect">
            <a:avLst/>
          </a:prstGeom>
        </p:spPr>
      </p:pic>
    </p:spTree>
    <p:extLst>
      <p:ext uri="{BB962C8B-B14F-4D97-AF65-F5344CB8AC3E}">
        <p14:creationId xmlns:p14="http://schemas.microsoft.com/office/powerpoint/2010/main" val="195858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467544" y="5961328"/>
            <a:ext cx="7488832" cy="789431"/>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482240" y="2631187"/>
            <a:ext cx="2261373" cy="2390450"/>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51520" y="1071918"/>
            <a:ext cx="540000" cy="324128"/>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3925660" y="768622"/>
            <a:ext cx="4966820" cy="372527"/>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51520" y="764704"/>
            <a:ext cx="8712968" cy="646331"/>
          </a:xfrm>
          <a:prstGeom prst="rect">
            <a:avLst/>
          </a:prstGeom>
        </p:spPr>
        <p:txBody>
          <a:bodyPr wrap="square">
            <a:spAutoFit/>
          </a:bodyPr>
          <a:lstStyle/>
          <a:p>
            <a:r>
              <a:rPr lang="ja-JP" altLang="en-US" dirty="0">
                <a:latin typeface="Calibri" pitchFamily="34" charset="0"/>
              </a:rPr>
              <a:t>　「市政改革プラン（</a:t>
            </a:r>
            <a:r>
              <a:rPr lang="en-US" altLang="ja-JP" dirty="0">
                <a:latin typeface="Calibri" pitchFamily="34" charset="0"/>
              </a:rPr>
              <a:t>2012</a:t>
            </a:r>
            <a:r>
              <a:rPr lang="ja-JP" altLang="en-US" dirty="0">
                <a:latin typeface="Calibri" pitchFamily="34" charset="0"/>
              </a:rPr>
              <a:t>年</a:t>
            </a:r>
            <a:r>
              <a:rPr lang="en-US" altLang="ja-JP" dirty="0">
                <a:latin typeface="Calibri" pitchFamily="34" charset="0"/>
              </a:rPr>
              <a:t>7</a:t>
            </a:r>
            <a:r>
              <a:rPr lang="ja-JP" altLang="en-US" dirty="0">
                <a:latin typeface="Calibri" pitchFamily="34" charset="0"/>
              </a:rPr>
              <a:t>月策定）」及び「平成</a:t>
            </a:r>
            <a:r>
              <a:rPr lang="en-US" altLang="ja-JP" dirty="0">
                <a:latin typeface="Calibri" pitchFamily="34" charset="0"/>
              </a:rPr>
              <a:t>27</a:t>
            </a:r>
            <a:r>
              <a:rPr lang="ja-JP" altLang="en-US" dirty="0">
                <a:latin typeface="Calibri" pitchFamily="34" charset="0"/>
              </a:rPr>
              <a:t>年度市政改革基本方針（</a:t>
            </a:r>
            <a:r>
              <a:rPr lang="en-US" altLang="ja-JP" dirty="0">
                <a:latin typeface="Calibri" pitchFamily="34" charset="0"/>
              </a:rPr>
              <a:t>2015</a:t>
            </a:r>
            <a:r>
              <a:rPr lang="ja-JP" altLang="en-US" dirty="0">
                <a:latin typeface="Calibri" pitchFamily="34" charset="0"/>
              </a:rPr>
              <a:t>年</a:t>
            </a:r>
            <a:r>
              <a:rPr lang="en-US" altLang="ja-JP" dirty="0">
                <a:latin typeface="Calibri" pitchFamily="34" charset="0"/>
              </a:rPr>
              <a:t>3</a:t>
            </a:r>
            <a:r>
              <a:rPr lang="ja-JP" altLang="en-US" dirty="0">
                <a:latin typeface="Calibri" pitchFamily="34" charset="0"/>
              </a:rPr>
              <a:t>月策定）」に基づき、施策・事業のゼロベースの見直し、補助金等の見直しを実施。</a:t>
            </a:r>
          </a:p>
        </p:txBody>
      </p:sp>
      <p:sp>
        <p:nvSpPr>
          <p:cNvPr id="2" name="角丸四角形 1"/>
          <p:cNvSpPr/>
          <p:nvPr/>
        </p:nvSpPr>
        <p:spPr>
          <a:xfrm>
            <a:off x="3851920" y="2060848"/>
            <a:ext cx="3816424" cy="372527"/>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195736" y="2636912"/>
            <a:ext cx="5472608"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グラフ 27"/>
          <p:cNvGraphicFramePr>
            <a:graphicFrameLocks/>
          </p:cNvGraphicFramePr>
          <p:nvPr>
            <p:extLst>
              <p:ext uri="{D42A27DB-BD31-4B8C-83A1-F6EECF244321}">
                <p14:modId xmlns:p14="http://schemas.microsoft.com/office/powerpoint/2010/main" val="2050689141"/>
              </p:ext>
            </p:extLst>
          </p:nvPr>
        </p:nvGraphicFramePr>
        <p:xfrm>
          <a:off x="1331640" y="2374800"/>
          <a:ext cx="6552728" cy="2745441"/>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③　事務事業の見直しと経費削減　（１／３）</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sp>
        <p:nvSpPr>
          <p:cNvPr id="15" name="テキスト ボックス 14"/>
          <p:cNvSpPr txBox="1"/>
          <p:nvPr/>
        </p:nvSpPr>
        <p:spPr>
          <a:xfrm>
            <a:off x="7668344" y="0"/>
            <a:ext cx="1475656" cy="307777"/>
          </a:xfrm>
          <a:prstGeom prst="rect">
            <a:avLst/>
          </a:prstGeom>
          <a:noFill/>
        </p:spPr>
        <p:txBody>
          <a:bodyPr wrap="square" rtlCol="0">
            <a:spAutoFit/>
          </a:bodyPr>
          <a:lstStyle/>
          <a:p>
            <a:r>
              <a:rPr kumimoji="1" lang="en-US" altLang="ja-JP" sz="1400" dirty="0"/>
              <a:t>A1.</a:t>
            </a:r>
            <a:r>
              <a:rPr lang="en-US" altLang="ja-JP" sz="1400" dirty="0"/>
              <a:t>(3)</a:t>
            </a:r>
            <a:r>
              <a:rPr lang="ja-JP" altLang="en-US" sz="1400" dirty="0" err="1"/>
              <a:t>、</a:t>
            </a:r>
            <a:r>
              <a:rPr lang="en-US" altLang="ja-JP" sz="1400" dirty="0"/>
              <a:t>A7.(17)</a:t>
            </a:r>
            <a:endParaRPr kumimoji="1" lang="ja-JP" altLang="en-US" sz="1400" dirty="0"/>
          </a:p>
        </p:txBody>
      </p:sp>
      <p:sp>
        <p:nvSpPr>
          <p:cNvPr id="20" name="テキスト ボックス 19"/>
          <p:cNvSpPr txBox="1"/>
          <p:nvPr/>
        </p:nvSpPr>
        <p:spPr>
          <a:xfrm>
            <a:off x="606444" y="1340768"/>
            <a:ext cx="8424936" cy="1092607"/>
          </a:xfrm>
          <a:prstGeom prst="rect">
            <a:avLst/>
          </a:prstGeom>
          <a:noFill/>
        </p:spPr>
        <p:txBody>
          <a:bodyPr wrap="square" rtlCol="0">
            <a:spAutoFit/>
          </a:bodyPr>
          <a:lstStyle/>
          <a:p>
            <a:pPr>
              <a:lnSpc>
                <a:spcPts val="2600"/>
              </a:lnSpc>
            </a:pPr>
            <a:r>
              <a:rPr lang="ja-JP" altLang="en-US" sz="1600" dirty="0">
                <a:latin typeface="+mn-ea"/>
                <a:ea typeface="+mn-ea"/>
              </a:rPr>
              <a:t>○ </a:t>
            </a:r>
            <a:r>
              <a:rPr lang="ja-JP" altLang="en-US" sz="1600" u="sng" dirty="0">
                <a:latin typeface="+mn-ea"/>
                <a:ea typeface="+mn-ea"/>
              </a:rPr>
              <a:t>施策・事業のゼロベースの見直し（１０９項目）</a:t>
            </a:r>
            <a:endParaRPr lang="en-US" altLang="ja-JP" sz="1600" u="sng" dirty="0">
              <a:latin typeface="+mn-ea"/>
              <a:ea typeface="+mn-ea"/>
            </a:endParaRPr>
          </a:p>
          <a:p>
            <a:pPr>
              <a:lnSpc>
                <a:spcPts val="2600"/>
              </a:lnSpc>
            </a:pPr>
            <a:r>
              <a:rPr lang="ja-JP" altLang="en-US" sz="1600" dirty="0"/>
              <a:t>　　削減効果額（一般財源）　　　　合計　</a:t>
            </a:r>
            <a:r>
              <a:rPr lang="en-US" altLang="ja-JP" sz="1600" b="1" dirty="0"/>
              <a:t>378</a:t>
            </a:r>
            <a:r>
              <a:rPr lang="ja-JP" altLang="ja-JP" sz="1600" b="1" dirty="0"/>
              <a:t>億</a:t>
            </a:r>
            <a:r>
              <a:rPr lang="en-US" altLang="ja-JP" sz="1600" b="1" dirty="0"/>
              <a:t>8,300</a:t>
            </a:r>
            <a:r>
              <a:rPr lang="ja-JP" altLang="ja-JP" sz="1600" b="1" dirty="0"/>
              <a:t>万円</a:t>
            </a:r>
            <a:r>
              <a:rPr lang="ja-JP" altLang="en-US" sz="1600" dirty="0"/>
              <a:t>　（</a:t>
            </a:r>
            <a:r>
              <a:rPr lang="en-US" altLang="ja-JP" sz="1600" dirty="0"/>
              <a:t>2012</a:t>
            </a:r>
            <a:r>
              <a:rPr lang="ja-JP" altLang="en-US" sz="1600" dirty="0"/>
              <a:t>～</a:t>
            </a:r>
            <a:r>
              <a:rPr lang="en-US" altLang="ja-JP" sz="1600" dirty="0"/>
              <a:t>2014</a:t>
            </a:r>
            <a:r>
              <a:rPr lang="ja-JP" altLang="en-US" sz="1600" dirty="0"/>
              <a:t>年度累計）</a:t>
            </a:r>
            <a:endParaRPr lang="en-US" altLang="ja-JP" sz="1600" dirty="0"/>
          </a:p>
          <a:p>
            <a:pPr>
              <a:lnSpc>
                <a:spcPts val="2600"/>
              </a:lnSpc>
            </a:pPr>
            <a:r>
              <a:rPr lang="ja-JP" altLang="en-US" sz="1600" dirty="0"/>
              <a:t>　　　　　　　　　　　　　　　　　　　　　　　　　</a:t>
            </a:r>
            <a:r>
              <a:rPr lang="en-US" altLang="ja-JP" sz="1600" b="1" dirty="0"/>
              <a:t>612</a:t>
            </a:r>
            <a:r>
              <a:rPr lang="ja-JP" altLang="ja-JP" sz="1600" b="1" dirty="0"/>
              <a:t>億</a:t>
            </a:r>
            <a:r>
              <a:rPr lang="en-US" altLang="ja-JP" sz="1600" b="1" dirty="0"/>
              <a:t>5,800</a:t>
            </a:r>
            <a:r>
              <a:rPr lang="ja-JP" altLang="ja-JP" sz="1600" b="1" dirty="0"/>
              <a:t>万円</a:t>
            </a:r>
            <a:r>
              <a:rPr lang="ja-JP" altLang="en-US" sz="1600" dirty="0"/>
              <a:t>　（</a:t>
            </a:r>
            <a:r>
              <a:rPr lang="en-US" altLang="ja-JP" sz="1600" dirty="0"/>
              <a:t>2012</a:t>
            </a:r>
            <a:r>
              <a:rPr lang="ja-JP" altLang="en-US" sz="1600" dirty="0"/>
              <a:t>～</a:t>
            </a:r>
            <a:r>
              <a:rPr lang="en-US" altLang="ja-JP" sz="1600" dirty="0"/>
              <a:t>2015</a:t>
            </a:r>
            <a:r>
              <a:rPr lang="ja-JP" altLang="en-US" sz="1600" dirty="0"/>
              <a:t>年度累計）</a:t>
            </a:r>
            <a:endParaRPr lang="en-US" altLang="ja-JP" sz="1600" dirty="0"/>
          </a:p>
        </p:txBody>
      </p:sp>
      <p:sp>
        <p:nvSpPr>
          <p:cNvPr id="34" name="テキスト ボックス 33"/>
          <p:cNvSpPr txBox="1"/>
          <p:nvPr/>
        </p:nvSpPr>
        <p:spPr>
          <a:xfrm>
            <a:off x="1943200" y="2761764"/>
            <a:ext cx="396552" cy="307196"/>
          </a:xfrm>
          <a:prstGeom prst="rect">
            <a:avLst/>
          </a:prstGeom>
          <a:noFill/>
        </p:spPr>
        <p:txBody>
          <a:bodyPr wrap="square" rtlCol="0">
            <a:spAutoFit/>
          </a:bodyPr>
          <a:lstStyle/>
          <a:p>
            <a:r>
              <a:rPr lang="ja-JP" altLang="en-US" sz="1400" dirty="0">
                <a:latin typeface="+mn-lt"/>
                <a:ea typeface="+mn-ea"/>
              </a:rPr>
              <a:t>→</a:t>
            </a:r>
            <a:endParaRPr lang="en-US" altLang="ja-JP" sz="1400" dirty="0">
              <a:latin typeface="+mn-lt"/>
              <a:ea typeface="+mn-ea"/>
            </a:endParaRPr>
          </a:p>
        </p:txBody>
      </p:sp>
      <p:sp>
        <p:nvSpPr>
          <p:cNvPr id="36" name="テキスト ボックス 35"/>
          <p:cNvSpPr txBox="1"/>
          <p:nvPr/>
        </p:nvSpPr>
        <p:spPr>
          <a:xfrm>
            <a:off x="6530018" y="2708920"/>
            <a:ext cx="860434" cy="369332"/>
          </a:xfrm>
          <a:prstGeom prst="rect">
            <a:avLst/>
          </a:prstGeom>
          <a:noFill/>
        </p:spPr>
        <p:txBody>
          <a:bodyPr wrap="square" lIns="0" tIns="0" rIns="0" bIns="0" rtlCol="0">
            <a:spAutoFit/>
          </a:bodyPr>
          <a:lstStyle/>
          <a:p>
            <a:r>
              <a:rPr lang="en-US" altLang="ja-JP" sz="1200" dirty="0"/>
              <a:t>612</a:t>
            </a:r>
            <a:r>
              <a:rPr lang="ja-JP" altLang="ja-JP" sz="1200" dirty="0"/>
              <a:t>億</a:t>
            </a:r>
            <a:endParaRPr lang="en-US" altLang="ja-JP" sz="1200" dirty="0"/>
          </a:p>
          <a:p>
            <a:r>
              <a:rPr lang="en-US" altLang="ja-JP" sz="1200" dirty="0"/>
              <a:t>  5,800</a:t>
            </a:r>
            <a:r>
              <a:rPr lang="ja-JP" altLang="ja-JP" sz="1200" dirty="0"/>
              <a:t>万円</a:t>
            </a:r>
            <a:endParaRPr lang="en-US" altLang="ja-JP" sz="1200" dirty="0"/>
          </a:p>
        </p:txBody>
      </p:sp>
      <p:sp>
        <p:nvSpPr>
          <p:cNvPr id="23" name="テキスト ボックス 22"/>
          <p:cNvSpPr txBox="1"/>
          <p:nvPr/>
        </p:nvSpPr>
        <p:spPr>
          <a:xfrm>
            <a:off x="467544" y="5157192"/>
            <a:ext cx="8388424" cy="784830"/>
          </a:xfrm>
          <a:prstGeom prst="rect">
            <a:avLst/>
          </a:prstGeom>
          <a:noFill/>
        </p:spPr>
        <p:txBody>
          <a:bodyPr wrap="square" rtlCol="0">
            <a:spAutoFit/>
          </a:bodyPr>
          <a:lstStyle/>
          <a:p>
            <a:pPr>
              <a:lnSpc>
                <a:spcPts val="1800"/>
              </a:lnSpc>
            </a:pPr>
            <a:r>
              <a:rPr kumimoji="1" lang="en-US" altLang="ja-JP" sz="1200" dirty="0">
                <a:latin typeface="+mj-ea"/>
                <a:ea typeface="+mj-ea"/>
              </a:rPr>
              <a:t>※1</a:t>
            </a:r>
            <a:r>
              <a:rPr kumimoji="1" lang="ja-JP" altLang="en-US" sz="1200" dirty="0">
                <a:latin typeface="+mj-ea"/>
                <a:ea typeface="+mj-ea"/>
              </a:rPr>
              <a:t> 　</a:t>
            </a:r>
            <a:r>
              <a:rPr kumimoji="1" lang="en-US" altLang="ja-JP" sz="1200" dirty="0">
                <a:latin typeface="+mj-ea"/>
                <a:ea typeface="+mj-ea"/>
              </a:rPr>
              <a:t>2014</a:t>
            </a:r>
            <a:r>
              <a:rPr kumimoji="1" lang="ja-JP" altLang="en-US" sz="1200" dirty="0">
                <a:latin typeface="+mj-ea"/>
                <a:ea typeface="+mj-ea"/>
              </a:rPr>
              <a:t>年度削減効果額 </a:t>
            </a:r>
            <a:r>
              <a:rPr lang="en-US" altLang="ja-JP" sz="1200" dirty="0">
                <a:latin typeface="+mj-ea"/>
                <a:ea typeface="+mj-ea"/>
              </a:rPr>
              <a:t>211.18</a:t>
            </a:r>
            <a:r>
              <a:rPr lang="ja-JP" altLang="en-US" sz="1200" dirty="0">
                <a:latin typeface="+mj-ea"/>
                <a:ea typeface="+mj-ea"/>
              </a:rPr>
              <a:t>億円　→　</a:t>
            </a:r>
            <a:r>
              <a:rPr lang="en-US" altLang="ja-JP" sz="1200" dirty="0">
                <a:latin typeface="+mj-ea"/>
                <a:ea typeface="+mj-ea"/>
              </a:rPr>
              <a:t>2012</a:t>
            </a:r>
            <a:r>
              <a:rPr lang="ja-JP" altLang="en-US" sz="1200" dirty="0">
                <a:latin typeface="+mj-ea"/>
                <a:ea typeface="+mj-ea"/>
              </a:rPr>
              <a:t>年度一般財源</a:t>
            </a:r>
            <a:r>
              <a:rPr lang="en-US" altLang="ja-JP" sz="1200" dirty="0">
                <a:latin typeface="+mj-ea"/>
                <a:ea typeface="+mj-ea"/>
              </a:rPr>
              <a:t>1</a:t>
            </a:r>
            <a:r>
              <a:rPr lang="ja-JP" altLang="en-US" sz="1200" dirty="0">
                <a:latin typeface="+mj-ea"/>
                <a:ea typeface="+mj-ea"/>
              </a:rPr>
              <a:t>億円以上の施策・事業の事業費見込（</a:t>
            </a:r>
            <a:r>
              <a:rPr lang="en-US" altLang="ja-JP" sz="1200" dirty="0">
                <a:latin typeface="+mj-ea"/>
                <a:ea typeface="+mj-ea"/>
              </a:rPr>
              <a:t>4,767</a:t>
            </a:r>
            <a:r>
              <a:rPr lang="ja-JP" altLang="en-US" sz="1200" dirty="0">
                <a:latin typeface="+mj-ea"/>
                <a:ea typeface="+mj-ea"/>
              </a:rPr>
              <a:t>億円）</a:t>
            </a:r>
            <a:r>
              <a:rPr lang="ja-JP" altLang="en-US" sz="1200" dirty="0">
                <a:latin typeface="+mj-ea"/>
              </a:rPr>
              <a:t>の</a:t>
            </a:r>
            <a:r>
              <a:rPr lang="en-US" altLang="ja-JP" sz="1200" dirty="0">
                <a:latin typeface="+mj-ea"/>
              </a:rPr>
              <a:t>4.4%</a:t>
            </a:r>
            <a:r>
              <a:rPr lang="ja-JP" altLang="en-US" sz="1200" dirty="0">
                <a:latin typeface="+mj-ea"/>
              </a:rPr>
              <a:t>に相当</a:t>
            </a:r>
            <a:endParaRPr lang="en-US" altLang="ja-JP" sz="1200" dirty="0">
              <a:solidFill>
                <a:srgbClr val="FF0000"/>
              </a:solidFill>
              <a:latin typeface="+mj-ea"/>
            </a:endParaRPr>
          </a:p>
          <a:p>
            <a:pPr>
              <a:lnSpc>
                <a:spcPts val="1800"/>
              </a:lnSpc>
            </a:pPr>
            <a:endParaRPr lang="en-US" altLang="ja-JP" sz="1200" dirty="0">
              <a:latin typeface="+mj-ea"/>
              <a:ea typeface="+mj-ea"/>
            </a:endParaRPr>
          </a:p>
          <a:p>
            <a:pPr>
              <a:lnSpc>
                <a:spcPts val="1800"/>
              </a:lnSpc>
            </a:pPr>
            <a:r>
              <a:rPr lang="ja-JP" altLang="en-US" sz="1200" dirty="0">
                <a:latin typeface="+mj-ea"/>
                <a:ea typeface="+mj-ea"/>
              </a:rPr>
              <a:t>　　　　　　　　　　　　　　　　　　　　　　　　　　　　　</a:t>
            </a:r>
            <a:endParaRPr lang="en-US" altLang="ja-JP" sz="1200" dirty="0">
              <a:latin typeface="+mj-ea"/>
              <a:ea typeface="+mj-ea"/>
            </a:endParaRPr>
          </a:p>
        </p:txBody>
      </p:sp>
      <p:sp>
        <p:nvSpPr>
          <p:cNvPr id="16" name="正方形/長方形 15"/>
          <p:cNvSpPr/>
          <p:nvPr/>
        </p:nvSpPr>
        <p:spPr>
          <a:xfrm>
            <a:off x="899592" y="5385264"/>
            <a:ext cx="7056784" cy="553998"/>
          </a:xfrm>
          <a:prstGeom prst="rect">
            <a:avLst/>
          </a:prstGeom>
        </p:spPr>
        <p:txBody>
          <a:bodyPr wrap="square">
            <a:spAutoFit/>
          </a:bodyPr>
          <a:lstStyle/>
          <a:p>
            <a:pPr>
              <a:lnSpc>
                <a:spcPts val="1800"/>
              </a:lnSpc>
            </a:pPr>
            <a:r>
              <a:rPr lang="en-US" altLang="ja-JP" sz="1200" dirty="0">
                <a:latin typeface="+mj-ea"/>
              </a:rPr>
              <a:t>(</a:t>
            </a:r>
            <a:r>
              <a:rPr lang="ja-JP" altLang="en-US" sz="1200" dirty="0">
                <a:latin typeface="+mj-ea"/>
              </a:rPr>
              <a:t>参考</a:t>
            </a:r>
            <a:r>
              <a:rPr lang="en-US" altLang="ja-JP" sz="1200" dirty="0">
                <a:latin typeface="+mj-ea"/>
              </a:rPr>
              <a:t>) 2014</a:t>
            </a:r>
            <a:r>
              <a:rPr lang="ja-JP" altLang="en-US" sz="1200" dirty="0">
                <a:latin typeface="+mj-ea"/>
              </a:rPr>
              <a:t>年度大阪市一般財源額予算額は</a:t>
            </a:r>
            <a:r>
              <a:rPr lang="en-US" altLang="ja-JP" sz="1200" dirty="0">
                <a:latin typeface="+mj-ea"/>
              </a:rPr>
              <a:t>8,278</a:t>
            </a:r>
            <a:r>
              <a:rPr lang="ja-JP" altLang="en-US" sz="1200" dirty="0">
                <a:latin typeface="+mj-ea"/>
              </a:rPr>
              <a:t>億円であるが、</a:t>
            </a:r>
            <a:r>
              <a:rPr lang="en-US" altLang="ja-JP" sz="1200" dirty="0">
                <a:latin typeface="+mj-ea"/>
              </a:rPr>
              <a:t> 211.18</a:t>
            </a:r>
            <a:r>
              <a:rPr lang="ja-JP" altLang="en-US" sz="1200" dirty="0">
                <a:latin typeface="+mj-ea"/>
              </a:rPr>
              <a:t>億円はこれの約２％に相当する。 　</a:t>
            </a:r>
            <a:endParaRPr lang="en-US" altLang="ja-JP" sz="1200" dirty="0">
              <a:latin typeface="+mj-ea"/>
            </a:endParaRPr>
          </a:p>
          <a:p>
            <a:pPr>
              <a:lnSpc>
                <a:spcPts val="1800"/>
              </a:lnSpc>
            </a:pPr>
            <a:r>
              <a:rPr lang="ja-JP" altLang="en-US" sz="1200" dirty="0">
                <a:latin typeface="+mj-ea"/>
              </a:rPr>
              <a:t>一般財源</a:t>
            </a:r>
            <a:r>
              <a:rPr lang="en-US" altLang="ja-JP" sz="1200" dirty="0">
                <a:latin typeface="+mj-ea"/>
              </a:rPr>
              <a:t>……</a:t>
            </a:r>
            <a:r>
              <a:rPr lang="ja-JP" altLang="en-US" sz="1200" dirty="0"/>
              <a:t>使途が特定されておらず、自治体の裁量で使用できる市税等の財源。</a:t>
            </a:r>
            <a:endParaRPr lang="en-US" altLang="ja-JP" sz="1200" dirty="0">
              <a:latin typeface="+mj-ea"/>
            </a:endParaRPr>
          </a:p>
        </p:txBody>
      </p:sp>
      <p:sp>
        <p:nvSpPr>
          <p:cNvPr id="19" name="スライド番号プレースホルダ 18"/>
          <p:cNvSpPr>
            <a:spLocks noGrp="1"/>
          </p:cNvSpPr>
          <p:nvPr>
            <p:ph type="sldNum" sz="quarter" idx="12"/>
          </p:nvPr>
        </p:nvSpPr>
        <p:spPr/>
        <p:txBody>
          <a:bodyPr/>
          <a:lstStyle/>
          <a:p>
            <a:fld id="{CCEC3038-1CF1-4B63-9920-55248DCFBA97}" type="slidenum">
              <a:rPr kumimoji="1" lang="ja-JP" altLang="en-US" smtClean="0"/>
              <a:pPr/>
              <a:t>129</a:t>
            </a:fld>
            <a:endParaRPr kumimoji="1" lang="ja-JP" altLang="en-US"/>
          </a:p>
        </p:txBody>
      </p:sp>
      <p:sp>
        <p:nvSpPr>
          <p:cNvPr id="22" name="テキスト ボックス 21"/>
          <p:cNvSpPr txBox="1"/>
          <p:nvPr/>
        </p:nvSpPr>
        <p:spPr>
          <a:xfrm>
            <a:off x="4042152" y="2671465"/>
            <a:ext cx="537327" cy="261610"/>
          </a:xfrm>
          <a:prstGeom prst="rect">
            <a:avLst/>
          </a:prstGeom>
          <a:noFill/>
        </p:spPr>
        <p:txBody>
          <a:bodyPr wrap="none" rtlCol="0">
            <a:spAutoFit/>
          </a:bodyPr>
          <a:lstStyle/>
          <a:p>
            <a:r>
              <a:rPr kumimoji="1" lang="ja-JP" altLang="en-US" sz="1100" dirty="0">
                <a:latin typeface="+mj-ea"/>
                <a:ea typeface="+mj-ea"/>
              </a:rPr>
              <a:t>（</a:t>
            </a:r>
            <a:r>
              <a:rPr kumimoji="1" lang="en-US" altLang="ja-JP" sz="1100" dirty="0">
                <a:latin typeface="+mj-ea"/>
                <a:ea typeface="+mj-ea"/>
              </a:rPr>
              <a:t>※1</a:t>
            </a:r>
            <a:r>
              <a:rPr kumimoji="1" lang="ja-JP" altLang="en-US" sz="1100" dirty="0">
                <a:latin typeface="+mj-ea"/>
                <a:ea typeface="+mj-ea"/>
              </a:rPr>
              <a:t>）</a:t>
            </a:r>
          </a:p>
        </p:txBody>
      </p:sp>
      <p:sp>
        <p:nvSpPr>
          <p:cNvPr id="24" name="テキスト ボックス 23"/>
          <p:cNvSpPr txBox="1"/>
          <p:nvPr/>
        </p:nvSpPr>
        <p:spPr>
          <a:xfrm>
            <a:off x="5743478" y="2709500"/>
            <a:ext cx="352661" cy="169277"/>
          </a:xfrm>
          <a:prstGeom prst="rect">
            <a:avLst/>
          </a:prstGeom>
          <a:noFill/>
        </p:spPr>
        <p:txBody>
          <a:bodyPr wrap="none" lIns="0" tIns="0" rIns="0" bIns="0" rtlCol="0" anchor="ctr" anchorCtr="0">
            <a:spAutoFit/>
          </a:bodyPr>
          <a:lstStyle/>
          <a:p>
            <a:r>
              <a:rPr kumimoji="1" lang="ja-JP" altLang="en-US" sz="1100" dirty="0">
                <a:latin typeface="+mj-ea"/>
                <a:ea typeface="+mj-ea"/>
              </a:rPr>
              <a:t>（</a:t>
            </a:r>
            <a:r>
              <a:rPr kumimoji="1" lang="en-US" altLang="ja-JP" sz="1100" dirty="0">
                <a:latin typeface="+mj-ea"/>
                <a:ea typeface="+mj-ea"/>
              </a:rPr>
              <a:t>※2</a:t>
            </a:r>
            <a:r>
              <a:rPr kumimoji="1" lang="ja-JP" altLang="en-US" sz="1100" dirty="0">
                <a:latin typeface="+mj-ea"/>
                <a:ea typeface="+mj-ea"/>
              </a:rPr>
              <a:t>）</a:t>
            </a:r>
          </a:p>
        </p:txBody>
      </p:sp>
      <p:sp>
        <p:nvSpPr>
          <p:cNvPr id="25" name="テキスト ボックス 24"/>
          <p:cNvSpPr txBox="1"/>
          <p:nvPr/>
        </p:nvSpPr>
        <p:spPr>
          <a:xfrm>
            <a:off x="4654748" y="2710081"/>
            <a:ext cx="900000" cy="369332"/>
          </a:xfrm>
          <a:prstGeom prst="rect">
            <a:avLst/>
          </a:prstGeom>
          <a:noFill/>
        </p:spPr>
        <p:txBody>
          <a:bodyPr wrap="square" lIns="36000" tIns="0" rIns="36000" bIns="0" rtlCol="0">
            <a:spAutoFit/>
          </a:bodyPr>
          <a:lstStyle/>
          <a:p>
            <a:r>
              <a:rPr lang="en-US" altLang="ja-JP" sz="1200" dirty="0"/>
              <a:t>378</a:t>
            </a:r>
            <a:r>
              <a:rPr lang="ja-JP" altLang="ja-JP" sz="1200" dirty="0"/>
              <a:t>億</a:t>
            </a:r>
            <a:endParaRPr lang="en-US" altLang="ja-JP" sz="1200" dirty="0"/>
          </a:p>
          <a:p>
            <a:r>
              <a:rPr lang="en-US" altLang="ja-JP" sz="1200" dirty="0"/>
              <a:t>  8,300</a:t>
            </a:r>
            <a:r>
              <a:rPr lang="ja-JP" altLang="ja-JP" sz="1200" dirty="0"/>
              <a:t>万円</a:t>
            </a:r>
            <a:endParaRPr lang="en-US" altLang="ja-JP" sz="1200" dirty="0"/>
          </a:p>
        </p:txBody>
      </p:sp>
      <p:sp>
        <p:nvSpPr>
          <p:cNvPr id="21" name="テキスト ボックス 20"/>
          <p:cNvSpPr txBox="1"/>
          <p:nvPr/>
        </p:nvSpPr>
        <p:spPr>
          <a:xfrm>
            <a:off x="467544" y="5949280"/>
            <a:ext cx="8388424" cy="323165"/>
          </a:xfrm>
          <a:prstGeom prst="rect">
            <a:avLst/>
          </a:prstGeom>
          <a:noFill/>
        </p:spPr>
        <p:txBody>
          <a:bodyPr wrap="square" rtlCol="0">
            <a:spAutoFit/>
          </a:bodyPr>
          <a:lstStyle/>
          <a:p>
            <a:pPr>
              <a:lnSpc>
                <a:spcPts val="1800"/>
              </a:lnSpc>
            </a:pPr>
            <a:r>
              <a:rPr lang="en-US" altLang="ja-JP" sz="1200" dirty="0">
                <a:latin typeface="+mj-ea"/>
                <a:ea typeface="+mj-ea"/>
              </a:rPr>
              <a:t>※2 2015</a:t>
            </a:r>
            <a:r>
              <a:rPr lang="ja-JP" altLang="en-US" sz="1200" dirty="0">
                <a:latin typeface="+mj-ea"/>
                <a:ea typeface="+mj-ea"/>
              </a:rPr>
              <a:t>年度削減効果額 </a:t>
            </a:r>
            <a:r>
              <a:rPr lang="en-US" altLang="ja-JP" sz="1200" dirty="0">
                <a:latin typeface="+mj-ea"/>
                <a:ea typeface="+mj-ea"/>
              </a:rPr>
              <a:t>233.75</a:t>
            </a:r>
            <a:r>
              <a:rPr lang="ja-JP" altLang="en-US" sz="1200" dirty="0">
                <a:latin typeface="+mj-ea"/>
                <a:ea typeface="+mj-ea"/>
              </a:rPr>
              <a:t>億円　→　</a:t>
            </a:r>
            <a:r>
              <a:rPr lang="en-US" altLang="ja-JP" sz="1200" dirty="0">
                <a:latin typeface="+mj-ea"/>
                <a:ea typeface="+mj-ea"/>
              </a:rPr>
              <a:t>2012</a:t>
            </a:r>
            <a:r>
              <a:rPr lang="ja-JP" altLang="en-US" sz="1200" dirty="0">
                <a:latin typeface="+mj-ea"/>
                <a:ea typeface="+mj-ea"/>
              </a:rPr>
              <a:t>年度一般財源</a:t>
            </a:r>
            <a:r>
              <a:rPr lang="en-US" altLang="ja-JP" sz="1200" dirty="0">
                <a:latin typeface="+mj-ea"/>
                <a:ea typeface="+mj-ea"/>
              </a:rPr>
              <a:t>1</a:t>
            </a:r>
            <a:r>
              <a:rPr lang="ja-JP" altLang="en-US" sz="1200" dirty="0">
                <a:latin typeface="+mj-ea"/>
                <a:ea typeface="+mj-ea"/>
              </a:rPr>
              <a:t>億円以上の施策・事業の事業費見込の</a:t>
            </a:r>
            <a:r>
              <a:rPr lang="en-US" altLang="ja-JP" sz="1200" dirty="0">
                <a:latin typeface="+mj-ea"/>
                <a:ea typeface="+mj-ea"/>
              </a:rPr>
              <a:t>4.9%</a:t>
            </a:r>
            <a:r>
              <a:rPr lang="ja-JP" altLang="en-US" sz="1200" dirty="0">
                <a:latin typeface="+mj-ea"/>
                <a:ea typeface="+mj-ea"/>
              </a:rPr>
              <a:t>の相当</a:t>
            </a:r>
            <a:endParaRPr lang="en-US" altLang="ja-JP" sz="1200" dirty="0">
              <a:latin typeface="+mj-ea"/>
              <a:ea typeface="+mj-ea"/>
            </a:endParaRPr>
          </a:p>
        </p:txBody>
      </p:sp>
      <p:sp>
        <p:nvSpPr>
          <p:cNvPr id="27" name="正方形/長方形 26"/>
          <p:cNvSpPr/>
          <p:nvPr/>
        </p:nvSpPr>
        <p:spPr>
          <a:xfrm>
            <a:off x="719064" y="6169438"/>
            <a:ext cx="7056784" cy="323165"/>
          </a:xfrm>
          <a:prstGeom prst="rect">
            <a:avLst/>
          </a:prstGeom>
        </p:spPr>
        <p:txBody>
          <a:bodyPr wrap="square">
            <a:spAutoFit/>
          </a:bodyPr>
          <a:lstStyle/>
          <a:p>
            <a:pPr>
              <a:lnSpc>
                <a:spcPts val="1800"/>
              </a:lnSpc>
            </a:pPr>
            <a:r>
              <a:rPr lang="en-US" altLang="ja-JP" sz="1200" dirty="0">
                <a:latin typeface="+mj-ea"/>
              </a:rPr>
              <a:t>(</a:t>
            </a:r>
            <a:r>
              <a:rPr lang="ja-JP" altLang="en-US" sz="1200" dirty="0">
                <a:latin typeface="+mj-ea"/>
              </a:rPr>
              <a:t>参考</a:t>
            </a:r>
            <a:r>
              <a:rPr lang="en-US" altLang="ja-JP" sz="1200" dirty="0">
                <a:latin typeface="+mj-ea"/>
              </a:rPr>
              <a:t>) 2015</a:t>
            </a:r>
            <a:r>
              <a:rPr lang="ja-JP" altLang="en-US" sz="1200" dirty="0">
                <a:latin typeface="+mj-ea"/>
              </a:rPr>
              <a:t>年度大阪市一般財源額予算額は</a:t>
            </a:r>
            <a:r>
              <a:rPr lang="en-US" altLang="ja-JP" sz="1200" dirty="0">
                <a:latin typeface="+mj-ea"/>
              </a:rPr>
              <a:t>8,394</a:t>
            </a:r>
            <a:r>
              <a:rPr lang="ja-JP" altLang="en-US" sz="1200" dirty="0">
                <a:latin typeface="+mj-ea"/>
              </a:rPr>
              <a:t>億円であるが、</a:t>
            </a:r>
            <a:r>
              <a:rPr lang="en-US" altLang="ja-JP" sz="1200" dirty="0">
                <a:latin typeface="+mj-ea"/>
              </a:rPr>
              <a:t> 233.75</a:t>
            </a:r>
            <a:r>
              <a:rPr lang="ja-JP" altLang="en-US" sz="1200" dirty="0">
                <a:latin typeface="+mj-ea"/>
              </a:rPr>
              <a:t>億円はこれの約３％に相当する。 　</a:t>
            </a:r>
            <a:endParaRPr lang="en-US" altLang="ja-JP" sz="1200" dirty="0">
              <a:latin typeface="+mj-ea"/>
            </a:endParaRPr>
          </a:p>
        </p:txBody>
      </p:sp>
      <p:cxnSp>
        <p:nvCxnSpPr>
          <p:cNvPr id="32" name="直線コネクタ 31"/>
          <p:cNvCxnSpPr/>
          <p:nvPr/>
        </p:nvCxnSpPr>
        <p:spPr>
          <a:xfrm flipV="1">
            <a:off x="5496056" y="2591942"/>
            <a:ext cx="0" cy="241200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5496056" y="5021637"/>
            <a:ext cx="828000"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743054" y="4823825"/>
            <a:ext cx="864096" cy="276999"/>
          </a:xfrm>
          <a:prstGeom prst="rect">
            <a:avLst/>
          </a:prstGeom>
          <a:noFill/>
        </p:spPr>
        <p:txBody>
          <a:bodyPr wrap="square" rtlCol="0">
            <a:spAutoFit/>
          </a:bodyPr>
          <a:lstStyle/>
          <a:p>
            <a:r>
              <a:rPr kumimoji="1" lang="ja-JP" altLang="en-US" sz="1200" dirty="0"/>
              <a:t>前回以降</a:t>
            </a:r>
          </a:p>
        </p:txBody>
      </p:sp>
      <p:sp>
        <p:nvSpPr>
          <p:cNvPr id="37" name="正方形/長方形 36"/>
          <p:cNvSpPr/>
          <p:nvPr/>
        </p:nvSpPr>
        <p:spPr>
          <a:xfrm>
            <a:off x="719064" y="6427594"/>
            <a:ext cx="7885384" cy="323165"/>
          </a:xfrm>
          <a:prstGeom prst="rect">
            <a:avLst/>
          </a:prstGeom>
        </p:spPr>
        <p:txBody>
          <a:bodyPr wrap="square">
            <a:spAutoFit/>
          </a:bodyPr>
          <a:lstStyle/>
          <a:p>
            <a:pPr>
              <a:lnSpc>
                <a:spcPts val="1800"/>
              </a:lnSpc>
            </a:pPr>
            <a:r>
              <a:rPr lang="ja-JP" altLang="en-US" sz="1200" dirty="0">
                <a:latin typeface="+mj-ea"/>
              </a:rPr>
              <a:t>なお、同基本方針終了後も、</a:t>
            </a:r>
            <a:r>
              <a:rPr lang="en-US" altLang="ja-JP" sz="1200" dirty="0">
                <a:latin typeface="+mj-ea"/>
              </a:rPr>
              <a:t>2016</a:t>
            </a:r>
            <a:r>
              <a:rPr lang="ja-JP" altLang="en-US" sz="1200" dirty="0">
                <a:latin typeface="+mj-ea"/>
              </a:rPr>
              <a:t>年度 </a:t>
            </a:r>
            <a:r>
              <a:rPr lang="en-US" altLang="ja-JP" sz="1200" dirty="0">
                <a:latin typeface="+mj-ea"/>
              </a:rPr>
              <a:t>2.84</a:t>
            </a:r>
            <a:r>
              <a:rPr lang="ja-JP" altLang="en-US" sz="1200" dirty="0">
                <a:latin typeface="+mj-ea"/>
              </a:rPr>
              <a:t>億円、</a:t>
            </a:r>
            <a:r>
              <a:rPr lang="en-US" altLang="ja-JP" sz="1200" dirty="0">
                <a:latin typeface="+mj-ea"/>
              </a:rPr>
              <a:t>2017</a:t>
            </a:r>
            <a:r>
              <a:rPr lang="ja-JP" altLang="en-US" sz="1200" dirty="0">
                <a:latin typeface="+mj-ea"/>
              </a:rPr>
              <a:t>年度 </a:t>
            </a:r>
            <a:r>
              <a:rPr lang="en-US" altLang="ja-JP" sz="1200" dirty="0">
                <a:latin typeface="+mj-ea"/>
              </a:rPr>
              <a:t>4.91</a:t>
            </a:r>
            <a:r>
              <a:rPr lang="ja-JP" altLang="en-US" sz="1200" dirty="0">
                <a:latin typeface="+mj-ea"/>
              </a:rPr>
              <a:t>億円の新たな見直し効果額（単年度）を達成。 　</a:t>
            </a:r>
            <a:endParaRPr lang="en-US" altLang="ja-JP" sz="1200" dirty="0">
              <a:latin typeface="+mj-ea"/>
            </a:endParaRPr>
          </a:p>
        </p:txBody>
      </p:sp>
    </p:spTree>
    <p:extLst>
      <p:ext uri="{BB962C8B-B14F-4D97-AF65-F5344CB8AC3E}">
        <p14:creationId xmlns:p14="http://schemas.microsoft.com/office/powerpoint/2010/main" val="207133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6288144" y="2060848"/>
            <a:ext cx="2035274" cy="2115299"/>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82600" y="1359895"/>
            <a:ext cx="3917391" cy="297124"/>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956376" y="0"/>
            <a:ext cx="1187624" cy="307777"/>
          </a:xfrm>
          <a:prstGeom prst="rect">
            <a:avLst/>
          </a:prstGeom>
          <a:noFill/>
        </p:spPr>
        <p:txBody>
          <a:bodyPr wrap="square" rtlCol="0">
            <a:spAutoFit/>
          </a:bodyPr>
          <a:lstStyle/>
          <a:p>
            <a:r>
              <a:rPr kumimoji="1" lang="en-US" altLang="ja-JP" sz="1400" dirty="0"/>
              <a:t>A1</a:t>
            </a:r>
            <a:r>
              <a:rPr lang="en-US" altLang="ja-JP" sz="1400" dirty="0"/>
              <a:t>.(3)</a:t>
            </a:r>
            <a:endParaRPr kumimoji="1" lang="ja-JP" altLang="en-US" sz="1400" dirty="0">
              <a:solidFill>
                <a:srgbClr val="FF0000"/>
              </a:solidFill>
            </a:endParaRPr>
          </a:p>
        </p:txBody>
      </p:sp>
      <p:sp>
        <p:nvSpPr>
          <p:cNvPr id="9" name="正方形/長方形 8"/>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③　事務事業の見直しと経費削減　（２／３）</a:t>
            </a:r>
          </a:p>
        </p:txBody>
      </p:sp>
      <p:cxnSp>
        <p:nvCxnSpPr>
          <p:cNvPr id="10" name="直線コネクタ 9"/>
          <p:cNvCxnSpPr/>
          <p:nvPr/>
        </p:nvCxnSpPr>
        <p:spPr>
          <a:xfrm>
            <a:off x="179512"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626978"/>
            <a:ext cx="7848872" cy="379591"/>
          </a:xfrm>
          <a:prstGeom prst="rect">
            <a:avLst/>
          </a:prstGeom>
        </p:spPr>
        <p:txBody>
          <a:bodyPr wrap="square" tIns="0">
            <a:spAutoFit/>
          </a:bodyPr>
          <a:lstStyle/>
          <a:p>
            <a:pPr>
              <a:lnSpc>
                <a:spcPts val="2600"/>
              </a:lnSpc>
            </a:pPr>
            <a:r>
              <a:rPr lang="ja-JP" altLang="en-US" sz="1600" dirty="0">
                <a:latin typeface="+mn-ea"/>
              </a:rPr>
              <a:t>■ 施策・事業のゼロベースの見直し</a:t>
            </a:r>
            <a:endParaRPr lang="en-US" altLang="ja-JP" sz="1600" dirty="0">
              <a:latin typeface="+mn-ea"/>
            </a:endParaRPr>
          </a:p>
        </p:txBody>
      </p:sp>
      <p:sp>
        <p:nvSpPr>
          <p:cNvPr id="18" name="テキスト ボックス 17"/>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graphicFrame>
        <p:nvGraphicFramePr>
          <p:cNvPr id="17" name="表 16"/>
          <p:cNvGraphicFramePr>
            <a:graphicFrameLocks noGrp="1"/>
          </p:cNvGraphicFramePr>
          <p:nvPr>
            <p:extLst>
              <p:ext uri="{D42A27DB-BD31-4B8C-83A1-F6EECF244321}">
                <p14:modId xmlns:p14="http://schemas.microsoft.com/office/powerpoint/2010/main" val="3352581263"/>
              </p:ext>
            </p:extLst>
          </p:nvPr>
        </p:nvGraphicFramePr>
        <p:xfrm>
          <a:off x="1151620" y="4293096"/>
          <a:ext cx="6840760" cy="2160240"/>
        </p:xfrm>
        <a:graphic>
          <a:graphicData uri="http://schemas.openxmlformats.org/drawingml/2006/table">
            <a:tbl>
              <a:tblPr firstRow="1" bandRow="1">
                <a:tableStyleId>{5C22544A-7EE6-4342-B048-85BDC9FD1C3A}</a:tableStyleId>
              </a:tblPr>
              <a:tblGrid>
                <a:gridCol w="2960480">
                  <a:extLst>
                    <a:ext uri="{9D8B030D-6E8A-4147-A177-3AD203B41FA5}">
                      <a16:colId xmlns:a16="http://schemas.microsoft.com/office/drawing/2014/main" xmlns="" val="20000"/>
                    </a:ext>
                  </a:extLst>
                </a:gridCol>
                <a:gridCol w="3880280">
                  <a:extLst>
                    <a:ext uri="{9D8B030D-6E8A-4147-A177-3AD203B41FA5}">
                      <a16:colId xmlns:a16="http://schemas.microsoft.com/office/drawing/2014/main" xmlns="" val="20001"/>
                    </a:ext>
                  </a:extLst>
                </a:gridCol>
              </a:tblGrid>
              <a:tr h="289687">
                <a:tc>
                  <a:txBody>
                    <a:bodyPr/>
                    <a:lstStyle/>
                    <a:p>
                      <a:pPr algn="ctr"/>
                      <a:r>
                        <a:rPr kumimoji="1" lang="ja-JP" altLang="en-US" sz="1050" b="0" dirty="0">
                          <a:solidFill>
                            <a:schemeClr val="tx1"/>
                          </a:solidFill>
                          <a:latin typeface="+mj-ea"/>
                          <a:ea typeface="+mj-ea"/>
                        </a:rPr>
                        <a:t>主な項目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b="0" dirty="0">
                          <a:solidFill>
                            <a:schemeClr val="tx1"/>
                          </a:solidFill>
                          <a:latin typeface="+mj-ea"/>
                          <a:ea typeface="+mj-ea"/>
                        </a:rPr>
                        <a:t>結　　　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58385">
                <a:tc>
                  <a:txBody>
                    <a:bodyPr/>
                    <a:lstStyle/>
                    <a:p>
                      <a:r>
                        <a:rPr kumimoji="1" lang="ja-JP" altLang="en-US" sz="1050" dirty="0">
                          <a:latin typeface="+mj-ea"/>
                          <a:ea typeface="+mj-ea"/>
                        </a:rPr>
                        <a:t>市営交通料金福祉措置（敬老パス）への利用者負担導入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7</a:t>
                      </a:r>
                      <a:r>
                        <a:rPr kumimoji="1" lang="ja-JP" altLang="en-US" sz="1050" dirty="0">
                          <a:latin typeface="+mj-ea"/>
                          <a:ea typeface="+mj-ea"/>
                        </a:rPr>
                        <a:t>月　　</a:t>
                      </a:r>
                      <a:r>
                        <a:rPr kumimoji="1" lang="en-US" altLang="ja-JP" sz="1050" dirty="0">
                          <a:latin typeface="+mj-ea"/>
                          <a:ea typeface="+mj-ea"/>
                        </a:rPr>
                        <a:t>3</a:t>
                      </a:r>
                      <a:r>
                        <a:rPr kumimoji="1" lang="ja-JP" altLang="en-US" sz="1050" dirty="0">
                          <a:latin typeface="+mj-ea"/>
                          <a:ea typeface="+mj-ea"/>
                        </a:rPr>
                        <a:t>千円の利用者負担導入</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2014</a:t>
                      </a:r>
                      <a:r>
                        <a:rPr kumimoji="1" lang="ja-JP" altLang="en-US" sz="1050" dirty="0">
                          <a:latin typeface="+mj-ea"/>
                          <a:ea typeface="+mj-ea"/>
                        </a:rPr>
                        <a:t>年</a:t>
                      </a:r>
                      <a:r>
                        <a:rPr kumimoji="1" lang="en-US" altLang="ja-JP" sz="1050" dirty="0">
                          <a:latin typeface="+mj-ea"/>
                          <a:ea typeface="+mj-ea"/>
                        </a:rPr>
                        <a:t>8</a:t>
                      </a:r>
                      <a:r>
                        <a:rPr kumimoji="1" lang="ja-JP" altLang="en-US" sz="1050" dirty="0">
                          <a:latin typeface="+mj-ea"/>
                          <a:ea typeface="+mj-ea"/>
                        </a:rPr>
                        <a:t>月　　</a:t>
                      </a:r>
                      <a:r>
                        <a:rPr kumimoji="1" lang="en-US" altLang="ja-JP" sz="1050" dirty="0">
                          <a:latin typeface="+mj-ea"/>
                          <a:ea typeface="+mj-ea"/>
                        </a:rPr>
                        <a:t>1</a:t>
                      </a:r>
                      <a:r>
                        <a:rPr kumimoji="1" lang="ja-JP" altLang="en-US" sz="1050" dirty="0">
                          <a:latin typeface="+mj-ea"/>
                          <a:ea typeface="+mj-ea"/>
                        </a:rPr>
                        <a:t>回</a:t>
                      </a:r>
                      <a:r>
                        <a:rPr kumimoji="1" lang="en-US" altLang="ja-JP" sz="1050" dirty="0">
                          <a:latin typeface="+mj-ea"/>
                          <a:ea typeface="+mj-ea"/>
                        </a:rPr>
                        <a:t>50</a:t>
                      </a:r>
                      <a:r>
                        <a:rPr kumimoji="1" lang="ja-JP" altLang="en-US" sz="1050" dirty="0">
                          <a:latin typeface="+mj-ea"/>
                          <a:ea typeface="+mj-ea"/>
                        </a:rPr>
                        <a:t>円の利用者負担の導入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06945">
                <a:tc>
                  <a:txBody>
                    <a:bodyPr/>
                    <a:lstStyle/>
                    <a:p>
                      <a:r>
                        <a:rPr kumimoji="1" lang="ja-JP" altLang="en-US" sz="1050" dirty="0">
                          <a:latin typeface="+mj-ea"/>
                          <a:ea typeface="+mj-ea"/>
                        </a:rPr>
                        <a:t>市営交通料金福祉措置（母子家庭等）の見直し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32048">
                <a:tc>
                  <a:txBody>
                    <a:bodyPr/>
                    <a:lstStyle/>
                    <a:p>
                      <a:r>
                        <a:rPr kumimoji="1" lang="ja-JP" altLang="en-US" sz="1050" dirty="0">
                          <a:latin typeface="+mj-ea"/>
                          <a:ea typeface="+mj-ea"/>
                        </a:rPr>
                        <a:t>高齢者世帯等への上下水道料金福祉措置</a:t>
                      </a:r>
                      <a:endParaRPr kumimoji="1" lang="en-US" altLang="ja-JP" sz="1050" dirty="0">
                        <a:latin typeface="+mj-ea"/>
                        <a:ea typeface="+mj-ea"/>
                      </a:endParaRPr>
                    </a:p>
                    <a:p>
                      <a:r>
                        <a:rPr kumimoji="1" lang="ja-JP" altLang="en-US" sz="1050" dirty="0">
                          <a:latin typeface="+mj-ea"/>
                          <a:ea typeface="+mj-ea"/>
                        </a:rPr>
                        <a:t>（減免）の廃止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a:t>
                      </a:r>
                      <a:r>
                        <a:rPr kumimoji="1" lang="en-US" altLang="ja-JP" sz="1050" dirty="0">
                          <a:latin typeface="+mj-ea"/>
                          <a:ea typeface="+mj-ea"/>
                        </a:rPr>
                        <a:t>10</a:t>
                      </a:r>
                      <a:r>
                        <a:rPr kumimoji="1" lang="ja-JP" altLang="en-US" sz="1050" dirty="0">
                          <a:latin typeface="+mj-ea"/>
                          <a:ea typeface="+mj-ea"/>
                        </a:rPr>
                        <a:t>月　</a:t>
                      </a:r>
                      <a:r>
                        <a:rPr kumimoji="1" lang="ja-JP" altLang="en-US" sz="1050" baseline="0" dirty="0">
                          <a:latin typeface="+mj-ea"/>
                          <a:ea typeface="+mj-ea"/>
                        </a:rPr>
                        <a:t> </a:t>
                      </a:r>
                      <a:r>
                        <a:rPr kumimoji="1" lang="ja-JP" altLang="en-US" sz="1050" dirty="0" err="1">
                          <a:solidFill>
                            <a:schemeClr val="tx1"/>
                          </a:solidFill>
                          <a:latin typeface="+mj-ea"/>
                          <a:ea typeface="+mj-ea"/>
                        </a:rPr>
                        <a:t>重度障がい</a:t>
                      </a:r>
                      <a:r>
                        <a:rPr kumimoji="1" lang="ja-JP" altLang="en-US" sz="1050" dirty="0">
                          <a:solidFill>
                            <a:schemeClr val="tx1"/>
                          </a:solidFill>
                          <a:latin typeface="+mj-ea"/>
                          <a:ea typeface="+mj-ea"/>
                        </a:rPr>
                        <a:t>者世帯、高齢者世帯等に対する</a:t>
                      </a:r>
                      <a:endParaRPr kumimoji="1" lang="en-US" altLang="ja-JP" sz="1050" dirty="0">
                        <a:solidFill>
                          <a:schemeClr val="tx1"/>
                        </a:solidFill>
                        <a:latin typeface="+mj-ea"/>
                        <a:ea typeface="+mj-ea"/>
                      </a:endParaRPr>
                    </a:p>
                    <a:p>
                      <a:r>
                        <a:rPr kumimoji="1" lang="ja-JP" altLang="en-US" sz="1050" dirty="0">
                          <a:solidFill>
                            <a:schemeClr val="tx1"/>
                          </a:solidFill>
                          <a:latin typeface="+mj-ea"/>
                          <a:ea typeface="+mj-ea"/>
                        </a:rPr>
                        <a:t>　　　　　　　　　　基本料金相当額の減免を廃止</a:t>
                      </a:r>
                      <a:endParaRPr kumimoji="1" lang="en-US" altLang="ja-JP" sz="105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j-ea"/>
                          <a:ea typeface="+mj-ea"/>
                        </a:rPr>
                        <a:t>社会福祉施設に対する上下水道料金福祉措置（減免）の廃止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減免率</a:t>
                      </a:r>
                      <a:r>
                        <a:rPr kumimoji="1" lang="en-US" altLang="ja-JP" sz="1050" dirty="0">
                          <a:latin typeface="+mj-ea"/>
                          <a:ea typeface="+mj-ea"/>
                        </a:rPr>
                        <a:t>40</a:t>
                      </a:r>
                      <a:r>
                        <a:rPr kumimoji="1" lang="ja-JP" altLang="en-US" sz="1050" dirty="0">
                          <a:latin typeface="+mj-ea"/>
                          <a:ea typeface="+mj-ea"/>
                        </a:rPr>
                        <a:t>％→</a:t>
                      </a:r>
                      <a:r>
                        <a:rPr kumimoji="1" lang="en-US" altLang="ja-JP" sz="1050" dirty="0">
                          <a:latin typeface="+mj-ea"/>
                          <a:ea typeface="+mj-ea"/>
                        </a:rPr>
                        <a:t>20</a:t>
                      </a:r>
                      <a:r>
                        <a:rPr kumimoji="1" lang="ja-JP" altLang="en-US" sz="1050" dirty="0">
                          <a:latin typeface="+mj-ea"/>
                          <a:ea typeface="+mj-ea"/>
                        </a:rPr>
                        <a:t>％</a:t>
                      </a:r>
                      <a:endParaRPr kumimoji="1" lang="en-US" altLang="ja-JP" sz="1050" dirty="0">
                        <a:latin typeface="+mj-ea"/>
                        <a:ea typeface="+mj-ea"/>
                      </a:endParaRPr>
                    </a:p>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年度末　</a:t>
                      </a:r>
                      <a:r>
                        <a:rPr kumimoji="1" lang="ja-JP" altLang="en-US" sz="1050" baseline="0" dirty="0">
                          <a:latin typeface="+mj-ea"/>
                          <a:ea typeface="+mj-ea"/>
                        </a:rPr>
                        <a:t> </a:t>
                      </a:r>
                      <a:r>
                        <a:rPr kumimoji="1" lang="ja-JP" altLang="en-US" sz="1050" dirty="0">
                          <a:latin typeface="+mj-ea"/>
                          <a:ea typeface="+mj-ea"/>
                        </a:rPr>
                        <a:t>廃止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88032">
                <a:tc>
                  <a:txBody>
                    <a:bodyPr/>
                    <a:lstStyle/>
                    <a:p>
                      <a:r>
                        <a:rPr kumimoji="1" lang="ja-JP" altLang="en-US" sz="1050" dirty="0">
                          <a:latin typeface="+mj-ea"/>
                          <a:ea typeface="+mj-ea"/>
                        </a:rPr>
                        <a:t>保育料等の軽減措置の見直し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latin typeface="+mj-ea"/>
                          <a:ea typeface="+mj-ea"/>
                        </a:rPr>
                        <a:t>・</a:t>
                      </a:r>
                      <a:r>
                        <a:rPr kumimoji="1" lang="en-US" altLang="ja-JP" sz="1050" dirty="0">
                          <a:latin typeface="+mj-ea"/>
                          <a:ea typeface="+mj-ea"/>
                        </a:rPr>
                        <a:t>2013</a:t>
                      </a:r>
                      <a:r>
                        <a:rPr kumimoji="1" lang="ja-JP" altLang="en-US" sz="1050" dirty="0">
                          <a:latin typeface="+mj-ea"/>
                          <a:ea typeface="+mj-ea"/>
                        </a:rPr>
                        <a:t>年度　　　</a:t>
                      </a:r>
                      <a:r>
                        <a:rPr kumimoji="1" lang="ja-JP" altLang="en-US" sz="1050" dirty="0" smtClean="0">
                          <a:latin typeface="+mj-ea"/>
                          <a:ea typeface="+mj-ea"/>
                        </a:rPr>
                        <a:t>保育所保育料</a:t>
                      </a:r>
                      <a:r>
                        <a:rPr kumimoji="1" lang="ja-JP" altLang="en-US" sz="1050" dirty="0">
                          <a:latin typeface="+mj-ea"/>
                          <a:ea typeface="+mj-ea"/>
                        </a:rPr>
                        <a:t>徴収基準額 </a:t>
                      </a:r>
                      <a:r>
                        <a:rPr kumimoji="1" lang="en-US" altLang="ja-JP" sz="1050" dirty="0">
                          <a:latin typeface="+mj-ea"/>
                          <a:ea typeface="+mj-ea"/>
                        </a:rPr>
                        <a:t>69.4</a:t>
                      </a:r>
                      <a:r>
                        <a:rPr kumimoji="1" lang="ja-JP" altLang="en-US" sz="1050" dirty="0">
                          <a:latin typeface="+mj-ea"/>
                          <a:ea typeface="+mj-ea"/>
                        </a:rPr>
                        <a:t>％→</a:t>
                      </a:r>
                      <a:r>
                        <a:rPr kumimoji="1" lang="en-US" altLang="ja-JP" sz="1050" dirty="0">
                          <a:latin typeface="+mj-ea"/>
                          <a:ea typeface="+mj-ea"/>
                        </a:rPr>
                        <a:t>70.5</a:t>
                      </a:r>
                      <a:r>
                        <a:rPr kumimoji="1" lang="ja-JP" altLang="en-US" sz="1050" dirty="0">
                          <a:latin typeface="+mj-ea"/>
                          <a:ea typeface="+mj-ea"/>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21" name="テキスト ボックス 20"/>
          <p:cNvSpPr txBox="1"/>
          <p:nvPr/>
        </p:nvSpPr>
        <p:spPr>
          <a:xfrm>
            <a:off x="3635896" y="6453336"/>
            <a:ext cx="5184576" cy="276999"/>
          </a:xfrm>
          <a:prstGeom prst="rect">
            <a:avLst/>
          </a:prstGeom>
          <a:noFill/>
        </p:spPr>
        <p:txBody>
          <a:bodyPr wrap="square" rtlCol="0">
            <a:spAutoFit/>
          </a:bodyPr>
          <a:lstStyle/>
          <a:p>
            <a:r>
              <a:rPr lang="ja-JP" altLang="en-US" sz="1200" dirty="0"/>
              <a:t>　　</a:t>
            </a:r>
            <a:r>
              <a:rPr kumimoji="1" lang="ja-JP" altLang="en-US" sz="1200" dirty="0"/>
              <a:t>全項目一覧は</a:t>
            </a:r>
            <a:r>
              <a:rPr lang="ja-JP" altLang="en-US" sz="1200" dirty="0"/>
              <a:t>付属資</a:t>
            </a:r>
            <a:r>
              <a:rPr kumimoji="1" lang="ja-JP" altLang="en-US" sz="1200" dirty="0"/>
              <a:t>料</a:t>
            </a:r>
            <a:r>
              <a:rPr lang="ja-JP" altLang="en-US" sz="1200" dirty="0"/>
              <a:t>１（施策・事業のゼロベースの見直し）</a:t>
            </a:r>
            <a:r>
              <a:rPr kumimoji="1" lang="ja-JP" altLang="en-US" sz="1200" dirty="0"/>
              <a:t>を参照。</a:t>
            </a:r>
          </a:p>
        </p:txBody>
      </p:sp>
      <p:sp>
        <p:nvSpPr>
          <p:cNvPr id="22" name="テキスト ボックス 21"/>
          <p:cNvSpPr txBox="1"/>
          <p:nvPr/>
        </p:nvSpPr>
        <p:spPr>
          <a:xfrm>
            <a:off x="539552" y="908720"/>
            <a:ext cx="8280920" cy="738664"/>
          </a:xfrm>
          <a:prstGeom prst="rect">
            <a:avLst/>
          </a:prstGeom>
          <a:noFill/>
        </p:spPr>
        <p:txBody>
          <a:bodyPr wrap="square" rtlCol="0">
            <a:spAutoFit/>
          </a:bodyPr>
          <a:lstStyle/>
          <a:p>
            <a:r>
              <a:rPr kumimoji="1" lang="ja-JP" altLang="en-US" sz="1400" dirty="0"/>
              <a:t>○</a:t>
            </a:r>
            <a:r>
              <a:rPr lang="ja-JP" altLang="en-US" sz="1400" dirty="0"/>
              <a:t> </a:t>
            </a:r>
            <a:r>
              <a:rPr lang="ja-JP" altLang="en-US" sz="1400" dirty="0">
                <a:latin typeface="+mn-ea"/>
              </a:rPr>
              <a:t>一般財源１億円以上の施策・事業（</a:t>
            </a:r>
            <a:r>
              <a:rPr lang="en-US" altLang="ja-JP" sz="1400" dirty="0">
                <a:latin typeface="+mn-ea"/>
              </a:rPr>
              <a:t>445</a:t>
            </a:r>
            <a:r>
              <a:rPr lang="ja-JP" altLang="en-US" sz="1400" dirty="0">
                <a:latin typeface="+mn-ea"/>
              </a:rPr>
              <a:t>項目　計</a:t>
            </a:r>
            <a:r>
              <a:rPr lang="en-US" altLang="ja-JP" sz="1400" dirty="0">
                <a:latin typeface="+mn-ea"/>
              </a:rPr>
              <a:t>4,767</a:t>
            </a:r>
            <a:r>
              <a:rPr lang="ja-JP" altLang="en-US" sz="1400" dirty="0">
                <a:latin typeface="+mn-ea"/>
              </a:rPr>
              <a:t>億円）の検証を行い、見直しの対象事業（</a:t>
            </a:r>
            <a:r>
              <a:rPr lang="en-US" altLang="ja-JP" sz="1400" dirty="0">
                <a:latin typeface="+mn-ea"/>
              </a:rPr>
              <a:t>109</a:t>
            </a:r>
            <a:r>
              <a:rPr lang="ja-JP" altLang="en-US" sz="1400" dirty="0">
                <a:latin typeface="+mn-ea"/>
              </a:rPr>
              <a:t>項目　計</a:t>
            </a:r>
            <a:r>
              <a:rPr lang="en-US" altLang="ja-JP" sz="1400" dirty="0">
                <a:latin typeface="+mn-ea"/>
              </a:rPr>
              <a:t>1,410</a:t>
            </a:r>
            <a:r>
              <a:rPr lang="ja-JP" altLang="en-US" sz="1400" dirty="0">
                <a:latin typeface="+mn-ea"/>
              </a:rPr>
              <a:t>億円）を抽出。その上で内容を見直し、</a:t>
            </a:r>
            <a:r>
              <a:rPr lang="en-US" altLang="ja-JP" sz="1400" dirty="0">
                <a:latin typeface="+mn-ea"/>
              </a:rPr>
              <a:t>2014</a:t>
            </a:r>
            <a:r>
              <a:rPr lang="ja-JP" altLang="en-US" sz="1400" dirty="0">
                <a:latin typeface="+mn-ea"/>
              </a:rPr>
              <a:t>年度には</a:t>
            </a:r>
            <a:r>
              <a:rPr lang="en-US" altLang="ja-JP" sz="1400" dirty="0">
                <a:latin typeface="+mn-ea"/>
              </a:rPr>
              <a:t>2012</a:t>
            </a:r>
            <a:r>
              <a:rPr lang="ja-JP" altLang="en-US" sz="1400" dirty="0">
                <a:latin typeface="+mn-ea"/>
              </a:rPr>
              <a:t>年度と比較して</a:t>
            </a:r>
            <a:r>
              <a:rPr lang="en-US" altLang="ja-JP" sz="1400" dirty="0">
                <a:latin typeface="+mn-ea"/>
              </a:rPr>
              <a:t>211</a:t>
            </a:r>
            <a:r>
              <a:rPr lang="ja-JP" altLang="en-US" sz="1400" dirty="0">
                <a:latin typeface="+mn-ea"/>
              </a:rPr>
              <a:t>億円を削減。</a:t>
            </a:r>
            <a:endParaRPr lang="en-US" altLang="ja-JP" sz="1400" dirty="0">
              <a:latin typeface="+mn-ea"/>
            </a:endParaRPr>
          </a:p>
          <a:p>
            <a:r>
              <a:rPr lang="en-US" altLang="ja-JP" sz="1400" dirty="0">
                <a:latin typeface="+mn-ea"/>
              </a:rPr>
              <a:t>2015</a:t>
            </a:r>
            <a:r>
              <a:rPr lang="ja-JP" altLang="en-US" sz="1400" dirty="0">
                <a:latin typeface="+mn-ea"/>
              </a:rPr>
              <a:t>年度には</a:t>
            </a:r>
            <a:r>
              <a:rPr lang="en-US" altLang="ja-JP" sz="1400" dirty="0">
                <a:latin typeface="+mn-ea"/>
              </a:rPr>
              <a:t>2012</a:t>
            </a:r>
            <a:r>
              <a:rPr lang="ja-JP" altLang="en-US" sz="1400" dirty="0">
                <a:latin typeface="+mn-ea"/>
              </a:rPr>
              <a:t>年度と比較して</a:t>
            </a:r>
            <a:r>
              <a:rPr lang="en-US" altLang="ja-JP" sz="1400" dirty="0">
                <a:latin typeface="+mn-ea"/>
              </a:rPr>
              <a:t>234</a:t>
            </a:r>
            <a:r>
              <a:rPr lang="ja-JP" altLang="en-US" sz="1400" dirty="0">
                <a:latin typeface="+mn-ea"/>
              </a:rPr>
              <a:t>億円を削減。</a:t>
            </a:r>
            <a:endParaRPr lang="en-US" altLang="ja-JP" sz="1400" dirty="0">
              <a:latin typeface="+mn-ea"/>
            </a:endParaRPr>
          </a:p>
        </p:txBody>
      </p:sp>
      <p:sp>
        <p:nvSpPr>
          <p:cNvPr id="20" name="二等辺三角形 19"/>
          <p:cNvSpPr/>
          <p:nvPr/>
        </p:nvSpPr>
        <p:spPr>
          <a:xfrm rot="5400000">
            <a:off x="2303748" y="2672916"/>
            <a:ext cx="720080" cy="2160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4644008" y="2924944"/>
            <a:ext cx="1224136" cy="936104"/>
            <a:chOff x="4644008" y="2852936"/>
            <a:chExt cx="1224136" cy="936104"/>
          </a:xfrm>
        </p:grpSpPr>
        <p:sp>
          <p:nvSpPr>
            <p:cNvPr id="25" name="正方形/長方形 24"/>
            <p:cNvSpPr/>
            <p:nvPr/>
          </p:nvSpPr>
          <p:spPr>
            <a:xfrm>
              <a:off x="4644008" y="3068960"/>
              <a:ext cx="1224136" cy="72008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rPr>
                <a:t>109</a:t>
              </a:r>
              <a:r>
                <a:rPr kumimoji="1" lang="ja-JP" altLang="en-US" sz="1050" b="1" dirty="0">
                  <a:solidFill>
                    <a:schemeClr val="bg1"/>
                  </a:solidFill>
                </a:rPr>
                <a:t>項目</a:t>
              </a:r>
              <a:endParaRPr kumimoji="1" lang="en-US" altLang="ja-JP" sz="1050" b="1" dirty="0">
                <a:solidFill>
                  <a:schemeClr val="bg1"/>
                </a:solidFill>
              </a:endParaRPr>
            </a:p>
            <a:p>
              <a:pPr algn="ctr"/>
              <a:r>
                <a:rPr lang="en-US" altLang="ja-JP" sz="1050" b="1" dirty="0">
                  <a:solidFill>
                    <a:schemeClr val="bg1"/>
                  </a:solidFill>
                </a:rPr>
                <a:t>1,156</a:t>
              </a:r>
              <a:r>
                <a:rPr lang="ja-JP" altLang="en-US" sz="1050" b="1" dirty="0">
                  <a:solidFill>
                    <a:schemeClr val="bg1"/>
                  </a:solidFill>
                </a:rPr>
                <a:t>億円</a:t>
              </a:r>
              <a:endParaRPr kumimoji="1" lang="ja-JP" altLang="en-US" sz="1050" b="1" dirty="0">
                <a:solidFill>
                  <a:schemeClr val="bg1"/>
                </a:solidFill>
              </a:endParaRPr>
            </a:p>
          </p:txBody>
        </p:sp>
        <p:sp>
          <p:nvSpPr>
            <p:cNvPr id="26" name="正方形/長方形 25"/>
            <p:cNvSpPr/>
            <p:nvPr/>
          </p:nvSpPr>
          <p:spPr>
            <a:xfrm>
              <a:off x="4644008" y="2852936"/>
              <a:ext cx="1224136" cy="216024"/>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grpSp>
      <p:sp>
        <p:nvSpPr>
          <p:cNvPr id="31" name="テキスト ボックス 30"/>
          <p:cNvSpPr txBox="1"/>
          <p:nvPr/>
        </p:nvSpPr>
        <p:spPr>
          <a:xfrm>
            <a:off x="1835696" y="3861048"/>
            <a:ext cx="1584176" cy="415498"/>
          </a:xfrm>
          <a:prstGeom prst="rect">
            <a:avLst/>
          </a:prstGeom>
          <a:noFill/>
          <a:ln>
            <a:noFill/>
          </a:ln>
        </p:spPr>
        <p:txBody>
          <a:bodyPr wrap="square" rtlCol="0" anchor="ctr">
            <a:spAutoFit/>
          </a:bodyPr>
          <a:lstStyle/>
          <a:p>
            <a:pPr algn="ctr"/>
            <a:r>
              <a:rPr lang="en-US" altLang="ja-JP" sz="1050" dirty="0"/>
              <a:t>2012</a:t>
            </a:r>
            <a:r>
              <a:rPr kumimoji="1" lang="ja-JP" altLang="en-US" sz="1050" dirty="0"/>
              <a:t>年度事業費</a:t>
            </a:r>
            <a:endParaRPr kumimoji="1" lang="en-US" altLang="ja-JP" sz="1050" dirty="0"/>
          </a:p>
          <a:p>
            <a:pPr algn="ctr"/>
            <a:r>
              <a:rPr lang="ja-JP" altLang="en-US" sz="1050" dirty="0"/>
              <a:t>（</a:t>
            </a:r>
            <a:r>
              <a:rPr kumimoji="1" lang="ja-JP" altLang="en-US" sz="1050" dirty="0"/>
              <a:t>通年見込み額）</a:t>
            </a:r>
          </a:p>
        </p:txBody>
      </p:sp>
      <p:sp>
        <p:nvSpPr>
          <p:cNvPr id="32" name="テキスト ボックス 31"/>
          <p:cNvSpPr txBox="1"/>
          <p:nvPr/>
        </p:nvSpPr>
        <p:spPr>
          <a:xfrm>
            <a:off x="4499992" y="3895164"/>
            <a:ext cx="1584176" cy="253916"/>
          </a:xfrm>
          <a:prstGeom prst="rect">
            <a:avLst/>
          </a:prstGeom>
          <a:noFill/>
          <a:ln>
            <a:noFill/>
          </a:ln>
        </p:spPr>
        <p:txBody>
          <a:bodyPr wrap="square" rtlCol="0" anchor="ctr">
            <a:spAutoFit/>
          </a:bodyPr>
          <a:lstStyle/>
          <a:p>
            <a:pPr algn="ctr"/>
            <a:r>
              <a:rPr kumimoji="1" lang="en-US" altLang="ja-JP" sz="1050" dirty="0"/>
              <a:t>2014</a:t>
            </a:r>
            <a:r>
              <a:rPr kumimoji="1" lang="ja-JP" altLang="en-US" sz="1050" dirty="0"/>
              <a:t>年度予算額</a:t>
            </a:r>
          </a:p>
        </p:txBody>
      </p:sp>
      <p:sp>
        <p:nvSpPr>
          <p:cNvPr id="27" name="テキスト ボックス 26"/>
          <p:cNvSpPr txBox="1"/>
          <p:nvPr/>
        </p:nvSpPr>
        <p:spPr>
          <a:xfrm>
            <a:off x="2987824" y="4941168"/>
            <a:ext cx="576064" cy="369332"/>
          </a:xfrm>
          <a:prstGeom prst="rect">
            <a:avLst/>
          </a:prstGeom>
          <a:noFill/>
        </p:spPr>
        <p:txBody>
          <a:bodyPr wrap="square" rtlCol="0">
            <a:spAutoFit/>
          </a:bodyPr>
          <a:lstStyle/>
          <a:p>
            <a:endParaRPr kumimoji="1" lang="ja-JP" altLang="en-US" dirty="0"/>
          </a:p>
        </p:txBody>
      </p:sp>
      <p:grpSp>
        <p:nvGrpSpPr>
          <p:cNvPr id="2" name="グループ化 39"/>
          <p:cNvGrpSpPr/>
          <p:nvPr/>
        </p:nvGrpSpPr>
        <p:grpSpPr>
          <a:xfrm>
            <a:off x="1187624" y="1700808"/>
            <a:ext cx="1224136" cy="2160240"/>
            <a:chOff x="1475656" y="1628800"/>
            <a:chExt cx="1224136" cy="2160240"/>
          </a:xfrm>
        </p:grpSpPr>
        <p:sp>
          <p:nvSpPr>
            <p:cNvPr id="16" name="正方形/長方形 15"/>
            <p:cNvSpPr/>
            <p:nvPr/>
          </p:nvSpPr>
          <p:spPr>
            <a:xfrm>
              <a:off x="1475656" y="1628800"/>
              <a:ext cx="1224136" cy="21602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１億円以上の</a:t>
              </a:r>
              <a:endParaRPr lang="en-US" altLang="ja-JP" sz="1050" dirty="0">
                <a:solidFill>
                  <a:schemeClr val="tx1"/>
                </a:solidFill>
              </a:endParaRPr>
            </a:p>
            <a:p>
              <a:pPr algn="ctr"/>
              <a:r>
                <a:rPr lang="ja-JP" altLang="en-US" sz="1050" dirty="0">
                  <a:solidFill>
                    <a:schemeClr val="tx1"/>
                  </a:solidFill>
                </a:rPr>
                <a:t>施策・事業を</a:t>
              </a:r>
              <a:endParaRPr lang="en-US" altLang="ja-JP" sz="1050" dirty="0">
                <a:solidFill>
                  <a:schemeClr val="tx1"/>
                </a:solidFill>
              </a:endParaRPr>
            </a:p>
            <a:p>
              <a:pPr algn="ctr"/>
              <a:r>
                <a:rPr lang="ja-JP" altLang="en-US" sz="1050" dirty="0">
                  <a:solidFill>
                    <a:schemeClr val="tx1"/>
                  </a:solidFill>
                </a:rPr>
                <a:t>見直し検討対象</a:t>
              </a:r>
              <a:endParaRPr lang="en-US" altLang="ja-JP" sz="1050" dirty="0">
                <a:solidFill>
                  <a:schemeClr val="tx1"/>
                </a:solidFill>
              </a:endParaRPr>
            </a:p>
            <a:p>
              <a:pPr algn="ctr"/>
              <a:r>
                <a:rPr lang="ja-JP" altLang="en-US" sz="1050" dirty="0">
                  <a:solidFill>
                    <a:schemeClr val="tx1"/>
                  </a:solidFill>
                </a:rPr>
                <a:t>とした</a:t>
              </a:r>
              <a:endParaRPr lang="en-US" altLang="ja-JP" sz="1050" dirty="0">
                <a:solidFill>
                  <a:schemeClr val="tx1"/>
                </a:solidFill>
              </a:endParaRPr>
            </a:p>
            <a:p>
              <a:pPr algn="ctr"/>
              <a:endParaRPr kumimoji="1" lang="en-US" altLang="ja-JP" sz="1050" dirty="0">
                <a:solidFill>
                  <a:schemeClr val="tx1"/>
                </a:solidFill>
              </a:endParaRPr>
            </a:p>
            <a:p>
              <a:pPr algn="ctr"/>
              <a:r>
                <a:rPr kumimoji="1" lang="en-US" altLang="ja-JP" sz="1050" dirty="0">
                  <a:solidFill>
                    <a:schemeClr val="tx1"/>
                  </a:solidFill>
                </a:rPr>
                <a:t>445</a:t>
              </a:r>
              <a:r>
                <a:rPr kumimoji="1" lang="ja-JP" altLang="en-US" sz="1050" dirty="0">
                  <a:solidFill>
                    <a:schemeClr val="tx1"/>
                  </a:solidFill>
                </a:rPr>
                <a:t>項目</a:t>
              </a:r>
              <a:endParaRPr kumimoji="1" lang="en-US" altLang="ja-JP" sz="1050" dirty="0">
                <a:solidFill>
                  <a:schemeClr val="tx1"/>
                </a:solidFill>
              </a:endParaRPr>
            </a:p>
            <a:p>
              <a:pPr algn="ctr"/>
              <a:r>
                <a:rPr lang="en-US" altLang="ja-JP" sz="1050" dirty="0">
                  <a:solidFill>
                    <a:schemeClr val="tx1"/>
                  </a:solidFill>
                </a:rPr>
                <a:t>4,767</a:t>
              </a:r>
              <a:r>
                <a:rPr lang="ja-JP" altLang="en-US" sz="1050" dirty="0">
                  <a:solidFill>
                    <a:schemeClr val="tx1"/>
                  </a:solidFill>
                </a:rPr>
                <a:t>億円</a:t>
              </a:r>
              <a:endParaRPr kumimoji="1" lang="ja-JP" altLang="en-US" sz="1050" dirty="0">
                <a:solidFill>
                  <a:schemeClr val="tx1"/>
                </a:solidFill>
              </a:endParaRPr>
            </a:p>
          </p:txBody>
        </p:sp>
        <p:sp>
          <p:nvSpPr>
            <p:cNvPr id="34" name="大かっこ 33"/>
            <p:cNvSpPr/>
            <p:nvPr/>
          </p:nvSpPr>
          <p:spPr>
            <a:xfrm>
              <a:off x="1691680" y="2852936"/>
              <a:ext cx="792088" cy="50405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 name="グループ化 40"/>
          <p:cNvGrpSpPr/>
          <p:nvPr/>
        </p:nvGrpSpPr>
        <p:grpSpPr>
          <a:xfrm>
            <a:off x="2915816" y="1700808"/>
            <a:ext cx="1224136" cy="2160240"/>
            <a:chOff x="3203848" y="1628800"/>
            <a:chExt cx="1224136" cy="2160240"/>
          </a:xfrm>
        </p:grpSpPr>
        <p:sp>
          <p:nvSpPr>
            <p:cNvPr id="23" name="正方形/長方形 22"/>
            <p:cNvSpPr/>
            <p:nvPr/>
          </p:nvSpPr>
          <p:spPr>
            <a:xfrm>
              <a:off x="3203848" y="2852936"/>
              <a:ext cx="1224136" cy="936104"/>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solidFill>
                </a:rPr>
                <a:t>見直した事業</a:t>
              </a:r>
              <a:endParaRPr lang="en-US" altLang="ja-JP" sz="1050" b="1" dirty="0">
                <a:solidFill>
                  <a:schemeClr val="bg1"/>
                </a:solidFill>
              </a:endParaRPr>
            </a:p>
            <a:p>
              <a:pPr algn="ctr"/>
              <a:endParaRPr lang="en-US" altLang="ja-JP" sz="500" b="1" dirty="0">
                <a:solidFill>
                  <a:schemeClr val="bg1"/>
                </a:solidFill>
              </a:endParaRPr>
            </a:p>
            <a:p>
              <a:pPr algn="ctr"/>
              <a:r>
                <a:rPr lang="en-US" altLang="ja-JP" sz="1050" b="1" dirty="0">
                  <a:solidFill>
                    <a:schemeClr val="bg1"/>
                  </a:solidFill>
                </a:rPr>
                <a:t>109</a:t>
              </a:r>
              <a:r>
                <a:rPr lang="ja-JP" altLang="en-US" sz="1050" b="1" dirty="0">
                  <a:solidFill>
                    <a:schemeClr val="bg1"/>
                  </a:solidFill>
                </a:rPr>
                <a:t>項目</a:t>
              </a:r>
              <a:endParaRPr lang="en-US" altLang="ja-JP" sz="1050" b="1" dirty="0">
                <a:solidFill>
                  <a:schemeClr val="bg1"/>
                </a:solidFill>
              </a:endParaRPr>
            </a:p>
            <a:p>
              <a:pPr algn="ctr"/>
              <a:r>
                <a:rPr kumimoji="1" lang="en-US" altLang="ja-JP" sz="1050" b="1" dirty="0">
                  <a:solidFill>
                    <a:schemeClr val="bg1"/>
                  </a:solidFill>
                </a:rPr>
                <a:t>1,410</a:t>
              </a:r>
              <a:r>
                <a:rPr kumimoji="1" lang="ja-JP" altLang="en-US" sz="1050" b="1" dirty="0">
                  <a:solidFill>
                    <a:schemeClr val="bg1"/>
                  </a:solidFill>
                </a:rPr>
                <a:t>億円</a:t>
              </a:r>
            </a:p>
          </p:txBody>
        </p:sp>
        <p:sp>
          <p:nvSpPr>
            <p:cNvPr id="24" name="正方形/長方形 23"/>
            <p:cNvSpPr/>
            <p:nvPr/>
          </p:nvSpPr>
          <p:spPr>
            <a:xfrm>
              <a:off x="3203848" y="1628800"/>
              <a:ext cx="1224136" cy="122413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事業継続と判断</a:t>
              </a:r>
              <a:endParaRPr kumimoji="1" lang="en-US" altLang="ja-JP" sz="1050" dirty="0">
                <a:solidFill>
                  <a:schemeClr val="tx1"/>
                </a:solidFill>
              </a:endParaRPr>
            </a:p>
            <a:p>
              <a:pPr algn="ctr"/>
              <a:endParaRPr kumimoji="1" lang="en-US" altLang="ja-JP" sz="1050" dirty="0">
                <a:solidFill>
                  <a:schemeClr val="tx1"/>
                </a:solidFill>
              </a:endParaRPr>
            </a:p>
            <a:p>
              <a:pPr algn="ctr"/>
              <a:r>
                <a:rPr kumimoji="1" lang="en-US" altLang="ja-JP" sz="1050" dirty="0">
                  <a:solidFill>
                    <a:schemeClr val="tx1"/>
                  </a:solidFill>
                </a:rPr>
                <a:t>336</a:t>
              </a:r>
              <a:r>
                <a:rPr kumimoji="1" lang="ja-JP" altLang="en-US" sz="1050" dirty="0">
                  <a:solidFill>
                    <a:schemeClr val="tx1"/>
                  </a:solidFill>
                </a:rPr>
                <a:t>項目</a:t>
              </a:r>
              <a:endParaRPr kumimoji="1" lang="en-US" altLang="ja-JP" sz="1050" dirty="0">
                <a:solidFill>
                  <a:schemeClr val="tx1"/>
                </a:solidFill>
              </a:endParaRPr>
            </a:p>
            <a:p>
              <a:pPr algn="ctr"/>
              <a:r>
                <a:rPr lang="en-US" altLang="ja-JP" sz="1050" dirty="0">
                  <a:solidFill>
                    <a:schemeClr val="tx1"/>
                  </a:solidFill>
                </a:rPr>
                <a:t>3,357</a:t>
              </a:r>
              <a:r>
                <a:rPr lang="ja-JP" altLang="en-US" sz="1050" dirty="0">
                  <a:solidFill>
                    <a:schemeClr val="tx1"/>
                  </a:solidFill>
                </a:rPr>
                <a:t>億円</a:t>
              </a:r>
              <a:endParaRPr kumimoji="1" lang="ja-JP" altLang="en-US" sz="1050" dirty="0">
                <a:solidFill>
                  <a:schemeClr val="tx1"/>
                </a:solidFill>
              </a:endParaRPr>
            </a:p>
          </p:txBody>
        </p:sp>
        <p:sp>
          <p:nvSpPr>
            <p:cNvPr id="35" name="大かっこ 34"/>
            <p:cNvSpPr/>
            <p:nvPr/>
          </p:nvSpPr>
          <p:spPr>
            <a:xfrm>
              <a:off x="3419872" y="2204864"/>
              <a:ext cx="792088" cy="4320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大かっこ 35"/>
            <p:cNvSpPr/>
            <p:nvPr/>
          </p:nvSpPr>
          <p:spPr>
            <a:xfrm>
              <a:off x="3419872" y="3212976"/>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grpSp>
      <p:sp>
        <p:nvSpPr>
          <p:cNvPr id="39" name="大かっこ 38"/>
          <p:cNvSpPr/>
          <p:nvPr/>
        </p:nvSpPr>
        <p:spPr>
          <a:xfrm>
            <a:off x="4860032" y="3212976"/>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cxnSp>
        <p:nvCxnSpPr>
          <p:cNvPr id="53" name="直線コネクタ 52"/>
          <p:cNvCxnSpPr/>
          <p:nvPr/>
        </p:nvCxnSpPr>
        <p:spPr>
          <a:xfrm>
            <a:off x="4139952" y="2924944"/>
            <a:ext cx="504056"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線吹き出し 1 (枠付き) 57"/>
          <p:cNvSpPr/>
          <p:nvPr/>
        </p:nvSpPr>
        <p:spPr>
          <a:xfrm>
            <a:off x="4283968" y="2204864"/>
            <a:ext cx="1872208" cy="432048"/>
          </a:xfrm>
          <a:prstGeom prst="borderCallout1">
            <a:avLst>
              <a:gd name="adj1" fmla="val 103953"/>
              <a:gd name="adj2" fmla="val 46585"/>
              <a:gd name="adj3" fmla="val 163353"/>
              <a:gd name="adj4" fmla="val 4899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n-ea"/>
              </a:rPr>
              <a:t>見直し効果額　</a:t>
            </a:r>
            <a:r>
              <a:rPr lang="en-US" altLang="ja-JP" sz="1100" b="1" dirty="0">
                <a:solidFill>
                  <a:schemeClr val="tx1"/>
                </a:solidFill>
                <a:latin typeface="+mn-ea"/>
              </a:rPr>
              <a:t>211</a:t>
            </a:r>
            <a:r>
              <a:rPr lang="ja-JP" altLang="en-US" sz="1100" b="1" dirty="0">
                <a:solidFill>
                  <a:schemeClr val="tx1"/>
                </a:solidFill>
                <a:latin typeface="+mn-ea"/>
              </a:rPr>
              <a:t>億円</a:t>
            </a:r>
            <a:endParaRPr lang="en-US" altLang="ja-JP" sz="1100" b="1" dirty="0">
              <a:solidFill>
                <a:schemeClr val="tx1"/>
              </a:solidFill>
              <a:latin typeface="+mn-ea"/>
            </a:endParaRPr>
          </a:p>
          <a:p>
            <a:r>
              <a:rPr lang="ja-JP" altLang="en-US" sz="1100" dirty="0">
                <a:solidFill>
                  <a:schemeClr val="tx1"/>
                </a:solidFill>
              </a:rPr>
              <a:t>見直しによらない減　</a:t>
            </a:r>
            <a:r>
              <a:rPr lang="en-US" altLang="ja-JP" sz="1100" dirty="0">
                <a:solidFill>
                  <a:schemeClr val="tx1"/>
                </a:solidFill>
              </a:rPr>
              <a:t>43</a:t>
            </a:r>
            <a:r>
              <a:rPr lang="ja-JP" altLang="en-US" sz="1100" dirty="0">
                <a:solidFill>
                  <a:schemeClr val="tx1"/>
                </a:solidFill>
              </a:rPr>
              <a:t>億円</a:t>
            </a:r>
          </a:p>
        </p:txBody>
      </p:sp>
      <p:sp>
        <p:nvSpPr>
          <p:cNvPr id="28" name="スライド番号プレースホルダ 27"/>
          <p:cNvSpPr>
            <a:spLocks noGrp="1"/>
          </p:cNvSpPr>
          <p:nvPr>
            <p:ph type="sldNum" sz="quarter" idx="12"/>
          </p:nvPr>
        </p:nvSpPr>
        <p:spPr/>
        <p:txBody>
          <a:bodyPr/>
          <a:lstStyle/>
          <a:p>
            <a:fld id="{CCEC3038-1CF1-4B63-9920-55248DCFBA97}" type="slidenum">
              <a:rPr kumimoji="1" lang="ja-JP" altLang="en-US" smtClean="0"/>
              <a:pPr/>
              <a:t>130</a:t>
            </a:fld>
            <a:endParaRPr kumimoji="1" lang="ja-JP" altLang="en-US" dirty="0"/>
          </a:p>
        </p:txBody>
      </p:sp>
      <p:sp>
        <p:nvSpPr>
          <p:cNvPr id="37" name="線吹き出し 1 (枠付き) 36"/>
          <p:cNvSpPr/>
          <p:nvPr/>
        </p:nvSpPr>
        <p:spPr>
          <a:xfrm>
            <a:off x="6372200" y="2204864"/>
            <a:ext cx="1872208" cy="432048"/>
          </a:xfrm>
          <a:prstGeom prst="borderCallout1">
            <a:avLst>
              <a:gd name="adj1" fmla="val 103953"/>
              <a:gd name="adj2" fmla="val 46585"/>
              <a:gd name="adj3" fmla="val 166334"/>
              <a:gd name="adj4" fmla="val 3845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n-ea"/>
              </a:rPr>
              <a:t>見直し効果額　</a:t>
            </a:r>
            <a:r>
              <a:rPr lang="en-US" altLang="ja-JP" sz="1100" b="1" dirty="0">
                <a:solidFill>
                  <a:schemeClr val="tx1"/>
                </a:solidFill>
                <a:latin typeface="+mn-ea"/>
              </a:rPr>
              <a:t>234</a:t>
            </a:r>
            <a:r>
              <a:rPr lang="ja-JP" altLang="en-US" sz="1100" b="1" dirty="0">
                <a:solidFill>
                  <a:schemeClr val="tx1"/>
                </a:solidFill>
                <a:latin typeface="+mn-ea"/>
              </a:rPr>
              <a:t>億円</a:t>
            </a:r>
            <a:endParaRPr lang="en-US" altLang="ja-JP" sz="1100" b="1" dirty="0">
              <a:solidFill>
                <a:schemeClr val="tx1"/>
              </a:solidFill>
              <a:latin typeface="+mn-ea"/>
            </a:endParaRPr>
          </a:p>
          <a:p>
            <a:r>
              <a:rPr lang="ja-JP" altLang="en-US" sz="1100" dirty="0">
                <a:solidFill>
                  <a:schemeClr val="tx1"/>
                </a:solidFill>
              </a:rPr>
              <a:t>見直しによらない減　</a:t>
            </a:r>
            <a:r>
              <a:rPr lang="en-US" altLang="ja-JP" sz="1100" dirty="0">
                <a:solidFill>
                  <a:schemeClr val="tx1"/>
                </a:solidFill>
              </a:rPr>
              <a:t>47</a:t>
            </a:r>
            <a:r>
              <a:rPr lang="ja-JP" altLang="en-US" sz="1100" dirty="0">
                <a:solidFill>
                  <a:schemeClr val="tx1"/>
                </a:solidFill>
              </a:rPr>
              <a:t>億円</a:t>
            </a:r>
          </a:p>
        </p:txBody>
      </p:sp>
      <p:grpSp>
        <p:nvGrpSpPr>
          <p:cNvPr id="13" name="グループ化 12"/>
          <p:cNvGrpSpPr/>
          <p:nvPr/>
        </p:nvGrpSpPr>
        <p:grpSpPr>
          <a:xfrm>
            <a:off x="6516216" y="2924944"/>
            <a:ext cx="1224136" cy="936104"/>
            <a:chOff x="6588224" y="2924944"/>
            <a:chExt cx="1224136" cy="936104"/>
          </a:xfrm>
        </p:grpSpPr>
        <p:grpSp>
          <p:nvGrpSpPr>
            <p:cNvPr id="12" name="グループ化 11"/>
            <p:cNvGrpSpPr/>
            <p:nvPr/>
          </p:nvGrpSpPr>
          <p:grpSpPr>
            <a:xfrm>
              <a:off x="6588224" y="2924944"/>
              <a:ext cx="1224136" cy="936104"/>
              <a:chOff x="6588224" y="2924944"/>
              <a:chExt cx="1224136" cy="936104"/>
            </a:xfrm>
          </p:grpSpPr>
          <p:sp>
            <p:nvSpPr>
              <p:cNvPr id="30" name="正方形/長方形 29"/>
              <p:cNvSpPr/>
              <p:nvPr/>
            </p:nvSpPr>
            <p:spPr>
              <a:xfrm>
                <a:off x="6588224" y="3177048"/>
                <a:ext cx="1224136" cy="6840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b="1" dirty="0">
                    <a:solidFill>
                      <a:schemeClr val="bg1"/>
                    </a:solidFill>
                  </a:rPr>
                  <a:t>109</a:t>
                </a:r>
                <a:r>
                  <a:rPr kumimoji="1" lang="ja-JP" altLang="en-US" sz="1050" b="1" dirty="0">
                    <a:solidFill>
                      <a:schemeClr val="bg1"/>
                    </a:solidFill>
                  </a:rPr>
                  <a:t>項目</a:t>
                </a:r>
                <a:endParaRPr kumimoji="1" lang="en-US" altLang="ja-JP" sz="1050" b="1" dirty="0">
                  <a:solidFill>
                    <a:schemeClr val="bg1"/>
                  </a:solidFill>
                </a:endParaRPr>
              </a:p>
              <a:p>
                <a:pPr algn="ctr"/>
                <a:r>
                  <a:rPr lang="en-US" altLang="ja-JP" sz="1050" b="1" dirty="0">
                    <a:solidFill>
                      <a:schemeClr val="bg1"/>
                    </a:solidFill>
                  </a:rPr>
                  <a:t>1,130</a:t>
                </a:r>
                <a:r>
                  <a:rPr lang="ja-JP" altLang="en-US" sz="1050" b="1" dirty="0">
                    <a:solidFill>
                      <a:schemeClr val="bg1"/>
                    </a:solidFill>
                  </a:rPr>
                  <a:t>億円</a:t>
                </a:r>
                <a:endParaRPr kumimoji="1" lang="ja-JP" altLang="en-US" sz="1050" b="1" dirty="0">
                  <a:solidFill>
                    <a:schemeClr val="bg1"/>
                  </a:solidFill>
                </a:endParaRPr>
              </a:p>
            </p:txBody>
          </p:sp>
          <p:sp>
            <p:nvSpPr>
              <p:cNvPr id="33" name="正方形/長方形 32"/>
              <p:cNvSpPr/>
              <p:nvPr/>
            </p:nvSpPr>
            <p:spPr>
              <a:xfrm>
                <a:off x="6588224" y="2924944"/>
                <a:ext cx="1224136" cy="252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solidFill>
                </a:endParaRPr>
              </a:p>
            </p:txBody>
          </p:sp>
        </p:grpSp>
        <p:sp>
          <p:nvSpPr>
            <p:cNvPr id="38" name="大かっこ 37"/>
            <p:cNvSpPr/>
            <p:nvPr/>
          </p:nvSpPr>
          <p:spPr>
            <a:xfrm>
              <a:off x="6804248" y="3284984"/>
              <a:ext cx="792088" cy="432048"/>
            </a:xfrm>
            <a:prstGeom prst="bracket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grpSp>
      <p:sp>
        <p:nvSpPr>
          <p:cNvPr id="40" name="テキスト ボックス 39"/>
          <p:cNvSpPr txBox="1"/>
          <p:nvPr/>
        </p:nvSpPr>
        <p:spPr>
          <a:xfrm>
            <a:off x="6642226" y="3904978"/>
            <a:ext cx="1044123" cy="234286"/>
          </a:xfrm>
          <a:prstGeom prst="rect">
            <a:avLst/>
          </a:prstGeom>
          <a:noFill/>
          <a:ln>
            <a:noFill/>
          </a:ln>
        </p:spPr>
        <p:txBody>
          <a:bodyPr wrap="none" lIns="36000" tIns="36000" rIns="36000" bIns="36000" rtlCol="0" anchor="ctr">
            <a:spAutoFit/>
          </a:bodyPr>
          <a:lstStyle/>
          <a:p>
            <a:pPr algn="ctr"/>
            <a:r>
              <a:rPr kumimoji="1" lang="en-US" altLang="ja-JP" sz="1050" dirty="0"/>
              <a:t>2015</a:t>
            </a:r>
            <a:r>
              <a:rPr kumimoji="1" lang="ja-JP" altLang="en-US" sz="1050" dirty="0"/>
              <a:t>年度予算額</a:t>
            </a:r>
          </a:p>
        </p:txBody>
      </p:sp>
      <p:cxnSp>
        <p:nvCxnSpPr>
          <p:cNvPr id="43" name="直線コネクタ 42"/>
          <p:cNvCxnSpPr/>
          <p:nvPr/>
        </p:nvCxnSpPr>
        <p:spPr>
          <a:xfrm>
            <a:off x="5868144" y="2939934"/>
            <a:ext cx="648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139952" y="2924944"/>
            <a:ext cx="504056" cy="21602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834104" y="3151461"/>
            <a:ext cx="682040" cy="2362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427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8259092" cy="461665"/>
          </a:xfrm>
          <a:prstGeom prst="rect">
            <a:avLst/>
          </a:prstGeom>
          <a:solidFill>
            <a:srgbClr val="0070C0"/>
          </a:solidFill>
        </p:spPr>
        <p:txBody>
          <a:bodyPr wrap="square" rtlCol="0">
            <a:spAutoFit/>
          </a:bodyPr>
          <a:lstStyle/>
          <a:p>
            <a:r>
              <a:rPr lang="en-US" altLang="ja-JP" sz="2400" b="1" u="sng" dirty="0" smtClean="0">
                <a:solidFill>
                  <a:schemeClr val="bg1"/>
                </a:solidFill>
                <a:latin typeface="+mn-ea"/>
              </a:rPr>
              <a:t>Ⅱ【</a:t>
            </a:r>
            <a:r>
              <a:rPr lang="ja-JP" altLang="en-US" sz="2400" b="1" u="sng" dirty="0" smtClean="0">
                <a:solidFill>
                  <a:schemeClr val="bg1"/>
                </a:solidFill>
                <a:latin typeface="+mn-ea"/>
              </a:rPr>
              <a:t>公民連携の推進</a:t>
            </a:r>
            <a:r>
              <a:rPr lang="en-US" altLang="ja-JP" sz="2400" b="1" u="sng" dirty="0" smtClean="0">
                <a:solidFill>
                  <a:schemeClr val="bg1"/>
                </a:solidFill>
                <a:latin typeface="+mn-ea"/>
              </a:rPr>
              <a:t>】(9) </a:t>
            </a:r>
            <a:r>
              <a:rPr lang="ja-JP" altLang="en-US" sz="2400" b="1" u="sng" dirty="0" smtClean="0">
                <a:solidFill>
                  <a:schemeClr val="bg1"/>
                </a:solidFill>
                <a:latin typeface="ＭＳ Ｐゴシック" panose="020B0600070205080204" pitchFamily="50" charset="-128"/>
              </a:rPr>
              <a:t> ＰＦＩ・指定管理者制度の活用</a:t>
            </a:r>
            <a:r>
              <a:rPr lang="ja-JP" altLang="en-US" sz="2400" b="1" dirty="0" smtClean="0">
                <a:solidFill>
                  <a:schemeClr val="bg1"/>
                </a:solidFill>
                <a:latin typeface="ＭＳ Ｐゴシック" panose="020B0600070205080204" pitchFamily="50" charset="-128"/>
              </a:rPr>
              <a:t> </a:t>
            </a:r>
            <a:r>
              <a:rPr lang="en-US" altLang="ja-JP" sz="2400" b="1" dirty="0" smtClean="0">
                <a:solidFill>
                  <a:schemeClr val="bg1"/>
                </a:solidFill>
                <a:latin typeface="+mn-ea"/>
              </a:rPr>
              <a:t>〔</a:t>
            </a:r>
            <a:r>
              <a:rPr lang="ja-JP" altLang="en-US" sz="2400" b="1" dirty="0">
                <a:solidFill>
                  <a:schemeClr val="bg1"/>
                </a:solidFill>
                <a:latin typeface="+mn-ea"/>
              </a:rPr>
              <a:t>新規</a:t>
            </a:r>
            <a:r>
              <a:rPr lang="en-US" altLang="ja-JP" sz="2400" b="1" dirty="0" smtClean="0">
                <a:solidFill>
                  <a:schemeClr val="bg1"/>
                </a:solidFill>
                <a:latin typeface="+mn-ea"/>
              </a:rPr>
              <a:t>〕</a:t>
            </a:r>
            <a:r>
              <a:rPr lang="ja-JP" altLang="en-US" sz="2400" b="1" u="sng" dirty="0" smtClean="0">
                <a:solidFill>
                  <a:schemeClr val="bg1"/>
                </a:solidFill>
                <a:latin typeface="ＭＳ Ｐゴシック" panose="020B0600070205080204" pitchFamily="50" charset="-128"/>
              </a:rPr>
              <a:t>　　</a:t>
            </a:r>
            <a:r>
              <a:rPr lang="ja-JP" altLang="en-US" sz="1600" b="1" u="sng" dirty="0" smtClean="0">
                <a:solidFill>
                  <a:schemeClr val="bg1"/>
                </a:solidFill>
                <a:latin typeface="ＭＳ Ｐゴシック" panose="020B0600070205080204" pitchFamily="50" charset="-128"/>
                <a:ea typeface="ＭＳ Ｐゴシック" panose="020B0600070205080204" pitchFamily="50" charset="-128"/>
              </a:rPr>
              <a:t>　</a:t>
            </a:r>
            <a:endParaRPr lang="ja-JP" altLang="en-US" sz="1600" b="1" u="sng" dirty="0">
              <a:solidFill>
                <a:schemeClr val="bg1"/>
              </a:solidFill>
              <a:latin typeface="ＭＳ Ｐゴシック" panose="020B0600070205080204" pitchFamily="50" charset="-128"/>
              <a:ea typeface="ＭＳ Ｐゴシック" panose="020B060007020508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665225371"/>
              </p:ext>
            </p:extLst>
          </p:nvPr>
        </p:nvGraphicFramePr>
        <p:xfrm>
          <a:off x="251520" y="692696"/>
          <a:ext cx="8712968" cy="5159464"/>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340260">
                  <a:extLst>
                    <a:ext uri="{9D8B030D-6E8A-4147-A177-3AD203B41FA5}">
                      <a16:colId xmlns:a16="http://schemas.microsoft.com/office/drawing/2014/main" xmlns="" val="20002"/>
                    </a:ext>
                  </a:extLst>
                </a:gridCol>
                <a:gridCol w="2340260">
                  <a:extLst>
                    <a:ext uri="{9D8B030D-6E8A-4147-A177-3AD203B41FA5}">
                      <a16:colId xmlns:a16="http://schemas.microsoft.com/office/drawing/2014/main" xmlns=""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tc>
                <a:extLst>
                  <a:ext uri="{0D108BD9-81ED-4DB2-BD59-A6C34878D82A}">
                    <a16:rowId xmlns:a16="http://schemas.microsoft.com/office/drawing/2014/main" xmlns="" val="10000"/>
                  </a:ext>
                </a:extLst>
              </a:tr>
              <a:tr h="2365464">
                <a:tc rowSpan="2">
                  <a:txBody>
                    <a:bodyPr/>
                    <a:lstStyle/>
                    <a:p>
                      <a:pPr marL="0" indent="0" algn="just">
                        <a:spcAft>
                          <a:spcPts val="400"/>
                        </a:spcAft>
                      </a:pPr>
                      <a:r>
                        <a:rPr kumimoji="1" lang="ja-JP" altLang="en-US" sz="1300" dirty="0" smtClean="0"/>
                        <a:t>　官民の最適な役割分担のもと、官が担っている事業を民間が担うことにより、コスト削減とサービス向上が期待できるものは積極的に民間活力の活用を推進する必要がある。</a:t>
                      </a:r>
                      <a:endParaRPr kumimoji="1" lang="ja-JP" altLang="en-US" sz="1300" dirty="0" smtClean="0">
                        <a:latin typeface="+mn-ea"/>
                        <a:ea typeface="+mn-ea"/>
                      </a:endParaRPr>
                    </a:p>
                  </a:txBody>
                  <a:tcPr/>
                </a:tc>
                <a:tc rowSpan="2">
                  <a:txBody>
                    <a:bodyPr/>
                    <a:lstStyle/>
                    <a:p>
                      <a:pPr marL="0" indent="0" algn="just">
                        <a:spcAft>
                          <a:spcPts val="400"/>
                        </a:spcAft>
                      </a:pPr>
                      <a:r>
                        <a:rPr kumimoji="1" lang="ja-JP" altLang="en-US" sz="1300" dirty="0" smtClean="0"/>
                        <a:t>　公共施設の整備等にあたっては、官民の最適な役割分担のもと、効率的・効果的な施設整備と良質なサービス提供を図るため、ＰＰＰ／ＰＦＩ手法も含めた中から最適な事業手法を導入する。</a:t>
                      </a:r>
                      <a:endParaRPr kumimoji="1" lang="ja-JP" altLang="en-US" sz="1300" dirty="0" smtClean="0">
                        <a:latin typeface="+mn-ea"/>
                        <a:ea typeface="+mn-ea"/>
                      </a:endParaRPr>
                    </a:p>
                  </a:txBody>
                  <a:tcPr/>
                </a:tc>
                <a:tc>
                  <a:txBody>
                    <a:bodyPr/>
                    <a:lstStyle/>
                    <a:p>
                      <a:pPr marL="0" indent="0">
                        <a:spcAft>
                          <a:spcPts val="400"/>
                        </a:spcAft>
                      </a:pPr>
                      <a:r>
                        <a:rPr kumimoji="1" lang="ja-JP" altLang="en-US" sz="1300" dirty="0" smtClean="0"/>
                        <a:t>①</a:t>
                      </a:r>
                      <a:r>
                        <a:rPr kumimoji="1" lang="en-US" altLang="ja-JP" sz="1300" dirty="0" smtClean="0"/>
                        <a:t>PFI</a:t>
                      </a:r>
                      <a:r>
                        <a:rPr kumimoji="1" lang="ja-JP" altLang="en-US" sz="1300" dirty="0" smtClean="0"/>
                        <a:t>の活用</a:t>
                      </a:r>
                      <a:endParaRPr kumimoji="1" lang="en-US" altLang="ja-JP" sz="1300" dirty="0" smtClean="0"/>
                    </a:p>
                    <a:p>
                      <a:pPr marL="88900" indent="-88900">
                        <a:spcAft>
                          <a:spcPts val="400"/>
                        </a:spcAft>
                      </a:pPr>
                      <a:r>
                        <a:rPr kumimoji="1" lang="ja-JP" altLang="en-US" sz="1300" dirty="0" smtClean="0"/>
                        <a:t>・大阪市</a:t>
                      </a:r>
                      <a:r>
                        <a:rPr kumimoji="1" lang="en-US" altLang="ja-JP" sz="1300" dirty="0" smtClean="0"/>
                        <a:t>PFI</a:t>
                      </a:r>
                      <a:r>
                        <a:rPr kumimoji="1" lang="ja-JP" altLang="en-US" sz="1300" dirty="0" smtClean="0"/>
                        <a:t>ガイドラインを策定（</a:t>
                      </a:r>
                      <a:r>
                        <a:rPr kumimoji="1" lang="en-US" altLang="ja-JP" sz="1300" dirty="0" smtClean="0"/>
                        <a:t>2016</a:t>
                      </a:r>
                      <a:r>
                        <a:rPr kumimoji="1" lang="ja-JP" altLang="en-US" sz="1300" dirty="0" smtClean="0"/>
                        <a:t>年</a:t>
                      </a:r>
                      <a:r>
                        <a:rPr kumimoji="1" lang="en-US" altLang="ja-JP" sz="1300" dirty="0" smtClean="0"/>
                        <a:t>3</a:t>
                      </a:r>
                      <a:r>
                        <a:rPr kumimoji="1" lang="ja-JP" altLang="en-US" sz="1300" dirty="0" smtClean="0"/>
                        <a:t>月）</a:t>
                      </a:r>
                    </a:p>
                    <a:p>
                      <a:pPr marL="88900" indent="-88900">
                        <a:spcAft>
                          <a:spcPts val="400"/>
                        </a:spcAft>
                      </a:pPr>
                      <a:r>
                        <a:rPr kumimoji="1" lang="ja-JP" altLang="en-US" sz="1300" dirty="0" smtClean="0"/>
                        <a:t>・大阪市</a:t>
                      </a:r>
                      <a:r>
                        <a:rPr kumimoji="1" lang="en-US" altLang="ja-JP" sz="1300" dirty="0" smtClean="0"/>
                        <a:t>PPP/PFI</a:t>
                      </a:r>
                      <a:r>
                        <a:rPr kumimoji="1" lang="ja-JP" altLang="en-US" sz="1300" dirty="0" smtClean="0"/>
                        <a:t>手法導入優先的検討規程を策定（</a:t>
                      </a:r>
                      <a:r>
                        <a:rPr kumimoji="1" lang="en-US" altLang="ja-JP" sz="1300" dirty="0" smtClean="0"/>
                        <a:t>2017</a:t>
                      </a:r>
                      <a:r>
                        <a:rPr kumimoji="1" lang="ja-JP" altLang="en-US" sz="1300" dirty="0" smtClean="0"/>
                        <a:t>年</a:t>
                      </a:r>
                      <a:r>
                        <a:rPr kumimoji="1" lang="en-US" altLang="ja-JP" sz="1300" dirty="0" smtClean="0"/>
                        <a:t>3</a:t>
                      </a:r>
                      <a:r>
                        <a:rPr kumimoji="1" lang="ja-JP" altLang="en-US" sz="1300" dirty="0" smtClean="0"/>
                        <a:t>月）</a:t>
                      </a:r>
                    </a:p>
                    <a:p>
                      <a:pPr marL="0" indent="0">
                        <a:spcAft>
                          <a:spcPts val="400"/>
                        </a:spcAft>
                      </a:pPr>
                      <a:endParaRPr kumimoji="1" lang="en-US" altLang="ja-JP" sz="1300" dirty="0" smtClean="0">
                        <a:latin typeface="+mn-ea"/>
                        <a:ea typeface="+mn-ea"/>
                      </a:endParaRPr>
                    </a:p>
                  </a:txBody>
                  <a:tcPr>
                    <a:lnB w="12700" cmpd="sng">
                      <a:noFill/>
                    </a:lnB>
                  </a:tcPr>
                </a:tc>
                <a:tc>
                  <a:txBody>
                    <a:bodyPr/>
                    <a:lstStyle/>
                    <a:p>
                      <a:pPr marL="0" indent="0" algn="just">
                        <a:spcAft>
                          <a:spcPts val="400"/>
                        </a:spcAft>
                      </a:pPr>
                      <a:r>
                        <a:rPr kumimoji="1" lang="en-US" altLang="ja-JP" sz="1300" dirty="0" smtClean="0"/>
                        <a:t>①PFI</a:t>
                      </a:r>
                      <a:r>
                        <a:rPr kumimoji="1" lang="ja-JP" altLang="en-US" sz="1300" dirty="0" smtClean="0"/>
                        <a:t>の活用</a:t>
                      </a:r>
                      <a:endParaRPr kumimoji="1" lang="en-US" altLang="ja-JP" sz="1300" dirty="0" smtClean="0"/>
                    </a:p>
                    <a:p>
                      <a:pPr marL="0" indent="0" algn="just">
                        <a:spcAft>
                          <a:spcPts val="400"/>
                        </a:spcAft>
                      </a:pPr>
                      <a:r>
                        <a:rPr kumimoji="1" lang="ja-JP" altLang="en-US" sz="1200" dirty="0" smtClean="0"/>
                        <a:t>　（実績（事業開始済のもの））</a:t>
                      </a:r>
                    </a:p>
                    <a:p>
                      <a:pPr marL="88900" indent="-88900" algn="just">
                        <a:spcAft>
                          <a:spcPts val="400"/>
                        </a:spcAft>
                      </a:pPr>
                      <a:r>
                        <a:rPr kumimoji="1" lang="ja-JP" altLang="en-US" sz="1300" dirty="0" smtClean="0"/>
                        <a:t>・津守下水処理場消化ガス発電設備整備事業（</a:t>
                      </a:r>
                      <a:r>
                        <a:rPr kumimoji="1" lang="en-US" altLang="ja-JP" sz="1300" dirty="0" smtClean="0"/>
                        <a:t>2006</a:t>
                      </a:r>
                      <a:r>
                        <a:rPr kumimoji="1" lang="ja-JP" altLang="en-US" sz="1300" dirty="0" smtClean="0"/>
                        <a:t>～</a:t>
                      </a:r>
                      <a:r>
                        <a:rPr kumimoji="1" lang="en-US" altLang="ja-JP" sz="1300" dirty="0" smtClean="0"/>
                        <a:t>2025</a:t>
                      </a:r>
                      <a:r>
                        <a:rPr kumimoji="1" lang="ja-JP" altLang="en-US" sz="1300" dirty="0" smtClean="0"/>
                        <a:t>年度）</a:t>
                      </a:r>
                    </a:p>
                    <a:p>
                      <a:pPr marL="88900" indent="-88900" algn="just">
                        <a:spcAft>
                          <a:spcPts val="400"/>
                        </a:spcAft>
                      </a:pPr>
                      <a:r>
                        <a:rPr kumimoji="1" lang="ja-JP" altLang="en-US" sz="1300" dirty="0" smtClean="0"/>
                        <a:t>・平野下水処理場汚泥固形燃料化事業（</a:t>
                      </a:r>
                      <a:r>
                        <a:rPr kumimoji="1" lang="en-US" altLang="ja-JP" sz="1300" dirty="0" smtClean="0"/>
                        <a:t>2011</a:t>
                      </a:r>
                      <a:r>
                        <a:rPr kumimoji="1" lang="ja-JP" altLang="en-US" sz="1300" dirty="0" smtClean="0"/>
                        <a:t>～</a:t>
                      </a:r>
                      <a:r>
                        <a:rPr kumimoji="1" lang="en-US" altLang="ja-JP" sz="1300" dirty="0" smtClean="0"/>
                        <a:t>2033</a:t>
                      </a:r>
                      <a:r>
                        <a:rPr kumimoji="1" lang="ja-JP" altLang="en-US" sz="1300" dirty="0" smtClean="0"/>
                        <a:t>年度）</a:t>
                      </a:r>
                    </a:p>
                    <a:p>
                      <a:pPr marL="88900" indent="-88900" algn="just">
                        <a:spcAft>
                          <a:spcPts val="400"/>
                        </a:spcAft>
                      </a:pPr>
                      <a:r>
                        <a:rPr kumimoji="1" lang="ja-JP" altLang="en-US" sz="1300" dirty="0" smtClean="0"/>
                        <a:t>・海老江下水処理場改築更新事業（</a:t>
                      </a:r>
                      <a:r>
                        <a:rPr kumimoji="1" lang="en-US" altLang="ja-JP" sz="1300" dirty="0" smtClean="0"/>
                        <a:t>2017</a:t>
                      </a:r>
                      <a:r>
                        <a:rPr kumimoji="1" lang="ja-JP" altLang="en-US" sz="1300" dirty="0" smtClean="0"/>
                        <a:t>～</a:t>
                      </a:r>
                      <a:r>
                        <a:rPr kumimoji="1" lang="en-US" altLang="ja-JP" sz="1300" dirty="0" smtClean="0"/>
                        <a:t>2040</a:t>
                      </a:r>
                      <a:r>
                        <a:rPr kumimoji="1" lang="ja-JP" altLang="en-US" sz="1300" dirty="0" smtClean="0"/>
                        <a:t>年度）</a:t>
                      </a:r>
                      <a:endParaRPr kumimoji="1" lang="en-US" altLang="ja-JP" sz="1300" dirty="0" smtClean="0">
                        <a:solidFill>
                          <a:schemeClr val="tx1"/>
                        </a:solidFill>
                        <a:latin typeface="+mn-ea"/>
                        <a:ea typeface="+mn-ea"/>
                      </a:endParaRPr>
                    </a:p>
                  </a:txBody>
                  <a:tcPr>
                    <a:lnB w="12700" cmpd="sng">
                      <a:noFill/>
                    </a:lnB>
                  </a:tcPr>
                </a:tc>
                <a:extLst>
                  <a:ext uri="{0D108BD9-81ED-4DB2-BD59-A6C34878D82A}">
                    <a16:rowId xmlns:a16="http://schemas.microsoft.com/office/drawing/2014/main" xmlns="" val="10001"/>
                  </a:ext>
                </a:extLst>
              </a:tr>
              <a:tr h="1790700">
                <a:tc vMerge="1">
                  <a:txBody>
                    <a:bodyPr/>
                    <a:lstStyle/>
                    <a:p>
                      <a:endParaRPr kumimoji="1" lang="ja-JP" altLang="en-US"/>
                    </a:p>
                  </a:txBody>
                  <a:tcPr/>
                </a:tc>
                <a:tc vMerge="1">
                  <a:txBody>
                    <a:bodyPr/>
                    <a:lstStyle/>
                    <a:p>
                      <a:endParaRPr kumimoji="1" lang="ja-JP" altLang="en-US"/>
                    </a:p>
                  </a:txBody>
                  <a:tcPr/>
                </a:tc>
                <a:tc>
                  <a:txBody>
                    <a:bodyPr/>
                    <a:lstStyle/>
                    <a:p>
                      <a:pPr marL="177800" marR="0" lvl="0" indent="-177800" algn="l" defTabSz="914400" rtl="0" eaLnBrk="1" fontAlgn="auto" latinLnBrk="0" hangingPunct="1">
                        <a:lnSpc>
                          <a:spcPct val="100000"/>
                        </a:lnSpc>
                        <a:spcBef>
                          <a:spcPts val="0"/>
                        </a:spcBef>
                        <a:spcAft>
                          <a:spcPts val="400"/>
                        </a:spcAft>
                        <a:buClrTx/>
                        <a:buSzTx/>
                        <a:buFontTx/>
                        <a:buNone/>
                        <a:tabLst/>
                        <a:defRPr/>
                      </a:pPr>
                      <a:r>
                        <a:rPr kumimoji="1" lang="ja-JP" altLang="en-US" sz="1300" dirty="0" smtClean="0"/>
                        <a:t>②指定管理者制度の活用</a:t>
                      </a:r>
                      <a:endParaRPr kumimoji="1" lang="en-US" altLang="ja-JP" sz="1300" dirty="0" smtClean="0"/>
                    </a:p>
                    <a:p>
                      <a:pPr marL="85725" marR="0" lvl="0" indent="-85725" algn="just" defTabSz="914400" rtl="0" eaLnBrk="1" fontAlgn="auto" latinLnBrk="0" hangingPunct="1">
                        <a:lnSpc>
                          <a:spcPct val="100000"/>
                        </a:lnSpc>
                        <a:spcBef>
                          <a:spcPts val="0"/>
                        </a:spcBef>
                        <a:spcAft>
                          <a:spcPts val="400"/>
                        </a:spcAft>
                        <a:buClrTx/>
                        <a:buSzTx/>
                        <a:buFontTx/>
                        <a:buNone/>
                        <a:tabLst/>
                        <a:defRPr/>
                      </a:pPr>
                      <a:r>
                        <a:rPr kumimoji="1" lang="ja-JP" altLang="en-US" sz="1300" dirty="0" smtClean="0"/>
                        <a:t>・公の施設の指定管理者の指定の手続等に関する指針を策定（</a:t>
                      </a:r>
                      <a:r>
                        <a:rPr kumimoji="1" lang="en-US" altLang="ja-JP" sz="1300" dirty="0" smtClean="0"/>
                        <a:t>2004</a:t>
                      </a:r>
                      <a:r>
                        <a:rPr kumimoji="1" lang="ja-JP" altLang="en-US" sz="1300" dirty="0" smtClean="0"/>
                        <a:t>年</a:t>
                      </a:r>
                      <a:r>
                        <a:rPr kumimoji="1" lang="en-US" altLang="ja-JP" sz="1300" dirty="0" smtClean="0"/>
                        <a:t>11</a:t>
                      </a:r>
                      <a:r>
                        <a:rPr kumimoji="1" lang="ja-JP" altLang="en-US" sz="1300" dirty="0" smtClean="0"/>
                        <a:t>月）</a:t>
                      </a:r>
                    </a:p>
                    <a:p>
                      <a:pPr marL="88900" indent="-88900" algn="just">
                        <a:spcAft>
                          <a:spcPts val="400"/>
                        </a:spcAft>
                      </a:pPr>
                      <a:r>
                        <a:rPr kumimoji="1" lang="ja-JP" altLang="en-US" sz="1300" dirty="0" smtClean="0"/>
                        <a:t>・指定管理者制度の導入及び運用に係るガイドラインを策定（</a:t>
                      </a:r>
                      <a:r>
                        <a:rPr kumimoji="1" lang="en-US" altLang="ja-JP" sz="1300" dirty="0" smtClean="0"/>
                        <a:t>2006</a:t>
                      </a:r>
                      <a:r>
                        <a:rPr kumimoji="1" lang="ja-JP" altLang="en-US" sz="1300" dirty="0" smtClean="0"/>
                        <a:t>年</a:t>
                      </a:r>
                      <a:r>
                        <a:rPr kumimoji="1" lang="en-US" altLang="ja-JP" sz="1300" dirty="0" smtClean="0"/>
                        <a:t>12</a:t>
                      </a:r>
                      <a:r>
                        <a:rPr kumimoji="1" lang="ja-JP" altLang="en-US" sz="1300" dirty="0" smtClean="0"/>
                        <a:t>月）</a:t>
                      </a:r>
                    </a:p>
                    <a:p>
                      <a:pPr marL="88900" indent="-88900" algn="just">
                        <a:spcAft>
                          <a:spcPts val="400"/>
                        </a:spcAft>
                      </a:pPr>
                      <a:r>
                        <a:rPr kumimoji="1" lang="ja-JP" altLang="en-US" sz="1300" dirty="0" smtClean="0"/>
                        <a:t>・競争を促す観点から、審査における具体的選定項目及び配点の内容を変更（</a:t>
                      </a:r>
                      <a:r>
                        <a:rPr kumimoji="1" lang="en-US" altLang="ja-JP" sz="1300" dirty="0" smtClean="0"/>
                        <a:t>2012</a:t>
                      </a:r>
                      <a:r>
                        <a:rPr kumimoji="1" lang="ja-JP" altLang="en-US" sz="1300" dirty="0" smtClean="0"/>
                        <a:t>年</a:t>
                      </a:r>
                      <a:r>
                        <a:rPr kumimoji="1" lang="en-US" altLang="ja-JP" sz="1300" dirty="0" smtClean="0"/>
                        <a:t>3</a:t>
                      </a:r>
                      <a:r>
                        <a:rPr kumimoji="1" lang="ja-JP" altLang="en-US" sz="1300" dirty="0" smtClean="0"/>
                        <a:t>月）</a:t>
                      </a:r>
                      <a:endParaRPr kumimoji="1" lang="ja-JP" altLang="en-US" sz="1300" dirty="0" smtClean="0">
                        <a:latin typeface="+mn-ea"/>
                        <a:ea typeface="+mn-ea"/>
                      </a:endParaRPr>
                    </a:p>
                  </a:txBody>
                  <a:tcPr>
                    <a:lnT w="12700" cmpd="sng">
                      <a:noFill/>
                    </a:lnT>
                  </a:tcPr>
                </a:tc>
                <a:tc>
                  <a:txBody>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1300" dirty="0" smtClean="0"/>
                        <a:t>②指定管理者制度の活用</a:t>
                      </a:r>
                      <a:endParaRPr kumimoji="1" lang="en-US" altLang="ja-JP" sz="1300" dirty="0" smtClean="0"/>
                    </a:p>
                    <a:p>
                      <a:pPr marL="0" marR="0" lvl="0" indent="0" algn="just" defTabSz="914400" rtl="0" eaLnBrk="1" fontAlgn="auto" latinLnBrk="0" hangingPunct="1">
                        <a:lnSpc>
                          <a:spcPct val="100000"/>
                        </a:lnSpc>
                        <a:spcBef>
                          <a:spcPts val="0"/>
                        </a:spcBef>
                        <a:spcAft>
                          <a:spcPts val="400"/>
                        </a:spcAft>
                        <a:buClrTx/>
                        <a:buSzTx/>
                        <a:buFontTx/>
                        <a:buNone/>
                        <a:tabLst/>
                        <a:defRPr/>
                      </a:pPr>
                      <a:r>
                        <a:rPr kumimoji="1" lang="ja-JP" altLang="en-US" sz="1300" dirty="0" smtClean="0"/>
                        <a:t>・導入数：</a:t>
                      </a:r>
                      <a:r>
                        <a:rPr kumimoji="1" lang="en-US" altLang="ja-JP" sz="1300" dirty="0" smtClean="0"/>
                        <a:t>356</a:t>
                      </a:r>
                      <a:r>
                        <a:rPr kumimoji="1" lang="ja-JP" altLang="en-US" sz="1300" dirty="0" smtClean="0"/>
                        <a:t>施設</a:t>
                      </a:r>
                      <a:endParaRPr kumimoji="1" lang="en-US" altLang="ja-JP" sz="1300" dirty="0" smtClean="0"/>
                    </a:p>
                    <a:p>
                      <a:pPr marL="0" indent="0" algn="just">
                        <a:spcAft>
                          <a:spcPts val="400"/>
                        </a:spcAft>
                      </a:pPr>
                      <a:r>
                        <a:rPr kumimoji="1" lang="ja-JP" altLang="en-US" sz="1300" dirty="0" smtClean="0"/>
                        <a:t>・公募による選定割合</a:t>
                      </a:r>
                      <a:endParaRPr kumimoji="1" lang="en-US" altLang="ja-JP" sz="1300" dirty="0" smtClean="0"/>
                    </a:p>
                    <a:p>
                      <a:pPr marL="0" indent="0" algn="just">
                        <a:spcAft>
                          <a:spcPts val="400"/>
                        </a:spcAft>
                      </a:pPr>
                      <a:r>
                        <a:rPr kumimoji="1" lang="ja-JP" altLang="en-US" sz="1300" dirty="0" smtClean="0"/>
                        <a:t>　</a:t>
                      </a:r>
                      <a:r>
                        <a:rPr kumimoji="1" lang="en-US" altLang="ja-JP" sz="1300" dirty="0" smtClean="0"/>
                        <a:t>2008</a:t>
                      </a:r>
                      <a:r>
                        <a:rPr kumimoji="1" lang="ja-JP" altLang="en-US" sz="1300" dirty="0" smtClean="0"/>
                        <a:t>年度</a:t>
                      </a:r>
                      <a:r>
                        <a:rPr kumimoji="1" lang="en-US" altLang="ja-JP" sz="1300" dirty="0" smtClean="0"/>
                        <a:t>	</a:t>
                      </a:r>
                      <a:r>
                        <a:rPr kumimoji="1" lang="ja-JP" altLang="en-US" sz="1300" dirty="0" smtClean="0"/>
                        <a:t>　　</a:t>
                      </a:r>
                      <a:r>
                        <a:rPr kumimoji="1" lang="en-US" altLang="ja-JP" sz="1300" dirty="0" smtClean="0"/>
                        <a:t>2018</a:t>
                      </a:r>
                      <a:r>
                        <a:rPr kumimoji="1" lang="ja-JP" altLang="en-US" sz="1300" dirty="0" smtClean="0"/>
                        <a:t>年度</a:t>
                      </a:r>
                      <a:endParaRPr kumimoji="1" lang="en-US" altLang="ja-JP" sz="1300" dirty="0" smtClean="0"/>
                    </a:p>
                    <a:p>
                      <a:pPr marL="0" indent="0" algn="just">
                        <a:spcAft>
                          <a:spcPts val="400"/>
                        </a:spcAft>
                      </a:pPr>
                      <a:r>
                        <a:rPr kumimoji="1" lang="ja-JP" altLang="en-US" sz="1300" dirty="0" smtClean="0"/>
                        <a:t>　　　　</a:t>
                      </a:r>
                      <a:r>
                        <a:rPr kumimoji="1" lang="en-US" altLang="ja-JP" sz="1300" dirty="0" smtClean="0"/>
                        <a:t>95</a:t>
                      </a:r>
                      <a:r>
                        <a:rPr kumimoji="1" lang="ja-JP" altLang="en-US" sz="1300" dirty="0" smtClean="0"/>
                        <a:t>％</a:t>
                      </a:r>
                      <a:r>
                        <a:rPr kumimoji="1" lang="en-US" altLang="ja-JP" sz="1300" dirty="0" smtClean="0"/>
                        <a:t>	</a:t>
                      </a:r>
                      <a:r>
                        <a:rPr kumimoji="1" lang="ja-JP" altLang="en-US" sz="1300" dirty="0" smtClean="0"/>
                        <a:t>　　　　　</a:t>
                      </a:r>
                      <a:r>
                        <a:rPr kumimoji="1" lang="en-US" altLang="ja-JP" sz="1300" dirty="0" smtClean="0"/>
                        <a:t>98</a:t>
                      </a:r>
                      <a:r>
                        <a:rPr kumimoji="1" lang="ja-JP" altLang="en-US" sz="1300" dirty="0" smtClean="0"/>
                        <a:t>％</a:t>
                      </a:r>
                      <a:endParaRPr kumimoji="1" lang="en-US" altLang="ja-JP" sz="1300" dirty="0" smtClean="0"/>
                    </a:p>
                    <a:p>
                      <a:pPr marL="88900" indent="-88900" algn="just">
                        <a:spcAft>
                          <a:spcPts val="400"/>
                        </a:spcAft>
                      </a:pPr>
                      <a:r>
                        <a:rPr kumimoji="1" lang="ja-JP" altLang="en-US" sz="1300" dirty="0" smtClean="0"/>
                        <a:t>・指定管理者のうち民間事業者の割合</a:t>
                      </a:r>
                      <a:endParaRPr kumimoji="1" lang="en-US" altLang="ja-JP" sz="1300" dirty="0" smtClean="0"/>
                    </a:p>
                    <a:p>
                      <a:pPr marL="0" indent="0" algn="just">
                        <a:spcAft>
                          <a:spcPts val="400"/>
                        </a:spcAft>
                      </a:pPr>
                      <a:r>
                        <a:rPr kumimoji="1" lang="ja-JP" altLang="en-US" sz="1300" dirty="0" smtClean="0"/>
                        <a:t>　</a:t>
                      </a:r>
                      <a:r>
                        <a:rPr kumimoji="1" lang="en-US" altLang="ja-JP" sz="1300" dirty="0" smtClean="0"/>
                        <a:t>2008</a:t>
                      </a:r>
                      <a:r>
                        <a:rPr kumimoji="1" lang="ja-JP" altLang="en-US" sz="1300" dirty="0" smtClean="0"/>
                        <a:t>年度</a:t>
                      </a:r>
                      <a:r>
                        <a:rPr kumimoji="1" lang="en-US" altLang="ja-JP" sz="1300" dirty="0" smtClean="0"/>
                        <a:t>	</a:t>
                      </a:r>
                      <a:r>
                        <a:rPr kumimoji="1" lang="ja-JP" altLang="en-US" sz="1300" dirty="0" smtClean="0"/>
                        <a:t>　　</a:t>
                      </a:r>
                      <a:r>
                        <a:rPr kumimoji="1" lang="en-US" altLang="ja-JP" sz="1300" dirty="0" smtClean="0"/>
                        <a:t>2018</a:t>
                      </a:r>
                      <a:r>
                        <a:rPr kumimoji="1" lang="ja-JP" altLang="en-US" sz="1300" dirty="0" smtClean="0"/>
                        <a:t>年度</a:t>
                      </a:r>
                      <a:endParaRPr kumimoji="1" lang="en-US" altLang="ja-JP" sz="1300" dirty="0" smtClean="0"/>
                    </a:p>
                    <a:p>
                      <a:pPr marL="0" indent="0" algn="just">
                        <a:spcAft>
                          <a:spcPts val="400"/>
                        </a:spcAft>
                      </a:pPr>
                      <a:r>
                        <a:rPr kumimoji="1" lang="ja-JP" altLang="en-US" sz="1300" dirty="0" smtClean="0"/>
                        <a:t>　　　　</a:t>
                      </a:r>
                      <a:r>
                        <a:rPr kumimoji="1" lang="en-US" altLang="ja-JP" sz="1300" dirty="0" smtClean="0"/>
                        <a:t>65</a:t>
                      </a:r>
                      <a:r>
                        <a:rPr kumimoji="1" lang="ja-JP" altLang="en-US" sz="1300" dirty="0" smtClean="0"/>
                        <a:t>％</a:t>
                      </a:r>
                      <a:r>
                        <a:rPr kumimoji="1" lang="en-US" altLang="ja-JP" sz="1300" dirty="0" smtClean="0"/>
                        <a:t>	</a:t>
                      </a:r>
                      <a:r>
                        <a:rPr kumimoji="1" lang="ja-JP" altLang="en-US" sz="1300" dirty="0" smtClean="0"/>
                        <a:t>　　　　　</a:t>
                      </a:r>
                      <a:r>
                        <a:rPr kumimoji="1" lang="en-US" altLang="ja-JP" sz="1300" dirty="0" smtClean="0"/>
                        <a:t>98</a:t>
                      </a:r>
                      <a:r>
                        <a:rPr kumimoji="1" lang="ja-JP" altLang="en-US" sz="1300" dirty="0" smtClean="0"/>
                        <a:t>％</a:t>
                      </a:r>
                      <a:endParaRPr kumimoji="1" lang="en-US" altLang="ja-JP" sz="1300" dirty="0" smtClean="0">
                        <a:solidFill>
                          <a:schemeClr val="tx1"/>
                        </a:solidFill>
                        <a:latin typeface="+mn-ea"/>
                        <a:ea typeface="+mn-ea"/>
                      </a:endParaRPr>
                    </a:p>
                  </a:txBody>
                  <a:tcPr>
                    <a:lnT w="12700" cmpd="sng">
                      <a:noFill/>
                    </a:lnT>
                  </a:tcPr>
                </a:tc>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113</a:t>
            </a:fld>
            <a:endParaRPr kumimoji="1" lang="ja-JP" altLang="en-US" dirty="0"/>
          </a:p>
        </p:txBody>
      </p:sp>
      <p:sp>
        <p:nvSpPr>
          <p:cNvPr id="2" name="二等辺三角形 1"/>
          <p:cNvSpPr/>
          <p:nvPr/>
        </p:nvSpPr>
        <p:spPr>
          <a:xfrm rot="5400000">
            <a:off x="7524351" y="4416525"/>
            <a:ext cx="324000" cy="108000"/>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5400000">
            <a:off x="7524351" y="5337200"/>
            <a:ext cx="324000" cy="108000"/>
          </a:xfrm>
          <a:prstGeom prst="triangle">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244408" y="1"/>
            <a:ext cx="868711" cy="307777"/>
          </a:xfrm>
          <a:prstGeom prst="rect">
            <a:avLst/>
          </a:prstGeom>
          <a:noFill/>
        </p:spPr>
        <p:txBody>
          <a:bodyPr wrap="square" rtlCol="0">
            <a:spAutoFit/>
          </a:bodyPr>
          <a:lstStyle/>
          <a:p>
            <a:r>
              <a:rPr lang="en-US" altLang="ja-JP" sz="1400" dirty="0" smtClean="0">
                <a:solidFill>
                  <a:prstClr val="black"/>
                </a:solidFill>
              </a:rPr>
              <a:t>A11(28)</a:t>
            </a:r>
            <a:endParaRPr lang="ja-JP" altLang="en-US" sz="1400" dirty="0">
              <a:solidFill>
                <a:prstClr val="black"/>
              </a:solidFill>
            </a:endParaRPr>
          </a:p>
        </p:txBody>
      </p:sp>
    </p:spTree>
    <p:extLst>
      <p:ext uri="{BB962C8B-B14F-4D97-AF65-F5344CB8AC3E}">
        <p14:creationId xmlns:p14="http://schemas.microsoft.com/office/powerpoint/2010/main" val="3204686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6588224" y="1844824"/>
            <a:ext cx="2115426" cy="4104456"/>
          </a:xfrm>
          <a:prstGeom prst="roundRect">
            <a:avLst>
              <a:gd name="adj" fmla="val 11188"/>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046423" y="1352363"/>
            <a:ext cx="1564794" cy="372527"/>
          </a:xfrm>
          <a:prstGeom prst="round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493114" y="2708920"/>
            <a:ext cx="1757749" cy="2300372"/>
          </a:xfrm>
          <a:prstGeom prst="roundRect">
            <a:avLst>
              <a:gd name="adj" fmla="val 14469"/>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グラフ 23"/>
          <p:cNvGraphicFramePr>
            <a:graphicFrameLocks/>
          </p:cNvGraphicFramePr>
          <p:nvPr>
            <p:extLst>
              <p:ext uri="{D42A27DB-BD31-4B8C-83A1-F6EECF244321}">
                <p14:modId xmlns:p14="http://schemas.microsoft.com/office/powerpoint/2010/main" val="1362756834"/>
              </p:ext>
            </p:extLst>
          </p:nvPr>
        </p:nvGraphicFramePr>
        <p:xfrm>
          <a:off x="684802" y="2305945"/>
          <a:ext cx="4751294" cy="2689411"/>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8"/>
          <p:cNvSpPr txBox="1">
            <a:spLocks noChangeArrowheads="1"/>
          </p:cNvSpPr>
          <p:nvPr/>
        </p:nvSpPr>
        <p:spPr bwMode="auto">
          <a:xfrm>
            <a:off x="1197811" y="4215099"/>
            <a:ext cx="424796"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3.9‰</a:t>
            </a:r>
            <a:r>
              <a:rPr lang="ja-JP" altLang="en-US" sz="1000" dirty="0"/>
              <a:t>）</a:t>
            </a:r>
            <a:endParaRPr lang="en-US" altLang="ja-JP" sz="1000" dirty="0"/>
          </a:p>
        </p:txBody>
      </p:sp>
      <p:sp>
        <p:nvSpPr>
          <p:cNvPr id="13" name="テキスト ボックス 8"/>
          <p:cNvSpPr txBox="1">
            <a:spLocks noChangeArrowheads="1"/>
          </p:cNvSpPr>
          <p:nvPr/>
        </p:nvSpPr>
        <p:spPr bwMode="auto">
          <a:xfrm>
            <a:off x="1773875" y="3936939"/>
            <a:ext cx="424795"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9.5‰</a:t>
            </a:r>
            <a:r>
              <a:rPr lang="ja-JP" altLang="en-US" sz="1000" dirty="0"/>
              <a:t>）</a:t>
            </a:r>
            <a:endParaRPr lang="en-US" altLang="ja-JP" sz="1000" dirty="0"/>
          </a:p>
        </p:txBody>
      </p:sp>
      <p:sp>
        <p:nvSpPr>
          <p:cNvPr id="14" name="テキスト ボックス 8"/>
          <p:cNvSpPr txBox="1">
            <a:spLocks noChangeArrowheads="1"/>
          </p:cNvSpPr>
          <p:nvPr/>
        </p:nvSpPr>
        <p:spPr bwMode="auto">
          <a:xfrm>
            <a:off x="2349939" y="3711043"/>
            <a:ext cx="490519"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13.5‰</a:t>
            </a:r>
            <a:r>
              <a:rPr lang="ja-JP" altLang="en-US" sz="1000" dirty="0"/>
              <a:t>）</a:t>
            </a:r>
            <a:endParaRPr lang="en-US" altLang="ja-JP" sz="1000" dirty="0"/>
          </a:p>
        </p:txBody>
      </p:sp>
      <p:sp>
        <p:nvSpPr>
          <p:cNvPr id="38" name="テキスト ボックス 37"/>
          <p:cNvSpPr txBox="1"/>
          <p:nvPr/>
        </p:nvSpPr>
        <p:spPr>
          <a:xfrm>
            <a:off x="7956376" y="0"/>
            <a:ext cx="1187624" cy="307777"/>
          </a:xfrm>
          <a:prstGeom prst="rect">
            <a:avLst/>
          </a:prstGeom>
          <a:noFill/>
        </p:spPr>
        <p:txBody>
          <a:bodyPr wrap="square" rtlCol="0">
            <a:spAutoFit/>
          </a:bodyPr>
          <a:lstStyle/>
          <a:p>
            <a:r>
              <a:rPr kumimoji="1" lang="en-US" altLang="ja-JP" sz="1400" dirty="0"/>
              <a:t>A1.(3)</a:t>
            </a:r>
            <a:endParaRPr kumimoji="1" lang="ja-JP" altLang="en-US" sz="1400" dirty="0"/>
          </a:p>
        </p:txBody>
      </p:sp>
      <p:cxnSp>
        <p:nvCxnSpPr>
          <p:cNvPr id="41" name="直線コネクタ 4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323528" y="764704"/>
            <a:ext cx="8568952" cy="923330"/>
          </a:xfrm>
          <a:prstGeom prst="rect">
            <a:avLst/>
          </a:prstGeom>
        </p:spPr>
        <p:txBody>
          <a:bodyPr wrap="square" lIns="72000" rIns="72000">
            <a:spAutoFit/>
          </a:bodyPr>
          <a:lstStyle/>
          <a:p>
            <a:r>
              <a:rPr lang="ja-JP" altLang="en-US" dirty="0">
                <a:latin typeface="Calibri" pitchFamily="34" charset="0"/>
              </a:rPr>
              <a:t>　経費削減の一方で、市長の重点施策の「現役世代への重点投資」を拡充。</a:t>
            </a:r>
            <a:endParaRPr lang="en-US" altLang="ja-JP" dirty="0">
              <a:latin typeface="Calibri" pitchFamily="34" charset="0"/>
            </a:endParaRPr>
          </a:p>
          <a:p>
            <a:r>
              <a:rPr lang="ja-JP" altLang="en-US" dirty="0">
                <a:latin typeface="Calibri" pitchFamily="34" charset="0"/>
              </a:rPr>
              <a:t>　主に、こども・教育分野を拡大。</a:t>
            </a:r>
            <a:endParaRPr lang="en-US" altLang="ja-JP" dirty="0">
              <a:latin typeface="Calibri" pitchFamily="34" charset="0"/>
            </a:endParaRPr>
          </a:p>
          <a:p>
            <a:r>
              <a:rPr lang="ja-JP" altLang="en-US" dirty="0">
                <a:latin typeface="Calibri" pitchFamily="34" charset="0"/>
              </a:rPr>
              <a:t>　（一般会計予算に占める割合　</a:t>
            </a:r>
            <a:r>
              <a:rPr lang="en-US" altLang="ja-JP" dirty="0">
                <a:latin typeface="Calibri" pitchFamily="34" charset="0"/>
              </a:rPr>
              <a:t>2011</a:t>
            </a:r>
            <a:r>
              <a:rPr lang="ja-JP" altLang="en-US" dirty="0">
                <a:latin typeface="Calibri" pitchFamily="34" charset="0"/>
              </a:rPr>
              <a:t>年度：約</a:t>
            </a:r>
            <a:r>
              <a:rPr lang="en-US" altLang="ja-JP" dirty="0">
                <a:latin typeface="Calibri" pitchFamily="34" charset="0"/>
              </a:rPr>
              <a:t>4‰</a:t>
            </a:r>
            <a:r>
              <a:rPr lang="ja-JP" altLang="en-US" dirty="0">
                <a:latin typeface="Calibri" pitchFamily="34" charset="0"/>
              </a:rPr>
              <a:t>→</a:t>
            </a:r>
            <a:r>
              <a:rPr lang="en-US" altLang="ja-JP" dirty="0">
                <a:latin typeface="Calibri" pitchFamily="34" charset="0"/>
              </a:rPr>
              <a:t>2014</a:t>
            </a:r>
            <a:r>
              <a:rPr lang="ja-JP" altLang="en-US" dirty="0">
                <a:latin typeface="Calibri" pitchFamily="34" charset="0"/>
              </a:rPr>
              <a:t>年度：</a:t>
            </a:r>
            <a:r>
              <a:rPr lang="en-US" altLang="ja-JP" dirty="0">
                <a:latin typeface="Calibri" pitchFamily="34" charset="0"/>
              </a:rPr>
              <a:t>16‰</a:t>
            </a:r>
            <a:r>
              <a:rPr lang="ja-JP" altLang="en-US" dirty="0">
                <a:latin typeface="Calibri" pitchFamily="34" charset="0"/>
              </a:rPr>
              <a:t>→</a:t>
            </a:r>
            <a:r>
              <a:rPr lang="en-US" altLang="ja-JP" dirty="0">
                <a:latin typeface="Calibri" pitchFamily="34" charset="0"/>
              </a:rPr>
              <a:t>2017</a:t>
            </a:r>
            <a:r>
              <a:rPr lang="ja-JP" altLang="en-US" dirty="0">
                <a:latin typeface="Calibri" pitchFamily="34" charset="0"/>
              </a:rPr>
              <a:t>年度：</a:t>
            </a:r>
            <a:r>
              <a:rPr lang="en-US" altLang="ja-JP" dirty="0">
                <a:latin typeface="Calibri" pitchFamily="34" charset="0"/>
              </a:rPr>
              <a:t>27‰</a:t>
            </a:r>
            <a:r>
              <a:rPr lang="ja-JP" altLang="en-US" dirty="0">
                <a:latin typeface="Calibri" pitchFamily="34" charset="0"/>
              </a:rPr>
              <a:t>）。</a:t>
            </a:r>
          </a:p>
        </p:txBody>
      </p:sp>
      <p:sp>
        <p:nvSpPr>
          <p:cNvPr id="43" name="正方形/長方形 42"/>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③　事務事業の見直しと経費削減（現役世代への重点投資）　（３／３）</a:t>
            </a:r>
          </a:p>
        </p:txBody>
      </p:sp>
      <p:sp>
        <p:nvSpPr>
          <p:cNvPr id="40" name="テキスト ボックス 39"/>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sp>
        <p:nvSpPr>
          <p:cNvPr id="23" name="スライド番号プレースホルダ 22"/>
          <p:cNvSpPr>
            <a:spLocks noGrp="1"/>
          </p:cNvSpPr>
          <p:nvPr>
            <p:ph type="sldNum" sz="quarter" idx="12"/>
          </p:nvPr>
        </p:nvSpPr>
        <p:spPr/>
        <p:txBody>
          <a:bodyPr/>
          <a:lstStyle/>
          <a:p>
            <a:fld id="{CCEC3038-1CF1-4B63-9920-55248DCFBA97}" type="slidenum">
              <a:rPr kumimoji="1" lang="ja-JP" altLang="en-US" smtClean="0"/>
              <a:pPr/>
              <a:t>131</a:t>
            </a:fld>
            <a:endParaRPr kumimoji="1" lang="ja-JP" altLang="en-US"/>
          </a:p>
        </p:txBody>
      </p:sp>
      <p:sp>
        <p:nvSpPr>
          <p:cNvPr id="11" name="テキスト ボックス 8"/>
          <p:cNvSpPr txBox="1">
            <a:spLocks noChangeArrowheads="1"/>
          </p:cNvSpPr>
          <p:nvPr/>
        </p:nvSpPr>
        <p:spPr bwMode="auto">
          <a:xfrm>
            <a:off x="1152745" y="2938699"/>
            <a:ext cx="1907704" cy="400110"/>
          </a:xfrm>
          <a:prstGeom prst="rect">
            <a:avLst/>
          </a:prstGeom>
          <a:noFill/>
          <a:ln w="9525">
            <a:noFill/>
            <a:miter lim="800000"/>
            <a:headEnd/>
            <a:tailEnd/>
          </a:ln>
        </p:spPr>
        <p:txBody>
          <a:bodyPr wrap="square">
            <a:spAutoFit/>
          </a:bodyPr>
          <a:lstStyle/>
          <a:p>
            <a:r>
              <a:rPr lang="ja-JP" altLang="en-US" sz="1000" dirty="0"/>
              <a:t>＊（　）内は全体（一般会計）に</a:t>
            </a:r>
            <a:endParaRPr lang="en-US" altLang="ja-JP" sz="1000" dirty="0"/>
          </a:p>
          <a:p>
            <a:r>
              <a:rPr lang="ja-JP" altLang="en-US" sz="1000" dirty="0"/>
              <a:t>　　占める割合（</a:t>
            </a:r>
            <a:r>
              <a:rPr lang="en-US" altLang="ja-JP" sz="1000" dirty="0"/>
              <a:t>‰</a:t>
            </a:r>
            <a:r>
              <a:rPr lang="ja-JP" altLang="en-US" sz="1000" dirty="0"/>
              <a:t>）</a:t>
            </a:r>
            <a:endParaRPr lang="en-US" altLang="ja-JP" sz="1000" dirty="0"/>
          </a:p>
        </p:txBody>
      </p:sp>
      <p:sp>
        <p:nvSpPr>
          <p:cNvPr id="15" name="テキスト ボックス 8"/>
          <p:cNvSpPr txBox="1">
            <a:spLocks noChangeArrowheads="1"/>
          </p:cNvSpPr>
          <p:nvPr/>
        </p:nvSpPr>
        <p:spPr bwMode="auto">
          <a:xfrm>
            <a:off x="2926003" y="3504891"/>
            <a:ext cx="490519"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16.0‰</a:t>
            </a:r>
            <a:r>
              <a:rPr lang="ja-JP" altLang="en-US" sz="1000" dirty="0"/>
              <a:t>）</a:t>
            </a:r>
            <a:endParaRPr lang="en-US" altLang="ja-JP" sz="1000" dirty="0"/>
          </a:p>
        </p:txBody>
      </p:sp>
      <p:grpSp>
        <p:nvGrpSpPr>
          <p:cNvPr id="2" name="グループ化 1"/>
          <p:cNvGrpSpPr/>
          <p:nvPr/>
        </p:nvGrpSpPr>
        <p:grpSpPr>
          <a:xfrm>
            <a:off x="6332871" y="1858772"/>
            <a:ext cx="4314016" cy="4156333"/>
            <a:chOff x="6558723" y="1648931"/>
            <a:chExt cx="4314016" cy="4156333"/>
          </a:xfrm>
        </p:grpSpPr>
        <p:grpSp>
          <p:nvGrpSpPr>
            <p:cNvPr id="37" name="グループ化 36"/>
            <p:cNvGrpSpPr/>
            <p:nvPr/>
          </p:nvGrpSpPr>
          <p:grpSpPr>
            <a:xfrm>
              <a:off x="6558723" y="1648931"/>
              <a:ext cx="4314016" cy="4156333"/>
              <a:chOff x="-67238" y="7521"/>
              <a:chExt cx="4167666" cy="4309312"/>
            </a:xfrm>
          </p:grpSpPr>
          <p:graphicFrame>
            <p:nvGraphicFramePr>
              <p:cNvPr id="46" name="グラフ 45"/>
              <p:cNvGraphicFramePr>
                <a:graphicFrameLocks noChangeAspect="1"/>
              </p:cNvGraphicFramePr>
              <p:nvPr>
                <p:extLst/>
              </p:nvPr>
            </p:nvGraphicFramePr>
            <p:xfrm>
              <a:off x="-67238" y="1825338"/>
              <a:ext cx="4167666" cy="2491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グラフ 44"/>
              <p:cNvGraphicFramePr>
                <a:graphicFrameLocks noChangeAspect="1"/>
              </p:cNvGraphicFramePr>
              <p:nvPr>
                <p:extLst>
                  <p:ext uri="{D42A27DB-BD31-4B8C-83A1-F6EECF244321}">
                    <p14:modId xmlns:p14="http://schemas.microsoft.com/office/powerpoint/2010/main" val="2732152350"/>
                  </p:ext>
                </p:extLst>
              </p:nvPr>
            </p:nvGraphicFramePr>
            <p:xfrm>
              <a:off x="2546" y="7521"/>
              <a:ext cx="3911525" cy="2499560"/>
            </p:xfrm>
            <a:graphic>
              <a:graphicData uri="http://schemas.openxmlformats.org/drawingml/2006/chart">
                <c:chart xmlns:c="http://schemas.openxmlformats.org/drawingml/2006/chart" xmlns:r="http://schemas.openxmlformats.org/officeDocument/2006/relationships" r:id="rId4"/>
              </a:graphicData>
            </a:graphic>
          </p:graphicFrame>
        </p:grpSp>
        <p:sp>
          <p:nvSpPr>
            <p:cNvPr id="39" name="正方形/長方形 38"/>
            <p:cNvSpPr/>
            <p:nvPr/>
          </p:nvSpPr>
          <p:spPr>
            <a:xfrm>
              <a:off x="7682569" y="5475554"/>
              <a:ext cx="734071" cy="176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100" dirty="0">
                  <a:solidFill>
                    <a:schemeClr val="tx1"/>
                  </a:solidFill>
                </a:rPr>
                <a:t>2017</a:t>
              </a:r>
              <a:r>
                <a:rPr kumimoji="1" lang="ja-JP" altLang="en-US" sz="1100" baseline="0" dirty="0">
                  <a:solidFill>
                    <a:schemeClr val="tx1"/>
                  </a:solidFill>
                </a:rPr>
                <a:t>予算額</a:t>
              </a:r>
              <a:endParaRPr kumimoji="1" lang="ja-JP" altLang="en-US" sz="1100" dirty="0">
                <a:solidFill>
                  <a:schemeClr val="tx1"/>
                </a:solidFill>
              </a:endParaRPr>
            </a:p>
          </p:txBody>
        </p:sp>
      </p:grpSp>
      <p:sp>
        <p:nvSpPr>
          <p:cNvPr id="30" name="テキスト ボックス 8"/>
          <p:cNvSpPr txBox="1">
            <a:spLocks noChangeArrowheads="1"/>
          </p:cNvSpPr>
          <p:nvPr/>
        </p:nvSpPr>
        <p:spPr bwMode="auto">
          <a:xfrm>
            <a:off x="3502067" y="3288867"/>
            <a:ext cx="490519"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19.1‰</a:t>
            </a:r>
            <a:r>
              <a:rPr lang="ja-JP" altLang="en-US" sz="1000" dirty="0"/>
              <a:t>）</a:t>
            </a:r>
            <a:endParaRPr lang="en-US" altLang="ja-JP" sz="1000" dirty="0"/>
          </a:p>
        </p:txBody>
      </p:sp>
      <p:sp>
        <p:nvSpPr>
          <p:cNvPr id="31" name="テキスト ボックス 8"/>
          <p:cNvSpPr txBox="1">
            <a:spLocks noChangeArrowheads="1"/>
          </p:cNvSpPr>
          <p:nvPr/>
        </p:nvSpPr>
        <p:spPr bwMode="auto">
          <a:xfrm>
            <a:off x="4078132" y="3072843"/>
            <a:ext cx="490519"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23.9‰</a:t>
            </a:r>
            <a:r>
              <a:rPr lang="ja-JP" altLang="en-US" sz="1000" dirty="0"/>
              <a:t>）</a:t>
            </a:r>
            <a:endParaRPr lang="en-US" altLang="ja-JP" sz="1000" dirty="0"/>
          </a:p>
        </p:txBody>
      </p:sp>
      <p:sp>
        <p:nvSpPr>
          <p:cNvPr id="32" name="テキスト ボックス 8"/>
          <p:cNvSpPr txBox="1">
            <a:spLocks noChangeArrowheads="1"/>
          </p:cNvSpPr>
          <p:nvPr/>
        </p:nvSpPr>
        <p:spPr bwMode="auto">
          <a:xfrm>
            <a:off x="4667733" y="2784811"/>
            <a:ext cx="490519" cy="153888"/>
          </a:xfrm>
          <a:prstGeom prst="rect">
            <a:avLst/>
          </a:prstGeom>
          <a:noFill/>
          <a:ln w="9525">
            <a:noFill/>
            <a:miter lim="800000"/>
            <a:headEnd/>
            <a:tailEnd/>
          </a:ln>
        </p:spPr>
        <p:txBody>
          <a:bodyPr wrap="none" lIns="0" tIns="0" rIns="0" bIns="0" anchor="ctr" anchorCtr="0">
            <a:spAutoFit/>
          </a:bodyPr>
          <a:lstStyle/>
          <a:p>
            <a:pPr algn="ctr"/>
            <a:r>
              <a:rPr lang="ja-JP" altLang="en-US" sz="1000" dirty="0"/>
              <a:t>（</a:t>
            </a:r>
            <a:r>
              <a:rPr lang="en-US" altLang="ja-JP" sz="1000" dirty="0"/>
              <a:t>27.4‰</a:t>
            </a:r>
            <a:r>
              <a:rPr lang="ja-JP" altLang="en-US" sz="1000" dirty="0"/>
              <a:t>）</a:t>
            </a:r>
            <a:endParaRPr lang="en-US" altLang="ja-JP" sz="1000" dirty="0"/>
          </a:p>
        </p:txBody>
      </p:sp>
      <p:cxnSp>
        <p:nvCxnSpPr>
          <p:cNvPr id="36" name="直線コネクタ 35"/>
          <p:cNvCxnSpPr/>
          <p:nvPr/>
        </p:nvCxnSpPr>
        <p:spPr>
          <a:xfrm flipV="1">
            <a:off x="3508104" y="3068960"/>
            <a:ext cx="0" cy="190770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3493114" y="4976667"/>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1106" y="5003705"/>
            <a:ext cx="864096" cy="276999"/>
          </a:xfrm>
          <a:prstGeom prst="rect">
            <a:avLst/>
          </a:prstGeom>
          <a:noFill/>
        </p:spPr>
        <p:txBody>
          <a:bodyPr wrap="square" rtlCol="0">
            <a:spAutoFit/>
          </a:bodyPr>
          <a:lstStyle/>
          <a:p>
            <a:r>
              <a:rPr kumimoji="1" lang="ja-JP" altLang="en-US" sz="1200" dirty="0"/>
              <a:t>前回以降</a:t>
            </a:r>
          </a:p>
        </p:txBody>
      </p:sp>
      <p:cxnSp>
        <p:nvCxnSpPr>
          <p:cNvPr id="48" name="直線コネクタ 47"/>
          <p:cNvCxnSpPr/>
          <p:nvPr/>
        </p:nvCxnSpPr>
        <p:spPr>
          <a:xfrm flipV="1">
            <a:off x="4976803" y="2398505"/>
            <a:ext cx="2575721" cy="652515"/>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flipV="1">
            <a:off x="4965559" y="3866762"/>
            <a:ext cx="2867718" cy="388800"/>
          </a:xfrm>
          <a:prstGeom prst="line">
            <a:avLst/>
          </a:prstGeom>
        </p:spPr>
        <p:style>
          <a:lnRef idx="1">
            <a:schemeClr val="dk1"/>
          </a:lnRef>
          <a:fillRef idx="0">
            <a:schemeClr val="dk1"/>
          </a:fillRef>
          <a:effectRef idx="0">
            <a:schemeClr val="dk1"/>
          </a:effectRef>
          <a:fontRef idx="minor">
            <a:schemeClr val="tx1"/>
          </a:fontRef>
        </p:style>
      </p:cxnSp>
      <p:cxnSp>
        <p:nvCxnSpPr>
          <p:cNvPr id="50" name="直線コネクタ 49"/>
          <p:cNvCxnSpPr/>
          <p:nvPr/>
        </p:nvCxnSpPr>
        <p:spPr>
          <a:xfrm flipV="1">
            <a:off x="4977760" y="4125987"/>
            <a:ext cx="2700000" cy="148610"/>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4993639" y="4682475"/>
            <a:ext cx="2484000" cy="8640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7078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6959438" y="3122862"/>
            <a:ext cx="1662041" cy="3535365"/>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
        <p:nvSpPr>
          <p:cNvPr id="18" name="角丸四角形 17"/>
          <p:cNvSpPr/>
          <p:nvPr/>
        </p:nvSpPr>
        <p:spPr>
          <a:xfrm>
            <a:off x="4877668" y="2072957"/>
            <a:ext cx="2773231" cy="324697"/>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23819" y="1266847"/>
            <a:ext cx="8425765" cy="792157"/>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1519" y="964486"/>
            <a:ext cx="8712968" cy="1477328"/>
          </a:xfrm>
          <a:prstGeom prst="rect">
            <a:avLst/>
          </a:prstGeom>
        </p:spPr>
        <p:txBody>
          <a:bodyPr wrap="square">
            <a:spAutoFit/>
          </a:bodyPr>
          <a:lstStyle/>
          <a:p>
            <a:r>
              <a:rPr lang="ja-JP" altLang="en-US" dirty="0">
                <a:solidFill>
                  <a:srgbClr val="000000"/>
                </a:solidFill>
              </a:rPr>
              <a:t>　市債残高は</a:t>
            </a:r>
            <a:r>
              <a:rPr lang="en-US" altLang="ja-JP" dirty="0">
                <a:solidFill>
                  <a:srgbClr val="000000"/>
                </a:solidFill>
              </a:rPr>
              <a:t>2005</a:t>
            </a:r>
            <a:r>
              <a:rPr lang="ja-JP" altLang="en-US" dirty="0">
                <a:solidFill>
                  <a:srgbClr val="000000"/>
                </a:solidFill>
              </a:rPr>
              <a:t>年度までは増加の一途を辿っていたが、</a:t>
            </a:r>
            <a:r>
              <a:rPr lang="en-US" altLang="ja-JP" dirty="0">
                <a:solidFill>
                  <a:srgbClr val="000000"/>
                </a:solidFill>
              </a:rPr>
              <a:t>2005</a:t>
            </a:r>
            <a:r>
              <a:rPr lang="ja-JP" altLang="en-US" dirty="0">
                <a:solidFill>
                  <a:srgbClr val="000000"/>
                </a:solidFill>
              </a:rPr>
              <a:t>年度以降は減少基調。</a:t>
            </a:r>
            <a:endParaRPr lang="en-US" altLang="ja-JP" dirty="0">
              <a:solidFill>
                <a:srgbClr val="000000"/>
              </a:solidFill>
            </a:endParaRPr>
          </a:p>
          <a:p>
            <a:r>
              <a:rPr lang="ja-JP" altLang="en-US" dirty="0"/>
              <a:t>　なお、</a:t>
            </a:r>
            <a:r>
              <a:rPr lang="en-US" altLang="ja-JP" dirty="0"/>
              <a:t>2016</a:t>
            </a:r>
            <a:r>
              <a:rPr lang="ja-JP" altLang="en-US" dirty="0"/>
              <a:t>年度は土地先行取得事業会計及び市街地再開発事業会計の廃止、また</a:t>
            </a:r>
            <a:r>
              <a:rPr lang="en-US" altLang="ja-JP" dirty="0"/>
              <a:t>2017</a:t>
            </a:r>
            <a:r>
              <a:rPr lang="ja-JP" altLang="en-US" dirty="0"/>
              <a:t>年度は自動車運送事業会計及び高速鉄道事業会計の廃止により市債残高が一般会計へ移行したことに伴う影響を除くと減少している。</a:t>
            </a:r>
            <a:endParaRPr lang="en-US" altLang="ja-JP" dirty="0"/>
          </a:p>
          <a:p>
            <a:r>
              <a:rPr lang="ja-JP" altLang="en-US" dirty="0"/>
              <a:t>　市債発行額は</a:t>
            </a:r>
            <a:r>
              <a:rPr lang="en-US" altLang="ja-JP" dirty="0"/>
              <a:t>2006</a:t>
            </a:r>
            <a:r>
              <a:rPr lang="ja-JP" altLang="en-US" dirty="0"/>
              <a:t>年度以降横ばいで推移し、</a:t>
            </a:r>
            <a:r>
              <a:rPr lang="en-US" altLang="ja-JP" dirty="0"/>
              <a:t>2013</a:t>
            </a:r>
            <a:r>
              <a:rPr lang="ja-JP" altLang="en-US" dirty="0"/>
              <a:t>年度以降は減少傾向。</a:t>
            </a:r>
            <a:endParaRPr lang="ja-JP" altLang="en-US" dirty="0">
              <a:solidFill>
                <a:srgbClr val="000000"/>
              </a:solidFill>
            </a:endParaRPr>
          </a:p>
        </p:txBody>
      </p:sp>
      <p:graphicFrame>
        <p:nvGraphicFramePr>
          <p:cNvPr id="30" name="グラフ 29"/>
          <p:cNvGraphicFramePr>
            <a:graphicFrameLocks/>
          </p:cNvGraphicFramePr>
          <p:nvPr>
            <p:extLst/>
          </p:nvPr>
        </p:nvGraphicFramePr>
        <p:xfrm>
          <a:off x="108322" y="2452946"/>
          <a:ext cx="9071371" cy="4394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51520" y="260648"/>
            <a:ext cx="4392488" cy="369332"/>
          </a:xfrm>
          <a:prstGeom prst="rect">
            <a:avLst/>
          </a:prstGeom>
        </p:spPr>
        <p:txBody>
          <a:bodyPr wrap="square">
            <a:spAutoFit/>
          </a:bodyPr>
          <a:lstStyle/>
          <a:p>
            <a:r>
              <a:rPr lang="ja-JP" altLang="en-US" b="1" dirty="0">
                <a:solidFill>
                  <a:srgbClr val="000000"/>
                </a:solidFill>
              </a:rPr>
              <a:t>④　市債発行の抑制　（１／２）</a:t>
            </a:r>
          </a:p>
        </p:txBody>
      </p:sp>
      <p:cxnSp>
        <p:nvCxnSpPr>
          <p:cNvPr id="13" name="直線コネクタ 12"/>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956376" y="0"/>
            <a:ext cx="1187624" cy="307777"/>
          </a:xfrm>
          <a:prstGeom prst="rect">
            <a:avLst/>
          </a:prstGeom>
          <a:noFill/>
        </p:spPr>
        <p:txBody>
          <a:bodyPr wrap="square" rtlCol="0">
            <a:spAutoFit/>
          </a:bodyPr>
          <a:lstStyle/>
          <a:p>
            <a:r>
              <a:rPr lang="en-US" altLang="ja-JP" sz="1400" dirty="0">
                <a:solidFill>
                  <a:prstClr val="black"/>
                </a:solidFill>
              </a:rPr>
              <a:t>A 1</a:t>
            </a:r>
            <a:endParaRPr lang="ja-JP" altLang="en-US" sz="1400" dirty="0">
              <a:solidFill>
                <a:prstClr val="black"/>
              </a:solidFill>
            </a:endParaRPr>
          </a:p>
        </p:txBody>
      </p:sp>
      <p:sp>
        <p:nvSpPr>
          <p:cNvPr id="10" name="テキスト ボックス 9"/>
          <p:cNvSpPr txBox="1"/>
          <p:nvPr/>
        </p:nvSpPr>
        <p:spPr>
          <a:xfrm>
            <a:off x="0" y="0"/>
            <a:ext cx="3491880" cy="261610"/>
          </a:xfrm>
          <a:prstGeom prst="rect">
            <a:avLst/>
          </a:prstGeom>
          <a:noFill/>
        </p:spPr>
        <p:txBody>
          <a:bodyPr wrap="square" rtlCol="0">
            <a:spAutoFit/>
          </a:body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・財政再建</a:t>
            </a:r>
            <a:endParaRPr lang="en-US" altLang="ja-JP" sz="1100" dirty="0">
              <a:solidFill>
                <a:prstClr val="black"/>
              </a:solidFill>
            </a:endParaRPr>
          </a:p>
        </p:txBody>
      </p:sp>
      <p:sp>
        <p:nvSpPr>
          <p:cNvPr id="8" name="左右矢印 7"/>
          <p:cNvSpPr/>
          <p:nvPr/>
        </p:nvSpPr>
        <p:spPr>
          <a:xfrm>
            <a:off x="4717934" y="3424632"/>
            <a:ext cx="3238441" cy="23296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下矢印 10"/>
          <p:cNvSpPr/>
          <p:nvPr/>
        </p:nvSpPr>
        <p:spPr>
          <a:xfrm rot="17092774">
            <a:off x="7293773" y="4900258"/>
            <a:ext cx="275445" cy="1008112"/>
          </a:xfrm>
          <a:prstGeom prst="downArrow">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右矢印 16"/>
          <p:cNvSpPr/>
          <p:nvPr/>
        </p:nvSpPr>
        <p:spPr>
          <a:xfrm>
            <a:off x="5076056" y="5157192"/>
            <a:ext cx="1080120" cy="288032"/>
          </a:xfrm>
          <a:prstGeom prst="rightArrow">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132</a:t>
            </a:fld>
            <a:endParaRPr kumimoji="1" lang="ja-JP" altLang="en-US"/>
          </a:p>
        </p:txBody>
      </p:sp>
    </p:spTree>
    <p:extLst>
      <p:ext uri="{BB962C8B-B14F-4D97-AF65-F5344CB8AC3E}">
        <p14:creationId xmlns:p14="http://schemas.microsoft.com/office/powerpoint/2010/main" val="2971486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2627784" y="4183041"/>
            <a:ext cx="1534551" cy="2347825"/>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7074024" y="3815328"/>
            <a:ext cx="1458416" cy="2700298"/>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251520" y="910461"/>
            <a:ext cx="8712968" cy="369332"/>
          </a:xfrm>
          <a:prstGeom prst="rect">
            <a:avLst/>
          </a:prstGeom>
        </p:spPr>
        <p:txBody>
          <a:bodyPr wrap="square">
            <a:spAutoFit/>
          </a:bodyPr>
          <a:lstStyle/>
          <a:p>
            <a:r>
              <a:rPr lang="ja-JP" altLang="en-US" dirty="0">
                <a:solidFill>
                  <a:srgbClr val="000000"/>
                </a:solidFill>
              </a:rPr>
              <a:t>　</a:t>
            </a:r>
            <a:r>
              <a:rPr lang="ja-JP" altLang="en-US" dirty="0">
                <a:solidFill>
                  <a:prstClr val="black"/>
                </a:solidFill>
              </a:rPr>
              <a:t>市債発行抑制により、実質公債費比率、将来負担比率ともに改善してきた。</a:t>
            </a:r>
          </a:p>
        </p:txBody>
      </p:sp>
      <p:graphicFrame>
        <p:nvGraphicFramePr>
          <p:cNvPr id="26" name="グラフ 25"/>
          <p:cNvGraphicFramePr>
            <a:graphicFrameLocks/>
          </p:cNvGraphicFramePr>
          <p:nvPr>
            <p:extLst>
              <p:ext uri="{D42A27DB-BD31-4B8C-83A1-F6EECF244321}">
                <p14:modId xmlns:p14="http://schemas.microsoft.com/office/powerpoint/2010/main" val="901729672"/>
              </p:ext>
            </p:extLst>
          </p:nvPr>
        </p:nvGraphicFramePr>
        <p:xfrm>
          <a:off x="4493132" y="2349360"/>
          <a:ext cx="5112000"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3405069163"/>
              </p:ext>
            </p:extLst>
          </p:nvPr>
        </p:nvGraphicFramePr>
        <p:xfrm>
          <a:off x="64906" y="2438322"/>
          <a:ext cx="5076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正方形/長方形 16"/>
          <p:cNvSpPr/>
          <p:nvPr/>
        </p:nvSpPr>
        <p:spPr>
          <a:xfrm>
            <a:off x="251520" y="260648"/>
            <a:ext cx="4392488" cy="369332"/>
          </a:xfrm>
          <a:prstGeom prst="rect">
            <a:avLst/>
          </a:prstGeom>
        </p:spPr>
        <p:txBody>
          <a:bodyPr wrap="square">
            <a:spAutoFit/>
          </a:bodyPr>
          <a:lstStyle/>
          <a:p>
            <a:r>
              <a:rPr lang="ja-JP" altLang="en-US" b="1" dirty="0">
                <a:solidFill>
                  <a:srgbClr val="000000"/>
                </a:solidFill>
              </a:rPr>
              <a:t>④　市債発行の抑制　（２／２）</a:t>
            </a:r>
          </a:p>
        </p:txBody>
      </p:sp>
      <p:cxnSp>
        <p:nvCxnSpPr>
          <p:cNvPr id="18" name="直線コネクタ 1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956376" y="0"/>
            <a:ext cx="1187624" cy="307777"/>
          </a:xfrm>
          <a:prstGeom prst="rect">
            <a:avLst/>
          </a:prstGeom>
          <a:noFill/>
        </p:spPr>
        <p:txBody>
          <a:bodyPr wrap="square" rtlCol="0">
            <a:spAutoFit/>
          </a:bodyPr>
          <a:lstStyle/>
          <a:p>
            <a:r>
              <a:rPr lang="en-US" altLang="ja-JP" sz="1400" dirty="0">
                <a:solidFill>
                  <a:prstClr val="black"/>
                </a:solidFill>
              </a:rPr>
              <a:t>A 1</a:t>
            </a:r>
            <a:endParaRPr lang="ja-JP" altLang="en-US" sz="1400" dirty="0">
              <a:solidFill>
                <a:prstClr val="black"/>
              </a:solidFill>
            </a:endParaRPr>
          </a:p>
        </p:txBody>
      </p:sp>
      <p:sp>
        <p:nvSpPr>
          <p:cNvPr id="12" name="テキスト ボックス 11"/>
          <p:cNvSpPr txBox="1"/>
          <p:nvPr/>
        </p:nvSpPr>
        <p:spPr>
          <a:xfrm>
            <a:off x="0" y="0"/>
            <a:ext cx="3491880" cy="261610"/>
          </a:xfrm>
          <a:prstGeom prst="rect">
            <a:avLst/>
          </a:prstGeom>
          <a:noFill/>
        </p:spPr>
        <p:txBody>
          <a:bodyPr wrap="square" rtlCol="0">
            <a:spAutoFit/>
          </a:body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・財政再建</a:t>
            </a:r>
            <a:endParaRPr lang="en-US" altLang="ja-JP" sz="1100" dirty="0">
              <a:solidFill>
                <a:prstClr val="black"/>
              </a:solidFill>
            </a:endParaRP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133</a:t>
            </a:fld>
            <a:endParaRPr kumimoji="1" lang="ja-JP" altLang="en-US"/>
          </a:p>
        </p:txBody>
      </p:sp>
    </p:spTree>
    <p:extLst>
      <p:ext uri="{BB962C8B-B14F-4D97-AF65-F5344CB8AC3E}">
        <p14:creationId xmlns:p14="http://schemas.microsoft.com/office/powerpoint/2010/main" val="1412048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5181602" y="2402668"/>
            <a:ext cx="2703058" cy="4032448"/>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088058" y="910461"/>
            <a:ext cx="6105684" cy="447936"/>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956376" y="0"/>
            <a:ext cx="1187624" cy="307777"/>
          </a:xfrm>
          <a:prstGeom prst="rect">
            <a:avLst/>
          </a:prstGeom>
          <a:noFill/>
        </p:spPr>
        <p:txBody>
          <a:bodyPr wrap="square" rtlCol="0">
            <a:spAutoFit/>
          </a:bodyPr>
          <a:lstStyle/>
          <a:p>
            <a:r>
              <a:rPr lang="en-US" altLang="ja-JP" sz="1400" dirty="0">
                <a:solidFill>
                  <a:prstClr val="black"/>
                </a:solidFill>
              </a:rPr>
              <a:t>A 1</a:t>
            </a:r>
            <a:endParaRPr lang="ja-JP" altLang="en-US" sz="1400" dirty="0">
              <a:solidFill>
                <a:prstClr val="black"/>
              </a:solidFill>
            </a:endParaRP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51520" y="910461"/>
            <a:ext cx="8892480" cy="418063"/>
          </a:xfrm>
          <a:prstGeom prst="rect">
            <a:avLst/>
          </a:prstGeom>
        </p:spPr>
        <p:txBody>
          <a:bodyPr wrap="square">
            <a:spAutoFit/>
          </a:bodyPr>
          <a:lstStyle/>
          <a:p>
            <a:pPr>
              <a:lnSpc>
                <a:spcPts val="2800"/>
              </a:lnSpc>
            </a:pPr>
            <a:r>
              <a:rPr lang="ja-JP" altLang="en-US" dirty="0">
                <a:solidFill>
                  <a:srgbClr val="000000"/>
                </a:solidFill>
              </a:rPr>
              <a:t>　経常収支比率は</a:t>
            </a:r>
            <a:r>
              <a:rPr lang="en-US" altLang="ja-JP" dirty="0"/>
              <a:t>100%</a:t>
            </a:r>
            <a:r>
              <a:rPr lang="ja-JP" altLang="en-US" dirty="0"/>
              <a:t>前後で推移しており、財政の硬直度は依然として高い。</a:t>
            </a:r>
          </a:p>
        </p:txBody>
      </p:sp>
      <p:sp>
        <p:nvSpPr>
          <p:cNvPr id="7" name="正方形/長方形 6"/>
          <p:cNvSpPr/>
          <p:nvPr/>
        </p:nvSpPr>
        <p:spPr>
          <a:xfrm>
            <a:off x="251520" y="260648"/>
            <a:ext cx="4392488" cy="369332"/>
          </a:xfrm>
          <a:prstGeom prst="rect">
            <a:avLst/>
          </a:prstGeom>
        </p:spPr>
        <p:txBody>
          <a:bodyPr wrap="square">
            <a:spAutoFit/>
          </a:bodyPr>
          <a:lstStyle/>
          <a:p>
            <a:r>
              <a:rPr lang="ja-JP" altLang="en-US" b="1" dirty="0">
                <a:solidFill>
                  <a:srgbClr val="000000"/>
                </a:solidFill>
              </a:rPr>
              <a:t>⑤　財政の硬直性の改善</a:t>
            </a:r>
          </a:p>
        </p:txBody>
      </p:sp>
      <p:sp>
        <p:nvSpPr>
          <p:cNvPr id="10" name="テキスト ボックス 9"/>
          <p:cNvSpPr txBox="1"/>
          <p:nvPr/>
        </p:nvSpPr>
        <p:spPr>
          <a:xfrm>
            <a:off x="0" y="0"/>
            <a:ext cx="3491880" cy="261610"/>
          </a:xfrm>
          <a:prstGeom prst="rect">
            <a:avLst/>
          </a:prstGeom>
          <a:noFill/>
        </p:spPr>
        <p:txBody>
          <a:bodyPr wrap="square" rtlCol="0">
            <a:spAutoFit/>
          </a:body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・財政再建</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134</a:t>
            </a:fld>
            <a:endParaRPr kumimoji="1" lang="ja-JP" altLang="en-US"/>
          </a:p>
        </p:txBody>
      </p:sp>
      <p:pic>
        <p:nvPicPr>
          <p:cNvPr id="3" name="図 2"/>
          <p:cNvPicPr>
            <a:picLocks noChangeAspect="1"/>
          </p:cNvPicPr>
          <p:nvPr/>
        </p:nvPicPr>
        <p:blipFill>
          <a:blip r:embed="rId3"/>
          <a:stretch>
            <a:fillRect/>
          </a:stretch>
        </p:blipFill>
        <p:spPr>
          <a:xfrm>
            <a:off x="164783" y="1546288"/>
            <a:ext cx="8748518" cy="5078408"/>
          </a:xfrm>
          <a:prstGeom prst="rect">
            <a:avLst/>
          </a:prstGeom>
        </p:spPr>
      </p:pic>
    </p:spTree>
    <p:extLst>
      <p:ext uri="{BB962C8B-B14F-4D97-AF65-F5344CB8AC3E}">
        <p14:creationId xmlns:p14="http://schemas.microsoft.com/office/powerpoint/2010/main" val="908322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角丸四角形 11">
            <a:extLst>
              <a:ext uri="{FF2B5EF4-FFF2-40B4-BE49-F238E27FC236}">
                <a16:creationId xmlns:a16="http://schemas.microsoft.com/office/drawing/2014/main" xmlns="" id="{9E7A3330-94DE-4BF1-BF5A-431FCF263A3A}"/>
              </a:ext>
            </a:extLst>
          </p:cNvPr>
          <p:cNvSpPr/>
          <p:nvPr/>
        </p:nvSpPr>
        <p:spPr>
          <a:xfrm>
            <a:off x="7582466" y="1836633"/>
            <a:ext cx="980915" cy="18671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角丸四角形 11">
            <a:extLst>
              <a:ext uri="{FF2B5EF4-FFF2-40B4-BE49-F238E27FC236}">
                <a16:creationId xmlns:a16="http://schemas.microsoft.com/office/drawing/2014/main" xmlns="" id="{86474F17-311E-40D7-AB91-3A8A5598F638}"/>
              </a:ext>
            </a:extLst>
          </p:cNvPr>
          <p:cNvSpPr/>
          <p:nvPr/>
        </p:nvSpPr>
        <p:spPr>
          <a:xfrm>
            <a:off x="3089500" y="5579869"/>
            <a:ext cx="1448964" cy="99844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角丸四角形 11">
            <a:extLst>
              <a:ext uri="{FF2B5EF4-FFF2-40B4-BE49-F238E27FC236}">
                <a16:creationId xmlns:a16="http://schemas.microsoft.com/office/drawing/2014/main" xmlns="" id="{174653DC-858E-4469-B208-E8BB0FAF38F7}"/>
              </a:ext>
            </a:extLst>
          </p:cNvPr>
          <p:cNvSpPr/>
          <p:nvPr/>
        </p:nvSpPr>
        <p:spPr>
          <a:xfrm>
            <a:off x="3093190" y="3542062"/>
            <a:ext cx="1448964" cy="52238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11">
            <a:extLst>
              <a:ext uri="{FF2B5EF4-FFF2-40B4-BE49-F238E27FC236}">
                <a16:creationId xmlns:a16="http://schemas.microsoft.com/office/drawing/2014/main" xmlns="" id="{7748642F-2973-47EE-A7F4-AF83C6306373}"/>
              </a:ext>
            </a:extLst>
          </p:cNvPr>
          <p:cNvSpPr/>
          <p:nvPr/>
        </p:nvSpPr>
        <p:spPr>
          <a:xfrm>
            <a:off x="3087034" y="2662805"/>
            <a:ext cx="1448964" cy="46838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11">
            <a:extLst>
              <a:ext uri="{FF2B5EF4-FFF2-40B4-BE49-F238E27FC236}">
                <a16:creationId xmlns:a16="http://schemas.microsoft.com/office/drawing/2014/main" xmlns="" id="{D7B28DB4-A57F-4159-B3F7-9EAA49A04A1A}"/>
              </a:ext>
            </a:extLst>
          </p:cNvPr>
          <p:cNvSpPr/>
          <p:nvPr/>
        </p:nvSpPr>
        <p:spPr>
          <a:xfrm>
            <a:off x="403430" y="1014899"/>
            <a:ext cx="6779909" cy="29877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51520" y="260648"/>
            <a:ext cx="4392488" cy="369332"/>
          </a:xfrm>
          <a:prstGeom prst="rect">
            <a:avLst/>
          </a:prstGeom>
        </p:spPr>
        <p:txBody>
          <a:bodyPr wrap="square">
            <a:spAutoFit/>
          </a:bodyPr>
          <a:lstStyle/>
          <a:p>
            <a:r>
              <a:rPr lang="ja-JP" altLang="en-US" b="1" dirty="0">
                <a:solidFill>
                  <a:srgbClr val="000000"/>
                </a:solidFill>
                <a:latin typeface="Calibri" pitchFamily="34" charset="0"/>
              </a:rPr>
              <a:t>⑥　局横断的な改革推進体制の構築</a:t>
            </a:r>
          </a:p>
        </p:txBody>
      </p:sp>
      <p:cxnSp>
        <p:nvCxnSpPr>
          <p:cNvPr id="24" name="直線コネクタ 2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251520" y="692696"/>
            <a:ext cx="8280920" cy="646331"/>
          </a:xfrm>
          <a:prstGeom prst="rect">
            <a:avLst/>
          </a:prstGeom>
        </p:spPr>
        <p:txBody>
          <a:bodyPr wrap="square">
            <a:spAutoFit/>
          </a:bodyPr>
          <a:lstStyle/>
          <a:p>
            <a:r>
              <a:rPr lang="ja-JP" altLang="en-US" dirty="0">
                <a:solidFill>
                  <a:srgbClr val="000000"/>
                </a:solidFill>
                <a:latin typeface="Calibri" pitchFamily="34" charset="0"/>
              </a:rPr>
              <a:t>　改革を推進するため、局横断的なプロジェクトチームを設置。　（</a:t>
            </a:r>
            <a:r>
              <a:rPr lang="en-US" altLang="ja-JP" dirty="0"/>
              <a:t>2011</a:t>
            </a:r>
            <a:r>
              <a:rPr lang="ja-JP" altLang="en-US" dirty="0"/>
              <a:t>年</a:t>
            </a:r>
            <a:r>
              <a:rPr lang="en-US" altLang="ja-JP" dirty="0"/>
              <a:t>12</a:t>
            </a:r>
            <a:r>
              <a:rPr lang="ja-JP" altLang="en-US" dirty="0"/>
              <a:t>月）</a:t>
            </a:r>
            <a:endParaRPr lang="en-US" altLang="ja-JP" dirty="0"/>
          </a:p>
          <a:p>
            <a:r>
              <a:rPr lang="ja-JP" altLang="en-US" dirty="0">
                <a:solidFill>
                  <a:srgbClr val="000000"/>
                </a:solidFill>
                <a:latin typeface="Calibri" pitchFamily="34" charset="0"/>
              </a:rPr>
              <a:t>　</a:t>
            </a:r>
            <a:r>
              <a:rPr lang="ja-JP" altLang="en-US" dirty="0">
                <a:latin typeface="Calibri" pitchFamily="34" charset="0"/>
              </a:rPr>
              <a:t>サブリーダー、プロジェクトメンバーについて充実化。（～</a:t>
            </a:r>
            <a:r>
              <a:rPr lang="en-US" altLang="ja-JP" dirty="0">
                <a:latin typeface="Calibri" pitchFamily="34" charset="0"/>
              </a:rPr>
              <a:t>2018</a:t>
            </a:r>
            <a:r>
              <a:rPr lang="ja-JP" altLang="en-US" dirty="0">
                <a:latin typeface="Calibri" pitchFamily="34" charset="0"/>
              </a:rPr>
              <a:t>年</a:t>
            </a:r>
            <a:r>
              <a:rPr lang="en-US" altLang="ja-JP" dirty="0">
                <a:latin typeface="Calibri" pitchFamily="34" charset="0"/>
              </a:rPr>
              <a:t>3</a:t>
            </a:r>
            <a:r>
              <a:rPr lang="ja-JP" altLang="en-US" dirty="0">
                <a:latin typeface="Calibri" pitchFamily="34" charset="0"/>
              </a:rPr>
              <a:t>月）</a:t>
            </a:r>
            <a:endParaRPr lang="en-US" altLang="ja-JP" dirty="0">
              <a:latin typeface="Calibri" pitchFamily="34" charset="0"/>
            </a:endParaRPr>
          </a:p>
        </p:txBody>
      </p:sp>
      <p:sp>
        <p:nvSpPr>
          <p:cNvPr id="69" name="テキスト ボックス 68"/>
          <p:cNvSpPr txBox="1"/>
          <p:nvPr/>
        </p:nvSpPr>
        <p:spPr>
          <a:xfrm>
            <a:off x="7956376" y="0"/>
            <a:ext cx="1008112" cy="307777"/>
          </a:xfrm>
          <a:prstGeom prst="rect">
            <a:avLst/>
          </a:prstGeom>
          <a:noFill/>
        </p:spPr>
        <p:txBody>
          <a:bodyPr wrap="square" rtlCol="0">
            <a:spAutoFit/>
          </a:bodyPr>
          <a:lstStyle/>
          <a:p>
            <a:r>
              <a:rPr kumimoji="1" lang="en-US" altLang="ja-JP" sz="1400"/>
              <a:t>A 1</a:t>
            </a:r>
            <a:endParaRPr kumimoji="1" lang="ja-JP" altLang="en-US" sz="1400" dirty="0"/>
          </a:p>
        </p:txBody>
      </p:sp>
      <p:sp>
        <p:nvSpPr>
          <p:cNvPr id="37" name="テキスト ボックス 36"/>
          <p:cNvSpPr txBox="1"/>
          <p:nvPr/>
        </p:nvSpPr>
        <p:spPr>
          <a:xfrm>
            <a:off x="0" y="0"/>
            <a:ext cx="3491880" cy="261610"/>
          </a:xfrm>
          <a:prstGeom prst="rect">
            <a:avLst/>
          </a:prstGeom>
          <a:noFill/>
        </p:spPr>
        <p:txBody>
          <a:bodyPr wrap="square" rtlCol="0">
            <a:spAutoFit/>
          </a:body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・財政再建</a:t>
            </a:r>
            <a:endParaRPr kumimoji="1" lang="en-US" altLang="ja-JP" sz="1100" dirty="0"/>
          </a:p>
        </p:txBody>
      </p:sp>
      <p:sp>
        <p:nvSpPr>
          <p:cNvPr id="36" name="角丸四角形 35"/>
          <p:cNvSpPr/>
          <p:nvPr/>
        </p:nvSpPr>
        <p:spPr>
          <a:xfrm>
            <a:off x="2447762" y="1430044"/>
            <a:ext cx="6300701" cy="5383332"/>
          </a:xfrm>
          <a:prstGeom prst="roundRect">
            <a:avLst>
              <a:gd name="adj" fmla="val 6899"/>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p:cNvGrpSpPr/>
          <p:nvPr/>
        </p:nvGrpSpPr>
        <p:grpSpPr>
          <a:xfrm>
            <a:off x="467544" y="1392865"/>
            <a:ext cx="8083946" cy="5348503"/>
            <a:chOff x="467544" y="1268760"/>
            <a:chExt cx="8083946" cy="5348503"/>
          </a:xfrm>
        </p:grpSpPr>
        <p:sp>
          <p:nvSpPr>
            <p:cNvPr id="19" name="テキスト ボックス 18"/>
            <p:cNvSpPr txBox="1"/>
            <p:nvPr/>
          </p:nvSpPr>
          <p:spPr>
            <a:xfrm>
              <a:off x="4484198" y="1683540"/>
              <a:ext cx="2123728" cy="307777"/>
            </a:xfrm>
            <a:prstGeom prst="rect">
              <a:avLst/>
            </a:prstGeom>
            <a:noFill/>
          </p:spPr>
          <p:txBody>
            <a:bodyPr wrap="square" rtlCol="0">
              <a:spAutoFit/>
            </a:bodyPr>
            <a:lstStyle/>
            <a:p>
              <a:r>
                <a:rPr kumimoji="1" lang="ja-JP" altLang="en-US" sz="1400" dirty="0"/>
                <a:t>プロジェクト</a:t>
              </a:r>
              <a:r>
                <a:rPr lang="ja-JP" altLang="en-US" sz="1400" dirty="0"/>
                <a:t>メンバー</a:t>
              </a:r>
              <a:endParaRPr kumimoji="1" lang="ja-JP" altLang="en-US" sz="1400" dirty="0"/>
            </a:p>
          </p:txBody>
        </p:sp>
        <p:grpSp>
          <p:nvGrpSpPr>
            <p:cNvPr id="2" name="グループ化 1"/>
            <p:cNvGrpSpPr/>
            <p:nvPr/>
          </p:nvGrpSpPr>
          <p:grpSpPr>
            <a:xfrm>
              <a:off x="467544" y="1268760"/>
              <a:ext cx="6549242" cy="5256584"/>
              <a:chOff x="467544" y="1268760"/>
              <a:chExt cx="6549242" cy="5256584"/>
            </a:xfrm>
          </p:grpSpPr>
          <p:sp>
            <p:nvSpPr>
              <p:cNvPr id="14" name="正方形/長方形 13"/>
              <p:cNvSpPr/>
              <p:nvPr/>
            </p:nvSpPr>
            <p:spPr>
              <a:xfrm>
                <a:off x="3992450" y="1268760"/>
                <a:ext cx="3024336" cy="406265"/>
              </a:xfrm>
              <a:prstGeom prst="rect">
                <a:avLst/>
              </a:prstGeom>
            </p:spPr>
            <p:txBody>
              <a:bodyPr wrap="square">
                <a:spAutoFit/>
              </a:bodyPr>
              <a:lstStyle/>
              <a:p>
                <a:pPr algn="ctr">
                  <a:defRPr/>
                </a:pPr>
                <a:r>
                  <a:rPr lang="ja-JP" altLang="en-US" u="sng" dirty="0"/>
                  <a:t>改革プロジェクトチーム</a:t>
                </a:r>
                <a:endParaRPr lang="en-US" altLang="ja-JP" u="sng" dirty="0"/>
              </a:p>
            </p:txBody>
          </p:sp>
          <p:sp>
            <p:nvSpPr>
              <p:cNvPr id="17" name="テキスト ボックス 16"/>
              <p:cNvSpPr txBox="1"/>
              <p:nvPr/>
            </p:nvSpPr>
            <p:spPr>
              <a:xfrm>
                <a:off x="2484621" y="1681063"/>
                <a:ext cx="1296144" cy="307777"/>
              </a:xfrm>
              <a:prstGeom prst="rect">
                <a:avLst/>
              </a:prstGeom>
              <a:noFill/>
            </p:spPr>
            <p:txBody>
              <a:bodyPr wrap="square" rtlCol="0">
                <a:spAutoFit/>
              </a:bodyPr>
              <a:lstStyle/>
              <a:p>
                <a:r>
                  <a:rPr kumimoji="1" lang="ja-JP" altLang="en-US" sz="1400" dirty="0"/>
                  <a:t>リーダー</a:t>
                </a:r>
              </a:p>
            </p:txBody>
          </p:sp>
          <p:sp>
            <p:nvSpPr>
              <p:cNvPr id="18" name="テキスト ボックス 17"/>
              <p:cNvSpPr txBox="1"/>
              <p:nvPr/>
            </p:nvSpPr>
            <p:spPr>
              <a:xfrm>
                <a:off x="2843808" y="2307767"/>
                <a:ext cx="1296144" cy="307777"/>
              </a:xfrm>
              <a:prstGeom prst="rect">
                <a:avLst/>
              </a:prstGeom>
              <a:noFill/>
            </p:spPr>
            <p:txBody>
              <a:bodyPr wrap="square" rtlCol="0">
                <a:spAutoFit/>
              </a:bodyPr>
              <a:lstStyle/>
              <a:p>
                <a:r>
                  <a:rPr kumimoji="1" lang="ja-JP" altLang="en-US" sz="1400" dirty="0"/>
                  <a:t>サブリーダー</a:t>
                </a:r>
              </a:p>
            </p:txBody>
          </p:sp>
          <p:sp>
            <p:nvSpPr>
              <p:cNvPr id="53" name="正方形/長方形 52"/>
              <p:cNvSpPr/>
              <p:nvPr/>
            </p:nvSpPr>
            <p:spPr>
              <a:xfrm>
                <a:off x="3131067" y="3044724"/>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1400" dirty="0">
                    <a:solidFill>
                      <a:schemeClr val="tx1"/>
                    </a:solidFill>
                    <a:latin typeface="ＭＳ Ｐゴシック" pitchFamily="50" charset="-128"/>
                    <a:ea typeface="ＭＳ Ｐゴシック" pitchFamily="50" charset="-128"/>
                  </a:rPr>
                  <a:t>人事室長</a:t>
                </a:r>
              </a:p>
            </p:txBody>
          </p:sp>
          <p:sp>
            <p:nvSpPr>
              <p:cNvPr id="54" name="正方形/長方形 53"/>
              <p:cNvSpPr/>
              <p:nvPr/>
            </p:nvSpPr>
            <p:spPr>
              <a:xfrm>
                <a:off x="3131839" y="4007540"/>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tx1"/>
                    </a:solidFill>
                  </a:rPr>
                  <a:t>政策企画室長</a:t>
                </a:r>
              </a:p>
            </p:txBody>
          </p:sp>
          <p:sp>
            <p:nvSpPr>
              <p:cNvPr id="55" name="正方形/長方形 54"/>
              <p:cNvSpPr/>
              <p:nvPr/>
            </p:nvSpPr>
            <p:spPr>
              <a:xfrm>
                <a:off x="3130060" y="4378556"/>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tx1"/>
                    </a:solidFill>
                  </a:rPr>
                  <a:t>総務局長</a:t>
                </a:r>
              </a:p>
            </p:txBody>
          </p:sp>
          <p:sp>
            <p:nvSpPr>
              <p:cNvPr id="56" name="正方形/長方形 55"/>
              <p:cNvSpPr/>
              <p:nvPr/>
            </p:nvSpPr>
            <p:spPr>
              <a:xfrm>
                <a:off x="2627784" y="1991317"/>
                <a:ext cx="1296144" cy="288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dirty="0"/>
                  <a:t> 市政改革室長</a:t>
                </a:r>
              </a:p>
            </p:txBody>
          </p:sp>
          <p:cxnSp>
            <p:nvCxnSpPr>
              <p:cNvPr id="57" name="直線コネクタ 56"/>
              <p:cNvCxnSpPr/>
              <p:nvPr/>
            </p:nvCxnSpPr>
            <p:spPr>
              <a:xfrm>
                <a:off x="2845587" y="2260089"/>
                <a:ext cx="0" cy="387168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a:off x="2842028" y="2739017"/>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2840173" y="3188740"/>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2840173" y="3633300"/>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130060" y="4738774"/>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400" dirty="0">
                    <a:solidFill>
                      <a:schemeClr val="tx1"/>
                    </a:solidFill>
                  </a:rPr>
                  <a:t>財政局長</a:t>
                </a:r>
              </a:p>
            </p:txBody>
          </p:sp>
          <p:sp>
            <p:nvSpPr>
              <p:cNvPr id="62" name="正方形/長方形 61"/>
              <p:cNvSpPr/>
              <p:nvPr/>
            </p:nvSpPr>
            <p:spPr>
              <a:xfrm>
                <a:off x="3130060" y="5101953"/>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1400" dirty="0">
                    <a:solidFill>
                      <a:schemeClr val="tx1"/>
                    </a:solidFill>
                    <a:latin typeface="ＭＳ Ｐゴシック" pitchFamily="50" charset="-128"/>
                    <a:ea typeface="ＭＳ Ｐゴシック" pitchFamily="50" charset="-128"/>
                  </a:rPr>
                  <a:t>契約管財局長</a:t>
                </a:r>
              </a:p>
            </p:txBody>
          </p:sp>
          <p:cxnSp>
            <p:nvCxnSpPr>
              <p:cNvPr id="63" name="直線コネクタ 62"/>
              <p:cNvCxnSpPr/>
              <p:nvPr/>
            </p:nvCxnSpPr>
            <p:spPr>
              <a:xfrm flipH="1">
                <a:off x="2840173" y="413812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2830899" y="4526746"/>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467544" y="1300767"/>
                <a:ext cx="1296144" cy="256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a:t>市　　長</a:t>
                </a:r>
              </a:p>
            </p:txBody>
          </p:sp>
          <p:sp>
            <p:nvSpPr>
              <p:cNvPr id="39" name="正方形/長方形 38"/>
              <p:cNvSpPr/>
              <p:nvPr/>
            </p:nvSpPr>
            <p:spPr>
              <a:xfrm>
                <a:off x="899592" y="1655511"/>
                <a:ext cx="1296144" cy="26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400" dirty="0"/>
                  <a:t>副市長</a:t>
                </a:r>
              </a:p>
            </p:txBody>
          </p:sp>
          <p:cxnSp>
            <p:nvCxnSpPr>
              <p:cNvPr id="33" name="直線コネクタ 32"/>
              <p:cNvCxnSpPr/>
              <p:nvPr/>
            </p:nvCxnSpPr>
            <p:spPr>
              <a:xfrm flipH="1" flipV="1">
                <a:off x="645832" y="1767431"/>
                <a:ext cx="252028" cy="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1115616" y="2135332"/>
                <a:ext cx="1512168"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115616" y="1916832"/>
                <a:ext cx="0" cy="2185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47564" y="1547500"/>
                <a:ext cx="1" cy="219931"/>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130060" y="2599648"/>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ja-JP" sz="1400" dirty="0">
                    <a:solidFill>
                      <a:schemeClr val="tx1"/>
                    </a:solidFill>
                    <a:latin typeface="ＭＳ Ｐゴシック" pitchFamily="50" charset="-128"/>
                    <a:ea typeface="ＭＳ Ｐゴシック" pitchFamily="50" charset="-128"/>
                  </a:rPr>
                  <a:t>ICT</a:t>
                </a:r>
                <a:r>
                  <a:rPr lang="ja-JP" altLang="en-US" sz="1400" dirty="0">
                    <a:solidFill>
                      <a:schemeClr val="tx1"/>
                    </a:solidFill>
                    <a:latin typeface="ＭＳ Ｐゴシック" pitchFamily="50" charset="-128"/>
                    <a:ea typeface="ＭＳ Ｐゴシック" pitchFamily="50" charset="-128"/>
                  </a:rPr>
                  <a:t>戦略</a:t>
                </a:r>
                <a:r>
                  <a:rPr lang="zh-CN" altLang="en-US" sz="1400" dirty="0">
                    <a:solidFill>
                      <a:schemeClr val="tx1"/>
                    </a:solidFill>
                    <a:latin typeface="ＭＳ Ｐゴシック" pitchFamily="50" charset="-128"/>
                    <a:ea typeface="ＭＳ Ｐゴシック" pitchFamily="50" charset="-128"/>
                  </a:rPr>
                  <a:t>室長</a:t>
                </a:r>
              </a:p>
            </p:txBody>
          </p:sp>
          <p:sp>
            <p:nvSpPr>
              <p:cNvPr id="43" name="正方形/長方形 42"/>
              <p:cNvSpPr/>
              <p:nvPr/>
            </p:nvSpPr>
            <p:spPr>
              <a:xfrm>
                <a:off x="3130060" y="3417277"/>
                <a:ext cx="1296144" cy="432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200" dirty="0">
                    <a:solidFill>
                      <a:schemeClr val="tx1"/>
                    </a:solidFill>
                  </a:rPr>
                  <a:t>リーダーが</a:t>
                </a:r>
                <a:endParaRPr lang="en-US" altLang="ja-JP" sz="1200" dirty="0">
                  <a:solidFill>
                    <a:schemeClr val="tx1"/>
                  </a:solidFill>
                </a:endParaRPr>
              </a:p>
              <a:p>
                <a:pPr algn="dist"/>
                <a:r>
                  <a:rPr lang="ja-JP" altLang="en-US" sz="1200" dirty="0">
                    <a:solidFill>
                      <a:schemeClr val="tx1"/>
                    </a:solidFill>
                  </a:rPr>
                  <a:t>指名する区長</a:t>
                </a:r>
              </a:p>
            </p:txBody>
          </p:sp>
          <p:sp>
            <p:nvSpPr>
              <p:cNvPr id="44" name="正方形/長方形 43"/>
              <p:cNvSpPr/>
              <p:nvPr/>
            </p:nvSpPr>
            <p:spPr>
              <a:xfrm>
                <a:off x="3130060" y="5464229"/>
                <a:ext cx="12961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200" dirty="0">
                    <a:solidFill>
                      <a:schemeClr val="tx1"/>
                    </a:solidFill>
                    <a:latin typeface="ＭＳ Ｐゴシック" pitchFamily="50" charset="-128"/>
                    <a:ea typeface="ＭＳ Ｐゴシック" pitchFamily="50" charset="-128"/>
                  </a:rPr>
                  <a:t>市政改革室理事</a:t>
                </a:r>
                <a:endParaRPr lang="zh-TW" altLang="en-US" sz="1200" dirty="0">
                  <a:solidFill>
                    <a:schemeClr val="tx1"/>
                  </a:solidFill>
                  <a:latin typeface="ＭＳ Ｐゴシック" pitchFamily="50" charset="-128"/>
                  <a:ea typeface="ＭＳ Ｐゴシック" pitchFamily="50" charset="-128"/>
                </a:endParaRPr>
              </a:p>
            </p:txBody>
          </p:sp>
          <p:sp>
            <p:nvSpPr>
              <p:cNvPr id="45" name="正方形/長方形 44"/>
              <p:cNvSpPr/>
              <p:nvPr/>
            </p:nvSpPr>
            <p:spPr>
              <a:xfrm>
                <a:off x="3130060" y="5902010"/>
                <a:ext cx="129614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200" dirty="0">
                    <a:solidFill>
                      <a:schemeClr val="tx1"/>
                    </a:solidFill>
                    <a:latin typeface="ＭＳ Ｐゴシック" pitchFamily="50" charset="-128"/>
                    <a:ea typeface="ＭＳ Ｐゴシック" pitchFamily="50" charset="-128"/>
                  </a:rPr>
                  <a:t>市民局</a:t>
                </a:r>
                <a:endParaRPr lang="en-US" altLang="ja-JP" sz="1200" dirty="0">
                  <a:solidFill>
                    <a:schemeClr val="tx1"/>
                  </a:solidFill>
                  <a:latin typeface="ＭＳ Ｐゴシック" pitchFamily="50" charset="-128"/>
                  <a:ea typeface="ＭＳ Ｐゴシック" pitchFamily="50" charset="-128"/>
                </a:endParaRPr>
              </a:p>
              <a:p>
                <a:pPr algn="dist"/>
                <a:r>
                  <a:rPr lang="ja-JP" altLang="en-US" sz="1200" dirty="0">
                    <a:solidFill>
                      <a:schemeClr val="tx1"/>
                    </a:solidFill>
                    <a:latin typeface="ＭＳ Ｐゴシック" pitchFamily="50" charset="-128"/>
                    <a:ea typeface="ＭＳ Ｐゴシック" pitchFamily="50" charset="-128"/>
                  </a:rPr>
                  <a:t>区政支援室長</a:t>
                </a:r>
                <a:endParaRPr lang="zh-TW" altLang="en-US" sz="1200" dirty="0">
                  <a:solidFill>
                    <a:schemeClr val="tx1"/>
                  </a:solidFill>
                  <a:latin typeface="ＭＳ Ｐゴシック" pitchFamily="50" charset="-128"/>
                  <a:ea typeface="ＭＳ Ｐゴシック" pitchFamily="50" charset="-128"/>
                </a:endParaRPr>
              </a:p>
            </p:txBody>
          </p:sp>
          <p:cxnSp>
            <p:nvCxnSpPr>
              <p:cNvPr id="46" name="直線コネクタ 45"/>
              <p:cNvCxnSpPr/>
              <p:nvPr/>
            </p:nvCxnSpPr>
            <p:spPr>
              <a:xfrm flipH="1">
                <a:off x="2845587" y="4882790"/>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845587" y="5245969"/>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2845587" y="5608245"/>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2843808" y="6130351"/>
                <a:ext cx="2880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994230" y="6309900"/>
                <a:ext cx="648072" cy="215444"/>
              </a:xfrm>
              <a:prstGeom prst="rect">
                <a:avLst/>
              </a:prstGeom>
              <a:noFill/>
            </p:spPr>
            <p:txBody>
              <a:bodyPr wrap="square" rtlCol="0">
                <a:spAutoFit/>
              </a:bodyPr>
              <a:lstStyle/>
              <a:p>
                <a:pPr algn="r"/>
                <a:r>
                  <a:rPr kumimoji="1" lang="ja-JP" altLang="en-US" sz="800" dirty="0"/>
                  <a:t>（</a:t>
                </a:r>
                <a:r>
                  <a:rPr lang="en-US" altLang="ja-JP" sz="800" dirty="0"/>
                  <a:t>2017</a:t>
                </a:r>
                <a:r>
                  <a:rPr lang="ja-JP" altLang="en-US" sz="800" dirty="0"/>
                  <a:t>～</a:t>
                </a:r>
                <a:r>
                  <a:rPr kumimoji="1" lang="ja-JP" altLang="en-US" sz="800" dirty="0"/>
                  <a:t>）</a:t>
                </a:r>
              </a:p>
            </p:txBody>
          </p:sp>
          <p:sp>
            <p:nvSpPr>
              <p:cNvPr id="52" name="テキスト ボックス 51"/>
              <p:cNvSpPr txBox="1"/>
              <p:nvPr/>
            </p:nvSpPr>
            <p:spPr>
              <a:xfrm>
                <a:off x="4011305" y="5706617"/>
                <a:ext cx="648072" cy="215444"/>
              </a:xfrm>
              <a:prstGeom prst="rect">
                <a:avLst/>
              </a:prstGeom>
              <a:noFill/>
            </p:spPr>
            <p:txBody>
              <a:bodyPr wrap="square" rtlCol="0">
                <a:spAutoFit/>
              </a:bodyPr>
              <a:lstStyle/>
              <a:p>
                <a:pPr algn="r"/>
                <a:r>
                  <a:rPr kumimoji="1" lang="ja-JP" altLang="en-US" sz="800" dirty="0"/>
                  <a:t>（</a:t>
                </a:r>
                <a:r>
                  <a:rPr lang="en-US" altLang="ja-JP" sz="800" dirty="0"/>
                  <a:t>2016</a:t>
                </a:r>
                <a:r>
                  <a:rPr lang="ja-JP" altLang="en-US" sz="800" dirty="0"/>
                  <a:t>～</a:t>
                </a:r>
                <a:r>
                  <a:rPr kumimoji="1" lang="ja-JP" altLang="en-US" sz="800" dirty="0"/>
                  <a:t>）</a:t>
                </a:r>
              </a:p>
            </p:txBody>
          </p:sp>
          <p:sp>
            <p:nvSpPr>
              <p:cNvPr id="65" name="テキスト ボックス 64"/>
              <p:cNvSpPr txBox="1"/>
              <p:nvPr/>
            </p:nvSpPr>
            <p:spPr>
              <a:xfrm>
                <a:off x="3992450" y="3813470"/>
                <a:ext cx="648072" cy="215444"/>
              </a:xfrm>
              <a:prstGeom prst="rect">
                <a:avLst/>
              </a:prstGeom>
              <a:noFill/>
            </p:spPr>
            <p:txBody>
              <a:bodyPr wrap="square" rtlCol="0">
                <a:spAutoFit/>
              </a:bodyPr>
              <a:lstStyle/>
              <a:p>
                <a:pPr algn="r"/>
                <a:r>
                  <a:rPr kumimoji="1" lang="ja-JP" altLang="en-US" sz="800" dirty="0"/>
                  <a:t>（</a:t>
                </a:r>
                <a:r>
                  <a:rPr lang="en-US" altLang="ja-JP" sz="800" dirty="0"/>
                  <a:t>2016</a:t>
                </a:r>
                <a:r>
                  <a:rPr lang="ja-JP" altLang="en-US" sz="800" dirty="0"/>
                  <a:t>～</a:t>
                </a:r>
                <a:r>
                  <a:rPr kumimoji="1" lang="ja-JP" altLang="en-US" sz="800" dirty="0"/>
                  <a:t>）</a:t>
                </a:r>
              </a:p>
            </p:txBody>
          </p:sp>
          <p:sp>
            <p:nvSpPr>
              <p:cNvPr id="66" name="テキスト ボックス 65"/>
              <p:cNvSpPr txBox="1"/>
              <p:nvPr/>
            </p:nvSpPr>
            <p:spPr>
              <a:xfrm>
                <a:off x="4010801" y="2844248"/>
                <a:ext cx="648072" cy="215444"/>
              </a:xfrm>
              <a:prstGeom prst="rect">
                <a:avLst/>
              </a:prstGeom>
              <a:noFill/>
            </p:spPr>
            <p:txBody>
              <a:bodyPr wrap="square" rtlCol="0">
                <a:spAutoFit/>
              </a:bodyPr>
              <a:lstStyle/>
              <a:p>
                <a:pPr algn="r"/>
                <a:r>
                  <a:rPr kumimoji="1" lang="ja-JP" altLang="en-US" sz="800" dirty="0"/>
                  <a:t>（</a:t>
                </a:r>
                <a:r>
                  <a:rPr lang="en-US" altLang="ja-JP" sz="800" dirty="0"/>
                  <a:t>2016</a:t>
                </a:r>
                <a:r>
                  <a:rPr lang="ja-JP" altLang="en-US" sz="800" dirty="0"/>
                  <a:t>～</a:t>
                </a:r>
                <a:r>
                  <a:rPr kumimoji="1" lang="ja-JP" altLang="en-US" sz="800" dirty="0"/>
                  <a:t>）</a:t>
                </a:r>
              </a:p>
            </p:txBody>
          </p:sp>
        </p:grpSp>
        <p:sp>
          <p:nvSpPr>
            <p:cNvPr id="68" name="テキスト ボックス 67"/>
            <p:cNvSpPr txBox="1"/>
            <p:nvPr/>
          </p:nvSpPr>
          <p:spPr>
            <a:xfrm>
              <a:off x="7380312" y="1717328"/>
              <a:ext cx="1171178" cy="215444"/>
            </a:xfrm>
            <a:prstGeom prst="rect">
              <a:avLst/>
            </a:prstGeom>
            <a:noFill/>
          </p:spPr>
          <p:txBody>
            <a:bodyPr wrap="square" rtlCol="0">
              <a:spAutoFit/>
            </a:bodyPr>
            <a:lstStyle/>
            <a:p>
              <a:pPr algn="r"/>
              <a:r>
                <a:rPr kumimoji="1" lang="ja-JP" altLang="en-US" sz="800" dirty="0"/>
                <a:t>（</a:t>
              </a:r>
              <a:r>
                <a:rPr lang="en-US" altLang="ja-JP" sz="800" dirty="0"/>
                <a:t>2018</a:t>
              </a:r>
              <a:r>
                <a:rPr lang="ja-JP" altLang="en-US" sz="800" dirty="0"/>
                <a:t>年</a:t>
              </a:r>
              <a:r>
                <a:rPr lang="en-US" altLang="ja-JP" sz="800" dirty="0"/>
                <a:t>3</a:t>
              </a:r>
              <a:r>
                <a:rPr lang="ja-JP" altLang="en-US" sz="800" dirty="0"/>
                <a:t>月現在</a:t>
              </a:r>
              <a:r>
                <a:rPr kumimoji="1" lang="ja-JP" altLang="en-US" sz="800" dirty="0"/>
                <a:t>）</a:t>
              </a:r>
            </a:p>
          </p:txBody>
        </p:sp>
        <p:sp>
          <p:nvSpPr>
            <p:cNvPr id="70" name="テキスト ボックス 69"/>
            <p:cNvSpPr txBox="1"/>
            <p:nvPr/>
          </p:nvSpPr>
          <p:spPr>
            <a:xfrm>
              <a:off x="4685695" y="6401819"/>
              <a:ext cx="2249220" cy="215444"/>
            </a:xfrm>
            <a:prstGeom prst="rect">
              <a:avLst/>
            </a:prstGeom>
            <a:noFill/>
          </p:spPr>
          <p:txBody>
            <a:bodyPr wrap="square" rtlCol="0">
              <a:spAutoFit/>
            </a:bodyPr>
            <a:lstStyle/>
            <a:p>
              <a:r>
                <a:rPr kumimoji="1" lang="en-US" altLang="ja-JP" sz="800" dirty="0"/>
                <a:t>※</a:t>
              </a:r>
              <a:r>
                <a:rPr kumimoji="1" lang="ja-JP" altLang="en-US" sz="800" dirty="0"/>
                <a:t>（　　　）内は、</a:t>
              </a:r>
              <a:r>
                <a:rPr kumimoji="1" lang="en-US" altLang="ja-JP" sz="800" dirty="0"/>
                <a:t>2014</a:t>
              </a:r>
              <a:r>
                <a:rPr kumimoji="1" lang="ja-JP" altLang="en-US" sz="800" dirty="0"/>
                <a:t>年度当時の取組項目</a:t>
              </a:r>
            </a:p>
          </p:txBody>
        </p:sp>
      </p:grpSp>
      <p:graphicFrame>
        <p:nvGraphicFramePr>
          <p:cNvPr id="71" name="表 70"/>
          <p:cNvGraphicFramePr>
            <a:graphicFrameLocks noGrp="1"/>
          </p:cNvGraphicFramePr>
          <p:nvPr>
            <p:extLst/>
          </p:nvPr>
        </p:nvGraphicFramePr>
        <p:xfrm>
          <a:off x="4749161" y="2060848"/>
          <a:ext cx="3711271" cy="4517461"/>
        </p:xfrm>
        <a:graphic>
          <a:graphicData uri="http://schemas.openxmlformats.org/drawingml/2006/table">
            <a:tbl>
              <a:tblPr firstRow="1" bandRow="1">
                <a:tableStyleId>{5202B0CA-FC54-4496-8BCA-5EF66A818D29}</a:tableStyleId>
              </a:tblPr>
              <a:tblGrid>
                <a:gridCol w="2487271">
                  <a:extLst>
                    <a:ext uri="{9D8B030D-6E8A-4147-A177-3AD203B41FA5}">
                      <a16:colId xmlns:a16="http://schemas.microsoft.com/office/drawing/2014/main" xmlns="" val="20000"/>
                    </a:ext>
                  </a:extLst>
                </a:gridCol>
                <a:gridCol w="612000">
                  <a:extLst>
                    <a:ext uri="{9D8B030D-6E8A-4147-A177-3AD203B41FA5}">
                      <a16:colId xmlns:a16="http://schemas.microsoft.com/office/drawing/2014/main" xmlns="" val="20001"/>
                    </a:ext>
                  </a:extLst>
                </a:gridCol>
                <a:gridCol w="612000">
                  <a:extLst>
                    <a:ext uri="{9D8B030D-6E8A-4147-A177-3AD203B41FA5}">
                      <a16:colId xmlns:a16="http://schemas.microsoft.com/office/drawing/2014/main" xmlns="" val="20002"/>
                    </a:ext>
                  </a:extLst>
                </a:gridCol>
              </a:tblGrid>
              <a:tr h="210187">
                <a:tc>
                  <a:txBody>
                    <a:bodyPr/>
                    <a:lstStyle/>
                    <a:p>
                      <a:pPr algn="ctr"/>
                      <a:endParaRPr kumimoji="1" lang="ja-JP" altLang="en-US" sz="800" b="0" dirty="0">
                        <a:solidFill>
                          <a:schemeClr val="tx1"/>
                        </a:solidFill>
                      </a:endParaRPr>
                    </a:p>
                  </a:txBody>
                  <a:tcPr anchor="ctr"/>
                </a:tc>
                <a:tc>
                  <a:txBody>
                    <a:bodyPr/>
                    <a:lstStyle/>
                    <a:p>
                      <a:pPr algn="ctr"/>
                      <a:r>
                        <a:rPr kumimoji="1" lang="en-US" altLang="ja-JP" sz="800" dirty="0"/>
                        <a:t>2014</a:t>
                      </a:r>
                      <a:r>
                        <a:rPr kumimoji="1" lang="ja-JP" altLang="en-US" sz="800" dirty="0"/>
                        <a:t>年度</a:t>
                      </a:r>
                      <a:endParaRPr kumimoji="1" lang="ja-JP" altLang="en-US" sz="800" b="0" dirty="0">
                        <a:solidFill>
                          <a:schemeClr val="tx1"/>
                        </a:solidFill>
                      </a:endParaRPr>
                    </a:p>
                  </a:txBody>
                  <a:tcPr/>
                </a:tc>
                <a:tc>
                  <a:txBody>
                    <a:bodyPr/>
                    <a:lstStyle/>
                    <a:p>
                      <a:pPr algn="ctr"/>
                      <a:r>
                        <a:rPr kumimoji="1" lang="en-US" altLang="ja-JP" sz="800" dirty="0"/>
                        <a:t>2017</a:t>
                      </a:r>
                      <a:r>
                        <a:rPr kumimoji="1" lang="ja-JP" altLang="en-US" sz="800" dirty="0"/>
                        <a:t>年度</a:t>
                      </a:r>
                      <a:endParaRPr kumimoji="1" lang="ja-JP" altLang="en-US" sz="800" b="0" dirty="0">
                        <a:solidFill>
                          <a:schemeClr val="tx1"/>
                        </a:solidFill>
                      </a:endParaRPr>
                    </a:p>
                  </a:txBody>
                  <a:tcPr/>
                </a:tc>
                <a:extLst>
                  <a:ext uri="{0D108BD9-81ED-4DB2-BD59-A6C34878D82A}">
                    <a16:rowId xmlns:a16="http://schemas.microsoft.com/office/drawing/2014/main" xmlns="" val="10000"/>
                  </a:ext>
                </a:extLst>
              </a:tr>
              <a:tr h="210187">
                <a:tc>
                  <a:txBody>
                    <a:bodyPr/>
                    <a:lstStyle/>
                    <a:p>
                      <a:r>
                        <a:rPr kumimoji="1" lang="ja-JP" altLang="en-US" sz="800" dirty="0"/>
                        <a:t>施策・事業の見直し</a:t>
                      </a:r>
                    </a:p>
                  </a:txBody>
                  <a:tcPr anchor="ctr"/>
                </a:tc>
                <a:tc>
                  <a:txBody>
                    <a:bodyPr/>
                    <a:lstStyle/>
                    <a:p>
                      <a:pPr algn="ctr"/>
                      <a:r>
                        <a:rPr kumimoji="1" lang="en-US" altLang="ja-JP" sz="800" dirty="0"/>
                        <a:t>7</a:t>
                      </a:r>
                      <a:r>
                        <a:rPr kumimoji="1" lang="ja-JP" altLang="en-US" sz="800" dirty="0"/>
                        <a:t>名</a:t>
                      </a:r>
                    </a:p>
                  </a:txBody>
                  <a:tcPr anchor="ctr"/>
                </a:tc>
                <a:tc>
                  <a:txBody>
                    <a:bodyPr/>
                    <a:lstStyle/>
                    <a:p>
                      <a:pPr algn="ctr"/>
                      <a:r>
                        <a:rPr kumimoji="1" lang="en-US" altLang="ja-JP" sz="800" dirty="0"/>
                        <a:t>6</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1"/>
                  </a:ext>
                </a:extLst>
              </a:tr>
              <a:tr h="210187">
                <a:tc>
                  <a:txBody>
                    <a:bodyPr/>
                    <a:lstStyle/>
                    <a:p>
                      <a:r>
                        <a:rPr kumimoji="1" lang="ja-JP" altLang="en-US" sz="800" dirty="0"/>
                        <a:t>歳入の確保</a:t>
                      </a:r>
                      <a:endParaRPr kumimoji="1" lang="en-US" altLang="ja-JP" sz="800" dirty="0"/>
                    </a:p>
                  </a:txBody>
                  <a:tcPr anchor="ctr"/>
                </a:tc>
                <a:tc>
                  <a:txBody>
                    <a:bodyPr/>
                    <a:lstStyle/>
                    <a:p>
                      <a:pPr algn="ctr"/>
                      <a:r>
                        <a:rPr kumimoji="1" lang="en-US" altLang="ja-JP" sz="800" dirty="0"/>
                        <a:t>5</a:t>
                      </a:r>
                      <a:r>
                        <a:rPr kumimoji="1" lang="ja-JP" altLang="en-US" sz="800" dirty="0"/>
                        <a:t>名</a:t>
                      </a:r>
                    </a:p>
                  </a:txBody>
                  <a:tcPr anchor="ctr"/>
                </a:tc>
                <a:tc>
                  <a:txBody>
                    <a:bodyPr/>
                    <a:lstStyle/>
                    <a:p>
                      <a:pPr algn="ctr"/>
                      <a:r>
                        <a:rPr kumimoji="1" lang="en-US" altLang="ja-JP" sz="800" dirty="0"/>
                        <a:t>7</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2"/>
                  </a:ext>
                </a:extLst>
              </a:tr>
              <a:tr h="210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人事・給与制度の見直し</a:t>
                      </a:r>
                      <a:endParaRPr kumimoji="1" lang="ja-JP" altLang="en-US" sz="800" dirty="0">
                        <a:solidFill>
                          <a:srgbClr val="FF0000"/>
                        </a:solidFill>
                      </a:endParaRPr>
                    </a:p>
                  </a:txBody>
                  <a:tcPr anchor="ctr"/>
                </a:tc>
                <a:tc>
                  <a:txBody>
                    <a:bodyPr/>
                    <a:lstStyle/>
                    <a:p>
                      <a:pPr algn="ctr"/>
                      <a:r>
                        <a:rPr kumimoji="1" lang="en-US" altLang="ja-JP" sz="800" dirty="0"/>
                        <a:t>8</a:t>
                      </a:r>
                      <a:r>
                        <a:rPr kumimoji="1" lang="ja-JP" altLang="en-US" sz="800" dirty="0"/>
                        <a:t>名</a:t>
                      </a:r>
                    </a:p>
                  </a:txBody>
                  <a:tcPr anchor="ctr"/>
                </a:tc>
                <a:tc>
                  <a:txBody>
                    <a:bodyPr/>
                    <a:lstStyle/>
                    <a:p>
                      <a:pPr algn="ctr"/>
                      <a:r>
                        <a:rPr kumimoji="1" lang="en-US" altLang="ja-JP" sz="800" dirty="0"/>
                        <a:t>9</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3"/>
                  </a:ext>
                </a:extLst>
              </a:tr>
              <a:tr h="219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外郭団体の見直し</a:t>
                      </a:r>
                    </a:p>
                  </a:txBody>
                  <a:tcPr anchor="ctr"/>
                </a:tc>
                <a:tc>
                  <a:txBody>
                    <a:bodyPr/>
                    <a:lstStyle/>
                    <a:p>
                      <a:pPr algn="ctr"/>
                      <a:r>
                        <a:rPr kumimoji="1" lang="en-US" altLang="ja-JP" sz="800" dirty="0"/>
                        <a:t>6</a:t>
                      </a:r>
                      <a:r>
                        <a:rPr kumimoji="1" lang="ja-JP" altLang="en-US" sz="800" dirty="0"/>
                        <a:t>名</a:t>
                      </a:r>
                    </a:p>
                  </a:txBody>
                  <a:tcPr anchor="ctr"/>
                </a:tc>
                <a:tc>
                  <a:txBody>
                    <a:bodyPr/>
                    <a:lstStyle/>
                    <a:p>
                      <a:pPr algn="ctr"/>
                      <a:r>
                        <a:rPr kumimoji="1" lang="en-US" altLang="ja-JP" sz="800" dirty="0"/>
                        <a:t>4</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4"/>
                  </a:ext>
                </a:extLst>
              </a:tr>
              <a:tr h="243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経営システムの見直し　（経営形態の見直し）</a:t>
                      </a:r>
                    </a:p>
                  </a:txBody>
                  <a:tcPr anchor="ctr"/>
                </a:tc>
                <a:tc>
                  <a:txBody>
                    <a:bodyPr/>
                    <a:lstStyle/>
                    <a:p>
                      <a:pPr algn="ctr"/>
                      <a:r>
                        <a:rPr kumimoji="1" lang="en-US" altLang="ja-JP" sz="800" dirty="0"/>
                        <a:t>8</a:t>
                      </a:r>
                      <a:r>
                        <a:rPr kumimoji="1" lang="ja-JP" altLang="en-US" sz="800" dirty="0"/>
                        <a:t>名</a:t>
                      </a:r>
                    </a:p>
                  </a:txBody>
                  <a:tcPr anchor="ctr"/>
                </a:tc>
                <a:tc>
                  <a:txBody>
                    <a:bodyPr/>
                    <a:lstStyle/>
                    <a:p>
                      <a:pPr algn="ctr"/>
                      <a:r>
                        <a:rPr kumimoji="1" lang="en-US" altLang="ja-JP" sz="800" dirty="0"/>
                        <a:t>8</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5"/>
                  </a:ext>
                </a:extLst>
              </a:tr>
              <a:tr h="210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指定管理者制度の活用　（指定管理者制度の見直し）</a:t>
                      </a:r>
                      <a:endParaRPr kumimoji="1" lang="en-US" altLang="ja-JP" sz="800" dirty="0">
                        <a:solidFill>
                          <a:srgbClr val="FF0000"/>
                        </a:solidFill>
                      </a:endParaRPr>
                    </a:p>
                  </a:txBody>
                  <a:tcPr anchor="ctr"/>
                </a:tc>
                <a:tc>
                  <a:txBody>
                    <a:bodyPr/>
                    <a:lstStyle/>
                    <a:p>
                      <a:pPr algn="ctr"/>
                      <a:r>
                        <a:rPr kumimoji="1" lang="en-US" altLang="ja-JP" sz="800" dirty="0"/>
                        <a:t>4</a:t>
                      </a:r>
                      <a:r>
                        <a:rPr kumimoji="1" lang="ja-JP" altLang="en-US" sz="800" dirty="0"/>
                        <a:t>名</a:t>
                      </a:r>
                    </a:p>
                  </a:txBody>
                  <a:tcPr anchor="ctr"/>
                </a:tc>
                <a:tc>
                  <a:txBody>
                    <a:bodyPr/>
                    <a:lstStyle/>
                    <a:p>
                      <a:pPr algn="ctr"/>
                      <a:r>
                        <a:rPr kumimoji="1" lang="en-US" altLang="ja-JP" sz="800" dirty="0"/>
                        <a:t>4</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6"/>
                  </a:ext>
                </a:extLst>
              </a:tr>
              <a:tr h="210187">
                <a:tc>
                  <a:txBody>
                    <a:bodyPr/>
                    <a:lstStyle/>
                    <a:p>
                      <a:r>
                        <a:rPr kumimoji="1" lang="ja-JP" altLang="en-US" sz="800" dirty="0"/>
                        <a:t>未利用地の有効活用</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8</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7"/>
                  </a:ext>
                </a:extLst>
              </a:tr>
              <a:tr h="210187">
                <a:tc>
                  <a:txBody>
                    <a:bodyPr/>
                    <a:lstStyle/>
                    <a:p>
                      <a:r>
                        <a:rPr kumimoji="1" lang="en-US" altLang="ja-JP" sz="800" dirty="0"/>
                        <a:t>ICT</a:t>
                      </a:r>
                      <a:r>
                        <a:rPr kumimoji="1" lang="ja-JP" altLang="en-US" sz="800" dirty="0"/>
                        <a:t>の活用</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4</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8"/>
                  </a:ext>
                </a:extLst>
              </a:tr>
              <a:tr h="210187">
                <a:tc>
                  <a:txBody>
                    <a:bodyPr/>
                    <a:lstStyle/>
                    <a:p>
                      <a:r>
                        <a:rPr kumimoji="1" lang="ja-JP" altLang="en-US" sz="800" dirty="0"/>
                        <a:t>公共施設のあり方</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7</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09"/>
                  </a:ext>
                </a:extLst>
              </a:tr>
              <a:tr h="210187">
                <a:tc>
                  <a:txBody>
                    <a:bodyPr/>
                    <a:lstStyle/>
                    <a:p>
                      <a:r>
                        <a:rPr kumimoji="1" lang="ja-JP" altLang="en-US" sz="800" dirty="0"/>
                        <a:t>人材育成</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6</a:t>
                      </a:r>
                      <a:r>
                        <a:rPr kumimoji="1" lang="ja-JP" altLang="en-US" sz="800" dirty="0"/>
                        <a:t>名</a:t>
                      </a:r>
                      <a:endParaRPr kumimoji="1" lang="en-US" altLang="ja-JP" sz="800" dirty="0">
                        <a:solidFill>
                          <a:schemeClr val="tx1"/>
                        </a:solidFill>
                      </a:endParaRPr>
                    </a:p>
                  </a:txBody>
                  <a:tcPr anchor="ctr"/>
                </a:tc>
                <a:extLst>
                  <a:ext uri="{0D108BD9-81ED-4DB2-BD59-A6C34878D82A}">
                    <a16:rowId xmlns:a16="http://schemas.microsoft.com/office/drawing/2014/main" xmlns="" val="10010"/>
                  </a:ext>
                </a:extLst>
              </a:tr>
              <a:tr h="210187">
                <a:tc>
                  <a:txBody>
                    <a:bodyPr/>
                    <a:lstStyle/>
                    <a:p>
                      <a:r>
                        <a:rPr kumimoji="1" lang="en-US" altLang="ja-JP" sz="800" dirty="0"/>
                        <a:t>5S</a:t>
                      </a:r>
                      <a:r>
                        <a:rPr kumimoji="1" lang="ja-JP" altLang="en-US" sz="800" dirty="0" err="1"/>
                        <a:t>、</a:t>
                      </a:r>
                      <a:r>
                        <a:rPr kumimoji="1" lang="ja-JP" altLang="en-US" sz="800" dirty="0"/>
                        <a:t>標準化、改善、問題解決力向上</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6</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11"/>
                  </a:ext>
                </a:extLst>
              </a:tr>
              <a:tr h="210187">
                <a:tc>
                  <a:txBody>
                    <a:bodyPr/>
                    <a:lstStyle/>
                    <a:p>
                      <a:r>
                        <a:rPr kumimoji="1" lang="en-US" altLang="ja-JP" sz="800" dirty="0"/>
                        <a:t>PDCA</a:t>
                      </a:r>
                      <a:r>
                        <a:rPr kumimoji="1" lang="ja-JP" altLang="en-US" sz="800" dirty="0"/>
                        <a:t>サイクルの徹底</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7</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12"/>
                  </a:ext>
                </a:extLst>
              </a:tr>
              <a:tr h="210187">
                <a:tc>
                  <a:txBody>
                    <a:bodyPr/>
                    <a:lstStyle/>
                    <a:p>
                      <a:r>
                        <a:rPr kumimoji="1" lang="ja-JP" altLang="en-US" sz="800" dirty="0"/>
                        <a:t>地域社会づくり</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8</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13"/>
                  </a:ext>
                </a:extLst>
              </a:tr>
              <a:tr h="210187">
                <a:tc>
                  <a:txBody>
                    <a:bodyPr/>
                    <a:lstStyle/>
                    <a:p>
                      <a:r>
                        <a:rPr kumimoji="1" lang="ja-JP" altLang="en-US" sz="800" dirty="0"/>
                        <a:t>区行政の仕組みづくり</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7</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14"/>
                  </a:ext>
                </a:extLst>
              </a:tr>
              <a:tr h="210187">
                <a:tc>
                  <a:txBody>
                    <a:bodyPr/>
                    <a:lstStyle/>
                    <a:p>
                      <a:r>
                        <a:rPr kumimoji="1" lang="ja-JP" altLang="en-US" sz="800" dirty="0"/>
                        <a:t>分権型教育行政</a:t>
                      </a:r>
                      <a:endParaRPr kumimoji="1" lang="ja-JP" altLang="en-US" sz="800" dirty="0">
                        <a:solidFill>
                          <a:schemeClr val="tx1"/>
                        </a:solidFill>
                      </a:endParaRPr>
                    </a:p>
                  </a:txBody>
                  <a:tcPr anchor="ctr"/>
                </a:tc>
                <a:tc>
                  <a:txBody>
                    <a:bodyPr/>
                    <a:lstStyle/>
                    <a:p>
                      <a:pPr algn="ctr"/>
                      <a:r>
                        <a:rPr kumimoji="1" lang="en-US" altLang="ja-JP" sz="800" dirty="0"/>
                        <a:t>―</a:t>
                      </a:r>
                      <a:endParaRPr kumimoji="1" lang="ja-JP" altLang="en-US" sz="800" dirty="0"/>
                    </a:p>
                  </a:txBody>
                  <a:tcPr anchor="ctr"/>
                </a:tc>
                <a:tc>
                  <a:txBody>
                    <a:bodyPr/>
                    <a:lstStyle/>
                    <a:p>
                      <a:pPr algn="ctr"/>
                      <a:r>
                        <a:rPr kumimoji="1" lang="en-US" altLang="ja-JP" sz="800" dirty="0"/>
                        <a:t>7</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15"/>
                  </a:ext>
                </a:extLst>
              </a:tr>
              <a:tr h="2101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（市民利用施設のあり方の検討）</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6</a:t>
                      </a:r>
                      <a:r>
                        <a:rPr kumimoji="1" lang="ja-JP" altLang="en-US" sz="800" dirty="0"/>
                        <a:t>名</a:t>
                      </a:r>
                    </a:p>
                  </a:txBody>
                  <a:tcPr anchor="ctr"/>
                </a:tc>
                <a:tc>
                  <a:txBody>
                    <a:bodyPr/>
                    <a:lstStyle/>
                    <a:p>
                      <a:pPr algn="ctr"/>
                      <a:r>
                        <a:rPr kumimoji="1" lang="en-US" altLang="ja-JP" sz="800" dirty="0"/>
                        <a:t>―</a:t>
                      </a:r>
                      <a:endParaRPr kumimoji="1" lang="ja-JP" altLang="en-US" sz="800" dirty="0">
                        <a:solidFill>
                          <a:schemeClr val="tx1"/>
                        </a:solidFill>
                      </a:endParaRPr>
                    </a:p>
                  </a:txBody>
                  <a:tcPr anchor="ctr"/>
                </a:tc>
                <a:extLst>
                  <a:ext uri="{0D108BD9-81ED-4DB2-BD59-A6C34878D82A}">
                    <a16:rowId xmlns:a16="http://schemas.microsoft.com/office/drawing/2014/main" xmlns="" val="10016"/>
                  </a:ext>
                </a:extLst>
              </a:tr>
              <a:tr h="210187">
                <a:tc>
                  <a:txBody>
                    <a:bodyPr/>
                    <a:lstStyle/>
                    <a:p>
                      <a:r>
                        <a:rPr kumimoji="1" lang="ja-JP" altLang="en-US" sz="800" dirty="0"/>
                        <a:t>（補助金等の見直し）</a:t>
                      </a:r>
                    </a:p>
                  </a:txBody>
                  <a:tcPr anchor="ctr"/>
                </a:tc>
                <a:tc>
                  <a:txBody>
                    <a:bodyPr/>
                    <a:lstStyle/>
                    <a:p>
                      <a:pPr algn="ctr"/>
                      <a:r>
                        <a:rPr kumimoji="1" lang="en-US" altLang="ja-JP" sz="800" dirty="0"/>
                        <a:t>4</a:t>
                      </a:r>
                      <a:r>
                        <a:rPr kumimoji="1" lang="ja-JP" altLang="en-US" sz="800" dirty="0"/>
                        <a:t>名</a:t>
                      </a:r>
                    </a:p>
                  </a:txBody>
                  <a:tcPr anchor="ctr"/>
                </a:tc>
                <a:tc>
                  <a:txBody>
                    <a:bodyPr/>
                    <a:lstStyle/>
                    <a:p>
                      <a:pPr algn="ctr"/>
                      <a:r>
                        <a:rPr kumimoji="1" lang="en-US" altLang="ja-JP" sz="800" dirty="0"/>
                        <a:t>―</a:t>
                      </a:r>
                      <a:endParaRPr kumimoji="1" lang="ja-JP" altLang="en-US" sz="800" dirty="0">
                        <a:solidFill>
                          <a:schemeClr val="tx1"/>
                        </a:solidFill>
                      </a:endParaRPr>
                    </a:p>
                  </a:txBody>
                  <a:tcPr anchor="ctr"/>
                </a:tc>
                <a:extLst>
                  <a:ext uri="{0D108BD9-81ED-4DB2-BD59-A6C34878D82A}">
                    <a16:rowId xmlns:a16="http://schemas.microsoft.com/office/drawing/2014/main" xmlns="" val="10017"/>
                  </a:ext>
                </a:extLst>
              </a:tr>
              <a:tr h="210187">
                <a:tc>
                  <a:txBody>
                    <a:bodyPr/>
                    <a:lstStyle/>
                    <a:p>
                      <a:r>
                        <a:rPr kumimoji="1" lang="ja-JP" altLang="en-US" sz="800" dirty="0"/>
                        <a:t>（公共事業の見直し）</a:t>
                      </a:r>
                    </a:p>
                  </a:txBody>
                  <a:tcPr anchor="ctr"/>
                </a:tc>
                <a:tc>
                  <a:txBody>
                    <a:bodyPr/>
                    <a:lstStyle/>
                    <a:p>
                      <a:pPr algn="ctr"/>
                      <a:r>
                        <a:rPr kumimoji="1" lang="en-US" altLang="ja-JP" sz="800" dirty="0"/>
                        <a:t>6</a:t>
                      </a:r>
                      <a:r>
                        <a:rPr kumimoji="1" lang="ja-JP" altLang="en-US" sz="800" dirty="0"/>
                        <a:t>名</a:t>
                      </a:r>
                    </a:p>
                  </a:txBody>
                  <a:tcPr anchor="ctr"/>
                </a:tc>
                <a:tc>
                  <a:txBody>
                    <a:bodyPr/>
                    <a:lstStyle/>
                    <a:p>
                      <a:pPr algn="ctr"/>
                      <a:r>
                        <a:rPr kumimoji="1" lang="en-US" altLang="ja-JP" sz="800" dirty="0"/>
                        <a:t>―</a:t>
                      </a:r>
                      <a:endParaRPr kumimoji="1" lang="ja-JP" altLang="en-US" sz="800" dirty="0">
                        <a:solidFill>
                          <a:schemeClr val="tx1"/>
                        </a:solidFill>
                      </a:endParaRPr>
                    </a:p>
                  </a:txBody>
                  <a:tcPr anchor="ctr"/>
                </a:tc>
                <a:extLst>
                  <a:ext uri="{0D108BD9-81ED-4DB2-BD59-A6C34878D82A}">
                    <a16:rowId xmlns:a16="http://schemas.microsoft.com/office/drawing/2014/main" xmlns="" val="10018"/>
                  </a:ext>
                </a:extLst>
              </a:tr>
              <a:tr h="210187">
                <a:tc>
                  <a:txBody>
                    <a:bodyPr/>
                    <a:lstStyle/>
                    <a:p>
                      <a:r>
                        <a:rPr kumimoji="1" lang="ja-JP" altLang="en-US" sz="800" dirty="0"/>
                        <a:t>（業務フローの最適化）</a:t>
                      </a:r>
                    </a:p>
                  </a:txBody>
                  <a:tcPr anchor="ctr"/>
                </a:tc>
                <a:tc>
                  <a:txBody>
                    <a:bodyPr/>
                    <a:lstStyle/>
                    <a:p>
                      <a:pPr algn="ctr"/>
                      <a:r>
                        <a:rPr kumimoji="1" lang="en-US" altLang="ja-JP" sz="800" dirty="0"/>
                        <a:t>10</a:t>
                      </a:r>
                      <a:r>
                        <a:rPr kumimoji="1" lang="ja-JP" altLang="en-US" sz="800" dirty="0"/>
                        <a:t>名</a:t>
                      </a:r>
                    </a:p>
                  </a:txBody>
                  <a:tcPr anchor="ctr"/>
                </a:tc>
                <a:tc>
                  <a:txBody>
                    <a:bodyPr/>
                    <a:lstStyle/>
                    <a:p>
                      <a:pPr algn="ctr"/>
                      <a:r>
                        <a:rPr kumimoji="1" lang="en-US" altLang="ja-JP" sz="800" dirty="0"/>
                        <a:t>―</a:t>
                      </a:r>
                      <a:endParaRPr kumimoji="1" lang="ja-JP" altLang="en-US" sz="800" dirty="0">
                        <a:solidFill>
                          <a:schemeClr val="tx1"/>
                        </a:solidFill>
                      </a:endParaRPr>
                    </a:p>
                  </a:txBody>
                  <a:tcPr anchor="ctr"/>
                </a:tc>
                <a:extLst>
                  <a:ext uri="{0D108BD9-81ED-4DB2-BD59-A6C34878D82A}">
                    <a16:rowId xmlns:a16="http://schemas.microsoft.com/office/drawing/2014/main" xmlns="" val="10019"/>
                  </a:ext>
                </a:extLst>
              </a:tr>
              <a:tr h="210187">
                <a:tc>
                  <a:txBody>
                    <a:bodyPr/>
                    <a:lstStyle/>
                    <a:p>
                      <a:pPr algn="ctr"/>
                      <a:r>
                        <a:rPr kumimoji="1" lang="ja-JP" altLang="en-US" sz="800" dirty="0"/>
                        <a:t>合計</a:t>
                      </a:r>
                    </a:p>
                  </a:txBody>
                  <a:tcPr anchor="ctr"/>
                </a:tc>
                <a:tc>
                  <a:txBody>
                    <a:bodyPr/>
                    <a:lstStyle/>
                    <a:p>
                      <a:pPr algn="ctr"/>
                      <a:r>
                        <a:rPr kumimoji="1" lang="en-US" altLang="ja-JP" sz="800" dirty="0"/>
                        <a:t>64</a:t>
                      </a:r>
                      <a:r>
                        <a:rPr kumimoji="1" lang="ja-JP" altLang="en-US" sz="800" dirty="0"/>
                        <a:t>名</a:t>
                      </a:r>
                    </a:p>
                  </a:txBody>
                  <a:tcPr anchor="ctr"/>
                </a:tc>
                <a:tc>
                  <a:txBody>
                    <a:bodyPr/>
                    <a:lstStyle/>
                    <a:p>
                      <a:pPr algn="ctr"/>
                      <a:r>
                        <a:rPr kumimoji="1" lang="en-US" altLang="ja-JP" sz="800" dirty="0"/>
                        <a:t>98</a:t>
                      </a:r>
                      <a:r>
                        <a:rPr kumimoji="1" lang="ja-JP" altLang="en-US" sz="800" dirty="0"/>
                        <a:t>名</a:t>
                      </a:r>
                      <a:endParaRPr kumimoji="1" lang="ja-JP" altLang="en-US" sz="800" dirty="0">
                        <a:solidFill>
                          <a:schemeClr val="tx1"/>
                        </a:solidFill>
                      </a:endParaRPr>
                    </a:p>
                  </a:txBody>
                  <a:tcPr anchor="ctr"/>
                </a:tc>
                <a:extLst>
                  <a:ext uri="{0D108BD9-81ED-4DB2-BD59-A6C34878D82A}">
                    <a16:rowId xmlns:a16="http://schemas.microsoft.com/office/drawing/2014/main" xmlns="" val="10020"/>
                  </a:ext>
                </a:extLst>
              </a:tr>
            </a:tbl>
          </a:graphicData>
        </a:graphic>
      </p:graphicFrame>
      <p:sp>
        <p:nvSpPr>
          <p:cNvPr id="80" name="角丸四角形 11">
            <a:extLst>
              <a:ext uri="{FF2B5EF4-FFF2-40B4-BE49-F238E27FC236}">
                <a16:creationId xmlns:a16="http://schemas.microsoft.com/office/drawing/2014/main" xmlns="" id="{1CA1FA27-9EB9-4089-9333-13150B0F4FA1}"/>
              </a:ext>
            </a:extLst>
          </p:cNvPr>
          <p:cNvSpPr/>
          <p:nvPr/>
        </p:nvSpPr>
        <p:spPr>
          <a:xfrm>
            <a:off x="7879966" y="2040937"/>
            <a:ext cx="652474" cy="4608512"/>
          </a:xfrm>
          <a:prstGeom prst="roundRect">
            <a:avLst>
              <a:gd name="adj" fmla="val 5685"/>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角丸四角形 11">
            <a:extLst>
              <a:ext uri="{FF2B5EF4-FFF2-40B4-BE49-F238E27FC236}">
                <a16:creationId xmlns:a16="http://schemas.microsoft.com/office/drawing/2014/main" xmlns="" id="{250942C8-5524-4536-9EAB-9C2DBF9AF358}"/>
              </a:ext>
            </a:extLst>
          </p:cNvPr>
          <p:cNvSpPr/>
          <p:nvPr/>
        </p:nvSpPr>
        <p:spPr>
          <a:xfrm>
            <a:off x="4716016" y="3618090"/>
            <a:ext cx="1650964" cy="1847045"/>
          </a:xfrm>
          <a:prstGeom prst="roundRect">
            <a:avLst>
              <a:gd name="adj" fmla="val 5685"/>
            </a:avLst>
          </a:prstGeom>
          <a:solidFill>
            <a:schemeClr val="accent6">
              <a:lumMod val="60000"/>
              <a:lumOff val="40000"/>
              <a:alpha val="3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135</a:t>
            </a:fld>
            <a:endParaRPr kumimoji="1" lang="ja-JP" altLang="en-US"/>
          </a:p>
        </p:txBody>
      </p:sp>
    </p:spTree>
    <p:extLst>
      <p:ext uri="{BB962C8B-B14F-4D97-AF65-F5344CB8AC3E}">
        <p14:creationId xmlns:p14="http://schemas.microsoft.com/office/powerpoint/2010/main" val="2643675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7555500" y="3448963"/>
            <a:ext cx="1263582" cy="745771"/>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endParaRPr>
          </a:p>
        </p:txBody>
      </p:sp>
      <p:sp>
        <p:nvSpPr>
          <p:cNvPr id="15" name="正方形/長方形 14"/>
          <p:cNvSpPr/>
          <p:nvPr/>
        </p:nvSpPr>
        <p:spPr>
          <a:xfrm>
            <a:off x="7966885" y="2803025"/>
            <a:ext cx="852197" cy="499455"/>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endParaRPr>
          </a:p>
        </p:txBody>
      </p:sp>
      <p:sp>
        <p:nvSpPr>
          <p:cNvPr id="10" name="角丸四角形 9"/>
          <p:cNvSpPr/>
          <p:nvPr/>
        </p:nvSpPr>
        <p:spPr>
          <a:xfrm>
            <a:off x="7983960" y="1641708"/>
            <a:ext cx="836512" cy="450118"/>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7954098" y="5232634"/>
            <a:ext cx="835654" cy="464102"/>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endParaRPr>
          </a:p>
        </p:txBody>
      </p:sp>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prstClr val="white"/>
                </a:solidFill>
                <a:latin typeface="ＭＳ Ｐゴシック" panose="020B0600070205080204" pitchFamily="50" charset="-128"/>
              </a:rPr>
              <a:t>Ⅳ【</a:t>
            </a:r>
            <a:r>
              <a:rPr lang="ja-JP" altLang="en-US" sz="2400" b="1" u="sng" dirty="0">
                <a:solidFill>
                  <a:prstClr val="white"/>
                </a:solidFill>
                <a:latin typeface="ＭＳ Ｐゴシック" panose="020B0600070205080204" pitchFamily="50" charset="-128"/>
              </a:rPr>
              <a:t>財政</a:t>
            </a:r>
            <a:r>
              <a:rPr lang="en-US" altLang="ja-JP" sz="2400" b="1" u="sng" dirty="0">
                <a:solidFill>
                  <a:prstClr val="white"/>
                </a:solidFill>
                <a:latin typeface="ＭＳ Ｐゴシック" panose="020B0600070205080204" pitchFamily="50" charset="-128"/>
              </a:rPr>
              <a:t>】</a:t>
            </a:r>
            <a:r>
              <a:rPr lang="ja-JP" altLang="en-US" sz="2400" b="1" u="sng" dirty="0">
                <a:solidFill>
                  <a:prstClr val="white"/>
                </a:solidFill>
                <a:latin typeface="ＭＳ Ｐゴシック" panose="020B0600070205080204" pitchFamily="50" charset="-128"/>
              </a:rPr>
              <a:t>　</a:t>
            </a:r>
            <a:r>
              <a:rPr lang="en-US" altLang="ja-JP" sz="2400" b="1" u="sng" dirty="0">
                <a:solidFill>
                  <a:prstClr val="white"/>
                </a:solidFill>
                <a:latin typeface="ＭＳ Ｐゴシック" panose="020B0600070205080204" pitchFamily="50" charset="-128"/>
              </a:rPr>
              <a:t>(2)</a:t>
            </a:r>
            <a:r>
              <a:rPr lang="ja-JP" altLang="en-US" sz="2400" b="1" u="sng" dirty="0">
                <a:solidFill>
                  <a:prstClr val="white"/>
                </a:solidFill>
                <a:latin typeface="ＭＳ Ｐゴシック" panose="020B0600070205080204" pitchFamily="50" charset="-128"/>
              </a:rPr>
              <a:t>財務マネジメント</a:t>
            </a:r>
          </a:p>
        </p:txBody>
      </p:sp>
      <p:sp>
        <p:nvSpPr>
          <p:cNvPr id="6" name="テキスト ボックス 5"/>
          <p:cNvSpPr txBox="1"/>
          <p:nvPr/>
        </p:nvSpPr>
        <p:spPr>
          <a:xfrm>
            <a:off x="7956376" y="0"/>
            <a:ext cx="1008112" cy="307777"/>
          </a:xfrm>
          <a:prstGeom prst="rect">
            <a:avLst/>
          </a:prstGeom>
          <a:noFill/>
        </p:spPr>
        <p:txBody>
          <a:bodyPr wrap="square" rtlCol="0">
            <a:spAutoFit/>
          </a:bodyPr>
          <a:lstStyle/>
          <a:p>
            <a:r>
              <a:rPr lang="en-US" altLang="ja-JP" sz="1400" dirty="0">
                <a:solidFill>
                  <a:prstClr val="black"/>
                </a:solidFill>
              </a:rPr>
              <a:t>A 2</a:t>
            </a:r>
            <a:endParaRPr lang="ja-JP" altLang="en-US" sz="1400" dirty="0">
              <a:solidFill>
                <a:prstClr val="black"/>
              </a:solidFill>
            </a:endParaRPr>
          </a:p>
        </p:txBody>
      </p:sp>
      <p:sp>
        <p:nvSpPr>
          <p:cNvPr id="12" name="二等辺三角形 11"/>
          <p:cNvSpPr/>
          <p:nvPr/>
        </p:nvSpPr>
        <p:spPr>
          <a:xfrm rot="5400000">
            <a:off x="6750260" y="185246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二等辺三角形 13"/>
          <p:cNvSpPr/>
          <p:nvPr/>
        </p:nvSpPr>
        <p:spPr>
          <a:xfrm rot="5400000">
            <a:off x="7758372" y="185246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二等辺三角形 15"/>
          <p:cNvSpPr/>
          <p:nvPr/>
        </p:nvSpPr>
        <p:spPr>
          <a:xfrm rot="5400000">
            <a:off x="6750260" y="299274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二等辺三角形 16"/>
          <p:cNvSpPr/>
          <p:nvPr/>
        </p:nvSpPr>
        <p:spPr>
          <a:xfrm rot="5400000">
            <a:off x="7714881" y="299957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二等辺三角形 17"/>
          <p:cNvSpPr/>
          <p:nvPr/>
        </p:nvSpPr>
        <p:spPr>
          <a:xfrm rot="5400000">
            <a:off x="7254316" y="381959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二等辺三角形 18"/>
          <p:cNvSpPr/>
          <p:nvPr/>
        </p:nvSpPr>
        <p:spPr>
          <a:xfrm rot="5400000">
            <a:off x="6822268" y="467227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二等辺三角形 19"/>
          <p:cNvSpPr/>
          <p:nvPr/>
        </p:nvSpPr>
        <p:spPr>
          <a:xfrm rot="5400000">
            <a:off x="7756094" y="467227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二等辺三角形 20"/>
          <p:cNvSpPr/>
          <p:nvPr/>
        </p:nvSpPr>
        <p:spPr>
          <a:xfrm rot="5400000">
            <a:off x="6786264" y="537531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二等辺三角形 21"/>
          <p:cNvSpPr/>
          <p:nvPr/>
        </p:nvSpPr>
        <p:spPr>
          <a:xfrm rot="5400000">
            <a:off x="7684831" y="537531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正方形/長方形 22"/>
          <p:cNvSpPr/>
          <p:nvPr/>
        </p:nvSpPr>
        <p:spPr>
          <a:xfrm>
            <a:off x="7983961" y="4481633"/>
            <a:ext cx="980527" cy="464102"/>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srgbClr val="FF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499189177"/>
              </p:ext>
            </p:extLst>
          </p:nvPr>
        </p:nvGraphicFramePr>
        <p:xfrm>
          <a:off x="323528" y="859951"/>
          <a:ext cx="8640960" cy="5657965"/>
        </p:xfrm>
        <a:graphic>
          <a:graphicData uri="http://schemas.openxmlformats.org/drawingml/2006/table">
            <a:tbl>
              <a:tblPr firstRow="1">
                <a:tableStyleId>{5C22544A-7EE6-4342-B048-85BDC9FD1C3A}</a:tableStyleId>
              </a:tblPr>
              <a:tblGrid>
                <a:gridCol w="2016224">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294053">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968105">
                <a:tc rowSpan="6">
                  <a:txBody>
                    <a:bodyPr/>
                    <a:lstStyle/>
                    <a:p>
                      <a:pPr>
                        <a:lnSpc>
                          <a:spcPts val="1700"/>
                        </a:lnSpc>
                      </a:pPr>
                      <a:r>
                        <a:rPr lang="ja-JP" altLang="en-US" sz="1200" dirty="0">
                          <a:latin typeface="Calibri" pitchFamily="34" charset="0"/>
                        </a:rPr>
                        <a:t>　厳しい財政状況を受けて経費削減を進めてきたが、扶助費の増大等により財政は硬直化しており、縮減だけでは限界があった。</a:t>
                      </a:r>
                      <a:endParaRPr lang="en-US" altLang="ja-JP" sz="1200" dirty="0">
                        <a:latin typeface="Calibri" pitchFamily="34" charset="0"/>
                      </a:endParaRPr>
                    </a:p>
                    <a:p>
                      <a:pPr>
                        <a:lnSpc>
                          <a:spcPts val="1700"/>
                        </a:lnSpc>
                      </a:pPr>
                      <a:r>
                        <a:rPr lang="ja-JP" altLang="en-US" sz="1200" dirty="0">
                          <a:latin typeface="Calibri" pitchFamily="34" charset="0"/>
                        </a:rPr>
                        <a:t>　扶助費の推移</a:t>
                      </a:r>
                      <a:endParaRPr lang="en-US" altLang="ja-JP" sz="1200" dirty="0">
                        <a:latin typeface="Calibri" pitchFamily="34" charset="0"/>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latin typeface="Calibri" pitchFamily="34" charset="0"/>
                        </a:rPr>
                        <a:t>　</a:t>
                      </a:r>
                      <a:r>
                        <a:rPr lang="en-US" altLang="ja-JP" sz="1200" dirty="0">
                          <a:latin typeface="Calibri" pitchFamily="34" charset="0"/>
                        </a:rPr>
                        <a:t>3,091</a:t>
                      </a:r>
                      <a:r>
                        <a:rPr lang="ja-JP" altLang="en-US" sz="1200" dirty="0">
                          <a:latin typeface="Calibri" pitchFamily="34" charset="0"/>
                        </a:rPr>
                        <a:t>億円　→　</a:t>
                      </a:r>
                      <a:r>
                        <a:rPr lang="en-US" altLang="ja-JP" sz="1200" dirty="0">
                          <a:latin typeface="Calibri" pitchFamily="34" charset="0"/>
                        </a:rPr>
                        <a:t>5052</a:t>
                      </a:r>
                      <a:r>
                        <a:rPr lang="ja-JP" altLang="en-US" sz="1200" dirty="0">
                          <a:latin typeface="Calibri" pitchFamily="34" charset="0"/>
                        </a:rPr>
                        <a:t>億円</a:t>
                      </a:r>
                      <a:endParaRPr lang="en-US" altLang="ja-JP" sz="1200" dirty="0">
                        <a:latin typeface="Calibri" pitchFamily="34" charset="0"/>
                      </a:endParaRPr>
                    </a:p>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latin typeface="Calibri" pitchFamily="34" charset="0"/>
                        </a:rPr>
                        <a:t>　（</a:t>
                      </a:r>
                      <a:r>
                        <a:rPr lang="en-US" altLang="ja-JP" sz="1200" dirty="0">
                          <a:latin typeface="Calibri" pitchFamily="34" charset="0"/>
                        </a:rPr>
                        <a:t>2002</a:t>
                      </a:r>
                      <a:r>
                        <a:rPr lang="ja-JP" altLang="en-US" sz="1200" dirty="0">
                          <a:latin typeface="Calibri" pitchFamily="34" charset="0"/>
                        </a:rPr>
                        <a:t>年度）　</a:t>
                      </a:r>
                      <a:r>
                        <a:rPr lang="ja-JP" altLang="en-US" sz="1200" baseline="0" dirty="0">
                          <a:latin typeface="Calibri" pitchFamily="34" charset="0"/>
                        </a:rPr>
                        <a:t>  </a:t>
                      </a:r>
                      <a:r>
                        <a:rPr lang="ja-JP" altLang="en-US" sz="1200" dirty="0">
                          <a:latin typeface="Calibri" pitchFamily="34" charset="0"/>
                        </a:rPr>
                        <a:t>（</a:t>
                      </a:r>
                      <a:r>
                        <a:rPr lang="en-US" altLang="ja-JP" sz="1200" dirty="0">
                          <a:latin typeface="Calibri" pitchFamily="34" charset="0"/>
                        </a:rPr>
                        <a:t>2012</a:t>
                      </a:r>
                      <a:r>
                        <a:rPr lang="ja-JP" altLang="en-US" sz="1200" dirty="0">
                          <a:latin typeface="Calibri" pitchFamily="34" charset="0"/>
                        </a:rPr>
                        <a:t>年度）</a:t>
                      </a:r>
                      <a:endParaRPr lang="en-US" altLang="ja-JP" sz="1200" dirty="0">
                        <a:latin typeface="Calibri" pitchFamily="34" charset="0"/>
                      </a:endParaRPr>
                    </a:p>
                    <a:p>
                      <a:pPr>
                        <a:lnSpc>
                          <a:spcPts val="1700"/>
                        </a:lnSpc>
                      </a:pPr>
                      <a:endParaRPr lang="en-US" altLang="ja-JP" sz="1200" dirty="0">
                        <a:latin typeface="Calibri" pitchFamily="34" charset="0"/>
                      </a:endParaRPr>
                    </a:p>
                    <a:p>
                      <a:pPr>
                        <a:lnSpc>
                          <a:spcPts val="1700"/>
                        </a:lnSpc>
                      </a:pPr>
                      <a:r>
                        <a:rPr lang="ja-JP" altLang="en-US" sz="1200" dirty="0">
                          <a:latin typeface="Calibri" pitchFamily="34" charset="0"/>
                        </a:rPr>
                        <a:t>　税以外の収入を確保するための取組や体制が十分ではなく、各局が自律的に財務をマネジメントする仕組みも未成熟であった。</a:t>
                      </a:r>
                      <a:endParaRPr lang="en-US" altLang="ja-JP" sz="1200" dirty="0">
                        <a:latin typeface="Calibri" pitchFamily="34" charset="0"/>
                      </a:endParaRPr>
                    </a:p>
                    <a:p>
                      <a:pPr>
                        <a:lnSpc>
                          <a:spcPts val="1700"/>
                        </a:lnSpc>
                      </a:pPr>
                      <a:endParaRPr lang="en-US" altLang="ja-JP" sz="1200" dirty="0">
                        <a:latin typeface="Calibri" pitchFamily="34" charset="0"/>
                      </a:endParaRPr>
                    </a:p>
                    <a:p>
                      <a:pPr>
                        <a:lnSpc>
                          <a:spcPts val="1700"/>
                        </a:lnSpc>
                      </a:pPr>
                      <a:r>
                        <a:rPr lang="ja-JP" altLang="en-US" sz="1200" dirty="0">
                          <a:latin typeface="Calibri" pitchFamily="34" charset="0"/>
                        </a:rPr>
                        <a:t>　一方で、地方公社等に対する債務保証や損失補償など、団体が借入金を返済できなくなった場合に市が負担を要するものがあり、将来の財政に悪影響を及ぼし得るリスクが存在していた。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ja-JP" altLang="en-US" sz="1200" dirty="0"/>
                        <a:t>　税収の劇的な増が見込めない中、新たな収入源を確保する。</a:t>
                      </a:r>
                      <a:endParaRPr lang="en-US" altLang="ja-JP" sz="1200" dirty="0"/>
                    </a:p>
                    <a:p>
                      <a:pPr>
                        <a:lnSpc>
                          <a:spcPts val="1700"/>
                        </a:lnSpc>
                      </a:pPr>
                      <a:endParaRPr lang="en-US" altLang="ja-JP" sz="1200" dirty="0"/>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財務リスクについては、個々の事業実態やリスクの程度、負担の内容等を勘案しながら、処理スキームや内容、処理の進捗状況に応じた分類を行う等して、統一管理・公表する。</a:t>
                      </a:r>
                      <a:endParaRPr lang="en-US" altLang="ja-JP" sz="1200" dirty="0"/>
                    </a:p>
                    <a:p>
                      <a:pPr>
                        <a:lnSpc>
                          <a:spcPts val="1700"/>
                        </a:lnSpc>
                      </a:pPr>
                      <a:endParaRPr lang="en-US" altLang="ja-JP" sz="1200" dirty="0"/>
                    </a:p>
                    <a:p>
                      <a:pPr>
                        <a:lnSpc>
                          <a:spcPts val="1700"/>
                        </a:lnSpc>
                      </a:pPr>
                      <a:r>
                        <a:rPr lang="ja-JP" altLang="en-US" sz="1200" dirty="0"/>
                        <a:t>　各部門が自らのマネジメントのもと予算編成に取り組む仕組みを構築する。</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①</a:t>
                      </a:r>
                      <a:r>
                        <a:rPr kumimoji="1" lang="ja-JP" altLang="en-US" sz="1200" kern="1200" dirty="0">
                          <a:solidFill>
                            <a:schemeClr val="dk1"/>
                          </a:solidFill>
                          <a:latin typeface="Calibri" pitchFamily="34" charset="0"/>
                          <a:ea typeface="+mn-ea"/>
                          <a:cs typeface="+mn-cs"/>
                        </a:rPr>
                        <a:t> 未収金回収の強化</a:t>
                      </a: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mn-lt"/>
                          <a:ea typeface="+mn-ea"/>
                          <a:cs typeface="+mn-cs"/>
                        </a:rPr>
                        <a:t>・市債権回収対策室の設置　　（</a:t>
                      </a:r>
                      <a:r>
                        <a:rPr kumimoji="1" lang="en-US" altLang="ja-JP" sz="1200" kern="1200" dirty="0">
                          <a:solidFill>
                            <a:schemeClr val="dk1"/>
                          </a:solidFill>
                          <a:latin typeface="+mn-lt"/>
                          <a:ea typeface="+mn-ea"/>
                          <a:cs typeface="+mn-cs"/>
                        </a:rPr>
                        <a:t>2012</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8</a:t>
                      </a:r>
                      <a:r>
                        <a:rPr kumimoji="1" lang="ja-JP" altLang="en-US" sz="1200" kern="1200" dirty="0">
                          <a:solidFill>
                            <a:schemeClr val="dk1"/>
                          </a:solidFill>
                          <a:latin typeface="+mn-lt"/>
                          <a:ea typeface="+mn-ea"/>
                          <a:cs typeface="+mn-cs"/>
                        </a:rPr>
                        <a:t>月）</a:t>
                      </a:r>
                      <a:endParaRPr kumimoji="1" lang="en-US" altLang="ja-JP" sz="1200" kern="1200" dirty="0">
                        <a:solidFill>
                          <a:schemeClr val="dk1"/>
                        </a:solidFill>
                        <a:latin typeface="+mn-lt"/>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・未収金残高</a:t>
                      </a:r>
                      <a:endParaRPr kumimoji="1" lang="en-US" altLang="ja-JP" sz="1200" kern="1200" baseline="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baseline="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757</a:t>
                      </a:r>
                      <a:r>
                        <a:rPr kumimoji="1" lang="ja-JP" altLang="en-US" sz="1200" kern="1200" dirty="0">
                          <a:solidFill>
                            <a:schemeClr val="dk1"/>
                          </a:solidFill>
                          <a:latin typeface="Calibri" pitchFamily="34" charset="0"/>
                          <a:ea typeface="+mn-ea"/>
                          <a:cs typeface="+mn-cs"/>
                        </a:rPr>
                        <a:t>億円　　 　　 </a:t>
                      </a:r>
                      <a:r>
                        <a:rPr kumimoji="1" lang="en-US" altLang="ja-JP" sz="1200" kern="1200" dirty="0">
                          <a:solidFill>
                            <a:schemeClr val="dk1"/>
                          </a:solidFill>
                          <a:latin typeface="Calibri" pitchFamily="34" charset="0"/>
                          <a:ea typeface="+mn-ea"/>
                          <a:cs typeface="+mn-cs"/>
                        </a:rPr>
                        <a:t>610</a:t>
                      </a:r>
                      <a:r>
                        <a:rPr kumimoji="1" lang="ja-JP" altLang="en-US" sz="1200" kern="1200" dirty="0">
                          <a:solidFill>
                            <a:schemeClr val="dk1"/>
                          </a:solidFill>
                          <a:latin typeface="Calibri" pitchFamily="34" charset="0"/>
                          <a:ea typeface="+mn-ea"/>
                          <a:cs typeface="+mn-cs"/>
                        </a:rPr>
                        <a:t>億円　　　</a:t>
                      </a: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Calibri" pitchFamily="34" charset="0"/>
                          <a:ea typeface="+mn-ea"/>
                          <a:cs typeface="+mn-cs"/>
                        </a:rPr>
                        <a:t>439</a:t>
                      </a:r>
                      <a:r>
                        <a:rPr kumimoji="1" lang="ja-JP" altLang="en-US" sz="1200" kern="1200" dirty="0">
                          <a:solidFill>
                            <a:schemeClr val="tx1"/>
                          </a:solidFill>
                          <a:latin typeface="Calibri" pitchFamily="34" charset="0"/>
                          <a:ea typeface="+mn-ea"/>
                          <a:cs typeface="+mn-cs"/>
                        </a:rPr>
                        <a:t>億円　 </a:t>
                      </a:r>
                      <a:endParaRPr kumimoji="1" lang="en-US" altLang="ja-JP" sz="1200" kern="1200" dirty="0">
                        <a:solidFill>
                          <a:schemeClr val="tx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Calibri" pitchFamily="34" charset="0"/>
                          <a:ea typeface="+mn-ea"/>
                          <a:cs typeface="+mn-cs"/>
                        </a:rPr>
                        <a:t>2008</a:t>
                      </a:r>
                      <a:r>
                        <a:rPr kumimoji="1" lang="ja-JP" altLang="en-US" sz="1200" kern="1200" dirty="0">
                          <a:solidFill>
                            <a:schemeClr val="tx1"/>
                          </a:solidFill>
                          <a:latin typeface="Calibri" pitchFamily="34" charset="0"/>
                          <a:ea typeface="+mn-ea"/>
                          <a:cs typeface="+mn-cs"/>
                        </a:rPr>
                        <a:t>年度） 　　（</a:t>
                      </a:r>
                      <a:r>
                        <a:rPr kumimoji="1" lang="en-US" altLang="ja-JP" sz="1200" kern="1200" dirty="0">
                          <a:solidFill>
                            <a:schemeClr val="tx1"/>
                          </a:solidFill>
                          <a:latin typeface="Calibri" pitchFamily="34" charset="0"/>
                          <a:ea typeface="+mn-ea"/>
                          <a:cs typeface="+mn-cs"/>
                        </a:rPr>
                        <a:t>2012</a:t>
                      </a:r>
                      <a:r>
                        <a:rPr kumimoji="1" lang="ja-JP" altLang="en-US" sz="1200" kern="1200" dirty="0">
                          <a:solidFill>
                            <a:schemeClr val="tx1"/>
                          </a:solidFill>
                          <a:latin typeface="Calibri" pitchFamily="34" charset="0"/>
                          <a:ea typeface="+mn-ea"/>
                          <a:cs typeface="+mn-cs"/>
                        </a:rPr>
                        <a:t>年度）　  （</a:t>
                      </a:r>
                      <a:r>
                        <a:rPr kumimoji="1" lang="en-US" altLang="ja-JP" sz="1200" kern="1200" dirty="0">
                          <a:solidFill>
                            <a:schemeClr val="tx1"/>
                          </a:solidFill>
                          <a:latin typeface="Calibri" pitchFamily="34" charset="0"/>
                          <a:ea typeface="+mn-ea"/>
                          <a:cs typeface="+mn-cs"/>
                        </a:rPr>
                        <a:t>2017</a:t>
                      </a:r>
                      <a:r>
                        <a:rPr kumimoji="1" lang="ja-JP" altLang="en-US" sz="1200" kern="1200" dirty="0">
                          <a:solidFill>
                            <a:schemeClr val="tx1"/>
                          </a:solidFill>
                          <a:latin typeface="Calibri" pitchFamily="34" charset="0"/>
                          <a:ea typeface="+mn-ea"/>
                          <a:cs typeface="+mn-cs"/>
                        </a:rPr>
                        <a:t>年度）</a:t>
                      </a:r>
                      <a:endParaRPr kumimoji="1" lang="en-US" altLang="ja-JP" sz="1200" kern="1200" dirty="0">
                        <a:solidFill>
                          <a:schemeClr val="tx1"/>
                        </a:solidFill>
                        <a:latin typeface="Calibri" pitchFamily="34" charset="0"/>
                        <a:ea typeface="+mn-ea"/>
                        <a:cs typeface="+mn-cs"/>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52128">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②広告事業収入の確保</a:t>
                      </a: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Calibri" pitchFamily="34" charset="0"/>
                          <a:ea typeface="+mn-ea"/>
                          <a:cs typeface="+mn-cs"/>
                        </a:rPr>
                        <a:t>・広告事業推進プロジェクトチームの設置</a:t>
                      </a:r>
                      <a:endParaRPr kumimoji="1" lang="en-US" altLang="ja-JP" sz="1200" kern="1200" dirty="0">
                        <a:solidFill>
                          <a:schemeClr val="dk1"/>
                        </a:solidFill>
                        <a:latin typeface="Calibri" pitchFamily="34" charset="0"/>
                        <a:ea typeface="+mn-ea"/>
                        <a:cs typeface="+mn-cs"/>
                      </a:endParaRPr>
                    </a:p>
                    <a:p>
                      <a:pPr>
                        <a:lnSpc>
                          <a:spcPts val="1700"/>
                        </a:lnSpc>
                      </a:pPr>
                      <a:r>
                        <a:rPr kumimoji="1" lang="ja-JP" altLang="en-US" sz="1200" kern="120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2011</a:t>
                      </a:r>
                      <a:r>
                        <a:rPr kumimoji="1" lang="ja-JP" altLang="en-US" sz="1200" kern="1200" dirty="0">
                          <a:solidFill>
                            <a:schemeClr val="dk1"/>
                          </a:solidFill>
                          <a:latin typeface="Calibri" pitchFamily="34" charset="0"/>
                          <a:ea typeface="+mn-ea"/>
                          <a:cs typeface="+mn-cs"/>
                        </a:rPr>
                        <a:t>年</a:t>
                      </a:r>
                      <a:r>
                        <a:rPr kumimoji="1" lang="en-US" altLang="ja-JP" sz="1200" kern="1200" dirty="0">
                          <a:solidFill>
                            <a:schemeClr val="dk1"/>
                          </a:solidFill>
                          <a:latin typeface="Calibri" pitchFamily="34" charset="0"/>
                          <a:ea typeface="+mn-ea"/>
                          <a:cs typeface="+mn-cs"/>
                        </a:rPr>
                        <a:t>4</a:t>
                      </a:r>
                      <a:r>
                        <a:rPr kumimoji="1" lang="ja-JP" altLang="en-US" sz="1200" kern="1200" dirty="0">
                          <a:solidFill>
                            <a:schemeClr val="dk1"/>
                          </a:solidFill>
                          <a:latin typeface="Calibri" pitchFamily="34" charset="0"/>
                          <a:ea typeface="+mn-ea"/>
                          <a:cs typeface="+mn-cs"/>
                        </a:rPr>
                        <a:t>月）</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・広告事業効果額</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0.3</a:t>
                      </a:r>
                      <a:r>
                        <a:rPr kumimoji="1" lang="ja-JP" altLang="en-US" sz="1200" kern="1200" dirty="0">
                          <a:solidFill>
                            <a:schemeClr val="dk1"/>
                          </a:solidFill>
                          <a:latin typeface="Calibri" pitchFamily="34" charset="0"/>
                          <a:ea typeface="+mn-ea"/>
                          <a:cs typeface="+mn-cs"/>
                        </a:rPr>
                        <a:t>億円　　　　　</a:t>
                      </a:r>
                      <a:r>
                        <a:rPr kumimoji="1" lang="en-US" altLang="ja-JP" sz="1200" kern="1200" dirty="0">
                          <a:solidFill>
                            <a:schemeClr val="dk1"/>
                          </a:solidFill>
                          <a:latin typeface="Calibri" pitchFamily="34" charset="0"/>
                          <a:ea typeface="+mn-ea"/>
                          <a:cs typeface="+mn-cs"/>
                        </a:rPr>
                        <a:t>3</a:t>
                      </a:r>
                      <a:r>
                        <a:rPr kumimoji="1" lang="ja-JP" altLang="en-US" sz="1200" kern="1200" dirty="0">
                          <a:solidFill>
                            <a:schemeClr val="dk1"/>
                          </a:solidFill>
                          <a:latin typeface="Calibri" pitchFamily="34" charset="0"/>
                          <a:ea typeface="+mn-ea"/>
                          <a:cs typeface="+mn-cs"/>
                        </a:rPr>
                        <a:t>億円　　　　　　</a:t>
                      </a:r>
                      <a:r>
                        <a:rPr kumimoji="1" lang="en-US" altLang="ja-JP" sz="1200" kern="1200" dirty="0">
                          <a:solidFill>
                            <a:schemeClr val="tx1"/>
                          </a:solidFill>
                          <a:latin typeface="Calibri" pitchFamily="34" charset="0"/>
                          <a:ea typeface="+mn-ea"/>
                          <a:cs typeface="+mn-cs"/>
                        </a:rPr>
                        <a:t>6</a:t>
                      </a:r>
                      <a:r>
                        <a:rPr kumimoji="1" lang="ja-JP" altLang="en-US" sz="1200" kern="1200" dirty="0">
                          <a:solidFill>
                            <a:schemeClr val="tx1"/>
                          </a:solidFill>
                          <a:latin typeface="Calibri" pitchFamily="34" charset="0"/>
                          <a:ea typeface="+mn-ea"/>
                          <a:cs typeface="+mn-cs"/>
                        </a:rPr>
                        <a:t>億円</a:t>
                      </a:r>
                      <a:endParaRPr kumimoji="1" lang="en-US" altLang="ja-JP" sz="1200" kern="1200" dirty="0">
                        <a:solidFill>
                          <a:schemeClr val="tx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Calibri" pitchFamily="34" charset="0"/>
                          <a:ea typeface="+mn-ea"/>
                          <a:cs typeface="+mn-cs"/>
                        </a:rPr>
                        <a:t>2006</a:t>
                      </a:r>
                      <a:r>
                        <a:rPr kumimoji="1" lang="ja-JP" altLang="en-US" sz="1200" kern="1200" dirty="0">
                          <a:solidFill>
                            <a:schemeClr val="tx1"/>
                          </a:solidFill>
                          <a:latin typeface="Calibri" pitchFamily="34" charset="0"/>
                          <a:ea typeface="+mn-ea"/>
                          <a:cs typeface="+mn-cs"/>
                        </a:rPr>
                        <a:t>年度）　  （</a:t>
                      </a:r>
                      <a:r>
                        <a:rPr kumimoji="1" lang="en-US" altLang="ja-JP" sz="1200" kern="1200" dirty="0">
                          <a:solidFill>
                            <a:schemeClr val="tx1"/>
                          </a:solidFill>
                          <a:latin typeface="Calibri" pitchFamily="34" charset="0"/>
                          <a:ea typeface="+mn-ea"/>
                          <a:cs typeface="+mn-cs"/>
                        </a:rPr>
                        <a:t>2012</a:t>
                      </a:r>
                      <a:r>
                        <a:rPr kumimoji="1" lang="ja-JP" altLang="en-US" sz="1200" kern="1200" dirty="0">
                          <a:solidFill>
                            <a:schemeClr val="tx1"/>
                          </a:solidFill>
                          <a:latin typeface="Calibri" pitchFamily="34" charset="0"/>
                          <a:ea typeface="+mn-ea"/>
                          <a:cs typeface="+mn-cs"/>
                        </a:rPr>
                        <a:t>年度）　　（</a:t>
                      </a:r>
                      <a:r>
                        <a:rPr kumimoji="1" lang="en-US" altLang="ja-JP" sz="1200" kern="1200" dirty="0">
                          <a:solidFill>
                            <a:schemeClr val="tx1"/>
                          </a:solidFill>
                          <a:latin typeface="Calibri" pitchFamily="34" charset="0"/>
                          <a:ea typeface="+mn-ea"/>
                          <a:cs typeface="+mn-cs"/>
                        </a:rPr>
                        <a:t>2017</a:t>
                      </a:r>
                      <a:r>
                        <a:rPr kumimoji="1" lang="ja-JP" altLang="en-US" sz="1200" kern="1200" dirty="0">
                          <a:solidFill>
                            <a:schemeClr val="tx1"/>
                          </a:solidFill>
                          <a:latin typeface="Calibri" pitchFamily="34" charset="0"/>
                          <a:ea typeface="+mn-ea"/>
                          <a:cs typeface="+mn-cs"/>
                        </a:rPr>
                        <a:t>年度）</a:t>
                      </a:r>
                      <a:endParaRPr kumimoji="1" lang="en-US" altLang="ja-JP" sz="1200" kern="1200" dirty="0">
                        <a:solidFill>
                          <a:schemeClr val="tx1"/>
                        </a:solidFill>
                        <a:latin typeface="Calibri" pitchFamily="34" charset="0"/>
                        <a:ea typeface="+mn-ea"/>
                        <a:cs typeface="+mn-cs"/>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05254">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③ 不用資産の売却</a:t>
                      </a: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・売却実績</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1,303</a:t>
                      </a:r>
                      <a:r>
                        <a:rPr kumimoji="1" lang="ja-JP" altLang="en-US" sz="1200" kern="1200" dirty="0">
                          <a:solidFill>
                            <a:schemeClr val="dk1"/>
                          </a:solidFill>
                          <a:latin typeface="Calibri" pitchFamily="34" charset="0"/>
                          <a:ea typeface="+mn-ea"/>
                          <a:cs typeface="+mn-cs"/>
                        </a:rPr>
                        <a:t>億円　　</a:t>
                      </a: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mn-lt"/>
                          <a:ea typeface="+mn-ea"/>
                          <a:cs typeface="+mn-cs"/>
                        </a:rPr>
                        <a:t>866</a:t>
                      </a:r>
                      <a:r>
                        <a:rPr kumimoji="1" lang="ja-JP" altLang="en-US" sz="1200" dirty="0">
                          <a:solidFill>
                            <a:schemeClr val="tx1"/>
                          </a:solidFill>
                        </a:rPr>
                        <a:t>億円</a:t>
                      </a:r>
                      <a:endParaRPr kumimoji="1" lang="en-US" altLang="ja-JP" sz="1200" kern="1200" dirty="0">
                        <a:solidFill>
                          <a:schemeClr val="tx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Calibri" pitchFamily="34" charset="0"/>
                          <a:ea typeface="+mn-ea"/>
                          <a:cs typeface="+mn-cs"/>
                        </a:rPr>
                        <a:t>2005</a:t>
                      </a:r>
                      <a:r>
                        <a:rPr kumimoji="1" lang="ja-JP" altLang="en-US" sz="1200" kern="1200" dirty="0">
                          <a:solidFill>
                            <a:schemeClr val="tx1"/>
                          </a:solidFill>
                          <a:latin typeface="Calibri" pitchFamily="34" charset="0"/>
                          <a:ea typeface="+mn-ea"/>
                          <a:cs typeface="+mn-cs"/>
                        </a:rPr>
                        <a:t>～</a:t>
                      </a:r>
                      <a:r>
                        <a:rPr kumimoji="1" lang="en-US" altLang="ja-JP" sz="1200" kern="1200" dirty="0">
                          <a:solidFill>
                            <a:schemeClr val="tx1"/>
                          </a:solidFill>
                          <a:latin typeface="Calibri" pitchFamily="34" charset="0"/>
                          <a:ea typeface="+mn-ea"/>
                          <a:cs typeface="+mn-cs"/>
                        </a:rPr>
                        <a:t>2011</a:t>
                      </a:r>
                      <a:r>
                        <a:rPr kumimoji="1" lang="ja-JP" altLang="en-US" sz="1200" kern="1200" dirty="0">
                          <a:solidFill>
                            <a:schemeClr val="tx1"/>
                          </a:solidFill>
                          <a:latin typeface="Calibri" pitchFamily="34" charset="0"/>
                          <a:ea typeface="+mn-ea"/>
                          <a:cs typeface="+mn-cs"/>
                        </a:rPr>
                        <a:t>年度　　　</a:t>
                      </a:r>
                      <a:r>
                        <a:rPr kumimoji="1" lang="ja-JP" altLang="en-US" sz="1200" kern="1200" baseline="0" dirty="0">
                          <a:solidFill>
                            <a:schemeClr val="tx1"/>
                          </a:solidFill>
                          <a:latin typeface="Calibri" pitchFamily="34" charset="0"/>
                          <a:ea typeface="+mn-ea"/>
                          <a:cs typeface="+mn-cs"/>
                        </a:rPr>
                        <a:t> </a:t>
                      </a:r>
                      <a:r>
                        <a:rPr kumimoji="1" lang="ja-JP" altLang="en-US" sz="1200" kern="1200" dirty="0">
                          <a:solidFill>
                            <a:schemeClr val="tx1"/>
                          </a:solidFill>
                          <a:latin typeface="Calibri" pitchFamily="34" charset="0"/>
                          <a:ea typeface="+mn-ea"/>
                          <a:cs typeface="+mn-cs"/>
                        </a:rPr>
                        <a:t>（</a:t>
                      </a:r>
                      <a:r>
                        <a:rPr kumimoji="1" lang="en-US" altLang="ja-JP" sz="1200" kern="1200" dirty="0">
                          <a:solidFill>
                            <a:schemeClr val="tx1"/>
                          </a:solidFill>
                          <a:latin typeface="Calibri" pitchFamily="34" charset="0"/>
                          <a:ea typeface="+mn-ea"/>
                          <a:cs typeface="+mn-cs"/>
                        </a:rPr>
                        <a:t>2012</a:t>
                      </a:r>
                      <a:r>
                        <a:rPr kumimoji="1" lang="ja-JP" altLang="en-US" sz="1200" kern="1200" dirty="0">
                          <a:solidFill>
                            <a:schemeClr val="tx1"/>
                          </a:solidFill>
                          <a:latin typeface="Calibri" pitchFamily="34" charset="0"/>
                          <a:ea typeface="+mn-ea"/>
                          <a:cs typeface="+mn-cs"/>
                        </a:rPr>
                        <a:t>～</a:t>
                      </a:r>
                      <a:r>
                        <a:rPr kumimoji="1" lang="en-US" altLang="ja-JP" sz="1200" kern="1200" dirty="0">
                          <a:solidFill>
                            <a:schemeClr val="tx1"/>
                          </a:solidFill>
                          <a:latin typeface="Calibri" pitchFamily="34" charset="0"/>
                          <a:ea typeface="+mn-ea"/>
                          <a:cs typeface="+mn-cs"/>
                        </a:rPr>
                        <a:t>2015</a:t>
                      </a:r>
                      <a:r>
                        <a:rPr kumimoji="1" lang="ja-JP" altLang="en-US" sz="1200" kern="1200" dirty="0">
                          <a:solidFill>
                            <a:schemeClr val="tx1"/>
                          </a:solidFill>
                          <a:latin typeface="Calibri" pitchFamily="34" charset="0"/>
                          <a:ea typeface="+mn-ea"/>
                          <a:cs typeface="+mn-cs"/>
                        </a:rPr>
                        <a:t>年度</a:t>
                      </a:r>
                      <a:endParaRPr kumimoji="1" lang="en-US" altLang="ja-JP" sz="1200" kern="1200" dirty="0">
                        <a:solidFill>
                          <a:schemeClr val="tx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tx1"/>
                          </a:solidFill>
                          <a:latin typeface="Calibri" pitchFamily="34" charset="0"/>
                          <a:ea typeface="+mn-ea"/>
                          <a:cs typeface="+mn-cs"/>
                        </a:rPr>
                        <a:t>　  　　　累計）　　　　 　 　　　　　累計）</a:t>
                      </a:r>
                      <a:endParaRPr kumimoji="1" lang="en-US" altLang="ja-JP" sz="1200" kern="1200" dirty="0">
                        <a:solidFill>
                          <a:schemeClr val="tx1"/>
                        </a:solidFill>
                        <a:latin typeface="Calibri" pitchFamily="34" charset="0"/>
                        <a:ea typeface="+mn-ea"/>
                        <a:cs typeface="+mn-cs"/>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96967">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Calibri" pitchFamily="34" charset="0"/>
                          <a:ea typeface="+mn-ea"/>
                          <a:cs typeface="+mn-cs"/>
                        </a:rPr>
                        <a:t>④資金調達環境の整備</a:t>
                      </a: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・国債スプレッド</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16.4bp</a:t>
                      </a:r>
                      <a:r>
                        <a:rPr kumimoji="1" lang="ja-JP" altLang="en-US" sz="1200" kern="1200" dirty="0">
                          <a:solidFill>
                            <a:schemeClr val="dk1"/>
                          </a:solidFill>
                          <a:latin typeface="Calibri" pitchFamily="34" charset="0"/>
                          <a:ea typeface="+mn-ea"/>
                          <a:cs typeface="+mn-cs"/>
                        </a:rPr>
                        <a:t>　　　　　 </a:t>
                      </a:r>
                      <a:r>
                        <a:rPr kumimoji="1" lang="en-US" altLang="ja-JP" sz="1200" kern="1200" dirty="0">
                          <a:solidFill>
                            <a:schemeClr val="dk1"/>
                          </a:solidFill>
                          <a:latin typeface="Calibri" pitchFamily="34" charset="0"/>
                          <a:ea typeface="+mn-ea"/>
                          <a:cs typeface="+mn-cs"/>
                        </a:rPr>
                        <a:t>6.5bp</a:t>
                      </a:r>
                      <a:r>
                        <a:rPr kumimoji="1" lang="ja-JP" altLang="en-US" sz="1200" kern="1200" dirty="0">
                          <a:solidFill>
                            <a:schemeClr val="dk1"/>
                          </a:solidFill>
                          <a:latin typeface="Calibri" pitchFamily="34" charset="0"/>
                          <a:ea typeface="+mn-ea"/>
                          <a:cs typeface="+mn-cs"/>
                        </a:rPr>
                        <a:t>　　  　　</a:t>
                      </a:r>
                      <a:r>
                        <a:rPr kumimoji="1" lang="ja-JP" altLang="en-US" sz="1200" kern="1200" dirty="0">
                          <a:solidFill>
                            <a:schemeClr val="tx1"/>
                          </a:solidFill>
                          <a:latin typeface="Calibri" pitchFamily="34" charset="0"/>
                          <a:ea typeface="+mn-ea"/>
                          <a:cs typeface="+mn-cs"/>
                        </a:rPr>
                        <a:t>　</a:t>
                      </a:r>
                      <a:r>
                        <a:rPr kumimoji="1" lang="en-US" altLang="ja-JP" sz="1200" kern="1200" dirty="0">
                          <a:solidFill>
                            <a:schemeClr val="tx1"/>
                          </a:solidFill>
                          <a:latin typeface="Calibri" pitchFamily="34" charset="0"/>
                          <a:ea typeface="+mn-ea"/>
                          <a:cs typeface="+mn-cs"/>
                        </a:rPr>
                        <a:t>15.0bp</a:t>
                      </a: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baseline="0" dirty="0">
                          <a:solidFill>
                            <a:schemeClr val="tx1"/>
                          </a:solidFill>
                          <a:latin typeface="Calibri" pitchFamily="34" charset="0"/>
                          <a:ea typeface="+mn-ea"/>
                          <a:cs typeface="+mn-cs"/>
                        </a:rPr>
                        <a:t>  </a:t>
                      </a:r>
                      <a:r>
                        <a:rPr kumimoji="1" lang="ja-JP" altLang="en-US" sz="1200" kern="1200" dirty="0">
                          <a:solidFill>
                            <a:schemeClr val="tx1"/>
                          </a:solidFill>
                          <a:latin typeface="Calibri" pitchFamily="34" charset="0"/>
                          <a:ea typeface="+mn-ea"/>
                          <a:cs typeface="+mn-cs"/>
                        </a:rPr>
                        <a:t>（</a:t>
                      </a:r>
                      <a:r>
                        <a:rPr kumimoji="1" lang="en-US" altLang="ja-JP" sz="1200" kern="1200" dirty="0">
                          <a:solidFill>
                            <a:schemeClr val="tx1"/>
                          </a:solidFill>
                          <a:latin typeface="Calibri" pitchFamily="34" charset="0"/>
                          <a:ea typeface="+mn-ea"/>
                          <a:cs typeface="+mn-cs"/>
                        </a:rPr>
                        <a:t>2007</a:t>
                      </a:r>
                      <a:r>
                        <a:rPr kumimoji="1" lang="ja-JP" altLang="en-US" sz="1200" kern="1200" dirty="0">
                          <a:solidFill>
                            <a:schemeClr val="tx1"/>
                          </a:solidFill>
                          <a:latin typeface="Calibri" pitchFamily="34" charset="0"/>
                          <a:ea typeface="+mn-ea"/>
                          <a:cs typeface="+mn-cs"/>
                        </a:rPr>
                        <a:t>年</a:t>
                      </a:r>
                      <a:r>
                        <a:rPr kumimoji="1" lang="en-US" altLang="ja-JP" sz="1200" kern="1200" dirty="0">
                          <a:solidFill>
                            <a:schemeClr val="tx1"/>
                          </a:solidFill>
                          <a:latin typeface="Calibri" pitchFamily="34" charset="0"/>
                          <a:ea typeface="+mn-ea"/>
                          <a:cs typeface="+mn-cs"/>
                        </a:rPr>
                        <a:t>4</a:t>
                      </a:r>
                      <a:r>
                        <a:rPr kumimoji="1" lang="ja-JP" altLang="en-US" sz="1200" kern="1200" dirty="0">
                          <a:solidFill>
                            <a:schemeClr val="tx1"/>
                          </a:solidFill>
                          <a:latin typeface="Calibri" pitchFamily="34" charset="0"/>
                          <a:ea typeface="+mn-ea"/>
                          <a:cs typeface="+mn-cs"/>
                        </a:rPr>
                        <a:t>月）  （</a:t>
                      </a:r>
                      <a:r>
                        <a:rPr kumimoji="1" lang="en-US" altLang="ja-JP" sz="1200" kern="1200" dirty="0">
                          <a:solidFill>
                            <a:schemeClr val="tx1"/>
                          </a:solidFill>
                          <a:latin typeface="Calibri" pitchFamily="34" charset="0"/>
                          <a:ea typeface="+mn-ea"/>
                          <a:cs typeface="+mn-cs"/>
                        </a:rPr>
                        <a:t>2014</a:t>
                      </a:r>
                      <a:r>
                        <a:rPr kumimoji="1" lang="ja-JP" altLang="en-US" sz="1200" kern="1200" dirty="0">
                          <a:solidFill>
                            <a:schemeClr val="tx1"/>
                          </a:solidFill>
                          <a:latin typeface="Calibri" pitchFamily="34" charset="0"/>
                          <a:ea typeface="+mn-ea"/>
                          <a:cs typeface="+mn-cs"/>
                        </a:rPr>
                        <a:t>年</a:t>
                      </a:r>
                      <a:r>
                        <a:rPr kumimoji="1" lang="en-US" altLang="ja-JP" sz="1200" kern="1200" dirty="0">
                          <a:solidFill>
                            <a:schemeClr val="tx1"/>
                          </a:solidFill>
                          <a:latin typeface="Calibri" pitchFamily="34" charset="0"/>
                          <a:ea typeface="+mn-ea"/>
                          <a:cs typeface="+mn-cs"/>
                        </a:rPr>
                        <a:t>4</a:t>
                      </a:r>
                      <a:r>
                        <a:rPr kumimoji="1" lang="ja-JP" altLang="en-US" sz="1200" kern="1200" dirty="0">
                          <a:solidFill>
                            <a:schemeClr val="tx1"/>
                          </a:solidFill>
                          <a:latin typeface="Calibri" pitchFamily="34" charset="0"/>
                          <a:ea typeface="+mn-ea"/>
                          <a:cs typeface="+mn-cs"/>
                        </a:rPr>
                        <a:t>月）   （</a:t>
                      </a:r>
                      <a:r>
                        <a:rPr kumimoji="1" lang="en-US" altLang="ja-JP" sz="1200" kern="1200" dirty="0">
                          <a:solidFill>
                            <a:schemeClr val="tx1"/>
                          </a:solidFill>
                          <a:latin typeface="Calibri" pitchFamily="34" charset="0"/>
                          <a:ea typeface="+mn-ea"/>
                          <a:cs typeface="+mn-cs"/>
                        </a:rPr>
                        <a:t>2018</a:t>
                      </a:r>
                      <a:r>
                        <a:rPr kumimoji="1" lang="ja-JP" altLang="en-US" sz="1200" kern="1200" dirty="0">
                          <a:solidFill>
                            <a:schemeClr val="tx1"/>
                          </a:solidFill>
                          <a:latin typeface="Calibri" pitchFamily="34" charset="0"/>
                          <a:ea typeface="+mn-ea"/>
                          <a:cs typeface="+mn-cs"/>
                        </a:rPr>
                        <a:t>年</a:t>
                      </a:r>
                      <a:r>
                        <a:rPr kumimoji="1" lang="en-US" altLang="ja-JP" sz="1200" kern="1200" dirty="0">
                          <a:solidFill>
                            <a:schemeClr val="tx1"/>
                          </a:solidFill>
                          <a:latin typeface="Calibri" pitchFamily="34" charset="0"/>
                          <a:ea typeface="+mn-ea"/>
                          <a:cs typeface="+mn-cs"/>
                        </a:rPr>
                        <a:t>3</a:t>
                      </a:r>
                      <a:r>
                        <a:rPr kumimoji="1" lang="ja-JP" altLang="en-US" sz="1200" kern="1200" dirty="0">
                          <a:solidFill>
                            <a:schemeClr val="tx1"/>
                          </a:solidFill>
                          <a:latin typeface="Calibri" pitchFamily="34" charset="0"/>
                          <a:ea typeface="+mn-ea"/>
                          <a:cs typeface="+mn-cs"/>
                        </a:rPr>
                        <a:t>月）</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96967">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⑤財務リスクの計画的な</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処理・健全化、抜本的対策</a:t>
                      </a: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・財務リスク額</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　 </a:t>
                      </a:r>
                      <a:r>
                        <a:rPr kumimoji="1" lang="en-US" altLang="ja-JP" sz="1200" kern="1200" spc="-50" dirty="0">
                          <a:solidFill>
                            <a:schemeClr val="dk1"/>
                          </a:solidFill>
                          <a:latin typeface="Calibri" pitchFamily="34" charset="0"/>
                          <a:ea typeface="+mn-ea"/>
                          <a:cs typeface="+mn-cs"/>
                        </a:rPr>
                        <a:t>5,317</a:t>
                      </a:r>
                      <a:r>
                        <a:rPr kumimoji="1" lang="ja-JP" altLang="en-US" sz="1200" kern="1200" spc="-50" dirty="0">
                          <a:solidFill>
                            <a:schemeClr val="dk1"/>
                          </a:solidFill>
                          <a:latin typeface="Calibri" pitchFamily="34" charset="0"/>
                          <a:ea typeface="+mn-ea"/>
                          <a:cs typeface="+mn-cs"/>
                        </a:rPr>
                        <a:t>億円</a:t>
                      </a:r>
                      <a:r>
                        <a:rPr kumimoji="1" lang="ja-JP" altLang="en-US" sz="1200" kern="1200" spc="-50" baseline="0" dirty="0">
                          <a:solidFill>
                            <a:schemeClr val="dk1"/>
                          </a:solidFill>
                          <a:latin typeface="Calibri" pitchFamily="34" charset="0"/>
                          <a:ea typeface="+mn-ea"/>
                          <a:cs typeface="+mn-cs"/>
                        </a:rPr>
                        <a:t> 　　　 </a:t>
                      </a:r>
                      <a:r>
                        <a:rPr kumimoji="1" lang="en-US" altLang="ja-JP" sz="1200" kern="1200" spc="-50" dirty="0">
                          <a:solidFill>
                            <a:schemeClr val="dk1"/>
                          </a:solidFill>
                          <a:latin typeface="Calibri" pitchFamily="34" charset="0"/>
                          <a:ea typeface="+mn-ea"/>
                          <a:cs typeface="+mn-cs"/>
                        </a:rPr>
                        <a:t>2,799</a:t>
                      </a:r>
                      <a:r>
                        <a:rPr kumimoji="1" lang="ja-JP" altLang="en-US" sz="1200" kern="1200" spc="-50" dirty="0">
                          <a:solidFill>
                            <a:schemeClr val="dk1"/>
                          </a:solidFill>
                          <a:latin typeface="Calibri" pitchFamily="34" charset="0"/>
                          <a:ea typeface="+mn-ea"/>
                          <a:cs typeface="+mn-cs"/>
                        </a:rPr>
                        <a:t>億円 </a:t>
                      </a:r>
                      <a:r>
                        <a:rPr kumimoji="1" lang="ja-JP" altLang="en-US" sz="1200" kern="1200" spc="-50" dirty="0">
                          <a:solidFill>
                            <a:schemeClr val="tx1"/>
                          </a:solidFill>
                          <a:latin typeface="Calibri" pitchFamily="34" charset="0"/>
                          <a:ea typeface="+mn-ea"/>
                          <a:cs typeface="+mn-cs"/>
                        </a:rPr>
                        <a:t>　　 </a:t>
                      </a:r>
                      <a:r>
                        <a:rPr kumimoji="1" lang="ja-JP" altLang="en-US" sz="1200" kern="1200" spc="-50" baseline="0" dirty="0">
                          <a:solidFill>
                            <a:schemeClr val="tx1"/>
                          </a:solidFill>
                          <a:latin typeface="Calibri" pitchFamily="34" charset="0"/>
                          <a:ea typeface="+mn-ea"/>
                          <a:cs typeface="+mn-cs"/>
                        </a:rPr>
                        <a:t> </a:t>
                      </a:r>
                      <a:r>
                        <a:rPr kumimoji="1" lang="en-US" altLang="ja-JP" sz="1200" kern="1200" spc="-50" baseline="0" dirty="0">
                          <a:solidFill>
                            <a:schemeClr val="tx1"/>
                          </a:solidFill>
                          <a:latin typeface="Calibri" pitchFamily="34" charset="0"/>
                          <a:ea typeface="+mn-ea"/>
                          <a:cs typeface="+mn-cs"/>
                        </a:rPr>
                        <a:t>1,482</a:t>
                      </a:r>
                      <a:r>
                        <a:rPr kumimoji="1" lang="ja-JP" altLang="en-US" sz="1200" kern="1200" spc="-50" dirty="0">
                          <a:solidFill>
                            <a:schemeClr val="tx1"/>
                          </a:solidFill>
                          <a:latin typeface="Calibri" pitchFamily="34" charset="0"/>
                          <a:ea typeface="+mn-ea"/>
                          <a:cs typeface="+mn-cs"/>
                        </a:rPr>
                        <a:t>億円</a:t>
                      </a:r>
                      <a:r>
                        <a:rPr kumimoji="1" lang="ja-JP" altLang="en-US" sz="1200" kern="1200" dirty="0">
                          <a:solidFill>
                            <a:schemeClr val="tx1"/>
                          </a:solidFill>
                          <a:latin typeface="Calibri" pitchFamily="34" charset="0"/>
                          <a:ea typeface="+mn-ea"/>
                          <a:cs typeface="+mn-cs"/>
                        </a:rPr>
                        <a:t>　</a:t>
                      </a:r>
                      <a:endParaRPr kumimoji="1" lang="en-US" altLang="ja-JP" sz="1200" kern="1200" dirty="0">
                        <a:solidFill>
                          <a:schemeClr val="tx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spc="-70" dirty="0">
                          <a:solidFill>
                            <a:schemeClr val="tx1"/>
                          </a:solidFill>
                          <a:latin typeface="Calibri" pitchFamily="34" charset="0"/>
                          <a:ea typeface="+mn-ea"/>
                          <a:cs typeface="+mn-cs"/>
                        </a:rPr>
                        <a:t>　　（</a:t>
                      </a:r>
                      <a:r>
                        <a:rPr kumimoji="1" lang="en-US" altLang="ja-JP" sz="1200" kern="1200" spc="-70" dirty="0">
                          <a:solidFill>
                            <a:schemeClr val="tx1"/>
                          </a:solidFill>
                          <a:latin typeface="Calibri" pitchFamily="34" charset="0"/>
                          <a:ea typeface="+mn-ea"/>
                          <a:cs typeface="+mn-cs"/>
                        </a:rPr>
                        <a:t>2007</a:t>
                      </a:r>
                      <a:r>
                        <a:rPr kumimoji="1" lang="ja-JP" altLang="en-US" sz="1200" kern="1200" spc="-70" dirty="0">
                          <a:solidFill>
                            <a:schemeClr val="tx1"/>
                          </a:solidFill>
                          <a:latin typeface="Calibri" pitchFamily="34" charset="0"/>
                          <a:ea typeface="+mn-ea"/>
                          <a:cs typeface="+mn-cs"/>
                        </a:rPr>
                        <a:t>年）</a:t>
                      </a:r>
                      <a:r>
                        <a:rPr kumimoji="1" lang="ja-JP" altLang="en-US" sz="1200" kern="1200" spc="-70" baseline="0" dirty="0">
                          <a:solidFill>
                            <a:schemeClr val="tx1"/>
                          </a:solidFill>
                          <a:latin typeface="Calibri" pitchFamily="34" charset="0"/>
                          <a:ea typeface="+mn-ea"/>
                          <a:cs typeface="+mn-cs"/>
                        </a:rPr>
                        <a:t> 　　　　 </a:t>
                      </a:r>
                      <a:r>
                        <a:rPr kumimoji="1" lang="ja-JP" altLang="en-US" sz="1200" kern="1200" spc="-70" dirty="0">
                          <a:solidFill>
                            <a:schemeClr val="tx1"/>
                          </a:solidFill>
                          <a:latin typeface="Calibri" pitchFamily="34" charset="0"/>
                          <a:ea typeface="+mn-ea"/>
                          <a:cs typeface="+mn-cs"/>
                        </a:rPr>
                        <a:t>（</a:t>
                      </a:r>
                      <a:r>
                        <a:rPr kumimoji="1" lang="en-US" altLang="ja-JP" sz="1200" kern="1200" spc="-70" dirty="0">
                          <a:solidFill>
                            <a:schemeClr val="tx1"/>
                          </a:solidFill>
                          <a:latin typeface="Calibri" pitchFamily="34" charset="0"/>
                          <a:ea typeface="+mn-ea"/>
                          <a:cs typeface="+mn-cs"/>
                        </a:rPr>
                        <a:t>2014</a:t>
                      </a:r>
                      <a:r>
                        <a:rPr kumimoji="1" lang="ja-JP" altLang="en-US" sz="1200" kern="1200" spc="-70" dirty="0">
                          <a:solidFill>
                            <a:schemeClr val="tx1"/>
                          </a:solidFill>
                          <a:latin typeface="Calibri" pitchFamily="34" charset="0"/>
                          <a:ea typeface="+mn-ea"/>
                          <a:cs typeface="+mn-cs"/>
                        </a:rPr>
                        <a:t>年）　　 　（</a:t>
                      </a:r>
                      <a:r>
                        <a:rPr kumimoji="1" lang="en-US" altLang="ja-JP" sz="1200" kern="1200" spc="-70" dirty="0">
                          <a:solidFill>
                            <a:schemeClr val="tx1"/>
                          </a:solidFill>
                          <a:latin typeface="Calibri" pitchFamily="34" charset="0"/>
                          <a:ea typeface="+mn-ea"/>
                          <a:cs typeface="+mn-cs"/>
                        </a:rPr>
                        <a:t>2018</a:t>
                      </a:r>
                      <a:r>
                        <a:rPr kumimoji="1" lang="ja-JP" altLang="en-US" sz="1200" kern="1200" spc="-70" dirty="0">
                          <a:solidFill>
                            <a:schemeClr val="tx1"/>
                          </a:solidFill>
                          <a:latin typeface="Calibri" pitchFamily="34" charset="0"/>
                          <a:ea typeface="+mn-ea"/>
                          <a:cs typeface="+mn-cs"/>
                        </a:rPr>
                        <a:t>年）</a:t>
                      </a: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80800">
                <a:tc vMerge="1">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kumimoji="1" lang="en-US" altLang="ja-JP" sz="12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algn="l" defTabSz="914400" rtl="0" eaLnBrk="1" latinLnBrk="0" hangingPunct="1">
                        <a:lnSpc>
                          <a:spcPts val="1500"/>
                        </a:lnSpc>
                      </a:pPr>
                      <a:endParaRPr kumimoji="1" lang="en-US" altLang="ja-JP" sz="1200" kern="1200" dirty="0">
                        <a:solidFill>
                          <a:schemeClr val="dk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⑥</a:t>
                      </a:r>
                      <a:r>
                        <a:rPr lang="ja-JP" altLang="en-US" sz="1200" dirty="0">
                          <a:latin typeface="Calibri" pitchFamily="34" charset="0"/>
                        </a:rPr>
                        <a:t>分権型予算編成システ　　ムと予算シーリングの導入</a:t>
                      </a: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700"/>
                        </a:lnSpc>
                      </a:pPr>
                      <a:r>
                        <a:rPr kumimoji="1" lang="ja-JP" altLang="en-US" sz="1200" kern="1200" dirty="0">
                          <a:solidFill>
                            <a:schemeClr val="dk1"/>
                          </a:solidFill>
                          <a:latin typeface="Calibri" pitchFamily="34" charset="0"/>
                          <a:ea typeface="+mn-ea"/>
                          <a:cs typeface="+mn-cs"/>
                        </a:rPr>
                        <a:t>・各局による自律的な選択と</a:t>
                      </a:r>
                      <a:endParaRPr kumimoji="1" lang="en-US" altLang="ja-JP" sz="1200" kern="1200" dirty="0">
                        <a:solidFill>
                          <a:schemeClr val="dk1"/>
                        </a:solidFill>
                        <a:latin typeface="Calibri" pitchFamily="34" charset="0"/>
                        <a:ea typeface="+mn-ea"/>
                        <a:cs typeface="+mn-cs"/>
                      </a:endParaRPr>
                    </a:p>
                    <a:p>
                      <a:pPr>
                        <a:lnSpc>
                          <a:spcPts val="1700"/>
                        </a:lnSpc>
                      </a:pPr>
                      <a:r>
                        <a:rPr kumimoji="1" lang="ja-JP" altLang="en-US" sz="1200" kern="1200" dirty="0">
                          <a:solidFill>
                            <a:schemeClr val="dk1"/>
                          </a:solidFill>
                          <a:latin typeface="Calibri" pitchFamily="34" charset="0"/>
                          <a:ea typeface="+mn-ea"/>
                          <a:cs typeface="+mn-cs"/>
                        </a:rPr>
                        <a:t>　集中による施策の展開</a:t>
                      </a:r>
                      <a:endParaRPr kumimoji="1" lang="ja-JP" altLang="en-US" sz="1200" kern="1200" dirty="0">
                        <a:solidFill>
                          <a:schemeClr val="dk1"/>
                        </a:solidFill>
                        <a:latin typeface="+mn-lt"/>
                        <a:ea typeface="+mn-ea"/>
                        <a:cs typeface="+mn-cs"/>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136</a:t>
            </a:fld>
            <a:endParaRPr kumimoji="1" lang="ja-JP" altLang="en-US"/>
          </a:p>
        </p:txBody>
      </p:sp>
    </p:spTree>
    <p:extLst>
      <p:ext uri="{BB962C8B-B14F-4D97-AF65-F5344CB8AC3E}">
        <p14:creationId xmlns:p14="http://schemas.microsoft.com/office/powerpoint/2010/main" val="1672071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352051" y="2521234"/>
            <a:ext cx="3540429" cy="3212022"/>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42" name="グラフ 41"/>
          <p:cNvGraphicFramePr>
            <a:graphicFrameLocks/>
          </p:cNvGraphicFramePr>
          <p:nvPr>
            <p:extLst>
              <p:ext uri="{D42A27DB-BD31-4B8C-83A1-F6EECF244321}">
                <p14:modId xmlns:p14="http://schemas.microsoft.com/office/powerpoint/2010/main" val="3918326046"/>
              </p:ext>
            </p:extLst>
          </p:nvPr>
        </p:nvGraphicFramePr>
        <p:xfrm>
          <a:off x="2933665" y="2175787"/>
          <a:ext cx="6468149" cy="2665036"/>
        </p:xfrm>
        <a:graphic>
          <a:graphicData uri="http://schemas.openxmlformats.org/drawingml/2006/chart">
            <c:chart xmlns:c="http://schemas.openxmlformats.org/drawingml/2006/chart" xmlns:r="http://schemas.openxmlformats.org/officeDocument/2006/relationships" r:id="rId3"/>
          </a:graphicData>
        </a:graphic>
      </p:graphicFrame>
      <p:sp>
        <p:nvSpPr>
          <p:cNvPr id="40" name="角丸四角形 39"/>
          <p:cNvSpPr/>
          <p:nvPr/>
        </p:nvSpPr>
        <p:spPr>
          <a:xfrm>
            <a:off x="2468100" y="2770067"/>
            <a:ext cx="1440000" cy="3215656"/>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51" name="グラフ 50"/>
          <p:cNvGraphicFramePr>
            <a:graphicFrameLocks/>
          </p:cNvGraphicFramePr>
          <p:nvPr>
            <p:extLst/>
          </p:nvPr>
        </p:nvGraphicFramePr>
        <p:xfrm>
          <a:off x="191537" y="2172518"/>
          <a:ext cx="5091595" cy="3642048"/>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8"/>
          <p:cNvSpPr txBox="1">
            <a:spLocks noChangeArrowheads="1"/>
          </p:cNvSpPr>
          <p:nvPr/>
        </p:nvSpPr>
        <p:spPr bwMode="auto">
          <a:xfrm>
            <a:off x="418224" y="1240426"/>
            <a:ext cx="6733256" cy="338554"/>
          </a:xfrm>
          <a:prstGeom prst="rect">
            <a:avLst/>
          </a:prstGeom>
          <a:noFill/>
          <a:ln w="9525">
            <a:noFill/>
            <a:miter lim="800000"/>
            <a:headEnd/>
            <a:tailEnd/>
          </a:ln>
        </p:spPr>
        <p:txBody>
          <a:bodyPr wrap="square">
            <a:spAutoFit/>
          </a:bodyPr>
          <a:lstStyle/>
          <a:p>
            <a:r>
              <a:rPr lang="ja-JP" altLang="en-US" sz="1600" dirty="0">
                <a:solidFill>
                  <a:prstClr val="black"/>
                </a:solidFill>
              </a:rPr>
              <a:t>未収</a:t>
            </a:r>
            <a:r>
              <a:rPr lang="ja-JP" altLang="en-US" sz="1600">
                <a:solidFill>
                  <a:prstClr val="black"/>
                </a:solidFill>
              </a:rPr>
              <a:t>金の残高は</a:t>
            </a:r>
            <a:r>
              <a:rPr lang="ja-JP" altLang="en-US" sz="1600" dirty="0">
                <a:solidFill>
                  <a:prstClr val="black"/>
                </a:solidFill>
              </a:rPr>
              <a:t>なお多いものの、着実に減少してきている。</a:t>
            </a:r>
            <a:endParaRPr lang="ja-JP" altLang="ja-JP" sz="1600" dirty="0">
              <a:solidFill>
                <a:prstClr val="black"/>
              </a:solidFill>
            </a:endParaRPr>
          </a:p>
        </p:txBody>
      </p:sp>
      <p:sp>
        <p:nvSpPr>
          <p:cNvPr id="13" name="正方形/長方形 12"/>
          <p:cNvSpPr/>
          <p:nvPr/>
        </p:nvSpPr>
        <p:spPr>
          <a:xfrm>
            <a:off x="395362" y="858198"/>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ja-JP" altLang="en-US" dirty="0">
                <a:solidFill>
                  <a:prstClr val="black"/>
                </a:solidFill>
              </a:rPr>
              <a:t>■ 効果額</a:t>
            </a:r>
          </a:p>
          <a:p>
            <a:pPr>
              <a:defRPr/>
            </a:pPr>
            <a:endParaRPr lang="en-US" altLang="ja-JP" dirty="0">
              <a:solidFill>
                <a:prstClr val="black"/>
              </a:solidFill>
            </a:endParaRPr>
          </a:p>
          <a:p>
            <a:pPr>
              <a:defRPr/>
            </a:pPr>
            <a:endParaRPr lang="en-US" altLang="ja-JP" sz="1600" dirty="0">
              <a:solidFill>
                <a:prstClr val="black"/>
              </a:solidFill>
            </a:endParaRPr>
          </a:p>
          <a:p>
            <a:pPr>
              <a:defRPr/>
            </a:pPr>
            <a:r>
              <a:rPr lang="ja-JP" altLang="en-US" sz="1600" dirty="0">
                <a:solidFill>
                  <a:prstClr val="black"/>
                </a:solidFill>
              </a:rPr>
              <a:t>　</a:t>
            </a:r>
          </a:p>
        </p:txBody>
      </p:sp>
      <p:sp>
        <p:nvSpPr>
          <p:cNvPr id="8" name="正方形/長方形 7"/>
          <p:cNvSpPr/>
          <p:nvPr/>
        </p:nvSpPr>
        <p:spPr>
          <a:xfrm>
            <a:off x="251520" y="260648"/>
            <a:ext cx="4176464" cy="369332"/>
          </a:xfrm>
          <a:prstGeom prst="rect">
            <a:avLst/>
          </a:prstGeom>
        </p:spPr>
        <p:txBody>
          <a:bodyPr wrap="square">
            <a:spAutoFit/>
          </a:bodyPr>
          <a:lstStyle/>
          <a:p>
            <a:r>
              <a:rPr lang="ja-JP" altLang="en-US" b="1" dirty="0">
                <a:solidFill>
                  <a:prstClr val="black"/>
                </a:solidFill>
              </a:rPr>
              <a:t>①　未収金回収の強化　</a:t>
            </a:r>
          </a:p>
        </p:txBody>
      </p:sp>
      <p:sp>
        <p:nvSpPr>
          <p:cNvPr id="15"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Ⅰ</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sp>
        <p:nvSpPr>
          <p:cNvPr id="16"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cxnSp>
        <p:nvCxnSpPr>
          <p:cNvPr id="18" name="直線コネクタ 17"/>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956376" y="0"/>
            <a:ext cx="1008112" cy="307777"/>
          </a:xfrm>
          <a:prstGeom prst="rect">
            <a:avLst/>
          </a:prstGeom>
          <a:noFill/>
        </p:spPr>
        <p:txBody>
          <a:bodyPr wrap="square" rtlCol="0">
            <a:spAutoFit/>
          </a:bodyPr>
          <a:lstStyle/>
          <a:p>
            <a:r>
              <a:rPr lang="en-US" altLang="ja-JP" sz="1400" dirty="0">
                <a:solidFill>
                  <a:prstClr val="black"/>
                </a:solidFill>
              </a:rPr>
              <a:t>A 2.(6)</a:t>
            </a:r>
            <a:endParaRPr lang="ja-JP" altLang="en-US" sz="1400" dirty="0">
              <a:solidFill>
                <a:prstClr val="black"/>
              </a:solidFill>
            </a:endParaRPr>
          </a:p>
        </p:txBody>
      </p:sp>
      <p:sp>
        <p:nvSpPr>
          <p:cNvPr id="20" name="テキスト ボックス 19"/>
          <p:cNvSpPr txBox="1"/>
          <p:nvPr/>
        </p:nvSpPr>
        <p:spPr>
          <a:xfrm>
            <a:off x="1500713" y="4385855"/>
            <a:ext cx="439544" cy="184666"/>
          </a:xfrm>
          <a:prstGeom prst="rect">
            <a:avLst/>
          </a:prstGeom>
          <a:noFill/>
        </p:spPr>
        <p:txBody>
          <a:bodyPr wrap="none" rtlCol="0">
            <a:spAutoFit/>
          </a:bodyPr>
          <a:lstStyle/>
          <a:p>
            <a:r>
              <a:rPr lang="en-US" altLang="ja-JP" sz="600" dirty="0">
                <a:solidFill>
                  <a:prstClr val="black"/>
                </a:solidFill>
              </a:rPr>
              <a:t>(0.69%) </a:t>
            </a:r>
            <a:endParaRPr lang="ja-JP" altLang="en-US" sz="600" dirty="0">
              <a:solidFill>
                <a:prstClr val="black"/>
              </a:solidFill>
            </a:endParaRPr>
          </a:p>
        </p:txBody>
      </p:sp>
      <p:sp>
        <p:nvSpPr>
          <p:cNvPr id="21" name="テキスト ボックス 20"/>
          <p:cNvSpPr txBox="1"/>
          <p:nvPr/>
        </p:nvSpPr>
        <p:spPr>
          <a:xfrm>
            <a:off x="1202579" y="4388464"/>
            <a:ext cx="421910" cy="184666"/>
          </a:xfrm>
          <a:prstGeom prst="rect">
            <a:avLst/>
          </a:prstGeom>
          <a:noFill/>
        </p:spPr>
        <p:txBody>
          <a:bodyPr wrap="none" rtlCol="0">
            <a:spAutoFit/>
          </a:bodyPr>
          <a:lstStyle/>
          <a:p>
            <a:r>
              <a:rPr lang="en-US" altLang="ja-JP" sz="600" dirty="0">
                <a:solidFill>
                  <a:prstClr val="black"/>
                </a:solidFill>
              </a:rPr>
              <a:t>(0.72%)</a:t>
            </a:r>
            <a:endParaRPr lang="ja-JP" altLang="en-US" sz="600" dirty="0">
              <a:solidFill>
                <a:prstClr val="black"/>
              </a:solidFill>
            </a:endParaRPr>
          </a:p>
        </p:txBody>
      </p:sp>
      <p:sp>
        <p:nvSpPr>
          <p:cNvPr id="22" name="テキスト ボックス 21"/>
          <p:cNvSpPr txBox="1"/>
          <p:nvPr/>
        </p:nvSpPr>
        <p:spPr>
          <a:xfrm>
            <a:off x="2083365" y="4383540"/>
            <a:ext cx="421910" cy="184666"/>
          </a:xfrm>
          <a:prstGeom prst="rect">
            <a:avLst/>
          </a:prstGeom>
          <a:noFill/>
        </p:spPr>
        <p:txBody>
          <a:bodyPr wrap="none" rtlCol="0">
            <a:spAutoFit/>
          </a:bodyPr>
          <a:lstStyle/>
          <a:p>
            <a:r>
              <a:rPr lang="en-US" altLang="ja-JP" sz="600" dirty="0">
                <a:solidFill>
                  <a:prstClr val="black"/>
                </a:solidFill>
              </a:rPr>
              <a:t>(0.58%)</a:t>
            </a:r>
            <a:endParaRPr lang="ja-JP" altLang="en-US" sz="600" dirty="0">
              <a:solidFill>
                <a:prstClr val="black"/>
              </a:solidFill>
            </a:endParaRPr>
          </a:p>
        </p:txBody>
      </p:sp>
      <p:sp>
        <p:nvSpPr>
          <p:cNvPr id="23" name="テキスト ボックス 22"/>
          <p:cNvSpPr txBox="1"/>
          <p:nvPr/>
        </p:nvSpPr>
        <p:spPr>
          <a:xfrm>
            <a:off x="1802239" y="4386333"/>
            <a:ext cx="421910" cy="184666"/>
          </a:xfrm>
          <a:prstGeom prst="rect">
            <a:avLst/>
          </a:prstGeom>
          <a:noFill/>
        </p:spPr>
        <p:txBody>
          <a:bodyPr wrap="none" rtlCol="0">
            <a:spAutoFit/>
          </a:bodyPr>
          <a:lstStyle/>
          <a:p>
            <a:r>
              <a:rPr lang="en-US" altLang="ja-JP" sz="600" dirty="0">
                <a:solidFill>
                  <a:prstClr val="black"/>
                </a:solidFill>
              </a:rPr>
              <a:t>(0.61%)</a:t>
            </a:r>
            <a:endParaRPr lang="ja-JP" altLang="en-US" sz="600" dirty="0">
              <a:solidFill>
                <a:prstClr val="black"/>
              </a:solidFill>
            </a:endParaRPr>
          </a:p>
        </p:txBody>
      </p:sp>
      <p:sp>
        <p:nvSpPr>
          <p:cNvPr id="24" name="テキスト ボックス 23"/>
          <p:cNvSpPr txBox="1"/>
          <p:nvPr/>
        </p:nvSpPr>
        <p:spPr>
          <a:xfrm>
            <a:off x="1187624" y="6309904"/>
            <a:ext cx="3816424" cy="230832"/>
          </a:xfrm>
          <a:prstGeom prst="rect">
            <a:avLst/>
          </a:prstGeom>
          <a:noFill/>
        </p:spPr>
        <p:txBody>
          <a:bodyPr wrap="square" rtlCol="0">
            <a:spAutoFit/>
          </a:bodyPr>
          <a:lstStyle/>
          <a:p>
            <a:r>
              <a:rPr lang="en-US" altLang="ja-JP" sz="900" dirty="0">
                <a:solidFill>
                  <a:prstClr val="black"/>
                </a:solidFill>
              </a:rPr>
              <a:t>※</a:t>
            </a:r>
            <a:r>
              <a:rPr lang="ja-JP" altLang="en-US" sz="900" dirty="0">
                <a:solidFill>
                  <a:prstClr val="black"/>
                </a:solidFill>
              </a:rPr>
              <a:t>未収金発生額の下の（　）は、徴収すべき額に対する発生額の割合。</a:t>
            </a:r>
          </a:p>
        </p:txBody>
      </p:sp>
      <p:sp>
        <p:nvSpPr>
          <p:cNvPr id="29" name="テキスト ボックス 28"/>
          <p:cNvSpPr txBox="1"/>
          <p:nvPr/>
        </p:nvSpPr>
        <p:spPr>
          <a:xfrm>
            <a:off x="2381879" y="4383952"/>
            <a:ext cx="421910" cy="184666"/>
          </a:xfrm>
          <a:prstGeom prst="rect">
            <a:avLst/>
          </a:prstGeom>
          <a:noFill/>
        </p:spPr>
        <p:txBody>
          <a:bodyPr wrap="none" rtlCol="0">
            <a:spAutoFit/>
          </a:bodyPr>
          <a:lstStyle/>
          <a:p>
            <a:r>
              <a:rPr lang="en-US" altLang="ja-JP" sz="600" dirty="0">
                <a:solidFill>
                  <a:prstClr val="black"/>
                </a:solidFill>
              </a:rPr>
              <a:t>(0.57%)</a:t>
            </a:r>
            <a:endParaRPr lang="ja-JP" altLang="en-US" sz="600" dirty="0">
              <a:solidFill>
                <a:prstClr val="black"/>
              </a:solidFill>
            </a:endParaRPr>
          </a:p>
        </p:txBody>
      </p:sp>
      <p:sp>
        <p:nvSpPr>
          <p:cNvPr id="31" name="テキスト ボックス 30"/>
          <p:cNvSpPr txBox="1"/>
          <p:nvPr/>
        </p:nvSpPr>
        <p:spPr>
          <a:xfrm>
            <a:off x="2674512" y="4380776"/>
            <a:ext cx="421910" cy="184666"/>
          </a:xfrm>
          <a:prstGeom prst="rect">
            <a:avLst/>
          </a:prstGeom>
          <a:noFill/>
        </p:spPr>
        <p:txBody>
          <a:bodyPr wrap="none" rtlCol="0">
            <a:spAutoFit/>
          </a:bodyPr>
          <a:lstStyle/>
          <a:p>
            <a:r>
              <a:rPr lang="en-US" altLang="ja-JP" sz="600" dirty="0">
                <a:solidFill>
                  <a:prstClr val="black"/>
                </a:solidFill>
              </a:rPr>
              <a:t>(0.54%)</a:t>
            </a:r>
            <a:endParaRPr lang="ja-JP" altLang="en-US" sz="600" dirty="0">
              <a:solidFill>
                <a:prstClr val="black"/>
              </a:solidFill>
            </a:endParaRPr>
          </a:p>
        </p:txBody>
      </p:sp>
      <p:sp>
        <p:nvSpPr>
          <p:cNvPr id="32" name="テキスト ボックス 31"/>
          <p:cNvSpPr txBox="1"/>
          <p:nvPr/>
        </p:nvSpPr>
        <p:spPr>
          <a:xfrm>
            <a:off x="2980042" y="4380944"/>
            <a:ext cx="421910" cy="184666"/>
          </a:xfrm>
          <a:prstGeom prst="rect">
            <a:avLst/>
          </a:prstGeom>
          <a:noFill/>
        </p:spPr>
        <p:txBody>
          <a:bodyPr wrap="none" rtlCol="0">
            <a:spAutoFit/>
          </a:bodyPr>
          <a:lstStyle/>
          <a:p>
            <a:r>
              <a:rPr lang="en-US" altLang="ja-JP" sz="600" dirty="0">
                <a:solidFill>
                  <a:prstClr val="black"/>
                </a:solidFill>
              </a:rPr>
              <a:t>(0.46%)</a:t>
            </a:r>
            <a:endParaRPr lang="ja-JP" altLang="en-US" sz="600" dirty="0">
              <a:solidFill>
                <a:prstClr val="black"/>
              </a:solidFill>
            </a:endParaRPr>
          </a:p>
        </p:txBody>
      </p:sp>
      <p:sp>
        <p:nvSpPr>
          <p:cNvPr id="33" name="テキスト ボックス 32"/>
          <p:cNvSpPr txBox="1"/>
          <p:nvPr/>
        </p:nvSpPr>
        <p:spPr>
          <a:xfrm>
            <a:off x="3280427" y="4388464"/>
            <a:ext cx="421910" cy="184666"/>
          </a:xfrm>
          <a:prstGeom prst="rect">
            <a:avLst/>
          </a:prstGeom>
          <a:noFill/>
        </p:spPr>
        <p:txBody>
          <a:bodyPr wrap="none" rtlCol="0">
            <a:spAutoFit/>
          </a:bodyPr>
          <a:lstStyle/>
          <a:p>
            <a:r>
              <a:rPr lang="en-US" altLang="ja-JP" sz="600" dirty="0">
                <a:solidFill>
                  <a:prstClr val="black"/>
                </a:solidFill>
              </a:rPr>
              <a:t>(0.49%)</a:t>
            </a:r>
            <a:endParaRPr lang="ja-JP" altLang="en-US" sz="600" dirty="0">
              <a:solidFill>
                <a:prstClr val="black"/>
              </a:solidFill>
            </a:endParaRPr>
          </a:p>
        </p:txBody>
      </p:sp>
      <p:grpSp>
        <p:nvGrpSpPr>
          <p:cNvPr id="4" name="グループ化 3"/>
          <p:cNvGrpSpPr/>
          <p:nvPr/>
        </p:nvGrpSpPr>
        <p:grpSpPr>
          <a:xfrm>
            <a:off x="5395257" y="2270853"/>
            <a:ext cx="1834904" cy="3252336"/>
            <a:chOff x="5659219" y="3493387"/>
            <a:chExt cx="1834904" cy="3252336"/>
          </a:xfrm>
        </p:grpSpPr>
        <p:sp>
          <p:nvSpPr>
            <p:cNvPr id="37" name="テキスト ボックス 36"/>
            <p:cNvSpPr txBox="1"/>
            <p:nvPr/>
          </p:nvSpPr>
          <p:spPr>
            <a:xfrm>
              <a:off x="5659219" y="3493387"/>
              <a:ext cx="1728192" cy="523220"/>
            </a:xfrm>
            <a:prstGeom prst="rect">
              <a:avLst/>
            </a:prstGeom>
            <a:noFill/>
          </p:spPr>
          <p:txBody>
            <a:bodyPr wrap="square" rtlCol="0">
              <a:spAutoFit/>
            </a:bodyPr>
            <a:lstStyle/>
            <a:p>
              <a:pPr algn="ctr">
                <a:defRPr sz="1400" b="0" i="0" u="none" strike="noStrike" kern="1200" baseline="0">
                  <a:solidFill>
                    <a:prstClr val="black"/>
                  </a:solidFill>
                  <a:latin typeface="+mn-lt"/>
                  <a:ea typeface="+mn-ea"/>
                  <a:cs typeface="+mn-cs"/>
                </a:defRPr>
              </a:pPr>
              <a:r>
                <a:rPr lang="ja-JP" altLang="en-US" sz="1400" dirty="0">
                  <a:solidFill>
                    <a:prstClr val="black"/>
                  </a:solidFill>
                </a:rPr>
                <a:t>未収金残高の内訳</a:t>
              </a:r>
              <a:endParaRPr lang="en-US" altLang="ja-JP" sz="1400" dirty="0">
                <a:solidFill>
                  <a:prstClr val="black"/>
                </a:solidFill>
              </a:endParaRPr>
            </a:p>
            <a:p>
              <a:pPr algn="ctr">
                <a:defRPr sz="1400" b="0" i="0" u="none" strike="noStrike" kern="1200" baseline="0">
                  <a:solidFill>
                    <a:prstClr val="black"/>
                  </a:solidFill>
                  <a:latin typeface="+mn-lt"/>
                  <a:ea typeface="+mn-ea"/>
                  <a:cs typeface="+mn-cs"/>
                </a:defRPr>
              </a:pPr>
              <a:r>
                <a:rPr lang="ja-JP" altLang="en-US" sz="1400" dirty="0"/>
                <a:t>（</a:t>
              </a:r>
              <a:r>
                <a:rPr lang="en-US" altLang="ja-JP" sz="1400" dirty="0"/>
                <a:t>2017</a:t>
              </a:r>
              <a:r>
                <a:rPr lang="ja-JP" altLang="en-US" sz="1400" dirty="0">
                  <a:solidFill>
                    <a:prstClr val="black"/>
                  </a:solidFill>
                </a:rPr>
                <a:t>年度決算額）</a:t>
              </a:r>
            </a:p>
          </p:txBody>
        </p:sp>
        <p:sp>
          <p:nvSpPr>
            <p:cNvPr id="38" name="テキスト ボックス 37"/>
            <p:cNvSpPr txBox="1"/>
            <p:nvPr/>
          </p:nvSpPr>
          <p:spPr>
            <a:xfrm>
              <a:off x="5804636" y="6160948"/>
              <a:ext cx="1689487" cy="584775"/>
            </a:xfrm>
            <a:prstGeom prst="rect">
              <a:avLst/>
            </a:prstGeom>
            <a:noFill/>
            <a:ln>
              <a:solidFill>
                <a:schemeClr val="tx1"/>
              </a:solidFill>
              <a:prstDash val="dash"/>
            </a:ln>
          </p:spPr>
          <p:txBody>
            <a:bodyPr wrap="square" rtlCol="0">
              <a:spAutoFit/>
            </a:bodyPr>
            <a:lstStyle/>
            <a:p>
              <a:r>
                <a:rPr lang="en-US" altLang="ja-JP" sz="800" dirty="0">
                  <a:solidFill>
                    <a:prstClr val="black"/>
                  </a:solidFill>
                </a:rPr>
                <a:t>【</a:t>
              </a:r>
              <a:r>
                <a:rPr lang="ja-JP" altLang="en-US" sz="800" dirty="0">
                  <a:solidFill>
                    <a:prstClr val="black"/>
                  </a:solidFill>
                </a:rPr>
                <a:t>主な未収金</a:t>
              </a:r>
              <a:r>
                <a:rPr lang="ja-JP" altLang="en-US" sz="800" dirty="0"/>
                <a:t>（</a:t>
              </a:r>
              <a:r>
                <a:rPr lang="en-US" altLang="ja-JP" sz="800" dirty="0"/>
                <a:t>2017</a:t>
              </a:r>
              <a:r>
                <a:rPr lang="ja-JP" altLang="en-US" sz="800" dirty="0">
                  <a:solidFill>
                    <a:prstClr val="black"/>
                  </a:solidFill>
                </a:rPr>
                <a:t>年度決算額）</a:t>
              </a:r>
              <a:r>
                <a:rPr lang="en-US" altLang="ja-JP" sz="800" dirty="0">
                  <a:solidFill>
                    <a:prstClr val="black"/>
                  </a:solidFill>
                </a:rPr>
                <a:t>】</a:t>
              </a:r>
              <a:endParaRPr lang="en-US" altLang="zh-CN" sz="800" dirty="0">
                <a:solidFill>
                  <a:prstClr val="black"/>
                </a:solidFill>
              </a:endParaRPr>
            </a:p>
            <a:p>
              <a:r>
                <a:rPr lang="ja-JP" altLang="en-US" sz="800" dirty="0">
                  <a:solidFill>
                    <a:prstClr val="black"/>
                  </a:solidFill>
                </a:rPr>
                <a:t>　・</a:t>
              </a:r>
              <a:r>
                <a:rPr lang="zh-CN" altLang="en-US" sz="800" dirty="0">
                  <a:solidFill>
                    <a:prstClr val="black"/>
                  </a:solidFill>
                </a:rPr>
                <a:t>国民健康保険料</a:t>
              </a:r>
              <a:r>
                <a:rPr lang="ja-JP" altLang="en-US" sz="800" dirty="0">
                  <a:solidFill>
                    <a:prstClr val="black"/>
                  </a:solidFill>
                </a:rPr>
                <a:t>（</a:t>
              </a:r>
              <a:r>
                <a:rPr lang="en-US" altLang="ja-JP" sz="800" dirty="0">
                  <a:solidFill>
                    <a:prstClr val="black"/>
                  </a:solidFill>
                </a:rPr>
                <a:t>156</a:t>
              </a:r>
              <a:r>
                <a:rPr lang="ja-JP" altLang="en-US" sz="800" dirty="0">
                  <a:solidFill>
                    <a:prstClr val="black"/>
                  </a:solidFill>
                </a:rPr>
                <a:t>億円）</a:t>
              </a:r>
              <a:endParaRPr lang="zh-CN" altLang="en-US" sz="800" dirty="0">
                <a:solidFill>
                  <a:prstClr val="black"/>
                </a:solidFill>
              </a:endParaRPr>
            </a:p>
            <a:p>
              <a:r>
                <a:rPr lang="ja-JP" altLang="en-US" sz="800" dirty="0">
                  <a:solidFill>
                    <a:prstClr val="black"/>
                  </a:solidFill>
                </a:rPr>
                <a:t>　・市税（</a:t>
              </a:r>
              <a:r>
                <a:rPr lang="en-US" altLang="ja-JP" sz="800" dirty="0">
                  <a:solidFill>
                    <a:prstClr val="black"/>
                  </a:solidFill>
                </a:rPr>
                <a:t>101</a:t>
              </a:r>
              <a:r>
                <a:rPr lang="ja-JP" altLang="en-US" sz="800" dirty="0">
                  <a:solidFill>
                    <a:prstClr val="black"/>
                  </a:solidFill>
                </a:rPr>
                <a:t>億円）</a:t>
              </a:r>
            </a:p>
            <a:p>
              <a:r>
                <a:rPr lang="ja-JP" altLang="en-US" sz="800" dirty="0">
                  <a:solidFill>
                    <a:prstClr val="black"/>
                  </a:solidFill>
                </a:rPr>
                <a:t>　・</a:t>
              </a:r>
              <a:r>
                <a:rPr lang="zh-TW" altLang="en-US" sz="800" dirty="0">
                  <a:solidFill>
                    <a:prstClr val="black"/>
                  </a:solidFill>
                  <a:latin typeface="ＭＳ Ｐゴシック" panose="020B0600070205080204" pitchFamily="50" charset="-128"/>
                  <a:ea typeface="ＭＳ Ｐゴシック" panose="020B0600070205080204" pitchFamily="50" charset="-128"/>
                </a:rPr>
                <a:t>生活保護費返還金</a:t>
              </a:r>
              <a:r>
                <a:rPr lang="ja-JP" altLang="en-US" sz="800" dirty="0">
                  <a:solidFill>
                    <a:prstClr val="black"/>
                  </a:solidFill>
                </a:rPr>
                <a:t>（</a:t>
              </a:r>
              <a:r>
                <a:rPr lang="en-US" altLang="ja-JP" sz="800" dirty="0">
                  <a:solidFill>
                    <a:prstClr val="black"/>
                  </a:solidFill>
                </a:rPr>
                <a:t>92</a:t>
              </a:r>
              <a:r>
                <a:rPr lang="ja-JP" altLang="en-US" sz="800" dirty="0">
                  <a:solidFill>
                    <a:prstClr val="black"/>
                  </a:solidFill>
                </a:rPr>
                <a:t>億円）</a:t>
              </a:r>
            </a:p>
          </p:txBody>
        </p:sp>
      </p:grpSp>
      <p:sp>
        <p:nvSpPr>
          <p:cNvPr id="52" name="テキスト ボックス 51"/>
          <p:cNvSpPr txBox="1"/>
          <p:nvPr/>
        </p:nvSpPr>
        <p:spPr>
          <a:xfrm>
            <a:off x="3580021" y="4380776"/>
            <a:ext cx="421910" cy="184666"/>
          </a:xfrm>
          <a:prstGeom prst="rect">
            <a:avLst/>
          </a:prstGeom>
          <a:noFill/>
        </p:spPr>
        <p:txBody>
          <a:bodyPr wrap="none" rtlCol="0">
            <a:spAutoFit/>
          </a:bodyPr>
          <a:lstStyle/>
          <a:p>
            <a:r>
              <a:rPr lang="en-US" altLang="ja-JP" sz="600" dirty="0">
                <a:solidFill>
                  <a:prstClr val="black"/>
                </a:solidFill>
              </a:rPr>
              <a:t>(0.37%)</a:t>
            </a:r>
            <a:endParaRPr lang="ja-JP" altLang="en-US" sz="600" dirty="0">
              <a:solidFill>
                <a:prstClr val="black"/>
              </a:solidFill>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137</a:t>
            </a:fld>
            <a:endParaRPr kumimoji="1" lang="ja-JP" altLang="en-US"/>
          </a:p>
        </p:txBody>
      </p:sp>
    </p:spTree>
    <p:extLst>
      <p:ext uri="{BB962C8B-B14F-4D97-AF65-F5344CB8AC3E}">
        <p14:creationId xmlns:p14="http://schemas.microsoft.com/office/powerpoint/2010/main" val="1807400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3648075" y="1823849"/>
            <a:ext cx="5429848" cy="4841745"/>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335931" y="2931176"/>
            <a:ext cx="1017042" cy="3017199"/>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2" name="グラフ 41"/>
          <p:cNvGraphicFramePr>
            <a:graphicFrameLocks/>
          </p:cNvGraphicFramePr>
          <p:nvPr>
            <p:extLst/>
          </p:nvPr>
        </p:nvGraphicFramePr>
        <p:xfrm>
          <a:off x="-6477" y="2013978"/>
          <a:ext cx="4409485" cy="4253454"/>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8"/>
          <p:cNvSpPr txBox="1">
            <a:spLocks noChangeArrowheads="1"/>
          </p:cNvSpPr>
          <p:nvPr/>
        </p:nvSpPr>
        <p:spPr bwMode="auto">
          <a:xfrm>
            <a:off x="719138" y="1052736"/>
            <a:ext cx="8424862" cy="338554"/>
          </a:xfrm>
          <a:prstGeom prst="rect">
            <a:avLst/>
          </a:prstGeom>
          <a:noFill/>
          <a:ln w="9525">
            <a:noFill/>
            <a:miter lim="800000"/>
            <a:headEnd/>
            <a:tailEnd/>
          </a:ln>
        </p:spPr>
        <p:txBody>
          <a:bodyPr>
            <a:spAutoFit/>
          </a:bodyPr>
          <a:lstStyle/>
          <a:p>
            <a:r>
              <a:rPr lang="ja-JP" altLang="en-US" sz="1600">
                <a:solidFill>
                  <a:prstClr val="black"/>
                </a:solidFill>
              </a:rPr>
              <a:t>ネーミングライツ等の広告事業を展開し、税以外の収入を確保してきている。</a:t>
            </a:r>
            <a:endParaRPr lang="ja-JP" altLang="ja-JP" sz="1600" dirty="0">
              <a:solidFill>
                <a:prstClr val="black"/>
              </a:solidFill>
            </a:endParaRPr>
          </a:p>
        </p:txBody>
      </p:sp>
      <p:sp>
        <p:nvSpPr>
          <p:cNvPr id="21" name="テキスト ボックス 20"/>
          <p:cNvSpPr txBox="1"/>
          <p:nvPr/>
        </p:nvSpPr>
        <p:spPr>
          <a:xfrm>
            <a:off x="3618148" y="1343480"/>
            <a:ext cx="2051720" cy="307777"/>
          </a:xfrm>
          <a:prstGeom prst="rect">
            <a:avLst/>
          </a:prstGeom>
          <a:noFill/>
        </p:spPr>
        <p:txBody>
          <a:bodyPr wrap="square" rtlCol="0">
            <a:spAutoFit/>
          </a:bodyPr>
          <a:lstStyle/>
          <a:p>
            <a:r>
              <a:rPr lang="ja-JP" altLang="en-US" sz="1400" dirty="0">
                <a:solidFill>
                  <a:prstClr val="black"/>
                </a:solidFill>
              </a:rPr>
              <a:t>（主な契約事例）</a:t>
            </a:r>
            <a:endParaRPr lang="en-US" altLang="ja-JP" sz="1400" dirty="0">
              <a:solidFill>
                <a:prstClr val="black"/>
              </a:solidFill>
            </a:endParaRPr>
          </a:p>
        </p:txBody>
      </p:sp>
      <p:sp>
        <p:nvSpPr>
          <p:cNvPr id="27" name="正方形/長方形 26"/>
          <p:cNvSpPr/>
          <p:nvPr/>
        </p:nvSpPr>
        <p:spPr>
          <a:xfrm>
            <a:off x="395362" y="692696"/>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ja-JP" altLang="en-US" dirty="0">
                <a:solidFill>
                  <a:prstClr val="black"/>
                </a:solidFill>
              </a:rPr>
              <a:t>■ 効果額</a:t>
            </a:r>
          </a:p>
          <a:p>
            <a:pPr>
              <a:defRPr/>
            </a:pPr>
            <a:endParaRPr lang="en-US" altLang="ja-JP" dirty="0">
              <a:solidFill>
                <a:prstClr val="black"/>
              </a:solidFill>
            </a:endParaRPr>
          </a:p>
          <a:p>
            <a:pPr>
              <a:defRPr/>
            </a:pPr>
            <a:endParaRPr lang="en-US" altLang="ja-JP" sz="1600" dirty="0">
              <a:solidFill>
                <a:prstClr val="black"/>
              </a:solidFill>
            </a:endParaRPr>
          </a:p>
          <a:p>
            <a:pPr>
              <a:defRPr/>
            </a:pPr>
            <a:r>
              <a:rPr lang="ja-JP" altLang="en-US" sz="1600" dirty="0">
                <a:solidFill>
                  <a:prstClr val="black"/>
                </a:solidFill>
              </a:rPr>
              <a:t>　</a:t>
            </a:r>
          </a:p>
        </p:txBody>
      </p:sp>
      <p:sp>
        <p:nvSpPr>
          <p:cNvPr id="28" name="正方形/長方形 27"/>
          <p:cNvSpPr/>
          <p:nvPr/>
        </p:nvSpPr>
        <p:spPr>
          <a:xfrm>
            <a:off x="2068587" y="6093700"/>
            <a:ext cx="1584176" cy="261610"/>
          </a:xfrm>
          <a:prstGeom prst="rect">
            <a:avLst/>
          </a:prstGeom>
        </p:spPr>
        <p:txBody>
          <a:bodyPr wrap="square">
            <a:spAutoFit/>
          </a:bodyPr>
          <a:lstStyle/>
          <a:p>
            <a:r>
              <a:rPr lang="ja-JP" altLang="en-US" sz="1100" dirty="0">
                <a:solidFill>
                  <a:prstClr val="black"/>
                </a:solidFill>
                <a:latin typeface="ＭＳ Ｐゴシック" panose="020B0600070205080204" pitchFamily="50" charset="-128"/>
              </a:rPr>
              <a:t>（歳出削減額を含む）</a:t>
            </a:r>
          </a:p>
        </p:txBody>
      </p:sp>
      <p:sp>
        <p:nvSpPr>
          <p:cNvPr id="29"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Ⅰ</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sp>
        <p:nvSpPr>
          <p:cNvPr id="30"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sp>
        <p:nvSpPr>
          <p:cNvPr id="31" name="正方形/長方形 30"/>
          <p:cNvSpPr/>
          <p:nvPr/>
        </p:nvSpPr>
        <p:spPr>
          <a:xfrm>
            <a:off x="251520" y="260648"/>
            <a:ext cx="4392488" cy="369332"/>
          </a:xfrm>
          <a:prstGeom prst="rect">
            <a:avLst/>
          </a:prstGeom>
        </p:spPr>
        <p:txBody>
          <a:bodyPr wrap="square">
            <a:spAutoFit/>
          </a:bodyPr>
          <a:lstStyle/>
          <a:p>
            <a:r>
              <a:rPr lang="ja-JP" altLang="en-US" b="1" dirty="0">
                <a:solidFill>
                  <a:prstClr val="black"/>
                </a:solidFill>
              </a:rPr>
              <a:t>②　広告事業収入の確保　</a:t>
            </a:r>
          </a:p>
        </p:txBody>
      </p:sp>
      <p:cxnSp>
        <p:nvCxnSpPr>
          <p:cNvPr id="32" name="直線コネクタ 31"/>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7956376" y="0"/>
            <a:ext cx="1008112" cy="307777"/>
          </a:xfrm>
          <a:prstGeom prst="rect">
            <a:avLst/>
          </a:prstGeom>
          <a:noFill/>
        </p:spPr>
        <p:txBody>
          <a:bodyPr wrap="square" rtlCol="0">
            <a:spAutoFit/>
          </a:bodyPr>
          <a:lstStyle/>
          <a:p>
            <a:r>
              <a:rPr lang="en-US" altLang="ja-JP" sz="1400" dirty="0">
                <a:solidFill>
                  <a:prstClr val="black"/>
                </a:solidFill>
              </a:rPr>
              <a:t>A 2.(4)</a:t>
            </a:r>
            <a:endParaRPr lang="ja-JP" altLang="en-US" sz="1400" dirty="0">
              <a:solidFill>
                <a:prstClr val="black"/>
              </a:solidFill>
            </a:endParaRPr>
          </a:p>
        </p:txBody>
      </p:sp>
      <p:graphicFrame>
        <p:nvGraphicFramePr>
          <p:cNvPr id="34" name="表 33"/>
          <p:cNvGraphicFramePr>
            <a:graphicFrameLocks noGrp="1"/>
          </p:cNvGraphicFramePr>
          <p:nvPr>
            <p:extLst/>
          </p:nvPr>
        </p:nvGraphicFramePr>
        <p:xfrm>
          <a:off x="3648075" y="1631188"/>
          <a:ext cx="5382496" cy="4847299"/>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xmlns="" val="20000"/>
                    </a:ext>
                  </a:extLst>
                </a:gridCol>
                <a:gridCol w="1333500">
                  <a:extLst>
                    <a:ext uri="{9D8B030D-6E8A-4147-A177-3AD203B41FA5}">
                      <a16:colId xmlns:a16="http://schemas.microsoft.com/office/drawing/2014/main" xmlns="" val="20001"/>
                    </a:ext>
                  </a:extLst>
                </a:gridCol>
                <a:gridCol w="1186290">
                  <a:extLst>
                    <a:ext uri="{9D8B030D-6E8A-4147-A177-3AD203B41FA5}">
                      <a16:colId xmlns:a16="http://schemas.microsoft.com/office/drawing/2014/main" xmlns="" val="20002"/>
                    </a:ext>
                  </a:extLst>
                </a:gridCol>
                <a:gridCol w="1092367">
                  <a:extLst>
                    <a:ext uri="{9D8B030D-6E8A-4147-A177-3AD203B41FA5}">
                      <a16:colId xmlns:a16="http://schemas.microsoft.com/office/drawing/2014/main" xmlns="" val="20003"/>
                    </a:ext>
                  </a:extLst>
                </a:gridCol>
                <a:gridCol w="1008339">
                  <a:extLst>
                    <a:ext uri="{9D8B030D-6E8A-4147-A177-3AD203B41FA5}">
                      <a16:colId xmlns:a16="http://schemas.microsoft.com/office/drawing/2014/main" xmlns="" val="20004"/>
                    </a:ext>
                  </a:extLst>
                </a:gridCol>
              </a:tblGrid>
              <a:tr h="107460">
                <a:tc>
                  <a:txBody>
                    <a:bodyPr/>
                    <a:lstStyle/>
                    <a:p>
                      <a:pPr algn="ctr"/>
                      <a:r>
                        <a:rPr kumimoji="1" lang="ja-JP" altLang="en-US" sz="900" dirty="0">
                          <a:solidFill>
                            <a:schemeClr val="tx1"/>
                          </a:solidFill>
                          <a:latin typeface="+mn-ea"/>
                          <a:ea typeface="+mn-ea"/>
                        </a:rPr>
                        <a:t>施設名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dirty="0">
                          <a:solidFill>
                            <a:schemeClr val="tx1"/>
                          </a:solidFill>
                          <a:latin typeface="+mn-ea"/>
                          <a:ea typeface="+mn-ea"/>
                        </a:rPr>
                        <a:t>ネーミング</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dirty="0">
                          <a:solidFill>
                            <a:schemeClr val="tx1"/>
                          </a:solidFill>
                          <a:latin typeface="+mn-ea"/>
                          <a:ea typeface="+mn-ea"/>
                        </a:rPr>
                        <a:t>パートナー</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dirty="0">
                          <a:solidFill>
                            <a:schemeClr val="tx1"/>
                          </a:solidFill>
                          <a:latin typeface="+mn-ea"/>
                          <a:ea typeface="+mn-ea"/>
                        </a:rPr>
                        <a:t>収入金額</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900" dirty="0">
                          <a:solidFill>
                            <a:schemeClr val="tx1"/>
                          </a:solidFill>
                          <a:latin typeface="+mn-ea"/>
                          <a:ea typeface="+mn-ea"/>
                        </a:rPr>
                        <a:t>契約期間</a:t>
                      </a:r>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29229">
                <a:tc>
                  <a:txBody>
                    <a:bodyPr/>
                    <a:lstStyle/>
                    <a:p>
                      <a:r>
                        <a:rPr lang="ja-JP" altLang="en-US" sz="900" dirty="0">
                          <a:latin typeface="+mn-ea"/>
                          <a:ea typeface="+mn-ea"/>
                        </a:rPr>
                        <a:t>長居陸上</a:t>
                      </a:r>
                      <a:endParaRPr lang="en-US" altLang="ja-JP" sz="900" dirty="0">
                        <a:latin typeface="+mn-ea"/>
                        <a:ea typeface="+mn-ea"/>
                      </a:endParaRPr>
                    </a:p>
                    <a:p>
                      <a:r>
                        <a:rPr lang="ja-JP" altLang="en-US" sz="900" dirty="0">
                          <a:latin typeface="+mn-ea"/>
                          <a:ea typeface="+mn-ea"/>
                        </a:rPr>
                        <a:t>競技場</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a:latin typeface="+mn-ea"/>
                          <a:ea typeface="+mn-ea"/>
                        </a:rPr>
                        <a:t>ヤンマー</a:t>
                      </a:r>
                      <a:endParaRPr lang="en-US" altLang="ja-JP" sz="900" dirty="0">
                        <a:latin typeface="+mn-ea"/>
                        <a:ea typeface="+mn-ea"/>
                      </a:endParaRPr>
                    </a:p>
                    <a:p>
                      <a:r>
                        <a:rPr lang="ja-JP" altLang="en-US" sz="900" dirty="0">
                          <a:latin typeface="+mn-ea"/>
                          <a:ea typeface="+mn-ea"/>
                        </a:rPr>
                        <a:t>スタジアム長居</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900" dirty="0">
                          <a:latin typeface="+mn-ea"/>
                          <a:ea typeface="+mn-ea"/>
                        </a:rPr>
                        <a:t>ヤンマー（株）</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900" dirty="0">
                          <a:latin typeface="+mn-ea"/>
                          <a:ea typeface="+mn-ea"/>
                        </a:rPr>
                        <a:t>両施設で</a:t>
                      </a:r>
                      <a:endParaRPr lang="en-US" altLang="ja-JP" sz="900" dirty="0">
                        <a:latin typeface="+mn-ea"/>
                        <a:ea typeface="+mn-ea"/>
                      </a:endParaRPr>
                    </a:p>
                    <a:p>
                      <a:r>
                        <a:rPr lang="en-US" altLang="ja-JP" sz="900" dirty="0">
                          <a:latin typeface="+mn-ea"/>
                          <a:ea typeface="+mn-ea"/>
                        </a:rPr>
                        <a:t>1</a:t>
                      </a:r>
                      <a:r>
                        <a:rPr lang="ja-JP" altLang="en-US" sz="900" dirty="0">
                          <a:latin typeface="+mn-ea"/>
                          <a:ea typeface="+mn-ea"/>
                        </a:rPr>
                        <a:t>億円</a:t>
                      </a:r>
                      <a:endParaRPr lang="en-US" altLang="ja-JP" sz="900" dirty="0">
                        <a:latin typeface="+mn-ea"/>
                        <a:ea typeface="+mn-ea"/>
                      </a:endParaRPr>
                    </a:p>
                    <a:p>
                      <a:r>
                        <a:rPr lang="ja-JP" altLang="en-US" sz="900" dirty="0">
                          <a:latin typeface="+mn-ea"/>
                          <a:ea typeface="+mn-ea"/>
                        </a:rPr>
                        <a:t>　（年額、税別）</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mn-ea"/>
                          <a:ea typeface="+mn-ea"/>
                        </a:rPr>
                        <a:t>2014.3.1</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n-ea"/>
                          <a:ea typeface="+mn-ea"/>
                        </a:rPr>
                        <a:t>　～</a:t>
                      </a:r>
                      <a:r>
                        <a:rPr lang="en-US" altLang="ja-JP" sz="900" dirty="0">
                          <a:latin typeface="+mn-ea"/>
                          <a:ea typeface="+mn-ea"/>
                        </a:rPr>
                        <a:t>2019.2.28</a:t>
                      </a:r>
                      <a:endParaRPr lang="ja-JP" altLang="en-US" sz="9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27932">
                <a:tc>
                  <a:txBody>
                    <a:bodyPr/>
                    <a:lstStyle/>
                    <a:p>
                      <a:r>
                        <a:rPr lang="ja-JP" altLang="en-US" sz="900" dirty="0">
                          <a:latin typeface="+mn-ea"/>
                          <a:ea typeface="+mn-ea"/>
                        </a:rPr>
                        <a:t>長居第</a:t>
                      </a:r>
                      <a:r>
                        <a:rPr lang="en-US" altLang="ja-JP" sz="900" dirty="0">
                          <a:latin typeface="+mn-ea"/>
                          <a:ea typeface="+mn-ea"/>
                        </a:rPr>
                        <a:t>2</a:t>
                      </a:r>
                    </a:p>
                    <a:p>
                      <a:r>
                        <a:rPr lang="ja-JP" altLang="en-US" sz="900" dirty="0">
                          <a:latin typeface="+mn-ea"/>
                          <a:ea typeface="+mn-ea"/>
                        </a:rPr>
                        <a:t>陸上競技場</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a:latin typeface="+mn-ea"/>
                          <a:ea typeface="+mn-ea"/>
                        </a:rPr>
                        <a:t>ヤンマー</a:t>
                      </a:r>
                      <a:endParaRPr lang="en-US" altLang="ja-JP" sz="900" dirty="0">
                        <a:latin typeface="+mn-ea"/>
                        <a:ea typeface="+mn-ea"/>
                      </a:endParaRPr>
                    </a:p>
                    <a:p>
                      <a:r>
                        <a:rPr lang="ja-JP" altLang="en-US" sz="900" dirty="0">
                          <a:latin typeface="+mn-ea"/>
                          <a:ea typeface="+mn-ea"/>
                        </a:rPr>
                        <a:t>フィールド長居</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136600">
                <a:tc>
                  <a:txBody>
                    <a:bodyPr/>
                    <a:lstStyle/>
                    <a:p>
                      <a:r>
                        <a:rPr lang="ja-JP" altLang="en-US" sz="900" dirty="0">
                          <a:latin typeface="+mn-ea"/>
                          <a:ea typeface="+mn-ea"/>
                        </a:rPr>
                        <a:t>長居</a:t>
                      </a:r>
                      <a:endParaRPr lang="en-US" altLang="ja-JP" sz="900" dirty="0">
                        <a:latin typeface="+mn-ea"/>
                        <a:ea typeface="+mn-ea"/>
                      </a:endParaRPr>
                    </a:p>
                    <a:p>
                      <a:r>
                        <a:rPr lang="ja-JP" altLang="en-US" sz="900" dirty="0">
                          <a:latin typeface="+mn-ea"/>
                          <a:ea typeface="+mn-ea"/>
                        </a:rPr>
                        <a:t>球技場</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n-ea"/>
                          <a:ea typeface="+mn-ea"/>
                        </a:rPr>
                        <a:t>キンチョウスタジアム</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a:latin typeface="+mn-ea"/>
                          <a:ea typeface="+mn-ea"/>
                        </a:rPr>
                        <a:t>大日本除虫菊（株）</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latin typeface="+mn-ea"/>
                          <a:ea typeface="+mn-ea"/>
                        </a:rPr>
                        <a:t>1,800</a:t>
                      </a:r>
                      <a:r>
                        <a:rPr lang="ja-JP" altLang="en-US" sz="900" dirty="0">
                          <a:latin typeface="+mn-ea"/>
                          <a:ea typeface="+mn-ea"/>
                        </a:rPr>
                        <a:t>万円</a:t>
                      </a:r>
                      <a:endParaRPr lang="en-US" altLang="ja-JP" sz="900" dirty="0">
                        <a:latin typeface="+mn-ea"/>
                        <a:ea typeface="+mn-ea"/>
                      </a:endParaRPr>
                    </a:p>
                    <a:p>
                      <a:r>
                        <a:rPr lang="ja-JP" altLang="en-US" sz="900" dirty="0">
                          <a:latin typeface="+mn-ea"/>
                          <a:ea typeface="+mn-ea"/>
                        </a:rPr>
                        <a:t>　（年額、税別）</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a:solidFill>
                            <a:schemeClr val="tx1"/>
                          </a:solidFill>
                          <a:latin typeface="+mn-ea"/>
                          <a:ea typeface="+mn-ea"/>
                        </a:rPr>
                        <a:t>（当初）</a:t>
                      </a:r>
                      <a:endParaRPr lang="en-US" altLang="ja-JP" sz="900" dirty="0">
                        <a:solidFill>
                          <a:schemeClr val="tx1"/>
                        </a:solidFill>
                        <a:latin typeface="+mn-ea"/>
                        <a:ea typeface="+mn-ea"/>
                      </a:endParaRPr>
                    </a:p>
                    <a:p>
                      <a:r>
                        <a:rPr lang="en-US" altLang="ja-JP" sz="900" dirty="0">
                          <a:solidFill>
                            <a:schemeClr val="tx1"/>
                          </a:solidFill>
                          <a:latin typeface="+mn-ea"/>
                          <a:ea typeface="+mn-ea"/>
                        </a:rPr>
                        <a:t>2010.8.1</a:t>
                      </a:r>
                    </a:p>
                    <a:p>
                      <a:r>
                        <a:rPr lang="ja-JP" altLang="en-US" sz="900" dirty="0">
                          <a:solidFill>
                            <a:schemeClr val="tx1"/>
                          </a:solidFill>
                          <a:latin typeface="+mn-ea"/>
                          <a:ea typeface="+mn-ea"/>
                        </a:rPr>
                        <a:t>　～</a:t>
                      </a:r>
                      <a:r>
                        <a:rPr lang="en-US" altLang="ja-JP" sz="900" dirty="0">
                          <a:solidFill>
                            <a:schemeClr val="tx1"/>
                          </a:solidFill>
                          <a:latin typeface="+mn-ea"/>
                          <a:ea typeface="+mn-ea"/>
                        </a:rPr>
                        <a:t>2013.12.31</a:t>
                      </a:r>
                    </a:p>
                    <a:p>
                      <a:r>
                        <a:rPr lang="ja-JP" altLang="en-US" sz="900" dirty="0">
                          <a:solidFill>
                            <a:schemeClr val="tx1"/>
                          </a:solidFill>
                          <a:latin typeface="+mn-ea"/>
                          <a:ea typeface="+mn-ea"/>
                        </a:rPr>
                        <a:t>（更新）　　　　　　　　　</a:t>
                      </a:r>
                      <a:r>
                        <a:rPr lang="en-US" altLang="ja-JP" sz="900" dirty="0">
                          <a:solidFill>
                            <a:schemeClr val="tx1"/>
                          </a:solidFill>
                          <a:latin typeface="+mn-ea"/>
                          <a:ea typeface="+mn-ea"/>
                        </a:rPr>
                        <a:t>2014.1.1</a:t>
                      </a:r>
                    </a:p>
                    <a:p>
                      <a:r>
                        <a:rPr lang="ja-JP" altLang="en-US" sz="900" dirty="0">
                          <a:solidFill>
                            <a:schemeClr val="tx1"/>
                          </a:solidFill>
                          <a:latin typeface="+mn-ea"/>
                          <a:ea typeface="+mn-ea"/>
                        </a:rPr>
                        <a:t>　～</a:t>
                      </a:r>
                      <a:r>
                        <a:rPr lang="en-US" altLang="ja-JP" sz="900" dirty="0">
                          <a:solidFill>
                            <a:schemeClr val="tx1"/>
                          </a:solidFill>
                          <a:latin typeface="+mn-ea"/>
                          <a:ea typeface="+mn-ea"/>
                        </a:rPr>
                        <a:t>2016.12.31</a:t>
                      </a:r>
                    </a:p>
                    <a:p>
                      <a:r>
                        <a:rPr lang="en-US" altLang="ja-JP" sz="900" dirty="0">
                          <a:solidFill>
                            <a:schemeClr val="tx1"/>
                          </a:solidFill>
                          <a:latin typeface="+mn-ea"/>
                          <a:ea typeface="+mn-ea"/>
                        </a:rPr>
                        <a:t>2017.1.1</a:t>
                      </a:r>
                    </a:p>
                    <a:p>
                      <a:r>
                        <a:rPr lang="ja-JP" altLang="en-US" sz="900" dirty="0">
                          <a:solidFill>
                            <a:schemeClr val="tx1"/>
                          </a:solidFill>
                          <a:latin typeface="+mn-ea"/>
                          <a:ea typeface="+mn-ea"/>
                        </a:rPr>
                        <a:t>　～</a:t>
                      </a:r>
                      <a:r>
                        <a:rPr lang="en-US" altLang="ja-JP" sz="900" dirty="0">
                          <a:solidFill>
                            <a:schemeClr val="tx1"/>
                          </a:solidFill>
                          <a:latin typeface="+mn-ea"/>
                          <a:ea typeface="+mn-ea"/>
                        </a:rPr>
                        <a:t>2017.12.31</a:t>
                      </a:r>
                    </a:p>
                    <a:p>
                      <a:r>
                        <a:rPr lang="en-US" altLang="ja-JP" sz="900" dirty="0">
                          <a:solidFill>
                            <a:schemeClr val="tx1"/>
                          </a:solidFill>
                          <a:latin typeface="+mn-ea"/>
                          <a:ea typeface="+mn-ea"/>
                        </a:rPr>
                        <a:t>2018.1.1</a:t>
                      </a:r>
                    </a:p>
                    <a:p>
                      <a:r>
                        <a:rPr lang="ja-JP" altLang="en-US" sz="900" dirty="0">
                          <a:solidFill>
                            <a:schemeClr val="tx1"/>
                          </a:solidFill>
                          <a:latin typeface="+mn-ea"/>
                          <a:ea typeface="+mn-ea"/>
                        </a:rPr>
                        <a:t>　～</a:t>
                      </a:r>
                      <a:r>
                        <a:rPr lang="en-US" altLang="ja-JP" sz="900" dirty="0">
                          <a:solidFill>
                            <a:schemeClr val="tx1"/>
                          </a:solidFill>
                          <a:latin typeface="+mn-ea"/>
                          <a:ea typeface="+mn-ea"/>
                        </a:rPr>
                        <a:t>2018.12.31</a:t>
                      </a:r>
                      <a:endParaRPr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95276">
                <a:tc rowSpan="2">
                  <a:txBody>
                    <a:bodyPr/>
                    <a:lstStyle/>
                    <a:p>
                      <a:r>
                        <a:rPr lang="ja-JP" altLang="en-US" sz="900" dirty="0">
                          <a:solidFill>
                            <a:schemeClr val="tx1"/>
                          </a:solidFill>
                          <a:latin typeface="+mn-ea"/>
                          <a:ea typeface="+mn-ea"/>
                        </a:rPr>
                        <a:t>梅田新</a:t>
                      </a:r>
                      <a:endParaRPr lang="en-US" altLang="ja-JP" sz="900" dirty="0">
                        <a:solidFill>
                          <a:schemeClr val="tx1"/>
                        </a:solidFill>
                        <a:latin typeface="+mn-ea"/>
                        <a:ea typeface="+mn-ea"/>
                      </a:endParaRPr>
                    </a:p>
                    <a:p>
                      <a:r>
                        <a:rPr lang="ja-JP" altLang="en-US" sz="900" dirty="0">
                          <a:solidFill>
                            <a:schemeClr val="tx1"/>
                          </a:solidFill>
                          <a:latin typeface="+mn-ea"/>
                          <a:ea typeface="+mn-ea"/>
                        </a:rPr>
                        <a:t>歩道橋</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solidFill>
                            <a:schemeClr val="tx1"/>
                          </a:solidFill>
                          <a:latin typeface="+mn-ea"/>
                          <a:ea typeface="+mn-ea"/>
                        </a:rPr>
                        <a:t>ROHTO</a:t>
                      </a:r>
                      <a:r>
                        <a:rPr lang="ja-JP" altLang="en-US" sz="900" dirty="0" err="1">
                          <a:solidFill>
                            <a:schemeClr val="tx1"/>
                          </a:solidFill>
                          <a:latin typeface="+mn-ea"/>
                          <a:ea typeface="+mn-ea"/>
                        </a:rPr>
                        <a:t>よろこ</a:t>
                      </a:r>
                      <a:r>
                        <a:rPr lang="ja-JP" altLang="en-US" sz="900" dirty="0">
                          <a:solidFill>
                            <a:schemeClr val="tx1"/>
                          </a:solidFill>
                          <a:latin typeface="+mn-ea"/>
                          <a:ea typeface="+mn-ea"/>
                        </a:rPr>
                        <a:t>ビックリ</a:t>
                      </a:r>
                      <a:endParaRPr lang="en-US" altLang="ja-JP" sz="900" dirty="0">
                        <a:solidFill>
                          <a:schemeClr val="tx1"/>
                        </a:solidFill>
                        <a:latin typeface="+mn-ea"/>
                        <a:ea typeface="+mn-ea"/>
                      </a:endParaRPr>
                    </a:p>
                    <a:p>
                      <a:r>
                        <a:rPr lang="ja-JP" altLang="en-US" sz="900" dirty="0">
                          <a:solidFill>
                            <a:schemeClr val="tx1"/>
                          </a:solidFill>
                          <a:latin typeface="+mn-ea"/>
                          <a:ea typeface="+mn-ea"/>
                        </a:rPr>
                        <a:t>梅田新歩道橋</a:t>
                      </a:r>
                      <a:endParaRPr lang="en-US" altLang="ja-JP"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900" dirty="0">
                          <a:solidFill>
                            <a:schemeClr val="tx1"/>
                          </a:solidFill>
                          <a:latin typeface="+mn-ea"/>
                          <a:ea typeface="+mn-ea"/>
                        </a:rPr>
                        <a:t>ロート製薬（株）</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solidFill>
                            <a:schemeClr val="tx1"/>
                          </a:solidFill>
                          <a:latin typeface="+mn-ea"/>
                          <a:ea typeface="+mn-ea"/>
                        </a:rPr>
                        <a:t>610</a:t>
                      </a:r>
                      <a:r>
                        <a:rPr lang="ja-JP" altLang="en-US" sz="900" dirty="0">
                          <a:solidFill>
                            <a:schemeClr val="tx1"/>
                          </a:solidFill>
                          <a:latin typeface="+mn-ea"/>
                          <a:ea typeface="+mn-ea"/>
                        </a:rPr>
                        <a:t>万円</a:t>
                      </a:r>
                      <a:endParaRPr lang="en-US" altLang="ja-JP" sz="900" dirty="0">
                        <a:solidFill>
                          <a:schemeClr val="tx1"/>
                        </a:solidFill>
                        <a:latin typeface="+mn-ea"/>
                        <a:ea typeface="+mn-ea"/>
                      </a:endParaRPr>
                    </a:p>
                    <a:p>
                      <a:r>
                        <a:rPr lang="ja-JP" altLang="en-US" sz="900" dirty="0">
                          <a:solidFill>
                            <a:schemeClr val="tx1"/>
                          </a:solidFill>
                          <a:latin typeface="+mn-ea"/>
                          <a:ea typeface="+mn-ea"/>
                        </a:rPr>
                        <a:t>　（年額、税込）</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solidFill>
                            <a:schemeClr val="tx1"/>
                          </a:solidFill>
                          <a:latin typeface="+mn-ea"/>
                          <a:ea typeface="+mn-ea"/>
                        </a:rPr>
                        <a:t>2013.6.1</a:t>
                      </a:r>
                    </a:p>
                    <a:p>
                      <a:r>
                        <a:rPr lang="ja-JP" altLang="en-US" sz="900" dirty="0">
                          <a:solidFill>
                            <a:schemeClr val="tx1"/>
                          </a:solidFill>
                          <a:latin typeface="+mn-ea"/>
                          <a:ea typeface="+mn-ea"/>
                        </a:rPr>
                        <a:t>　～</a:t>
                      </a:r>
                      <a:r>
                        <a:rPr lang="en-US" altLang="ja-JP" sz="900" dirty="0">
                          <a:solidFill>
                            <a:schemeClr val="tx1"/>
                          </a:solidFill>
                          <a:latin typeface="+mn-ea"/>
                          <a:ea typeface="+mn-ea"/>
                        </a:rPr>
                        <a:t>2016.5.31</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0">
                <a:tc vMerge="1">
                  <a:txBody>
                    <a:bodyPr/>
                    <a:lstStyle/>
                    <a:p>
                      <a:endParaRPr kumimoji="1" lang="ja-JP" altLang="en-US"/>
                    </a:p>
                  </a:txBody>
                  <a:tcPr/>
                </a:tc>
                <a:tc>
                  <a:txBody>
                    <a:bodyPr/>
                    <a:lstStyle/>
                    <a:p>
                      <a:r>
                        <a:rPr kumimoji="1" lang="ja-JP" altLang="en-US" sz="900" dirty="0">
                          <a:solidFill>
                            <a:schemeClr val="tx1"/>
                          </a:solidFill>
                        </a:rPr>
                        <a:t>阪急阪神連絡デッキ</a:t>
                      </a:r>
                      <a:endParaRPr kumimoji="1" lang="en-US" altLang="ja-JP" sz="900" dirty="0">
                        <a:solidFill>
                          <a:schemeClr val="tx1"/>
                        </a:solidFill>
                      </a:endParaRPr>
                    </a:p>
                    <a:p>
                      <a:r>
                        <a:rPr kumimoji="1" lang="ja-JP" altLang="en-US" sz="900" dirty="0">
                          <a:solidFill>
                            <a:schemeClr val="tx1"/>
                          </a:solidFill>
                        </a:rPr>
                        <a:t>梅田新歩道橋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rPr>
                        <a:t>阪神電鉄（株）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latin typeface="+mn-ea"/>
                          <a:ea typeface="+mn-ea"/>
                        </a:rPr>
                        <a:t>600</a:t>
                      </a:r>
                      <a:r>
                        <a:rPr kumimoji="1" lang="ja-JP" altLang="en-US" sz="900" dirty="0">
                          <a:solidFill>
                            <a:schemeClr val="tx1"/>
                          </a:solidFill>
                          <a:latin typeface="+mn-ea"/>
                          <a:ea typeface="+mn-ea"/>
                        </a:rPr>
                        <a:t>万円（</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a:t>
                      </a:r>
                      <a:endParaRPr kumimoji="1" lang="en-US" altLang="ja-JP" sz="900" dirty="0">
                        <a:solidFill>
                          <a:schemeClr val="tx1"/>
                        </a:solidFill>
                        <a:latin typeface="+mn-ea"/>
                        <a:ea typeface="+mn-ea"/>
                      </a:endParaRPr>
                    </a:p>
                    <a:p>
                      <a:r>
                        <a:rPr kumimoji="1" lang="ja-JP" altLang="en-US" sz="900" dirty="0">
                          <a:solidFill>
                            <a:schemeClr val="tx1"/>
                          </a:solidFill>
                          <a:latin typeface="+mn-ea"/>
                          <a:ea typeface="+mn-ea"/>
                        </a:rPr>
                        <a:t>　（年額、税込）</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latin typeface="+mn-ea"/>
                          <a:ea typeface="+mn-ea"/>
                        </a:rPr>
                        <a:t>2017.3.17</a:t>
                      </a:r>
                    </a:p>
                    <a:p>
                      <a:r>
                        <a:rPr kumimoji="1" lang="en-US" altLang="ja-JP" sz="900" dirty="0">
                          <a:solidFill>
                            <a:schemeClr val="tx1"/>
                          </a:solidFill>
                          <a:latin typeface="+mn-ea"/>
                          <a:ea typeface="+mn-ea"/>
                        </a:rPr>
                        <a:t> </a:t>
                      </a:r>
                      <a:r>
                        <a:rPr kumimoji="1" lang="ja-JP" altLang="en-US" sz="900" dirty="0">
                          <a:solidFill>
                            <a:schemeClr val="tx1"/>
                          </a:solidFill>
                          <a:latin typeface="+mn-ea"/>
                          <a:ea typeface="+mn-ea"/>
                        </a:rPr>
                        <a:t>～</a:t>
                      </a:r>
                      <a:r>
                        <a:rPr kumimoji="1" lang="en-US" altLang="ja-JP" sz="900" dirty="0">
                          <a:solidFill>
                            <a:schemeClr val="tx1"/>
                          </a:solidFill>
                          <a:latin typeface="+mn-ea"/>
                          <a:ea typeface="+mn-ea"/>
                        </a:rPr>
                        <a:t>2020.3.16</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107943">
                <a:tc rowSpan="2">
                  <a:txBody>
                    <a:bodyPr/>
                    <a:lstStyle/>
                    <a:p>
                      <a:r>
                        <a:rPr lang="ja-JP" altLang="en-US" sz="900" dirty="0">
                          <a:solidFill>
                            <a:schemeClr val="tx1"/>
                          </a:solidFill>
                          <a:latin typeface="+mn-ea"/>
                          <a:ea typeface="+mn-ea"/>
                        </a:rPr>
                        <a:t>阿倍野</a:t>
                      </a:r>
                      <a:endParaRPr lang="en-US" altLang="ja-JP" sz="900" dirty="0">
                        <a:solidFill>
                          <a:schemeClr val="tx1"/>
                        </a:solidFill>
                        <a:latin typeface="+mn-ea"/>
                        <a:ea typeface="+mn-ea"/>
                      </a:endParaRPr>
                    </a:p>
                    <a:p>
                      <a:r>
                        <a:rPr lang="ja-JP" altLang="en-US" sz="900" dirty="0">
                          <a:solidFill>
                            <a:schemeClr val="tx1"/>
                          </a:solidFill>
                          <a:latin typeface="+mn-ea"/>
                          <a:ea typeface="+mn-ea"/>
                        </a:rPr>
                        <a:t>歩道橋</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900" dirty="0">
                          <a:solidFill>
                            <a:schemeClr val="tx1"/>
                          </a:solidFill>
                          <a:latin typeface="+mn-ea"/>
                          <a:ea typeface="+mn-ea"/>
                        </a:rPr>
                        <a:t>鮨屋萬助・</a:t>
                      </a:r>
                      <a:endParaRPr lang="en-US" altLang="ja-JP" sz="900" dirty="0">
                        <a:solidFill>
                          <a:schemeClr val="tx1"/>
                        </a:solidFill>
                        <a:latin typeface="+mn-ea"/>
                        <a:ea typeface="+mn-ea"/>
                      </a:endParaRPr>
                    </a:p>
                    <a:p>
                      <a:r>
                        <a:rPr lang="ja-JP" altLang="en-US" sz="900" dirty="0">
                          <a:solidFill>
                            <a:schemeClr val="tx1"/>
                          </a:solidFill>
                          <a:latin typeface="+mn-ea"/>
                          <a:ea typeface="+mn-ea"/>
                        </a:rPr>
                        <a:t>阿倍野歩道橋</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ja-JP" altLang="en-US" sz="900" dirty="0">
                          <a:solidFill>
                            <a:schemeClr val="tx1"/>
                          </a:solidFill>
                          <a:latin typeface="+mn-ea"/>
                          <a:ea typeface="+mn-ea"/>
                        </a:rPr>
                        <a:t>（株）小鯛雀</a:t>
                      </a:r>
                      <a:r>
                        <a:rPr lang="ja-JP" altLang="en-US" sz="900" dirty="0" err="1">
                          <a:solidFill>
                            <a:schemeClr val="tx1"/>
                          </a:solidFill>
                          <a:latin typeface="+mn-ea"/>
                          <a:ea typeface="+mn-ea"/>
                        </a:rPr>
                        <a:t>鮨鮨</a:t>
                      </a:r>
                      <a:r>
                        <a:rPr lang="ja-JP" altLang="en-US" sz="900" dirty="0">
                          <a:solidFill>
                            <a:schemeClr val="tx1"/>
                          </a:solidFill>
                          <a:latin typeface="+mn-ea"/>
                          <a:ea typeface="+mn-ea"/>
                        </a:rPr>
                        <a:t>萬</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solidFill>
                            <a:schemeClr val="tx1"/>
                          </a:solidFill>
                          <a:latin typeface="+mn-ea"/>
                          <a:ea typeface="+mn-ea"/>
                        </a:rPr>
                        <a:t>360</a:t>
                      </a:r>
                      <a:r>
                        <a:rPr lang="ja-JP" altLang="en-US" sz="900" dirty="0">
                          <a:solidFill>
                            <a:schemeClr val="tx1"/>
                          </a:solidFill>
                          <a:latin typeface="+mn-ea"/>
                          <a:ea typeface="+mn-ea"/>
                        </a:rPr>
                        <a:t>万円</a:t>
                      </a:r>
                      <a:endParaRPr lang="en-US" altLang="ja-JP" sz="900" dirty="0">
                        <a:solidFill>
                          <a:schemeClr val="tx1"/>
                        </a:solidFill>
                        <a:latin typeface="+mn-ea"/>
                        <a:ea typeface="+mn-ea"/>
                      </a:endParaRPr>
                    </a:p>
                    <a:p>
                      <a:r>
                        <a:rPr lang="ja-JP" altLang="en-US" sz="900" dirty="0">
                          <a:solidFill>
                            <a:schemeClr val="tx1"/>
                          </a:solidFill>
                          <a:latin typeface="+mn-ea"/>
                          <a:ea typeface="+mn-ea"/>
                        </a:rPr>
                        <a:t>　（年額、税込）</a:t>
                      </a:r>
                      <a:endParaRPr lang="en-US" altLang="ja-JP"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900" dirty="0">
                          <a:solidFill>
                            <a:schemeClr val="tx1"/>
                          </a:solidFill>
                          <a:latin typeface="+mn-ea"/>
                          <a:ea typeface="+mn-ea"/>
                        </a:rPr>
                        <a:t>2013.11.1</a:t>
                      </a:r>
                    </a:p>
                    <a:p>
                      <a:r>
                        <a:rPr lang="ja-JP" altLang="en-US" sz="900" dirty="0">
                          <a:solidFill>
                            <a:schemeClr val="tx1"/>
                          </a:solidFill>
                          <a:latin typeface="+mn-ea"/>
                          <a:ea typeface="+mn-ea"/>
                        </a:rPr>
                        <a:t>　～</a:t>
                      </a:r>
                      <a:r>
                        <a:rPr lang="en-US" altLang="ja-JP" sz="900" dirty="0">
                          <a:solidFill>
                            <a:schemeClr val="tx1"/>
                          </a:solidFill>
                          <a:latin typeface="+mn-ea"/>
                          <a:ea typeface="+mn-ea"/>
                        </a:rPr>
                        <a:t>2016.10.31</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0039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900" dirty="0">
                          <a:solidFill>
                            <a:schemeClr val="tx1"/>
                          </a:solidFill>
                          <a:latin typeface="+mn-ea"/>
                          <a:ea typeface="+mn-ea"/>
                        </a:rPr>
                        <a:t>120</a:t>
                      </a:r>
                      <a:r>
                        <a:rPr kumimoji="1" lang="ja-JP" altLang="en-US" sz="900" dirty="0">
                          <a:solidFill>
                            <a:schemeClr val="tx1"/>
                          </a:solidFill>
                        </a:rPr>
                        <a:t>万円</a:t>
                      </a:r>
                      <a:endParaRPr kumimoji="1" lang="en-US" altLang="ja-JP" sz="900" dirty="0">
                        <a:solidFill>
                          <a:schemeClr val="tx1"/>
                        </a:solidFill>
                      </a:endParaRPr>
                    </a:p>
                    <a:p>
                      <a:r>
                        <a:rPr kumimoji="1" lang="ja-JP" altLang="en-US" sz="900" dirty="0">
                          <a:solidFill>
                            <a:schemeClr val="tx1"/>
                          </a:solidFill>
                        </a:rPr>
                        <a:t>　（年額、税込）</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latin typeface="+mn-ea"/>
                          <a:ea typeface="+mn-ea"/>
                        </a:rPr>
                        <a:t>2016.11.1</a:t>
                      </a:r>
                    </a:p>
                    <a:p>
                      <a:r>
                        <a:rPr kumimoji="1" lang="ja-JP" altLang="en-US" sz="900" dirty="0">
                          <a:solidFill>
                            <a:schemeClr val="tx1"/>
                          </a:solidFill>
                          <a:latin typeface="+mn-ea"/>
                          <a:ea typeface="+mn-ea"/>
                        </a:rPr>
                        <a:t>　～</a:t>
                      </a:r>
                      <a:r>
                        <a:rPr kumimoji="1" lang="en-US" altLang="ja-JP" sz="900" dirty="0">
                          <a:solidFill>
                            <a:schemeClr val="tx1"/>
                          </a:solidFill>
                          <a:latin typeface="+mn-ea"/>
                          <a:ea typeface="+mn-ea"/>
                        </a:rPr>
                        <a:t>2019.10.31</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57882">
                <a:tc>
                  <a:txBody>
                    <a:bodyPr/>
                    <a:lstStyle/>
                    <a:p>
                      <a:r>
                        <a:rPr kumimoji="1" lang="ja-JP" altLang="en-US" sz="900" dirty="0">
                          <a:solidFill>
                            <a:schemeClr val="tx1"/>
                          </a:solidFill>
                          <a:latin typeface="+mn-ea"/>
                          <a:ea typeface="+mn-ea"/>
                        </a:rPr>
                        <a:t>靱テニスセンター</a:t>
                      </a:r>
                      <a:endParaRPr kumimoji="1" lang="en-US" altLang="ja-JP"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900" dirty="0">
                          <a:solidFill>
                            <a:schemeClr val="tx1"/>
                          </a:solidFill>
                          <a:latin typeface="+mn-ea"/>
                          <a:ea typeface="+mn-ea"/>
                        </a:rPr>
                        <a:t>ITC</a:t>
                      </a:r>
                      <a:r>
                        <a:rPr kumimoji="1" lang="ja-JP" altLang="en-US" sz="900" dirty="0">
                          <a:solidFill>
                            <a:schemeClr val="tx1"/>
                          </a:solidFill>
                          <a:latin typeface="+mn-ea"/>
                          <a:ea typeface="+mn-ea"/>
                        </a:rPr>
                        <a:t>靱テニスセンター</a:t>
                      </a:r>
                      <a:endParaRPr kumimoji="1" lang="en-US" altLang="ja-JP"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900" dirty="0">
                          <a:solidFill>
                            <a:schemeClr val="tx1"/>
                          </a:solidFill>
                          <a:latin typeface="+mn-ea"/>
                          <a:ea typeface="+mn-ea"/>
                        </a:rPr>
                        <a:t>(</a:t>
                      </a:r>
                      <a:r>
                        <a:rPr kumimoji="1" lang="ja-JP" altLang="en-US" sz="900" dirty="0">
                          <a:solidFill>
                            <a:schemeClr val="tx1"/>
                          </a:solidFill>
                          <a:latin typeface="+mn-ea"/>
                          <a:ea typeface="+mn-ea"/>
                        </a:rPr>
                        <a:t>株</a:t>
                      </a:r>
                      <a:r>
                        <a:rPr kumimoji="1" lang="en-US" altLang="ja-JP" sz="900" dirty="0">
                          <a:solidFill>
                            <a:schemeClr val="tx1"/>
                          </a:solidFill>
                          <a:latin typeface="+mn-ea"/>
                          <a:ea typeface="+mn-ea"/>
                        </a:rPr>
                        <a:t>)</a:t>
                      </a:r>
                      <a:r>
                        <a:rPr kumimoji="1" lang="ja-JP" altLang="en-US" sz="900" dirty="0">
                          <a:solidFill>
                            <a:schemeClr val="tx1"/>
                          </a:solidFill>
                          <a:latin typeface="+mn-ea"/>
                          <a:ea typeface="+mn-ea"/>
                        </a:rPr>
                        <a:t>ＩＴＣ</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900" dirty="0">
                          <a:solidFill>
                            <a:schemeClr val="tx1"/>
                          </a:solidFill>
                        </a:rPr>
                        <a:t>両施設で</a:t>
                      </a:r>
                      <a:endParaRPr kumimoji="1" lang="en-US" altLang="ja-JP" sz="900">
                        <a:solidFill>
                          <a:schemeClr val="tx1"/>
                        </a:solidFill>
                      </a:endParaRPr>
                    </a:p>
                    <a:p>
                      <a:r>
                        <a:rPr kumimoji="1" lang="en-US" altLang="ja-JP" sz="900">
                          <a:solidFill>
                            <a:schemeClr val="tx1"/>
                          </a:solidFill>
                        </a:rPr>
                        <a:t>500</a:t>
                      </a:r>
                      <a:r>
                        <a:rPr kumimoji="1" lang="ja-JP" altLang="en-US" sz="900" dirty="0">
                          <a:solidFill>
                            <a:schemeClr val="tx1"/>
                          </a:solidFill>
                        </a:rPr>
                        <a:t>万円</a:t>
                      </a:r>
                      <a:endParaRPr kumimoji="1" lang="en-US" altLang="ja-JP" sz="900" dirty="0">
                        <a:solidFill>
                          <a:schemeClr val="tx1"/>
                        </a:solidFill>
                      </a:endParaRPr>
                    </a:p>
                    <a:p>
                      <a:r>
                        <a:rPr kumimoji="1" lang="ja-JP" altLang="en-US" sz="900" dirty="0">
                          <a:solidFill>
                            <a:schemeClr val="tx1"/>
                          </a:solidFill>
                        </a:rPr>
                        <a:t>　（年額、税別）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900" dirty="0">
                          <a:solidFill>
                            <a:schemeClr val="tx1"/>
                          </a:solidFill>
                          <a:latin typeface="+mn-ea"/>
                          <a:ea typeface="+mn-ea"/>
                        </a:rPr>
                        <a:t>2017.9.1</a:t>
                      </a:r>
                    </a:p>
                    <a:p>
                      <a:r>
                        <a:rPr kumimoji="1" lang="ja-JP" altLang="en-US" sz="900" dirty="0">
                          <a:solidFill>
                            <a:schemeClr val="tx1"/>
                          </a:solidFill>
                          <a:latin typeface="+mn-ea"/>
                          <a:ea typeface="+mn-ea"/>
                        </a:rPr>
                        <a:t>　～</a:t>
                      </a:r>
                      <a:r>
                        <a:rPr kumimoji="1" lang="en-US" altLang="ja-JP" sz="900" dirty="0">
                          <a:solidFill>
                            <a:schemeClr val="tx1"/>
                          </a:solidFill>
                          <a:latin typeface="+mn-ea"/>
                          <a:ea typeface="+mn-ea"/>
                        </a:rPr>
                        <a:t>2022.8.31</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254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n-ea"/>
                          <a:ea typeface="+mn-ea"/>
                        </a:rPr>
                        <a:t>ITC</a:t>
                      </a:r>
                      <a:r>
                        <a:rPr kumimoji="1" lang="ja-JP" altLang="en-US" sz="900" dirty="0">
                          <a:solidFill>
                            <a:schemeClr val="tx1"/>
                          </a:solidFill>
                          <a:latin typeface="+mn-ea"/>
                          <a:ea typeface="+mn-ea"/>
                        </a:rPr>
                        <a:t>靱庭球場</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54462">
                <a:tc>
                  <a:txBody>
                    <a:bodyPr/>
                    <a:lstStyle/>
                    <a:p>
                      <a:r>
                        <a:rPr kumimoji="1" lang="ja-JP" altLang="en-US" sz="900" dirty="0">
                          <a:solidFill>
                            <a:schemeClr val="tx1"/>
                          </a:solidFill>
                          <a:latin typeface="+mn-ea"/>
                          <a:ea typeface="+mn-ea"/>
                        </a:rPr>
                        <a:t>中央体育館</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mn-ea"/>
                          <a:ea typeface="+mn-ea"/>
                        </a:rPr>
                        <a:t>丸善インテックアリーナ</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900" dirty="0">
                          <a:solidFill>
                            <a:schemeClr val="tx1"/>
                          </a:solidFill>
                          <a:latin typeface="+mn-ea"/>
                          <a:ea typeface="+mn-ea"/>
                        </a:rPr>
                        <a:t>丸善インテック（株）</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900" dirty="0">
                          <a:solidFill>
                            <a:schemeClr val="tx1"/>
                          </a:solidFill>
                        </a:rPr>
                        <a:t>各</a:t>
                      </a:r>
                      <a:r>
                        <a:rPr kumimoji="1" lang="en-US" altLang="ja-JP" sz="900" dirty="0">
                          <a:solidFill>
                            <a:schemeClr val="tx1"/>
                          </a:solidFill>
                        </a:rPr>
                        <a:t>500</a:t>
                      </a:r>
                      <a:r>
                        <a:rPr kumimoji="1" lang="ja-JP" altLang="en-US" sz="900" dirty="0">
                          <a:solidFill>
                            <a:schemeClr val="tx1"/>
                          </a:solidFill>
                        </a:rPr>
                        <a:t>万円</a:t>
                      </a:r>
                      <a:endParaRPr kumimoji="1" lang="en-US" altLang="ja-JP" sz="900" dirty="0">
                        <a:solidFill>
                          <a:schemeClr val="tx1"/>
                        </a:solidFill>
                      </a:endParaRPr>
                    </a:p>
                    <a:p>
                      <a:r>
                        <a:rPr kumimoji="1" lang="ja-JP" altLang="en-US" sz="900" dirty="0">
                          <a:solidFill>
                            <a:schemeClr val="tx1"/>
                          </a:solidFill>
                        </a:rPr>
                        <a:t>　（年額・税別）</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en-US" altLang="ja-JP" sz="900" dirty="0">
                          <a:solidFill>
                            <a:schemeClr val="tx1"/>
                          </a:solidFill>
                          <a:latin typeface="+mn-ea"/>
                          <a:ea typeface="+mn-ea"/>
                        </a:rPr>
                        <a:t>2018.3.1</a:t>
                      </a:r>
                    </a:p>
                    <a:p>
                      <a:r>
                        <a:rPr kumimoji="1" lang="ja-JP" altLang="en-US" sz="900" dirty="0">
                          <a:solidFill>
                            <a:schemeClr val="tx1"/>
                          </a:solidFill>
                          <a:latin typeface="+mn-ea"/>
                          <a:ea typeface="+mn-ea"/>
                        </a:rPr>
                        <a:t>　～</a:t>
                      </a:r>
                      <a:r>
                        <a:rPr kumimoji="1" lang="en-US" altLang="ja-JP" sz="900" dirty="0">
                          <a:solidFill>
                            <a:schemeClr val="tx1"/>
                          </a:solidFill>
                          <a:latin typeface="+mn-ea"/>
                          <a:ea typeface="+mn-ea"/>
                        </a:rPr>
                        <a:t>2023.2.28</a:t>
                      </a:r>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261375">
                <a:tc>
                  <a:txBody>
                    <a:bodyPr/>
                    <a:lstStyle/>
                    <a:p>
                      <a:r>
                        <a:rPr kumimoji="1" lang="ja-JP" altLang="en-US" sz="900" dirty="0">
                          <a:solidFill>
                            <a:schemeClr val="tx1"/>
                          </a:solidFill>
                          <a:latin typeface="+mn-ea"/>
                          <a:ea typeface="+mn-ea"/>
                        </a:rPr>
                        <a:t>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900" dirty="0">
                          <a:solidFill>
                            <a:schemeClr val="tx1"/>
                          </a:solidFill>
                          <a:latin typeface="+mn-ea"/>
                          <a:ea typeface="+mn-ea"/>
                        </a:rPr>
                        <a:t>丸善インテック大阪プール</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900" dirty="0">
                        <a:solidFill>
                          <a:schemeClr val="tx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18" name="正方形/長方形 17"/>
          <p:cNvSpPr/>
          <p:nvPr/>
        </p:nvSpPr>
        <p:spPr>
          <a:xfrm>
            <a:off x="6660233" y="6467739"/>
            <a:ext cx="2304255" cy="230832"/>
          </a:xfrm>
          <a:prstGeom prst="rect">
            <a:avLst/>
          </a:prstGeom>
        </p:spPr>
        <p:txBody>
          <a:bodyPr wrap="square">
            <a:spAutoFit/>
          </a:bodyPr>
          <a:lstStyle/>
          <a:p>
            <a:pPr algn="r"/>
            <a:r>
              <a:rPr lang="ja-JP" altLang="en-US" sz="900" dirty="0">
                <a:solidFill>
                  <a:prstClr val="black"/>
                </a:solidFill>
                <a:latin typeface="ＭＳ Ｐゴシック" panose="020B0600070205080204" pitchFamily="50" charset="-128"/>
              </a:rPr>
              <a:t>（</a:t>
            </a:r>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）工事期間中は減額</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138</a:t>
            </a:fld>
            <a:endParaRPr kumimoji="1" lang="ja-JP" altLang="en-US"/>
          </a:p>
        </p:txBody>
      </p:sp>
    </p:spTree>
    <p:extLst>
      <p:ext uri="{BB962C8B-B14F-4D97-AF65-F5344CB8AC3E}">
        <p14:creationId xmlns:p14="http://schemas.microsoft.com/office/powerpoint/2010/main" val="1436783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131840" y="2644974"/>
            <a:ext cx="1676405" cy="3078958"/>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endParaRPr>
          </a:p>
        </p:txBody>
      </p:sp>
      <p:sp>
        <p:nvSpPr>
          <p:cNvPr id="13" name="正方形/長方形 12"/>
          <p:cNvSpPr/>
          <p:nvPr/>
        </p:nvSpPr>
        <p:spPr>
          <a:xfrm>
            <a:off x="5611416" y="3501008"/>
            <a:ext cx="3497088" cy="2124498"/>
          </a:xfrm>
          <a:prstGeom prst="rect">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FF0000"/>
              </a:solidFill>
            </a:endParaRPr>
          </a:p>
        </p:txBody>
      </p:sp>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139</a:t>
            </a:fld>
            <a:endParaRPr kumimoji="1" lang="ja-JP" altLang="en-US"/>
          </a:p>
        </p:txBody>
      </p:sp>
      <p:sp>
        <p:nvSpPr>
          <p:cNvPr id="3" name="テキスト ボックス 8"/>
          <p:cNvSpPr txBox="1">
            <a:spLocks noChangeArrowheads="1"/>
          </p:cNvSpPr>
          <p:nvPr/>
        </p:nvSpPr>
        <p:spPr bwMode="auto">
          <a:xfrm>
            <a:off x="596644" y="1218238"/>
            <a:ext cx="7704782" cy="338554"/>
          </a:xfrm>
          <a:prstGeom prst="rect">
            <a:avLst/>
          </a:prstGeom>
          <a:noFill/>
          <a:ln w="9525">
            <a:noFill/>
            <a:miter lim="800000"/>
            <a:headEnd/>
            <a:tailEnd/>
          </a:ln>
        </p:spPr>
        <p:txBody>
          <a:bodyPr wrap="square">
            <a:spAutoFit/>
          </a:bodyPr>
          <a:lstStyle/>
          <a:p>
            <a:r>
              <a:rPr lang="ja-JP" altLang="en-US" sz="1600" dirty="0"/>
              <a:t>不用となった資産は積極的に売却することで、税外収入を確保してきた。</a:t>
            </a:r>
            <a:endParaRPr lang="ja-JP" altLang="ja-JP" sz="1600" dirty="0"/>
          </a:p>
        </p:txBody>
      </p:sp>
      <p:sp>
        <p:nvSpPr>
          <p:cNvPr id="6" name="テキスト ボックス 5"/>
          <p:cNvSpPr txBox="1"/>
          <p:nvPr/>
        </p:nvSpPr>
        <p:spPr>
          <a:xfrm>
            <a:off x="5743652" y="1671074"/>
            <a:ext cx="3547442" cy="3970318"/>
          </a:xfrm>
          <a:prstGeom prst="rect">
            <a:avLst/>
          </a:prstGeom>
          <a:noFill/>
        </p:spPr>
        <p:txBody>
          <a:bodyPr wrap="square" rtlCol="0">
            <a:spAutoFit/>
          </a:bodyPr>
          <a:lstStyle/>
          <a:p>
            <a:r>
              <a:rPr lang="ja-JP" altLang="en-US" sz="1200" dirty="0">
                <a:solidFill>
                  <a:srgbClr val="000000"/>
                </a:solidFill>
                <a:latin typeface="Calibri" pitchFamily="34" charset="0"/>
              </a:rPr>
              <a:t>・</a:t>
            </a:r>
            <a:r>
              <a:rPr lang="en-US" altLang="ja-JP" sz="1200" dirty="0">
                <a:solidFill>
                  <a:srgbClr val="000000"/>
                </a:solidFill>
                <a:latin typeface="Calibri" pitchFamily="34" charset="0"/>
              </a:rPr>
              <a:t>2007</a:t>
            </a:r>
            <a:r>
              <a:rPr lang="ja-JP" altLang="en-US" sz="1200" dirty="0">
                <a:solidFill>
                  <a:srgbClr val="000000"/>
                </a:solidFill>
                <a:latin typeface="Calibri" pitchFamily="34" charset="0"/>
              </a:rPr>
              <a:t>年度　</a:t>
            </a:r>
            <a:endParaRPr lang="en-US" altLang="ja-JP" sz="1200" dirty="0">
              <a:solidFill>
                <a:srgbClr val="000000"/>
              </a:solidFill>
              <a:latin typeface="Calibri" pitchFamily="34" charset="0"/>
            </a:endParaRPr>
          </a:p>
          <a:p>
            <a:r>
              <a:rPr lang="ja-JP" altLang="en-US" sz="1200" dirty="0">
                <a:solidFill>
                  <a:srgbClr val="000000"/>
                </a:solidFill>
                <a:latin typeface="Calibri" pitchFamily="34" charset="0"/>
              </a:rPr>
              <a:t>　未利用地売却目標設定（</a:t>
            </a:r>
            <a:r>
              <a:rPr lang="en-US" altLang="ja-JP" sz="1200" dirty="0">
                <a:solidFill>
                  <a:srgbClr val="000000"/>
                </a:solidFill>
                <a:latin typeface="Calibri" pitchFamily="34" charset="0"/>
              </a:rPr>
              <a:t>10</a:t>
            </a:r>
            <a:r>
              <a:rPr lang="ja-JP" altLang="en-US" sz="1200" dirty="0">
                <a:solidFill>
                  <a:srgbClr val="000000"/>
                </a:solidFill>
                <a:latin typeface="Calibri" pitchFamily="34" charset="0"/>
              </a:rPr>
              <a:t>年間で</a:t>
            </a:r>
            <a:r>
              <a:rPr lang="en-US" altLang="ja-JP" sz="1200" dirty="0">
                <a:solidFill>
                  <a:srgbClr val="000000"/>
                </a:solidFill>
                <a:latin typeface="Calibri" pitchFamily="34" charset="0"/>
              </a:rPr>
              <a:t>1,000</a:t>
            </a:r>
            <a:r>
              <a:rPr lang="ja-JP" altLang="en-US" sz="1200" dirty="0">
                <a:solidFill>
                  <a:srgbClr val="000000"/>
                </a:solidFill>
                <a:latin typeface="Calibri" pitchFamily="34" charset="0"/>
              </a:rPr>
              <a:t>億円）</a:t>
            </a:r>
            <a:endParaRPr lang="en-US" altLang="ja-JP" sz="1200" dirty="0">
              <a:solidFill>
                <a:srgbClr val="000000"/>
              </a:solidFill>
              <a:latin typeface="Calibri" pitchFamily="34" charset="0"/>
            </a:endParaRPr>
          </a:p>
          <a:p>
            <a:r>
              <a:rPr lang="ja-JP" altLang="en-US" sz="1200" dirty="0">
                <a:solidFill>
                  <a:srgbClr val="000000"/>
                </a:solidFill>
                <a:latin typeface="Calibri" pitchFamily="34" charset="0"/>
              </a:rPr>
              <a:t>　　　→</a:t>
            </a:r>
            <a:r>
              <a:rPr lang="en-US" altLang="ja-JP" sz="1200" dirty="0">
                <a:solidFill>
                  <a:srgbClr val="000000"/>
                </a:solidFill>
                <a:latin typeface="Calibri" pitchFamily="34" charset="0"/>
              </a:rPr>
              <a:t> 2010</a:t>
            </a:r>
            <a:r>
              <a:rPr lang="ja-JP" altLang="en-US" sz="1200" dirty="0">
                <a:solidFill>
                  <a:srgbClr val="000000"/>
                </a:solidFill>
                <a:latin typeface="Calibri" pitchFamily="34" charset="0"/>
              </a:rPr>
              <a:t>年度に前倒し達成</a:t>
            </a:r>
            <a:endParaRPr lang="en-US" altLang="ja-JP" sz="1200" dirty="0">
              <a:solidFill>
                <a:srgbClr val="000000"/>
              </a:solidFill>
              <a:latin typeface="Calibri" pitchFamily="34" charset="0"/>
            </a:endParaRPr>
          </a:p>
          <a:p>
            <a:pPr lvl="0"/>
            <a:endParaRPr lang="en-US" altLang="ja-JP" sz="1200" dirty="0">
              <a:solidFill>
                <a:srgbClr val="000000"/>
              </a:solidFill>
              <a:latin typeface="Calibri" pitchFamily="34" charset="0"/>
            </a:endParaRPr>
          </a:p>
          <a:p>
            <a:pPr lvl="0"/>
            <a:r>
              <a:rPr lang="ja-JP" altLang="en-US" sz="1200" dirty="0">
                <a:solidFill>
                  <a:srgbClr val="000000"/>
                </a:solidFill>
                <a:latin typeface="Calibri" pitchFamily="34" charset="0"/>
              </a:rPr>
              <a:t>・</a:t>
            </a:r>
            <a:r>
              <a:rPr lang="en-US" altLang="ja-JP" sz="1200" dirty="0">
                <a:solidFill>
                  <a:srgbClr val="000000"/>
                </a:solidFill>
                <a:latin typeface="Calibri" pitchFamily="34" charset="0"/>
              </a:rPr>
              <a:t>2008</a:t>
            </a:r>
            <a:r>
              <a:rPr lang="ja-JP" altLang="en-US" sz="1200" dirty="0">
                <a:solidFill>
                  <a:srgbClr val="000000"/>
                </a:solidFill>
                <a:latin typeface="Calibri" pitchFamily="34" charset="0"/>
              </a:rPr>
              <a:t>年度</a:t>
            </a:r>
            <a:endParaRPr lang="en-US" altLang="ja-JP" sz="1200" dirty="0">
              <a:solidFill>
                <a:srgbClr val="000000"/>
              </a:solidFill>
              <a:latin typeface="Calibri" pitchFamily="34" charset="0"/>
            </a:endParaRPr>
          </a:p>
          <a:p>
            <a:pPr lvl="0"/>
            <a:r>
              <a:rPr lang="ja-JP" altLang="en-US" sz="1200" dirty="0">
                <a:solidFill>
                  <a:srgbClr val="000000"/>
                </a:solidFill>
                <a:latin typeface="Calibri" pitchFamily="34" charset="0"/>
              </a:rPr>
              <a:t>　未利用地売却促進インセンティブ制度を導入</a:t>
            </a:r>
            <a:endParaRPr lang="en-US" altLang="ja-JP" sz="1200" dirty="0">
              <a:solidFill>
                <a:srgbClr val="000000"/>
              </a:solidFill>
              <a:latin typeface="Calibri" pitchFamily="34" charset="0"/>
            </a:endParaRPr>
          </a:p>
          <a:p>
            <a:pPr lvl="0"/>
            <a:endParaRPr lang="en-US" altLang="ja-JP" sz="1200" dirty="0">
              <a:solidFill>
                <a:srgbClr val="000000"/>
              </a:solidFill>
              <a:latin typeface="Calibri" pitchFamily="34" charset="0"/>
            </a:endParaRPr>
          </a:p>
          <a:p>
            <a:pPr lvl="0"/>
            <a:r>
              <a:rPr lang="ja-JP" altLang="en-US" sz="1200" dirty="0">
                <a:latin typeface="Calibri" pitchFamily="34" charset="0"/>
              </a:rPr>
              <a:t>・</a:t>
            </a:r>
            <a:r>
              <a:rPr lang="en-US" altLang="ja-JP" sz="1200" dirty="0">
                <a:latin typeface="Calibri" pitchFamily="34" charset="0"/>
              </a:rPr>
              <a:t>2010</a:t>
            </a:r>
            <a:r>
              <a:rPr lang="ja-JP" altLang="en-US" sz="1200" dirty="0">
                <a:latin typeface="Calibri" pitchFamily="34" charset="0"/>
              </a:rPr>
              <a:t>年度</a:t>
            </a:r>
            <a:endParaRPr lang="en-US" altLang="ja-JP" sz="1200" dirty="0">
              <a:latin typeface="Calibri" pitchFamily="34" charset="0"/>
            </a:endParaRPr>
          </a:p>
          <a:p>
            <a:pPr lvl="0"/>
            <a:r>
              <a:rPr lang="ja-JP" altLang="en-US" sz="1200" dirty="0">
                <a:latin typeface="Calibri" pitchFamily="34" charset="0"/>
              </a:rPr>
              <a:t>　新たな売却目標設定：</a:t>
            </a:r>
            <a:r>
              <a:rPr lang="en-US" altLang="ja-JP" sz="1200" dirty="0">
                <a:latin typeface="Calibri" pitchFamily="34" charset="0"/>
              </a:rPr>
              <a:t>2018</a:t>
            </a:r>
            <a:r>
              <a:rPr lang="ja-JP" altLang="en-US" sz="1200" dirty="0">
                <a:latin typeface="Calibri" pitchFamily="34" charset="0"/>
              </a:rPr>
              <a:t>年度までに</a:t>
            </a:r>
            <a:r>
              <a:rPr lang="en-US" altLang="ja-JP" sz="1200" dirty="0">
                <a:latin typeface="Calibri" pitchFamily="34" charset="0"/>
              </a:rPr>
              <a:t>1,500</a:t>
            </a:r>
            <a:r>
              <a:rPr lang="ja-JP" altLang="en-US" sz="1200" dirty="0">
                <a:latin typeface="Calibri" pitchFamily="34" charset="0"/>
              </a:rPr>
              <a:t>億円</a:t>
            </a:r>
            <a:endParaRPr lang="en-US" altLang="ja-JP" sz="1200" dirty="0">
              <a:latin typeface="Calibri" pitchFamily="34" charset="0"/>
            </a:endParaRPr>
          </a:p>
          <a:p>
            <a:pPr lvl="0"/>
            <a:endParaRPr lang="en-US" altLang="ja-JP" sz="1200" dirty="0">
              <a:latin typeface="Calibri" pitchFamily="34" charset="0"/>
            </a:endParaRPr>
          </a:p>
          <a:p>
            <a:pPr lvl="0"/>
            <a:r>
              <a:rPr lang="ja-JP" altLang="en-US" sz="1200" dirty="0">
                <a:latin typeface="Calibri" pitchFamily="34" charset="0"/>
              </a:rPr>
              <a:t>・</a:t>
            </a:r>
            <a:r>
              <a:rPr lang="en-US" altLang="ja-JP" sz="1200" dirty="0">
                <a:latin typeface="Calibri" pitchFamily="34" charset="0"/>
              </a:rPr>
              <a:t>2016</a:t>
            </a:r>
            <a:r>
              <a:rPr lang="ja-JP" altLang="en-US" sz="1200" dirty="0">
                <a:latin typeface="Calibri" pitchFamily="34" charset="0"/>
              </a:rPr>
              <a:t>年度</a:t>
            </a:r>
            <a:endParaRPr lang="en-US" altLang="ja-JP" sz="1200" dirty="0">
              <a:latin typeface="Calibri" pitchFamily="34" charset="0"/>
            </a:endParaRPr>
          </a:p>
          <a:p>
            <a:pPr lvl="0"/>
            <a:r>
              <a:rPr lang="ja-JP" altLang="en-US" sz="1200" dirty="0">
                <a:latin typeface="Calibri" pitchFamily="34" charset="0"/>
              </a:rPr>
              <a:t>　　売却目標設定</a:t>
            </a:r>
            <a:endParaRPr lang="en-US" altLang="ja-JP" sz="1200" strike="sngStrike" dirty="0">
              <a:solidFill>
                <a:srgbClr val="FF0000"/>
              </a:solidFill>
              <a:latin typeface="Calibri" pitchFamily="34" charset="0"/>
            </a:endParaRPr>
          </a:p>
          <a:p>
            <a:pPr lvl="0"/>
            <a:r>
              <a:rPr lang="ja-JP" altLang="en-US" sz="1200" dirty="0">
                <a:latin typeface="Calibri" pitchFamily="34" charset="0"/>
              </a:rPr>
              <a:t>　　　</a:t>
            </a:r>
            <a:r>
              <a:rPr lang="en-US" altLang="ja-JP" sz="1200" dirty="0">
                <a:latin typeface="Calibri" pitchFamily="34" charset="0"/>
              </a:rPr>
              <a:t>2016</a:t>
            </a:r>
            <a:r>
              <a:rPr lang="ja-JP" altLang="en-US" sz="1200" dirty="0">
                <a:latin typeface="Calibri" pitchFamily="34" charset="0"/>
              </a:rPr>
              <a:t>～</a:t>
            </a:r>
            <a:r>
              <a:rPr lang="en-US" altLang="ja-JP" sz="1200" dirty="0">
                <a:latin typeface="Calibri" pitchFamily="34" charset="0"/>
              </a:rPr>
              <a:t>2018</a:t>
            </a:r>
            <a:r>
              <a:rPr lang="ja-JP" altLang="en-US" sz="1200" dirty="0">
                <a:latin typeface="Calibri" pitchFamily="34" charset="0"/>
              </a:rPr>
              <a:t>年度までに累計</a:t>
            </a:r>
            <a:r>
              <a:rPr lang="en-US" altLang="ja-JP" sz="1200" dirty="0">
                <a:latin typeface="Calibri" pitchFamily="34" charset="0"/>
              </a:rPr>
              <a:t>433</a:t>
            </a:r>
            <a:r>
              <a:rPr lang="ja-JP" altLang="en-US" sz="1200" dirty="0">
                <a:latin typeface="Calibri" pitchFamily="34" charset="0"/>
              </a:rPr>
              <a:t>億円</a:t>
            </a:r>
            <a:endParaRPr lang="en-US" altLang="ja-JP" sz="1200" strike="sngStrike" dirty="0">
              <a:solidFill>
                <a:srgbClr val="FF0000"/>
              </a:solidFill>
              <a:latin typeface="Calibri" pitchFamily="34" charset="0"/>
            </a:endParaRPr>
          </a:p>
          <a:p>
            <a:pPr lvl="0"/>
            <a:r>
              <a:rPr lang="ja-JP" altLang="en-US" sz="1200" dirty="0">
                <a:solidFill>
                  <a:srgbClr val="FF0000"/>
                </a:solidFill>
                <a:latin typeface="Calibri" pitchFamily="34" charset="0"/>
              </a:rPr>
              <a:t>　　</a:t>
            </a:r>
            <a:endParaRPr lang="en-US" altLang="ja-JP" sz="1200" dirty="0">
              <a:latin typeface="Calibri" pitchFamily="34" charset="0"/>
            </a:endParaRPr>
          </a:p>
          <a:p>
            <a:pPr lvl="0"/>
            <a:r>
              <a:rPr lang="ja-JP" altLang="en-US" sz="1200" dirty="0">
                <a:latin typeface="Calibri" pitchFamily="34" charset="0"/>
              </a:rPr>
              <a:t>　　</a:t>
            </a:r>
            <a:r>
              <a:rPr lang="en-US" altLang="ja-JP" sz="1200" dirty="0">
                <a:latin typeface="Calibri" pitchFamily="34" charset="0"/>
              </a:rPr>
              <a:t>2017</a:t>
            </a:r>
            <a:r>
              <a:rPr lang="ja-JP" altLang="en-US" sz="1200" dirty="0">
                <a:latin typeface="Calibri" pitchFamily="34" charset="0"/>
              </a:rPr>
              <a:t>年度予算より未利用地（処分検討地）の貸</a:t>
            </a:r>
            <a:endParaRPr lang="en-US" altLang="ja-JP" sz="1200" dirty="0">
              <a:latin typeface="Calibri" pitchFamily="34" charset="0"/>
            </a:endParaRPr>
          </a:p>
          <a:p>
            <a:pPr lvl="0"/>
            <a:r>
              <a:rPr lang="ja-JP" altLang="en-US" sz="1200" dirty="0">
                <a:latin typeface="Calibri" pitchFamily="34" charset="0"/>
              </a:rPr>
              <a:t>　　付収入を商品化経費の財源とする制度を導入</a:t>
            </a:r>
            <a:endParaRPr lang="en-US" altLang="ja-JP" sz="1200" dirty="0">
              <a:latin typeface="Calibri" pitchFamily="34" charset="0"/>
            </a:endParaRPr>
          </a:p>
          <a:p>
            <a:pPr lvl="0"/>
            <a:endParaRPr lang="en-US" altLang="ja-JP" sz="1200" dirty="0">
              <a:latin typeface="Calibri" pitchFamily="34" charset="0"/>
            </a:endParaRPr>
          </a:p>
          <a:p>
            <a:pPr lvl="0"/>
            <a:r>
              <a:rPr lang="ja-JP" altLang="en-US" sz="1200" dirty="0">
                <a:latin typeface="Calibri" pitchFamily="34" charset="0"/>
              </a:rPr>
              <a:t>・</a:t>
            </a:r>
            <a:r>
              <a:rPr lang="en-US" altLang="ja-JP" sz="1200" dirty="0">
                <a:latin typeface="Calibri" pitchFamily="34" charset="0"/>
              </a:rPr>
              <a:t>2017</a:t>
            </a:r>
            <a:r>
              <a:rPr lang="ja-JP" altLang="en-US" sz="1200" dirty="0">
                <a:latin typeface="Calibri" pitchFamily="34" charset="0"/>
              </a:rPr>
              <a:t>年度</a:t>
            </a:r>
            <a:endParaRPr lang="en-US" altLang="ja-JP" sz="1200" dirty="0">
              <a:latin typeface="Calibri" pitchFamily="34" charset="0"/>
            </a:endParaRPr>
          </a:p>
          <a:p>
            <a:pPr lvl="0"/>
            <a:r>
              <a:rPr lang="ja-JP" altLang="en-US" sz="1200" dirty="0">
                <a:latin typeface="Calibri" pitchFamily="34" charset="0"/>
              </a:rPr>
              <a:t>　　活用支援担当を設置</a:t>
            </a:r>
            <a:endParaRPr lang="en-US" altLang="ja-JP" sz="1200" dirty="0">
              <a:latin typeface="Calibri" pitchFamily="34" charset="0"/>
            </a:endParaRPr>
          </a:p>
          <a:p>
            <a:pPr lvl="0"/>
            <a:r>
              <a:rPr lang="ja-JP" altLang="en-US" sz="1200" dirty="0">
                <a:latin typeface="Calibri" pitchFamily="34" charset="0"/>
              </a:rPr>
              <a:t>　　　商品化を迅速に進めるための更なる支援</a:t>
            </a:r>
            <a:endParaRPr lang="ja-JP" altLang="en-US" sz="1200" dirty="0"/>
          </a:p>
          <a:p>
            <a:pPr lvl="0"/>
            <a:endParaRPr lang="en-US" altLang="ja-JP" sz="1200" dirty="0">
              <a:solidFill>
                <a:srgbClr val="000000"/>
              </a:solidFill>
              <a:latin typeface="Calibri" pitchFamily="34" charset="0"/>
            </a:endParaRPr>
          </a:p>
        </p:txBody>
      </p:sp>
      <p:sp>
        <p:nvSpPr>
          <p:cNvPr id="8"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・財務マネジメント</a:t>
            </a:r>
            <a:endParaRPr lang="en-US" altLang="ja-JP" sz="1100" dirty="0"/>
          </a:p>
        </p:txBody>
      </p:sp>
      <p:sp>
        <p:nvSpPr>
          <p:cNvPr id="9" name="正方形/長方形 8"/>
          <p:cNvSpPr/>
          <p:nvPr/>
        </p:nvSpPr>
        <p:spPr>
          <a:xfrm>
            <a:off x="251520" y="260648"/>
            <a:ext cx="4392488" cy="369332"/>
          </a:xfrm>
          <a:prstGeom prst="rect">
            <a:avLst/>
          </a:prstGeom>
        </p:spPr>
        <p:txBody>
          <a:bodyPr wrap="square">
            <a:spAutoFit/>
          </a:bodyPr>
          <a:lstStyle/>
          <a:p>
            <a:pPr lvl="0"/>
            <a:r>
              <a:rPr lang="ja-JP" altLang="en-US" b="1" dirty="0"/>
              <a:t>③　不用資産の売却</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7956376" y="0"/>
            <a:ext cx="1008112" cy="307777"/>
          </a:xfrm>
          <a:prstGeom prst="rect">
            <a:avLst/>
          </a:prstGeom>
          <a:noFill/>
        </p:spPr>
        <p:txBody>
          <a:bodyPr wrap="square" rtlCol="0">
            <a:spAutoFit/>
          </a:bodyPr>
          <a:lstStyle/>
          <a:p>
            <a:r>
              <a:rPr kumimoji="1" lang="en-US" altLang="ja-JP" sz="1400" dirty="0"/>
              <a:t>A 2.(5)</a:t>
            </a:r>
            <a:endParaRPr kumimoji="1" lang="ja-JP" altLang="en-US" sz="1400" dirty="0"/>
          </a:p>
        </p:txBody>
      </p:sp>
      <p:sp>
        <p:nvSpPr>
          <p:cNvPr id="12" name="正方形/長方形 11"/>
          <p:cNvSpPr/>
          <p:nvPr/>
        </p:nvSpPr>
        <p:spPr>
          <a:xfrm>
            <a:off x="395362" y="791126"/>
            <a:ext cx="3384550" cy="43204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r>
              <a:rPr lang="ja-JP" altLang="en-US" dirty="0">
                <a:solidFill>
                  <a:schemeClr val="tx1"/>
                </a:solidFill>
              </a:rPr>
              <a:t>■ 効果額</a:t>
            </a:r>
            <a:endParaRPr lang="ja-JP" altLang="en-US" dirty="0">
              <a:solidFill>
                <a:schemeClr val="tx1"/>
              </a:solidFill>
              <a:latin typeface="Calibri" pitchFamily="34" charset="0"/>
            </a:endParaRPr>
          </a:p>
          <a:p>
            <a:pPr>
              <a:defRPr/>
            </a:pPr>
            <a:endParaRPr lang="en-US" altLang="ja-JP" dirty="0">
              <a:solidFill>
                <a:schemeClr val="tx1"/>
              </a:solidFill>
            </a:endParaRPr>
          </a:p>
          <a:p>
            <a:pPr>
              <a:defRPr/>
            </a:pPr>
            <a:endParaRPr lang="en-US" altLang="ja-JP" sz="1600" dirty="0">
              <a:solidFill>
                <a:schemeClr val="tx1"/>
              </a:solidFill>
            </a:endParaRPr>
          </a:p>
          <a:p>
            <a:pPr>
              <a:defRPr/>
            </a:pPr>
            <a:r>
              <a:rPr lang="ja-JP" altLang="en-US" sz="1600" dirty="0">
                <a:solidFill>
                  <a:schemeClr val="tx1"/>
                </a:solidFill>
              </a:rPr>
              <a:t>　</a:t>
            </a:r>
          </a:p>
        </p:txBody>
      </p:sp>
      <p:sp>
        <p:nvSpPr>
          <p:cNvPr id="15" name="スライド番号プレースホルダ 13"/>
          <p:cNvSpPr txBox="1">
            <a:spLocks/>
          </p:cNvSpPr>
          <p:nvPr/>
        </p:nvSpPr>
        <p:spPr>
          <a:xfrm>
            <a:off x="8407474" y="6669360"/>
            <a:ext cx="720080" cy="177924"/>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CCEC3038-1CF1-4B63-9920-55248DCFBA97}" type="slidenum">
              <a:rPr lang="ja-JP" altLang="en-US" smtClean="0"/>
              <a:pPr/>
              <a:t>139</a:t>
            </a:fld>
            <a:endParaRPr lang="ja-JP" altLang="en-US"/>
          </a:p>
        </p:txBody>
      </p:sp>
      <p:cxnSp>
        <p:nvCxnSpPr>
          <p:cNvPr id="5" name="直線コネクタ 4"/>
          <p:cNvCxnSpPr/>
          <p:nvPr/>
        </p:nvCxnSpPr>
        <p:spPr>
          <a:xfrm flipV="1">
            <a:off x="3059832" y="2609874"/>
            <a:ext cx="0" cy="2808312"/>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131840" y="5418186"/>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419872" y="5445224"/>
            <a:ext cx="864096" cy="276999"/>
          </a:xfrm>
          <a:prstGeom prst="rect">
            <a:avLst/>
          </a:prstGeom>
          <a:noFill/>
        </p:spPr>
        <p:txBody>
          <a:bodyPr wrap="square" rtlCol="0">
            <a:spAutoFit/>
          </a:bodyPr>
          <a:lstStyle/>
          <a:p>
            <a:r>
              <a:rPr kumimoji="1" lang="ja-JP" altLang="en-US" sz="1200" b="1" dirty="0"/>
              <a:t>前回以降</a:t>
            </a:r>
          </a:p>
        </p:txBody>
      </p:sp>
      <p:sp>
        <p:nvSpPr>
          <p:cNvPr id="7" name="テキスト ボックス 6"/>
          <p:cNvSpPr txBox="1"/>
          <p:nvPr/>
        </p:nvSpPr>
        <p:spPr>
          <a:xfrm>
            <a:off x="5508104" y="5553498"/>
            <a:ext cx="3779912" cy="692497"/>
          </a:xfrm>
          <a:prstGeom prst="rect">
            <a:avLst/>
          </a:prstGeom>
          <a:noFill/>
        </p:spPr>
        <p:txBody>
          <a:bodyPr wrap="square" rtlCol="0">
            <a:spAutoFit/>
          </a:bodyPr>
          <a:lstStyle/>
          <a:p>
            <a:r>
              <a:rPr lang="ja-JP" altLang="en-US" sz="1300" dirty="0">
                <a:solidFill>
                  <a:srgbClr val="000000"/>
                </a:solidFill>
                <a:latin typeface="Calibri" pitchFamily="34" charset="0"/>
              </a:rPr>
              <a:t>（参考）</a:t>
            </a:r>
            <a:endParaRPr lang="en-US" altLang="ja-JP" sz="1300" dirty="0">
              <a:solidFill>
                <a:srgbClr val="000000"/>
              </a:solidFill>
              <a:latin typeface="Calibri" pitchFamily="34" charset="0"/>
            </a:endParaRPr>
          </a:p>
          <a:p>
            <a:r>
              <a:rPr kumimoji="1" lang="ja-JP" altLang="en-US" sz="1300" dirty="0"/>
              <a:t>　「大阪市未利用地活用方針」に</a:t>
            </a:r>
            <a:r>
              <a:rPr lang="ja-JP" altLang="en-US" sz="1300" dirty="0"/>
              <a:t>おける処分検討地</a:t>
            </a:r>
            <a:endParaRPr lang="en-US" altLang="ja-JP" sz="1300" dirty="0"/>
          </a:p>
          <a:p>
            <a:r>
              <a:rPr kumimoji="1" lang="ja-JP" altLang="en-US" sz="1300" dirty="0"/>
              <a:t>　　　　　　　　約</a:t>
            </a:r>
            <a:r>
              <a:rPr lang="en-US" altLang="ja-JP" sz="1300" dirty="0"/>
              <a:t>1,229</a:t>
            </a:r>
            <a:r>
              <a:rPr kumimoji="1" lang="ja-JP" altLang="en-US" sz="1300" dirty="0"/>
              <a:t>億円　（</a:t>
            </a:r>
            <a:r>
              <a:rPr lang="en-US" altLang="ja-JP" sz="1300" dirty="0"/>
              <a:t>2017</a:t>
            </a:r>
            <a:r>
              <a:rPr kumimoji="1" lang="ja-JP" altLang="en-US" sz="1300" dirty="0"/>
              <a:t>年</a:t>
            </a:r>
            <a:r>
              <a:rPr kumimoji="1" lang="en-US" altLang="ja-JP" sz="1300" dirty="0"/>
              <a:t>6</a:t>
            </a:r>
            <a:r>
              <a:rPr kumimoji="1" lang="ja-JP" altLang="en-US" sz="1300" dirty="0"/>
              <a:t>月末時点）</a:t>
            </a:r>
          </a:p>
        </p:txBody>
      </p:sp>
      <p:pic>
        <p:nvPicPr>
          <p:cNvPr id="2" name="図 1"/>
          <p:cNvPicPr>
            <a:picLocks noChangeAspect="1"/>
          </p:cNvPicPr>
          <p:nvPr/>
        </p:nvPicPr>
        <p:blipFill>
          <a:blip r:embed="rId3"/>
          <a:stretch>
            <a:fillRect/>
          </a:stretch>
        </p:blipFill>
        <p:spPr>
          <a:xfrm>
            <a:off x="283271" y="1838555"/>
            <a:ext cx="5255207" cy="3871296"/>
          </a:xfrm>
          <a:prstGeom prst="rect">
            <a:avLst/>
          </a:prstGeom>
        </p:spPr>
      </p:pic>
    </p:spTree>
    <p:extLst>
      <p:ext uri="{BB962C8B-B14F-4D97-AF65-F5344CB8AC3E}">
        <p14:creationId xmlns:p14="http://schemas.microsoft.com/office/powerpoint/2010/main" val="625818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892099" y="3686736"/>
            <a:ext cx="2738673" cy="1867548"/>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グラフ 36"/>
          <p:cNvGraphicFramePr>
            <a:graphicFrameLocks/>
          </p:cNvGraphicFramePr>
          <p:nvPr>
            <p:extLst/>
          </p:nvPr>
        </p:nvGraphicFramePr>
        <p:xfrm>
          <a:off x="179513" y="2665329"/>
          <a:ext cx="8784976" cy="2787763"/>
        </p:xfrm>
        <a:graphic>
          <a:graphicData uri="http://schemas.openxmlformats.org/drawingml/2006/chart">
            <c:chart xmlns:c="http://schemas.openxmlformats.org/drawingml/2006/chart" xmlns:r="http://schemas.openxmlformats.org/officeDocument/2006/relationships" r:id="rId3"/>
          </a:graphicData>
        </a:graphic>
      </p:graphicFrame>
      <p:sp>
        <p:nvSpPr>
          <p:cNvPr id="25" name="テキスト ボックス 8"/>
          <p:cNvSpPr txBox="1">
            <a:spLocks noChangeArrowheads="1"/>
          </p:cNvSpPr>
          <p:nvPr/>
        </p:nvSpPr>
        <p:spPr bwMode="auto">
          <a:xfrm>
            <a:off x="395536" y="911622"/>
            <a:ext cx="8496944" cy="1569660"/>
          </a:xfrm>
          <a:prstGeom prst="rect">
            <a:avLst/>
          </a:prstGeom>
          <a:noFill/>
          <a:ln w="9525">
            <a:noFill/>
            <a:miter lim="800000"/>
            <a:headEnd/>
            <a:tailEnd/>
          </a:ln>
        </p:spPr>
        <p:txBody>
          <a:bodyPr wrap="square">
            <a:spAutoFit/>
          </a:bodyPr>
          <a:lstStyle/>
          <a:p>
            <a:r>
              <a:rPr lang="ja-JP" altLang="en-US" sz="1600" dirty="0">
                <a:solidFill>
                  <a:prstClr val="black"/>
                </a:solidFill>
              </a:rPr>
              <a:t>　投資家の評価を高める工夫の結果、国債スプレッド</a:t>
            </a:r>
            <a:r>
              <a:rPr lang="en-US" altLang="ja-JP" sz="1000" dirty="0">
                <a:solidFill>
                  <a:prstClr val="black"/>
                </a:solidFill>
                <a:latin typeface="ＭＳ Ｐゴシック" panose="020B0600070205080204" pitchFamily="50" charset="-128"/>
              </a:rPr>
              <a:t>(※</a:t>
            </a:r>
            <a:r>
              <a:rPr lang="ja-JP" altLang="en-US" sz="1000" dirty="0">
                <a:solidFill>
                  <a:prstClr val="black"/>
                </a:solidFill>
                <a:latin typeface="ＭＳ Ｐゴシック" panose="020B0600070205080204" pitchFamily="50" charset="-128"/>
              </a:rPr>
              <a:t>１</a:t>
            </a:r>
            <a:r>
              <a:rPr lang="en-US" altLang="ja-JP" sz="1000" dirty="0">
                <a:solidFill>
                  <a:prstClr val="black"/>
                </a:solidFill>
                <a:latin typeface="ＭＳ Ｐゴシック" panose="020B0600070205080204" pitchFamily="50" charset="-128"/>
              </a:rPr>
              <a:t>)</a:t>
            </a:r>
            <a:r>
              <a:rPr lang="ja-JP" altLang="en-US" sz="1600" dirty="0">
                <a:solidFill>
                  <a:prstClr val="black"/>
                </a:solidFill>
              </a:rPr>
              <a:t>は他都市と同水準で推移。</a:t>
            </a:r>
            <a:endParaRPr lang="en-US" altLang="ja-JP" sz="1600" dirty="0">
              <a:solidFill>
                <a:prstClr val="black"/>
              </a:solidFill>
            </a:endParaRPr>
          </a:p>
          <a:p>
            <a:r>
              <a:rPr lang="ja-JP" altLang="en-US" sz="1600" dirty="0">
                <a:solidFill>
                  <a:prstClr val="black"/>
                </a:solidFill>
              </a:rPr>
              <a:t>　資金調達環境は改善してきている。</a:t>
            </a:r>
            <a:endParaRPr lang="en-US" altLang="ja-JP" sz="1600" dirty="0">
              <a:solidFill>
                <a:prstClr val="black"/>
              </a:solidFill>
            </a:endParaRPr>
          </a:p>
          <a:p>
            <a:endParaRPr lang="en-US" altLang="ja-JP" sz="1600" dirty="0">
              <a:solidFill>
                <a:prstClr val="black"/>
              </a:solidFill>
            </a:endParaRPr>
          </a:p>
          <a:p>
            <a:r>
              <a:rPr lang="ja-JP" altLang="en-US" sz="1600" dirty="0">
                <a:solidFill>
                  <a:prstClr val="black"/>
                </a:solidFill>
              </a:rPr>
              <a:t>　　　（投資家ニーズに応じた取組）　　</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2007</a:t>
            </a:r>
            <a:r>
              <a:rPr lang="ja-JP" altLang="en-US" sz="1600" dirty="0">
                <a:solidFill>
                  <a:prstClr val="black"/>
                </a:solidFill>
              </a:rPr>
              <a:t>年度～　超長期債の発行</a:t>
            </a:r>
            <a:endParaRPr lang="en-US" altLang="ja-JP" sz="1600" dirty="0">
              <a:solidFill>
                <a:prstClr val="black"/>
              </a:solidFill>
            </a:endParaRPr>
          </a:p>
          <a:p>
            <a:r>
              <a:rPr lang="ja-JP" altLang="en-US" sz="1600" dirty="0">
                <a:solidFill>
                  <a:prstClr val="black"/>
                </a:solidFill>
              </a:rPr>
              <a:t>　　　　　・</a:t>
            </a:r>
            <a:r>
              <a:rPr lang="en-US" altLang="ja-JP" sz="1600" dirty="0">
                <a:solidFill>
                  <a:prstClr val="black"/>
                </a:solidFill>
              </a:rPr>
              <a:t>2012</a:t>
            </a:r>
            <a:r>
              <a:rPr lang="ja-JP" altLang="en-US" sz="1600" dirty="0">
                <a:solidFill>
                  <a:prstClr val="black"/>
                </a:solidFill>
              </a:rPr>
              <a:t>年度～　主幹事方式の導入</a:t>
            </a:r>
            <a:endParaRPr lang="ja-JP" altLang="ja-JP" sz="1600" dirty="0">
              <a:solidFill>
                <a:prstClr val="black"/>
              </a:solidFill>
            </a:endParaRPr>
          </a:p>
        </p:txBody>
      </p:sp>
      <p:sp>
        <p:nvSpPr>
          <p:cNvPr id="26"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Ⅰ</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sp>
        <p:nvSpPr>
          <p:cNvPr id="27"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財政</a:t>
            </a:r>
            <a:r>
              <a:rPr lang="en-US" altLang="ja-JP" sz="1100" dirty="0">
                <a:solidFill>
                  <a:prstClr val="black"/>
                </a:solidFill>
              </a:rPr>
              <a:t>】</a:t>
            </a:r>
            <a:r>
              <a:rPr lang="ja-JP" altLang="en-US" sz="1100" dirty="0">
                <a:solidFill>
                  <a:prstClr val="black"/>
                </a:solidFill>
              </a:rPr>
              <a:t>・財務マネジメント</a:t>
            </a:r>
            <a:endParaRPr lang="en-US" altLang="ja-JP" sz="1100" dirty="0">
              <a:solidFill>
                <a:prstClr val="black"/>
              </a:solidFill>
            </a:endParaRPr>
          </a:p>
        </p:txBody>
      </p:sp>
      <p:sp>
        <p:nvSpPr>
          <p:cNvPr id="28" name="正方形/長方形 27"/>
          <p:cNvSpPr/>
          <p:nvPr/>
        </p:nvSpPr>
        <p:spPr>
          <a:xfrm>
            <a:off x="251520" y="260648"/>
            <a:ext cx="4392488" cy="369332"/>
          </a:xfrm>
          <a:prstGeom prst="rect">
            <a:avLst/>
          </a:prstGeom>
        </p:spPr>
        <p:txBody>
          <a:bodyPr wrap="square">
            <a:spAutoFit/>
          </a:bodyPr>
          <a:lstStyle/>
          <a:p>
            <a:r>
              <a:rPr lang="ja-JP" altLang="en-US" b="1" dirty="0">
                <a:solidFill>
                  <a:prstClr val="black"/>
                </a:solidFill>
              </a:rPr>
              <a:t>④　資金調達環境の整備</a:t>
            </a:r>
          </a:p>
        </p:txBody>
      </p:sp>
      <p:cxnSp>
        <p:nvCxnSpPr>
          <p:cNvPr id="29" name="直線コネクタ 2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7956376" y="0"/>
            <a:ext cx="1008112" cy="307777"/>
          </a:xfrm>
          <a:prstGeom prst="rect">
            <a:avLst/>
          </a:prstGeom>
          <a:noFill/>
        </p:spPr>
        <p:txBody>
          <a:bodyPr wrap="square" rtlCol="0">
            <a:spAutoFit/>
          </a:bodyPr>
          <a:lstStyle/>
          <a:p>
            <a:r>
              <a:rPr lang="en-US" altLang="ja-JP" sz="1400" dirty="0">
                <a:solidFill>
                  <a:prstClr val="black"/>
                </a:solidFill>
              </a:rPr>
              <a:t>A 2.(8)</a:t>
            </a:r>
            <a:endParaRPr lang="ja-JP" altLang="en-US" sz="1400" dirty="0">
              <a:solidFill>
                <a:prstClr val="black"/>
              </a:solidFill>
            </a:endParaRPr>
          </a:p>
        </p:txBody>
      </p:sp>
      <p:sp>
        <p:nvSpPr>
          <p:cNvPr id="42" name="二等辺三角形 41"/>
          <p:cNvSpPr/>
          <p:nvPr/>
        </p:nvSpPr>
        <p:spPr>
          <a:xfrm>
            <a:off x="664781" y="5457993"/>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正方形/長方形 42"/>
          <p:cNvSpPr/>
          <p:nvPr/>
        </p:nvSpPr>
        <p:spPr>
          <a:xfrm>
            <a:off x="409193" y="5713511"/>
            <a:ext cx="1800493" cy="307777"/>
          </a:xfrm>
          <a:prstGeom prst="rect">
            <a:avLst/>
          </a:prstGeom>
        </p:spPr>
        <p:txBody>
          <a:bodyPr wrap="none">
            <a:spAutoFit/>
          </a:bodyPr>
          <a:lstStyle/>
          <a:p>
            <a:pPr algn="ctr"/>
            <a:r>
              <a:rPr lang="ja-JP" altLang="en-US" sz="1400" dirty="0">
                <a:solidFill>
                  <a:prstClr val="black"/>
                </a:solidFill>
              </a:rPr>
              <a:t>超長期債の発行開始</a:t>
            </a:r>
          </a:p>
        </p:txBody>
      </p:sp>
      <p:sp>
        <p:nvSpPr>
          <p:cNvPr id="44" name="二等辺三角形 43"/>
          <p:cNvSpPr/>
          <p:nvPr/>
        </p:nvSpPr>
        <p:spPr>
          <a:xfrm>
            <a:off x="4333135" y="5439768"/>
            <a:ext cx="14401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正方形/長方形 44"/>
          <p:cNvSpPr/>
          <p:nvPr/>
        </p:nvSpPr>
        <p:spPr>
          <a:xfrm>
            <a:off x="3995936" y="5655792"/>
            <a:ext cx="1620957" cy="307777"/>
          </a:xfrm>
          <a:prstGeom prst="rect">
            <a:avLst/>
          </a:prstGeom>
        </p:spPr>
        <p:txBody>
          <a:bodyPr wrap="none">
            <a:spAutoFit/>
          </a:bodyPr>
          <a:lstStyle/>
          <a:p>
            <a:pPr algn="ctr"/>
            <a:r>
              <a:rPr lang="ja-JP" altLang="en-US" sz="1400" dirty="0">
                <a:solidFill>
                  <a:prstClr val="black"/>
                </a:solidFill>
              </a:rPr>
              <a:t>主幹事方式の導入</a:t>
            </a:r>
          </a:p>
        </p:txBody>
      </p:sp>
      <p:cxnSp>
        <p:nvCxnSpPr>
          <p:cNvPr id="16" name="直線コネクタ 15"/>
          <p:cNvCxnSpPr>
            <a:stCxn id="44" idx="0"/>
          </p:cNvCxnSpPr>
          <p:nvPr/>
        </p:nvCxnSpPr>
        <p:spPr>
          <a:xfrm flipV="1">
            <a:off x="4405143" y="3063504"/>
            <a:ext cx="0" cy="237626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08261" y="2736032"/>
            <a:ext cx="401072" cy="246221"/>
          </a:xfrm>
          <a:prstGeom prst="rect">
            <a:avLst/>
          </a:prstGeom>
          <a:noFill/>
        </p:spPr>
        <p:txBody>
          <a:bodyPr wrap="none" rtlCol="0">
            <a:spAutoFit/>
          </a:bodyPr>
          <a:lstStyle/>
          <a:p>
            <a:r>
              <a:rPr lang="en-US" altLang="ja-JP" sz="1000" dirty="0">
                <a:solidFill>
                  <a:prstClr val="black"/>
                </a:solidFill>
              </a:rPr>
              <a:t>※</a:t>
            </a:r>
            <a:r>
              <a:rPr lang="ja-JP" altLang="en-US" sz="1000" dirty="0">
                <a:solidFill>
                  <a:prstClr val="black"/>
                </a:solidFill>
              </a:rPr>
              <a:t>２</a:t>
            </a:r>
          </a:p>
        </p:txBody>
      </p:sp>
      <p:sp>
        <p:nvSpPr>
          <p:cNvPr id="18" name="テキスト ボックス 17"/>
          <p:cNvSpPr txBox="1"/>
          <p:nvPr/>
        </p:nvSpPr>
        <p:spPr>
          <a:xfrm>
            <a:off x="899592" y="6495147"/>
            <a:ext cx="7992888" cy="246221"/>
          </a:xfrm>
          <a:prstGeom prst="rect">
            <a:avLst/>
          </a:prstGeom>
          <a:noFill/>
        </p:spPr>
        <p:txBody>
          <a:bodyPr wrap="square" rtlCol="0">
            <a:spAutoFit/>
          </a:bodyPr>
          <a:lstStyle/>
          <a:p>
            <a:r>
              <a:rPr lang="en-US" altLang="ja-JP" sz="1000" dirty="0">
                <a:solidFill>
                  <a:prstClr val="black"/>
                </a:solidFill>
              </a:rPr>
              <a:t>※</a:t>
            </a:r>
            <a:r>
              <a:rPr lang="ja-JP" altLang="en-US" sz="1000" dirty="0">
                <a:solidFill>
                  <a:prstClr val="black"/>
                </a:solidFill>
              </a:rPr>
              <a:t>２　ｂｐ（ベーシスポイント）・・・債券の利回り等に用いられる単位（</a:t>
            </a:r>
            <a:r>
              <a:rPr lang="en-US" altLang="ja-JP" sz="1000" dirty="0">
                <a:solidFill>
                  <a:prstClr val="black"/>
                </a:solidFill>
              </a:rPr>
              <a:t>1bp</a:t>
            </a:r>
            <a:r>
              <a:rPr lang="ja-JP" altLang="en-US" sz="1000" dirty="0">
                <a:solidFill>
                  <a:prstClr val="black"/>
                </a:solidFill>
              </a:rPr>
              <a:t>＝</a:t>
            </a:r>
            <a:r>
              <a:rPr lang="en-US" altLang="ja-JP" sz="1000" dirty="0">
                <a:solidFill>
                  <a:prstClr val="black"/>
                </a:solidFill>
              </a:rPr>
              <a:t>0.01</a:t>
            </a:r>
            <a:r>
              <a:rPr lang="ja-JP" altLang="en-US" sz="1000" dirty="0">
                <a:solidFill>
                  <a:prstClr val="black"/>
                </a:solidFill>
              </a:rPr>
              <a:t>％）。</a:t>
            </a:r>
          </a:p>
        </p:txBody>
      </p:sp>
      <p:sp>
        <p:nvSpPr>
          <p:cNvPr id="19" name="テキスト ボックス 18"/>
          <p:cNvSpPr txBox="1"/>
          <p:nvPr/>
        </p:nvSpPr>
        <p:spPr>
          <a:xfrm>
            <a:off x="899592" y="6130553"/>
            <a:ext cx="7992888" cy="400110"/>
          </a:xfrm>
          <a:prstGeom prst="rect">
            <a:avLst/>
          </a:prstGeom>
          <a:noFill/>
        </p:spPr>
        <p:txBody>
          <a:bodyPr wrap="square" rtlCol="0">
            <a:spAutoFit/>
          </a:bodyPr>
          <a:lstStyle/>
          <a:p>
            <a:r>
              <a:rPr lang="en-US" altLang="ja-JP" sz="1000" dirty="0">
                <a:solidFill>
                  <a:prstClr val="black"/>
                </a:solidFill>
              </a:rPr>
              <a:t>※</a:t>
            </a:r>
            <a:r>
              <a:rPr lang="ja-JP" altLang="en-US" sz="1000" dirty="0">
                <a:solidFill>
                  <a:prstClr val="black"/>
                </a:solidFill>
              </a:rPr>
              <a:t>１　国債スプレッド・・・同条件の国債と地方債を比較した場合に生じる金利差のことであり、これが小さいほど、その地方債発行体はより少ない</a:t>
            </a:r>
            <a:endParaRPr lang="en-US" altLang="ja-JP" sz="1000" dirty="0">
              <a:solidFill>
                <a:prstClr val="black"/>
              </a:solidFill>
            </a:endParaRPr>
          </a:p>
          <a:p>
            <a:r>
              <a:rPr lang="ja-JP" altLang="en-US" sz="1000" dirty="0">
                <a:solidFill>
                  <a:prstClr val="black"/>
                </a:solidFill>
              </a:rPr>
              <a:t>　　　　　　　　　　　　　　　利息で資金を調達できる。</a:t>
            </a:r>
          </a:p>
        </p:txBody>
      </p:sp>
      <p:sp>
        <p:nvSpPr>
          <p:cNvPr id="3" name="スライド番号プレースホルダー 2"/>
          <p:cNvSpPr>
            <a:spLocks noGrp="1"/>
          </p:cNvSpPr>
          <p:nvPr>
            <p:ph type="sldNum" sz="quarter" idx="12"/>
          </p:nvPr>
        </p:nvSpPr>
        <p:spPr/>
        <p:txBody>
          <a:bodyPr/>
          <a:lstStyle/>
          <a:p>
            <a:fld id="{CCEC3038-1CF1-4B63-9920-55248DCFBA97}" type="slidenum">
              <a:rPr kumimoji="1" lang="ja-JP" altLang="en-US" smtClean="0"/>
              <a:pPr/>
              <a:t>140</a:t>
            </a:fld>
            <a:endParaRPr kumimoji="1" lang="ja-JP" altLang="en-US"/>
          </a:p>
        </p:txBody>
      </p:sp>
    </p:spTree>
    <p:extLst>
      <p:ext uri="{BB962C8B-B14F-4D97-AF65-F5344CB8AC3E}">
        <p14:creationId xmlns:p14="http://schemas.microsoft.com/office/powerpoint/2010/main" val="282712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684" y="0"/>
            <a:ext cx="8043068" cy="830997"/>
          </a:xfrm>
          <a:prstGeom prst="rect">
            <a:avLst/>
          </a:prstGeom>
          <a:solidFill>
            <a:srgbClr val="0070C0"/>
          </a:solidFill>
        </p:spPr>
        <p:txBody>
          <a:bodyPr wrap="square" rtlCol="0">
            <a:spAutoFit/>
          </a:bodyPr>
          <a:lstStyle/>
          <a:p>
            <a:r>
              <a:rPr lang="en-US" altLang="ja-JP" sz="2400" b="1" u="sng" dirty="0" smtClean="0">
                <a:solidFill>
                  <a:schemeClr val="bg1"/>
                </a:solidFill>
                <a:latin typeface="+mn-ea"/>
              </a:rPr>
              <a:t>Ⅱ</a:t>
            </a:r>
            <a:r>
              <a:rPr lang="en-US" altLang="ja-JP" sz="2400" b="1" u="sng" dirty="0">
                <a:solidFill>
                  <a:schemeClr val="bg1"/>
                </a:solidFill>
                <a:latin typeface="+mn-ea"/>
              </a:rPr>
              <a:t>【</a:t>
            </a:r>
            <a:r>
              <a:rPr lang="ja-JP" altLang="en-US" sz="2400" b="1" u="sng" dirty="0">
                <a:solidFill>
                  <a:schemeClr val="bg1"/>
                </a:solidFill>
                <a:latin typeface="+mn-ea"/>
              </a:rPr>
              <a:t>公民連携の推進</a:t>
            </a:r>
            <a:r>
              <a:rPr lang="en-US" altLang="ja-JP" sz="2400" b="1" u="sng" dirty="0">
                <a:solidFill>
                  <a:schemeClr val="bg1"/>
                </a:solidFill>
                <a:latin typeface="+mn-ea"/>
              </a:rPr>
              <a:t>】(</a:t>
            </a:r>
            <a:r>
              <a:rPr lang="en-US" altLang="ja-JP" sz="2400" b="1" u="sng" dirty="0" smtClean="0">
                <a:solidFill>
                  <a:schemeClr val="bg1"/>
                </a:solidFill>
                <a:latin typeface="+mn-ea"/>
              </a:rPr>
              <a:t>10)</a:t>
            </a:r>
            <a:r>
              <a:rPr lang="ja-JP" altLang="en-US" sz="2400" b="1" u="sng" dirty="0" smtClean="0">
                <a:solidFill>
                  <a:schemeClr val="bg1"/>
                </a:solidFill>
                <a:latin typeface="+mn-ea"/>
              </a:rPr>
              <a:t> </a:t>
            </a:r>
            <a:r>
              <a:rPr lang="ja-JP" altLang="en-US" sz="2400" b="1" u="sng" dirty="0" smtClean="0">
                <a:solidFill>
                  <a:schemeClr val="bg1"/>
                </a:solidFill>
                <a:latin typeface="ＭＳ Ｐゴシック" panose="020B0600070205080204" pitchFamily="50" charset="-128"/>
              </a:rPr>
              <a:t>サウンディング型</a:t>
            </a:r>
            <a:r>
              <a:rPr lang="ja-JP" altLang="en-US" sz="2400" b="1" u="sng" dirty="0">
                <a:solidFill>
                  <a:schemeClr val="bg1"/>
                </a:solidFill>
                <a:latin typeface="ＭＳ Ｐゴシック" panose="020B0600070205080204" pitchFamily="50" charset="-128"/>
              </a:rPr>
              <a:t>市場調査の</a:t>
            </a:r>
            <a:r>
              <a:rPr lang="ja-JP" altLang="en-US" sz="2400" b="1" u="sng" dirty="0" smtClean="0">
                <a:solidFill>
                  <a:schemeClr val="bg1"/>
                </a:solidFill>
                <a:latin typeface="ＭＳ Ｐゴシック" panose="020B0600070205080204" pitchFamily="50" charset="-128"/>
              </a:rPr>
              <a:t>実施</a:t>
            </a:r>
            <a:endParaRPr lang="en-US" altLang="ja-JP" sz="2400" b="1" u="sng" dirty="0" smtClean="0">
              <a:solidFill>
                <a:schemeClr val="bg1"/>
              </a:solidFill>
              <a:latin typeface="ＭＳ Ｐゴシック" panose="020B0600070205080204" pitchFamily="50" charset="-128"/>
            </a:endParaRPr>
          </a:p>
          <a:p>
            <a:r>
              <a:rPr lang="ja-JP" altLang="en-US" sz="2400" b="1" dirty="0" smtClean="0">
                <a:solidFill>
                  <a:schemeClr val="bg1"/>
                </a:solidFill>
                <a:latin typeface="ＭＳ Ｐゴシック" panose="020B0600070205080204" pitchFamily="50" charset="-128"/>
              </a:rPr>
              <a:t>　　</a:t>
            </a:r>
            <a:r>
              <a:rPr lang="en-US" altLang="ja-JP" sz="2400" b="1" dirty="0" smtClean="0">
                <a:solidFill>
                  <a:schemeClr val="bg1"/>
                </a:solidFill>
                <a:latin typeface="+mn-ea"/>
              </a:rPr>
              <a:t>〔</a:t>
            </a:r>
            <a:r>
              <a:rPr lang="ja-JP" altLang="en-US" sz="2400" b="1" dirty="0" smtClean="0">
                <a:solidFill>
                  <a:schemeClr val="bg1"/>
                </a:solidFill>
                <a:latin typeface="+mn-ea"/>
              </a:rPr>
              <a:t>新規</a:t>
            </a:r>
            <a:r>
              <a:rPr lang="en-US" altLang="ja-JP" sz="2400" b="1" dirty="0" smtClean="0">
                <a:solidFill>
                  <a:schemeClr val="bg1"/>
                </a:solidFill>
                <a:latin typeface="+mn-ea"/>
              </a:rPr>
              <a:t>〕</a:t>
            </a:r>
            <a:endParaRPr lang="ja-JP" altLang="en-US" sz="2400" b="1" dirty="0">
              <a:solidFill>
                <a:schemeClr val="bg1"/>
              </a:solidFill>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1679917092"/>
              </p:ext>
            </p:extLst>
          </p:nvPr>
        </p:nvGraphicFramePr>
        <p:xfrm>
          <a:off x="251520" y="1124744"/>
          <a:ext cx="8712968" cy="259228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xmlns="" val="20000"/>
                    </a:ext>
                  </a:extLst>
                </a:gridCol>
                <a:gridCol w="2178242">
                  <a:extLst>
                    <a:ext uri="{9D8B030D-6E8A-4147-A177-3AD203B41FA5}">
                      <a16:colId xmlns:a16="http://schemas.microsoft.com/office/drawing/2014/main" xmlns="" val="20001"/>
                    </a:ext>
                  </a:extLst>
                </a:gridCol>
                <a:gridCol w="2178242">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70840">
                <a:tc>
                  <a:txBody>
                    <a:bodyPr/>
                    <a:lstStyle/>
                    <a:p>
                      <a:pPr algn="ctr"/>
                      <a:r>
                        <a:rPr kumimoji="1" lang="ja-JP" altLang="en-US" dirty="0" smtClean="0"/>
                        <a:t>＜</a:t>
                      </a:r>
                      <a:r>
                        <a:rPr kumimoji="1" lang="en-US" altLang="ja-JP" dirty="0" smtClean="0"/>
                        <a:t>Why</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Vision</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What</a:t>
                      </a:r>
                      <a:r>
                        <a:rPr kumimoji="1" lang="ja-JP" altLang="en-US" dirty="0" smtClean="0"/>
                        <a:t>＞</a:t>
                      </a:r>
                      <a:endParaRPr kumimoji="1" lang="ja-JP" altLang="en-US" dirty="0"/>
                    </a:p>
                  </a:txBody>
                  <a:tcPr/>
                </a:tc>
                <a:tc>
                  <a:txBody>
                    <a:bodyPr/>
                    <a:lstStyle/>
                    <a:p>
                      <a:pPr algn="ctr"/>
                      <a:r>
                        <a:rPr kumimoji="1" lang="ja-JP" altLang="en-US" dirty="0" smtClean="0"/>
                        <a:t>＜</a:t>
                      </a:r>
                      <a:r>
                        <a:rPr kumimoji="1" lang="en-US" altLang="ja-JP" dirty="0" smtClean="0"/>
                        <a:t>Outcome</a:t>
                      </a:r>
                      <a:r>
                        <a:rPr kumimoji="1" lang="ja-JP" altLang="en-US" dirty="0" smtClean="0"/>
                        <a:t>＞</a:t>
                      </a:r>
                      <a:endParaRPr kumimoji="1" lang="ja-JP" altLang="en-US" dirty="0"/>
                    </a:p>
                  </a:txBody>
                  <a:tcPr/>
                </a:tc>
                <a:extLst>
                  <a:ext uri="{0D108BD9-81ED-4DB2-BD59-A6C34878D82A}">
                    <a16:rowId xmlns:a16="http://schemas.microsoft.com/office/drawing/2014/main" xmlns="" val="10000"/>
                  </a:ext>
                </a:extLst>
              </a:tr>
              <a:tr h="2221448">
                <a:tc>
                  <a:txBody>
                    <a:bodyPr/>
                    <a:lstStyle/>
                    <a:p>
                      <a:pPr algn="just"/>
                      <a:r>
                        <a:rPr kumimoji="1" lang="ja-JP" altLang="en-US" sz="1300" dirty="0" smtClean="0"/>
                        <a:t>　民間の創意工夫を活用するにあたり、事業発案時や公募条件検討時において、官民対話による行政と民間の相互コミュニケーションを実施することが重要である。</a:t>
                      </a:r>
                      <a:endParaRPr kumimoji="1" lang="ja-JP" altLang="en-US" sz="1300" dirty="0" smtClean="0">
                        <a:latin typeface="+mn-ea"/>
                        <a:ea typeface="+mn-ea"/>
                      </a:endParaRPr>
                    </a:p>
                  </a:txBody>
                  <a:tcPr/>
                </a:tc>
                <a:tc>
                  <a:txBody>
                    <a:bodyPr/>
                    <a:lstStyle/>
                    <a:p>
                      <a:pPr marL="0" indent="0" algn="just"/>
                      <a:r>
                        <a:rPr kumimoji="1" lang="ja-JP" altLang="en-US" sz="1300" dirty="0" smtClean="0"/>
                        <a:t>　民間事業者の能力や創意工夫を幅広く取り入れるべく、積極的にサウンディング型市場調査を実施。</a:t>
                      </a:r>
                      <a:endParaRPr kumimoji="1" lang="ja-JP" altLang="en-US" sz="1300" dirty="0">
                        <a:latin typeface="+mn-ea"/>
                        <a:ea typeface="+mn-ea"/>
                      </a:endParaRPr>
                    </a:p>
                  </a:txBody>
                  <a:tcPr/>
                </a:tc>
                <a:tc>
                  <a:txBody>
                    <a:bodyPr/>
                    <a:lstStyle/>
                    <a:p>
                      <a:pPr marL="0" indent="0"/>
                      <a:r>
                        <a:rPr kumimoji="1" lang="ja-JP" altLang="en-US" sz="1300" dirty="0" smtClean="0"/>
                        <a:t>（実施件数）</a:t>
                      </a:r>
                      <a:endParaRPr kumimoji="1" lang="en-US" altLang="ja-JP" sz="1300" dirty="0" smtClean="0"/>
                    </a:p>
                    <a:p>
                      <a:pPr marL="92075" indent="-92075"/>
                      <a:r>
                        <a:rPr kumimoji="1" lang="ja-JP" altLang="en-US" sz="1300" dirty="0" smtClean="0"/>
                        <a:t>・</a:t>
                      </a:r>
                      <a:r>
                        <a:rPr kumimoji="1" lang="en-US" altLang="ja-JP" sz="1300" dirty="0" smtClean="0"/>
                        <a:t>2012</a:t>
                      </a:r>
                      <a:r>
                        <a:rPr kumimoji="1" lang="ja-JP" altLang="en-US" sz="1300" dirty="0" smtClean="0"/>
                        <a:t>年度</a:t>
                      </a:r>
                      <a:r>
                        <a:rPr kumimoji="1" lang="en-US" altLang="ja-JP" sz="1300" dirty="0" smtClean="0"/>
                        <a:t>	 1</a:t>
                      </a:r>
                      <a:r>
                        <a:rPr kumimoji="1" lang="ja-JP" altLang="en-US" sz="1300" dirty="0" smtClean="0"/>
                        <a:t>件</a:t>
                      </a:r>
                      <a:endParaRPr kumimoji="1" lang="en-US" altLang="ja-JP" sz="1300" dirty="0" smtClean="0"/>
                    </a:p>
                    <a:p>
                      <a:pPr marL="92075" indent="-92075"/>
                      <a:r>
                        <a:rPr kumimoji="1" lang="ja-JP" altLang="en-US" sz="1300" dirty="0" smtClean="0"/>
                        <a:t>・</a:t>
                      </a:r>
                      <a:r>
                        <a:rPr kumimoji="1" lang="en-US" altLang="ja-JP" sz="1300" dirty="0" smtClean="0"/>
                        <a:t>2013</a:t>
                      </a:r>
                      <a:r>
                        <a:rPr kumimoji="1" lang="ja-JP" altLang="en-US" sz="1300" dirty="0" smtClean="0"/>
                        <a:t>年度</a:t>
                      </a:r>
                      <a:r>
                        <a:rPr kumimoji="1" lang="en-US" altLang="ja-JP" sz="1300" dirty="0" smtClean="0"/>
                        <a:t>	 7</a:t>
                      </a:r>
                      <a:r>
                        <a:rPr kumimoji="1" lang="ja-JP" altLang="en-US" sz="1300" dirty="0" smtClean="0"/>
                        <a:t>件</a:t>
                      </a:r>
                      <a:endParaRPr kumimoji="1" lang="en-US" altLang="ja-JP" sz="1300" dirty="0" smtClean="0"/>
                    </a:p>
                    <a:p>
                      <a:pPr marL="92075" indent="-92075"/>
                      <a:r>
                        <a:rPr kumimoji="1" lang="ja-JP" altLang="en-US" sz="1300" dirty="0" smtClean="0"/>
                        <a:t>・</a:t>
                      </a:r>
                      <a:r>
                        <a:rPr kumimoji="1" lang="en-US" altLang="ja-JP" sz="1300" dirty="0" smtClean="0"/>
                        <a:t>2014</a:t>
                      </a:r>
                      <a:r>
                        <a:rPr kumimoji="1" lang="ja-JP" altLang="en-US" sz="1300" dirty="0" smtClean="0"/>
                        <a:t>年度</a:t>
                      </a:r>
                      <a:r>
                        <a:rPr kumimoji="1" lang="en-US" altLang="ja-JP" sz="1300" dirty="0" smtClean="0"/>
                        <a:t>	 4</a:t>
                      </a:r>
                      <a:r>
                        <a:rPr kumimoji="1" lang="ja-JP" altLang="en-US" sz="1300" dirty="0" smtClean="0"/>
                        <a:t>件</a:t>
                      </a:r>
                      <a:endParaRPr kumimoji="1" lang="en-US" altLang="ja-JP" sz="1300" dirty="0" smtClean="0"/>
                    </a:p>
                    <a:p>
                      <a:pPr marL="92075" indent="-92075"/>
                      <a:r>
                        <a:rPr kumimoji="1" lang="ja-JP" altLang="en-US" sz="1300" dirty="0" smtClean="0"/>
                        <a:t>・</a:t>
                      </a:r>
                      <a:r>
                        <a:rPr kumimoji="1" lang="en-US" altLang="ja-JP" sz="1300" dirty="0" smtClean="0"/>
                        <a:t>2015</a:t>
                      </a:r>
                      <a:r>
                        <a:rPr kumimoji="1" lang="ja-JP" altLang="en-US" sz="1300" dirty="0" smtClean="0"/>
                        <a:t>年度</a:t>
                      </a:r>
                      <a:r>
                        <a:rPr kumimoji="1" lang="en-US" altLang="ja-JP" sz="1300" dirty="0" smtClean="0"/>
                        <a:t>	 4</a:t>
                      </a:r>
                      <a:r>
                        <a:rPr kumimoji="1" lang="ja-JP" altLang="en-US" sz="1300" dirty="0" smtClean="0"/>
                        <a:t>件</a:t>
                      </a:r>
                      <a:endParaRPr kumimoji="1" lang="en-US" altLang="ja-JP" sz="1300" dirty="0" smtClean="0"/>
                    </a:p>
                    <a:p>
                      <a:pPr marL="92075" indent="-92075"/>
                      <a:r>
                        <a:rPr kumimoji="1" lang="ja-JP" altLang="en-US" sz="1300" dirty="0" smtClean="0"/>
                        <a:t>・</a:t>
                      </a:r>
                      <a:r>
                        <a:rPr kumimoji="1" lang="en-US" altLang="ja-JP" sz="1300" dirty="0" smtClean="0"/>
                        <a:t>2016</a:t>
                      </a:r>
                      <a:r>
                        <a:rPr kumimoji="1" lang="ja-JP" altLang="en-US" sz="1300" dirty="0" smtClean="0"/>
                        <a:t>年度</a:t>
                      </a:r>
                      <a:r>
                        <a:rPr kumimoji="1" lang="en-US" altLang="ja-JP" sz="1300" dirty="0" smtClean="0"/>
                        <a:t>	 4</a:t>
                      </a:r>
                      <a:r>
                        <a:rPr kumimoji="1" lang="ja-JP" altLang="en-US" sz="1300" dirty="0" smtClean="0"/>
                        <a:t>件</a:t>
                      </a:r>
                      <a:endParaRPr kumimoji="1" lang="en-US" altLang="ja-JP" sz="1300" dirty="0" smtClean="0"/>
                    </a:p>
                    <a:p>
                      <a:pPr marL="92075" indent="-92075"/>
                      <a:r>
                        <a:rPr kumimoji="1" lang="ja-JP" altLang="en-US" sz="1300" dirty="0" smtClean="0"/>
                        <a:t>・</a:t>
                      </a:r>
                      <a:r>
                        <a:rPr kumimoji="1" lang="en-US" altLang="ja-JP" sz="1300" dirty="0" smtClean="0"/>
                        <a:t>2017</a:t>
                      </a:r>
                      <a:r>
                        <a:rPr kumimoji="1" lang="ja-JP" altLang="en-US" sz="1300" dirty="0" smtClean="0"/>
                        <a:t>年度</a:t>
                      </a:r>
                      <a:r>
                        <a:rPr kumimoji="1" lang="en-US" altLang="ja-JP" sz="1300" dirty="0" smtClean="0"/>
                        <a:t>	12</a:t>
                      </a:r>
                      <a:r>
                        <a:rPr kumimoji="1" lang="ja-JP" altLang="en-US" sz="1300" dirty="0" smtClean="0"/>
                        <a:t>件</a:t>
                      </a:r>
                      <a:endParaRPr kumimoji="1" lang="en-US" altLang="ja-JP" sz="1300" dirty="0" smtClean="0"/>
                    </a:p>
                    <a:p>
                      <a:pPr marL="92075" indent="-92075"/>
                      <a:endParaRPr kumimoji="1" lang="en-US" altLang="ja-JP" sz="1300" dirty="0" smtClean="0"/>
                    </a:p>
                    <a:p>
                      <a:pPr marL="182563" indent="-90488" algn="just"/>
                      <a:r>
                        <a:rPr kumimoji="1" lang="ja-JP" altLang="en-US" sz="1300" dirty="0" smtClean="0"/>
                        <a:t>（</a:t>
                      </a:r>
                      <a:r>
                        <a:rPr kumimoji="1" lang="en-US" altLang="ja-JP" sz="1300" dirty="0" smtClean="0"/>
                        <a:t>2017</a:t>
                      </a:r>
                      <a:r>
                        <a:rPr kumimoji="1" lang="ja-JP" altLang="en-US" sz="1300" dirty="0" smtClean="0"/>
                        <a:t>年度は府市合同実績</a:t>
                      </a:r>
                      <a:r>
                        <a:rPr kumimoji="1" lang="en-US" altLang="ja-JP" sz="1300" dirty="0" smtClean="0"/>
                        <a:t>1</a:t>
                      </a:r>
                      <a:r>
                        <a:rPr kumimoji="1" lang="ja-JP" altLang="en-US" sz="1300" dirty="0" smtClean="0"/>
                        <a:t>件を含む）</a:t>
                      </a:r>
                      <a:endParaRPr kumimoji="1" lang="ja-JP" altLang="en-US" sz="1300" dirty="0">
                        <a:latin typeface="+mn-ea"/>
                        <a:ea typeface="+mn-ea"/>
                      </a:endParaRPr>
                    </a:p>
                  </a:txBody>
                  <a:tcPr/>
                </a:tc>
                <a:tc>
                  <a:txBody>
                    <a:bodyPr/>
                    <a:lstStyle/>
                    <a:p>
                      <a:pPr marL="0" indent="0" algn="just"/>
                      <a:r>
                        <a:rPr kumimoji="1" lang="ja-JP" altLang="en-US" sz="1300" dirty="0" smtClean="0"/>
                        <a:t>　公平性と透明性を担保しつつ、事業の実施前に、幅広く企業等の提案・意見を募集し、公募内容等に反映。</a:t>
                      </a:r>
                      <a:endParaRPr kumimoji="1" lang="ja-JP" altLang="en-US" sz="1300" dirty="0" smtClean="0">
                        <a:solidFill>
                          <a:schemeClr val="tx1"/>
                        </a:solidFill>
                        <a:latin typeface="+mn-ea"/>
                        <a:ea typeface="+mn-ea"/>
                      </a:endParaRPr>
                    </a:p>
                  </a:txBody>
                  <a:tcPr/>
                </a:tc>
                <a:extLst>
                  <a:ext uri="{0D108BD9-81ED-4DB2-BD59-A6C34878D82A}">
                    <a16:rowId xmlns:a16="http://schemas.microsoft.com/office/drawing/2014/main" xmlns="" val="10001"/>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kumimoji="1" lang="ja-JP" altLang="en-US" smtClean="0"/>
              <a:t>114</a:t>
            </a:fld>
            <a:endParaRPr kumimoji="1" lang="ja-JP" altLang="en-US"/>
          </a:p>
        </p:txBody>
      </p:sp>
      <p:sp>
        <p:nvSpPr>
          <p:cNvPr id="10" name="テキスト ボックス 9"/>
          <p:cNvSpPr txBox="1"/>
          <p:nvPr/>
        </p:nvSpPr>
        <p:spPr>
          <a:xfrm>
            <a:off x="8244408" y="1"/>
            <a:ext cx="868711" cy="307777"/>
          </a:xfrm>
          <a:prstGeom prst="rect">
            <a:avLst/>
          </a:prstGeom>
          <a:noFill/>
        </p:spPr>
        <p:txBody>
          <a:bodyPr wrap="square" rtlCol="0">
            <a:spAutoFit/>
          </a:bodyPr>
          <a:lstStyle/>
          <a:p>
            <a:r>
              <a:rPr lang="en-US" altLang="ja-JP" sz="1400" dirty="0" smtClean="0">
                <a:solidFill>
                  <a:prstClr val="black"/>
                </a:solidFill>
              </a:rPr>
              <a:t>A11(29)</a:t>
            </a:r>
            <a:endParaRPr lang="ja-JP" altLang="en-US" sz="1400" dirty="0">
              <a:solidFill>
                <a:prstClr val="black"/>
              </a:solidFill>
            </a:endParaRPr>
          </a:p>
        </p:txBody>
      </p:sp>
    </p:spTree>
    <p:extLst>
      <p:ext uri="{BB962C8B-B14F-4D97-AF65-F5344CB8AC3E}">
        <p14:creationId xmlns:p14="http://schemas.microsoft.com/office/powerpoint/2010/main" val="2589428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図 81"/>
          <p:cNvPicPr>
            <a:picLocks noChangeAspect="1"/>
          </p:cNvPicPr>
          <p:nvPr/>
        </p:nvPicPr>
        <p:blipFill rotWithShape="1">
          <a:blip r:embed="rId3"/>
          <a:srcRect t="1200" b="1305"/>
          <a:stretch/>
        </p:blipFill>
        <p:spPr>
          <a:xfrm>
            <a:off x="-36512" y="2690532"/>
            <a:ext cx="4577943" cy="4050836"/>
          </a:xfrm>
          <a:prstGeom prst="rect">
            <a:avLst/>
          </a:prstGeom>
        </p:spPr>
      </p:pic>
      <p:sp>
        <p:nvSpPr>
          <p:cNvPr id="94" name="角丸四角形 11">
            <a:extLst>
              <a:ext uri="{FF2B5EF4-FFF2-40B4-BE49-F238E27FC236}">
                <a16:creationId xmlns:a16="http://schemas.microsoft.com/office/drawing/2014/main" xmlns="" id="{73292667-C1CC-4B25-8DF4-84FB38D5D60A}"/>
              </a:ext>
            </a:extLst>
          </p:cNvPr>
          <p:cNvSpPr/>
          <p:nvPr/>
        </p:nvSpPr>
        <p:spPr>
          <a:xfrm>
            <a:off x="3047092" y="5296435"/>
            <a:ext cx="1170863" cy="1409382"/>
          </a:xfrm>
          <a:prstGeom prst="roundRect">
            <a:avLst>
              <a:gd name="adj" fmla="val 5685"/>
            </a:avLst>
          </a:prstGeom>
          <a:solidFill>
            <a:schemeClr val="accent6">
              <a:lumMod val="60000"/>
              <a:lumOff val="40000"/>
              <a:alpha val="3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781437" y="4059033"/>
            <a:ext cx="3039035" cy="651597"/>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5711196" y="6156925"/>
            <a:ext cx="3181284" cy="569929"/>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角丸四角形 94"/>
          <p:cNvSpPr/>
          <p:nvPr/>
        </p:nvSpPr>
        <p:spPr>
          <a:xfrm>
            <a:off x="427703" y="1786093"/>
            <a:ext cx="6952609" cy="242204"/>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3" name="グループ化 32"/>
          <p:cNvGrpSpPr/>
          <p:nvPr/>
        </p:nvGrpSpPr>
        <p:grpSpPr>
          <a:xfrm>
            <a:off x="2939029" y="2028297"/>
            <a:ext cx="2592288" cy="3200902"/>
            <a:chOff x="0" y="70868"/>
            <a:chExt cx="2716949" cy="2629619"/>
          </a:xfrm>
          <a:noFill/>
        </p:grpSpPr>
        <p:pic>
          <p:nvPicPr>
            <p:cNvPr id="34" name="図 3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128" t="7944"/>
            <a:stretch/>
          </p:blipFill>
          <p:spPr bwMode="auto">
            <a:xfrm>
              <a:off x="0" y="70868"/>
              <a:ext cx="2626178" cy="2629619"/>
            </a:xfrm>
            <a:prstGeom prst="rect">
              <a:avLst/>
            </a:prstGeom>
            <a:noFill/>
            <a:extLst/>
          </p:spPr>
        </p:pic>
        <p:sp>
          <p:nvSpPr>
            <p:cNvPr id="35" name="テキスト ボックス 9"/>
            <p:cNvSpPr txBox="1"/>
            <p:nvPr/>
          </p:nvSpPr>
          <p:spPr>
            <a:xfrm>
              <a:off x="1564821" y="659487"/>
              <a:ext cx="1152128" cy="482128"/>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100" dirty="0"/>
                <a:t>2014</a:t>
              </a:r>
              <a:r>
                <a:rPr kumimoji="1" lang="ja-JP" altLang="en-US" sz="1100" dirty="0"/>
                <a:t>年までに</a:t>
              </a:r>
              <a:endParaRPr kumimoji="1" lang="en-US" altLang="ja-JP" sz="1100" dirty="0"/>
            </a:p>
            <a:p>
              <a:r>
                <a:rPr kumimoji="1" lang="ja-JP" altLang="en-US" sz="1100" dirty="0"/>
                <a:t>処理の済んだ</a:t>
              </a:r>
              <a:endParaRPr kumimoji="1" lang="en-US" altLang="ja-JP" sz="1100" dirty="0"/>
            </a:p>
            <a:p>
              <a:r>
                <a:rPr kumimoji="1" lang="ja-JP" altLang="en-US" sz="1100" dirty="0"/>
                <a:t>事業</a:t>
              </a:r>
            </a:p>
          </p:txBody>
        </p:sp>
        <p:sp>
          <p:nvSpPr>
            <p:cNvPr id="36" name="右中かっこ 35"/>
            <p:cNvSpPr/>
            <p:nvPr/>
          </p:nvSpPr>
          <p:spPr>
            <a:xfrm>
              <a:off x="1387931" y="452398"/>
              <a:ext cx="129569" cy="887246"/>
            </a:xfrm>
            <a:prstGeom prst="rightBrace">
              <a:avLst>
                <a:gd name="adj1" fmla="val 35173"/>
                <a:gd name="adj2" fmla="val 50000"/>
              </a:avLst>
            </a:prstGeom>
            <a:grpFill/>
            <a:ln w="635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kumimoji="1" lang="ja-JP" altLang="en-US" sz="1100"/>
            </a:p>
          </p:txBody>
        </p:sp>
      </p:grpSp>
      <p:sp>
        <p:nvSpPr>
          <p:cNvPr id="17"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Ⅰ</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・財務マネジメント</a:t>
            </a:r>
            <a:endParaRPr lang="en-US" altLang="ja-JP" sz="1100" dirty="0"/>
          </a:p>
        </p:txBody>
      </p:sp>
      <p:sp>
        <p:nvSpPr>
          <p:cNvPr id="18" name="テキスト ボックス 36"/>
          <p:cNvSpPr txBox="1"/>
          <p:nvPr/>
        </p:nvSpPr>
        <p:spPr>
          <a:xfrm>
            <a:off x="0" y="-962"/>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財政</a:t>
            </a:r>
            <a:r>
              <a:rPr lang="en-US" altLang="ja-JP" sz="1100" dirty="0"/>
              <a:t>】</a:t>
            </a:r>
            <a:r>
              <a:rPr lang="ja-JP" altLang="en-US" sz="1100" dirty="0"/>
              <a:t>・財務マネジメント</a:t>
            </a:r>
            <a:endParaRPr lang="en-US" altLang="ja-JP" sz="1100" dirty="0"/>
          </a:p>
        </p:txBody>
      </p:sp>
      <p:sp>
        <p:nvSpPr>
          <p:cNvPr id="19" name="正方形/長方形 18"/>
          <p:cNvSpPr/>
          <p:nvPr/>
        </p:nvSpPr>
        <p:spPr>
          <a:xfrm>
            <a:off x="251520" y="260648"/>
            <a:ext cx="4392488" cy="369332"/>
          </a:xfrm>
          <a:prstGeom prst="rect">
            <a:avLst/>
          </a:prstGeom>
        </p:spPr>
        <p:txBody>
          <a:bodyPr wrap="square">
            <a:spAutoFit/>
          </a:bodyPr>
          <a:lstStyle/>
          <a:p>
            <a:pPr lvl="0"/>
            <a:r>
              <a:rPr lang="ja-JP" altLang="en-US" b="1" dirty="0">
                <a:latin typeface="Calibri" pitchFamily="34" charset="0"/>
              </a:rPr>
              <a:t>⑤　財務リスクの処理</a:t>
            </a:r>
            <a:endParaRPr lang="ja-JP" altLang="en-US" b="1" dirty="0"/>
          </a:p>
        </p:txBody>
      </p:sp>
      <p:cxnSp>
        <p:nvCxnSpPr>
          <p:cNvPr id="20" name="直線コネクタ 1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956376" y="0"/>
            <a:ext cx="1008112" cy="307777"/>
          </a:xfrm>
          <a:prstGeom prst="rect">
            <a:avLst/>
          </a:prstGeom>
          <a:noFill/>
        </p:spPr>
        <p:txBody>
          <a:bodyPr wrap="square" rtlCol="0">
            <a:spAutoFit/>
          </a:bodyPr>
          <a:lstStyle/>
          <a:p>
            <a:r>
              <a:rPr kumimoji="1" lang="en-US" altLang="ja-JP" sz="1400" dirty="0"/>
              <a:t>A 2.(7)</a:t>
            </a:r>
            <a:endParaRPr kumimoji="1" lang="ja-JP" altLang="en-US" sz="1400" dirty="0"/>
          </a:p>
        </p:txBody>
      </p:sp>
      <p:sp>
        <p:nvSpPr>
          <p:cNvPr id="22" name="テキスト ボックス 6"/>
          <p:cNvSpPr txBox="1"/>
          <p:nvPr/>
        </p:nvSpPr>
        <p:spPr>
          <a:xfrm>
            <a:off x="643061" y="2263537"/>
            <a:ext cx="2394857" cy="40821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t>財務リスク額の推移</a:t>
            </a:r>
          </a:p>
        </p:txBody>
      </p:sp>
      <p:cxnSp>
        <p:nvCxnSpPr>
          <p:cNvPr id="85" name="直線コネクタ 84"/>
          <p:cNvCxnSpPr/>
          <p:nvPr/>
        </p:nvCxnSpPr>
        <p:spPr>
          <a:xfrm flipV="1">
            <a:off x="3002814" y="4685354"/>
            <a:ext cx="0" cy="1907707"/>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a:off x="3037918" y="6601427"/>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7" name="テキスト ボックス 86"/>
          <p:cNvSpPr txBox="1"/>
          <p:nvPr/>
        </p:nvSpPr>
        <p:spPr>
          <a:xfrm>
            <a:off x="2836810" y="6627517"/>
            <a:ext cx="864096" cy="261610"/>
          </a:xfrm>
          <a:prstGeom prst="rect">
            <a:avLst/>
          </a:prstGeom>
          <a:noFill/>
        </p:spPr>
        <p:txBody>
          <a:bodyPr wrap="square" rtlCol="0">
            <a:spAutoFit/>
          </a:bodyPr>
          <a:lstStyle/>
          <a:p>
            <a:r>
              <a:rPr kumimoji="1" lang="ja-JP" altLang="en-US" sz="1100" dirty="0"/>
              <a:t>前回以降</a:t>
            </a:r>
          </a:p>
        </p:txBody>
      </p:sp>
      <p:sp>
        <p:nvSpPr>
          <p:cNvPr id="84" name="正方形/長方形 83"/>
          <p:cNvSpPr/>
          <p:nvPr/>
        </p:nvSpPr>
        <p:spPr>
          <a:xfrm>
            <a:off x="5761878" y="2178783"/>
            <a:ext cx="3070206" cy="249129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fontAlgn="t"/>
            <a:r>
              <a:rPr lang="ja-JP" altLang="en-US" sz="1100" dirty="0">
                <a:solidFill>
                  <a:srgbClr val="000000"/>
                </a:solidFill>
                <a:latin typeface="+mn-ea"/>
              </a:rPr>
              <a:t>＜処理の済んだ事業＞</a:t>
            </a:r>
            <a:endParaRPr lang="en-US" altLang="ja-JP" sz="1100" dirty="0">
              <a:solidFill>
                <a:srgbClr val="000000"/>
              </a:solidFill>
              <a:latin typeface="+mn-ea"/>
            </a:endParaRPr>
          </a:p>
          <a:p>
            <a:pPr fontAlgn="t"/>
            <a:r>
              <a:rPr lang="ja-JP" altLang="en-US" sz="1100" dirty="0">
                <a:solidFill>
                  <a:srgbClr val="000000"/>
                </a:solidFill>
                <a:latin typeface="+mn-ea"/>
              </a:rPr>
              <a:t>　　・ ビッグステップ </a:t>
            </a:r>
            <a:endParaRPr lang="en-US" altLang="ja-JP" sz="1100" dirty="0">
              <a:solidFill>
                <a:srgbClr val="000000"/>
              </a:solidFill>
              <a:latin typeface="+mn-ea"/>
            </a:endParaRPr>
          </a:p>
          <a:p>
            <a:pPr fontAlgn="t"/>
            <a:r>
              <a:rPr lang="ja-JP" altLang="en-US" sz="1100" dirty="0">
                <a:solidFill>
                  <a:srgbClr val="000000"/>
                </a:solidFill>
                <a:latin typeface="+mn-ea"/>
              </a:rPr>
              <a:t>　　　　→ </a:t>
            </a:r>
            <a:r>
              <a:rPr lang="en-US" altLang="ja-JP" sz="1100" dirty="0">
                <a:solidFill>
                  <a:srgbClr val="000000"/>
                </a:solidFill>
                <a:latin typeface="+mn-ea"/>
              </a:rPr>
              <a:t>2007</a:t>
            </a:r>
            <a:r>
              <a:rPr lang="ja-JP" altLang="en-US" sz="1100" dirty="0">
                <a:solidFill>
                  <a:srgbClr val="000000"/>
                </a:solidFill>
                <a:latin typeface="+mn-ea"/>
              </a:rPr>
              <a:t>年に売却（売却益</a:t>
            </a:r>
            <a:r>
              <a:rPr lang="en-US" altLang="ja-JP" sz="1100" dirty="0">
                <a:solidFill>
                  <a:srgbClr val="000000"/>
                </a:solidFill>
                <a:latin typeface="+mn-ea"/>
              </a:rPr>
              <a:t>70</a:t>
            </a:r>
            <a:r>
              <a:rPr lang="ja-JP" altLang="en-US" sz="1100" dirty="0">
                <a:solidFill>
                  <a:srgbClr val="000000"/>
                </a:solidFill>
                <a:latin typeface="+mn-ea"/>
              </a:rPr>
              <a:t>億円）</a:t>
            </a:r>
            <a:endParaRPr lang="en-US" altLang="ja-JP" sz="1100" dirty="0">
              <a:solidFill>
                <a:srgbClr val="000000"/>
              </a:solidFill>
              <a:latin typeface="+mn-ea"/>
            </a:endParaRPr>
          </a:p>
          <a:p>
            <a:pPr fontAlgn="t"/>
            <a:r>
              <a:rPr lang="ja-JP" altLang="en-US" sz="1100" dirty="0">
                <a:solidFill>
                  <a:srgbClr val="000000"/>
                </a:solidFill>
                <a:latin typeface="+mn-ea"/>
              </a:rPr>
              <a:t>　　・ ソーラ新大阪・キッズパーク</a:t>
            </a:r>
            <a:endParaRPr lang="en-US" altLang="ja-JP" sz="1100" dirty="0">
              <a:solidFill>
                <a:srgbClr val="000000"/>
              </a:solidFill>
              <a:latin typeface="+mn-ea"/>
            </a:endParaRPr>
          </a:p>
          <a:p>
            <a:pPr fontAlgn="t"/>
            <a:r>
              <a:rPr lang="ja-JP" altLang="en-US" sz="1100" dirty="0">
                <a:solidFill>
                  <a:srgbClr val="000000"/>
                </a:solidFill>
                <a:latin typeface="+mn-ea"/>
              </a:rPr>
              <a:t>　　　　→ </a:t>
            </a:r>
            <a:r>
              <a:rPr lang="en-US" altLang="ja-JP" sz="1100" dirty="0">
                <a:solidFill>
                  <a:srgbClr val="000000"/>
                </a:solidFill>
                <a:latin typeface="+mn-ea"/>
              </a:rPr>
              <a:t>2008</a:t>
            </a:r>
            <a:r>
              <a:rPr lang="ja-JP" altLang="en-US" sz="1100" dirty="0">
                <a:solidFill>
                  <a:srgbClr val="000000"/>
                </a:solidFill>
                <a:latin typeface="+mn-ea"/>
              </a:rPr>
              <a:t>年に売却（売却益</a:t>
            </a:r>
            <a:r>
              <a:rPr lang="en-US" altLang="ja-JP" sz="1100" dirty="0">
                <a:solidFill>
                  <a:srgbClr val="000000"/>
                </a:solidFill>
                <a:latin typeface="+mn-ea"/>
              </a:rPr>
              <a:t>151</a:t>
            </a:r>
            <a:r>
              <a:rPr lang="ja-JP" altLang="en-US" sz="1100" dirty="0">
                <a:solidFill>
                  <a:srgbClr val="000000"/>
                </a:solidFill>
                <a:latin typeface="+mn-ea"/>
              </a:rPr>
              <a:t>億円）</a:t>
            </a:r>
            <a:r>
              <a:rPr lang="en-US" altLang="ja-JP" sz="1100" dirty="0">
                <a:solidFill>
                  <a:srgbClr val="000000"/>
                </a:solidFill>
                <a:latin typeface="+mn-ea"/>
              </a:rPr>
              <a:t> </a:t>
            </a:r>
            <a:r>
              <a:rPr lang="ja-JP" altLang="en-US" sz="1100" dirty="0">
                <a:solidFill>
                  <a:srgbClr val="000000"/>
                </a:solidFill>
                <a:latin typeface="+mn-ea"/>
              </a:rPr>
              <a:t/>
            </a:r>
            <a:br>
              <a:rPr lang="ja-JP" altLang="en-US" sz="1100" dirty="0">
                <a:solidFill>
                  <a:srgbClr val="000000"/>
                </a:solidFill>
                <a:latin typeface="+mn-ea"/>
              </a:rPr>
            </a:br>
            <a:r>
              <a:rPr lang="ja-JP" altLang="en-US" sz="1100" dirty="0">
                <a:solidFill>
                  <a:srgbClr val="000000"/>
                </a:solidFill>
                <a:latin typeface="+mn-ea"/>
              </a:rPr>
              <a:t>　　・ ＷＴＣ</a:t>
            </a:r>
            <a:endParaRPr lang="en-US" altLang="ja-JP" sz="1100" dirty="0">
              <a:solidFill>
                <a:srgbClr val="000000"/>
              </a:solidFill>
              <a:latin typeface="+mn-ea"/>
            </a:endParaRPr>
          </a:p>
          <a:p>
            <a:pPr fontAlgn="t"/>
            <a:r>
              <a:rPr lang="ja-JP" altLang="en-US" sz="1100" dirty="0">
                <a:solidFill>
                  <a:srgbClr val="000000"/>
                </a:solidFill>
                <a:latin typeface="+mn-ea"/>
              </a:rPr>
              <a:t>　　　　→ </a:t>
            </a:r>
            <a:r>
              <a:rPr lang="en-US" altLang="ja-JP" sz="1100" dirty="0">
                <a:solidFill>
                  <a:srgbClr val="000000"/>
                </a:solidFill>
                <a:latin typeface="+mn-ea"/>
              </a:rPr>
              <a:t>2010</a:t>
            </a:r>
            <a:r>
              <a:rPr lang="ja-JP" altLang="en-US" sz="1100" dirty="0">
                <a:solidFill>
                  <a:srgbClr val="000000"/>
                </a:solidFill>
                <a:latin typeface="+mn-ea"/>
              </a:rPr>
              <a:t>年に損失補償（</a:t>
            </a:r>
            <a:r>
              <a:rPr lang="en-US" altLang="ja-JP" sz="1100" dirty="0">
                <a:solidFill>
                  <a:srgbClr val="000000"/>
                </a:solidFill>
                <a:latin typeface="+mn-ea"/>
              </a:rPr>
              <a:t>424</a:t>
            </a:r>
            <a:r>
              <a:rPr lang="ja-JP" altLang="en-US" sz="1100" dirty="0">
                <a:solidFill>
                  <a:srgbClr val="000000"/>
                </a:solidFill>
                <a:latin typeface="+mn-ea"/>
              </a:rPr>
              <a:t>億円）、解散</a:t>
            </a:r>
            <a:endParaRPr lang="en-US" altLang="ja-JP" sz="1100" dirty="0">
              <a:solidFill>
                <a:srgbClr val="000000"/>
              </a:solidFill>
              <a:latin typeface="+mn-ea"/>
            </a:endParaRPr>
          </a:p>
          <a:p>
            <a:pPr fontAlgn="t"/>
            <a:r>
              <a:rPr lang="ja-JP" altLang="en-US" sz="1100" dirty="0">
                <a:solidFill>
                  <a:srgbClr val="000000"/>
                </a:solidFill>
                <a:latin typeface="+mn-ea"/>
              </a:rPr>
              <a:t>　　・ 土地開発公社</a:t>
            </a:r>
            <a:endParaRPr lang="en-US" altLang="ja-JP" sz="1100" dirty="0">
              <a:solidFill>
                <a:srgbClr val="000000"/>
              </a:solidFill>
              <a:latin typeface="+mn-ea"/>
            </a:endParaRPr>
          </a:p>
          <a:p>
            <a:pPr fontAlgn="t"/>
            <a:r>
              <a:rPr lang="ja-JP" altLang="en-US" sz="1100" dirty="0">
                <a:solidFill>
                  <a:srgbClr val="000000"/>
                </a:solidFill>
                <a:latin typeface="+mn-ea"/>
              </a:rPr>
              <a:t>　　　　→ </a:t>
            </a:r>
            <a:r>
              <a:rPr lang="en-US" altLang="ja-JP" sz="1100" dirty="0">
                <a:solidFill>
                  <a:srgbClr val="000000"/>
                </a:solidFill>
                <a:latin typeface="+mn-ea"/>
              </a:rPr>
              <a:t>2011</a:t>
            </a:r>
            <a:r>
              <a:rPr lang="ja-JP" altLang="en-US" sz="1100" dirty="0">
                <a:solidFill>
                  <a:srgbClr val="000000"/>
                </a:solidFill>
                <a:latin typeface="+mn-ea"/>
              </a:rPr>
              <a:t>年に債権放棄（</a:t>
            </a:r>
            <a:r>
              <a:rPr lang="en-US" altLang="ja-JP" sz="1100" dirty="0">
                <a:solidFill>
                  <a:srgbClr val="000000"/>
                </a:solidFill>
                <a:latin typeface="+mn-ea"/>
              </a:rPr>
              <a:t>175</a:t>
            </a:r>
            <a:r>
              <a:rPr lang="ja-JP" altLang="en-US" sz="1100" dirty="0">
                <a:solidFill>
                  <a:srgbClr val="000000"/>
                </a:solidFill>
                <a:latin typeface="+mn-ea"/>
              </a:rPr>
              <a:t>億円）、解散</a:t>
            </a:r>
            <a:endParaRPr lang="en-US" altLang="ja-JP" sz="1100" dirty="0">
              <a:solidFill>
                <a:srgbClr val="000000"/>
              </a:solidFill>
              <a:latin typeface="+mn-ea"/>
            </a:endParaRPr>
          </a:p>
          <a:p>
            <a:pPr fontAlgn="t"/>
            <a:r>
              <a:rPr lang="ja-JP" altLang="en-US" sz="1100" dirty="0">
                <a:solidFill>
                  <a:srgbClr val="000000"/>
                </a:solidFill>
                <a:latin typeface="+mn-ea"/>
              </a:rPr>
              <a:t>　　・ 道路公社</a:t>
            </a:r>
            <a:endParaRPr lang="en-US" altLang="ja-JP" sz="1100" dirty="0">
              <a:solidFill>
                <a:srgbClr val="000000"/>
              </a:solidFill>
              <a:latin typeface="+mn-ea"/>
            </a:endParaRPr>
          </a:p>
          <a:p>
            <a:pPr fontAlgn="t"/>
            <a:r>
              <a:rPr lang="ja-JP" altLang="en-US" sz="1100" dirty="0">
                <a:solidFill>
                  <a:srgbClr val="000000"/>
                </a:solidFill>
                <a:latin typeface="+mn-ea"/>
              </a:rPr>
              <a:t>　　　　→</a:t>
            </a:r>
            <a:r>
              <a:rPr lang="en-US" altLang="ja-JP" sz="1100" dirty="0">
                <a:solidFill>
                  <a:srgbClr val="000000"/>
                </a:solidFill>
                <a:latin typeface="+mn-ea"/>
              </a:rPr>
              <a:t>2014</a:t>
            </a:r>
            <a:r>
              <a:rPr lang="ja-JP" altLang="en-US" sz="1100" dirty="0">
                <a:solidFill>
                  <a:srgbClr val="000000"/>
                </a:solidFill>
                <a:latin typeface="+mn-ea"/>
              </a:rPr>
              <a:t>年に債権放棄（</a:t>
            </a:r>
            <a:r>
              <a:rPr lang="en-US" altLang="ja-JP" sz="1100" dirty="0">
                <a:solidFill>
                  <a:srgbClr val="000000"/>
                </a:solidFill>
                <a:latin typeface="+mn-ea"/>
              </a:rPr>
              <a:t>286</a:t>
            </a:r>
            <a:r>
              <a:rPr lang="ja-JP" altLang="en-US" sz="1100" dirty="0">
                <a:solidFill>
                  <a:srgbClr val="000000"/>
                </a:solidFill>
                <a:latin typeface="+mn-ea"/>
              </a:rPr>
              <a:t>億円） 、解散</a:t>
            </a:r>
            <a:endParaRPr lang="en-US" altLang="ja-JP" sz="1100" dirty="0">
              <a:solidFill>
                <a:srgbClr val="000000"/>
              </a:solidFill>
              <a:latin typeface="+mn-ea"/>
            </a:endParaRPr>
          </a:p>
          <a:p>
            <a:pPr lvl="0" fontAlgn="t"/>
            <a:r>
              <a:rPr lang="ja-JP" altLang="en-US" sz="1100" dirty="0">
                <a:solidFill>
                  <a:prstClr val="black"/>
                </a:solidFill>
                <a:latin typeface="ＭＳ Ｐゴシック" panose="020B0600070205080204" pitchFamily="50" charset="-128"/>
              </a:rPr>
              <a:t>　　・ オスカードリーム</a:t>
            </a:r>
            <a:endParaRPr lang="en-US" altLang="ja-JP" sz="1100" dirty="0">
              <a:solidFill>
                <a:prstClr val="black"/>
              </a:solidFill>
              <a:latin typeface="ＭＳ Ｐゴシック" panose="020B0600070205080204" pitchFamily="50" charset="-128"/>
            </a:endParaRPr>
          </a:p>
          <a:p>
            <a:pPr lvl="0" fontAlgn="t"/>
            <a:r>
              <a:rPr lang="ja-JP" altLang="en-US" sz="1100" dirty="0">
                <a:solidFill>
                  <a:prstClr val="black"/>
                </a:solidFill>
                <a:latin typeface="ＭＳ Ｐゴシック" panose="020B0600070205080204" pitchFamily="50" charset="-128"/>
              </a:rPr>
              <a:t>　　　　→</a:t>
            </a:r>
            <a:r>
              <a:rPr lang="en-US" altLang="ja-JP" sz="1100" dirty="0">
                <a:solidFill>
                  <a:prstClr val="black"/>
                </a:solidFill>
                <a:latin typeface="ＭＳ Ｐゴシック" panose="020B0600070205080204" pitchFamily="50" charset="-128"/>
              </a:rPr>
              <a:t>2015</a:t>
            </a:r>
            <a:r>
              <a:rPr lang="ja-JP" altLang="en-US" sz="1100" dirty="0">
                <a:solidFill>
                  <a:prstClr val="black"/>
                </a:solidFill>
                <a:latin typeface="ＭＳ Ｐゴシック" panose="020B0600070205080204" pitchFamily="50" charset="-128"/>
              </a:rPr>
              <a:t>年に和解・売却</a:t>
            </a:r>
            <a:endParaRPr lang="en-US" altLang="ja-JP" sz="1100" dirty="0">
              <a:solidFill>
                <a:prstClr val="black"/>
              </a:solidFill>
              <a:latin typeface="ＭＳ Ｐゴシック" panose="020B0600070205080204" pitchFamily="50" charset="-128"/>
            </a:endParaRPr>
          </a:p>
          <a:p>
            <a:pPr lvl="0" fontAlgn="t"/>
            <a:r>
              <a:rPr lang="ja-JP" altLang="en-US" sz="1100" dirty="0">
                <a:solidFill>
                  <a:prstClr val="black"/>
                </a:solidFill>
                <a:latin typeface="ＭＳ Ｐゴシック" panose="020B0600070205080204" pitchFamily="50" charset="-128"/>
              </a:rPr>
              <a:t>　　　　　　（和解金額等</a:t>
            </a:r>
            <a:r>
              <a:rPr lang="en-US" altLang="ja-JP" sz="1100" dirty="0">
                <a:solidFill>
                  <a:prstClr val="black"/>
                </a:solidFill>
                <a:latin typeface="ＭＳ Ｐゴシック" panose="020B0600070205080204" pitchFamily="50" charset="-128"/>
              </a:rPr>
              <a:t>287</a:t>
            </a:r>
            <a:r>
              <a:rPr lang="ja-JP" altLang="en-US" sz="1100" dirty="0">
                <a:solidFill>
                  <a:prstClr val="black"/>
                </a:solidFill>
                <a:latin typeface="ＭＳ Ｐゴシック" panose="020B0600070205080204" pitchFamily="50" charset="-128"/>
              </a:rPr>
              <a:t>億円・売却額</a:t>
            </a:r>
            <a:r>
              <a:rPr lang="en-US" altLang="ja-JP" sz="1100" dirty="0">
                <a:solidFill>
                  <a:prstClr val="black"/>
                </a:solidFill>
                <a:latin typeface="ＭＳ Ｐゴシック" panose="020B0600070205080204" pitchFamily="50" charset="-128"/>
              </a:rPr>
              <a:t>13</a:t>
            </a:r>
            <a:r>
              <a:rPr lang="ja-JP" altLang="en-US" sz="1100" dirty="0">
                <a:solidFill>
                  <a:prstClr val="black"/>
                </a:solidFill>
                <a:latin typeface="ＭＳ Ｐゴシック" panose="020B0600070205080204" pitchFamily="50" charset="-128"/>
              </a:rPr>
              <a:t>億円）</a:t>
            </a:r>
            <a:r>
              <a:rPr lang="ja-JP" altLang="en-US" sz="1100" dirty="0">
                <a:latin typeface="+mn-ea"/>
              </a:rPr>
              <a:t>　　</a:t>
            </a:r>
            <a:endParaRPr lang="en-US" altLang="ja-JP" sz="1100" dirty="0">
              <a:latin typeface="+mn-ea"/>
            </a:endParaRPr>
          </a:p>
        </p:txBody>
      </p:sp>
      <p:sp>
        <p:nvSpPr>
          <p:cNvPr id="88" name="正方形/長方形 87"/>
          <p:cNvSpPr/>
          <p:nvPr/>
        </p:nvSpPr>
        <p:spPr>
          <a:xfrm>
            <a:off x="5756571" y="4761480"/>
            <a:ext cx="3070207" cy="13296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ja-JP" altLang="en-US" sz="1100" dirty="0">
                <a:solidFill>
                  <a:srgbClr val="000000"/>
                </a:solidFill>
                <a:latin typeface="+mn-ea"/>
              </a:rPr>
              <a:t>＜現在取組・処理を進めている事業＞</a:t>
            </a:r>
          </a:p>
          <a:p>
            <a:pPr fontAlgn="t"/>
            <a:r>
              <a:rPr lang="ja-JP" altLang="en-US" sz="1100" dirty="0">
                <a:solidFill>
                  <a:srgbClr val="000000"/>
                </a:solidFill>
                <a:latin typeface="+mn-ea"/>
              </a:rPr>
              <a:t>　　・ 阿倍野再開発事業</a:t>
            </a:r>
          </a:p>
          <a:p>
            <a:pPr fontAlgn="t"/>
            <a:r>
              <a:rPr lang="ja-JP" altLang="en-US" sz="1100" dirty="0">
                <a:solidFill>
                  <a:srgbClr val="000000"/>
                </a:solidFill>
                <a:latin typeface="+mn-ea"/>
              </a:rPr>
              <a:t>　　・ 特定調停を行った団体</a:t>
            </a:r>
          </a:p>
          <a:p>
            <a:pPr fontAlgn="t"/>
            <a:r>
              <a:rPr lang="ja-JP" altLang="en-US" sz="1100" dirty="0">
                <a:solidFill>
                  <a:srgbClr val="000000"/>
                </a:solidFill>
                <a:latin typeface="+mn-ea"/>
              </a:rPr>
              <a:t>　　　　　・ ＭＤＣ （湊町開発センター）</a:t>
            </a:r>
          </a:p>
          <a:p>
            <a:pPr fontAlgn="t"/>
            <a:r>
              <a:rPr lang="ja-JP" altLang="en-US" sz="1100" dirty="0">
                <a:solidFill>
                  <a:srgbClr val="000000"/>
                </a:solidFill>
                <a:latin typeface="+mn-ea"/>
              </a:rPr>
              <a:t>　　　　　・ ＡＴＣ （アジア太平洋トレードセンター）</a:t>
            </a:r>
          </a:p>
          <a:p>
            <a:pPr fontAlgn="t"/>
            <a:r>
              <a:rPr lang="ja-JP" altLang="en-US" sz="1100" dirty="0">
                <a:solidFill>
                  <a:srgbClr val="000000"/>
                </a:solidFill>
                <a:latin typeface="+mn-ea"/>
              </a:rPr>
              <a:t>　　　　　・ クリスタ長堀</a:t>
            </a:r>
          </a:p>
          <a:p>
            <a:pPr fontAlgn="t"/>
            <a:r>
              <a:rPr lang="ja-JP" altLang="en-US" sz="1100" dirty="0">
                <a:solidFill>
                  <a:srgbClr val="000000"/>
                </a:solidFill>
                <a:latin typeface="+mn-ea"/>
              </a:rPr>
              <a:t>　　・ オーク</a:t>
            </a:r>
            <a:r>
              <a:rPr lang="en-US" altLang="ja-JP" sz="1100" dirty="0">
                <a:solidFill>
                  <a:srgbClr val="000000"/>
                </a:solidFill>
                <a:latin typeface="+mn-ea"/>
              </a:rPr>
              <a:t>200</a:t>
            </a:r>
            <a:endParaRPr kumimoji="1" lang="ja-JP" altLang="en-US" sz="1100" dirty="0"/>
          </a:p>
        </p:txBody>
      </p:sp>
      <p:sp>
        <p:nvSpPr>
          <p:cNvPr id="89" name="正方形/長方形 88"/>
          <p:cNvSpPr/>
          <p:nvPr/>
        </p:nvSpPr>
        <p:spPr>
          <a:xfrm>
            <a:off x="5756571" y="6187114"/>
            <a:ext cx="3070207" cy="52521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ja-JP" altLang="en-US" sz="1100" dirty="0">
                <a:solidFill>
                  <a:srgbClr val="000000"/>
                </a:solidFill>
                <a:latin typeface="+mn-ea"/>
              </a:rPr>
              <a:t>＜収支不足の解消が見込まれている事業＞</a:t>
            </a:r>
          </a:p>
          <a:p>
            <a:pPr fontAlgn="t"/>
            <a:r>
              <a:rPr lang="ja-JP" altLang="en-US" sz="1100" dirty="0">
                <a:solidFill>
                  <a:srgbClr val="000000"/>
                </a:solidFill>
                <a:latin typeface="+mn-ea"/>
              </a:rPr>
              <a:t>　　・此花西部臨海地区土地区画整理事業</a:t>
            </a:r>
            <a:endParaRPr kumimoji="1" lang="ja-JP" altLang="en-US" sz="1100" dirty="0"/>
          </a:p>
        </p:txBody>
      </p:sp>
      <p:sp>
        <p:nvSpPr>
          <p:cNvPr id="91" name="右中かっこ 90"/>
          <p:cNvSpPr/>
          <p:nvPr/>
        </p:nvSpPr>
        <p:spPr>
          <a:xfrm>
            <a:off x="4257075" y="3602512"/>
            <a:ext cx="129827" cy="162000"/>
          </a:xfrm>
          <a:prstGeom prst="rightBrace">
            <a:avLst>
              <a:gd name="adj1" fmla="val 35173"/>
              <a:gd name="adj2" fmla="val 5000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kumimoji="1" lang="ja-JP" altLang="en-US" sz="1100"/>
          </a:p>
        </p:txBody>
      </p:sp>
      <p:sp>
        <p:nvSpPr>
          <p:cNvPr id="30" name="角丸四角形 29"/>
          <p:cNvSpPr/>
          <p:nvPr/>
        </p:nvSpPr>
        <p:spPr>
          <a:xfrm>
            <a:off x="4432052" y="3440992"/>
            <a:ext cx="1037675" cy="345186"/>
          </a:xfrm>
          <a:prstGeom prst="roundRect">
            <a:avLst>
              <a:gd name="adj" fmla="val 7175"/>
            </a:avLst>
          </a:prstGeom>
          <a:solidFill>
            <a:schemeClr val="accent6">
              <a:lumMod val="60000"/>
              <a:lumOff val="40000"/>
              <a:alpha val="5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9"/>
          <p:cNvSpPr txBox="1"/>
          <p:nvPr/>
        </p:nvSpPr>
        <p:spPr>
          <a:xfrm>
            <a:off x="4432052" y="3429000"/>
            <a:ext cx="1099265" cy="40011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200"/>
              </a:lnSpc>
            </a:pPr>
            <a:r>
              <a:rPr kumimoji="1" lang="en-US" altLang="ja-JP" sz="1100" dirty="0"/>
              <a:t>2015</a:t>
            </a:r>
            <a:r>
              <a:rPr kumimoji="1" lang="ja-JP" altLang="en-US" sz="1100" dirty="0"/>
              <a:t>年に処理の済んだ事業</a:t>
            </a:r>
          </a:p>
        </p:txBody>
      </p:sp>
      <p:sp>
        <p:nvSpPr>
          <p:cNvPr id="32" name="テキスト ボックス 31"/>
          <p:cNvSpPr txBox="1"/>
          <p:nvPr/>
        </p:nvSpPr>
        <p:spPr>
          <a:xfrm>
            <a:off x="288032" y="764704"/>
            <a:ext cx="8532440" cy="1323439"/>
          </a:xfrm>
          <a:prstGeom prst="rect">
            <a:avLst/>
          </a:prstGeom>
          <a:noFill/>
        </p:spPr>
        <p:txBody>
          <a:bodyPr wrap="square" rtlCol="0">
            <a:spAutoFit/>
          </a:bodyPr>
          <a:lstStyle/>
          <a:p>
            <a:r>
              <a:rPr lang="ja-JP" altLang="en-US" sz="1600" dirty="0">
                <a:latin typeface="+mn-ea"/>
              </a:rPr>
              <a:t>　市の財政収支に大きく影響を及ぼす危険性があるものを「財務リスク」としてとりまとめ、処理状況を公表している。</a:t>
            </a:r>
            <a:endParaRPr lang="en-US" altLang="ja-JP" sz="1600" dirty="0">
              <a:latin typeface="+mn-ea"/>
            </a:endParaRPr>
          </a:p>
          <a:p>
            <a:r>
              <a:rPr lang="ja-JP" altLang="en-US" sz="1600" dirty="0">
                <a:latin typeface="+mn-ea"/>
              </a:rPr>
              <a:t>　売却や第三セクター等改革推進債の活用等、計画的な処理・健全化、抜本的対策を進めてきたことで、財務リスク額は減少してきている。</a:t>
            </a:r>
            <a:endParaRPr lang="en-US" altLang="ja-JP" sz="1600" dirty="0">
              <a:latin typeface="+mn-ea"/>
            </a:endParaRPr>
          </a:p>
          <a:p>
            <a:r>
              <a:rPr lang="ja-JP" altLang="en-US" sz="1600" dirty="0">
                <a:latin typeface="+mn-ea"/>
              </a:rPr>
              <a:t>　</a:t>
            </a:r>
            <a:r>
              <a:rPr lang="en-US" altLang="ja-JP" sz="1600" dirty="0">
                <a:latin typeface="+mn-ea"/>
              </a:rPr>
              <a:t>2015</a:t>
            </a:r>
            <a:r>
              <a:rPr lang="ja-JP" altLang="en-US" sz="1600" dirty="0">
                <a:latin typeface="+mn-ea"/>
              </a:rPr>
              <a:t>年にはさらにオスカードリームの処理を行い、着実に処理を進めている。</a:t>
            </a: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141</a:t>
            </a:fld>
            <a:endParaRPr kumimoji="1" lang="ja-JP" altLang="en-US"/>
          </a:p>
        </p:txBody>
      </p:sp>
    </p:spTree>
    <p:extLst>
      <p:ext uri="{BB962C8B-B14F-4D97-AF65-F5344CB8AC3E}">
        <p14:creationId xmlns:p14="http://schemas.microsoft.com/office/powerpoint/2010/main" val="273232528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85800" y="1484784"/>
            <a:ext cx="7772400" cy="3456384"/>
          </a:xfrm>
          <a:prstGeom prst="rect">
            <a:avLst/>
          </a:prstGeom>
        </p:spPr>
        <p:txBody>
          <a:bodyPr vert="horz" lIns="91440" tIns="45720" rIns="91440" bIns="45720" rtlCol="0" anchor="ctr">
            <a:norm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spcBef>
                <a:spcPct val="0"/>
              </a:spcBef>
              <a:defRPr/>
            </a:pPr>
            <a:r>
              <a:rPr lang="en-US" altLang="ja-JP" sz="4000" b="1" dirty="0">
                <a:latin typeface="+mn-ea"/>
                <a:cs typeface="+mj-cs"/>
              </a:rPr>
              <a:t>Ⅳ</a:t>
            </a:r>
            <a:r>
              <a:rPr kumimoji="1" lang="ja-JP" altLang="en-US" sz="4000" b="1" i="0" u="none" strike="noStrike" kern="1200" cap="none" spc="0" normalizeH="0" baseline="0" noProof="0" dirty="0">
                <a:ln>
                  <a:noFill/>
                </a:ln>
                <a:solidFill>
                  <a:schemeClr val="tx1"/>
                </a:solidFill>
                <a:effectLst/>
                <a:uLnTx/>
                <a:uFillTx/>
                <a:latin typeface="+mn-ea"/>
                <a:cs typeface="+mj-cs"/>
              </a:rPr>
              <a:t>　行財政改革</a:t>
            </a: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en-US" altLang="ja-JP" sz="4000" b="1" i="0" u="none" strike="noStrike" kern="1200" cap="none" spc="0" normalizeH="0" baseline="0" noProof="0" dirty="0">
                <a:ln>
                  <a:noFill/>
                </a:ln>
                <a:solidFill>
                  <a:schemeClr val="tx1"/>
                </a:solidFill>
                <a:effectLst/>
                <a:uLnTx/>
                <a:uFillTx/>
                <a:latin typeface="+mn-ea"/>
                <a:cs typeface="+mj-cs"/>
              </a:rPr>
              <a:t>【</a:t>
            </a:r>
            <a:r>
              <a:rPr lang="ja-JP" altLang="en-US" sz="4000" b="1" dirty="0">
                <a:latin typeface="+mn-ea"/>
                <a:cs typeface="+mj-cs"/>
              </a:rPr>
              <a:t>人事</a:t>
            </a:r>
            <a:r>
              <a:rPr kumimoji="1" lang="en-US" altLang="ja-JP" sz="4000" b="1" i="0" u="none" strike="noStrike" kern="1200" cap="none" spc="0" normalizeH="0" baseline="0" noProof="0" dirty="0">
                <a:ln>
                  <a:noFill/>
                </a:ln>
                <a:solidFill>
                  <a:schemeClr val="tx1"/>
                </a:solidFill>
                <a:effectLst/>
                <a:uLnTx/>
                <a:uFillTx/>
                <a:latin typeface="+mn-ea"/>
                <a:cs typeface="+mj-cs"/>
              </a:rPr>
              <a:t>】</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ja-JP" altLang="en-US" sz="4000" b="1" i="0" u="none" strike="noStrike" kern="1200" cap="none" spc="0" normalizeH="0" baseline="0" noProof="0" dirty="0">
                <a:ln>
                  <a:noFill/>
                </a:ln>
                <a:solidFill>
                  <a:schemeClr val="tx1"/>
                </a:solidFill>
                <a:effectLst/>
                <a:uLnTx/>
                <a:uFillTx/>
                <a:latin typeface="+mn-ea"/>
                <a:cs typeface="+mj-cs"/>
              </a:rPr>
              <a:t>　　（</a:t>
            </a:r>
            <a:r>
              <a:rPr lang="ja-JP" altLang="en-US" sz="4000" b="1" dirty="0">
                <a:latin typeface="+mn-ea"/>
                <a:cs typeface="+mj-cs"/>
              </a:rPr>
              <a:t>３）人事・給与制度</a:t>
            </a:r>
            <a:endParaRPr lang="en-US" altLang="ja-JP" sz="4000" b="1" dirty="0">
              <a:latin typeface="+mn-ea"/>
              <a:cs typeface="+mj-cs"/>
            </a:endParaRPr>
          </a:p>
          <a:p>
            <a:pPr>
              <a:spcBef>
                <a:spcPct val="0"/>
              </a:spcBef>
              <a:defRPr/>
            </a:pPr>
            <a:r>
              <a:rPr kumimoji="1" lang="ja-JP" altLang="en-US" sz="4000" b="1" i="0" u="none" strike="noStrike" kern="1200" cap="none" spc="0" normalizeH="0" baseline="0" noProof="0" dirty="0">
                <a:ln>
                  <a:noFill/>
                </a:ln>
                <a:solidFill>
                  <a:schemeClr val="tx1"/>
                </a:solidFill>
                <a:effectLst/>
                <a:uLnTx/>
                <a:uFillTx/>
                <a:latin typeface="+mn-ea"/>
                <a:cs typeface="+mj-cs"/>
              </a:rPr>
              <a:t>　　（</a:t>
            </a:r>
            <a:r>
              <a:rPr lang="ja-JP" altLang="en-US" sz="4000" b="1" dirty="0">
                <a:latin typeface="+mn-ea"/>
                <a:cs typeface="+mj-cs"/>
              </a:rPr>
              <a:t>４）公募制度</a:t>
            </a:r>
            <a:endParaRPr kumimoji="1" lang="ja-JP" altLang="en-US" sz="4000" b="1" i="0" u="none" strike="noStrike" kern="1200" cap="none" spc="0" normalizeH="0" baseline="0" noProof="0" dirty="0">
              <a:ln>
                <a:noFill/>
              </a:ln>
              <a:solidFill>
                <a:schemeClr val="tx1"/>
              </a:solidFill>
              <a:effectLst/>
              <a:uLnTx/>
              <a:uFillTx/>
              <a:latin typeface="+mn-ea"/>
              <a:cs typeface="+mj-cs"/>
            </a:endParaRPr>
          </a:p>
        </p:txBody>
      </p:sp>
      <p:sp>
        <p:nvSpPr>
          <p:cNvPr id="3" name="スライド番号プレースホルダ 2"/>
          <p:cNvSpPr>
            <a:spLocks noGrp="1"/>
          </p:cNvSpPr>
          <p:nvPr>
            <p:ph type="sldNum" sz="quarter" idx="12"/>
          </p:nvPr>
        </p:nvSpPr>
        <p:spPr/>
        <p:txBody>
          <a:bodyPr/>
          <a:lstStyle/>
          <a:p>
            <a:fld id="{CCEC3038-1CF1-4B63-9920-55248DCFBA97}" type="slidenum">
              <a:rPr kumimoji="1" lang="ja-JP" altLang="en-US" smtClean="0"/>
              <a:pPr/>
              <a:t>142</a:t>
            </a:fld>
            <a:endParaRPr kumimoji="1" lang="ja-JP" altLang="en-US"/>
          </a:p>
        </p:txBody>
      </p:sp>
    </p:spTree>
    <p:extLst>
      <p:ext uri="{BB962C8B-B14F-4D97-AF65-F5344CB8AC3E}">
        <p14:creationId xmlns:p14="http://schemas.microsoft.com/office/powerpoint/2010/main" val="1768708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7812360" y="2151906"/>
            <a:ext cx="720000" cy="396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868144" y="5314044"/>
            <a:ext cx="3096344" cy="1224000"/>
          </a:xfrm>
          <a:prstGeom prst="roundRect">
            <a:avLst>
              <a:gd name="adj" fmla="val 1052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7812360" y="4815934"/>
            <a:ext cx="720000" cy="396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812360" y="3400425"/>
            <a:ext cx="720000" cy="396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866731" y="4062289"/>
            <a:ext cx="720000" cy="396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660339452"/>
              </p:ext>
            </p:extLst>
          </p:nvPr>
        </p:nvGraphicFramePr>
        <p:xfrm>
          <a:off x="323528" y="582900"/>
          <a:ext cx="8640960" cy="6056620"/>
        </p:xfrm>
        <a:graphic>
          <a:graphicData uri="http://schemas.openxmlformats.org/drawingml/2006/table">
            <a:tbl>
              <a:tblPr firstRow="1">
                <a:tableStyleId>{5C22544A-7EE6-4342-B048-85BDC9FD1C3A}</a:tableStyleId>
              </a:tblPr>
              <a:tblGrid>
                <a:gridCol w="1584176">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2448272">
                  <a:extLst>
                    <a:ext uri="{9D8B030D-6E8A-4147-A177-3AD203B41FA5}">
                      <a16:colId xmlns="" xmlns:a16="http://schemas.microsoft.com/office/drawing/2014/main" val="20002"/>
                    </a:ext>
                  </a:extLst>
                </a:gridCol>
                <a:gridCol w="3096344">
                  <a:extLst>
                    <a:ext uri="{9D8B030D-6E8A-4147-A177-3AD203B41FA5}">
                      <a16:colId xmlns="" xmlns:a16="http://schemas.microsoft.com/office/drawing/2014/main" val="20003"/>
                    </a:ext>
                  </a:extLst>
                </a:gridCol>
              </a:tblGrid>
              <a:tr h="311550">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006329">
                <a:tc rowSpan="4">
                  <a:txBody>
                    <a:bodyPr/>
                    <a:lstStyle/>
                    <a:p>
                      <a:pPr>
                        <a:lnSpc>
                          <a:spcPts val="1320"/>
                        </a:lnSpc>
                      </a:pPr>
                      <a:r>
                        <a:rPr lang="ja-JP" altLang="en-US" sz="1200" dirty="0"/>
                        <a:t>・市民感覚、民間経営感覚と乖離</a:t>
                      </a:r>
                      <a:endParaRPr lang="en-US" altLang="ja-JP" sz="1200" dirty="0"/>
                    </a:p>
                    <a:p>
                      <a:pPr>
                        <a:lnSpc>
                          <a:spcPts val="1320"/>
                        </a:lnSpc>
                      </a:pPr>
                      <a:r>
                        <a:rPr lang="ja-JP" altLang="en-US" sz="1200" dirty="0"/>
                        <a:t>・硬直化し、変化を厭う組織風土</a:t>
                      </a:r>
                      <a:endParaRPr lang="en-US" altLang="ja-JP" sz="1200" dirty="0"/>
                    </a:p>
                    <a:p>
                      <a:pPr>
                        <a:lnSpc>
                          <a:spcPts val="1320"/>
                        </a:lnSpc>
                      </a:pPr>
                      <a:r>
                        <a:rPr lang="ja-JP" altLang="en-US" sz="1200" dirty="0"/>
                        <a:t>・コンプライアンス意識の弱さ</a:t>
                      </a:r>
                      <a:endParaRPr lang="en-US" altLang="ja-JP" sz="1200" dirty="0"/>
                    </a:p>
                    <a:p>
                      <a:pPr>
                        <a:lnSpc>
                          <a:spcPts val="1320"/>
                        </a:lnSpc>
                      </a:pPr>
                      <a:r>
                        <a:rPr lang="ja-JP" altLang="en-US" sz="1200" dirty="0"/>
                        <a:t>・ムダを徹底的に排除し、成果を意識した行財政運営が必要</a:t>
                      </a: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a:lnSpc>
                          <a:spcPts val="1320"/>
                        </a:lnSpc>
                      </a:pPr>
                      <a:endParaRPr lang="en-US" altLang="ja-JP" sz="1200" dirty="0"/>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dirty="0">
                          <a:latin typeface="Calibri" pitchFamily="34" charset="0"/>
                        </a:rPr>
                        <a:t>（次頁に続く）</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nSpc>
                          <a:spcPts val="1320"/>
                        </a:lnSpc>
                      </a:pPr>
                      <a:r>
                        <a:rPr lang="ja-JP" altLang="en-US" sz="1200" dirty="0"/>
                        <a:t>・人材像、組織風土の抜本的見直し</a:t>
                      </a:r>
                      <a:endParaRPr lang="en-US" altLang="ja-JP" sz="1200" dirty="0"/>
                    </a:p>
                    <a:p>
                      <a:pPr>
                        <a:lnSpc>
                          <a:spcPts val="1320"/>
                        </a:lnSpc>
                      </a:pPr>
                      <a:r>
                        <a:rPr lang="ja-JP" altLang="en-US" sz="1200" baseline="0" dirty="0"/>
                        <a:t>　・</a:t>
                      </a:r>
                      <a:r>
                        <a:rPr lang="ja-JP" altLang="en-US" sz="1200" dirty="0"/>
                        <a:t>職員採用</a:t>
                      </a:r>
                      <a:endParaRPr lang="en-US" altLang="ja-JP" sz="1200" dirty="0"/>
                    </a:p>
                    <a:p>
                      <a:pPr>
                        <a:lnSpc>
                          <a:spcPts val="1320"/>
                        </a:lnSpc>
                      </a:pPr>
                      <a:r>
                        <a:rPr lang="ja-JP" altLang="en-US" sz="1200" dirty="0"/>
                        <a:t>　・人材登用</a:t>
                      </a:r>
                      <a:endParaRPr lang="en-US" altLang="ja-JP" sz="1200" dirty="0"/>
                    </a:p>
                    <a:p>
                      <a:pPr>
                        <a:lnSpc>
                          <a:spcPts val="1320"/>
                        </a:lnSpc>
                      </a:pPr>
                      <a:r>
                        <a:rPr lang="ja-JP" altLang="en-US" sz="1200" dirty="0"/>
                        <a:t>　・人事考課</a:t>
                      </a:r>
                      <a:endParaRPr lang="en-US" altLang="ja-JP" sz="1200" dirty="0"/>
                    </a:p>
                    <a:p>
                      <a:pPr>
                        <a:lnSpc>
                          <a:spcPts val="1320"/>
                        </a:lnSpc>
                      </a:pPr>
                      <a:endParaRPr lang="en-US" altLang="ja-JP" sz="1200" dirty="0"/>
                    </a:p>
                    <a:p>
                      <a:pPr>
                        <a:lnSpc>
                          <a:spcPts val="1320"/>
                        </a:lnSpc>
                      </a:pPr>
                      <a:r>
                        <a:rPr lang="ja-JP" altLang="en-US" sz="1200" dirty="0"/>
                        <a:t>・人件費の削減　</a:t>
                      </a:r>
                      <a:endParaRPr lang="en-US" altLang="ja-JP" sz="1200" dirty="0"/>
                    </a:p>
                    <a:p>
                      <a:pPr>
                        <a:lnSpc>
                          <a:spcPts val="1320"/>
                        </a:lnSpc>
                      </a:pPr>
                      <a:endParaRPr lang="en-US" altLang="ja-JP" sz="1200" dirty="0"/>
                    </a:p>
                    <a:p>
                      <a:pPr>
                        <a:lnSpc>
                          <a:spcPts val="1320"/>
                        </a:lnSpc>
                      </a:pPr>
                      <a:r>
                        <a:rPr lang="ja-JP" altLang="en-US" sz="1200" dirty="0"/>
                        <a:t>・大阪府との間で整合性のとれた制度の構築</a:t>
                      </a: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①職員採用試験の抜本的見直し等</a:t>
                      </a:r>
                      <a:endParaRPr lang="en-US" altLang="ja-JP" sz="1200" dirty="0">
                        <a:solidFill>
                          <a:schemeClr val="tx1"/>
                        </a:solidFill>
                      </a:endParaRPr>
                    </a:p>
                    <a:p>
                      <a:pPr>
                        <a:lnSpc>
                          <a:spcPts val="1320"/>
                        </a:lnSpc>
                      </a:pPr>
                      <a:r>
                        <a:rPr lang="ja-JP" altLang="en-US" sz="1200" dirty="0">
                          <a:solidFill>
                            <a:schemeClr val="tx1"/>
                          </a:solidFill>
                        </a:rPr>
                        <a:t>・事務行政</a:t>
                      </a:r>
                      <a:r>
                        <a:rPr lang="en-US" altLang="ja-JP" sz="1200" dirty="0">
                          <a:solidFill>
                            <a:schemeClr val="tx1"/>
                          </a:solidFill>
                        </a:rPr>
                        <a:t>(22-25)</a:t>
                      </a:r>
                      <a:r>
                        <a:rPr lang="ja-JP" altLang="en-US" sz="1200" dirty="0">
                          <a:solidFill>
                            <a:schemeClr val="tx1"/>
                          </a:solidFill>
                        </a:rPr>
                        <a:t>採用試験等におけるエントリーシートの導入、教養試験の廃止、民間企業の就職活動スケジュールに合わせた試験</a:t>
                      </a:r>
                      <a:endParaRPr lang="en-US" altLang="ja-JP" sz="1200" dirty="0">
                        <a:solidFill>
                          <a:schemeClr val="tx1"/>
                        </a:solidFill>
                      </a:endParaRPr>
                    </a:p>
                    <a:p>
                      <a:pPr>
                        <a:lnSpc>
                          <a:spcPts val="1320"/>
                        </a:lnSpc>
                      </a:pPr>
                      <a:endParaRPr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・エントリーシートの導入、教養試験の廃止、民間企業の就職活動スケジュールに合わせた試験実施はいずれも政令市初。従来、中心であった法学部系以外に、理系、外国語系学部出身者など、多様</a:t>
                      </a:r>
                      <a:r>
                        <a:rPr lang="ja-JP" altLang="en-US" sz="1200" strike="noStrike" baseline="0" dirty="0">
                          <a:solidFill>
                            <a:schemeClr val="tx1"/>
                          </a:solidFill>
                        </a:rPr>
                        <a:t>な</a:t>
                      </a:r>
                      <a:r>
                        <a:rPr lang="ja-JP" altLang="en-US" sz="1200" dirty="0">
                          <a:solidFill>
                            <a:schemeClr val="tx1"/>
                          </a:solidFill>
                        </a:rPr>
                        <a:t>人材を確保。</a:t>
                      </a:r>
                      <a:endParaRPr lang="en-US" altLang="ja-JP" sz="1200" dirty="0">
                        <a:solidFill>
                          <a:schemeClr val="tx1"/>
                        </a:solidFill>
                      </a:endParaRPr>
                    </a:p>
                    <a:p>
                      <a:pPr>
                        <a:lnSpc>
                          <a:spcPts val="1320"/>
                        </a:lnSpc>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45685">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・社会人経験者区分採用試験の実施</a:t>
                      </a:r>
                    </a:p>
                    <a:p>
                      <a:pPr marL="0" marR="0" indent="0" algn="l" defTabSz="914400" rtl="0" eaLnBrk="1" fontAlgn="auto" latinLnBrk="0" hangingPunct="1">
                        <a:lnSpc>
                          <a:spcPts val="1320"/>
                        </a:lnSpc>
                        <a:spcBef>
                          <a:spcPts val="0"/>
                        </a:spcBef>
                        <a:spcAft>
                          <a:spcPts val="0"/>
                        </a:spcAft>
                        <a:buClrTx/>
                        <a:buSzTx/>
                        <a:buFontTx/>
                        <a:buNone/>
                        <a:tabLst/>
                        <a:defRPr/>
                      </a:pPr>
                      <a:endParaRPr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dirty="0">
                          <a:solidFill>
                            <a:schemeClr val="tx1"/>
                          </a:solidFill>
                        </a:rPr>
                        <a:t>・社会人経験者区分採用の拡大</a:t>
                      </a:r>
                      <a:endParaRPr lang="en-US" altLang="ja-JP" sz="1200" dirty="0">
                        <a:solidFill>
                          <a:schemeClr val="tx1"/>
                        </a:solidFill>
                      </a:endParaRPr>
                    </a:p>
                    <a:p>
                      <a:pPr>
                        <a:lnSpc>
                          <a:spcPts val="1320"/>
                        </a:lnSpc>
                      </a:pPr>
                      <a:r>
                        <a:rPr lang="ja-JP" altLang="en-US" sz="1200" dirty="0">
                          <a:solidFill>
                            <a:schemeClr val="tx1"/>
                          </a:solidFill>
                        </a:rPr>
                        <a:t>　</a:t>
                      </a:r>
                      <a:r>
                        <a:rPr lang="en-US" altLang="ja-JP" sz="1200" dirty="0">
                          <a:solidFill>
                            <a:schemeClr val="tx1"/>
                          </a:solidFill>
                        </a:rPr>
                        <a:t>2011</a:t>
                      </a:r>
                      <a:r>
                        <a:rPr lang="ja-JP" altLang="en-US" sz="1200" dirty="0">
                          <a:solidFill>
                            <a:schemeClr val="tx1"/>
                          </a:solidFill>
                        </a:rPr>
                        <a:t>年度</a:t>
                      </a:r>
                      <a:r>
                        <a:rPr lang="en-US" altLang="ja-JP" sz="1200" dirty="0">
                          <a:solidFill>
                            <a:schemeClr val="tx1"/>
                          </a:solidFill>
                        </a:rPr>
                        <a:t>	</a:t>
                      </a:r>
                      <a:r>
                        <a:rPr lang="ja-JP" altLang="en-US" sz="1200" dirty="0">
                          <a:solidFill>
                            <a:schemeClr val="tx1"/>
                          </a:solidFill>
                        </a:rPr>
                        <a:t>　</a:t>
                      </a:r>
                      <a:r>
                        <a:rPr lang="en-US" altLang="ja-JP" sz="1200" dirty="0">
                          <a:solidFill>
                            <a:schemeClr val="tx1"/>
                          </a:solidFill>
                        </a:rPr>
                        <a:t>2012</a:t>
                      </a:r>
                      <a:r>
                        <a:rPr lang="ja-JP" altLang="en-US" sz="1200" dirty="0">
                          <a:solidFill>
                            <a:schemeClr val="tx1"/>
                          </a:solidFill>
                        </a:rPr>
                        <a:t>年度</a:t>
                      </a:r>
                      <a:r>
                        <a:rPr lang="en-US" altLang="ja-JP" sz="1200" dirty="0">
                          <a:solidFill>
                            <a:schemeClr val="tx1"/>
                          </a:solidFill>
                        </a:rPr>
                        <a:t>	</a:t>
                      </a:r>
                      <a:r>
                        <a:rPr lang="ja-JP" altLang="en-US" sz="1200" dirty="0">
                          <a:solidFill>
                            <a:schemeClr val="tx1"/>
                          </a:solidFill>
                        </a:rPr>
                        <a:t>　</a:t>
                      </a:r>
                      <a:r>
                        <a:rPr lang="en-US" altLang="ja-JP" sz="1200" dirty="0" smtClean="0">
                          <a:solidFill>
                            <a:schemeClr val="tx1"/>
                          </a:solidFill>
                        </a:rPr>
                        <a:t>2017</a:t>
                      </a:r>
                      <a:r>
                        <a:rPr lang="ja-JP" altLang="en-US" sz="1200" dirty="0" smtClean="0">
                          <a:solidFill>
                            <a:schemeClr val="tx1"/>
                          </a:solidFill>
                        </a:rPr>
                        <a:t>年度</a:t>
                      </a:r>
                      <a:endParaRPr lang="en-US" altLang="ja-JP" sz="1200" dirty="0">
                        <a:solidFill>
                          <a:schemeClr val="tx1"/>
                        </a:solidFill>
                      </a:endParaRPr>
                    </a:p>
                    <a:p>
                      <a:pPr>
                        <a:lnSpc>
                          <a:spcPts val="1320"/>
                        </a:lnSpc>
                      </a:pPr>
                      <a:r>
                        <a:rPr lang="ja-JP" altLang="en-US" sz="1200" dirty="0">
                          <a:solidFill>
                            <a:schemeClr val="tx1"/>
                          </a:solidFill>
                        </a:rPr>
                        <a:t>　　　　</a:t>
                      </a:r>
                      <a:r>
                        <a:rPr lang="en-US" altLang="ja-JP" sz="1200" dirty="0">
                          <a:solidFill>
                            <a:schemeClr val="tx1"/>
                          </a:solidFill>
                        </a:rPr>
                        <a:t>27</a:t>
                      </a:r>
                      <a:r>
                        <a:rPr lang="ja-JP" altLang="en-US" sz="1200" dirty="0">
                          <a:solidFill>
                            <a:schemeClr val="tx1"/>
                          </a:solidFill>
                        </a:rPr>
                        <a:t>名</a:t>
                      </a:r>
                      <a:r>
                        <a:rPr lang="en-US" altLang="ja-JP" sz="1200" dirty="0">
                          <a:solidFill>
                            <a:schemeClr val="tx1"/>
                          </a:solidFill>
                        </a:rPr>
                        <a:t>	</a:t>
                      </a:r>
                      <a:r>
                        <a:rPr lang="ja-JP" altLang="en-US" sz="1200" dirty="0">
                          <a:solidFill>
                            <a:schemeClr val="tx1"/>
                          </a:solidFill>
                        </a:rPr>
                        <a:t>　　　 </a:t>
                      </a:r>
                      <a:r>
                        <a:rPr lang="en-US" altLang="ja-JP" sz="1200" dirty="0">
                          <a:solidFill>
                            <a:schemeClr val="tx1"/>
                          </a:solidFill>
                        </a:rPr>
                        <a:t>101</a:t>
                      </a:r>
                      <a:r>
                        <a:rPr lang="ja-JP" altLang="en-US" sz="1200" dirty="0">
                          <a:solidFill>
                            <a:schemeClr val="tx1"/>
                          </a:solidFill>
                        </a:rPr>
                        <a:t>名</a:t>
                      </a:r>
                      <a:r>
                        <a:rPr lang="en-US" altLang="ja-JP" sz="1200" dirty="0">
                          <a:solidFill>
                            <a:schemeClr val="tx1"/>
                          </a:solidFill>
                        </a:rPr>
                        <a:t>	</a:t>
                      </a:r>
                      <a:r>
                        <a:rPr lang="ja-JP" altLang="en-US" sz="1200" dirty="0">
                          <a:solidFill>
                            <a:schemeClr val="tx1"/>
                          </a:solidFill>
                        </a:rPr>
                        <a:t>　　　　</a:t>
                      </a:r>
                      <a:r>
                        <a:rPr lang="en-US" altLang="ja-JP" sz="1200" dirty="0" smtClean="0">
                          <a:solidFill>
                            <a:schemeClr val="tx1"/>
                          </a:solidFill>
                        </a:rPr>
                        <a:t>80</a:t>
                      </a:r>
                      <a:r>
                        <a:rPr lang="ja-JP" altLang="en-US" sz="1200" dirty="0" smtClean="0">
                          <a:solidFill>
                            <a:schemeClr val="tx1"/>
                          </a:solidFill>
                        </a:rPr>
                        <a:t>名</a:t>
                      </a:r>
                      <a:endParaRPr lang="en-US" altLang="ja-JP" sz="120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162052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・女性職員の積極的な登用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・女性職員の管理職への積極的な登用（課長補佐相当職以上で、企業管理者を含み、教育長及び教員を除く）</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　</a:t>
                      </a:r>
                      <a:r>
                        <a:rPr lang="en-US" altLang="ja-JP" sz="1200" b="0" dirty="0">
                          <a:solidFill>
                            <a:schemeClr val="tx1"/>
                          </a:solidFill>
                        </a:rPr>
                        <a:t>2008</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2013</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　　 　</a:t>
                      </a:r>
                      <a:r>
                        <a:rPr lang="en-US" altLang="ja-JP" sz="1200" b="0" dirty="0">
                          <a:solidFill>
                            <a:schemeClr val="tx1"/>
                          </a:solidFill>
                        </a:rPr>
                        <a:t>8.6</a:t>
                      </a:r>
                      <a:r>
                        <a:rPr lang="ja-JP" altLang="en-US" sz="1200" b="0" dirty="0">
                          <a:solidFill>
                            <a:schemeClr val="tx1"/>
                          </a:solidFill>
                        </a:rPr>
                        <a:t>％</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12.4</a:t>
                      </a:r>
                      <a:r>
                        <a:rPr lang="ja-JP" altLang="en-US" sz="1200" b="0" dirty="0">
                          <a:solidFill>
                            <a:schemeClr val="tx1"/>
                          </a:solidFill>
                        </a:rPr>
                        <a:t>％</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17.3</a:t>
                      </a:r>
                      <a:r>
                        <a:rPr lang="ja-JP" altLang="en-US" sz="1200" b="0" dirty="0">
                          <a:solidFill>
                            <a:schemeClr val="tx1"/>
                          </a:solidFill>
                        </a:rPr>
                        <a:t>％</a:t>
                      </a:r>
                      <a:endParaRPr lang="en-US" altLang="ja-JP" sz="1200" b="0" dirty="0">
                        <a:solidFill>
                          <a:schemeClr val="tx1"/>
                        </a:solidFill>
                      </a:endParaRPr>
                    </a:p>
                    <a:p>
                      <a:pPr>
                        <a:lnSpc>
                          <a:spcPts val="1320"/>
                        </a:lnSpc>
                      </a:pPr>
                      <a:endParaRPr lang="en-US" altLang="ja-JP" sz="1200" b="0" dirty="0">
                        <a:solidFill>
                          <a:schemeClr val="tx1"/>
                        </a:solidFill>
                      </a:endParaRPr>
                    </a:p>
                    <a:p>
                      <a:pPr>
                        <a:lnSpc>
                          <a:spcPts val="1320"/>
                        </a:lnSpc>
                      </a:pPr>
                      <a:r>
                        <a:rPr lang="ja-JP" altLang="en-US" sz="1200" b="0" dirty="0">
                          <a:solidFill>
                            <a:schemeClr val="tx1"/>
                          </a:solidFill>
                        </a:rPr>
                        <a:t>（５大市平均）</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2013</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11.7</a:t>
                      </a:r>
                      <a:r>
                        <a:rPr lang="ja-JP" altLang="en-US" sz="1200" b="0" dirty="0">
                          <a:solidFill>
                            <a:schemeClr val="tx1"/>
                          </a:solidFill>
                        </a:rPr>
                        <a:t>％</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15.1</a:t>
                      </a:r>
                      <a:r>
                        <a:rPr lang="ja-JP" altLang="en-US" sz="1200" b="0" dirty="0">
                          <a:solidFill>
                            <a:schemeClr val="tx1"/>
                          </a:solidFill>
                        </a:rPr>
                        <a:t>％</a:t>
                      </a:r>
                      <a:endParaRPr lang="en-US" altLang="ja-JP" sz="1200" b="0" dirty="0">
                        <a:solidFill>
                          <a:schemeClr val="tx1"/>
                        </a:solidFill>
                      </a:endParaRPr>
                    </a:p>
                    <a:p>
                      <a:pPr>
                        <a:lnSpc>
                          <a:spcPts val="1320"/>
                        </a:lnSpc>
                      </a:pP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03650">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・大阪府との人事交流の拡大</a:t>
                      </a:r>
                    </a:p>
                    <a:p>
                      <a:pPr marL="0" marR="0" indent="0" algn="l" defTabSz="914400" rtl="0" eaLnBrk="1" fontAlgn="auto" latinLnBrk="0" hangingPunct="1">
                        <a:lnSpc>
                          <a:spcPts val="1320"/>
                        </a:lnSpc>
                        <a:spcBef>
                          <a:spcPts val="0"/>
                        </a:spcBef>
                        <a:spcAft>
                          <a:spcPts val="0"/>
                        </a:spcAft>
                        <a:buClrTx/>
                        <a:buSzTx/>
                        <a:buFontTx/>
                        <a:buNone/>
                        <a:tabLst/>
                        <a:defRPr/>
                      </a:pPr>
                      <a:endParaRPr lang="ja-JP" alt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・大阪府との人事交流の拡大</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2011</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2014</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a:t>
                      </a:r>
                      <a:endParaRPr lang="en-US" altLang="ja-JP" sz="1200" b="0" dirty="0">
                        <a:solidFill>
                          <a:schemeClr val="tx1"/>
                        </a:solidFill>
                      </a:endParaRPr>
                    </a:p>
                    <a:p>
                      <a:pPr>
                        <a:lnSpc>
                          <a:spcPts val="1320"/>
                        </a:lnSpc>
                      </a:pPr>
                      <a:r>
                        <a:rPr lang="ja-JP" altLang="en-US" sz="1200" b="0" dirty="0">
                          <a:solidFill>
                            <a:schemeClr val="tx1"/>
                          </a:solidFill>
                        </a:rPr>
                        <a:t>　　　　</a:t>
                      </a:r>
                      <a:r>
                        <a:rPr lang="en-US" altLang="ja-JP" sz="1200" b="0" dirty="0">
                          <a:solidFill>
                            <a:schemeClr val="tx1"/>
                          </a:solidFill>
                        </a:rPr>
                        <a:t>36</a:t>
                      </a:r>
                      <a:r>
                        <a:rPr lang="ja-JP" altLang="en-US" sz="1200" b="0" dirty="0">
                          <a:solidFill>
                            <a:schemeClr val="tx1"/>
                          </a:solidFill>
                        </a:rPr>
                        <a:t>名</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76</a:t>
                      </a:r>
                      <a:r>
                        <a:rPr lang="ja-JP" altLang="en-US" sz="1200" b="0" dirty="0">
                          <a:solidFill>
                            <a:schemeClr val="tx1"/>
                          </a:solidFill>
                        </a:rPr>
                        <a:t>名</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76</a:t>
                      </a:r>
                      <a:r>
                        <a:rPr lang="ja-JP" altLang="en-US" sz="1200" b="0" dirty="0">
                          <a:solidFill>
                            <a:schemeClr val="tx1"/>
                          </a:solidFill>
                        </a:rPr>
                        <a:t>名</a:t>
                      </a:r>
                      <a:endParaRPr lang="en-US" altLang="ja-JP" sz="1200" b="0" dirty="0">
                        <a:solidFill>
                          <a:schemeClr val="tx1"/>
                        </a:solidFill>
                      </a:endParaRPr>
                    </a:p>
                    <a:p>
                      <a:pPr>
                        <a:lnSpc>
                          <a:spcPts val="1320"/>
                        </a:lnSpc>
                      </a:pPr>
                      <a:endParaRPr lang="en-US" altLang="ja-JP" sz="1200" b="0" dirty="0">
                        <a:solidFill>
                          <a:schemeClr val="tx1"/>
                        </a:solidFill>
                      </a:endParaRPr>
                    </a:p>
                    <a:p>
                      <a:pPr>
                        <a:lnSpc>
                          <a:spcPts val="1320"/>
                        </a:lnSpc>
                      </a:pPr>
                      <a:r>
                        <a:rPr lang="ja-JP" altLang="en-US" sz="1200" b="0" dirty="0">
                          <a:solidFill>
                            <a:schemeClr val="tx1"/>
                          </a:solidFill>
                        </a:rPr>
                        <a:t>・人事交流の拡大に加え、組織の共同設置やカウンターパート部門職員の相互併任等により、積極的に人事面での府市連携を推進。</a:t>
                      </a:r>
                      <a:endParaRPr lang="en-US" altLang="ja-JP" sz="1200" b="0" dirty="0">
                        <a:solidFill>
                          <a:schemeClr val="tx1"/>
                        </a:solidFill>
                      </a:endParaRPr>
                    </a:p>
                    <a:p>
                      <a:pPr>
                        <a:lnSpc>
                          <a:spcPts val="1320"/>
                        </a:lnSpc>
                      </a:pPr>
                      <a:endParaRPr lang="ja-JP" altLang="en-US" sz="1200" b="0" dirty="0">
                        <a:solidFill>
                          <a:schemeClr val="tx1"/>
                        </a:solidFill>
                      </a:endParaRPr>
                    </a:p>
                    <a:p>
                      <a:pPr>
                        <a:lnSpc>
                          <a:spcPts val="1320"/>
                        </a:lnSpc>
                      </a:pPr>
                      <a:r>
                        <a:rPr lang="ja-JP" altLang="en-US" sz="1200" b="0" dirty="0">
                          <a:solidFill>
                            <a:schemeClr val="tx1"/>
                          </a:solidFill>
                        </a:rPr>
                        <a:t>　≪府市併任職員数≫</a:t>
                      </a:r>
                    </a:p>
                    <a:p>
                      <a:pPr>
                        <a:lnSpc>
                          <a:spcPts val="1320"/>
                        </a:lnSpc>
                      </a:pPr>
                      <a:r>
                        <a:rPr lang="ja-JP" altLang="en-US" sz="1200" b="0" dirty="0">
                          <a:solidFill>
                            <a:schemeClr val="tx1"/>
                          </a:solidFill>
                        </a:rPr>
                        <a:t>　</a:t>
                      </a:r>
                      <a:r>
                        <a:rPr lang="en-US" altLang="ja-JP" sz="1200" b="0" dirty="0">
                          <a:solidFill>
                            <a:schemeClr val="tx1"/>
                          </a:solidFill>
                        </a:rPr>
                        <a:t>2011</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2014</a:t>
                      </a:r>
                      <a:r>
                        <a:rPr lang="ja-JP" altLang="en-US" sz="1200" b="0" dirty="0">
                          <a:solidFill>
                            <a:schemeClr val="tx1"/>
                          </a:solidFill>
                        </a:rPr>
                        <a:t>年度</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2017</a:t>
                      </a:r>
                      <a:r>
                        <a:rPr lang="ja-JP" altLang="en-US" sz="1200" b="0" dirty="0">
                          <a:solidFill>
                            <a:schemeClr val="tx1"/>
                          </a:solidFill>
                        </a:rPr>
                        <a:t>年度</a:t>
                      </a:r>
                      <a:endParaRPr lang="en-US" altLang="ja-JP" sz="12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　　　　</a:t>
                      </a:r>
                      <a:r>
                        <a:rPr lang="en-US" altLang="ja-JP" sz="1200" b="0" dirty="0">
                          <a:solidFill>
                            <a:schemeClr val="tx1"/>
                          </a:solidFill>
                        </a:rPr>
                        <a:t>37</a:t>
                      </a:r>
                      <a:r>
                        <a:rPr lang="ja-JP" altLang="en-US" sz="1200" b="0" dirty="0">
                          <a:solidFill>
                            <a:schemeClr val="tx1"/>
                          </a:solidFill>
                        </a:rPr>
                        <a:t>名</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247</a:t>
                      </a:r>
                      <a:r>
                        <a:rPr lang="ja-JP" altLang="en-US" sz="1200" b="0" dirty="0">
                          <a:solidFill>
                            <a:schemeClr val="tx1"/>
                          </a:solidFill>
                        </a:rPr>
                        <a:t>名</a:t>
                      </a:r>
                      <a:r>
                        <a:rPr lang="en-US" altLang="ja-JP" sz="1200" b="0" dirty="0">
                          <a:solidFill>
                            <a:schemeClr val="tx1"/>
                          </a:solidFill>
                        </a:rPr>
                        <a:t>	</a:t>
                      </a:r>
                      <a:r>
                        <a:rPr lang="ja-JP" altLang="en-US" sz="1200" b="0" dirty="0">
                          <a:solidFill>
                            <a:schemeClr val="tx1"/>
                          </a:solidFill>
                        </a:rPr>
                        <a:t>　　　 </a:t>
                      </a:r>
                      <a:r>
                        <a:rPr lang="en-US" altLang="ja-JP" sz="1200" b="0" dirty="0">
                          <a:solidFill>
                            <a:schemeClr val="tx1"/>
                          </a:solidFill>
                        </a:rPr>
                        <a:t>304</a:t>
                      </a:r>
                      <a:r>
                        <a:rPr lang="ja-JP" altLang="en-US" sz="1200" b="0" dirty="0">
                          <a:solidFill>
                            <a:schemeClr val="tx1"/>
                          </a:solidFill>
                        </a:rPr>
                        <a:t>名</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sp>
        <p:nvSpPr>
          <p:cNvPr id="7" name="テキスト ボックス 6"/>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人事</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kumimoji="1" lang="en-US" altLang="ja-JP" sz="2400" b="1" u="sng" dirty="0">
                <a:solidFill>
                  <a:schemeClr val="bg1"/>
                </a:solidFill>
                <a:latin typeface="+mn-ea"/>
                <a:ea typeface="+mn-ea"/>
              </a:rPr>
              <a:t>(3)</a:t>
            </a:r>
            <a:r>
              <a:rPr kumimoji="1" lang="ja-JP" altLang="en-US" sz="2400" b="1" u="sng" dirty="0">
                <a:solidFill>
                  <a:schemeClr val="bg1"/>
                </a:solidFill>
                <a:latin typeface="+mn-ea"/>
                <a:ea typeface="+mn-ea"/>
              </a:rPr>
              <a:t>人事・給与制度</a:t>
            </a:r>
          </a:p>
        </p:txBody>
      </p:sp>
      <p:sp>
        <p:nvSpPr>
          <p:cNvPr id="4" name="テキスト ボックス 3"/>
          <p:cNvSpPr txBox="1"/>
          <p:nvPr/>
        </p:nvSpPr>
        <p:spPr>
          <a:xfrm>
            <a:off x="7884368" y="0"/>
            <a:ext cx="1259632" cy="338554"/>
          </a:xfrm>
          <a:prstGeom prst="rect">
            <a:avLst/>
          </a:prstGeom>
          <a:noFill/>
        </p:spPr>
        <p:txBody>
          <a:bodyPr wrap="square" rtlCol="0">
            <a:spAutoFit/>
          </a:bodyPr>
          <a:lstStyle/>
          <a:p>
            <a:r>
              <a:rPr kumimoji="1" lang="en-US" altLang="ja-JP" sz="1600" dirty="0"/>
              <a:t>A3</a:t>
            </a:r>
            <a:endParaRPr kumimoji="1" lang="ja-JP" altLang="en-US" sz="1600" dirty="0"/>
          </a:p>
        </p:txBody>
      </p:sp>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143</a:t>
            </a:fld>
            <a:endParaRPr kumimoji="1" lang="ja-JP" altLang="en-US"/>
          </a:p>
        </p:txBody>
      </p:sp>
      <p:sp>
        <p:nvSpPr>
          <p:cNvPr id="10" name="二等辺三角形 9"/>
          <p:cNvSpPr/>
          <p:nvPr/>
        </p:nvSpPr>
        <p:spPr>
          <a:xfrm rot="5400000">
            <a:off x="6606244" y="358366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5400000">
            <a:off x="7532823" y="358366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5400000">
            <a:off x="6606244" y="424103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6606244" y="498028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5400000">
            <a:off x="7532823" y="498447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400000">
            <a:off x="6606244" y="630739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p:cNvSpPr/>
          <p:nvPr/>
        </p:nvSpPr>
        <p:spPr>
          <a:xfrm rot="5400000">
            <a:off x="7532823" y="6296339"/>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5400000">
            <a:off x="6606244" y="231610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7532823" y="231610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9354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707514" y="2132856"/>
            <a:ext cx="3060000" cy="1224136"/>
          </a:xfrm>
          <a:prstGeom prst="roundRect">
            <a:avLst>
              <a:gd name="adj" fmla="val 974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nvPr>
        </p:nvGraphicFramePr>
        <p:xfrm>
          <a:off x="323528" y="582901"/>
          <a:ext cx="8424936" cy="3386854"/>
        </p:xfrm>
        <a:graphic>
          <a:graphicData uri="http://schemas.openxmlformats.org/drawingml/2006/table">
            <a:tbl>
              <a:tblPr firstRow="1">
                <a:tableStyleId>{5C22544A-7EE6-4342-B048-85BDC9FD1C3A}</a:tableStyleId>
              </a:tblPr>
              <a:tblGrid>
                <a:gridCol w="1521602">
                  <a:extLst>
                    <a:ext uri="{9D8B030D-6E8A-4147-A177-3AD203B41FA5}">
                      <a16:colId xmlns:a16="http://schemas.microsoft.com/office/drawing/2014/main" xmlns="" val="20000"/>
                    </a:ext>
                  </a:extLst>
                </a:gridCol>
                <a:gridCol w="1452438">
                  <a:extLst>
                    <a:ext uri="{9D8B030D-6E8A-4147-A177-3AD203B41FA5}">
                      <a16:colId xmlns:a16="http://schemas.microsoft.com/office/drawing/2014/main" xmlns="" val="20001"/>
                    </a:ext>
                  </a:extLst>
                </a:gridCol>
                <a:gridCol w="2351565">
                  <a:extLst>
                    <a:ext uri="{9D8B030D-6E8A-4147-A177-3AD203B41FA5}">
                      <a16:colId xmlns:a16="http://schemas.microsoft.com/office/drawing/2014/main" xmlns="" val="20002"/>
                    </a:ext>
                  </a:extLst>
                </a:gridCol>
                <a:gridCol w="3099331">
                  <a:extLst>
                    <a:ext uri="{9D8B030D-6E8A-4147-A177-3AD203B41FA5}">
                      <a16:colId xmlns:a16="http://schemas.microsoft.com/office/drawing/2014/main" xmlns="" val="20003"/>
                    </a:ext>
                  </a:extLst>
                </a:gridCol>
              </a:tblGrid>
              <a:tr h="230233">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18489">
                <a:tc rowSpan="3">
                  <a:txBody>
                    <a:bodyPr/>
                    <a:lstStyle/>
                    <a:p>
                      <a:pPr>
                        <a:lnSpc>
                          <a:spcPts val="1320"/>
                        </a:lnSpc>
                      </a:pPr>
                      <a:r>
                        <a:rPr lang="ja-JP" altLang="en-US" sz="1200" dirty="0">
                          <a:latin typeface="Calibri" pitchFamily="34" charset="0"/>
                        </a:rPr>
                        <a:t>（前頁からの続き）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nSpc>
                          <a:spcPts val="1320"/>
                        </a:lnSpc>
                      </a:pPr>
                      <a:endParaRPr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②相対評価の導入</a:t>
                      </a:r>
                      <a:endParaRPr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・相対評価による新たな人事評価制度の導入（</a:t>
                      </a:r>
                      <a:r>
                        <a:rPr lang="en-US" altLang="ja-JP" sz="1200" b="0" dirty="0">
                          <a:solidFill>
                            <a:schemeClr val="tx1"/>
                          </a:solidFill>
                        </a:rPr>
                        <a:t>2013</a:t>
                      </a:r>
                      <a:r>
                        <a:rPr lang="ja-JP" altLang="en-US" sz="1200" b="0" dirty="0">
                          <a:solidFill>
                            <a:schemeClr val="tx1"/>
                          </a:solidFill>
                        </a:rPr>
                        <a:t>年度）</a:t>
                      </a:r>
                      <a:endParaRPr lang="en-US" altLang="ja-JP" sz="12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565586">
                <a:tc vMerge="1">
                  <a:txBody>
                    <a:bodyPr/>
                    <a:lstStyle/>
                    <a:p>
                      <a:pPr>
                        <a:lnSpc>
                          <a:spcPts val="1440"/>
                        </a:lnSpc>
                      </a:pP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440"/>
                        </a:lnSpc>
                      </a:pP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320"/>
                        </a:lnSpc>
                      </a:pPr>
                      <a:r>
                        <a:rPr lang="ja-JP" altLang="en-US" sz="1200" b="0" dirty="0">
                          <a:solidFill>
                            <a:schemeClr val="tx1"/>
                          </a:solidFill>
                        </a:rPr>
                        <a:t>③給与制度改革</a:t>
                      </a:r>
                      <a:endParaRPr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・職員の給与カット率の拡大、政令市で初めて幹部職員への「定額制」を導入、役職間の給料月額の「重なり」幅の縮減、住居手当の見直し、</a:t>
                      </a:r>
                      <a:r>
                        <a:rPr lang="ja-JP" altLang="en-US" sz="1200" b="0" spc="30" baseline="0" dirty="0">
                          <a:solidFill>
                            <a:schemeClr val="tx1"/>
                          </a:solidFill>
                        </a:rPr>
                        <a:t>技能労務職員の給与水準の見直し（以上</a:t>
                      </a:r>
                      <a:r>
                        <a:rPr lang="en-US" altLang="ja-JP" sz="1200" b="0" spc="30" baseline="0" dirty="0">
                          <a:solidFill>
                            <a:schemeClr val="tx1"/>
                          </a:solidFill>
                        </a:rPr>
                        <a:t>2012</a:t>
                      </a:r>
                      <a:r>
                        <a:rPr lang="ja-JP" altLang="en-US" sz="1200" b="0" spc="30" baseline="0" dirty="0">
                          <a:solidFill>
                            <a:schemeClr val="tx1"/>
                          </a:solidFill>
                        </a:rPr>
                        <a:t>年度）、旅費制度の見直し（</a:t>
                      </a:r>
                      <a:r>
                        <a:rPr lang="en-US" altLang="ja-JP" sz="1200" b="0" spc="30" baseline="0" dirty="0">
                          <a:solidFill>
                            <a:schemeClr val="tx1"/>
                          </a:solidFill>
                        </a:rPr>
                        <a:t>2013</a:t>
                      </a:r>
                      <a:r>
                        <a:rPr lang="ja-JP" altLang="en-US" sz="1200" b="0" spc="30" baseline="0" dirty="0">
                          <a:solidFill>
                            <a:schemeClr val="tx1"/>
                          </a:solidFill>
                        </a:rPr>
                        <a:t>年度）、</a:t>
                      </a:r>
                      <a:r>
                        <a:rPr kumimoji="1" lang="en-US" altLang="ja-JP" sz="1200" b="0" kern="1200" dirty="0">
                          <a:solidFill>
                            <a:schemeClr val="tx1"/>
                          </a:solidFill>
                          <a:latin typeface="+mn-lt"/>
                          <a:ea typeface="+mn-ea"/>
                          <a:cs typeface="+mn-cs"/>
                        </a:rPr>
                        <a:t>55</a:t>
                      </a:r>
                      <a:r>
                        <a:rPr kumimoji="1" lang="ja-JP" altLang="en-US" sz="1200" b="0" kern="1200" dirty="0">
                          <a:solidFill>
                            <a:schemeClr val="tx1"/>
                          </a:solidFill>
                          <a:latin typeface="+mn-lt"/>
                          <a:ea typeface="+mn-ea"/>
                          <a:cs typeface="+mn-cs"/>
                        </a:rPr>
                        <a:t>歳以上昇給停止（</a:t>
                      </a:r>
                      <a:r>
                        <a:rPr kumimoji="1" lang="en-US" altLang="ja-JP" sz="1200" b="0" kern="1200" dirty="0">
                          <a:solidFill>
                            <a:schemeClr val="tx1"/>
                          </a:solidFill>
                          <a:latin typeface="+mn-lt"/>
                          <a:ea typeface="+mn-ea"/>
                          <a:cs typeface="+mn-cs"/>
                        </a:rPr>
                        <a:t>2014</a:t>
                      </a:r>
                      <a:r>
                        <a:rPr kumimoji="1" lang="ja-JP" altLang="en-US" sz="1200" b="0" kern="1200" dirty="0">
                          <a:solidFill>
                            <a:schemeClr val="tx1"/>
                          </a:solidFill>
                          <a:latin typeface="+mn-lt"/>
                          <a:ea typeface="+mn-ea"/>
                          <a:cs typeface="+mn-cs"/>
                        </a:rPr>
                        <a:t>年度）、課長代理級の管理職手当の見直し、保育士・幼稚園教育職給料表の導入、技能労務職員の早期退職特例制度の実施（以上</a:t>
                      </a:r>
                      <a:r>
                        <a:rPr kumimoji="1" lang="en-US" altLang="ja-JP" sz="1200" b="0" kern="1200" dirty="0">
                          <a:solidFill>
                            <a:schemeClr val="tx1"/>
                          </a:solidFill>
                          <a:latin typeface="+mn-lt"/>
                          <a:ea typeface="+mn-ea"/>
                          <a:cs typeface="+mn-cs"/>
                        </a:rPr>
                        <a:t>2015</a:t>
                      </a:r>
                      <a:r>
                        <a:rPr kumimoji="1" lang="ja-JP" altLang="en-US" sz="1200" b="0" kern="1200" dirty="0">
                          <a:solidFill>
                            <a:schemeClr val="tx1"/>
                          </a:solidFill>
                          <a:latin typeface="+mn-lt"/>
                          <a:ea typeface="+mn-ea"/>
                          <a:cs typeface="+mn-cs"/>
                        </a:rPr>
                        <a:t>年度）、給与制度の総合的見直し（</a:t>
                      </a:r>
                      <a:r>
                        <a:rPr kumimoji="1" lang="en-US" altLang="ja-JP" sz="1200" b="0" kern="1200" dirty="0">
                          <a:solidFill>
                            <a:schemeClr val="tx1"/>
                          </a:solidFill>
                          <a:latin typeface="+mn-lt"/>
                          <a:ea typeface="+mn-ea"/>
                          <a:cs typeface="+mn-cs"/>
                        </a:rPr>
                        <a:t>2016</a:t>
                      </a:r>
                      <a:r>
                        <a:rPr kumimoji="1" lang="ja-JP" altLang="en-US" sz="1200" b="0" kern="1200" dirty="0">
                          <a:solidFill>
                            <a:schemeClr val="tx1"/>
                          </a:solidFill>
                          <a:latin typeface="+mn-lt"/>
                          <a:ea typeface="+mn-ea"/>
                          <a:cs typeface="+mn-cs"/>
                        </a:rPr>
                        <a:t>年度）、人事委員会から技能労務職相当職種民間給与調査の結果報告（</a:t>
                      </a:r>
                      <a:r>
                        <a:rPr kumimoji="1" lang="en-US" altLang="ja-JP" sz="1200" b="0" kern="1200" dirty="0">
                          <a:solidFill>
                            <a:schemeClr val="tx1"/>
                          </a:solidFill>
                          <a:latin typeface="+mn-lt"/>
                          <a:ea typeface="+mn-ea"/>
                          <a:cs typeface="+mn-cs"/>
                        </a:rPr>
                        <a:t>2017</a:t>
                      </a:r>
                      <a:r>
                        <a:rPr kumimoji="1" lang="ja-JP" altLang="en-US" sz="1200" b="0" kern="1200" dirty="0">
                          <a:solidFill>
                            <a:schemeClr val="tx1"/>
                          </a:solidFill>
                          <a:latin typeface="+mn-lt"/>
                          <a:ea typeface="+mn-ea"/>
                          <a:cs typeface="+mn-cs"/>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87774">
                <a:tc vMerge="1">
                  <a:txBody>
                    <a:bodyPr/>
                    <a:lstStyle/>
                    <a:p>
                      <a:pPr>
                        <a:lnSpc>
                          <a:spcPts val="1440"/>
                        </a:lnSpc>
                      </a:pPr>
                      <a:endParaRPr lang="en-US" altLang="ja-JP" sz="1200" dirty="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1440"/>
                        </a:lnSpc>
                      </a:pPr>
                      <a:endParaRPr kumimoji="1" lang="en-US" altLang="ja-JP" sz="12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ja-JP" altLang="en-US" sz="1200" b="0" dirty="0">
                          <a:solidFill>
                            <a:schemeClr val="tx1"/>
                          </a:solidFill>
                        </a:rPr>
                        <a:t>④職員の政治的行為の禁止、服務規律の厳格化</a:t>
                      </a:r>
                      <a:endParaRPr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320"/>
                        </a:lnSpc>
                        <a:spcBef>
                          <a:spcPts val="0"/>
                        </a:spcBef>
                        <a:spcAft>
                          <a:spcPts val="0"/>
                        </a:spcAft>
                        <a:buClrTx/>
                        <a:buSzTx/>
                        <a:buFontTx/>
                        <a:buNone/>
                        <a:tabLst/>
                        <a:defRPr/>
                      </a:pPr>
                      <a:r>
                        <a:rPr kumimoji="1" lang="ja-JP" altLang="en-US" sz="1200" b="0" kern="1200" dirty="0">
                          <a:solidFill>
                            <a:schemeClr val="tx1"/>
                          </a:solidFill>
                          <a:latin typeface="+mn-lt"/>
                          <a:ea typeface="+mn-ea"/>
                          <a:cs typeface="+mn-cs"/>
                        </a:rPr>
                        <a:t>・政令市では福岡市を除いて例のない、職員の政治的行為の制限に関する条例や、労使関係に関する条例の施行（</a:t>
                      </a:r>
                      <a:r>
                        <a:rPr kumimoji="1" lang="en-US" altLang="ja-JP" sz="1200" b="0" kern="1200" dirty="0">
                          <a:solidFill>
                            <a:schemeClr val="tx1"/>
                          </a:solidFill>
                          <a:latin typeface="+mn-lt"/>
                          <a:ea typeface="+mn-ea"/>
                          <a:cs typeface="+mn-cs"/>
                        </a:rPr>
                        <a:t>2012</a:t>
                      </a:r>
                      <a:r>
                        <a:rPr kumimoji="1" lang="ja-JP" altLang="en-US" sz="1200" b="0" kern="1200" dirty="0">
                          <a:solidFill>
                            <a:schemeClr val="tx1"/>
                          </a:solidFill>
                          <a:latin typeface="+mn-lt"/>
                          <a:ea typeface="+mn-ea"/>
                          <a:cs typeface="+mn-cs"/>
                        </a:rPr>
                        <a:t>年</a:t>
                      </a:r>
                      <a:r>
                        <a:rPr kumimoji="1" lang="en-US" altLang="ja-JP" sz="1200" b="0" kern="1200" dirty="0">
                          <a:solidFill>
                            <a:schemeClr val="tx1"/>
                          </a:solidFill>
                          <a:latin typeface="+mn-lt"/>
                          <a:ea typeface="+mn-ea"/>
                          <a:cs typeface="+mn-cs"/>
                        </a:rPr>
                        <a:t>8</a:t>
                      </a:r>
                      <a:r>
                        <a:rPr kumimoji="1" lang="ja-JP" altLang="en-US" sz="1200" b="0" kern="1200" dirty="0">
                          <a:solidFill>
                            <a:schemeClr val="tx1"/>
                          </a:solidFill>
                          <a:latin typeface="+mn-lt"/>
                          <a:ea typeface="+mn-ea"/>
                          <a:cs typeface="+mn-cs"/>
                        </a:rPr>
                        <a:t>月）</a:t>
                      </a:r>
                      <a:endParaRPr kumimoji="1" lang="en-US" altLang="ja-JP" sz="12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 name="テキスト ボックス 6"/>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人事</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kumimoji="1" lang="en-US" altLang="ja-JP" sz="2400" b="1" u="sng" dirty="0">
                <a:solidFill>
                  <a:schemeClr val="bg1"/>
                </a:solidFill>
                <a:latin typeface="+mn-ea"/>
                <a:ea typeface="+mn-ea"/>
              </a:rPr>
              <a:t>(3)</a:t>
            </a:r>
            <a:r>
              <a:rPr kumimoji="1" lang="ja-JP" altLang="en-US" sz="2400" b="1" u="sng" dirty="0">
                <a:solidFill>
                  <a:schemeClr val="bg1"/>
                </a:solidFill>
                <a:latin typeface="+mn-ea"/>
                <a:ea typeface="+mn-ea"/>
              </a:rPr>
              <a:t>人事・給与制度</a:t>
            </a:r>
          </a:p>
        </p:txBody>
      </p:sp>
      <p:sp>
        <p:nvSpPr>
          <p:cNvPr id="4" name="テキスト ボックス 3"/>
          <p:cNvSpPr txBox="1"/>
          <p:nvPr/>
        </p:nvSpPr>
        <p:spPr>
          <a:xfrm>
            <a:off x="7884368" y="0"/>
            <a:ext cx="1259632" cy="338554"/>
          </a:xfrm>
          <a:prstGeom prst="rect">
            <a:avLst/>
          </a:prstGeom>
          <a:noFill/>
        </p:spPr>
        <p:txBody>
          <a:bodyPr wrap="square" rtlCol="0">
            <a:spAutoFit/>
          </a:bodyPr>
          <a:lstStyle/>
          <a:p>
            <a:r>
              <a:rPr kumimoji="1" lang="en-US" altLang="ja-JP" sz="1600" dirty="0"/>
              <a:t>A3</a:t>
            </a:r>
            <a:endParaRPr kumimoji="1" lang="ja-JP" altLang="en-US" sz="1600" dirty="0"/>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144</a:t>
            </a:fld>
            <a:endParaRPr kumimoji="1" lang="ja-JP" altLang="en-US"/>
          </a:p>
        </p:txBody>
      </p:sp>
    </p:spTree>
    <p:extLst>
      <p:ext uri="{BB962C8B-B14F-4D97-AF65-F5344CB8AC3E}">
        <p14:creationId xmlns:p14="http://schemas.microsoft.com/office/powerpoint/2010/main" val="3712031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667250" y="4465687"/>
            <a:ext cx="3960000" cy="1692000"/>
          </a:xfrm>
          <a:prstGeom prst="roundRect">
            <a:avLst>
              <a:gd name="adj" fmla="val 5446"/>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23528" y="323364"/>
            <a:ext cx="3816424" cy="369332"/>
          </a:xfrm>
          <a:prstGeom prst="rect">
            <a:avLst/>
          </a:prstGeom>
        </p:spPr>
        <p:txBody>
          <a:bodyPr wrap="square">
            <a:spAutoFit/>
          </a:bodyPr>
          <a:lstStyle/>
          <a:p>
            <a:r>
              <a:rPr lang="ja-JP" altLang="en-US" dirty="0">
                <a:latin typeface="+mn-ea"/>
              </a:rPr>
              <a:t>人事・給与制度改革（経過）</a:t>
            </a:r>
            <a:endParaRPr lang="ja-JP" altLang="en-US" dirty="0"/>
          </a:p>
        </p:txBody>
      </p:sp>
      <p:cxnSp>
        <p:nvCxnSpPr>
          <p:cNvPr id="10" name="直線コネクタ 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7740352" y="0"/>
            <a:ext cx="1403648" cy="338554"/>
          </a:xfrm>
          <a:prstGeom prst="rect">
            <a:avLst/>
          </a:prstGeom>
          <a:noFill/>
        </p:spPr>
        <p:txBody>
          <a:bodyPr wrap="square" rtlCol="0">
            <a:spAutoFit/>
          </a:bodyPr>
          <a:lstStyle/>
          <a:p>
            <a:r>
              <a:rPr kumimoji="1" lang="en-US" altLang="ja-JP" sz="1600" dirty="0"/>
              <a:t>A3.(9)(10</a:t>
            </a:r>
            <a:r>
              <a:rPr kumimoji="1" lang="en-US" altLang="ja-JP" sz="1600" dirty="0" smtClean="0"/>
              <a:t>)(11)</a:t>
            </a:r>
            <a:endParaRPr kumimoji="1" lang="ja-JP" altLang="en-US" sz="1600" dirty="0"/>
          </a:p>
        </p:txBody>
      </p:sp>
      <p:sp>
        <p:nvSpPr>
          <p:cNvPr id="6"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9" name="正方形/長方形 8"/>
          <p:cNvSpPr/>
          <p:nvPr/>
        </p:nvSpPr>
        <p:spPr>
          <a:xfrm>
            <a:off x="323528" y="828001"/>
            <a:ext cx="8568952" cy="584775"/>
          </a:xfrm>
          <a:prstGeom prst="rect">
            <a:avLst/>
          </a:prstGeom>
        </p:spPr>
        <p:txBody>
          <a:bodyPr wrap="square">
            <a:spAutoFit/>
          </a:bodyPr>
          <a:lstStyle/>
          <a:p>
            <a:r>
              <a:rPr lang="ja-JP" altLang="en-US" sz="1600" dirty="0"/>
              <a:t>　</a:t>
            </a:r>
            <a:r>
              <a:rPr lang="en-US" altLang="ja-JP" sz="1600" dirty="0"/>
              <a:t>2012</a:t>
            </a:r>
            <a:r>
              <a:rPr lang="ja-JP" altLang="en-US" sz="1600" dirty="0"/>
              <a:t>年</a:t>
            </a:r>
            <a:r>
              <a:rPr lang="en-US" altLang="ja-JP" sz="1600" dirty="0"/>
              <a:t>6</a:t>
            </a:r>
            <a:r>
              <a:rPr lang="ja-JP" altLang="en-US" sz="1600" dirty="0"/>
              <a:t>月、職員に関する基本的な事項を定めた職員基本条例等を施行し、人事・給与制度にかかる種々の改革を進めてきた。	</a:t>
            </a:r>
          </a:p>
        </p:txBody>
      </p:sp>
      <p:sp>
        <p:nvSpPr>
          <p:cNvPr id="11" name="スライド番号プレースホルダ 10"/>
          <p:cNvSpPr>
            <a:spLocks noGrp="1"/>
          </p:cNvSpPr>
          <p:nvPr>
            <p:ph type="sldNum" sz="quarter" idx="12"/>
          </p:nvPr>
        </p:nvSpPr>
        <p:spPr/>
        <p:txBody>
          <a:bodyPr/>
          <a:lstStyle/>
          <a:p>
            <a:fld id="{CCEC3038-1CF1-4B63-9920-55248DCFBA97}" type="slidenum">
              <a:rPr kumimoji="1" lang="ja-JP" altLang="en-US" smtClean="0"/>
              <a:pPr/>
              <a:t>145</a:t>
            </a:fld>
            <a:endParaRPr kumimoji="1" lang="ja-JP" altLang="en-US"/>
          </a:p>
        </p:txBody>
      </p:sp>
      <p:graphicFrame>
        <p:nvGraphicFramePr>
          <p:cNvPr id="14" name="表 13"/>
          <p:cNvGraphicFramePr>
            <a:graphicFrameLocks noGrp="1"/>
          </p:cNvGraphicFramePr>
          <p:nvPr>
            <p:extLst/>
          </p:nvPr>
        </p:nvGraphicFramePr>
        <p:xfrm>
          <a:off x="457200" y="1556794"/>
          <a:ext cx="8229600" cy="4680520"/>
        </p:xfrm>
        <a:graphic>
          <a:graphicData uri="http://schemas.openxmlformats.org/drawingml/2006/table">
            <a:tbl>
              <a:tblPr>
                <a:tableStyleId>{5C22544A-7EE6-4342-B048-85BDC9FD1C3A}</a:tableStyleId>
              </a:tblPr>
              <a:tblGrid>
                <a:gridCol w="656423">
                  <a:extLst>
                    <a:ext uri="{9D8B030D-6E8A-4147-A177-3AD203B41FA5}">
                      <a16:colId xmlns:a16="http://schemas.microsoft.com/office/drawing/2014/main" xmlns="" val="20000"/>
                    </a:ext>
                  </a:extLst>
                </a:gridCol>
                <a:gridCol w="3500923">
                  <a:extLst>
                    <a:ext uri="{9D8B030D-6E8A-4147-A177-3AD203B41FA5}">
                      <a16:colId xmlns:a16="http://schemas.microsoft.com/office/drawing/2014/main" xmlns="" val="20001"/>
                    </a:ext>
                  </a:extLst>
                </a:gridCol>
                <a:gridCol w="4072254">
                  <a:extLst>
                    <a:ext uri="{9D8B030D-6E8A-4147-A177-3AD203B41FA5}">
                      <a16:colId xmlns:a16="http://schemas.microsoft.com/office/drawing/2014/main" xmlns="" val="20002"/>
                    </a:ext>
                  </a:extLst>
                </a:gridCol>
              </a:tblGrid>
              <a:tr h="288030">
                <a:tc rowSpan="2">
                  <a:txBody>
                    <a:bodyPr/>
                    <a:lstStyle/>
                    <a:p>
                      <a:pPr algn="ctr" fontAlgn="ctr"/>
                      <a:r>
                        <a:rPr lang="ja-JP" altLang="en-US" sz="1000" b="1" u="none" strike="noStrike" dirty="0">
                          <a:effectLst/>
                          <a:latin typeface="+mn-ea"/>
                          <a:ea typeface="+mn-ea"/>
                        </a:rPr>
                        <a:t>　</a:t>
                      </a:r>
                      <a:endParaRPr lang="ja-JP" altLang="en-US" sz="1000" b="1" i="0" u="none" strike="noStrike" dirty="0">
                        <a:solidFill>
                          <a:srgbClr val="00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60000"/>
                        <a:lumOff val="40000"/>
                      </a:schemeClr>
                    </a:solidFill>
                  </a:tcPr>
                </a:tc>
                <a:tc>
                  <a:txBody>
                    <a:bodyPr/>
                    <a:lstStyle/>
                    <a:p>
                      <a:pPr algn="ctr" rtl="0" fontAlgn="ctr"/>
                      <a:r>
                        <a:rPr lang="ja-JP" altLang="en-US" sz="1000" b="1" i="0" u="none" strike="noStrike" dirty="0">
                          <a:solidFill>
                            <a:srgbClr val="000000"/>
                          </a:solidFill>
                          <a:effectLst/>
                          <a:latin typeface="+mn-ea"/>
                          <a:ea typeface="+mn-ea"/>
                        </a:rPr>
                        <a:t>人事関係</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rtl="0" fontAlgn="ctr"/>
                      <a:r>
                        <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rPr>
                        <a:t>給与関係</a:t>
                      </a:r>
                      <a:endParaRPr lang="zh-TW"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360038">
                <a:tc vMerge="1">
                  <a:txBody>
                    <a:bodyPr/>
                    <a:lstStyle/>
                    <a:p>
                      <a:pPr algn="ctr" fontAlgn="ctr"/>
                      <a:endParaRPr lang="ja-JP" altLang="en-US" sz="1000" b="1" i="0" u="none" strike="noStrike" dirty="0">
                        <a:solidFill>
                          <a:srgbClr val="000000"/>
                        </a:solidFill>
                        <a:effectLst/>
                        <a:latin typeface="+mn-ea"/>
                        <a:ea typeface="+mn-ea"/>
                      </a:endParaRPr>
                    </a:p>
                  </a:txBody>
                  <a:tcPr marL="9117" marR="9117" marT="91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60000"/>
                        <a:lumOff val="40000"/>
                      </a:schemeClr>
                    </a:solidFill>
                  </a:tcPr>
                </a:tc>
                <a:tc>
                  <a:txBody>
                    <a:bodyPr/>
                    <a:lstStyle/>
                    <a:p>
                      <a:pPr algn="l" rtl="0" fontAlgn="ctr"/>
                      <a:r>
                        <a:rPr lang="ja-JP" altLang="en-US" sz="1000" b="1" u="none" strike="noStrike" dirty="0">
                          <a:effectLst/>
                          <a:latin typeface="+mn-ea"/>
                          <a:ea typeface="+mn-ea"/>
                        </a:rPr>
                        <a:t>　①：職員採用試験の抜本的見直し等</a:t>
                      </a:r>
                      <a:r>
                        <a:rPr lang="en-US" altLang="ja-JP" sz="1000" b="1" u="none" strike="noStrike" dirty="0">
                          <a:effectLst/>
                          <a:latin typeface="+mn-ea"/>
                          <a:ea typeface="+mn-ea"/>
                        </a:rPr>
                        <a:t/>
                      </a:r>
                      <a:br>
                        <a:rPr lang="en-US" altLang="ja-JP" sz="1000" b="1" u="none" strike="noStrike" dirty="0">
                          <a:effectLst/>
                          <a:latin typeface="+mn-ea"/>
                          <a:ea typeface="+mn-ea"/>
                        </a:rPr>
                      </a:br>
                      <a:r>
                        <a:rPr lang="ja-JP" altLang="en-US" sz="1000" b="1" u="none" strike="noStrike" dirty="0">
                          <a:effectLst/>
                          <a:latin typeface="+mn-ea"/>
                          <a:ea typeface="+mn-ea"/>
                        </a:rPr>
                        <a:t>　②：相対評価の導入</a:t>
                      </a:r>
                      <a:r>
                        <a:rPr lang="en-US" altLang="ja-JP" sz="1000" b="1" u="none" strike="noStrike" dirty="0">
                          <a:effectLst/>
                          <a:latin typeface="+mn-ea"/>
                          <a:ea typeface="+mn-ea"/>
                        </a:rPr>
                        <a:t/>
                      </a:r>
                      <a:br>
                        <a:rPr lang="en-US" altLang="ja-JP" sz="1000" b="1" u="none" strike="noStrike" dirty="0">
                          <a:effectLst/>
                          <a:latin typeface="+mn-ea"/>
                          <a:ea typeface="+mn-ea"/>
                        </a:rPr>
                      </a:br>
                      <a:r>
                        <a:rPr lang="ja-JP" altLang="en-US" sz="1000" b="1" u="none" strike="noStrike" dirty="0">
                          <a:effectLst/>
                          <a:latin typeface="+mn-ea"/>
                          <a:ea typeface="+mn-ea"/>
                        </a:rPr>
                        <a:t>　④：職員の政治的行為の禁止、服務規律の厳格化</a:t>
                      </a:r>
                      <a:endParaRPr lang="ja-JP" altLang="en-US" sz="1000" b="1"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rtl="0" fontAlgn="ctr"/>
                      <a:r>
                        <a:rPr lang="ja-JP" altLang="en-US" sz="1000" b="1" u="none" strike="noStrike" dirty="0">
                          <a:effectLst/>
                          <a:latin typeface="ＭＳ Ｐゴシック" panose="020B0600070205080204" pitchFamily="50" charset="-128"/>
                          <a:ea typeface="ＭＳ Ｐゴシック" panose="020B0600070205080204" pitchFamily="50" charset="-128"/>
                        </a:rPr>
                        <a:t>　</a:t>
                      </a:r>
                      <a:r>
                        <a:rPr lang="zh-TW" altLang="en-US" sz="1000" b="1" u="none" strike="noStrike" dirty="0">
                          <a:effectLst/>
                          <a:latin typeface="ＭＳ Ｐゴシック" panose="020B0600070205080204" pitchFamily="50" charset="-128"/>
                          <a:ea typeface="ＭＳ Ｐゴシック" panose="020B0600070205080204" pitchFamily="50" charset="-128"/>
                        </a:rPr>
                        <a:t>③</a:t>
                      </a:r>
                      <a:r>
                        <a:rPr lang="ja-JP" altLang="en-US" sz="1000" b="1" u="none" strike="noStrike" dirty="0">
                          <a:effectLst/>
                          <a:latin typeface="ＭＳ Ｐゴシック" panose="020B0600070205080204" pitchFamily="50" charset="-128"/>
                          <a:ea typeface="ＭＳ Ｐゴシック" panose="020B0600070205080204" pitchFamily="50" charset="-128"/>
                        </a:rPr>
                        <a:t>：</a:t>
                      </a:r>
                      <a:r>
                        <a:rPr lang="zh-TW" altLang="en-US" sz="1000" b="1" u="none" strike="noStrike" dirty="0">
                          <a:effectLst/>
                          <a:latin typeface="ＭＳ Ｐゴシック" panose="020B0600070205080204" pitchFamily="50" charset="-128"/>
                          <a:ea typeface="ＭＳ Ｐゴシック" panose="020B0600070205080204" pitchFamily="50" charset="-128"/>
                        </a:rPr>
                        <a:t>給与制度改革</a:t>
                      </a:r>
                      <a:endParaRPr lang="zh-TW"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1"/>
                  </a:ext>
                </a:extLst>
              </a:tr>
              <a:tr h="182518">
                <a:tc>
                  <a:txBody>
                    <a:bodyPr/>
                    <a:lstStyle/>
                    <a:p>
                      <a:pPr algn="ctr" rtl="0" fontAlgn="ctr"/>
                      <a:r>
                        <a:rPr lang="en-US" altLang="ja-JP" sz="1000" u="none" strike="noStrike" dirty="0">
                          <a:effectLst/>
                          <a:latin typeface="+mn-ea"/>
                          <a:ea typeface="+mn-ea"/>
                        </a:rPr>
                        <a:t>2011</a:t>
                      </a:r>
                      <a:r>
                        <a:rPr lang="ja-JP" altLang="en-US" sz="1000" u="none" strike="noStrike" dirty="0">
                          <a:effectLst/>
                          <a:latin typeface="+mn-ea"/>
                          <a:ea typeface="+mn-ea"/>
                        </a:rPr>
                        <a:t>年度</a:t>
                      </a:r>
                      <a:endParaRPr lang="ja-JP" altLang="en-US" sz="1000" b="1" i="0" u="none" strike="noStrike" dirty="0">
                        <a:solidFill>
                          <a:srgbClr val="00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① 社会人経験者区分採用の開始</a:t>
                      </a:r>
                      <a:endParaRPr lang="en-US" altLang="ja-JP" sz="1000" u="none" strike="noStrike" dirty="0">
                        <a:effectLst/>
                        <a:latin typeface="+mn-ea"/>
                        <a:ea typeface="+mn-ea"/>
                      </a:endParaRPr>
                    </a:p>
                    <a:p>
                      <a:pPr algn="l" rtl="0" fontAlgn="ctr"/>
                      <a:endParaRPr lang="en-US" altLang="ja-JP" sz="1000" u="none" strike="noStrike" dirty="0">
                        <a:effectLst/>
                        <a:latin typeface="+mn-ea"/>
                        <a:ea typeface="+mn-ea"/>
                      </a:endParaRPr>
                    </a:p>
                    <a:p>
                      <a:pPr algn="l" rtl="0" fontAlgn="ctr"/>
                      <a:r>
                        <a:rPr lang="ja-JP" altLang="en-US" sz="1000" u="none" strike="noStrike" dirty="0">
                          <a:effectLst/>
                          <a:latin typeface="+mn-ea"/>
                          <a:ea typeface="+mn-ea"/>
                        </a:rPr>
                        <a:t>④ 服務規律刷新プロジェクトチームの設置</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597814">
                <a:tc>
                  <a:txBody>
                    <a:bodyPr/>
                    <a:lstStyle/>
                    <a:p>
                      <a:pPr algn="ctr" rtl="0" fontAlgn="ctr"/>
                      <a:r>
                        <a:rPr lang="en-US" altLang="ja-JP" sz="1000" u="none" strike="noStrike">
                          <a:effectLst/>
                          <a:latin typeface="+mn-ea"/>
                          <a:ea typeface="+mn-ea"/>
                        </a:rPr>
                        <a:t>2012</a:t>
                      </a:r>
                      <a:r>
                        <a:rPr lang="ja-JP" altLang="en-US" sz="1000" u="none" strike="noStrike">
                          <a:effectLst/>
                          <a:latin typeface="+mn-ea"/>
                          <a:ea typeface="+mn-ea"/>
                        </a:rPr>
                        <a:t>年度</a:t>
                      </a:r>
                      <a:endParaRPr lang="ja-JP" altLang="en-US" sz="1000" b="1" i="0" u="none" strike="noStrike">
                        <a:solidFill>
                          <a:srgbClr val="00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mn-ea"/>
                          <a:ea typeface="+mn-ea"/>
                        </a:rPr>
                        <a:t>① 事務行政</a:t>
                      </a:r>
                      <a:r>
                        <a:rPr lang="en-US" altLang="ja-JP" sz="1000" u="none" strike="noStrike" dirty="0">
                          <a:effectLst/>
                          <a:latin typeface="+mn-ea"/>
                          <a:ea typeface="+mn-ea"/>
                        </a:rPr>
                        <a:t>(22-25)</a:t>
                      </a:r>
                      <a:r>
                        <a:rPr lang="ja-JP" altLang="en-US" sz="1000" u="none" strike="noStrike" dirty="0">
                          <a:effectLst/>
                          <a:latin typeface="+mn-ea"/>
                          <a:ea typeface="+mn-ea"/>
                        </a:rPr>
                        <a:t>採用試験等におけるエントリーシート方式の導入等</a:t>
                      </a:r>
                      <a:endParaRPr lang="en-US" altLang="ja-JP" sz="1000" u="none" strike="noStrike" dirty="0">
                        <a:effectLst/>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latin typeface="+mn-ea"/>
                          <a:ea typeface="+mn-ea"/>
                        </a:rPr>
                        <a:t/>
                      </a:r>
                      <a:br>
                        <a:rPr lang="ja-JP" altLang="en-US" sz="1000" u="none" strike="noStrike" dirty="0">
                          <a:effectLst/>
                          <a:latin typeface="+mn-ea"/>
                          <a:ea typeface="+mn-ea"/>
                        </a:rPr>
                      </a:br>
                      <a:r>
                        <a:rPr lang="ja-JP" altLang="en-US" sz="1000" u="none" strike="noStrike" dirty="0">
                          <a:effectLst/>
                          <a:latin typeface="+mn-ea"/>
                          <a:ea typeface="+mn-ea"/>
                        </a:rPr>
                        <a:t>④ 職員の政治的行為の制限に関する条例、労使関係に関する条例の制定</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職員の給与カット率の拡大、幹部職員への「定額制」の導入、役職間の給料月額の「重なり」幅の縮減、住居手当の見直し、技能労務職員の給与水準の見直し</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55144">
                <a:tc>
                  <a:txBody>
                    <a:bodyPr/>
                    <a:lstStyle/>
                    <a:p>
                      <a:pPr algn="ctr" rtl="0" fontAlgn="ctr"/>
                      <a:r>
                        <a:rPr lang="en-US" altLang="ja-JP" sz="1000" u="none" strike="noStrike">
                          <a:effectLst/>
                          <a:latin typeface="+mn-ea"/>
                          <a:ea typeface="+mn-ea"/>
                        </a:rPr>
                        <a:t>2013</a:t>
                      </a:r>
                      <a:r>
                        <a:rPr lang="ja-JP" altLang="en-US" sz="1000" u="none" strike="noStrike">
                          <a:effectLst/>
                          <a:latin typeface="+mn-ea"/>
                          <a:ea typeface="+mn-ea"/>
                        </a:rPr>
                        <a:t>年度</a:t>
                      </a:r>
                      <a:endParaRPr lang="ja-JP" altLang="en-US" sz="1000" b="1" i="0" u="none" strike="noStrike">
                        <a:solidFill>
                          <a:srgbClr val="00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000" u="none" strike="noStrike" dirty="0">
                          <a:effectLst/>
                          <a:latin typeface="+mn-ea"/>
                          <a:ea typeface="+mn-ea"/>
                        </a:rPr>
                        <a:t>② 人事評価制度に相対評価を導入</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旅費制度の見直し（日当の廃止や宿泊料の減額など）</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55144">
                <a:tc>
                  <a:txBody>
                    <a:bodyPr/>
                    <a:lstStyle/>
                    <a:p>
                      <a:pPr algn="ctr" rtl="0" fontAlgn="ctr"/>
                      <a:r>
                        <a:rPr lang="en-US" altLang="ja-JP" sz="1000" u="none" strike="noStrike">
                          <a:effectLst/>
                          <a:latin typeface="+mn-ea"/>
                          <a:ea typeface="+mn-ea"/>
                        </a:rPr>
                        <a:t>2014</a:t>
                      </a:r>
                      <a:r>
                        <a:rPr lang="ja-JP" altLang="en-US" sz="1000" u="none" strike="noStrike">
                          <a:effectLst/>
                          <a:latin typeface="+mn-ea"/>
                          <a:ea typeface="+mn-ea"/>
                        </a:rPr>
                        <a:t>年度</a:t>
                      </a:r>
                      <a:endParaRPr lang="ja-JP" altLang="en-US" sz="1000" b="1" i="0" u="none" strike="noStrike">
                        <a:solidFill>
                          <a:srgbClr val="FF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a:t>
                      </a:r>
                      <a:r>
                        <a:rPr lang="en-US" altLang="ja-JP" sz="1000" u="none" strike="noStrike" dirty="0">
                          <a:effectLst/>
                          <a:latin typeface="+mn-ea"/>
                          <a:ea typeface="+mn-ea"/>
                        </a:rPr>
                        <a:t>55</a:t>
                      </a:r>
                      <a:r>
                        <a:rPr lang="ja-JP" altLang="en-US" sz="1000" u="none" strike="noStrike" dirty="0">
                          <a:effectLst/>
                          <a:latin typeface="+mn-ea"/>
                          <a:ea typeface="+mn-ea"/>
                        </a:rPr>
                        <a:t>歳を超える職員の昇給停止制度の導入</a:t>
                      </a:r>
                      <a:endParaRPr lang="ja-JP" altLang="en-US" sz="1000" b="0" i="0" u="none" strike="noStrike" dirty="0">
                        <a:solidFill>
                          <a:srgbClr val="FF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55144">
                <a:tc>
                  <a:txBody>
                    <a:bodyPr/>
                    <a:lstStyle/>
                    <a:p>
                      <a:pPr algn="ctr" rtl="0" fontAlgn="ctr"/>
                      <a:r>
                        <a:rPr lang="en-US" altLang="ja-JP" sz="1000" u="none" strike="noStrike">
                          <a:effectLst/>
                          <a:latin typeface="+mn-ea"/>
                          <a:ea typeface="+mn-ea"/>
                        </a:rPr>
                        <a:t>2015</a:t>
                      </a:r>
                      <a:r>
                        <a:rPr lang="ja-JP" altLang="en-US" sz="1000" u="none" strike="noStrike">
                          <a:effectLst/>
                          <a:latin typeface="+mn-ea"/>
                          <a:ea typeface="+mn-ea"/>
                        </a:rPr>
                        <a:t>年度</a:t>
                      </a:r>
                      <a:endParaRPr lang="ja-JP" altLang="en-US" sz="1000" b="1" i="0" u="none" strike="noStrike">
                        <a:solidFill>
                          <a:srgbClr val="FF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課長代理級の管理職手当の見直し、保育士給料表・幼稚園教育職給料表の導入、技能労務職員の早期退職特例制度の実施</a:t>
                      </a:r>
                      <a:endParaRPr lang="ja-JP" altLang="en-US" sz="1000" b="0" i="0" u="none" strike="noStrike" dirty="0">
                        <a:solidFill>
                          <a:srgbClr val="FF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55144">
                <a:tc>
                  <a:txBody>
                    <a:bodyPr/>
                    <a:lstStyle/>
                    <a:p>
                      <a:pPr algn="ctr" rtl="0" fontAlgn="ctr"/>
                      <a:r>
                        <a:rPr lang="en-US" altLang="ja-JP" sz="1000" u="none" strike="noStrike">
                          <a:effectLst/>
                          <a:latin typeface="+mn-ea"/>
                          <a:ea typeface="+mn-ea"/>
                        </a:rPr>
                        <a:t>2016</a:t>
                      </a:r>
                      <a:r>
                        <a:rPr lang="ja-JP" altLang="en-US" sz="1000" u="none" strike="noStrike">
                          <a:effectLst/>
                          <a:latin typeface="+mn-ea"/>
                          <a:ea typeface="+mn-ea"/>
                        </a:rPr>
                        <a:t>年度</a:t>
                      </a:r>
                      <a:endParaRPr lang="ja-JP" altLang="en-US" sz="1000" b="1" i="0" u="none" strike="noStrike">
                        <a:solidFill>
                          <a:srgbClr val="FF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a:effectLst/>
                          <a:latin typeface="+mn-ea"/>
                          <a:ea typeface="+mn-ea"/>
                        </a:rPr>
                        <a:t>　</a:t>
                      </a:r>
                      <a:endParaRPr lang="ja-JP" altLang="en-US" sz="1000" b="0" i="0" u="none" strike="noStrike">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国の給与制度の総合的見直しに準じた制度見直し</a:t>
                      </a:r>
                      <a:endParaRPr lang="ja-JP" altLang="en-US" sz="1000" b="0" i="0" u="none" strike="noStrike" dirty="0">
                        <a:solidFill>
                          <a:srgbClr val="FF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55144">
                <a:tc>
                  <a:txBody>
                    <a:bodyPr/>
                    <a:lstStyle/>
                    <a:p>
                      <a:pPr algn="ctr" rtl="0" fontAlgn="ctr"/>
                      <a:r>
                        <a:rPr lang="en-US" altLang="ja-JP" sz="1000" u="none" strike="noStrike" dirty="0">
                          <a:effectLst/>
                          <a:latin typeface="+mn-ea"/>
                          <a:ea typeface="+mn-ea"/>
                        </a:rPr>
                        <a:t>2017</a:t>
                      </a:r>
                      <a:r>
                        <a:rPr lang="ja-JP" altLang="en-US" sz="1000" u="none" strike="noStrike" dirty="0">
                          <a:effectLst/>
                          <a:latin typeface="+mn-ea"/>
                          <a:ea typeface="+mn-ea"/>
                        </a:rPr>
                        <a:t>年度</a:t>
                      </a:r>
                      <a:endParaRPr lang="ja-JP" altLang="en-US" sz="1000" b="1" i="0" u="none" strike="noStrike" dirty="0">
                        <a:solidFill>
                          <a:srgbClr val="FF0000"/>
                        </a:solidFill>
                        <a:effectLst/>
                        <a:latin typeface="+mn-ea"/>
                        <a:ea typeface="+mn-ea"/>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ja-JP" altLang="en-US" sz="1000" u="none" strike="noStrike" dirty="0">
                          <a:effectLst/>
                          <a:latin typeface="+mn-ea"/>
                          <a:ea typeface="+mn-ea"/>
                        </a:rPr>
                        <a:t>　</a:t>
                      </a:r>
                      <a:endParaRPr lang="ja-JP" altLang="en-US" sz="1000" b="0" i="0" u="none" strike="noStrike" dirty="0">
                        <a:solidFill>
                          <a:srgbClr val="00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ja-JP" altLang="en-US" sz="1000" u="none" strike="noStrike" dirty="0">
                          <a:effectLst/>
                          <a:latin typeface="+mn-ea"/>
                          <a:ea typeface="+mn-ea"/>
                        </a:rPr>
                        <a:t>③ 人事委員会による技能労務職相当職種民間給与調査の結果報告</a:t>
                      </a:r>
                      <a:endParaRPr lang="ja-JP" altLang="en-US" sz="1000" b="0" i="0" u="none" strike="noStrike" dirty="0">
                        <a:solidFill>
                          <a:srgbClr val="FF0000"/>
                        </a:solidFill>
                        <a:effectLst/>
                        <a:latin typeface="+mn-ea"/>
                        <a:ea typeface="+mn-ea"/>
                      </a:endParaRPr>
                    </a:p>
                  </a:txBody>
                  <a:tcPr marL="72000" marR="72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068494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6303749" y="5091311"/>
            <a:ext cx="1806168" cy="1708348"/>
          </a:xfrm>
          <a:prstGeom prst="roundRect">
            <a:avLst>
              <a:gd name="adj" fmla="val 660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189769" y="5085184"/>
            <a:ext cx="1806168" cy="1708348"/>
          </a:xfrm>
          <a:prstGeom prst="roundRect">
            <a:avLst>
              <a:gd name="adj" fmla="val 660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911657" y="4615036"/>
            <a:ext cx="2664216" cy="341078"/>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4312543" y="2085402"/>
            <a:ext cx="4536504" cy="1476000"/>
          </a:xfrm>
          <a:prstGeom prst="roundRect">
            <a:avLst>
              <a:gd name="adj" fmla="val 339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4824536" cy="271869"/>
          </a:xfrm>
          <a:prstGeom prst="rect">
            <a:avLst/>
          </a:prstGeom>
        </p:spPr>
        <p:txBody>
          <a:bodyPr wrap="square">
            <a:spAutoFit/>
          </a:bodyPr>
          <a:lstStyle/>
          <a:p>
            <a:pPr>
              <a:lnSpc>
                <a:spcPts val="1440"/>
              </a:lnSpc>
            </a:pPr>
            <a:r>
              <a:rPr lang="ja-JP" altLang="en-US" dirty="0" smtClean="0"/>
              <a:t>①職員採用試験の抜本的見直し等　（１／２）</a:t>
            </a:r>
            <a:endParaRPr lang="en-US" altLang="ja-JP" dirty="0"/>
          </a:p>
        </p:txBody>
      </p:sp>
      <p:sp>
        <p:nvSpPr>
          <p:cNvPr id="8" name="テキスト ボックス 7"/>
          <p:cNvSpPr txBox="1"/>
          <p:nvPr/>
        </p:nvSpPr>
        <p:spPr>
          <a:xfrm>
            <a:off x="7884368" y="0"/>
            <a:ext cx="1259632" cy="338554"/>
          </a:xfrm>
          <a:prstGeom prst="rect">
            <a:avLst/>
          </a:prstGeom>
          <a:noFill/>
        </p:spPr>
        <p:txBody>
          <a:bodyPr wrap="square" rtlCol="0">
            <a:spAutoFit/>
          </a:bodyPr>
          <a:lstStyle/>
          <a:p>
            <a:r>
              <a:rPr kumimoji="1" lang="en-US" altLang="ja-JP" sz="1600" dirty="0" smtClean="0"/>
              <a:t>A3.(12)</a:t>
            </a:r>
            <a:endParaRPr kumimoji="1" lang="ja-JP" altLang="en-US" sz="1600" dirty="0"/>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15" name="テキスト ボックス 14"/>
          <p:cNvSpPr txBox="1"/>
          <p:nvPr/>
        </p:nvSpPr>
        <p:spPr>
          <a:xfrm>
            <a:off x="395536" y="717893"/>
            <a:ext cx="8496944" cy="523220"/>
          </a:xfrm>
          <a:prstGeom prst="rect">
            <a:avLst/>
          </a:prstGeom>
          <a:noFill/>
        </p:spPr>
        <p:txBody>
          <a:bodyPr wrap="square" rtlCol="0">
            <a:spAutoFit/>
          </a:bodyPr>
          <a:lstStyle/>
          <a:p>
            <a:r>
              <a:rPr kumimoji="1" lang="ja-JP" altLang="en-US" sz="1400" dirty="0"/>
              <a:t>　多様な人材を確保するため、政令市で初めて大学卒等採用試験においてエントリーシート方式を導入し、</a:t>
            </a:r>
            <a:r>
              <a:rPr lang="ja-JP" altLang="en-US" sz="1400" dirty="0"/>
              <a:t>教養試験を廃止</a:t>
            </a:r>
            <a:r>
              <a:rPr kumimoji="1" lang="ja-JP" altLang="en-US" sz="1400" dirty="0"/>
              <a:t>するなど、民間企業志望の大学生等も受験しやすい試験を実施。</a:t>
            </a:r>
          </a:p>
        </p:txBody>
      </p:sp>
      <p:sp>
        <p:nvSpPr>
          <p:cNvPr id="20" name="スライド番号プレースホルダ 19"/>
          <p:cNvSpPr>
            <a:spLocks noGrp="1"/>
          </p:cNvSpPr>
          <p:nvPr>
            <p:ph type="sldNum" sz="quarter" idx="12"/>
          </p:nvPr>
        </p:nvSpPr>
        <p:spPr/>
        <p:txBody>
          <a:bodyPr/>
          <a:lstStyle/>
          <a:p>
            <a:fld id="{CCEC3038-1CF1-4B63-9920-55248DCFBA97}" type="slidenum">
              <a:rPr kumimoji="1" lang="ja-JP" altLang="en-US" smtClean="0"/>
              <a:pPr/>
              <a:t>146</a:t>
            </a:fld>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991383666"/>
              </p:ext>
            </p:extLst>
          </p:nvPr>
        </p:nvGraphicFramePr>
        <p:xfrm>
          <a:off x="395536" y="1230660"/>
          <a:ext cx="8568952" cy="3776464"/>
        </p:xfrm>
        <a:graphic>
          <a:graphicData uri="http://schemas.openxmlformats.org/drawingml/2006/table">
            <a:tbl>
              <a:tblPr firstRow="1" bandRow="1">
                <a:tableStyleId>{5C22544A-7EE6-4342-B048-85BDC9FD1C3A}</a:tableStyleId>
              </a:tblPr>
              <a:tblGrid>
                <a:gridCol w="475601">
                  <a:extLst>
                    <a:ext uri="{9D8B030D-6E8A-4147-A177-3AD203B41FA5}">
                      <a16:colId xmlns="" xmlns:a16="http://schemas.microsoft.com/office/drawing/2014/main" val="20000"/>
                    </a:ext>
                  </a:extLst>
                </a:gridCol>
                <a:gridCol w="475601">
                  <a:extLst>
                    <a:ext uri="{9D8B030D-6E8A-4147-A177-3AD203B41FA5}">
                      <a16:colId xmlns="" xmlns:a16="http://schemas.microsoft.com/office/drawing/2014/main" val="20001"/>
                    </a:ext>
                  </a:extLst>
                </a:gridCol>
                <a:gridCol w="2721206">
                  <a:extLst>
                    <a:ext uri="{9D8B030D-6E8A-4147-A177-3AD203B41FA5}">
                      <a16:colId xmlns="" xmlns:a16="http://schemas.microsoft.com/office/drawing/2014/main" val="20002"/>
                    </a:ext>
                  </a:extLst>
                </a:gridCol>
                <a:gridCol w="4896544">
                  <a:extLst>
                    <a:ext uri="{9D8B030D-6E8A-4147-A177-3AD203B41FA5}">
                      <a16:colId xmlns="" xmlns:a16="http://schemas.microsoft.com/office/drawing/2014/main" val="20003"/>
                    </a:ext>
                  </a:extLst>
                </a:gridCol>
              </a:tblGrid>
              <a:tr h="300903">
                <a:tc gridSpan="2">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hMerge="1">
                  <a:txBody>
                    <a:bodyPr/>
                    <a:lstStyle/>
                    <a:p>
                      <a:pPr algn="ctr"/>
                      <a:endParaRPr kumimoji="1" lang="ja-JP" altLang="en-US" dirty="0"/>
                    </a:p>
                  </a:txBody>
                  <a:tcPr/>
                </a:tc>
                <a:tc>
                  <a:txBody>
                    <a:bodyPr/>
                    <a:lstStyle/>
                    <a:p>
                      <a:pPr algn="ctr"/>
                      <a:r>
                        <a:rPr kumimoji="1" lang="ja-JP" altLang="en-US" sz="1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2802592">
                <a:tc rowSpan="2">
                  <a:txBody>
                    <a:bodyPr/>
                    <a:lstStyle/>
                    <a:p>
                      <a:pPr algn="ctr">
                        <a:lnSpc>
                          <a:spcPct val="100000"/>
                        </a:lnSpc>
                      </a:pPr>
                      <a:r>
                        <a:rPr lang="ja-JP" altLang="en-US" sz="1000" dirty="0"/>
                        <a:t>職員採用</a:t>
                      </a:r>
                      <a:endParaRPr lang="en-US" altLang="ja-JP" sz="1000" dirty="0">
                        <a:solidFill>
                          <a:srgbClr val="0070C0"/>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ja-JP" altLang="en-US" sz="1000" baseline="0" dirty="0">
                          <a:solidFill>
                            <a:schemeClr val="tx1"/>
                          </a:solidFill>
                        </a:rPr>
                        <a:t>新規　・　中途採用（　事務行政）</a:t>
                      </a:r>
                      <a:endParaRPr lang="en-US" altLang="ja-JP" sz="1000" baseline="0" dirty="0">
                        <a:solidFill>
                          <a:schemeClr val="tx1"/>
                        </a:solidFill>
                      </a:endParaRP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000" dirty="0">
                          <a:solidFill>
                            <a:schemeClr val="tx1"/>
                          </a:solidFill>
                        </a:rPr>
                        <a:t>試験区分を見直し、民間企業等で実施されている受験者の意欲・行動力を問うエントリーシート方式を導入し、すべての試験区分において教養試験を廃止</a:t>
                      </a:r>
                      <a:r>
                        <a:rPr kumimoji="1" lang="en-US" altLang="ja-JP" sz="1000" dirty="0">
                          <a:solidFill>
                            <a:schemeClr val="tx1"/>
                          </a:solidFill>
                        </a:rPr>
                        <a:t>【</a:t>
                      </a:r>
                      <a:r>
                        <a:rPr kumimoji="1" lang="ja-JP" altLang="en-US" sz="1000" dirty="0">
                          <a:solidFill>
                            <a:schemeClr val="tx1"/>
                          </a:solidFill>
                        </a:rPr>
                        <a:t>政令市初</a:t>
                      </a:r>
                      <a:r>
                        <a:rPr kumimoji="1" lang="en-US" altLang="ja-JP" sz="1000" dirty="0">
                          <a:solidFill>
                            <a:schemeClr val="tx1"/>
                          </a:solidFill>
                        </a:rPr>
                        <a:t>】</a:t>
                      </a:r>
                    </a:p>
                    <a:p>
                      <a:pPr>
                        <a:lnSpc>
                          <a:spcPct val="100000"/>
                        </a:lnSpc>
                      </a:pPr>
                      <a:endParaRPr kumimoji="1" lang="en-US" altLang="ja-JP" sz="1000" dirty="0">
                        <a:solidFill>
                          <a:schemeClr val="tx1"/>
                        </a:solidFill>
                      </a:endParaRPr>
                    </a:p>
                    <a:p>
                      <a:pPr>
                        <a:lnSpc>
                          <a:spcPct val="100000"/>
                        </a:lnSpc>
                      </a:pPr>
                      <a:r>
                        <a:rPr kumimoji="1" lang="ja-JP" altLang="en-US" sz="1000" dirty="0">
                          <a:solidFill>
                            <a:schemeClr val="tx1"/>
                          </a:solidFill>
                        </a:rPr>
                        <a:t>民間企業の就職活動のスケジュールにあわせて、試験実施日程を早期化</a:t>
                      </a:r>
                      <a:r>
                        <a:rPr kumimoji="1" lang="en-US" altLang="ja-JP" sz="1000" dirty="0">
                          <a:solidFill>
                            <a:schemeClr val="tx1"/>
                          </a:solidFill>
                        </a:rPr>
                        <a:t>【</a:t>
                      </a:r>
                      <a:r>
                        <a:rPr kumimoji="1" lang="ja-JP" altLang="en-US" sz="1000" dirty="0">
                          <a:solidFill>
                            <a:schemeClr val="tx1"/>
                          </a:solidFill>
                        </a:rPr>
                        <a:t>政令市初</a:t>
                      </a:r>
                      <a:r>
                        <a:rPr kumimoji="1" lang="en-US" altLang="ja-JP" sz="1000" dirty="0">
                          <a:solidFill>
                            <a:schemeClr val="tx1"/>
                          </a:solidFill>
                        </a:rPr>
                        <a:t>】</a:t>
                      </a:r>
                      <a:endParaRPr kumimoji="1" lang="ja-JP"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lang="ja-JP" altLang="en-US" sz="1000" dirty="0">
                          <a:solidFill>
                            <a:schemeClr val="tx1"/>
                          </a:solidFill>
                        </a:rPr>
                        <a:t>・採用試験実施状況（大学卒等）</a:t>
                      </a: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r>
                        <a:rPr lang="ja-JP" altLang="en-US" sz="1000" dirty="0">
                          <a:solidFill>
                            <a:schemeClr val="tx1"/>
                          </a:solidFill>
                        </a:rPr>
                        <a:t>　</a:t>
                      </a: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p>
                      <a:pPr>
                        <a:lnSpc>
                          <a:spcPct val="100000"/>
                        </a:lnSpc>
                      </a:pPr>
                      <a:endParaRPr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7606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a:txBody>
                  <a:tcPr/>
                </a:tc>
                <a:tc>
                  <a:txBody>
                    <a:bodyPr/>
                    <a:lstStyle/>
                    <a:p>
                      <a:pPr algn="ctr">
                        <a:lnSpc>
                          <a:spcPct val="100000"/>
                        </a:lnSpc>
                      </a:pPr>
                      <a:r>
                        <a:rPr lang="ja-JP" altLang="en-US" sz="1000" dirty="0">
                          <a:solidFill>
                            <a:schemeClr val="tx1"/>
                          </a:solidFill>
                        </a:rPr>
                        <a:t>中途採用</a:t>
                      </a:r>
                      <a:endParaRPr lang="en-US" altLang="ja-JP" sz="1000" dirty="0">
                        <a:solidFill>
                          <a:schemeClr val="tx1"/>
                        </a:solidFill>
                      </a:endParaRPr>
                    </a:p>
                  </a:txBody>
                  <a:tcPr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多様な人材の確保に向けて、社会人経験者区分採用試験の実施</a:t>
                      </a:r>
                      <a:endParaRPr lang="en-US" altLang="ja-JP"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・社会人経験者区分採用の拡大（事務行政・社会福祉）</a:t>
                      </a:r>
                      <a:endParaRPr lang="en-US" altLang="ja-JP" sz="1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　</a:t>
                      </a:r>
                      <a:r>
                        <a:rPr lang="en-US" altLang="ja-JP" sz="1000" dirty="0">
                          <a:solidFill>
                            <a:schemeClr val="tx1"/>
                          </a:solidFill>
                        </a:rPr>
                        <a:t>2011</a:t>
                      </a:r>
                      <a:r>
                        <a:rPr lang="ja-JP" altLang="en-US" sz="1000" dirty="0">
                          <a:solidFill>
                            <a:schemeClr val="tx1"/>
                          </a:solidFill>
                        </a:rPr>
                        <a:t>年度</a:t>
                      </a:r>
                      <a:r>
                        <a:rPr lang="en-US" altLang="ja-JP" sz="1000" dirty="0">
                          <a:solidFill>
                            <a:schemeClr val="tx1"/>
                          </a:solidFill>
                        </a:rPr>
                        <a:t>	</a:t>
                      </a:r>
                      <a:r>
                        <a:rPr lang="en-US" altLang="ja-JP" sz="1000" dirty="0" smtClean="0">
                          <a:solidFill>
                            <a:schemeClr val="tx1"/>
                          </a:solidFill>
                        </a:rPr>
                        <a:t>2012</a:t>
                      </a:r>
                      <a:r>
                        <a:rPr lang="ja-JP" altLang="en-US" sz="1000" dirty="0">
                          <a:solidFill>
                            <a:schemeClr val="tx1"/>
                          </a:solidFill>
                        </a:rPr>
                        <a:t>年度　　</a:t>
                      </a:r>
                      <a:r>
                        <a:rPr lang="ja-JP" altLang="en-US" sz="1000" dirty="0" smtClean="0">
                          <a:solidFill>
                            <a:schemeClr val="tx1"/>
                          </a:solidFill>
                        </a:rPr>
                        <a:t>　</a:t>
                      </a:r>
                      <a:r>
                        <a:rPr lang="en-US" altLang="ja-JP" sz="1000" dirty="0" smtClean="0">
                          <a:solidFill>
                            <a:schemeClr val="tx1"/>
                          </a:solidFill>
                        </a:rPr>
                        <a:t>2014</a:t>
                      </a:r>
                      <a:r>
                        <a:rPr lang="ja-JP" altLang="en-US" sz="1000" dirty="0" smtClean="0">
                          <a:solidFill>
                            <a:schemeClr val="tx1"/>
                          </a:solidFill>
                        </a:rPr>
                        <a:t>年度</a:t>
                      </a:r>
                      <a:r>
                        <a:rPr lang="ja-JP" altLang="en-US" sz="1000" baseline="0" dirty="0" smtClean="0">
                          <a:solidFill>
                            <a:schemeClr val="tx1"/>
                          </a:solidFill>
                        </a:rPr>
                        <a:t>　　　</a:t>
                      </a:r>
                      <a:r>
                        <a:rPr lang="en-US" altLang="ja-JP" sz="1000" dirty="0" smtClean="0">
                          <a:solidFill>
                            <a:schemeClr val="tx1"/>
                          </a:solidFill>
                        </a:rPr>
                        <a:t>2015</a:t>
                      </a:r>
                      <a:r>
                        <a:rPr lang="ja-JP" altLang="en-US" sz="1000" dirty="0" smtClean="0">
                          <a:solidFill>
                            <a:schemeClr val="tx1"/>
                          </a:solidFill>
                        </a:rPr>
                        <a:t>年度</a:t>
                      </a:r>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2016</a:t>
                      </a:r>
                      <a:r>
                        <a:rPr lang="ja-JP" altLang="en-US" sz="1000" dirty="0" smtClean="0">
                          <a:solidFill>
                            <a:schemeClr val="tx1"/>
                          </a:solidFill>
                        </a:rPr>
                        <a:t>年度　　</a:t>
                      </a:r>
                      <a:r>
                        <a:rPr lang="ja-JP" altLang="en-US" sz="1000" dirty="0" smtClean="0">
                          <a:solidFill>
                            <a:srgbClr val="FF0000"/>
                          </a:solidFill>
                        </a:rPr>
                        <a:t>　</a:t>
                      </a:r>
                      <a:r>
                        <a:rPr lang="en-US" altLang="ja-JP" sz="1000" dirty="0" smtClean="0">
                          <a:solidFill>
                            <a:schemeClr val="tx1"/>
                          </a:solidFill>
                        </a:rPr>
                        <a:t>2017</a:t>
                      </a:r>
                      <a:r>
                        <a:rPr lang="ja-JP" altLang="en-US" sz="1000" dirty="0" smtClean="0">
                          <a:solidFill>
                            <a:schemeClr val="tx1"/>
                          </a:solidFill>
                        </a:rPr>
                        <a:t>年度</a:t>
                      </a:r>
                      <a:endParaRPr lang="en-US" altLang="ja-JP" sz="10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　　　　</a:t>
                      </a:r>
                      <a:r>
                        <a:rPr lang="en-US" altLang="ja-JP" sz="1000" dirty="0">
                          <a:solidFill>
                            <a:schemeClr val="tx1"/>
                          </a:solidFill>
                        </a:rPr>
                        <a:t>27</a:t>
                      </a:r>
                      <a:r>
                        <a:rPr lang="ja-JP" altLang="en-US" sz="1000" dirty="0">
                          <a:solidFill>
                            <a:schemeClr val="tx1"/>
                          </a:solidFill>
                        </a:rPr>
                        <a:t>名</a:t>
                      </a:r>
                      <a:r>
                        <a:rPr lang="en-US" altLang="ja-JP" sz="1000" dirty="0">
                          <a:solidFill>
                            <a:schemeClr val="tx1"/>
                          </a:solidFill>
                        </a:rPr>
                        <a:t>	</a:t>
                      </a:r>
                      <a:r>
                        <a:rPr lang="ja-JP" altLang="en-US" sz="1000" dirty="0">
                          <a:solidFill>
                            <a:schemeClr val="tx1"/>
                          </a:solidFill>
                        </a:rPr>
                        <a:t>　　 </a:t>
                      </a:r>
                      <a:r>
                        <a:rPr lang="en-US" altLang="ja-JP" sz="1000" dirty="0">
                          <a:solidFill>
                            <a:schemeClr val="tx1"/>
                          </a:solidFill>
                        </a:rPr>
                        <a:t>101</a:t>
                      </a:r>
                      <a:r>
                        <a:rPr lang="ja-JP" altLang="en-US" sz="1000" dirty="0">
                          <a:solidFill>
                            <a:schemeClr val="tx1"/>
                          </a:solidFill>
                        </a:rPr>
                        <a:t>名</a:t>
                      </a:r>
                      <a:r>
                        <a:rPr lang="en-US" altLang="ja-JP" sz="1000" dirty="0">
                          <a:solidFill>
                            <a:schemeClr val="tx1"/>
                          </a:solidFill>
                        </a:rPr>
                        <a:t>	</a:t>
                      </a:r>
                      <a:r>
                        <a:rPr lang="ja-JP" altLang="en-US" sz="1000" dirty="0">
                          <a:solidFill>
                            <a:schemeClr val="tx1"/>
                          </a:solidFill>
                        </a:rPr>
                        <a:t>　</a:t>
                      </a:r>
                      <a:r>
                        <a:rPr lang="ja-JP" altLang="en-US" sz="1000" baseline="0" dirty="0">
                          <a:solidFill>
                            <a:schemeClr val="tx1"/>
                          </a:solidFill>
                        </a:rPr>
                        <a:t> </a:t>
                      </a:r>
                      <a:r>
                        <a:rPr lang="en-US" altLang="ja-JP" sz="1000" dirty="0" smtClean="0">
                          <a:solidFill>
                            <a:schemeClr val="tx1"/>
                          </a:solidFill>
                        </a:rPr>
                        <a:t>68</a:t>
                      </a:r>
                      <a:r>
                        <a:rPr lang="ja-JP" altLang="en-US" sz="1000" dirty="0" smtClean="0">
                          <a:solidFill>
                            <a:schemeClr val="tx1"/>
                          </a:solidFill>
                        </a:rPr>
                        <a:t>名</a:t>
                      </a:r>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87</a:t>
                      </a:r>
                      <a:r>
                        <a:rPr lang="ja-JP" altLang="en-US" sz="1000" dirty="0" smtClean="0">
                          <a:solidFill>
                            <a:schemeClr val="tx1"/>
                          </a:solidFill>
                        </a:rPr>
                        <a:t>名</a:t>
                      </a:r>
                      <a:r>
                        <a:rPr lang="ja-JP" altLang="en-US" sz="1000" dirty="0">
                          <a:solidFill>
                            <a:schemeClr val="tx1"/>
                          </a:solidFill>
                        </a:rPr>
                        <a:t>　</a:t>
                      </a:r>
                      <a:r>
                        <a:rPr lang="ja-JP" altLang="en-US" sz="1000" dirty="0" smtClean="0">
                          <a:solidFill>
                            <a:schemeClr val="tx1"/>
                          </a:solidFill>
                        </a:rPr>
                        <a:t>　　　　</a:t>
                      </a:r>
                      <a:r>
                        <a:rPr lang="en-US" altLang="ja-JP" sz="1000" dirty="0" smtClean="0">
                          <a:solidFill>
                            <a:schemeClr val="tx1"/>
                          </a:solidFill>
                        </a:rPr>
                        <a:t>65</a:t>
                      </a:r>
                      <a:r>
                        <a:rPr lang="ja-JP" altLang="en-US" sz="1000" dirty="0" smtClean="0">
                          <a:solidFill>
                            <a:schemeClr val="tx1"/>
                          </a:solidFill>
                        </a:rPr>
                        <a:t>名　　　　　　</a:t>
                      </a:r>
                      <a:r>
                        <a:rPr lang="en-US" altLang="ja-JP" sz="1000" dirty="0" smtClean="0">
                          <a:solidFill>
                            <a:schemeClr val="tx1"/>
                          </a:solidFill>
                        </a:rPr>
                        <a:t>80</a:t>
                      </a:r>
                      <a:r>
                        <a:rPr lang="ja-JP" altLang="en-US" sz="1000" dirty="0" smtClean="0">
                          <a:solidFill>
                            <a:schemeClr val="tx1"/>
                          </a:solidFill>
                        </a:rPr>
                        <a:t>名</a:t>
                      </a:r>
                      <a:endParaRPr lang="ja-JP" alt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300541549"/>
              </p:ext>
            </p:extLst>
          </p:nvPr>
        </p:nvGraphicFramePr>
        <p:xfrm>
          <a:off x="4379219" y="1849333"/>
          <a:ext cx="4392487" cy="2492702"/>
        </p:xfrm>
        <a:graphic>
          <a:graphicData uri="http://schemas.openxmlformats.org/drawingml/2006/table">
            <a:tbl>
              <a:tblPr firstRow="1" bandRow="1">
                <a:tableStyleId>{5940675A-B579-460E-94D1-54222C63F5DA}</a:tableStyleId>
              </a:tblPr>
              <a:tblGrid>
                <a:gridCol w="720079">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702078">
                  <a:extLst>
                    <a:ext uri="{9D8B030D-6E8A-4147-A177-3AD203B41FA5}">
                      <a16:colId xmlns="" xmlns:a16="http://schemas.microsoft.com/office/drawing/2014/main" val="20002"/>
                    </a:ext>
                  </a:extLst>
                </a:gridCol>
                <a:gridCol w="702078">
                  <a:extLst>
                    <a:ext uri="{9D8B030D-6E8A-4147-A177-3AD203B41FA5}">
                      <a16:colId xmlns="" xmlns:a16="http://schemas.microsoft.com/office/drawing/2014/main" val="20003"/>
                    </a:ext>
                  </a:extLst>
                </a:gridCol>
                <a:gridCol w="702078">
                  <a:extLst>
                    <a:ext uri="{9D8B030D-6E8A-4147-A177-3AD203B41FA5}">
                      <a16:colId xmlns="" xmlns:a16="http://schemas.microsoft.com/office/drawing/2014/main" val="20004"/>
                    </a:ext>
                  </a:extLst>
                </a:gridCol>
                <a:gridCol w="702078">
                  <a:extLst>
                    <a:ext uri="{9D8B030D-6E8A-4147-A177-3AD203B41FA5}">
                      <a16:colId xmlns="" xmlns:a16="http://schemas.microsoft.com/office/drawing/2014/main" val="20005"/>
                    </a:ext>
                  </a:extLst>
                </a:gridCol>
              </a:tblGrid>
              <a:tr h="206922">
                <a:tc>
                  <a:txBody>
                    <a:bodyPr/>
                    <a:lstStyle/>
                    <a:p>
                      <a:pPr algn="ctr">
                        <a:lnSpc>
                          <a:spcPts val="1100"/>
                        </a:lnSpc>
                      </a:pPr>
                      <a:endParaRPr kumimoji="1" lang="ja-JP" altLang="en-US" sz="1000" dirty="0">
                        <a:solidFill>
                          <a:schemeClr val="tx1"/>
                        </a:solidFill>
                      </a:endParaRPr>
                    </a:p>
                  </a:txBody>
                  <a:tcPr marT="36000" marB="36000" anchor="ctr">
                    <a:lnTlToBr w="12700" cap="flat" cmpd="sng" algn="ctr">
                      <a:solidFill>
                        <a:schemeClr val="tx1"/>
                      </a:solidFill>
                      <a:prstDash val="solid"/>
                      <a:round/>
                      <a:headEnd type="none" w="med" len="med"/>
                      <a:tailEnd type="none" w="med" len="med"/>
                    </a:lnTlToBr>
                  </a:tcPr>
                </a:tc>
                <a:tc>
                  <a:txBody>
                    <a:bodyPr/>
                    <a:lstStyle/>
                    <a:p>
                      <a:pPr algn="ctr">
                        <a:lnSpc>
                          <a:spcPts val="1100"/>
                        </a:lnSpc>
                      </a:pPr>
                      <a:r>
                        <a:rPr lang="ja-JP" altLang="en-US" sz="1000" dirty="0">
                          <a:solidFill>
                            <a:schemeClr val="tx1"/>
                          </a:solidFill>
                        </a:rPr>
                        <a:t>年度</a:t>
                      </a:r>
                      <a:endParaRPr kumimoji="1" lang="ja-JP" altLang="en-US" sz="1000" dirty="0">
                        <a:solidFill>
                          <a:schemeClr val="tx1"/>
                        </a:solidFill>
                      </a:endParaRPr>
                    </a:p>
                  </a:txBody>
                  <a:tcPr marT="36000" marB="36000" anchor="ctr"/>
                </a:tc>
                <a:tc>
                  <a:txBody>
                    <a:bodyPr/>
                    <a:lstStyle/>
                    <a:p>
                      <a:pPr algn="ctr">
                        <a:lnSpc>
                          <a:spcPts val="1100"/>
                        </a:lnSpc>
                      </a:pPr>
                      <a:r>
                        <a:rPr lang="ja-JP" altLang="en-US" sz="1000" dirty="0">
                          <a:solidFill>
                            <a:schemeClr val="tx1"/>
                          </a:solidFill>
                        </a:rPr>
                        <a:t>申込者数</a:t>
                      </a:r>
                      <a:endParaRPr kumimoji="1" lang="ja-JP" altLang="en-US" sz="1000" dirty="0">
                        <a:solidFill>
                          <a:schemeClr val="tx1"/>
                        </a:solidFill>
                      </a:endParaRPr>
                    </a:p>
                  </a:txBody>
                  <a:tcPr marT="36000" marB="36000" anchor="ctr"/>
                </a:tc>
                <a:tc>
                  <a:txBody>
                    <a:bodyPr/>
                    <a:lstStyle/>
                    <a:p>
                      <a:pPr algn="ctr">
                        <a:lnSpc>
                          <a:spcPts val="1100"/>
                        </a:lnSpc>
                      </a:pPr>
                      <a:r>
                        <a:rPr lang="ja-JP" altLang="en-US" sz="1000" dirty="0">
                          <a:solidFill>
                            <a:schemeClr val="tx1"/>
                          </a:solidFill>
                        </a:rPr>
                        <a:t>合格者数</a:t>
                      </a:r>
                      <a:endParaRPr kumimoji="1" lang="ja-JP" altLang="en-US" sz="1000" dirty="0">
                        <a:solidFill>
                          <a:schemeClr val="tx1"/>
                        </a:solidFill>
                      </a:endParaRPr>
                    </a:p>
                  </a:txBody>
                  <a:tcPr marT="36000" marB="36000" anchor="ctr"/>
                </a:tc>
                <a:tc>
                  <a:txBody>
                    <a:bodyPr/>
                    <a:lstStyle/>
                    <a:p>
                      <a:pPr algn="ctr">
                        <a:lnSpc>
                          <a:spcPts val="1100"/>
                        </a:lnSpc>
                      </a:pPr>
                      <a:r>
                        <a:rPr kumimoji="1" lang="ja-JP" altLang="en-US" sz="1000" dirty="0">
                          <a:solidFill>
                            <a:schemeClr val="tx1"/>
                          </a:solidFill>
                        </a:rPr>
                        <a:t>入庁者数</a:t>
                      </a:r>
                    </a:p>
                  </a:txBody>
                  <a:tcPr marT="36000" marB="36000" anchor="ctr"/>
                </a:tc>
                <a:tc>
                  <a:txBody>
                    <a:bodyPr/>
                    <a:lstStyle/>
                    <a:p>
                      <a:pPr algn="ctr">
                        <a:lnSpc>
                          <a:spcPts val="1100"/>
                        </a:lnSpc>
                      </a:pPr>
                      <a:r>
                        <a:rPr kumimoji="1" lang="ja-JP" altLang="en-US" sz="1000" dirty="0">
                          <a:solidFill>
                            <a:schemeClr val="tx1"/>
                          </a:solidFill>
                        </a:rPr>
                        <a:t>倍率</a:t>
                      </a:r>
                    </a:p>
                  </a:txBody>
                  <a:tcPr marT="36000" marB="36000" anchor="ctr"/>
                </a:tc>
                <a:extLst>
                  <a:ext uri="{0D108BD9-81ED-4DB2-BD59-A6C34878D82A}">
                    <a16:rowId xmlns="" xmlns:a16="http://schemas.microsoft.com/office/drawing/2014/main" val="10000"/>
                  </a:ext>
                </a:extLst>
              </a:tr>
              <a:tr h="380167">
                <a:tc>
                  <a:txBody>
                    <a:bodyPr/>
                    <a:lstStyle/>
                    <a:p>
                      <a:pPr algn="l">
                        <a:lnSpc>
                          <a:spcPts val="1100"/>
                        </a:lnSpc>
                      </a:pPr>
                      <a:r>
                        <a:rPr lang="en-US" altLang="ja-JP" sz="1000" dirty="0">
                          <a:solidFill>
                            <a:schemeClr val="tx1"/>
                          </a:solidFill>
                        </a:rPr>
                        <a:t>2017</a:t>
                      </a:r>
                      <a:r>
                        <a:rPr lang="ja-JP" altLang="en-US" sz="1000" dirty="0">
                          <a:solidFill>
                            <a:schemeClr val="tx1"/>
                          </a:solidFill>
                        </a:rPr>
                        <a:t>年度</a:t>
                      </a:r>
                      <a:endParaRPr lang="en-US" altLang="ja-JP" sz="1000" dirty="0">
                        <a:solidFill>
                          <a:schemeClr val="tx1"/>
                        </a:solidFill>
                      </a:endParaRPr>
                    </a:p>
                  </a:txBody>
                  <a:tcPr marT="36000" marB="36000" anchor="ctr"/>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22‐25</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en-US" altLang="ja-JP" sz="1000" dirty="0">
                          <a:solidFill>
                            <a:schemeClr val="tx1"/>
                          </a:solidFill>
                        </a:rPr>
                        <a:t>26‐34</a:t>
                      </a:r>
                      <a:r>
                        <a:rPr kumimoji="1" lang="ja-JP" altLang="en-US" sz="1000" dirty="0">
                          <a:solidFill>
                            <a:schemeClr val="tx1"/>
                          </a:solidFill>
                        </a:rPr>
                        <a:t>歳</a:t>
                      </a:r>
                    </a:p>
                  </a:txBody>
                  <a:tcPr marT="36000" marB="36000" anchor="ctr"/>
                </a:tc>
                <a:tc>
                  <a:txBody>
                    <a:bodyPr/>
                    <a:lstStyle/>
                    <a:p>
                      <a:pPr algn="ctr">
                        <a:lnSpc>
                          <a:spcPts val="1100"/>
                        </a:lnSpc>
                      </a:pPr>
                      <a:r>
                        <a:rPr kumimoji="1" lang="en-US" altLang="ja-JP" sz="1000" dirty="0">
                          <a:solidFill>
                            <a:schemeClr val="tx1"/>
                          </a:solidFill>
                        </a:rPr>
                        <a:t>1,527</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1,302</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77</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49</a:t>
                      </a:r>
                      <a:r>
                        <a:rPr kumimoji="1" lang="ja-JP" altLang="en-US" sz="1000" dirty="0">
                          <a:solidFill>
                            <a:schemeClr val="tx1"/>
                          </a:solidFill>
                        </a:rPr>
                        <a:t>名</a:t>
                      </a:r>
                    </a:p>
                  </a:txBody>
                  <a:tcPr marT="36000" marB="36000" anchor="ctr"/>
                </a:tc>
                <a:tc>
                  <a:txBody>
                    <a:bodyPr/>
                    <a:lstStyle/>
                    <a:p>
                      <a:pPr algn="ctr">
                        <a:lnSpc>
                          <a:spcPts val="1100"/>
                        </a:lnSpc>
                      </a:pPr>
                      <a:r>
                        <a:rPr kumimoji="1" lang="en-US" altLang="ja-JP" sz="1000" dirty="0" smtClean="0">
                          <a:solidFill>
                            <a:schemeClr val="tx1"/>
                          </a:solidFill>
                        </a:rPr>
                        <a:t>67</a:t>
                      </a:r>
                      <a:r>
                        <a:rPr kumimoji="1" lang="ja-JP" altLang="en-US" sz="1000" dirty="0" smtClean="0">
                          <a:solidFill>
                            <a:schemeClr val="tx1"/>
                          </a:solidFill>
                        </a:rPr>
                        <a:t>名</a:t>
                      </a:r>
                      <a:endParaRPr kumimoji="1" lang="en-US" altLang="ja-JP" sz="1000" dirty="0" smtClean="0">
                        <a:solidFill>
                          <a:schemeClr val="tx1"/>
                        </a:solidFill>
                      </a:endParaRPr>
                    </a:p>
                    <a:p>
                      <a:pPr algn="ctr">
                        <a:lnSpc>
                          <a:spcPts val="1100"/>
                        </a:lnSpc>
                      </a:pPr>
                      <a:r>
                        <a:rPr kumimoji="1" lang="en-US" altLang="ja-JP" sz="1000" dirty="0" smtClean="0">
                          <a:solidFill>
                            <a:schemeClr val="tx1"/>
                          </a:solidFill>
                        </a:rPr>
                        <a:t>47</a:t>
                      </a:r>
                      <a:r>
                        <a:rPr kumimoji="1" lang="ja-JP" altLang="en-US" sz="1000" dirty="0" smtClean="0">
                          <a:solidFill>
                            <a:schemeClr val="tx1"/>
                          </a:solidFill>
                        </a:rPr>
                        <a:t>名</a:t>
                      </a:r>
                      <a:endParaRPr kumimoji="1" lang="ja-JP" altLang="en-US" sz="1000" dirty="0">
                        <a:solidFill>
                          <a:schemeClr val="tx1"/>
                        </a:solidFill>
                      </a:endParaRPr>
                    </a:p>
                  </a:txBody>
                  <a:tcPr marT="36000" marB="36000" anchor="ctr"/>
                </a:tc>
                <a:tc>
                  <a:txBody>
                    <a:bodyPr/>
                    <a:lstStyle/>
                    <a:p>
                      <a:pPr algn="ctr">
                        <a:lnSpc>
                          <a:spcPts val="1100"/>
                        </a:lnSpc>
                      </a:pPr>
                      <a:r>
                        <a:rPr lang="en-US" altLang="ja-JP" sz="1000" dirty="0">
                          <a:solidFill>
                            <a:schemeClr val="tx1"/>
                          </a:solidFill>
                        </a:rPr>
                        <a:t>19.8</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26.6</a:t>
                      </a:r>
                      <a:r>
                        <a:rPr kumimoji="1" lang="ja-JP" altLang="en-US" sz="1000" dirty="0">
                          <a:solidFill>
                            <a:schemeClr val="tx1"/>
                          </a:solidFill>
                        </a:rPr>
                        <a:t>倍</a:t>
                      </a:r>
                    </a:p>
                  </a:txBody>
                  <a:tcPr marT="36000" marB="36000" anchor="ctr"/>
                </a:tc>
                <a:extLst>
                  <a:ext uri="{0D108BD9-81ED-4DB2-BD59-A6C34878D82A}">
                    <a16:rowId xmlns="" xmlns:a16="http://schemas.microsoft.com/office/drawing/2014/main" val="10001"/>
                  </a:ext>
                </a:extLst>
              </a:tr>
              <a:tr h="380167">
                <a:tc>
                  <a:txBody>
                    <a:bodyPr/>
                    <a:lstStyle/>
                    <a:p>
                      <a:pPr algn="l">
                        <a:lnSpc>
                          <a:spcPts val="1100"/>
                        </a:lnSpc>
                      </a:pPr>
                      <a:r>
                        <a:rPr lang="en-US" altLang="ja-JP" sz="1000" dirty="0">
                          <a:solidFill>
                            <a:schemeClr val="tx1"/>
                          </a:solidFill>
                        </a:rPr>
                        <a:t>2016</a:t>
                      </a:r>
                      <a:r>
                        <a:rPr lang="ja-JP" altLang="en-US" sz="1000" dirty="0">
                          <a:solidFill>
                            <a:schemeClr val="tx1"/>
                          </a:solidFill>
                        </a:rPr>
                        <a:t>年度</a:t>
                      </a:r>
                      <a:endParaRPr lang="en-US" altLang="ja-JP" sz="1000" dirty="0">
                        <a:solidFill>
                          <a:schemeClr val="tx1"/>
                        </a:solidFill>
                      </a:endParaRPr>
                    </a:p>
                  </a:txBody>
                  <a:tcPr marT="36000" marB="36000" anchor="ctr"/>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22‐25</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en-US" altLang="ja-JP" sz="1000" dirty="0">
                          <a:solidFill>
                            <a:schemeClr val="tx1"/>
                          </a:solidFill>
                        </a:rPr>
                        <a:t>26‐34</a:t>
                      </a:r>
                      <a:r>
                        <a:rPr kumimoji="1" lang="ja-JP" altLang="en-US" sz="1000" dirty="0">
                          <a:solidFill>
                            <a:schemeClr val="tx1"/>
                          </a:solidFill>
                        </a:rPr>
                        <a:t>歳</a:t>
                      </a:r>
                    </a:p>
                  </a:txBody>
                  <a:tcPr marT="36000" marB="36000" anchor="ctr"/>
                </a:tc>
                <a:tc>
                  <a:txBody>
                    <a:bodyPr/>
                    <a:lstStyle/>
                    <a:p>
                      <a:pPr algn="ctr">
                        <a:lnSpc>
                          <a:spcPts val="1100"/>
                        </a:lnSpc>
                      </a:pPr>
                      <a:r>
                        <a:rPr kumimoji="1" lang="en-US" altLang="ja-JP" sz="1000" dirty="0">
                          <a:solidFill>
                            <a:schemeClr val="tx1"/>
                          </a:solidFill>
                        </a:rPr>
                        <a:t>1,304</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1,307</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53</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30</a:t>
                      </a:r>
                      <a:r>
                        <a:rPr kumimoji="1" lang="ja-JP" altLang="en-US" sz="1000" dirty="0">
                          <a:solidFill>
                            <a:schemeClr val="tx1"/>
                          </a:solidFill>
                        </a:rPr>
                        <a:t>名</a:t>
                      </a:r>
                    </a:p>
                  </a:txBody>
                  <a:tcPr marT="36000" marB="36000" anchor="ctr"/>
                </a:tc>
                <a:tc>
                  <a:txBody>
                    <a:bodyPr/>
                    <a:lstStyle/>
                    <a:p>
                      <a:pPr algn="ctr">
                        <a:lnSpc>
                          <a:spcPts val="1100"/>
                        </a:lnSpc>
                      </a:pPr>
                      <a:r>
                        <a:rPr kumimoji="1" lang="en-US" altLang="ja-JP" sz="1000" dirty="0">
                          <a:solidFill>
                            <a:schemeClr val="tx1"/>
                          </a:solidFill>
                        </a:rPr>
                        <a:t>48</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28</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24.6</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43.6</a:t>
                      </a:r>
                      <a:r>
                        <a:rPr kumimoji="1" lang="ja-JP" altLang="en-US" sz="1000" dirty="0">
                          <a:solidFill>
                            <a:schemeClr val="tx1"/>
                          </a:solidFill>
                        </a:rPr>
                        <a:t>倍</a:t>
                      </a:r>
                    </a:p>
                  </a:txBody>
                  <a:tcPr marT="36000" marB="36000" anchor="ctr"/>
                </a:tc>
                <a:extLst>
                  <a:ext uri="{0D108BD9-81ED-4DB2-BD59-A6C34878D82A}">
                    <a16:rowId xmlns="" xmlns:a16="http://schemas.microsoft.com/office/drawing/2014/main" val="10002"/>
                  </a:ext>
                </a:extLst>
              </a:tr>
              <a:tr h="380167">
                <a:tc>
                  <a:txBody>
                    <a:bodyPr/>
                    <a:lstStyle/>
                    <a:p>
                      <a:pPr algn="l">
                        <a:lnSpc>
                          <a:spcPts val="1100"/>
                        </a:lnSpc>
                      </a:pPr>
                      <a:r>
                        <a:rPr lang="en-US" altLang="ja-JP" sz="1000" dirty="0">
                          <a:solidFill>
                            <a:schemeClr val="tx1"/>
                          </a:solidFill>
                        </a:rPr>
                        <a:t>2015</a:t>
                      </a:r>
                      <a:r>
                        <a:rPr lang="ja-JP" altLang="en-US" sz="1000" dirty="0">
                          <a:solidFill>
                            <a:schemeClr val="tx1"/>
                          </a:solidFill>
                        </a:rPr>
                        <a:t>年度</a:t>
                      </a:r>
                      <a:endParaRPr lang="en-US" altLang="ja-JP" sz="1000" dirty="0">
                        <a:solidFill>
                          <a:schemeClr val="tx1"/>
                        </a:solidFill>
                      </a:endParaRPr>
                    </a:p>
                  </a:txBody>
                  <a:tcPr marT="36000" marB="36000" anchor="ctr"/>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22‐25</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en-US" altLang="ja-JP" sz="1000" dirty="0">
                          <a:solidFill>
                            <a:schemeClr val="tx1"/>
                          </a:solidFill>
                        </a:rPr>
                        <a:t>26‐34</a:t>
                      </a:r>
                      <a:r>
                        <a:rPr kumimoji="1" lang="ja-JP" altLang="en-US" sz="1000" dirty="0">
                          <a:solidFill>
                            <a:schemeClr val="tx1"/>
                          </a:solidFill>
                        </a:rPr>
                        <a:t>歳</a:t>
                      </a:r>
                    </a:p>
                  </a:txBody>
                  <a:tcPr marT="36000" marB="36000" anchor="ctr"/>
                </a:tc>
                <a:tc>
                  <a:txBody>
                    <a:bodyPr/>
                    <a:lstStyle/>
                    <a:p>
                      <a:pPr algn="ctr">
                        <a:lnSpc>
                          <a:spcPts val="1100"/>
                        </a:lnSpc>
                      </a:pPr>
                      <a:r>
                        <a:rPr kumimoji="1" lang="en-US" altLang="ja-JP" sz="1000" dirty="0">
                          <a:solidFill>
                            <a:schemeClr val="tx1"/>
                          </a:solidFill>
                        </a:rPr>
                        <a:t>1,354</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1,472</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104</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40</a:t>
                      </a:r>
                      <a:r>
                        <a:rPr kumimoji="1" lang="ja-JP" altLang="en-US" sz="1000" dirty="0">
                          <a:solidFill>
                            <a:schemeClr val="tx1"/>
                          </a:solidFill>
                        </a:rPr>
                        <a:t>名</a:t>
                      </a:r>
                    </a:p>
                  </a:txBody>
                  <a:tcPr marT="36000" marB="36000" anchor="ctr"/>
                </a:tc>
                <a:tc>
                  <a:txBody>
                    <a:bodyPr/>
                    <a:lstStyle/>
                    <a:p>
                      <a:pPr algn="ctr">
                        <a:lnSpc>
                          <a:spcPts val="1100"/>
                        </a:lnSpc>
                      </a:pPr>
                      <a:r>
                        <a:rPr kumimoji="1" lang="en-US" altLang="ja-JP" sz="1000" dirty="0">
                          <a:solidFill>
                            <a:schemeClr val="tx1"/>
                          </a:solidFill>
                        </a:rPr>
                        <a:t>93</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38</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13.0</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36.8</a:t>
                      </a:r>
                      <a:r>
                        <a:rPr kumimoji="1" lang="ja-JP" altLang="en-US" sz="1000" dirty="0">
                          <a:solidFill>
                            <a:schemeClr val="tx1"/>
                          </a:solidFill>
                        </a:rPr>
                        <a:t>倍</a:t>
                      </a:r>
                    </a:p>
                  </a:txBody>
                  <a:tcPr marT="36000" marB="36000" anchor="ctr"/>
                </a:tc>
                <a:extLst>
                  <a:ext uri="{0D108BD9-81ED-4DB2-BD59-A6C34878D82A}">
                    <a16:rowId xmlns="" xmlns:a16="http://schemas.microsoft.com/office/drawing/2014/main" val="10003"/>
                  </a:ext>
                </a:extLst>
              </a:tr>
              <a:tr h="380167">
                <a:tc>
                  <a:txBody>
                    <a:bodyPr/>
                    <a:lstStyle/>
                    <a:p>
                      <a:pPr algn="l">
                        <a:lnSpc>
                          <a:spcPts val="1100"/>
                        </a:lnSpc>
                      </a:pPr>
                      <a:r>
                        <a:rPr lang="en-US" altLang="ja-JP" sz="1000" dirty="0">
                          <a:solidFill>
                            <a:schemeClr val="tx1"/>
                          </a:solidFill>
                        </a:rPr>
                        <a:t>2014</a:t>
                      </a:r>
                      <a:r>
                        <a:rPr lang="ja-JP" altLang="en-US" sz="1000" dirty="0">
                          <a:solidFill>
                            <a:schemeClr val="tx1"/>
                          </a:solidFill>
                        </a:rPr>
                        <a:t>年度</a:t>
                      </a:r>
                      <a:endParaRPr lang="en-US" altLang="ja-JP" sz="1000" dirty="0">
                        <a:solidFill>
                          <a:schemeClr val="tx1"/>
                        </a:solidFill>
                      </a:endParaRPr>
                    </a:p>
                  </a:txBody>
                  <a:tcPr marT="36000" marB="36000" anchor="ctr"/>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22‐25</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en-US" altLang="ja-JP" sz="1000" dirty="0">
                          <a:solidFill>
                            <a:schemeClr val="tx1"/>
                          </a:solidFill>
                        </a:rPr>
                        <a:t>26‐34</a:t>
                      </a:r>
                      <a:r>
                        <a:rPr kumimoji="1" lang="ja-JP" altLang="en-US" sz="1000" dirty="0">
                          <a:solidFill>
                            <a:schemeClr val="tx1"/>
                          </a:solidFill>
                        </a:rPr>
                        <a:t>歳</a:t>
                      </a:r>
                    </a:p>
                  </a:txBody>
                  <a:tcPr marT="36000" marB="36000" anchor="ctr"/>
                </a:tc>
                <a:tc>
                  <a:txBody>
                    <a:bodyPr/>
                    <a:lstStyle/>
                    <a:p>
                      <a:pPr algn="ctr">
                        <a:lnSpc>
                          <a:spcPts val="1100"/>
                        </a:lnSpc>
                      </a:pPr>
                      <a:r>
                        <a:rPr kumimoji="1" lang="en-US" altLang="ja-JP" sz="1000" dirty="0">
                          <a:solidFill>
                            <a:schemeClr val="tx1"/>
                          </a:solidFill>
                        </a:rPr>
                        <a:t>1,604</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1,614</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65</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60</a:t>
                      </a:r>
                      <a:r>
                        <a:rPr kumimoji="1" lang="ja-JP" altLang="en-US" sz="1000" dirty="0">
                          <a:solidFill>
                            <a:schemeClr val="tx1"/>
                          </a:solidFill>
                        </a:rPr>
                        <a:t>名</a:t>
                      </a:r>
                    </a:p>
                  </a:txBody>
                  <a:tcPr marT="36000" marB="36000" anchor="ctr"/>
                </a:tc>
                <a:tc>
                  <a:txBody>
                    <a:bodyPr/>
                    <a:lstStyle/>
                    <a:p>
                      <a:pPr algn="ctr">
                        <a:lnSpc>
                          <a:spcPts val="1100"/>
                        </a:lnSpc>
                      </a:pPr>
                      <a:r>
                        <a:rPr kumimoji="1" lang="en-US" altLang="ja-JP" sz="1000" dirty="0">
                          <a:solidFill>
                            <a:schemeClr val="tx1"/>
                          </a:solidFill>
                        </a:rPr>
                        <a:t>56</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53</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24.7</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26.9</a:t>
                      </a:r>
                      <a:r>
                        <a:rPr kumimoji="1" lang="ja-JP" altLang="en-US" sz="1000" dirty="0">
                          <a:solidFill>
                            <a:schemeClr val="tx1"/>
                          </a:solidFill>
                        </a:rPr>
                        <a:t>倍</a:t>
                      </a:r>
                    </a:p>
                  </a:txBody>
                  <a:tcPr marT="36000" marB="36000" anchor="ctr"/>
                </a:tc>
                <a:extLst>
                  <a:ext uri="{0D108BD9-81ED-4DB2-BD59-A6C34878D82A}">
                    <a16:rowId xmlns="" xmlns:a16="http://schemas.microsoft.com/office/drawing/2014/main" val="10004"/>
                  </a:ext>
                </a:extLst>
              </a:tr>
              <a:tr h="380167">
                <a:tc>
                  <a:txBody>
                    <a:bodyPr/>
                    <a:lstStyle/>
                    <a:p>
                      <a:pPr algn="l">
                        <a:lnSpc>
                          <a:spcPts val="1100"/>
                        </a:lnSpc>
                      </a:pPr>
                      <a:r>
                        <a:rPr lang="en-US" altLang="ja-JP" sz="1000" dirty="0">
                          <a:solidFill>
                            <a:schemeClr val="tx1"/>
                          </a:solidFill>
                        </a:rPr>
                        <a:t>2012</a:t>
                      </a:r>
                      <a:r>
                        <a:rPr lang="ja-JP" altLang="en-US" sz="1000" dirty="0">
                          <a:solidFill>
                            <a:schemeClr val="tx1"/>
                          </a:solidFill>
                        </a:rPr>
                        <a:t>年度</a:t>
                      </a:r>
                      <a:endParaRPr lang="en-US" altLang="ja-JP" sz="1000" dirty="0">
                        <a:solidFill>
                          <a:schemeClr val="tx1"/>
                        </a:solidFill>
                      </a:endParaRPr>
                    </a:p>
                  </a:txBody>
                  <a:tcPr marT="36000" marB="36000" anchor="ctr"/>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22‐25</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en-US" altLang="ja-JP" sz="1000" dirty="0">
                          <a:solidFill>
                            <a:schemeClr val="tx1"/>
                          </a:solidFill>
                        </a:rPr>
                        <a:t>26‐34</a:t>
                      </a:r>
                      <a:r>
                        <a:rPr kumimoji="1" lang="ja-JP" altLang="en-US" sz="1000" dirty="0">
                          <a:solidFill>
                            <a:schemeClr val="tx1"/>
                          </a:solidFill>
                        </a:rPr>
                        <a:t>歳</a:t>
                      </a:r>
                    </a:p>
                  </a:txBody>
                  <a:tcPr marT="36000" marB="36000" anchor="ctr"/>
                </a:tc>
                <a:tc>
                  <a:txBody>
                    <a:bodyPr/>
                    <a:lstStyle/>
                    <a:p>
                      <a:pPr algn="ctr">
                        <a:lnSpc>
                          <a:spcPts val="1100"/>
                        </a:lnSpc>
                      </a:pPr>
                      <a:r>
                        <a:rPr kumimoji="1" lang="en-US" altLang="ja-JP" sz="1000" dirty="0">
                          <a:solidFill>
                            <a:schemeClr val="tx1"/>
                          </a:solidFill>
                        </a:rPr>
                        <a:t>1,679</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2,000</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106</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79</a:t>
                      </a:r>
                      <a:r>
                        <a:rPr kumimoji="1" lang="ja-JP" altLang="en-US" sz="1000" dirty="0">
                          <a:solidFill>
                            <a:schemeClr val="tx1"/>
                          </a:solidFill>
                        </a:rPr>
                        <a:t>名</a:t>
                      </a:r>
                    </a:p>
                  </a:txBody>
                  <a:tcPr marT="36000" marB="36000" anchor="ctr"/>
                </a:tc>
                <a:tc>
                  <a:txBody>
                    <a:bodyPr/>
                    <a:lstStyle/>
                    <a:p>
                      <a:pPr algn="ctr">
                        <a:lnSpc>
                          <a:spcPts val="1100"/>
                        </a:lnSpc>
                      </a:pPr>
                      <a:r>
                        <a:rPr kumimoji="1" lang="en-US" altLang="ja-JP" sz="1000" dirty="0">
                          <a:solidFill>
                            <a:schemeClr val="tx1"/>
                          </a:solidFill>
                        </a:rPr>
                        <a:t>100</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71</a:t>
                      </a:r>
                      <a:r>
                        <a:rPr kumimoji="1" lang="ja-JP" altLang="en-US" sz="1000" dirty="0">
                          <a:solidFill>
                            <a:schemeClr val="tx1"/>
                          </a:solidFill>
                        </a:rPr>
                        <a:t>名</a:t>
                      </a:r>
                    </a:p>
                  </a:txBody>
                  <a:tcPr marT="36000" marB="36000" anchor="ctr"/>
                </a:tc>
                <a:tc>
                  <a:txBody>
                    <a:bodyPr/>
                    <a:lstStyle/>
                    <a:p>
                      <a:pPr algn="ctr">
                        <a:lnSpc>
                          <a:spcPts val="1100"/>
                        </a:lnSpc>
                      </a:pPr>
                      <a:r>
                        <a:rPr lang="en-US" altLang="ja-JP" sz="1000" dirty="0">
                          <a:solidFill>
                            <a:schemeClr val="tx1"/>
                          </a:solidFill>
                        </a:rPr>
                        <a:t>15.8</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25.3</a:t>
                      </a:r>
                      <a:r>
                        <a:rPr kumimoji="1" lang="ja-JP" altLang="en-US" sz="1000" dirty="0">
                          <a:solidFill>
                            <a:schemeClr val="tx1"/>
                          </a:solidFill>
                        </a:rPr>
                        <a:t>倍</a:t>
                      </a:r>
                    </a:p>
                  </a:txBody>
                  <a:tcPr marT="36000" marB="36000" anchor="ctr"/>
                </a:tc>
                <a:extLst>
                  <a:ext uri="{0D108BD9-81ED-4DB2-BD59-A6C34878D82A}">
                    <a16:rowId xmlns="" xmlns:a16="http://schemas.microsoft.com/office/drawing/2014/main" val="10005"/>
                  </a:ext>
                </a:extLst>
              </a:tr>
              <a:tr h="380167">
                <a:tc>
                  <a:txBody>
                    <a:bodyPr/>
                    <a:lstStyle/>
                    <a:p>
                      <a:pPr algn="l">
                        <a:lnSpc>
                          <a:spcPts val="1100"/>
                        </a:lnSpc>
                      </a:pPr>
                      <a:r>
                        <a:rPr lang="en-US" altLang="ja-JP" sz="1000" dirty="0">
                          <a:solidFill>
                            <a:schemeClr val="tx1"/>
                          </a:solidFill>
                        </a:rPr>
                        <a:t>2011</a:t>
                      </a:r>
                      <a:r>
                        <a:rPr lang="ja-JP" altLang="en-US" sz="1000" dirty="0">
                          <a:solidFill>
                            <a:schemeClr val="tx1"/>
                          </a:solidFill>
                        </a:rPr>
                        <a:t>年度</a:t>
                      </a:r>
                      <a:endParaRPr lang="en-US" altLang="ja-JP" sz="1000" dirty="0">
                        <a:solidFill>
                          <a:schemeClr val="tx1"/>
                        </a:solidFill>
                      </a:endParaRPr>
                    </a:p>
                  </a:txBody>
                  <a:tcPr marT="36000" marB="36000"/>
                </a:tc>
                <a:tc>
                  <a:txBody>
                    <a:bodyPr/>
                    <a:lstStyle/>
                    <a:p>
                      <a:pPr algn="l">
                        <a:lnSpc>
                          <a:spcPts val="1100"/>
                        </a:lnSpc>
                      </a:pPr>
                      <a:r>
                        <a:rPr kumimoji="1" lang="ja-JP" altLang="en-US" sz="1000" dirty="0">
                          <a:solidFill>
                            <a:schemeClr val="tx1"/>
                          </a:solidFill>
                        </a:rPr>
                        <a:t>・</a:t>
                      </a:r>
                      <a:r>
                        <a:rPr kumimoji="1" lang="en-US" altLang="ja-JP" sz="1000" dirty="0">
                          <a:solidFill>
                            <a:schemeClr val="tx1"/>
                          </a:solidFill>
                        </a:rPr>
                        <a:t>22‐32</a:t>
                      </a:r>
                      <a:r>
                        <a:rPr kumimoji="1" lang="ja-JP" altLang="en-US" sz="1000" dirty="0">
                          <a:solidFill>
                            <a:schemeClr val="tx1"/>
                          </a:solidFill>
                        </a:rPr>
                        <a:t>歳</a:t>
                      </a:r>
                      <a:endParaRPr kumimoji="1" lang="en-US" altLang="ja-JP" sz="1000" dirty="0">
                        <a:solidFill>
                          <a:schemeClr val="tx1"/>
                        </a:solidFill>
                      </a:endParaRPr>
                    </a:p>
                    <a:p>
                      <a:pPr algn="l">
                        <a:lnSpc>
                          <a:spcPts val="1100"/>
                        </a:lnSpc>
                      </a:pPr>
                      <a:r>
                        <a:rPr kumimoji="1" lang="ja-JP" altLang="en-US" sz="1000" dirty="0">
                          <a:solidFill>
                            <a:schemeClr val="tx1"/>
                          </a:solidFill>
                        </a:rPr>
                        <a:t>・</a:t>
                      </a:r>
                      <a:r>
                        <a:rPr kumimoji="1" lang="ja-JP" altLang="en-US" sz="900" dirty="0">
                          <a:solidFill>
                            <a:schemeClr val="tx1"/>
                          </a:solidFill>
                        </a:rPr>
                        <a:t>社会人経験者</a:t>
                      </a:r>
                    </a:p>
                  </a:txBody>
                  <a:tcPr marR="0" marT="36000" marB="36000"/>
                </a:tc>
                <a:tc>
                  <a:txBody>
                    <a:bodyPr/>
                    <a:lstStyle/>
                    <a:p>
                      <a:pPr algn="ctr">
                        <a:lnSpc>
                          <a:spcPts val="1100"/>
                        </a:lnSpc>
                      </a:pPr>
                      <a:r>
                        <a:rPr lang="en-US" altLang="ja-JP" sz="1000" dirty="0">
                          <a:solidFill>
                            <a:schemeClr val="tx1"/>
                          </a:solidFill>
                        </a:rPr>
                        <a:t>1,213</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2,182</a:t>
                      </a:r>
                      <a:r>
                        <a:rPr kumimoji="1" lang="ja-JP" altLang="en-US" sz="1000" dirty="0">
                          <a:solidFill>
                            <a:schemeClr val="tx1"/>
                          </a:solidFill>
                        </a:rPr>
                        <a:t>名</a:t>
                      </a:r>
                    </a:p>
                  </a:txBody>
                  <a:tcPr marT="36000" marB="36000"/>
                </a:tc>
                <a:tc>
                  <a:txBody>
                    <a:bodyPr/>
                    <a:lstStyle/>
                    <a:p>
                      <a:pPr algn="ctr">
                        <a:lnSpc>
                          <a:spcPts val="1100"/>
                        </a:lnSpc>
                      </a:pPr>
                      <a:r>
                        <a:rPr lang="en-US" altLang="ja-JP" sz="1000" dirty="0">
                          <a:solidFill>
                            <a:schemeClr val="tx1"/>
                          </a:solidFill>
                        </a:rPr>
                        <a:t>45</a:t>
                      </a:r>
                      <a:r>
                        <a:rPr lang="ja-JP" altLang="en-US" sz="1000" dirty="0">
                          <a:solidFill>
                            <a:schemeClr val="tx1"/>
                          </a:solidFill>
                        </a:rPr>
                        <a:t>名</a:t>
                      </a:r>
                      <a:endParaRPr lang="en-US" altLang="ja-JP" sz="1000" dirty="0">
                        <a:solidFill>
                          <a:schemeClr val="tx1"/>
                        </a:solidFill>
                      </a:endParaRPr>
                    </a:p>
                    <a:p>
                      <a:pPr algn="ctr">
                        <a:lnSpc>
                          <a:spcPts val="1100"/>
                        </a:lnSpc>
                      </a:pPr>
                      <a:r>
                        <a:rPr kumimoji="1" lang="en-US" altLang="ja-JP" sz="1000" dirty="0">
                          <a:solidFill>
                            <a:schemeClr val="tx1"/>
                          </a:solidFill>
                        </a:rPr>
                        <a:t>31</a:t>
                      </a:r>
                      <a:r>
                        <a:rPr kumimoji="1" lang="ja-JP" altLang="en-US" sz="1000" dirty="0">
                          <a:solidFill>
                            <a:schemeClr val="tx1"/>
                          </a:solidFill>
                        </a:rPr>
                        <a:t>名</a:t>
                      </a:r>
                    </a:p>
                  </a:txBody>
                  <a:tcPr marT="36000" marB="36000"/>
                </a:tc>
                <a:tc>
                  <a:txBody>
                    <a:bodyPr/>
                    <a:lstStyle/>
                    <a:p>
                      <a:pPr algn="ctr">
                        <a:lnSpc>
                          <a:spcPts val="1100"/>
                        </a:lnSpc>
                      </a:pPr>
                      <a:r>
                        <a:rPr kumimoji="1" lang="en-US" altLang="ja-JP" sz="1000" dirty="0">
                          <a:solidFill>
                            <a:schemeClr val="tx1"/>
                          </a:solidFill>
                        </a:rPr>
                        <a:t>41</a:t>
                      </a:r>
                      <a:r>
                        <a:rPr kumimoji="1" lang="ja-JP" altLang="en-US" sz="1000" dirty="0">
                          <a:solidFill>
                            <a:schemeClr val="tx1"/>
                          </a:solidFill>
                        </a:rPr>
                        <a:t>名</a:t>
                      </a:r>
                      <a:endParaRPr kumimoji="1" lang="en-US" altLang="ja-JP" sz="1000" dirty="0">
                        <a:solidFill>
                          <a:schemeClr val="tx1"/>
                        </a:solidFill>
                      </a:endParaRPr>
                    </a:p>
                    <a:p>
                      <a:pPr algn="ctr">
                        <a:lnSpc>
                          <a:spcPts val="1100"/>
                        </a:lnSpc>
                      </a:pPr>
                      <a:r>
                        <a:rPr kumimoji="1" lang="en-US" altLang="ja-JP" sz="1000" dirty="0">
                          <a:solidFill>
                            <a:schemeClr val="tx1"/>
                          </a:solidFill>
                        </a:rPr>
                        <a:t>27</a:t>
                      </a:r>
                      <a:r>
                        <a:rPr kumimoji="1" lang="ja-JP" altLang="en-US" sz="1000" dirty="0">
                          <a:solidFill>
                            <a:schemeClr val="tx1"/>
                          </a:solidFill>
                        </a:rPr>
                        <a:t>名</a:t>
                      </a:r>
                    </a:p>
                  </a:txBody>
                  <a:tcPr marT="36000" marB="36000"/>
                </a:tc>
                <a:tc>
                  <a:txBody>
                    <a:bodyPr/>
                    <a:lstStyle/>
                    <a:p>
                      <a:pPr algn="ctr">
                        <a:lnSpc>
                          <a:spcPts val="1100"/>
                        </a:lnSpc>
                      </a:pPr>
                      <a:r>
                        <a:rPr lang="en-US" altLang="ja-JP" sz="1000" dirty="0">
                          <a:solidFill>
                            <a:schemeClr val="tx1"/>
                          </a:solidFill>
                        </a:rPr>
                        <a:t>27.0</a:t>
                      </a:r>
                      <a:r>
                        <a:rPr lang="ja-JP" altLang="en-US" sz="1000" dirty="0">
                          <a:solidFill>
                            <a:schemeClr val="tx1"/>
                          </a:solidFill>
                        </a:rPr>
                        <a:t>倍</a:t>
                      </a:r>
                      <a:endParaRPr lang="en-US" altLang="ja-JP" sz="1000" dirty="0">
                        <a:solidFill>
                          <a:schemeClr val="tx1"/>
                        </a:solidFill>
                      </a:endParaRPr>
                    </a:p>
                    <a:p>
                      <a:pPr algn="ctr">
                        <a:lnSpc>
                          <a:spcPts val="1100"/>
                        </a:lnSpc>
                      </a:pPr>
                      <a:r>
                        <a:rPr kumimoji="1" lang="en-US" altLang="ja-JP" sz="1000" dirty="0">
                          <a:solidFill>
                            <a:schemeClr val="tx1"/>
                          </a:solidFill>
                        </a:rPr>
                        <a:t>70.4</a:t>
                      </a:r>
                      <a:r>
                        <a:rPr kumimoji="1" lang="ja-JP" altLang="en-US" sz="1000" dirty="0">
                          <a:solidFill>
                            <a:schemeClr val="tx1"/>
                          </a:solidFill>
                        </a:rPr>
                        <a:t>倍</a:t>
                      </a:r>
                    </a:p>
                  </a:txBody>
                  <a:tcPr marT="36000" marB="36000"/>
                </a:tc>
                <a:extLst>
                  <a:ext uri="{0D108BD9-81ED-4DB2-BD59-A6C34878D82A}">
                    <a16:rowId xmlns="" xmlns:a16="http://schemas.microsoft.com/office/drawing/2014/main" val="10006"/>
                  </a:ext>
                </a:extLst>
              </a:tr>
            </a:tbl>
          </a:graphicData>
        </a:graphic>
      </p:graphicFrame>
      <p:sp>
        <p:nvSpPr>
          <p:cNvPr id="16" name="テキスト ボックス 15"/>
          <p:cNvSpPr txBox="1"/>
          <p:nvPr/>
        </p:nvSpPr>
        <p:spPr>
          <a:xfrm>
            <a:off x="342196" y="5031844"/>
            <a:ext cx="2376264" cy="246221"/>
          </a:xfrm>
          <a:prstGeom prst="rect">
            <a:avLst/>
          </a:prstGeom>
          <a:noFill/>
        </p:spPr>
        <p:txBody>
          <a:bodyPr wrap="square" rtlCol="0">
            <a:spAutoFit/>
          </a:bodyPr>
          <a:lstStyle/>
          <a:p>
            <a:r>
              <a:rPr kumimoji="1" lang="ja-JP" altLang="en-US" sz="1000" dirty="0"/>
              <a:t>■申込状況等比較（行政職）</a:t>
            </a:r>
          </a:p>
        </p:txBody>
      </p:sp>
      <p:graphicFrame>
        <p:nvGraphicFramePr>
          <p:cNvPr id="17" name="グラフ 16"/>
          <p:cNvGraphicFramePr>
            <a:graphicFrameLocks/>
          </p:cNvGraphicFramePr>
          <p:nvPr>
            <p:extLst/>
          </p:nvPr>
        </p:nvGraphicFramePr>
        <p:xfrm>
          <a:off x="674356" y="5285063"/>
          <a:ext cx="3716323" cy="14563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nvPr>
        </p:nvGraphicFramePr>
        <p:xfrm>
          <a:off x="4810472" y="5285065"/>
          <a:ext cx="3649960" cy="1456303"/>
        </p:xfrm>
        <a:graphic>
          <a:graphicData uri="http://schemas.openxmlformats.org/drawingml/2006/chart">
            <c:chart xmlns:c="http://schemas.openxmlformats.org/drawingml/2006/chart" xmlns:r="http://schemas.openxmlformats.org/officeDocument/2006/relationships" r:id="rId3"/>
          </a:graphicData>
        </a:graphic>
      </p:graphicFrame>
      <p:sp>
        <p:nvSpPr>
          <p:cNvPr id="24" name="二等辺三角形 23"/>
          <p:cNvSpPr/>
          <p:nvPr/>
        </p:nvSpPr>
        <p:spPr>
          <a:xfrm rot="5400000">
            <a:off x="4734036" y="474755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5400000">
            <a:off x="5526124" y="474493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rot="5400000">
            <a:off x="6318212" y="474493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5400000">
            <a:off x="7038292" y="474493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V="1">
            <a:off x="6349340" y="5278065"/>
            <a:ext cx="0" cy="147125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337085" y="5285063"/>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262092" y="5047973"/>
            <a:ext cx="864096" cy="246221"/>
          </a:xfrm>
          <a:prstGeom prst="rect">
            <a:avLst/>
          </a:prstGeom>
          <a:noFill/>
        </p:spPr>
        <p:txBody>
          <a:bodyPr wrap="square" rtlCol="0">
            <a:spAutoFit/>
          </a:bodyPr>
          <a:lstStyle/>
          <a:p>
            <a:r>
              <a:rPr kumimoji="1" lang="ja-JP" altLang="en-US" sz="1000" b="1" dirty="0"/>
              <a:t>前回以降</a:t>
            </a:r>
          </a:p>
        </p:txBody>
      </p:sp>
      <p:cxnSp>
        <p:nvCxnSpPr>
          <p:cNvPr id="31" name="直線コネクタ 30"/>
          <p:cNvCxnSpPr/>
          <p:nvPr/>
        </p:nvCxnSpPr>
        <p:spPr>
          <a:xfrm flipV="1">
            <a:off x="2226216" y="5277176"/>
            <a:ext cx="0" cy="1471258"/>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213961" y="5284174"/>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138968" y="5047084"/>
            <a:ext cx="864096" cy="246221"/>
          </a:xfrm>
          <a:prstGeom prst="rect">
            <a:avLst/>
          </a:prstGeom>
          <a:noFill/>
        </p:spPr>
        <p:txBody>
          <a:bodyPr wrap="square" rtlCol="0">
            <a:spAutoFit/>
          </a:bodyPr>
          <a:lstStyle/>
          <a:p>
            <a:r>
              <a:rPr kumimoji="1" lang="ja-JP" altLang="en-US" sz="1000" b="1" dirty="0"/>
              <a:t>前回以降</a:t>
            </a:r>
          </a:p>
        </p:txBody>
      </p:sp>
      <p:sp>
        <p:nvSpPr>
          <p:cNvPr id="36" name="二等辺三角形 35"/>
          <p:cNvSpPr/>
          <p:nvPr/>
        </p:nvSpPr>
        <p:spPr>
          <a:xfrm rot="5400000">
            <a:off x="7758371" y="4743164"/>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6258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600574" y="3241463"/>
            <a:ext cx="4291905" cy="1260000"/>
          </a:xfrm>
          <a:prstGeom prst="roundRect">
            <a:avLst>
              <a:gd name="adj" fmla="val 885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444208" y="2680257"/>
            <a:ext cx="720080" cy="341078"/>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682110" y="2355185"/>
            <a:ext cx="4066354" cy="180000"/>
          </a:xfrm>
          <a:prstGeom prst="roundRect">
            <a:avLst>
              <a:gd name="adj" fmla="val 2889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444208" y="1601099"/>
            <a:ext cx="720080" cy="341078"/>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147</a:t>
            </a:fld>
            <a:endParaRPr kumimoji="1" lang="ja-JP" altLang="en-US" dirty="0"/>
          </a:p>
        </p:txBody>
      </p:sp>
      <p:graphicFrame>
        <p:nvGraphicFramePr>
          <p:cNvPr id="9" name="表 8"/>
          <p:cNvGraphicFramePr>
            <a:graphicFrameLocks noGrp="1"/>
          </p:cNvGraphicFramePr>
          <p:nvPr>
            <p:extLst/>
          </p:nvPr>
        </p:nvGraphicFramePr>
        <p:xfrm>
          <a:off x="395536" y="1196752"/>
          <a:ext cx="8568952" cy="3384376"/>
        </p:xfrm>
        <a:graphic>
          <a:graphicData uri="http://schemas.openxmlformats.org/drawingml/2006/table">
            <a:tbl>
              <a:tblPr firstRow="1" bandRow="1">
                <a:tableStyleId>{5C22544A-7EE6-4342-B048-85BDC9FD1C3A}</a:tableStyleId>
              </a:tblPr>
              <a:tblGrid>
                <a:gridCol w="951202">
                  <a:extLst>
                    <a:ext uri="{9D8B030D-6E8A-4147-A177-3AD203B41FA5}">
                      <a16:colId xmlns:a16="http://schemas.microsoft.com/office/drawing/2014/main" xmlns="" val="20000"/>
                    </a:ext>
                  </a:extLst>
                </a:gridCol>
                <a:gridCol w="3225262">
                  <a:extLst>
                    <a:ext uri="{9D8B030D-6E8A-4147-A177-3AD203B41FA5}">
                      <a16:colId xmlns:a16="http://schemas.microsoft.com/office/drawing/2014/main" xmlns="" val="20001"/>
                    </a:ext>
                  </a:extLst>
                </a:gridCol>
                <a:gridCol w="4392488">
                  <a:extLst>
                    <a:ext uri="{9D8B030D-6E8A-4147-A177-3AD203B41FA5}">
                      <a16:colId xmlns:a16="http://schemas.microsoft.com/office/drawing/2014/main" xmlns="" val="20002"/>
                    </a:ext>
                  </a:extLst>
                </a:gridCol>
              </a:tblGrid>
              <a:tr h="310039">
                <a:tc>
                  <a:txBody>
                    <a:bodyPr/>
                    <a:lstStyle/>
                    <a:p>
                      <a:pPr algn="ct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a:r>
                        <a:rPr kumimoji="1" lang="ja-JP" altLang="en-US" sz="1400" dirty="0">
                          <a:solidFill>
                            <a:schemeClr val="tx1"/>
                          </a:solidFill>
                        </a:rPr>
                        <a:t>項　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107440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人事異動</a:t>
                      </a:r>
                      <a:endParaRPr lang="en-US" altLang="ja-JP"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rPr>
                        <a:t>女性職員の積極的な登用</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2008</a:t>
                      </a:r>
                      <a:r>
                        <a:rPr lang="ja-JP" altLang="en-US" sz="1000" b="0" dirty="0">
                          <a:solidFill>
                            <a:schemeClr val="tx1"/>
                          </a:solidFill>
                        </a:rPr>
                        <a:t>年度</a:t>
                      </a:r>
                      <a:r>
                        <a:rPr lang="en-US" altLang="ja-JP" sz="1000" b="0" dirty="0">
                          <a:solidFill>
                            <a:schemeClr val="tx1"/>
                          </a:solidFill>
                        </a:rPr>
                        <a:t>	2013</a:t>
                      </a:r>
                      <a:r>
                        <a:rPr lang="ja-JP" altLang="en-US" sz="1000" b="0" dirty="0">
                          <a:solidFill>
                            <a:schemeClr val="tx1"/>
                          </a:solidFill>
                        </a:rPr>
                        <a:t>年度</a:t>
                      </a:r>
                      <a:r>
                        <a:rPr lang="en-US" altLang="ja-JP" sz="1000" b="0" dirty="0">
                          <a:solidFill>
                            <a:schemeClr val="tx1"/>
                          </a:solidFill>
                        </a:rPr>
                        <a:t>	2017</a:t>
                      </a:r>
                      <a:r>
                        <a:rPr lang="ja-JP" altLang="en-US" sz="1000" b="0" dirty="0">
                          <a:solidFill>
                            <a:schemeClr val="tx1"/>
                          </a:solidFill>
                        </a:rPr>
                        <a:t>年度</a:t>
                      </a: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rPr>
                        <a:t>　　　</a:t>
                      </a:r>
                      <a:r>
                        <a:rPr lang="en-US" altLang="ja-JP" sz="1000" b="0" dirty="0">
                          <a:solidFill>
                            <a:schemeClr val="tx1"/>
                          </a:solidFill>
                        </a:rPr>
                        <a:t>8.6</a:t>
                      </a:r>
                      <a:r>
                        <a:rPr lang="ja-JP" altLang="en-US" sz="1000" b="0" dirty="0">
                          <a:solidFill>
                            <a:schemeClr val="tx1"/>
                          </a:solidFill>
                        </a:rPr>
                        <a:t>％</a:t>
                      </a:r>
                      <a:r>
                        <a:rPr lang="en-US" altLang="ja-JP" sz="1000" b="0" dirty="0">
                          <a:solidFill>
                            <a:schemeClr val="tx1"/>
                          </a:solidFill>
                        </a:rPr>
                        <a:t>	</a:t>
                      </a:r>
                      <a:r>
                        <a:rPr lang="ja-JP" altLang="en-US" sz="1000" b="0" dirty="0">
                          <a:solidFill>
                            <a:schemeClr val="tx1"/>
                          </a:solidFill>
                        </a:rPr>
                        <a:t>　　</a:t>
                      </a:r>
                      <a:r>
                        <a:rPr lang="en-US" altLang="ja-JP" sz="1000" b="0" dirty="0">
                          <a:solidFill>
                            <a:schemeClr val="tx1"/>
                          </a:solidFill>
                        </a:rPr>
                        <a:t>12.4</a:t>
                      </a:r>
                      <a:r>
                        <a:rPr lang="ja-JP" altLang="en-US" sz="1000" b="0" dirty="0">
                          <a:solidFill>
                            <a:schemeClr val="tx1"/>
                          </a:solidFill>
                        </a:rPr>
                        <a:t>％</a:t>
                      </a:r>
                      <a:r>
                        <a:rPr lang="en-US" altLang="ja-JP" sz="1000" b="0" dirty="0">
                          <a:solidFill>
                            <a:schemeClr val="tx1"/>
                          </a:solidFill>
                        </a:rPr>
                        <a:t>	</a:t>
                      </a:r>
                      <a:r>
                        <a:rPr lang="ja-JP" altLang="en-US" sz="1000" b="0" dirty="0">
                          <a:solidFill>
                            <a:schemeClr val="tx1"/>
                          </a:solidFill>
                        </a:rPr>
                        <a:t>　　</a:t>
                      </a:r>
                      <a:r>
                        <a:rPr lang="en-US" altLang="ja-JP" sz="1000" b="0" dirty="0">
                          <a:solidFill>
                            <a:schemeClr val="tx1"/>
                          </a:solidFill>
                        </a:rPr>
                        <a:t>17.3</a:t>
                      </a:r>
                      <a:r>
                        <a:rPr lang="ja-JP" altLang="en-US" sz="1000" b="0" dirty="0">
                          <a:solidFill>
                            <a:schemeClr val="tx1"/>
                          </a:solidFill>
                        </a:rPr>
                        <a:t>％</a:t>
                      </a: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50" b="0" dirty="0">
                          <a:solidFill>
                            <a:schemeClr val="tx1"/>
                          </a:solidFill>
                        </a:rPr>
                        <a:t>他都市</a:t>
                      </a:r>
                      <a:endParaRPr kumimoji="1" lang="en-US" altLang="ja-JP" sz="9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50" b="0" dirty="0">
                          <a:solidFill>
                            <a:schemeClr val="tx1"/>
                          </a:solidFill>
                        </a:rPr>
                        <a:t>　（</a:t>
                      </a:r>
                      <a:r>
                        <a:rPr kumimoji="1" lang="en-US" altLang="ja-JP" sz="950" b="0" dirty="0">
                          <a:solidFill>
                            <a:schemeClr val="tx1"/>
                          </a:solidFill>
                        </a:rPr>
                        <a:t>2013</a:t>
                      </a:r>
                      <a:r>
                        <a:rPr kumimoji="1" lang="ja-JP" altLang="en-US" sz="950" b="0" dirty="0">
                          <a:solidFill>
                            <a:schemeClr val="tx1"/>
                          </a:solidFill>
                        </a:rPr>
                        <a:t>年度） ：　横浜市</a:t>
                      </a:r>
                      <a:r>
                        <a:rPr kumimoji="1" lang="en-US" altLang="ja-JP" sz="950" b="0" dirty="0">
                          <a:solidFill>
                            <a:schemeClr val="tx1"/>
                          </a:solidFill>
                        </a:rPr>
                        <a:t>12.6</a:t>
                      </a:r>
                      <a:r>
                        <a:rPr lang="ja-JP" altLang="en-US" sz="950" b="0" dirty="0">
                          <a:solidFill>
                            <a:schemeClr val="tx1"/>
                          </a:solidFill>
                        </a:rPr>
                        <a:t>％、名古屋市</a:t>
                      </a:r>
                      <a:r>
                        <a:rPr lang="en-US" altLang="ja-JP" sz="950" b="0" dirty="0">
                          <a:solidFill>
                            <a:schemeClr val="tx1"/>
                          </a:solidFill>
                        </a:rPr>
                        <a:t>10.6</a:t>
                      </a:r>
                      <a:r>
                        <a:rPr lang="ja-JP" altLang="en-US" sz="950" b="0" dirty="0">
                          <a:solidFill>
                            <a:schemeClr val="tx1"/>
                          </a:solidFill>
                        </a:rPr>
                        <a:t>％、京都市</a:t>
                      </a:r>
                      <a:r>
                        <a:rPr lang="en-US" altLang="ja-JP" sz="950" b="0" dirty="0">
                          <a:solidFill>
                            <a:schemeClr val="tx1"/>
                          </a:solidFill>
                        </a:rPr>
                        <a:t>11.0</a:t>
                      </a:r>
                      <a:r>
                        <a:rPr lang="ja-JP" altLang="en-US" sz="950" b="0" dirty="0">
                          <a:solidFill>
                            <a:schemeClr val="tx1"/>
                          </a:solidFill>
                        </a:rPr>
                        <a:t>％、神戸市</a:t>
                      </a:r>
                      <a:r>
                        <a:rPr lang="en-US" altLang="ja-JP" sz="950" b="0" dirty="0">
                          <a:solidFill>
                            <a:schemeClr val="tx1"/>
                          </a:solidFill>
                        </a:rPr>
                        <a:t>10.7</a:t>
                      </a:r>
                      <a:r>
                        <a:rPr lang="ja-JP" altLang="en-US" sz="950" b="0" dirty="0">
                          <a:solidFill>
                            <a:schemeClr val="tx1"/>
                          </a:solidFill>
                        </a:rPr>
                        <a:t>％</a:t>
                      </a:r>
                      <a:endParaRPr lang="en-US" altLang="ja-JP" sz="95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50" b="0" u="none" dirty="0">
                          <a:solidFill>
                            <a:schemeClr val="tx1"/>
                          </a:solidFill>
                        </a:rPr>
                        <a:t>　（</a:t>
                      </a:r>
                      <a:r>
                        <a:rPr kumimoji="1" lang="en-US" altLang="ja-JP" sz="950" b="0" u="none" dirty="0">
                          <a:solidFill>
                            <a:schemeClr val="tx1"/>
                          </a:solidFill>
                        </a:rPr>
                        <a:t>2017</a:t>
                      </a:r>
                      <a:r>
                        <a:rPr kumimoji="1" lang="ja-JP" altLang="en-US" sz="950" b="0" u="none" dirty="0">
                          <a:solidFill>
                            <a:schemeClr val="tx1"/>
                          </a:solidFill>
                        </a:rPr>
                        <a:t>年度） ：　横浜市</a:t>
                      </a:r>
                      <a:r>
                        <a:rPr kumimoji="1" lang="en-US" altLang="ja-JP" sz="950" b="0" u="none" dirty="0">
                          <a:solidFill>
                            <a:schemeClr val="tx1"/>
                          </a:solidFill>
                        </a:rPr>
                        <a:t>16.8</a:t>
                      </a:r>
                      <a:r>
                        <a:rPr lang="ja-JP" altLang="en-US" sz="950" b="0" u="none" dirty="0">
                          <a:solidFill>
                            <a:schemeClr val="tx1"/>
                          </a:solidFill>
                        </a:rPr>
                        <a:t>％、名古屋市</a:t>
                      </a:r>
                      <a:r>
                        <a:rPr lang="en-US" altLang="ja-JP" sz="950" b="0" u="none" dirty="0">
                          <a:solidFill>
                            <a:schemeClr val="tx1"/>
                          </a:solidFill>
                        </a:rPr>
                        <a:t>11.3</a:t>
                      </a:r>
                      <a:r>
                        <a:rPr lang="ja-JP" altLang="en-US" sz="950" b="0" u="none" dirty="0">
                          <a:solidFill>
                            <a:schemeClr val="tx1"/>
                          </a:solidFill>
                        </a:rPr>
                        <a:t>％、京都市</a:t>
                      </a:r>
                      <a:r>
                        <a:rPr lang="en-US" altLang="ja-JP" sz="950" b="0" u="none" dirty="0">
                          <a:solidFill>
                            <a:schemeClr val="tx1"/>
                          </a:solidFill>
                        </a:rPr>
                        <a:t>14.1</a:t>
                      </a:r>
                      <a:r>
                        <a:rPr lang="ja-JP" altLang="en-US" sz="950" b="0" u="none" dirty="0">
                          <a:solidFill>
                            <a:schemeClr val="tx1"/>
                          </a:solidFill>
                        </a:rPr>
                        <a:t>％、神戸市</a:t>
                      </a:r>
                      <a:r>
                        <a:rPr lang="en-US" altLang="ja-JP" sz="950" b="0" u="none" dirty="0">
                          <a:solidFill>
                            <a:schemeClr val="tx1"/>
                          </a:solidFill>
                        </a:rPr>
                        <a:t>12.8</a:t>
                      </a:r>
                      <a:r>
                        <a:rPr lang="ja-JP" altLang="en-US" sz="950" b="0" u="none" dirty="0">
                          <a:solidFill>
                            <a:schemeClr val="tx1"/>
                          </a:solidFill>
                        </a:rPr>
                        <a:t>％</a:t>
                      </a:r>
                      <a:endParaRPr lang="en-US" altLang="ja-JP" sz="950" b="0" u="none" dirty="0">
                        <a:solidFill>
                          <a:schemeClr val="tx1"/>
                        </a:solidFill>
                      </a:endParaRPr>
                    </a:p>
                  </a:txBody>
                  <a:tcPr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94421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rPr>
                        <a:t>大阪府との人事交流の拡大</a:t>
                      </a:r>
                      <a:endParaRPr kumimoji="1" lang="ja-JP" altLang="en-US"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rPr>
                        <a:t>2011</a:t>
                      </a:r>
                      <a:r>
                        <a:rPr lang="ja-JP" altLang="en-US" sz="1000" b="0" dirty="0">
                          <a:solidFill>
                            <a:schemeClr val="tx1"/>
                          </a:solidFill>
                        </a:rPr>
                        <a:t>年度</a:t>
                      </a:r>
                      <a:r>
                        <a:rPr lang="en-US" altLang="ja-JP" sz="1000" b="0" dirty="0">
                          <a:solidFill>
                            <a:schemeClr val="tx1"/>
                          </a:solidFill>
                        </a:rPr>
                        <a:t>	2014</a:t>
                      </a:r>
                      <a:r>
                        <a:rPr lang="ja-JP" altLang="en-US" sz="1000" b="0" dirty="0">
                          <a:solidFill>
                            <a:schemeClr val="tx1"/>
                          </a:solidFill>
                        </a:rPr>
                        <a:t>年度</a:t>
                      </a:r>
                      <a:r>
                        <a:rPr lang="en-US" altLang="ja-JP" sz="1000" b="0" dirty="0">
                          <a:solidFill>
                            <a:schemeClr val="tx1"/>
                          </a:solidFill>
                        </a:rPr>
                        <a:t>	2017</a:t>
                      </a:r>
                      <a:r>
                        <a:rPr lang="ja-JP" altLang="en-US" sz="1000" b="0" dirty="0">
                          <a:solidFill>
                            <a:schemeClr val="tx1"/>
                          </a:solidFill>
                        </a:rPr>
                        <a:t>年度</a:t>
                      </a: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a:solidFill>
                            <a:schemeClr val="tx1"/>
                          </a:solidFill>
                        </a:rPr>
                        <a:t>　　　</a:t>
                      </a:r>
                      <a:r>
                        <a:rPr lang="en-US" altLang="ja-JP" sz="1000" b="0" dirty="0">
                          <a:solidFill>
                            <a:schemeClr val="tx1"/>
                          </a:solidFill>
                        </a:rPr>
                        <a:t>36</a:t>
                      </a:r>
                      <a:r>
                        <a:rPr lang="ja-JP" altLang="en-US" sz="1000" b="0" dirty="0">
                          <a:solidFill>
                            <a:schemeClr val="tx1"/>
                          </a:solidFill>
                        </a:rPr>
                        <a:t>名</a:t>
                      </a:r>
                      <a:r>
                        <a:rPr lang="en-US" altLang="ja-JP" sz="1000" b="0" dirty="0">
                          <a:solidFill>
                            <a:schemeClr val="tx1"/>
                          </a:solidFill>
                        </a:rPr>
                        <a:t>	</a:t>
                      </a:r>
                      <a:r>
                        <a:rPr lang="ja-JP" altLang="en-US" sz="1000" b="0" dirty="0">
                          <a:solidFill>
                            <a:schemeClr val="tx1"/>
                          </a:solidFill>
                        </a:rPr>
                        <a:t>　　　</a:t>
                      </a:r>
                      <a:r>
                        <a:rPr lang="en-US" altLang="ja-JP" sz="1000" b="0" dirty="0">
                          <a:solidFill>
                            <a:schemeClr val="tx1"/>
                          </a:solidFill>
                        </a:rPr>
                        <a:t>76</a:t>
                      </a:r>
                      <a:r>
                        <a:rPr lang="ja-JP" altLang="en-US" sz="1000" b="0" dirty="0">
                          <a:solidFill>
                            <a:schemeClr val="tx1"/>
                          </a:solidFill>
                        </a:rPr>
                        <a:t>名</a:t>
                      </a:r>
                      <a:r>
                        <a:rPr lang="en-US" altLang="ja-JP" sz="1000" b="0" dirty="0">
                          <a:solidFill>
                            <a:schemeClr val="tx1"/>
                          </a:solidFill>
                        </a:rPr>
                        <a:t>	</a:t>
                      </a:r>
                      <a:r>
                        <a:rPr lang="ja-JP" altLang="en-US" sz="1000" b="0" dirty="0">
                          <a:solidFill>
                            <a:schemeClr val="tx1"/>
                          </a:solidFill>
                        </a:rPr>
                        <a:t>　　　</a:t>
                      </a:r>
                      <a:r>
                        <a:rPr lang="en-US" altLang="ja-JP" sz="1000" b="0" dirty="0">
                          <a:solidFill>
                            <a:schemeClr val="tx1"/>
                          </a:solidFill>
                        </a:rPr>
                        <a:t>76</a:t>
                      </a:r>
                      <a:r>
                        <a:rPr lang="ja-JP" altLang="en-US" sz="1000" b="0" dirty="0">
                          <a:solidFill>
                            <a:schemeClr val="tx1"/>
                          </a:solidFill>
                        </a:rPr>
                        <a:t>名</a:t>
                      </a: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tx1"/>
                        </a:solidFill>
                      </a:endParaRPr>
                    </a:p>
                    <a:p>
                      <a:pPr>
                        <a:lnSpc>
                          <a:spcPts val="1320"/>
                        </a:lnSpc>
                      </a:pPr>
                      <a:r>
                        <a:rPr lang="ja-JP" altLang="en-US" sz="1000" b="0" dirty="0">
                          <a:solidFill>
                            <a:schemeClr val="tx1"/>
                          </a:solidFill>
                        </a:rPr>
                        <a:t>・人事交流の拡大に加え、組織の共同設置やカウンターパート部門職員の相互併任等により、積極的に人事面での府市連携を推進。</a:t>
                      </a:r>
                    </a:p>
                    <a:p>
                      <a:pPr>
                        <a:lnSpc>
                          <a:spcPts val="1320"/>
                        </a:lnSpc>
                      </a:pPr>
                      <a:endParaRPr lang="en-US" altLang="ja-JP" sz="1000" b="0" dirty="0">
                        <a:solidFill>
                          <a:schemeClr val="tx1"/>
                        </a:solidFill>
                      </a:endParaRPr>
                    </a:p>
                    <a:p>
                      <a:pPr>
                        <a:lnSpc>
                          <a:spcPts val="1320"/>
                        </a:lnSpc>
                      </a:pPr>
                      <a:r>
                        <a:rPr lang="ja-JP" altLang="en-US" sz="1000" b="0" dirty="0">
                          <a:solidFill>
                            <a:schemeClr val="tx1"/>
                          </a:solidFill>
                        </a:rPr>
                        <a:t>≪府市併任職員数≫</a:t>
                      </a:r>
                    </a:p>
                    <a:p>
                      <a:pPr>
                        <a:lnSpc>
                          <a:spcPts val="1320"/>
                        </a:lnSpc>
                      </a:pPr>
                      <a:r>
                        <a:rPr lang="ja-JP" altLang="en-US" sz="1000" b="0" dirty="0">
                          <a:solidFill>
                            <a:schemeClr val="tx1"/>
                          </a:solidFill>
                        </a:rPr>
                        <a:t>　　</a:t>
                      </a:r>
                      <a:r>
                        <a:rPr lang="en-US" altLang="ja-JP" sz="1000" b="0" dirty="0">
                          <a:solidFill>
                            <a:schemeClr val="tx1"/>
                          </a:solidFill>
                        </a:rPr>
                        <a:t>2011</a:t>
                      </a:r>
                      <a:r>
                        <a:rPr lang="ja-JP" altLang="en-US" sz="1000" b="0" dirty="0">
                          <a:solidFill>
                            <a:schemeClr val="tx1"/>
                          </a:solidFill>
                        </a:rPr>
                        <a:t>年度 ：   </a:t>
                      </a:r>
                      <a:r>
                        <a:rPr lang="en-US" altLang="ja-JP" sz="1000" b="0" dirty="0">
                          <a:solidFill>
                            <a:schemeClr val="tx1"/>
                          </a:solidFill>
                        </a:rPr>
                        <a:t>37</a:t>
                      </a:r>
                      <a:r>
                        <a:rPr lang="ja-JP" altLang="en-US" sz="1000" b="0" dirty="0">
                          <a:solidFill>
                            <a:schemeClr val="tx1"/>
                          </a:solidFill>
                        </a:rPr>
                        <a:t>名 （事業連携</a:t>
                      </a:r>
                      <a:r>
                        <a:rPr lang="en-US" altLang="ja-JP" sz="1000" b="0" dirty="0">
                          <a:solidFill>
                            <a:schemeClr val="tx1"/>
                          </a:solidFill>
                        </a:rPr>
                        <a:t>37</a:t>
                      </a:r>
                      <a:r>
                        <a:rPr lang="ja-JP" altLang="en-US" sz="1000" b="0" dirty="0">
                          <a:solidFill>
                            <a:schemeClr val="tx1"/>
                          </a:solidFill>
                        </a:rPr>
                        <a:t>名）</a:t>
                      </a:r>
                      <a:endParaRPr lang="en-US" altLang="ja-JP" sz="1000" b="0" dirty="0">
                        <a:solidFill>
                          <a:schemeClr val="tx1"/>
                        </a:solidFill>
                      </a:endParaRPr>
                    </a:p>
                    <a:p>
                      <a:pPr marL="0" marR="0" indent="0" algn="l" defTabSz="914400" rtl="0" eaLnBrk="1" fontAlgn="auto" latinLnBrk="0" hangingPunct="1">
                        <a:lnSpc>
                          <a:spcPts val="1320"/>
                        </a:lnSpc>
                        <a:spcBef>
                          <a:spcPts val="0"/>
                        </a:spcBef>
                        <a:spcAft>
                          <a:spcPts val="0"/>
                        </a:spcAft>
                        <a:buClrTx/>
                        <a:buSzTx/>
                        <a:buFontTx/>
                        <a:buNone/>
                        <a:tabLst/>
                        <a:defRPr/>
                      </a:pPr>
                      <a:r>
                        <a:rPr lang="ja-JP" altLang="en-US" sz="1000" b="0" dirty="0">
                          <a:solidFill>
                            <a:schemeClr val="tx1"/>
                          </a:solidFill>
                        </a:rPr>
                        <a:t>　　</a:t>
                      </a:r>
                      <a:r>
                        <a:rPr lang="en-US" altLang="ja-JP" sz="1000" b="0" dirty="0">
                          <a:solidFill>
                            <a:schemeClr val="tx1"/>
                          </a:solidFill>
                        </a:rPr>
                        <a:t>2014</a:t>
                      </a:r>
                      <a:r>
                        <a:rPr lang="ja-JP" altLang="en-US" sz="1000" b="0" dirty="0">
                          <a:solidFill>
                            <a:schemeClr val="tx1"/>
                          </a:solidFill>
                        </a:rPr>
                        <a:t>年度 ： </a:t>
                      </a:r>
                      <a:r>
                        <a:rPr lang="en-US" altLang="ja-JP" sz="1000" b="0" dirty="0">
                          <a:solidFill>
                            <a:schemeClr val="tx1"/>
                          </a:solidFill>
                        </a:rPr>
                        <a:t>247</a:t>
                      </a:r>
                      <a:r>
                        <a:rPr lang="ja-JP" altLang="en-US" sz="1000" b="0" dirty="0">
                          <a:solidFill>
                            <a:schemeClr val="tx1"/>
                          </a:solidFill>
                        </a:rPr>
                        <a:t>名 （共同設置</a:t>
                      </a:r>
                      <a:r>
                        <a:rPr lang="en-US" altLang="ja-JP" sz="1000" b="0" dirty="0">
                          <a:solidFill>
                            <a:schemeClr val="tx1"/>
                          </a:solidFill>
                        </a:rPr>
                        <a:t>100</a:t>
                      </a:r>
                      <a:r>
                        <a:rPr lang="ja-JP" altLang="en-US" sz="1000" b="0" dirty="0">
                          <a:solidFill>
                            <a:schemeClr val="tx1"/>
                          </a:solidFill>
                        </a:rPr>
                        <a:t>名、一体運営</a:t>
                      </a:r>
                      <a:r>
                        <a:rPr lang="en-US" altLang="ja-JP" sz="1000" b="0" dirty="0">
                          <a:solidFill>
                            <a:schemeClr val="tx1"/>
                          </a:solidFill>
                        </a:rPr>
                        <a:t>28</a:t>
                      </a:r>
                      <a:r>
                        <a:rPr lang="ja-JP" altLang="en-US" sz="1000" b="0" dirty="0">
                          <a:solidFill>
                            <a:schemeClr val="tx1"/>
                          </a:solidFill>
                        </a:rPr>
                        <a:t>名、事業連携</a:t>
                      </a:r>
                      <a:r>
                        <a:rPr lang="en-US" altLang="ja-JP" sz="1000" b="0" dirty="0">
                          <a:solidFill>
                            <a:schemeClr val="tx1"/>
                          </a:solidFill>
                        </a:rPr>
                        <a:t>119</a:t>
                      </a:r>
                      <a:r>
                        <a:rPr lang="ja-JP" altLang="en-US" sz="1000" b="0" dirty="0">
                          <a:solidFill>
                            <a:schemeClr val="tx1"/>
                          </a:solidFill>
                        </a:rPr>
                        <a:t>名）</a:t>
                      </a:r>
                      <a:endParaRPr lang="en-US" altLang="ja-JP" sz="1000" b="0" dirty="0">
                        <a:solidFill>
                          <a:schemeClr val="tx1"/>
                        </a:solidFill>
                      </a:endParaRPr>
                    </a:p>
                    <a:p>
                      <a:pPr>
                        <a:lnSpc>
                          <a:spcPts val="1320"/>
                        </a:lnSpc>
                      </a:pPr>
                      <a:r>
                        <a:rPr lang="ja-JP" altLang="en-US" sz="1000" b="0" dirty="0">
                          <a:solidFill>
                            <a:schemeClr val="tx1"/>
                          </a:solidFill>
                        </a:rPr>
                        <a:t>　　</a:t>
                      </a:r>
                      <a:r>
                        <a:rPr lang="en-US" altLang="ja-JP" sz="1000" b="0" dirty="0">
                          <a:solidFill>
                            <a:schemeClr val="tx1"/>
                          </a:solidFill>
                        </a:rPr>
                        <a:t>2017</a:t>
                      </a:r>
                      <a:r>
                        <a:rPr lang="ja-JP" altLang="en-US" sz="1000" b="0" dirty="0">
                          <a:solidFill>
                            <a:schemeClr val="tx1"/>
                          </a:solidFill>
                        </a:rPr>
                        <a:t>年度 ： </a:t>
                      </a:r>
                      <a:r>
                        <a:rPr lang="en-US" altLang="ja-JP" sz="1000" b="0" dirty="0">
                          <a:solidFill>
                            <a:schemeClr val="tx1"/>
                          </a:solidFill>
                        </a:rPr>
                        <a:t>304</a:t>
                      </a:r>
                      <a:r>
                        <a:rPr lang="ja-JP" altLang="en-US" sz="1000" b="0" dirty="0">
                          <a:solidFill>
                            <a:schemeClr val="tx1"/>
                          </a:solidFill>
                        </a:rPr>
                        <a:t>名 （共同設置</a:t>
                      </a:r>
                      <a:r>
                        <a:rPr lang="en-US" altLang="ja-JP" sz="1000" b="0" dirty="0">
                          <a:solidFill>
                            <a:schemeClr val="tx1"/>
                          </a:solidFill>
                        </a:rPr>
                        <a:t>134</a:t>
                      </a:r>
                      <a:r>
                        <a:rPr lang="ja-JP" altLang="en-US" sz="1000" b="0" dirty="0">
                          <a:solidFill>
                            <a:schemeClr val="tx1"/>
                          </a:solidFill>
                        </a:rPr>
                        <a:t>名、一体運営</a:t>
                      </a:r>
                      <a:r>
                        <a:rPr lang="en-US" altLang="ja-JP" sz="1000" b="0" dirty="0">
                          <a:solidFill>
                            <a:schemeClr val="tx1"/>
                          </a:solidFill>
                        </a:rPr>
                        <a:t>39</a:t>
                      </a:r>
                      <a:r>
                        <a:rPr lang="ja-JP" altLang="en-US" sz="1000" b="0" dirty="0">
                          <a:solidFill>
                            <a:schemeClr val="tx1"/>
                          </a:solidFill>
                        </a:rPr>
                        <a:t>名、事業連携</a:t>
                      </a:r>
                      <a:r>
                        <a:rPr lang="en-US" altLang="ja-JP" sz="1000" b="0" dirty="0">
                          <a:solidFill>
                            <a:schemeClr val="tx1"/>
                          </a:solidFill>
                        </a:rPr>
                        <a:t>131</a:t>
                      </a:r>
                      <a:r>
                        <a:rPr lang="ja-JP" altLang="en-US" sz="1000" b="0" dirty="0">
                          <a:solidFill>
                            <a:schemeClr val="tx1"/>
                          </a:solidFill>
                        </a:rPr>
                        <a:t>名）</a:t>
                      </a:r>
                      <a:endParaRPr lang="en-US" altLang="ja-JP"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cxnSp>
        <p:nvCxnSpPr>
          <p:cNvPr id="10" name="直線コネクタ 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23528" y="404664"/>
            <a:ext cx="4824536" cy="271869"/>
          </a:xfrm>
          <a:prstGeom prst="rect">
            <a:avLst/>
          </a:prstGeom>
        </p:spPr>
        <p:txBody>
          <a:bodyPr wrap="square">
            <a:spAutoFit/>
          </a:bodyPr>
          <a:lstStyle/>
          <a:p>
            <a:pPr>
              <a:lnSpc>
                <a:spcPts val="1440"/>
              </a:lnSpc>
            </a:pPr>
            <a:r>
              <a:rPr lang="ja-JP" altLang="en-US" dirty="0"/>
              <a:t>①職員採用試験の抜本的見直し等　（２／２）</a:t>
            </a:r>
            <a:endParaRPr lang="en-US" altLang="ja-JP" dirty="0"/>
          </a:p>
        </p:txBody>
      </p:sp>
      <p:sp>
        <p:nvSpPr>
          <p:cNvPr id="13" name="二等辺三角形 12"/>
          <p:cNvSpPr/>
          <p:nvPr/>
        </p:nvSpPr>
        <p:spPr>
          <a:xfrm rot="5400000">
            <a:off x="5266587" y="173861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6102188" y="1738613"/>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5400000">
            <a:off x="5266587" y="281777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400000">
            <a:off x="6102188" y="281777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23528" y="847745"/>
            <a:ext cx="2016224" cy="276999"/>
          </a:xfrm>
          <a:prstGeom prst="rect">
            <a:avLst/>
          </a:prstGeom>
          <a:noFill/>
        </p:spPr>
        <p:txBody>
          <a:bodyPr wrap="square" rtlCol="0">
            <a:spAutoFit/>
          </a:bodyPr>
          <a:lstStyle/>
          <a:p>
            <a:r>
              <a:rPr kumimoji="1" lang="ja-JP" altLang="en-US" sz="1200" dirty="0"/>
              <a:t>（前頁からの続き）</a:t>
            </a:r>
          </a:p>
        </p:txBody>
      </p:sp>
      <p:sp>
        <p:nvSpPr>
          <p:cNvPr id="21"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23" name="テキスト ボックス 22"/>
          <p:cNvSpPr txBox="1"/>
          <p:nvPr/>
        </p:nvSpPr>
        <p:spPr>
          <a:xfrm>
            <a:off x="7884368" y="0"/>
            <a:ext cx="1259632" cy="338554"/>
          </a:xfrm>
          <a:prstGeom prst="rect">
            <a:avLst/>
          </a:prstGeom>
          <a:noFill/>
        </p:spPr>
        <p:txBody>
          <a:bodyPr wrap="square" rtlCol="0">
            <a:spAutoFit/>
          </a:bodyPr>
          <a:lstStyle/>
          <a:p>
            <a:r>
              <a:rPr kumimoji="1" lang="en-US" altLang="ja-JP" sz="1600" dirty="0" smtClean="0"/>
              <a:t>A3.(12)</a:t>
            </a:r>
            <a:endParaRPr kumimoji="1" lang="ja-JP" altLang="en-US" sz="1600" dirty="0"/>
          </a:p>
        </p:txBody>
      </p:sp>
    </p:spTree>
    <p:extLst>
      <p:ext uri="{BB962C8B-B14F-4D97-AF65-F5344CB8AC3E}">
        <p14:creationId xmlns:p14="http://schemas.microsoft.com/office/powerpoint/2010/main" val="2035748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3491880" y="1920211"/>
            <a:ext cx="1512168" cy="341078"/>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51520" y="404664"/>
            <a:ext cx="3024336" cy="271869"/>
          </a:xfrm>
          <a:prstGeom prst="rect">
            <a:avLst/>
          </a:prstGeom>
        </p:spPr>
        <p:txBody>
          <a:bodyPr wrap="square">
            <a:spAutoFit/>
          </a:bodyPr>
          <a:lstStyle/>
          <a:p>
            <a:pPr>
              <a:lnSpc>
                <a:spcPts val="1440"/>
              </a:lnSpc>
            </a:pPr>
            <a:r>
              <a:rPr lang="ja-JP" altLang="en-US" dirty="0"/>
              <a:t>②相対評価の導入</a:t>
            </a:r>
            <a:endParaRPr lang="en-US" altLang="ja-JP" dirty="0"/>
          </a:p>
        </p:txBody>
      </p:sp>
      <p:sp>
        <p:nvSpPr>
          <p:cNvPr id="15" name="テキスト ボックス 14"/>
          <p:cNvSpPr txBox="1"/>
          <p:nvPr/>
        </p:nvSpPr>
        <p:spPr>
          <a:xfrm>
            <a:off x="7884368" y="0"/>
            <a:ext cx="1259632" cy="338554"/>
          </a:xfrm>
          <a:prstGeom prst="rect">
            <a:avLst/>
          </a:prstGeom>
          <a:noFill/>
        </p:spPr>
        <p:txBody>
          <a:bodyPr wrap="square" rtlCol="0">
            <a:spAutoFit/>
          </a:bodyPr>
          <a:lstStyle/>
          <a:p>
            <a:r>
              <a:rPr kumimoji="1" lang="en-US" altLang="ja-JP" sz="1600" dirty="0"/>
              <a:t>A3.(10)</a:t>
            </a:r>
            <a:endParaRPr kumimoji="1" lang="ja-JP" altLang="en-US" sz="1600" dirty="0"/>
          </a:p>
        </p:txBody>
      </p:sp>
      <p:sp>
        <p:nvSpPr>
          <p:cNvPr id="17"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20" name="テキスト ボックス 19"/>
          <p:cNvSpPr txBox="1"/>
          <p:nvPr/>
        </p:nvSpPr>
        <p:spPr>
          <a:xfrm>
            <a:off x="683568" y="764704"/>
            <a:ext cx="8064896" cy="1077218"/>
          </a:xfrm>
          <a:prstGeom prst="rect">
            <a:avLst/>
          </a:prstGeom>
          <a:noFill/>
        </p:spPr>
        <p:txBody>
          <a:bodyPr wrap="square" rtlCol="0">
            <a:spAutoFit/>
          </a:bodyPr>
          <a:lstStyle/>
          <a:p>
            <a:r>
              <a:rPr lang="ja-JP" altLang="en-US" sz="1600" dirty="0"/>
              <a:t>　相対評価を政令市で初めて本格的に導入。</a:t>
            </a:r>
            <a:endParaRPr lang="en-US" altLang="ja-JP" sz="1600" dirty="0"/>
          </a:p>
          <a:p>
            <a:r>
              <a:rPr lang="ja-JP" altLang="en-US" sz="1600" dirty="0"/>
              <a:t>　なお、絶対評価が</a:t>
            </a:r>
            <a:r>
              <a:rPr lang="en-US" altLang="ja-JP" sz="1600" dirty="0"/>
              <a:t>3.0</a:t>
            </a:r>
            <a:r>
              <a:rPr lang="ja-JP" altLang="en-US" sz="1600" dirty="0"/>
              <a:t>点以上（期待レベルに達した）の職員のうち、一定数が下位の区分に分布（下表の　　　　）しているほか、相対評価の全ての区分において、絶対評価との乖離がある。</a:t>
            </a:r>
            <a:endParaRPr kumimoji="1" lang="ja-JP" altLang="en-US" sz="1600" dirty="0"/>
          </a:p>
        </p:txBody>
      </p:sp>
      <p:sp>
        <p:nvSpPr>
          <p:cNvPr id="23" name="正方形/長方形 22"/>
          <p:cNvSpPr/>
          <p:nvPr/>
        </p:nvSpPr>
        <p:spPr>
          <a:xfrm>
            <a:off x="1979712" y="1340768"/>
            <a:ext cx="360040" cy="18554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 21"/>
          <p:cNvSpPr>
            <a:spLocks noGrp="1"/>
          </p:cNvSpPr>
          <p:nvPr>
            <p:ph type="sldNum" sz="quarter" idx="12"/>
          </p:nvPr>
        </p:nvSpPr>
        <p:spPr/>
        <p:txBody>
          <a:bodyPr/>
          <a:lstStyle/>
          <a:p>
            <a:fld id="{CCEC3038-1CF1-4B63-9920-55248DCFBA97}" type="slidenum">
              <a:rPr kumimoji="1" lang="ja-JP" altLang="en-US" smtClean="0"/>
              <a:pPr/>
              <a:t>148</a:t>
            </a:fld>
            <a:endParaRPr kumimoji="1" lang="ja-JP" altLang="en-US"/>
          </a:p>
        </p:txBody>
      </p:sp>
      <p:graphicFrame>
        <p:nvGraphicFramePr>
          <p:cNvPr id="25" name="オブジェクト 24"/>
          <p:cNvGraphicFramePr>
            <a:graphicFrameLocks noChangeAspect="1"/>
          </p:cNvGraphicFramePr>
          <p:nvPr>
            <p:extLst/>
          </p:nvPr>
        </p:nvGraphicFramePr>
        <p:xfrm>
          <a:off x="1187450" y="2366963"/>
          <a:ext cx="6838950" cy="3921125"/>
        </p:xfrm>
        <a:graphic>
          <a:graphicData uri="http://schemas.openxmlformats.org/presentationml/2006/ole">
            <mc:AlternateContent xmlns:mc="http://schemas.openxmlformats.org/markup-compatibility/2006">
              <mc:Choice xmlns:v="urn:schemas-microsoft-com:vml" Requires="v">
                <p:oleObj spid="_x0000_s138478" name="ワークシート" r:id="rId3" imgW="7096206" imgH="4448235" progId="Excel.Sheet.12">
                  <p:embed/>
                </p:oleObj>
              </mc:Choice>
              <mc:Fallback>
                <p:oleObj name="ワークシート" r:id="rId3" imgW="7096206" imgH="4448235" progId="Excel.Sheet.12">
                  <p:embed/>
                  <p:pic>
                    <p:nvPicPr>
                      <p:cNvPr id="0" name=""/>
                      <p:cNvPicPr>
                        <a:picLocks noChangeAspect="1" noChangeArrowheads="1"/>
                      </p:cNvPicPr>
                      <p:nvPr/>
                    </p:nvPicPr>
                    <p:blipFill>
                      <a:blip r:embed="rId4"/>
                      <a:srcRect/>
                      <a:stretch>
                        <a:fillRect/>
                      </a:stretch>
                    </p:blipFill>
                    <p:spPr bwMode="auto">
                      <a:xfrm>
                        <a:off x="1187450" y="2366963"/>
                        <a:ext cx="6838950" cy="3921125"/>
                      </a:xfrm>
                      <a:prstGeom prst="rect">
                        <a:avLst/>
                      </a:prstGeom>
                      <a:noFill/>
                      <a:extLst/>
                    </p:spPr>
                  </p:pic>
                </p:oleObj>
              </mc:Fallback>
            </mc:AlternateContent>
          </a:graphicData>
        </a:graphic>
      </p:graphicFrame>
      <p:sp>
        <p:nvSpPr>
          <p:cNvPr id="26" name="テキスト ボックス 25"/>
          <p:cNvSpPr txBox="1"/>
          <p:nvPr/>
        </p:nvSpPr>
        <p:spPr>
          <a:xfrm>
            <a:off x="1547664" y="1966195"/>
            <a:ext cx="3888432" cy="276999"/>
          </a:xfrm>
          <a:prstGeom prst="rect">
            <a:avLst/>
          </a:prstGeom>
          <a:noFill/>
        </p:spPr>
        <p:txBody>
          <a:bodyPr wrap="square" rtlCol="0">
            <a:spAutoFit/>
          </a:bodyPr>
          <a:lstStyle/>
          <a:p>
            <a:r>
              <a:rPr lang="ja-JP" altLang="en-US" sz="1200" dirty="0"/>
              <a:t>相対評価と絶対評価の分布　（</a:t>
            </a:r>
            <a:r>
              <a:rPr lang="en-US" altLang="ja-JP" sz="1200" dirty="0"/>
              <a:t>2017</a:t>
            </a:r>
            <a:r>
              <a:rPr lang="ja-JP" altLang="en-US" sz="1200" dirty="0"/>
              <a:t>年度実施結果）</a:t>
            </a:r>
            <a:endParaRPr lang="en-US" altLang="ja-JP" sz="1200" dirty="0"/>
          </a:p>
        </p:txBody>
      </p:sp>
      <p:cxnSp>
        <p:nvCxnSpPr>
          <p:cNvPr id="28" name="直線矢印コネクタ 27"/>
          <p:cNvCxnSpPr/>
          <p:nvPr/>
        </p:nvCxnSpPr>
        <p:spPr>
          <a:xfrm flipV="1">
            <a:off x="2310276" y="2744923"/>
            <a:ext cx="0" cy="288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2310276" y="3068960"/>
            <a:ext cx="0" cy="1260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310276" y="4347102"/>
            <a:ext cx="0" cy="1224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310276" y="5621106"/>
            <a:ext cx="0" cy="288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57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902348" y="5367185"/>
            <a:ext cx="3012992" cy="60803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843808" y="4134301"/>
            <a:ext cx="936104" cy="231041"/>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902348" y="1929173"/>
            <a:ext cx="3012992" cy="60803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2867482" y="2107188"/>
            <a:ext cx="715456" cy="252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788024" y="786814"/>
            <a:ext cx="3960440" cy="296086"/>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513533" y="1929173"/>
            <a:ext cx="725636" cy="252000"/>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67544" y="992826"/>
            <a:ext cx="1944216" cy="296086"/>
          </a:xfrm>
          <a:prstGeom prst="roundRect">
            <a:avLst>
              <a:gd name="adj" fmla="val 20952"/>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2952328" cy="271869"/>
          </a:xfrm>
          <a:prstGeom prst="rect">
            <a:avLst/>
          </a:prstGeom>
        </p:spPr>
        <p:txBody>
          <a:bodyPr wrap="square">
            <a:spAutoFit/>
          </a:bodyPr>
          <a:lstStyle/>
          <a:p>
            <a:pPr>
              <a:lnSpc>
                <a:spcPts val="1440"/>
              </a:lnSpc>
            </a:pPr>
            <a:r>
              <a:rPr lang="ja-JP" altLang="en-US" dirty="0"/>
              <a:t>③給与制度改革　（１／２）</a:t>
            </a:r>
            <a:endParaRPr lang="en-US" altLang="ja-JP" dirty="0"/>
          </a:p>
        </p:txBody>
      </p:sp>
      <p:graphicFrame>
        <p:nvGraphicFramePr>
          <p:cNvPr id="9" name="表 8"/>
          <p:cNvGraphicFramePr>
            <a:graphicFrameLocks noGrp="1"/>
          </p:cNvGraphicFramePr>
          <p:nvPr>
            <p:extLst/>
          </p:nvPr>
        </p:nvGraphicFramePr>
        <p:xfrm>
          <a:off x="215516" y="1652466"/>
          <a:ext cx="8784976" cy="430987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3599152">
                  <a:extLst>
                    <a:ext uri="{9D8B030D-6E8A-4147-A177-3AD203B41FA5}">
                      <a16:colId xmlns:a16="http://schemas.microsoft.com/office/drawing/2014/main" xmlns="" val="20001"/>
                    </a:ext>
                  </a:extLst>
                </a:gridCol>
                <a:gridCol w="3097592">
                  <a:extLst>
                    <a:ext uri="{9D8B030D-6E8A-4147-A177-3AD203B41FA5}">
                      <a16:colId xmlns:a16="http://schemas.microsoft.com/office/drawing/2014/main" xmlns="" val="20002"/>
                    </a:ext>
                  </a:extLst>
                </a:gridCol>
              </a:tblGrid>
              <a:tr h="323102">
                <a:tc>
                  <a:txBody>
                    <a:bodyPr/>
                    <a:lstStyle/>
                    <a:p>
                      <a:pPr algn="ctr"/>
                      <a:r>
                        <a:rPr kumimoji="1" lang="ja-JP" altLang="en-US" sz="14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他都市状況　</a:t>
                      </a:r>
                      <a:r>
                        <a:rPr kumimoji="1" lang="en-US" altLang="ja-JP" sz="1050" dirty="0">
                          <a:solidFill>
                            <a:schemeClr val="tx1"/>
                          </a:solidFill>
                        </a:rPr>
                        <a:t>※</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506408">
                <a:tc>
                  <a:txBody>
                    <a:bodyPr/>
                    <a:lstStyle/>
                    <a:p>
                      <a:r>
                        <a:rPr kumimoji="1" lang="ja-JP" altLang="en-US" sz="1200" dirty="0">
                          <a:solidFill>
                            <a:schemeClr val="tx1"/>
                          </a:solidFill>
                        </a:rPr>
                        <a:t>職員の給与カットの継続実施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カット率は政令市最大</a:t>
                      </a:r>
                      <a:endParaRPr kumimoji="1" lang="en-US" altLang="ja-JP" sz="1200" dirty="0">
                        <a:solidFill>
                          <a:schemeClr val="tx1"/>
                        </a:solidFill>
                      </a:endParaRPr>
                    </a:p>
                    <a:p>
                      <a:r>
                        <a:rPr kumimoji="1" lang="ja-JP" altLang="en-US" sz="1200" dirty="0">
                          <a:solidFill>
                            <a:schemeClr val="tx1"/>
                          </a:solidFill>
                        </a:rPr>
                        <a:t>横浜市・名古屋市・京都市・神戸市：カット未実施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給料（▲</a:t>
                      </a:r>
                      <a:r>
                        <a:rPr kumimoji="1" lang="en-US" altLang="ja-JP" sz="1200" dirty="0">
                          <a:solidFill>
                            <a:schemeClr val="tx1"/>
                          </a:solidFill>
                        </a:rPr>
                        <a:t>6.5%</a:t>
                      </a:r>
                      <a:r>
                        <a:rPr kumimoji="1" lang="ja-JP" altLang="en-US" sz="1200" dirty="0">
                          <a:solidFill>
                            <a:schemeClr val="tx1"/>
                          </a:solidFill>
                        </a:rPr>
                        <a:t>～▲</a:t>
                      </a:r>
                      <a:r>
                        <a:rPr kumimoji="1" lang="en-US" altLang="ja-JP" sz="1200" dirty="0">
                          <a:solidFill>
                            <a:schemeClr val="tx1"/>
                          </a:solidFill>
                        </a:rPr>
                        <a:t>1.5%</a:t>
                      </a:r>
                      <a:r>
                        <a:rPr kumimoji="1" lang="ja-JP" altLang="en-US" sz="1200" dirty="0">
                          <a:solidFill>
                            <a:schemeClr val="tx1"/>
                          </a:solidFill>
                        </a:rPr>
                        <a:t>）、管理職手当（▲</a:t>
                      </a:r>
                      <a:r>
                        <a:rPr kumimoji="1" lang="en-US" altLang="ja-JP" sz="1200" dirty="0">
                          <a:solidFill>
                            <a:schemeClr val="tx1"/>
                          </a:solidFill>
                        </a:rPr>
                        <a:t>5%</a:t>
                      </a:r>
                      <a:r>
                        <a:rPr kumimoji="1" lang="ja-JP" altLang="en-US" sz="1200" dirty="0">
                          <a:solidFill>
                            <a:schemeClr val="tx1"/>
                          </a:solidFill>
                        </a:rPr>
                        <a:t>）</a:t>
                      </a:r>
                    </a:p>
                    <a:p>
                      <a:r>
                        <a:rPr kumimoji="1" lang="ja-JP" altLang="en-US" sz="1200" dirty="0">
                          <a:solidFill>
                            <a:schemeClr val="tx1"/>
                          </a:solidFill>
                        </a:rPr>
                        <a:t>効果額：▲</a:t>
                      </a:r>
                      <a:r>
                        <a:rPr kumimoji="1" lang="en-US" altLang="ja-JP" sz="1200" dirty="0">
                          <a:solidFill>
                            <a:schemeClr val="tx1"/>
                          </a:solidFill>
                        </a:rPr>
                        <a:t>31</a:t>
                      </a:r>
                      <a:r>
                        <a:rPr kumimoji="1" lang="ja-JP" altLang="en-US" sz="1200" dirty="0">
                          <a:solidFill>
                            <a:schemeClr val="tx1"/>
                          </a:solidFill>
                        </a:rPr>
                        <a:t>億円（別に交通局におけるカットあり）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59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幹部職員への「定額制」の導入</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政令市初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a:solidFill>
                            <a:schemeClr val="tx1"/>
                          </a:solidFill>
                        </a:rPr>
                        <a:t>部長級及び局長級について、職務・職責をより明確に反映させた給与体系とするため、昇給を前提とした号給構成を撤廃し、給料月額の定額制を導入</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48072">
                <a:tc>
                  <a:txBody>
                    <a:bodyPr/>
                    <a:lstStyle/>
                    <a:p>
                      <a:pPr marL="0" algn="l" defTabSz="914400" rtl="0" eaLnBrk="1" latinLnBrk="0" hangingPunct="1"/>
                      <a:r>
                        <a:rPr kumimoji="1" lang="ja-JP" altLang="en-US" sz="1200" kern="1200" dirty="0">
                          <a:solidFill>
                            <a:schemeClr val="tx1"/>
                          </a:solidFill>
                          <a:latin typeface="+mn-lt"/>
                          <a:ea typeface="+mn-ea"/>
                          <a:cs typeface="+mn-cs"/>
                        </a:rPr>
                        <a:t>役職間の給料月額の「重なり」幅の縮減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例えば、大阪市の行政職給料表</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級（係長級）と</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級（課長代理級）との重なり幅は、横浜市・名古屋市・京都市・神戸市のいずれの重なり幅よりも小さい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a:t>
                      </a:r>
                      <a:r>
                        <a:rPr lang="ja-JP" altLang="en-US" sz="1200" dirty="0">
                          <a:solidFill>
                            <a:schemeClr val="tx1"/>
                          </a:solidFill>
                        </a:rPr>
                        <a:t>職務給の原則」の徹底を図るため、各級の最高号給をカット</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04056">
                <a:tc>
                  <a:txBody>
                    <a:bodyPr/>
                    <a:lstStyle/>
                    <a:p>
                      <a:pPr marL="0" algn="l" defTabSz="914400" rtl="0" eaLnBrk="1" latinLnBrk="0" hangingPunct="1"/>
                      <a:r>
                        <a:rPr kumimoji="1" lang="ja-JP" altLang="en-US" sz="1200" kern="1200" dirty="0">
                          <a:solidFill>
                            <a:schemeClr val="tx1"/>
                          </a:solidFill>
                          <a:latin typeface="+mn-lt"/>
                          <a:ea typeface="+mn-ea"/>
                          <a:cs typeface="+mn-cs"/>
                        </a:rPr>
                        <a:t>住居手当の見直し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横浜市・名古屋・京都：実施済</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神戸市：未実施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「持ち家」にかかる手当区分を廃止</a:t>
                      </a:r>
                      <a:endParaRPr kumimoji="1" lang="en-US" altLang="ja-JP"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効果額：▲</a:t>
                      </a:r>
                      <a:r>
                        <a:rPr kumimoji="1" lang="en-US" altLang="ja-JP" sz="1200" kern="1200" baseline="0" dirty="0">
                          <a:solidFill>
                            <a:schemeClr val="tx1"/>
                          </a:solidFill>
                          <a:latin typeface="+mn-lt"/>
                          <a:ea typeface="+mn-ea"/>
                          <a:cs typeface="+mn-cs"/>
                        </a:rPr>
                        <a:t>17</a:t>
                      </a:r>
                      <a:r>
                        <a:rPr kumimoji="1" lang="ja-JP" altLang="en-US" sz="1200" kern="1200" baseline="0" dirty="0">
                          <a:solidFill>
                            <a:schemeClr val="tx1"/>
                          </a:solidFill>
                          <a:latin typeface="+mn-lt"/>
                          <a:ea typeface="+mn-ea"/>
                          <a:cs typeface="+mn-cs"/>
                        </a:rPr>
                        <a:t>億円</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10690">
                <a:tc>
                  <a:txBody>
                    <a:bodyPr/>
                    <a:lstStyle/>
                    <a:p>
                      <a:pPr marL="0" algn="l" defTabSz="914400" rtl="0" eaLnBrk="1" latinLnBrk="0" hangingPunct="1"/>
                      <a:r>
                        <a:rPr kumimoji="1" lang="ja-JP" altLang="en-US" sz="1200" kern="1200" dirty="0">
                          <a:solidFill>
                            <a:schemeClr val="tx1"/>
                          </a:solidFill>
                          <a:latin typeface="+mn-lt"/>
                          <a:ea typeface="+mn-ea"/>
                          <a:cs typeface="+mn-cs"/>
                        </a:rPr>
                        <a:t>技能労務職員の給与水準の見直し</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賃金センサスの考慮は政令市初</a:t>
                      </a:r>
                    </a:p>
                    <a:p>
                      <a:pPr marL="0" algn="l" defTabSz="914400" rtl="0" eaLnBrk="1" latinLnBrk="0" hangingPunct="1"/>
                      <a:endParaRPr kumimoji="1" lang="ja-JP" altLang="en-US"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・民間の同一の職種又は相当する職種の水準との均衡を考慮した</a:t>
                      </a:r>
                      <a:r>
                        <a:rPr lang="ja-JP" altLang="en-US" sz="1200" dirty="0">
                          <a:solidFill>
                            <a:schemeClr val="tx1"/>
                          </a:solidFill>
                        </a:rPr>
                        <a:t>大阪府の技能労務職給料表に切り替え。その後、</a:t>
                      </a:r>
                      <a:r>
                        <a:rPr kumimoji="1" lang="ja-JP" altLang="en-US" sz="1200" kern="1200" dirty="0">
                          <a:solidFill>
                            <a:schemeClr val="tx1"/>
                          </a:solidFill>
                          <a:latin typeface="+mn-lt"/>
                          <a:ea typeface="+mn-ea"/>
                          <a:cs typeface="+mn-cs"/>
                        </a:rPr>
                        <a:t>民間の給与カーブを考慮した改定を実施</a:t>
                      </a: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・人事委員会による技能労務職相当職種民間給与調査の結果報告を受けて、さらなる見直しを検討中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13" name="テキスト ボックス 12"/>
          <p:cNvSpPr txBox="1"/>
          <p:nvPr/>
        </p:nvSpPr>
        <p:spPr>
          <a:xfrm>
            <a:off x="467544" y="764704"/>
            <a:ext cx="8280920" cy="523220"/>
          </a:xfrm>
          <a:prstGeom prst="rect">
            <a:avLst/>
          </a:prstGeom>
          <a:noFill/>
        </p:spPr>
        <p:txBody>
          <a:bodyPr wrap="square" rtlCol="0">
            <a:spAutoFit/>
          </a:bodyPr>
          <a:lstStyle/>
          <a:p>
            <a:r>
              <a:rPr lang="ja-JP" altLang="en-US" sz="1400" dirty="0"/>
              <a:t>職員の給与制度の改革を進めた結果、ラスパイレス指数（</a:t>
            </a:r>
            <a:r>
              <a:rPr lang="en-US" altLang="ja-JP" sz="1400" dirty="0"/>
              <a:t>94.2</a:t>
            </a:r>
            <a:r>
              <a:rPr lang="ja-JP" altLang="en-US" sz="1400" dirty="0"/>
              <a:t>）　は政令市中、最も低い水準となっている。（</a:t>
            </a:r>
            <a:r>
              <a:rPr lang="en-US" altLang="ja-JP" sz="1400" dirty="0"/>
              <a:t>2017</a:t>
            </a:r>
            <a:r>
              <a:rPr lang="ja-JP" altLang="en-US" sz="1400" dirty="0"/>
              <a:t>年</a:t>
            </a:r>
            <a:r>
              <a:rPr lang="en-US" altLang="ja-JP" sz="1400" dirty="0"/>
              <a:t>4</a:t>
            </a:r>
            <a:r>
              <a:rPr lang="ja-JP" altLang="en-US" sz="1400" dirty="0"/>
              <a:t>月</a:t>
            </a:r>
            <a:r>
              <a:rPr lang="en-US" altLang="ja-JP" sz="1400" dirty="0"/>
              <a:t>1</a:t>
            </a:r>
            <a:r>
              <a:rPr lang="ja-JP" altLang="en-US" sz="1400" dirty="0"/>
              <a:t>日現在）。</a:t>
            </a:r>
          </a:p>
        </p:txBody>
      </p:sp>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12" name="スライド番号プレースホルダ 11"/>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149</a:t>
            </a:fld>
            <a:endParaRPr kumimoji="1" lang="ja-JP" altLang="en-US" dirty="0"/>
          </a:p>
        </p:txBody>
      </p:sp>
      <p:sp>
        <p:nvSpPr>
          <p:cNvPr id="22" name="テキスト ボックス 21"/>
          <p:cNvSpPr txBox="1"/>
          <p:nvPr/>
        </p:nvSpPr>
        <p:spPr>
          <a:xfrm>
            <a:off x="7884368" y="0"/>
            <a:ext cx="1259632" cy="338554"/>
          </a:xfrm>
          <a:prstGeom prst="rect">
            <a:avLst/>
          </a:prstGeom>
          <a:noFill/>
        </p:spPr>
        <p:txBody>
          <a:bodyPr wrap="square" rtlCol="0">
            <a:spAutoFit/>
          </a:bodyPr>
          <a:lstStyle/>
          <a:p>
            <a:r>
              <a:rPr kumimoji="1" lang="en-US" altLang="ja-JP" sz="1600" dirty="0" smtClean="0"/>
              <a:t>A3.(11)</a:t>
            </a:r>
            <a:endParaRPr kumimoji="1" lang="ja-JP" altLang="en-US" sz="1600" dirty="0"/>
          </a:p>
        </p:txBody>
      </p:sp>
    </p:spTree>
    <p:extLst>
      <p:ext uri="{BB962C8B-B14F-4D97-AF65-F5344CB8AC3E}">
        <p14:creationId xmlns:p14="http://schemas.microsoft.com/office/powerpoint/2010/main" val="1041000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18864" y="1988840"/>
            <a:ext cx="8947224" cy="4608512"/>
          </a:xfrm>
          <a:prstGeom prst="roundRect">
            <a:avLst>
              <a:gd name="adj" fmla="val 276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323528" y="404664"/>
            <a:ext cx="2952328" cy="271869"/>
          </a:xfrm>
          <a:prstGeom prst="rect">
            <a:avLst/>
          </a:prstGeom>
        </p:spPr>
        <p:txBody>
          <a:bodyPr wrap="square">
            <a:spAutoFit/>
          </a:bodyPr>
          <a:lstStyle/>
          <a:p>
            <a:pPr>
              <a:lnSpc>
                <a:spcPts val="1440"/>
              </a:lnSpc>
            </a:pPr>
            <a:r>
              <a:rPr lang="ja-JP" altLang="en-US" dirty="0"/>
              <a:t>③給与制度改革　（２／２）</a:t>
            </a:r>
            <a:endParaRPr lang="en-US" altLang="ja-JP" dirty="0"/>
          </a:p>
        </p:txBody>
      </p:sp>
      <p:graphicFrame>
        <p:nvGraphicFramePr>
          <p:cNvPr id="9" name="表 8"/>
          <p:cNvGraphicFramePr>
            <a:graphicFrameLocks noGrp="1"/>
          </p:cNvGraphicFramePr>
          <p:nvPr>
            <p:extLst/>
          </p:nvPr>
        </p:nvGraphicFramePr>
        <p:xfrm>
          <a:off x="179512" y="1150144"/>
          <a:ext cx="8784976" cy="5328592"/>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0000"/>
                    </a:ext>
                  </a:extLst>
                </a:gridCol>
                <a:gridCol w="3599152">
                  <a:extLst>
                    <a:ext uri="{9D8B030D-6E8A-4147-A177-3AD203B41FA5}">
                      <a16:colId xmlns:a16="http://schemas.microsoft.com/office/drawing/2014/main" xmlns="" val="20001"/>
                    </a:ext>
                  </a:extLst>
                </a:gridCol>
                <a:gridCol w="3097592">
                  <a:extLst>
                    <a:ext uri="{9D8B030D-6E8A-4147-A177-3AD203B41FA5}">
                      <a16:colId xmlns:a16="http://schemas.microsoft.com/office/drawing/2014/main" xmlns="" val="20002"/>
                    </a:ext>
                  </a:extLst>
                </a:gridCol>
              </a:tblGrid>
              <a:tr h="323102">
                <a:tc>
                  <a:txBody>
                    <a:bodyPr/>
                    <a:lstStyle/>
                    <a:p>
                      <a:pPr algn="ctr"/>
                      <a:r>
                        <a:rPr kumimoji="1" lang="ja-JP" altLang="en-US" sz="1400" dirty="0">
                          <a:solidFill>
                            <a:schemeClr val="tx1"/>
                          </a:solidFill>
                        </a:rPr>
                        <a:t>項　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他都市状況　</a:t>
                      </a:r>
                      <a:r>
                        <a:rPr kumimoji="1" lang="en-US" altLang="ja-JP" sz="1050" dirty="0">
                          <a:solidFill>
                            <a:schemeClr val="tx1"/>
                          </a:solidFill>
                        </a:rPr>
                        <a:t>※</a:t>
                      </a:r>
                      <a:endParaRPr kumimoji="1" lang="ja-JP" alt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solidFill>
                            <a:schemeClr val="tx1"/>
                          </a:solidFill>
                        </a:rPr>
                        <a:t>内　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605840">
                <a:tc>
                  <a:txBody>
                    <a:bodyPr/>
                    <a:lstStyle/>
                    <a:p>
                      <a:r>
                        <a:rPr kumimoji="1" lang="ja-JP" altLang="en-US" sz="1200" dirty="0">
                          <a:solidFill>
                            <a:schemeClr val="tx1"/>
                          </a:solidFill>
                        </a:rPr>
                        <a:t>旅費制度の見直し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横浜市・名古屋市・京都市・神戸市のいずれも日当の廃止は実施していない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baseline="0" dirty="0">
                          <a:solidFill>
                            <a:schemeClr val="tx1"/>
                          </a:solidFill>
                          <a:latin typeface="+mn-lt"/>
                          <a:ea typeface="+mn-ea"/>
                          <a:cs typeface="+mn-cs"/>
                        </a:rPr>
                        <a:t>日当・食卓料の廃止、宿泊料の減額</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20080">
                <a:tc>
                  <a:txBody>
                    <a:bodyPr/>
                    <a:lstStyle/>
                    <a:p>
                      <a:r>
                        <a:rPr kumimoji="1" lang="en-US" altLang="ja-JP" sz="1200" dirty="0">
                          <a:solidFill>
                            <a:schemeClr val="tx1"/>
                          </a:solidFill>
                        </a:rPr>
                        <a:t>55</a:t>
                      </a:r>
                      <a:r>
                        <a:rPr kumimoji="1" lang="ja-JP" altLang="en-US" sz="1200" dirty="0">
                          <a:solidFill>
                            <a:schemeClr val="tx1"/>
                          </a:solidFill>
                        </a:rPr>
                        <a:t>歳を超える職員の昇給停止制度の導入</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dirty="0">
                          <a:solidFill>
                            <a:schemeClr val="tx1"/>
                          </a:solidFill>
                        </a:rPr>
                        <a:t>横浜市・名古屋市・京都市・神戸市：未実施</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solidFill>
                            <a:schemeClr val="tx1"/>
                          </a:solidFill>
                        </a:rPr>
                        <a:t>55</a:t>
                      </a:r>
                      <a:r>
                        <a:rPr kumimoji="1" lang="ja-JP" altLang="en-US" sz="1200" dirty="0">
                          <a:solidFill>
                            <a:schemeClr val="tx1"/>
                          </a:solidFill>
                        </a:rPr>
                        <a:t>歳を超える職員については、標準以下の人事評価では昇給しないこととすることで、高齢層職員の昇給を抑制する制度を導入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92088">
                <a:tc>
                  <a:txBody>
                    <a:bodyPr/>
                    <a:lstStyle/>
                    <a:p>
                      <a:r>
                        <a:rPr kumimoji="1" lang="ja-JP" altLang="en-US" sz="1200" dirty="0">
                          <a:solidFill>
                            <a:schemeClr val="tx1"/>
                          </a:solidFill>
                        </a:rPr>
                        <a:t>課長代理級の管理職手当の見直し</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横浜市・京都市は非管理職の課長補佐であり、手当は不支給</a:t>
                      </a:r>
                      <a:endParaRPr kumimoji="1" lang="en-US" altLang="ja-JP" sz="1200" kern="1200" dirty="0">
                        <a:solidFill>
                          <a:schemeClr val="tx1"/>
                        </a:solidFill>
                        <a:latin typeface="+mn-lt"/>
                        <a:ea typeface="+mn-ea"/>
                        <a:cs typeface="+mn-cs"/>
                      </a:endParaRPr>
                    </a:p>
                    <a:p>
                      <a:pPr marL="0" algn="l" defTabSz="914400" rtl="0" eaLnBrk="1" latinLnBrk="0" hangingPunct="1"/>
                      <a:r>
                        <a:rPr kumimoji="1" lang="ja-JP" altLang="en-US" sz="1200" kern="1200" dirty="0">
                          <a:solidFill>
                            <a:schemeClr val="tx1"/>
                          </a:solidFill>
                          <a:latin typeface="+mn-lt"/>
                          <a:ea typeface="+mn-ea"/>
                          <a:cs typeface="+mn-cs"/>
                        </a:rPr>
                        <a:t>名古屋市・神戸市は相当する職位がない</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課長代理を非管理職と位置付けたことに伴い、課長代理への管理職手当を廃止（超過勤務手当の支給対象）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008112">
                <a:tc>
                  <a:txBody>
                    <a:bodyPr/>
                    <a:lstStyle/>
                    <a:p>
                      <a:r>
                        <a:rPr kumimoji="1" lang="ja-JP" altLang="en-US" sz="1200" dirty="0">
                          <a:solidFill>
                            <a:schemeClr val="tx1"/>
                          </a:solidFill>
                        </a:rPr>
                        <a:t>保育士給料表、幼稚園教育職給料表の導入</a:t>
                      </a:r>
                      <a:endParaRPr kumimoji="1" lang="en-US" altLang="ja-JP"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民間の保育士、幼稚園教諭の給与水準との均衡を考慮した職種独自の給料表の導入は政令市初</a:t>
                      </a:r>
                      <a:endParaRPr kumimoji="1" lang="en-US" altLang="ja-JP"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kern="1200" dirty="0">
                          <a:solidFill>
                            <a:schemeClr val="tx1"/>
                          </a:solidFill>
                          <a:latin typeface="+mn-lt"/>
                          <a:ea typeface="+mn-ea"/>
                          <a:cs typeface="+mn-cs"/>
                        </a:rPr>
                        <a:t>行政職と同じ給料表の適用を受けていた保育士、小中学校の教員と同じ給料表の適用を受けていた幼稚園教諭について、職種独自の給料表への切り替えを実施</a:t>
                      </a:r>
                      <a:endParaRPr kumimoji="1" lang="ja-JP" alt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943266">
                <a:tc>
                  <a:txBody>
                    <a:bodyPr/>
                    <a:lstStyle/>
                    <a:p>
                      <a:r>
                        <a:rPr kumimoji="1" lang="ja-JP" altLang="en-US" sz="1200" b="0" dirty="0">
                          <a:solidFill>
                            <a:schemeClr val="tx1"/>
                          </a:solidFill>
                        </a:rPr>
                        <a:t>技能労務職員の早期退職特例制度の実施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b="0" kern="1200" dirty="0">
                          <a:solidFill>
                            <a:schemeClr val="tx1"/>
                          </a:solidFill>
                          <a:latin typeface="+mn-lt"/>
                          <a:ea typeface="+mn-ea"/>
                          <a:cs typeface="+mn-cs"/>
                        </a:rPr>
                        <a:t>横浜市・名古屋市・京都市・神戸市：未実施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a:solidFill>
                            <a:schemeClr val="tx1"/>
                          </a:solidFill>
                        </a:rPr>
                        <a:t>技能労務職員の人員削減を促進するため、早期退職をする技能労務職員に支給する退職手当に、通常の早期退職を上回る加算を実施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国の給与制度の総合的見直しに準じた制度見直し</a:t>
                      </a:r>
                      <a:endParaRPr kumimoji="1" lang="en-US" altLang="ja-JP" sz="12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kumimoji="1" lang="ja-JP" altLang="en-US" sz="1200" kern="1200" dirty="0">
                          <a:solidFill>
                            <a:schemeClr val="tx1"/>
                          </a:solidFill>
                          <a:latin typeface="+mn-lt"/>
                          <a:ea typeface="+mn-ea"/>
                          <a:cs typeface="+mn-cs"/>
                        </a:rPr>
                        <a:t>各政令市で国に準じた見直しを実施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rPr>
                        <a:t>国が地域間の給与配分の適正化の観点から俸給表水準の引下げと地域手当の見直しを実施したことに伴い、本市においても給料表水準と地域手当の見直しを実施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10"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12" name="スライド番号プレースホルダ 11"/>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150</a:t>
            </a:fld>
            <a:endParaRPr kumimoji="1" lang="ja-JP" altLang="en-US" dirty="0"/>
          </a:p>
        </p:txBody>
      </p:sp>
      <p:sp>
        <p:nvSpPr>
          <p:cNvPr id="11" name="テキスト ボックス 10"/>
          <p:cNvSpPr txBox="1"/>
          <p:nvPr/>
        </p:nvSpPr>
        <p:spPr>
          <a:xfrm>
            <a:off x="323528" y="775737"/>
            <a:ext cx="2016224" cy="276999"/>
          </a:xfrm>
          <a:prstGeom prst="rect">
            <a:avLst/>
          </a:prstGeom>
          <a:noFill/>
        </p:spPr>
        <p:txBody>
          <a:bodyPr wrap="square" rtlCol="0">
            <a:spAutoFit/>
          </a:bodyPr>
          <a:lstStyle/>
          <a:p>
            <a:r>
              <a:rPr kumimoji="1" lang="ja-JP" altLang="en-US" sz="1200" dirty="0"/>
              <a:t>（前頁からの続き）</a:t>
            </a:r>
          </a:p>
        </p:txBody>
      </p:sp>
      <p:sp>
        <p:nvSpPr>
          <p:cNvPr id="13" name="テキスト ボックス 12"/>
          <p:cNvSpPr txBox="1"/>
          <p:nvPr/>
        </p:nvSpPr>
        <p:spPr>
          <a:xfrm>
            <a:off x="179512" y="6530860"/>
            <a:ext cx="5832648" cy="276999"/>
          </a:xfrm>
          <a:prstGeom prst="rect">
            <a:avLst/>
          </a:prstGeom>
          <a:noFill/>
        </p:spPr>
        <p:txBody>
          <a:bodyPr wrap="square" rtlCol="0">
            <a:spAutoFit/>
          </a:bodyPr>
          <a:lstStyle/>
          <a:p>
            <a:r>
              <a:rPr kumimoji="1" lang="en-US" altLang="ja-JP" sz="1200" dirty="0"/>
              <a:t>※</a:t>
            </a:r>
            <a:r>
              <a:rPr kumimoji="1" lang="ja-JP" altLang="en-US" sz="1200" dirty="0"/>
              <a:t>　</a:t>
            </a:r>
            <a:r>
              <a:rPr lang="ja-JP" altLang="en-US" sz="1200" dirty="0"/>
              <a:t>他都市状況については、</a:t>
            </a:r>
            <a:r>
              <a:rPr lang="en-US" altLang="ja-JP" sz="1200" dirty="0"/>
              <a:t>2017</a:t>
            </a:r>
            <a:r>
              <a:rPr lang="ja-JP" altLang="en-US" sz="1200" dirty="0"/>
              <a:t>年</a:t>
            </a:r>
            <a:r>
              <a:rPr lang="en-US" altLang="ja-JP" sz="1200" dirty="0"/>
              <a:t>4</a:t>
            </a:r>
            <a:r>
              <a:rPr lang="ja-JP" altLang="en-US" sz="1200" dirty="0"/>
              <a:t>月</a:t>
            </a:r>
            <a:r>
              <a:rPr lang="en-US" altLang="ja-JP" sz="1200" dirty="0"/>
              <a:t>1</a:t>
            </a:r>
            <a:r>
              <a:rPr lang="ja-JP" altLang="en-US" sz="1200" dirty="0"/>
              <a:t>日現在</a:t>
            </a:r>
          </a:p>
        </p:txBody>
      </p:sp>
      <p:sp>
        <p:nvSpPr>
          <p:cNvPr id="14" name="テキスト ボックス 13"/>
          <p:cNvSpPr txBox="1"/>
          <p:nvPr/>
        </p:nvSpPr>
        <p:spPr>
          <a:xfrm>
            <a:off x="7884368" y="0"/>
            <a:ext cx="1259632" cy="338554"/>
          </a:xfrm>
          <a:prstGeom prst="rect">
            <a:avLst/>
          </a:prstGeom>
          <a:noFill/>
        </p:spPr>
        <p:txBody>
          <a:bodyPr wrap="square" rtlCol="0">
            <a:spAutoFit/>
          </a:bodyPr>
          <a:lstStyle/>
          <a:p>
            <a:r>
              <a:rPr kumimoji="1" lang="en-US" altLang="ja-JP" sz="1600" dirty="0" smtClean="0"/>
              <a:t>A3.(11)</a:t>
            </a:r>
            <a:endParaRPr kumimoji="1" lang="ja-JP" altLang="en-US" sz="1600" dirty="0"/>
          </a:p>
        </p:txBody>
      </p:sp>
    </p:spTree>
    <p:extLst>
      <p:ext uri="{BB962C8B-B14F-4D97-AF65-F5344CB8AC3E}">
        <p14:creationId xmlns:p14="http://schemas.microsoft.com/office/powerpoint/2010/main" val="299718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kumimoji="1" lang="en-US" altLang="ja-JP" sz="2400" b="1" u="sng" dirty="0">
                <a:solidFill>
                  <a:schemeClr val="bg1"/>
                </a:solidFill>
                <a:latin typeface="+mn-ea"/>
                <a:ea typeface="+mn-ea"/>
              </a:rPr>
              <a:t>Ⅱ</a:t>
            </a:r>
            <a:r>
              <a:rPr kumimoji="1" lang="en-US" altLang="ja-JP" sz="2400" b="1" u="sng" dirty="0" smtClean="0">
                <a:solidFill>
                  <a:schemeClr val="bg1"/>
                </a:solidFill>
                <a:latin typeface="+mn-ea"/>
                <a:ea typeface="+mn-ea"/>
              </a:rPr>
              <a:t>【</a:t>
            </a:r>
            <a:r>
              <a:rPr lang="ja-JP" altLang="en-US" sz="2400" b="1" u="sng" dirty="0" smtClean="0">
                <a:solidFill>
                  <a:schemeClr val="bg1"/>
                </a:solidFill>
                <a:latin typeface="+mn-ea"/>
              </a:rPr>
              <a:t>公民連携の推進</a:t>
            </a:r>
            <a:r>
              <a:rPr kumimoji="1" lang="en-US" altLang="ja-JP" sz="2400" b="1" u="sng" dirty="0" smtClean="0">
                <a:solidFill>
                  <a:schemeClr val="bg1"/>
                </a:solidFill>
                <a:latin typeface="+mn-ea"/>
                <a:ea typeface="+mn-ea"/>
              </a:rPr>
              <a:t>】(</a:t>
            </a:r>
            <a:r>
              <a:rPr lang="en-US" altLang="ja-JP" sz="2400" b="1" u="sng" dirty="0" smtClean="0">
                <a:solidFill>
                  <a:schemeClr val="bg1"/>
                </a:solidFill>
                <a:latin typeface="+mn-ea"/>
              </a:rPr>
              <a:t>1</a:t>
            </a:r>
            <a:r>
              <a:rPr lang="en-US" altLang="ja-JP" sz="2400" b="1" u="sng" dirty="0">
                <a:solidFill>
                  <a:schemeClr val="bg1"/>
                </a:solidFill>
                <a:latin typeface="+mn-ea"/>
              </a:rPr>
              <a:t>1</a:t>
            </a:r>
            <a:r>
              <a:rPr kumimoji="1" lang="en-US" altLang="ja-JP" sz="2400" b="1" u="sng" dirty="0" smtClean="0">
                <a:solidFill>
                  <a:schemeClr val="bg1"/>
                </a:solidFill>
                <a:latin typeface="+mn-ea"/>
                <a:ea typeface="+mn-ea"/>
              </a:rPr>
              <a:t>)</a:t>
            </a:r>
            <a:r>
              <a:rPr kumimoji="1" lang="ja-JP" altLang="en-US" sz="2400" b="1" u="sng" dirty="0">
                <a:solidFill>
                  <a:schemeClr val="bg1"/>
                </a:solidFill>
                <a:latin typeface="+mn-ea"/>
                <a:ea typeface="+mn-ea"/>
              </a:rPr>
              <a:t>　</a:t>
            </a:r>
            <a:r>
              <a:rPr lang="ja-JP" altLang="en-US" sz="2400" b="1" u="sng" dirty="0">
                <a:solidFill>
                  <a:schemeClr val="bg1"/>
                </a:solidFill>
                <a:latin typeface="+mn-ea"/>
              </a:rPr>
              <a:t>企業等との連携</a:t>
            </a:r>
            <a:r>
              <a:rPr lang="ja-JP" altLang="en-US" sz="2400" b="1" dirty="0">
                <a:solidFill>
                  <a:schemeClr val="bg1"/>
                </a:solidFill>
                <a:latin typeface="+mn-ea"/>
              </a:rPr>
              <a:t>　</a:t>
            </a:r>
            <a:r>
              <a:rPr lang="en-US" altLang="ja-JP" sz="2400" b="1" dirty="0">
                <a:solidFill>
                  <a:schemeClr val="bg1"/>
                </a:solidFill>
                <a:latin typeface="+mn-ea"/>
              </a:rPr>
              <a:t>〔</a:t>
            </a:r>
            <a:r>
              <a:rPr lang="ja-JP" altLang="en-US" sz="2400" b="1" dirty="0">
                <a:solidFill>
                  <a:schemeClr val="bg1"/>
                </a:solidFill>
                <a:latin typeface="+mn-ea"/>
              </a:rPr>
              <a:t>新規</a:t>
            </a:r>
            <a:r>
              <a:rPr lang="en-US" altLang="ja-JP" sz="2400" b="1" dirty="0">
                <a:solidFill>
                  <a:schemeClr val="bg1"/>
                </a:solidFill>
                <a:latin typeface="+mn-ea"/>
              </a:rPr>
              <a:t>〕</a:t>
            </a:r>
            <a:endParaRPr kumimoji="1" lang="ja-JP" altLang="en-US" sz="2400" b="1" dirty="0">
              <a:solidFill>
                <a:schemeClr val="bg1"/>
              </a:solidFill>
              <a:latin typeface="+mn-ea"/>
            </a:endParaRP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115</a:t>
            </a:fld>
            <a:endParaRPr kumimoji="1" lang="ja-JP" altLang="en-US"/>
          </a:p>
        </p:txBody>
      </p:sp>
      <p:graphicFrame>
        <p:nvGraphicFramePr>
          <p:cNvPr id="9" name="表 8"/>
          <p:cNvGraphicFramePr>
            <a:graphicFrameLocks noGrp="1"/>
          </p:cNvGraphicFramePr>
          <p:nvPr>
            <p:extLst>
              <p:ext uri="{D42A27DB-BD31-4B8C-83A1-F6EECF244321}">
                <p14:modId xmlns:p14="http://schemas.microsoft.com/office/powerpoint/2010/main" val="607371602"/>
              </p:ext>
            </p:extLst>
          </p:nvPr>
        </p:nvGraphicFramePr>
        <p:xfrm>
          <a:off x="275236" y="718304"/>
          <a:ext cx="8604572" cy="4130040"/>
        </p:xfrm>
        <a:graphic>
          <a:graphicData uri="http://schemas.openxmlformats.org/drawingml/2006/table">
            <a:tbl>
              <a:tblPr firstRow="1">
                <a:tableStyleId>{5C22544A-7EE6-4342-B048-85BDC9FD1C3A}</a:tableStyleId>
              </a:tblPr>
              <a:tblGrid>
                <a:gridCol w="1872208">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2136524">
                  <a:extLst>
                    <a:ext uri="{9D8B030D-6E8A-4147-A177-3AD203B41FA5}">
                      <a16:colId xmlns:a16="http://schemas.microsoft.com/office/drawing/2014/main" xmlns="" val="20002"/>
                    </a:ext>
                  </a:extLst>
                </a:gridCol>
                <a:gridCol w="2795640">
                  <a:extLst>
                    <a:ext uri="{9D8B030D-6E8A-4147-A177-3AD203B41FA5}">
                      <a16:colId xmlns:a16="http://schemas.microsoft.com/office/drawing/2014/main" xmlns="" val="20003"/>
                    </a:ext>
                  </a:extLst>
                </a:gridCol>
              </a:tblGrid>
              <a:tr h="293148">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981960">
                <a:tc>
                  <a:txBody>
                    <a:bodyPr/>
                    <a:lstStyle/>
                    <a:p>
                      <a:pPr>
                        <a:lnSpc>
                          <a:spcPts val="1800"/>
                        </a:lnSpc>
                        <a:spcAft>
                          <a:spcPts val="600"/>
                        </a:spcAft>
                      </a:pPr>
                      <a:r>
                        <a:rPr lang="ja-JP" altLang="en-US" sz="1300" u="none" dirty="0">
                          <a:solidFill>
                            <a:schemeClr val="tx1"/>
                          </a:solidFill>
                          <a:latin typeface="Calibri" pitchFamily="34" charset="0"/>
                        </a:rPr>
                        <a:t>マルチパートナーシップによる活力ある地域社会づくりを進める上で、</a:t>
                      </a:r>
                    </a:p>
                    <a:p>
                      <a:pPr>
                        <a:lnSpc>
                          <a:spcPts val="1800"/>
                        </a:lnSpc>
                        <a:spcAft>
                          <a:spcPts val="600"/>
                        </a:spcAft>
                      </a:pPr>
                      <a:r>
                        <a:rPr lang="ja-JP" altLang="en-US" sz="1300" u="none" dirty="0">
                          <a:solidFill>
                            <a:schemeClr val="tx1"/>
                          </a:solidFill>
                          <a:latin typeface="Calibri" pitchFamily="34" charset="0"/>
                        </a:rPr>
                        <a:t>・企業側からみて本市の連携窓口が分かりにくく、また具体的な連携の取組も企業側に伝わっていない。</a:t>
                      </a:r>
                    </a:p>
                    <a:p>
                      <a:pPr>
                        <a:lnSpc>
                          <a:spcPts val="1800"/>
                        </a:lnSpc>
                        <a:spcAft>
                          <a:spcPts val="600"/>
                        </a:spcAft>
                      </a:pPr>
                      <a:r>
                        <a:rPr lang="ja-JP" altLang="en-US" sz="1300" u="none" dirty="0">
                          <a:solidFill>
                            <a:schemeClr val="tx1"/>
                          </a:solidFill>
                          <a:latin typeface="Calibri" pitchFamily="34" charset="0"/>
                        </a:rPr>
                        <a:t>・企業等との連携協定などにより構築されたネットワークについて、十分な周知や組織的な共有ができていない。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spcAft>
                          <a:spcPts val="600"/>
                        </a:spcAft>
                      </a:pPr>
                      <a:r>
                        <a:rPr lang="ja-JP" altLang="en-US" sz="1300" dirty="0"/>
                        <a:t>・企業等との連携窓口を一元化する。</a:t>
                      </a:r>
                      <a:endParaRPr lang="en-US" altLang="ja-JP" sz="1300" dirty="0"/>
                    </a:p>
                    <a:p>
                      <a:pPr>
                        <a:lnSpc>
                          <a:spcPts val="1800"/>
                        </a:lnSpc>
                        <a:spcAft>
                          <a:spcPts val="600"/>
                        </a:spcAft>
                      </a:pPr>
                      <a:endParaRPr lang="ja-JP" altLang="en-US" sz="1300" dirty="0"/>
                    </a:p>
                    <a:p>
                      <a:pPr>
                        <a:lnSpc>
                          <a:spcPts val="1800"/>
                        </a:lnSpc>
                        <a:spcAft>
                          <a:spcPts val="600"/>
                        </a:spcAft>
                      </a:pPr>
                      <a:r>
                        <a:rPr lang="ja-JP" altLang="en-US" sz="1300" dirty="0"/>
                        <a:t>・連携による具体的取組・連携企業の声などを整理し、企業等にその内容を届ける。</a:t>
                      </a:r>
                      <a:endParaRPr lang="en-US" altLang="ja-JP" sz="1300" dirty="0"/>
                    </a:p>
                    <a:p>
                      <a:pPr>
                        <a:lnSpc>
                          <a:spcPts val="1800"/>
                        </a:lnSpc>
                        <a:spcAft>
                          <a:spcPts val="600"/>
                        </a:spcAft>
                      </a:pPr>
                      <a:endParaRPr lang="ja-JP" altLang="en-US" sz="1300" dirty="0"/>
                    </a:p>
                    <a:p>
                      <a:pPr>
                        <a:lnSpc>
                          <a:spcPts val="1800"/>
                        </a:lnSpc>
                        <a:spcAft>
                          <a:spcPts val="600"/>
                        </a:spcAft>
                      </a:pPr>
                      <a:r>
                        <a:rPr lang="ja-JP" altLang="en-US" sz="1300" dirty="0"/>
                        <a:t>・本市各所属の企業等との連携状況を一元的に把握し、各連携企業の強みや連携のメリットがわかるように整理して市内部で共有化する。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800"/>
                        </a:lnSpc>
                        <a:spcAft>
                          <a:spcPts val="600"/>
                        </a:spcAft>
                      </a:pPr>
                      <a:r>
                        <a:rPr lang="ja-JP" altLang="en-US" sz="1300" dirty="0">
                          <a:solidFill>
                            <a:schemeClr val="tx1"/>
                          </a:solidFill>
                        </a:rPr>
                        <a:t>・企業等との連携窓口を一元化した。（</a:t>
                      </a:r>
                      <a:r>
                        <a:rPr lang="en-US" altLang="ja-JP" sz="1300" dirty="0">
                          <a:solidFill>
                            <a:schemeClr val="tx1"/>
                          </a:solidFill>
                        </a:rPr>
                        <a:t>2017</a:t>
                      </a:r>
                      <a:r>
                        <a:rPr lang="ja-JP" altLang="en-US" sz="1300" dirty="0">
                          <a:solidFill>
                            <a:schemeClr val="tx1"/>
                          </a:solidFill>
                        </a:rPr>
                        <a:t>年</a:t>
                      </a:r>
                      <a:r>
                        <a:rPr lang="en-US" altLang="ja-JP" sz="1300" dirty="0">
                          <a:solidFill>
                            <a:schemeClr val="tx1"/>
                          </a:solidFill>
                        </a:rPr>
                        <a:t>4</a:t>
                      </a:r>
                      <a:r>
                        <a:rPr lang="ja-JP" altLang="en-US" sz="1300" dirty="0">
                          <a:solidFill>
                            <a:schemeClr val="tx1"/>
                          </a:solidFill>
                        </a:rPr>
                        <a:t>月）</a:t>
                      </a:r>
                      <a:endParaRPr lang="en-US" altLang="ja-JP" sz="1300" dirty="0">
                        <a:solidFill>
                          <a:schemeClr val="tx1"/>
                        </a:solidFill>
                      </a:endParaRPr>
                    </a:p>
                    <a:p>
                      <a:pPr>
                        <a:lnSpc>
                          <a:spcPts val="1800"/>
                        </a:lnSpc>
                        <a:spcAft>
                          <a:spcPts val="600"/>
                        </a:spcAft>
                      </a:pPr>
                      <a:endParaRPr lang="ja-JP" altLang="en-US" sz="1300" dirty="0">
                        <a:solidFill>
                          <a:schemeClr val="tx1"/>
                        </a:solidFill>
                      </a:endParaRPr>
                    </a:p>
                    <a:p>
                      <a:pPr>
                        <a:lnSpc>
                          <a:spcPts val="1800"/>
                        </a:lnSpc>
                        <a:spcAft>
                          <a:spcPts val="600"/>
                        </a:spcAft>
                      </a:pPr>
                      <a:r>
                        <a:rPr lang="ja-JP" altLang="en-US" sz="1300" dirty="0">
                          <a:solidFill>
                            <a:schemeClr val="tx1"/>
                          </a:solidFill>
                        </a:rPr>
                        <a:t>・連携のメリットや手法等についても</a:t>
                      </a:r>
                      <a:r>
                        <a:rPr lang="en-US" altLang="ja-JP" sz="1300" dirty="0">
                          <a:solidFill>
                            <a:schemeClr val="tx1"/>
                          </a:solidFill>
                        </a:rPr>
                        <a:t>HP</a:t>
                      </a:r>
                      <a:r>
                        <a:rPr lang="ja-JP" altLang="en-US" sz="1300" dirty="0">
                          <a:solidFill>
                            <a:schemeClr val="tx1"/>
                          </a:solidFill>
                        </a:rPr>
                        <a:t>等により周知を行った。（</a:t>
                      </a:r>
                      <a:r>
                        <a:rPr lang="en-US" altLang="ja-JP" sz="1300" dirty="0">
                          <a:solidFill>
                            <a:schemeClr val="tx1"/>
                          </a:solidFill>
                        </a:rPr>
                        <a:t>2017</a:t>
                      </a:r>
                      <a:r>
                        <a:rPr lang="ja-JP" altLang="en-US" sz="1300" dirty="0">
                          <a:solidFill>
                            <a:schemeClr val="tx1"/>
                          </a:solidFill>
                        </a:rPr>
                        <a:t>年</a:t>
                      </a:r>
                      <a:r>
                        <a:rPr lang="en-US" altLang="ja-JP" sz="1300" dirty="0">
                          <a:solidFill>
                            <a:schemeClr val="tx1"/>
                          </a:solidFill>
                        </a:rPr>
                        <a:t>6</a:t>
                      </a:r>
                      <a:r>
                        <a:rPr lang="ja-JP" altLang="en-US" sz="1300" dirty="0">
                          <a:solidFill>
                            <a:schemeClr val="tx1"/>
                          </a:solidFill>
                        </a:rPr>
                        <a:t>月）</a:t>
                      </a:r>
                      <a:endParaRPr lang="en-US" altLang="ja-JP" sz="1300" dirty="0">
                        <a:solidFill>
                          <a:schemeClr val="tx1"/>
                        </a:solidFill>
                      </a:endParaRPr>
                    </a:p>
                    <a:p>
                      <a:pPr>
                        <a:lnSpc>
                          <a:spcPts val="1800"/>
                        </a:lnSpc>
                        <a:spcAft>
                          <a:spcPts val="600"/>
                        </a:spcAft>
                      </a:pPr>
                      <a:endParaRPr lang="en-US" altLang="ja-JP" sz="1300" dirty="0">
                        <a:solidFill>
                          <a:schemeClr val="tx1"/>
                        </a:solidFill>
                      </a:endParaRPr>
                    </a:p>
                    <a:p>
                      <a:pPr>
                        <a:lnSpc>
                          <a:spcPts val="1800"/>
                        </a:lnSpc>
                        <a:spcAft>
                          <a:spcPts val="600"/>
                        </a:spcAft>
                      </a:pPr>
                      <a:r>
                        <a:rPr lang="ja-JP" altLang="en-US" sz="1300" dirty="0">
                          <a:solidFill>
                            <a:schemeClr val="tx1"/>
                          </a:solidFill>
                        </a:rPr>
                        <a:t>・各所属と企業等との連携（ネットワーク）状況を集約し、本市ＨＰ及び庁内ポータルに掲載し、周知及び共有を図った。（</a:t>
                      </a:r>
                      <a:r>
                        <a:rPr lang="en-US" altLang="ja-JP" sz="1300" dirty="0">
                          <a:solidFill>
                            <a:schemeClr val="tx1"/>
                          </a:solidFill>
                        </a:rPr>
                        <a:t>2017</a:t>
                      </a:r>
                      <a:r>
                        <a:rPr lang="ja-JP" altLang="en-US" sz="1300" dirty="0">
                          <a:solidFill>
                            <a:schemeClr val="tx1"/>
                          </a:solidFill>
                        </a:rPr>
                        <a:t>年</a:t>
                      </a:r>
                      <a:r>
                        <a:rPr lang="en-US" altLang="ja-JP" sz="1300" dirty="0">
                          <a:solidFill>
                            <a:schemeClr val="tx1"/>
                          </a:solidFill>
                        </a:rPr>
                        <a:t>6</a:t>
                      </a:r>
                      <a:r>
                        <a:rPr lang="ja-JP" altLang="en-US" sz="1300" dirty="0">
                          <a:solidFill>
                            <a:schemeClr val="tx1"/>
                          </a:solidFill>
                        </a:rPr>
                        <a:t>月、</a:t>
                      </a:r>
                      <a:r>
                        <a:rPr lang="en-US" altLang="ja-JP" sz="1300" dirty="0">
                          <a:solidFill>
                            <a:schemeClr val="tx1"/>
                          </a:solidFill>
                        </a:rPr>
                        <a:t>2018</a:t>
                      </a:r>
                      <a:r>
                        <a:rPr lang="ja-JP" altLang="en-US" sz="1300" dirty="0">
                          <a:solidFill>
                            <a:schemeClr val="tx1"/>
                          </a:solidFill>
                        </a:rPr>
                        <a:t>年</a:t>
                      </a:r>
                      <a:r>
                        <a:rPr lang="en-US" altLang="ja-JP" sz="1300" dirty="0">
                          <a:solidFill>
                            <a:schemeClr val="tx1"/>
                          </a:solidFill>
                        </a:rPr>
                        <a:t>3</a:t>
                      </a:r>
                      <a:r>
                        <a:rPr lang="ja-JP" altLang="en-US" sz="1300" dirty="0">
                          <a:solidFill>
                            <a:schemeClr val="tx1"/>
                          </a:solidFill>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7313" indent="-87313">
                        <a:lnSpc>
                          <a:spcPts val="1800"/>
                        </a:lnSpc>
                        <a:spcAft>
                          <a:spcPts val="600"/>
                        </a:spcAft>
                      </a:pPr>
                      <a:r>
                        <a:rPr lang="ja-JP" altLang="en-US" sz="1300" b="0" u="none" dirty="0">
                          <a:solidFill>
                            <a:schemeClr val="tx1"/>
                          </a:solidFill>
                        </a:rPr>
                        <a:t>・包括連携協定締結数</a:t>
                      </a:r>
                    </a:p>
                    <a:p>
                      <a:pPr marL="87313" indent="-87313">
                        <a:lnSpc>
                          <a:spcPts val="1800"/>
                        </a:lnSpc>
                        <a:spcAft>
                          <a:spcPts val="600"/>
                        </a:spcAft>
                      </a:pPr>
                      <a:r>
                        <a:rPr lang="ja-JP" altLang="en-US" sz="1300" b="0" u="none" dirty="0">
                          <a:solidFill>
                            <a:schemeClr val="tx1"/>
                          </a:solidFill>
                        </a:rPr>
                        <a:t>　</a:t>
                      </a:r>
                      <a:r>
                        <a:rPr lang="en-US" altLang="ja-JP" sz="1300" b="0" u="none" strike="noStrike" baseline="0" dirty="0">
                          <a:solidFill>
                            <a:schemeClr val="tx1"/>
                          </a:solidFill>
                        </a:rPr>
                        <a:t>2017</a:t>
                      </a:r>
                      <a:r>
                        <a:rPr lang="ja-JP" altLang="en-US" sz="1300" b="0" u="none" strike="noStrike" dirty="0">
                          <a:solidFill>
                            <a:schemeClr val="tx1"/>
                          </a:solidFill>
                        </a:rPr>
                        <a:t>年度</a:t>
                      </a:r>
                      <a:r>
                        <a:rPr lang="ja-JP" altLang="en-US" sz="1300" b="0" u="none" dirty="0">
                          <a:solidFill>
                            <a:schemeClr val="tx1"/>
                          </a:solidFill>
                        </a:rPr>
                        <a:t>新規　</a:t>
                      </a:r>
                      <a:r>
                        <a:rPr lang="en-US" altLang="ja-JP" sz="1300" b="0" u="none" strike="noStrike" baseline="0" dirty="0" smtClean="0">
                          <a:solidFill>
                            <a:schemeClr val="tx1"/>
                          </a:solidFill>
                        </a:rPr>
                        <a:t>8</a:t>
                      </a:r>
                      <a:r>
                        <a:rPr lang="ja-JP" altLang="en-US" sz="1300" b="0" u="none" dirty="0" smtClean="0">
                          <a:solidFill>
                            <a:schemeClr val="tx1"/>
                          </a:solidFill>
                        </a:rPr>
                        <a:t>件</a:t>
                      </a:r>
                      <a:endParaRPr lang="en-US" altLang="ja-JP" sz="1300" b="0" u="none" strike="sngStrike" dirty="0">
                        <a:solidFill>
                          <a:schemeClr val="tx1"/>
                        </a:solidFill>
                      </a:endParaRPr>
                    </a:p>
                    <a:p>
                      <a:pPr marL="87313" indent="-87313">
                        <a:lnSpc>
                          <a:spcPts val="1800"/>
                        </a:lnSpc>
                        <a:spcAft>
                          <a:spcPts val="600"/>
                        </a:spcAft>
                      </a:pPr>
                      <a:r>
                        <a:rPr lang="ja-JP" altLang="en-US" sz="1300" b="0" u="none" dirty="0">
                          <a:solidFill>
                            <a:schemeClr val="tx1"/>
                          </a:solidFill>
                        </a:rPr>
                        <a:t>（</a:t>
                      </a:r>
                      <a:r>
                        <a:rPr lang="en-US" altLang="ja-JP" sz="1300" b="0" u="none" dirty="0">
                          <a:solidFill>
                            <a:schemeClr val="tx1"/>
                          </a:solidFill>
                        </a:rPr>
                        <a:t>2018</a:t>
                      </a:r>
                      <a:r>
                        <a:rPr lang="ja-JP" altLang="en-US" sz="1300" b="0" u="none" dirty="0">
                          <a:solidFill>
                            <a:schemeClr val="tx1"/>
                          </a:solidFill>
                        </a:rPr>
                        <a:t>年</a:t>
                      </a:r>
                      <a:r>
                        <a:rPr lang="en-US" altLang="ja-JP" sz="1300" b="0" u="none" dirty="0">
                          <a:solidFill>
                            <a:schemeClr val="tx1"/>
                          </a:solidFill>
                        </a:rPr>
                        <a:t>3</a:t>
                      </a:r>
                      <a:r>
                        <a:rPr lang="ja-JP" altLang="en-US" sz="1300" b="0" u="none" dirty="0">
                          <a:solidFill>
                            <a:schemeClr val="tx1"/>
                          </a:solidFill>
                        </a:rPr>
                        <a:t>月末現在　</a:t>
                      </a:r>
                      <a:r>
                        <a:rPr lang="en-US" altLang="ja-JP" sz="1300" b="0" u="none" dirty="0" smtClean="0">
                          <a:solidFill>
                            <a:schemeClr val="tx1"/>
                          </a:solidFill>
                        </a:rPr>
                        <a:t>38</a:t>
                      </a:r>
                      <a:r>
                        <a:rPr lang="ja-JP" altLang="en-US" sz="1300" b="0" u="none" dirty="0" smtClean="0">
                          <a:solidFill>
                            <a:schemeClr val="tx1"/>
                          </a:solidFill>
                        </a:rPr>
                        <a:t>件</a:t>
                      </a:r>
                      <a:r>
                        <a:rPr lang="ja-JP" altLang="en-US" sz="1300" b="0" u="none" dirty="0">
                          <a:solidFill>
                            <a:schemeClr val="tx1"/>
                          </a:solidFill>
                        </a:rPr>
                        <a:t>）</a:t>
                      </a:r>
                      <a:endParaRPr lang="en-US" altLang="ja-JP" sz="1300" b="0" u="none" dirty="0">
                        <a:solidFill>
                          <a:schemeClr val="tx1"/>
                        </a:solidFill>
                      </a:endParaRPr>
                    </a:p>
                    <a:p>
                      <a:pPr marL="87313" indent="-87313">
                        <a:lnSpc>
                          <a:spcPts val="1800"/>
                        </a:lnSpc>
                        <a:spcAft>
                          <a:spcPts val="600"/>
                        </a:spcAft>
                      </a:pPr>
                      <a:endParaRPr lang="ja-JP" altLang="en-US" sz="1300" b="0" u="none" dirty="0">
                        <a:solidFill>
                          <a:schemeClr val="tx1"/>
                        </a:solidFill>
                      </a:endParaRPr>
                    </a:p>
                    <a:p>
                      <a:pPr marL="87313" indent="-87313">
                        <a:lnSpc>
                          <a:spcPts val="1800"/>
                        </a:lnSpc>
                        <a:spcAft>
                          <a:spcPts val="600"/>
                        </a:spcAft>
                      </a:pPr>
                      <a:r>
                        <a:rPr lang="ja-JP" altLang="en-US" sz="1300" b="0" u="none" dirty="0">
                          <a:solidFill>
                            <a:schemeClr val="tx1"/>
                          </a:solidFill>
                        </a:rPr>
                        <a:t>・クリック募金協賛企業数</a:t>
                      </a:r>
                    </a:p>
                    <a:p>
                      <a:pPr marL="87313" indent="-87313">
                        <a:lnSpc>
                          <a:spcPts val="1800"/>
                        </a:lnSpc>
                        <a:spcAft>
                          <a:spcPts val="600"/>
                        </a:spcAft>
                      </a:pPr>
                      <a:r>
                        <a:rPr lang="ja-JP" altLang="en-US" sz="1300" b="0" u="none" dirty="0">
                          <a:solidFill>
                            <a:schemeClr val="tx1"/>
                          </a:solidFill>
                        </a:rPr>
                        <a:t>　</a:t>
                      </a:r>
                      <a:r>
                        <a:rPr lang="en-US" altLang="ja-JP" sz="1300" b="0" u="none" strike="noStrike" baseline="0" dirty="0">
                          <a:solidFill>
                            <a:schemeClr val="tx1"/>
                          </a:solidFill>
                        </a:rPr>
                        <a:t>2017</a:t>
                      </a:r>
                      <a:r>
                        <a:rPr lang="ja-JP" altLang="en-US" sz="1300" b="0" u="none" dirty="0">
                          <a:solidFill>
                            <a:schemeClr val="tx1"/>
                          </a:solidFill>
                        </a:rPr>
                        <a:t>年度新規　</a:t>
                      </a:r>
                      <a:r>
                        <a:rPr lang="en-US" altLang="ja-JP" sz="1300" b="0" u="none" dirty="0">
                          <a:solidFill>
                            <a:schemeClr val="tx1"/>
                          </a:solidFill>
                        </a:rPr>
                        <a:t>14</a:t>
                      </a:r>
                      <a:r>
                        <a:rPr lang="ja-JP" altLang="en-US" sz="1300" b="0" u="none" strike="noStrike" baseline="0" dirty="0">
                          <a:solidFill>
                            <a:schemeClr val="tx1"/>
                          </a:solidFill>
                        </a:rPr>
                        <a:t>社</a:t>
                      </a:r>
                      <a:endParaRPr lang="en-US" altLang="ja-JP" sz="1300" b="0" u="none" strike="sngStrike" dirty="0">
                        <a:solidFill>
                          <a:schemeClr val="tx1"/>
                        </a:solidFill>
                      </a:endParaRPr>
                    </a:p>
                    <a:p>
                      <a:pPr marL="87313" indent="-87313">
                        <a:lnSpc>
                          <a:spcPts val="1800"/>
                        </a:lnSpc>
                        <a:spcAft>
                          <a:spcPts val="600"/>
                        </a:spcAft>
                      </a:pPr>
                      <a:r>
                        <a:rPr lang="ja-JP" altLang="en-US" sz="1300" b="0" u="none" spc="-10" dirty="0">
                          <a:solidFill>
                            <a:schemeClr val="tx1"/>
                          </a:solidFill>
                        </a:rPr>
                        <a:t>（</a:t>
                      </a:r>
                      <a:r>
                        <a:rPr lang="en-US" altLang="ja-JP" sz="1300" b="0" u="none" spc="-10" dirty="0">
                          <a:solidFill>
                            <a:schemeClr val="tx1"/>
                          </a:solidFill>
                        </a:rPr>
                        <a:t>2018</a:t>
                      </a:r>
                      <a:r>
                        <a:rPr lang="ja-JP" altLang="en-US" sz="1300" b="0" u="none" spc="-10" dirty="0">
                          <a:solidFill>
                            <a:schemeClr val="tx1"/>
                          </a:solidFill>
                        </a:rPr>
                        <a:t>年</a:t>
                      </a:r>
                      <a:r>
                        <a:rPr lang="en-US" altLang="ja-JP" sz="1300" b="0" u="none" spc="-10" dirty="0">
                          <a:solidFill>
                            <a:schemeClr val="tx1"/>
                          </a:solidFill>
                        </a:rPr>
                        <a:t>3</a:t>
                      </a:r>
                      <a:r>
                        <a:rPr lang="ja-JP" altLang="en-US" sz="1300" b="0" u="none" spc="-10" dirty="0">
                          <a:solidFill>
                            <a:schemeClr val="tx1"/>
                          </a:solidFill>
                        </a:rPr>
                        <a:t>月末現在協賛企業数　</a:t>
                      </a:r>
                      <a:r>
                        <a:rPr lang="en-US" altLang="ja-JP" sz="1300" b="0" u="none" spc="-10" dirty="0">
                          <a:solidFill>
                            <a:schemeClr val="tx1"/>
                          </a:solidFill>
                        </a:rPr>
                        <a:t>20</a:t>
                      </a:r>
                      <a:r>
                        <a:rPr lang="ja-JP" altLang="en-US" sz="1300" b="0" u="none" strike="noStrike" spc="-10" baseline="0" dirty="0">
                          <a:solidFill>
                            <a:schemeClr val="tx1"/>
                          </a:solidFill>
                        </a:rPr>
                        <a:t>社</a:t>
                      </a:r>
                      <a:r>
                        <a:rPr lang="ja-JP" altLang="en-US" sz="1300" b="0" u="none" spc="-10" dirty="0">
                          <a:solidFill>
                            <a:schemeClr val="tx1"/>
                          </a:solidFill>
                        </a:rPr>
                        <a:t>）</a:t>
                      </a:r>
                    </a:p>
                    <a:p>
                      <a:pPr marL="87313" indent="-87313">
                        <a:lnSpc>
                          <a:spcPts val="1800"/>
                        </a:lnSpc>
                        <a:spcAft>
                          <a:spcPts val="600"/>
                        </a:spcAft>
                      </a:pPr>
                      <a:endParaRPr lang="ja-JP" altLang="en-US" sz="1300" b="0" u="none" dirty="0">
                        <a:solidFill>
                          <a:schemeClr val="tx1"/>
                        </a:solidFill>
                      </a:endParaRPr>
                    </a:p>
                  </a:txBody>
                  <a:tcPr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5" name="テキスト ボックス 4"/>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endParaRPr lang="ja-JP" altLang="en-US" sz="1400" dirty="0">
              <a:solidFill>
                <a:prstClr val="black"/>
              </a:solidFill>
            </a:endParaRPr>
          </a:p>
        </p:txBody>
      </p:sp>
    </p:spTree>
    <p:extLst>
      <p:ext uri="{BB962C8B-B14F-4D97-AF65-F5344CB8AC3E}">
        <p14:creationId xmlns:p14="http://schemas.microsoft.com/office/powerpoint/2010/main" val="976940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557067" y="4370896"/>
            <a:ext cx="2366281" cy="1455652"/>
          </a:xfrm>
          <a:prstGeom prst="roundRect">
            <a:avLst>
              <a:gd name="adj" fmla="val 865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3" name="表 22"/>
          <p:cNvGraphicFramePr>
            <a:graphicFrameLocks noGrp="1"/>
          </p:cNvGraphicFramePr>
          <p:nvPr>
            <p:extLst/>
          </p:nvPr>
        </p:nvGraphicFramePr>
        <p:xfrm>
          <a:off x="6618510" y="2086067"/>
          <a:ext cx="2258892" cy="3685922"/>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xmlns="" val="20000"/>
                    </a:ext>
                  </a:extLst>
                </a:gridCol>
                <a:gridCol w="1106764">
                  <a:extLst>
                    <a:ext uri="{9D8B030D-6E8A-4147-A177-3AD203B41FA5}">
                      <a16:colId xmlns:a16="http://schemas.microsoft.com/office/drawing/2014/main" xmlns="" val="20001"/>
                    </a:ext>
                  </a:extLst>
                </a:gridCol>
              </a:tblGrid>
              <a:tr h="445562">
                <a:tc>
                  <a:txBody>
                    <a:bodyPr/>
                    <a:lstStyle/>
                    <a:p>
                      <a:pPr algn="ctr"/>
                      <a:r>
                        <a:rPr kumimoji="1" lang="ja-JP" altLang="en-US" sz="1400" dirty="0">
                          <a:solidFill>
                            <a:schemeClr val="tx1"/>
                          </a:solidFill>
                        </a:rPr>
                        <a:t>年　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ja-JP" altLang="en-US" sz="1400" dirty="0">
                          <a:solidFill>
                            <a:schemeClr val="tx1"/>
                          </a:solidFill>
                        </a:rPr>
                        <a:t>件　数</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60040">
                <a:tc>
                  <a:txBody>
                    <a:bodyPr/>
                    <a:lstStyle/>
                    <a:p>
                      <a:pPr algn="ctr"/>
                      <a:r>
                        <a:rPr kumimoji="1" lang="en-US" altLang="ja-JP" sz="1600" dirty="0">
                          <a:solidFill>
                            <a:schemeClr val="tx1"/>
                          </a:solidFill>
                        </a:rPr>
                        <a:t>2009</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201</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60040">
                <a:tc>
                  <a:txBody>
                    <a:bodyPr/>
                    <a:lstStyle/>
                    <a:p>
                      <a:pPr algn="ctr"/>
                      <a:r>
                        <a:rPr kumimoji="1" lang="en-US" altLang="ja-JP" sz="1600" dirty="0">
                          <a:solidFill>
                            <a:schemeClr val="tx1"/>
                          </a:solidFill>
                        </a:rPr>
                        <a:t>2010</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208</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60040">
                <a:tc>
                  <a:txBody>
                    <a:bodyPr/>
                    <a:lstStyle/>
                    <a:p>
                      <a:pPr algn="ctr"/>
                      <a:r>
                        <a:rPr kumimoji="1" lang="en-US" altLang="ja-JP" sz="1600" dirty="0">
                          <a:solidFill>
                            <a:schemeClr val="tx1"/>
                          </a:solidFill>
                        </a:rPr>
                        <a:t>2011</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130</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60040">
                <a:tc>
                  <a:txBody>
                    <a:bodyPr/>
                    <a:lstStyle/>
                    <a:p>
                      <a:pPr algn="ctr"/>
                      <a:r>
                        <a:rPr kumimoji="1" lang="en-US" altLang="ja-JP" sz="1600" dirty="0">
                          <a:solidFill>
                            <a:schemeClr val="tx1"/>
                          </a:solidFill>
                        </a:rPr>
                        <a:t>2012</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210</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60040">
                <a:tc>
                  <a:txBody>
                    <a:bodyPr/>
                    <a:lstStyle/>
                    <a:p>
                      <a:pPr algn="ctr"/>
                      <a:r>
                        <a:rPr kumimoji="1" lang="en-US" altLang="ja-JP" sz="1600" dirty="0">
                          <a:solidFill>
                            <a:schemeClr val="tx1"/>
                          </a:solidFill>
                        </a:rPr>
                        <a:t>2013</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176</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60040">
                <a:tc>
                  <a:txBody>
                    <a:bodyPr/>
                    <a:lstStyle/>
                    <a:p>
                      <a:pPr algn="ctr"/>
                      <a:r>
                        <a:rPr kumimoji="1" lang="en-US" altLang="ja-JP" sz="1600" dirty="0">
                          <a:solidFill>
                            <a:schemeClr val="tx1"/>
                          </a:solidFill>
                        </a:rPr>
                        <a:t>2014</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203</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60040">
                <a:tc>
                  <a:txBody>
                    <a:bodyPr/>
                    <a:lstStyle/>
                    <a:p>
                      <a:pPr algn="ctr"/>
                      <a:r>
                        <a:rPr kumimoji="1" lang="en-US" altLang="ja-JP" sz="1600" dirty="0">
                          <a:solidFill>
                            <a:schemeClr val="tx1"/>
                          </a:solidFill>
                        </a:rPr>
                        <a:t>2015</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105</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60040">
                <a:tc>
                  <a:txBody>
                    <a:bodyPr/>
                    <a:lstStyle/>
                    <a:p>
                      <a:pPr algn="ctr"/>
                      <a:r>
                        <a:rPr kumimoji="1" lang="en-US" altLang="ja-JP" sz="1600" dirty="0">
                          <a:solidFill>
                            <a:schemeClr val="tx1"/>
                          </a:solidFill>
                        </a:rPr>
                        <a:t>2016</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97</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0040">
                <a:tc>
                  <a:txBody>
                    <a:bodyPr/>
                    <a:lstStyle/>
                    <a:p>
                      <a:pPr algn="ctr"/>
                      <a:r>
                        <a:rPr kumimoji="1" lang="en-US" altLang="ja-JP" sz="1600" dirty="0">
                          <a:solidFill>
                            <a:schemeClr val="tx1"/>
                          </a:solidFill>
                        </a:rPr>
                        <a:t>2017</a:t>
                      </a:r>
                      <a:r>
                        <a:rPr kumimoji="1" lang="ja-JP" altLang="en-US" sz="1600" dirty="0">
                          <a:solidFill>
                            <a:schemeClr val="tx1"/>
                          </a:solidFill>
                        </a:rPr>
                        <a:t>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a:solidFill>
                            <a:schemeClr val="tx1"/>
                          </a:solidFill>
                        </a:rPr>
                        <a:t>66</a:t>
                      </a:r>
                      <a:r>
                        <a:rPr kumimoji="1" lang="ja-JP" altLang="en-US" sz="1600" dirty="0">
                          <a:solidFill>
                            <a:schemeClr val="tx1"/>
                          </a:solidFill>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29" name="角丸四角形 28"/>
          <p:cNvSpPr/>
          <p:nvPr/>
        </p:nvSpPr>
        <p:spPr>
          <a:xfrm>
            <a:off x="643771" y="5974927"/>
            <a:ext cx="6479524" cy="783297"/>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2932818" y="2028241"/>
            <a:ext cx="3493383" cy="3898986"/>
          </a:xfrm>
          <a:prstGeom prst="roundRect">
            <a:avLst>
              <a:gd name="adj" fmla="val 5528"/>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8" name="表 27"/>
          <p:cNvGraphicFramePr>
            <a:graphicFrameLocks noGrp="1"/>
          </p:cNvGraphicFramePr>
          <p:nvPr>
            <p:extLst/>
          </p:nvPr>
        </p:nvGraphicFramePr>
        <p:xfrm>
          <a:off x="231192" y="2095842"/>
          <a:ext cx="6137860" cy="3752716"/>
        </p:xfrm>
        <a:graphic>
          <a:graphicData uri="http://schemas.openxmlformats.org/drawingml/2006/table">
            <a:tbl>
              <a:tblPr firstRow="1" bandRow="1">
                <a:tableStyleId>{5C22544A-7EE6-4342-B048-85BDC9FD1C3A}</a:tableStyleId>
              </a:tblPr>
              <a:tblGrid>
                <a:gridCol w="1025290">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864096">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864096">
                  <a:extLst>
                    <a:ext uri="{9D8B030D-6E8A-4147-A177-3AD203B41FA5}">
                      <a16:colId xmlns:a16="http://schemas.microsoft.com/office/drawing/2014/main" xmlns="" val="20004"/>
                    </a:ext>
                  </a:extLst>
                </a:gridCol>
                <a:gridCol w="936104">
                  <a:extLst>
                    <a:ext uri="{9D8B030D-6E8A-4147-A177-3AD203B41FA5}">
                      <a16:colId xmlns:a16="http://schemas.microsoft.com/office/drawing/2014/main" xmlns="" val="20005"/>
                    </a:ext>
                  </a:extLst>
                </a:gridCol>
                <a:gridCol w="720082">
                  <a:extLst>
                    <a:ext uri="{9D8B030D-6E8A-4147-A177-3AD203B41FA5}">
                      <a16:colId xmlns:a16="http://schemas.microsoft.com/office/drawing/2014/main" xmlns="" val="20006"/>
                    </a:ext>
                  </a:extLst>
                </a:gridCol>
              </a:tblGrid>
              <a:tr h="579620">
                <a:tc>
                  <a:txBody>
                    <a:bodyPr/>
                    <a:lstStyle/>
                    <a:p>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l"/>
                      <a:r>
                        <a:rPr kumimoji="1" lang="en-US" altLang="ja-JP" sz="1100" b="1" dirty="0">
                          <a:solidFill>
                            <a:schemeClr val="tx1"/>
                          </a:solidFill>
                        </a:rPr>
                        <a:t>2012</a:t>
                      </a:r>
                      <a:r>
                        <a:rPr kumimoji="1" lang="ja-JP" altLang="en-US" sz="1100" b="1" dirty="0">
                          <a:solidFill>
                            <a:schemeClr val="tx1"/>
                          </a:solidFill>
                        </a:rPr>
                        <a:t>年</a:t>
                      </a:r>
                      <a:r>
                        <a:rPr kumimoji="1" lang="en-US" altLang="ja-JP" sz="1100" b="1" dirty="0">
                          <a:solidFill>
                            <a:schemeClr val="tx1"/>
                          </a:solidFill>
                        </a:rPr>
                        <a:t>6</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endParaRPr kumimoji="1" lang="en-US" altLang="ja-JP" sz="1100" b="1" dirty="0">
                        <a:solidFill>
                          <a:schemeClr val="tx1"/>
                        </a:solidFill>
                      </a:endParaRPr>
                    </a:p>
                    <a:p>
                      <a:pPr algn="l"/>
                      <a:r>
                        <a:rPr kumimoji="1" lang="en-US" altLang="ja-JP" sz="1100" b="1" dirty="0">
                          <a:solidFill>
                            <a:schemeClr val="tx1"/>
                          </a:solidFill>
                        </a:rPr>
                        <a:t>2013</a:t>
                      </a:r>
                      <a:r>
                        <a:rPr kumimoji="1" lang="ja-JP" altLang="en-US" sz="1100" b="1" dirty="0">
                          <a:solidFill>
                            <a:schemeClr val="tx1"/>
                          </a:solidFill>
                        </a:rPr>
                        <a:t>年</a:t>
                      </a:r>
                      <a:r>
                        <a:rPr kumimoji="1" lang="en-US" altLang="ja-JP" sz="1100" b="1" dirty="0">
                          <a:solidFill>
                            <a:schemeClr val="tx1"/>
                          </a:solidFill>
                        </a:rPr>
                        <a:t>5</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2013</a:t>
                      </a:r>
                      <a:r>
                        <a:rPr kumimoji="1" lang="ja-JP" altLang="en-US" sz="1100" b="1" dirty="0">
                          <a:solidFill>
                            <a:schemeClr val="tx1"/>
                          </a:solidFill>
                        </a:rPr>
                        <a:t>年</a:t>
                      </a:r>
                      <a:r>
                        <a:rPr kumimoji="1" lang="en-US" altLang="ja-JP" sz="1100" b="1" dirty="0">
                          <a:solidFill>
                            <a:schemeClr val="tx1"/>
                          </a:solidFill>
                        </a:rPr>
                        <a:t>7</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2014</a:t>
                      </a:r>
                      <a:r>
                        <a:rPr kumimoji="1" lang="ja-JP" altLang="en-US" sz="1100" b="1" dirty="0">
                          <a:solidFill>
                            <a:schemeClr val="tx1"/>
                          </a:solidFill>
                        </a:rPr>
                        <a:t>年</a:t>
                      </a:r>
                      <a:r>
                        <a:rPr kumimoji="1" lang="en-US" altLang="ja-JP" sz="1100" b="1" dirty="0">
                          <a:solidFill>
                            <a:schemeClr val="tx1"/>
                          </a:solidFill>
                        </a:rPr>
                        <a:t>6</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2014</a:t>
                      </a:r>
                      <a:r>
                        <a:rPr kumimoji="1" lang="ja-JP" altLang="en-US" sz="1100" b="1" dirty="0">
                          <a:solidFill>
                            <a:schemeClr val="tx1"/>
                          </a:solidFill>
                        </a:rPr>
                        <a:t>年</a:t>
                      </a:r>
                      <a:r>
                        <a:rPr kumimoji="1" lang="en-US" altLang="ja-JP" sz="1100" b="1" dirty="0">
                          <a:solidFill>
                            <a:schemeClr val="tx1"/>
                          </a:solidFill>
                        </a:rPr>
                        <a:t>8</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2015</a:t>
                      </a:r>
                      <a:r>
                        <a:rPr kumimoji="1" lang="ja-JP" altLang="en-US" sz="1100" b="1" dirty="0">
                          <a:solidFill>
                            <a:schemeClr val="tx1"/>
                          </a:solidFill>
                        </a:rPr>
                        <a:t>年</a:t>
                      </a:r>
                      <a:r>
                        <a:rPr kumimoji="1" lang="en-US" altLang="ja-JP" sz="1100" b="1" dirty="0">
                          <a:solidFill>
                            <a:schemeClr val="tx1"/>
                          </a:solidFill>
                        </a:rPr>
                        <a:t>7</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2015</a:t>
                      </a:r>
                      <a:r>
                        <a:rPr kumimoji="1" lang="ja-JP" altLang="en-US" sz="1100" b="1" dirty="0">
                          <a:solidFill>
                            <a:schemeClr val="tx1"/>
                          </a:solidFill>
                        </a:rPr>
                        <a:t>年</a:t>
                      </a:r>
                      <a:r>
                        <a:rPr kumimoji="1" lang="en-US" altLang="ja-JP" sz="1100" b="1" dirty="0">
                          <a:solidFill>
                            <a:schemeClr val="tx1"/>
                          </a:solidFill>
                        </a:rPr>
                        <a:t>9</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2016</a:t>
                      </a:r>
                      <a:r>
                        <a:rPr kumimoji="1" lang="ja-JP" altLang="en-US" sz="1100" b="1" dirty="0">
                          <a:solidFill>
                            <a:schemeClr val="tx1"/>
                          </a:solidFill>
                        </a:rPr>
                        <a:t>年</a:t>
                      </a:r>
                      <a:r>
                        <a:rPr kumimoji="1" lang="en-US" altLang="ja-JP" sz="1100" b="1" dirty="0">
                          <a:solidFill>
                            <a:schemeClr val="tx1"/>
                          </a:solidFill>
                        </a:rPr>
                        <a:t>8</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kumimoji="1" lang="en-US" altLang="ja-JP" sz="1100" b="1" dirty="0">
                          <a:solidFill>
                            <a:schemeClr val="tx1"/>
                          </a:solidFill>
                        </a:rPr>
                        <a:t>2016</a:t>
                      </a:r>
                      <a:r>
                        <a:rPr kumimoji="1" lang="ja-JP" altLang="en-US" sz="1100" b="1" dirty="0">
                          <a:solidFill>
                            <a:schemeClr val="tx1"/>
                          </a:solidFill>
                        </a:rPr>
                        <a:t>年</a:t>
                      </a:r>
                      <a:r>
                        <a:rPr kumimoji="1" lang="en-US" altLang="ja-JP" sz="1100" b="1" dirty="0">
                          <a:solidFill>
                            <a:schemeClr val="tx1"/>
                          </a:solidFill>
                        </a:rPr>
                        <a:t>10</a:t>
                      </a:r>
                      <a:r>
                        <a:rPr kumimoji="1" lang="ja-JP" altLang="en-US" sz="1100" b="1" dirty="0">
                          <a:solidFill>
                            <a:schemeClr val="tx1"/>
                          </a:solidFill>
                        </a:rPr>
                        <a:t>月</a:t>
                      </a:r>
                      <a:endParaRPr kumimoji="1" lang="en-US" altLang="ja-JP" sz="1100" b="1" dirty="0">
                        <a:solidFill>
                          <a:schemeClr val="tx1"/>
                        </a:solidFill>
                      </a:endParaRPr>
                    </a:p>
                    <a:p>
                      <a:pPr algn="l"/>
                      <a:r>
                        <a:rPr kumimoji="1" lang="ja-JP" altLang="en-US" sz="1100" b="1" dirty="0">
                          <a:solidFill>
                            <a:schemeClr val="tx1"/>
                          </a:solidFill>
                        </a:rPr>
                        <a:t>　　</a:t>
                      </a:r>
                      <a:r>
                        <a:rPr kumimoji="1" lang="ja-JP" altLang="en-US" sz="1100" b="1" baseline="0" dirty="0">
                          <a:solidFill>
                            <a:schemeClr val="tx1"/>
                          </a:solidFill>
                        </a:rPr>
                        <a:t> </a:t>
                      </a:r>
                      <a:r>
                        <a:rPr kumimoji="1" lang="ja-JP" altLang="en-US" sz="1100" b="1" dirty="0">
                          <a:solidFill>
                            <a:schemeClr val="tx1"/>
                          </a:solidFill>
                        </a:rPr>
                        <a:t>～</a:t>
                      </a:r>
                      <a:endParaRPr kumimoji="1" lang="en-US" altLang="ja-JP" sz="1100" b="1" dirty="0">
                        <a:solidFill>
                          <a:schemeClr val="tx1"/>
                        </a:solidFill>
                      </a:endParaRPr>
                    </a:p>
                    <a:p>
                      <a:pPr algn="l"/>
                      <a:r>
                        <a:rPr kumimoji="1" lang="en-US" altLang="ja-JP" sz="1100" b="1" dirty="0">
                          <a:solidFill>
                            <a:schemeClr val="tx1"/>
                          </a:solidFill>
                        </a:rPr>
                        <a:t>2017</a:t>
                      </a:r>
                      <a:r>
                        <a:rPr kumimoji="1" lang="ja-JP" altLang="en-US" sz="1100" b="1" dirty="0">
                          <a:solidFill>
                            <a:schemeClr val="tx1"/>
                          </a:solidFill>
                        </a:rPr>
                        <a:t>年</a:t>
                      </a:r>
                      <a:r>
                        <a:rPr kumimoji="1" lang="en-US" altLang="ja-JP" sz="1100" b="1" dirty="0">
                          <a:solidFill>
                            <a:schemeClr val="tx1"/>
                          </a:solidFill>
                        </a:rPr>
                        <a:t>9</a:t>
                      </a:r>
                      <a:r>
                        <a:rPr kumimoji="1" lang="ja-JP" altLang="en-US" sz="1100" b="1" dirty="0">
                          <a:solidFill>
                            <a:schemeClr val="tx1"/>
                          </a:solidFill>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1" dirty="0">
                          <a:solidFill>
                            <a:schemeClr val="tx1"/>
                          </a:solidFill>
                        </a:rPr>
                        <a:t>当初からの増減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61643">
                <a:tc>
                  <a:txBody>
                    <a:bodyPr/>
                    <a:lstStyle/>
                    <a:p>
                      <a:pPr algn="ctr"/>
                      <a:r>
                        <a:rPr kumimoji="1" lang="ja-JP" altLang="en-US" sz="1100" b="1" dirty="0">
                          <a:solidFill>
                            <a:schemeClr val="tx1"/>
                          </a:solidFill>
                        </a:rPr>
                        <a:t>数値目標</a:t>
                      </a:r>
                      <a:endParaRPr kumimoji="1" lang="en-US" altLang="ja-JP" sz="11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９６</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９９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８７</a:t>
                      </a:r>
                      <a:endParaRPr kumimoji="1" lang="en-US" altLang="ja-JP"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７０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b="1" dirty="0">
                          <a:solidFill>
                            <a:schemeClr val="tx1"/>
                          </a:solidFill>
                        </a:rPr>
                        <a:t>５０</a:t>
                      </a:r>
                      <a:endParaRPr kumimoji="1" lang="en-US" altLang="ja-JP" sz="1400" b="1" dirty="0">
                        <a:solidFill>
                          <a:schemeClr val="tx1"/>
                        </a:solidFill>
                      </a:endParaRPr>
                    </a:p>
                    <a:p>
                      <a:pPr algn="ctr"/>
                      <a:r>
                        <a:rPr kumimoji="1" lang="ja-JP" altLang="en-US" sz="600" b="1" dirty="0">
                          <a:solidFill>
                            <a:schemeClr val="tx1"/>
                          </a:solidFill>
                        </a:rPr>
                        <a:t>（安全運行関係除く）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dirty="0">
                          <a:solidFill>
                            <a:schemeClr val="tx1"/>
                          </a:solidFill>
                        </a:rPr>
                        <a:t>―</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416137">
                <a:tc>
                  <a:txBody>
                    <a:bodyPr/>
                    <a:lstStyle/>
                    <a:p>
                      <a:pPr algn="ctr"/>
                      <a:r>
                        <a:rPr kumimoji="1" lang="ja-JP" altLang="en-US" sz="1100" dirty="0"/>
                        <a:t>個別重点項目</a:t>
                      </a:r>
                      <a:endParaRPr kumimoji="1" lang="en-US" altLang="ja-JP" sz="1100" dirty="0"/>
                    </a:p>
                    <a:p>
                      <a:pPr algn="ctr"/>
                      <a:r>
                        <a:rPr kumimoji="1" lang="ja-JP" altLang="en-US" sz="1100" dirty="0"/>
                        <a:t>喫煙等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６４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３６</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７</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dirty="0">
                          <a:solidFill>
                            <a:schemeClr val="tx1"/>
                          </a:solidFill>
                        </a:rPr>
                        <a:t>４１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dirty="0">
                          <a:solidFill>
                            <a:schemeClr val="tx1"/>
                          </a:solidFill>
                        </a:rPr>
                        <a:t>２６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r"/>
                      <a:r>
                        <a:rPr kumimoji="1" lang="ja-JP" altLang="en-US" sz="1400" dirty="0">
                          <a:solidFill>
                            <a:schemeClr val="tx1"/>
                          </a:solidFill>
                        </a:rPr>
                        <a:t>▲５１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16137">
                <a:tc>
                  <a:txBody>
                    <a:bodyPr/>
                    <a:lstStyle/>
                    <a:p>
                      <a:pPr algn="ctr"/>
                      <a:r>
                        <a:rPr kumimoji="1" lang="ja-JP" altLang="en-US" sz="1100" dirty="0"/>
                        <a:t>一般服務関係</a:t>
                      </a:r>
                      <a:endParaRPr kumimoji="1" lang="en-US" altLang="ja-JP" sz="1100" dirty="0"/>
                    </a:p>
                    <a:p>
                      <a:pPr algn="ctr"/>
                      <a:r>
                        <a:rPr kumimoji="1" lang="ja-JP" altLang="en-US" sz="1100" dirty="0"/>
                        <a:t>　兼業等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１４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endParaRPr kumimoji="1" lang="ja-JP"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579620">
                <a:tc>
                  <a:txBody>
                    <a:bodyPr/>
                    <a:lstStyle/>
                    <a:p>
                      <a:pPr algn="ctr"/>
                      <a:r>
                        <a:rPr kumimoji="1" lang="ja-JP" altLang="en-US" sz="1100" dirty="0"/>
                        <a:t>一般非行関係</a:t>
                      </a:r>
                      <a:endParaRPr kumimoji="1" lang="en-US" altLang="ja-JP" sz="1100" dirty="0"/>
                    </a:p>
                    <a:p>
                      <a:pPr algn="ctr"/>
                      <a:r>
                        <a:rPr kumimoji="1" lang="ja-JP" altLang="en-US" sz="1100" dirty="0"/>
                        <a:t>わいせつ行為等</a:t>
                      </a:r>
                      <a:endParaRPr kumimoji="1" lang="ja-JP" alt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４２</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３２</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３１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▲２７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66263">
                <a:tc>
                  <a:txBody>
                    <a:bodyPr/>
                    <a:lstStyle/>
                    <a:p>
                      <a:pPr algn="ctr"/>
                      <a:r>
                        <a:rPr kumimoji="1" lang="ja-JP" altLang="en-US" sz="1100" dirty="0"/>
                        <a:t>安全</a:t>
                      </a:r>
                      <a:r>
                        <a:rPr kumimoji="1" lang="ja-JP" altLang="en-US" sz="1100" b="0" u="none" dirty="0">
                          <a:solidFill>
                            <a:schemeClr val="tx1"/>
                          </a:solidFill>
                          <a:latin typeface="+mn-ea"/>
                          <a:ea typeface="+mn-ea"/>
                        </a:rPr>
                        <a:t>運行関係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１４</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１３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１３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▲１</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21333">
                <a:tc>
                  <a:txBody>
                    <a:bodyPr/>
                    <a:lstStyle/>
                    <a:p>
                      <a:pPr algn="ctr"/>
                      <a:r>
                        <a:rPr kumimoji="1" lang="ja-JP" altLang="en-US" sz="1100" dirty="0"/>
                        <a:t>計</a:t>
                      </a:r>
                      <a:endParaRPr kumimoji="1" lang="ja-JP" alt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400" dirty="0"/>
                        <a:t>１３３</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t>９５</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７７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６７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dirty="0">
                          <a:solidFill>
                            <a:schemeClr val="tx1"/>
                          </a:solidFill>
                        </a:rPr>
                        <a:t>５４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400" dirty="0">
                          <a:solidFill>
                            <a:schemeClr val="tx1"/>
                          </a:solidFill>
                        </a:rPr>
                        <a:t>▲７９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21333">
                <a:tc>
                  <a:txBody>
                    <a:bodyPr/>
                    <a:lstStyle/>
                    <a:p>
                      <a:pPr algn="ctr"/>
                      <a:r>
                        <a:rPr kumimoji="1" lang="ja-JP" altLang="en-US" sz="1100" b="1" dirty="0">
                          <a:solidFill>
                            <a:schemeClr val="tx1"/>
                          </a:solidFill>
                        </a:rPr>
                        <a:t>数値目標</a:t>
                      </a:r>
                      <a:endParaRPr kumimoji="1" lang="en-US" altLang="ja-JP" sz="1100" b="1" dirty="0">
                        <a:solidFill>
                          <a:schemeClr val="tx1"/>
                        </a:solidFill>
                      </a:endParaRPr>
                    </a:p>
                    <a:p>
                      <a:pPr algn="ctr"/>
                      <a:r>
                        <a:rPr kumimoji="1" lang="ja-JP" altLang="en-US" sz="1100" b="1" dirty="0">
                          <a:solidFill>
                            <a:schemeClr val="tx1"/>
                          </a:solidFill>
                        </a:rPr>
                        <a:t>達成状況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sz="1400" b="1" dirty="0">
                          <a:solidFill>
                            <a:schemeClr val="tx1"/>
                          </a:solidFill>
                        </a:rPr>
                        <a:t>×</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rPr>
                        <a:t>―</a:t>
                      </a:r>
                      <a:endParaRPr kumimoji="1" lang="ja-JP" alt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cxnSp>
        <p:nvCxnSpPr>
          <p:cNvPr id="13" name="直線コネクタ 12"/>
          <p:cNvCxnSpPr/>
          <p:nvPr/>
        </p:nvCxnSpPr>
        <p:spPr>
          <a:xfrm>
            <a:off x="323528" y="703729"/>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23528" y="415697"/>
            <a:ext cx="4955203" cy="271869"/>
          </a:xfrm>
          <a:prstGeom prst="rect">
            <a:avLst/>
          </a:prstGeom>
        </p:spPr>
        <p:txBody>
          <a:bodyPr wrap="none">
            <a:spAutoFit/>
          </a:bodyPr>
          <a:lstStyle/>
          <a:p>
            <a:pPr>
              <a:lnSpc>
                <a:spcPts val="1440"/>
              </a:lnSpc>
            </a:pPr>
            <a:r>
              <a:rPr lang="ja-JP" altLang="en-US" dirty="0"/>
              <a:t>④職員の政治的行為の禁止、服務規律の厳格化</a:t>
            </a:r>
            <a:endParaRPr lang="en-US" altLang="ja-JP" dirty="0"/>
          </a:p>
        </p:txBody>
      </p:sp>
      <p:sp>
        <p:nvSpPr>
          <p:cNvPr id="26" name="テキスト ボックス 25"/>
          <p:cNvSpPr txBox="1"/>
          <p:nvPr/>
        </p:nvSpPr>
        <p:spPr>
          <a:xfrm>
            <a:off x="323528" y="814183"/>
            <a:ext cx="8352928" cy="646331"/>
          </a:xfrm>
          <a:prstGeom prst="rect">
            <a:avLst/>
          </a:prstGeom>
          <a:noFill/>
        </p:spPr>
        <p:txBody>
          <a:bodyPr wrap="square" rtlCol="0">
            <a:spAutoFit/>
          </a:bodyPr>
          <a:lstStyle/>
          <a:p>
            <a:r>
              <a:rPr lang="ja-JP" altLang="en-US" dirty="0"/>
              <a:t>　</a:t>
            </a:r>
            <a:r>
              <a:rPr lang="en-US" altLang="ja-JP" dirty="0"/>
              <a:t>2012</a:t>
            </a:r>
            <a:r>
              <a:rPr lang="ja-JP" altLang="en-US" dirty="0"/>
              <a:t>年</a:t>
            </a:r>
            <a:r>
              <a:rPr lang="en-US" altLang="ja-JP" dirty="0"/>
              <a:t>3</a:t>
            </a:r>
            <a:r>
              <a:rPr lang="ja-JP" altLang="en-US" dirty="0"/>
              <a:t>月に大阪市服務規律刷新プロジェクトチームを設置し、服務規律の厳格化と職員の意識や組織風土の刷新に取り組んでいる。</a:t>
            </a:r>
            <a:endParaRPr lang="en-US" altLang="ja-JP" dirty="0"/>
          </a:p>
        </p:txBody>
      </p:sp>
      <p:sp>
        <p:nvSpPr>
          <p:cNvPr id="31" name="テキスト ボックス 30"/>
          <p:cNvSpPr txBox="1"/>
          <p:nvPr/>
        </p:nvSpPr>
        <p:spPr>
          <a:xfrm>
            <a:off x="632637" y="5927227"/>
            <a:ext cx="6490658" cy="830997"/>
          </a:xfrm>
          <a:prstGeom prst="rect">
            <a:avLst/>
          </a:prstGeom>
          <a:noFill/>
        </p:spPr>
        <p:txBody>
          <a:bodyPr wrap="square" rtlCol="0">
            <a:spAutoFit/>
          </a:bodyPr>
          <a:lstStyle/>
          <a:p>
            <a:r>
              <a:rPr kumimoji="1" lang="ja-JP" altLang="en-US" sz="1600" dirty="0"/>
              <a:t>全体の処分件数は大幅に減少しており、全庁的な取組による一定の成果は表れたといえるが、依然として不祥事は発生しており、今後もさらなる不祥事の削減に向けて取り組んでいくことが必要</a:t>
            </a:r>
          </a:p>
        </p:txBody>
      </p:sp>
      <p:sp>
        <p:nvSpPr>
          <p:cNvPr id="20" name="テキスト ボックス 19"/>
          <p:cNvSpPr txBox="1"/>
          <p:nvPr/>
        </p:nvSpPr>
        <p:spPr>
          <a:xfrm>
            <a:off x="8100392" y="0"/>
            <a:ext cx="1043608" cy="338554"/>
          </a:xfrm>
          <a:prstGeom prst="rect">
            <a:avLst/>
          </a:prstGeom>
          <a:noFill/>
        </p:spPr>
        <p:txBody>
          <a:bodyPr wrap="square" rtlCol="0">
            <a:spAutoFit/>
          </a:bodyPr>
          <a:lstStyle/>
          <a:p>
            <a:r>
              <a:rPr kumimoji="1" lang="en-US" altLang="ja-JP" sz="1600" dirty="0"/>
              <a:t>A3.(9)</a:t>
            </a:r>
            <a:endParaRPr kumimoji="1" lang="ja-JP" altLang="en-US" sz="1600" dirty="0"/>
          </a:p>
        </p:txBody>
      </p:sp>
      <p:sp>
        <p:nvSpPr>
          <p:cNvPr id="22" name="テキスト ボックス 21"/>
          <p:cNvSpPr txBox="1"/>
          <p:nvPr/>
        </p:nvSpPr>
        <p:spPr>
          <a:xfrm>
            <a:off x="6541568" y="1646834"/>
            <a:ext cx="2412776" cy="338554"/>
          </a:xfrm>
          <a:prstGeom prst="rect">
            <a:avLst/>
          </a:prstGeom>
          <a:noFill/>
        </p:spPr>
        <p:txBody>
          <a:bodyPr wrap="square" rtlCol="0">
            <a:spAutoFit/>
          </a:bodyPr>
          <a:lstStyle/>
          <a:p>
            <a:pPr algn="ctr"/>
            <a:r>
              <a:rPr lang="ja-JP" altLang="en-US" sz="1600" dirty="0"/>
              <a:t>懲戒処分件数の推移</a:t>
            </a:r>
            <a:endParaRPr kumimoji="1" lang="ja-JP" altLang="en-US" sz="1600" dirty="0"/>
          </a:p>
        </p:txBody>
      </p:sp>
      <p:sp>
        <p:nvSpPr>
          <p:cNvPr id="12" name="右矢印 11"/>
          <p:cNvSpPr/>
          <p:nvPr/>
        </p:nvSpPr>
        <p:spPr>
          <a:xfrm>
            <a:off x="344605" y="5955865"/>
            <a:ext cx="288032" cy="2880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82774" y="1650286"/>
            <a:ext cx="4957378" cy="338554"/>
          </a:xfrm>
          <a:prstGeom prst="rect">
            <a:avLst/>
          </a:prstGeom>
          <a:noFill/>
        </p:spPr>
        <p:txBody>
          <a:bodyPr wrap="square" rtlCol="0">
            <a:spAutoFit/>
          </a:bodyPr>
          <a:lstStyle/>
          <a:p>
            <a:pPr algn="ctr"/>
            <a:r>
              <a:rPr lang="ja-JP" altLang="en-US" sz="1600" dirty="0"/>
              <a:t>数値目標設定期間における不祥事案の発生・処分件数</a:t>
            </a:r>
            <a:endParaRPr kumimoji="1" lang="ja-JP" altLang="en-US" sz="1600" dirty="0"/>
          </a:p>
        </p:txBody>
      </p:sp>
      <p:sp>
        <p:nvSpPr>
          <p:cNvPr id="17" name="テキスト ボックス 36"/>
          <p:cNvSpPr txBox="1"/>
          <p:nvPr/>
        </p:nvSpPr>
        <p:spPr>
          <a:xfrm>
            <a:off x="0" y="0"/>
            <a:ext cx="3491880"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・人事・給与制度</a:t>
            </a:r>
            <a:endParaRPr lang="en-US" altLang="ja-JP" sz="1100" dirty="0"/>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151</a:t>
            </a:fld>
            <a:endParaRPr kumimoji="1" lang="ja-JP" altLang="en-US"/>
          </a:p>
        </p:txBody>
      </p:sp>
    </p:spTree>
    <p:extLst>
      <p:ext uri="{BB962C8B-B14F-4D97-AF65-F5344CB8AC3E}">
        <p14:creationId xmlns:p14="http://schemas.microsoft.com/office/powerpoint/2010/main" val="1380554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1">
            <a:extLst>
              <a:ext uri="{FF2B5EF4-FFF2-40B4-BE49-F238E27FC236}">
                <a16:creationId xmlns:a16="http://schemas.microsoft.com/office/drawing/2014/main" xmlns="" id="{33CBE26B-0328-4D7D-A592-4A07495C97BB}"/>
              </a:ext>
            </a:extLst>
          </p:cNvPr>
          <p:cNvSpPr/>
          <p:nvPr/>
        </p:nvSpPr>
        <p:spPr>
          <a:xfrm>
            <a:off x="6660232" y="4183947"/>
            <a:ext cx="2016224" cy="2341397"/>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1">
            <a:extLst>
              <a:ext uri="{FF2B5EF4-FFF2-40B4-BE49-F238E27FC236}">
                <a16:creationId xmlns:a16="http://schemas.microsoft.com/office/drawing/2014/main" xmlns="" id="{8F069CAD-5B47-4B80-88BF-CC20F8611B9E}"/>
              </a:ext>
            </a:extLst>
          </p:cNvPr>
          <p:cNvSpPr/>
          <p:nvPr/>
        </p:nvSpPr>
        <p:spPr>
          <a:xfrm>
            <a:off x="3847518" y="3845231"/>
            <a:ext cx="2668698" cy="278504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1">
            <a:extLst>
              <a:ext uri="{FF2B5EF4-FFF2-40B4-BE49-F238E27FC236}">
                <a16:creationId xmlns:a16="http://schemas.microsoft.com/office/drawing/2014/main" xmlns="" id="{D9F02B88-FF00-414A-9359-B43F627337EF}"/>
              </a:ext>
            </a:extLst>
          </p:cNvPr>
          <p:cNvSpPr/>
          <p:nvPr/>
        </p:nvSpPr>
        <p:spPr>
          <a:xfrm>
            <a:off x="7597057" y="2544381"/>
            <a:ext cx="720080" cy="25236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a:extLst>
              <a:ext uri="{FF2B5EF4-FFF2-40B4-BE49-F238E27FC236}">
                <a16:creationId xmlns:a16="http://schemas.microsoft.com/office/drawing/2014/main" xmlns="" id="{6ED2A3CC-98B0-4EE2-8F19-8A9CCA4FBEB0}"/>
              </a:ext>
            </a:extLst>
          </p:cNvPr>
          <p:cNvSpPr/>
          <p:nvPr/>
        </p:nvSpPr>
        <p:spPr>
          <a:xfrm>
            <a:off x="4932040" y="2708920"/>
            <a:ext cx="720080" cy="19755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kumimoji="1" lang="en-US" altLang="ja-JP" sz="2400" b="1" u="sng" dirty="0">
                <a:solidFill>
                  <a:schemeClr val="bg1"/>
                </a:solidFill>
                <a:latin typeface="+mn-ea"/>
                <a:ea typeface="+mn-ea"/>
              </a:rPr>
              <a:t>【</a:t>
            </a:r>
            <a:r>
              <a:rPr lang="ja-JP" altLang="en-US" sz="2400" b="1" u="sng" dirty="0">
                <a:solidFill>
                  <a:schemeClr val="bg1"/>
                </a:solidFill>
                <a:latin typeface="+mn-ea"/>
              </a:rPr>
              <a:t>人事</a:t>
            </a:r>
            <a:r>
              <a:rPr kumimoji="1" lang="en-US" altLang="ja-JP" sz="2400" b="1" u="sng" dirty="0">
                <a:solidFill>
                  <a:schemeClr val="bg1"/>
                </a:solidFill>
                <a:latin typeface="+mn-ea"/>
                <a:ea typeface="+mn-ea"/>
              </a:rPr>
              <a:t>】</a:t>
            </a:r>
            <a:r>
              <a:rPr kumimoji="1" lang="ja-JP" altLang="en-US" sz="2400" b="1" u="sng" dirty="0">
                <a:solidFill>
                  <a:schemeClr val="bg1"/>
                </a:solidFill>
                <a:latin typeface="+mn-ea"/>
                <a:ea typeface="+mn-ea"/>
              </a:rPr>
              <a:t>　</a:t>
            </a:r>
            <a:r>
              <a:rPr kumimoji="1" lang="en-US" altLang="ja-JP" sz="2400" b="1" u="sng" dirty="0">
                <a:solidFill>
                  <a:schemeClr val="bg1"/>
                </a:solidFill>
                <a:latin typeface="+mn-ea"/>
                <a:ea typeface="+mn-ea"/>
              </a:rPr>
              <a:t>(4)</a:t>
            </a:r>
            <a:r>
              <a:rPr lang="ja-JP" altLang="en-US" sz="2400" b="1" u="sng" dirty="0">
                <a:solidFill>
                  <a:schemeClr val="bg1"/>
                </a:solidFill>
                <a:latin typeface="+mn-ea"/>
              </a:rPr>
              <a:t>公募制度</a:t>
            </a:r>
            <a:endParaRPr kumimoji="1" lang="ja-JP" altLang="en-US" sz="2400" b="1" u="sng" dirty="0">
              <a:solidFill>
                <a:schemeClr val="bg1"/>
              </a:solidFill>
              <a:latin typeface="+mn-ea"/>
              <a:ea typeface="+mn-ea"/>
            </a:endParaRPr>
          </a:p>
        </p:txBody>
      </p:sp>
      <p:sp>
        <p:nvSpPr>
          <p:cNvPr id="5" name="テキスト ボックス 4"/>
          <p:cNvSpPr txBox="1"/>
          <p:nvPr/>
        </p:nvSpPr>
        <p:spPr>
          <a:xfrm>
            <a:off x="7884368" y="0"/>
            <a:ext cx="1259632" cy="338554"/>
          </a:xfrm>
          <a:prstGeom prst="rect">
            <a:avLst/>
          </a:prstGeom>
          <a:noFill/>
        </p:spPr>
        <p:txBody>
          <a:bodyPr wrap="square" rtlCol="0">
            <a:spAutoFit/>
          </a:bodyPr>
          <a:lstStyle/>
          <a:p>
            <a:r>
              <a:rPr kumimoji="1" lang="en-US" altLang="ja-JP" sz="1600" dirty="0"/>
              <a:t>A 4</a:t>
            </a:r>
            <a:endParaRPr kumimoji="1" lang="ja-JP" altLang="en-US" sz="1600" dirty="0"/>
          </a:p>
        </p:txBody>
      </p:sp>
      <p:sp>
        <p:nvSpPr>
          <p:cNvPr id="6" name="スライド番号プレースホルダ 5"/>
          <p:cNvSpPr>
            <a:spLocks noGrp="1"/>
          </p:cNvSpPr>
          <p:nvPr>
            <p:ph type="sldNum" sz="quarter" idx="12"/>
          </p:nvPr>
        </p:nvSpPr>
        <p:spPr/>
        <p:txBody>
          <a:bodyPr/>
          <a:lstStyle/>
          <a:p>
            <a:fld id="{CCEC3038-1CF1-4B63-9920-55248DCFBA97}" type="slidenum">
              <a:rPr kumimoji="1" lang="ja-JP" altLang="en-US" smtClean="0"/>
              <a:pPr/>
              <a:t>152</a:t>
            </a:fld>
            <a:endParaRPr kumimoji="1" lang="ja-JP" altLang="en-US"/>
          </a:p>
        </p:txBody>
      </p:sp>
      <p:graphicFrame>
        <p:nvGraphicFramePr>
          <p:cNvPr id="4" name="表 3"/>
          <p:cNvGraphicFramePr>
            <a:graphicFrameLocks noGrp="1"/>
          </p:cNvGraphicFramePr>
          <p:nvPr>
            <p:extLst/>
          </p:nvPr>
        </p:nvGraphicFramePr>
        <p:xfrm>
          <a:off x="323528" y="648000"/>
          <a:ext cx="8640960" cy="5979968"/>
        </p:xfrm>
        <a:graphic>
          <a:graphicData uri="http://schemas.openxmlformats.org/drawingml/2006/table">
            <a:tbl>
              <a:tblPr firstRow="1">
                <a:tableStyleId>{5C22544A-7EE6-4342-B048-85BDC9FD1C3A}</a:tableStyleId>
              </a:tblPr>
              <a:tblGrid>
                <a:gridCol w="1800200">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808312">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tblGrid>
              <a:tr h="436963">
                <a:tc>
                  <a:txBody>
                    <a:bodyPr/>
                    <a:lstStyle/>
                    <a:p>
                      <a:pPr algn="ctr">
                        <a:lnSpc>
                          <a:spcPct val="1500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543005">
                <a:tc>
                  <a:txBody>
                    <a:bodyPr/>
                    <a:lstStyle/>
                    <a:p>
                      <a:pPr>
                        <a:lnSpc>
                          <a:spcPct val="100000"/>
                        </a:lnSpc>
                      </a:pPr>
                      <a:endParaRPr lang="en-US" altLang="ja-JP" sz="1400" dirty="0"/>
                    </a:p>
                    <a:p>
                      <a:pPr>
                        <a:lnSpc>
                          <a:spcPts val="1400"/>
                        </a:lnSpc>
                      </a:pPr>
                      <a:r>
                        <a:rPr lang="ja-JP" altLang="en-US" sz="1400" dirty="0"/>
                        <a:t>　行政の施策推進や学校運営にあたって、内部職員の登用のみでは市民・利用者の視点や経営感覚が足りない点があった。</a:t>
                      </a:r>
                      <a:endParaRPr lang="ja-JP" altLang="en-US" sz="13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p>
                    <a:p>
                      <a:pPr>
                        <a:lnSpc>
                          <a:spcPts val="1400"/>
                        </a:lnSpc>
                      </a:pPr>
                      <a:r>
                        <a:rPr lang="ja-JP" altLang="en-US" sz="1400" dirty="0"/>
                        <a:t>　外部人材登用（職員からの募集を含む）による職員の意識改革、組織の活性化や民間視点・経営感覚の導入</a:t>
                      </a:r>
                      <a:r>
                        <a:rPr kumimoji="1" lang="ja-JP" altLang="en-US" sz="1300" kern="1200" dirty="0">
                          <a:solidFill>
                            <a:schemeClr val="dk1"/>
                          </a:solidFill>
                          <a:latin typeface="Calibri" pitchFamily="34" charset="0"/>
                          <a:ea typeface="+mn-ea"/>
                          <a:cs typeface="+mn-cs"/>
                        </a:rPr>
                        <a:t>。</a:t>
                      </a:r>
                      <a:endParaRPr kumimoji="1" lang="en-US" altLang="ja-JP" sz="1300" kern="1200" dirty="0">
                        <a:solidFill>
                          <a:schemeClr val="dk1"/>
                        </a:solidFill>
                        <a:latin typeface="Calibri" pitchFamily="34" charset="0"/>
                        <a:ea typeface="+mn-ea"/>
                        <a:cs typeface="+mn-cs"/>
                      </a:endParaRPr>
                    </a:p>
                    <a:p>
                      <a:pPr>
                        <a:lnSpc>
                          <a:spcPts val="1400"/>
                        </a:lnSpc>
                      </a:pPr>
                      <a:endParaRPr kumimoji="1" lang="en-US" altLang="ja-JP" sz="1300" kern="1200" dirty="0">
                        <a:solidFill>
                          <a:schemeClr val="dk1"/>
                        </a:solidFill>
                        <a:latin typeface="Calibri" pitchFamily="34" charset="0"/>
                        <a:ea typeface="+mn-ea"/>
                        <a:cs typeface="+mn-cs"/>
                      </a:endParaRPr>
                    </a:p>
                    <a:p>
                      <a:pPr>
                        <a:lnSpc>
                          <a:spcPts val="1400"/>
                        </a:lnSpc>
                      </a:pPr>
                      <a:r>
                        <a:rPr kumimoji="1" lang="ja-JP" altLang="en-US" sz="1300" kern="1200" dirty="0">
                          <a:solidFill>
                            <a:schemeClr val="dk1"/>
                          </a:solidFill>
                          <a:latin typeface="Calibri" pitchFamily="34" charset="0"/>
                          <a:ea typeface="+mn-ea"/>
                          <a:cs typeface="+mn-cs"/>
                        </a:rPr>
                        <a:t>（選考方法）　</a:t>
                      </a:r>
                      <a:endParaRPr kumimoji="1" lang="en-US" altLang="ja-JP" sz="1300" kern="1200" dirty="0">
                        <a:solidFill>
                          <a:schemeClr val="dk1"/>
                        </a:solidFill>
                        <a:latin typeface="Calibri" pitchFamily="34" charset="0"/>
                        <a:ea typeface="+mn-ea"/>
                        <a:cs typeface="+mn-cs"/>
                      </a:endParaRPr>
                    </a:p>
                    <a:p>
                      <a:pPr>
                        <a:lnSpc>
                          <a:spcPts val="1400"/>
                        </a:lnSpc>
                      </a:pPr>
                      <a:r>
                        <a:rPr kumimoji="1" lang="ja-JP" altLang="en-US" sz="1300" kern="1200" dirty="0">
                          <a:solidFill>
                            <a:schemeClr val="dk1"/>
                          </a:solidFill>
                          <a:latin typeface="Calibri" pitchFamily="34" charset="0"/>
                          <a:ea typeface="+mn-ea"/>
                          <a:cs typeface="+mn-cs"/>
                        </a:rPr>
                        <a:t>　職務経歴書・実績調書・論文等による書類選考を経て、市長・副市長・外部有識者・本市所属長等による面接選考により決定</a:t>
                      </a:r>
                      <a:endParaRPr kumimoji="1" lang="en-US" altLang="ja-JP"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p>
                    <a:p>
                      <a:pPr>
                        <a:lnSpc>
                          <a:spcPts val="1400"/>
                        </a:lnSpc>
                      </a:pPr>
                      <a:r>
                        <a:rPr lang="ja-JP" altLang="en-US" sz="1400" dirty="0"/>
                        <a:t>　大阪市の内部の人材だけでなく、外部の人材も対象とした公募を実施。</a:t>
                      </a:r>
                      <a:endParaRPr lang="en-US" altLang="ja-JP" sz="1400" dirty="0"/>
                    </a:p>
                    <a:p>
                      <a:pPr>
                        <a:lnSpc>
                          <a:spcPts val="1400"/>
                        </a:lnSpc>
                      </a:pPr>
                      <a:r>
                        <a:rPr lang="ja-JP" altLang="en-US" sz="1400" dirty="0"/>
                        <a:t>職員基本条例</a:t>
                      </a:r>
                      <a:r>
                        <a:rPr lang="en-US" altLang="ja-JP" sz="1400" dirty="0"/>
                        <a:t>(2012.6</a:t>
                      </a:r>
                      <a:r>
                        <a:rPr lang="ja-JP" altLang="en-US" sz="1400" dirty="0"/>
                        <a:t>～</a:t>
                      </a:r>
                      <a:r>
                        <a:rPr lang="en-US" altLang="ja-JP" sz="1400" dirty="0"/>
                        <a:t>)</a:t>
                      </a:r>
                      <a:r>
                        <a:rPr lang="ja-JP" altLang="en-US" sz="1400" dirty="0" err="1"/>
                        <a:t>、</a:t>
                      </a:r>
                      <a:r>
                        <a:rPr lang="ja-JP" altLang="en-US" sz="1400" dirty="0"/>
                        <a:t> 市立学校活性化条例</a:t>
                      </a:r>
                      <a:r>
                        <a:rPr lang="en-US" altLang="ja-JP" sz="1400" dirty="0"/>
                        <a:t>(2012.7</a:t>
                      </a:r>
                      <a:r>
                        <a:rPr lang="ja-JP" altLang="en-US" sz="1400" dirty="0"/>
                        <a:t>～</a:t>
                      </a:r>
                      <a:r>
                        <a:rPr lang="en-US" altLang="ja-JP" sz="1400" dirty="0"/>
                        <a:t>)</a:t>
                      </a:r>
                      <a:endParaRPr kumimoji="1" lang="en-US" altLang="ja-JP" sz="1400" b="0" dirty="0">
                        <a:solidFill>
                          <a:schemeClr val="tx1"/>
                        </a:solidFill>
                      </a:endParaRPr>
                    </a:p>
                    <a:p>
                      <a:pPr>
                        <a:lnSpc>
                          <a:spcPts val="1400"/>
                        </a:lnSpc>
                      </a:pPr>
                      <a:endParaRPr kumimoji="1" lang="en-US" altLang="ja-JP" sz="1300" b="0" dirty="0">
                        <a:solidFill>
                          <a:schemeClr val="tx1"/>
                        </a:solidFill>
                      </a:endParaRPr>
                    </a:p>
                    <a:p>
                      <a:pPr>
                        <a:lnSpc>
                          <a:spcPts val="1400"/>
                        </a:lnSpc>
                      </a:pPr>
                      <a:r>
                        <a:rPr kumimoji="1" lang="ja-JP" altLang="en-US" sz="1300" b="0" dirty="0">
                          <a:solidFill>
                            <a:schemeClr val="tx1"/>
                          </a:solidFill>
                        </a:rPr>
                        <a:t>（公募の実施状況）</a:t>
                      </a:r>
                      <a:endParaRPr kumimoji="1" lang="en-US" altLang="ja-JP" sz="1300" b="0" dirty="0">
                        <a:solidFill>
                          <a:schemeClr val="tx1"/>
                        </a:solidFill>
                      </a:endParaRPr>
                    </a:p>
                    <a:p>
                      <a:pPr>
                        <a:lnSpc>
                          <a:spcPts val="1400"/>
                        </a:lnSpc>
                      </a:pPr>
                      <a:r>
                        <a:rPr kumimoji="1" lang="ja-JP" altLang="en-US" sz="1300" b="0" dirty="0">
                          <a:solidFill>
                            <a:schemeClr val="tx1"/>
                          </a:solidFill>
                        </a:rPr>
                        <a:t>　・</a:t>
                      </a:r>
                      <a:r>
                        <a:rPr kumimoji="1" lang="en-US" altLang="ja-JP" sz="1300" b="0" dirty="0">
                          <a:solidFill>
                            <a:schemeClr val="tx1"/>
                          </a:solidFill>
                        </a:rPr>
                        <a:t>2011</a:t>
                      </a:r>
                      <a:r>
                        <a:rPr kumimoji="1" lang="ja-JP" altLang="en-US" sz="1300" b="0" dirty="0">
                          <a:solidFill>
                            <a:schemeClr val="tx1"/>
                          </a:solidFill>
                        </a:rPr>
                        <a:t>年度</a:t>
                      </a:r>
                      <a:endParaRPr kumimoji="1" lang="en-US" altLang="ja-JP" sz="1300" b="0" dirty="0">
                        <a:solidFill>
                          <a:schemeClr val="tx1"/>
                        </a:solidFill>
                      </a:endParaRPr>
                    </a:p>
                    <a:p>
                      <a:pPr>
                        <a:lnSpc>
                          <a:spcPts val="1400"/>
                        </a:lnSpc>
                      </a:pPr>
                      <a:r>
                        <a:rPr kumimoji="1" lang="ja-JP" altLang="en-US" sz="1300" b="0" dirty="0">
                          <a:solidFill>
                            <a:schemeClr val="tx1"/>
                          </a:solidFill>
                        </a:rPr>
                        <a:t>　　</a:t>
                      </a:r>
                      <a:r>
                        <a:rPr kumimoji="1" lang="en-US" altLang="ja-JP" sz="1300" b="0" dirty="0">
                          <a:solidFill>
                            <a:schemeClr val="tx1"/>
                          </a:solidFill>
                        </a:rPr>
                        <a:t>24</a:t>
                      </a:r>
                      <a:r>
                        <a:rPr kumimoji="1" lang="ja-JP" altLang="en-US" sz="1300" b="0" dirty="0">
                          <a:solidFill>
                            <a:schemeClr val="tx1"/>
                          </a:solidFill>
                        </a:rPr>
                        <a:t>区役所の区長</a:t>
                      </a:r>
                      <a:endParaRPr kumimoji="1" lang="en-US" altLang="ja-JP" sz="1300" b="0" dirty="0">
                        <a:solidFill>
                          <a:schemeClr val="tx1"/>
                        </a:solidFill>
                      </a:endParaRPr>
                    </a:p>
                    <a:p>
                      <a:pPr>
                        <a:lnSpc>
                          <a:spcPts val="1400"/>
                        </a:lnSpc>
                      </a:pPr>
                      <a:r>
                        <a:rPr kumimoji="1" lang="ja-JP" altLang="en-US" sz="1300" kern="1200" dirty="0">
                          <a:solidFill>
                            <a:schemeClr val="dk1"/>
                          </a:solidFill>
                          <a:latin typeface="+mn-lt"/>
                          <a:ea typeface="+mn-ea"/>
                          <a:cs typeface="+mn-cs"/>
                        </a:rPr>
                        <a:t>　・</a:t>
                      </a:r>
                      <a:r>
                        <a:rPr kumimoji="1" lang="en-US" altLang="ja-JP" sz="1300" kern="1200" dirty="0">
                          <a:solidFill>
                            <a:schemeClr val="dk1"/>
                          </a:solidFill>
                          <a:latin typeface="+mn-lt"/>
                          <a:ea typeface="+mn-ea"/>
                          <a:cs typeface="+mn-cs"/>
                        </a:rPr>
                        <a:t>2012</a:t>
                      </a:r>
                      <a:r>
                        <a:rPr kumimoji="1" lang="ja-JP" altLang="en-US" sz="1300" kern="1200" dirty="0">
                          <a:solidFill>
                            <a:schemeClr val="dk1"/>
                          </a:solidFill>
                          <a:latin typeface="+mn-lt"/>
                          <a:ea typeface="+mn-ea"/>
                          <a:cs typeface="+mn-cs"/>
                        </a:rPr>
                        <a:t>年度～</a:t>
                      </a:r>
                      <a:r>
                        <a:rPr kumimoji="1" lang="en-US" altLang="ja-JP" sz="1300" kern="1200" dirty="0">
                          <a:solidFill>
                            <a:schemeClr val="dk1"/>
                          </a:solidFill>
                          <a:latin typeface="+mn-lt"/>
                          <a:ea typeface="+mn-ea"/>
                          <a:cs typeface="+mn-cs"/>
                        </a:rPr>
                        <a:t>2013</a:t>
                      </a:r>
                      <a:r>
                        <a:rPr kumimoji="1" lang="ja-JP" altLang="en-US" sz="1300" kern="1200" dirty="0">
                          <a:solidFill>
                            <a:schemeClr val="dk1"/>
                          </a:solidFill>
                          <a:latin typeface="+mn-lt"/>
                          <a:ea typeface="+mn-ea"/>
                          <a:cs typeface="+mn-cs"/>
                        </a:rPr>
                        <a:t>年度</a:t>
                      </a:r>
                      <a:endParaRPr kumimoji="1" lang="en-US" altLang="ja-JP" sz="1300" kern="120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dk1"/>
                          </a:solidFill>
                          <a:latin typeface="+mn-lt"/>
                          <a:ea typeface="+mn-ea"/>
                          <a:cs typeface="+mn-cs"/>
                        </a:rPr>
                        <a:t>　　</a:t>
                      </a:r>
                      <a:r>
                        <a:rPr kumimoji="1" lang="ja-JP" altLang="en-US" sz="1300" kern="1200" dirty="0">
                          <a:solidFill>
                            <a:schemeClr val="dk1"/>
                          </a:solidFill>
                          <a:latin typeface="+mn-ea"/>
                          <a:ea typeface="+mn-ea"/>
                          <a:cs typeface="+mn-cs"/>
                        </a:rPr>
                        <a:t>危機管理監、福祉局長、健康局長、　　</a:t>
                      </a:r>
                      <a:endParaRPr kumimoji="1" lang="en-US" altLang="ja-JP" sz="1300" kern="1200" dirty="0">
                        <a:solidFill>
                          <a:schemeClr val="dk1"/>
                        </a:solidFill>
                        <a:latin typeface="+mn-ea"/>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dk1"/>
                          </a:solidFill>
                          <a:latin typeface="+mn-ea"/>
                          <a:ea typeface="+mn-ea"/>
                          <a:cs typeface="+mn-cs"/>
                        </a:rPr>
                        <a:t>　　港湾局長、</a:t>
                      </a:r>
                      <a:r>
                        <a:rPr kumimoji="1" lang="zh-TW" altLang="en-US" sz="1300" kern="1200" dirty="0">
                          <a:solidFill>
                            <a:schemeClr val="dk1"/>
                          </a:solidFill>
                          <a:latin typeface="ＭＳ Ｐゴシック" pitchFamily="50" charset="-128"/>
                          <a:ea typeface="ＭＳ Ｐゴシック" pitchFamily="50" charset="-128"/>
                          <a:cs typeface="+mn-cs"/>
                        </a:rPr>
                        <a:t>行政委員会事務局長</a:t>
                      </a:r>
                      <a:r>
                        <a:rPr kumimoji="1" lang="ja-JP" altLang="en-US" sz="1300" kern="1200" dirty="0" err="1">
                          <a:solidFill>
                            <a:schemeClr val="dk1"/>
                          </a:solidFill>
                          <a:latin typeface="+mn-ea"/>
                          <a:ea typeface="+mn-ea"/>
                          <a:cs typeface="+mn-cs"/>
                        </a:rPr>
                        <a:t>、</a:t>
                      </a:r>
                      <a:endParaRPr kumimoji="1" lang="en-US" altLang="ja-JP" sz="1300" kern="1200" dirty="0">
                        <a:solidFill>
                          <a:schemeClr val="dk1"/>
                        </a:solidFill>
                        <a:latin typeface="+mn-ea"/>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dk1"/>
                          </a:solidFill>
                          <a:latin typeface="+mn-ea"/>
                          <a:ea typeface="+mn-ea"/>
                          <a:cs typeface="+mn-cs"/>
                        </a:rPr>
                        <a:t>　　経済戦略局長、</a:t>
                      </a:r>
                      <a:r>
                        <a:rPr kumimoji="1" lang="zh-TW" altLang="en-US" sz="1300" kern="1200" dirty="0">
                          <a:solidFill>
                            <a:schemeClr val="dk1"/>
                          </a:solidFill>
                          <a:latin typeface="ＭＳ Ｐゴシック" pitchFamily="50" charset="-128"/>
                          <a:ea typeface="ＭＳ Ｐゴシック" pitchFamily="50" charset="-128"/>
                          <a:cs typeface="+mn-cs"/>
                        </a:rPr>
                        <a:t>都市計画局長</a:t>
                      </a:r>
                      <a:r>
                        <a:rPr kumimoji="1" lang="ja-JP" altLang="en-US" sz="1300" kern="1200" dirty="0" err="1">
                          <a:solidFill>
                            <a:schemeClr val="dk1"/>
                          </a:solidFill>
                          <a:latin typeface="+mn-ea"/>
                          <a:ea typeface="+mn-ea"/>
                          <a:cs typeface="+mn-cs"/>
                        </a:rPr>
                        <a:t>、</a:t>
                      </a:r>
                      <a:endParaRPr kumimoji="1" lang="en-US" altLang="ja-JP" sz="1300" kern="1200" dirty="0">
                        <a:solidFill>
                          <a:schemeClr val="dk1"/>
                        </a:solidFill>
                        <a:latin typeface="+mn-ea"/>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dk1"/>
                          </a:solidFill>
                          <a:latin typeface="+mn-ea"/>
                          <a:ea typeface="+mn-ea"/>
                          <a:cs typeface="+mn-cs"/>
                        </a:rPr>
                        <a:t>　　</a:t>
                      </a:r>
                      <a:r>
                        <a:rPr kumimoji="1" lang="zh-TW" altLang="en-US" sz="1300" kern="1200" dirty="0">
                          <a:solidFill>
                            <a:schemeClr val="dk1"/>
                          </a:solidFill>
                          <a:latin typeface="ＭＳ Ｐゴシック" pitchFamily="50" charset="-128"/>
                          <a:ea typeface="ＭＳ Ｐゴシック" pitchFamily="50" charset="-128"/>
                          <a:cs typeface="+mn-cs"/>
                        </a:rPr>
                        <a:t>都市整備局長</a:t>
                      </a:r>
                      <a:r>
                        <a:rPr kumimoji="1" lang="ja-JP" altLang="en-US" sz="1300" kern="1200" dirty="0" err="1">
                          <a:solidFill>
                            <a:schemeClr val="dk1"/>
                          </a:solidFill>
                          <a:latin typeface="+mn-ea"/>
                          <a:ea typeface="+mn-ea"/>
                          <a:cs typeface="+mn-cs"/>
                        </a:rPr>
                        <a:t>、</a:t>
                      </a:r>
                      <a:r>
                        <a:rPr kumimoji="1" lang="ja-JP" altLang="en-US" sz="1300" kern="1200" dirty="0">
                          <a:solidFill>
                            <a:schemeClr val="dk1"/>
                          </a:solidFill>
                          <a:latin typeface="+mn-ea"/>
                          <a:ea typeface="+mn-ea"/>
                          <a:cs typeface="+mn-cs"/>
                        </a:rPr>
                        <a:t>建設局長（計</a:t>
                      </a:r>
                      <a:r>
                        <a:rPr kumimoji="1" lang="en-US" altLang="ja-JP" sz="1300" kern="1200" dirty="0">
                          <a:solidFill>
                            <a:schemeClr val="dk1"/>
                          </a:solidFill>
                          <a:latin typeface="+mn-ea"/>
                          <a:ea typeface="+mn-ea"/>
                          <a:cs typeface="+mn-cs"/>
                        </a:rPr>
                        <a:t>9</a:t>
                      </a:r>
                      <a:r>
                        <a:rPr kumimoji="1" lang="ja-JP" altLang="en-US" sz="1300" kern="1200" dirty="0">
                          <a:solidFill>
                            <a:schemeClr val="dk1"/>
                          </a:solidFill>
                          <a:latin typeface="+mn-ea"/>
                          <a:ea typeface="+mn-ea"/>
                          <a:cs typeface="+mn-cs"/>
                        </a:rPr>
                        <a:t>局長）</a:t>
                      </a:r>
                      <a:endParaRPr kumimoji="1" lang="en-US" altLang="ja-JP" sz="1300" kern="1200" dirty="0">
                        <a:solidFill>
                          <a:schemeClr val="dk1"/>
                        </a:solidFill>
                        <a:latin typeface="+mn-ea"/>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kern="1200" dirty="0">
                          <a:solidFill>
                            <a:schemeClr val="dk1"/>
                          </a:solidFill>
                          <a:latin typeface="+mn-ea"/>
                          <a:ea typeface="+mn-ea"/>
                          <a:cs typeface="+mn-cs"/>
                        </a:rPr>
                        <a:t>　　</a:t>
                      </a:r>
                      <a:r>
                        <a:rPr kumimoji="1" lang="en-US" altLang="ja-JP" sz="1300" kern="1200" dirty="0">
                          <a:solidFill>
                            <a:schemeClr val="dk1"/>
                          </a:solidFill>
                          <a:latin typeface="+mn-ea"/>
                          <a:ea typeface="+mn-ea"/>
                          <a:cs typeface="+mn-cs"/>
                        </a:rPr>
                        <a:t>119</a:t>
                      </a:r>
                      <a:r>
                        <a:rPr kumimoji="1" lang="ja-JP" altLang="en-US" sz="1300" kern="1200" dirty="0">
                          <a:solidFill>
                            <a:schemeClr val="dk1"/>
                          </a:solidFill>
                          <a:latin typeface="+mn-ea"/>
                          <a:ea typeface="+mn-ea"/>
                          <a:cs typeface="+mn-cs"/>
                        </a:rPr>
                        <a:t>校の校長</a:t>
                      </a:r>
                      <a:endParaRPr kumimoji="1" lang="en-US" altLang="ja-JP" sz="1300" kern="1200" dirty="0">
                        <a:solidFill>
                          <a:schemeClr val="dk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a:t>
                      </a:r>
                      <a:r>
                        <a:rPr kumimoji="1" lang="en-US" altLang="ja-JP" sz="1300" kern="1200" dirty="0">
                          <a:solidFill>
                            <a:schemeClr val="tx1"/>
                          </a:solidFill>
                          <a:latin typeface="+mn-ea"/>
                          <a:ea typeface="+mn-ea"/>
                          <a:cs typeface="+mn-cs"/>
                        </a:rPr>
                        <a:t>2014</a:t>
                      </a:r>
                      <a:r>
                        <a:rPr kumimoji="1" lang="ja-JP" altLang="en-US" sz="1300" kern="1200" dirty="0">
                          <a:solidFill>
                            <a:schemeClr val="tx1"/>
                          </a:solidFill>
                          <a:latin typeface="+mn-ea"/>
                          <a:ea typeface="+mn-ea"/>
                          <a:cs typeface="+mn-cs"/>
                        </a:rPr>
                        <a:t>年度～</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総務局長、環境局長、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会計管理者兼会計室長、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市政改革室長、経済戦略局長、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契約管財局長、福祉局長、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健康局長、建設局長、港湾局長、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行政委員会事務局長、交通局長、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危機管理監、経済戦略局長、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水道局長、政策企画室長、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財政局長、都市計画局長、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こども青少年局長、都市整備局長、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会計管理者兼会計室長、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行政委員会事務局長　（計</a:t>
                      </a:r>
                      <a:r>
                        <a:rPr kumimoji="1" lang="en-US" altLang="ja-JP" sz="1300" kern="1200" dirty="0">
                          <a:solidFill>
                            <a:schemeClr val="tx1"/>
                          </a:solidFill>
                          <a:latin typeface="+mn-ea"/>
                          <a:ea typeface="+mn-ea"/>
                          <a:cs typeface="+mn-cs"/>
                        </a:rPr>
                        <a:t>22</a:t>
                      </a:r>
                      <a:r>
                        <a:rPr kumimoji="1" lang="ja-JP" altLang="en-US" sz="1300" kern="1200" dirty="0">
                          <a:solidFill>
                            <a:schemeClr val="tx1"/>
                          </a:solidFill>
                          <a:latin typeface="+mn-ea"/>
                          <a:ea typeface="+mn-ea"/>
                          <a:cs typeface="+mn-cs"/>
                        </a:rPr>
                        <a:t>局長）</a:t>
                      </a:r>
                      <a:endParaRPr kumimoji="1" lang="en-US" altLang="ja-JP" sz="1300" kern="1200" dirty="0">
                        <a:solidFill>
                          <a:schemeClr val="tx1"/>
                        </a:solidFill>
                        <a:latin typeface="+mn-ea"/>
                        <a:ea typeface="+mn-ea"/>
                        <a:cs typeface="+mn-cs"/>
                      </a:endParaRPr>
                    </a:p>
                    <a:p>
                      <a:pPr>
                        <a:lnSpc>
                          <a:spcPts val="1400"/>
                        </a:lnSpc>
                      </a:pPr>
                      <a:r>
                        <a:rPr kumimoji="1" lang="ja-JP" altLang="en-US" sz="1300" kern="1200" dirty="0">
                          <a:solidFill>
                            <a:schemeClr val="tx1"/>
                          </a:solidFill>
                          <a:latin typeface="+mn-ea"/>
                          <a:ea typeface="+mn-ea"/>
                          <a:cs typeface="+mn-cs"/>
                        </a:rPr>
                        <a:t>　　</a:t>
                      </a:r>
                      <a:r>
                        <a:rPr kumimoji="1" lang="en-US" altLang="ja-JP" sz="1300" kern="1200" dirty="0">
                          <a:solidFill>
                            <a:schemeClr val="tx1"/>
                          </a:solidFill>
                          <a:latin typeface="+mn-ea"/>
                          <a:ea typeface="+mn-ea"/>
                          <a:cs typeface="+mn-cs"/>
                        </a:rPr>
                        <a:t>18</a:t>
                      </a:r>
                      <a:r>
                        <a:rPr kumimoji="1" lang="ja-JP" altLang="en-US" sz="1300" kern="1200" dirty="0">
                          <a:solidFill>
                            <a:schemeClr val="tx1"/>
                          </a:solidFill>
                          <a:latin typeface="+mn-ea"/>
                          <a:ea typeface="+mn-ea"/>
                          <a:cs typeface="+mn-cs"/>
                        </a:rPr>
                        <a:t>区役所の区長</a:t>
                      </a:r>
                      <a:endParaRPr kumimoji="1" lang="en-US" altLang="ja-JP" sz="1300" u="sng" kern="1200" dirty="0">
                        <a:solidFill>
                          <a:schemeClr val="tx1"/>
                        </a:solidFill>
                        <a:latin typeface="+mn-ea"/>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300" u="none" kern="1200" dirty="0">
                          <a:solidFill>
                            <a:schemeClr val="tx1"/>
                          </a:solidFill>
                          <a:latin typeface="+mn-ea"/>
                          <a:ea typeface="+mn-ea"/>
                          <a:cs typeface="+mn-cs"/>
                        </a:rPr>
                        <a:t>　　</a:t>
                      </a:r>
                      <a:r>
                        <a:rPr kumimoji="1" lang="en-US" altLang="ja-JP" sz="1300" u="none" kern="1200" baseline="0" dirty="0">
                          <a:solidFill>
                            <a:schemeClr val="tx1"/>
                          </a:solidFill>
                          <a:latin typeface="+mn-ea"/>
                          <a:ea typeface="+mn-ea"/>
                          <a:cs typeface="+mn-cs"/>
                        </a:rPr>
                        <a:t>220</a:t>
                      </a:r>
                      <a:r>
                        <a:rPr kumimoji="1" lang="ja-JP" altLang="en-US" sz="1300" u="none" kern="1200" dirty="0">
                          <a:solidFill>
                            <a:schemeClr val="tx1"/>
                          </a:solidFill>
                          <a:latin typeface="+mn-ea"/>
                          <a:ea typeface="+mn-ea"/>
                          <a:cs typeface="+mn-cs"/>
                        </a:rPr>
                        <a:t>校の校長</a:t>
                      </a:r>
                      <a:endParaRPr kumimoji="1" lang="en-US" altLang="ja-JP" sz="1300" kern="120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endParaRPr lang="en-US" altLang="ja-JP" sz="1400" dirty="0"/>
                    </a:p>
                    <a:p>
                      <a:pPr>
                        <a:lnSpc>
                          <a:spcPts val="1400"/>
                        </a:lnSpc>
                      </a:pPr>
                      <a:r>
                        <a:rPr lang="en-US" altLang="ja-JP" sz="1400" dirty="0"/>
                        <a:t>2012</a:t>
                      </a:r>
                      <a:r>
                        <a:rPr lang="ja-JP" altLang="en-US" sz="1400" dirty="0"/>
                        <a:t>年度</a:t>
                      </a:r>
                      <a:endParaRPr lang="en-US" altLang="ja-JP" sz="1400" dirty="0"/>
                    </a:p>
                    <a:p>
                      <a:pPr>
                        <a:lnSpc>
                          <a:spcPts val="1400"/>
                        </a:lnSpc>
                      </a:pPr>
                      <a:r>
                        <a:rPr lang="ja-JP" altLang="en-US" sz="1400" dirty="0"/>
                        <a:t>（区長）</a:t>
                      </a:r>
                      <a:endParaRPr lang="en-US" altLang="ja-JP" sz="1400" dirty="0"/>
                    </a:p>
                    <a:p>
                      <a:pPr>
                        <a:lnSpc>
                          <a:spcPts val="1400"/>
                        </a:lnSpc>
                      </a:pPr>
                      <a:r>
                        <a:rPr lang="ja-JP" altLang="en-US" sz="1400" dirty="0"/>
                        <a:t>　・公募</a:t>
                      </a:r>
                      <a:r>
                        <a:rPr lang="en-US" altLang="ja-JP" sz="1400" dirty="0"/>
                        <a:t>24</a:t>
                      </a:r>
                      <a:r>
                        <a:rPr lang="ja-JP" altLang="en-US" sz="1400" dirty="0"/>
                        <a:t>区長中</a:t>
                      </a:r>
                      <a:r>
                        <a:rPr lang="en-US" altLang="ja-JP" sz="1400" dirty="0"/>
                        <a:t>18</a:t>
                      </a:r>
                      <a:r>
                        <a:rPr lang="ja-JP" altLang="en-US" sz="1400" dirty="0"/>
                        <a:t>名の外</a:t>
                      </a:r>
                      <a:endParaRPr lang="en-US" altLang="ja-JP" sz="1400" dirty="0"/>
                    </a:p>
                    <a:p>
                      <a:pPr>
                        <a:lnSpc>
                          <a:spcPts val="1400"/>
                        </a:lnSpc>
                      </a:pPr>
                      <a:r>
                        <a:rPr lang="ja-JP" altLang="en-US" sz="1400" dirty="0"/>
                        <a:t>　　部人材が就任</a:t>
                      </a:r>
                      <a:endParaRPr lang="en-US" altLang="ja-JP" sz="1400" dirty="0"/>
                    </a:p>
                    <a:p>
                      <a:pPr>
                        <a:lnSpc>
                          <a:spcPts val="1400"/>
                        </a:lnSpc>
                      </a:pPr>
                      <a:r>
                        <a:rPr kumimoji="1" lang="ja-JP" altLang="en-US" sz="1100" kern="1200" dirty="0">
                          <a:solidFill>
                            <a:schemeClr val="dk1"/>
                          </a:solidFill>
                          <a:latin typeface="+mn-lt"/>
                          <a:ea typeface="+mn-ea"/>
                          <a:cs typeface="+mn-cs"/>
                        </a:rPr>
                        <a:t>（但し、後に</a:t>
                      </a:r>
                      <a:r>
                        <a:rPr kumimoji="1" lang="en-US" altLang="ja-JP" sz="1100" kern="1200" dirty="0">
                          <a:solidFill>
                            <a:schemeClr val="dk1"/>
                          </a:solidFill>
                          <a:latin typeface="+mn-lt"/>
                          <a:ea typeface="+mn-ea"/>
                          <a:cs typeface="+mn-cs"/>
                        </a:rPr>
                        <a:t>1</a:t>
                      </a:r>
                      <a:r>
                        <a:rPr kumimoji="1" lang="ja-JP" altLang="en-US" sz="1100" kern="1200" dirty="0">
                          <a:solidFill>
                            <a:schemeClr val="dk1"/>
                          </a:solidFill>
                          <a:latin typeface="+mn-lt"/>
                          <a:ea typeface="+mn-ea"/>
                          <a:cs typeface="+mn-cs"/>
                        </a:rPr>
                        <a:t>名が分限免職となるほか、任期を待たず</a:t>
                      </a:r>
                      <a:r>
                        <a:rPr kumimoji="1" lang="en-US" altLang="ja-JP" sz="1100" kern="1200" dirty="0">
                          <a:solidFill>
                            <a:schemeClr val="dk1"/>
                          </a:solidFill>
                          <a:latin typeface="+mn-lt"/>
                          <a:ea typeface="+mn-ea"/>
                          <a:cs typeface="+mn-cs"/>
                        </a:rPr>
                        <a:t>2</a:t>
                      </a:r>
                      <a:r>
                        <a:rPr kumimoji="1" lang="ja-JP" altLang="en-US" sz="1100" kern="1200" dirty="0">
                          <a:solidFill>
                            <a:schemeClr val="dk1"/>
                          </a:solidFill>
                          <a:latin typeface="+mn-lt"/>
                          <a:ea typeface="+mn-ea"/>
                          <a:cs typeface="+mn-cs"/>
                        </a:rPr>
                        <a:t>名が退職、</a:t>
                      </a:r>
                      <a:r>
                        <a:rPr kumimoji="1" lang="en-US" altLang="ja-JP" sz="1100" kern="1200" dirty="0">
                          <a:solidFill>
                            <a:schemeClr val="dk1"/>
                          </a:solidFill>
                          <a:latin typeface="+mn-lt"/>
                          <a:ea typeface="+mn-ea"/>
                          <a:cs typeface="+mn-cs"/>
                        </a:rPr>
                        <a:t>2</a:t>
                      </a:r>
                      <a:r>
                        <a:rPr kumimoji="1" lang="ja-JP" altLang="en-US" sz="1100" kern="1200" dirty="0">
                          <a:solidFill>
                            <a:schemeClr val="dk1"/>
                          </a:solidFill>
                          <a:latin typeface="+mn-lt"/>
                          <a:ea typeface="+mn-ea"/>
                          <a:cs typeface="+mn-cs"/>
                        </a:rPr>
                        <a:t>名が異動）</a:t>
                      </a:r>
                      <a:endParaRPr kumimoji="1" lang="en-US" altLang="ja-JP" sz="1400" kern="1200" dirty="0">
                        <a:solidFill>
                          <a:schemeClr val="dk1"/>
                        </a:solidFill>
                        <a:latin typeface="+mn-lt"/>
                        <a:ea typeface="+mn-ea"/>
                        <a:cs typeface="+mn-cs"/>
                      </a:endParaRPr>
                    </a:p>
                    <a:p>
                      <a:pPr>
                        <a:lnSpc>
                          <a:spcPts val="1400"/>
                        </a:lnSpc>
                      </a:pPr>
                      <a:r>
                        <a:rPr kumimoji="1" lang="ja-JP" altLang="en-US" sz="1400" kern="1200" dirty="0">
                          <a:solidFill>
                            <a:schemeClr val="dk1"/>
                          </a:solidFill>
                          <a:latin typeface="+mn-lt"/>
                          <a:ea typeface="+mn-ea"/>
                          <a:cs typeface="+mn-cs"/>
                        </a:rPr>
                        <a:t>　　</a:t>
                      </a:r>
                      <a:endParaRPr kumimoji="1" lang="en-US" altLang="ja-JP" sz="1400" kern="1200" dirty="0">
                        <a:solidFill>
                          <a:schemeClr val="dk1"/>
                        </a:solidFill>
                        <a:latin typeface="+mn-lt"/>
                        <a:ea typeface="+mn-ea"/>
                        <a:cs typeface="+mn-cs"/>
                      </a:endParaRPr>
                    </a:p>
                    <a:p>
                      <a:pPr>
                        <a:lnSpc>
                          <a:spcPts val="1400"/>
                        </a:lnSpc>
                      </a:pPr>
                      <a:r>
                        <a:rPr lang="en-US" altLang="ja-JP" sz="1400" dirty="0"/>
                        <a:t>2013</a:t>
                      </a:r>
                      <a:r>
                        <a:rPr lang="ja-JP" altLang="en-US" sz="1400" dirty="0"/>
                        <a:t>年度～</a:t>
                      </a:r>
                      <a:r>
                        <a:rPr lang="en-US" altLang="ja-JP" sz="1400" u="none" dirty="0">
                          <a:solidFill>
                            <a:schemeClr val="tx1"/>
                          </a:solidFill>
                        </a:rPr>
                        <a:t>2014</a:t>
                      </a:r>
                      <a:r>
                        <a:rPr lang="ja-JP" altLang="en-US" sz="1400" u="none" dirty="0">
                          <a:solidFill>
                            <a:schemeClr val="tx1"/>
                          </a:solidFill>
                        </a:rPr>
                        <a:t>年度</a:t>
                      </a:r>
                      <a:endParaRPr lang="en-US" altLang="ja-JP" sz="1400" u="none" dirty="0">
                        <a:solidFill>
                          <a:schemeClr val="tx1"/>
                        </a:solidFill>
                      </a:endParaRPr>
                    </a:p>
                    <a:p>
                      <a:pPr>
                        <a:lnSpc>
                          <a:spcPts val="1400"/>
                        </a:lnSpc>
                      </a:pPr>
                      <a:r>
                        <a:rPr lang="ja-JP" altLang="en-US" sz="1400" dirty="0"/>
                        <a:t>（局長）</a:t>
                      </a:r>
                      <a:endParaRPr lang="en-US" altLang="ja-JP" sz="1400" dirty="0"/>
                    </a:p>
                    <a:p>
                      <a:pPr>
                        <a:lnSpc>
                          <a:spcPts val="1400"/>
                        </a:lnSpc>
                      </a:pPr>
                      <a:r>
                        <a:rPr lang="ja-JP" altLang="en-US" sz="1400" dirty="0"/>
                        <a:t>　・公募</a:t>
                      </a:r>
                      <a:r>
                        <a:rPr lang="en-US" altLang="ja-JP" sz="1400" dirty="0"/>
                        <a:t>9</a:t>
                      </a:r>
                      <a:r>
                        <a:rPr lang="ja-JP" altLang="en-US" sz="1400" dirty="0"/>
                        <a:t>局長中</a:t>
                      </a:r>
                      <a:r>
                        <a:rPr lang="en-US" altLang="ja-JP" sz="1400" dirty="0"/>
                        <a:t>2</a:t>
                      </a:r>
                      <a:r>
                        <a:rPr lang="ja-JP" altLang="en-US" sz="1400" dirty="0"/>
                        <a:t>名の外部</a:t>
                      </a:r>
                      <a:endParaRPr lang="en-US" altLang="ja-JP" sz="1400" dirty="0"/>
                    </a:p>
                    <a:p>
                      <a:pPr>
                        <a:lnSpc>
                          <a:spcPts val="1400"/>
                        </a:lnSpc>
                      </a:pPr>
                      <a:r>
                        <a:rPr lang="ja-JP" altLang="en-US" sz="1400" dirty="0"/>
                        <a:t>　　人材が就任</a:t>
                      </a:r>
                      <a:endParaRPr lang="en-US" altLang="ja-JP" sz="1400" dirty="0"/>
                    </a:p>
                    <a:p>
                      <a:pPr>
                        <a:lnSpc>
                          <a:spcPts val="1400"/>
                        </a:lnSpc>
                      </a:pPr>
                      <a:r>
                        <a:rPr lang="ja-JP" altLang="en-US" sz="1400" dirty="0"/>
                        <a:t>（校長）</a:t>
                      </a:r>
                      <a:endParaRPr lang="en-US" altLang="ja-JP" sz="1400" dirty="0"/>
                    </a:p>
                    <a:p>
                      <a:pPr>
                        <a:lnSpc>
                          <a:spcPts val="1400"/>
                        </a:lnSpc>
                      </a:pPr>
                      <a:r>
                        <a:rPr lang="ja-JP" altLang="en-US" sz="1400" dirty="0"/>
                        <a:t>　・公募</a:t>
                      </a:r>
                      <a:r>
                        <a:rPr lang="en-US" altLang="ja-JP" sz="1400" dirty="0"/>
                        <a:t>119</a:t>
                      </a:r>
                      <a:r>
                        <a:rPr lang="ja-JP" altLang="en-US" sz="1400" dirty="0"/>
                        <a:t>校長中</a:t>
                      </a:r>
                      <a:r>
                        <a:rPr lang="en-US" altLang="ja-JP" sz="1400" dirty="0"/>
                        <a:t>23</a:t>
                      </a:r>
                      <a:r>
                        <a:rPr lang="ja-JP" altLang="en-US" sz="1400" dirty="0"/>
                        <a:t>名の</a:t>
                      </a:r>
                      <a:endParaRPr lang="en-US" altLang="ja-JP" sz="1400" dirty="0"/>
                    </a:p>
                    <a:p>
                      <a:pPr>
                        <a:lnSpc>
                          <a:spcPts val="1400"/>
                        </a:lnSpc>
                      </a:pPr>
                      <a:r>
                        <a:rPr lang="ja-JP" altLang="en-US" sz="1400" dirty="0"/>
                        <a:t>　　外部人材の校長が就任</a:t>
                      </a:r>
                      <a:endParaRPr lang="en-US" altLang="ja-JP" sz="1400" dirty="0"/>
                    </a:p>
                    <a:p>
                      <a:pPr marL="0" algn="l" defTabSz="914400" rtl="0" eaLnBrk="1" latinLnBrk="0" hangingPunct="1">
                        <a:lnSpc>
                          <a:spcPts val="1400"/>
                        </a:lnSpc>
                      </a:pPr>
                      <a:r>
                        <a:rPr kumimoji="1" lang="ja-JP" altLang="en-US" sz="1100" kern="1200" dirty="0">
                          <a:solidFill>
                            <a:schemeClr val="dk1"/>
                          </a:solidFill>
                          <a:latin typeface="+mn-lt"/>
                          <a:ea typeface="+mn-ea"/>
                          <a:cs typeface="+mn-cs"/>
                        </a:rPr>
                        <a:t>（但し、後に </a:t>
                      </a:r>
                      <a:r>
                        <a:rPr kumimoji="1" lang="en-US" altLang="ja-JP" sz="1100" kern="1200" dirty="0">
                          <a:solidFill>
                            <a:schemeClr val="dk1"/>
                          </a:solidFill>
                          <a:latin typeface="+mn-lt"/>
                          <a:ea typeface="+mn-ea"/>
                          <a:cs typeface="+mn-cs"/>
                        </a:rPr>
                        <a:t>1</a:t>
                      </a:r>
                      <a:r>
                        <a:rPr kumimoji="1" lang="ja-JP" altLang="en-US" sz="1100" kern="1200" dirty="0">
                          <a:solidFill>
                            <a:schemeClr val="dk1"/>
                          </a:solidFill>
                          <a:latin typeface="+mn-lt"/>
                          <a:ea typeface="+mn-ea"/>
                          <a:cs typeface="+mn-cs"/>
                        </a:rPr>
                        <a:t>名が懲戒免職となるほか、任期を待たず</a:t>
                      </a:r>
                      <a:r>
                        <a:rPr kumimoji="1" lang="en-US" altLang="ja-JP" sz="1100" kern="1200" dirty="0">
                          <a:solidFill>
                            <a:schemeClr val="dk1"/>
                          </a:solidFill>
                          <a:latin typeface="+mn-lt"/>
                          <a:ea typeface="+mn-ea"/>
                          <a:cs typeface="+mn-cs"/>
                        </a:rPr>
                        <a:t>3</a:t>
                      </a:r>
                      <a:r>
                        <a:rPr kumimoji="1" lang="ja-JP" altLang="en-US" sz="1100" kern="1200" dirty="0">
                          <a:solidFill>
                            <a:schemeClr val="dk1"/>
                          </a:solidFill>
                          <a:latin typeface="+mn-lt"/>
                          <a:ea typeface="+mn-ea"/>
                          <a:cs typeface="+mn-cs"/>
                        </a:rPr>
                        <a:t>名が退職）</a:t>
                      </a:r>
                      <a:endParaRPr kumimoji="1" lang="en-US" altLang="ja-JP" sz="1100" kern="1200" dirty="0">
                        <a:solidFill>
                          <a:schemeClr val="dk1"/>
                        </a:solidFill>
                        <a:latin typeface="+mn-lt"/>
                        <a:ea typeface="+mn-ea"/>
                        <a:cs typeface="+mn-cs"/>
                      </a:endParaRPr>
                    </a:p>
                    <a:p>
                      <a:pPr>
                        <a:lnSpc>
                          <a:spcPct val="100000"/>
                        </a:lnSpc>
                      </a:pPr>
                      <a:r>
                        <a:rPr kumimoji="1" lang="en-US" altLang="ja-JP" sz="1300" kern="1200" dirty="0">
                          <a:solidFill>
                            <a:schemeClr val="tx1"/>
                          </a:solidFill>
                          <a:latin typeface="+mn-lt"/>
                          <a:ea typeface="+mn-ea"/>
                          <a:cs typeface="+mn-cs"/>
                        </a:rPr>
                        <a:t>2015</a:t>
                      </a:r>
                      <a:r>
                        <a:rPr kumimoji="1" lang="ja-JP" altLang="en-US" sz="1300" kern="1200" dirty="0">
                          <a:solidFill>
                            <a:schemeClr val="tx1"/>
                          </a:solidFill>
                          <a:latin typeface="+mn-lt"/>
                          <a:ea typeface="+mn-ea"/>
                          <a:cs typeface="+mn-cs"/>
                        </a:rPr>
                        <a:t>年度～</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（区長）</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・公募</a:t>
                      </a:r>
                      <a:r>
                        <a:rPr kumimoji="1" lang="en-US" altLang="ja-JP" sz="1300" kern="1200" dirty="0">
                          <a:solidFill>
                            <a:schemeClr val="tx1"/>
                          </a:solidFill>
                          <a:latin typeface="+mn-lt"/>
                          <a:ea typeface="+mn-ea"/>
                          <a:cs typeface="+mn-cs"/>
                        </a:rPr>
                        <a:t>18</a:t>
                      </a:r>
                      <a:r>
                        <a:rPr kumimoji="1" lang="ja-JP" altLang="en-US" sz="1300" kern="1200" dirty="0">
                          <a:solidFill>
                            <a:schemeClr val="tx1"/>
                          </a:solidFill>
                          <a:latin typeface="+mn-lt"/>
                          <a:ea typeface="+mn-ea"/>
                          <a:cs typeface="+mn-cs"/>
                        </a:rPr>
                        <a:t>区長中</a:t>
                      </a:r>
                      <a:r>
                        <a:rPr kumimoji="1" lang="en-US" altLang="ja-JP" sz="1300" kern="1200" dirty="0">
                          <a:solidFill>
                            <a:schemeClr val="tx1"/>
                          </a:solidFill>
                          <a:latin typeface="+mn-lt"/>
                          <a:ea typeface="+mn-ea"/>
                          <a:cs typeface="+mn-cs"/>
                        </a:rPr>
                        <a:t>5</a:t>
                      </a:r>
                      <a:r>
                        <a:rPr kumimoji="1" lang="ja-JP" altLang="en-US" sz="1300" kern="1200" dirty="0">
                          <a:solidFill>
                            <a:schemeClr val="tx1"/>
                          </a:solidFill>
                          <a:latin typeface="+mn-lt"/>
                          <a:ea typeface="+mn-ea"/>
                          <a:cs typeface="+mn-cs"/>
                        </a:rPr>
                        <a:t>名の外部</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人材が就任</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（局長）</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・公募</a:t>
                      </a:r>
                      <a:r>
                        <a:rPr kumimoji="1" lang="en-US" altLang="ja-JP" sz="1300" kern="1200" dirty="0">
                          <a:solidFill>
                            <a:schemeClr val="tx1"/>
                          </a:solidFill>
                          <a:latin typeface="+mn-lt"/>
                          <a:ea typeface="+mn-ea"/>
                          <a:cs typeface="+mn-cs"/>
                        </a:rPr>
                        <a:t>22</a:t>
                      </a:r>
                      <a:r>
                        <a:rPr kumimoji="1" lang="ja-JP" altLang="en-US" sz="1300" kern="1200" dirty="0">
                          <a:solidFill>
                            <a:schemeClr val="tx1"/>
                          </a:solidFill>
                          <a:latin typeface="+mn-lt"/>
                          <a:ea typeface="+mn-ea"/>
                          <a:cs typeface="+mn-cs"/>
                        </a:rPr>
                        <a:t>局長中</a:t>
                      </a:r>
                      <a:r>
                        <a:rPr kumimoji="1" lang="en-US" altLang="ja-JP" sz="1300" kern="1200" dirty="0">
                          <a:solidFill>
                            <a:schemeClr val="tx1"/>
                          </a:solidFill>
                          <a:latin typeface="+mn-lt"/>
                          <a:ea typeface="+mn-ea"/>
                          <a:cs typeface="+mn-cs"/>
                        </a:rPr>
                        <a:t>2</a:t>
                      </a:r>
                      <a:r>
                        <a:rPr kumimoji="1" lang="ja-JP" altLang="en-US" sz="1300" kern="1200" dirty="0">
                          <a:solidFill>
                            <a:schemeClr val="tx1"/>
                          </a:solidFill>
                          <a:latin typeface="+mn-lt"/>
                          <a:ea typeface="+mn-ea"/>
                          <a:cs typeface="+mn-cs"/>
                        </a:rPr>
                        <a:t>名の外部</a:t>
                      </a:r>
                      <a:endParaRPr kumimoji="1" lang="en-US" altLang="ja-JP" sz="1300" kern="1200" dirty="0">
                        <a:solidFill>
                          <a:schemeClr val="tx1"/>
                        </a:solidFill>
                        <a:latin typeface="+mn-lt"/>
                        <a:ea typeface="+mn-ea"/>
                        <a:cs typeface="+mn-cs"/>
                      </a:endParaRPr>
                    </a:p>
                    <a:p>
                      <a:pPr>
                        <a:lnSpc>
                          <a:spcPct val="100000"/>
                        </a:lnSpc>
                      </a:pPr>
                      <a:r>
                        <a:rPr kumimoji="1" lang="ja-JP" altLang="en-US" sz="1300" kern="1200" dirty="0">
                          <a:solidFill>
                            <a:schemeClr val="tx1"/>
                          </a:solidFill>
                          <a:latin typeface="+mn-lt"/>
                          <a:ea typeface="+mn-ea"/>
                          <a:cs typeface="+mn-cs"/>
                        </a:rPr>
                        <a:t>　　人材が就任（予定含む）</a:t>
                      </a:r>
                      <a:endParaRPr kumimoji="1" lang="en-US" altLang="ja-JP" sz="1300" u="sng"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（校長）</a:t>
                      </a:r>
                      <a:endParaRPr kumimoji="1" lang="en-US" altLang="ja-JP" sz="1300" u="none"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　・公募</a:t>
                      </a:r>
                      <a:r>
                        <a:rPr kumimoji="1" lang="en-US" altLang="ja-JP" sz="1300" u="none" kern="1200" dirty="0">
                          <a:solidFill>
                            <a:schemeClr val="tx1"/>
                          </a:solidFill>
                          <a:latin typeface="+mn-lt"/>
                          <a:ea typeface="+mn-ea"/>
                          <a:cs typeface="+mn-cs"/>
                        </a:rPr>
                        <a:t>220</a:t>
                      </a:r>
                      <a:r>
                        <a:rPr kumimoji="1" lang="ja-JP" altLang="en-US" sz="1300" u="none" kern="1200" dirty="0">
                          <a:solidFill>
                            <a:schemeClr val="tx1"/>
                          </a:solidFill>
                          <a:latin typeface="+mn-lt"/>
                          <a:ea typeface="+mn-ea"/>
                          <a:cs typeface="+mn-cs"/>
                        </a:rPr>
                        <a:t>校長中９名の</a:t>
                      </a:r>
                      <a:endParaRPr kumimoji="1" lang="en-US" altLang="ja-JP" sz="1300" u="none"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　  外部人材の校長が就任</a:t>
                      </a:r>
                      <a:endParaRPr kumimoji="1" lang="en-US" altLang="ja-JP" sz="1300" u="none" kern="1200" dirty="0">
                        <a:solidFill>
                          <a:schemeClr val="tx1"/>
                        </a:solidFill>
                        <a:latin typeface="+mn-lt"/>
                        <a:ea typeface="+mn-ea"/>
                        <a:cs typeface="+mn-cs"/>
                      </a:endParaRPr>
                    </a:p>
                    <a:p>
                      <a:pPr marL="0" algn="l" defTabSz="914400" rtl="0" eaLnBrk="1" latinLnBrk="0" hangingPunct="1">
                        <a:lnSpc>
                          <a:spcPts val="1400"/>
                        </a:lnSpc>
                      </a:pPr>
                      <a:r>
                        <a:rPr kumimoji="1" lang="ja-JP" altLang="en-US" sz="1300" u="none" kern="1200" dirty="0">
                          <a:solidFill>
                            <a:schemeClr val="tx1"/>
                          </a:solidFill>
                          <a:latin typeface="+mn-lt"/>
                          <a:ea typeface="+mn-ea"/>
                          <a:cs typeface="+mn-cs"/>
                        </a:rPr>
                        <a:t>　　　　　　　　　（予定含む）</a:t>
                      </a:r>
                      <a:endParaRPr kumimoji="1" lang="en-US" altLang="ja-JP" sz="1300" kern="120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1547308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角丸四角形 11">
            <a:extLst>
              <a:ext uri="{FF2B5EF4-FFF2-40B4-BE49-F238E27FC236}">
                <a16:creationId xmlns:a16="http://schemas.microsoft.com/office/drawing/2014/main" xmlns="" id="{D6122E37-68F0-477E-9D0E-4C882E77A8C8}"/>
              </a:ext>
            </a:extLst>
          </p:cNvPr>
          <p:cNvSpPr/>
          <p:nvPr/>
        </p:nvSpPr>
        <p:spPr>
          <a:xfrm>
            <a:off x="3976201" y="6254184"/>
            <a:ext cx="211060" cy="23434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11">
            <a:extLst>
              <a:ext uri="{FF2B5EF4-FFF2-40B4-BE49-F238E27FC236}">
                <a16:creationId xmlns:a16="http://schemas.microsoft.com/office/drawing/2014/main" xmlns="" id="{93452F7E-CA92-4104-B712-07ABD6EEFBD1}"/>
              </a:ext>
            </a:extLst>
          </p:cNvPr>
          <p:cNvSpPr/>
          <p:nvPr/>
        </p:nvSpPr>
        <p:spPr>
          <a:xfrm>
            <a:off x="925893" y="5337532"/>
            <a:ext cx="3703411" cy="38022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11">
            <a:extLst>
              <a:ext uri="{FF2B5EF4-FFF2-40B4-BE49-F238E27FC236}">
                <a16:creationId xmlns:a16="http://schemas.microsoft.com/office/drawing/2014/main" xmlns="" id="{F12D2100-34D0-4931-A364-9B4D4222FB2D}"/>
              </a:ext>
            </a:extLst>
          </p:cNvPr>
          <p:cNvSpPr/>
          <p:nvPr/>
        </p:nvSpPr>
        <p:spPr>
          <a:xfrm>
            <a:off x="956895" y="3743366"/>
            <a:ext cx="4249097" cy="67370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11">
            <a:extLst>
              <a:ext uri="{FF2B5EF4-FFF2-40B4-BE49-F238E27FC236}">
                <a16:creationId xmlns:a16="http://schemas.microsoft.com/office/drawing/2014/main" xmlns="" id="{3A289938-AF6B-4EA8-8A9D-2362AAA9C98A}"/>
              </a:ext>
            </a:extLst>
          </p:cNvPr>
          <p:cNvSpPr/>
          <p:nvPr/>
        </p:nvSpPr>
        <p:spPr>
          <a:xfrm>
            <a:off x="956895" y="1611591"/>
            <a:ext cx="3416693" cy="46838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1" name="表 50"/>
          <p:cNvGraphicFramePr>
            <a:graphicFrameLocks noGrp="1"/>
          </p:cNvGraphicFramePr>
          <p:nvPr>
            <p:extLst>
              <p:ext uri="{D42A27DB-BD31-4B8C-83A1-F6EECF244321}">
                <p14:modId xmlns:p14="http://schemas.microsoft.com/office/powerpoint/2010/main" val="4048677964"/>
              </p:ext>
            </p:extLst>
          </p:nvPr>
        </p:nvGraphicFramePr>
        <p:xfrm>
          <a:off x="222492" y="1196753"/>
          <a:ext cx="8568951" cy="5616849"/>
        </p:xfrm>
        <a:graphic>
          <a:graphicData uri="http://schemas.openxmlformats.org/drawingml/2006/table">
            <a:tbl>
              <a:tblPr firstRow="1" bandRow="1">
                <a:tableStyleId>{5C22544A-7EE6-4342-B048-85BDC9FD1C3A}</a:tableStyleId>
              </a:tblPr>
              <a:tblGrid>
                <a:gridCol w="664832">
                  <a:extLst>
                    <a:ext uri="{9D8B030D-6E8A-4147-A177-3AD203B41FA5}">
                      <a16:colId xmlns:a16="http://schemas.microsoft.com/office/drawing/2014/main" xmlns="" val="20000"/>
                    </a:ext>
                  </a:extLst>
                </a:gridCol>
                <a:gridCol w="4375728">
                  <a:extLst>
                    <a:ext uri="{9D8B030D-6E8A-4147-A177-3AD203B41FA5}">
                      <a16:colId xmlns:a16="http://schemas.microsoft.com/office/drawing/2014/main" xmlns="" val="20001"/>
                    </a:ext>
                  </a:extLst>
                </a:gridCol>
                <a:gridCol w="3528391">
                  <a:extLst>
                    <a:ext uri="{9D8B030D-6E8A-4147-A177-3AD203B41FA5}">
                      <a16:colId xmlns:a16="http://schemas.microsoft.com/office/drawing/2014/main" xmlns="" val="20002"/>
                    </a:ext>
                  </a:extLst>
                </a:gridCol>
              </a:tblGrid>
              <a:tr h="1925009">
                <a:tc>
                  <a:txBody>
                    <a:bodyPr/>
                    <a:lstStyle/>
                    <a:p>
                      <a:pPr algn="ctr"/>
                      <a:r>
                        <a:rPr kumimoji="1" lang="ja-JP" altLang="en-US" b="0" dirty="0">
                          <a:solidFill>
                            <a:schemeClr val="tx1"/>
                          </a:solidFill>
                        </a:rPr>
                        <a:t>区長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kumimoji="1" lang="ja-JP" altLang="en-US" sz="1400" b="0" dirty="0">
                          <a:solidFill>
                            <a:schemeClr val="tx1"/>
                          </a:solidFill>
                        </a:rPr>
                        <a:t>・</a:t>
                      </a:r>
                      <a:r>
                        <a:rPr kumimoji="1" lang="en-US" altLang="ja-JP" sz="1400" b="0" dirty="0">
                          <a:solidFill>
                            <a:schemeClr val="tx1"/>
                          </a:solidFill>
                        </a:rPr>
                        <a:t>2011</a:t>
                      </a:r>
                      <a:r>
                        <a:rPr kumimoji="1" lang="ja-JP" altLang="en-US" sz="1400" b="0" dirty="0">
                          <a:solidFill>
                            <a:schemeClr val="tx1"/>
                          </a:solidFill>
                        </a:rPr>
                        <a:t>年度　　</a:t>
                      </a:r>
                      <a:r>
                        <a:rPr kumimoji="1" lang="en-US" altLang="ja-JP" sz="1400" b="0" dirty="0">
                          <a:solidFill>
                            <a:schemeClr val="tx1"/>
                          </a:solidFill>
                        </a:rPr>
                        <a:t>24</a:t>
                      </a:r>
                      <a:r>
                        <a:rPr kumimoji="1" lang="ja-JP" altLang="en-US" sz="1400" b="0" dirty="0">
                          <a:solidFill>
                            <a:schemeClr val="tx1"/>
                          </a:solidFill>
                        </a:rPr>
                        <a:t>区役所の全区長の公募を実施</a:t>
                      </a:r>
                    </a:p>
                    <a:p>
                      <a:pPr>
                        <a:lnSpc>
                          <a:spcPts val="1500"/>
                        </a:lnSpc>
                      </a:pPr>
                      <a:r>
                        <a:rPr kumimoji="1" lang="ja-JP" altLang="en-US" sz="1400" b="0" dirty="0">
                          <a:solidFill>
                            <a:schemeClr val="tx1"/>
                          </a:solidFill>
                        </a:rPr>
                        <a:t>・</a:t>
                      </a:r>
                      <a:r>
                        <a:rPr kumimoji="1" lang="en-US" altLang="ja-JP" sz="1400" b="0" dirty="0">
                          <a:solidFill>
                            <a:schemeClr val="tx1"/>
                          </a:solidFill>
                        </a:rPr>
                        <a:t>2012</a:t>
                      </a:r>
                      <a:r>
                        <a:rPr kumimoji="1" lang="ja-JP" altLang="en-US" sz="1400" b="0" dirty="0">
                          <a:solidFill>
                            <a:schemeClr val="tx1"/>
                          </a:solidFill>
                        </a:rPr>
                        <a:t>年度　　</a:t>
                      </a:r>
                      <a:r>
                        <a:rPr kumimoji="1" lang="en-US" altLang="ja-JP" sz="1400" b="0" dirty="0">
                          <a:solidFill>
                            <a:schemeClr val="tx1"/>
                          </a:solidFill>
                        </a:rPr>
                        <a:t>18</a:t>
                      </a:r>
                      <a:r>
                        <a:rPr kumimoji="1" lang="ja-JP" altLang="en-US" sz="1400" b="0" dirty="0">
                          <a:solidFill>
                            <a:schemeClr val="tx1"/>
                          </a:solidFill>
                        </a:rPr>
                        <a:t>名の外部人材が区長に就任</a:t>
                      </a:r>
                      <a:endParaRPr kumimoji="1" lang="en-US" altLang="ja-JP" sz="1400" b="0" dirty="0">
                        <a:solidFill>
                          <a:schemeClr val="tx1"/>
                        </a:solidFill>
                      </a:endParaRPr>
                    </a:p>
                    <a:p>
                      <a:pPr>
                        <a:lnSpc>
                          <a:spcPts val="1500"/>
                        </a:lnSpc>
                      </a:pPr>
                      <a:r>
                        <a:rPr kumimoji="1" lang="ja-JP" altLang="en-US" sz="1400" b="0" dirty="0">
                          <a:solidFill>
                            <a:schemeClr val="tx1"/>
                          </a:solidFill>
                        </a:rPr>
                        <a:t>・</a:t>
                      </a:r>
                      <a:r>
                        <a:rPr kumimoji="1" lang="en-US" altLang="ja-JP" sz="1400" b="0" dirty="0">
                          <a:solidFill>
                            <a:schemeClr val="tx1"/>
                          </a:solidFill>
                        </a:rPr>
                        <a:t>2015</a:t>
                      </a:r>
                      <a:r>
                        <a:rPr kumimoji="1" lang="ja-JP" altLang="en-US" sz="1400" b="0" dirty="0">
                          <a:solidFill>
                            <a:schemeClr val="tx1"/>
                          </a:solidFill>
                        </a:rPr>
                        <a:t>年度～　</a:t>
                      </a:r>
                      <a:r>
                        <a:rPr kumimoji="1" lang="en-US" altLang="ja-JP" sz="1400" b="0" dirty="0">
                          <a:solidFill>
                            <a:schemeClr val="tx1"/>
                          </a:solidFill>
                        </a:rPr>
                        <a:t>18</a:t>
                      </a:r>
                      <a:r>
                        <a:rPr kumimoji="1" lang="ja-JP" altLang="en-US" sz="1400" b="0" dirty="0">
                          <a:solidFill>
                            <a:schemeClr val="tx1"/>
                          </a:solidFill>
                        </a:rPr>
                        <a:t>区役所の区長の公募を実施</a:t>
                      </a:r>
                      <a:endParaRPr kumimoji="1" lang="en-US" altLang="ja-JP" sz="1400" b="0"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400" b="0" dirty="0">
                          <a:solidFill>
                            <a:schemeClr val="tx1"/>
                          </a:solidFill>
                        </a:rPr>
                        <a:t>・</a:t>
                      </a:r>
                      <a:r>
                        <a:rPr kumimoji="1" lang="en-US" altLang="ja-JP" sz="1400" b="0" dirty="0">
                          <a:solidFill>
                            <a:schemeClr val="tx1"/>
                          </a:solidFill>
                        </a:rPr>
                        <a:t>2016</a:t>
                      </a:r>
                      <a:r>
                        <a:rPr kumimoji="1" lang="ja-JP" altLang="en-US" sz="1400" b="0" dirty="0">
                          <a:solidFill>
                            <a:schemeClr val="tx1"/>
                          </a:solidFill>
                        </a:rPr>
                        <a:t>年度～</a:t>
                      </a:r>
                      <a:r>
                        <a:rPr kumimoji="1" lang="ja-JP" altLang="en-US" sz="1400" b="0" baseline="0" dirty="0">
                          <a:solidFill>
                            <a:schemeClr val="tx1"/>
                          </a:solidFill>
                        </a:rPr>
                        <a:t>　</a:t>
                      </a:r>
                      <a:r>
                        <a:rPr kumimoji="1" lang="en-US" altLang="ja-JP" sz="1400" b="0" baseline="0" dirty="0">
                          <a:solidFill>
                            <a:schemeClr val="tx1"/>
                          </a:solidFill>
                        </a:rPr>
                        <a:t>5</a:t>
                      </a:r>
                      <a:r>
                        <a:rPr kumimoji="1" lang="ja-JP" altLang="en-US" sz="1400" b="0" baseline="0" dirty="0">
                          <a:solidFill>
                            <a:schemeClr val="tx1"/>
                          </a:solidFill>
                        </a:rPr>
                        <a:t>名の外部人材が区長に就任</a:t>
                      </a:r>
                      <a:endParaRPr kumimoji="1" lang="en-US" altLang="ja-JP" sz="14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endParaRPr kumimoji="1" lang="en-US" altLang="ja-JP" sz="1500" b="0" baseline="0" dirty="0">
                        <a:solidFill>
                          <a:schemeClr val="tx1"/>
                        </a:solidFill>
                      </a:endParaRPr>
                    </a:p>
                    <a:p>
                      <a:pPr>
                        <a:lnSpc>
                          <a:spcPts val="1500"/>
                        </a:lnSpc>
                      </a:pPr>
                      <a:r>
                        <a:rPr kumimoji="1" lang="ja-JP" altLang="en-US" sz="1000" b="0" dirty="0">
                          <a:solidFill>
                            <a:schemeClr val="tx1"/>
                          </a:solidFill>
                        </a:rPr>
                        <a:t>　（但し、後に</a:t>
                      </a:r>
                      <a:r>
                        <a:rPr kumimoji="1" lang="en-US" altLang="ja-JP" sz="1000" b="0" dirty="0">
                          <a:solidFill>
                            <a:schemeClr val="tx1"/>
                          </a:solidFill>
                        </a:rPr>
                        <a:t>1</a:t>
                      </a:r>
                      <a:r>
                        <a:rPr kumimoji="1" lang="ja-JP" altLang="en-US" sz="1000" b="0" dirty="0">
                          <a:solidFill>
                            <a:schemeClr val="tx1"/>
                          </a:solidFill>
                        </a:rPr>
                        <a:t>名が分限免職となるほか、任期を待たず</a:t>
                      </a:r>
                      <a:r>
                        <a:rPr kumimoji="1" lang="en-US" altLang="ja-JP" sz="1000" b="0" dirty="0">
                          <a:solidFill>
                            <a:schemeClr val="tx1"/>
                          </a:solidFill>
                        </a:rPr>
                        <a:t>2</a:t>
                      </a:r>
                      <a:r>
                        <a:rPr kumimoji="1" lang="ja-JP" altLang="en-US" sz="1000" b="0" dirty="0">
                          <a:solidFill>
                            <a:schemeClr val="tx1"/>
                          </a:solidFill>
                        </a:rPr>
                        <a:t>名が退職、</a:t>
                      </a:r>
                      <a:r>
                        <a:rPr kumimoji="1" lang="en-US" altLang="ja-JP" sz="1000" b="0" dirty="0">
                          <a:solidFill>
                            <a:schemeClr val="tx1"/>
                          </a:solidFill>
                        </a:rPr>
                        <a:t>2</a:t>
                      </a:r>
                      <a:r>
                        <a:rPr kumimoji="1" lang="ja-JP" altLang="en-US" sz="1000" b="0" dirty="0">
                          <a:solidFill>
                            <a:schemeClr val="tx1"/>
                          </a:solidFill>
                        </a:rPr>
                        <a:t>名</a:t>
                      </a:r>
                      <a:endParaRPr kumimoji="1" lang="en-US" altLang="ja-JP" sz="1000" b="0" dirty="0">
                        <a:solidFill>
                          <a:schemeClr val="tx1"/>
                        </a:solidFill>
                      </a:endParaRPr>
                    </a:p>
                    <a:p>
                      <a:pPr>
                        <a:lnSpc>
                          <a:spcPts val="1500"/>
                        </a:lnSpc>
                      </a:pPr>
                      <a:r>
                        <a:rPr kumimoji="1" lang="ja-JP" altLang="en-US" sz="1000" b="0" dirty="0">
                          <a:solidFill>
                            <a:schemeClr val="tx1"/>
                          </a:solidFill>
                        </a:rPr>
                        <a:t>　　が異動）</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715657">
                <a:tc>
                  <a:txBody>
                    <a:bodyPr/>
                    <a:lstStyle/>
                    <a:p>
                      <a:pPr algn="ctr"/>
                      <a:r>
                        <a:rPr kumimoji="1" lang="ja-JP" altLang="en-US" b="0" dirty="0">
                          <a:solidFill>
                            <a:schemeClr val="tx1"/>
                          </a:solidFill>
                        </a:rPr>
                        <a:t>局長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400" dirty="0">
                          <a:solidFill>
                            <a:schemeClr val="tx1"/>
                          </a:solidFill>
                        </a:rPr>
                        <a:t>・</a:t>
                      </a:r>
                      <a:r>
                        <a:rPr lang="en-US" altLang="ja-JP" sz="1400" dirty="0">
                          <a:solidFill>
                            <a:schemeClr val="tx1"/>
                          </a:solidFill>
                        </a:rPr>
                        <a:t>2012</a:t>
                      </a:r>
                      <a:r>
                        <a:rPr lang="ja-JP" altLang="en-US" sz="1400" dirty="0">
                          <a:solidFill>
                            <a:schemeClr val="tx1"/>
                          </a:solidFill>
                        </a:rPr>
                        <a:t>年度～　</a:t>
                      </a:r>
                      <a:r>
                        <a:rPr lang="en-US" altLang="ja-JP" sz="1400" dirty="0">
                          <a:solidFill>
                            <a:schemeClr val="tx1"/>
                          </a:solidFill>
                        </a:rPr>
                        <a:t>26</a:t>
                      </a:r>
                      <a:r>
                        <a:rPr lang="ja-JP" altLang="en-US" sz="1400" dirty="0">
                          <a:solidFill>
                            <a:schemeClr val="tx1"/>
                          </a:solidFill>
                        </a:rPr>
                        <a:t>局中</a:t>
                      </a:r>
                      <a:r>
                        <a:rPr lang="en-US" altLang="ja-JP" sz="1400" dirty="0">
                          <a:solidFill>
                            <a:schemeClr val="tx1"/>
                          </a:solidFill>
                        </a:rPr>
                        <a:t>9</a:t>
                      </a:r>
                      <a:r>
                        <a:rPr lang="ja-JP" altLang="en-US" sz="1400" dirty="0">
                          <a:solidFill>
                            <a:schemeClr val="tx1"/>
                          </a:solidFill>
                        </a:rPr>
                        <a:t>局の局長の公募を実施</a:t>
                      </a:r>
                    </a:p>
                    <a:p>
                      <a:pPr>
                        <a:lnSpc>
                          <a:spcPts val="1500"/>
                        </a:lnSpc>
                        <a:buNone/>
                      </a:pPr>
                      <a:r>
                        <a:rPr lang="ja-JP" altLang="en-US" sz="1400" dirty="0">
                          <a:solidFill>
                            <a:schemeClr val="tx1"/>
                          </a:solidFill>
                        </a:rPr>
                        <a:t>・</a:t>
                      </a:r>
                      <a:r>
                        <a:rPr lang="en-US" altLang="ja-JP" sz="1400" dirty="0">
                          <a:solidFill>
                            <a:schemeClr val="tx1"/>
                          </a:solidFill>
                        </a:rPr>
                        <a:t>2013</a:t>
                      </a:r>
                      <a:r>
                        <a:rPr lang="ja-JP" altLang="en-US" sz="1400" dirty="0">
                          <a:solidFill>
                            <a:schemeClr val="tx1"/>
                          </a:solidFill>
                        </a:rPr>
                        <a:t>年度～　</a:t>
                      </a:r>
                      <a:r>
                        <a:rPr lang="en-US" altLang="ja-JP" sz="1400" dirty="0">
                          <a:solidFill>
                            <a:schemeClr val="tx1"/>
                          </a:solidFill>
                        </a:rPr>
                        <a:t>2</a:t>
                      </a:r>
                      <a:r>
                        <a:rPr lang="ja-JP" altLang="en-US" sz="1400" dirty="0">
                          <a:solidFill>
                            <a:schemeClr val="tx1"/>
                          </a:solidFill>
                        </a:rPr>
                        <a:t>名の外部人材が局長に就任</a:t>
                      </a:r>
                      <a:endParaRPr lang="en-US" altLang="ja-JP" sz="1400" dirty="0">
                        <a:solidFill>
                          <a:schemeClr val="tx1"/>
                        </a:solidFill>
                      </a:endParaRPr>
                    </a:p>
                    <a:p>
                      <a:pPr>
                        <a:lnSpc>
                          <a:spcPts val="1500"/>
                        </a:lnSpc>
                        <a:buNone/>
                      </a:pPr>
                      <a:r>
                        <a:rPr lang="ja-JP" altLang="en-US" sz="1400" dirty="0">
                          <a:solidFill>
                            <a:schemeClr val="tx1"/>
                          </a:solidFill>
                        </a:rPr>
                        <a:t>　　　　　　　　（行政委員会事務局長、経済戦略局長）</a:t>
                      </a:r>
                      <a:endParaRPr lang="en-US" altLang="ja-JP" sz="1400" dirty="0">
                        <a:solidFill>
                          <a:schemeClr val="tx1"/>
                        </a:solidFill>
                      </a:endParaRPr>
                    </a:p>
                    <a:p>
                      <a:pPr>
                        <a:lnSpc>
                          <a:spcPct val="100000"/>
                        </a:lnSpc>
                        <a:buNone/>
                      </a:pPr>
                      <a:r>
                        <a:rPr lang="ja-JP" altLang="en-US" sz="1400" dirty="0">
                          <a:solidFill>
                            <a:schemeClr val="tx1"/>
                          </a:solidFill>
                        </a:rPr>
                        <a:t>・</a:t>
                      </a:r>
                      <a:r>
                        <a:rPr lang="en-US" altLang="ja-JP" sz="1400" dirty="0">
                          <a:solidFill>
                            <a:schemeClr val="tx1"/>
                          </a:solidFill>
                        </a:rPr>
                        <a:t>2015</a:t>
                      </a:r>
                      <a:r>
                        <a:rPr lang="ja-JP" altLang="en-US" sz="1400" dirty="0">
                          <a:solidFill>
                            <a:schemeClr val="tx1"/>
                          </a:solidFill>
                        </a:rPr>
                        <a:t>年度～　　</a:t>
                      </a:r>
                      <a:r>
                        <a:rPr lang="en-US" altLang="ja-JP" sz="1400" dirty="0">
                          <a:solidFill>
                            <a:schemeClr val="tx1"/>
                          </a:solidFill>
                        </a:rPr>
                        <a:t>22</a:t>
                      </a:r>
                      <a:r>
                        <a:rPr lang="ja-JP" altLang="en-US" sz="1400" dirty="0">
                          <a:solidFill>
                            <a:schemeClr val="tx1"/>
                          </a:solidFill>
                        </a:rPr>
                        <a:t>局の局長の公募を実施</a:t>
                      </a:r>
                      <a:endParaRPr lang="en-US" altLang="ja-JP" sz="1400" dirty="0">
                        <a:solidFill>
                          <a:schemeClr val="tx1"/>
                        </a:solidFill>
                      </a:endParaRPr>
                    </a:p>
                    <a:p>
                      <a:pPr>
                        <a:lnSpc>
                          <a:spcPct val="100000"/>
                        </a:lnSpc>
                        <a:buNone/>
                      </a:pPr>
                      <a:r>
                        <a:rPr lang="ja-JP" altLang="en-US" sz="1400" dirty="0">
                          <a:solidFill>
                            <a:schemeClr val="tx1"/>
                          </a:solidFill>
                        </a:rPr>
                        <a:t>　　　　　　　　　　</a:t>
                      </a:r>
                      <a:r>
                        <a:rPr lang="en-US" altLang="ja-JP" sz="1400" dirty="0">
                          <a:solidFill>
                            <a:schemeClr val="tx1"/>
                          </a:solidFill>
                        </a:rPr>
                        <a:t>2</a:t>
                      </a:r>
                      <a:r>
                        <a:rPr lang="ja-JP" altLang="en-US" sz="1400" dirty="0">
                          <a:solidFill>
                            <a:schemeClr val="tx1"/>
                          </a:solidFill>
                        </a:rPr>
                        <a:t>名の外部人材が局長に就任</a:t>
                      </a:r>
                      <a:r>
                        <a:rPr lang="en-US" altLang="ja-JP" sz="1400" dirty="0">
                          <a:solidFill>
                            <a:schemeClr val="tx1"/>
                          </a:solidFill>
                        </a:rPr>
                        <a:t>(</a:t>
                      </a:r>
                      <a:r>
                        <a:rPr lang="ja-JP" altLang="en-US" sz="1400" dirty="0">
                          <a:solidFill>
                            <a:schemeClr val="tx1"/>
                          </a:solidFill>
                        </a:rPr>
                        <a:t>予定含む</a:t>
                      </a:r>
                      <a:r>
                        <a:rPr lang="en-US" altLang="ja-JP" sz="1400" dirty="0">
                          <a:solidFill>
                            <a:schemeClr val="tx1"/>
                          </a:solidFill>
                        </a:rPr>
                        <a:t>)</a:t>
                      </a:r>
                    </a:p>
                    <a:p>
                      <a:pPr>
                        <a:lnSpc>
                          <a:spcPct val="100000"/>
                        </a:lnSpc>
                        <a:buNone/>
                      </a:pPr>
                      <a:r>
                        <a:rPr lang="ja-JP" altLang="en-US" sz="1400" dirty="0">
                          <a:solidFill>
                            <a:schemeClr val="tx1"/>
                          </a:solidFill>
                        </a:rPr>
                        <a:t>　　　　　　　　　　　（都市整備局長、行政委員会事務局長）</a:t>
                      </a:r>
                      <a:endParaRPr lang="en-US" altLang="ja-JP" sz="1400" dirty="0">
                        <a:solidFill>
                          <a:schemeClr val="tx1"/>
                        </a:solidFill>
                      </a:endParaRPr>
                    </a:p>
                    <a:p>
                      <a:pPr>
                        <a:lnSpc>
                          <a:spcPts val="1500"/>
                        </a:lnSpc>
                        <a:buNone/>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904752">
                <a:tc>
                  <a:txBody>
                    <a:bodyPr/>
                    <a:lstStyle/>
                    <a:p>
                      <a:pPr algn="ctr"/>
                      <a:r>
                        <a:rPr kumimoji="1" lang="ja-JP" altLang="en-US" b="0" dirty="0">
                          <a:solidFill>
                            <a:schemeClr val="tx1"/>
                          </a:solidFill>
                        </a:rPr>
                        <a:t>校長</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buNone/>
                      </a:pPr>
                      <a:r>
                        <a:rPr lang="ja-JP" altLang="en-US" sz="1400" dirty="0">
                          <a:solidFill>
                            <a:schemeClr val="tx1"/>
                          </a:solidFill>
                        </a:rPr>
                        <a:t>・</a:t>
                      </a:r>
                      <a:r>
                        <a:rPr lang="en-US" altLang="ja-JP" sz="1400" dirty="0">
                          <a:solidFill>
                            <a:schemeClr val="tx1"/>
                          </a:solidFill>
                        </a:rPr>
                        <a:t>2012</a:t>
                      </a:r>
                      <a:r>
                        <a:rPr lang="ja-JP" altLang="en-US" sz="1400" dirty="0">
                          <a:solidFill>
                            <a:schemeClr val="tx1"/>
                          </a:solidFill>
                        </a:rPr>
                        <a:t>年度～　</a:t>
                      </a:r>
                      <a:r>
                        <a:rPr lang="en-US" altLang="ja-JP" sz="1400" dirty="0">
                          <a:solidFill>
                            <a:schemeClr val="tx1"/>
                          </a:solidFill>
                        </a:rPr>
                        <a:t>443</a:t>
                      </a:r>
                      <a:r>
                        <a:rPr lang="ja-JP" altLang="en-US" sz="1400" dirty="0">
                          <a:solidFill>
                            <a:schemeClr val="tx1"/>
                          </a:solidFill>
                        </a:rPr>
                        <a:t>校長中</a:t>
                      </a:r>
                      <a:r>
                        <a:rPr lang="en-US" altLang="ja-JP" sz="1400" dirty="0">
                          <a:solidFill>
                            <a:schemeClr val="tx1"/>
                          </a:solidFill>
                        </a:rPr>
                        <a:t>119</a:t>
                      </a:r>
                      <a:r>
                        <a:rPr lang="ja-JP" altLang="en-US" sz="1400" dirty="0">
                          <a:solidFill>
                            <a:schemeClr val="tx1"/>
                          </a:solidFill>
                        </a:rPr>
                        <a:t>校の校長の公募を実施</a:t>
                      </a:r>
                    </a:p>
                    <a:p>
                      <a:pPr>
                        <a:lnSpc>
                          <a:spcPts val="1500"/>
                        </a:lnSpc>
                        <a:buNone/>
                      </a:pPr>
                      <a:r>
                        <a:rPr lang="ja-JP" altLang="en-US" sz="1400" dirty="0">
                          <a:solidFill>
                            <a:schemeClr val="tx1"/>
                          </a:solidFill>
                        </a:rPr>
                        <a:t>・</a:t>
                      </a:r>
                      <a:r>
                        <a:rPr lang="en-US" altLang="ja-JP" sz="1400" dirty="0">
                          <a:solidFill>
                            <a:schemeClr val="tx1"/>
                          </a:solidFill>
                        </a:rPr>
                        <a:t>2013</a:t>
                      </a:r>
                      <a:r>
                        <a:rPr lang="ja-JP" altLang="en-US" sz="1400" dirty="0">
                          <a:solidFill>
                            <a:schemeClr val="tx1"/>
                          </a:solidFill>
                        </a:rPr>
                        <a:t>年度～　</a:t>
                      </a:r>
                      <a:r>
                        <a:rPr lang="en-US" altLang="ja-JP" sz="1400" dirty="0">
                          <a:solidFill>
                            <a:schemeClr val="tx1"/>
                          </a:solidFill>
                        </a:rPr>
                        <a:t>23</a:t>
                      </a:r>
                      <a:r>
                        <a:rPr lang="ja-JP" altLang="en-US" sz="1400" dirty="0">
                          <a:solidFill>
                            <a:schemeClr val="tx1"/>
                          </a:solidFill>
                        </a:rPr>
                        <a:t>名の外部人材が校長に就任</a:t>
                      </a:r>
                      <a:endParaRPr lang="en-US" altLang="ja-JP" sz="1400"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a:t>
                      </a:r>
                      <a:r>
                        <a:rPr lang="en-US" altLang="ja-JP" sz="1400" u="none" dirty="0">
                          <a:solidFill>
                            <a:schemeClr val="tx1"/>
                          </a:solidFill>
                        </a:rPr>
                        <a:t>2015</a:t>
                      </a:r>
                      <a:r>
                        <a:rPr lang="ja-JP" altLang="en-US" sz="1400" u="none" dirty="0">
                          <a:solidFill>
                            <a:schemeClr val="tx1"/>
                          </a:solidFill>
                        </a:rPr>
                        <a:t>年度～　９名の外部人材が校長に就任</a:t>
                      </a:r>
                      <a:endParaRPr lang="en-US" altLang="ja-JP" sz="1400" u="none" dirty="0">
                        <a:solidFill>
                          <a:schemeClr val="tx1"/>
                        </a:solidFill>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400" u="none" dirty="0">
                          <a:solidFill>
                            <a:schemeClr val="tx1"/>
                          </a:solidFill>
                        </a:rPr>
                        <a:t>　　　　　　　　　　　　　　　　　　　　　　　（予定含む）</a:t>
                      </a:r>
                      <a:endParaRPr lang="en-US" altLang="ja-JP" sz="1400" u="none"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endParaRPr lang="en-US" altLang="ja-JP" sz="1500" dirty="0">
                        <a:solidFill>
                          <a:schemeClr val="tx1"/>
                        </a:solidFill>
                      </a:endParaRPr>
                    </a:p>
                    <a:p>
                      <a:pPr>
                        <a:lnSpc>
                          <a:spcPts val="1500"/>
                        </a:lnSpc>
                        <a:buNone/>
                      </a:pPr>
                      <a:r>
                        <a:rPr lang="ja-JP" altLang="en-US" sz="1000" dirty="0">
                          <a:solidFill>
                            <a:schemeClr val="tx1"/>
                          </a:solidFill>
                        </a:rPr>
                        <a:t>　　（但し、後に </a:t>
                      </a:r>
                      <a:r>
                        <a:rPr lang="en-US" altLang="ja-JP" sz="1000" dirty="0">
                          <a:solidFill>
                            <a:schemeClr val="tx1"/>
                          </a:solidFill>
                        </a:rPr>
                        <a:t>1</a:t>
                      </a:r>
                      <a:r>
                        <a:rPr lang="ja-JP" altLang="en-US" sz="1000" dirty="0">
                          <a:solidFill>
                            <a:schemeClr val="tx1"/>
                          </a:solidFill>
                        </a:rPr>
                        <a:t>名が懲戒免職となるほか、任期を待たず</a:t>
                      </a:r>
                      <a:r>
                        <a:rPr lang="en-US" altLang="ja-JP" sz="1200" u="none" dirty="0">
                          <a:solidFill>
                            <a:schemeClr val="tx1"/>
                          </a:solidFill>
                        </a:rPr>
                        <a:t>6</a:t>
                      </a:r>
                      <a:r>
                        <a:rPr lang="ja-JP" altLang="en-US" sz="1000" dirty="0">
                          <a:solidFill>
                            <a:schemeClr val="tx1"/>
                          </a:solidFill>
                        </a:rPr>
                        <a:t>名が退職）</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8" name="角丸四角形 11">
            <a:extLst>
              <a:ext uri="{FF2B5EF4-FFF2-40B4-BE49-F238E27FC236}">
                <a16:creationId xmlns:a16="http://schemas.microsoft.com/office/drawing/2014/main" xmlns="" id="{D0836868-E432-405D-9506-2248D0FB7343}"/>
              </a:ext>
            </a:extLst>
          </p:cNvPr>
          <p:cNvSpPr/>
          <p:nvPr/>
        </p:nvSpPr>
        <p:spPr>
          <a:xfrm>
            <a:off x="5333730" y="5036832"/>
            <a:ext cx="3416693" cy="166614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11">
            <a:extLst>
              <a:ext uri="{FF2B5EF4-FFF2-40B4-BE49-F238E27FC236}">
                <a16:creationId xmlns:a16="http://schemas.microsoft.com/office/drawing/2014/main" xmlns="" id="{384C75FA-15AE-42A6-BC69-F457D3FB2CA4}"/>
              </a:ext>
            </a:extLst>
          </p:cNvPr>
          <p:cNvSpPr/>
          <p:nvPr/>
        </p:nvSpPr>
        <p:spPr>
          <a:xfrm>
            <a:off x="5350821" y="3263673"/>
            <a:ext cx="3416693" cy="151100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角丸四角形 11">
            <a:extLst>
              <a:ext uri="{FF2B5EF4-FFF2-40B4-BE49-F238E27FC236}">
                <a16:creationId xmlns:a16="http://schemas.microsoft.com/office/drawing/2014/main" xmlns="" id="{59CE30A0-25E9-4BEA-9802-F871772D7DDA}"/>
              </a:ext>
            </a:extLst>
          </p:cNvPr>
          <p:cNvSpPr/>
          <p:nvPr/>
        </p:nvSpPr>
        <p:spPr>
          <a:xfrm>
            <a:off x="5350821" y="1326907"/>
            <a:ext cx="3416693" cy="15734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a:stretch>
            <a:fillRect/>
          </a:stretch>
        </p:blipFill>
        <p:spPr>
          <a:xfrm>
            <a:off x="7024999" y="4865477"/>
            <a:ext cx="1841152" cy="1841152"/>
          </a:xfrm>
          <a:prstGeom prst="rect">
            <a:avLst/>
          </a:prstGeom>
        </p:spPr>
      </p:pic>
      <p:pic>
        <p:nvPicPr>
          <p:cNvPr id="7" name="図 6"/>
          <p:cNvPicPr>
            <a:picLocks noChangeAspect="1"/>
          </p:cNvPicPr>
          <p:nvPr/>
        </p:nvPicPr>
        <p:blipFill>
          <a:blip r:embed="rId3"/>
          <a:stretch>
            <a:fillRect/>
          </a:stretch>
        </p:blipFill>
        <p:spPr>
          <a:xfrm>
            <a:off x="5159620" y="4851771"/>
            <a:ext cx="1841152" cy="1841152"/>
          </a:xfrm>
          <a:prstGeom prst="rect">
            <a:avLst/>
          </a:prstGeom>
        </p:spPr>
      </p:pic>
      <p:pic>
        <p:nvPicPr>
          <p:cNvPr id="6" name="図 5"/>
          <p:cNvPicPr>
            <a:picLocks noChangeAspect="1"/>
          </p:cNvPicPr>
          <p:nvPr/>
        </p:nvPicPr>
        <p:blipFill>
          <a:blip r:embed="rId4"/>
          <a:stretch>
            <a:fillRect/>
          </a:stretch>
        </p:blipFill>
        <p:spPr>
          <a:xfrm>
            <a:off x="6825713" y="3102647"/>
            <a:ext cx="2133785" cy="1841152"/>
          </a:xfrm>
          <a:prstGeom prst="rect">
            <a:avLst/>
          </a:prstGeom>
        </p:spPr>
      </p:pic>
      <p:pic>
        <p:nvPicPr>
          <p:cNvPr id="5" name="図 4"/>
          <p:cNvPicPr>
            <a:picLocks noChangeAspect="1"/>
          </p:cNvPicPr>
          <p:nvPr/>
        </p:nvPicPr>
        <p:blipFill>
          <a:blip r:embed="rId5"/>
          <a:stretch>
            <a:fillRect/>
          </a:stretch>
        </p:blipFill>
        <p:spPr>
          <a:xfrm>
            <a:off x="5064502" y="3098714"/>
            <a:ext cx="2133785" cy="1841152"/>
          </a:xfrm>
          <a:prstGeom prst="rect">
            <a:avLst/>
          </a:prstGeom>
        </p:spPr>
      </p:pic>
      <p:pic>
        <p:nvPicPr>
          <p:cNvPr id="4" name="図 3"/>
          <p:cNvPicPr>
            <a:picLocks noChangeAspect="1"/>
          </p:cNvPicPr>
          <p:nvPr/>
        </p:nvPicPr>
        <p:blipFill>
          <a:blip r:embed="rId6"/>
          <a:stretch>
            <a:fillRect/>
          </a:stretch>
        </p:blipFill>
        <p:spPr>
          <a:xfrm>
            <a:off x="6838840" y="1193815"/>
            <a:ext cx="2127688" cy="1841152"/>
          </a:xfrm>
          <a:prstGeom prst="rect">
            <a:avLst/>
          </a:prstGeom>
        </p:spPr>
      </p:pic>
      <p:sp>
        <p:nvSpPr>
          <p:cNvPr id="70" name="角丸四角形 11">
            <a:extLst>
              <a:ext uri="{FF2B5EF4-FFF2-40B4-BE49-F238E27FC236}">
                <a16:creationId xmlns:a16="http://schemas.microsoft.com/office/drawing/2014/main" xmlns="" id="{C42C5CAC-F017-40DA-8615-BA22CFDA2EDF}"/>
              </a:ext>
            </a:extLst>
          </p:cNvPr>
          <p:cNvSpPr/>
          <p:nvPr/>
        </p:nvSpPr>
        <p:spPr>
          <a:xfrm>
            <a:off x="1631826" y="2223991"/>
            <a:ext cx="419894" cy="19880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693052" y="0"/>
            <a:ext cx="1450948" cy="338554"/>
          </a:xfrm>
          <a:prstGeom prst="rect">
            <a:avLst/>
          </a:prstGeom>
          <a:noFill/>
        </p:spPr>
        <p:txBody>
          <a:bodyPr wrap="square" rtlCol="0">
            <a:spAutoFit/>
          </a:bodyPr>
          <a:lstStyle/>
          <a:p>
            <a:r>
              <a:rPr kumimoji="1" lang="en-US" altLang="ja-JP" sz="1600" dirty="0"/>
              <a:t>A 4</a:t>
            </a:r>
            <a:r>
              <a:rPr kumimoji="1" lang="en-US" altLang="ja-JP" sz="1600" dirty="0" smtClean="0"/>
              <a:t>.(13</a:t>
            </a:r>
            <a:r>
              <a:rPr kumimoji="1" lang="en-US" altLang="ja-JP" sz="1600" dirty="0"/>
              <a:t>)</a:t>
            </a:r>
            <a:endParaRPr kumimoji="1" lang="ja-JP" altLang="en-US" sz="1600" dirty="0"/>
          </a:p>
        </p:txBody>
      </p:sp>
      <p:sp>
        <p:nvSpPr>
          <p:cNvPr id="29" name="テキスト ボックス 11"/>
          <p:cNvSpPr txBox="1"/>
          <p:nvPr/>
        </p:nvSpPr>
        <p:spPr>
          <a:xfrm>
            <a:off x="5761031" y="5543322"/>
            <a:ext cx="649538" cy="43088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dirty="0"/>
              <a:t>合計</a:t>
            </a:r>
            <a:endParaRPr kumimoji="1" lang="en-US" altLang="ja-JP" dirty="0"/>
          </a:p>
          <a:p>
            <a:pPr algn="ctr"/>
            <a:r>
              <a:rPr kumimoji="1" lang="en-US" altLang="ja-JP" dirty="0"/>
              <a:t>3,353</a:t>
            </a:r>
            <a:r>
              <a:rPr lang="ja-JP" altLang="en-US" dirty="0"/>
              <a:t>名</a:t>
            </a:r>
            <a:endParaRPr kumimoji="1" lang="ja-JP" altLang="en-US" dirty="0"/>
          </a:p>
        </p:txBody>
      </p:sp>
      <p:grpSp>
        <p:nvGrpSpPr>
          <p:cNvPr id="2" name="グループ化 59"/>
          <p:cNvGrpSpPr/>
          <p:nvPr/>
        </p:nvGrpSpPr>
        <p:grpSpPr>
          <a:xfrm>
            <a:off x="6347353" y="6488527"/>
            <a:ext cx="2043326" cy="253643"/>
            <a:chOff x="5818589" y="6415717"/>
            <a:chExt cx="2043326" cy="253643"/>
          </a:xfrm>
        </p:grpSpPr>
        <p:sp>
          <p:nvSpPr>
            <p:cNvPr id="46" name="正方形/長方形 45"/>
            <p:cNvSpPr/>
            <p:nvPr/>
          </p:nvSpPr>
          <p:spPr>
            <a:xfrm>
              <a:off x="6948264" y="6453336"/>
              <a:ext cx="216024" cy="144016"/>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818589" y="6476097"/>
              <a:ext cx="216024" cy="14401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6034613" y="6423139"/>
              <a:ext cx="697627" cy="246221"/>
            </a:xfrm>
            <a:prstGeom prst="rect">
              <a:avLst/>
            </a:prstGeom>
            <a:noFill/>
          </p:spPr>
          <p:txBody>
            <a:bodyPr wrap="none" rtlCol="0">
              <a:spAutoFit/>
            </a:bodyPr>
            <a:lstStyle/>
            <a:p>
              <a:r>
                <a:rPr kumimoji="1" lang="ja-JP" altLang="en-US" sz="1000" dirty="0"/>
                <a:t>外部人材</a:t>
              </a:r>
            </a:p>
          </p:txBody>
        </p:sp>
        <p:sp>
          <p:nvSpPr>
            <p:cNvPr id="49" name="テキスト ボックス 48"/>
            <p:cNvSpPr txBox="1"/>
            <p:nvPr/>
          </p:nvSpPr>
          <p:spPr>
            <a:xfrm>
              <a:off x="7164288" y="6415717"/>
              <a:ext cx="697627" cy="246221"/>
            </a:xfrm>
            <a:prstGeom prst="rect">
              <a:avLst/>
            </a:prstGeom>
            <a:noFill/>
          </p:spPr>
          <p:txBody>
            <a:bodyPr wrap="none" rtlCol="0">
              <a:spAutoFit/>
            </a:bodyPr>
            <a:lstStyle/>
            <a:p>
              <a:r>
                <a:rPr lang="ja-JP" altLang="en-US" sz="1000" dirty="0"/>
                <a:t>内</a:t>
              </a:r>
              <a:r>
                <a:rPr kumimoji="1" lang="ja-JP" altLang="en-US" sz="1000" dirty="0"/>
                <a:t>部人材</a:t>
              </a:r>
            </a:p>
          </p:txBody>
        </p:sp>
      </p:grpSp>
      <p:sp>
        <p:nvSpPr>
          <p:cNvPr id="54" name="テキスト ボックス 53"/>
          <p:cNvSpPr txBox="1"/>
          <p:nvPr/>
        </p:nvSpPr>
        <p:spPr>
          <a:xfrm>
            <a:off x="956896" y="2041376"/>
            <a:ext cx="3672408" cy="739552"/>
          </a:xfrm>
          <a:prstGeom prst="rect">
            <a:avLst/>
          </a:prstGeom>
          <a:noFill/>
          <a:ln>
            <a:solidFill>
              <a:schemeClr val="tx1"/>
            </a:solidFill>
            <a:prstDash val="dash"/>
          </a:ln>
        </p:spPr>
        <p:txBody>
          <a:bodyPr wrap="square" tIns="36000" bIns="36000" rtlCol="0">
            <a:spAutoFit/>
          </a:bodyPr>
          <a:lstStyle/>
          <a:p>
            <a:pPr>
              <a:lnSpc>
                <a:spcPts val="1300"/>
              </a:lnSpc>
            </a:pPr>
            <a:r>
              <a:rPr kumimoji="1" lang="ja-JP" altLang="en-US" sz="1200" dirty="0"/>
              <a:t>（参考）他都市の状況</a:t>
            </a:r>
            <a:endParaRPr kumimoji="1" lang="en-US" altLang="ja-JP" sz="1200" dirty="0"/>
          </a:p>
          <a:p>
            <a:pPr>
              <a:lnSpc>
                <a:spcPts val="1300"/>
              </a:lnSpc>
            </a:pPr>
            <a:r>
              <a:rPr lang="ja-JP" altLang="en-US" sz="1200" dirty="0"/>
              <a:t>  新潟市　</a:t>
            </a:r>
            <a:r>
              <a:rPr lang="en-US" altLang="ja-JP" sz="1200" dirty="0"/>
              <a:t>7</a:t>
            </a:r>
            <a:r>
              <a:rPr lang="ja-JP" altLang="en-US" sz="1200" dirty="0"/>
              <a:t>区長の公募を実施</a:t>
            </a:r>
            <a:r>
              <a:rPr lang="en-US" altLang="ja-JP" sz="1200" dirty="0"/>
              <a:t>(2</a:t>
            </a:r>
            <a:r>
              <a:rPr lang="ja-JP" altLang="en-US" sz="1200" dirty="0"/>
              <a:t>名の外部人材を登用</a:t>
            </a:r>
            <a:r>
              <a:rPr lang="en-US" altLang="ja-JP" sz="1200" dirty="0"/>
              <a:t>)</a:t>
            </a:r>
          </a:p>
          <a:p>
            <a:pPr>
              <a:lnSpc>
                <a:spcPts val="1300"/>
              </a:lnSpc>
            </a:pPr>
            <a:r>
              <a:rPr lang="ja-JP" altLang="en-US" sz="1200" dirty="0"/>
              <a:t>　堺市　   </a:t>
            </a:r>
            <a:r>
              <a:rPr lang="en-US" altLang="ja-JP" sz="1200" dirty="0"/>
              <a:t>1</a:t>
            </a:r>
            <a:r>
              <a:rPr lang="ja-JP" altLang="en-US" sz="1200" dirty="0"/>
              <a:t>区長の公募を実施</a:t>
            </a:r>
            <a:r>
              <a:rPr lang="en-US" altLang="ja-JP" sz="1200" dirty="0"/>
              <a:t>(</a:t>
            </a:r>
            <a:r>
              <a:rPr lang="ja-JP" altLang="en-US" sz="1200" dirty="0"/>
              <a:t>外部人材を登用</a:t>
            </a:r>
            <a:r>
              <a:rPr lang="en-US" altLang="ja-JP" sz="1200" dirty="0"/>
              <a:t>)</a:t>
            </a:r>
          </a:p>
          <a:p>
            <a:pPr>
              <a:lnSpc>
                <a:spcPts val="1300"/>
              </a:lnSpc>
            </a:pPr>
            <a:r>
              <a:rPr lang="en-US" altLang="ja-JP" sz="1200" dirty="0"/>
              <a:t>   </a:t>
            </a:r>
            <a:r>
              <a:rPr lang="ja-JP" altLang="en-US" sz="1200" dirty="0"/>
              <a:t>その他　横浜市・川崎市・千葉市で庁内公募実績あり</a:t>
            </a:r>
            <a:endParaRPr lang="en-US" altLang="ja-JP" sz="1200" dirty="0"/>
          </a:p>
        </p:txBody>
      </p:sp>
      <p:sp>
        <p:nvSpPr>
          <p:cNvPr id="55" name="正方形/長方形 54"/>
          <p:cNvSpPr/>
          <p:nvPr/>
        </p:nvSpPr>
        <p:spPr>
          <a:xfrm>
            <a:off x="5316468" y="886664"/>
            <a:ext cx="1415772" cy="338554"/>
          </a:xfrm>
          <a:prstGeom prst="rect">
            <a:avLst/>
          </a:prstGeom>
        </p:spPr>
        <p:txBody>
          <a:bodyPr wrap="none">
            <a:spAutoFit/>
          </a:bodyPr>
          <a:lstStyle/>
          <a:p>
            <a:r>
              <a:rPr lang="ja-JP" altLang="en-US" sz="1600" dirty="0"/>
              <a:t>＜応募者数＞</a:t>
            </a:r>
          </a:p>
        </p:txBody>
      </p:sp>
      <p:sp>
        <p:nvSpPr>
          <p:cNvPr id="56" name="正方形/長方形 55"/>
          <p:cNvSpPr/>
          <p:nvPr/>
        </p:nvSpPr>
        <p:spPr>
          <a:xfrm>
            <a:off x="7236296" y="887226"/>
            <a:ext cx="1415772" cy="338554"/>
          </a:xfrm>
          <a:prstGeom prst="rect">
            <a:avLst/>
          </a:prstGeom>
        </p:spPr>
        <p:txBody>
          <a:bodyPr wrap="none">
            <a:spAutoFit/>
          </a:bodyPr>
          <a:lstStyle/>
          <a:p>
            <a:r>
              <a:rPr lang="ja-JP" altLang="en-US" sz="1600" dirty="0"/>
              <a:t>＜就任者数＞</a:t>
            </a:r>
          </a:p>
        </p:txBody>
      </p:sp>
      <p:sp>
        <p:nvSpPr>
          <p:cNvPr id="57" name="二等辺三角形 56"/>
          <p:cNvSpPr/>
          <p:nvPr/>
        </p:nvSpPr>
        <p:spPr>
          <a:xfrm rot="5400000">
            <a:off x="6790049" y="2062756"/>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rot="5400000">
            <a:off x="6790049" y="3929398"/>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5400000">
            <a:off x="6790049" y="5609563"/>
            <a:ext cx="504056"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251520" y="251356"/>
            <a:ext cx="4392488" cy="369332"/>
          </a:xfrm>
          <a:prstGeom prst="rect">
            <a:avLst/>
          </a:prstGeom>
        </p:spPr>
        <p:txBody>
          <a:bodyPr wrap="square">
            <a:spAutoFit/>
          </a:bodyPr>
          <a:lstStyle/>
          <a:p>
            <a:r>
              <a:rPr lang="ja-JP" altLang="en-US" b="1" dirty="0">
                <a:solidFill>
                  <a:srgbClr val="000000"/>
                </a:solidFill>
                <a:latin typeface="Calibri" pitchFamily="34" charset="0"/>
              </a:rPr>
              <a:t>人材の公募</a:t>
            </a:r>
          </a:p>
        </p:txBody>
      </p:sp>
      <p:cxnSp>
        <p:nvCxnSpPr>
          <p:cNvPr id="62" name="直線コネクタ 61"/>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51520" y="620688"/>
            <a:ext cx="8892480" cy="369332"/>
          </a:xfrm>
          <a:prstGeom prst="rect">
            <a:avLst/>
          </a:prstGeom>
        </p:spPr>
        <p:txBody>
          <a:bodyPr wrap="square">
            <a:spAutoFit/>
          </a:bodyPr>
          <a:lstStyle/>
          <a:p>
            <a:r>
              <a:rPr lang="ja-JP" altLang="en-US" dirty="0">
                <a:solidFill>
                  <a:srgbClr val="000000"/>
                </a:solidFill>
                <a:latin typeface="Calibri" pitchFamily="34" charset="0"/>
              </a:rPr>
              <a:t>幹部ポストは市役所</a:t>
            </a:r>
            <a:r>
              <a:rPr lang="ja-JP" altLang="en-US" dirty="0"/>
              <a:t>内部だけでなく、外部人材も対象として公募。</a:t>
            </a:r>
            <a:endParaRPr lang="en-US" altLang="ja-JP" dirty="0"/>
          </a:p>
        </p:txBody>
      </p:sp>
      <p:sp>
        <p:nvSpPr>
          <p:cNvPr id="36"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・公募制度</a:t>
            </a:r>
            <a:endParaRPr lang="en-US" altLang="ja-JP" sz="1100" dirty="0"/>
          </a:p>
        </p:txBody>
      </p:sp>
      <p:sp>
        <p:nvSpPr>
          <p:cNvPr id="37" name="テキスト ボックス 36"/>
          <p:cNvSpPr txBox="1"/>
          <p:nvPr/>
        </p:nvSpPr>
        <p:spPr>
          <a:xfrm>
            <a:off x="970119" y="4427125"/>
            <a:ext cx="3672408" cy="442035"/>
          </a:xfrm>
          <a:prstGeom prst="rect">
            <a:avLst/>
          </a:prstGeom>
          <a:noFill/>
          <a:ln>
            <a:solidFill>
              <a:schemeClr val="tx1"/>
            </a:solidFill>
            <a:prstDash val="dash"/>
          </a:ln>
        </p:spPr>
        <p:txBody>
          <a:bodyPr wrap="square" tIns="36000" bIns="36000" rtlCol="0">
            <a:spAutoFit/>
          </a:bodyPr>
          <a:lstStyle/>
          <a:p>
            <a:r>
              <a:rPr kumimoji="1" lang="ja-JP" altLang="en-US" sz="1200" dirty="0"/>
              <a:t>（参考）他都市の状況</a:t>
            </a:r>
            <a:endParaRPr kumimoji="1" lang="en-US" altLang="ja-JP" sz="1200" dirty="0"/>
          </a:p>
          <a:p>
            <a:r>
              <a:rPr lang="ja-JP" altLang="en-US" sz="1200" dirty="0"/>
              <a:t>    政令市では大阪市のみ</a:t>
            </a:r>
            <a:endParaRPr lang="en-US" altLang="ja-JP" sz="1200" dirty="0"/>
          </a:p>
        </p:txBody>
      </p:sp>
      <p:sp>
        <p:nvSpPr>
          <p:cNvPr id="38" name="テキスト ボックス 37"/>
          <p:cNvSpPr txBox="1"/>
          <p:nvPr/>
        </p:nvSpPr>
        <p:spPr>
          <a:xfrm>
            <a:off x="956896" y="5733256"/>
            <a:ext cx="3672408" cy="442035"/>
          </a:xfrm>
          <a:prstGeom prst="rect">
            <a:avLst/>
          </a:prstGeom>
          <a:noFill/>
          <a:ln>
            <a:solidFill>
              <a:schemeClr val="tx1"/>
            </a:solidFill>
            <a:prstDash val="dash"/>
          </a:ln>
        </p:spPr>
        <p:txBody>
          <a:bodyPr wrap="square" tIns="36000" bIns="36000" rtlCol="0">
            <a:spAutoFit/>
          </a:bodyPr>
          <a:lstStyle/>
          <a:p>
            <a:r>
              <a:rPr kumimoji="1" lang="ja-JP" altLang="en-US" sz="1200" dirty="0"/>
              <a:t>（参考）他都市の状況</a:t>
            </a:r>
            <a:endParaRPr kumimoji="1" lang="en-US" altLang="ja-JP" sz="1200" dirty="0"/>
          </a:p>
          <a:p>
            <a:r>
              <a:rPr lang="ja-JP" altLang="en-US" sz="1200" dirty="0"/>
              <a:t>    　横浜市・新潟市・堺市などで校長公募を実施</a:t>
            </a:r>
            <a:endParaRPr lang="en-US" altLang="ja-JP" sz="1200" dirty="0"/>
          </a:p>
        </p:txBody>
      </p:sp>
      <p:sp>
        <p:nvSpPr>
          <p:cNvPr id="39" name="スライド番号プレースホルダ 38"/>
          <p:cNvSpPr>
            <a:spLocks noGrp="1"/>
          </p:cNvSpPr>
          <p:nvPr>
            <p:ph type="sldNum" sz="quarter" idx="12"/>
          </p:nvPr>
        </p:nvSpPr>
        <p:spPr/>
        <p:txBody>
          <a:bodyPr/>
          <a:lstStyle/>
          <a:p>
            <a:fld id="{CCEC3038-1CF1-4B63-9920-55248DCFBA97}" type="slidenum">
              <a:rPr kumimoji="1" lang="ja-JP" altLang="en-US" smtClean="0"/>
              <a:pPr/>
              <a:t>153</a:t>
            </a:fld>
            <a:endParaRPr kumimoji="1" lang="ja-JP" altLang="en-US"/>
          </a:p>
        </p:txBody>
      </p:sp>
      <p:sp>
        <p:nvSpPr>
          <p:cNvPr id="45" name="テキスト ボックス 8"/>
          <p:cNvSpPr txBox="1"/>
          <p:nvPr/>
        </p:nvSpPr>
        <p:spPr>
          <a:xfrm>
            <a:off x="7652830" y="5581927"/>
            <a:ext cx="510076" cy="40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000" dirty="0"/>
              <a:t>合計</a:t>
            </a:r>
            <a:endParaRPr kumimoji="1" lang="en-US" altLang="ja-JP" sz="1000" dirty="0"/>
          </a:p>
          <a:p>
            <a:pPr algn="ctr"/>
            <a:r>
              <a:rPr lang="en-US" altLang="ja-JP" sz="1000" dirty="0"/>
              <a:t>339</a:t>
            </a:r>
            <a:r>
              <a:rPr lang="ja-JP" altLang="en-US" sz="1000" dirty="0"/>
              <a:t>名</a:t>
            </a:r>
            <a:endParaRPr kumimoji="1" lang="ja-JP" altLang="en-US" sz="1000" dirty="0"/>
          </a:p>
        </p:txBody>
      </p:sp>
      <p:sp>
        <p:nvSpPr>
          <p:cNvPr id="52" name="テキスト ボックス 5">
            <a:extLst>
              <a:ext uri="{FF2B5EF4-FFF2-40B4-BE49-F238E27FC236}">
                <a16:creationId xmlns:a16="http://schemas.microsoft.com/office/drawing/2014/main" xmlns="" id="{17BD2FB4-8754-43B1-BCF1-2C82FDBFB58C}"/>
              </a:ext>
            </a:extLst>
          </p:cNvPr>
          <p:cNvSpPr txBox="1"/>
          <p:nvPr/>
        </p:nvSpPr>
        <p:spPr>
          <a:xfrm>
            <a:off x="7680312" y="1970713"/>
            <a:ext cx="444352" cy="40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000" dirty="0"/>
              <a:t>合計</a:t>
            </a:r>
            <a:endParaRPr kumimoji="1" lang="en-US" altLang="ja-JP" sz="1000" dirty="0"/>
          </a:p>
          <a:p>
            <a:pPr algn="ctr"/>
            <a:r>
              <a:rPr kumimoji="1" lang="en-US" altLang="ja-JP" sz="1000" dirty="0"/>
              <a:t>38</a:t>
            </a:r>
            <a:r>
              <a:rPr kumimoji="1" lang="ja-JP" altLang="en-US" sz="1000" dirty="0"/>
              <a:t>名</a:t>
            </a:r>
          </a:p>
        </p:txBody>
      </p:sp>
      <p:sp>
        <p:nvSpPr>
          <p:cNvPr id="60" name="テキスト ボックス 5">
            <a:extLst>
              <a:ext uri="{FF2B5EF4-FFF2-40B4-BE49-F238E27FC236}">
                <a16:creationId xmlns:a16="http://schemas.microsoft.com/office/drawing/2014/main" xmlns="" id="{8DB80054-7F2C-41F4-AD47-FDF37162D96A}"/>
              </a:ext>
            </a:extLst>
          </p:cNvPr>
          <p:cNvSpPr txBox="1"/>
          <p:nvPr/>
        </p:nvSpPr>
        <p:spPr>
          <a:xfrm>
            <a:off x="5855950" y="3852692"/>
            <a:ext cx="510076" cy="40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000" dirty="0"/>
              <a:t>合計</a:t>
            </a:r>
            <a:endParaRPr kumimoji="1" lang="en-US" altLang="ja-JP" sz="1000" dirty="0"/>
          </a:p>
          <a:p>
            <a:pPr algn="ctr"/>
            <a:r>
              <a:rPr kumimoji="1" lang="en-US" altLang="ja-JP" sz="1000" dirty="0"/>
              <a:t>482</a:t>
            </a:r>
            <a:r>
              <a:rPr kumimoji="1" lang="ja-JP" altLang="en-US" sz="1000" dirty="0"/>
              <a:t>名</a:t>
            </a:r>
          </a:p>
        </p:txBody>
      </p:sp>
      <p:pic>
        <p:nvPicPr>
          <p:cNvPr id="3" name="図 2"/>
          <p:cNvPicPr>
            <a:picLocks noChangeAspect="1"/>
          </p:cNvPicPr>
          <p:nvPr/>
        </p:nvPicPr>
        <p:blipFill>
          <a:blip r:embed="rId7"/>
          <a:stretch>
            <a:fillRect/>
          </a:stretch>
        </p:blipFill>
        <p:spPr>
          <a:xfrm>
            <a:off x="5064503" y="1194820"/>
            <a:ext cx="2133785" cy="1841152"/>
          </a:xfrm>
          <a:prstGeom prst="rect">
            <a:avLst/>
          </a:prstGeom>
        </p:spPr>
      </p:pic>
    </p:spTree>
    <p:extLst>
      <p:ext uri="{BB962C8B-B14F-4D97-AF65-F5344CB8AC3E}">
        <p14:creationId xmlns:p14="http://schemas.microsoft.com/office/powerpoint/2010/main" val="1449026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6">
            <a:extLst>
              <a:ext uri="{FF2B5EF4-FFF2-40B4-BE49-F238E27FC236}">
                <a16:creationId xmlns:a16="http://schemas.microsoft.com/office/drawing/2014/main" xmlns="" id="{EE28F4CD-5EFE-427A-980A-4921C8CAC15D}"/>
              </a:ext>
            </a:extLst>
          </p:cNvPr>
          <p:cNvSpPr/>
          <p:nvPr/>
        </p:nvSpPr>
        <p:spPr>
          <a:xfrm>
            <a:off x="197665" y="1699114"/>
            <a:ext cx="8766823" cy="1303409"/>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36">
            <a:extLst>
              <a:ext uri="{FF2B5EF4-FFF2-40B4-BE49-F238E27FC236}">
                <a16:creationId xmlns:a16="http://schemas.microsoft.com/office/drawing/2014/main" xmlns="" id="{EE28F4CD-5EFE-427A-980A-4921C8CAC15D}"/>
              </a:ext>
            </a:extLst>
          </p:cNvPr>
          <p:cNvSpPr/>
          <p:nvPr/>
        </p:nvSpPr>
        <p:spPr>
          <a:xfrm>
            <a:off x="227645" y="3429001"/>
            <a:ext cx="8766823" cy="838964"/>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nvPr>
        </p:nvGraphicFramePr>
        <p:xfrm>
          <a:off x="251520" y="1428008"/>
          <a:ext cx="8713341" cy="2839956"/>
        </p:xfrm>
        <a:graphic>
          <a:graphicData uri="http://schemas.openxmlformats.org/drawingml/2006/table">
            <a:tbl>
              <a:tblPr firstRow="1" bandRow="1">
                <a:tableStyleId>{5C22544A-7EE6-4342-B048-85BDC9FD1C3A}</a:tableStyleId>
              </a:tblPr>
              <a:tblGrid>
                <a:gridCol w="2808428">
                  <a:extLst>
                    <a:ext uri="{9D8B030D-6E8A-4147-A177-3AD203B41FA5}">
                      <a16:colId xmlns:a16="http://schemas.microsoft.com/office/drawing/2014/main" xmlns="" val="20000"/>
                    </a:ext>
                  </a:extLst>
                </a:gridCol>
                <a:gridCol w="5904913">
                  <a:extLst>
                    <a:ext uri="{9D8B030D-6E8A-4147-A177-3AD203B41FA5}">
                      <a16:colId xmlns:a16="http://schemas.microsoft.com/office/drawing/2014/main" xmlns="" val="20001"/>
                    </a:ext>
                  </a:extLst>
                </a:gridCol>
              </a:tblGrid>
              <a:tr h="0">
                <a:tc>
                  <a:txBody>
                    <a:bodyPr/>
                    <a:lstStyle/>
                    <a:p>
                      <a:pPr algn="ctr"/>
                      <a:r>
                        <a:rPr kumimoji="1" lang="ja-JP" altLang="en-US" sz="1200" dirty="0">
                          <a:solidFill>
                            <a:schemeClr val="tx1"/>
                          </a:solidFill>
                          <a:latin typeface="ＭＳ ゴシック" pitchFamily="49" charset="-128"/>
                          <a:ea typeface="ＭＳ ゴシック" pitchFamily="49" charset="-128"/>
                        </a:rPr>
                        <a:t>主な実績例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dirty="0">
                          <a:solidFill>
                            <a:schemeClr val="tx1"/>
                          </a:solidFill>
                          <a:latin typeface="ＭＳ ゴシック" pitchFamily="49" charset="-128"/>
                          <a:ea typeface="ＭＳ ゴシック" pitchFamily="49" charset="-128"/>
                        </a:rPr>
                        <a:t>取　組　内　容</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244514">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ja-JP" altLang="en-US" sz="1200" u="none" dirty="0">
                          <a:solidFill>
                            <a:schemeClr val="tx1"/>
                          </a:solidFill>
                          <a:latin typeface="ＭＳ ゴシック" pitchFamily="49" charset="-128"/>
                          <a:ea typeface="ＭＳ ゴシック" pitchFamily="49" charset="-128"/>
                        </a:rPr>
                        <a:t>こどもの学習意欲向上事業（住之江区）</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330"/>
                        </a:lnSpc>
                        <a:spcBef>
                          <a:spcPts val="0"/>
                        </a:spcBef>
                        <a:spcAft>
                          <a:spcPts val="0"/>
                        </a:spcAft>
                        <a:buClrTx/>
                        <a:buSzTx/>
                        <a:buFontTx/>
                        <a:buNone/>
                        <a:tabLst/>
                        <a:defRPr/>
                      </a:pPr>
                      <a:r>
                        <a:rPr kumimoji="1" lang="ja-JP" altLang="en-US" sz="1200" u="none" dirty="0">
                          <a:solidFill>
                            <a:schemeClr val="tx1"/>
                          </a:solidFill>
                          <a:latin typeface="ＭＳ ゴシック" pitchFamily="49" charset="-128"/>
                          <a:ea typeface="ＭＳ ゴシック" pitchFamily="49" charset="-128"/>
                        </a:rPr>
                        <a:t>家庭学習の定着や学習意欲向上を図るため、小学生・中学生に漢検・英検を受けてもらうとともに、学校の長期休業中や放課後に学習指導員を派遣</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05288">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子育てを応援する担い手育成・地域連携事業（西淀川区）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子育て層を対象に、情報交換・憩いの場を提供し、加えて児童虐待の予防や早期発見のための講座、</a:t>
                      </a:r>
                      <a:r>
                        <a:rPr kumimoji="1" lang="en-US" altLang="ja-JP" sz="1200" u="none" kern="1200" baseline="0" dirty="0">
                          <a:solidFill>
                            <a:schemeClr val="tx1"/>
                          </a:solidFill>
                          <a:latin typeface="ＭＳ ゴシック" pitchFamily="49" charset="-128"/>
                          <a:ea typeface="ＭＳ ゴシック" pitchFamily="49" charset="-128"/>
                          <a:cs typeface="+mn-cs"/>
                        </a:rPr>
                        <a:t>CSP</a:t>
                      </a:r>
                      <a:r>
                        <a:rPr kumimoji="1" lang="ja-JP" altLang="en-US" sz="1200" u="none" kern="1200" baseline="0" dirty="0">
                          <a:solidFill>
                            <a:schemeClr val="tx1"/>
                          </a:solidFill>
                          <a:latin typeface="ＭＳ ゴシック" pitchFamily="49" charset="-128"/>
                          <a:ea typeface="ＭＳ ゴシック" pitchFamily="49" charset="-128"/>
                          <a:cs typeface="+mn-cs"/>
                        </a:rPr>
                        <a:t>学習会等地域での子育て支援・人材育成に係る行事を適宜実施</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52174">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まちの魅力向上事業（此花区）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en-US" altLang="ja-JP" sz="1200" u="none" dirty="0">
                          <a:solidFill>
                            <a:schemeClr val="tx1"/>
                          </a:solidFill>
                          <a:latin typeface="ＭＳ ゴシック" pitchFamily="49" charset="-128"/>
                          <a:ea typeface="ＭＳ ゴシック" pitchFamily="49" charset="-128"/>
                        </a:rPr>
                        <a:t>(</a:t>
                      </a:r>
                      <a:r>
                        <a:rPr kumimoji="1" lang="ja-JP" altLang="en-US" sz="1200" u="none" dirty="0">
                          <a:solidFill>
                            <a:schemeClr val="tx1"/>
                          </a:solidFill>
                          <a:latin typeface="ＭＳ ゴシック" pitchFamily="49" charset="-128"/>
                          <a:ea typeface="ＭＳ ゴシック" pitchFamily="49" charset="-128"/>
                        </a:rPr>
                        <a:t>仮称</a:t>
                      </a:r>
                      <a:r>
                        <a:rPr kumimoji="1" lang="en-US" altLang="ja-JP" sz="1200" u="none" dirty="0">
                          <a:solidFill>
                            <a:schemeClr val="tx1"/>
                          </a:solidFill>
                          <a:latin typeface="ＭＳ ゴシック" pitchFamily="49" charset="-128"/>
                          <a:ea typeface="ＭＳ ゴシック" pitchFamily="49" charset="-128"/>
                        </a:rPr>
                        <a:t>)</a:t>
                      </a:r>
                      <a:r>
                        <a:rPr kumimoji="1" lang="ja-JP" altLang="en-US" sz="1200" u="none" dirty="0">
                          <a:solidFill>
                            <a:schemeClr val="tx1"/>
                          </a:solidFill>
                          <a:latin typeface="ＭＳ ゴシック" pitchFamily="49" charset="-128"/>
                          <a:ea typeface="ＭＳ ゴシック" pitchFamily="49" charset="-128"/>
                        </a:rPr>
                        <a:t>正蓮寺川公園の整備にあわせたまちづくりを推進するため、同公園が憩いの場として機能し、地域コミュニティの活性化に資するよう区民の関心を高める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27052">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梅香小学校（此花区）</a:t>
                      </a:r>
                      <a:endParaRPr kumimoji="1" lang="ja-JP" altLang="en-US" sz="1200"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英語力向上のため全学年で英語授業の実施、ＩＣＴ（電子黒板機能付き液晶プロジェクター）を活用した授業の実施</a:t>
                      </a:r>
                      <a:endParaRPr kumimoji="1" lang="ja-JP" altLang="en-US" sz="1200"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28585">
                <a:tc>
                  <a:txBody>
                    <a:bodyPr/>
                    <a:lstStyle/>
                    <a:p>
                      <a:pPr>
                        <a:lnSpc>
                          <a:spcPts val="1330"/>
                        </a:lnSpc>
                      </a:pPr>
                      <a:r>
                        <a:rPr kumimoji="1" lang="zh-CN" altLang="en-US" sz="1200" kern="1200" baseline="0" dirty="0">
                          <a:solidFill>
                            <a:schemeClr val="tx1"/>
                          </a:solidFill>
                          <a:latin typeface="ＭＳ ゴシック" pitchFamily="49" charset="-128"/>
                          <a:ea typeface="ＭＳ ゴシック" pitchFamily="49" charset="-128"/>
                          <a:cs typeface="+mn-cs"/>
                        </a:rPr>
                        <a:t>新高小学校（淀川区）</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kern="1200" baseline="0" dirty="0">
                          <a:solidFill>
                            <a:schemeClr val="tx1"/>
                          </a:solidFill>
                          <a:latin typeface="ＭＳ ゴシック" pitchFamily="49" charset="-128"/>
                          <a:ea typeface="ＭＳ ゴシック" pitchFamily="49" charset="-128"/>
                          <a:cs typeface="+mn-cs"/>
                        </a:rPr>
                        <a:t>「安心・安全な学校づくり」に向け、大学と連携を図り校内に安心委員会を設置し、児童が主体的にいじめについて考え行動するピアサポート活動を進めている</a:t>
                      </a: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28585">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東粉浜小学校（住吉区）</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ja-JP" altLang="en-US" sz="1200" u="none" kern="1200" baseline="0" dirty="0">
                          <a:solidFill>
                            <a:schemeClr val="tx1"/>
                          </a:solidFill>
                          <a:latin typeface="ＭＳ ゴシック" pitchFamily="49" charset="-128"/>
                          <a:ea typeface="ＭＳ ゴシック" pitchFamily="49" charset="-128"/>
                          <a:cs typeface="+mn-cs"/>
                        </a:rPr>
                        <a:t>エネルギー教育として、「電気のはたらき」（南海電鉄）等の外部教育資源を活用した「社会に開かれた教育課程」による取り組みを進めている</a:t>
                      </a:r>
                      <a:endParaRPr kumimoji="1" lang="ja-JP" altLang="en-US" sz="1200" u="none" dirty="0">
                        <a:solidFill>
                          <a:schemeClr val="tx1"/>
                        </a:solidFill>
                        <a:latin typeface="ＭＳ ゴシック" pitchFamily="49" charset="-128"/>
                        <a:ea typeface="ＭＳ ゴシック" pitchFamily="49" charset="-128"/>
                      </a:endParaRPr>
                    </a:p>
                  </a:txBody>
                  <a:tcPr marL="91444" marR="91444"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14" name="正方形/長方形 13"/>
          <p:cNvSpPr/>
          <p:nvPr/>
        </p:nvSpPr>
        <p:spPr>
          <a:xfrm>
            <a:off x="251520" y="251356"/>
            <a:ext cx="4392488" cy="369332"/>
          </a:xfrm>
          <a:prstGeom prst="rect">
            <a:avLst/>
          </a:prstGeom>
        </p:spPr>
        <p:txBody>
          <a:bodyPr wrap="square">
            <a:spAutoFit/>
          </a:bodyPr>
          <a:lstStyle/>
          <a:p>
            <a:r>
              <a:rPr lang="ja-JP" altLang="en-US" b="1" dirty="0">
                <a:solidFill>
                  <a:srgbClr val="000000"/>
                </a:solidFill>
                <a:latin typeface="Calibri" pitchFamily="34" charset="0"/>
              </a:rPr>
              <a:t>公募人材の成果</a:t>
            </a:r>
            <a:r>
              <a:rPr lang="ja-JP" altLang="en-US" b="1" dirty="0">
                <a:latin typeface="Calibri" pitchFamily="34" charset="0"/>
              </a:rPr>
              <a:t>・不祥事案</a:t>
            </a:r>
          </a:p>
        </p:txBody>
      </p:sp>
      <p:cxnSp>
        <p:nvCxnSpPr>
          <p:cNvPr id="15" name="直線コネクタ 14"/>
          <p:cNvCxnSpPr/>
          <p:nvPr/>
        </p:nvCxnSpPr>
        <p:spPr>
          <a:xfrm>
            <a:off x="179512" y="62242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・公募制度</a:t>
            </a:r>
            <a:endParaRPr lang="en-US" altLang="ja-JP" sz="1100" dirty="0"/>
          </a:p>
        </p:txBody>
      </p:sp>
      <p:sp>
        <p:nvSpPr>
          <p:cNvPr id="24" name="正方形/長方形 15"/>
          <p:cNvSpPr>
            <a:spLocks noChangeArrowheads="1"/>
          </p:cNvSpPr>
          <p:nvPr/>
        </p:nvSpPr>
        <p:spPr bwMode="auto">
          <a:xfrm>
            <a:off x="323528" y="1154724"/>
            <a:ext cx="6804025" cy="307777"/>
          </a:xfrm>
          <a:prstGeom prst="rect">
            <a:avLst/>
          </a:prstGeom>
          <a:noFill/>
          <a:ln w="9525">
            <a:noFill/>
            <a:miter lim="800000"/>
            <a:headEnd/>
            <a:tailEnd/>
          </a:ln>
        </p:spPr>
        <p:txBody>
          <a:bodyPr>
            <a:spAutoFit/>
          </a:bodyPr>
          <a:lstStyle/>
          <a:p>
            <a:r>
              <a:rPr lang="en-US" altLang="ja-JP" sz="1400" dirty="0">
                <a:latin typeface="+mj-ea"/>
                <a:ea typeface="+mj-ea"/>
              </a:rPr>
              <a:t>【</a:t>
            </a:r>
            <a:r>
              <a:rPr lang="ja-JP" altLang="en-US" sz="1400" dirty="0">
                <a:latin typeface="+mj-ea"/>
                <a:ea typeface="+mj-ea"/>
              </a:rPr>
              <a:t>公募区長・公募校長の主な実績例</a:t>
            </a:r>
            <a:r>
              <a:rPr lang="en-US" altLang="ja-JP" sz="1400" dirty="0">
                <a:latin typeface="+mj-ea"/>
                <a:ea typeface="+mj-ea"/>
              </a:rPr>
              <a:t>】</a:t>
            </a:r>
            <a:endParaRPr lang="ja-JP" altLang="en-US" sz="1400" dirty="0">
              <a:latin typeface="+mj-ea"/>
              <a:ea typeface="+mj-ea"/>
            </a:endParaRPr>
          </a:p>
        </p:txBody>
      </p:sp>
      <p:sp>
        <p:nvSpPr>
          <p:cNvPr id="25" name="正方形/長方形 21"/>
          <p:cNvSpPr>
            <a:spLocks noChangeArrowheads="1"/>
          </p:cNvSpPr>
          <p:nvPr/>
        </p:nvSpPr>
        <p:spPr bwMode="auto">
          <a:xfrm>
            <a:off x="395536" y="605940"/>
            <a:ext cx="8497887" cy="584775"/>
          </a:xfrm>
          <a:prstGeom prst="rect">
            <a:avLst/>
          </a:prstGeom>
          <a:noFill/>
          <a:ln w="9525">
            <a:noFill/>
            <a:miter lim="800000"/>
            <a:headEnd/>
            <a:tailEnd/>
          </a:ln>
        </p:spPr>
        <p:txBody>
          <a:bodyPr>
            <a:spAutoFit/>
          </a:bodyPr>
          <a:lstStyle/>
          <a:p>
            <a:r>
              <a:rPr lang="ja-JP" altLang="en-US" sz="1600" dirty="0">
                <a:latin typeface="ＭＳ Ｐゴシック" pitchFamily="50" charset="-128"/>
                <a:ea typeface="ＭＳ Ｐゴシック" pitchFamily="50" charset="-128"/>
                <a:cs typeface="メイリオ" pitchFamily="50" charset="-128"/>
              </a:rPr>
              <a:t>公募により任用された外部人材については、外部の視点や民間の経営感覚で様々な独自施策に取り組むなど、一定の成果。一方で、外部人材による不祥事案も発生。</a:t>
            </a:r>
            <a:endParaRPr lang="en-US" altLang="ja-JP" sz="1600" dirty="0">
              <a:latin typeface="ＭＳ Ｐゴシック" pitchFamily="50" charset="-128"/>
              <a:ea typeface="ＭＳ Ｐゴシック" pitchFamily="50" charset="-128"/>
              <a:cs typeface="メイリオ" pitchFamily="50" charset="-128"/>
            </a:endParaRPr>
          </a:p>
        </p:txBody>
      </p:sp>
      <p:sp>
        <p:nvSpPr>
          <p:cNvPr id="16" name="正方形/長方形 15"/>
          <p:cNvSpPr>
            <a:spLocks noChangeArrowheads="1"/>
          </p:cNvSpPr>
          <p:nvPr/>
        </p:nvSpPr>
        <p:spPr bwMode="auto">
          <a:xfrm>
            <a:off x="323528" y="4273351"/>
            <a:ext cx="6804025" cy="307777"/>
          </a:xfrm>
          <a:prstGeom prst="rect">
            <a:avLst/>
          </a:prstGeom>
          <a:noFill/>
          <a:ln w="9525">
            <a:noFill/>
            <a:miter lim="800000"/>
            <a:headEnd/>
            <a:tailEnd/>
          </a:ln>
        </p:spPr>
        <p:txBody>
          <a:bodyPr>
            <a:spAutoFit/>
          </a:bodyPr>
          <a:lstStyle/>
          <a:p>
            <a:r>
              <a:rPr lang="en-US" altLang="ja-JP" sz="1400" dirty="0">
                <a:latin typeface="+mj-ea"/>
                <a:ea typeface="+mj-ea"/>
              </a:rPr>
              <a:t>【</a:t>
            </a:r>
            <a:r>
              <a:rPr lang="ja-JP" altLang="en-US" sz="1400" dirty="0">
                <a:latin typeface="+mj-ea"/>
                <a:ea typeface="+mj-ea"/>
              </a:rPr>
              <a:t>不祥事案</a:t>
            </a:r>
            <a:r>
              <a:rPr lang="en-US" altLang="ja-JP" sz="1400" dirty="0">
                <a:latin typeface="+mj-ea"/>
                <a:ea typeface="+mj-ea"/>
              </a:rPr>
              <a:t>】</a:t>
            </a:r>
            <a:endParaRPr lang="ja-JP" altLang="en-US" sz="1400" dirty="0">
              <a:latin typeface="+mj-ea"/>
              <a:ea typeface="+mj-ea"/>
            </a:endParaRPr>
          </a:p>
        </p:txBody>
      </p:sp>
      <p:graphicFrame>
        <p:nvGraphicFramePr>
          <p:cNvPr id="17" name="表 16"/>
          <p:cNvGraphicFramePr>
            <a:graphicFrameLocks noGrp="1"/>
          </p:cNvGraphicFramePr>
          <p:nvPr>
            <p:extLst/>
          </p:nvPr>
        </p:nvGraphicFramePr>
        <p:xfrm>
          <a:off x="251520" y="4543380"/>
          <a:ext cx="8712969" cy="2125980"/>
        </p:xfrm>
        <a:graphic>
          <a:graphicData uri="http://schemas.openxmlformats.org/drawingml/2006/table">
            <a:tbl>
              <a:tblPr firstRow="1" bandRow="1">
                <a:tableStyleId>{5C22544A-7EE6-4342-B048-85BDC9FD1C3A}</a:tableStyleId>
              </a:tblPr>
              <a:tblGrid>
                <a:gridCol w="6912768">
                  <a:extLst>
                    <a:ext uri="{9D8B030D-6E8A-4147-A177-3AD203B41FA5}">
                      <a16:colId xmlns:a16="http://schemas.microsoft.com/office/drawing/2014/main" xmlns="" val="20000"/>
                    </a:ext>
                  </a:extLst>
                </a:gridCol>
                <a:gridCol w="1800201">
                  <a:extLst>
                    <a:ext uri="{9D8B030D-6E8A-4147-A177-3AD203B41FA5}">
                      <a16:colId xmlns:a16="http://schemas.microsoft.com/office/drawing/2014/main" xmlns="" val="20001"/>
                    </a:ext>
                  </a:extLst>
                </a:gridCol>
              </a:tblGrid>
              <a:tr h="261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ＭＳ Ｐゴシック" pitchFamily="50" charset="-128"/>
                          <a:ea typeface="ＭＳ Ｐゴシック" pitchFamily="50" charset="-128"/>
                        </a:rPr>
                        <a:t>事</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案</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概</a:t>
                      </a:r>
                      <a:r>
                        <a:rPr lang="ja-JP" altLang="en-US" sz="1200" dirty="0">
                          <a:solidFill>
                            <a:schemeClr val="tx1"/>
                          </a:solidFill>
                          <a:latin typeface="ＭＳ Ｐゴシック" pitchFamily="50" charset="-128"/>
                          <a:ea typeface="ＭＳ Ｐゴシック" pitchFamily="50" charset="-128"/>
                        </a:rPr>
                        <a:t>　</a:t>
                      </a:r>
                      <a:r>
                        <a:rPr lang="zh-TW" altLang="en-US" sz="1200" dirty="0">
                          <a:solidFill>
                            <a:schemeClr val="tx1"/>
                          </a:solidFill>
                          <a:latin typeface="ＭＳ Ｐゴシック" pitchFamily="50" charset="-128"/>
                          <a:ea typeface="ＭＳ Ｐゴシック" pitchFamily="50" charset="-128"/>
                        </a:rPr>
                        <a:t>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200" dirty="0">
                          <a:solidFill>
                            <a:schemeClr val="tx1"/>
                          </a:solidFill>
                        </a:rPr>
                        <a:t>処分の内容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lang="ja-JP" altLang="en-US" sz="1200" dirty="0"/>
                        <a:t>淀川区長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kumimoji="1" lang="en-US" altLang="ja-JP" sz="1200" kern="1200" baseline="0" dirty="0">
                          <a:solidFill>
                            <a:schemeClr val="dk1"/>
                          </a:solidFill>
                          <a:latin typeface="+mn-lt"/>
                          <a:ea typeface="+mn-ea"/>
                          <a:cs typeface="+mn-cs"/>
                        </a:rPr>
                        <a:t>2012</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8</a:t>
                      </a:r>
                      <a:r>
                        <a:rPr kumimoji="1" lang="ja-JP" altLang="en-US" sz="1200" kern="1200" baseline="0" dirty="0">
                          <a:solidFill>
                            <a:schemeClr val="dk1"/>
                          </a:solidFill>
                          <a:latin typeface="+mn-lt"/>
                          <a:ea typeface="+mn-ea"/>
                          <a:cs typeface="+mn-cs"/>
                        </a:rPr>
                        <a:t>月、</a:t>
                      </a:r>
                      <a:r>
                        <a:rPr lang="ja-JP" altLang="en-US" sz="1200" dirty="0"/>
                        <a:t>ツイッター上で、不適切な投稿を行った。　</a:t>
                      </a:r>
                    </a:p>
                    <a:p>
                      <a:pPr>
                        <a:lnSpc>
                          <a:spcPts val="1330"/>
                        </a:lnSpc>
                      </a:pPr>
                      <a:r>
                        <a:rPr lang="en-US" altLang="ja-JP" sz="1200" dirty="0"/>
                        <a:t>2013</a:t>
                      </a:r>
                      <a:r>
                        <a:rPr lang="ja-JP" altLang="en-US" sz="1200" dirty="0"/>
                        <a:t>年</a:t>
                      </a:r>
                      <a:r>
                        <a:rPr lang="en-US" altLang="ja-JP" sz="1200" dirty="0"/>
                        <a:t>10 </a:t>
                      </a:r>
                      <a:r>
                        <a:rPr lang="ja-JP" altLang="en-US" sz="1200" dirty="0"/>
                        <a:t>月、ツイッターに不適切な内容の投稿をし、本市の信用を失墜。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2012</a:t>
                      </a:r>
                      <a:r>
                        <a:rPr lang="ja-JP" altLang="en-US" sz="1200" dirty="0"/>
                        <a:t>年</a:t>
                      </a:r>
                      <a:r>
                        <a:rPr lang="en-US" altLang="ja-JP" sz="1200" dirty="0"/>
                        <a:t>8 </a:t>
                      </a:r>
                      <a:r>
                        <a:rPr lang="ja-JP" altLang="en-US" sz="1200" dirty="0"/>
                        <a:t>月　口頭注意</a:t>
                      </a:r>
                      <a:endParaRPr lang="en-US" altLang="ja-JP" sz="1200" dirty="0"/>
                    </a:p>
                    <a:p>
                      <a:pPr>
                        <a:lnSpc>
                          <a:spcPts val="1330"/>
                        </a:lnSpc>
                      </a:pPr>
                      <a:r>
                        <a:rPr lang="en-US" altLang="ja-JP" sz="1200" dirty="0"/>
                        <a:t>2013</a:t>
                      </a:r>
                      <a:r>
                        <a:rPr lang="ja-JP" altLang="en-US" sz="1200" dirty="0"/>
                        <a:t>年</a:t>
                      </a:r>
                      <a:r>
                        <a:rPr lang="en-US" altLang="ja-JP" sz="1200" dirty="0"/>
                        <a:t>11 </a:t>
                      </a:r>
                      <a:r>
                        <a:rPr lang="ja-JP" altLang="en-US" sz="1200" dirty="0"/>
                        <a:t>月　減給</a:t>
                      </a:r>
                      <a:r>
                        <a:rPr lang="en-US" altLang="ja-JP" sz="1200" dirty="0"/>
                        <a:t>1</a:t>
                      </a:r>
                      <a:r>
                        <a:rPr lang="ja-JP" altLang="en-US" sz="1200" dirty="0"/>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lang="ja-JP" altLang="en-US" sz="1200" dirty="0"/>
                        <a:t>東住吉区長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lang="ja-JP" altLang="en-US" sz="1200" dirty="0"/>
                        <a:t>経歴に関する情報提供があり、事実確認を行うなかで、本人が虚偽の回答を繰り返した。また、年金記録に係る文書を改ざんして本市に提出。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2013</a:t>
                      </a:r>
                      <a:r>
                        <a:rPr lang="ja-JP" altLang="en-US" sz="1200" dirty="0"/>
                        <a:t>年</a:t>
                      </a:r>
                      <a:r>
                        <a:rPr lang="en-US" altLang="ja-JP" sz="1200" dirty="0"/>
                        <a:t>4 </a:t>
                      </a:r>
                      <a:r>
                        <a:rPr lang="ja-JP" altLang="en-US" sz="1200" dirty="0"/>
                        <a:t>月</a:t>
                      </a:r>
                      <a:r>
                        <a:rPr lang="zh-TW" altLang="en-US" sz="1200" dirty="0">
                          <a:latin typeface="ＭＳ Ｐゴシック" pitchFamily="50" charset="-128"/>
                          <a:ea typeface="ＭＳ Ｐゴシック" pitchFamily="50" charset="-128"/>
                        </a:rPr>
                        <a:t>分限免職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nSpc>
                          <a:spcPts val="1330"/>
                        </a:lnSpc>
                      </a:pP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東成区長</a:t>
                      </a:r>
                      <a:r>
                        <a:rPr kumimoji="1" lang="en-US" altLang="ja-JP" sz="1200" kern="1200" baseline="0" dirty="0">
                          <a:solidFill>
                            <a:schemeClr val="dk1"/>
                          </a:solidFill>
                          <a:latin typeface="+mn-lt"/>
                          <a:ea typeface="+mn-ea"/>
                          <a:cs typeface="+mn-cs"/>
                        </a:rPr>
                        <a:t>]</a:t>
                      </a:r>
                      <a:r>
                        <a:rPr kumimoji="1" lang="ja-JP" altLang="en-US" sz="1200" kern="1200" baseline="0" dirty="0">
                          <a:solidFill>
                            <a:schemeClr val="dk1"/>
                          </a:solidFill>
                          <a:latin typeface="+mn-lt"/>
                          <a:ea typeface="+mn-ea"/>
                          <a:cs typeface="+mn-cs"/>
                        </a:rPr>
                        <a:t>　</a:t>
                      </a:r>
                      <a:r>
                        <a:rPr kumimoji="1" lang="en-US" altLang="ja-JP" sz="1200" kern="1200" baseline="0" dirty="0">
                          <a:solidFill>
                            <a:schemeClr val="dk1"/>
                          </a:solidFill>
                          <a:latin typeface="+mn-lt"/>
                          <a:ea typeface="+mn-ea"/>
                          <a:cs typeface="+mn-cs"/>
                        </a:rPr>
                        <a:t>2012 </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10 </a:t>
                      </a:r>
                      <a:r>
                        <a:rPr kumimoji="1" lang="ja-JP" altLang="en-US" sz="1200" kern="1200" baseline="0" dirty="0">
                          <a:solidFill>
                            <a:schemeClr val="dk1"/>
                          </a:solidFill>
                          <a:latin typeface="+mn-lt"/>
                          <a:ea typeface="+mn-ea"/>
                          <a:cs typeface="+mn-cs"/>
                        </a:rPr>
                        <a:t>月から</a:t>
                      </a:r>
                      <a:r>
                        <a:rPr kumimoji="1" lang="en-US" altLang="ja-JP" sz="1200" kern="1200" baseline="0" dirty="0">
                          <a:solidFill>
                            <a:schemeClr val="dk1"/>
                          </a:solidFill>
                          <a:latin typeface="+mn-lt"/>
                          <a:ea typeface="+mn-ea"/>
                          <a:cs typeface="+mn-cs"/>
                        </a:rPr>
                        <a:t>12 </a:t>
                      </a:r>
                      <a:r>
                        <a:rPr kumimoji="1" lang="ja-JP" altLang="en-US" sz="1200" kern="1200" baseline="0" dirty="0">
                          <a:solidFill>
                            <a:schemeClr val="dk1"/>
                          </a:solidFill>
                          <a:latin typeface="+mn-lt"/>
                          <a:ea typeface="+mn-ea"/>
                          <a:cs typeface="+mn-cs"/>
                        </a:rPr>
                        <a:t>月までにかけて、女性部下職員の私生活等に関する不適切な発言を行うとともに、不適切な行為を行った。</a:t>
                      </a:r>
                      <a:endParaRPr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kumimoji="1" lang="en-US" altLang="ja-JP" sz="1200" kern="1200" baseline="0" dirty="0">
                          <a:solidFill>
                            <a:schemeClr val="dk1"/>
                          </a:solidFill>
                          <a:latin typeface="+mn-lt"/>
                          <a:ea typeface="+mn-ea"/>
                          <a:cs typeface="+mn-cs"/>
                        </a:rPr>
                        <a:t>2013</a:t>
                      </a:r>
                      <a:r>
                        <a:rPr kumimoji="1" lang="ja-JP" altLang="en-US" sz="1200" kern="1200" baseline="0" dirty="0">
                          <a:solidFill>
                            <a:schemeClr val="dk1"/>
                          </a:solidFill>
                          <a:latin typeface="+mn-lt"/>
                          <a:ea typeface="+mn-ea"/>
                          <a:cs typeface="+mn-cs"/>
                        </a:rPr>
                        <a:t>年</a:t>
                      </a:r>
                      <a:r>
                        <a:rPr kumimoji="1" lang="en-US" altLang="ja-JP" sz="1200" kern="1200" baseline="0" dirty="0">
                          <a:solidFill>
                            <a:schemeClr val="dk1"/>
                          </a:solidFill>
                          <a:latin typeface="+mn-lt"/>
                          <a:ea typeface="+mn-ea"/>
                          <a:cs typeface="+mn-cs"/>
                        </a:rPr>
                        <a:t>9 </a:t>
                      </a:r>
                      <a:r>
                        <a:rPr kumimoji="1" lang="ja-JP" altLang="en-US" sz="1200" kern="1200" baseline="0" dirty="0">
                          <a:solidFill>
                            <a:schemeClr val="dk1"/>
                          </a:solidFill>
                          <a:latin typeface="+mn-lt"/>
                          <a:ea typeface="+mn-ea"/>
                          <a:cs typeface="+mn-cs"/>
                        </a:rPr>
                        <a:t>月　減給</a:t>
                      </a:r>
                      <a:r>
                        <a:rPr kumimoji="1" lang="en-US" altLang="ja-JP" sz="1200" kern="1200" baseline="0" dirty="0">
                          <a:solidFill>
                            <a:schemeClr val="dk1"/>
                          </a:solidFill>
                          <a:latin typeface="+mn-lt"/>
                          <a:ea typeface="+mn-ea"/>
                          <a:cs typeface="+mn-cs"/>
                        </a:rPr>
                        <a:t>1 </a:t>
                      </a:r>
                      <a:r>
                        <a:rPr kumimoji="1" lang="ja-JP" altLang="en-US" sz="1200" kern="1200" baseline="0" dirty="0">
                          <a:solidFill>
                            <a:schemeClr val="dk1"/>
                          </a:solidFill>
                          <a:latin typeface="+mn-lt"/>
                          <a:ea typeface="+mn-ea"/>
                          <a:cs typeface="+mn-cs"/>
                        </a:rPr>
                        <a:t>月</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nSpc>
                          <a:spcPts val="1330"/>
                        </a:lnSpc>
                      </a:pPr>
                      <a:r>
                        <a:rPr lang="en-US" altLang="ja-JP" sz="1200" dirty="0"/>
                        <a:t>[</a:t>
                      </a:r>
                      <a:r>
                        <a:rPr lang="ja-JP" altLang="en-US" sz="1200" dirty="0"/>
                        <a:t>大和田小学校長</a:t>
                      </a:r>
                      <a:r>
                        <a:rPr lang="en-US" altLang="ja-JP" sz="1200" dirty="0"/>
                        <a:t>]</a:t>
                      </a:r>
                      <a:r>
                        <a:rPr lang="ja-JP" altLang="en-US" sz="1200" dirty="0"/>
                        <a:t>　応募の際に虚偽の職歴を記載した受験申込書を提出し、選考合格後に偽造した職歴証明書を提出した。また、</a:t>
                      </a:r>
                      <a:r>
                        <a:rPr lang="en-US" altLang="ja-JP" sz="1200" dirty="0"/>
                        <a:t>PTA</a:t>
                      </a:r>
                      <a:r>
                        <a:rPr lang="ja-JP" altLang="en-US" sz="1200" dirty="0"/>
                        <a:t>会計預かり金を学校外に持ち出す不適正な金銭の取り扱いを行い、金銭の提示を命じた職務命令に違反した。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30"/>
                        </a:lnSpc>
                      </a:pPr>
                      <a:r>
                        <a:rPr lang="en-US" altLang="ja-JP" sz="1200" dirty="0"/>
                        <a:t>2014</a:t>
                      </a:r>
                      <a:r>
                        <a:rPr lang="ja-JP" altLang="en-US" sz="1200" dirty="0"/>
                        <a:t>年</a:t>
                      </a:r>
                      <a:r>
                        <a:rPr lang="en-US" altLang="ja-JP" sz="1200" dirty="0"/>
                        <a:t>7 </a:t>
                      </a:r>
                      <a:r>
                        <a:rPr lang="ja-JP" altLang="en-US" sz="1200" dirty="0"/>
                        <a:t>月　懲戒免職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12" name="スライド番号プレースホルダ 11"/>
          <p:cNvSpPr>
            <a:spLocks noGrp="1"/>
          </p:cNvSpPr>
          <p:nvPr>
            <p:ph type="sldNum" sz="quarter" idx="12"/>
          </p:nvPr>
        </p:nvSpPr>
        <p:spPr/>
        <p:txBody>
          <a:bodyPr/>
          <a:lstStyle/>
          <a:p>
            <a:fld id="{CCEC3038-1CF1-4B63-9920-55248DCFBA97}" type="slidenum">
              <a:rPr kumimoji="1" lang="ja-JP" altLang="en-US" smtClean="0"/>
              <a:pPr/>
              <a:t>154</a:t>
            </a:fld>
            <a:endParaRPr kumimoji="1" lang="ja-JP" altLang="en-US"/>
          </a:p>
        </p:txBody>
      </p:sp>
      <p:sp>
        <p:nvSpPr>
          <p:cNvPr id="20" name="テキスト ボックス 19"/>
          <p:cNvSpPr txBox="1"/>
          <p:nvPr/>
        </p:nvSpPr>
        <p:spPr>
          <a:xfrm>
            <a:off x="7693052" y="0"/>
            <a:ext cx="1450948" cy="338554"/>
          </a:xfrm>
          <a:prstGeom prst="rect">
            <a:avLst/>
          </a:prstGeom>
          <a:noFill/>
        </p:spPr>
        <p:txBody>
          <a:bodyPr wrap="square" rtlCol="0">
            <a:spAutoFit/>
          </a:bodyPr>
          <a:lstStyle/>
          <a:p>
            <a:r>
              <a:rPr kumimoji="1" lang="en-US" altLang="ja-JP" sz="1600" dirty="0"/>
              <a:t>A 4.(</a:t>
            </a:r>
            <a:r>
              <a:rPr kumimoji="1" lang="en-US" altLang="ja-JP" sz="1600" dirty="0" smtClean="0"/>
              <a:t>13</a:t>
            </a:r>
            <a:r>
              <a:rPr kumimoji="1" lang="en-US" altLang="ja-JP" sz="1600" dirty="0"/>
              <a:t>)</a:t>
            </a:r>
            <a:endParaRPr kumimoji="1" lang="ja-JP" altLang="en-US" sz="1600" dirty="0"/>
          </a:p>
        </p:txBody>
      </p:sp>
    </p:spTree>
    <p:extLst>
      <p:ext uri="{BB962C8B-B14F-4D97-AF65-F5344CB8AC3E}">
        <p14:creationId xmlns:p14="http://schemas.microsoft.com/office/powerpoint/2010/main" val="3678673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36">
            <a:extLst>
              <a:ext uri="{FF2B5EF4-FFF2-40B4-BE49-F238E27FC236}">
                <a16:creationId xmlns:a16="http://schemas.microsoft.com/office/drawing/2014/main" xmlns="" id="{D8E26D69-79BE-4460-877F-37852EF3BFDC}"/>
              </a:ext>
            </a:extLst>
          </p:cNvPr>
          <p:cNvSpPr/>
          <p:nvPr/>
        </p:nvSpPr>
        <p:spPr>
          <a:xfrm>
            <a:off x="264637" y="3394309"/>
            <a:ext cx="8627843" cy="3228884"/>
          </a:xfrm>
          <a:prstGeom prst="roundRect">
            <a:avLst>
              <a:gd name="adj" fmla="val 2116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1520" y="251356"/>
            <a:ext cx="4392488" cy="369332"/>
          </a:xfrm>
          <a:prstGeom prst="rect">
            <a:avLst/>
          </a:prstGeom>
        </p:spPr>
        <p:txBody>
          <a:bodyPr wrap="square">
            <a:spAutoFit/>
          </a:bodyPr>
          <a:lstStyle/>
          <a:p>
            <a:r>
              <a:rPr lang="ja-JP" altLang="en-US" b="1" dirty="0">
                <a:latin typeface="Calibri" pitchFamily="34" charset="0"/>
              </a:rPr>
              <a:t>よりよい公募制度に向けた改善</a:t>
            </a:r>
          </a:p>
        </p:txBody>
      </p:sp>
      <p:cxnSp>
        <p:nvCxnSpPr>
          <p:cNvPr id="15" name="直線コネクタ 14"/>
          <p:cNvCxnSpPr/>
          <p:nvPr/>
        </p:nvCxnSpPr>
        <p:spPr>
          <a:xfrm>
            <a:off x="179512" y="62242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9512" y="692696"/>
            <a:ext cx="8784976" cy="461665"/>
          </a:xfrm>
          <a:prstGeom prst="rect">
            <a:avLst/>
          </a:prstGeom>
        </p:spPr>
        <p:txBody>
          <a:bodyPr wrap="square">
            <a:spAutoFit/>
          </a:bodyPr>
          <a:lstStyle/>
          <a:p>
            <a:r>
              <a:rPr lang="ja-JP" altLang="en-US" sz="1200" dirty="0">
                <a:solidFill>
                  <a:srgbClr val="000000"/>
                </a:solidFill>
                <a:latin typeface="Calibri" pitchFamily="34" charset="0"/>
              </a:rPr>
              <a:t>　不祥事や退職等の事態が発生したこと等を受け、</a:t>
            </a:r>
            <a:r>
              <a:rPr lang="en-US" altLang="ja-JP" sz="1200" dirty="0">
                <a:solidFill>
                  <a:srgbClr val="000000"/>
                </a:solidFill>
                <a:latin typeface="Calibri" pitchFamily="34" charset="0"/>
              </a:rPr>
              <a:t>2013</a:t>
            </a:r>
            <a:r>
              <a:rPr lang="ja-JP" altLang="en-US" sz="1200" dirty="0">
                <a:solidFill>
                  <a:srgbClr val="000000"/>
                </a:solidFill>
                <a:latin typeface="Calibri" pitchFamily="34" charset="0"/>
              </a:rPr>
              <a:t>年</a:t>
            </a:r>
            <a:r>
              <a:rPr lang="en-US" altLang="ja-JP" sz="1200" dirty="0">
                <a:solidFill>
                  <a:srgbClr val="000000"/>
                </a:solidFill>
                <a:latin typeface="Calibri" pitchFamily="34" charset="0"/>
              </a:rPr>
              <a:t>12</a:t>
            </a:r>
            <a:r>
              <a:rPr lang="ja-JP" altLang="en-US" sz="1200" dirty="0">
                <a:solidFill>
                  <a:srgbClr val="000000"/>
                </a:solidFill>
                <a:latin typeface="Calibri" pitchFamily="34" charset="0"/>
              </a:rPr>
              <a:t>月に市長を座長とする「公募制度のあり方検討プロジェクトチーム」を立ち上げ、</a:t>
            </a:r>
            <a:r>
              <a:rPr lang="en-US" altLang="ja-JP" sz="1200" dirty="0">
                <a:solidFill>
                  <a:srgbClr val="000000"/>
                </a:solidFill>
                <a:latin typeface="Calibri" pitchFamily="34" charset="0"/>
              </a:rPr>
              <a:t>2014</a:t>
            </a:r>
            <a:r>
              <a:rPr lang="ja-JP" altLang="en-US" sz="1200" dirty="0">
                <a:solidFill>
                  <a:srgbClr val="000000"/>
                </a:solidFill>
                <a:latin typeface="Calibri" pitchFamily="34" charset="0"/>
              </a:rPr>
              <a:t>年</a:t>
            </a:r>
            <a:r>
              <a:rPr lang="en-US" altLang="ja-JP" sz="1200" dirty="0">
                <a:solidFill>
                  <a:srgbClr val="000000"/>
                </a:solidFill>
                <a:latin typeface="Calibri" pitchFamily="34" charset="0"/>
              </a:rPr>
              <a:t>6</a:t>
            </a:r>
            <a:r>
              <a:rPr lang="ja-JP" altLang="en-US" sz="1200" dirty="0">
                <a:solidFill>
                  <a:srgbClr val="000000"/>
                </a:solidFill>
                <a:latin typeface="Calibri" pitchFamily="34" charset="0"/>
              </a:rPr>
              <a:t>月に課題や対応策を盛り込んだ</a:t>
            </a:r>
            <a:r>
              <a:rPr lang="ja-JP" altLang="en-US" sz="1200" dirty="0"/>
              <a:t>「公募制度のあり方について」を公表し、改善策に沿った運用を実施。</a:t>
            </a:r>
            <a:endParaRPr lang="en-US" altLang="ja-JP" sz="1200" dirty="0">
              <a:solidFill>
                <a:srgbClr val="000000"/>
              </a:solidFill>
              <a:latin typeface="Calibri" pitchFamily="34" charset="0"/>
            </a:endParaRPr>
          </a:p>
        </p:txBody>
      </p:sp>
      <p:sp>
        <p:nvSpPr>
          <p:cNvPr id="37" name="テキスト ボックス 36"/>
          <p:cNvSpPr txBox="1"/>
          <p:nvPr/>
        </p:nvSpPr>
        <p:spPr>
          <a:xfrm>
            <a:off x="0" y="0"/>
            <a:ext cx="3491880"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人事</a:t>
            </a:r>
            <a:r>
              <a:rPr lang="en-US" altLang="ja-JP" sz="1100" dirty="0"/>
              <a:t>】</a:t>
            </a:r>
            <a:r>
              <a:rPr lang="ja-JP" altLang="en-US" sz="1100" dirty="0"/>
              <a:t>・公募制度</a:t>
            </a:r>
            <a:endParaRPr lang="en-US" altLang="ja-JP" sz="1100" dirty="0"/>
          </a:p>
        </p:txBody>
      </p:sp>
      <p:sp>
        <p:nvSpPr>
          <p:cNvPr id="25" name="正方形/長方形 24"/>
          <p:cNvSpPr/>
          <p:nvPr/>
        </p:nvSpPr>
        <p:spPr>
          <a:xfrm>
            <a:off x="198647" y="1192972"/>
            <a:ext cx="8784976" cy="276999"/>
          </a:xfrm>
          <a:prstGeom prst="rect">
            <a:avLst/>
          </a:prstGeom>
        </p:spPr>
        <p:txBody>
          <a:bodyPr wrap="square">
            <a:spAutoFit/>
          </a:bodyPr>
          <a:lstStyle/>
          <a:p>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主な改善策</a:t>
            </a:r>
            <a:r>
              <a:rPr lang="en-US" altLang="ja-JP" sz="1200" dirty="0">
                <a:solidFill>
                  <a:srgbClr val="000000"/>
                </a:solidFill>
                <a:latin typeface="Calibri" pitchFamily="34" charset="0"/>
              </a:rPr>
              <a:t>】</a:t>
            </a:r>
          </a:p>
        </p:txBody>
      </p:sp>
      <p:sp>
        <p:nvSpPr>
          <p:cNvPr id="26" name="正方形/長方形 25"/>
          <p:cNvSpPr/>
          <p:nvPr/>
        </p:nvSpPr>
        <p:spPr>
          <a:xfrm>
            <a:off x="179512" y="1442125"/>
            <a:ext cx="8784976" cy="1754326"/>
          </a:xfrm>
          <a:prstGeom prst="rect">
            <a:avLst/>
          </a:prstGeom>
          <a:ln>
            <a:solidFill>
              <a:schemeClr val="tx1"/>
            </a:solidFill>
          </a:ln>
        </p:spPr>
        <p:txBody>
          <a:bodyPr wrap="square">
            <a:spAutoFit/>
          </a:bodyPr>
          <a:lstStyle/>
          <a:p>
            <a:pPr fontAlgn="auto">
              <a:spcBef>
                <a:spcPts val="0"/>
              </a:spcBef>
              <a:spcAft>
                <a:spcPts val="0"/>
              </a:spcAft>
              <a:defRPr/>
            </a:pPr>
            <a:r>
              <a:rPr lang="ja-JP" altLang="en-US" sz="1200" dirty="0">
                <a:solidFill>
                  <a:srgbClr val="000000"/>
                </a:solidFill>
                <a:latin typeface="Calibri" pitchFamily="34" charset="0"/>
              </a:rPr>
              <a:t>①採用プロセスの改善等</a:t>
            </a:r>
          </a:p>
          <a:p>
            <a:pPr fontAlgn="auto">
              <a:spcBef>
                <a:spcPts val="0"/>
              </a:spcBef>
              <a:spcAft>
                <a:spcPts val="0"/>
              </a:spcAft>
              <a:defRPr/>
            </a:pPr>
            <a:r>
              <a:rPr lang="ja-JP" altLang="en-US" sz="1200" dirty="0">
                <a:solidFill>
                  <a:srgbClr val="000000"/>
                </a:solidFill>
                <a:latin typeface="Calibri" pitchFamily="34" charset="0"/>
              </a:rPr>
              <a:t>　　</a:t>
            </a:r>
            <a:r>
              <a:rPr lang="ja-JP" altLang="en-US" sz="1200" dirty="0"/>
              <a:t>選考方法（論文・面接手法）の改善や面接スキルの向上により、優秀な人材を見極めるとともに、効果的な広報戦略、採用基準の明確化等を図る。</a:t>
            </a:r>
          </a:p>
          <a:p>
            <a:pPr fontAlgn="auto">
              <a:spcBef>
                <a:spcPts val="0"/>
              </a:spcBef>
              <a:spcAft>
                <a:spcPts val="0"/>
              </a:spcAft>
              <a:defRPr/>
            </a:pPr>
            <a:endParaRPr lang="ja-JP" altLang="en-US" sz="1200" dirty="0"/>
          </a:p>
          <a:p>
            <a:pPr fontAlgn="auto">
              <a:spcBef>
                <a:spcPts val="0"/>
              </a:spcBef>
              <a:spcAft>
                <a:spcPts val="0"/>
              </a:spcAft>
              <a:defRPr/>
            </a:pPr>
            <a:r>
              <a:rPr lang="ja-JP" altLang="en-US" sz="1200" dirty="0"/>
              <a:t>②適格性を欠く場合の対応策</a:t>
            </a:r>
          </a:p>
          <a:p>
            <a:pPr fontAlgn="auto">
              <a:spcBef>
                <a:spcPts val="0"/>
              </a:spcBef>
              <a:spcAft>
                <a:spcPts val="0"/>
              </a:spcAft>
              <a:defRPr/>
            </a:pPr>
            <a:r>
              <a:rPr lang="ja-JP" altLang="en-US" sz="1200" dirty="0"/>
              <a:t>　　現に就いている職</a:t>
            </a:r>
            <a:r>
              <a:rPr lang="en-US" altLang="ja-JP" sz="1200" dirty="0"/>
              <a:t>(</a:t>
            </a:r>
            <a:r>
              <a:rPr lang="ja-JP" altLang="en-US" sz="1200" dirty="0"/>
              <a:t>ポスト</a:t>
            </a:r>
            <a:r>
              <a:rPr lang="en-US" altLang="ja-JP" sz="1200" dirty="0"/>
              <a:t>)</a:t>
            </a:r>
            <a:r>
              <a:rPr lang="ja-JP" altLang="en-US" sz="1200" dirty="0"/>
              <a:t>にふさわしくない場合、内部人材、外部人材を問わず当該職</a:t>
            </a:r>
            <a:r>
              <a:rPr lang="en-US" altLang="ja-JP" sz="1200" dirty="0"/>
              <a:t>(</a:t>
            </a:r>
            <a:r>
              <a:rPr lang="ja-JP" altLang="en-US" sz="1200" dirty="0"/>
              <a:t>ポスト</a:t>
            </a:r>
            <a:r>
              <a:rPr lang="en-US" altLang="ja-JP" sz="1200" dirty="0"/>
              <a:t>)</a:t>
            </a:r>
            <a:r>
              <a:rPr lang="ja-JP" altLang="en-US" sz="1200" dirty="0"/>
              <a:t>を解任する。</a:t>
            </a:r>
          </a:p>
          <a:p>
            <a:pPr fontAlgn="auto">
              <a:spcBef>
                <a:spcPts val="0"/>
              </a:spcBef>
              <a:spcAft>
                <a:spcPts val="0"/>
              </a:spcAft>
              <a:defRPr/>
            </a:pPr>
            <a:endParaRPr lang="ja-JP" altLang="en-US" sz="1200" dirty="0"/>
          </a:p>
          <a:p>
            <a:pPr fontAlgn="auto">
              <a:spcBef>
                <a:spcPts val="0"/>
              </a:spcBef>
              <a:spcAft>
                <a:spcPts val="0"/>
              </a:spcAft>
              <a:defRPr/>
            </a:pPr>
            <a:r>
              <a:rPr lang="ja-JP" altLang="en-US" sz="1200" dirty="0"/>
              <a:t>③優秀な人材確保に向けた対応策</a:t>
            </a:r>
          </a:p>
          <a:p>
            <a:pPr fontAlgn="auto">
              <a:spcBef>
                <a:spcPts val="0"/>
              </a:spcBef>
              <a:spcAft>
                <a:spcPts val="0"/>
              </a:spcAft>
              <a:defRPr/>
            </a:pPr>
            <a:r>
              <a:rPr lang="ja-JP" altLang="en-US" sz="1200" dirty="0"/>
              <a:t>　　特に優秀な外部人材の中途採用や任期延長などにより優秀な人材を確保していく。</a:t>
            </a:r>
            <a:endParaRPr lang="en-US" altLang="ja-JP" sz="1200" dirty="0">
              <a:solidFill>
                <a:srgbClr val="000000"/>
              </a:solidFill>
              <a:latin typeface="Calibri" pitchFamily="34" charset="0"/>
            </a:endParaRPr>
          </a:p>
        </p:txBody>
      </p:sp>
      <p:sp>
        <p:nvSpPr>
          <p:cNvPr id="30" name="スライド番号プレースホルダ 29"/>
          <p:cNvSpPr>
            <a:spLocks noGrp="1"/>
          </p:cNvSpPr>
          <p:nvPr>
            <p:ph type="sldNum" sz="quarter" idx="12"/>
          </p:nvPr>
        </p:nvSpPr>
        <p:spPr/>
        <p:txBody>
          <a:bodyPr/>
          <a:lstStyle/>
          <a:p>
            <a:fld id="{CCEC3038-1CF1-4B63-9920-55248DCFBA97}" type="slidenum">
              <a:rPr kumimoji="1" lang="ja-JP" altLang="en-US" smtClean="0"/>
              <a:pPr/>
              <a:t>155</a:t>
            </a:fld>
            <a:endParaRPr kumimoji="1" lang="ja-JP" altLang="en-US"/>
          </a:p>
        </p:txBody>
      </p:sp>
      <p:sp>
        <p:nvSpPr>
          <p:cNvPr id="2" name="テキスト ボックス 1"/>
          <p:cNvSpPr txBox="1"/>
          <p:nvPr/>
        </p:nvSpPr>
        <p:spPr>
          <a:xfrm>
            <a:off x="524212" y="3471975"/>
            <a:ext cx="2443455" cy="276999"/>
          </a:xfrm>
          <a:prstGeom prst="rect">
            <a:avLst/>
          </a:prstGeom>
          <a:noFill/>
        </p:spPr>
        <p:txBody>
          <a:bodyPr wrap="square" rtlCol="0">
            <a:spAutoFit/>
          </a:bodyPr>
          <a:lstStyle/>
          <a:p>
            <a:r>
              <a:rPr lang="ja-JP" altLang="en-US" sz="1200" dirty="0"/>
              <a:t>外部人材の状況＜改善前＞</a:t>
            </a:r>
            <a:endParaRPr lang="en-US" altLang="ja-JP" sz="1200" dirty="0"/>
          </a:p>
        </p:txBody>
      </p:sp>
      <p:graphicFrame>
        <p:nvGraphicFramePr>
          <p:cNvPr id="7" name="表 6"/>
          <p:cNvGraphicFramePr>
            <a:graphicFrameLocks noGrp="1"/>
          </p:cNvGraphicFramePr>
          <p:nvPr>
            <p:extLst/>
          </p:nvPr>
        </p:nvGraphicFramePr>
        <p:xfrm>
          <a:off x="3329978" y="3831051"/>
          <a:ext cx="5418180" cy="1483360"/>
        </p:xfrm>
        <a:graphic>
          <a:graphicData uri="http://schemas.openxmlformats.org/drawingml/2006/table">
            <a:tbl>
              <a:tblPr firstRow="1" bandRow="1">
                <a:tableStyleId>{5C22544A-7EE6-4342-B048-85BDC9FD1C3A}</a:tableStyleId>
              </a:tblPr>
              <a:tblGrid>
                <a:gridCol w="1354545">
                  <a:extLst>
                    <a:ext uri="{9D8B030D-6E8A-4147-A177-3AD203B41FA5}">
                      <a16:colId xmlns:a16="http://schemas.microsoft.com/office/drawing/2014/main" xmlns="" val="20000"/>
                    </a:ext>
                  </a:extLst>
                </a:gridCol>
                <a:gridCol w="1354545">
                  <a:extLst>
                    <a:ext uri="{9D8B030D-6E8A-4147-A177-3AD203B41FA5}">
                      <a16:colId xmlns:a16="http://schemas.microsoft.com/office/drawing/2014/main" xmlns="" val="20001"/>
                    </a:ext>
                  </a:extLst>
                </a:gridCol>
                <a:gridCol w="1354545">
                  <a:extLst>
                    <a:ext uri="{9D8B030D-6E8A-4147-A177-3AD203B41FA5}">
                      <a16:colId xmlns:a16="http://schemas.microsoft.com/office/drawing/2014/main" xmlns="" val="20002"/>
                    </a:ext>
                  </a:extLst>
                </a:gridCol>
                <a:gridCol w="1354545">
                  <a:extLst>
                    <a:ext uri="{9D8B030D-6E8A-4147-A177-3AD203B41FA5}">
                      <a16:colId xmlns:a16="http://schemas.microsoft.com/office/drawing/2014/main" xmlns="" val="20003"/>
                    </a:ext>
                  </a:extLst>
                </a:gridCol>
              </a:tblGrid>
              <a:tr h="370840">
                <a:tc>
                  <a:txBody>
                    <a:bodyPr/>
                    <a:lstStyle/>
                    <a:p>
                      <a:pPr algn="ctr"/>
                      <a:r>
                        <a:rPr kumimoji="1" lang="ja-JP" altLang="en-US" sz="1200" dirty="0"/>
                        <a:t>懲戒免職</a:t>
                      </a:r>
                    </a:p>
                  </a:txBody>
                  <a:tcPr anchor="ctr"/>
                </a:tc>
                <a:tc>
                  <a:txBody>
                    <a:bodyPr/>
                    <a:lstStyle/>
                    <a:p>
                      <a:pPr algn="ctr"/>
                      <a:r>
                        <a:rPr kumimoji="1" lang="ja-JP" altLang="en-US" sz="1200" dirty="0"/>
                        <a:t>分限免職</a:t>
                      </a:r>
                    </a:p>
                  </a:txBody>
                  <a:tcPr anchor="ctr"/>
                </a:tc>
                <a:tc>
                  <a:txBody>
                    <a:bodyPr/>
                    <a:lstStyle/>
                    <a:p>
                      <a:pPr algn="ctr"/>
                      <a:r>
                        <a:rPr kumimoji="1" lang="ja-JP" altLang="en-US" sz="1200" dirty="0"/>
                        <a:t>任期満了前退職</a:t>
                      </a:r>
                    </a:p>
                  </a:txBody>
                  <a:tcPr anchor="ctr"/>
                </a:tc>
                <a:tc>
                  <a:txBody>
                    <a:bodyPr/>
                    <a:lstStyle/>
                    <a:p>
                      <a:pPr algn="ctr"/>
                      <a:r>
                        <a:rPr kumimoji="1" lang="ja-JP" altLang="en-US" sz="1200" dirty="0"/>
                        <a:t>他の職へ異動</a:t>
                      </a:r>
                    </a:p>
                  </a:txBody>
                  <a:tcPr anchor="ctr"/>
                </a:tc>
                <a:extLst>
                  <a:ext uri="{0D108BD9-81ED-4DB2-BD59-A6C34878D82A}">
                    <a16:rowId xmlns:a16="http://schemas.microsoft.com/office/drawing/2014/main" xmlns="" val="10000"/>
                  </a:ext>
                </a:extLst>
              </a:tr>
              <a:tr h="370840">
                <a:tc>
                  <a:txBody>
                    <a:bodyPr/>
                    <a:lstStyle/>
                    <a:p>
                      <a:pPr algn="ctr"/>
                      <a:endParaRPr kumimoji="1" lang="ja-JP" altLang="en-US" sz="1200" dirty="0"/>
                    </a:p>
                  </a:txBody>
                  <a:tcPr anchor="ctr"/>
                </a:tc>
                <a:tc>
                  <a:txBody>
                    <a:bodyPr/>
                    <a:lstStyle/>
                    <a:p>
                      <a:pPr algn="ctr"/>
                      <a:r>
                        <a:rPr kumimoji="1" lang="en-US" altLang="ja-JP" sz="1200" dirty="0"/>
                        <a:t>1</a:t>
                      </a:r>
                      <a:r>
                        <a:rPr kumimoji="1" lang="ja-JP" altLang="en-US" sz="1200" dirty="0"/>
                        <a:t>名</a:t>
                      </a:r>
                    </a:p>
                  </a:txBody>
                  <a:tcPr anchor="ctr"/>
                </a:tc>
                <a:tc>
                  <a:txBody>
                    <a:bodyPr/>
                    <a:lstStyle/>
                    <a:p>
                      <a:pPr algn="ctr"/>
                      <a:r>
                        <a:rPr kumimoji="1" lang="en-US" altLang="ja-JP" sz="1200" dirty="0"/>
                        <a:t>2</a:t>
                      </a:r>
                      <a:r>
                        <a:rPr kumimoji="1" lang="ja-JP" altLang="en-US" sz="1200" dirty="0"/>
                        <a:t>名</a:t>
                      </a:r>
                    </a:p>
                  </a:txBody>
                  <a:tcPr anchor="ctr"/>
                </a:tc>
                <a:tc>
                  <a:txBody>
                    <a:bodyPr/>
                    <a:lstStyle/>
                    <a:p>
                      <a:pPr algn="ctr"/>
                      <a:r>
                        <a:rPr kumimoji="1" lang="en-US" altLang="ja-JP" sz="1200" dirty="0"/>
                        <a:t>2</a:t>
                      </a:r>
                      <a:r>
                        <a:rPr kumimoji="1" lang="ja-JP" altLang="en-US" sz="1200" dirty="0"/>
                        <a:t>名</a:t>
                      </a:r>
                    </a:p>
                  </a:txBody>
                  <a:tcPr anchor="ctr"/>
                </a:tc>
                <a:extLst>
                  <a:ext uri="{0D108BD9-81ED-4DB2-BD59-A6C34878D82A}">
                    <a16:rowId xmlns:a16="http://schemas.microsoft.com/office/drawing/2014/main" xmlns="" val="10001"/>
                  </a:ext>
                </a:extLst>
              </a:tr>
              <a:tr h="370840">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endParaRPr kumimoji="1" lang="ja-JP" altLang="en-US" sz="1200" dirty="0"/>
                    </a:p>
                  </a:txBody>
                  <a:tcPr anchor="ctr"/>
                </a:tc>
                <a:tc>
                  <a:txBody>
                    <a:bodyPr/>
                    <a:lstStyle/>
                    <a:p>
                      <a:pPr algn="ctr"/>
                      <a:endParaRPr kumimoji="1" lang="ja-JP" altLang="en-US" sz="1200"/>
                    </a:p>
                  </a:txBody>
                  <a:tcPr anchor="ctr"/>
                </a:tc>
                <a:extLst>
                  <a:ext uri="{0D108BD9-81ED-4DB2-BD59-A6C34878D82A}">
                    <a16:rowId xmlns:a16="http://schemas.microsoft.com/office/drawing/2014/main" xmlns="" val="10002"/>
                  </a:ext>
                </a:extLst>
              </a:tr>
              <a:tr h="370840">
                <a:tc>
                  <a:txBody>
                    <a:bodyPr/>
                    <a:lstStyle/>
                    <a:p>
                      <a:pPr algn="ctr"/>
                      <a:r>
                        <a:rPr kumimoji="1" lang="en-US" altLang="ja-JP" sz="1200" dirty="0"/>
                        <a:t>1</a:t>
                      </a:r>
                      <a:r>
                        <a:rPr kumimoji="1" lang="ja-JP" altLang="en-US" sz="1200" dirty="0"/>
                        <a:t>名</a:t>
                      </a:r>
                    </a:p>
                  </a:txBody>
                  <a:tcPr anchor="ctr"/>
                </a:tc>
                <a:tc>
                  <a:txBody>
                    <a:bodyPr/>
                    <a:lstStyle/>
                    <a:p>
                      <a:pPr algn="ctr"/>
                      <a:endParaRPr kumimoji="1" lang="ja-JP" altLang="en-US" sz="1200" dirty="0"/>
                    </a:p>
                  </a:txBody>
                  <a:tcPr anchor="ctr"/>
                </a:tc>
                <a:tc>
                  <a:txBody>
                    <a:bodyPr/>
                    <a:lstStyle/>
                    <a:p>
                      <a:pPr algn="ctr"/>
                      <a:r>
                        <a:rPr kumimoji="1" lang="en-US" altLang="ja-JP" sz="1200" dirty="0"/>
                        <a:t>6</a:t>
                      </a:r>
                      <a:r>
                        <a:rPr kumimoji="1" lang="ja-JP" altLang="en-US" sz="1200" dirty="0"/>
                        <a:t>名</a:t>
                      </a:r>
                    </a:p>
                  </a:txBody>
                  <a:tcPr anchor="ctr"/>
                </a:tc>
                <a:tc>
                  <a:txBody>
                    <a:bodyPr/>
                    <a:lstStyle/>
                    <a:p>
                      <a:pPr algn="ctr"/>
                      <a:endParaRPr kumimoji="1" lang="ja-JP" altLang="en-US" sz="1200" dirty="0"/>
                    </a:p>
                  </a:txBody>
                  <a:tcPr anchor="ctr"/>
                </a:tc>
                <a:extLst>
                  <a:ext uri="{0D108BD9-81ED-4DB2-BD59-A6C34878D82A}">
                    <a16:rowId xmlns:a16="http://schemas.microsoft.com/office/drawing/2014/main" xmlns="" val="10003"/>
                  </a:ext>
                </a:extLst>
              </a:tr>
            </a:tbl>
          </a:graphicData>
        </a:graphic>
      </p:graphicFrame>
      <p:sp>
        <p:nvSpPr>
          <p:cNvPr id="3" name="二等辺三角形 2"/>
          <p:cNvSpPr/>
          <p:nvPr/>
        </p:nvSpPr>
        <p:spPr>
          <a:xfrm rot="10800000">
            <a:off x="3059832" y="5530435"/>
            <a:ext cx="3024336"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855274" y="6016327"/>
            <a:ext cx="7433450" cy="523220"/>
          </a:xfrm>
          <a:prstGeom prst="rect">
            <a:avLst/>
          </a:prstGeom>
          <a:noFill/>
        </p:spPr>
        <p:txBody>
          <a:bodyPr wrap="square" rtlCol="0">
            <a:spAutoFit/>
          </a:bodyPr>
          <a:lstStyle/>
          <a:p>
            <a:r>
              <a:rPr lang="ja-JP" altLang="en-US" sz="1400" dirty="0"/>
              <a:t>運用の改善後は、区長及び局長については、公募により任用された外部人材の不祥事や退職等の事態は発生していない。</a:t>
            </a:r>
            <a:endParaRPr lang="en-US" altLang="ja-JP" sz="1400" dirty="0"/>
          </a:p>
        </p:txBody>
      </p:sp>
      <p:graphicFrame>
        <p:nvGraphicFramePr>
          <p:cNvPr id="4" name="表 3"/>
          <p:cNvGraphicFramePr>
            <a:graphicFrameLocks noGrp="1"/>
          </p:cNvGraphicFramePr>
          <p:nvPr>
            <p:extLst/>
          </p:nvPr>
        </p:nvGraphicFramePr>
        <p:xfrm>
          <a:off x="524212" y="3851682"/>
          <a:ext cx="2223321" cy="1483360"/>
        </p:xfrm>
        <a:graphic>
          <a:graphicData uri="http://schemas.openxmlformats.org/drawingml/2006/table">
            <a:tbl>
              <a:tblPr firstRow="1" bandRow="1">
                <a:tableStyleId>{5C22544A-7EE6-4342-B048-85BDC9FD1C3A}</a:tableStyleId>
              </a:tblPr>
              <a:tblGrid>
                <a:gridCol w="873280">
                  <a:extLst>
                    <a:ext uri="{9D8B030D-6E8A-4147-A177-3AD203B41FA5}">
                      <a16:colId xmlns:a16="http://schemas.microsoft.com/office/drawing/2014/main" xmlns="" val="20000"/>
                    </a:ext>
                  </a:extLst>
                </a:gridCol>
                <a:gridCol w="1350041">
                  <a:extLst>
                    <a:ext uri="{9D8B030D-6E8A-4147-A177-3AD203B41FA5}">
                      <a16:colId xmlns:a16="http://schemas.microsoft.com/office/drawing/2014/main" xmlns="" val="20001"/>
                    </a:ext>
                  </a:extLst>
                </a:gridCol>
              </a:tblGrid>
              <a:tr h="370840">
                <a:tc>
                  <a:txBody>
                    <a:bodyPr/>
                    <a:lstStyle/>
                    <a:p>
                      <a:pPr algn="ctr"/>
                      <a:endParaRPr kumimoji="1" lang="ja-JP" altLang="en-US" sz="1200" dirty="0"/>
                    </a:p>
                  </a:txBody>
                  <a:tcPr anchor="ctr"/>
                </a:tc>
                <a:tc>
                  <a:txBody>
                    <a:bodyPr/>
                    <a:lstStyle/>
                    <a:p>
                      <a:pPr algn="ctr"/>
                      <a:r>
                        <a:rPr kumimoji="1" lang="ja-JP" altLang="en-US" sz="1200" dirty="0"/>
                        <a:t>採用</a:t>
                      </a:r>
                    </a:p>
                  </a:txBody>
                  <a:tcPr anchor="ctr"/>
                </a:tc>
                <a:extLst>
                  <a:ext uri="{0D108BD9-81ED-4DB2-BD59-A6C34878D82A}">
                    <a16:rowId xmlns:a16="http://schemas.microsoft.com/office/drawing/2014/main" xmlns="" val="10000"/>
                  </a:ext>
                </a:extLst>
              </a:tr>
              <a:tr h="370840">
                <a:tc>
                  <a:txBody>
                    <a:bodyPr/>
                    <a:lstStyle/>
                    <a:p>
                      <a:pPr algn="ctr"/>
                      <a:r>
                        <a:rPr kumimoji="1" lang="ja-JP" altLang="en-US" sz="1200" dirty="0"/>
                        <a:t>区長</a:t>
                      </a:r>
                    </a:p>
                  </a:txBody>
                  <a:tcPr anchor="ctr"/>
                </a:tc>
                <a:tc>
                  <a:txBody>
                    <a:bodyPr/>
                    <a:lstStyle/>
                    <a:p>
                      <a:pPr algn="ctr"/>
                      <a:r>
                        <a:rPr kumimoji="1" lang="en-US" altLang="ja-JP" sz="1200" dirty="0"/>
                        <a:t>18</a:t>
                      </a:r>
                      <a:r>
                        <a:rPr kumimoji="1" lang="ja-JP" altLang="en-US" sz="1200" dirty="0"/>
                        <a:t>名</a:t>
                      </a:r>
                    </a:p>
                  </a:txBody>
                  <a:tcPr anchor="ctr"/>
                </a:tc>
                <a:extLst>
                  <a:ext uri="{0D108BD9-81ED-4DB2-BD59-A6C34878D82A}">
                    <a16:rowId xmlns:a16="http://schemas.microsoft.com/office/drawing/2014/main" xmlns="" val="10001"/>
                  </a:ext>
                </a:extLst>
              </a:tr>
              <a:tr h="370840">
                <a:tc>
                  <a:txBody>
                    <a:bodyPr/>
                    <a:lstStyle/>
                    <a:p>
                      <a:pPr algn="ctr"/>
                      <a:r>
                        <a:rPr kumimoji="1" lang="ja-JP" altLang="en-US" sz="1200" dirty="0"/>
                        <a:t>局長</a:t>
                      </a:r>
                    </a:p>
                  </a:txBody>
                  <a:tcPr anchor="ctr"/>
                </a:tc>
                <a:tc>
                  <a:txBody>
                    <a:bodyPr/>
                    <a:lstStyle/>
                    <a:p>
                      <a:pPr algn="ctr"/>
                      <a:r>
                        <a:rPr kumimoji="1" lang="en-US" altLang="ja-JP" sz="1200" dirty="0"/>
                        <a:t>2</a:t>
                      </a:r>
                      <a:r>
                        <a:rPr kumimoji="1" lang="ja-JP" altLang="en-US" sz="1200" dirty="0"/>
                        <a:t>名</a:t>
                      </a:r>
                    </a:p>
                  </a:txBody>
                  <a:tcPr anchor="ctr"/>
                </a:tc>
                <a:extLst>
                  <a:ext uri="{0D108BD9-81ED-4DB2-BD59-A6C34878D82A}">
                    <a16:rowId xmlns:a16="http://schemas.microsoft.com/office/drawing/2014/main" xmlns="" val="10002"/>
                  </a:ext>
                </a:extLst>
              </a:tr>
              <a:tr h="370840">
                <a:tc>
                  <a:txBody>
                    <a:bodyPr/>
                    <a:lstStyle/>
                    <a:p>
                      <a:pPr algn="ctr"/>
                      <a:r>
                        <a:rPr kumimoji="1" lang="ja-JP" altLang="en-US" sz="1200" dirty="0"/>
                        <a:t>校長</a:t>
                      </a:r>
                    </a:p>
                  </a:txBody>
                  <a:tcPr anchor="ctr"/>
                </a:tc>
                <a:tc>
                  <a:txBody>
                    <a:bodyPr/>
                    <a:lstStyle/>
                    <a:p>
                      <a:pPr algn="ctr"/>
                      <a:r>
                        <a:rPr kumimoji="1" lang="en-US" altLang="ja-JP" sz="1200" dirty="0"/>
                        <a:t>23</a:t>
                      </a:r>
                      <a:r>
                        <a:rPr kumimoji="1" lang="ja-JP" altLang="en-US" sz="1200" dirty="0"/>
                        <a:t>名</a:t>
                      </a:r>
                    </a:p>
                  </a:txBody>
                  <a:tcPr anchor="ctr"/>
                </a:tc>
                <a:extLst>
                  <a:ext uri="{0D108BD9-81ED-4DB2-BD59-A6C34878D82A}">
                    <a16:rowId xmlns:a16="http://schemas.microsoft.com/office/drawing/2014/main" xmlns="" val="10003"/>
                  </a:ext>
                </a:extLst>
              </a:tr>
            </a:tbl>
          </a:graphicData>
        </a:graphic>
      </p:graphicFrame>
      <p:sp>
        <p:nvSpPr>
          <p:cNvPr id="28" name="二等辺三角形 27"/>
          <p:cNvSpPr/>
          <p:nvPr/>
        </p:nvSpPr>
        <p:spPr>
          <a:xfrm rot="5400000">
            <a:off x="2677453" y="4597829"/>
            <a:ext cx="716629" cy="1921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693052" y="0"/>
            <a:ext cx="1450948" cy="338554"/>
          </a:xfrm>
          <a:prstGeom prst="rect">
            <a:avLst/>
          </a:prstGeom>
          <a:noFill/>
        </p:spPr>
        <p:txBody>
          <a:bodyPr wrap="square" rtlCol="0">
            <a:spAutoFit/>
          </a:bodyPr>
          <a:lstStyle/>
          <a:p>
            <a:r>
              <a:rPr kumimoji="1" lang="en-US" altLang="ja-JP" sz="1600" dirty="0"/>
              <a:t>A 4</a:t>
            </a:r>
            <a:r>
              <a:rPr kumimoji="1" lang="en-US" altLang="ja-JP" sz="1600" dirty="0" smtClean="0"/>
              <a:t>.(13</a:t>
            </a:r>
            <a:r>
              <a:rPr kumimoji="1" lang="en-US" altLang="ja-JP" sz="1600" dirty="0"/>
              <a:t>)</a:t>
            </a:r>
            <a:endParaRPr kumimoji="1" lang="ja-JP" altLang="en-US" sz="1600" dirty="0"/>
          </a:p>
        </p:txBody>
      </p:sp>
    </p:spTree>
    <p:extLst>
      <p:ext uri="{BB962C8B-B14F-4D97-AF65-F5344CB8AC3E}">
        <p14:creationId xmlns:p14="http://schemas.microsoft.com/office/powerpoint/2010/main" val="1232556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800" y="1052736"/>
            <a:ext cx="7772400" cy="5256584"/>
          </a:xfrm>
          <a:prstGeom prst="rect">
            <a:avLst/>
          </a:prstGeom>
        </p:spPr>
        <p:txBody>
          <a:bodyPr vert="horz" lIns="91440" tIns="45720" rIns="91440" bIns="45720" rtlCol="0" anchor="ctr">
            <a:normAutofit lnSpcReduction="100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spcBef>
                <a:spcPct val="0"/>
              </a:spcBef>
              <a:defRPr/>
            </a:pPr>
            <a:r>
              <a:rPr lang="en-US" altLang="ja-JP" sz="4000" b="1" dirty="0">
                <a:latin typeface="+mn-ea"/>
                <a:cs typeface="+mj-cs"/>
              </a:rPr>
              <a:t>Ⅳ</a:t>
            </a:r>
            <a:r>
              <a:rPr lang="ja-JP" altLang="en-US" sz="4000" b="1" dirty="0">
                <a:latin typeface="+mn-ea"/>
                <a:cs typeface="+mj-cs"/>
              </a:rPr>
              <a:t>　行財政改革</a:t>
            </a:r>
            <a:endParaRPr lang="en-US" altLang="ja-JP" sz="4000" b="1" dirty="0">
              <a:latin typeface="+mn-ea"/>
              <a:cs typeface="+mj-cs"/>
            </a:endParaRPr>
          </a:p>
          <a:p>
            <a:pPr lvl="0">
              <a:spcBef>
                <a:spcPct val="0"/>
              </a:spcBef>
              <a:defRPr/>
            </a:pPr>
            <a:endParaRPr lang="en-US" altLang="ja-JP" sz="4000" b="1" dirty="0">
              <a:latin typeface="+mn-ea"/>
              <a:cs typeface="+mj-cs"/>
            </a:endParaRPr>
          </a:p>
          <a:p>
            <a:pPr lvl="0">
              <a:spcBef>
                <a:spcPct val="0"/>
              </a:spcBef>
              <a:defRPr/>
            </a:pPr>
            <a:r>
              <a:rPr lang="en-US" altLang="ja-JP" sz="4000" b="1" dirty="0">
                <a:latin typeface="+mn-ea"/>
                <a:cs typeface="+mj-cs"/>
              </a:rPr>
              <a:t>【</a:t>
            </a:r>
            <a:r>
              <a:rPr lang="ja-JP" altLang="en-US" sz="4000" b="1" dirty="0">
                <a:latin typeface="+mn-ea"/>
                <a:cs typeface="+mj-cs"/>
              </a:rPr>
              <a:t>業務執行の刷新</a:t>
            </a:r>
            <a:r>
              <a:rPr lang="en-US" altLang="ja-JP" sz="4000" b="1" dirty="0">
                <a:latin typeface="+mn-ea"/>
                <a:cs typeface="+mj-cs"/>
              </a:rPr>
              <a:t>】</a:t>
            </a:r>
            <a:r>
              <a:rPr kumimoji="1" lang="en-US" altLang="ja-JP" sz="4000" b="1" i="0" u="none" strike="noStrike" kern="1200" cap="none" spc="0" normalizeH="0" baseline="0" noProof="0" dirty="0">
                <a:ln>
                  <a:noFill/>
                </a:ln>
                <a:solidFill>
                  <a:schemeClr val="tx1"/>
                </a:solidFill>
                <a:effectLst/>
                <a:uLnTx/>
                <a:uFillTx/>
                <a:latin typeface="+mn-ea"/>
                <a:cs typeface="+mj-cs"/>
              </a:rPr>
              <a:t/>
            </a:r>
            <a:br>
              <a:rPr kumimoji="1" lang="en-US" altLang="ja-JP" sz="4000" b="1" i="0" u="none" strike="noStrike" kern="1200" cap="none" spc="0" normalizeH="0" baseline="0" noProof="0" dirty="0">
                <a:ln>
                  <a:noFill/>
                </a:ln>
                <a:solidFill>
                  <a:schemeClr val="tx1"/>
                </a:solidFill>
                <a:effectLst/>
                <a:uLnTx/>
                <a:uFillTx/>
                <a:latin typeface="+mn-ea"/>
                <a:cs typeface="+mj-cs"/>
              </a:rPr>
            </a:br>
            <a:r>
              <a:rPr kumimoji="1" lang="ja-JP" altLang="en-US" sz="4000" b="1" i="0" u="none" strike="noStrike" kern="1200" cap="none" spc="0" normalizeH="0" baseline="0" noProof="0" dirty="0">
                <a:ln>
                  <a:noFill/>
                </a:ln>
                <a:solidFill>
                  <a:schemeClr val="tx1"/>
                </a:solidFill>
                <a:effectLst/>
                <a:uLnTx/>
                <a:uFillTx/>
                <a:latin typeface="+mn-ea"/>
                <a:cs typeface="+mj-cs"/>
              </a:rPr>
              <a:t>　　（</a:t>
            </a:r>
            <a:r>
              <a:rPr lang="ja-JP" altLang="en-US" sz="4000" b="1" dirty="0">
                <a:latin typeface="+mn-ea"/>
                <a:cs typeface="+mj-cs"/>
              </a:rPr>
              <a:t>５）サービス改善（動物園など）</a:t>
            </a:r>
            <a:endParaRPr lang="en-US" altLang="ja-JP" sz="4000" b="1" dirty="0">
              <a:latin typeface="+mn-ea"/>
              <a:cs typeface="+mj-cs"/>
            </a:endParaRPr>
          </a:p>
          <a:p>
            <a:pPr>
              <a:spcBef>
                <a:spcPct val="0"/>
              </a:spcBef>
              <a:defRPr/>
            </a:pPr>
            <a:r>
              <a:rPr kumimoji="1" lang="ja-JP" altLang="en-US" sz="4000" b="1" i="0" u="none" strike="noStrike" kern="1200" cap="none" spc="0" normalizeH="0" baseline="0" noProof="0" dirty="0">
                <a:ln>
                  <a:noFill/>
                </a:ln>
                <a:solidFill>
                  <a:schemeClr val="tx1"/>
                </a:solidFill>
                <a:effectLst/>
                <a:uLnTx/>
                <a:uFillTx/>
                <a:latin typeface="+mn-ea"/>
                <a:cs typeface="+mj-cs"/>
              </a:rPr>
              <a:t>　　（</a:t>
            </a:r>
            <a:r>
              <a:rPr lang="ja-JP" altLang="en-US" sz="4000" b="1" dirty="0">
                <a:latin typeface="+mn-ea"/>
                <a:cs typeface="+mj-cs"/>
              </a:rPr>
              <a:t>６）区役所への権限移譲</a:t>
            </a:r>
            <a:endParaRPr lang="en-US" altLang="ja-JP" sz="4000" b="1" dirty="0">
              <a:latin typeface="+mn-ea"/>
              <a:cs typeface="+mj-cs"/>
            </a:endParaRPr>
          </a:p>
          <a:p>
            <a:pPr>
              <a:spcBef>
                <a:spcPct val="0"/>
              </a:spcBef>
              <a:defRPr/>
            </a:pPr>
            <a:r>
              <a:rPr kumimoji="1" lang="ja-JP" altLang="en-US" sz="4000" b="1" i="0" u="none" strike="noStrike" kern="1200" cap="none" spc="0" normalizeH="0" baseline="0" noProof="0" dirty="0">
                <a:ln>
                  <a:noFill/>
                </a:ln>
                <a:solidFill>
                  <a:schemeClr val="tx1"/>
                </a:solidFill>
                <a:effectLst/>
                <a:uLnTx/>
                <a:uFillTx/>
                <a:latin typeface="+mn-ea"/>
                <a:cs typeface="+mj-cs"/>
              </a:rPr>
              <a:t>　　（</a:t>
            </a:r>
            <a:r>
              <a:rPr lang="ja-JP" altLang="en-US" sz="4000" b="1" noProof="0" dirty="0">
                <a:latin typeface="+mn-ea"/>
                <a:cs typeface="+mj-cs"/>
              </a:rPr>
              <a:t>７</a:t>
            </a:r>
            <a:r>
              <a:rPr lang="ja-JP" altLang="en-US" sz="4000" b="1" dirty="0">
                <a:latin typeface="+mn-ea"/>
                <a:cs typeface="+mj-cs"/>
              </a:rPr>
              <a:t>）補助金等の見直し</a:t>
            </a:r>
            <a:endParaRPr kumimoji="1" lang="en-US" altLang="ja-JP" sz="4000" b="1" i="0" u="none" strike="noStrike" kern="1200" cap="none" spc="0" normalizeH="0" baseline="0" noProof="0" dirty="0">
              <a:ln>
                <a:noFill/>
              </a:ln>
              <a:solidFill>
                <a:schemeClr val="tx1"/>
              </a:solidFill>
              <a:effectLst/>
              <a:uLnTx/>
              <a:uFillTx/>
              <a:latin typeface="+mn-ea"/>
              <a:cs typeface="+mj-cs"/>
            </a:endParaRPr>
          </a:p>
          <a:p>
            <a:pPr>
              <a:spcBef>
                <a:spcPct val="0"/>
              </a:spcBef>
              <a:defRPr/>
            </a:pPr>
            <a:r>
              <a:rPr lang="ja-JP" altLang="en-US" sz="4000" b="1" dirty="0">
                <a:latin typeface="+mn-ea"/>
                <a:cs typeface="+mj-cs"/>
              </a:rPr>
              <a:t>　　（８）市民利用施設の見直し</a:t>
            </a:r>
            <a:endParaRPr lang="en-US" altLang="ja-JP" sz="4000" b="1" dirty="0">
              <a:latin typeface="+mn-ea"/>
              <a:cs typeface="+mj-cs"/>
            </a:endParaRPr>
          </a:p>
          <a:p>
            <a:pPr>
              <a:spcBef>
                <a:spcPct val="0"/>
              </a:spcBef>
              <a:defRPr/>
            </a:pPr>
            <a:r>
              <a:rPr kumimoji="1" lang="ja-JP" altLang="en-US" sz="4000" b="1" i="0" u="none" strike="noStrike" kern="1200" cap="none" spc="0" normalizeH="0" baseline="0" noProof="0" dirty="0">
                <a:ln>
                  <a:noFill/>
                </a:ln>
                <a:solidFill>
                  <a:schemeClr val="tx1"/>
                </a:solidFill>
                <a:effectLst/>
                <a:uLnTx/>
                <a:uFillTx/>
                <a:latin typeface="+mn-ea"/>
                <a:cs typeface="+mj-cs"/>
              </a:rPr>
              <a:t>　　（９）ＩＣＴの徹底</a:t>
            </a:r>
            <a:r>
              <a:rPr kumimoji="1" lang="ja-JP" altLang="en-US" sz="4000" b="1" i="0" u="none" strike="noStrike" kern="1200" cap="none" spc="0" normalizeH="0" baseline="0" noProof="0" dirty="0" smtClean="0">
                <a:ln>
                  <a:noFill/>
                </a:ln>
                <a:solidFill>
                  <a:schemeClr val="tx1"/>
                </a:solidFill>
                <a:effectLst/>
                <a:uLnTx/>
                <a:uFillTx/>
                <a:latin typeface="+mn-ea"/>
                <a:cs typeface="+mj-cs"/>
              </a:rPr>
              <a:t>活用</a:t>
            </a:r>
            <a:endParaRPr kumimoji="1" lang="en-US" altLang="ja-JP" sz="4000" b="1" i="0" u="none" strike="noStrike" kern="1200" cap="none" spc="0" normalizeH="0" baseline="0" noProof="0" dirty="0">
              <a:ln>
                <a:noFill/>
              </a:ln>
              <a:solidFill>
                <a:schemeClr val="tx1"/>
              </a:solidFill>
              <a:effectLst/>
              <a:uLnTx/>
              <a:uFillTx/>
              <a:latin typeface="+mn-ea"/>
              <a:cs typeface="+mj-cs"/>
            </a:endParaRPr>
          </a:p>
          <a:p>
            <a:pPr>
              <a:spcBef>
                <a:spcPct val="0"/>
              </a:spcBef>
              <a:defRPr/>
            </a:pPr>
            <a:r>
              <a:rPr lang="ja-JP" altLang="en-US" sz="4000" b="1" dirty="0">
                <a:latin typeface="+mn-ea"/>
                <a:cs typeface="+mj-cs"/>
              </a:rPr>
              <a:t>　　（</a:t>
            </a:r>
            <a:r>
              <a:rPr lang="en-US" altLang="ja-JP" sz="4000" b="1" dirty="0">
                <a:latin typeface="+mn-ea"/>
                <a:cs typeface="+mj-cs"/>
              </a:rPr>
              <a:t>10</a:t>
            </a:r>
            <a:r>
              <a:rPr lang="ja-JP" altLang="en-US" sz="4000" b="1" dirty="0">
                <a:latin typeface="+mn-ea"/>
                <a:cs typeface="+mj-cs"/>
              </a:rPr>
              <a:t>）働き方</a:t>
            </a:r>
            <a:r>
              <a:rPr lang="ja-JP" altLang="en-US" sz="4000" b="1" dirty="0" smtClean="0">
                <a:latin typeface="+mn-ea"/>
                <a:cs typeface="+mj-cs"/>
              </a:rPr>
              <a:t>改革</a:t>
            </a:r>
            <a:endParaRPr kumimoji="1" lang="en-US" altLang="ja-JP" sz="4000" b="1" i="0" u="none" strike="noStrike" kern="1200" cap="none" spc="0" normalizeH="0" baseline="0" noProof="0" dirty="0">
              <a:ln>
                <a:noFill/>
              </a:ln>
              <a:solidFill>
                <a:schemeClr val="tx1"/>
              </a:solidFill>
              <a:effectLst/>
              <a:uLnTx/>
              <a:uFillTx/>
              <a:latin typeface="+mn-ea"/>
              <a:cs typeface="+mj-cs"/>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156</a:t>
            </a:fld>
            <a:endParaRPr kumimoji="1" lang="ja-JP" altLang="en-US"/>
          </a:p>
        </p:txBody>
      </p:sp>
    </p:spTree>
    <p:extLst>
      <p:ext uri="{BB962C8B-B14F-4D97-AF65-F5344CB8AC3E}">
        <p14:creationId xmlns:p14="http://schemas.microsoft.com/office/powerpoint/2010/main" val="51098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283967" y="6168479"/>
            <a:ext cx="4428263" cy="565496"/>
          </a:xfrm>
          <a:prstGeom prst="roundRect">
            <a:avLst>
              <a:gd name="adj" fmla="val 15206"/>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角丸四角形 17"/>
          <p:cNvSpPr/>
          <p:nvPr/>
        </p:nvSpPr>
        <p:spPr>
          <a:xfrm>
            <a:off x="6660230" y="5085184"/>
            <a:ext cx="2052000" cy="1080120"/>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6660231" y="4221088"/>
            <a:ext cx="1440160" cy="324000"/>
          </a:xfrm>
          <a:prstGeom prst="roundRect">
            <a:avLst>
              <a:gd name="adj" fmla="val 2022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6770908" y="2217564"/>
            <a:ext cx="468000" cy="324000"/>
          </a:xfrm>
          <a:prstGeom prst="roundRect">
            <a:avLst>
              <a:gd name="adj" fmla="val 2022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6" name="表 5"/>
          <p:cNvGraphicFramePr>
            <a:graphicFrameLocks noGrp="1"/>
          </p:cNvGraphicFramePr>
          <p:nvPr>
            <p:extLst/>
          </p:nvPr>
        </p:nvGraphicFramePr>
        <p:xfrm>
          <a:off x="323528" y="680516"/>
          <a:ext cx="8424936" cy="6060852"/>
        </p:xfrm>
        <a:graphic>
          <a:graphicData uri="http://schemas.openxmlformats.org/drawingml/2006/table">
            <a:tbl>
              <a:tblPr firstRow="1" bandRow="1">
                <a:tableStyleId>{5940675A-B579-460E-94D1-54222C63F5DA}</a:tableStyleId>
              </a:tblPr>
              <a:tblGrid>
                <a:gridCol w="1296143">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2375667">
                  <a:extLst>
                    <a:ext uri="{9D8B030D-6E8A-4147-A177-3AD203B41FA5}">
                      <a16:colId xmlns:a16="http://schemas.microsoft.com/office/drawing/2014/main" xmlns="" val="20002"/>
                    </a:ext>
                  </a:extLst>
                </a:gridCol>
                <a:gridCol w="696276">
                  <a:extLst>
                    <a:ext uri="{9D8B030D-6E8A-4147-A177-3AD203B41FA5}">
                      <a16:colId xmlns:a16="http://schemas.microsoft.com/office/drawing/2014/main" xmlns="" val="20003"/>
                    </a:ext>
                  </a:extLst>
                </a:gridCol>
                <a:gridCol w="696276">
                  <a:extLst>
                    <a:ext uri="{9D8B030D-6E8A-4147-A177-3AD203B41FA5}">
                      <a16:colId xmlns:a16="http://schemas.microsoft.com/office/drawing/2014/main" xmlns="" val="20004"/>
                    </a:ext>
                  </a:extLst>
                </a:gridCol>
                <a:gridCol w="696278">
                  <a:extLst>
                    <a:ext uri="{9D8B030D-6E8A-4147-A177-3AD203B41FA5}">
                      <a16:colId xmlns:a16="http://schemas.microsoft.com/office/drawing/2014/main" xmlns="" val="20005"/>
                    </a:ext>
                  </a:extLst>
                </a:gridCol>
              </a:tblGrid>
              <a:tr h="302983">
                <a:tc>
                  <a:txBody>
                    <a:bodyPr/>
                    <a:lstStyle/>
                    <a:p>
                      <a:pPr algn="ct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algn="ct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3">
                  <a:txBody>
                    <a:bodyPr/>
                    <a:lstStyle/>
                    <a:p>
                      <a:pPr algn="ct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0"/>
                  </a:ext>
                </a:extLst>
              </a:tr>
              <a:tr h="818055">
                <a:tc row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・市民利用施設において、利用者の視点でサービスが提供されていない。</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・サービス水準が低い。</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7">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「規制・サービス改革部会」の設置</a:t>
                      </a:r>
                      <a:r>
                        <a:rPr kumimoji="1" lang="en-US" altLang="ja-JP" sz="1200" kern="1200" dirty="0">
                          <a:solidFill>
                            <a:schemeClr val="tx1"/>
                          </a:solidFill>
                          <a:latin typeface="+mn-lt"/>
                          <a:ea typeface="+mn-ea"/>
                          <a:cs typeface="+mn-cs"/>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2013</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月に府市統合本部に「規制・サービス改善部会」が設置され、サービス改善の取組を実施する。</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アンケートの実施</a:t>
                      </a:r>
                      <a:r>
                        <a:rPr kumimoji="1" lang="en-US" altLang="ja-JP" sz="1200" kern="1200" dirty="0">
                          <a:solidFill>
                            <a:schemeClr val="tx1"/>
                          </a:solidFill>
                          <a:latin typeface="+mn-lt"/>
                          <a:ea typeface="+mn-ea"/>
                          <a:cs typeface="+mn-cs"/>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・天王寺動物園、美術館、自然史博物館、東洋陶磁美術館、中央図書館、市立大学学術情報総合センターをモデル施設として、利用者アンケートを実施</a:t>
                      </a:r>
                      <a:r>
                        <a:rPr kumimoji="1" lang="en-US" altLang="ja-JP" sz="1200" kern="1200" dirty="0">
                          <a:solidFill>
                            <a:schemeClr val="tx1"/>
                          </a:solidFill>
                          <a:latin typeface="+mn-lt"/>
                          <a:ea typeface="+mn-ea"/>
                          <a:cs typeface="+mn-cs"/>
                        </a:rPr>
                        <a:t>(2013</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月～</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a:t>
                      </a:r>
                      <a:r>
                        <a:rPr kumimoji="1" lang="en-US" altLang="ja-JP" sz="1200" kern="1200" dirty="0">
                          <a:solidFill>
                            <a:schemeClr val="tx1"/>
                          </a:solidFill>
                          <a:latin typeface="+mn-lt"/>
                          <a:ea typeface="+mn-ea"/>
                          <a:cs typeface="+mn-cs"/>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・利用者アンケートで寄せられた意見の整理等を通して、現場主体による自己点検を行い、サービス改善を実施</a:t>
                      </a: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今後の展開</a:t>
                      </a:r>
                      <a:r>
                        <a:rPr kumimoji="1" lang="en-US" altLang="ja-JP" sz="1200" kern="1200" dirty="0">
                          <a:solidFill>
                            <a:schemeClr val="tx1"/>
                          </a:solidFill>
                          <a:latin typeface="+mn-lt"/>
                          <a:ea typeface="+mn-ea"/>
                          <a:cs typeface="+mn-cs"/>
                        </a:rPr>
                        <a:t>】</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・府と市で情報共有しながら、他施設におけるサービス改善にも活かしていく。　　　　　　　</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サービス改善策</a:t>
                      </a:r>
                      <a:r>
                        <a:rPr kumimoji="1" lang="en-US" altLang="ja-JP" sz="1200" kern="1200" dirty="0">
                          <a:solidFill>
                            <a:schemeClr val="tx1"/>
                          </a:solidFill>
                          <a:latin typeface="+mn-lt"/>
                          <a:ea typeface="+mn-ea"/>
                          <a:cs typeface="+mn-cs"/>
                        </a:rPr>
                        <a:t>( </a:t>
                      </a:r>
                      <a:r>
                        <a:rPr kumimoji="1" lang="ja-JP" altLang="en-US" sz="1200" kern="1200" dirty="0">
                          <a:solidFill>
                            <a:schemeClr val="tx1"/>
                          </a:solidFill>
                          <a:latin typeface="+mn-lt"/>
                          <a:ea typeface="+mn-ea"/>
                          <a:cs typeface="+mn-cs"/>
                        </a:rPr>
                        <a:t>別紙</a:t>
                      </a:r>
                      <a:r>
                        <a:rPr kumimoji="1" lang="en-US" altLang="ja-JP"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・利用者のアメニティに関わるトイレ、開館日・開館時間、案内表示のサービス改善を実施</a:t>
                      </a:r>
                      <a:endParaRPr kumimoji="1" lang="en-US" altLang="ja-JP" sz="1200" b="0" baseline="0" dirty="0">
                        <a:solidFill>
                          <a:sysClr val="windowText" lastClr="000000"/>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トイレの改修</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開館日・開館時間の延長等</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案内表示の改善・設置</a:t>
                      </a:r>
                    </a:p>
                  </a:txBody>
                  <a:tcPr marL="36000" marR="3600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641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ysClr val="windowText" lastClr="000000"/>
                          </a:solidFill>
                        </a:rPr>
                        <a:t>①天王寺動物園</a:t>
                      </a:r>
                      <a:endParaRPr kumimoji="1" lang="en-US" altLang="ja-JP" sz="1200" b="0" baseline="0" dirty="0">
                        <a:solidFill>
                          <a:sysClr val="windowText" lastClr="000000"/>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2"/>
                  </a:ext>
                </a:extLst>
              </a:tr>
              <a:tr h="37641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ysClr val="windowText" lastClr="000000"/>
                          </a:solidFill>
                        </a:rPr>
                        <a:t>②美術館</a:t>
                      </a:r>
                      <a:endParaRPr kumimoji="1" lang="en-US" altLang="ja-JP" sz="1200" b="0" baseline="0" dirty="0">
                        <a:solidFill>
                          <a:sysClr val="windowText" lastClr="000000"/>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strike="noStrike" kern="1200" dirty="0">
                          <a:solidFill>
                            <a:schemeClr val="tx1"/>
                          </a:solidFill>
                          <a:latin typeface="+mn-lt"/>
                          <a:ea typeface="+mn-ea"/>
                          <a:cs typeface="+mn-cs"/>
                        </a:rPr>
                        <a:t>◎</a:t>
                      </a:r>
                      <a:endParaRPr kumimoji="1" lang="en-US" altLang="ja-JP" sz="1200" strike="noStrike" kern="1200" dirty="0">
                        <a:solidFill>
                          <a:schemeClr val="tx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3"/>
                  </a:ext>
                </a:extLst>
              </a:tr>
              <a:tr h="37641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ysClr val="windowText" lastClr="000000"/>
                          </a:solidFill>
                        </a:rPr>
                        <a:t>③自然史博物館</a:t>
                      </a:r>
                      <a:endParaRPr kumimoji="1" lang="en-US" altLang="ja-JP" sz="1200" b="0" baseline="0" dirty="0">
                        <a:solidFill>
                          <a:sysClr val="windowText" lastClr="000000"/>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4"/>
                  </a:ext>
                </a:extLst>
              </a:tr>
              <a:tr h="37641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baseline="0" dirty="0">
                          <a:solidFill>
                            <a:sysClr val="windowText" lastClr="000000"/>
                          </a:solidFill>
                        </a:rPr>
                        <a:t>④東洋陶磁美術館</a:t>
                      </a:r>
                      <a:endParaRPr kumimoji="1" lang="en-US" altLang="ja-JP" sz="1200" b="0" baseline="0" dirty="0">
                        <a:solidFill>
                          <a:sysClr val="windowText" lastClr="000000"/>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5"/>
                  </a:ext>
                </a:extLst>
              </a:tr>
              <a:tr h="37641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⑤中央図書館</a:t>
                      </a:r>
                      <a:endParaRPr kumimoji="1" lang="en-US" altLang="ja-JP" sz="1200" kern="1200" dirty="0">
                        <a:solidFill>
                          <a:schemeClr val="tx1"/>
                        </a:solidFill>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xmlns="" val="10006"/>
                  </a:ext>
                </a:extLst>
              </a:tr>
              <a:tr h="376412">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200" b="0" baseline="0" dirty="0">
                          <a:solidFill>
                            <a:sysClr val="windowText" lastClr="000000"/>
                          </a:solidFill>
                        </a:rPr>
                        <a:t>⑥市立大学学術情報総合センター</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a:t>
                      </a:r>
                    </a:p>
                  </a:txBody>
                  <a:tcPr marL="36000" marR="36000" anchor="ctr">
                    <a:lnL w="1270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999845">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・「職員による課題改善タスクフォース」を設置し、職員で改善の取組を実施する。</a:t>
                      </a: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⑦天王寺公園</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t>【</a:t>
                      </a:r>
                      <a:r>
                        <a:rPr lang="ja-JP" altLang="en-US" sz="1200" dirty="0"/>
                        <a:t>サービス改善策</a:t>
                      </a:r>
                      <a:r>
                        <a:rPr lang="en-US" altLang="ja-JP" sz="1200" dirty="0"/>
                        <a:t>(2014</a:t>
                      </a:r>
                      <a:r>
                        <a:rPr lang="ja-JP" altLang="en-US" sz="1200" dirty="0"/>
                        <a:t>年度～</a:t>
                      </a:r>
                      <a:r>
                        <a:rPr lang="ja-JP" altLang="en-US" sz="1200" dirty="0" err="1"/>
                        <a:t>の</a:t>
                      </a:r>
                      <a:r>
                        <a:rPr lang="ja-JP" altLang="en-US" sz="1200" dirty="0"/>
                        <a:t>取組は別紙</a:t>
                      </a:r>
                      <a:r>
                        <a:rPr lang="en-US" altLang="ja-JP"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・すぐできる日常的な改善を職員が実施</a:t>
                      </a:r>
                      <a:endParaRPr lang="en-US" altLang="ja-JP"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・開園時間の延長</a:t>
                      </a:r>
                      <a:endParaRPr lang="en-US" altLang="ja-JP" sz="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t>・園路補修、不用物撤去など</a:t>
                      </a:r>
                      <a:endParaRPr lang="en-US" altLang="ja-JP"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txBody>
                  <a:tcPr marL="36000" marR="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8"/>
                  </a:ext>
                </a:extLst>
              </a:tr>
              <a:tr h="999042">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tcPr>
                </a:tc>
                <a:tc rowSpan="2">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solidFill>
                            <a:schemeClr val="tx1"/>
                          </a:solidFill>
                        </a:rPr>
                        <a:t>・官民連携手法を導入する。</a:t>
                      </a:r>
                    </a:p>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・エントランスエリアを魅力創造・管理運営する民間事業者を募集</a:t>
                      </a:r>
                      <a:r>
                        <a:rPr lang="en-US" altLang="ja-JP" sz="1200" dirty="0"/>
                        <a:t>(2014</a:t>
                      </a:r>
                      <a:r>
                        <a:rPr lang="ja-JP" altLang="en-US" sz="1200" dirty="0"/>
                        <a:t>年</a:t>
                      </a:r>
                      <a:r>
                        <a:rPr lang="en-US" altLang="ja-JP" sz="1200" dirty="0"/>
                        <a:t>1</a:t>
                      </a:r>
                      <a:r>
                        <a:rPr lang="ja-JP" altLang="en-US" sz="1200" dirty="0"/>
                        <a:t>月</a:t>
                      </a:r>
                      <a:r>
                        <a:rPr lang="en-US" altLang="ja-JP" sz="1200" dirty="0"/>
                        <a:t>)</a:t>
                      </a:r>
                    </a:p>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・エントランスエリアの無料化（</a:t>
                      </a:r>
                      <a:r>
                        <a:rPr lang="en-US" altLang="ja-JP" sz="1200" dirty="0"/>
                        <a:t>2015</a:t>
                      </a:r>
                      <a:r>
                        <a:rPr lang="ja-JP" altLang="en-US" sz="1200" dirty="0"/>
                        <a:t>年</a:t>
                      </a:r>
                      <a:r>
                        <a:rPr lang="en-US" altLang="ja-JP" sz="1200" dirty="0"/>
                        <a:t>4</a:t>
                      </a:r>
                      <a:r>
                        <a:rPr lang="ja-JP" altLang="en-US" sz="1200" dirty="0"/>
                        <a:t>月～）</a:t>
                      </a: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・エントランスエリア開園時間の延長（</a:t>
                      </a:r>
                      <a:r>
                        <a:rPr lang="en-US" altLang="ja-JP" sz="1200" dirty="0"/>
                        <a:t>2015</a:t>
                      </a:r>
                      <a:r>
                        <a:rPr lang="ja-JP" altLang="en-US" sz="1200" dirty="0"/>
                        <a:t>年</a:t>
                      </a:r>
                      <a:r>
                        <a:rPr lang="en-US" altLang="ja-JP" sz="1200" dirty="0"/>
                        <a:t>10</a:t>
                      </a:r>
                      <a:r>
                        <a:rPr lang="ja-JP" altLang="en-US" sz="1200" dirty="0"/>
                        <a:t>月～）</a:t>
                      </a: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・民間事業者による運営</a:t>
                      </a:r>
                    </a:p>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a:t>
                      </a:r>
                      <a:r>
                        <a:rPr lang="en-US" altLang="ja-JP" sz="1200" dirty="0"/>
                        <a:t>2015</a:t>
                      </a:r>
                      <a:r>
                        <a:rPr lang="ja-JP" altLang="en-US" sz="1200" dirty="0"/>
                        <a:t>年</a:t>
                      </a:r>
                      <a:r>
                        <a:rPr lang="en-US" altLang="ja-JP" sz="1200" dirty="0"/>
                        <a:t>10</a:t>
                      </a:r>
                      <a:r>
                        <a:rPr lang="ja-JP" altLang="en-US" sz="1200" dirty="0"/>
                        <a:t>月～）</a:t>
                      </a:r>
                    </a:p>
                  </a:txBody>
                  <a:tcPr marL="36000" marR="36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09"/>
                  </a:ext>
                </a:extLst>
              </a:tr>
              <a:tr h="493066">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p>
                  </a:txBody>
                  <a:tcPr marL="36000" marR="3600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・動物園ゲートエリア魅力向上事業を実施する民間事業者を募集（</a:t>
                      </a:r>
                      <a:r>
                        <a:rPr lang="en-US" altLang="ja-JP" sz="1200" dirty="0"/>
                        <a:t>2017</a:t>
                      </a:r>
                      <a:r>
                        <a:rPr lang="ja-JP" altLang="en-US" sz="1200" dirty="0"/>
                        <a:t>年</a:t>
                      </a:r>
                      <a:r>
                        <a:rPr lang="en-US" altLang="ja-JP" sz="1200" dirty="0"/>
                        <a:t>3</a:t>
                      </a:r>
                      <a:r>
                        <a:rPr lang="ja-JP" altLang="en-US" sz="1200" dirty="0"/>
                        <a:t>月）</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ja-JP" altLang="en-US" sz="1200" dirty="0"/>
                        <a:t>・民間事業予定者を決定（</a:t>
                      </a:r>
                      <a:r>
                        <a:rPr lang="en-US" altLang="ja-JP" sz="1200" dirty="0"/>
                        <a:t>2017</a:t>
                      </a:r>
                      <a:r>
                        <a:rPr lang="ja-JP" altLang="en-US" sz="1200" dirty="0"/>
                        <a:t>年</a:t>
                      </a:r>
                      <a:r>
                        <a:rPr lang="en-US" altLang="ja-JP" sz="1200" dirty="0"/>
                        <a:t>11</a:t>
                      </a:r>
                      <a:r>
                        <a:rPr lang="ja-JP" altLang="en-US" sz="1200" dirty="0"/>
                        <a:t>月）</a:t>
                      </a:r>
                    </a:p>
                  </a:txBody>
                  <a:tcPr marL="36000" marR="3600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xmlns="" val="10010"/>
                  </a:ext>
                </a:extLst>
              </a:tr>
            </a:tbl>
          </a:graphicData>
        </a:graphic>
      </p:graphicFrame>
      <p:sp>
        <p:nvSpPr>
          <p:cNvPr id="8" name="テキスト ボックス 7"/>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prstClr val="white"/>
                </a:solidFill>
                <a:latin typeface="ＭＳ Ｐゴシック" panose="020B0600070205080204" pitchFamily="50" charset="-128"/>
              </a:rPr>
              <a:t>Ⅳ【</a:t>
            </a:r>
            <a:r>
              <a:rPr lang="ja-JP" altLang="en-US" sz="2400" b="1" u="sng" dirty="0">
                <a:solidFill>
                  <a:prstClr val="white"/>
                </a:solidFill>
                <a:latin typeface="ＭＳ Ｐゴシック" panose="020B0600070205080204" pitchFamily="50" charset="-128"/>
              </a:rPr>
              <a:t>業務執行の刷新</a:t>
            </a:r>
            <a:r>
              <a:rPr lang="en-US" altLang="ja-JP" sz="2400" b="1" u="sng" dirty="0">
                <a:solidFill>
                  <a:prstClr val="white"/>
                </a:solidFill>
                <a:latin typeface="ＭＳ Ｐゴシック" panose="020B0600070205080204" pitchFamily="50" charset="-128"/>
              </a:rPr>
              <a:t>】(5)</a:t>
            </a:r>
            <a:r>
              <a:rPr lang="ja-JP" altLang="en-US" sz="2400" b="1" u="sng" dirty="0">
                <a:solidFill>
                  <a:prstClr val="white"/>
                </a:solidFill>
                <a:latin typeface="ＭＳ Ｐゴシック" panose="020B0600070205080204" pitchFamily="50" charset="-128"/>
              </a:rPr>
              <a:t>サービス改善（動物園など）</a:t>
            </a:r>
          </a:p>
        </p:txBody>
      </p:sp>
      <p:sp>
        <p:nvSpPr>
          <p:cNvPr id="9" name="正方形/長方形 8"/>
          <p:cNvSpPr/>
          <p:nvPr/>
        </p:nvSpPr>
        <p:spPr>
          <a:xfrm>
            <a:off x="7770935" y="0"/>
            <a:ext cx="1373065" cy="338554"/>
          </a:xfrm>
          <a:prstGeom prst="rect">
            <a:avLst/>
          </a:prstGeom>
        </p:spPr>
        <p:txBody>
          <a:bodyPr wrap="square">
            <a:spAutoFit/>
          </a:bodyPr>
          <a:lstStyle/>
          <a:p>
            <a:r>
              <a:rPr lang="en-US" altLang="ja-JP" sz="1600" dirty="0">
                <a:solidFill>
                  <a:prstClr val="black"/>
                </a:solidFill>
              </a:rPr>
              <a:t>  A5</a:t>
            </a:r>
            <a:endParaRPr lang="ja-JP" altLang="en-US" sz="1600" dirty="0">
              <a:solidFill>
                <a:prstClr val="black"/>
              </a:solidFill>
            </a:endParaRPr>
          </a:p>
        </p:txBody>
      </p:sp>
      <p:sp>
        <p:nvSpPr>
          <p:cNvPr id="7" name="スライド番号プレースホルダ 6"/>
          <p:cNvSpPr>
            <a:spLocks noGrp="1"/>
          </p:cNvSpPr>
          <p:nvPr>
            <p:ph type="sldNum" sz="quarter" idx="12"/>
          </p:nvPr>
        </p:nvSpPr>
        <p:spPr/>
        <p:txBody>
          <a:bodyPr/>
          <a:lstStyle/>
          <a:p>
            <a:fld id="{256FC971-CB53-447F-BE0B-6486C4A0246B}" type="slidenum">
              <a:rPr lang="en-US" altLang="ja-JP" smtClean="0">
                <a:solidFill>
                  <a:prstClr val="black">
                    <a:tint val="75000"/>
                  </a:prstClr>
                </a:solidFill>
              </a:rPr>
              <a:t>157</a:t>
            </a:fld>
            <a:endParaRPr lang="ja-JP" altLang="en-US" dirty="0">
              <a:solidFill>
                <a:prstClr val="black">
                  <a:tint val="75000"/>
                </a:prstClr>
              </a:solidFill>
            </a:endParaRPr>
          </a:p>
        </p:txBody>
      </p:sp>
    </p:spTree>
    <p:extLst>
      <p:ext uri="{BB962C8B-B14F-4D97-AF65-F5344CB8AC3E}">
        <p14:creationId xmlns:p14="http://schemas.microsoft.com/office/powerpoint/2010/main" val="2705792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211960" y="2184617"/>
            <a:ext cx="2448272" cy="324000"/>
          </a:xfrm>
          <a:prstGeom prst="roundRect">
            <a:avLst>
              <a:gd name="adj" fmla="val 34926"/>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角丸四角形 20"/>
          <p:cNvSpPr/>
          <p:nvPr/>
        </p:nvSpPr>
        <p:spPr>
          <a:xfrm>
            <a:off x="4211960" y="2950344"/>
            <a:ext cx="2448272" cy="1079986"/>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角丸四角形 21"/>
          <p:cNvSpPr/>
          <p:nvPr/>
        </p:nvSpPr>
        <p:spPr>
          <a:xfrm>
            <a:off x="4211960" y="4280491"/>
            <a:ext cx="2448272" cy="726241"/>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 22"/>
          <p:cNvSpPr/>
          <p:nvPr/>
        </p:nvSpPr>
        <p:spPr>
          <a:xfrm>
            <a:off x="6660232" y="4296937"/>
            <a:ext cx="2160240" cy="1265351"/>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 23"/>
          <p:cNvSpPr/>
          <p:nvPr/>
        </p:nvSpPr>
        <p:spPr>
          <a:xfrm>
            <a:off x="4211960" y="5818746"/>
            <a:ext cx="2448272" cy="356950"/>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角丸四角形 24"/>
          <p:cNvSpPr/>
          <p:nvPr/>
        </p:nvSpPr>
        <p:spPr>
          <a:xfrm>
            <a:off x="6660232" y="5828894"/>
            <a:ext cx="2160240" cy="719221"/>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角丸四角形 25"/>
          <p:cNvSpPr/>
          <p:nvPr/>
        </p:nvSpPr>
        <p:spPr>
          <a:xfrm>
            <a:off x="5157564" y="5985466"/>
            <a:ext cx="792000" cy="154438"/>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p:nvSpPr>
        <p:spPr>
          <a:xfrm>
            <a:off x="8028384" y="0"/>
            <a:ext cx="1099170" cy="338554"/>
          </a:xfrm>
          <a:prstGeom prst="rect">
            <a:avLst/>
          </a:prstGeom>
        </p:spPr>
        <p:txBody>
          <a:bodyPr wrap="square">
            <a:spAutoFit/>
          </a:bodyPr>
          <a:lstStyle/>
          <a:p>
            <a:r>
              <a:rPr lang="en-US" altLang="ja-JP" sz="1600" dirty="0">
                <a:solidFill>
                  <a:prstClr val="black"/>
                </a:solidFill>
              </a:rPr>
              <a:t>A5.(14)</a:t>
            </a:r>
            <a:endParaRPr lang="ja-JP" altLang="en-US" sz="1600" dirty="0">
              <a:solidFill>
                <a:prstClr val="black"/>
              </a:solidFill>
            </a:endParaRPr>
          </a:p>
        </p:txBody>
      </p:sp>
      <p:sp>
        <p:nvSpPr>
          <p:cNvPr id="7"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業務執行の刷新</a:t>
            </a:r>
            <a:r>
              <a:rPr lang="en-US" altLang="ja-JP" sz="1100" dirty="0">
                <a:solidFill>
                  <a:prstClr val="black"/>
                </a:solidFill>
              </a:rPr>
              <a:t>】</a:t>
            </a:r>
            <a:r>
              <a:rPr lang="ja-JP" altLang="en-US" sz="1100" dirty="0">
                <a:solidFill>
                  <a:prstClr val="black"/>
                </a:solidFill>
              </a:rPr>
              <a:t>・サービス改善（動物園など）</a:t>
            </a:r>
            <a:endParaRPr lang="en-US" altLang="ja-JP" sz="1100" dirty="0">
              <a:solidFill>
                <a:prstClr val="black"/>
              </a:solidFill>
            </a:endParaRPr>
          </a:p>
        </p:txBody>
      </p:sp>
      <p:sp>
        <p:nvSpPr>
          <p:cNvPr id="8" name="正方形/長方形 7"/>
          <p:cNvSpPr/>
          <p:nvPr/>
        </p:nvSpPr>
        <p:spPr>
          <a:xfrm>
            <a:off x="251520" y="251356"/>
            <a:ext cx="7344816" cy="369332"/>
          </a:xfrm>
          <a:prstGeom prst="rect">
            <a:avLst/>
          </a:prstGeom>
        </p:spPr>
        <p:txBody>
          <a:bodyPr wrap="square">
            <a:spAutoFit/>
          </a:bodyPr>
          <a:lstStyle/>
          <a:p>
            <a:r>
              <a:rPr lang="ja-JP" altLang="en-US" b="1" dirty="0">
                <a:solidFill>
                  <a:srgbClr val="000000"/>
                </a:solidFill>
              </a:rPr>
              <a:t>①～⑥　モデル施設におけるサービス向上の取組　（１／２）</a:t>
            </a:r>
            <a:endParaRPr lang="en-US" altLang="ja-JP" b="1" dirty="0">
              <a:solidFill>
                <a:srgbClr val="000000"/>
              </a:solidFill>
            </a:endParaRPr>
          </a:p>
        </p:txBody>
      </p:sp>
      <p:cxnSp>
        <p:nvCxnSpPr>
          <p:cNvPr id="10" name="直線コネクタ 9"/>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5536" y="692696"/>
            <a:ext cx="7992888" cy="307777"/>
          </a:xfrm>
          <a:prstGeom prst="rect">
            <a:avLst/>
          </a:prstGeom>
          <a:noFill/>
        </p:spPr>
        <p:txBody>
          <a:bodyPr wrap="square" rtlCol="0">
            <a:spAutoFit/>
          </a:bodyPr>
          <a:lstStyle/>
          <a:p>
            <a:r>
              <a:rPr lang="ja-JP" altLang="en-US" sz="1400" dirty="0">
                <a:solidFill>
                  <a:prstClr val="black"/>
                </a:solidFill>
              </a:rPr>
              <a:t>アンケートと「職員による課題改善タスクフォース」を経て、以下の見直しを行った。</a:t>
            </a:r>
          </a:p>
        </p:txBody>
      </p:sp>
      <p:sp>
        <p:nvSpPr>
          <p:cNvPr id="11" name="スライド番号プレースホルダ 10"/>
          <p:cNvSpPr>
            <a:spLocks noGrp="1"/>
          </p:cNvSpPr>
          <p:nvPr>
            <p:ph type="sldNum" sz="quarter" idx="12"/>
          </p:nvPr>
        </p:nvSpPr>
        <p:spPr/>
        <p:txBody>
          <a:bodyPr/>
          <a:lstStyle/>
          <a:p>
            <a:fld id="{5B9E0E59-2B3C-46E4-BDCD-DBCF0326CEEA}" type="slidenum">
              <a:rPr lang="en-US" altLang="ja-JP" smtClean="0">
                <a:solidFill>
                  <a:prstClr val="black">
                    <a:tint val="75000"/>
                  </a:prstClr>
                </a:solidFill>
              </a:rPr>
              <a:t>158</a:t>
            </a:fld>
            <a:endParaRPr lang="ja-JP" altLang="en-US" dirty="0">
              <a:solidFill>
                <a:prstClr val="black">
                  <a:tint val="75000"/>
                </a:prstClr>
              </a:solidFill>
            </a:endParaRPr>
          </a:p>
        </p:txBody>
      </p:sp>
      <p:graphicFrame>
        <p:nvGraphicFramePr>
          <p:cNvPr id="3" name="表 2"/>
          <p:cNvGraphicFramePr>
            <a:graphicFrameLocks noGrp="1"/>
          </p:cNvGraphicFramePr>
          <p:nvPr>
            <p:extLst/>
          </p:nvPr>
        </p:nvGraphicFramePr>
        <p:xfrm>
          <a:off x="395536" y="1227338"/>
          <a:ext cx="8424936" cy="5390057"/>
        </p:xfrm>
        <a:graphic>
          <a:graphicData uri="http://schemas.openxmlformats.org/drawingml/2006/table">
            <a:tbl>
              <a:tblPr firstRow="1" bandRow="1">
                <a:tableStyleId>{BDBED569-4797-4DF1-A0F4-6AAB3CD982D8}</a:tableStyleId>
              </a:tblPr>
              <a:tblGrid>
                <a:gridCol w="158417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tblGrid>
              <a:tr h="232296">
                <a:tc rowSpan="2">
                  <a:txBody>
                    <a:bodyPr/>
                    <a:lstStyle/>
                    <a:p>
                      <a:pPr algn="ctr">
                        <a:lnSpc>
                          <a:spcPts val="1400"/>
                        </a:lnSpc>
                      </a:pPr>
                      <a:endParaRPr kumimoji="1" lang="en-US" altLang="ja-JP" sz="14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lnSpc>
                          <a:spcPts val="1400"/>
                        </a:lnSpc>
                      </a:pPr>
                      <a:r>
                        <a:rPr lang="ja-JP" altLang="en-US" sz="1200" b="1" dirty="0">
                          <a:solidFill>
                            <a:schemeClr val="tx1"/>
                          </a:solidFill>
                        </a:rPr>
                        <a:t>主なサービス向上の取組（予定を含む）</a:t>
                      </a:r>
                      <a:endParaRPr lang="en-US" altLang="ja-JP" sz="12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232296">
                <a:tc vMerge="1">
                  <a:txBody>
                    <a:bodyPr/>
                    <a:lstStyle/>
                    <a:p>
                      <a:pPr algn="ctr"/>
                      <a:endParaRPr kumimoji="1" lang="en-US" altLang="ja-JP" sz="1400" b="0" dirty="0"/>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トイレの改修</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開館日・開館時間の延長等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案内表示の改善・設置等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968285">
                <a:tc>
                  <a:txBody>
                    <a:bodyPr/>
                    <a:lstStyle/>
                    <a:p>
                      <a:pPr algn="l">
                        <a:lnSpc>
                          <a:spcPts val="1400"/>
                        </a:lnSpc>
                      </a:pPr>
                      <a:r>
                        <a:rPr kumimoji="1" lang="ja-JP" altLang="en-US" sz="1400" b="0" dirty="0">
                          <a:solidFill>
                            <a:schemeClr val="tx1"/>
                          </a:solidFill>
                        </a:rPr>
                        <a:t>①天王寺動物園</a:t>
                      </a:r>
                      <a:endParaRPr kumimoji="1" lang="en-US" altLang="ja-JP" sz="1400" b="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・先行改修整備・建替</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・整備基本計画の策定</a:t>
                      </a:r>
                      <a:endParaRPr lang="en-US" altLang="ja-JP" sz="1100" b="0" dirty="0">
                        <a:solidFill>
                          <a:schemeClr val="tx1"/>
                        </a:solidFill>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整備基本計画に基づく</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改修整備</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lang="ja-JP" altLang="en-US" sz="1100" b="0" dirty="0">
                          <a:solidFill>
                            <a:schemeClr val="tx1"/>
                          </a:solidFill>
                        </a:rPr>
                        <a:t>・</a:t>
                      </a:r>
                      <a:r>
                        <a:rPr kumimoji="1" lang="en-US" altLang="ja-JP" sz="1100" kern="1200" dirty="0">
                          <a:solidFill>
                            <a:schemeClr val="tx1"/>
                          </a:solidFill>
                          <a:latin typeface="+mn-lt"/>
                          <a:ea typeface="+mn-ea"/>
                          <a:cs typeface="+mn-cs"/>
                        </a:rPr>
                        <a:t>5</a:t>
                      </a:r>
                      <a:r>
                        <a:rPr kumimoji="1" lang="ja-JP" altLang="ja-JP" sz="1100" kern="1200" dirty="0">
                          <a:solidFill>
                            <a:schemeClr val="tx1"/>
                          </a:solidFill>
                          <a:latin typeface="+mn-lt"/>
                          <a:ea typeface="+mn-ea"/>
                          <a:cs typeface="+mn-cs"/>
                        </a:rPr>
                        <a:t>月・</a:t>
                      </a:r>
                      <a:r>
                        <a:rPr kumimoji="1" lang="en-US" altLang="ja-JP" sz="1100" kern="1200" dirty="0">
                          <a:solidFill>
                            <a:schemeClr val="tx1"/>
                          </a:solidFill>
                          <a:latin typeface="+mn-lt"/>
                          <a:ea typeface="+mn-ea"/>
                          <a:cs typeface="+mn-cs"/>
                        </a:rPr>
                        <a:t>9</a:t>
                      </a:r>
                      <a:r>
                        <a:rPr kumimoji="1" lang="ja-JP" altLang="ja-JP" sz="1100" kern="1200" dirty="0">
                          <a:solidFill>
                            <a:schemeClr val="tx1"/>
                          </a:solidFill>
                          <a:latin typeface="+mn-lt"/>
                          <a:ea typeface="+mn-ea"/>
                          <a:cs typeface="+mn-cs"/>
                        </a:rPr>
                        <a:t>月の土日祝時間延長</a:t>
                      </a:r>
                      <a:endParaRPr kumimoji="1" lang="en-US" altLang="ja-JP" sz="1100" kern="1200" dirty="0">
                        <a:solidFill>
                          <a:schemeClr val="tx1"/>
                        </a:solidFill>
                        <a:latin typeface="+mn-lt"/>
                        <a:ea typeface="+mn-ea"/>
                        <a:cs typeface="+mn-cs"/>
                      </a:endParaRPr>
                    </a:p>
                    <a:p>
                      <a:pPr>
                        <a:lnSpc>
                          <a:spcPts val="1400"/>
                        </a:lnSpc>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（午後</a:t>
                      </a:r>
                      <a:r>
                        <a:rPr kumimoji="1" lang="en-US" altLang="ja-JP" sz="1100" kern="1200" dirty="0">
                          <a:solidFill>
                            <a:schemeClr val="tx1"/>
                          </a:solidFill>
                          <a:latin typeface="+mn-lt"/>
                          <a:ea typeface="+mn-ea"/>
                          <a:cs typeface="+mn-cs"/>
                        </a:rPr>
                        <a:t>6</a:t>
                      </a:r>
                      <a:r>
                        <a:rPr kumimoji="1" lang="ja-JP" altLang="ja-JP" sz="1100" kern="1200" dirty="0">
                          <a:solidFill>
                            <a:schemeClr val="tx1"/>
                          </a:solidFill>
                          <a:latin typeface="+mn-lt"/>
                          <a:ea typeface="+mn-ea"/>
                          <a:cs typeface="+mn-cs"/>
                        </a:rPr>
                        <a:t>時まで）</a:t>
                      </a:r>
                      <a:endParaRPr kumimoji="1" lang="en-US" altLang="ja-JP" sz="1100" kern="1200" dirty="0">
                        <a:solidFill>
                          <a:schemeClr val="tx1"/>
                        </a:solidFill>
                        <a:latin typeface="+mn-lt"/>
                        <a:ea typeface="+mn-ea"/>
                        <a:cs typeface="+mn-cs"/>
                      </a:endParaRPr>
                    </a:p>
                    <a:p>
                      <a:pPr>
                        <a:lnSpc>
                          <a:spcPts val="1400"/>
                        </a:lnSpc>
                      </a:pPr>
                      <a:r>
                        <a:rPr kumimoji="1" lang="ja-JP" altLang="en-US" sz="1100" strike="noStrike" kern="1200" dirty="0">
                          <a:solidFill>
                            <a:schemeClr val="tx1"/>
                          </a:solidFill>
                          <a:latin typeface="+mn-lt"/>
                          <a:ea typeface="+mn-ea"/>
                          <a:cs typeface="+mn-cs"/>
                        </a:rPr>
                        <a:t>・ナイト</a:t>
                      </a:r>
                      <a:r>
                        <a:rPr kumimoji="1" lang="en-US" altLang="ja-JP" sz="1100" strike="noStrike" kern="1200" dirty="0">
                          <a:solidFill>
                            <a:schemeClr val="tx1"/>
                          </a:solidFill>
                          <a:latin typeface="+mn-lt"/>
                          <a:ea typeface="+mn-ea"/>
                          <a:cs typeface="+mn-cs"/>
                        </a:rPr>
                        <a:t>ZOO</a:t>
                      </a:r>
                      <a:r>
                        <a:rPr kumimoji="1" lang="ja-JP" altLang="en-US" sz="1100" strike="noStrike" kern="1200" dirty="0">
                          <a:solidFill>
                            <a:schemeClr val="tx1"/>
                          </a:solidFill>
                          <a:latin typeface="+mn-lt"/>
                          <a:ea typeface="+mn-ea"/>
                          <a:cs typeface="+mn-cs"/>
                        </a:rPr>
                        <a:t>の開催</a:t>
                      </a:r>
                      <a:endParaRPr kumimoji="1" lang="en-US" altLang="ja-JP" sz="1100" strike="noStrike" kern="1200" dirty="0">
                        <a:solidFill>
                          <a:schemeClr val="tx1"/>
                        </a:solidFill>
                        <a:latin typeface="+mn-lt"/>
                        <a:ea typeface="+mn-ea"/>
                        <a:cs typeface="+mn-cs"/>
                      </a:endParaRPr>
                    </a:p>
                    <a:p>
                      <a:pPr>
                        <a:lnSpc>
                          <a:spcPts val="1400"/>
                        </a:lnSpc>
                      </a:pPr>
                      <a:r>
                        <a:rPr kumimoji="1" lang="ja-JP" altLang="en-US" sz="1100" strike="noStrike" kern="1200" dirty="0">
                          <a:solidFill>
                            <a:schemeClr val="tx1"/>
                          </a:solidFill>
                          <a:latin typeface="+mn-lt"/>
                          <a:ea typeface="+mn-ea"/>
                          <a:cs typeface="+mn-cs"/>
                        </a:rPr>
                        <a:t>　（</a:t>
                      </a:r>
                      <a:r>
                        <a:rPr kumimoji="1" lang="en-US" altLang="ja-JP" sz="1100" strike="noStrike" kern="1200" dirty="0">
                          <a:solidFill>
                            <a:schemeClr val="tx1"/>
                          </a:solidFill>
                          <a:latin typeface="+mn-lt"/>
                          <a:ea typeface="+mn-ea"/>
                          <a:cs typeface="+mn-cs"/>
                        </a:rPr>
                        <a:t>2015</a:t>
                      </a:r>
                      <a:r>
                        <a:rPr kumimoji="1" lang="ja-JP" altLang="en-US" sz="1100" strike="noStrike" kern="1200" dirty="0">
                          <a:solidFill>
                            <a:schemeClr val="tx1"/>
                          </a:solidFill>
                          <a:latin typeface="+mn-lt"/>
                          <a:ea typeface="+mn-ea"/>
                          <a:cs typeface="+mn-cs"/>
                        </a:rPr>
                        <a:t>年度～、年間約</a:t>
                      </a:r>
                      <a:r>
                        <a:rPr kumimoji="1" lang="en-US" altLang="ja-JP" sz="1100" strike="noStrike" kern="1200" dirty="0">
                          <a:solidFill>
                            <a:schemeClr val="tx1"/>
                          </a:solidFill>
                          <a:latin typeface="+mn-lt"/>
                          <a:ea typeface="+mn-ea"/>
                          <a:cs typeface="+mn-cs"/>
                        </a:rPr>
                        <a:t>15</a:t>
                      </a:r>
                      <a:r>
                        <a:rPr kumimoji="1" lang="ja-JP" altLang="en-US" sz="1100" strike="noStrike" kern="1200" dirty="0">
                          <a:solidFill>
                            <a:schemeClr val="tx1"/>
                          </a:solidFill>
                          <a:latin typeface="+mn-lt"/>
                          <a:ea typeface="+mn-ea"/>
                          <a:cs typeface="+mn-cs"/>
                        </a:rPr>
                        <a:t>日間）</a:t>
                      </a:r>
                      <a:endParaRPr kumimoji="1" lang="en-US" altLang="ja-JP" sz="1100" strike="noStrike" kern="1200" dirty="0">
                        <a:solidFill>
                          <a:schemeClr val="tx1"/>
                        </a:solidFill>
                        <a:latin typeface="+mn-lt"/>
                        <a:ea typeface="+mn-ea"/>
                        <a:cs typeface="+mn-cs"/>
                      </a:endParaRPr>
                    </a:p>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元日の臨時開園</a:t>
                      </a:r>
                      <a:endParaRPr kumimoji="1" lang="en-US" altLang="ja-JP" sz="1100" kern="1200" dirty="0">
                        <a:solidFill>
                          <a:schemeClr val="tx1"/>
                        </a:solidFill>
                        <a:latin typeface="+mn-lt"/>
                        <a:ea typeface="+mn-ea"/>
                        <a:cs typeface="+mn-cs"/>
                      </a:endParaRPr>
                    </a:p>
                    <a:p>
                      <a:pPr>
                        <a:lnSpc>
                          <a:spcPts val="1400"/>
                        </a:lnSpc>
                      </a:pPr>
                      <a:r>
                        <a:rPr kumimoji="1" lang="ja-JP" altLang="en-US" sz="1100" kern="1200" spc="-40" baseline="0" dirty="0">
                          <a:solidFill>
                            <a:schemeClr val="tx1"/>
                          </a:solidFill>
                          <a:latin typeface="+mn-lt"/>
                          <a:ea typeface="+mn-ea"/>
                          <a:cs typeface="+mn-cs"/>
                        </a:rPr>
                        <a:t>・</a:t>
                      </a:r>
                      <a:r>
                        <a:rPr kumimoji="1" lang="ja-JP" altLang="ja-JP" sz="1100" kern="1200" spc="-40" baseline="0" dirty="0">
                          <a:solidFill>
                            <a:schemeClr val="tx1"/>
                          </a:solidFill>
                          <a:latin typeface="+mn-lt"/>
                          <a:ea typeface="+mn-ea"/>
                          <a:cs typeface="+mn-cs"/>
                        </a:rPr>
                        <a:t>ゴールデンウィーク期間中等の臨時開園</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わかりやすい案内</a:t>
                      </a:r>
                      <a:r>
                        <a:rPr kumimoji="1" lang="ja-JP" altLang="en-US" sz="1100" kern="1200" dirty="0">
                          <a:solidFill>
                            <a:schemeClr val="tx1"/>
                          </a:solidFill>
                          <a:latin typeface="+mn-lt"/>
                          <a:ea typeface="+mn-ea"/>
                          <a:cs typeface="+mn-cs"/>
                        </a:rPr>
                        <a:t>表示</a:t>
                      </a:r>
                      <a:r>
                        <a:rPr kumimoji="1" lang="ja-JP" altLang="ja-JP" sz="1100" kern="1200" dirty="0">
                          <a:solidFill>
                            <a:schemeClr val="tx1"/>
                          </a:solidFill>
                          <a:latin typeface="+mn-lt"/>
                          <a:ea typeface="+mn-ea"/>
                          <a:cs typeface="+mn-cs"/>
                        </a:rPr>
                        <a:t>の設計</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kumimoji="1" lang="ja-JP" altLang="ja-JP" sz="1100" kern="1200" dirty="0">
                          <a:solidFill>
                            <a:schemeClr val="tx1"/>
                          </a:solidFill>
                          <a:latin typeface="+mn-lt"/>
                          <a:ea typeface="+mn-ea"/>
                          <a:cs typeface="+mn-cs"/>
                        </a:rPr>
                        <a:t>トイレの案内表示の改善</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喫煙スペースの明示</a:t>
                      </a:r>
                      <a:r>
                        <a:rPr kumimoji="1" lang="ja-JP" altLang="en-US" sz="1100" kern="1200" dirty="0">
                          <a:solidFill>
                            <a:schemeClr val="tx1"/>
                          </a:solidFill>
                          <a:latin typeface="+mn-lt"/>
                          <a:ea typeface="+mn-ea"/>
                          <a:cs typeface="+mn-cs"/>
                        </a:rPr>
                        <a:t>等の</a:t>
                      </a:r>
                      <a:r>
                        <a:rPr kumimoji="1" lang="ja-JP" altLang="ja-JP" sz="1100" kern="1200" dirty="0">
                          <a:solidFill>
                            <a:schemeClr val="tx1"/>
                          </a:solidFill>
                          <a:latin typeface="+mn-lt"/>
                          <a:ea typeface="+mn-ea"/>
                          <a:cs typeface="+mn-cs"/>
                        </a:rPr>
                        <a:t>改善</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わかりやすい案内</a:t>
                      </a:r>
                      <a:r>
                        <a:rPr kumimoji="1" lang="ja-JP" altLang="en-US" sz="1100" kern="1200" dirty="0">
                          <a:solidFill>
                            <a:schemeClr val="tx1"/>
                          </a:solidFill>
                          <a:latin typeface="+mn-lt"/>
                          <a:ea typeface="+mn-ea"/>
                          <a:cs typeface="+mn-cs"/>
                        </a:rPr>
                        <a:t>表示</a:t>
                      </a:r>
                      <a:r>
                        <a:rPr kumimoji="1" lang="ja-JP" altLang="ja-JP" sz="1100" kern="1200" dirty="0">
                          <a:solidFill>
                            <a:schemeClr val="tx1"/>
                          </a:solidFill>
                          <a:latin typeface="+mn-lt"/>
                          <a:ea typeface="+mn-ea"/>
                          <a:cs typeface="+mn-cs"/>
                        </a:rPr>
                        <a:t>の</a:t>
                      </a:r>
                      <a:r>
                        <a:rPr kumimoji="1" lang="ja-JP" altLang="en-US"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kumimoji="1" lang="en-US"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41787">
                <a:tc>
                  <a:txBody>
                    <a:bodyPr/>
                    <a:lstStyle/>
                    <a:p>
                      <a:pPr algn="l">
                        <a:lnSpc>
                          <a:spcPts val="1400"/>
                        </a:lnSpc>
                      </a:pPr>
                      <a:r>
                        <a:rPr kumimoji="1" lang="ja-JP" altLang="en-US" sz="1400" b="0" dirty="0">
                          <a:solidFill>
                            <a:schemeClr val="tx1"/>
                          </a:solidFill>
                        </a:rPr>
                        <a:t>②美術館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・美術館の</a:t>
                      </a:r>
                      <a:r>
                        <a:rPr kumimoji="1" lang="ja-JP" altLang="ja-JP" sz="1100" kern="1200" dirty="0">
                          <a:solidFill>
                            <a:schemeClr val="tx1"/>
                          </a:solidFill>
                          <a:latin typeface="+mn-lt"/>
                          <a:ea typeface="+mn-ea"/>
                          <a:cs typeface="+mn-cs"/>
                        </a:rPr>
                        <a:t>大改修</a:t>
                      </a:r>
                      <a:r>
                        <a:rPr kumimoji="1" lang="ja-JP" altLang="en-US" sz="1100" kern="1200" dirty="0">
                          <a:solidFill>
                            <a:schemeClr val="tx1"/>
                          </a:solidFill>
                          <a:latin typeface="+mn-lt"/>
                          <a:ea typeface="+mn-ea"/>
                          <a:cs typeface="+mn-cs"/>
                        </a:rPr>
                        <a:t>に合わせた</a:t>
                      </a:r>
                      <a:r>
                        <a:rPr kumimoji="1" lang="ja-JP" altLang="ja-JP" sz="1100" kern="1200" dirty="0">
                          <a:solidFill>
                            <a:schemeClr val="tx1"/>
                          </a:solidFill>
                          <a:latin typeface="+mn-lt"/>
                          <a:ea typeface="+mn-ea"/>
                          <a:cs typeface="+mn-cs"/>
                        </a:rPr>
                        <a:t>改修</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2017</a:t>
                      </a:r>
                      <a:r>
                        <a:rPr kumimoji="1" lang="ja-JP" altLang="en-US" sz="1100" kern="1200" dirty="0">
                          <a:solidFill>
                            <a:schemeClr val="tx1"/>
                          </a:solidFill>
                          <a:latin typeface="+mn-lt"/>
                          <a:ea typeface="+mn-ea"/>
                          <a:cs typeface="+mn-cs"/>
                        </a:rPr>
                        <a:t>年度）</a:t>
                      </a: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4000" marR="0" indent="-457200" algn="l" defTabSz="914400" rtl="0" eaLnBrk="1" fontAlgn="auto" latinLnBrk="0" hangingPunct="1">
                        <a:lnSpc>
                          <a:spcPts val="1400"/>
                        </a:lnSpc>
                        <a:spcBef>
                          <a:spcPts val="0"/>
                        </a:spcBef>
                        <a:spcAft>
                          <a:spcPts val="0"/>
                        </a:spcAft>
                        <a:buClrTx/>
                        <a:buSzTx/>
                        <a:buFontTx/>
                        <a:buNone/>
                        <a:tabLst/>
                        <a:defRPr/>
                      </a:pPr>
                      <a:r>
                        <a:rPr lang="ja-JP" altLang="en-US" sz="1100" b="0" i="0" dirty="0">
                          <a:solidFill>
                            <a:schemeClr val="tx1"/>
                          </a:solidFill>
                        </a:rPr>
                        <a:t>・</a:t>
                      </a:r>
                      <a:r>
                        <a:rPr kumimoji="1" lang="ja-JP" altLang="ja-JP" sz="1100" i="0" kern="1200" dirty="0">
                          <a:solidFill>
                            <a:schemeClr val="tx1"/>
                          </a:solidFill>
                          <a:latin typeface="+mn-lt"/>
                          <a:ea typeface="+mn-ea"/>
                          <a:cs typeface="+mn-cs"/>
                        </a:rPr>
                        <a:t>夜間</a:t>
                      </a:r>
                      <a:r>
                        <a:rPr kumimoji="1" lang="ja-JP" altLang="en-US" sz="1100" i="0" kern="1200" dirty="0">
                          <a:solidFill>
                            <a:schemeClr val="tx1"/>
                          </a:solidFill>
                          <a:latin typeface="+mn-lt"/>
                          <a:ea typeface="+mn-ea"/>
                          <a:cs typeface="+mn-cs"/>
                        </a:rPr>
                        <a:t>延長</a:t>
                      </a:r>
                      <a:r>
                        <a:rPr kumimoji="1" lang="ja-JP" altLang="ja-JP" sz="1100" i="0" kern="1200" dirty="0">
                          <a:solidFill>
                            <a:schemeClr val="tx1"/>
                          </a:solidFill>
                          <a:latin typeface="+mn-lt"/>
                          <a:ea typeface="+mn-ea"/>
                          <a:cs typeface="+mn-cs"/>
                        </a:rPr>
                        <a:t>の実施</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2017</a:t>
                      </a:r>
                      <a:r>
                        <a:rPr kumimoji="1" lang="ja-JP" altLang="en-US" sz="1100" i="0" kern="1200" dirty="0">
                          <a:solidFill>
                            <a:schemeClr val="tx1"/>
                          </a:solidFill>
                          <a:latin typeface="+mn-lt"/>
                          <a:ea typeface="+mn-ea"/>
                          <a:cs typeface="+mn-cs"/>
                        </a:rPr>
                        <a:t>年度）</a:t>
                      </a:r>
                      <a:endParaRPr kumimoji="1" lang="en-US" altLang="ja-JP" sz="1100" i="0" strike="sngStrike"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strike="noStrike" kern="1200" dirty="0">
                          <a:solidFill>
                            <a:schemeClr val="tx1"/>
                          </a:solidFill>
                          <a:latin typeface="+mn-lt"/>
                          <a:ea typeface="+mn-ea"/>
                          <a:cs typeface="+mn-cs"/>
                        </a:rPr>
                        <a:t>・</a:t>
                      </a:r>
                      <a:r>
                        <a:rPr kumimoji="1" lang="ja-JP" altLang="ja-JP" sz="1100" i="0" strike="noStrike" kern="1200" dirty="0">
                          <a:solidFill>
                            <a:schemeClr val="tx1"/>
                          </a:solidFill>
                          <a:latin typeface="+mn-lt"/>
                          <a:ea typeface="+mn-ea"/>
                          <a:cs typeface="+mn-cs"/>
                        </a:rPr>
                        <a:t>ゴールデンウィーク</a:t>
                      </a:r>
                      <a:r>
                        <a:rPr kumimoji="1" lang="ja-JP" altLang="en-US" sz="1100" i="0" strike="noStrike" kern="1200" dirty="0">
                          <a:solidFill>
                            <a:schemeClr val="tx1"/>
                          </a:solidFill>
                          <a:latin typeface="+mn-lt"/>
                          <a:ea typeface="+mn-ea"/>
                          <a:cs typeface="+mn-cs"/>
                        </a:rPr>
                        <a:t>期間中の</a:t>
                      </a:r>
                      <a:r>
                        <a:rPr kumimoji="1" lang="ja-JP" altLang="en-US" sz="1100" i="0" kern="1200" dirty="0">
                          <a:solidFill>
                            <a:schemeClr val="tx1"/>
                          </a:solidFill>
                          <a:latin typeface="+mn-lt"/>
                          <a:ea typeface="+mn-ea"/>
                          <a:cs typeface="+mn-cs"/>
                        </a:rPr>
                        <a:t>臨時開館</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・シルバーウィーク期間中等の臨時開館</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天王寺ゲートに案内</a:t>
                      </a:r>
                      <a:r>
                        <a:rPr kumimoji="1" lang="ja-JP" altLang="en-US" sz="1100" kern="1200" dirty="0">
                          <a:solidFill>
                            <a:schemeClr val="tx1"/>
                          </a:solidFill>
                          <a:latin typeface="+mn-lt"/>
                          <a:ea typeface="+mn-ea"/>
                          <a:cs typeface="+mn-cs"/>
                        </a:rPr>
                        <a:t>表示の</a:t>
                      </a:r>
                      <a:r>
                        <a:rPr kumimoji="1" lang="ja-JP" altLang="ja-JP"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館内案内板の一部改修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JR</a:t>
                      </a:r>
                      <a:r>
                        <a:rPr kumimoji="1" lang="ja-JP" altLang="ja-JP" sz="1100" kern="1200" dirty="0">
                          <a:solidFill>
                            <a:schemeClr val="tx1"/>
                          </a:solidFill>
                          <a:latin typeface="+mn-lt"/>
                          <a:ea typeface="+mn-ea"/>
                          <a:cs typeface="+mn-cs"/>
                        </a:rPr>
                        <a:t>天王寺駅の美術館案内表示の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設置</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エリアにおける統一的な案内表示</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の作成</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2015</a:t>
                      </a:r>
                      <a:r>
                        <a:rPr kumimoji="1" lang="ja-JP" altLang="en-US" sz="1100" kern="1200" dirty="0">
                          <a:solidFill>
                            <a:schemeClr val="tx1"/>
                          </a:solidFill>
                          <a:latin typeface="+mn-lt"/>
                          <a:ea typeface="+mn-ea"/>
                          <a:cs typeface="+mn-cs"/>
                        </a:rPr>
                        <a:t>年度）</a:t>
                      </a:r>
                      <a:endParaRPr kumimoji="1" lang="ja-JP"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901362">
                <a:tc>
                  <a:txBody>
                    <a:bodyPr/>
                    <a:lstStyle/>
                    <a:p>
                      <a:pPr algn="l">
                        <a:lnSpc>
                          <a:spcPts val="1400"/>
                        </a:lnSpc>
                      </a:pPr>
                      <a:r>
                        <a:rPr kumimoji="1" lang="ja-JP" altLang="en-US" sz="1400" b="0" dirty="0">
                          <a:solidFill>
                            <a:schemeClr val="tx1"/>
                          </a:solidFill>
                        </a:rPr>
                        <a:t>③自然史博物館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1</a:t>
                      </a:r>
                      <a:r>
                        <a:rPr kumimoji="1" lang="ja-JP" altLang="ja-JP" sz="1100" kern="1200" dirty="0">
                          <a:solidFill>
                            <a:schemeClr val="tx1"/>
                          </a:solidFill>
                          <a:latin typeface="+mn-lt"/>
                          <a:ea typeface="+mn-ea"/>
                          <a:cs typeface="+mn-cs"/>
                        </a:rPr>
                        <a:t>階・</a:t>
                      </a:r>
                      <a:r>
                        <a:rPr kumimoji="1" lang="en-US" altLang="ja-JP" sz="1100" kern="1200" dirty="0">
                          <a:solidFill>
                            <a:schemeClr val="tx1"/>
                          </a:solidFill>
                          <a:latin typeface="+mn-lt"/>
                          <a:ea typeface="+mn-ea"/>
                          <a:cs typeface="+mn-cs"/>
                        </a:rPr>
                        <a:t>2</a:t>
                      </a:r>
                      <a:r>
                        <a:rPr kumimoji="1" lang="ja-JP" altLang="ja-JP" sz="1100" kern="1200" dirty="0">
                          <a:solidFill>
                            <a:schemeClr val="tx1"/>
                          </a:solidFill>
                          <a:latin typeface="+mn-lt"/>
                          <a:ea typeface="+mn-ea"/>
                          <a:cs typeface="+mn-cs"/>
                        </a:rPr>
                        <a:t>階トイレの改装及び</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　</a:t>
                      </a:r>
                      <a:r>
                        <a:rPr kumimoji="1" lang="ja-JP" altLang="ja-JP" sz="1100" kern="1200" dirty="0">
                          <a:solidFill>
                            <a:schemeClr val="tx1"/>
                          </a:solidFill>
                          <a:latin typeface="+mn-lt"/>
                          <a:ea typeface="+mn-ea"/>
                          <a:cs typeface="+mn-cs"/>
                        </a:rPr>
                        <a:t>洋式化</a:t>
                      </a:r>
                      <a:endParaRPr kumimoji="1" lang="en-US" altLang="ja-JP" sz="110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endParaRPr kumimoji="1" lang="ja-JP" altLang="ja-JP" sz="11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春休み期間の臨時開館</a:t>
                      </a:r>
                      <a:endParaRPr kumimoji="1" lang="en-US" altLang="ja-JP" sz="1100" kern="1200" dirty="0">
                        <a:solidFill>
                          <a:schemeClr val="tx1"/>
                        </a:solidFill>
                        <a:latin typeface="+mn-lt"/>
                        <a:ea typeface="+mn-ea"/>
                        <a:cs typeface="+mn-cs"/>
                      </a:endParaRPr>
                    </a:p>
                    <a:p>
                      <a:pPr marL="54000" indent="-457200">
                        <a:lnSpc>
                          <a:spcPts val="1400"/>
                        </a:lnSpc>
                      </a:pPr>
                      <a:r>
                        <a:rPr kumimoji="1" lang="ja-JP" altLang="en-US" sz="1100" kern="1200" dirty="0">
                          <a:solidFill>
                            <a:schemeClr val="tx1"/>
                          </a:solidFill>
                          <a:latin typeface="+mn-lt"/>
                          <a:ea typeface="+mn-ea"/>
                          <a:cs typeface="+mn-cs"/>
                        </a:rPr>
                        <a:t>　</a:t>
                      </a:r>
                      <a:r>
                        <a:rPr kumimoji="1" lang="ja-JP" altLang="ja-JP"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a:t>
                      </a:r>
                      <a:r>
                        <a:rPr kumimoji="1" lang="en-US" altLang="ja-JP" sz="1100" i="0" kern="1200" dirty="0">
                          <a:solidFill>
                            <a:schemeClr val="tx1"/>
                          </a:solidFill>
                          <a:latin typeface="+mn-lt"/>
                          <a:ea typeface="+mn-ea"/>
                          <a:cs typeface="+mn-cs"/>
                        </a:rPr>
                        <a:t>2015</a:t>
                      </a:r>
                      <a:r>
                        <a:rPr kumimoji="1" lang="ja-JP" altLang="en-US" sz="1100" i="0" kern="1200" dirty="0">
                          <a:solidFill>
                            <a:schemeClr val="tx1"/>
                          </a:solidFill>
                          <a:latin typeface="+mn-lt"/>
                          <a:ea typeface="+mn-ea"/>
                          <a:cs typeface="+mn-cs"/>
                        </a:rPr>
                        <a:t>年度</a:t>
                      </a:r>
                      <a:r>
                        <a:rPr kumimoji="1" lang="ja-JP" altLang="ja-JP" sz="1100" i="0" kern="1200" dirty="0">
                          <a:solidFill>
                            <a:schemeClr val="tx1"/>
                          </a:solidFill>
                          <a:latin typeface="+mn-lt"/>
                          <a:ea typeface="+mn-ea"/>
                          <a:cs typeface="+mn-cs"/>
                        </a:rPr>
                        <a:t>）</a:t>
                      </a:r>
                    </a:p>
                    <a:p>
                      <a:pPr marL="54000" indent="-457200">
                        <a:lnSpc>
                          <a:spcPts val="1400"/>
                        </a:lnSpc>
                      </a:pPr>
                      <a:r>
                        <a:rPr kumimoji="1" lang="ja-JP" altLang="en-US" sz="1100" i="0" kern="1200" dirty="0">
                          <a:solidFill>
                            <a:schemeClr val="tx1"/>
                          </a:solidFill>
                          <a:latin typeface="+mn-lt"/>
                          <a:ea typeface="+mn-ea"/>
                          <a:cs typeface="+mn-cs"/>
                        </a:rPr>
                        <a:t>・</a:t>
                      </a:r>
                      <a:r>
                        <a:rPr kumimoji="1" lang="ja-JP" altLang="ja-JP" sz="1100" i="0" kern="1200" dirty="0">
                          <a:solidFill>
                            <a:schemeClr val="tx1"/>
                          </a:solidFill>
                          <a:latin typeface="+mn-lt"/>
                          <a:ea typeface="+mn-ea"/>
                          <a:cs typeface="+mn-cs"/>
                        </a:rPr>
                        <a:t>ゴールデンウィーク期間中の臨時開館</a:t>
                      </a:r>
                      <a:endParaRPr kumimoji="1" lang="en-US" altLang="ja-JP" sz="1100" i="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lt"/>
                          <a:ea typeface="+mn-ea"/>
                          <a:cs typeface="+mn-cs"/>
                        </a:rPr>
                        <a:t>　（</a:t>
                      </a:r>
                      <a:r>
                        <a:rPr kumimoji="1" lang="en-US" altLang="ja-JP" sz="1100" i="0" kern="1200" dirty="0">
                          <a:solidFill>
                            <a:schemeClr val="tx1"/>
                          </a:solidFill>
                          <a:latin typeface="+mn-lt"/>
                          <a:ea typeface="+mn-ea"/>
                          <a:cs typeface="+mn-cs"/>
                        </a:rPr>
                        <a:t>2014</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2016</a:t>
                      </a:r>
                      <a:r>
                        <a:rPr kumimoji="1" lang="ja-JP" altLang="en-US" sz="1100" i="0" kern="1200" dirty="0">
                          <a:solidFill>
                            <a:schemeClr val="tx1"/>
                          </a:solidFill>
                          <a:latin typeface="+mn-lt"/>
                          <a:ea typeface="+mn-ea"/>
                          <a:cs typeface="+mn-cs"/>
                        </a:rPr>
                        <a:t>年度～）</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1100" kern="1200" dirty="0">
                          <a:solidFill>
                            <a:schemeClr val="tx1"/>
                          </a:solidFill>
                          <a:latin typeface="+mn-lt"/>
                          <a:ea typeface="+mn-ea"/>
                          <a:cs typeface="+mn-cs"/>
                        </a:rPr>
                        <a:t>・</a:t>
                      </a:r>
                      <a:r>
                        <a:rPr kumimoji="1" lang="ja-JP" altLang="ja-JP" sz="1100" kern="1200" dirty="0">
                          <a:solidFill>
                            <a:schemeClr val="tx1"/>
                          </a:solidFill>
                          <a:latin typeface="+mn-lt"/>
                          <a:ea typeface="+mn-ea"/>
                          <a:cs typeface="+mn-cs"/>
                        </a:rPr>
                        <a:t>公園内案内図の充実</a:t>
                      </a:r>
                      <a:endParaRPr kumimoji="1" lang="en-US" altLang="ja-JP" sz="1100" kern="1200" dirty="0">
                        <a:solidFill>
                          <a:schemeClr val="tx1"/>
                        </a:solidFill>
                        <a:latin typeface="+mn-lt"/>
                        <a:ea typeface="+mn-ea"/>
                        <a:cs typeface="+mn-cs"/>
                      </a:endParaRPr>
                    </a:p>
                    <a:p>
                      <a:pPr marL="54000" indent="-457200">
                        <a:lnSpc>
                          <a:spcPts val="1400"/>
                        </a:lnSpc>
                      </a:pPr>
                      <a:r>
                        <a:rPr kumimoji="1" lang="ja-JP" altLang="en-US" sz="1100" i="0" kern="1200" dirty="0">
                          <a:solidFill>
                            <a:schemeClr val="tx1"/>
                          </a:solidFill>
                          <a:latin typeface="+mn-ea"/>
                          <a:ea typeface="+mn-ea"/>
                          <a:cs typeface="+mn-cs"/>
                        </a:rPr>
                        <a:t>・南門・西門のイベント看板の更新、地下鉄長居駅</a:t>
                      </a:r>
                      <a:r>
                        <a:rPr kumimoji="1" lang="en-US" altLang="ja-JP" sz="1100" i="0" kern="1200" dirty="0">
                          <a:solidFill>
                            <a:schemeClr val="tx1"/>
                          </a:solidFill>
                          <a:latin typeface="+mn-ea"/>
                          <a:ea typeface="+mn-ea"/>
                          <a:cs typeface="+mn-cs"/>
                        </a:rPr>
                        <a:t>3</a:t>
                      </a:r>
                      <a:r>
                        <a:rPr kumimoji="1" lang="ja-JP" altLang="en-US" sz="1100" i="0" kern="1200" dirty="0">
                          <a:solidFill>
                            <a:schemeClr val="tx1"/>
                          </a:solidFill>
                          <a:latin typeface="+mn-ea"/>
                          <a:ea typeface="+mn-ea"/>
                          <a:cs typeface="+mn-cs"/>
                        </a:rPr>
                        <a:t>号出口看板改修　（</a:t>
                      </a:r>
                      <a:r>
                        <a:rPr kumimoji="1" lang="en-US" altLang="ja-JP" sz="1100" i="0" kern="1200" dirty="0">
                          <a:solidFill>
                            <a:schemeClr val="tx1"/>
                          </a:solidFill>
                          <a:latin typeface="+mn-ea"/>
                          <a:ea typeface="+mn-ea"/>
                          <a:cs typeface="+mn-cs"/>
                        </a:rPr>
                        <a:t>2015</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ea"/>
                        <a:ea typeface="+mn-ea"/>
                        <a:cs typeface="+mn-cs"/>
                      </a:endParaRPr>
                    </a:p>
                    <a:p>
                      <a:pPr marL="54000" indent="-457200">
                        <a:lnSpc>
                          <a:spcPts val="1400"/>
                        </a:lnSpc>
                      </a:pPr>
                      <a:r>
                        <a:rPr kumimoji="1" lang="ja-JP" altLang="en-US" sz="1100" i="0" kern="1200" dirty="0">
                          <a:solidFill>
                            <a:schemeClr val="tx1"/>
                          </a:solidFill>
                          <a:latin typeface="+mn-ea"/>
                          <a:ea typeface="+mn-ea"/>
                          <a:cs typeface="+mn-cs"/>
                        </a:rPr>
                        <a:t>・花と緑と自然の情報センター内外　の案内表示の充実（</a:t>
                      </a:r>
                      <a:r>
                        <a:rPr kumimoji="1" lang="en-US" altLang="ja-JP" sz="1100" i="0" kern="1200" dirty="0">
                          <a:solidFill>
                            <a:schemeClr val="tx1"/>
                          </a:solidFill>
                          <a:latin typeface="+mn-ea"/>
                          <a:ea typeface="+mn-ea"/>
                          <a:cs typeface="+mn-cs"/>
                        </a:rPr>
                        <a:t>2017</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ea"/>
                        <a:ea typeface="+mn-ea"/>
                        <a:cs typeface="+mn-cs"/>
                      </a:endParaRPr>
                    </a:p>
                    <a:p>
                      <a:pPr marL="54000" marR="0" lvl="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ea"/>
                          <a:ea typeface="+mn-ea"/>
                          <a:cs typeface="+mn-cs"/>
                        </a:rPr>
                        <a:t>・公園内の案内看板の充実（</a:t>
                      </a:r>
                      <a:r>
                        <a:rPr kumimoji="1" lang="en-US" altLang="ja-JP" sz="1100" i="0" kern="1200" dirty="0">
                          <a:solidFill>
                            <a:schemeClr val="tx1"/>
                          </a:solidFill>
                          <a:latin typeface="+mn-ea"/>
                          <a:ea typeface="+mn-ea"/>
                          <a:cs typeface="+mn-cs"/>
                        </a:rPr>
                        <a:t>2017</a:t>
                      </a:r>
                      <a:r>
                        <a:rPr kumimoji="1" lang="ja-JP" altLang="en-US" sz="1100" i="0" kern="1200" dirty="0">
                          <a:solidFill>
                            <a:schemeClr val="tx1"/>
                          </a:solidFill>
                          <a:latin typeface="+mn-ea"/>
                          <a:ea typeface="+mn-ea"/>
                          <a:cs typeface="+mn-cs"/>
                        </a:rPr>
                        <a:t>年度）</a:t>
                      </a:r>
                      <a:endParaRPr kumimoji="1" lang="en-US" altLang="ja-JP" sz="1100" i="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021257">
                <a:tc>
                  <a:txBody>
                    <a:bodyPr/>
                    <a:lstStyle/>
                    <a:p>
                      <a:pPr algn="l">
                        <a:lnSpc>
                          <a:spcPts val="1400"/>
                        </a:lnSpc>
                      </a:pPr>
                      <a:r>
                        <a:rPr kumimoji="1" lang="ja-JP" altLang="en-US" sz="1400" b="0" dirty="0">
                          <a:solidFill>
                            <a:schemeClr val="tx1"/>
                          </a:solidFill>
                        </a:rPr>
                        <a:t>④東洋陶磁美術館</a:t>
                      </a:r>
                      <a:endParaRPr kumimoji="1" lang="en-US" altLang="ja-JP" sz="1400" b="0"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和式トイレの洋式化</a:t>
                      </a:r>
                      <a:r>
                        <a:rPr kumimoji="1" lang="ja-JP" altLang="en-US" sz="1100" b="0" kern="1200" dirty="0">
                          <a:solidFill>
                            <a:schemeClr val="tx1"/>
                          </a:solidFill>
                          <a:latin typeface="+mn-lt"/>
                          <a:ea typeface="+mn-ea"/>
                          <a:cs typeface="+mn-cs"/>
                        </a:rPr>
                        <a:t>　</a:t>
                      </a:r>
                      <a:endParaRPr kumimoji="1" lang="en-US" altLang="ja-JP" sz="1100" b="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　</a:t>
                      </a:r>
                      <a:r>
                        <a:rPr kumimoji="1" lang="ja-JP" altLang="ja-JP" sz="1100" b="0" kern="1200" dirty="0">
                          <a:solidFill>
                            <a:schemeClr val="tx1"/>
                          </a:solidFill>
                          <a:latin typeface="+mn-lt"/>
                          <a:ea typeface="+mn-ea"/>
                          <a:cs typeface="+mn-cs"/>
                        </a:rPr>
                        <a:t>（地下</a:t>
                      </a:r>
                      <a:r>
                        <a:rPr kumimoji="1" lang="en-US" altLang="ja-JP" sz="1100" b="0" kern="1200" dirty="0">
                          <a:solidFill>
                            <a:schemeClr val="tx1"/>
                          </a:solidFill>
                          <a:latin typeface="+mn-lt"/>
                          <a:ea typeface="+mn-ea"/>
                          <a:cs typeface="+mn-cs"/>
                        </a:rPr>
                        <a:t>1</a:t>
                      </a:r>
                      <a:r>
                        <a:rPr kumimoji="1" lang="ja-JP" altLang="ja-JP" sz="1100" b="0" kern="1200" dirty="0">
                          <a:solidFill>
                            <a:schemeClr val="tx1"/>
                          </a:solidFill>
                          <a:latin typeface="+mn-lt"/>
                          <a:ea typeface="+mn-ea"/>
                          <a:cs typeface="+mn-cs"/>
                        </a:rPr>
                        <a:t>階、</a:t>
                      </a:r>
                      <a:r>
                        <a:rPr kumimoji="1" lang="en-US" altLang="ja-JP" sz="1100" b="0" kern="1200" dirty="0">
                          <a:solidFill>
                            <a:schemeClr val="tx1"/>
                          </a:solidFill>
                          <a:latin typeface="+mn-lt"/>
                          <a:ea typeface="+mn-ea"/>
                          <a:cs typeface="+mn-cs"/>
                        </a:rPr>
                        <a:t>1</a:t>
                      </a:r>
                      <a:r>
                        <a:rPr kumimoji="1" lang="ja-JP" altLang="ja-JP" sz="1100" b="0" kern="1200" dirty="0">
                          <a:solidFill>
                            <a:schemeClr val="tx1"/>
                          </a:solidFill>
                          <a:latin typeface="+mn-lt"/>
                          <a:ea typeface="+mn-ea"/>
                          <a:cs typeface="+mn-cs"/>
                        </a:rPr>
                        <a:t>階、</a:t>
                      </a:r>
                      <a:r>
                        <a:rPr kumimoji="1" lang="en-US" altLang="ja-JP" sz="1100" b="0" kern="1200" dirty="0">
                          <a:solidFill>
                            <a:schemeClr val="tx1"/>
                          </a:solidFill>
                          <a:latin typeface="+mn-lt"/>
                          <a:ea typeface="+mn-ea"/>
                          <a:cs typeface="+mn-cs"/>
                        </a:rPr>
                        <a:t>2</a:t>
                      </a:r>
                      <a:r>
                        <a:rPr kumimoji="1" lang="ja-JP" altLang="ja-JP" sz="1100" b="0" kern="1200" dirty="0">
                          <a:solidFill>
                            <a:schemeClr val="tx1"/>
                          </a:solidFill>
                          <a:latin typeface="+mn-lt"/>
                          <a:ea typeface="+mn-ea"/>
                          <a:cs typeface="+mn-cs"/>
                        </a:rPr>
                        <a:t>階）</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・ゴールデンウィーク期間中の臨時開館</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2014</a:t>
                      </a:r>
                      <a:r>
                        <a:rPr kumimoji="1" lang="ja-JP" altLang="en-US" sz="1100" kern="1200" dirty="0">
                          <a:solidFill>
                            <a:schemeClr val="tx1"/>
                          </a:solidFill>
                          <a:latin typeface="+mn-lt"/>
                          <a:ea typeface="+mn-ea"/>
                          <a:cs typeface="+mn-cs"/>
                        </a:rPr>
                        <a:t>年度～</a:t>
                      </a:r>
                      <a:r>
                        <a:rPr kumimoji="1" lang="ja-JP" altLang="en-US" sz="1100" b="0" kern="1200" dirty="0">
                          <a:solidFill>
                            <a:schemeClr val="tx1"/>
                          </a:solidFill>
                          <a:latin typeface="+mn-lt"/>
                          <a:ea typeface="+mn-ea"/>
                          <a:cs typeface="+mn-cs"/>
                        </a:rPr>
                        <a:t>）</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・お盆期間の臨時開館（</a:t>
                      </a:r>
                      <a:r>
                        <a:rPr kumimoji="1" lang="en-US" altLang="ja-JP" sz="1100" i="0" kern="1200" dirty="0">
                          <a:solidFill>
                            <a:schemeClr val="tx1"/>
                          </a:solidFill>
                          <a:latin typeface="+mn-lt"/>
                          <a:ea typeface="+mn-ea"/>
                          <a:cs typeface="+mn-cs"/>
                        </a:rPr>
                        <a:t>2016</a:t>
                      </a:r>
                      <a:r>
                        <a:rPr kumimoji="1" lang="ja-JP" altLang="en-US" sz="1100" i="0" kern="1200" dirty="0">
                          <a:solidFill>
                            <a:schemeClr val="tx1"/>
                          </a:solidFill>
                          <a:latin typeface="+mn-lt"/>
                          <a:ea typeface="+mn-ea"/>
                          <a:cs typeface="+mn-cs"/>
                        </a:rPr>
                        <a:t>年度～）</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光のルネサンス会期中の夜間延長</a:t>
                      </a:r>
                      <a:endParaRPr kumimoji="1" lang="en-US" altLang="ja-JP" sz="1100" b="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　</a:t>
                      </a:r>
                      <a:r>
                        <a:rPr kumimoji="1" lang="ja-JP" altLang="ja-JP" sz="1100" b="0" kern="1200" dirty="0">
                          <a:solidFill>
                            <a:schemeClr val="tx1"/>
                          </a:solidFill>
                          <a:latin typeface="+mn-lt"/>
                          <a:ea typeface="+mn-ea"/>
                          <a:cs typeface="+mn-cs"/>
                        </a:rPr>
                        <a:t>（午後</a:t>
                      </a:r>
                      <a:r>
                        <a:rPr kumimoji="1" lang="en-US" altLang="ja-JP" sz="1100" b="0" kern="1200" dirty="0">
                          <a:solidFill>
                            <a:schemeClr val="tx1"/>
                          </a:solidFill>
                          <a:latin typeface="+mn-lt"/>
                          <a:ea typeface="+mn-ea"/>
                          <a:cs typeface="+mn-cs"/>
                        </a:rPr>
                        <a:t>7</a:t>
                      </a:r>
                      <a:r>
                        <a:rPr kumimoji="1" lang="ja-JP" altLang="ja-JP" sz="1100" b="0" kern="1200" dirty="0">
                          <a:solidFill>
                            <a:schemeClr val="tx1"/>
                          </a:solidFill>
                          <a:latin typeface="+mn-lt"/>
                          <a:ea typeface="+mn-ea"/>
                          <a:cs typeface="+mn-cs"/>
                        </a:rPr>
                        <a:t>時まで</a:t>
                      </a:r>
                      <a:r>
                        <a:rPr kumimoji="1" lang="ja-JP" altLang="en-US" sz="1100" b="0" kern="1200" dirty="0">
                          <a:solidFill>
                            <a:schemeClr val="tx1"/>
                          </a:solidFill>
                          <a:latin typeface="+mn-lt"/>
                          <a:ea typeface="+mn-ea"/>
                          <a:cs typeface="+mn-cs"/>
                        </a:rPr>
                        <a:t>、</a:t>
                      </a:r>
                      <a:r>
                        <a:rPr kumimoji="1" lang="en-US" altLang="ja-JP" sz="1100" b="0" kern="1200" dirty="0">
                          <a:solidFill>
                            <a:schemeClr val="tx1"/>
                          </a:solidFill>
                          <a:latin typeface="+mn-lt"/>
                          <a:ea typeface="+mn-ea"/>
                          <a:cs typeface="+mn-cs"/>
                        </a:rPr>
                        <a:t>2014</a:t>
                      </a:r>
                      <a:r>
                        <a:rPr kumimoji="1" lang="ja-JP" altLang="en-US" sz="1100" b="0" kern="1200" dirty="0">
                          <a:solidFill>
                            <a:schemeClr val="tx1"/>
                          </a:solidFill>
                          <a:latin typeface="+mn-lt"/>
                          <a:ea typeface="+mn-ea"/>
                          <a:cs typeface="+mn-cs"/>
                        </a:rPr>
                        <a:t>年度～）</a:t>
                      </a:r>
                      <a:endParaRPr kumimoji="1" lang="en-US" altLang="ja-JP" sz="1100" b="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kern="1200" dirty="0">
                          <a:solidFill>
                            <a:schemeClr val="tx1"/>
                          </a:solidFill>
                          <a:latin typeface="+mn-lt"/>
                          <a:ea typeface="+mn-ea"/>
                          <a:cs typeface="+mn-cs"/>
                        </a:rPr>
                        <a:t>・</a:t>
                      </a:r>
                      <a:r>
                        <a:rPr kumimoji="1" lang="ja-JP" altLang="ja-JP" sz="1100" b="0" kern="1200" dirty="0">
                          <a:solidFill>
                            <a:schemeClr val="tx1"/>
                          </a:solidFill>
                          <a:latin typeface="+mn-lt"/>
                          <a:ea typeface="+mn-ea"/>
                          <a:cs typeface="+mn-cs"/>
                        </a:rPr>
                        <a:t>館内案内表示の充実</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kern="1200" dirty="0">
                          <a:solidFill>
                            <a:schemeClr val="tx1"/>
                          </a:solidFill>
                          <a:latin typeface="+mn-lt"/>
                          <a:ea typeface="+mn-ea"/>
                          <a:cs typeface="+mn-cs"/>
                        </a:rPr>
                        <a:t>・屋外固定看板・移動式看板の充実（</a:t>
                      </a:r>
                      <a:r>
                        <a:rPr kumimoji="1" lang="en-US" altLang="ja-JP" sz="1100" b="0" i="0" kern="1200" dirty="0">
                          <a:solidFill>
                            <a:schemeClr val="tx1"/>
                          </a:solidFill>
                          <a:latin typeface="+mn-lt"/>
                          <a:ea typeface="+mn-ea"/>
                          <a:cs typeface="+mn-cs"/>
                        </a:rPr>
                        <a:t>2015</a:t>
                      </a:r>
                      <a:r>
                        <a:rPr kumimoji="1" lang="ja-JP" altLang="en-US" sz="1100" b="0" i="0" kern="1200" dirty="0">
                          <a:solidFill>
                            <a:schemeClr val="tx1"/>
                          </a:solidFill>
                          <a:latin typeface="+mn-lt"/>
                          <a:ea typeface="+mn-ea"/>
                          <a:cs typeface="+mn-cs"/>
                        </a:rPr>
                        <a:t>年度）</a:t>
                      </a:r>
                      <a:endParaRPr kumimoji="1" lang="en-US" altLang="ja-JP" sz="1100" b="0" i="0" kern="120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0" i="0" strike="noStrike" kern="1200" baseline="0" dirty="0">
                          <a:solidFill>
                            <a:schemeClr val="tx1"/>
                          </a:solidFill>
                          <a:latin typeface="+mn-lt"/>
                          <a:ea typeface="+mn-ea"/>
                          <a:cs typeface="+mn-cs"/>
                        </a:rPr>
                        <a:t>・館周辺での案内看板の充実（</a:t>
                      </a:r>
                      <a:r>
                        <a:rPr kumimoji="1" lang="en-US" altLang="ja-JP" sz="1100" b="0" i="0" strike="noStrike" kern="1200" baseline="0" dirty="0">
                          <a:solidFill>
                            <a:schemeClr val="tx1"/>
                          </a:solidFill>
                          <a:latin typeface="+mn-lt"/>
                          <a:ea typeface="+mn-ea"/>
                          <a:cs typeface="+mn-cs"/>
                        </a:rPr>
                        <a:t>2017</a:t>
                      </a:r>
                      <a:r>
                        <a:rPr kumimoji="1" lang="ja-JP" altLang="en-US" sz="1100" b="0" i="0" strike="noStrike" kern="1200" baseline="0" dirty="0">
                          <a:solidFill>
                            <a:schemeClr val="tx1"/>
                          </a:solidFill>
                          <a:latin typeface="+mn-lt"/>
                          <a:ea typeface="+mn-ea"/>
                          <a:cs typeface="+mn-cs"/>
                        </a:rPr>
                        <a:t>年度）</a:t>
                      </a:r>
                      <a:endParaRPr kumimoji="1" lang="en-US" altLang="ja-JP" sz="1100" b="0" strike="noStrike" kern="1200" baseline="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58548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498579" y="2319323"/>
            <a:ext cx="690742" cy="216000"/>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339752" y="1796013"/>
            <a:ext cx="504056" cy="216000"/>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660232" y="2347086"/>
            <a:ext cx="2160240" cy="1441954"/>
          </a:xfrm>
          <a:prstGeom prst="roundRect">
            <a:avLst>
              <a:gd name="adj" fmla="val 6487"/>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6660232" y="4011404"/>
            <a:ext cx="2160240" cy="216000"/>
          </a:xfrm>
          <a:prstGeom prst="roundRect">
            <a:avLst>
              <a:gd name="adj" fmla="val 8469"/>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8028384" y="0"/>
            <a:ext cx="1099170" cy="338554"/>
          </a:xfrm>
          <a:prstGeom prst="rect">
            <a:avLst/>
          </a:prstGeom>
        </p:spPr>
        <p:txBody>
          <a:bodyPr wrap="square">
            <a:spAutoFit/>
          </a:bodyPr>
          <a:lstStyle/>
          <a:p>
            <a:r>
              <a:rPr lang="en-US" altLang="ja-JP" sz="1600" dirty="0"/>
              <a:t>A5.(14)</a:t>
            </a:r>
            <a:endParaRPr lang="ja-JP" altLang="en-US" sz="1600" dirty="0"/>
          </a:p>
        </p:txBody>
      </p:sp>
      <p:sp>
        <p:nvSpPr>
          <p:cNvPr id="8" name="正方形/長方形 7"/>
          <p:cNvSpPr/>
          <p:nvPr/>
        </p:nvSpPr>
        <p:spPr>
          <a:xfrm>
            <a:off x="251520" y="251356"/>
            <a:ext cx="7344816" cy="369332"/>
          </a:xfrm>
          <a:prstGeom prst="rect">
            <a:avLst/>
          </a:prstGeom>
        </p:spPr>
        <p:txBody>
          <a:bodyPr wrap="square">
            <a:spAutoFit/>
          </a:bodyPr>
          <a:lstStyle/>
          <a:p>
            <a:r>
              <a:rPr lang="ja-JP" altLang="en-US" b="1" dirty="0">
                <a:solidFill>
                  <a:srgbClr val="000000"/>
                </a:solidFill>
                <a:latin typeface="Calibri" pitchFamily="34" charset="0"/>
              </a:rPr>
              <a:t>①～⑥　モデル施設におけるサービス向上の取組　（２／２）</a:t>
            </a:r>
            <a:endParaRPr lang="en-US" altLang="ja-JP" b="1" dirty="0">
              <a:solidFill>
                <a:srgbClr val="000000"/>
              </a:solidFill>
              <a:latin typeface="Calibri" pitchFamily="34" charset="0"/>
            </a:endParaRPr>
          </a:p>
        </p:txBody>
      </p:sp>
      <p:cxnSp>
        <p:nvCxnSpPr>
          <p:cNvPr id="10" name="直線コネクタ 9"/>
          <p:cNvCxnSpPr/>
          <p:nvPr/>
        </p:nvCxnSpPr>
        <p:spPr>
          <a:xfrm>
            <a:off x="179512" y="638979"/>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 10"/>
          <p:cNvSpPr>
            <a:spLocks noGrp="1"/>
          </p:cNvSpPr>
          <p:nvPr>
            <p:ph type="sldNum" sz="quarter" idx="12"/>
          </p:nvPr>
        </p:nvSpPr>
        <p:spPr/>
        <p:txBody>
          <a:bodyPr/>
          <a:lstStyle/>
          <a:p>
            <a:fld id="{CCEC3038-1CF1-4B63-9920-55248DCFBA97}" type="slidenum">
              <a:rPr kumimoji="1" lang="ja-JP" altLang="en-US" smtClean="0"/>
              <a:pPr/>
              <a:t>159</a:t>
            </a:fld>
            <a:endParaRPr kumimoji="1" lang="ja-JP" altLang="en-US"/>
          </a:p>
        </p:txBody>
      </p:sp>
      <p:sp>
        <p:nvSpPr>
          <p:cNvPr id="15"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・サービス改善（動物園など）</a:t>
            </a:r>
            <a:endParaRPr lang="en-US" altLang="ja-JP" sz="1100" dirty="0"/>
          </a:p>
        </p:txBody>
      </p:sp>
      <p:graphicFrame>
        <p:nvGraphicFramePr>
          <p:cNvPr id="16" name="表 15"/>
          <p:cNvGraphicFramePr>
            <a:graphicFrameLocks noGrp="1"/>
          </p:cNvGraphicFramePr>
          <p:nvPr>
            <p:extLst/>
          </p:nvPr>
        </p:nvGraphicFramePr>
        <p:xfrm>
          <a:off x="395536" y="1227338"/>
          <a:ext cx="8424936" cy="3566160"/>
        </p:xfrm>
        <a:graphic>
          <a:graphicData uri="http://schemas.openxmlformats.org/drawingml/2006/table">
            <a:tbl>
              <a:tblPr firstRow="1" bandRow="1">
                <a:tableStyleId>{BDBED569-4797-4DF1-A0F4-6AAB3CD982D8}</a:tableStyleId>
              </a:tblPr>
              <a:tblGrid>
                <a:gridCol w="1584176">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2160240">
                  <a:extLst>
                    <a:ext uri="{9D8B030D-6E8A-4147-A177-3AD203B41FA5}">
                      <a16:colId xmlns:a16="http://schemas.microsoft.com/office/drawing/2014/main" xmlns="" val="20003"/>
                    </a:ext>
                  </a:extLst>
                </a:gridCol>
              </a:tblGrid>
              <a:tr h="232296">
                <a:tc rowSpan="2">
                  <a:txBody>
                    <a:bodyPr/>
                    <a:lstStyle/>
                    <a:p>
                      <a:pPr algn="ctr">
                        <a:lnSpc>
                          <a:spcPts val="1400"/>
                        </a:lnSpc>
                      </a:pPr>
                      <a:endParaRPr kumimoji="1" lang="en-US" altLang="ja-JP" sz="14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3">
                  <a:txBody>
                    <a:bodyPr/>
                    <a:lstStyle/>
                    <a:p>
                      <a:pPr algn="ctr">
                        <a:lnSpc>
                          <a:spcPts val="1400"/>
                        </a:lnSpc>
                      </a:pPr>
                      <a:r>
                        <a:rPr lang="ja-JP" altLang="en-US" sz="1200" b="1" dirty="0">
                          <a:solidFill>
                            <a:schemeClr val="tx1"/>
                          </a:solidFill>
                        </a:rPr>
                        <a:t>主なサービス向上の取組（予定を含む）</a:t>
                      </a:r>
                      <a:endParaRPr lang="en-US" altLang="ja-JP" sz="1200" b="1" dirty="0">
                        <a:solidFill>
                          <a:schemeClr val="tx1"/>
                        </a:solidFill>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tc hMerge="1">
                  <a:txBody>
                    <a:bodyPr/>
                    <a:lstStyle/>
                    <a:p>
                      <a:pPr algn="ctr">
                        <a:lnSpc>
                          <a:spcPts val="1800"/>
                        </a:lnSpc>
                      </a:pPr>
                      <a:endParaRPr lang="en-US" altLang="ja-JP" sz="1400" b="1" dirty="0">
                        <a:solidFill>
                          <a:schemeClr val="bg1"/>
                        </a:solidFill>
                      </a:endParaRPr>
                    </a:p>
                  </a:txBody>
                  <a:tcPr anchor="ctr">
                    <a:lnB w="12700" cap="flat" cmpd="sng" algn="ctr">
                      <a:solidFill>
                        <a:srgbClr val="00B0F0"/>
                      </a:solidFill>
                      <a:prstDash val="solid"/>
                      <a:round/>
                      <a:headEnd type="none" w="med" len="med"/>
                      <a:tailEnd type="none" w="med" len="med"/>
                    </a:lnB>
                    <a:solidFill>
                      <a:schemeClr val="accent1"/>
                    </a:solidFill>
                  </a:tcPr>
                </a:tc>
                <a:extLst>
                  <a:ext uri="{0D108BD9-81ED-4DB2-BD59-A6C34878D82A}">
                    <a16:rowId xmlns:a16="http://schemas.microsoft.com/office/drawing/2014/main" xmlns="" val="10000"/>
                  </a:ext>
                </a:extLst>
              </a:tr>
              <a:tr h="232296">
                <a:tc vMerge="1">
                  <a:txBody>
                    <a:bodyPr/>
                    <a:lstStyle/>
                    <a:p>
                      <a:pPr algn="ctr"/>
                      <a:endParaRPr kumimoji="1" lang="en-US" altLang="ja-JP" sz="1400" b="0" dirty="0"/>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トイレの改修</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開館日・開館時間の延長等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auto" latinLnBrk="0" hangingPunct="1">
                        <a:lnSpc>
                          <a:spcPts val="14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案内表示の改善・設置等</a:t>
                      </a:r>
                      <a:endParaRPr kumimoji="1" lang="en-US" altLang="ja-JP" sz="1200" kern="1200" dirty="0">
                        <a:solidFill>
                          <a:schemeClr val="tx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968285">
                <a:tc>
                  <a:txBody>
                    <a:bodyPr/>
                    <a:lstStyle/>
                    <a:p>
                      <a:pPr algn="l">
                        <a:lnSpc>
                          <a:spcPts val="1400"/>
                        </a:lnSpc>
                      </a:pPr>
                      <a:r>
                        <a:rPr kumimoji="1" lang="ja-JP" altLang="en-US" sz="1400" b="0" dirty="0">
                          <a:solidFill>
                            <a:schemeClr val="tx1"/>
                          </a:solidFill>
                        </a:rPr>
                        <a:t>⑤中央図書館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lang="en-US" altLang="ja-JP" sz="1100" b="0" dirty="0">
                          <a:solidFill>
                            <a:schemeClr val="tx1"/>
                          </a:solidFill>
                        </a:rPr>
                        <a:t>1</a:t>
                      </a:r>
                      <a:r>
                        <a:rPr lang="ja-JP" altLang="en-US" sz="1100" b="0" dirty="0">
                          <a:solidFill>
                            <a:schemeClr val="tx1"/>
                          </a:solidFill>
                        </a:rPr>
                        <a:t>階・地下</a:t>
                      </a:r>
                      <a:r>
                        <a:rPr lang="en-US" altLang="ja-JP" sz="1100" b="0" dirty="0">
                          <a:solidFill>
                            <a:schemeClr val="tx1"/>
                          </a:solidFill>
                        </a:rPr>
                        <a:t>1</a:t>
                      </a:r>
                      <a:r>
                        <a:rPr lang="ja-JP" altLang="en-US" sz="1100" b="0" dirty="0">
                          <a:solidFill>
                            <a:schemeClr val="tx1"/>
                          </a:solidFill>
                        </a:rPr>
                        <a:t>階女子トイレの洋式化</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1100" kern="1200" spc="-40" baseline="0" dirty="0">
                          <a:solidFill>
                            <a:schemeClr val="tx1"/>
                          </a:solidFill>
                          <a:latin typeface="+mn-lt"/>
                          <a:ea typeface="+mn-ea"/>
                          <a:cs typeface="+mn-cs"/>
                        </a:rPr>
                        <a:t>・開館日の増</a:t>
                      </a:r>
                    </a:p>
                    <a:p>
                      <a:pPr>
                        <a:lnSpc>
                          <a:spcPts val="1400"/>
                        </a:lnSpc>
                      </a:pPr>
                      <a:r>
                        <a:rPr kumimoji="1" lang="ja-JP" altLang="en-US" sz="1100" kern="1200" spc="-40" baseline="0" dirty="0">
                          <a:solidFill>
                            <a:schemeClr val="tx1"/>
                          </a:solidFill>
                          <a:latin typeface="+mn-lt"/>
                          <a:ea typeface="+mn-ea"/>
                          <a:cs typeface="+mn-cs"/>
                        </a:rPr>
                        <a:t>　　中央図書館：</a:t>
                      </a:r>
                      <a:r>
                        <a:rPr kumimoji="1" lang="en-US" altLang="ja-JP" sz="1100" kern="1200" spc="-40" baseline="0" dirty="0">
                          <a:solidFill>
                            <a:schemeClr val="tx1"/>
                          </a:solidFill>
                          <a:latin typeface="+mn-lt"/>
                          <a:ea typeface="+mn-ea"/>
                          <a:cs typeface="+mn-cs"/>
                        </a:rPr>
                        <a:t>4</a:t>
                      </a:r>
                      <a:r>
                        <a:rPr kumimoji="1" lang="ja-JP" altLang="en-US" sz="1100" kern="1200" spc="-40" baseline="0" dirty="0">
                          <a:solidFill>
                            <a:schemeClr val="tx1"/>
                          </a:solidFill>
                          <a:latin typeface="+mn-lt"/>
                          <a:ea typeface="+mn-ea"/>
                          <a:cs typeface="+mn-cs"/>
                        </a:rPr>
                        <a:t>日間</a:t>
                      </a:r>
                    </a:p>
                    <a:p>
                      <a:pPr>
                        <a:lnSpc>
                          <a:spcPts val="1400"/>
                        </a:lnSpc>
                      </a:pPr>
                      <a:r>
                        <a:rPr kumimoji="1" lang="ja-JP" altLang="en-US" sz="1100" kern="1200" spc="-40" baseline="0" dirty="0">
                          <a:solidFill>
                            <a:schemeClr val="tx1"/>
                          </a:solidFill>
                          <a:latin typeface="+mn-lt"/>
                          <a:ea typeface="+mn-ea"/>
                          <a:cs typeface="+mn-cs"/>
                        </a:rPr>
                        <a:t>　　地域図書館：</a:t>
                      </a:r>
                      <a:r>
                        <a:rPr kumimoji="1" lang="en-US" altLang="ja-JP" sz="1100" kern="1200" spc="-40" baseline="0" dirty="0">
                          <a:solidFill>
                            <a:schemeClr val="tx1"/>
                          </a:solidFill>
                          <a:latin typeface="+mn-lt"/>
                          <a:ea typeface="+mn-ea"/>
                          <a:cs typeface="+mn-cs"/>
                        </a:rPr>
                        <a:t>2</a:t>
                      </a:r>
                      <a:r>
                        <a:rPr kumimoji="1" lang="ja-JP" altLang="en-US" sz="1100" kern="1200" spc="-40" baseline="0" dirty="0">
                          <a:solidFill>
                            <a:schemeClr val="tx1"/>
                          </a:solidFill>
                          <a:latin typeface="+mn-lt"/>
                          <a:ea typeface="+mn-ea"/>
                          <a:cs typeface="+mn-cs"/>
                        </a:rPr>
                        <a:t>日間</a:t>
                      </a:r>
                    </a:p>
                    <a:p>
                      <a:pPr>
                        <a:lnSpc>
                          <a:spcPts val="1400"/>
                        </a:lnSpc>
                      </a:pPr>
                      <a:r>
                        <a:rPr kumimoji="1" lang="ja-JP" altLang="en-US" sz="1100" kern="1200" spc="-40" baseline="0" dirty="0">
                          <a:solidFill>
                            <a:schemeClr val="tx1"/>
                          </a:solidFill>
                          <a:latin typeface="+mn-lt"/>
                          <a:ea typeface="+mn-ea"/>
                          <a:cs typeface="+mn-cs"/>
                        </a:rPr>
                        <a:t>・年末開館（</a:t>
                      </a:r>
                      <a:r>
                        <a:rPr kumimoji="1" lang="en-US" altLang="ja-JP" sz="1100" kern="1200" spc="-40" baseline="0" dirty="0">
                          <a:solidFill>
                            <a:schemeClr val="tx1"/>
                          </a:solidFill>
                          <a:latin typeface="+mn-lt"/>
                          <a:ea typeface="+mn-ea"/>
                          <a:cs typeface="+mn-cs"/>
                        </a:rPr>
                        <a:t>12</a:t>
                      </a:r>
                      <a:r>
                        <a:rPr kumimoji="1" lang="ja-JP" altLang="en-US" sz="1100" kern="1200" spc="-40" baseline="0" dirty="0">
                          <a:solidFill>
                            <a:schemeClr val="tx1"/>
                          </a:solidFill>
                          <a:latin typeface="+mn-lt"/>
                          <a:ea typeface="+mn-ea"/>
                          <a:cs typeface="+mn-cs"/>
                        </a:rPr>
                        <a:t>月</a:t>
                      </a:r>
                      <a:r>
                        <a:rPr kumimoji="1" lang="en-US" altLang="ja-JP" sz="1100" kern="1200" spc="-40" baseline="0" dirty="0">
                          <a:solidFill>
                            <a:schemeClr val="tx1"/>
                          </a:solidFill>
                          <a:latin typeface="+mn-lt"/>
                          <a:ea typeface="+mn-ea"/>
                          <a:cs typeface="+mn-cs"/>
                        </a:rPr>
                        <a:t>28</a:t>
                      </a:r>
                      <a:r>
                        <a:rPr kumimoji="1" lang="ja-JP" altLang="en-US" sz="1100" kern="1200" spc="-40" baseline="0" dirty="0">
                          <a:solidFill>
                            <a:schemeClr val="tx1"/>
                          </a:solidFill>
                          <a:latin typeface="+mn-lt"/>
                          <a:ea typeface="+mn-ea"/>
                          <a:cs typeface="+mn-cs"/>
                        </a:rPr>
                        <a:t>日）</a:t>
                      </a:r>
                      <a:r>
                        <a:rPr kumimoji="1" lang="en-US" altLang="ja-JP" sz="1100" kern="1200" spc="-40" baseline="0" dirty="0">
                          <a:solidFill>
                            <a:schemeClr val="tx1"/>
                          </a:solidFill>
                          <a:latin typeface="+mn-lt"/>
                          <a:ea typeface="+mn-ea"/>
                          <a:cs typeface="+mn-cs"/>
                        </a:rPr>
                        <a:t>:2014</a:t>
                      </a:r>
                      <a:r>
                        <a:rPr kumimoji="1" lang="ja-JP" altLang="en-US" sz="1100" kern="1200" spc="-40" baseline="0" dirty="0">
                          <a:solidFill>
                            <a:schemeClr val="tx1"/>
                          </a:solidFill>
                          <a:latin typeface="+mn-lt"/>
                          <a:ea typeface="+mn-ea"/>
                          <a:cs typeface="+mn-cs"/>
                        </a:rPr>
                        <a:t>年～</a:t>
                      </a:r>
                    </a:p>
                    <a:p>
                      <a:pPr>
                        <a:lnSpc>
                          <a:spcPts val="1400"/>
                        </a:lnSpc>
                      </a:pPr>
                      <a:r>
                        <a:rPr kumimoji="1" lang="ja-JP" altLang="en-US" sz="1100" kern="1200" spc="-40" baseline="0" dirty="0">
                          <a:solidFill>
                            <a:schemeClr val="tx1"/>
                          </a:solidFill>
                          <a:latin typeface="+mn-lt"/>
                          <a:ea typeface="+mn-ea"/>
                          <a:cs typeface="+mn-cs"/>
                        </a:rPr>
                        <a:t>・蔵書点検日の見直し</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・子ども向け表示の設置</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階休憩スペース案内表示の設置</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・外国語案内の追加</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・公衆無線</a:t>
                      </a:r>
                      <a:r>
                        <a:rPr kumimoji="1" lang="en-US" altLang="ja-JP" sz="1100" kern="1200" dirty="0">
                          <a:solidFill>
                            <a:schemeClr val="tx1"/>
                          </a:solidFill>
                          <a:latin typeface="+mn-lt"/>
                          <a:ea typeface="+mn-ea"/>
                          <a:cs typeface="+mn-cs"/>
                        </a:rPr>
                        <a:t>LAN</a:t>
                      </a:r>
                      <a:r>
                        <a:rPr kumimoji="1" lang="ja-JP" altLang="en-US" sz="1100" kern="1200" dirty="0">
                          <a:solidFill>
                            <a:schemeClr val="tx1"/>
                          </a:solidFill>
                          <a:latin typeface="+mn-lt"/>
                          <a:ea typeface="+mn-ea"/>
                          <a:cs typeface="+mn-cs"/>
                        </a:rPr>
                        <a:t>環境の整備（中央図書館ほか</a:t>
                      </a:r>
                      <a:r>
                        <a:rPr kumimoji="1" lang="en-US" altLang="ja-JP" sz="1100" kern="1200" dirty="0">
                          <a:solidFill>
                            <a:schemeClr val="tx1"/>
                          </a:solidFill>
                          <a:latin typeface="+mn-lt"/>
                          <a:ea typeface="+mn-ea"/>
                          <a:cs typeface="+mn-cs"/>
                        </a:rPr>
                        <a:t>23</a:t>
                      </a:r>
                      <a:r>
                        <a:rPr kumimoji="1" lang="ja-JP" altLang="en-US" sz="1100" kern="1200" dirty="0">
                          <a:solidFill>
                            <a:schemeClr val="tx1"/>
                          </a:solidFill>
                          <a:latin typeface="+mn-lt"/>
                          <a:ea typeface="+mn-ea"/>
                          <a:cs typeface="+mn-cs"/>
                        </a:rPr>
                        <a:t>館）</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・図書館返却ポストの設置（市役所・平野区役所）</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・飲み物の利用緩和</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kern="1200" dirty="0">
                          <a:solidFill>
                            <a:schemeClr val="tx1"/>
                          </a:solidFill>
                          <a:latin typeface="+mn-lt"/>
                          <a:ea typeface="+mn-ea"/>
                          <a:cs typeface="+mn-cs"/>
                        </a:rPr>
                        <a:t>・情報発信の充実（デジタルアーカイブのオープンデータ化、</a:t>
                      </a:r>
                      <a:r>
                        <a:rPr kumimoji="1" lang="en-US" altLang="ja-JP" sz="1100" kern="1200" dirty="0">
                          <a:solidFill>
                            <a:schemeClr val="tx1"/>
                          </a:solidFill>
                          <a:latin typeface="+mn-lt"/>
                          <a:ea typeface="+mn-ea"/>
                          <a:cs typeface="+mn-cs"/>
                        </a:rPr>
                        <a:t>Facebook</a:t>
                      </a:r>
                      <a:r>
                        <a:rPr kumimoji="1" lang="ja-JP" altLang="en-US" sz="1100" kern="1200" dirty="0" err="1">
                          <a:solidFill>
                            <a:schemeClr val="tx1"/>
                          </a:solidFill>
                          <a:latin typeface="+mn-lt"/>
                          <a:ea typeface="+mn-ea"/>
                          <a:cs typeface="+mn-cs"/>
                        </a:rPr>
                        <a:t>での</a:t>
                      </a:r>
                      <a:r>
                        <a:rPr kumimoji="1" lang="ja-JP" altLang="en-US" sz="1100" kern="1200" dirty="0">
                          <a:solidFill>
                            <a:schemeClr val="tx1"/>
                          </a:solidFill>
                          <a:latin typeface="+mn-lt"/>
                          <a:ea typeface="+mn-ea"/>
                          <a:cs typeface="+mn-cs"/>
                        </a:rPr>
                        <a:t>情報発信の開始）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841787">
                <a:tc>
                  <a:txBody>
                    <a:bodyPr/>
                    <a:lstStyle/>
                    <a:p>
                      <a:pPr algn="l">
                        <a:lnSpc>
                          <a:spcPts val="1400"/>
                        </a:lnSpc>
                      </a:pPr>
                      <a:r>
                        <a:rPr kumimoji="1" lang="ja-JP" altLang="en-US" sz="1400" b="0" dirty="0">
                          <a:solidFill>
                            <a:schemeClr val="tx1"/>
                          </a:solidFill>
                        </a:rPr>
                        <a:t>⑥市立大学学術</a:t>
                      </a:r>
                    </a:p>
                    <a:p>
                      <a:pPr algn="l">
                        <a:lnSpc>
                          <a:spcPts val="1400"/>
                        </a:lnSpc>
                      </a:pPr>
                      <a:r>
                        <a:rPr kumimoji="1" lang="ja-JP" altLang="en-US" sz="1400" b="0" dirty="0">
                          <a:solidFill>
                            <a:schemeClr val="tx1"/>
                          </a:solidFill>
                        </a:rPr>
                        <a:t>　情報総合センター</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ja-JP" altLang="en-US" sz="1100" b="0" dirty="0">
                          <a:solidFill>
                            <a:schemeClr val="tx1"/>
                          </a:solidFill>
                        </a:rPr>
                        <a:t>・</a:t>
                      </a:r>
                      <a:r>
                        <a:rPr lang="ja-JP" altLang="en-US" sz="1100" b="0" dirty="0" err="1">
                          <a:solidFill>
                            <a:schemeClr val="tx1"/>
                          </a:solidFill>
                        </a:rPr>
                        <a:t>障がい</a:t>
                      </a:r>
                      <a:r>
                        <a:rPr lang="ja-JP" altLang="en-US" sz="1100" b="0" dirty="0">
                          <a:solidFill>
                            <a:schemeClr val="tx1"/>
                          </a:solidFill>
                        </a:rPr>
                        <a:t>者用トイレへの洗浄トイレの設置（</a:t>
                      </a:r>
                      <a:r>
                        <a:rPr lang="en-US" altLang="ja-JP" sz="1100" b="0" dirty="0">
                          <a:solidFill>
                            <a:schemeClr val="tx1"/>
                          </a:solidFill>
                        </a:rPr>
                        <a:t>10</a:t>
                      </a:r>
                      <a:r>
                        <a:rPr lang="ja-JP" altLang="en-US" sz="1100" b="0" dirty="0">
                          <a:solidFill>
                            <a:schemeClr val="tx1"/>
                          </a:solidFill>
                        </a:rPr>
                        <a:t>か所）</a:t>
                      </a:r>
                    </a:p>
                    <a:p>
                      <a:pPr marL="0" marR="0" indent="0" algn="l" defTabSz="914400" rtl="0" eaLnBrk="1" fontAlgn="auto" latinLnBrk="0" hangingPunct="1">
                        <a:lnSpc>
                          <a:spcPts val="1400"/>
                        </a:lnSpc>
                        <a:spcBef>
                          <a:spcPts val="0"/>
                        </a:spcBef>
                        <a:spcAft>
                          <a:spcPts val="0"/>
                        </a:spcAft>
                        <a:buClrTx/>
                        <a:buSzTx/>
                        <a:buFontTx/>
                        <a:buNone/>
                        <a:tabLst/>
                        <a:defRPr/>
                      </a:pPr>
                      <a:endParaRPr lang="en-US" altLang="ja-JP" sz="11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・春休み等の開館日増（</a:t>
                      </a:r>
                      <a:r>
                        <a:rPr kumimoji="1" lang="en-US" altLang="ja-JP" sz="1100" i="0" kern="1200" dirty="0">
                          <a:solidFill>
                            <a:schemeClr val="tx1"/>
                          </a:solidFill>
                          <a:latin typeface="+mn-lt"/>
                          <a:ea typeface="+mn-ea"/>
                          <a:cs typeface="+mn-cs"/>
                        </a:rPr>
                        <a:t>5</a:t>
                      </a:r>
                      <a:r>
                        <a:rPr kumimoji="1" lang="ja-JP" altLang="en-US" sz="1100" i="0" kern="1200" dirty="0">
                          <a:solidFill>
                            <a:schemeClr val="tx1"/>
                          </a:solidFill>
                          <a:latin typeface="+mn-lt"/>
                          <a:ea typeface="+mn-ea"/>
                          <a:cs typeface="+mn-cs"/>
                        </a:rPr>
                        <a:t>日間）</a:t>
                      </a: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・早朝開館（午前</a:t>
                      </a:r>
                      <a:r>
                        <a:rPr kumimoji="1" lang="en-US" altLang="ja-JP" sz="1100" i="0" kern="1200" dirty="0">
                          <a:solidFill>
                            <a:schemeClr val="tx1"/>
                          </a:solidFill>
                          <a:latin typeface="+mn-lt"/>
                          <a:ea typeface="+mn-ea"/>
                          <a:cs typeface="+mn-cs"/>
                        </a:rPr>
                        <a:t>8</a:t>
                      </a:r>
                      <a:r>
                        <a:rPr kumimoji="1" lang="ja-JP" altLang="en-US" sz="1100" i="0" kern="1200" dirty="0">
                          <a:solidFill>
                            <a:schemeClr val="tx1"/>
                          </a:solidFill>
                          <a:latin typeface="+mn-lt"/>
                          <a:ea typeface="+mn-ea"/>
                          <a:cs typeface="+mn-cs"/>
                        </a:rPr>
                        <a:t>時</a:t>
                      </a:r>
                      <a:r>
                        <a:rPr kumimoji="1" lang="en-US" altLang="ja-JP" sz="1100" i="0" kern="1200" dirty="0">
                          <a:solidFill>
                            <a:schemeClr val="tx1"/>
                          </a:solidFill>
                          <a:latin typeface="+mn-lt"/>
                          <a:ea typeface="+mn-ea"/>
                          <a:cs typeface="+mn-cs"/>
                        </a:rPr>
                        <a:t>30</a:t>
                      </a:r>
                      <a:r>
                        <a:rPr kumimoji="1" lang="ja-JP" altLang="en-US" sz="1100" i="0" kern="1200" dirty="0">
                          <a:solidFill>
                            <a:schemeClr val="tx1"/>
                          </a:solidFill>
                          <a:latin typeface="+mn-lt"/>
                          <a:ea typeface="+mn-ea"/>
                          <a:cs typeface="+mn-cs"/>
                        </a:rPr>
                        <a:t>分～）</a:t>
                      </a: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・土曜日の開館時間延長（午後</a:t>
                      </a:r>
                      <a:r>
                        <a:rPr kumimoji="1" lang="en-US" altLang="ja-JP" sz="1100" i="0" kern="1200" dirty="0">
                          <a:solidFill>
                            <a:schemeClr val="tx1"/>
                          </a:solidFill>
                          <a:latin typeface="+mn-lt"/>
                          <a:ea typeface="+mn-ea"/>
                          <a:cs typeface="+mn-cs"/>
                        </a:rPr>
                        <a:t>7</a:t>
                      </a:r>
                      <a:r>
                        <a:rPr kumimoji="1" lang="ja-JP" altLang="en-US" sz="1100" i="0" kern="1200" dirty="0">
                          <a:solidFill>
                            <a:schemeClr val="tx1"/>
                          </a:solidFill>
                          <a:latin typeface="+mn-lt"/>
                          <a:ea typeface="+mn-ea"/>
                          <a:cs typeface="+mn-cs"/>
                        </a:rPr>
                        <a:t>時まで）</a:t>
                      </a: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・日曜日の開館</a:t>
                      </a:r>
                      <a:endParaRPr kumimoji="1" lang="en-US" altLang="ja-JP" sz="1100" i="0" kern="1200" dirty="0">
                        <a:solidFill>
                          <a:schemeClr val="tx1"/>
                        </a:solidFill>
                        <a:latin typeface="+mn-lt"/>
                        <a:ea typeface="+mn-ea"/>
                        <a:cs typeface="+mn-cs"/>
                      </a:endParaRPr>
                    </a:p>
                    <a:p>
                      <a:pPr marL="54000" marR="0" indent="-457200" algn="l" defTabSz="914400" rtl="0" eaLnBrk="1" fontAlgn="auto" latinLnBrk="0" hangingPunct="1">
                        <a:lnSpc>
                          <a:spcPts val="1400"/>
                        </a:lnSpc>
                        <a:spcBef>
                          <a:spcPts val="0"/>
                        </a:spcBef>
                        <a:spcAft>
                          <a:spcPts val="0"/>
                        </a:spcAft>
                        <a:buClrTx/>
                        <a:buSzTx/>
                        <a:buFontTx/>
                        <a:buNone/>
                        <a:tabLst/>
                        <a:defRPr/>
                      </a:pPr>
                      <a:r>
                        <a:rPr kumimoji="1" lang="ja-JP" altLang="en-US" sz="1100" i="0" kern="1200" dirty="0">
                          <a:solidFill>
                            <a:schemeClr val="tx1"/>
                          </a:solidFill>
                          <a:latin typeface="+mn-lt"/>
                          <a:ea typeface="+mn-ea"/>
                          <a:cs typeface="+mn-cs"/>
                        </a:rPr>
                        <a:t>　（午前</a:t>
                      </a:r>
                      <a:r>
                        <a:rPr kumimoji="1" lang="en-US" altLang="ja-JP" sz="1100" i="0" kern="1200" dirty="0">
                          <a:solidFill>
                            <a:schemeClr val="tx1"/>
                          </a:solidFill>
                          <a:latin typeface="+mn-lt"/>
                          <a:ea typeface="+mn-ea"/>
                          <a:cs typeface="+mn-cs"/>
                        </a:rPr>
                        <a:t>10</a:t>
                      </a:r>
                      <a:r>
                        <a:rPr kumimoji="1" lang="ja-JP" altLang="en-US" sz="1100" i="0" kern="1200" dirty="0">
                          <a:solidFill>
                            <a:schemeClr val="tx1"/>
                          </a:solidFill>
                          <a:latin typeface="+mn-lt"/>
                          <a:ea typeface="+mn-ea"/>
                          <a:cs typeface="+mn-cs"/>
                        </a:rPr>
                        <a:t>時～午後</a:t>
                      </a:r>
                      <a:r>
                        <a:rPr kumimoji="1" lang="en-US" altLang="ja-JP" sz="1100" i="0" kern="1200" dirty="0">
                          <a:solidFill>
                            <a:schemeClr val="tx1"/>
                          </a:solidFill>
                          <a:latin typeface="+mn-lt"/>
                          <a:ea typeface="+mn-ea"/>
                          <a:cs typeface="+mn-cs"/>
                        </a:rPr>
                        <a:t>5</a:t>
                      </a:r>
                      <a:r>
                        <a:rPr kumimoji="1" lang="ja-JP" altLang="en-US" sz="1100" i="0" kern="1200" dirty="0">
                          <a:solidFill>
                            <a:schemeClr val="tx1"/>
                          </a:solidFill>
                          <a:latin typeface="+mn-lt"/>
                          <a:ea typeface="+mn-ea"/>
                          <a:cs typeface="+mn-cs"/>
                        </a:rPr>
                        <a:t>時まで）</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r>
                        <a:rPr kumimoji="1" lang="ja-JP" altLang="en-US" sz="1100" kern="1200" dirty="0">
                          <a:solidFill>
                            <a:schemeClr val="tx1"/>
                          </a:solidFill>
                          <a:latin typeface="+mn-lt"/>
                          <a:ea typeface="+mn-ea"/>
                          <a:cs typeface="+mn-cs"/>
                        </a:rPr>
                        <a:t>・エレベータ前サインの充実</a:t>
                      </a:r>
                    </a:p>
                    <a:p>
                      <a:pPr>
                        <a:lnSpc>
                          <a:spcPts val="1400"/>
                        </a:lnSpc>
                      </a:pPr>
                      <a:r>
                        <a:rPr kumimoji="1" lang="ja-JP" altLang="en-US" sz="1100" kern="1200" dirty="0">
                          <a:solidFill>
                            <a:schemeClr val="tx1"/>
                          </a:solidFill>
                          <a:latin typeface="+mn-lt"/>
                          <a:ea typeface="+mn-ea"/>
                          <a:cs typeface="+mn-cs"/>
                        </a:rPr>
                        <a:t>・休館日案内の掲示に英語を併記</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73050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正方形/長方形 106"/>
          <p:cNvSpPr/>
          <p:nvPr/>
        </p:nvSpPr>
        <p:spPr>
          <a:xfrm>
            <a:off x="8028384" y="0"/>
            <a:ext cx="1099170" cy="338554"/>
          </a:xfrm>
          <a:prstGeom prst="rect">
            <a:avLst/>
          </a:prstGeom>
        </p:spPr>
        <p:txBody>
          <a:bodyPr wrap="square">
            <a:spAutoFit/>
          </a:bodyPr>
          <a:lstStyle/>
          <a:p>
            <a:r>
              <a:rPr lang="en-US" altLang="ja-JP" sz="1600" dirty="0">
                <a:solidFill>
                  <a:prstClr val="black"/>
                </a:solidFill>
              </a:rPr>
              <a:t>A5.(15)</a:t>
            </a:r>
            <a:endParaRPr lang="ja-JP" altLang="en-US" sz="1600" dirty="0">
              <a:solidFill>
                <a:prstClr val="black"/>
              </a:solidFill>
            </a:endParaRPr>
          </a:p>
        </p:txBody>
      </p:sp>
      <p:sp>
        <p:nvSpPr>
          <p:cNvPr id="108" name="正方形/長方形 107"/>
          <p:cNvSpPr/>
          <p:nvPr/>
        </p:nvSpPr>
        <p:spPr>
          <a:xfrm>
            <a:off x="251520" y="251356"/>
            <a:ext cx="5616624" cy="369332"/>
          </a:xfrm>
          <a:prstGeom prst="rect">
            <a:avLst/>
          </a:prstGeom>
        </p:spPr>
        <p:txBody>
          <a:bodyPr wrap="square">
            <a:spAutoFit/>
          </a:bodyPr>
          <a:lstStyle/>
          <a:p>
            <a:r>
              <a:rPr lang="ja-JP" altLang="en-US" b="1" dirty="0">
                <a:solidFill>
                  <a:srgbClr val="000000"/>
                </a:solidFill>
              </a:rPr>
              <a:t>⑦ 天王寺公園</a:t>
            </a:r>
            <a:endParaRPr lang="en-US" altLang="ja-JP" b="1" dirty="0">
              <a:solidFill>
                <a:srgbClr val="000000"/>
              </a:solidFill>
            </a:endParaRPr>
          </a:p>
        </p:txBody>
      </p:sp>
      <p:cxnSp>
        <p:nvCxnSpPr>
          <p:cNvPr id="109" name="直線コネクタ 108"/>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2" name="Object 8"/>
          <p:cNvGraphicFramePr>
            <a:graphicFrameLocks noChangeAspect="1"/>
          </p:cNvGraphicFramePr>
          <p:nvPr>
            <p:extLst>
              <p:ext uri="{D42A27DB-BD31-4B8C-83A1-F6EECF244321}">
                <p14:modId xmlns:p14="http://schemas.microsoft.com/office/powerpoint/2010/main" val="1753325976"/>
              </p:ext>
            </p:extLst>
          </p:nvPr>
        </p:nvGraphicFramePr>
        <p:xfrm>
          <a:off x="379413" y="871538"/>
          <a:ext cx="8483600" cy="5881687"/>
        </p:xfrm>
        <a:graphic>
          <a:graphicData uri="http://schemas.openxmlformats.org/presentationml/2006/ole">
            <mc:AlternateContent xmlns:mc="http://schemas.openxmlformats.org/markup-compatibility/2006">
              <mc:Choice xmlns:v="urn:schemas-microsoft-com:vml" Requires="v">
                <p:oleObj spid="_x0000_s139506" name="文書" r:id="rId4" imgW="10258944" imgH="7109540" progId="Word.Document.12">
                  <p:embed/>
                </p:oleObj>
              </mc:Choice>
              <mc:Fallback>
                <p:oleObj name="文書" r:id="rId4" imgW="10258944" imgH="7109540" progId="Word.Document.12">
                  <p:embed/>
                  <p:pic>
                    <p:nvPicPr>
                      <p:cNvPr id="0" name=""/>
                      <p:cNvPicPr>
                        <a:picLocks noChangeAspect="1" noChangeArrowheads="1"/>
                      </p:cNvPicPr>
                      <p:nvPr/>
                    </p:nvPicPr>
                    <p:blipFill>
                      <a:blip r:embed="rId5"/>
                      <a:srcRect/>
                      <a:stretch>
                        <a:fillRect/>
                      </a:stretch>
                    </p:blipFill>
                    <p:spPr bwMode="auto">
                      <a:xfrm>
                        <a:off x="379413" y="871538"/>
                        <a:ext cx="8483600" cy="5881687"/>
                      </a:xfrm>
                      <a:prstGeom prst="rect">
                        <a:avLst/>
                      </a:prstGeom>
                      <a:noFill/>
                      <a:ln>
                        <a:noFill/>
                      </a:ln>
                      <a:effectLst/>
                      <a:extLst/>
                    </p:spPr>
                  </p:pic>
                </p:oleObj>
              </mc:Fallback>
            </mc:AlternateContent>
          </a:graphicData>
        </a:graphic>
      </p:graphicFrame>
      <p:sp>
        <p:nvSpPr>
          <p:cNvPr id="113" name="正方形/長方形 112"/>
          <p:cNvSpPr/>
          <p:nvPr/>
        </p:nvSpPr>
        <p:spPr>
          <a:xfrm>
            <a:off x="323528" y="692696"/>
            <a:ext cx="8640960" cy="492443"/>
          </a:xfrm>
          <a:prstGeom prst="rect">
            <a:avLst/>
          </a:prstGeom>
        </p:spPr>
        <p:txBody>
          <a:bodyPr wrap="square">
            <a:spAutoFit/>
          </a:bodyPr>
          <a:lstStyle/>
          <a:p>
            <a:r>
              <a:rPr lang="ja-JP" altLang="en-US" sz="1300" dirty="0">
                <a:solidFill>
                  <a:prstClr val="black"/>
                </a:solidFill>
              </a:rPr>
              <a:t>　「天王寺・阿倍野地区」の核となる天王寺公園において、官民連携の取組みなどにより公園全体の魅力を向上させ、</a:t>
            </a:r>
            <a:endParaRPr lang="en-US" altLang="ja-JP" sz="1300" dirty="0">
              <a:solidFill>
                <a:prstClr val="black"/>
              </a:solidFill>
            </a:endParaRPr>
          </a:p>
          <a:p>
            <a:r>
              <a:rPr lang="ja-JP" altLang="en-US" sz="1300" dirty="0">
                <a:solidFill>
                  <a:srgbClr val="000000"/>
                </a:solidFill>
              </a:rPr>
              <a:t>　エリア全体の集客力を強化する。</a:t>
            </a:r>
            <a:endParaRPr lang="en-US" altLang="ja-JP" sz="1300" dirty="0">
              <a:solidFill>
                <a:srgbClr val="000000"/>
              </a:solidFill>
            </a:endParaRPr>
          </a:p>
        </p:txBody>
      </p:sp>
      <p:sp>
        <p:nvSpPr>
          <p:cNvPr id="9"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業務執行の刷新</a:t>
            </a:r>
            <a:r>
              <a:rPr lang="en-US" altLang="ja-JP" sz="1100" dirty="0">
                <a:solidFill>
                  <a:prstClr val="black"/>
                </a:solidFill>
              </a:rPr>
              <a:t>】</a:t>
            </a:r>
            <a:r>
              <a:rPr lang="ja-JP" altLang="en-US" sz="1100" dirty="0">
                <a:solidFill>
                  <a:prstClr val="black"/>
                </a:solidFill>
              </a:rPr>
              <a:t>・サービス改善（動物園など）</a:t>
            </a:r>
            <a:endParaRPr lang="en-US" altLang="ja-JP" sz="1100" dirty="0">
              <a:solidFill>
                <a:prstClr val="black"/>
              </a:solidFill>
            </a:endParaRPr>
          </a:p>
        </p:txBody>
      </p:sp>
      <p:sp>
        <p:nvSpPr>
          <p:cNvPr id="11" name="スライド番号プレースホルダー 1"/>
          <p:cNvSpPr>
            <a:spLocks noGrp="1"/>
          </p:cNvSpPr>
          <p:nvPr>
            <p:ph type="sldNum" sz="quarter" idx="12"/>
          </p:nvPr>
        </p:nvSpPr>
        <p:spPr>
          <a:xfrm>
            <a:off x="8407474" y="6691874"/>
            <a:ext cx="720080" cy="155409"/>
          </a:xfrm>
        </p:spPr>
        <p:txBody>
          <a:bodyPr/>
          <a:lstStyle/>
          <a:p>
            <a:fld id="{CEFA849C-EB02-4A1A-860D-18BC67879D31}" type="slidenum">
              <a:rPr lang="en-US" altLang="ja-JP" smtClean="0">
                <a:solidFill>
                  <a:prstClr val="black">
                    <a:tint val="75000"/>
                  </a:prstClr>
                </a:solidFill>
              </a:rPr>
              <a:t>160</a:t>
            </a:fld>
            <a:endParaRPr lang="ja-JP" altLang="en-US" dirty="0">
              <a:solidFill>
                <a:prstClr val="black">
                  <a:tint val="75000"/>
                </a:prstClr>
              </a:solidFill>
            </a:endParaRPr>
          </a:p>
        </p:txBody>
      </p:sp>
    </p:spTree>
    <p:extLst>
      <p:ext uri="{BB962C8B-B14F-4D97-AF65-F5344CB8AC3E}">
        <p14:creationId xmlns:p14="http://schemas.microsoft.com/office/powerpoint/2010/main" val="59004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116</a:t>
            </a:fld>
            <a:endParaRPr kumimoji="1" lang="ja-JP" altLang="en-US"/>
          </a:p>
        </p:txBody>
      </p:sp>
      <p:sp>
        <p:nvSpPr>
          <p:cNvPr id="8" name="テキスト ボックス 7"/>
          <p:cNvSpPr txBox="1"/>
          <p:nvPr/>
        </p:nvSpPr>
        <p:spPr>
          <a:xfrm>
            <a:off x="0" y="1"/>
            <a:ext cx="7668344" cy="430887"/>
          </a:xfrm>
          <a:prstGeom prst="rect">
            <a:avLst/>
          </a:prstGeom>
          <a:noFill/>
        </p:spPr>
        <p:txBody>
          <a:bodyPr wrap="square" rtlCol="0">
            <a:spAutoFit/>
          </a:bodyPr>
          <a:lstStyle/>
          <a:p>
            <a:r>
              <a:rPr lang="en-US" altLang="ja-JP" sz="1100" dirty="0"/>
              <a:t>Ⅱ</a:t>
            </a:r>
            <a:r>
              <a:rPr lang="ja-JP" altLang="en-US" sz="1100" dirty="0"/>
              <a:t>公民連携／経営形態の見直し</a:t>
            </a:r>
            <a:r>
              <a:rPr lang="en-US" altLang="ja-JP" sz="1100" dirty="0" smtClean="0"/>
              <a:t>【</a:t>
            </a:r>
            <a:r>
              <a:rPr lang="ja-JP" altLang="en-US" sz="1100" dirty="0" smtClean="0"/>
              <a:t>公民連携の推進</a:t>
            </a:r>
            <a:r>
              <a:rPr lang="en-US" altLang="ja-JP" sz="1100" dirty="0" smtClean="0"/>
              <a:t>】</a:t>
            </a:r>
            <a:r>
              <a:rPr lang="ja-JP" altLang="en-US" sz="1100" dirty="0"/>
              <a:t>・企業等との連携</a:t>
            </a:r>
          </a:p>
          <a:p>
            <a:endParaRPr lang="en-US" altLang="ja-JP" sz="1100" dirty="0">
              <a:solidFill>
                <a:srgbClr val="FF0000"/>
              </a:solidFill>
            </a:endParaRPr>
          </a:p>
        </p:txBody>
      </p:sp>
      <p:sp>
        <p:nvSpPr>
          <p:cNvPr id="10" name="正方形/長方形 9"/>
          <p:cNvSpPr/>
          <p:nvPr/>
        </p:nvSpPr>
        <p:spPr>
          <a:xfrm>
            <a:off x="251520" y="323364"/>
            <a:ext cx="5904656" cy="369332"/>
          </a:xfrm>
          <a:prstGeom prst="rect">
            <a:avLst/>
          </a:prstGeom>
        </p:spPr>
        <p:txBody>
          <a:bodyPr wrap="square">
            <a:spAutoFit/>
          </a:bodyPr>
          <a:lstStyle/>
          <a:p>
            <a:r>
              <a:rPr lang="ja-JP" altLang="en-US" b="1" dirty="0">
                <a:solidFill>
                  <a:srgbClr val="000000"/>
                </a:solidFill>
                <a:latin typeface="Calibri" pitchFamily="34" charset="0"/>
              </a:rPr>
              <a:t>企業等との連携窓口の一元化（</a:t>
            </a:r>
            <a:r>
              <a:rPr lang="en-US" altLang="ja-JP" b="1" dirty="0">
                <a:solidFill>
                  <a:srgbClr val="000000"/>
                </a:solidFill>
                <a:latin typeface="Calibri" pitchFamily="34" charset="0"/>
              </a:rPr>
              <a:t>2017</a:t>
            </a:r>
            <a:r>
              <a:rPr lang="ja-JP" altLang="en-US" b="1" dirty="0">
                <a:solidFill>
                  <a:srgbClr val="000000"/>
                </a:solidFill>
                <a:latin typeface="Calibri" pitchFamily="34" charset="0"/>
              </a:rPr>
              <a:t>年</a:t>
            </a:r>
            <a:r>
              <a:rPr lang="en-US" altLang="ja-JP" b="1" dirty="0">
                <a:solidFill>
                  <a:srgbClr val="000000"/>
                </a:solidFill>
                <a:latin typeface="Calibri" pitchFamily="34" charset="0"/>
              </a:rPr>
              <a:t>4</a:t>
            </a:r>
            <a:r>
              <a:rPr lang="ja-JP" altLang="en-US" b="1" dirty="0">
                <a:solidFill>
                  <a:srgbClr val="000000"/>
                </a:solidFill>
                <a:latin typeface="Calibri" pitchFamily="34" charset="0"/>
              </a:rPr>
              <a:t>月）</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222" y="1251384"/>
            <a:ext cx="5591547" cy="4193660"/>
          </a:xfrm>
          <a:prstGeom prst="rect">
            <a:avLst/>
          </a:prstGeom>
        </p:spPr>
      </p:pic>
      <p:sp>
        <p:nvSpPr>
          <p:cNvPr id="16" name="コンテンツ プレースホルダー 2"/>
          <p:cNvSpPr txBox="1">
            <a:spLocks/>
          </p:cNvSpPr>
          <p:nvPr/>
        </p:nvSpPr>
        <p:spPr>
          <a:xfrm>
            <a:off x="550168" y="836712"/>
            <a:ext cx="7910264" cy="495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000" dirty="0">
                <a:solidFill>
                  <a:schemeClr val="tx1"/>
                </a:solidFill>
              </a:rPr>
              <a:t>大阪市ホームページに掲載、</a:t>
            </a:r>
            <a:r>
              <a:rPr lang="en-US" altLang="ja-JP" sz="2000" dirty="0">
                <a:solidFill>
                  <a:schemeClr val="tx1"/>
                </a:solidFill>
              </a:rPr>
              <a:t>SNS</a:t>
            </a:r>
            <a:r>
              <a:rPr lang="ja-JP" altLang="en-US" sz="2000" dirty="0">
                <a:solidFill>
                  <a:schemeClr val="tx1"/>
                </a:solidFill>
              </a:rPr>
              <a:t>や連携企業の広報媒体等による周知。</a:t>
            </a:r>
            <a:endParaRPr lang="en-US" altLang="ja-JP" sz="2000" dirty="0">
              <a:solidFill>
                <a:schemeClr val="tx1"/>
              </a:solidFill>
            </a:endParaRPr>
          </a:p>
        </p:txBody>
      </p:sp>
      <p:sp>
        <p:nvSpPr>
          <p:cNvPr id="17" name="コンテンツ プレースホルダー 2"/>
          <p:cNvSpPr txBox="1">
            <a:spLocks/>
          </p:cNvSpPr>
          <p:nvPr/>
        </p:nvSpPr>
        <p:spPr>
          <a:xfrm>
            <a:off x="953598" y="5589240"/>
            <a:ext cx="7164796" cy="994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ja-JP" sz="1600" dirty="0"/>
              <a:t>各所属と企業等との連携（ネットワーク）状況</a:t>
            </a:r>
            <a:r>
              <a:rPr lang="ja-JP" altLang="en-US" sz="1600" dirty="0"/>
              <a:t>の</a:t>
            </a:r>
            <a:r>
              <a:rPr lang="ja-JP" altLang="ja-JP" sz="1600" dirty="0"/>
              <a:t>集約</a:t>
            </a:r>
            <a:r>
              <a:rPr lang="ja-JP" altLang="en-US" sz="1600" dirty="0"/>
              <a:t>・共有化（</a:t>
            </a:r>
            <a:r>
              <a:rPr lang="en-US" altLang="ja-JP" sz="1600" dirty="0"/>
              <a:t>2017</a:t>
            </a:r>
            <a:r>
              <a:rPr lang="ja-JP" altLang="en-US" sz="1600" dirty="0"/>
              <a:t>年</a:t>
            </a:r>
            <a:r>
              <a:rPr lang="en-US" altLang="ja-JP" sz="1600" dirty="0"/>
              <a:t>6</a:t>
            </a:r>
            <a:r>
              <a:rPr lang="ja-JP" altLang="en-US" sz="1600" dirty="0"/>
              <a:t>月、</a:t>
            </a:r>
            <a:r>
              <a:rPr lang="en-US" altLang="ja-JP" sz="1600" dirty="0"/>
              <a:t>2018</a:t>
            </a:r>
            <a:r>
              <a:rPr lang="ja-JP" altLang="en-US" sz="1600" dirty="0"/>
              <a:t>年</a:t>
            </a:r>
            <a:r>
              <a:rPr lang="en-US" altLang="ja-JP" sz="1600" dirty="0"/>
              <a:t>3</a:t>
            </a:r>
            <a:r>
              <a:rPr lang="ja-JP" altLang="en-US" sz="1600" dirty="0"/>
              <a:t>月）</a:t>
            </a:r>
            <a:endParaRPr lang="en-US" altLang="ja-JP" sz="1600" dirty="0"/>
          </a:p>
          <a:p>
            <a:pPr marL="0" indent="0">
              <a:buFont typeface="Arial" panose="020B0604020202020204" pitchFamily="34" charset="0"/>
              <a:buNone/>
            </a:pPr>
            <a:r>
              <a:rPr lang="ja-JP" altLang="en-US" sz="1600" dirty="0"/>
              <a:t>　　大阪市ホームページ</a:t>
            </a:r>
            <a:r>
              <a:rPr lang="ja-JP" altLang="ja-JP" sz="1600" dirty="0"/>
              <a:t>、庁内ポータルに掲載</a:t>
            </a:r>
            <a:r>
              <a:rPr lang="en-US" altLang="ja-JP" sz="1600" dirty="0"/>
              <a:t/>
            </a:r>
            <a:br>
              <a:rPr lang="en-US" altLang="ja-JP" sz="1600" dirty="0"/>
            </a:br>
            <a:r>
              <a:rPr lang="ja-JP" altLang="en-US" sz="1600" dirty="0"/>
              <a:t>　　　（</a:t>
            </a:r>
            <a:r>
              <a:rPr lang="en-US" altLang="ja-JP" sz="1600" dirty="0">
                <a:hlinkClick r:id="rId3"/>
              </a:rPr>
              <a:t>http://www.city.osaka.lg.jp/shimin/page/0000401733.html</a:t>
            </a:r>
            <a:r>
              <a:rPr lang="ja-JP" altLang="en-US" sz="1600" dirty="0"/>
              <a:t> ）</a:t>
            </a:r>
            <a:endParaRPr lang="en-US" altLang="ja-JP" sz="1600" dirty="0"/>
          </a:p>
        </p:txBody>
      </p:sp>
      <p:sp>
        <p:nvSpPr>
          <p:cNvPr id="18" name="正方形/長方形 17"/>
          <p:cNvSpPr/>
          <p:nvPr/>
        </p:nvSpPr>
        <p:spPr>
          <a:xfrm>
            <a:off x="7740352" y="332656"/>
            <a:ext cx="1158779"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What</a:t>
            </a:r>
            <a:r>
              <a:rPr lang="ja-JP" altLang="en-US" dirty="0"/>
              <a:t>＞</a:t>
            </a:r>
          </a:p>
        </p:txBody>
      </p:sp>
      <p:sp>
        <p:nvSpPr>
          <p:cNvPr id="13" name="テキスト ボックス 12"/>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30</a:t>
            </a:r>
            <a:r>
              <a:rPr lang="en-US" altLang="ja-JP" sz="1400" dirty="0" smtClean="0">
                <a:solidFill>
                  <a:prstClr val="black"/>
                </a:solidFill>
              </a:rPr>
              <a:t>)</a:t>
            </a:r>
            <a:endParaRPr lang="ja-JP" altLang="en-US" sz="1400" dirty="0">
              <a:solidFill>
                <a:prstClr val="black"/>
              </a:solidFill>
            </a:endParaRPr>
          </a:p>
        </p:txBody>
      </p:sp>
    </p:spTree>
    <p:extLst>
      <p:ext uri="{BB962C8B-B14F-4D97-AF65-F5344CB8AC3E}">
        <p14:creationId xmlns:p14="http://schemas.microsoft.com/office/powerpoint/2010/main" val="1419519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6227" y="3208914"/>
            <a:ext cx="4316342" cy="2487384"/>
          </a:xfrm>
          <a:prstGeom prst="rect">
            <a:avLst/>
          </a:prstGeom>
        </p:spPr>
      </p:pic>
      <p:sp>
        <p:nvSpPr>
          <p:cNvPr id="26" name="正方形/長方形 25"/>
          <p:cNvSpPr/>
          <p:nvPr/>
        </p:nvSpPr>
        <p:spPr>
          <a:xfrm>
            <a:off x="7412467" y="13552"/>
            <a:ext cx="1748332" cy="584775"/>
          </a:xfrm>
          <a:prstGeom prst="rect">
            <a:avLst/>
          </a:prstGeom>
        </p:spPr>
        <p:txBody>
          <a:bodyPr wrap="square">
            <a:spAutoFit/>
          </a:bodyPr>
          <a:lstStyle/>
          <a:p>
            <a:r>
              <a:rPr lang="en-US" altLang="ja-JP" sz="1600" dirty="0">
                <a:solidFill>
                  <a:prstClr val="black"/>
                </a:solidFill>
              </a:rPr>
              <a:t>A5.(15</a:t>
            </a:r>
            <a:r>
              <a:rPr lang="en-US" altLang="ja-JP" sz="1600" dirty="0" smtClean="0">
                <a:solidFill>
                  <a:prstClr val="black"/>
                </a:solidFill>
              </a:rPr>
              <a:t>)</a:t>
            </a:r>
            <a:r>
              <a:rPr lang="ja-JP" altLang="en-US" sz="1600" dirty="0" err="1" smtClean="0">
                <a:solidFill>
                  <a:prstClr val="black"/>
                </a:solidFill>
              </a:rPr>
              <a:t>、</a:t>
            </a:r>
            <a:r>
              <a:rPr lang="en-US" altLang="ja-JP" sz="1600" dirty="0" smtClean="0">
                <a:solidFill>
                  <a:prstClr val="black"/>
                </a:solidFill>
              </a:rPr>
              <a:t> A11(31)</a:t>
            </a:r>
            <a:endParaRPr lang="ja-JP" altLang="en-US" sz="1600" dirty="0">
              <a:solidFill>
                <a:prstClr val="black"/>
              </a:solidFill>
            </a:endParaRPr>
          </a:p>
          <a:p>
            <a:endParaRPr lang="ja-JP" altLang="en-US" sz="1600" dirty="0">
              <a:solidFill>
                <a:prstClr val="black"/>
              </a:solidFill>
            </a:endParaRPr>
          </a:p>
        </p:txBody>
      </p:sp>
      <p:sp>
        <p:nvSpPr>
          <p:cNvPr id="2" name="スライド番号プレースホルダー 1"/>
          <p:cNvSpPr>
            <a:spLocks noGrp="1"/>
          </p:cNvSpPr>
          <p:nvPr>
            <p:ph type="sldNum" sz="quarter" idx="12"/>
          </p:nvPr>
        </p:nvSpPr>
        <p:spPr>
          <a:xfrm>
            <a:off x="8407474" y="6691874"/>
            <a:ext cx="720080" cy="155409"/>
          </a:xfrm>
        </p:spPr>
        <p:txBody>
          <a:bodyPr/>
          <a:lstStyle/>
          <a:p>
            <a:fld id="{D360BE32-7B92-4327-8ABC-E37A2CB4E11D}" type="slidenum">
              <a:rPr lang="en-US" altLang="ja-JP" smtClean="0">
                <a:solidFill>
                  <a:prstClr val="black">
                    <a:tint val="75000"/>
                  </a:prstClr>
                </a:solidFill>
              </a:rPr>
              <a:t>161</a:t>
            </a:fld>
            <a:endParaRPr lang="ja-JP" altLang="en-US" dirty="0">
              <a:solidFill>
                <a:prstClr val="black">
                  <a:tint val="75000"/>
                </a:prstClr>
              </a:solidFill>
            </a:endParaRPr>
          </a:p>
        </p:txBody>
      </p:sp>
      <p:sp>
        <p:nvSpPr>
          <p:cNvPr id="3" name="正方形/長方形 2"/>
          <p:cNvSpPr/>
          <p:nvPr/>
        </p:nvSpPr>
        <p:spPr>
          <a:xfrm>
            <a:off x="251519" y="251356"/>
            <a:ext cx="7889336" cy="369332"/>
          </a:xfrm>
          <a:prstGeom prst="rect">
            <a:avLst/>
          </a:prstGeom>
        </p:spPr>
        <p:txBody>
          <a:bodyPr wrap="square">
            <a:spAutoFit/>
          </a:bodyPr>
          <a:lstStyle/>
          <a:p>
            <a:r>
              <a:rPr lang="ja-JP" altLang="en-US" b="1" dirty="0">
                <a:solidFill>
                  <a:srgbClr val="000000"/>
                </a:solidFill>
              </a:rPr>
              <a:t>⑦ 天王寺公園　エントランスエリア魅力創出・管理運営事業 　取組みの</a:t>
            </a:r>
            <a:r>
              <a:rPr lang="ja-JP" altLang="en-US" b="1" dirty="0" smtClean="0">
                <a:solidFill>
                  <a:srgbClr val="000000"/>
                </a:solidFill>
              </a:rPr>
              <a:t>効果</a:t>
            </a:r>
            <a:endParaRPr lang="en-US" altLang="ja-JP" b="1" dirty="0">
              <a:solidFill>
                <a:srgbClr val="000000"/>
              </a:solidFill>
            </a:endParaRPr>
          </a:p>
        </p:txBody>
      </p:sp>
      <p:cxnSp>
        <p:nvCxnSpPr>
          <p:cNvPr id="4" name="直線コネクタ 3"/>
          <p:cNvCxnSpPr/>
          <p:nvPr/>
        </p:nvCxnSpPr>
        <p:spPr>
          <a:xfrm>
            <a:off x="245949" y="620688"/>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971600" y="1048934"/>
            <a:ext cx="2925860" cy="194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二等辺三角形 10"/>
          <p:cNvSpPr/>
          <p:nvPr/>
        </p:nvSpPr>
        <p:spPr>
          <a:xfrm rot="5400000">
            <a:off x="4220856" y="1698908"/>
            <a:ext cx="648072" cy="576064"/>
          </a:xfrm>
          <a:prstGeom prst="triangl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テキスト ボックス 11"/>
          <p:cNvSpPr txBox="1"/>
          <p:nvPr/>
        </p:nvSpPr>
        <p:spPr>
          <a:xfrm>
            <a:off x="5834716" y="711221"/>
            <a:ext cx="1656184" cy="307777"/>
          </a:xfrm>
          <a:prstGeom prst="rect">
            <a:avLst/>
          </a:prstGeom>
          <a:noFill/>
        </p:spPr>
        <p:txBody>
          <a:bodyPr wrap="square" rtlCol="0">
            <a:spAutoFit/>
          </a:bodyPr>
          <a:lstStyle/>
          <a:p>
            <a:r>
              <a:rPr lang="ja-JP" altLang="en-US" sz="1400" dirty="0">
                <a:solidFill>
                  <a:prstClr val="black"/>
                </a:solidFill>
                <a:latin typeface="HGPｺﾞｼｯｸE" panose="020B0900000000000000" pitchFamily="50" charset="-128"/>
                <a:ea typeface="HGPｺﾞｼｯｸE" panose="020B0900000000000000" pitchFamily="50" charset="-128"/>
              </a:rPr>
              <a:t>リニューアル後</a:t>
            </a:r>
          </a:p>
        </p:txBody>
      </p:sp>
      <p:sp>
        <p:nvSpPr>
          <p:cNvPr id="13" name="テキスト ボックス 12"/>
          <p:cNvSpPr txBox="1"/>
          <p:nvPr/>
        </p:nvSpPr>
        <p:spPr>
          <a:xfrm>
            <a:off x="1512948" y="711221"/>
            <a:ext cx="1656184" cy="307777"/>
          </a:xfrm>
          <a:prstGeom prst="rect">
            <a:avLst/>
          </a:prstGeom>
          <a:noFill/>
        </p:spPr>
        <p:txBody>
          <a:bodyPr wrap="square" rtlCol="0">
            <a:spAutoFit/>
          </a:bodyPr>
          <a:lstStyle/>
          <a:p>
            <a:r>
              <a:rPr lang="ja-JP" altLang="en-US" sz="1400" dirty="0">
                <a:solidFill>
                  <a:prstClr val="black"/>
                </a:solidFill>
                <a:latin typeface="HGPｺﾞｼｯｸE" panose="020B0900000000000000" pitchFamily="50" charset="-128"/>
                <a:ea typeface="HGPｺﾞｼｯｸE" panose="020B0900000000000000" pitchFamily="50" charset="-128"/>
              </a:rPr>
              <a:t>リニューアル前</a:t>
            </a:r>
          </a:p>
        </p:txBody>
      </p:sp>
      <p:pic>
        <p:nvPicPr>
          <p:cNvPr id="14" name="図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78632" y="1048936"/>
            <a:ext cx="3024336" cy="1957966"/>
          </a:xfrm>
          <a:prstGeom prst="rect">
            <a:avLst/>
          </a:prstGeom>
          <a:ln w="3175">
            <a:solidFill>
              <a:schemeClr val="tx1"/>
            </a:solidFill>
          </a:ln>
        </p:spPr>
      </p:pic>
      <p:graphicFrame>
        <p:nvGraphicFramePr>
          <p:cNvPr id="15" name="グラフ 14"/>
          <p:cNvGraphicFramePr>
            <a:graphicFrameLocks/>
          </p:cNvGraphicFramePr>
          <p:nvPr>
            <p:extLst/>
          </p:nvPr>
        </p:nvGraphicFramePr>
        <p:xfrm>
          <a:off x="4818980" y="3208914"/>
          <a:ext cx="3726160" cy="2786974"/>
        </p:xfrm>
        <a:graphic>
          <a:graphicData uri="http://schemas.openxmlformats.org/drawingml/2006/chart">
            <c:chart xmlns:c="http://schemas.openxmlformats.org/drawingml/2006/chart" xmlns:r="http://schemas.openxmlformats.org/officeDocument/2006/relationships" r:id="rId6"/>
          </a:graphicData>
        </a:graphic>
      </p:graphicFrame>
      <p:sp>
        <p:nvSpPr>
          <p:cNvPr id="17" name="正方形/長方形 16"/>
          <p:cNvSpPr/>
          <p:nvPr/>
        </p:nvSpPr>
        <p:spPr>
          <a:xfrm>
            <a:off x="6829057" y="4879898"/>
            <a:ext cx="963725" cy="230832"/>
          </a:xfrm>
          <a:prstGeom prst="rect">
            <a:avLst/>
          </a:prstGeom>
        </p:spPr>
        <p:txBody>
          <a:bodyPr wrap="none">
            <a:spAutoFit/>
          </a:bodyPr>
          <a:lstStyle/>
          <a:p>
            <a:r>
              <a:rPr lang="en-US" altLang="ja-JP" sz="900" dirty="0">
                <a:solidFill>
                  <a:srgbClr val="FF3399"/>
                </a:solidFill>
              </a:rPr>
              <a:t>30,000</a:t>
            </a:r>
            <a:r>
              <a:rPr lang="ja-JP" altLang="en-US" sz="900" dirty="0">
                <a:solidFill>
                  <a:srgbClr val="FF3399"/>
                </a:solidFill>
              </a:rPr>
              <a:t>千円削減</a:t>
            </a:r>
          </a:p>
        </p:txBody>
      </p:sp>
      <p:sp>
        <p:nvSpPr>
          <p:cNvPr id="18" name="正方形/長方形 17"/>
          <p:cNvSpPr/>
          <p:nvPr/>
        </p:nvSpPr>
        <p:spPr>
          <a:xfrm>
            <a:off x="6381422" y="5168587"/>
            <a:ext cx="2026052" cy="384721"/>
          </a:xfrm>
          <a:prstGeom prst="rect">
            <a:avLst/>
          </a:prstGeom>
        </p:spPr>
        <p:txBody>
          <a:bodyPr wrap="square">
            <a:spAutoFit/>
          </a:bodyPr>
          <a:lstStyle/>
          <a:p>
            <a:r>
              <a:rPr lang="ja-JP" altLang="en-US" sz="1000" dirty="0">
                <a:solidFill>
                  <a:prstClr val="black"/>
                </a:solidFill>
              </a:rPr>
              <a:t>歳出（維持管理費）</a:t>
            </a:r>
            <a:endParaRPr lang="en-US" altLang="ja-JP" sz="1000" dirty="0">
              <a:solidFill>
                <a:prstClr val="black"/>
              </a:solidFill>
            </a:endParaRPr>
          </a:p>
          <a:p>
            <a:r>
              <a:rPr lang="en-US" altLang="ja-JP" sz="900" dirty="0">
                <a:solidFill>
                  <a:prstClr val="black"/>
                </a:solidFill>
              </a:rPr>
              <a:t>※2016</a:t>
            </a:r>
            <a:r>
              <a:rPr lang="ja-JP" altLang="en-US" sz="900" dirty="0">
                <a:solidFill>
                  <a:prstClr val="black"/>
                </a:solidFill>
              </a:rPr>
              <a:t>以降は警備費分担金のみ</a:t>
            </a:r>
          </a:p>
        </p:txBody>
      </p:sp>
      <p:sp>
        <p:nvSpPr>
          <p:cNvPr id="20" name="正方形/長方形 19"/>
          <p:cNvSpPr/>
          <p:nvPr/>
        </p:nvSpPr>
        <p:spPr>
          <a:xfrm>
            <a:off x="7186748" y="3619624"/>
            <a:ext cx="954107" cy="246221"/>
          </a:xfrm>
          <a:prstGeom prst="rect">
            <a:avLst/>
          </a:prstGeom>
        </p:spPr>
        <p:txBody>
          <a:bodyPr wrap="none">
            <a:spAutoFit/>
          </a:bodyPr>
          <a:lstStyle/>
          <a:p>
            <a:r>
              <a:rPr lang="ja-JP" altLang="en-US" sz="1000" dirty="0">
                <a:solidFill>
                  <a:prstClr val="black"/>
                </a:solidFill>
              </a:rPr>
              <a:t>歳入（使用料）</a:t>
            </a:r>
            <a:endParaRPr lang="en-US" altLang="ja-JP" sz="1000" dirty="0">
              <a:solidFill>
                <a:prstClr val="black"/>
              </a:solidFill>
            </a:endParaRPr>
          </a:p>
        </p:txBody>
      </p:sp>
      <p:sp>
        <p:nvSpPr>
          <p:cNvPr id="21" name="正方形/長方形 20"/>
          <p:cNvSpPr/>
          <p:nvPr/>
        </p:nvSpPr>
        <p:spPr>
          <a:xfrm>
            <a:off x="6600100" y="4241768"/>
            <a:ext cx="984565" cy="230832"/>
          </a:xfrm>
          <a:prstGeom prst="rect">
            <a:avLst/>
          </a:prstGeom>
        </p:spPr>
        <p:txBody>
          <a:bodyPr wrap="none">
            <a:spAutoFit/>
          </a:bodyPr>
          <a:lstStyle/>
          <a:p>
            <a:r>
              <a:rPr lang="en-US" altLang="ja-JP" sz="900" dirty="0">
                <a:solidFill>
                  <a:srgbClr val="FF3399"/>
                </a:solidFill>
              </a:rPr>
              <a:t>32,000</a:t>
            </a:r>
            <a:r>
              <a:rPr lang="ja-JP" altLang="en-US" sz="900" dirty="0">
                <a:solidFill>
                  <a:srgbClr val="FF3399"/>
                </a:solidFill>
              </a:rPr>
              <a:t>千円増収</a:t>
            </a:r>
          </a:p>
        </p:txBody>
      </p:sp>
      <p:sp>
        <p:nvSpPr>
          <p:cNvPr id="7" name="テキスト ボックス 6"/>
          <p:cNvSpPr txBox="1"/>
          <p:nvPr/>
        </p:nvSpPr>
        <p:spPr>
          <a:xfrm>
            <a:off x="4810844" y="3564378"/>
            <a:ext cx="1291352" cy="261610"/>
          </a:xfrm>
          <a:prstGeom prst="rect">
            <a:avLst/>
          </a:prstGeom>
          <a:noFill/>
        </p:spPr>
        <p:txBody>
          <a:bodyPr wrap="square" rtlCol="0">
            <a:spAutoFit/>
          </a:bodyPr>
          <a:lstStyle/>
          <a:p>
            <a:r>
              <a:rPr lang="ja-JP" altLang="en-US" sz="1050" dirty="0">
                <a:solidFill>
                  <a:prstClr val="black"/>
                </a:solidFill>
              </a:rPr>
              <a:t>単位：千円</a:t>
            </a:r>
          </a:p>
        </p:txBody>
      </p:sp>
      <p:cxnSp>
        <p:nvCxnSpPr>
          <p:cNvPr id="19" name="直線矢印コネクタ 18"/>
          <p:cNvCxnSpPr/>
          <p:nvPr/>
        </p:nvCxnSpPr>
        <p:spPr>
          <a:xfrm flipH="1">
            <a:off x="7591033" y="4001964"/>
            <a:ext cx="7518" cy="553764"/>
          </a:xfrm>
          <a:prstGeom prst="straightConnector1">
            <a:avLst/>
          </a:prstGeom>
          <a:ln w="22225">
            <a:solidFill>
              <a:srgbClr val="FF339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solidFill>
                  <a:prstClr val="black"/>
                </a:solidFill>
              </a:rPr>
              <a:t>Ⅳ</a:t>
            </a:r>
            <a:r>
              <a:rPr lang="ja-JP" altLang="en-US" sz="1100" dirty="0">
                <a:solidFill>
                  <a:prstClr val="black"/>
                </a:solidFill>
              </a:rPr>
              <a:t>　行財政改革</a:t>
            </a:r>
            <a:r>
              <a:rPr lang="en-US" altLang="ja-JP" sz="1100" dirty="0">
                <a:solidFill>
                  <a:prstClr val="black"/>
                </a:solidFill>
              </a:rPr>
              <a:t>【</a:t>
            </a:r>
            <a:r>
              <a:rPr lang="ja-JP" altLang="en-US" sz="1100" dirty="0">
                <a:solidFill>
                  <a:prstClr val="black"/>
                </a:solidFill>
              </a:rPr>
              <a:t>業務執行の刷新</a:t>
            </a:r>
            <a:r>
              <a:rPr lang="en-US" altLang="ja-JP" sz="1100" dirty="0">
                <a:solidFill>
                  <a:prstClr val="black"/>
                </a:solidFill>
              </a:rPr>
              <a:t>】</a:t>
            </a:r>
            <a:r>
              <a:rPr lang="ja-JP" altLang="en-US" sz="1100" dirty="0">
                <a:solidFill>
                  <a:prstClr val="black"/>
                </a:solidFill>
              </a:rPr>
              <a:t>・サービス改善（動物園など）</a:t>
            </a:r>
            <a:endParaRPr lang="en-US" altLang="ja-JP" sz="1100" dirty="0">
              <a:solidFill>
                <a:prstClr val="black"/>
              </a:solidFill>
            </a:endParaRPr>
          </a:p>
        </p:txBody>
      </p:sp>
      <p:sp>
        <p:nvSpPr>
          <p:cNvPr id="28" name="テキスト ボックス 27"/>
          <p:cNvSpPr txBox="1"/>
          <p:nvPr/>
        </p:nvSpPr>
        <p:spPr>
          <a:xfrm>
            <a:off x="349071" y="3310462"/>
            <a:ext cx="1008112" cy="253916"/>
          </a:xfrm>
          <a:prstGeom prst="rect">
            <a:avLst/>
          </a:prstGeom>
          <a:solidFill>
            <a:schemeClr val="bg1"/>
          </a:solidFill>
        </p:spPr>
        <p:txBody>
          <a:bodyPr wrap="square" rtlCol="0">
            <a:spAutoFit/>
          </a:bodyPr>
          <a:lstStyle/>
          <a:p>
            <a:r>
              <a:rPr lang="ja-JP" altLang="en-US" sz="1050" dirty="0">
                <a:solidFill>
                  <a:prstClr val="black"/>
                </a:solidFill>
              </a:rPr>
              <a:t>単位：千人</a:t>
            </a:r>
          </a:p>
        </p:txBody>
      </p:sp>
      <p:sp>
        <p:nvSpPr>
          <p:cNvPr id="8" name="テキスト ボックス 7"/>
          <p:cNvSpPr txBox="1"/>
          <p:nvPr/>
        </p:nvSpPr>
        <p:spPr>
          <a:xfrm>
            <a:off x="508007" y="5705492"/>
            <a:ext cx="3836136" cy="1015663"/>
          </a:xfrm>
          <a:prstGeom prst="rect">
            <a:avLst/>
          </a:prstGeom>
          <a:noFill/>
        </p:spPr>
        <p:txBody>
          <a:bodyPr wrap="square" rtlCol="0">
            <a:spAutoFit/>
          </a:bodyPr>
          <a:lstStyle/>
          <a:p>
            <a:r>
              <a:rPr lang="ja-JP" altLang="en-US" sz="1200" dirty="0">
                <a:solidFill>
                  <a:prstClr val="black"/>
                </a:solidFill>
              </a:rPr>
              <a:t>（参考）</a:t>
            </a:r>
            <a:endParaRPr lang="en-US" altLang="ja-JP" sz="1200" dirty="0">
              <a:solidFill>
                <a:prstClr val="black"/>
              </a:solidFill>
            </a:endParaRPr>
          </a:p>
          <a:p>
            <a:r>
              <a:rPr lang="ja-JP" altLang="en-US" sz="1200" dirty="0">
                <a:solidFill>
                  <a:prstClr val="black"/>
                </a:solidFill>
              </a:rPr>
              <a:t>エントランスエリア</a:t>
            </a:r>
            <a:endParaRPr lang="en-US" altLang="ja-JP" sz="1200" dirty="0">
              <a:solidFill>
                <a:prstClr val="black"/>
              </a:solidFill>
            </a:endParaRPr>
          </a:p>
          <a:p>
            <a:pPr marL="171450" indent="-171450">
              <a:buFont typeface="Wingdings" panose="05000000000000000000" pitchFamily="2" charset="2"/>
              <a:buChar char="u"/>
            </a:pPr>
            <a:r>
              <a:rPr lang="ja-JP" altLang="en-US" sz="1200" dirty="0">
                <a:solidFill>
                  <a:prstClr val="black"/>
                </a:solidFill>
              </a:rPr>
              <a:t>無料化：</a:t>
            </a:r>
            <a:r>
              <a:rPr lang="en-US" altLang="ja-JP" sz="1200" dirty="0">
                <a:solidFill>
                  <a:prstClr val="black"/>
                </a:solidFill>
              </a:rPr>
              <a:t>2015.4.1</a:t>
            </a:r>
            <a:r>
              <a:rPr lang="ja-JP" altLang="en-US" sz="1200" dirty="0">
                <a:solidFill>
                  <a:prstClr val="black"/>
                </a:solidFill>
              </a:rPr>
              <a:t>～</a:t>
            </a:r>
            <a:endParaRPr lang="en-US" altLang="ja-JP" sz="1200" dirty="0">
              <a:solidFill>
                <a:prstClr val="black"/>
              </a:solidFill>
            </a:endParaRPr>
          </a:p>
          <a:p>
            <a:pPr marL="171450" indent="-171450">
              <a:buFont typeface="Wingdings" panose="05000000000000000000" pitchFamily="2" charset="2"/>
              <a:buChar char="u"/>
            </a:pPr>
            <a:r>
              <a:rPr lang="ja-JP" altLang="en-US" sz="1200" dirty="0">
                <a:solidFill>
                  <a:prstClr val="black"/>
                </a:solidFill>
              </a:rPr>
              <a:t>再整備工事のため閉鎖：</a:t>
            </a:r>
            <a:r>
              <a:rPr lang="en-US" altLang="ja-JP" sz="1200" dirty="0">
                <a:solidFill>
                  <a:prstClr val="black"/>
                </a:solidFill>
              </a:rPr>
              <a:t>2015.4.1</a:t>
            </a:r>
            <a:r>
              <a:rPr lang="ja-JP" altLang="en-US" sz="1200" dirty="0">
                <a:solidFill>
                  <a:prstClr val="black"/>
                </a:solidFill>
              </a:rPr>
              <a:t>～</a:t>
            </a:r>
            <a:r>
              <a:rPr lang="en-US" altLang="ja-JP" sz="1200" dirty="0">
                <a:solidFill>
                  <a:prstClr val="black"/>
                </a:solidFill>
              </a:rPr>
              <a:t>2015.9.30</a:t>
            </a:r>
          </a:p>
          <a:p>
            <a:pPr marL="171450" indent="-171450">
              <a:buFont typeface="Wingdings" panose="05000000000000000000" pitchFamily="2" charset="2"/>
              <a:buChar char="u"/>
            </a:pPr>
            <a:r>
              <a:rPr lang="ja-JP" altLang="en-US" sz="1200" dirty="0">
                <a:solidFill>
                  <a:prstClr val="black"/>
                </a:solidFill>
              </a:rPr>
              <a:t>リニューアルオープン：</a:t>
            </a:r>
            <a:r>
              <a:rPr lang="en-US" altLang="ja-JP" sz="1200" dirty="0">
                <a:solidFill>
                  <a:prstClr val="black"/>
                </a:solidFill>
              </a:rPr>
              <a:t>2015.10.1</a:t>
            </a:r>
          </a:p>
        </p:txBody>
      </p:sp>
      <p:sp>
        <p:nvSpPr>
          <p:cNvPr id="24" name="テキスト ボックス 23"/>
          <p:cNvSpPr txBox="1"/>
          <p:nvPr/>
        </p:nvSpPr>
        <p:spPr>
          <a:xfrm>
            <a:off x="8221974" y="709539"/>
            <a:ext cx="646331" cy="369332"/>
          </a:xfrm>
          <a:prstGeom prst="rect">
            <a:avLst/>
          </a:prstGeom>
          <a:solidFill>
            <a:schemeClr val="bg2">
              <a:lumMod val="50000"/>
            </a:schemeClr>
          </a:solidFill>
          <a:ln>
            <a:solidFill>
              <a:schemeClr val="bg2">
                <a:lumMod val="25000"/>
              </a:schemeClr>
            </a:solidFill>
          </a:ln>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追加</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7699128" y="341098"/>
            <a:ext cx="1175011" cy="276999"/>
          </a:xfrm>
          <a:prstGeom prst="rect">
            <a:avLst/>
          </a:prstGeom>
          <a:noFill/>
        </p:spPr>
        <p:txBody>
          <a:bodyPr wrap="square" rtlCol="0">
            <a:spAutoFit/>
          </a:bodyPr>
          <a:lstStyle/>
          <a:p>
            <a:r>
              <a:rPr lang="ja-JP" altLang="en-US" sz="1200" dirty="0" smtClean="0">
                <a:solidFill>
                  <a:prstClr val="black"/>
                </a:solidFill>
              </a:rPr>
              <a:t>（</a:t>
            </a:r>
            <a:r>
              <a:rPr lang="en-US" altLang="ja-JP" sz="1200" dirty="0" smtClean="0">
                <a:solidFill>
                  <a:prstClr val="black"/>
                </a:solidFill>
              </a:rPr>
              <a:t>P123</a:t>
            </a:r>
            <a:r>
              <a:rPr lang="ja-JP" altLang="en-US" sz="1200" dirty="0" smtClean="0">
                <a:solidFill>
                  <a:prstClr val="black"/>
                </a:solidFill>
              </a:rPr>
              <a:t>の再掲）</a:t>
            </a:r>
            <a:endParaRPr lang="en-US" altLang="ja-JP" sz="1200" dirty="0">
              <a:solidFill>
                <a:prstClr val="black"/>
              </a:solidFill>
            </a:endParaRPr>
          </a:p>
        </p:txBody>
      </p:sp>
    </p:spTree>
    <p:extLst>
      <p:ext uri="{BB962C8B-B14F-4D97-AF65-F5344CB8AC3E}">
        <p14:creationId xmlns:p14="http://schemas.microsoft.com/office/powerpoint/2010/main" val="2210049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8234883" y="3646703"/>
            <a:ext cx="785292" cy="1078441"/>
          </a:xfrm>
          <a:prstGeom prst="roundRect">
            <a:avLst>
              <a:gd name="adj" fmla="val 772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lang="ja-JP" altLang="en-US" sz="2400" b="1" u="sng" dirty="0">
                <a:solidFill>
                  <a:schemeClr val="bg1"/>
                </a:solidFill>
                <a:latin typeface="+mn-ea"/>
              </a:rPr>
              <a:t>業務執行の刷新</a:t>
            </a:r>
            <a:r>
              <a:rPr lang="en-US" altLang="ja-JP" sz="2400" b="1" u="sng" dirty="0">
                <a:solidFill>
                  <a:schemeClr val="bg1"/>
                </a:solidFill>
                <a:latin typeface="+mn-ea"/>
              </a:rPr>
              <a:t>】</a:t>
            </a:r>
            <a:r>
              <a:rPr kumimoji="1" lang="en-US" altLang="ja-JP" sz="2400" b="1" u="sng" dirty="0">
                <a:solidFill>
                  <a:schemeClr val="bg1"/>
                </a:solidFill>
                <a:latin typeface="+mn-ea"/>
                <a:ea typeface="+mn-ea"/>
              </a:rPr>
              <a:t>(6) </a:t>
            </a:r>
            <a:r>
              <a:rPr kumimoji="1" lang="ja-JP" altLang="en-US" sz="2400" b="1" u="sng" dirty="0">
                <a:solidFill>
                  <a:schemeClr val="bg1"/>
                </a:solidFill>
                <a:latin typeface="+mn-ea"/>
                <a:ea typeface="+mn-ea"/>
              </a:rPr>
              <a:t>区役所への権限移譲</a:t>
            </a:r>
          </a:p>
        </p:txBody>
      </p:sp>
      <p:graphicFrame>
        <p:nvGraphicFramePr>
          <p:cNvPr id="6" name="表 5"/>
          <p:cNvGraphicFramePr>
            <a:graphicFrameLocks noGrp="1"/>
          </p:cNvGraphicFramePr>
          <p:nvPr>
            <p:extLst/>
          </p:nvPr>
        </p:nvGraphicFramePr>
        <p:xfrm>
          <a:off x="179512" y="836713"/>
          <a:ext cx="8856984" cy="5184575"/>
        </p:xfrm>
        <a:graphic>
          <a:graphicData uri="http://schemas.openxmlformats.org/drawingml/2006/table">
            <a:tbl>
              <a:tblPr firstRow="1">
                <a:tableStyleId>{5C22544A-7EE6-4342-B048-85BDC9FD1C3A}</a:tableStyleId>
              </a:tblPr>
              <a:tblGrid>
                <a:gridCol w="2214246">
                  <a:extLst>
                    <a:ext uri="{9D8B030D-6E8A-4147-A177-3AD203B41FA5}">
                      <a16:colId xmlns:a16="http://schemas.microsoft.com/office/drawing/2014/main" xmlns="" val="20000"/>
                    </a:ext>
                  </a:extLst>
                </a:gridCol>
                <a:gridCol w="2214246">
                  <a:extLst>
                    <a:ext uri="{9D8B030D-6E8A-4147-A177-3AD203B41FA5}">
                      <a16:colId xmlns:a16="http://schemas.microsoft.com/office/drawing/2014/main" xmlns="" val="20001"/>
                    </a:ext>
                  </a:extLst>
                </a:gridCol>
                <a:gridCol w="1908212">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341216">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026935">
                <a:tc rowSpan="3">
                  <a:txBody>
                    <a:bodyPr/>
                    <a:lstStyle/>
                    <a:p>
                      <a:pPr>
                        <a:lnSpc>
                          <a:spcPts val="2300"/>
                        </a:lnSpc>
                      </a:pPr>
                      <a:r>
                        <a:rPr lang="en-US" altLang="ja-JP" sz="1200" dirty="0"/>
                        <a:t> </a:t>
                      </a:r>
                      <a:r>
                        <a:rPr lang="ja-JP" altLang="en-US" sz="1200" dirty="0"/>
                        <a:t>　各区役所の予算編成や組織編成は、市役所（局）主導。</a:t>
                      </a:r>
                      <a:endParaRPr lang="en-US" altLang="ja-JP" sz="1200" dirty="0"/>
                    </a:p>
                    <a:p>
                      <a:pPr>
                        <a:lnSpc>
                          <a:spcPts val="2300"/>
                        </a:lnSpc>
                      </a:pPr>
                      <a:r>
                        <a:rPr lang="ja-JP" altLang="en-US" sz="1200" dirty="0"/>
                        <a:t>　このため、各区の住民に身近な施策・事業が全区一律になりがちであり、必ずしも地域の実情に合った区政の展開とはなっていなかった。</a:t>
                      </a:r>
                      <a:endParaRPr lang="en-US" altLang="ja-JP"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nSpc>
                          <a:spcPts val="2300"/>
                        </a:lnSpc>
                      </a:pPr>
                      <a:r>
                        <a:rPr lang="ja-JP" altLang="en-US" sz="1200" dirty="0"/>
                        <a:t>　地域の実情をよく知る区役所が、自らの権限と責任のもと、区の特性や実情に合った施策・事業を決定・展開できるようにする。</a:t>
                      </a:r>
                      <a:endParaRPr lang="en-US" altLang="ja-JP"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300"/>
                        </a:lnSpc>
                      </a:pPr>
                      <a:r>
                        <a:rPr lang="ja-JP" altLang="en-US" sz="1200" dirty="0"/>
                        <a:t>①区長の位置付けの変更</a:t>
                      </a:r>
                      <a:endParaRPr lang="en-US" altLang="ja-JP" sz="12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85725" indent="-85725">
                        <a:lnSpc>
                          <a:spcPts val="2300"/>
                        </a:lnSpc>
                      </a:pPr>
                      <a:r>
                        <a:rPr kumimoji="1" lang="ja-JP" altLang="en-US" sz="1200" kern="1200" spc="-60" baseline="0" dirty="0">
                          <a:solidFill>
                            <a:schemeClr val="dk1"/>
                          </a:solidFill>
                          <a:latin typeface="+mn-lt"/>
                          <a:ea typeface="+mn-ea"/>
                          <a:cs typeface="+mn-cs"/>
                        </a:rPr>
                        <a:t>・区長が住民に身近な施策・事業の実質的な責任者となり、局長を指導監督</a:t>
                      </a:r>
                      <a:endParaRPr kumimoji="1" lang="en-US" altLang="ja-JP" sz="1200" kern="1200" spc="-60" baseline="0" dirty="0">
                        <a:solidFill>
                          <a:schemeClr val="dk1"/>
                        </a:solidFill>
                        <a:latin typeface="+mn-lt"/>
                        <a:ea typeface="+mn-ea"/>
                        <a:cs typeface="+mn-cs"/>
                      </a:endParaRPr>
                    </a:p>
                    <a:p>
                      <a:pPr marL="85725" indent="-85725">
                        <a:lnSpc>
                          <a:spcPts val="2300"/>
                        </a:lnSpc>
                      </a:pPr>
                      <a:r>
                        <a:rPr kumimoji="1" lang="ja-JP" altLang="en-US" sz="1200" kern="1200" dirty="0">
                          <a:solidFill>
                            <a:schemeClr val="dk1"/>
                          </a:solidFill>
                          <a:latin typeface="+mn-lt"/>
                          <a:ea typeface="+mn-ea"/>
                          <a:cs typeface="+mn-cs"/>
                        </a:rPr>
                        <a:t>（区シティ・マネージャー制の導入）</a:t>
                      </a:r>
                      <a:endParaRPr kumimoji="1" lang="en-US" altLang="ja-JP" sz="1200" kern="120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20280">
                <a:tc vMerge="1">
                  <a:txBody>
                    <a:bodyPr/>
                    <a:lstStyle/>
                    <a:p>
                      <a:endParaRPr kumimoji="1" lang="ja-JP" altLang="en-US"/>
                    </a:p>
                  </a:txBody>
                  <a:tcPr/>
                </a:tc>
                <a:tc vMerge="1">
                  <a:txBody>
                    <a:bodyPr/>
                    <a:lstStyle/>
                    <a:p>
                      <a:endParaRPr kumimoji="1" lang="ja-JP" altLang="en-US"/>
                    </a:p>
                  </a:txBody>
                  <a:tcPr/>
                </a:tc>
                <a:tc>
                  <a:txBody>
                    <a:bodyPr/>
                    <a:lstStyle/>
                    <a:p>
                      <a:pPr>
                        <a:lnSpc>
                          <a:spcPts val="2300"/>
                        </a:lnSpc>
                      </a:pPr>
                      <a:r>
                        <a:rPr kumimoji="1" lang="ja-JP" altLang="en-US" sz="1200" kern="1200" dirty="0">
                          <a:solidFill>
                            <a:schemeClr val="dk1"/>
                          </a:solidFill>
                          <a:latin typeface="+mn-lt"/>
                          <a:ea typeface="+mn-ea"/>
                          <a:cs typeface="+mn-cs"/>
                        </a:rPr>
                        <a:t>②区長の予算編成権の強化</a:t>
                      </a:r>
                      <a:endParaRPr kumimoji="1" lang="en-US" altLang="ja-JP" sz="1200" kern="1200" dirty="0">
                        <a:solidFill>
                          <a:schemeClr val="dk1"/>
                        </a:solidFill>
                        <a:latin typeface="+mn-lt"/>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85725" marR="0" indent="-85725"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・区長のマネジメントのもと、区の特性や地域の実情に応じた予算が編成できる仕組みを構築</a:t>
                      </a:r>
                      <a:endParaRPr kumimoji="1" lang="en-US" altLang="ja-JP" sz="1200" kern="1200" dirty="0">
                        <a:solidFill>
                          <a:schemeClr val="dk1"/>
                        </a:solidFill>
                        <a:latin typeface="Calibri" pitchFamily="34" charset="0"/>
                        <a:ea typeface="+mn-ea"/>
                        <a:cs typeface="+mn-cs"/>
                      </a:endParaRPr>
                    </a:p>
                    <a:p>
                      <a:pPr marL="85725" marR="0" indent="-85725" algn="l" defTabSz="914400" rtl="0" eaLnBrk="1" fontAlgn="auto" latinLnBrk="0" hangingPunct="1">
                        <a:lnSpc>
                          <a:spcPts val="2300"/>
                        </a:lnSpc>
                        <a:spcBef>
                          <a:spcPts val="0"/>
                        </a:spcBef>
                        <a:spcAft>
                          <a:spcPts val="0"/>
                        </a:spcAft>
                        <a:buClrTx/>
                        <a:buSzTx/>
                        <a:buFontTx/>
                        <a:buNone/>
                        <a:tabLst/>
                        <a:defRPr/>
                      </a:pP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・区長が編成した予算</a:t>
                      </a:r>
                      <a:endParaRPr kumimoji="1" lang="en-US" altLang="ja-JP" sz="1200" kern="1200" dirty="0">
                        <a:solidFill>
                          <a:schemeClr val="dk1"/>
                        </a:solidFill>
                        <a:latin typeface="Calibri" pitchFamily="34" charset="0"/>
                        <a:ea typeface="+mn-ea"/>
                        <a:cs typeface="+mn-cs"/>
                      </a:endParaRPr>
                    </a:p>
                    <a:p>
                      <a:pPr marL="0" marR="0" indent="0" algn="l" defTabSz="914400" rtl="0" eaLnBrk="1" fontAlgn="auto" latinLnBrk="0" hangingPunct="1">
                        <a:lnSpc>
                          <a:spcPts val="1700"/>
                        </a:lnSpc>
                        <a:spcBef>
                          <a:spcPts val="0"/>
                        </a:spcBef>
                        <a:spcAft>
                          <a:spcPts val="0"/>
                        </a:spcAft>
                        <a:buClrTx/>
                        <a:buSzTx/>
                        <a:buFontTx/>
                        <a:buNone/>
                        <a:tabLst/>
                        <a:defRPr/>
                      </a:pPr>
                      <a:r>
                        <a:rPr kumimoji="1" lang="en-US" altLang="ja-JP" sz="1050" kern="1200" dirty="0">
                          <a:solidFill>
                            <a:schemeClr val="dk1"/>
                          </a:solidFill>
                          <a:latin typeface="Calibri" pitchFamily="34" charset="0"/>
                          <a:ea typeface="+mn-ea"/>
                          <a:cs typeface="+mn-cs"/>
                        </a:rPr>
                        <a:t>【2012</a:t>
                      </a:r>
                      <a:r>
                        <a:rPr kumimoji="1" lang="ja-JP" altLang="en-US" sz="1050" kern="1200" dirty="0">
                          <a:solidFill>
                            <a:schemeClr val="dk1"/>
                          </a:solidFill>
                          <a:latin typeface="Calibri" pitchFamily="34" charset="0"/>
                          <a:ea typeface="+mn-ea"/>
                          <a:cs typeface="+mn-cs"/>
                        </a:rPr>
                        <a:t>年度</a:t>
                      </a:r>
                      <a:r>
                        <a:rPr kumimoji="1" lang="en-US" altLang="ja-JP" sz="1050" kern="1200" dirty="0">
                          <a:solidFill>
                            <a:schemeClr val="dk1"/>
                          </a:solidFill>
                          <a:latin typeface="Calibri" pitchFamily="34" charset="0"/>
                          <a:ea typeface="+mn-ea"/>
                          <a:cs typeface="+mn-cs"/>
                        </a:rPr>
                        <a:t>】</a:t>
                      </a:r>
                      <a:r>
                        <a:rPr kumimoji="1" lang="ja-JP" altLang="en-US" sz="1050" kern="1200" dirty="0">
                          <a:solidFill>
                            <a:schemeClr val="dk1"/>
                          </a:solidFill>
                          <a:latin typeface="Calibri" pitchFamily="34" charset="0"/>
                          <a:ea typeface="+mn-ea"/>
                          <a:cs typeface="+mn-cs"/>
                        </a:rPr>
                        <a:t>　　</a:t>
                      </a:r>
                      <a:r>
                        <a:rPr kumimoji="1" lang="en-US" altLang="ja-JP" sz="1050" kern="1200" dirty="0">
                          <a:solidFill>
                            <a:schemeClr val="dk1"/>
                          </a:solidFill>
                          <a:latin typeface="Calibri" pitchFamily="34" charset="0"/>
                          <a:ea typeface="+mn-ea"/>
                          <a:cs typeface="+mn-cs"/>
                        </a:rPr>
                        <a:t>【2014</a:t>
                      </a:r>
                      <a:r>
                        <a:rPr kumimoji="1" lang="ja-JP" altLang="en-US" sz="1050" kern="1200" dirty="0">
                          <a:solidFill>
                            <a:schemeClr val="dk1"/>
                          </a:solidFill>
                          <a:latin typeface="Calibri" pitchFamily="34" charset="0"/>
                          <a:ea typeface="+mn-ea"/>
                          <a:cs typeface="+mn-cs"/>
                        </a:rPr>
                        <a:t>年度</a:t>
                      </a:r>
                      <a:r>
                        <a:rPr kumimoji="1" lang="en-US" altLang="ja-JP" sz="1050" kern="1200" dirty="0">
                          <a:solidFill>
                            <a:schemeClr val="dk1"/>
                          </a:solidFill>
                          <a:latin typeface="Calibri" pitchFamily="34" charset="0"/>
                          <a:ea typeface="+mn-ea"/>
                          <a:cs typeface="+mn-cs"/>
                        </a:rPr>
                        <a:t>】</a:t>
                      </a:r>
                      <a:r>
                        <a:rPr kumimoji="1" lang="ja-JP" altLang="en-US" sz="1050" kern="1200" dirty="0">
                          <a:solidFill>
                            <a:schemeClr val="dk1"/>
                          </a:solidFill>
                          <a:latin typeface="Calibri" pitchFamily="34" charset="0"/>
                          <a:ea typeface="+mn-ea"/>
                          <a:cs typeface="+mn-cs"/>
                        </a:rPr>
                        <a:t>　　</a:t>
                      </a:r>
                      <a:r>
                        <a:rPr kumimoji="1" lang="en-US" altLang="ja-JP" sz="1050" kern="1200" dirty="0">
                          <a:solidFill>
                            <a:schemeClr val="tx1"/>
                          </a:solidFill>
                          <a:latin typeface="Calibri" pitchFamily="34" charset="0"/>
                          <a:ea typeface="+mn-ea"/>
                          <a:cs typeface="+mn-cs"/>
                        </a:rPr>
                        <a:t>【2017</a:t>
                      </a:r>
                      <a:r>
                        <a:rPr kumimoji="1" lang="ja-JP" altLang="en-US" sz="1050" kern="1200" dirty="0">
                          <a:solidFill>
                            <a:schemeClr val="tx1"/>
                          </a:solidFill>
                          <a:latin typeface="Calibri" pitchFamily="34" charset="0"/>
                          <a:ea typeface="+mn-ea"/>
                          <a:cs typeface="+mn-cs"/>
                        </a:rPr>
                        <a:t>年度</a:t>
                      </a:r>
                      <a:r>
                        <a:rPr kumimoji="1" lang="en-US" altLang="ja-JP" sz="1050" kern="1200" dirty="0">
                          <a:solidFill>
                            <a:schemeClr val="tx1"/>
                          </a:solidFill>
                          <a:latin typeface="Calibri" pitchFamily="34" charset="0"/>
                          <a:ea typeface="+mn-ea"/>
                          <a:cs typeface="+mn-cs"/>
                        </a:rPr>
                        <a:t>】</a:t>
                      </a:r>
                    </a:p>
                    <a:p>
                      <a:pPr marL="0" marR="0" indent="0" algn="l" defTabSz="914400" rtl="0" eaLnBrk="1" fontAlgn="auto" latinLnBrk="0" hangingPunct="1">
                        <a:lnSpc>
                          <a:spcPts val="1700"/>
                        </a:lnSpc>
                        <a:spcBef>
                          <a:spcPts val="0"/>
                        </a:spcBef>
                        <a:spcAft>
                          <a:spcPts val="0"/>
                        </a:spcAft>
                        <a:buClrTx/>
                        <a:buSzTx/>
                        <a:buFontTx/>
                        <a:buNone/>
                        <a:tabLst/>
                        <a:defRPr/>
                      </a:pPr>
                      <a:r>
                        <a:rPr kumimoji="1" lang="ja-JP" altLang="en-US" sz="1050" kern="1200" dirty="0">
                          <a:solidFill>
                            <a:schemeClr val="tx1"/>
                          </a:solidFill>
                          <a:latin typeface="Calibri" pitchFamily="34" charset="0"/>
                          <a:ea typeface="+mn-ea"/>
                          <a:cs typeface="+mn-cs"/>
                        </a:rPr>
                        <a:t>約</a:t>
                      </a:r>
                      <a:r>
                        <a:rPr kumimoji="1" lang="en-US" altLang="ja-JP" sz="1050" kern="1200" dirty="0">
                          <a:solidFill>
                            <a:schemeClr val="tx1"/>
                          </a:solidFill>
                          <a:latin typeface="Calibri" pitchFamily="34" charset="0"/>
                          <a:ea typeface="+mn-ea"/>
                          <a:cs typeface="+mn-cs"/>
                        </a:rPr>
                        <a:t>50</a:t>
                      </a:r>
                      <a:r>
                        <a:rPr kumimoji="1" lang="ja-JP" altLang="en-US" sz="1050" kern="1200" dirty="0">
                          <a:solidFill>
                            <a:schemeClr val="tx1"/>
                          </a:solidFill>
                          <a:latin typeface="Calibri" pitchFamily="34" charset="0"/>
                          <a:ea typeface="+mn-ea"/>
                          <a:cs typeface="+mn-cs"/>
                        </a:rPr>
                        <a:t>億円　　　　約</a:t>
                      </a:r>
                      <a:r>
                        <a:rPr kumimoji="1" lang="en-US" altLang="ja-JP" sz="1050" kern="1200" dirty="0">
                          <a:solidFill>
                            <a:schemeClr val="tx1"/>
                          </a:solidFill>
                          <a:latin typeface="Calibri" pitchFamily="34" charset="0"/>
                          <a:ea typeface="+mn-ea"/>
                          <a:cs typeface="+mn-cs"/>
                        </a:rPr>
                        <a:t>270</a:t>
                      </a:r>
                      <a:r>
                        <a:rPr kumimoji="1" lang="ja-JP" altLang="en-US" sz="1050" kern="1200" dirty="0">
                          <a:solidFill>
                            <a:schemeClr val="tx1"/>
                          </a:solidFill>
                          <a:latin typeface="Calibri" pitchFamily="34" charset="0"/>
                          <a:ea typeface="+mn-ea"/>
                          <a:cs typeface="+mn-cs"/>
                        </a:rPr>
                        <a:t>億円　　　約</a:t>
                      </a:r>
                      <a:r>
                        <a:rPr kumimoji="1" lang="en-US" altLang="ja-JP" sz="1050" kern="1200" dirty="0">
                          <a:solidFill>
                            <a:schemeClr val="tx1"/>
                          </a:solidFill>
                          <a:latin typeface="Calibri" pitchFamily="34" charset="0"/>
                          <a:ea typeface="+mn-ea"/>
                          <a:cs typeface="+mn-cs"/>
                        </a:rPr>
                        <a:t>260</a:t>
                      </a:r>
                      <a:r>
                        <a:rPr kumimoji="1" lang="ja-JP" altLang="en-US" sz="1050" kern="1200" dirty="0">
                          <a:solidFill>
                            <a:schemeClr val="tx1"/>
                          </a:solidFill>
                          <a:latin typeface="Calibri" pitchFamily="34" charset="0"/>
                          <a:ea typeface="+mn-ea"/>
                          <a:cs typeface="+mn-cs"/>
                        </a:rPr>
                        <a:t>億円</a:t>
                      </a:r>
                      <a:endParaRPr kumimoji="1" lang="en-US" altLang="ja-JP" sz="1050" kern="1200" dirty="0">
                        <a:solidFill>
                          <a:schemeClr val="tx1"/>
                        </a:solidFill>
                        <a:latin typeface="Calibri" pitchFamily="34" charset="0"/>
                        <a:ea typeface="+mn-ea"/>
                        <a:cs typeface="+mn-cs"/>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kern="1200" dirty="0">
                          <a:solidFill>
                            <a:schemeClr val="tx1"/>
                          </a:solidFill>
                          <a:latin typeface="Calibri" pitchFamily="34" charset="0"/>
                          <a:ea typeface="+mn-ea"/>
                          <a:cs typeface="+mn-cs"/>
                        </a:rPr>
                        <a:t>（一般会計　　　（一般会計　　　（一般会計</a:t>
                      </a:r>
                      <a:endParaRPr kumimoji="1" lang="en-US" altLang="ja-JP" sz="1050" kern="1200" dirty="0">
                        <a:solidFill>
                          <a:schemeClr val="tx1"/>
                        </a:solidFill>
                        <a:latin typeface="Calibri" pitchFamily="34" charset="0"/>
                        <a:ea typeface="+mn-ea"/>
                        <a:cs typeface="+mn-cs"/>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50" kern="1200" dirty="0">
                          <a:solidFill>
                            <a:schemeClr val="tx1"/>
                          </a:solidFill>
                          <a:latin typeface="Calibri" pitchFamily="34" charset="0"/>
                          <a:ea typeface="+mn-ea"/>
                          <a:cs typeface="+mn-cs"/>
                        </a:rPr>
                        <a:t>予算の</a:t>
                      </a:r>
                      <a:r>
                        <a:rPr kumimoji="1" lang="en-US" altLang="ja-JP" sz="1050" kern="1200" dirty="0">
                          <a:solidFill>
                            <a:schemeClr val="tx1"/>
                          </a:solidFill>
                          <a:latin typeface="Calibri" pitchFamily="34" charset="0"/>
                          <a:ea typeface="+mn-ea"/>
                          <a:cs typeface="+mn-cs"/>
                        </a:rPr>
                        <a:t>0.3%</a:t>
                      </a:r>
                      <a:r>
                        <a:rPr kumimoji="1" lang="ja-JP" altLang="en-US" sz="1050" kern="1200" dirty="0">
                          <a:solidFill>
                            <a:schemeClr val="tx1"/>
                          </a:solidFill>
                          <a:latin typeface="Calibri" pitchFamily="34" charset="0"/>
                          <a:ea typeface="+mn-ea"/>
                          <a:cs typeface="+mn-cs"/>
                        </a:rPr>
                        <a:t>）　</a:t>
                      </a:r>
                      <a:r>
                        <a:rPr kumimoji="1" lang="ja-JP" altLang="en-US" sz="1050" kern="1200" baseline="0" dirty="0">
                          <a:solidFill>
                            <a:schemeClr val="tx1"/>
                          </a:solidFill>
                          <a:latin typeface="Calibri" pitchFamily="34" charset="0"/>
                          <a:ea typeface="+mn-ea"/>
                          <a:cs typeface="+mn-cs"/>
                        </a:rPr>
                        <a:t> </a:t>
                      </a:r>
                      <a:r>
                        <a:rPr kumimoji="1" lang="ja-JP" altLang="en-US" sz="1050" kern="1200" dirty="0">
                          <a:solidFill>
                            <a:schemeClr val="tx1"/>
                          </a:solidFill>
                          <a:latin typeface="Calibri" pitchFamily="34" charset="0"/>
                          <a:ea typeface="+mn-ea"/>
                          <a:cs typeface="+mn-cs"/>
                        </a:rPr>
                        <a:t>予算の</a:t>
                      </a:r>
                      <a:r>
                        <a:rPr kumimoji="1" lang="en-US" altLang="ja-JP" sz="1050" kern="1200" dirty="0">
                          <a:solidFill>
                            <a:schemeClr val="tx1"/>
                          </a:solidFill>
                          <a:latin typeface="Calibri" pitchFamily="34" charset="0"/>
                          <a:ea typeface="+mn-ea"/>
                          <a:cs typeface="+mn-cs"/>
                        </a:rPr>
                        <a:t>1.6%</a:t>
                      </a:r>
                      <a:r>
                        <a:rPr kumimoji="1" lang="ja-JP" altLang="en-US" sz="1050" kern="1200" dirty="0">
                          <a:solidFill>
                            <a:schemeClr val="tx1"/>
                          </a:solidFill>
                          <a:latin typeface="Calibri" pitchFamily="34" charset="0"/>
                          <a:ea typeface="+mn-ea"/>
                          <a:cs typeface="+mn-cs"/>
                        </a:rPr>
                        <a:t>）　</a:t>
                      </a:r>
                      <a:r>
                        <a:rPr kumimoji="1" lang="ja-JP" altLang="en-US" sz="1050" kern="1200" baseline="0" dirty="0">
                          <a:solidFill>
                            <a:schemeClr val="tx1"/>
                          </a:solidFill>
                          <a:latin typeface="Calibri" pitchFamily="34" charset="0"/>
                          <a:ea typeface="+mn-ea"/>
                          <a:cs typeface="+mn-cs"/>
                        </a:rPr>
                        <a:t> </a:t>
                      </a:r>
                      <a:r>
                        <a:rPr kumimoji="1" lang="ja-JP" altLang="en-US" sz="1050" kern="1200" dirty="0">
                          <a:solidFill>
                            <a:schemeClr val="tx1"/>
                          </a:solidFill>
                          <a:latin typeface="Calibri" pitchFamily="34" charset="0"/>
                          <a:ea typeface="+mn-ea"/>
                          <a:cs typeface="+mn-cs"/>
                        </a:rPr>
                        <a:t>予算の</a:t>
                      </a:r>
                      <a:r>
                        <a:rPr kumimoji="1" lang="en-US" altLang="ja-JP" sz="1050" kern="1200" dirty="0">
                          <a:solidFill>
                            <a:schemeClr val="tx1"/>
                          </a:solidFill>
                          <a:latin typeface="Calibri" pitchFamily="34" charset="0"/>
                          <a:ea typeface="+mn-ea"/>
                          <a:cs typeface="+mn-cs"/>
                        </a:rPr>
                        <a:t>1.5%</a:t>
                      </a:r>
                      <a:r>
                        <a:rPr kumimoji="1" lang="ja-JP" altLang="en-US" sz="1050" kern="1200" dirty="0">
                          <a:solidFill>
                            <a:schemeClr val="tx1"/>
                          </a:solidFill>
                          <a:latin typeface="Calibri" pitchFamily="34" charset="0"/>
                          <a:ea typeface="+mn-ea"/>
                          <a:cs typeface="+mn-cs"/>
                        </a:rPr>
                        <a:t>）</a:t>
                      </a:r>
                      <a:endParaRPr kumimoji="1" lang="en-US" altLang="ja-JP" sz="1050" kern="1200" dirty="0">
                        <a:solidFill>
                          <a:schemeClr val="tx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96144">
                <a:tc vMerge="1">
                  <a:txBody>
                    <a:bodyPr/>
                    <a:lstStyle/>
                    <a:p>
                      <a:pPr>
                        <a:lnSpc>
                          <a:spcPct val="150000"/>
                        </a:lnSpc>
                      </a:pPr>
                      <a:endParaRPr lang="en-US" altLang="ja-JP" sz="1300" dirty="0">
                        <a:latin typeface="Calibri" pitchFamily="34" charset="0"/>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ct val="150000"/>
                        </a:lnSpc>
                      </a:pPr>
                      <a:endParaRPr kumimoji="1" lang="ja-JP" altLang="en-US"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300"/>
                        </a:lnSpc>
                      </a:pPr>
                      <a:r>
                        <a:rPr kumimoji="1" lang="ja-JP" altLang="en-US" sz="1200" kern="1200" dirty="0">
                          <a:solidFill>
                            <a:schemeClr val="dk1"/>
                          </a:solidFill>
                          <a:latin typeface="+mn-lt"/>
                          <a:ea typeface="+mn-ea"/>
                          <a:cs typeface="+mn-cs"/>
                        </a:rPr>
                        <a:t>③区長の組織編成権の強化</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725" marR="0" indent="-85725" algn="l" defTabSz="914400" rtl="0" eaLnBrk="1" fontAlgn="auto" latinLnBrk="0" hangingPunct="1">
                        <a:lnSpc>
                          <a:spcPts val="2300"/>
                        </a:lnSpc>
                        <a:spcBef>
                          <a:spcPts val="0"/>
                        </a:spcBef>
                        <a:spcAft>
                          <a:spcPts val="0"/>
                        </a:spcAft>
                        <a:buClrTx/>
                        <a:buSzTx/>
                        <a:buFontTx/>
                        <a:buNone/>
                        <a:tabLst/>
                        <a:defRPr/>
                      </a:pPr>
                      <a:r>
                        <a:rPr kumimoji="1" lang="ja-JP" altLang="en-US" sz="1200" kern="1200" dirty="0">
                          <a:solidFill>
                            <a:schemeClr val="dk1"/>
                          </a:solidFill>
                          <a:latin typeface="Calibri" pitchFamily="34" charset="0"/>
                          <a:ea typeface="+mn-ea"/>
                          <a:cs typeface="+mn-cs"/>
                        </a:rPr>
                        <a:t>・区長のマネジメントのもと、区の特性や地域の実情に応じた施策・事業が展開できる区役所組織を編成できる仕組みを構築</a:t>
                      </a:r>
                      <a:endParaRPr kumimoji="1" lang="en-US" altLang="ja-JP" sz="12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162</a:t>
            </a:fld>
            <a:endParaRPr kumimoji="1" lang="ja-JP" altLang="en-US"/>
          </a:p>
        </p:txBody>
      </p:sp>
      <p:sp>
        <p:nvSpPr>
          <p:cNvPr id="2" name="二等辺三角形 1"/>
          <p:cNvSpPr/>
          <p:nvPr/>
        </p:nvSpPr>
        <p:spPr>
          <a:xfrm rot="5400000">
            <a:off x="7144208" y="409509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5400000">
            <a:off x="8012074" y="4095092"/>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70935" y="0"/>
            <a:ext cx="1373065" cy="338554"/>
          </a:xfrm>
          <a:prstGeom prst="rect">
            <a:avLst/>
          </a:prstGeom>
        </p:spPr>
        <p:txBody>
          <a:bodyPr wrap="square">
            <a:spAutoFit/>
          </a:bodyPr>
          <a:lstStyle/>
          <a:p>
            <a:r>
              <a:rPr lang="en-US" altLang="ja-JP" sz="1600" dirty="0">
                <a:solidFill>
                  <a:prstClr val="black"/>
                </a:solidFill>
              </a:rPr>
              <a:t>  </a:t>
            </a:r>
            <a:r>
              <a:rPr lang="en-US" altLang="ja-JP" sz="1600" dirty="0" smtClean="0">
                <a:solidFill>
                  <a:prstClr val="black"/>
                </a:solidFill>
              </a:rPr>
              <a:t>A6</a:t>
            </a:r>
            <a:endParaRPr lang="ja-JP" altLang="en-US" sz="1600" dirty="0">
              <a:solidFill>
                <a:prstClr val="black"/>
              </a:solidFill>
            </a:endParaRPr>
          </a:p>
        </p:txBody>
      </p:sp>
    </p:spTree>
    <p:extLst>
      <p:ext uri="{BB962C8B-B14F-4D97-AF65-F5344CB8AC3E}">
        <p14:creationId xmlns:p14="http://schemas.microsoft.com/office/powerpoint/2010/main" val="25628931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956376" y="0"/>
            <a:ext cx="1187624" cy="338554"/>
          </a:xfrm>
          <a:prstGeom prst="rect">
            <a:avLst/>
          </a:prstGeom>
          <a:noFill/>
        </p:spPr>
        <p:txBody>
          <a:bodyPr wrap="square" rtlCol="0">
            <a:spAutoFit/>
          </a:bodyPr>
          <a:lstStyle/>
          <a:p>
            <a:r>
              <a:rPr lang="en-US" altLang="ja-JP" sz="1600" dirty="0"/>
              <a:t>A6.(16)</a:t>
            </a:r>
            <a:endParaRPr lang="ja-JP" altLang="en-US" sz="1600" dirty="0"/>
          </a:p>
        </p:txBody>
      </p:sp>
      <p:sp>
        <p:nvSpPr>
          <p:cNvPr id="8" name="正方形/長方形 7"/>
          <p:cNvSpPr/>
          <p:nvPr/>
        </p:nvSpPr>
        <p:spPr>
          <a:xfrm>
            <a:off x="251520" y="260648"/>
            <a:ext cx="4392488" cy="369332"/>
          </a:xfrm>
          <a:prstGeom prst="rect">
            <a:avLst/>
          </a:prstGeom>
        </p:spPr>
        <p:txBody>
          <a:bodyPr wrap="square">
            <a:spAutoFit/>
          </a:bodyPr>
          <a:lstStyle/>
          <a:p>
            <a:r>
              <a:rPr lang="ja-JP" altLang="en-US" b="1" dirty="0">
                <a:solidFill>
                  <a:srgbClr val="000000"/>
                </a:solidFill>
                <a:latin typeface="Calibri" pitchFamily="34" charset="0"/>
              </a:rPr>
              <a:t>①　区長の位置付けの変更　</a:t>
            </a:r>
          </a:p>
        </p:txBody>
      </p:sp>
      <p:sp>
        <p:nvSpPr>
          <p:cNvPr id="10" name="正方形/長方形 9"/>
          <p:cNvSpPr/>
          <p:nvPr/>
        </p:nvSpPr>
        <p:spPr>
          <a:xfrm>
            <a:off x="251520" y="764704"/>
            <a:ext cx="8712968" cy="1685077"/>
          </a:xfrm>
          <a:prstGeom prst="rect">
            <a:avLst/>
          </a:prstGeom>
        </p:spPr>
        <p:txBody>
          <a:bodyPr wrap="square">
            <a:spAutoFit/>
          </a:bodyPr>
          <a:lstStyle/>
          <a:p>
            <a:pPr>
              <a:lnSpc>
                <a:spcPct val="150000"/>
              </a:lnSpc>
            </a:pPr>
            <a:r>
              <a:rPr lang="en-US" altLang="ja-JP" dirty="0">
                <a:solidFill>
                  <a:srgbClr val="000000"/>
                </a:solidFill>
                <a:latin typeface="Calibri" pitchFamily="34" charset="0"/>
              </a:rPr>
              <a:t>2012</a:t>
            </a:r>
            <a:r>
              <a:rPr lang="ja-JP" altLang="en-US" dirty="0">
                <a:solidFill>
                  <a:srgbClr val="000000"/>
                </a:solidFill>
                <a:latin typeface="Calibri" pitchFamily="34" charset="0"/>
              </a:rPr>
              <a:t>年</a:t>
            </a:r>
            <a:r>
              <a:rPr lang="en-US" altLang="ja-JP" dirty="0">
                <a:solidFill>
                  <a:srgbClr val="000000"/>
                </a:solidFill>
                <a:latin typeface="Calibri" pitchFamily="34" charset="0"/>
              </a:rPr>
              <a:t>8</a:t>
            </a:r>
            <a:r>
              <a:rPr lang="ja-JP" altLang="en-US" dirty="0">
                <a:solidFill>
                  <a:srgbClr val="000000"/>
                </a:solidFill>
                <a:latin typeface="Calibri" pitchFamily="34" charset="0"/>
              </a:rPr>
              <a:t>月～</a:t>
            </a:r>
            <a:endParaRPr lang="en-US" altLang="ja-JP" dirty="0">
              <a:solidFill>
                <a:srgbClr val="000000"/>
              </a:solidFill>
              <a:latin typeface="Calibri" pitchFamily="34" charset="0"/>
            </a:endParaRPr>
          </a:p>
          <a:p>
            <a:pPr marL="266700" indent="-266700">
              <a:lnSpc>
                <a:spcPct val="150000"/>
              </a:lnSpc>
            </a:pPr>
            <a:r>
              <a:rPr lang="ja-JP" altLang="en-US" sz="1700" dirty="0">
                <a:solidFill>
                  <a:srgbClr val="000000"/>
                </a:solidFill>
                <a:latin typeface="Calibri" pitchFamily="34" charset="0"/>
              </a:rPr>
              <a:t>　・区長を</a:t>
            </a:r>
            <a:r>
              <a:rPr lang="ja-JP" altLang="en-US" sz="1700" dirty="0">
                <a:solidFill>
                  <a:schemeClr val="dk1"/>
                </a:solidFill>
                <a:latin typeface="+mn-ea"/>
              </a:rPr>
              <a:t>住民に身近な施策・事業の実質的な</a:t>
            </a:r>
            <a:r>
              <a:rPr lang="ja-JP" altLang="en-US" sz="1700" dirty="0">
                <a:latin typeface="+mn-ea"/>
              </a:rPr>
              <a:t>責任者に位置付け、区の区域内の基礎自治に関する施策・事業について、局は区長（区シティ・マネージャー（区</a:t>
            </a:r>
            <a:r>
              <a:rPr lang="en-US" altLang="ja-JP" sz="1700" dirty="0">
                <a:latin typeface="Calibri" pitchFamily="34" charset="0"/>
              </a:rPr>
              <a:t>CM </a:t>
            </a:r>
            <a:r>
              <a:rPr lang="ja-JP" altLang="en-US" sz="1700" dirty="0">
                <a:latin typeface="+mn-ea"/>
              </a:rPr>
              <a:t>））の補助組織として、区長（区</a:t>
            </a:r>
            <a:r>
              <a:rPr lang="en-US" altLang="ja-JP" sz="1700" dirty="0">
                <a:latin typeface="Calibri" pitchFamily="34" charset="0"/>
              </a:rPr>
              <a:t>CM </a:t>
            </a:r>
            <a:r>
              <a:rPr lang="ja-JP" altLang="en-US" sz="1700" dirty="0">
                <a:latin typeface="+mn-ea"/>
              </a:rPr>
              <a:t>）の指揮監督を受ける。（「</a:t>
            </a:r>
            <a:r>
              <a:rPr lang="ja-JP" altLang="en-US" sz="1700" dirty="0">
                <a:latin typeface="Calibri" pitchFamily="34" charset="0"/>
              </a:rPr>
              <a:t>区</a:t>
            </a:r>
            <a:r>
              <a:rPr lang="en-US" altLang="ja-JP" sz="1700" dirty="0">
                <a:latin typeface="Calibri" pitchFamily="34" charset="0"/>
              </a:rPr>
              <a:t>CM</a:t>
            </a:r>
            <a:r>
              <a:rPr lang="ja-JP" altLang="en-US" sz="1700" dirty="0">
                <a:latin typeface="Calibri" pitchFamily="34" charset="0"/>
              </a:rPr>
              <a:t>制」の導入）</a:t>
            </a:r>
            <a:r>
              <a:rPr lang="en-US" altLang="ja-JP" sz="1700" dirty="0">
                <a:latin typeface="Calibri" pitchFamily="34" charset="0"/>
              </a:rPr>
              <a:t>【</a:t>
            </a:r>
            <a:r>
              <a:rPr lang="ja-JP" altLang="en-US" sz="1700" dirty="0">
                <a:latin typeface="Calibri" pitchFamily="34" charset="0"/>
              </a:rPr>
              <a:t>大阪市事務分掌規則</a:t>
            </a:r>
            <a:r>
              <a:rPr lang="ja-JP" altLang="en-US" sz="1700" dirty="0">
                <a:solidFill>
                  <a:srgbClr val="000000"/>
                </a:solidFill>
                <a:latin typeface="Calibri" pitchFamily="34" charset="0"/>
              </a:rPr>
              <a:t>第</a:t>
            </a:r>
            <a:r>
              <a:rPr lang="en-US" altLang="ja-JP" sz="1700" dirty="0">
                <a:solidFill>
                  <a:srgbClr val="000000"/>
                </a:solidFill>
                <a:latin typeface="Calibri" pitchFamily="34" charset="0"/>
              </a:rPr>
              <a:t>1</a:t>
            </a:r>
            <a:r>
              <a:rPr lang="ja-JP" altLang="en-US" sz="1700" dirty="0">
                <a:solidFill>
                  <a:srgbClr val="000000"/>
                </a:solidFill>
                <a:latin typeface="Calibri" pitchFamily="34" charset="0"/>
              </a:rPr>
              <a:t>条の</a:t>
            </a:r>
            <a:r>
              <a:rPr lang="en-US" altLang="ja-JP" sz="1700" dirty="0">
                <a:solidFill>
                  <a:srgbClr val="000000"/>
                </a:solidFill>
                <a:latin typeface="Calibri" pitchFamily="34" charset="0"/>
              </a:rPr>
              <a:t>2】</a:t>
            </a:r>
          </a:p>
        </p:txBody>
      </p:sp>
      <p:sp>
        <p:nvSpPr>
          <p:cNvPr id="14" name="テキスト ボックス 13"/>
          <p:cNvSpPr txBox="1"/>
          <p:nvPr/>
        </p:nvSpPr>
        <p:spPr>
          <a:xfrm>
            <a:off x="1259632" y="2339588"/>
            <a:ext cx="1944216" cy="369332"/>
          </a:xfrm>
          <a:prstGeom prst="rect">
            <a:avLst/>
          </a:prstGeom>
          <a:noFill/>
        </p:spPr>
        <p:txBody>
          <a:bodyPr wrap="square" rtlCol="0">
            <a:spAutoFit/>
          </a:bodyPr>
          <a:lstStyle/>
          <a:p>
            <a:pPr algn="ctr"/>
            <a:r>
              <a:rPr kumimoji="1" lang="en-US" altLang="ja-JP" u="sng" dirty="0"/>
              <a:t>Before</a:t>
            </a:r>
            <a:endParaRPr kumimoji="1" lang="ja-JP" altLang="en-US" u="sng" dirty="0"/>
          </a:p>
        </p:txBody>
      </p:sp>
      <p:sp>
        <p:nvSpPr>
          <p:cNvPr id="15" name="テキスト ボックス 14"/>
          <p:cNvSpPr txBox="1"/>
          <p:nvPr/>
        </p:nvSpPr>
        <p:spPr>
          <a:xfrm>
            <a:off x="5940152" y="2339588"/>
            <a:ext cx="1944216" cy="369332"/>
          </a:xfrm>
          <a:prstGeom prst="rect">
            <a:avLst/>
          </a:prstGeom>
          <a:noFill/>
        </p:spPr>
        <p:txBody>
          <a:bodyPr wrap="square" rtlCol="0">
            <a:spAutoFit/>
          </a:bodyPr>
          <a:lstStyle/>
          <a:p>
            <a:pPr algn="ctr"/>
            <a:r>
              <a:rPr kumimoji="1" lang="en-US" altLang="ja-JP" u="sng" dirty="0"/>
              <a:t>After</a:t>
            </a:r>
            <a:endParaRPr kumimoji="1" lang="ja-JP" altLang="en-US" u="sng" dirty="0"/>
          </a:p>
        </p:txBody>
      </p:sp>
      <p:sp>
        <p:nvSpPr>
          <p:cNvPr id="18" name="正方形/長方形 17"/>
          <p:cNvSpPr/>
          <p:nvPr/>
        </p:nvSpPr>
        <p:spPr>
          <a:xfrm>
            <a:off x="5148064" y="2924944"/>
            <a:ext cx="3600400" cy="237626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u="sng" dirty="0">
                <a:solidFill>
                  <a:schemeClr val="tx1"/>
                </a:solidFill>
                <a:latin typeface="ＭＳ Ｐゴシック" pitchFamily="50" charset="-128"/>
                <a:ea typeface="ＭＳ Ｐゴシック" pitchFamily="50" charset="-128"/>
              </a:rPr>
              <a:t>区　　　　長</a:t>
            </a:r>
            <a:endParaRPr lang="zh-CN" altLang="en-US" b="1" u="sng" dirty="0">
              <a:solidFill>
                <a:schemeClr val="tx1"/>
              </a:solidFill>
              <a:latin typeface="ＭＳ Ｐゴシック" pitchFamily="50" charset="-128"/>
              <a:ea typeface="ＭＳ Ｐゴシック" pitchFamily="50" charset="-128"/>
            </a:endParaRPr>
          </a:p>
        </p:txBody>
      </p:sp>
      <p:sp>
        <p:nvSpPr>
          <p:cNvPr id="20" name="正方形/長方形 19"/>
          <p:cNvSpPr/>
          <p:nvPr/>
        </p:nvSpPr>
        <p:spPr>
          <a:xfrm>
            <a:off x="5292080" y="4398203"/>
            <a:ext cx="1008112"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a:solidFill>
                  <a:schemeClr val="tx1"/>
                </a:solidFill>
              </a:rPr>
              <a:t> 「区ＣＭ」</a:t>
            </a:r>
            <a:endParaRPr lang="en-US" altLang="ja-JP" sz="1600" dirty="0">
              <a:solidFill>
                <a:schemeClr val="tx1"/>
              </a:solidFill>
            </a:endParaRPr>
          </a:p>
          <a:p>
            <a:pPr lvl="0"/>
            <a:r>
              <a:rPr lang="ja-JP" altLang="en-US" sz="1600" dirty="0">
                <a:solidFill>
                  <a:schemeClr val="tx1"/>
                </a:solidFill>
              </a:rPr>
              <a:t>　　として</a:t>
            </a:r>
          </a:p>
        </p:txBody>
      </p:sp>
      <p:sp>
        <p:nvSpPr>
          <p:cNvPr id="24" name="正方形/長方形 23"/>
          <p:cNvSpPr/>
          <p:nvPr/>
        </p:nvSpPr>
        <p:spPr>
          <a:xfrm>
            <a:off x="6300192" y="3429000"/>
            <a:ext cx="2448272" cy="892552"/>
          </a:xfrm>
          <a:prstGeom prst="rect">
            <a:avLst/>
          </a:prstGeom>
        </p:spPr>
        <p:txBody>
          <a:bodyPr wrap="square">
            <a:spAutoFit/>
          </a:bodyPr>
          <a:lstStyle/>
          <a:p>
            <a:r>
              <a:rPr lang="ja-JP" altLang="en-US" sz="1600" dirty="0">
                <a:solidFill>
                  <a:srgbClr val="000000"/>
                </a:solidFill>
                <a:latin typeface="Calibri" pitchFamily="34" charset="0"/>
              </a:rPr>
              <a:t>・</a:t>
            </a:r>
            <a:r>
              <a:rPr lang="ja-JP" altLang="en-US" sz="1600" dirty="0"/>
              <a:t>区役所事務を指揮監督</a:t>
            </a:r>
            <a:endParaRPr lang="en-US" altLang="ja-JP" sz="1600" dirty="0"/>
          </a:p>
          <a:p>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例</a:t>
            </a:r>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地域振興、戸籍・住民基本台帳事務、国民健康保険事務、老人・</a:t>
            </a:r>
            <a:r>
              <a:rPr lang="ja-JP" altLang="en-US" sz="1200" dirty="0" err="1">
                <a:solidFill>
                  <a:srgbClr val="000000"/>
                </a:solidFill>
                <a:latin typeface="Calibri" pitchFamily="34" charset="0"/>
              </a:rPr>
              <a:t>障がい</a:t>
            </a:r>
            <a:r>
              <a:rPr lang="ja-JP" altLang="en-US" sz="1200" dirty="0">
                <a:solidFill>
                  <a:srgbClr val="000000"/>
                </a:solidFill>
                <a:latin typeface="Calibri" pitchFamily="34" charset="0"/>
              </a:rPr>
              <a:t>者福祉に関する事務</a:t>
            </a:r>
            <a:endParaRPr lang="en-US" altLang="ja-JP" sz="1200" dirty="0">
              <a:solidFill>
                <a:srgbClr val="000000"/>
              </a:solidFill>
              <a:latin typeface="Calibri" pitchFamily="34" charset="0"/>
            </a:endParaRPr>
          </a:p>
        </p:txBody>
      </p:sp>
      <p:sp>
        <p:nvSpPr>
          <p:cNvPr id="25" name="正方形/長方形 24"/>
          <p:cNvSpPr/>
          <p:nvPr/>
        </p:nvSpPr>
        <p:spPr>
          <a:xfrm>
            <a:off x="6300192" y="4365104"/>
            <a:ext cx="2448272" cy="954107"/>
          </a:xfrm>
          <a:prstGeom prst="rect">
            <a:avLst/>
          </a:prstGeom>
        </p:spPr>
        <p:txBody>
          <a:bodyPr wrap="square">
            <a:spAutoFit/>
          </a:bodyPr>
          <a:lstStyle/>
          <a:p>
            <a:pPr marL="85725" indent="-85725"/>
            <a:r>
              <a:rPr lang="ja-JP" altLang="en-US" sz="1600" dirty="0"/>
              <a:t>・住民に身近な施策・事業全般を指揮監督</a:t>
            </a:r>
            <a:endParaRPr lang="en-US" altLang="ja-JP" sz="1600" dirty="0"/>
          </a:p>
          <a:p>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例</a:t>
            </a:r>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防災、防犯、子育て支援、道路や公園の維持管理</a:t>
            </a:r>
            <a:endParaRPr lang="en-US" altLang="ja-JP" sz="1200" dirty="0">
              <a:solidFill>
                <a:srgbClr val="000000"/>
              </a:solidFill>
              <a:latin typeface="Calibri" pitchFamily="34" charset="0"/>
            </a:endParaRPr>
          </a:p>
        </p:txBody>
      </p:sp>
      <p:sp>
        <p:nvSpPr>
          <p:cNvPr id="43" name="正方形/長方形 42"/>
          <p:cNvSpPr/>
          <p:nvPr/>
        </p:nvSpPr>
        <p:spPr>
          <a:xfrm>
            <a:off x="395536" y="4221088"/>
            <a:ext cx="3600400" cy="2304256"/>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u="sng" dirty="0">
                <a:solidFill>
                  <a:schemeClr val="tx1"/>
                </a:solidFill>
                <a:latin typeface="ＭＳ Ｐゴシック" pitchFamily="50" charset="-128"/>
                <a:ea typeface="ＭＳ Ｐゴシック" pitchFamily="50" charset="-128"/>
              </a:rPr>
              <a:t>区　　　　長</a:t>
            </a:r>
            <a:endParaRPr lang="zh-CN" altLang="en-US" b="1" u="sng" dirty="0">
              <a:solidFill>
                <a:schemeClr val="tx1"/>
              </a:solidFill>
              <a:latin typeface="ＭＳ Ｐゴシック" pitchFamily="50" charset="-128"/>
              <a:ea typeface="ＭＳ Ｐゴシック" pitchFamily="50" charset="-128"/>
            </a:endParaRPr>
          </a:p>
        </p:txBody>
      </p:sp>
      <p:sp>
        <p:nvSpPr>
          <p:cNvPr id="45" name="正方形/長方形 44"/>
          <p:cNvSpPr/>
          <p:nvPr/>
        </p:nvSpPr>
        <p:spPr>
          <a:xfrm>
            <a:off x="467544" y="4797152"/>
            <a:ext cx="3384376" cy="707886"/>
          </a:xfrm>
          <a:prstGeom prst="rect">
            <a:avLst/>
          </a:prstGeom>
        </p:spPr>
        <p:txBody>
          <a:bodyPr wrap="square">
            <a:spAutoFit/>
          </a:bodyPr>
          <a:lstStyle/>
          <a:p>
            <a:r>
              <a:rPr lang="ja-JP" altLang="en-US" sz="1600" dirty="0">
                <a:solidFill>
                  <a:srgbClr val="000000"/>
                </a:solidFill>
                <a:latin typeface="Calibri" pitchFamily="34" charset="0"/>
              </a:rPr>
              <a:t>・</a:t>
            </a:r>
            <a:r>
              <a:rPr lang="ja-JP" altLang="en-US" sz="1600" dirty="0"/>
              <a:t>区役所事務を指揮監督</a:t>
            </a:r>
            <a:endParaRPr lang="en-US" altLang="ja-JP" sz="1600" dirty="0"/>
          </a:p>
          <a:p>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例</a:t>
            </a:r>
            <a:r>
              <a:rPr lang="en-US" altLang="ja-JP" sz="1200" dirty="0">
                <a:solidFill>
                  <a:srgbClr val="000000"/>
                </a:solidFill>
                <a:latin typeface="Calibri" pitchFamily="34" charset="0"/>
              </a:rPr>
              <a:t>】</a:t>
            </a:r>
            <a:r>
              <a:rPr lang="ja-JP" altLang="en-US" sz="1200" dirty="0">
                <a:solidFill>
                  <a:srgbClr val="000000"/>
                </a:solidFill>
                <a:latin typeface="Calibri" pitchFamily="34" charset="0"/>
              </a:rPr>
              <a:t>地域振興、戸籍・住民基本台帳事務、国民健康保険事務、老人・</a:t>
            </a:r>
            <a:r>
              <a:rPr lang="ja-JP" altLang="en-US" sz="1200" dirty="0" err="1">
                <a:solidFill>
                  <a:srgbClr val="000000"/>
                </a:solidFill>
                <a:latin typeface="Calibri" pitchFamily="34" charset="0"/>
              </a:rPr>
              <a:t>障がい</a:t>
            </a:r>
            <a:r>
              <a:rPr lang="ja-JP" altLang="en-US" sz="1200" dirty="0">
                <a:solidFill>
                  <a:srgbClr val="000000"/>
                </a:solidFill>
                <a:latin typeface="Calibri" pitchFamily="34" charset="0"/>
              </a:rPr>
              <a:t>者福祉に関する事務</a:t>
            </a:r>
            <a:endParaRPr lang="en-US" altLang="ja-JP" sz="1200" dirty="0">
              <a:solidFill>
                <a:srgbClr val="000000"/>
              </a:solidFill>
              <a:latin typeface="Calibri" pitchFamily="34" charset="0"/>
            </a:endParaRPr>
          </a:p>
        </p:txBody>
      </p:sp>
      <p:sp>
        <p:nvSpPr>
          <p:cNvPr id="48" name="正方形/長方形 47"/>
          <p:cNvSpPr/>
          <p:nvPr/>
        </p:nvSpPr>
        <p:spPr>
          <a:xfrm>
            <a:off x="5148064" y="5445223"/>
            <a:ext cx="3600400" cy="1263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u="sng" dirty="0">
                <a:solidFill>
                  <a:schemeClr val="tx1"/>
                </a:solidFill>
                <a:latin typeface="ＭＳ Ｐゴシック" pitchFamily="50" charset="-128"/>
                <a:ea typeface="ＭＳ Ｐゴシック" pitchFamily="50" charset="-128"/>
              </a:rPr>
              <a:t>局長（各局）</a:t>
            </a:r>
            <a:endParaRPr lang="zh-CN" altLang="en-US" b="1" u="sng" dirty="0">
              <a:solidFill>
                <a:schemeClr val="tx1"/>
              </a:solidFill>
              <a:latin typeface="ＭＳ Ｐゴシック" pitchFamily="50" charset="-128"/>
              <a:ea typeface="ＭＳ Ｐゴシック" pitchFamily="50" charset="-128"/>
            </a:endParaRPr>
          </a:p>
        </p:txBody>
      </p:sp>
      <p:sp>
        <p:nvSpPr>
          <p:cNvPr id="49" name="正方形/長方形 48"/>
          <p:cNvSpPr/>
          <p:nvPr/>
        </p:nvSpPr>
        <p:spPr>
          <a:xfrm>
            <a:off x="5220072" y="5877272"/>
            <a:ext cx="3456384" cy="830997"/>
          </a:xfrm>
          <a:prstGeom prst="rect">
            <a:avLst/>
          </a:prstGeom>
        </p:spPr>
        <p:txBody>
          <a:bodyPr wrap="square">
            <a:spAutoFit/>
          </a:bodyPr>
          <a:lstStyle/>
          <a:p>
            <a:r>
              <a:rPr lang="ja-JP" altLang="en-US" sz="1600" dirty="0">
                <a:solidFill>
                  <a:srgbClr val="000000"/>
                </a:solidFill>
                <a:latin typeface="Calibri" pitchFamily="34" charset="0"/>
              </a:rPr>
              <a:t>・局長</a:t>
            </a:r>
            <a:r>
              <a:rPr lang="ja-JP" altLang="en-US" sz="1600" dirty="0">
                <a:latin typeface="Calibri" pitchFamily="34" charset="0"/>
              </a:rPr>
              <a:t>は区域内の基礎自治に関し区長（区</a:t>
            </a:r>
            <a:r>
              <a:rPr lang="en-US" altLang="ja-JP" sz="1600" dirty="0">
                <a:latin typeface="Calibri" pitchFamily="34" charset="0"/>
              </a:rPr>
              <a:t>CM</a:t>
            </a:r>
            <a:r>
              <a:rPr lang="ja-JP" altLang="en-US" sz="1600" dirty="0">
                <a:latin typeface="Calibri" pitchFamily="34" charset="0"/>
              </a:rPr>
              <a:t>）の補助</a:t>
            </a:r>
            <a:r>
              <a:rPr lang="ja-JP" altLang="en-US" sz="1600" dirty="0">
                <a:solidFill>
                  <a:srgbClr val="000000"/>
                </a:solidFill>
                <a:latin typeface="Calibri" pitchFamily="34" charset="0"/>
              </a:rPr>
              <a:t>組織として、区長の指揮監督を受ける</a:t>
            </a:r>
            <a:endParaRPr lang="en-US" altLang="ja-JP" sz="1600" dirty="0"/>
          </a:p>
        </p:txBody>
      </p:sp>
      <p:sp>
        <p:nvSpPr>
          <p:cNvPr id="50" name="二等辺三角形 49"/>
          <p:cNvSpPr/>
          <p:nvPr/>
        </p:nvSpPr>
        <p:spPr>
          <a:xfrm rot="5400000">
            <a:off x="2955434" y="4541510"/>
            <a:ext cx="3237532" cy="2924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395536" y="2924944"/>
            <a:ext cx="3600400" cy="108012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b="1" u="sng" dirty="0">
                <a:solidFill>
                  <a:schemeClr val="tx1"/>
                </a:solidFill>
                <a:latin typeface="ＭＳ Ｐゴシック" pitchFamily="50" charset="-128"/>
                <a:ea typeface="ＭＳ Ｐゴシック" pitchFamily="50" charset="-128"/>
              </a:rPr>
              <a:t>局長（各局）</a:t>
            </a:r>
            <a:endParaRPr lang="zh-CN" altLang="en-US" b="1" u="sng" dirty="0">
              <a:solidFill>
                <a:schemeClr val="tx1"/>
              </a:solidFill>
              <a:latin typeface="ＭＳ Ｐゴシック" pitchFamily="50" charset="-128"/>
              <a:ea typeface="ＭＳ Ｐゴシック" pitchFamily="50" charset="-128"/>
            </a:endParaRPr>
          </a:p>
        </p:txBody>
      </p:sp>
      <p:sp>
        <p:nvSpPr>
          <p:cNvPr id="54" name="正方形/長方形 53"/>
          <p:cNvSpPr/>
          <p:nvPr/>
        </p:nvSpPr>
        <p:spPr>
          <a:xfrm>
            <a:off x="467544" y="3356992"/>
            <a:ext cx="3096344" cy="338554"/>
          </a:xfrm>
          <a:prstGeom prst="rect">
            <a:avLst/>
          </a:prstGeom>
        </p:spPr>
        <p:txBody>
          <a:bodyPr wrap="square">
            <a:spAutoFit/>
          </a:bodyPr>
          <a:lstStyle/>
          <a:p>
            <a:r>
              <a:rPr lang="ja-JP" altLang="en-US" sz="1600" dirty="0">
                <a:solidFill>
                  <a:srgbClr val="000000"/>
                </a:solidFill>
                <a:latin typeface="Calibri" pitchFamily="34" charset="0"/>
              </a:rPr>
              <a:t>・局長は区長より上位の格付け</a:t>
            </a:r>
            <a:endParaRPr lang="en-US" altLang="ja-JP" sz="1600" dirty="0">
              <a:solidFill>
                <a:srgbClr val="000000"/>
              </a:solidFill>
              <a:latin typeface="Calibri" pitchFamily="34" charset="0"/>
            </a:endParaRPr>
          </a:p>
        </p:txBody>
      </p:sp>
      <p:sp>
        <p:nvSpPr>
          <p:cNvPr id="57" name="正方形/長方形 56"/>
          <p:cNvSpPr/>
          <p:nvPr/>
        </p:nvSpPr>
        <p:spPr>
          <a:xfrm>
            <a:off x="467544" y="5661248"/>
            <a:ext cx="3456384" cy="584775"/>
          </a:xfrm>
          <a:prstGeom prst="rect">
            <a:avLst/>
          </a:prstGeom>
        </p:spPr>
        <p:txBody>
          <a:bodyPr wrap="square">
            <a:spAutoFit/>
          </a:bodyPr>
          <a:lstStyle/>
          <a:p>
            <a:r>
              <a:rPr lang="ja-JP" altLang="en-US" sz="1600" dirty="0"/>
              <a:t>・ 区長は局長より下位の格付け</a:t>
            </a:r>
            <a:endParaRPr lang="en-US" altLang="ja-JP" sz="1600" dirty="0"/>
          </a:p>
          <a:p>
            <a:r>
              <a:rPr lang="ja-JP" altLang="en-US" sz="1600" dirty="0"/>
              <a:t>　</a:t>
            </a:r>
            <a:r>
              <a:rPr lang="ja-JP" altLang="en-US" sz="1400" dirty="0"/>
              <a:t>（北区・中央区・西成区を除く）</a:t>
            </a:r>
            <a:endParaRPr lang="en-US" altLang="ja-JP" sz="1400" dirty="0"/>
          </a:p>
        </p:txBody>
      </p:sp>
      <p:sp>
        <p:nvSpPr>
          <p:cNvPr id="16" name="正方形/長方形 15"/>
          <p:cNvSpPr/>
          <p:nvPr/>
        </p:nvSpPr>
        <p:spPr>
          <a:xfrm>
            <a:off x="5292080" y="3429000"/>
            <a:ext cx="1008112" cy="7200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dirty="0">
                <a:solidFill>
                  <a:schemeClr val="tx1"/>
                </a:solidFill>
              </a:rPr>
              <a:t> 「区長」</a:t>
            </a:r>
            <a:endParaRPr lang="en-US" altLang="ja-JP" sz="1600" dirty="0">
              <a:solidFill>
                <a:schemeClr val="tx1"/>
              </a:solidFill>
            </a:endParaRPr>
          </a:p>
          <a:p>
            <a:pPr lvl="0"/>
            <a:r>
              <a:rPr lang="ja-JP" altLang="en-US" sz="1600" dirty="0">
                <a:solidFill>
                  <a:schemeClr val="tx1"/>
                </a:solidFill>
              </a:rPr>
              <a:t>　　として</a:t>
            </a:r>
          </a:p>
        </p:txBody>
      </p:sp>
      <p:sp>
        <p:nvSpPr>
          <p:cNvPr id="22" name="スライド番号プレースホルダ 21"/>
          <p:cNvSpPr>
            <a:spLocks noGrp="1"/>
          </p:cNvSpPr>
          <p:nvPr>
            <p:ph type="sldNum" sz="quarter" idx="12"/>
          </p:nvPr>
        </p:nvSpPr>
        <p:spPr/>
        <p:txBody>
          <a:bodyPr/>
          <a:lstStyle/>
          <a:p>
            <a:fld id="{CCEC3038-1CF1-4B63-9920-55248DCFBA97}" type="slidenum">
              <a:rPr kumimoji="1" lang="ja-JP" altLang="en-US" smtClean="0"/>
              <a:pPr/>
              <a:t>163</a:t>
            </a:fld>
            <a:endParaRPr kumimoji="1" lang="ja-JP" altLang="en-US"/>
          </a:p>
        </p:txBody>
      </p:sp>
      <p:sp>
        <p:nvSpPr>
          <p:cNvPr id="23"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・区役所への権限委譲</a:t>
            </a:r>
            <a:endParaRPr lang="en-US" altLang="ja-JP" sz="1100" dirty="0"/>
          </a:p>
        </p:txBody>
      </p:sp>
    </p:spTree>
    <p:extLst>
      <p:ext uri="{BB962C8B-B14F-4D97-AF65-F5344CB8AC3E}">
        <p14:creationId xmlns:p14="http://schemas.microsoft.com/office/powerpoint/2010/main" val="4069736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2764025" y="1359254"/>
            <a:ext cx="2119497" cy="290953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905752" y="5983802"/>
            <a:ext cx="3456002" cy="650206"/>
          </a:xfrm>
          <a:prstGeom prst="round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nvPr>
        </p:nvGraphicFramePr>
        <p:xfrm>
          <a:off x="4860032" y="4581128"/>
          <a:ext cx="3600401" cy="2092960"/>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xmlns="" val="20000"/>
                    </a:ext>
                  </a:extLst>
                </a:gridCol>
                <a:gridCol w="1872209">
                  <a:extLst>
                    <a:ext uri="{9D8B030D-6E8A-4147-A177-3AD203B41FA5}">
                      <a16:colId xmlns:a16="http://schemas.microsoft.com/office/drawing/2014/main" xmlns="" val="20001"/>
                    </a:ext>
                  </a:extLst>
                </a:gridCol>
              </a:tblGrid>
              <a:tr h="296628">
                <a:tc>
                  <a:txBody>
                    <a:bodyPr/>
                    <a:lstStyle/>
                    <a:p>
                      <a:pPr algn="ctr">
                        <a:lnSpc>
                          <a:spcPts val="1680"/>
                        </a:lnSpc>
                      </a:pPr>
                      <a:r>
                        <a:rPr kumimoji="1" lang="ja-JP" altLang="en-US" sz="1200" dirty="0"/>
                        <a:t>年度</a:t>
                      </a:r>
                    </a:p>
                  </a:txBody>
                  <a:tcPr/>
                </a:tc>
                <a:tc>
                  <a:txBody>
                    <a:bodyPr/>
                    <a:lstStyle/>
                    <a:p>
                      <a:pPr algn="ctr">
                        <a:lnSpc>
                          <a:spcPts val="1680"/>
                        </a:lnSpc>
                      </a:pPr>
                      <a:r>
                        <a:rPr kumimoji="1" lang="ja-JP" altLang="en-US" sz="1200" dirty="0"/>
                        <a:t>自主事業予算額</a:t>
                      </a:r>
                    </a:p>
                  </a:txBody>
                  <a:tcPr/>
                </a:tc>
                <a:extLst>
                  <a:ext uri="{0D108BD9-81ED-4DB2-BD59-A6C34878D82A}">
                    <a16:rowId xmlns:a16="http://schemas.microsoft.com/office/drawing/2014/main" xmlns="" val="10000"/>
                  </a:ext>
                </a:extLst>
              </a:tr>
              <a:tr h="303425">
                <a:tc>
                  <a:txBody>
                    <a:bodyPr/>
                    <a:lstStyle/>
                    <a:p>
                      <a:pPr>
                        <a:lnSpc>
                          <a:spcPts val="1680"/>
                        </a:lnSpc>
                      </a:pPr>
                      <a:r>
                        <a:rPr kumimoji="1" lang="en-US" altLang="ja-JP" sz="1200" dirty="0"/>
                        <a:t>2012</a:t>
                      </a:r>
                      <a:r>
                        <a:rPr kumimoji="1" lang="ja-JP" altLang="en-US" sz="1200" dirty="0"/>
                        <a:t>年度</a:t>
                      </a:r>
                    </a:p>
                  </a:txBody>
                  <a:tcPr/>
                </a:tc>
                <a:tc>
                  <a:txBody>
                    <a:bodyPr/>
                    <a:lstStyle/>
                    <a:p>
                      <a:pPr algn="ctr">
                        <a:lnSpc>
                          <a:spcPts val="1680"/>
                        </a:lnSpc>
                      </a:pPr>
                      <a:r>
                        <a:rPr lang="en-US" altLang="ja-JP" sz="1200" dirty="0"/>
                        <a:t>1,530</a:t>
                      </a:r>
                      <a:r>
                        <a:rPr lang="ja-JP" altLang="en-US" sz="1200" dirty="0"/>
                        <a:t>百万円（</a:t>
                      </a:r>
                      <a:r>
                        <a:rPr lang="en-US" altLang="ja-JP" sz="1200" dirty="0"/>
                        <a:t>0.101</a:t>
                      </a:r>
                      <a:r>
                        <a:rPr lang="ja-JP" altLang="en-US" sz="1200" dirty="0"/>
                        <a:t>％）</a:t>
                      </a:r>
                      <a:endParaRPr kumimoji="1" lang="ja-JP" altLang="en-US" sz="1200" dirty="0"/>
                    </a:p>
                  </a:txBody>
                  <a:tcPr/>
                </a:tc>
                <a:extLst>
                  <a:ext uri="{0D108BD9-81ED-4DB2-BD59-A6C34878D82A}">
                    <a16:rowId xmlns:a16="http://schemas.microsoft.com/office/drawing/2014/main" xmlns="" val="10001"/>
                  </a:ext>
                </a:extLst>
              </a:tr>
              <a:tr h="694257">
                <a:tc>
                  <a:txBody>
                    <a:bodyPr/>
                    <a:lstStyle/>
                    <a:p>
                      <a:pPr>
                        <a:lnSpc>
                          <a:spcPts val="1680"/>
                        </a:lnSpc>
                      </a:pPr>
                      <a:r>
                        <a:rPr kumimoji="1" lang="en-US" altLang="ja-JP" sz="1200" dirty="0"/>
                        <a:t>2014</a:t>
                      </a:r>
                      <a:r>
                        <a:rPr kumimoji="1" lang="ja-JP" altLang="en-US" sz="1200" dirty="0"/>
                        <a:t>年度</a:t>
                      </a:r>
                      <a:endParaRPr kumimoji="1" lang="en-US" altLang="ja-JP" sz="1200" dirty="0"/>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100" dirty="0"/>
                        <a:t>区</a:t>
                      </a:r>
                      <a:r>
                        <a:rPr kumimoji="1" lang="en-US" altLang="ja-JP" sz="1100" dirty="0"/>
                        <a:t>CM</a:t>
                      </a:r>
                      <a:r>
                        <a:rPr kumimoji="1" lang="ja-JP" altLang="en-US" sz="1100" dirty="0"/>
                        <a:t>自由経費（</a:t>
                      </a:r>
                      <a:r>
                        <a:rPr kumimoji="1" lang="en-US" altLang="ja-JP" sz="1100" dirty="0"/>
                        <a:t>19,092</a:t>
                      </a:r>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100" dirty="0"/>
                        <a:t>百万円）を含む</a:t>
                      </a:r>
                    </a:p>
                  </a:txBody>
                  <a:tcPr/>
                </a:tc>
                <a:tc>
                  <a:txBody>
                    <a:bodyPr/>
                    <a:lstStyle/>
                    <a:p>
                      <a:pPr algn="ctr">
                        <a:lnSpc>
                          <a:spcPts val="1680"/>
                        </a:lnSpc>
                      </a:pPr>
                      <a:r>
                        <a:rPr lang="en-US" altLang="ja-JP" sz="1200" dirty="0"/>
                        <a:t>5,679</a:t>
                      </a:r>
                      <a:r>
                        <a:rPr lang="ja-JP" altLang="en-US" sz="1200" dirty="0"/>
                        <a:t>百万円（</a:t>
                      </a:r>
                      <a:r>
                        <a:rPr lang="en-US" altLang="ja-JP" sz="1200" dirty="0"/>
                        <a:t>0.338</a:t>
                      </a:r>
                      <a:r>
                        <a:rPr lang="ja-JP" altLang="en-US" sz="1200" dirty="0"/>
                        <a:t>％）</a:t>
                      </a:r>
                      <a:endParaRPr kumimoji="1" lang="en-US" altLang="ja-JP" sz="1200" dirty="0"/>
                    </a:p>
                    <a:p>
                      <a:pPr algn="ctr">
                        <a:lnSpc>
                          <a:spcPts val="1680"/>
                        </a:lnSpc>
                      </a:pPr>
                      <a:r>
                        <a:rPr kumimoji="1" lang="en-US" altLang="ja-JP" sz="1200" dirty="0"/>
                        <a:t>24,771</a:t>
                      </a:r>
                      <a:r>
                        <a:rPr kumimoji="1" lang="ja-JP" altLang="en-US" sz="1200" dirty="0"/>
                        <a:t>百万円（</a:t>
                      </a:r>
                      <a:r>
                        <a:rPr kumimoji="1" lang="en-US" altLang="ja-JP" sz="1200" dirty="0"/>
                        <a:t>1.473</a:t>
                      </a:r>
                      <a:r>
                        <a:rPr kumimoji="1" lang="ja-JP" altLang="en-US" sz="1200" dirty="0"/>
                        <a:t>％）</a:t>
                      </a:r>
                    </a:p>
                  </a:txBody>
                  <a:tcPr/>
                </a:tc>
                <a:extLst>
                  <a:ext uri="{0D108BD9-81ED-4DB2-BD59-A6C34878D82A}">
                    <a16:rowId xmlns:a16="http://schemas.microsoft.com/office/drawing/2014/main" xmlns="" val="10002"/>
                  </a:ext>
                </a:extLst>
              </a:tr>
              <a:tr h="737323">
                <a:tc>
                  <a:txBody>
                    <a:bodyPr/>
                    <a:lstStyle/>
                    <a:p>
                      <a:pPr>
                        <a:lnSpc>
                          <a:spcPts val="1680"/>
                        </a:lnSpc>
                      </a:pPr>
                      <a:r>
                        <a:rPr kumimoji="1" lang="en-US" altLang="ja-JP" sz="1200" dirty="0">
                          <a:solidFill>
                            <a:schemeClr val="tx1"/>
                          </a:solidFill>
                        </a:rPr>
                        <a:t>2017</a:t>
                      </a:r>
                      <a:r>
                        <a:rPr kumimoji="1" lang="ja-JP" altLang="en-US" sz="1200" dirty="0">
                          <a:solidFill>
                            <a:schemeClr val="tx1"/>
                          </a:solidFill>
                        </a:rPr>
                        <a:t>年度</a:t>
                      </a:r>
                      <a:endParaRPr kumimoji="1" lang="en-US" altLang="ja-JP" sz="1200" dirty="0">
                        <a:solidFill>
                          <a:schemeClr val="tx1"/>
                        </a:solidFill>
                      </a:endParaRPr>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100" dirty="0">
                          <a:solidFill>
                            <a:schemeClr val="tx1"/>
                          </a:solidFill>
                        </a:rPr>
                        <a:t>区</a:t>
                      </a:r>
                      <a:r>
                        <a:rPr kumimoji="1" lang="en-US" altLang="ja-JP" sz="1100" dirty="0">
                          <a:solidFill>
                            <a:schemeClr val="tx1"/>
                          </a:solidFill>
                        </a:rPr>
                        <a:t>CM</a:t>
                      </a:r>
                      <a:r>
                        <a:rPr kumimoji="1" lang="ja-JP" altLang="en-US" sz="1100" dirty="0">
                          <a:solidFill>
                            <a:schemeClr val="tx1"/>
                          </a:solidFill>
                        </a:rPr>
                        <a:t>自由経費（</a:t>
                      </a:r>
                      <a:r>
                        <a:rPr kumimoji="1" lang="en-US" altLang="ja-JP" sz="1100" dirty="0">
                          <a:solidFill>
                            <a:schemeClr val="tx1"/>
                          </a:solidFill>
                        </a:rPr>
                        <a:t>16,272</a:t>
                      </a:r>
                    </a:p>
                    <a:p>
                      <a:pPr marL="0" marR="0" indent="0" algn="l" defTabSz="914400" rtl="0" eaLnBrk="1" fontAlgn="auto" latinLnBrk="0" hangingPunct="1">
                        <a:lnSpc>
                          <a:spcPts val="1680"/>
                        </a:lnSpc>
                        <a:spcBef>
                          <a:spcPts val="0"/>
                        </a:spcBef>
                        <a:spcAft>
                          <a:spcPts val="0"/>
                        </a:spcAft>
                        <a:buClrTx/>
                        <a:buSzTx/>
                        <a:buFontTx/>
                        <a:buNone/>
                        <a:tabLst/>
                        <a:defRPr/>
                      </a:pPr>
                      <a:r>
                        <a:rPr kumimoji="1" lang="ja-JP" altLang="en-US" sz="1100" dirty="0">
                          <a:solidFill>
                            <a:schemeClr val="tx1"/>
                          </a:solidFill>
                        </a:rPr>
                        <a:t>百万円）を含む</a:t>
                      </a:r>
                    </a:p>
                  </a:txBody>
                  <a:tcPr/>
                </a:tc>
                <a:tc>
                  <a:txBody>
                    <a:bodyPr/>
                    <a:lstStyle/>
                    <a:p>
                      <a:pPr algn="ctr">
                        <a:lnSpc>
                          <a:spcPts val="1680"/>
                        </a:lnSpc>
                      </a:pPr>
                      <a:r>
                        <a:rPr lang="en-US" altLang="ja-JP" sz="1200" dirty="0">
                          <a:solidFill>
                            <a:schemeClr val="tx1"/>
                          </a:solidFill>
                        </a:rPr>
                        <a:t>6,989</a:t>
                      </a:r>
                      <a:r>
                        <a:rPr lang="ja-JP" altLang="en-US" sz="1200" dirty="0">
                          <a:solidFill>
                            <a:schemeClr val="tx1"/>
                          </a:solidFill>
                        </a:rPr>
                        <a:t>百万円（</a:t>
                      </a:r>
                      <a:r>
                        <a:rPr lang="en-US" altLang="ja-JP" sz="1200" dirty="0">
                          <a:solidFill>
                            <a:schemeClr val="tx1"/>
                          </a:solidFill>
                        </a:rPr>
                        <a:t>0.397</a:t>
                      </a:r>
                      <a:r>
                        <a:rPr lang="ja-JP" altLang="en-US" sz="1200" dirty="0">
                          <a:solidFill>
                            <a:schemeClr val="tx1"/>
                          </a:solidFill>
                        </a:rPr>
                        <a:t>％）</a:t>
                      </a:r>
                      <a:endParaRPr kumimoji="1" lang="en-US" altLang="ja-JP" sz="1200" dirty="0">
                        <a:solidFill>
                          <a:schemeClr val="tx1"/>
                        </a:solidFill>
                      </a:endParaRPr>
                    </a:p>
                    <a:p>
                      <a:pPr algn="ctr">
                        <a:lnSpc>
                          <a:spcPts val="1680"/>
                        </a:lnSpc>
                      </a:pPr>
                      <a:r>
                        <a:rPr kumimoji="1" lang="en-US" altLang="ja-JP" sz="1200" dirty="0">
                          <a:solidFill>
                            <a:schemeClr val="tx1"/>
                          </a:solidFill>
                        </a:rPr>
                        <a:t>23,261</a:t>
                      </a:r>
                      <a:r>
                        <a:rPr kumimoji="1" lang="ja-JP" altLang="en-US" sz="1200" dirty="0">
                          <a:solidFill>
                            <a:schemeClr val="tx1"/>
                          </a:solidFill>
                        </a:rPr>
                        <a:t>百万円（</a:t>
                      </a:r>
                      <a:r>
                        <a:rPr kumimoji="1" lang="en-US" altLang="ja-JP" sz="1200" dirty="0">
                          <a:solidFill>
                            <a:schemeClr val="tx1"/>
                          </a:solidFill>
                        </a:rPr>
                        <a:t>1.320</a:t>
                      </a:r>
                      <a:r>
                        <a:rPr kumimoji="1" lang="ja-JP" altLang="en-US" sz="1200" dirty="0">
                          <a:solidFill>
                            <a:schemeClr val="tx1"/>
                          </a:solidFill>
                        </a:rPr>
                        <a:t>％）</a:t>
                      </a:r>
                    </a:p>
                  </a:txBody>
                  <a:tcPr/>
                </a:tc>
                <a:extLst>
                  <a:ext uri="{0D108BD9-81ED-4DB2-BD59-A6C34878D82A}">
                    <a16:rowId xmlns:a16="http://schemas.microsoft.com/office/drawing/2014/main" xmlns="" val="10003"/>
                  </a:ext>
                </a:extLst>
              </a:tr>
            </a:tbl>
          </a:graphicData>
        </a:graphic>
      </p:graphicFrame>
      <p:sp>
        <p:nvSpPr>
          <p:cNvPr id="51" name="角丸四角形 50"/>
          <p:cNvSpPr/>
          <p:nvPr/>
        </p:nvSpPr>
        <p:spPr>
          <a:xfrm>
            <a:off x="2627784" y="5542909"/>
            <a:ext cx="1656000" cy="195213"/>
          </a:xfrm>
          <a:prstGeom prst="roundRect">
            <a:avLst>
              <a:gd name="adj" fmla="val 7724"/>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11560" y="4293096"/>
            <a:ext cx="8136903" cy="2446824"/>
          </a:xfrm>
          <a:prstGeom prst="rect">
            <a:avLst/>
          </a:prstGeom>
          <a:ln>
            <a:solidFill>
              <a:schemeClr val="tx1"/>
            </a:solidFill>
            <a:prstDash val="dash"/>
          </a:ln>
        </p:spPr>
        <p:txBody>
          <a:bodyPr wrap="square">
            <a:spAutoFit/>
          </a:bodyPr>
          <a:lstStyle/>
          <a:p>
            <a:r>
              <a:rPr lang="ja-JP" altLang="en-US" sz="1600" b="1" dirty="0"/>
              <a:t>（参考）他都市の状況　</a:t>
            </a:r>
            <a:endParaRPr lang="en-US" altLang="ja-JP" sz="1600" b="1" dirty="0"/>
          </a:p>
          <a:p>
            <a:endParaRPr lang="en-US" altLang="ja-JP" sz="400" b="1" dirty="0"/>
          </a:p>
          <a:p>
            <a:endParaRPr lang="en-US" altLang="ja-JP" sz="400" b="1" dirty="0"/>
          </a:p>
          <a:p>
            <a:r>
              <a:rPr lang="ja-JP" altLang="en-US" sz="1400" dirty="0"/>
              <a:t>○区役所自主事業予算が一般会計予算に占める割合</a:t>
            </a:r>
            <a:endParaRPr lang="en-US" altLang="ja-JP" sz="1400" dirty="0"/>
          </a:p>
          <a:p>
            <a:endParaRPr lang="en-US" altLang="ja-JP" sz="700" dirty="0"/>
          </a:p>
          <a:p>
            <a:endParaRPr lang="en-US" altLang="ja-JP" sz="1200" dirty="0"/>
          </a:p>
          <a:p>
            <a:endParaRPr lang="en-US" altLang="ja-JP" sz="1200" dirty="0"/>
          </a:p>
          <a:p>
            <a:endParaRPr lang="en-US" altLang="ja-JP" sz="1200" dirty="0"/>
          </a:p>
          <a:p>
            <a:endParaRPr lang="en-US" altLang="ja-JP" sz="1200" dirty="0"/>
          </a:p>
          <a:p>
            <a:r>
              <a:rPr lang="ja-JP" altLang="en-US" sz="1200" dirty="0"/>
              <a:t>　</a:t>
            </a:r>
            <a:r>
              <a:rPr lang="ja-JP" altLang="en-US" sz="1600" b="1" dirty="0"/>
              <a:t>　</a:t>
            </a:r>
            <a:endParaRPr lang="en-US" altLang="ja-JP" sz="1600" u="sng" dirty="0"/>
          </a:p>
          <a:p>
            <a:r>
              <a:rPr lang="ja-JP" altLang="en-US" sz="1600" b="1" dirty="0"/>
              <a:t>　　　</a:t>
            </a:r>
            <a:endParaRPr lang="en-US" altLang="ja-JP" sz="1600" b="1" dirty="0"/>
          </a:p>
          <a:p>
            <a:r>
              <a:rPr lang="ja-JP" altLang="en-US" sz="1600" b="1" dirty="0"/>
              <a:t>　</a:t>
            </a:r>
            <a:r>
              <a:rPr lang="ja-JP" altLang="en-US" sz="1200" b="1" dirty="0"/>
              <a:t>　</a:t>
            </a:r>
            <a:endParaRPr lang="en-US" altLang="ja-JP" sz="1200" b="1" dirty="0"/>
          </a:p>
          <a:p>
            <a:endParaRPr lang="en-US" altLang="ja-JP" sz="1200" dirty="0"/>
          </a:p>
        </p:txBody>
      </p:sp>
      <p:sp>
        <p:nvSpPr>
          <p:cNvPr id="36" name="正方形/長方形 35"/>
          <p:cNvSpPr/>
          <p:nvPr/>
        </p:nvSpPr>
        <p:spPr>
          <a:xfrm>
            <a:off x="640429" y="4958172"/>
            <a:ext cx="4644008" cy="1569660"/>
          </a:xfrm>
          <a:prstGeom prst="rect">
            <a:avLst/>
          </a:prstGeom>
          <a:noFill/>
        </p:spPr>
        <p:txBody>
          <a:bodyPr wrap="square">
            <a:spAutoFit/>
          </a:bodyPr>
          <a:lstStyle/>
          <a:p>
            <a:r>
              <a:rPr lang="ja-JP" altLang="en-US" sz="1200" dirty="0"/>
              <a:t>　　　　</a:t>
            </a:r>
            <a:r>
              <a:rPr lang="en-US" altLang="ja-JP" sz="1200" b="1" u="sng" dirty="0"/>
              <a:t>2012</a:t>
            </a:r>
            <a:r>
              <a:rPr lang="ja-JP" altLang="en-US" sz="1200" b="1" u="sng" dirty="0"/>
              <a:t>年度予算</a:t>
            </a:r>
            <a:endParaRPr lang="en-US" altLang="ja-JP" sz="1200" b="1" u="sng" dirty="0"/>
          </a:p>
          <a:p>
            <a:r>
              <a:rPr lang="ja-JP" altLang="en-US" sz="1200" dirty="0"/>
              <a:t>　①横浜市  　　　</a:t>
            </a:r>
            <a:r>
              <a:rPr lang="en-US" altLang="ja-JP" sz="1200" dirty="0"/>
              <a:t>0.159%	</a:t>
            </a:r>
          </a:p>
          <a:p>
            <a:r>
              <a:rPr lang="ja-JP" altLang="en-US" sz="1200" dirty="0"/>
              <a:t>　</a:t>
            </a:r>
            <a:r>
              <a:rPr lang="ja-JP" altLang="en-US" sz="1200" b="1" dirty="0"/>
              <a:t>②</a:t>
            </a:r>
            <a:r>
              <a:rPr lang="ja-JP" altLang="en-US" sz="1200" b="1" u="sng" dirty="0"/>
              <a:t>大阪市</a:t>
            </a:r>
            <a:r>
              <a:rPr lang="ja-JP" altLang="en-US" sz="1200" b="1" dirty="0"/>
              <a:t> </a:t>
            </a:r>
            <a:r>
              <a:rPr lang="ja-JP" altLang="en-US" sz="1200" dirty="0"/>
              <a:t> 　　　</a:t>
            </a:r>
            <a:r>
              <a:rPr lang="en-US" altLang="ja-JP" sz="1200" b="1" u="sng" dirty="0"/>
              <a:t>0.101%</a:t>
            </a:r>
            <a:r>
              <a:rPr lang="en-US" altLang="ja-JP" sz="1200" dirty="0"/>
              <a:t>	</a:t>
            </a:r>
          </a:p>
          <a:p>
            <a:r>
              <a:rPr lang="ja-JP" altLang="en-US" sz="1200" dirty="0"/>
              <a:t>　③川崎市  　　　</a:t>
            </a:r>
            <a:r>
              <a:rPr lang="en-US" altLang="ja-JP" sz="1200" dirty="0"/>
              <a:t>0.092%	</a:t>
            </a:r>
          </a:p>
          <a:p>
            <a:r>
              <a:rPr lang="ja-JP" altLang="en-US" sz="1200" dirty="0"/>
              <a:t>　④堺市	  　</a:t>
            </a:r>
            <a:r>
              <a:rPr lang="en-US" altLang="ja-JP" sz="1200" dirty="0"/>
              <a:t>0.064%	</a:t>
            </a:r>
          </a:p>
          <a:p>
            <a:r>
              <a:rPr lang="ja-JP" altLang="en-US" sz="1200" dirty="0"/>
              <a:t>　⑤さいたま市 　</a:t>
            </a:r>
            <a:r>
              <a:rPr lang="en-US" altLang="ja-JP" sz="1200" dirty="0"/>
              <a:t>0.060%	</a:t>
            </a:r>
          </a:p>
          <a:p>
            <a:r>
              <a:rPr lang="ja-JP" altLang="en-US" sz="1200" dirty="0"/>
              <a:t>　⑤福岡市　　　  </a:t>
            </a:r>
            <a:r>
              <a:rPr lang="en-US" altLang="ja-JP" sz="1200" dirty="0"/>
              <a:t>0.060%</a:t>
            </a:r>
          </a:p>
          <a:p>
            <a:r>
              <a:rPr lang="en-US" altLang="ja-JP" sz="1200" dirty="0"/>
              <a:t>※</a:t>
            </a:r>
            <a:r>
              <a:rPr lang="ja-JP" altLang="en-US" sz="1200" dirty="0"/>
              <a:t>「区役所のあり方について」（新潟市</a:t>
            </a:r>
            <a:r>
              <a:rPr lang="en-US" altLang="ja-JP" sz="1200" dirty="0"/>
              <a:t>2013</a:t>
            </a:r>
            <a:r>
              <a:rPr lang="ja-JP" altLang="en-US" sz="1200" dirty="0"/>
              <a:t>年</a:t>
            </a:r>
            <a:r>
              <a:rPr lang="en-US" altLang="ja-JP" sz="1200" dirty="0"/>
              <a:t>3</a:t>
            </a:r>
            <a:r>
              <a:rPr lang="ja-JP" altLang="en-US" sz="1200" dirty="0"/>
              <a:t>月より）</a:t>
            </a:r>
            <a:endParaRPr lang="en-US" altLang="ja-JP" sz="1200" dirty="0"/>
          </a:p>
        </p:txBody>
      </p:sp>
      <p:sp>
        <p:nvSpPr>
          <p:cNvPr id="32" name="上矢印 31"/>
          <p:cNvSpPr/>
          <p:nvPr/>
        </p:nvSpPr>
        <p:spPr>
          <a:xfrm rot="4131486">
            <a:off x="2434806" y="1072878"/>
            <a:ext cx="360040" cy="327302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956376" y="0"/>
            <a:ext cx="1187624" cy="338554"/>
          </a:xfrm>
          <a:prstGeom prst="rect">
            <a:avLst/>
          </a:prstGeom>
          <a:noFill/>
        </p:spPr>
        <p:txBody>
          <a:bodyPr wrap="square" rtlCol="0">
            <a:spAutoFit/>
          </a:bodyPr>
          <a:lstStyle/>
          <a:p>
            <a:r>
              <a:rPr lang="en-US" altLang="ja-JP" sz="1600" dirty="0"/>
              <a:t>A6.(16)</a:t>
            </a:r>
            <a:endParaRPr lang="ja-JP" altLang="en-US" sz="1600" dirty="0"/>
          </a:p>
        </p:txBody>
      </p:sp>
      <p:sp>
        <p:nvSpPr>
          <p:cNvPr id="12" name="正方形/長方形 11"/>
          <p:cNvSpPr/>
          <p:nvPr/>
        </p:nvSpPr>
        <p:spPr>
          <a:xfrm>
            <a:off x="251520" y="260648"/>
            <a:ext cx="4392488" cy="369332"/>
          </a:xfrm>
          <a:prstGeom prst="rect">
            <a:avLst/>
          </a:prstGeom>
        </p:spPr>
        <p:txBody>
          <a:bodyPr wrap="square">
            <a:spAutoFit/>
          </a:bodyPr>
          <a:lstStyle/>
          <a:p>
            <a:r>
              <a:rPr lang="ja-JP" altLang="en-US" b="1" dirty="0">
                <a:solidFill>
                  <a:srgbClr val="000000"/>
                </a:solidFill>
                <a:latin typeface="Calibri" pitchFamily="34" charset="0"/>
              </a:rPr>
              <a:t>②　区長の予算編成権の強化</a:t>
            </a:r>
          </a:p>
        </p:txBody>
      </p:sp>
      <p:cxnSp>
        <p:nvCxnSpPr>
          <p:cNvPr id="13" name="直線コネクタ 12"/>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51520" y="620688"/>
            <a:ext cx="8712968" cy="484748"/>
          </a:xfrm>
          <a:prstGeom prst="rect">
            <a:avLst/>
          </a:prstGeom>
        </p:spPr>
        <p:txBody>
          <a:bodyPr wrap="square">
            <a:spAutoFit/>
          </a:bodyPr>
          <a:lstStyle/>
          <a:p>
            <a:pPr>
              <a:lnSpc>
                <a:spcPct val="150000"/>
              </a:lnSpc>
            </a:pPr>
            <a:r>
              <a:rPr lang="ja-JP" altLang="en-US" sz="1700" dirty="0">
                <a:solidFill>
                  <a:srgbClr val="000000"/>
                </a:solidFill>
                <a:latin typeface="Calibri" pitchFamily="34" charset="0"/>
              </a:rPr>
              <a:t>区の施策・事業に係る財源を区に配分し、区長（区ＣＭ）が地域の特性に応じた予算を編成。　　　　　　　　　</a:t>
            </a:r>
          </a:p>
        </p:txBody>
      </p:sp>
      <p:sp>
        <p:nvSpPr>
          <p:cNvPr id="25" name="テキスト ボックス 24"/>
          <p:cNvSpPr txBox="1"/>
          <p:nvPr/>
        </p:nvSpPr>
        <p:spPr>
          <a:xfrm>
            <a:off x="-22716" y="4583524"/>
            <a:ext cx="952653" cy="261610"/>
          </a:xfrm>
          <a:prstGeom prst="rect">
            <a:avLst/>
          </a:prstGeom>
          <a:noFill/>
        </p:spPr>
        <p:txBody>
          <a:bodyPr wrap="square" rtlCol="0">
            <a:spAutoFit/>
          </a:bodyPr>
          <a:lstStyle/>
          <a:p>
            <a:r>
              <a:rPr kumimoji="1" lang="ja-JP" altLang="en-US" sz="1100" dirty="0"/>
              <a:t>（百万円）</a:t>
            </a:r>
          </a:p>
        </p:txBody>
      </p:sp>
      <p:sp>
        <p:nvSpPr>
          <p:cNvPr id="28" name="テキスト ボックス 27"/>
          <p:cNvSpPr txBox="1"/>
          <p:nvPr/>
        </p:nvSpPr>
        <p:spPr>
          <a:xfrm>
            <a:off x="597070" y="3180338"/>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50</a:t>
            </a:r>
            <a:r>
              <a:rPr kumimoji="1" lang="ja-JP" altLang="en-US" sz="900" dirty="0">
                <a:latin typeface="HGP創英角ﾎﾟｯﾌﾟ体" pitchFamily="50" charset="-128"/>
                <a:ea typeface="HGP創英角ﾎﾟｯﾌﾟ体" pitchFamily="50" charset="-128"/>
              </a:rPr>
              <a:t>億</a:t>
            </a:r>
            <a:r>
              <a:rPr kumimoji="1" lang="en-US" altLang="ja-JP" sz="900" dirty="0">
                <a:latin typeface="HGP創英角ﾎﾟｯﾌﾟ体" pitchFamily="50" charset="-128"/>
                <a:ea typeface="HGP創英角ﾎﾟｯﾌﾟ体" pitchFamily="50" charset="-128"/>
              </a:rPr>
              <a:t>3,400</a:t>
            </a:r>
            <a:r>
              <a:rPr kumimoji="1" lang="ja-JP" altLang="en-US" sz="900" dirty="0">
                <a:latin typeface="HGP創英角ﾎﾟｯﾌﾟ体" pitchFamily="50" charset="-128"/>
                <a:ea typeface="HGP創英角ﾎﾟｯﾌﾟ体" pitchFamily="50" charset="-128"/>
              </a:rPr>
              <a:t>万円</a:t>
            </a:r>
          </a:p>
        </p:txBody>
      </p:sp>
      <p:sp>
        <p:nvSpPr>
          <p:cNvPr id="31" name="テキスト ボックス 30"/>
          <p:cNvSpPr txBox="1"/>
          <p:nvPr/>
        </p:nvSpPr>
        <p:spPr>
          <a:xfrm>
            <a:off x="931731" y="1066899"/>
            <a:ext cx="3208221" cy="307777"/>
          </a:xfrm>
          <a:prstGeom prst="rect">
            <a:avLst/>
          </a:prstGeom>
          <a:noFill/>
        </p:spPr>
        <p:txBody>
          <a:bodyPr wrap="square" rtlCol="0">
            <a:spAutoFit/>
          </a:bodyPr>
          <a:lstStyle/>
          <a:p>
            <a:r>
              <a:rPr kumimoji="1" lang="ja-JP" altLang="en-US" sz="1400" dirty="0"/>
              <a:t>区長（区</a:t>
            </a:r>
            <a:r>
              <a:rPr kumimoji="1" lang="en-US" altLang="ja-JP" sz="1400" dirty="0"/>
              <a:t>CM</a:t>
            </a:r>
            <a:r>
              <a:rPr kumimoji="1" lang="ja-JP" altLang="en-US" sz="1400" dirty="0"/>
              <a:t>）が編成した予算は約</a:t>
            </a:r>
            <a:r>
              <a:rPr kumimoji="1" lang="en-US" altLang="ja-JP" sz="1400" dirty="0"/>
              <a:t>5</a:t>
            </a:r>
            <a:r>
              <a:rPr kumimoji="1" lang="ja-JP" altLang="en-US" sz="1400" dirty="0"/>
              <a:t>倍に</a:t>
            </a:r>
          </a:p>
        </p:txBody>
      </p:sp>
      <p:sp>
        <p:nvSpPr>
          <p:cNvPr id="33" name="テキスト ボックス 32"/>
          <p:cNvSpPr txBox="1"/>
          <p:nvPr/>
        </p:nvSpPr>
        <p:spPr>
          <a:xfrm>
            <a:off x="4955530" y="1340768"/>
            <a:ext cx="4224982" cy="2123658"/>
          </a:xfrm>
          <a:prstGeom prst="rect">
            <a:avLst/>
          </a:prstGeom>
          <a:noFill/>
        </p:spPr>
        <p:txBody>
          <a:bodyPr wrap="square" rtlCol="0">
            <a:spAutoFit/>
          </a:bodyPr>
          <a:lstStyle/>
          <a:p>
            <a:r>
              <a:rPr lang="ja-JP" altLang="en-US" sz="1200" dirty="0">
                <a:latin typeface="+mn-ea"/>
                <a:cs typeface="Meiryo UI" pitchFamily="50" charset="-128"/>
              </a:rPr>
              <a:t>・住民票等の証明書を自宅まで配達</a:t>
            </a:r>
            <a:r>
              <a:rPr lang="en-US" altLang="ja-JP" sz="1200" dirty="0">
                <a:latin typeface="+mn-ea"/>
                <a:cs typeface="Meiryo UI" pitchFamily="50" charset="-128"/>
              </a:rPr>
              <a:t>(</a:t>
            </a:r>
            <a:r>
              <a:rPr lang="ja-JP" altLang="en-US" sz="1200" dirty="0">
                <a:latin typeface="+mn-ea"/>
                <a:cs typeface="Meiryo UI" pitchFamily="50" charset="-128"/>
              </a:rPr>
              <a:t>福島区</a:t>
            </a:r>
            <a:r>
              <a:rPr lang="en-US" altLang="ja-JP" sz="1200" dirty="0">
                <a:latin typeface="+mn-ea"/>
                <a:cs typeface="Meiryo UI" pitchFamily="50" charset="-128"/>
              </a:rPr>
              <a:t>)</a:t>
            </a:r>
          </a:p>
          <a:p>
            <a:r>
              <a:rPr lang="ja-JP" altLang="en-US" sz="1200" dirty="0">
                <a:latin typeface="+mn-ea"/>
                <a:cs typeface="Meiryo UI" pitchFamily="50" charset="-128"/>
              </a:rPr>
              <a:t>・少年非行防止活動ネットワークによる取組み</a:t>
            </a:r>
            <a:r>
              <a:rPr lang="en-US" altLang="ja-JP" sz="1200" dirty="0">
                <a:latin typeface="+mn-ea"/>
                <a:cs typeface="Meiryo UI" pitchFamily="50" charset="-128"/>
              </a:rPr>
              <a:t>(</a:t>
            </a:r>
            <a:r>
              <a:rPr lang="ja-JP" altLang="en-US" sz="1200" dirty="0">
                <a:latin typeface="+mn-ea"/>
                <a:cs typeface="Meiryo UI" pitchFamily="50" charset="-128"/>
              </a:rPr>
              <a:t>此花区</a:t>
            </a:r>
            <a:r>
              <a:rPr lang="en-US" altLang="ja-JP" sz="1200" dirty="0">
                <a:latin typeface="+mn-ea"/>
                <a:cs typeface="Meiryo UI" pitchFamily="50" charset="-128"/>
              </a:rPr>
              <a:t>)</a:t>
            </a:r>
            <a:endParaRPr lang="ja-JP" altLang="en-US" sz="1200" dirty="0">
              <a:latin typeface="+mn-ea"/>
              <a:cs typeface="Meiryo UI" pitchFamily="50" charset="-128"/>
            </a:endParaRPr>
          </a:p>
          <a:p>
            <a:r>
              <a:rPr lang="ja-JP" altLang="en-US" sz="1200" dirty="0">
                <a:latin typeface="+mn-ea"/>
                <a:cs typeface="Meiryo UI" pitchFamily="50" charset="-128"/>
              </a:rPr>
              <a:t>・外国人転入者のための生活情報パックの配布</a:t>
            </a:r>
            <a:r>
              <a:rPr lang="en-US" altLang="ja-JP" sz="1200" dirty="0">
                <a:latin typeface="+mn-ea"/>
                <a:cs typeface="Meiryo UI" pitchFamily="50" charset="-128"/>
              </a:rPr>
              <a:t>(</a:t>
            </a:r>
            <a:r>
              <a:rPr lang="ja-JP" altLang="en-US" sz="1200" dirty="0">
                <a:latin typeface="+mn-ea"/>
                <a:cs typeface="Meiryo UI" pitchFamily="50" charset="-128"/>
              </a:rPr>
              <a:t>中央区</a:t>
            </a:r>
            <a:r>
              <a:rPr lang="en-US" altLang="ja-JP" sz="1200" dirty="0">
                <a:latin typeface="+mn-ea"/>
                <a:cs typeface="Meiryo UI" pitchFamily="50" charset="-128"/>
              </a:rPr>
              <a:t>)</a:t>
            </a:r>
          </a:p>
          <a:p>
            <a:r>
              <a:rPr lang="ja-JP" altLang="en-US" sz="1200" dirty="0">
                <a:latin typeface="+mn-ea"/>
                <a:cs typeface="Meiryo UI" pitchFamily="50" charset="-128"/>
              </a:rPr>
              <a:t>・寺院や医療機関など地域資源との新たなつながりを</a:t>
            </a:r>
            <a:endParaRPr lang="en-US" altLang="ja-JP" sz="1200" dirty="0">
              <a:latin typeface="+mn-ea"/>
              <a:cs typeface="Meiryo UI" pitchFamily="50" charset="-128"/>
            </a:endParaRPr>
          </a:p>
          <a:p>
            <a:r>
              <a:rPr lang="ja-JP" altLang="en-US" sz="1200" dirty="0">
                <a:latin typeface="+mn-ea"/>
                <a:cs typeface="Meiryo UI" pitchFamily="50" charset="-128"/>
              </a:rPr>
              <a:t>活かした防災（天王寺区）</a:t>
            </a:r>
            <a:endParaRPr lang="en-US" altLang="ja-JP" sz="1200" dirty="0">
              <a:latin typeface="+mn-ea"/>
              <a:cs typeface="Meiryo UI" pitchFamily="50" charset="-128"/>
            </a:endParaRPr>
          </a:p>
          <a:p>
            <a:r>
              <a:rPr lang="ja-JP" altLang="en-US" sz="1200" dirty="0">
                <a:latin typeface="+mn-ea"/>
                <a:cs typeface="Meiryo UI" pitchFamily="50" charset="-128"/>
              </a:rPr>
              <a:t>・自由来館のできる親子交流の場の区役所内設置（西淀川区）</a:t>
            </a:r>
            <a:endParaRPr lang="en-US" altLang="ja-JP" sz="1200" dirty="0">
              <a:latin typeface="+mn-ea"/>
              <a:cs typeface="Meiryo UI" pitchFamily="50" charset="-128"/>
            </a:endParaRPr>
          </a:p>
          <a:p>
            <a:r>
              <a:rPr lang="ja-JP" altLang="en-US" sz="1200" dirty="0">
                <a:latin typeface="+mn-ea"/>
                <a:cs typeface="Meiryo UI" pitchFamily="50" charset="-128"/>
              </a:rPr>
              <a:t>・訪問型病児保育の支援</a:t>
            </a:r>
            <a:r>
              <a:rPr lang="en-US" altLang="ja-JP" sz="1200" dirty="0">
                <a:latin typeface="+mn-ea"/>
                <a:cs typeface="Meiryo UI" pitchFamily="50" charset="-128"/>
              </a:rPr>
              <a:t>(</a:t>
            </a:r>
            <a:r>
              <a:rPr lang="ja-JP" altLang="en-US" sz="1200" dirty="0">
                <a:latin typeface="+mn-ea"/>
                <a:cs typeface="Meiryo UI" pitchFamily="50" charset="-128"/>
              </a:rPr>
              <a:t>淀川区</a:t>
            </a:r>
            <a:r>
              <a:rPr lang="en-US" altLang="ja-JP" sz="1200" dirty="0">
                <a:latin typeface="+mn-ea"/>
                <a:cs typeface="Meiryo UI" pitchFamily="50" charset="-128"/>
              </a:rPr>
              <a:t>)</a:t>
            </a:r>
            <a:r>
              <a:rPr lang="ja-JP" altLang="en-US" sz="1200" dirty="0">
                <a:latin typeface="+mn-ea"/>
                <a:cs typeface="Meiryo UI" pitchFamily="50" charset="-128"/>
              </a:rPr>
              <a:t> </a:t>
            </a:r>
            <a:endParaRPr lang="en-US" altLang="ja-JP" sz="1200" dirty="0">
              <a:latin typeface="+mn-ea"/>
              <a:cs typeface="Meiryo UI" pitchFamily="50" charset="-128"/>
            </a:endParaRPr>
          </a:p>
          <a:p>
            <a:r>
              <a:rPr lang="ja-JP" altLang="en-US" sz="1200" dirty="0">
                <a:latin typeface="+mn-ea"/>
                <a:cs typeface="Meiryo UI" pitchFamily="50" charset="-128"/>
              </a:rPr>
              <a:t>・ライフライン等の関連事業者と連携した高齢者・</a:t>
            </a:r>
            <a:r>
              <a:rPr lang="ja-JP" altLang="en-US" sz="1200" dirty="0" err="1">
                <a:latin typeface="+mn-ea"/>
                <a:cs typeface="Meiryo UI" pitchFamily="50" charset="-128"/>
              </a:rPr>
              <a:t>障がい</a:t>
            </a:r>
            <a:r>
              <a:rPr lang="ja-JP" altLang="en-US" sz="1200" dirty="0">
                <a:latin typeface="+mn-ea"/>
                <a:cs typeface="Meiryo UI" pitchFamily="50" charset="-128"/>
              </a:rPr>
              <a:t>者</a:t>
            </a:r>
            <a:endParaRPr lang="en-US" altLang="ja-JP" sz="1200" dirty="0">
              <a:latin typeface="+mn-ea"/>
              <a:cs typeface="Meiryo UI" pitchFamily="50" charset="-128"/>
            </a:endParaRPr>
          </a:p>
          <a:p>
            <a:r>
              <a:rPr lang="ja-JP" altLang="en-US" sz="1200" dirty="0">
                <a:latin typeface="+mn-ea"/>
                <a:cs typeface="Meiryo UI" pitchFamily="50" charset="-128"/>
              </a:rPr>
              <a:t> 等の見守り</a:t>
            </a:r>
            <a:r>
              <a:rPr lang="en-US" altLang="ja-JP" sz="1200" dirty="0">
                <a:latin typeface="+mn-ea"/>
                <a:cs typeface="Meiryo UI" pitchFamily="50" charset="-128"/>
              </a:rPr>
              <a:t>(</a:t>
            </a:r>
            <a:r>
              <a:rPr lang="ja-JP" altLang="en-US" sz="1200" dirty="0">
                <a:latin typeface="+mn-ea"/>
                <a:cs typeface="Meiryo UI" pitchFamily="50" charset="-128"/>
              </a:rPr>
              <a:t>東成区</a:t>
            </a:r>
            <a:r>
              <a:rPr lang="en-US" altLang="ja-JP" sz="1200" dirty="0">
                <a:latin typeface="+mn-ea"/>
                <a:cs typeface="Meiryo UI" pitchFamily="50" charset="-128"/>
              </a:rPr>
              <a:t>)</a:t>
            </a:r>
            <a:r>
              <a:rPr lang="ja-JP" altLang="en-US" sz="1200" dirty="0">
                <a:latin typeface="+mn-ea"/>
                <a:cs typeface="Meiryo UI" pitchFamily="50" charset="-128"/>
              </a:rPr>
              <a:t>　　</a:t>
            </a:r>
            <a:endParaRPr lang="en-US" altLang="ja-JP" sz="1200" dirty="0">
              <a:latin typeface="+mn-ea"/>
              <a:cs typeface="Meiryo UI" pitchFamily="50" charset="-128"/>
            </a:endParaRPr>
          </a:p>
          <a:p>
            <a:r>
              <a:rPr lang="ja-JP" altLang="en-US" sz="1200" dirty="0">
                <a:latin typeface="+mn-ea"/>
                <a:cs typeface="Meiryo UI" pitchFamily="50" charset="-128"/>
              </a:rPr>
              <a:t>・</a:t>
            </a:r>
            <a:r>
              <a:rPr lang="ja-JP" altLang="ja-JP" sz="1200" dirty="0"/>
              <a:t>学習指導員の派遣等によるこどもの学習意欲向上の取組み</a:t>
            </a:r>
            <a:r>
              <a:rPr lang="ja-JP" altLang="en-US" sz="1200" dirty="0">
                <a:latin typeface="+mn-ea"/>
                <a:cs typeface="Meiryo UI" pitchFamily="50" charset="-128"/>
              </a:rPr>
              <a:t>（住之江区）　など</a:t>
            </a:r>
            <a:endParaRPr lang="en-US" altLang="ja-JP" sz="1200" dirty="0">
              <a:latin typeface="+mn-ea"/>
              <a:cs typeface="Meiryo UI" pitchFamily="50" charset="-128"/>
            </a:endParaRPr>
          </a:p>
        </p:txBody>
      </p:sp>
      <p:sp>
        <p:nvSpPr>
          <p:cNvPr id="34" name="テキスト ボックス 33"/>
          <p:cNvSpPr txBox="1"/>
          <p:nvPr/>
        </p:nvSpPr>
        <p:spPr>
          <a:xfrm>
            <a:off x="5508104" y="1052736"/>
            <a:ext cx="3384376" cy="307777"/>
          </a:xfrm>
          <a:prstGeom prst="rect">
            <a:avLst/>
          </a:prstGeom>
          <a:noFill/>
        </p:spPr>
        <p:txBody>
          <a:bodyPr wrap="square" rtlCol="0">
            <a:spAutoFit/>
          </a:bodyPr>
          <a:lstStyle/>
          <a:p>
            <a:r>
              <a:rPr lang="en-US" altLang="ja-JP" sz="1400" dirty="0"/>
              <a:t>【</a:t>
            </a:r>
            <a:r>
              <a:rPr lang="ja-JP" altLang="en-US" sz="1400" dirty="0"/>
              <a:t>各区の特色ある取組の例</a:t>
            </a:r>
            <a:r>
              <a:rPr lang="en-US" altLang="ja-JP" sz="1400" dirty="0"/>
              <a:t>】</a:t>
            </a:r>
            <a:endParaRPr kumimoji="1" lang="ja-JP" altLang="en-US" sz="1400" dirty="0"/>
          </a:p>
        </p:txBody>
      </p:sp>
      <p:sp>
        <p:nvSpPr>
          <p:cNvPr id="35" name="正方形/長方形 34"/>
          <p:cNvSpPr/>
          <p:nvPr/>
        </p:nvSpPr>
        <p:spPr>
          <a:xfrm>
            <a:off x="2627784" y="4293096"/>
            <a:ext cx="9073008" cy="307777"/>
          </a:xfrm>
          <a:prstGeom prst="rect">
            <a:avLst/>
          </a:prstGeom>
        </p:spPr>
        <p:txBody>
          <a:bodyPr wrap="square">
            <a:spAutoFit/>
          </a:bodyPr>
          <a:lstStyle/>
          <a:p>
            <a:r>
              <a:rPr lang="ja-JP" altLang="en-US" sz="1400" u="sng" dirty="0"/>
              <a:t>区長自由経費のうち施設維持管理経費を除いた区役所自主事業予算の比較</a:t>
            </a:r>
            <a:endParaRPr lang="ja-JP" altLang="en-US" sz="1400" dirty="0"/>
          </a:p>
        </p:txBody>
      </p:sp>
      <p:sp>
        <p:nvSpPr>
          <p:cNvPr id="41" name="テキスト ボックス 40"/>
          <p:cNvSpPr txBox="1"/>
          <p:nvPr/>
        </p:nvSpPr>
        <p:spPr>
          <a:xfrm>
            <a:off x="4860032" y="3646765"/>
            <a:ext cx="4104456" cy="646331"/>
          </a:xfrm>
          <a:prstGeom prst="rect">
            <a:avLst/>
          </a:prstGeom>
          <a:noFill/>
        </p:spPr>
        <p:txBody>
          <a:bodyPr wrap="square" rtlCol="0">
            <a:spAutoFit/>
          </a:bodyPr>
          <a:lstStyle/>
          <a:p>
            <a:r>
              <a:rPr lang="ja-JP" altLang="en-US" sz="1200" dirty="0">
                <a:latin typeface="+mn-ea"/>
              </a:rPr>
              <a:t>（注１）区役所が自ら事業を実施するための経費</a:t>
            </a:r>
            <a:endParaRPr lang="en-US" altLang="ja-JP" sz="1200" dirty="0">
              <a:latin typeface="+mn-ea"/>
            </a:endParaRPr>
          </a:p>
          <a:p>
            <a:r>
              <a:rPr kumimoji="1" lang="ja-JP" altLang="en-US" sz="1200" dirty="0">
                <a:latin typeface="+mn-ea"/>
              </a:rPr>
              <a:t>（注２）区長</a:t>
            </a:r>
            <a:r>
              <a:rPr lang="ja-JP" altLang="en-US" sz="1200" dirty="0">
                <a:latin typeface="+mn-ea"/>
              </a:rPr>
              <a:t>（区</a:t>
            </a:r>
            <a:r>
              <a:rPr lang="en-US" altLang="ja-JP" sz="1200" dirty="0">
                <a:latin typeface="+mn-ea"/>
              </a:rPr>
              <a:t>CM</a:t>
            </a:r>
            <a:r>
              <a:rPr lang="ja-JP" altLang="en-US" sz="1200" dirty="0">
                <a:latin typeface="+mn-ea"/>
              </a:rPr>
              <a:t>）の決定権のもと局が区内で事業を実施</a:t>
            </a:r>
            <a:endParaRPr lang="en-US" altLang="ja-JP" sz="1200" dirty="0">
              <a:latin typeface="+mn-ea"/>
            </a:endParaRPr>
          </a:p>
          <a:p>
            <a:r>
              <a:rPr lang="ja-JP" altLang="en-US" sz="1200" dirty="0">
                <a:latin typeface="+mn-ea"/>
              </a:rPr>
              <a:t>　　　　するための経費</a:t>
            </a:r>
            <a:endParaRPr kumimoji="1" lang="ja-JP" altLang="en-US" sz="1200" dirty="0">
              <a:latin typeface="+mn-ea"/>
            </a:endParaRPr>
          </a:p>
        </p:txBody>
      </p:sp>
      <p:sp>
        <p:nvSpPr>
          <p:cNvPr id="39" name="テキスト ボックス 38"/>
          <p:cNvSpPr txBox="1"/>
          <p:nvPr/>
        </p:nvSpPr>
        <p:spPr>
          <a:xfrm>
            <a:off x="2339752" y="5335324"/>
            <a:ext cx="2088232" cy="415498"/>
          </a:xfrm>
          <a:prstGeom prst="rect">
            <a:avLst/>
          </a:prstGeom>
          <a:noFill/>
        </p:spPr>
        <p:txBody>
          <a:bodyPr wrap="square" rtlCol="0">
            <a:spAutoFit/>
          </a:bodyPr>
          <a:lstStyle/>
          <a:p>
            <a:r>
              <a:rPr kumimoji="1" lang="ja-JP" altLang="en-US" sz="1050" dirty="0"/>
              <a:t>←　（</a:t>
            </a:r>
            <a:r>
              <a:rPr kumimoji="1" lang="en-US" altLang="ja-JP" sz="1050" dirty="0"/>
              <a:t>2014</a:t>
            </a:r>
            <a:r>
              <a:rPr kumimoji="1" lang="ja-JP" altLang="en-US" sz="1050" dirty="0"/>
              <a:t>年度は</a:t>
            </a:r>
            <a:r>
              <a:rPr kumimoji="1" lang="en-US" altLang="ja-JP" sz="1050" dirty="0"/>
              <a:t>0.338%</a:t>
            </a:r>
            <a:r>
              <a:rPr kumimoji="1" lang="ja-JP" altLang="en-US" sz="1050" dirty="0"/>
              <a:t>に、</a:t>
            </a:r>
            <a:endParaRPr kumimoji="1" lang="en-US" altLang="ja-JP" sz="1050" dirty="0"/>
          </a:p>
          <a:p>
            <a:r>
              <a:rPr lang="ja-JP" altLang="en-US" sz="1050" dirty="0"/>
              <a:t>　　　</a:t>
            </a:r>
            <a:r>
              <a:rPr lang="en-US" altLang="ja-JP" sz="1050" dirty="0"/>
              <a:t>2017</a:t>
            </a:r>
            <a:r>
              <a:rPr lang="ja-JP" altLang="en-US" sz="1050" dirty="0"/>
              <a:t>年度は</a:t>
            </a:r>
            <a:r>
              <a:rPr lang="en-US" altLang="ja-JP" sz="1050" dirty="0"/>
              <a:t>0.397%</a:t>
            </a:r>
            <a:r>
              <a:rPr lang="ja-JP" altLang="en-US" sz="1050" dirty="0"/>
              <a:t>に</a:t>
            </a:r>
            <a:r>
              <a:rPr kumimoji="1" lang="ja-JP" altLang="en-US" sz="1050" dirty="0"/>
              <a:t>上昇）</a:t>
            </a:r>
          </a:p>
        </p:txBody>
      </p:sp>
      <p:sp>
        <p:nvSpPr>
          <p:cNvPr id="38" name="スライド番号プレースホルダ 37"/>
          <p:cNvSpPr>
            <a:spLocks noGrp="1"/>
          </p:cNvSpPr>
          <p:nvPr>
            <p:ph type="sldNum" sz="quarter" idx="12"/>
          </p:nvPr>
        </p:nvSpPr>
        <p:spPr/>
        <p:txBody>
          <a:bodyPr/>
          <a:lstStyle/>
          <a:p>
            <a:fld id="{CCEC3038-1CF1-4B63-9920-55248DCFBA97}" type="slidenum">
              <a:rPr kumimoji="1" lang="ja-JP" altLang="en-US" smtClean="0"/>
              <a:pPr/>
              <a:t>164</a:t>
            </a:fld>
            <a:endParaRPr kumimoji="1" lang="ja-JP" altLang="en-US"/>
          </a:p>
        </p:txBody>
      </p:sp>
      <p:sp>
        <p:nvSpPr>
          <p:cNvPr id="47" name="角丸四角形 46"/>
          <p:cNvSpPr/>
          <p:nvPr/>
        </p:nvSpPr>
        <p:spPr>
          <a:xfrm>
            <a:off x="2694712" y="1590700"/>
            <a:ext cx="2126971" cy="2556932"/>
          </a:xfrm>
          <a:prstGeom prst="roundRect">
            <a:avLst>
              <a:gd name="adj" fmla="val 7724"/>
            </a:avLst>
          </a:prstGeom>
          <a:solidFill>
            <a:schemeClr val="accent5">
              <a:lumMod val="60000"/>
              <a:lumOff val="40000"/>
              <a:alpha val="2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4" name="グラフ 43"/>
          <p:cNvGraphicFramePr>
            <a:graphicFrameLocks/>
          </p:cNvGraphicFramePr>
          <p:nvPr>
            <p:extLst/>
          </p:nvPr>
        </p:nvGraphicFramePr>
        <p:xfrm>
          <a:off x="133126" y="1314672"/>
          <a:ext cx="4572000" cy="2771775"/>
        </p:xfrm>
        <a:graphic>
          <a:graphicData uri="http://schemas.openxmlformats.org/drawingml/2006/chart">
            <c:chart xmlns:c="http://schemas.openxmlformats.org/drawingml/2006/chart" xmlns:r="http://schemas.openxmlformats.org/officeDocument/2006/relationships" r:id="rId2"/>
          </a:graphicData>
        </a:graphic>
      </p:graphicFrame>
      <p:sp>
        <p:nvSpPr>
          <p:cNvPr id="56" name="テキスト ボックス 55"/>
          <p:cNvSpPr txBox="1"/>
          <p:nvPr/>
        </p:nvSpPr>
        <p:spPr>
          <a:xfrm>
            <a:off x="1096095" y="1886073"/>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219</a:t>
            </a:r>
            <a:r>
              <a:rPr kumimoji="1" lang="ja-JP" altLang="en-US" sz="900" dirty="0">
                <a:latin typeface="HGP創英角ﾎﾟｯﾌﾟ体" pitchFamily="50" charset="-128"/>
                <a:ea typeface="HGP創英角ﾎﾟｯﾌﾟ体" pitchFamily="50" charset="-128"/>
              </a:rPr>
              <a:t>億</a:t>
            </a:r>
            <a:r>
              <a:rPr lang="en-US" altLang="ja-JP" sz="900" dirty="0">
                <a:latin typeface="HGP創英角ﾎﾟｯﾌﾟ体" pitchFamily="50" charset="-128"/>
                <a:ea typeface="HGP創英角ﾎﾟｯﾌﾟ体" pitchFamily="50" charset="-128"/>
              </a:rPr>
              <a:t>2</a:t>
            </a:r>
            <a:r>
              <a:rPr kumimoji="1" lang="en-US" altLang="ja-JP" sz="900" dirty="0">
                <a:latin typeface="HGP創英角ﾎﾟｯﾌﾟ体" pitchFamily="50" charset="-128"/>
                <a:ea typeface="HGP創英角ﾎﾟｯﾌﾟ体" pitchFamily="50" charset="-128"/>
              </a:rPr>
              <a:t>,600</a:t>
            </a:r>
            <a:r>
              <a:rPr kumimoji="1" lang="ja-JP" altLang="en-US" sz="900" dirty="0">
                <a:latin typeface="HGP創英角ﾎﾟｯﾌﾟ体" pitchFamily="50" charset="-128"/>
                <a:ea typeface="HGP創英角ﾎﾟｯﾌﾟ体" pitchFamily="50" charset="-128"/>
              </a:rPr>
              <a:t>万円</a:t>
            </a:r>
          </a:p>
        </p:txBody>
      </p:sp>
      <p:sp>
        <p:nvSpPr>
          <p:cNvPr id="57" name="テキスト ボックス 56"/>
          <p:cNvSpPr txBox="1"/>
          <p:nvPr/>
        </p:nvSpPr>
        <p:spPr>
          <a:xfrm>
            <a:off x="1855305" y="1503884"/>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269</a:t>
            </a:r>
            <a:r>
              <a:rPr kumimoji="1" lang="ja-JP" altLang="en-US" sz="900" dirty="0">
                <a:latin typeface="HGP創英角ﾎﾟｯﾌﾟ体" pitchFamily="50" charset="-128"/>
                <a:ea typeface="HGP創英角ﾎﾟｯﾌﾟ体" pitchFamily="50" charset="-128"/>
              </a:rPr>
              <a:t>億</a:t>
            </a:r>
            <a:r>
              <a:rPr lang="en-US" altLang="ja-JP" sz="900" dirty="0">
                <a:latin typeface="HGP創英角ﾎﾟｯﾌﾟ体" pitchFamily="50" charset="-128"/>
                <a:ea typeface="HGP創英角ﾎﾟｯﾌﾟ体" pitchFamily="50" charset="-128"/>
              </a:rPr>
              <a:t>7</a:t>
            </a:r>
            <a:r>
              <a:rPr kumimoji="1" lang="en-US" altLang="ja-JP" sz="900" dirty="0">
                <a:latin typeface="HGP創英角ﾎﾟｯﾌﾟ体" pitchFamily="50" charset="-128"/>
                <a:ea typeface="HGP創英角ﾎﾟｯﾌﾟ体" pitchFamily="50" charset="-128"/>
              </a:rPr>
              <a:t>,100</a:t>
            </a:r>
            <a:r>
              <a:rPr kumimoji="1" lang="ja-JP" altLang="en-US" sz="900" dirty="0">
                <a:latin typeface="HGP創英角ﾎﾟｯﾌﾟ体" pitchFamily="50" charset="-128"/>
                <a:ea typeface="HGP創英角ﾎﾟｯﾌﾟ体" pitchFamily="50" charset="-128"/>
              </a:rPr>
              <a:t>万円</a:t>
            </a:r>
          </a:p>
        </p:txBody>
      </p:sp>
      <p:sp>
        <p:nvSpPr>
          <p:cNvPr id="58" name="テキスト ボックス 57"/>
          <p:cNvSpPr txBox="1"/>
          <p:nvPr/>
        </p:nvSpPr>
        <p:spPr>
          <a:xfrm>
            <a:off x="2547150" y="1647900"/>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252</a:t>
            </a:r>
            <a:r>
              <a:rPr kumimoji="1" lang="ja-JP" altLang="en-US" sz="900" dirty="0">
                <a:latin typeface="HGP創英角ﾎﾟｯﾌﾟ体" pitchFamily="50" charset="-128"/>
                <a:ea typeface="HGP創英角ﾎﾟｯﾌﾟ体" pitchFamily="50" charset="-128"/>
              </a:rPr>
              <a:t>億</a:t>
            </a:r>
            <a:r>
              <a:rPr lang="en-US" altLang="ja-JP" sz="900" dirty="0">
                <a:latin typeface="HGP創英角ﾎﾟｯﾌﾟ体" pitchFamily="50" charset="-128"/>
                <a:ea typeface="HGP創英角ﾎﾟｯﾌﾟ体" pitchFamily="50" charset="-128"/>
              </a:rPr>
              <a:t>6</a:t>
            </a:r>
            <a:r>
              <a:rPr kumimoji="1" lang="en-US" altLang="ja-JP" sz="900" dirty="0">
                <a:latin typeface="HGP創英角ﾎﾟｯﾌﾟ体" pitchFamily="50" charset="-128"/>
                <a:ea typeface="HGP創英角ﾎﾟｯﾌﾟ体" pitchFamily="50" charset="-128"/>
              </a:rPr>
              <a:t>,200</a:t>
            </a:r>
            <a:r>
              <a:rPr kumimoji="1" lang="ja-JP" altLang="en-US" sz="900" dirty="0">
                <a:latin typeface="HGP創英角ﾎﾟｯﾌﾟ体" pitchFamily="50" charset="-128"/>
                <a:ea typeface="HGP創英角ﾎﾟｯﾌﾟ体" pitchFamily="50" charset="-128"/>
              </a:rPr>
              <a:t>万円</a:t>
            </a:r>
          </a:p>
        </p:txBody>
      </p:sp>
      <p:sp>
        <p:nvSpPr>
          <p:cNvPr id="59" name="テキスト ボックス 58"/>
          <p:cNvSpPr txBox="1"/>
          <p:nvPr/>
        </p:nvSpPr>
        <p:spPr>
          <a:xfrm>
            <a:off x="3179181" y="1806724"/>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244</a:t>
            </a:r>
            <a:r>
              <a:rPr kumimoji="1" lang="ja-JP" altLang="en-US" sz="900" dirty="0">
                <a:latin typeface="HGP創英角ﾎﾟｯﾌﾟ体" pitchFamily="50" charset="-128"/>
                <a:ea typeface="HGP創英角ﾎﾟｯﾌﾟ体" pitchFamily="50" charset="-128"/>
              </a:rPr>
              <a:t>億</a:t>
            </a:r>
            <a:r>
              <a:rPr lang="en-US" altLang="ja-JP" sz="900" dirty="0">
                <a:latin typeface="HGP創英角ﾎﾟｯﾌﾟ体" pitchFamily="50" charset="-128"/>
                <a:ea typeface="HGP創英角ﾎﾟｯﾌﾟ体" pitchFamily="50" charset="-128"/>
              </a:rPr>
              <a:t>8</a:t>
            </a:r>
            <a:r>
              <a:rPr kumimoji="1" lang="en-US" altLang="ja-JP" sz="900" dirty="0">
                <a:latin typeface="HGP創英角ﾎﾟｯﾌﾟ体" pitchFamily="50" charset="-128"/>
                <a:ea typeface="HGP創英角ﾎﾟｯﾌﾟ体" pitchFamily="50" charset="-128"/>
              </a:rPr>
              <a:t>,800</a:t>
            </a:r>
            <a:r>
              <a:rPr kumimoji="1" lang="ja-JP" altLang="en-US" sz="900" dirty="0">
                <a:latin typeface="HGP創英角ﾎﾟｯﾌﾟ体" pitchFamily="50" charset="-128"/>
                <a:ea typeface="HGP創英角ﾎﾟｯﾌﾟ体" pitchFamily="50" charset="-128"/>
              </a:rPr>
              <a:t>万円</a:t>
            </a:r>
          </a:p>
        </p:txBody>
      </p:sp>
      <p:sp>
        <p:nvSpPr>
          <p:cNvPr id="60" name="テキスト ボックス 59"/>
          <p:cNvSpPr txBox="1"/>
          <p:nvPr/>
        </p:nvSpPr>
        <p:spPr>
          <a:xfrm>
            <a:off x="3867055" y="1590700"/>
            <a:ext cx="1376778" cy="230832"/>
          </a:xfrm>
          <a:prstGeom prst="rect">
            <a:avLst/>
          </a:prstGeom>
          <a:noFill/>
        </p:spPr>
        <p:txBody>
          <a:bodyPr wrap="square" rtlCol="0">
            <a:spAutoFit/>
          </a:bodyPr>
          <a:lstStyle/>
          <a:p>
            <a:r>
              <a:rPr kumimoji="1" lang="en-US" altLang="ja-JP" sz="900" dirty="0">
                <a:latin typeface="HGP創英角ﾎﾟｯﾌﾟ体" pitchFamily="50" charset="-128"/>
                <a:ea typeface="HGP創英角ﾎﾟｯﾌﾟ体" pitchFamily="50" charset="-128"/>
              </a:rPr>
              <a:t>255</a:t>
            </a:r>
            <a:r>
              <a:rPr kumimoji="1" lang="ja-JP" altLang="en-US" sz="900" dirty="0">
                <a:latin typeface="HGP創英角ﾎﾟｯﾌﾟ体" pitchFamily="50" charset="-128"/>
                <a:ea typeface="HGP創英角ﾎﾟｯﾌﾟ体" pitchFamily="50" charset="-128"/>
              </a:rPr>
              <a:t>億</a:t>
            </a:r>
            <a:r>
              <a:rPr lang="en-US" altLang="ja-JP" sz="900" dirty="0">
                <a:latin typeface="HGP創英角ﾎﾟｯﾌﾟ体" pitchFamily="50" charset="-128"/>
                <a:ea typeface="HGP創英角ﾎﾟｯﾌﾟ体" pitchFamily="50" charset="-128"/>
              </a:rPr>
              <a:t>7</a:t>
            </a:r>
            <a:r>
              <a:rPr kumimoji="1" lang="en-US" altLang="ja-JP" sz="900" dirty="0">
                <a:latin typeface="HGP創英角ﾎﾟｯﾌﾟ体" pitchFamily="50" charset="-128"/>
                <a:ea typeface="HGP創英角ﾎﾟｯﾌﾟ体" pitchFamily="50" charset="-128"/>
              </a:rPr>
              <a:t>,100</a:t>
            </a:r>
            <a:r>
              <a:rPr kumimoji="1" lang="ja-JP" altLang="en-US" sz="900" dirty="0">
                <a:latin typeface="HGP創英角ﾎﾟｯﾌﾟ体" pitchFamily="50" charset="-128"/>
                <a:ea typeface="HGP創英角ﾎﾟｯﾌﾟ体" pitchFamily="50" charset="-128"/>
              </a:rPr>
              <a:t>万円</a:t>
            </a:r>
          </a:p>
        </p:txBody>
      </p:sp>
      <p:sp>
        <p:nvSpPr>
          <p:cNvPr id="26" name="テキスト ボックス 25"/>
          <p:cNvSpPr txBox="1"/>
          <p:nvPr/>
        </p:nvSpPr>
        <p:spPr>
          <a:xfrm>
            <a:off x="539552" y="3569032"/>
            <a:ext cx="1584176" cy="253916"/>
          </a:xfrm>
          <a:prstGeom prst="rect">
            <a:avLst/>
          </a:prstGeom>
          <a:noFill/>
        </p:spPr>
        <p:txBody>
          <a:bodyPr wrap="square" rtlCol="0">
            <a:spAutoFit/>
          </a:bodyPr>
          <a:lstStyle/>
          <a:p>
            <a:r>
              <a:rPr kumimoji="1" lang="ja-JP" altLang="en-US" sz="1050" dirty="0">
                <a:latin typeface="HGP創英角ﾎﾟｯﾌﾟ体" pitchFamily="50" charset="-128"/>
                <a:ea typeface="HGP創英角ﾎﾟｯﾌﾟ体" pitchFamily="50" charset="-128"/>
              </a:rPr>
              <a:t>区長自由経費（注１）</a:t>
            </a:r>
          </a:p>
        </p:txBody>
      </p:sp>
      <p:sp>
        <p:nvSpPr>
          <p:cNvPr id="27" name="テキスト ボックス 26"/>
          <p:cNvSpPr txBox="1"/>
          <p:nvPr/>
        </p:nvSpPr>
        <p:spPr>
          <a:xfrm>
            <a:off x="1115616" y="2776944"/>
            <a:ext cx="1584176" cy="253916"/>
          </a:xfrm>
          <a:prstGeom prst="rect">
            <a:avLst/>
          </a:prstGeom>
          <a:noFill/>
        </p:spPr>
        <p:txBody>
          <a:bodyPr wrap="square" rtlCol="0">
            <a:spAutoFit/>
          </a:bodyPr>
          <a:lstStyle/>
          <a:p>
            <a:r>
              <a:rPr kumimoji="1" lang="ja-JP" altLang="en-US" sz="1050" dirty="0">
                <a:latin typeface="HGP創英角ﾎﾟｯﾌﾟ体" pitchFamily="50" charset="-128"/>
                <a:ea typeface="HGP創英角ﾎﾟｯﾌﾟ体" pitchFamily="50" charset="-128"/>
              </a:rPr>
              <a:t>区</a:t>
            </a:r>
            <a:r>
              <a:rPr kumimoji="1" lang="en-US" altLang="ja-JP" sz="1050" dirty="0">
                <a:latin typeface="HGP創英角ﾎﾟｯﾌﾟ体" pitchFamily="50" charset="-128"/>
                <a:ea typeface="HGP創英角ﾎﾟｯﾌﾟ体" pitchFamily="50" charset="-128"/>
              </a:rPr>
              <a:t>CM</a:t>
            </a:r>
            <a:r>
              <a:rPr kumimoji="1" lang="ja-JP" altLang="en-US" sz="1050" dirty="0">
                <a:latin typeface="HGP創英角ﾎﾟｯﾌﾟ体" pitchFamily="50" charset="-128"/>
                <a:ea typeface="HGP創英角ﾎﾟｯﾌﾟ体" pitchFamily="50" charset="-128"/>
              </a:rPr>
              <a:t>自由経費（注</a:t>
            </a:r>
            <a:r>
              <a:rPr kumimoji="1" lang="en-US" altLang="ja-JP" sz="1050" dirty="0">
                <a:latin typeface="HGP創英角ﾎﾟｯﾌﾟ体" pitchFamily="50" charset="-128"/>
                <a:ea typeface="HGP創英角ﾎﾟｯﾌﾟ体" pitchFamily="50" charset="-128"/>
              </a:rPr>
              <a:t>2</a:t>
            </a:r>
            <a:r>
              <a:rPr kumimoji="1" lang="ja-JP" altLang="en-US" sz="1050" dirty="0">
                <a:latin typeface="HGP創英角ﾎﾟｯﾌﾟ体" pitchFamily="50" charset="-128"/>
                <a:ea typeface="HGP創英角ﾎﾟｯﾌﾟ体" pitchFamily="50" charset="-128"/>
              </a:rPr>
              <a:t>）</a:t>
            </a:r>
          </a:p>
        </p:txBody>
      </p:sp>
      <p:cxnSp>
        <p:nvCxnSpPr>
          <p:cNvPr id="42" name="直線コネクタ 41"/>
          <p:cNvCxnSpPr/>
          <p:nvPr/>
        </p:nvCxnSpPr>
        <p:spPr>
          <a:xfrm flipV="1">
            <a:off x="2714782" y="1281460"/>
            <a:ext cx="0" cy="2808312"/>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2699792" y="4089772"/>
            <a:ext cx="288032" cy="0"/>
          </a:xfrm>
          <a:prstGeom prst="straightConnector1">
            <a:avLst/>
          </a:prstGeom>
          <a:ln w="222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977729" y="4025963"/>
            <a:ext cx="864096" cy="276999"/>
          </a:xfrm>
          <a:prstGeom prst="rect">
            <a:avLst/>
          </a:prstGeom>
          <a:noFill/>
        </p:spPr>
        <p:txBody>
          <a:bodyPr wrap="square" rtlCol="0">
            <a:spAutoFit/>
          </a:bodyPr>
          <a:lstStyle/>
          <a:p>
            <a:r>
              <a:rPr kumimoji="1" lang="ja-JP" altLang="en-US" sz="1200" b="1" dirty="0"/>
              <a:t>前回以降</a:t>
            </a:r>
          </a:p>
        </p:txBody>
      </p:sp>
      <p:sp>
        <p:nvSpPr>
          <p:cNvPr id="45"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・区役所への権限委譲</a:t>
            </a:r>
            <a:endParaRPr lang="en-US" altLang="ja-JP" sz="1100" dirty="0"/>
          </a:p>
        </p:txBody>
      </p:sp>
    </p:spTree>
    <p:extLst>
      <p:ext uri="{BB962C8B-B14F-4D97-AF65-F5344CB8AC3E}">
        <p14:creationId xmlns:p14="http://schemas.microsoft.com/office/powerpoint/2010/main" val="2290638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4932040" y="1700808"/>
            <a:ext cx="3888432" cy="31683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200"/>
              </a:lnSpc>
            </a:pPr>
            <a:r>
              <a:rPr lang="ja-JP" altLang="en-US" sz="1600" dirty="0">
                <a:solidFill>
                  <a:schemeClr val="tx1"/>
                </a:solidFill>
                <a:latin typeface="ＭＳ Ｐゴシック" pitchFamily="50" charset="-128"/>
                <a:ea typeface="ＭＳ Ｐゴシック" pitchFamily="50" charset="-128"/>
              </a:rPr>
              <a:t>○ 区長の裁量を拡大。</a:t>
            </a:r>
            <a:endParaRPr lang="en-US" altLang="ja-JP" sz="1600" dirty="0">
              <a:solidFill>
                <a:schemeClr val="tx1"/>
              </a:solidFill>
              <a:latin typeface="ＭＳ Ｐゴシック" pitchFamily="50" charset="-128"/>
              <a:ea typeface="ＭＳ Ｐゴシック" pitchFamily="50" charset="-128"/>
            </a:endParaRPr>
          </a:p>
          <a:p>
            <a:pPr marL="447675" indent="-447675">
              <a:lnSpc>
                <a:spcPts val="2200"/>
              </a:lnSpc>
            </a:pPr>
            <a:r>
              <a:rPr lang="ja-JP" altLang="en-US" sz="1600" dirty="0">
                <a:solidFill>
                  <a:schemeClr val="tx1"/>
                </a:solidFill>
                <a:latin typeface="ＭＳ Ｐゴシック" pitchFamily="50" charset="-128"/>
                <a:ea typeface="ＭＳ Ｐゴシック" pitchFamily="50" charset="-128"/>
              </a:rPr>
              <a:t>　　・ 課や職（ポスト）の新設・改廃、名称・事務分担の変更</a:t>
            </a:r>
            <a:endParaRPr lang="en-US" altLang="ja-JP" sz="1600" dirty="0">
              <a:solidFill>
                <a:schemeClr val="tx1"/>
              </a:solidFill>
              <a:latin typeface="ＭＳ Ｐゴシック" pitchFamily="50" charset="-128"/>
              <a:ea typeface="ＭＳ Ｐゴシック" pitchFamily="50" charset="-128"/>
            </a:endParaRPr>
          </a:p>
          <a:p>
            <a:pPr>
              <a:lnSpc>
                <a:spcPts val="1800"/>
              </a:lnSpc>
            </a:pPr>
            <a:r>
              <a:rPr lang="ja-JP" altLang="en-US" sz="1200" dirty="0">
                <a:solidFill>
                  <a:schemeClr val="tx1"/>
                </a:solidFill>
                <a:latin typeface="ＭＳ Ｐゴシック" pitchFamily="50" charset="-128"/>
                <a:ea typeface="ＭＳ Ｐゴシック" pitchFamily="50" charset="-128"/>
              </a:rPr>
              <a:t>　　　　</a:t>
            </a:r>
            <a:r>
              <a:rPr lang="en-US" altLang="ja-JP" sz="1200" dirty="0">
                <a:solidFill>
                  <a:schemeClr val="tx1"/>
                </a:solidFill>
                <a:latin typeface="ＭＳ Ｐゴシック" pitchFamily="50" charset="-128"/>
                <a:ea typeface="ＭＳ Ｐゴシック" pitchFamily="50" charset="-128"/>
              </a:rPr>
              <a:t>【</a:t>
            </a:r>
            <a:r>
              <a:rPr lang="ja-JP" altLang="en-US" sz="1200" dirty="0">
                <a:solidFill>
                  <a:schemeClr val="tx1"/>
                </a:solidFill>
                <a:latin typeface="ＭＳ Ｐゴシック" pitchFamily="50" charset="-128"/>
                <a:ea typeface="ＭＳ Ｐゴシック" pitchFamily="50" charset="-128"/>
              </a:rPr>
              <a:t>例 </a:t>
            </a:r>
            <a:r>
              <a:rPr lang="en-US" altLang="ja-JP" sz="1200" dirty="0">
                <a:solidFill>
                  <a:schemeClr val="tx1"/>
                </a:solidFill>
                <a:latin typeface="ＭＳ Ｐゴシック" pitchFamily="50" charset="-128"/>
                <a:ea typeface="ＭＳ Ｐゴシック" pitchFamily="50" charset="-128"/>
              </a:rPr>
              <a:t>】</a:t>
            </a:r>
          </a:p>
          <a:p>
            <a:pPr>
              <a:lnSpc>
                <a:spcPts val="1800"/>
              </a:lnSpc>
            </a:pPr>
            <a:r>
              <a:rPr lang="ja-JP" altLang="en-US" sz="1200" dirty="0">
                <a:solidFill>
                  <a:schemeClr val="tx1"/>
                </a:solidFill>
                <a:latin typeface="ＭＳ Ｐゴシック" pitchFamily="50" charset="-128"/>
                <a:ea typeface="ＭＳ Ｐゴシック" pitchFamily="50" charset="-128"/>
              </a:rPr>
              <a:t>　　　　</a:t>
            </a:r>
            <a:r>
              <a:rPr lang="ja-JP" altLang="en-US" sz="1200" dirty="0">
                <a:solidFill>
                  <a:srgbClr val="FF0000"/>
                </a:solidFill>
                <a:latin typeface="ＭＳ Ｐゴシック" pitchFamily="50" charset="-128"/>
                <a:ea typeface="ＭＳ Ｐゴシック" pitchFamily="50" charset="-128"/>
              </a:rPr>
              <a:t>　</a:t>
            </a:r>
            <a:r>
              <a:rPr lang="ja-JP" altLang="en-US" sz="1200" dirty="0">
                <a:solidFill>
                  <a:schemeClr val="tx1"/>
                </a:solidFill>
                <a:latin typeface="ＭＳ Ｐゴシック" pitchFamily="50" charset="-128"/>
                <a:ea typeface="ＭＳ Ｐゴシック" pitchFamily="50" charset="-128"/>
              </a:rPr>
              <a:t>・まち魅力創造課（西区）</a:t>
            </a:r>
            <a:endParaRPr lang="en-US" altLang="ja-JP" sz="1200" dirty="0">
              <a:solidFill>
                <a:schemeClr val="tx1"/>
              </a:solidFill>
              <a:latin typeface="ＭＳ Ｐゴシック" pitchFamily="50" charset="-128"/>
              <a:ea typeface="ＭＳ Ｐゴシック" pitchFamily="50" charset="-128"/>
            </a:endParaRPr>
          </a:p>
          <a:p>
            <a:pPr>
              <a:lnSpc>
                <a:spcPts val="1800"/>
              </a:lnSpc>
            </a:pPr>
            <a:r>
              <a:rPr lang="ja-JP" altLang="en-US" sz="1200" dirty="0">
                <a:solidFill>
                  <a:schemeClr val="tx1"/>
                </a:solidFill>
                <a:latin typeface="ＭＳ Ｐゴシック" pitchFamily="50" charset="-128"/>
              </a:rPr>
              <a:t>　　　　</a:t>
            </a:r>
            <a:r>
              <a:rPr lang="ja-JP" altLang="en-US" sz="1200" dirty="0">
                <a:solidFill>
                  <a:schemeClr val="tx1"/>
                </a:solidFill>
                <a:latin typeface="ＭＳ Ｐゴシック" pitchFamily="50" charset="-128"/>
                <a:ea typeface="ＭＳ Ｐゴシック" pitchFamily="50" charset="-128"/>
              </a:rPr>
              <a:t>　・危機管理課（天王寺区）</a:t>
            </a:r>
            <a:endParaRPr lang="en-US" altLang="ja-JP" sz="1200" dirty="0">
              <a:solidFill>
                <a:schemeClr val="tx1"/>
              </a:solidFill>
              <a:latin typeface="ＭＳ Ｐゴシック" pitchFamily="50" charset="-128"/>
              <a:ea typeface="ＭＳ Ｐゴシック" pitchFamily="50" charset="-128"/>
            </a:endParaRPr>
          </a:p>
          <a:p>
            <a:pPr>
              <a:lnSpc>
                <a:spcPts val="1800"/>
              </a:lnSpc>
            </a:pPr>
            <a:r>
              <a:rPr lang="ja-JP" altLang="en-US" sz="1200" dirty="0">
                <a:solidFill>
                  <a:schemeClr val="tx1"/>
                </a:solidFill>
                <a:latin typeface="ＭＳ Ｐゴシック" pitchFamily="50" charset="-128"/>
                <a:ea typeface="ＭＳ Ｐゴシック" pitchFamily="50" charset="-128"/>
              </a:rPr>
              <a:t>　　　　　・教育文化課（住吉区）</a:t>
            </a:r>
            <a:endParaRPr lang="ja-JP" altLang="en-US" sz="14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 区役所内の人事異動</a:t>
            </a:r>
            <a:endParaRPr lang="en-US" altLang="ja-JP" sz="1600" dirty="0">
              <a:solidFill>
                <a:schemeClr val="tx1"/>
              </a:solidFill>
              <a:latin typeface="ＭＳ Ｐゴシック" pitchFamily="50" charset="-128"/>
              <a:ea typeface="ＭＳ Ｐゴシック" pitchFamily="50" charset="-128"/>
            </a:endParaRPr>
          </a:p>
          <a:p>
            <a:pPr>
              <a:lnSpc>
                <a:spcPts val="1800"/>
              </a:lnSpc>
            </a:pPr>
            <a:r>
              <a:rPr lang="ja-JP" altLang="en-US" sz="1200" dirty="0">
                <a:solidFill>
                  <a:schemeClr val="tx1"/>
                </a:solidFill>
                <a:latin typeface="ＭＳ Ｐゴシック" pitchFamily="50" charset="-128"/>
                <a:ea typeface="ＭＳ Ｐゴシック" pitchFamily="50" charset="-128"/>
              </a:rPr>
              <a:t>　　　　</a:t>
            </a:r>
            <a:r>
              <a:rPr lang="en-US" altLang="ja-JP" sz="1200" dirty="0">
                <a:solidFill>
                  <a:schemeClr val="tx1"/>
                </a:solidFill>
                <a:latin typeface="ＭＳ Ｐゴシック" pitchFamily="50" charset="-128"/>
                <a:ea typeface="ＭＳ Ｐゴシック" pitchFamily="50" charset="-128"/>
              </a:rPr>
              <a:t>【</a:t>
            </a:r>
            <a:r>
              <a:rPr lang="ja-JP" altLang="en-US" sz="1200" dirty="0">
                <a:solidFill>
                  <a:schemeClr val="tx1"/>
                </a:solidFill>
                <a:latin typeface="ＭＳ Ｐゴシック" pitchFamily="50" charset="-128"/>
                <a:ea typeface="ＭＳ Ｐゴシック" pitchFamily="50" charset="-128"/>
              </a:rPr>
              <a:t>例 </a:t>
            </a:r>
            <a:r>
              <a:rPr lang="en-US" altLang="ja-JP" sz="1200" dirty="0">
                <a:solidFill>
                  <a:schemeClr val="tx1"/>
                </a:solidFill>
                <a:latin typeface="ＭＳ Ｐゴシック" pitchFamily="50" charset="-128"/>
                <a:ea typeface="ＭＳ Ｐゴシック" pitchFamily="50" charset="-128"/>
              </a:rPr>
              <a:t>】</a:t>
            </a:r>
          </a:p>
          <a:p>
            <a:pPr marL="542925" indent="-542925">
              <a:lnSpc>
                <a:spcPts val="1800"/>
              </a:lnSpc>
            </a:pPr>
            <a:r>
              <a:rPr lang="ja-JP" altLang="en-US" sz="1200" dirty="0">
                <a:solidFill>
                  <a:schemeClr val="tx1"/>
                </a:solidFill>
                <a:latin typeface="ＭＳ Ｐゴシック" pitchFamily="50" charset="-128"/>
                <a:ea typeface="ＭＳ Ｐゴシック" pitchFamily="50" charset="-128"/>
              </a:rPr>
              <a:t>　　　　　・住民ニーズに対応するため保健福祉課の体制を強化する必要が生じた場合、区長の裁量により総務課の職員を異動させることが可能となった</a:t>
            </a:r>
            <a:endParaRPr lang="ja-JP" altLang="en-US" sz="1600" dirty="0">
              <a:solidFill>
                <a:schemeClr val="tx1"/>
              </a:solidFill>
              <a:latin typeface="ＭＳ Ｐゴシック" pitchFamily="50" charset="-128"/>
              <a:ea typeface="ＭＳ Ｐゴシック" pitchFamily="50" charset="-128"/>
            </a:endParaRPr>
          </a:p>
        </p:txBody>
      </p:sp>
      <p:sp>
        <p:nvSpPr>
          <p:cNvPr id="21" name="テキスト ボックス 20"/>
          <p:cNvSpPr txBox="1"/>
          <p:nvPr/>
        </p:nvSpPr>
        <p:spPr>
          <a:xfrm>
            <a:off x="7956376" y="0"/>
            <a:ext cx="1187624" cy="338554"/>
          </a:xfrm>
          <a:prstGeom prst="rect">
            <a:avLst/>
          </a:prstGeom>
          <a:noFill/>
        </p:spPr>
        <p:txBody>
          <a:bodyPr wrap="square" rtlCol="0">
            <a:spAutoFit/>
          </a:bodyPr>
          <a:lstStyle/>
          <a:p>
            <a:r>
              <a:rPr lang="en-US" altLang="ja-JP" sz="1600" dirty="0"/>
              <a:t>A6.(16)    </a:t>
            </a:r>
            <a:endParaRPr lang="ja-JP" altLang="en-US" sz="1600" dirty="0"/>
          </a:p>
        </p:txBody>
      </p:sp>
      <p:sp>
        <p:nvSpPr>
          <p:cNvPr id="25" name="正方形/長方形 24"/>
          <p:cNvSpPr/>
          <p:nvPr/>
        </p:nvSpPr>
        <p:spPr>
          <a:xfrm>
            <a:off x="251520" y="260648"/>
            <a:ext cx="4392488" cy="369332"/>
          </a:xfrm>
          <a:prstGeom prst="rect">
            <a:avLst/>
          </a:prstGeom>
        </p:spPr>
        <p:txBody>
          <a:bodyPr wrap="square">
            <a:spAutoFit/>
          </a:bodyPr>
          <a:lstStyle/>
          <a:p>
            <a:r>
              <a:rPr lang="ja-JP" altLang="en-US" b="1" dirty="0">
                <a:solidFill>
                  <a:srgbClr val="000000"/>
                </a:solidFill>
                <a:latin typeface="Calibri" pitchFamily="34" charset="0"/>
              </a:rPr>
              <a:t>③　区長の組織編成権の強化</a:t>
            </a:r>
          </a:p>
        </p:txBody>
      </p:sp>
      <p:cxnSp>
        <p:nvCxnSpPr>
          <p:cNvPr id="26" name="直線コネクタ 25"/>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251520" y="836712"/>
            <a:ext cx="8712968" cy="460382"/>
          </a:xfrm>
          <a:prstGeom prst="rect">
            <a:avLst/>
          </a:prstGeom>
        </p:spPr>
        <p:txBody>
          <a:bodyPr wrap="square">
            <a:spAutoFit/>
          </a:bodyPr>
          <a:lstStyle/>
          <a:p>
            <a:pPr>
              <a:lnSpc>
                <a:spcPct val="150000"/>
              </a:lnSpc>
            </a:pPr>
            <a:r>
              <a:rPr lang="ja-JP" altLang="en-US" dirty="0">
                <a:solidFill>
                  <a:srgbClr val="000000"/>
                </a:solidFill>
                <a:latin typeface="Calibri" pitchFamily="34" charset="0"/>
              </a:rPr>
              <a:t>区役所の組織編成や人事に関する区長の裁量を拡大。</a:t>
            </a:r>
            <a:endParaRPr lang="en-US" altLang="ja-JP" dirty="0">
              <a:solidFill>
                <a:srgbClr val="000000"/>
              </a:solidFill>
              <a:latin typeface="Calibri" pitchFamily="34" charset="0"/>
            </a:endParaRPr>
          </a:p>
        </p:txBody>
      </p:sp>
      <p:sp>
        <p:nvSpPr>
          <p:cNvPr id="33" name="テキスト ボックス 32"/>
          <p:cNvSpPr txBox="1"/>
          <p:nvPr/>
        </p:nvSpPr>
        <p:spPr>
          <a:xfrm>
            <a:off x="5724128" y="1340768"/>
            <a:ext cx="1944216" cy="369332"/>
          </a:xfrm>
          <a:prstGeom prst="rect">
            <a:avLst/>
          </a:prstGeom>
          <a:noFill/>
        </p:spPr>
        <p:txBody>
          <a:bodyPr wrap="square" rtlCol="0">
            <a:spAutoFit/>
          </a:bodyPr>
          <a:lstStyle/>
          <a:p>
            <a:pPr algn="ctr"/>
            <a:r>
              <a:rPr kumimoji="1" lang="en-US" altLang="ja-JP" u="sng" dirty="0"/>
              <a:t>After</a:t>
            </a:r>
            <a:endParaRPr kumimoji="1" lang="ja-JP" altLang="en-US" u="sng" dirty="0"/>
          </a:p>
        </p:txBody>
      </p:sp>
      <p:sp>
        <p:nvSpPr>
          <p:cNvPr id="34" name="テキスト ボックス 33"/>
          <p:cNvSpPr txBox="1"/>
          <p:nvPr/>
        </p:nvSpPr>
        <p:spPr>
          <a:xfrm>
            <a:off x="1043608" y="1340768"/>
            <a:ext cx="1944216" cy="369332"/>
          </a:xfrm>
          <a:prstGeom prst="rect">
            <a:avLst/>
          </a:prstGeom>
          <a:noFill/>
        </p:spPr>
        <p:txBody>
          <a:bodyPr wrap="square" rtlCol="0">
            <a:spAutoFit/>
          </a:bodyPr>
          <a:lstStyle/>
          <a:p>
            <a:pPr algn="ctr"/>
            <a:r>
              <a:rPr kumimoji="1" lang="en-US" altLang="ja-JP" u="sng" dirty="0"/>
              <a:t>Before</a:t>
            </a:r>
            <a:endParaRPr kumimoji="1" lang="ja-JP" altLang="en-US" u="sng" dirty="0"/>
          </a:p>
        </p:txBody>
      </p:sp>
      <p:sp>
        <p:nvSpPr>
          <p:cNvPr id="43" name="正方形/長方形 42"/>
          <p:cNvSpPr/>
          <p:nvPr/>
        </p:nvSpPr>
        <p:spPr>
          <a:xfrm>
            <a:off x="395536" y="1700808"/>
            <a:ext cx="3528392" cy="21509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200"/>
              </a:lnSpc>
            </a:pPr>
            <a:r>
              <a:rPr lang="ja-JP" altLang="en-US" sz="1600" dirty="0">
                <a:solidFill>
                  <a:schemeClr val="tx1"/>
                </a:solidFill>
                <a:latin typeface="ＭＳ Ｐゴシック" pitchFamily="50" charset="-128"/>
                <a:ea typeface="ＭＳ Ｐゴシック" pitchFamily="50" charset="-128"/>
              </a:rPr>
              <a:t>○ ２４区役所とも、画一的な４課体制。</a:t>
            </a:r>
            <a:endParaRPr lang="en-US" altLang="ja-JP" sz="1600" dirty="0">
              <a:solidFill>
                <a:schemeClr val="tx1"/>
              </a:solidFill>
              <a:latin typeface="ＭＳ Ｐゴシック" pitchFamily="50" charset="-128"/>
              <a:ea typeface="ＭＳ Ｐゴシック" pitchFamily="50" charset="-128"/>
            </a:endParaRPr>
          </a:p>
          <a:p>
            <a:pPr>
              <a:lnSpc>
                <a:spcPts val="2200"/>
              </a:lnSpc>
            </a:pPr>
            <a:endParaRPr lang="en-US" altLang="ja-JP" sz="16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（全区共通）</a:t>
            </a:r>
            <a:endParaRPr lang="en-US" altLang="ja-JP" sz="16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 総務課</a:t>
            </a:r>
            <a:endParaRPr lang="en-US" altLang="ja-JP" sz="16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 市民協働課</a:t>
            </a:r>
            <a:endParaRPr lang="en-US" altLang="ja-JP" sz="16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 窓口サービス課</a:t>
            </a:r>
            <a:endParaRPr lang="en-US" altLang="ja-JP" sz="1600" dirty="0">
              <a:solidFill>
                <a:schemeClr val="tx1"/>
              </a:solidFill>
              <a:latin typeface="ＭＳ Ｐゴシック" pitchFamily="50" charset="-128"/>
              <a:ea typeface="ＭＳ Ｐゴシック" pitchFamily="50" charset="-128"/>
            </a:endParaRPr>
          </a:p>
          <a:p>
            <a:pPr>
              <a:lnSpc>
                <a:spcPts val="2200"/>
              </a:lnSpc>
            </a:pPr>
            <a:r>
              <a:rPr lang="ja-JP" altLang="en-US" sz="1600" dirty="0">
                <a:solidFill>
                  <a:schemeClr val="tx1"/>
                </a:solidFill>
                <a:latin typeface="ＭＳ Ｐゴシック" pitchFamily="50" charset="-128"/>
                <a:ea typeface="ＭＳ Ｐゴシック" pitchFamily="50" charset="-128"/>
              </a:rPr>
              <a:t>　　　・ 保健福祉課</a:t>
            </a:r>
            <a:endParaRPr lang="zh-CN" altLang="en-US" sz="1600" dirty="0">
              <a:solidFill>
                <a:schemeClr val="tx1"/>
              </a:solidFill>
              <a:latin typeface="ＭＳ Ｐゴシック" pitchFamily="50" charset="-128"/>
              <a:ea typeface="ＭＳ Ｐゴシック" pitchFamily="50" charset="-128"/>
            </a:endParaRPr>
          </a:p>
        </p:txBody>
      </p:sp>
      <p:sp>
        <p:nvSpPr>
          <p:cNvPr id="47" name="二等辺三角形 46"/>
          <p:cNvSpPr/>
          <p:nvPr/>
        </p:nvSpPr>
        <p:spPr>
          <a:xfrm rot="5400000">
            <a:off x="3527884" y="2600908"/>
            <a:ext cx="180020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04048" y="4869160"/>
            <a:ext cx="3816424" cy="415498"/>
          </a:xfrm>
          <a:prstGeom prst="rect">
            <a:avLst/>
          </a:prstGeom>
          <a:noFill/>
        </p:spPr>
        <p:txBody>
          <a:bodyPr wrap="square" rtlCol="0">
            <a:spAutoFit/>
          </a:bodyPr>
          <a:lstStyle/>
          <a:p>
            <a:r>
              <a:rPr kumimoji="1" lang="en-US" altLang="ja-JP" sz="1050" dirty="0"/>
              <a:t>※</a:t>
            </a:r>
            <a:r>
              <a:rPr kumimoji="1" lang="ja-JP" altLang="en-US" sz="1050" dirty="0"/>
              <a:t>ただし、職の新設・改廃は各区に配分された数の枠内に限る。また、人事異動においては、昇任や所属間での異動は除く。</a:t>
            </a:r>
          </a:p>
        </p:txBody>
      </p:sp>
      <p:sp>
        <p:nvSpPr>
          <p:cNvPr id="18" name="大かっこ 17"/>
          <p:cNvSpPr/>
          <p:nvPr/>
        </p:nvSpPr>
        <p:spPr>
          <a:xfrm>
            <a:off x="5004048" y="4869160"/>
            <a:ext cx="3816424" cy="432048"/>
          </a:xfrm>
          <a:prstGeom prst="bracketPair">
            <a:avLst>
              <a:gd name="adj" fmla="val 1402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5364088" y="5445224"/>
            <a:ext cx="3024336" cy="1200329"/>
          </a:xfrm>
          <a:prstGeom prst="rect">
            <a:avLst/>
          </a:prstGeom>
          <a:noFill/>
          <a:ln w="12700">
            <a:solidFill>
              <a:schemeClr val="tx1"/>
            </a:solidFill>
            <a:prstDash val="dash"/>
          </a:ln>
        </p:spPr>
        <p:txBody>
          <a:bodyPr wrap="square" rtlCol="0">
            <a:spAutoFit/>
          </a:bodyPr>
          <a:lstStyle/>
          <a:p>
            <a:r>
              <a:rPr kumimoji="1" lang="ja-JP" altLang="en-US" sz="1200" dirty="0"/>
              <a:t>（参考）人事権に関する他都市の状況</a:t>
            </a:r>
            <a:endParaRPr kumimoji="1" lang="en-US" altLang="ja-JP" sz="1200" dirty="0"/>
          </a:p>
          <a:p>
            <a:r>
              <a:rPr lang="ja-JP" altLang="en-US" sz="1200" dirty="0"/>
              <a:t>　　　横浜市：係員のみ配置権あり</a:t>
            </a:r>
            <a:endParaRPr lang="en-US" altLang="ja-JP" sz="1200" dirty="0"/>
          </a:p>
          <a:p>
            <a:r>
              <a:rPr kumimoji="1" lang="ja-JP" altLang="en-US" sz="1200" dirty="0"/>
              <a:t>　　　名古屋市：</a:t>
            </a:r>
            <a:r>
              <a:rPr lang="ja-JP" altLang="en-US" sz="1200" dirty="0"/>
              <a:t>係員のみ配置権あり</a:t>
            </a:r>
            <a:endParaRPr lang="en-US" altLang="ja-JP" sz="1200" dirty="0"/>
          </a:p>
          <a:p>
            <a:r>
              <a:rPr kumimoji="1" lang="ja-JP" altLang="en-US" sz="1200" dirty="0"/>
              <a:t>　　　京都市：</a:t>
            </a:r>
            <a:r>
              <a:rPr lang="ja-JP" altLang="en-US" sz="1200" dirty="0"/>
              <a:t>係員のみ配置権あり</a:t>
            </a:r>
            <a:endParaRPr lang="en-US" altLang="ja-JP" sz="1200" dirty="0"/>
          </a:p>
          <a:p>
            <a:r>
              <a:rPr kumimoji="1" lang="ja-JP" altLang="en-US" sz="1200" dirty="0"/>
              <a:t>　　　神戸市：</a:t>
            </a:r>
            <a:r>
              <a:rPr lang="ja-JP" altLang="en-US" sz="1200" dirty="0"/>
              <a:t>係員の配置権あり</a:t>
            </a:r>
            <a:endParaRPr lang="en-US" altLang="ja-JP" sz="1200" dirty="0"/>
          </a:p>
          <a:p>
            <a:pPr algn="r"/>
            <a:r>
              <a:rPr kumimoji="1" lang="en-US" altLang="ja-JP" sz="1050" dirty="0"/>
              <a:t>※</a:t>
            </a:r>
            <a:r>
              <a:rPr kumimoji="1" lang="ja-JP" altLang="en-US" sz="1050" dirty="0"/>
              <a:t>指定都市区政主管課長会議資料より</a:t>
            </a:r>
          </a:p>
        </p:txBody>
      </p:sp>
      <p:sp>
        <p:nvSpPr>
          <p:cNvPr id="19" name="スライド番号プレースホルダ 18"/>
          <p:cNvSpPr>
            <a:spLocks noGrp="1"/>
          </p:cNvSpPr>
          <p:nvPr>
            <p:ph type="sldNum" sz="quarter" idx="12"/>
          </p:nvPr>
        </p:nvSpPr>
        <p:spPr/>
        <p:txBody>
          <a:bodyPr/>
          <a:lstStyle/>
          <a:p>
            <a:fld id="{CCEC3038-1CF1-4B63-9920-55248DCFBA97}" type="slidenum">
              <a:rPr kumimoji="1" lang="ja-JP" altLang="en-US" smtClean="0"/>
              <a:pPr/>
              <a:t>165</a:t>
            </a:fld>
            <a:endParaRPr kumimoji="1" lang="ja-JP" altLang="en-US"/>
          </a:p>
        </p:txBody>
      </p:sp>
      <p:sp>
        <p:nvSpPr>
          <p:cNvPr id="2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・区役所への権限委譲</a:t>
            </a:r>
            <a:endParaRPr lang="en-US" altLang="ja-JP" sz="1100" dirty="0"/>
          </a:p>
        </p:txBody>
      </p:sp>
    </p:spTree>
    <p:extLst>
      <p:ext uri="{BB962C8B-B14F-4D97-AF65-F5344CB8AC3E}">
        <p14:creationId xmlns:p14="http://schemas.microsoft.com/office/powerpoint/2010/main" val="3706548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lang="ja-JP" altLang="en-US" sz="2400" b="1" u="sng" dirty="0">
                <a:solidFill>
                  <a:schemeClr val="bg1"/>
                </a:solidFill>
                <a:latin typeface="+mn-ea"/>
              </a:rPr>
              <a:t>業務執行の刷新</a:t>
            </a:r>
            <a:r>
              <a:rPr lang="en-US" altLang="ja-JP" sz="2400" b="1" u="sng" dirty="0">
                <a:solidFill>
                  <a:schemeClr val="bg1"/>
                </a:solidFill>
                <a:latin typeface="+mn-ea"/>
              </a:rPr>
              <a:t>】</a:t>
            </a:r>
            <a:r>
              <a:rPr kumimoji="1" lang="en-US" altLang="ja-JP" sz="2400" b="1" u="sng" dirty="0">
                <a:solidFill>
                  <a:schemeClr val="bg1"/>
                </a:solidFill>
                <a:latin typeface="+mn-ea"/>
                <a:ea typeface="+mn-ea"/>
              </a:rPr>
              <a:t>(7) </a:t>
            </a:r>
            <a:r>
              <a:rPr kumimoji="1" lang="ja-JP" altLang="en-US" sz="2400" b="1" u="sng" dirty="0">
                <a:solidFill>
                  <a:schemeClr val="bg1"/>
                </a:solidFill>
                <a:latin typeface="+mn-ea"/>
                <a:ea typeface="+mn-ea"/>
              </a:rPr>
              <a:t>補助金等の見直し</a:t>
            </a:r>
          </a:p>
        </p:txBody>
      </p:sp>
      <p:sp>
        <p:nvSpPr>
          <p:cNvPr id="9" name="テキスト ボックス 8"/>
          <p:cNvSpPr txBox="1"/>
          <p:nvPr/>
        </p:nvSpPr>
        <p:spPr>
          <a:xfrm>
            <a:off x="7956376" y="0"/>
            <a:ext cx="936104" cy="338554"/>
          </a:xfrm>
          <a:prstGeom prst="rect">
            <a:avLst/>
          </a:prstGeom>
          <a:noFill/>
        </p:spPr>
        <p:txBody>
          <a:bodyPr wrap="square" rtlCol="0">
            <a:spAutoFit/>
          </a:bodyPr>
          <a:lstStyle/>
          <a:p>
            <a:r>
              <a:rPr kumimoji="1" lang="en-US" altLang="ja-JP" sz="1600" dirty="0"/>
              <a:t>A7</a:t>
            </a:r>
            <a:endParaRPr kumimoji="1" lang="ja-JP" altLang="en-US" sz="1600" dirty="0"/>
          </a:p>
        </p:txBody>
      </p:sp>
      <p:graphicFrame>
        <p:nvGraphicFramePr>
          <p:cNvPr id="10" name="表 9"/>
          <p:cNvGraphicFramePr>
            <a:graphicFrameLocks noGrp="1"/>
          </p:cNvGraphicFramePr>
          <p:nvPr>
            <p:extLst/>
          </p:nvPr>
        </p:nvGraphicFramePr>
        <p:xfrm>
          <a:off x="323528" y="772633"/>
          <a:ext cx="8496944" cy="5680703"/>
        </p:xfrm>
        <a:graphic>
          <a:graphicData uri="http://schemas.openxmlformats.org/drawingml/2006/table">
            <a:tbl>
              <a:tblPr firstRow="1">
                <a:tableStyleId>{5C22544A-7EE6-4342-B048-85BDC9FD1C3A}</a:tableStyleId>
              </a:tblPr>
              <a:tblGrid>
                <a:gridCol w="2124236">
                  <a:extLst>
                    <a:ext uri="{9D8B030D-6E8A-4147-A177-3AD203B41FA5}">
                      <a16:colId xmlns:a16="http://schemas.microsoft.com/office/drawing/2014/main" xmlns="" val="20000"/>
                    </a:ext>
                  </a:extLst>
                </a:gridCol>
                <a:gridCol w="2124236">
                  <a:extLst>
                    <a:ext uri="{9D8B030D-6E8A-4147-A177-3AD203B41FA5}">
                      <a16:colId xmlns:a16="http://schemas.microsoft.com/office/drawing/2014/main" xmlns="" val="20001"/>
                    </a:ext>
                  </a:extLst>
                </a:gridCol>
                <a:gridCol w="2124236">
                  <a:extLst>
                    <a:ext uri="{9D8B030D-6E8A-4147-A177-3AD203B41FA5}">
                      <a16:colId xmlns:a16="http://schemas.microsoft.com/office/drawing/2014/main" xmlns="" val="20002"/>
                    </a:ext>
                  </a:extLst>
                </a:gridCol>
                <a:gridCol w="2124236">
                  <a:extLst>
                    <a:ext uri="{9D8B030D-6E8A-4147-A177-3AD203B41FA5}">
                      <a16:colId xmlns:a16="http://schemas.microsoft.com/office/drawing/2014/main" xmlns="" val="20003"/>
                    </a:ext>
                  </a:extLst>
                </a:gridCol>
              </a:tblGrid>
              <a:tr h="479703">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5201000">
                <a:tc>
                  <a:txBody>
                    <a:bodyPr/>
                    <a:lstStyle/>
                    <a:p>
                      <a:pPr>
                        <a:lnSpc>
                          <a:spcPts val="2600"/>
                        </a:lnSpc>
                      </a:pPr>
                      <a:r>
                        <a:rPr lang="ja-JP" altLang="en-US" sz="1300" dirty="0"/>
                        <a:t>・補助金等の財源の多くは市民の税金であり、選択と集中により、使い方を政策目的にあわせて最適化することが求められている。</a:t>
                      </a:r>
                      <a:endParaRPr lang="en-US" altLang="ja-JP" sz="1300" dirty="0"/>
                    </a:p>
                    <a:p>
                      <a:pPr>
                        <a:lnSpc>
                          <a:spcPts val="2600"/>
                        </a:lnSpc>
                      </a:pPr>
                      <a:endParaRPr lang="en-US" altLang="ja-JP" sz="13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r>
                        <a:rPr lang="ja-JP" altLang="en-US" sz="1300" dirty="0"/>
                        <a:t>・必要性・妥当性・有効性・公平性といった視点から、補助金等のあり方を見直す。</a:t>
                      </a:r>
                      <a:endParaRPr lang="en-US" altLang="ja-JP" sz="1300" dirty="0"/>
                    </a:p>
                    <a:p>
                      <a:pPr>
                        <a:lnSpc>
                          <a:spcPts val="2600"/>
                        </a:lnSpc>
                      </a:pPr>
                      <a:r>
                        <a:rPr lang="ja-JP" altLang="en-US" sz="1300" dirty="0"/>
                        <a:t>・「補助」とは、あくまで自主的に公益的事業を行うことに対する行政からの「支援」であるという考え方を明確化してあり方を見直す。</a:t>
                      </a:r>
                      <a:endParaRPr lang="en-US" altLang="ja-JP" sz="13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600"/>
                        </a:lnSpc>
                      </a:pPr>
                      <a:r>
                        <a:rPr lang="ja-JP" altLang="en-US" sz="1300" dirty="0"/>
                        <a:t>・交付手続は補助金等交付規則を制定して明確化した（</a:t>
                      </a:r>
                      <a:r>
                        <a:rPr lang="en-US" altLang="ja-JP" sz="1300" dirty="0"/>
                        <a:t>2006</a:t>
                      </a:r>
                      <a:r>
                        <a:rPr lang="ja-JP" altLang="en-US" sz="1300" dirty="0"/>
                        <a:t>年度～）。</a:t>
                      </a:r>
                      <a:endParaRPr lang="en-US" altLang="ja-JP" sz="1300" dirty="0"/>
                    </a:p>
                    <a:p>
                      <a:pPr>
                        <a:lnSpc>
                          <a:spcPts val="2600"/>
                        </a:lnSpc>
                      </a:pPr>
                      <a:r>
                        <a:rPr lang="ja-JP" altLang="en-US" sz="1300" dirty="0"/>
                        <a:t>・しかし、補助金等全般がどうあるべきか、統一的な観点から論じられたことはなかった。</a:t>
                      </a:r>
                      <a:endParaRPr lang="en-US" altLang="ja-JP" sz="1300" dirty="0"/>
                    </a:p>
                    <a:p>
                      <a:pPr>
                        <a:lnSpc>
                          <a:spcPts val="2600"/>
                        </a:lnSpc>
                      </a:pPr>
                      <a:r>
                        <a:rPr lang="ja-JP" altLang="en-US" sz="1300" dirty="0"/>
                        <a:t>・そこで、「補助金等のあり方に関するガイドライン」をとりまとめた（</a:t>
                      </a:r>
                      <a:r>
                        <a:rPr lang="en-US" altLang="ja-JP" sz="1300" dirty="0"/>
                        <a:t>2007</a:t>
                      </a:r>
                      <a:r>
                        <a:rPr lang="ja-JP" altLang="en-US" sz="1300" dirty="0"/>
                        <a:t>年</a:t>
                      </a:r>
                      <a:r>
                        <a:rPr lang="en-US" altLang="ja-JP" sz="1300" dirty="0"/>
                        <a:t>3</a:t>
                      </a:r>
                      <a:r>
                        <a:rPr lang="ja-JP" altLang="en-US" sz="1300" dirty="0"/>
                        <a:t>月）。</a:t>
                      </a:r>
                      <a:endParaRPr lang="en-US" altLang="ja-JP" sz="1300" dirty="0"/>
                    </a:p>
                    <a:p>
                      <a:pPr>
                        <a:lnSpc>
                          <a:spcPts val="2600"/>
                        </a:lnSpc>
                      </a:pPr>
                      <a:r>
                        <a:rPr lang="ja-JP" altLang="en-US" sz="1300" dirty="0"/>
                        <a:t>・さらに、「市政改革プラン（</a:t>
                      </a:r>
                      <a:r>
                        <a:rPr lang="en-US" altLang="ja-JP" sz="1300" dirty="0"/>
                        <a:t>2012</a:t>
                      </a:r>
                      <a:r>
                        <a:rPr lang="ja-JP" altLang="en-US" sz="1300" dirty="0"/>
                        <a:t>年</a:t>
                      </a:r>
                      <a:r>
                        <a:rPr lang="en-US" altLang="ja-JP" sz="1300" dirty="0"/>
                        <a:t>7</a:t>
                      </a:r>
                      <a:r>
                        <a:rPr lang="ja-JP" altLang="en-US" sz="1300" dirty="0"/>
                        <a:t>月策定）」に基づき、</a:t>
                      </a:r>
                      <a:r>
                        <a:rPr lang="en-US" altLang="ja-JP" sz="1300" dirty="0"/>
                        <a:t>80</a:t>
                      </a:r>
                      <a:r>
                        <a:rPr lang="ja-JP" altLang="en-US" sz="1300" dirty="0"/>
                        <a:t>項目の補助金等について、有効性・妥当性、特定の団体の既得権になっていないか等を検証。</a:t>
                      </a:r>
                      <a:endParaRPr lang="en-US" altLang="ja-JP" sz="1300" dirty="0"/>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600"/>
                        </a:lnSpc>
                        <a:spcBef>
                          <a:spcPts val="0"/>
                        </a:spcBef>
                        <a:spcAft>
                          <a:spcPts val="0"/>
                        </a:spcAft>
                        <a:buClrTx/>
                        <a:buSzTx/>
                        <a:buFontTx/>
                        <a:buNone/>
                        <a:tabLst/>
                        <a:defRPr/>
                      </a:pPr>
                      <a:r>
                        <a:rPr kumimoji="1" lang="en-US" altLang="ja-JP" sz="1300" kern="1200" dirty="0">
                          <a:solidFill>
                            <a:schemeClr val="dk1"/>
                          </a:solidFill>
                          <a:latin typeface="Calibri" pitchFamily="34" charset="0"/>
                          <a:ea typeface="+mn-ea"/>
                          <a:cs typeface="+mn-cs"/>
                        </a:rPr>
                        <a:t>【</a:t>
                      </a:r>
                      <a:r>
                        <a:rPr kumimoji="1" lang="ja-JP" altLang="en-US" sz="1300" kern="1200" dirty="0">
                          <a:solidFill>
                            <a:schemeClr val="dk1"/>
                          </a:solidFill>
                          <a:latin typeface="Calibri" pitchFamily="34" charset="0"/>
                          <a:ea typeface="+mn-ea"/>
                          <a:cs typeface="+mn-cs"/>
                        </a:rPr>
                        <a:t>見直し額</a:t>
                      </a:r>
                      <a:r>
                        <a:rPr kumimoji="1" lang="en-US" altLang="ja-JP" sz="1300" kern="1200" dirty="0">
                          <a:solidFill>
                            <a:schemeClr val="dk1"/>
                          </a:solidFill>
                          <a:latin typeface="Calibri" pitchFamily="34" charset="0"/>
                          <a:ea typeface="+mn-ea"/>
                          <a:cs typeface="+mn-cs"/>
                        </a:rPr>
                        <a:t>】</a:t>
                      </a:r>
                    </a:p>
                    <a:p>
                      <a:pPr marL="0" marR="0" indent="0" algn="l" defTabSz="914400" rtl="0" eaLnBrk="1" fontAlgn="auto" latinLnBrk="0" hangingPunct="1">
                        <a:lnSpc>
                          <a:spcPts val="2600"/>
                        </a:lnSpc>
                        <a:spcBef>
                          <a:spcPts val="0"/>
                        </a:spcBef>
                        <a:spcAft>
                          <a:spcPts val="0"/>
                        </a:spcAft>
                        <a:buClrTx/>
                        <a:buSzTx/>
                        <a:buFontTx/>
                        <a:buNone/>
                        <a:tabLst/>
                        <a:defRPr/>
                      </a:pPr>
                      <a:r>
                        <a:rPr kumimoji="1" lang="ja-JP" altLang="en-US" sz="1300" kern="1200" dirty="0">
                          <a:solidFill>
                            <a:schemeClr val="dk1"/>
                          </a:solidFill>
                          <a:latin typeface="Calibri" pitchFamily="34" charset="0"/>
                          <a:ea typeface="+mn-ea"/>
                          <a:cs typeface="+mn-cs"/>
                        </a:rPr>
                        <a:t>約</a:t>
                      </a:r>
                      <a:r>
                        <a:rPr kumimoji="1" lang="en-US" altLang="ja-JP" sz="1300" kern="1200" dirty="0">
                          <a:solidFill>
                            <a:schemeClr val="dk1"/>
                          </a:solidFill>
                          <a:latin typeface="Calibri" pitchFamily="34" charset="0"/>
                          <a:ea typeface="+mn-ea"/>
                          <a:cs typeface="+mn-cs"/>
                        </a:rPr>
                        <a:t>5.31</a:t>
                      </a:r>
                      <a:r>
                        <a:rPr kumimoji="1" lang="ja-JP" altLang="en-US" sz="1300" kern="1200" dirty="0">
                          <a:solidFill>
                            <a:schemeClr val="dk1"/>
                          </a:solidFill>
                          <a:latin typeface="Calibri" pitchFamily="34" charset="0"/>
                          <a:ea typeface="+mn-ea"/>
                          <a:cs typeface="+mn-cs"/>
                        </a:rPr>
                        <a:t>億円のうち約</a:t>
                      </a:r>
                      <a:r>
                        <a:rPr kumimoji="1" lang="en-US" altLang="ja-JP" sz="1300" kern="1200" dirty="0">
                          <a:solidFill>
                            <a:schemeClr val="dk1"/>
                          </a:solidFill>
                          <a:latin typeface="Calibri" pitchFamily="34" charset="0"/>
                          <a:ea typeface="+mn-ea"/>
                          <a:cs typeface="+mn-cs"/>
                        </a:rPr>
                        <a:t>3.87</a:t>
                      </a:r>
                      <a:r>
                        <a:rPr kumimoji="1" lang="ja-JP" altLang="en-US" sz="1300" kern="1200" dirty="0">
                          <a:solidFill>
                            <a:schemeClr val="dk1"/>
                          </a:solidFill>
                          <a:latin typeface="Calibri" pitchFamily="34" charset="0"/>
                          <a:ea typeface="+mn-ea"/>
                          <a:cs typeface="+mn-cs"/>
                        </a:rPr>
                        <a:t>億円（</a:t>
                      </a:r>
                      <a:r>
                        <a:rPr kumimoji="1" lang="en-US" altLang="ja-JP" sz="1300" kern="1200" dirty="0">
                          <a:solidFill>
                            <a:schemeClr val="dk1"/>
                          </a:solidFill>
                          <a:latin typeface="Calibri" pitchFamily="34" charset="0"/>
                          <a:ea typeface="+mn-ea"/>
                          <a:cs typeface="+mn-cs"/>
                        </a:rPr>
                        <a:t>72.9</a:t>
                      </a:r>
                      <a:r>
                        <a:rPr kumimoji="1" lang="ja-JP" altLang="en-US" sz="1300" kern="1200" dirty="0">
                          <a:solidFill>
                            <a:schemeClr val="dk1"/>
                          </a:solidFill>
                          <a:latin typeface="Calibri" pitchFamily="34" charset="0"/>
                          <a:ea typeface="+mn-ea"/>
                          <a:cs typeface="+mn-cs"/>
                        </a:rPr>
                        <a:t>％）</a:t>
                      </a:r>
                    </a:p>
                    <a:p>
                      <a:pPr marL="0" marR="0" indent="0" algn="l" defTabSz="914400" rtl="0" eaLnBrk="1" fontAlgn="auto" latinLnBrk="0" hangingPunct="1">
                        <a:lnSpc>
                          <a:spcPts val="2600"/>
                        </a:lnSpc>
                        <a:spcBef>
                          <a:spcPts val="0"/>
                        </a:spcBef>
                        <a:spcAft>
                          <a:spcPts val="0"/>
                        </a:spcAft>
                        <a:buClrTx/>
                        <a:buSzTx/>
                        <a:buFontTx/>
                        <a:buNone/>
                        <a:tabLst/>
                        <a:defRPr/>
                      </a:pPr>
                      <a:r>
                        <a:rPr kumimoji="1" lang="ja-JP" altLang="en-US" sz="1300" kern="1200" dirty="0">
                          <a:solidFill>
                            <a:schemeClr val="dk1"/>
                          </a:solidFill>
                          <a:latin typeface="Calibri" pitchFamily="34" charset="0"/>
                          <a:ea typeface="+mn-ea"/>
                          <a:cs typeface="+mn-cs"/>
                        </a:rPr>
                        <a:t>　⇒</a:t>
                      </a:r>
                      <a:r>
                        <a:rPr kumimoji="1" lang="en-US" altLang="ja-JP" sz="1300" kern="1200" dirty="0">
                          <a:solidFill>
                            <a:schemeClr val="dk1"/>
                          </a:solidFill>
                          <a:latin typeface="Calibri" pitchFamily="34" charset="0"/>
                          <a:ea typeface="+mn-ea"/>
                          <a:cs typeface="+mn-cs"/>
                        </a:rPr>
                        <a:t>3</a:t>
                      </a:r>
                      <a:r>
                        <a:rPr kumimoji="1" lang="ja-JP" altLang="en-US" sz="1300" kern="1200" dirty="0">
                          <a:solidFill>
                            <a:schemeClr val="dk1"/>
                          </a:solidFill>
                          <a:latin typeface="Calibri" pitchFamily="34" charset="0"/>
                          <a:ea typeface="+mn-ea"/>
                          <a:cs typeface="+mn-cs"/>
                        </a:rPr>
                        <a:t>年間の見直し額</a:t>
                      </a:r>
                      <a:r>
                        <a:rPr kumimoji="1" lang="en-US" altLang="ja-JP" sz="1300" kern="1200" dirty="0">
                          <a:solidFill>
                            <a:schemeClr val="dk1"/>
                          </a:solidFill>
                          <a:latin typeface="Calibri" pitchFamily="34" charset="0"/>
                          <a:ea typeface="+mn-ea"/>
                          <a:cs typeface="+mn-cs"/>
                        </a:rPr>
                        <a:t>9.3</a:t>
                      </a:r>
                      <a:r>
                        <a:rPr kumimoji="1" lang="ja-JP" altLang="en-US" sz="1300" kern="1200" dirty="0">
                          <a:solidFill>
                            <a:schemeClr val="dk1"/>
                          </a:solidFill>
                          <a:latin typeface="Calibri" pitchFamily="34" charset="0"/>
                          <a:ea typeface="+mn-ea"/>
                          <a:cs typeface="+mn-cs"/>
                        </a:rPr>
                        <a:t>億円</a:t>
                      </a:r>
                      <a:endParaRPr kumimoji="1" lang="en-US" altLang="ja-JP" sz="1300" kern="1200" dirty="0">
                        <a:solidFill>
                          <a:schemeClr val="dk1"/>
                        </a:solidFill>
                        <a:latin typeface="Calibri" pitchFamily="34" charset="0"/>
                        <a:ea typeface="+mn-ea"/>
                        <a:cs typeface="+mn-cs"/>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5" name="スライド番号プレースホルダ 4"/>
          <p:cNvSpPr>
            <a:spLocks noGrp="1"/>
          </p:cNvSpPr>
          <p:nvPr>
            <p:ph type="sldNum" sz="quarter" idx="12"/>
          </p:nvPr>
        </p:nvSpPr>
        <p:spPr/>
        <p:txBody>
          <a:bodyPr/>
          <a:lstStyle/>
          <a:p>
            <a:fld id="{CCEC3038-1CF1-4B63-9920-55248DCFBA97}" type="slidenum">
              <a:rPr kumimoji="1" lang="ja-JP" altLang="en-US" smtClean="0"/>
              <a:pPr/>
              <a:t>166</a:t>
            </a:fld>
            <a:endParaRPr kumimoji="1" lang="ja-JP" altLang="en-US"/>
          </a:p>
        </p:txBody>
      </p:sp>
    </p:spTree>
    <p:extLst>
      <p:ext uri="{BB962C8B-B14F-4D97-AF65-F5344CB8AC3E}">
        <p14:creationId xmlns:p14="http://schemas.microsoft.com/office/powerpoint/2010/main" val="1811918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355976" y="1700808"/>
            <a:ext cx="1572866" cy="338554"/>
          </a:xfrm>
          <a:prstGeom prst="rect">
            <a:avLst/>
          </a:prstGeom>
        </p:spPr>
        <p:txBody>
          <a:bodyPr wrap="none">
            <a:spAutoFit/>
          </a:bodyPr>
          <a:lstStyle/>
          <a:p>
            <a:r>
              <a:rPr lang="ja-JP" altLang="en-US" sz="1600" dirty="0"/>
              <a:t>○見直し項目数</a:t>
            </a:r>
          </a:p>
        </p:txBody>
      </p:sp>
      <p:sp>
        <p:nvSpPr>
          <p:cNvPr id="18" name="正方形/長方形 17"/>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補助金等の見直し（１／３）</a:t>
            </a:r>
          </a:p>
        </p:txBody>
      </p:sp>
      <p:cxnSp>
        <p:nvCxnSpPr>
          <p:cNvPr id="19" name="直線コネクタ 18"/>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51520" y="836712"/>
            <a:ext cx="8748464" cy="830997"/>
          </a:xfrm>
          <a:prstGeom prst="rect">
            <a:avLst/>
          </a:prstGeom>
          <a:noFill/>
        </p:spPr>
        <p:txBody>
          <a:bodyPr wrap="square" rtlCol="0">
            <a:spAutoFit/>
          </a:bodyPr>
          <a:lstStyle/>
          <a:p>
            <a:r>
              <a:rPr lang="ja-JP" altLang="en-US" sz="1600" dirty="0">
                <a:latin typeface="+mn-ea"/>
              </a:rPr>
              <a:t>　「補助金等のあり方に関するガイドライン」（</a:t>
            </a:r>
            <a:r>
              <a:rPr lang="en-US" altLang="ja-JP" sz="1600" dirty="0">
                <a:latin typeface="+mn-ea"/>
              </a:rPr>
              <a:t>2007</a:t>
            </a:r>
            <a:r>
              <a:rPr lang="ja-JP" altLang="en-US" sz="1600" dirty="0">
                <a:latin typeface="+mn-ea"/>
              </a:rPr>
              <a:t>年</a:t>
            </a:r>
            <a:r>
              <a:rPr lang="en-US" altLang="ja-JP" sz="1600" dirty="0">
                <a:latin typeface="+mn-ea"/>
              </a:rPr>
              <a:t>3</a:t>
            </a:r>
            <a:r>
              <a:rPr lang="ja-JP" altLang="en-US" sz="1600" dirty="0">
                <a:latin typeface="+mn-ea"/>
              </a:rPr>
              <a:t>月策定）に基づき補助金等の見直しを行ってきたが、さらに市政改革プラン（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月策定）に基づき、団体運営補助等の補助金等（８０項目）について見直しを実施。</a:t>
            </a:r>
            <a:endParaRPr lang="ja-JP" altLang="en-US" sz="1700" dirty="0"/>
          </a:p>
        </p:txBody>
      </p:sp>
      <p:graphicFrame>
        <p:nvGraphicFramePr>
          <p:cNvPr id="22" name="表 21"/>
          <p:cNvGraphicFramePr>
            <a:graphicFrameLocks noGrp="1"/>
          </p:cNvGraphicFramePr>
          <p:nvPr/>
        </p:nvGraphicFramePr>
        <p:xfrm>
          <a:off x="4932040" y="2636912"/>
          <a:ext cx="4032448" cy="3219832"/>
        </p:xfrm>
        <a:graphic>
          <a:graphicData uri="http://schemas.openxmlformats.org/drawingml/2006/table">
            <a:tbl>
              <a:tblPr firstRow="1" bandRow="1">
                <a:tableStyleId>{5C22544A-7EE6-4342-B048-85BDC9FD1C3A}</a:tableStyleId>
              </a:tblPr>
              <a:tblGrid>
                <a:gridCol w="21602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576064">
                  <a:extLst>
                    <a:ext uri="{9D8B030D-6E8A-4147-A177-3AD203B41FA5}">
                      <a16:colId xmlns:a16="http://schemas.microsoft.com/office/drawing/2014/main" xmlns="" val="20002"/>
                    </a:ext>
                  </a:extLst>
                </a:gridCol>
                <a:gridCol w="1656184">
                  <a:extLst>
                    <a:ext uri="{9D8B030D-6E8A-4147-A177-3AD203B41FA5}">
                      <a16:colId xmlns:a16="http://schemas.microsoft.com/office/drawing/2014/main" xmlns="" val="20003"/>
                    </a:ext>
                  </a:extLst>
                </a:gridCol>
                <a:gridCol w="360040">
                  <a:extLst>
                    <a:ext uri="{9D8B030D-6E8A-4147-A177-3AD203B41FA5}">
                      <a16:colId xmlns:a16="http://schemas.microsoft.com/office/drawing/2014/main" xmlns="" val="20004"/>
                    </a:ext>
                  </a:extLst>
                </a:gridCol>
              </a:tblGrid>
              <a:tr h="274320">
                <a:tc>
                  <a:txBody>
                    <a:bodyPr/>
                    <a:lstStyle/>
                    <a:p>
                      <a:pPr algn="ctr"/>
                      <a:endParaRPr lang="ja-JP" alt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a:r>
                        <a:rPr lang="ja-JP" altLang="en-US" sz="1200" b="0" dirty="0">
                          <a:solidFill>
                            <a:schemeClr val="tx1"/>
                          </a:solidFill>
                        </a:rPr>
                        <a:t>種　　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1200" b="0" dirty="0">
                          <a:solidFill>
                            <a:schemeClr val="tx1"/>
                          </a:solidFill>
                        </a:rPr>
                        <a:t>項目数</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ja-JP" altLang="en-US" sz="1200" b="0" dirty="0">
                          <a:solidFill>
                            <a:schemeClr val="tx1"/>
                          </a:solidFill>
                        </a:rPr>
                        <a:t>見直し結果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ja-JP"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74320">
                <a:tc rowSpan="2">
                  <a:txBody>
                    <a:bodyPr/>
                    <a:lstStyle/>
                    <a:p>
                      <a:pPr algn="ctr"/>
                      <a:r>
                        <a:rPr lang="ja-JP" altLang="en-US" sz="12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200" b="0" dirty="0">
                          <a:solidFill>
                            <a:schemeClr val="tx1"/>
                          </a:solidFill>
                        </a:rPr>
                        <a:t>（団体運営補助）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14</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12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r>
                        <a:rPr lang="ja-JP" altLang="en-US" sz="1200" b="0" dirty="0">
                          <a:solidFill>
                            <a:schemeClr val="tx1"/>
                          </a:solidFill>
                        </a:rPr>
                        <a:t>（</a:t>
                      </a:r>
                      <a:r>
                        <a:rPr lang="ja-JP" sz="1200" b="0" dirty="0">
                          <a:solidFill>
                            <a:schemeClr val="tx1"/>
                          </a:solidFill>
                        </a:rPr>
                        <a:t>事業補助に転換</a:t>
                      </a:r>
                      <a:r>
                        <a:rPr lang="ja-JP" altLang="en-US" sz="1200" b="0" dirty="0">
                          <a:solidFill>
                            <a:schemeClr val="tx1"/>
                          </a:solidFill>
                        </a:rPr>
                        <a:t>）</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74320">
                <a:tc rowSpan="4">
                  <a:txBody>
                    <a:bodyPr/>
                    <a:lstStyle/>
                    <a:p>
                      <a:pPr algn="ctr"/>
                      <a:r>
                        <a:rPr lang="ja-JP" altLang="en-US" sz="12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just">
                        <a:spcAft>
                          <a:spcPts val="0"/>
                        </a:spcAft>
                      </a:pPr>
                      <a:r>
                        <a:rPr lang="ja-JP" sz="1200" b="0" dirty="0">
                          <a:solidFill>
                            <a:schemeClr val="tx1"/>
                          </a:solidFill>
                        </a:rPr>
                        <a:t>補助金</a:t>
                      </a:r>
                      <a:endParaRPr lang="en-US" altLang="ja-JP" sz="1200" b="0" dirty="0">
                        <a:solidFill>
                          <a:schemeClr val="tx1"/>
                        </a:solidFill>
                      </a:endParaRPr>
                    </a:p>
                    <a:p>
                      <a:pPr algn="just">
                        <a:spcAft>
                          <a:spcPts val="0"/>
                        </a:spcAft>
                      </a:pPr>
                      <a:r>
                        <a:rPr lang="ja-JP" sz="1200" b="0" dirty="0">
                          <a:solidFill>
                            <a:schemeClr val="tx1"/>
                          </a:solidFill>
                        </a:rPr>
                        <a:t>（施設運営補助）</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spcAft>
                          <a:spcPts val="0"/>
                        </a:spcAft>
                      </a:pPr>
                      <a:r>
                        <a:rPr lang="en-US" sz="1200" b="0" dirty="0">
                          <a:solidFill>
                            <a:schemeClr val="tx1"/>
                          </a:solidFill>
                        </a:rPr>
                        <a:t>11</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見直し済</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tx1"/>
                          </a:solidFill>
                        </a:rPr>
                        <a:t>2</a:t>
                      </a:r>
                      <a:endParaRPr lang="ja-JP" alt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6</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補助率等の見直し</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他制度への移行</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1</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74320">
                <a:tc rowSpan="2">
                  <a:txBody>
                    <a:bodyPr/>
                    <a:lstStyle/>
                    <a:p>
                      <a:pPr algn="ctr"/>
                      <a:r>
                        <a:rPr lang="ja-JP" altLang="en-US" sz="1200" b="0"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just">
                        <a:spcAft>
                          <a:spcPts val="0"/>
                        </a:spcAft>
                      </a:pPr>
                      <a:r>
                        <a:rPr lang="ja-JP" sz="1200" b="0" dirty="0">
                          <a:solidFill>
                            <a:schemeClr val="tx1"/>
                          </a:solidFill>
                        </a:rPr>
                        <a:t>分担金</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0" dirty="0">
                          <a:solidFill>
                            <a:schemeClr val="tx1"/>
                          </a:solidFill>
                        </a:rPr>
                        <a:t>5</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3</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274320">
                <a:tc vMerge="1">
                  <a:txBody>
                    <a:bodyPr/>
                    <a:lstStyle/>
                    <a:p>
                      <a:endParaRPr kumimoji="1" lang="ja-JP" altLang="en-US" sz="13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just">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r">
                        <a:spcAft>
                          <a:spcPts val="0"/>
                        </a:spcAft>
                      </a:pPr>
                      <a:endParaRPr lang="en-US" sz="1300" kern="100" dirty="0">
                        <a:latin typeface="+mn-ea"/>
                        <a:ea typeface="+mn-ea"/>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存続</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2</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76632">
                <a:tc>
                  <a:txBody>
                    <a:bodyPr/>
                    <a:lstStyle/>
                    <a:p>
                      <a:pPr algn="ctr"/>
                      <a:r>
                        <a:rPr lang="ja-JP" altLang="en-US" sz="1200" b="0"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国関係法人等</a:t>
                      </a:r>
                      <a:endParaRPr lang="en-US" altLang="ja-JP" sz="1200" b="0" dirty="0">
                        <a:solidFill>
                          <a:schemeClr val="tx1"/>
                        </a:solidFill>
                      </a:endParaRPr>
                    </a:p>
                    <a:p>
                      <a:pPr algn="just">
                        <a:spcAft>
                          <a:spcPts val="0"/>
                        </a:spcAft>
                      </a:pPr>
                      <a:r>
                        <a:rPr lang="ja-JP" sz="1200" b="0" dirty="0" err="1">
                          <a:solidFill>
                            <a:schemeClr val="tx1"/>
                          </a:solidFill>
                        </a:rPr>
                        <a:t>への</a:t>
                      </a:r>
                      <a:r>
                        <a:rPr lang="ja-JP" sz="1200" b="0" dirty="0">
                          <a:solidFill>
                            <a:schemeClr val="tx1"/>
                          </a:solidFill>
                        </a:rPr>
                        <a:t>支出</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0" dirty="0">
                          <a:solidFill>
                            <a:schemeClr val="tx1"/>
                          </a:solidFill>
                        </a:rPr>
                        <a:t>50</a:t>
                      </a:r>
                      <a:endParaRPr lang="ja-JP" sz="12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sz="1200" b="0" dirty="0">
                          <a:solidFill>
                            <a:schemeClr val="tx1"/>
                          </a:solidFill>
                        </a:rPr>
                        <a:t>廃止</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200" b="0" dirty="0">
                          <a:solidFill>
                            <a:schemeClr val="tx1"/>
                          </a:solidFill>
                        </a:rPr>
                        <a:t>50</a:t>
                      </a:r>
                      <a:endParaRPr lang="ja-JP" sz="1200" b="0"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274320">
                <a:tc gridSpan="2">
                  <a:txBody>
                    <a:bodyPr/>
                    <a:lstStyle/>
                    <a:p>
                      <a:pPr algn="ctr"/>
                      <a:r>
                        <a:rPr lang="ja-JP" altLang="en-US" sz="12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dirty="0">
                          <a:solidFill>
                            <a:schemeClr val="tx1"/>
                          </a:solidFill>
                        </a:rPr>
                        <a:t>80</a:t>
                      </a:r>
                      <a:endParaRPr lang="ja-JP" sz="14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2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dirty="0">
                          <a:solidFill>
                            <a:schemeClr val="tx1"/>
                          </a:solidFill>
                        </a:rPr>
                        <a:t>80</a:t>
                      </a:r>
                      <a:endParaRPr lang="ja-JP" sz="1400" b="1" dirty="0">
                        <a:solidFill>
                          <a:schemeClr val="tx1"/>
                        </a:solidFill>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8" name="テキスト ボックス 7"/>
          <p:cNvSpPr txBox="1"/>
          <p:nvPr/>
        </p:nvSpPr>
        <p:spPr>
          <a:xfrm>
            <a:off x="7956376" y="0"/>
            <a:ext cx="936104" cy="338554"/>
          </a:xfrm>
          <a:prstGeom prst="rect">
            <a:avLst/>
          </a:prstGeom>
          <a:noFill/>
        </p:spPr>
        <p:txBody>
          <a:bodyPr wrap="square" rtlCol="0">
            <a:spAutoFit/>
          </a:bodyPr>
          <a:lstStyle/>
          <a:p>
            <a:r>
              <a:rPr kumimoji="1" lang="en-US" altLang="ja-JP" sz="1600" dirty="0"/>
              <a:t>A7.</a:t>
            </a:r>
            <a:r>
              <a:rPr lang="en-US" altLang="ja-JP" sz="1600" dirty="0"/>
              <a:t>(17)</a:t>
            </a:r>
            <a:endParaRPr kumimoji="1" lang="ja-JP" altLang="en-US" sz="1600" dirty="0"/>
          </a:p>
        </p:txBody>
      </p:sp>
      <p:sp>
        <p:nvSpPr>
          <p:cNvPr id="9" name="正方形/長方形 8"/>
          <p:cNvSpPr/>
          <p:nvPr/>
        </p:nvSpPr>
        <p:spPr>
          <a:xfrm>
            <a:off x="251520" y="1700808"/>
            <a:ext cx="1415772" cy="338554"/>
          </a:xfrm>
          <a:prstGeom prst="rect">
            <a:avLst/>
          </a:prstGeom>
        </p:spPr>
        <p:txBody>
          <a:bodyPr wrap="none">
            <a:spAutoFit/>
          </a:bodyPr>
          <a:lstStyle/>
          <a:p>
            <a:r>
              <a:rPr lang="ja-JP" altLang="en-US" sz="1600" dirty="0"/>
              <a:t>○削減効果額</a:t>
            </a:r>
          </a:p>
        </p:txBody>
      </p:sp>
      <p:sp>
        <p:nvSpPr>
          <p:cNvPr id="10" name="角丸四角形 9"/>
          <p:cNvSpPr/>
          <p:nvPr/>
        </p:nvSpPr>
        <p:spPr>
          <a:xfrm>
            <a:off x="827584" y="2996952"/>
            <a:ext cx="3528392" cy="50405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3568" y="2132856"/>
            <a:ext cx="2880320" cy="759182"/>
          </a:xfrm>
          <a:prstGeom prst="rect">
            <a:avLst/>
          </a:prstGeom>
          <a:noFill/>
        </p:spPr>
        <p:txBody>
          <a:bodyPr wrap="square" rtlCol="0">
            <a:spAutoFit/>
          </a:bodyPr>
          <a:lstStyle/>
          <a:p>
            <a:pPr>
              <a:lnSpc>
                <a:spcPts val="2600"/>
              </a:lnSpc>
            </a:pPr>
            <a:r>
              <a:rPr lang="ja-JP" altLang="en-US" sz="1600" dirty="0"/>
              <a:t>合計　</a:t>
            </a:r>
            <a:r>
              <a:rPr lang="en-US" altLang="ja-JP" sz="1600" b="1" dirty="0"/>
              <a:t> 9</a:t>
            </a:r>
            <a:r>
              <a:rPr lang="ja-JP" altLang="ja-JP" sz="1600" b="1" dirty="0"/>
              <a:t>億</a:t>
            </a:r>
            <a:r>
              <a:rPr lang="en-US" altLang="ja-JP" sz="1600" b="1" dirty="0"/>
              <a:t>3,300</a:t>
            </a:r>
            <a:r>
              <a:rPr lang="ja-JP" altLang="ja-JP" sz="1600" b="1" dirty="0"/>
              <a:t>万円</a:t>
            </a:r>
            <a:endParaRPr lang="en-US" altLang="ja-JP" sz="1600" b="1" dirty="0"/>
          </a:p>
          <a:p>
            <a:pPr>
              <a:lnSpc>
                <a:spcPts val="2600"/>
              </a:lnSpc>
            </a:pPr>
            <a:r>
              <a:rPr lang="ja-JP" altLang="en-US" sz="1600" dirty="0"/>
              <a:t>　　　　（</a:t>
            </a:r>
            <a:r>
              <a:rPr lang="en-US" altLang="ja-JP" sz="1600" dirty="0"/>
              <a:t>2012</a:t>
            </a:r>
            <a:r>
              <a:rPr lang="ja-JP" altLang="en-US" sz="1600" dirty="0"/>
              <a:t>～</a:t>
            </a:r>
            <a:r>
              <a:rPr lang="en-US" altLang="ja-JP" sz="1600" dirty="0"/>
              <a:t>2014</a:t>
            </a:r>
            <a:r>
              <a:rPr lang="ja-JP" altLang="en-US" sz="1600" dirty="0"/>
              <a:t>年度累計）</a:t>
            </a:r>
            <a:endParaRPr lang="en-US" altLang="ja-JP" sz="1600" dirty="0"/>
          </a:p>
        </p:txBody>
      </p:sp>
      <p:graphicFrame>
        <p:nvGraphicFramePr>
          <p:cNvPr id="12" name="グラフ 11"/>
          <p:cNvGraphicFramePr/>
          <p:nvPr/>
        </p:nvGraphicFramePr>
        <p:xfrm>
          <a:off x="251520" y="2852936"/>
          <a:ext cx="381642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3023320" y="3121805"/>
            <a:ext cx="396552" cy="307196"/>
          </a:xfrm>
          <a:prstGeom prst="rect">
            <a:avLst/>
          </a:prstGeom>
          <a:noFill/>
        </p:spPr>
        <p:txBody>
          <a:bodyPr wrap="square" rtlCol="0">
            <a:spAutoFit/>
          </a:bodyPr>
          <a:lstStyle/>
          <a:p>
            <a:r>
              <a:rPr lang="ja-JP" altLang="en-US" sz="1400" dirty="0">
                <a:latin typeface="+mn-lt"/>
                <a:ea typeface="+mn-ea"/>
              </a:rPr>
              <a:t>→</a:t>
            </a:r>
            <a:endParaRPr lang="en-US" altLang="ja-JP" sz="1400" dirty="0">
              <a:latin typeface="+mn-lt"/>
              <a:ea typeface="+mn-ea"/>
            </a:endParaRPr>
          </a:p>
        </p:txBody>
      </p:sp>
      <p:sp>
        <p:nvSpPr>
          <p:cNvPr id="14" name="テキスト ボックス 13"/>
          <p:cNvSpPr txBox="1"/>
          <p:nvPr/>
        </p:nvSpPr>
        <p:spPr>
          <a:xfrm>
            <a:off x="3334801" y="3023078"/>
            <a:ext cx="1080120" cy="523220"/>
          </a:xfrm>
          <a:prstGeom prst="rect">
            <a:avLst/>
          </a:prstGeom>
          <a:noFill/>
        </p:spPr>
        <p:txBody>
          <a:bodyPr wrap="square" rtlCol="0">
            <a:spAutoFit/>
          </a:bodyPr>
          <a:lstStyle/>
          <a:p>
            <a:r>
              <a:rPr lang="en-US" altLang="ja-JP" sz="1400" dirty="0">
                <a:latin typeface="+mn-lt"/>
                <a:ea typeface="+mn-ea"/>
              </a:rPr>
              <a:t>9</a:t>
            </a:r>
            <a:r>
              <a:rPr lang="ja-JP" altLang="ja-JP" sz="1400" dirty="0">
                <a:latin typeface="+mn-lt"/>
                <a:ea typeface="+mn-ea"/>
              </a:rPr>
              <a:t>億</a:t>
            </a:r>
            <a:endParaRPr lang="en-US" altLang="ja-JP" sz="1400" dirty="0">
              <a:latin typeface="+mn-lt"/>
              <a:ea typeface="+mn-ea"/>
            </a:endParaRPr>
          </a:p>
          <a:p>
            <a:r>
              <a:rPr lang="en-US" altLang="ja-JP" sz="1400" dirty="0">
                <a:latin typeface="+mn-lt"/>
                <a:ea typeface="+mn-ea"/>
              </a:rPr>
              <a:t>  3,300</a:t>
            </a:r>
            <a:r>
              <a:rPr lang="ja-JP" altLang="ja-JP" sz="1400" dirty="0">
                <a:latin typeface="+mn-lt"/>
                <a:ea typeface="+mn-ea"/>
              </a:rPr>
              <a:t>万円</a:t>
            </a:r>
            <a:endParaRPr lang="en-US" altLang="ja-JP" sz="1400" dirty="0">
              <a:latin typeface="+mn-lt"/>
              <a:ea typeface="+mn-ea"/>
            </a:endParaRPr>
          </a:p>
        </p:txBody>
      </p:sp>
      <p:sp>
        <p:nvSpPr>
          <p:cNvPr id="17" name="正方形/長方形 16"/>
          <p:cNvSpPr/>
          <p:nvPr/>
        </p:nvSpPr>
        <p:spPr>
          <a:xfrm>
            <a:off x="251520" y="5949280"/>
            <a:ext cx="4572000" cy="553998"/>
          </a:xfrm>
          <a:prstGeom prst="rect">
            <a:avLst/>
          </a:prstGeom>
        </p:spPr>
        <p:txBody>
          <a:bodyPr>
            <a:spAutoFit/>
          </a:bodyPr>
          <a:lstStyle/>
          <a:p>
            <a:pPr>
              <a:lnSpc>
                <a:spcPts val="1800"/>
              </a:lnSpc>
            </a:pPr>
            <a:r>
              <a:rPr lang="en-US" altLang="ja-JP" dirty="0">
                <a:latin typeface="+mj-ea"/>
              </a:rPr>
              <a:t>※</a:t>
            </a:r>
            <a:r>
              <a:rPr lang="ja-JP" altLang="en-US" dirty="0">
                <a:latin typeface="+mj-ea"/>
              </a:rPr>
              <a:t>　</a:t>
            </a:r>
            <a:r>
              <a:rPr lang="en-US" altLang="ja-JP" dirty="0">
                <a:latin typeface="+mj-ea"/>
              </a:rPr>
              <a:t>2014</a:t>
            </a:r>
            <a:r>
              <a:rPr lang="ja-JP" altLang="en-US" dirty="0">
                <a:latin typeface="+mj-ea"/>
              </a:rPr>
              <a:t>年度削減効果額　</a:t>
            </a:r>
            <a:r>
              <a:rPr lang="en-US" altLang="ja-JP" dirty="0">
                <a:latin typeface="+mj-ea"/>
              </a:rPr>
              <a:t>3.87</a:t>
            </a:r>
            <a:r>
              <a:rPr lang="ja-JP" altLang="en-US" dirty="0">
                <a:latin typeface="+mj-ea"/>
              </a:rPr>
              <a:t>億円は</a:t>
            </a:r>
            <a:r>
              <a:rPr lang="en-US" altLang="ja-JP" dirty="0">
                <a:latin typeface="+mj-ea"/>
              </a:rPr>
              <a:t>2014</a:t>
            </a:r>
            <a:r>
              <a:rPr lang="ja-JP" altLang="en-US" dirty="0">
                <a:latin typeface="+mj-ea"/>
              </a:rPr>
              <a:t>年度補助金等予算額（</a:t>
            </a:r>
            <a:r>
              <a:rPr lang="en-US" altLang="ja-JP" dirty="0">
                <a:latin typeface="+mj-ea"/>
              </a:rPr>
              <a:t>394</a:t>
            </a:r>
            <a:r>
              <a:rPr lang="ja-JP" altLang="en-US" dirty="0">
                <a:latin typeface="+mj-ea"/>
              </a:rPr>
              <a:t>億円）の</a:t>
            </a:r>
            <a:r>
              <a:rPr lang="en-US" altLang="ja-JP" dirty="0">
                <a:latin typeface="+mj-ea"/>
              </a:rPr>
              <a:t>0.98%</a:t>
            </a:r>
            <a:r>
              <a:rPr lang="ja-JP" altLang="en-US" dirty="0">
                <a:latin typeface="+mj-ea"/>
              </a:rPr>
              <a:t>に相当</a:t>
            </a:r>
            <a:endParaRPr lang="en-US" altLang="ja-JP" dirty="0">
              <a:latin typeface="+mj-ea"/>
            </a:endParaRPr>
          </a:p>
        </p:txBody>
      </p:sp>
      <p:sp>
        <p:nvSpPr>
          <p:cNvPr id="20" name="テキスト ボックス 19"/>
          <p:cNvSpPr txBox="1"/>
          <p:nvPr/>
        </p:nvSpPr>
        <p:spPr>
          <a:xfrm>
            <a:off x="2843808" y="2996952"/>
            <a:ext cx="720080" cy="276999"/>
          </a:xfrm>
          <a:prstGeom prst="rect">
            <a:avLst/>
          </a:prstGeom>
          <a:noFill/>
        </p:spPr>
        <p:txBody>
          <a:bodyPr wrap="square" rtlCol="0">
            <a:spAutoFit/>
          </a:bodyPr>
          <a:lstStyle/>
          <a:p>
            <a:r>
              <a:rPr kumimoji="1" lang="en-US" altLang="ja-JP" sz="1200" dirty="0"/>
              <a:t>※</a:t>
            </a:r>
            <a:endParaRPr kumimoji="1" lang="ja-JP" altLang="en-US" sz="1200" dirty="0"/>
          </a:p>
        </p:txBody>
      </p:sp>
      <p:sp>
        <p:nvSpPr>
          <p:cNvPr id="23" name="スライド番号プレースホルダ 22"/>
          <p:cNvSpPr>
            <a:spLocks noGrp="1"/>
          </p:cNvSpPr>
          <p:nvPr>
            <p:ph type="sldNum" sz="quarter" idx="12"/>
          </p:nvPr>
        </p:nvSpPr>
        <p:spPr/>
        <p:txBody>
          <a:bodyPr/>
          <a:lstStyle/>
          <a:p>
            <a:fld id="{CCEC3038-1CF1-4B63-9920-55248DCFBA97}" type="slidenum">
              <a:rPr kumimoji="1" lang="ja-JP" altLang="en-US" smtClean="0"/>
              <a:pPr/>
              <a:t>167</a:t>
            </a:fld>
            <a:endParaRPr kumimoji="1" lang="ja-JP" altLang="en-US"/>
          </a:p>
        </p:txBody>
      </p:sp>
      <p:sp>
        <p:nvSpPr>
          <p:cNvPr id="25"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4294276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51520" y="260648"/>
            <a:ext cx="8352928" cy="369332"/>
          </a:xfrm>
          <a:prstGeom prst="rect">
            <a:avLst/>
          </a:prstGeom>
        </p:spPr>
        <p:txBody>
          <a:bodyPr wrap="square">
            <a:spAutoFit/>
          </a:bodyPr>
          <a:lstStyle/>
          <a:p>
            <a:r>
              <a:rPr lang="ja-JP" altLang="en-US" b="1" dirty="0">
                <a:solidFill>
                  <a:srgbClr val="000000"/>
                </a:solidFill>
                <a:latin typeface="Calibri" pitchFamily="34" charset="0"/>
              </a:rPr>
              <a:t>　補助金等の見直し（２／３）</a:t>
            </a:r>
          </a:p>
        </p:txBody>
      </p:sp>
      <p:cxnSp>
        <p:nvCxnSpPr>
          <p:cNvPr id="10" name="直線コネクタ 9"/>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23528" y="770994"/>
            <a:ext cx="7848872" cy="425758"/>
          </a:xfrm>
          <a:prstGeom prst="rect">
            <a:avLst/>
          </a:prstGeom>
        </p:spPr>
        <p:txBody>
          <a:bodyPr wrap="square">
            <a:spAutoFit/>
          </a:bodyPr>
          <a:lstStyle/>
          <a:p>
            <a:pPr>
              <a:lnSpc>
                <a:spcPts val="2600"/>
              </a:lnSpc>
            </a:pPr>
            <a:r>
              <a:rPr lang="ja-JP" altLang="en-US" dirty="0">
                <a:latin typeface="+mn-ea"/>
              </a:rPr>
              <a:t>■ 補助金等の見直し</a:t>
            </a:r>
            <a:endParaRPr lang="en-US" altLang="ja-JP" dirty="0">
              <a:latin typeface="+mn-ea"/>
            </a:endParaRPr>
          </a:p>
        </p:txBody>
      </p:sp>
      <p:graphicFrame>
        <p:nvGraphicFramePr>
          <p:cNvPr id="15" name="表 14"/>
          <p:cNvGraphicFramePr>
            <a:graphicFrameLocks noGrp="1"/>
          </p:cNvGraphicFramePr>
          <p:nvPr>
            <p:extLst/>
          </p:nvPr>
        </p:nvGraphicFramePr>
        <p:xfrm>
          <a:off x="827582" y="2132856"/>
          <a:ext cx="8064896" cy="131328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xmlns="" val="20000"/>
                    </a:ext>
                  </a:extLst>
                </a:gridCol>
                <a:gridCol w="707447">
                  <a:extLst>
                    <a:ext uri="{9D8B030D-6E8A-4147-A177-3AD203B41FA5}">
                      <a16:colId xmlns:a16="http://schemas.microsoft.com/office/drawing/2014/main" xmlns="" val="20001"/>
                    </a:ext>
                  </a:extLst>
                </a:gridCol>
                <a:gridCol w="705943">
                  <a:extLst>
                    <a:ext uri="{9D8B030D-6E8A-4147-A177-3AD203B41FA5}">
                      <a16:colId xmlns:a16="http://schemas.microsoft.com/office/drawing/2014/main" xmlns="" val="20002"/>
                    </a:ext>
                  </a:extLst>
                </a:gridCol>
                <a:gridCol w="968395">
                  <a:extLst>
                    <a:ext uri="{9D8B030D-6E8A-4147-A177-3AD203B41FA5}">
                      <a16:colId xmlns:a16="http://schemas.microsoft.com/office/drawing/2014/main" xmlns="" val="20003"/>
                    </a:ext>
                  </a:extLst>
                </a:gridCol>
                <a:gridCol w="2075131">
                  <a:extLst>
                    <a:ext uri="{9D8B030D-6E8A-4147-A177-3AD203B41FA5}">
                      <a16:colId xmlns:a16="http://schemas.microsoft.com/office/drawing/2014/main" xmlns="" val="20004"/>
                    </a:ext>
                  </a:extLst>
                </a:gridCol>
              </a:tblGrid>
              <a:tr h="21602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見直し時期</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498023">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（公財）大阪市中小企業勤労者福祉サービスセンター管理運営事業補助金</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zh-TW"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大阪市中小企業</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勤労者福祉サービスセンター</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52</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endParaRPr kumimoji="1" lang="en-US" altLang="ja-JP" sz="1200" dirty="0">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latin typeface="ＭＳ Ｐゴシック" pitchFamily="50" charset="-128"/>
                          <a:ea typeface="ＭＳ Ｐゴシック" pitchFamily="50" charset="-128"/>
                          <a:cs typeface="メイリオ" panose="020B0604030504040204" pitchFamily="50" charset="-128"/>
                        </a:rPr>
                        <a:t>　</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r>
                        <a:rPr kumimoji="1" lang="en-US" altLang="ja-JP" sz="1200" dirty="0">
                          <a:latin typeface="ＭＳ Ｐゴシック" pitchFamily="50" charset="-128"/>
                          <a:ea typeface="ＭＳ Ｐゴシック" pitchFamily="50" charset="-128"/>
                          <a:cs typeface="メイリオ" panose="020B0604030504040204" pitchFamily="50" charset="-128"/>
                        </a:rPr>
                        <a:t>2013</a:t>
                      </a:r>
                      <a:r>
                        <a:rPr kumimoji="1" lang="ja-JP" altLang="en-US" sz="1200" dirty="0">
                          <a:latin typeface="ＭＳ Ｐゴシック" pitchFamily="50" charset="-128"/>
                          <a:ea typeface="ＭＳ Ｐゴシック" pitchFamily="50" charset="-128"/>
                          <a:cs typeface="メイリオ" panose="020B0604030504040204" pitchFamily="50" charset="-128"/>
                        </a:rPr>
                        <a:t>年度は経過措置として減額のうえ継続</a:t>
                      </a:r>
                      <a:r>
                        <a:rPr kumimoji="1" lang="en-US" altLang="ja-JP"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10947">
                <a:tc>
                  <a:txBody>
                    <a:bodyPr/>
                    <a:lstStyle/>
                    <a:p>
                      <a:r>
                        <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rPr>
                        <a:t>UNEP</a:t>
                      </a:r>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支援事業補助金</a:t>
                      </a:r>
                      <a:endPar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（公財）地球環境センター</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35</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a:t>
                      </a:r>
                      <a:endParaRPr kumimoji="1" lang="en-US" altLang="ja-JP" sz="1200" dirty="0">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latin typeface="ＭＳ Ｐゴシック" pitchFamily="50" charset="-128"/>
                          <a:ea typeface="ＭＳ Ｐゴシック" pitchFamily="50" charset="-128"/>
                          <a:cs typeface="メイリオ" panose="020B0604030504040204" pitchFamily="50" charset="-128"/>
                        </a:rPr>
                        <a:t>　</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年度に事業補助に転換</a:t>
                      </a:r>
                      <a:r>
                        <a:rPr kumimoji="1" lang="en-US" altLang="ja-JP"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16" name="テキスト ボックス 15"/>
          <p:cNvSpPr txBox="1"/>
          <p:nvPr/>
        </p:nvSpPr>
        <p:spPr>
          <a:xfrm>
            <a:off x="557567" y="3501008"/>
            <a:ext cx="5094553"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 </a:t>
            </a:r>
            <a:r>
              <a:rPr kumimoji="1" lang="ja-JP" altLang="en-US" sz="1400" dirty="0">
                <a:latin typeface="ＭＳ Ｐゴシック" pitchFamily="50" charset="-128"/>
                <a:ea typeface="ＭＳ Ｐゴシック" pitchFamily="50" charset="-128"/>
                <a:cs typeface="メイリオ" panose="020B0604030504040204" pitchFamily="50" charset="-128"/>
              </a:rPr>
              <a:t>施設運営補助</a:t>
            </a:r>
            <a:r>
              <a:rPr kumimoji="1" lang="en-US" altLang="ja-JP" sz="1400" dirty="0">
                <a:latin typeface="ＭＳ Ｐゴシック" pitchFamily="50" charset="-128"/>
                <a:ea typeface="ＭＳ Ｐゴシック" pitchFamily="50" charset="-128"/>
                <a:cs typeface="メイリオ" panose="020B0604030504040204" pitchFamily="50" charset="-128"/>
              </a:rPr>
              <a:t>【</a:t>
            </a:r>
            <a:r>
              <a:rPr kumimoji="1" lang="ja-JP" altLang="en-US" sz="1400" dirty="0">
                <a:latin typeface="ＭＳ Ｐゴシック" pitchFamily="50" charset="-128"/>
                <a:ea typeface="ＭＳ Ｐゴシック" pitchFamily="50" charset="-128"/>
                <a:cs typeface="メイリオ" panose="020B0604030504040204" pitchFamily="50" charset="-128"/>
              </a:rPr>
              <a:t>全</a:t>
            </a:r>
            <a:r>
              <a:rPr kumimoji="1" lang="en-US" altLang="ja-JP" sz="1400" dirty="0">
                <a:latin typeface="ＭＳ Ｐゴシック" pitchFamily="50" charset="-128"/>
                <a:ea typeface="ＭＳ Ｐゴシック" pitchFamily="50" charset="-128"/>
                <a:cs typeface="メイリオ" panose="020B0604030504040204" pitchFamily="50" charset="-128"/>
              </a:rPr>
              <a:t>11</a:t>
            </a:r>
            <a:r>
              <a:rPr kumimoji="1" lang="ja-JP" altLang="en-US" sz="1400" dirty="0">
                <a:latin typeface="ＭＳ Ｐゴシック" pitchFamily="50" charset="-128"/>
                <a:ea typeface="ＭＳ Ｐゴシック" pitchFamily="50" charset="-128"/>
                <a:cs typeface="メイリオ" panose="020B0604030504040204" pitchFamily="50" charset="-128"/>
              </a:rPr>
              <a:t>項目　▲</a:t>
            </a:r>
            <a:r>
              <a:rPr kumimoji="1" lang="en-US" altLang="ja-JP" sz="1400" dirty="0">
                <a:latin typeface="ＭＳ Ｐゴシック" pitchFamily="50" charset="-128"/>
                <a:ea typeface="ＭＳ Ｐゴシック" pitchFamily="50" charset="-128"/>
                <a:cs typeface="メイリオ" panose="020B0604030504040204" pitchFamily="50" charset="-128"/>
              </a:rPr>
              <a:t>175</a:t>
            </a:r>
            <a:r>
              <a:rPr lang="ja-JP" altLang="en-US" sz="1400" dirty="0">
                <a:latin typeface="ＭＳ Ｐゴシック" pitchFamily="50" charset="-128"/>
                <a:ea typeface="ＭＳ Ｐゴシック" pitchFamily="50" charset="-128"/>
                <a:cs typeface="メイリオ" panose="020B0604030504040204" pitchFamily="50" charset="-128"/>
              </a:rPr>
              <a:t>百万</a:t>
            </a:r>
            <a:r>
              <a:rPr kumimoji="1" lang="ja-JP" altLang="en-US" sz="1400" dirty="0">
                <a:latin typeface="ＭＳ Ｐゴシック" pitchFamily="50" charset="-128"/>
                <a:ea typeface="ＭＳ Ｐゴシック" pitchFamily="50" charset="-128"/>
                <a:cs typeface="メイリオ" panose="020B0604030504040204" pitchFamily="50" charset="-128"/>
              </a:rPr>
              <a:t>円</a:t>
            </a:r>
            <a:r>
              <a:rPr kumimoji="1" lang="en-US" altLang="ja-JP" sz="1400" dirty="0">
                <a:latin typeface="ＭＳ Ｐゴシック" pitchFamily="50" charset="-128"/>
                <a:ea typeface="ＭＳ Ｐゴシック" pitchFamily="50" charset="-128"/>
                <a:cs typeface="メイリオ" panose="020B0604030504040204" pitchFamily="50" charset="-128"/>
              </a:rPr>
              <a:t>】</a:t>
            </a:r>
            <a:endParaRPr kumimoji="1" lang="ja-JP" altLang="en-US" sz="1400" dirty="0">
              <a:latin typeface="ＭＳ Ｐゴシック" pitchFamily="50" charset="-128"/>
              <a:ea typeface="ＭＳ Ｐゴシック" pitchFamily="50" charset="-128"/>
              <a:cs typeface="メイリオ" panose="020B0604030504040204" pitchFamily="50" charset="-128"/>
            </a:endParaRPr>
          </a:p>
        </p:txBody>
      </p:sp>
      <p:graphicFrame>
        <p:nvGraphicFramePr>
          <p:cNvPr id="22" name="表 21"/>
          <p:cNvGraphicFramePr>
            <a:graphicFrameLocks noGrp="1"/>
          </p:cNvGraphicFramePr>
          <p:nvPr>
            <p:extLst/>
          </p:nvPr>
        </p:nvGraphicFramePr>
        <p:xfrm>
          <a:off x="827583" y="3789040"/>
          <a:ext cx="8064897" cy="131328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xmlns="" val="20000"/>
                    </a:ext>
                  </a:extLst>
                </a:gridCol>
                <a:gridCol w="707447">
                  <a:extLst>
                    <a:ext uri="{9D8B030D-6E8A-4147-A177-3AD203B41FA5}">
                      <a16:colId xmlns:a16="http://schemas.microsoft.com/office/drawing/2014/main" xmlns="" val="20001"/>
                    </a:ext>
                  </a:extLst>
                </a:gridCol>
                <a:gridCol w="716516">
                  <a:extLst>
                    <a:ext uri="{9D8B030D-6E8A-4147-A177-3AD203B41FA5}">
                      <a16:colId xmlns:a16="http://schemas.microsoft.com/office/drawing/2014/main" xmlns="" val="20002"/>
                    </a:ext>
                  </a:extLst>
                </a:gridCol>
                <a:gridCol w="965031">
                  <a:extLst>
                    <a:ext uri="{9D8B030D-6E8A-4147-A177-3AD203B41FA5}">
                      <a16:colId xmlns:a16="http://schemas.microsoft.com/office/drawing/2014/main" xmlns="" val="20003"/>
                    </a:ext>
                  </a:extLst>
                </a:gridCol>
                <a:gridCol w="2067923">
                  <a:extLst>
                    <a:ext uri="{9D8B030D-6E8A-4147-A177-3AD203B41FA5}">
                      <a16:colId xmlns:a16="http://schemas.microsoft.com/office/drawing/2014/main" xmlns="" val="20004"/>
                    </a:ext>
                  </a:extLst>
                </a:gridCol>
              </a:tblGrid>
              <a:tr h="18174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a:solidFill>
                            <a:schemeClr val="tx1"/>
                          </a:solidFill>
                          <a:latin typeface="ＭＳ Ｐゴシック" pitchFamily="50" charset="-128"/>
                          <a:ea typeface="ＭＳ Ｐゴシック" pitchFamily="50" charset="-128"/>
                          <a:cs typeface="メイリオ" panose="020B0604030504040204" pitchFamily="50" charset="-128"/>
                        </a:rPr>
                        <a:t>見直し時期</a:t>
                      </a:r>
                      <a:endPar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10947">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家庭保育・ベビーセンター助成事業補助金</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家庭保育及びベビーセンター実施者</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99</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100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2013</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保育ママ事業</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個人実施型</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へ移行</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年度は経過措置として減額のうえ継続</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10947">
                <a:tc>
                  <a:txBody>
                    <a:bodyPr/>
                    <a:lstStyle/>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大阪人権博物館運営費補助</a:t>
                      </a:r>
                      <a:endParaRPr kumimoji="1" lang="en-US" altLang="ja-JP" sz="1200" kern="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kern="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rPr>
                        <a:t>（公財）大阪人権博物館</a:t>
                      </a:r>
                      <a:r>
                        <a:rPr kumimoji="1" lang="en-US" altLang="ja-JP" sz="110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10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51</a:t>
                      </a:r>
                      <a:endPar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100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pPr algn="l"/>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2013</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2012</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年度は経過措置として継続</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3" name="テキスト ボックス 22"/>
          <p:cNvSpPr txBox="1"/>
          <p:nvPr/>
        </p:nvSpPr>
        <p:spPr>
          <a:xfrm>
            <a:off x="5292080" y="1783849"/>
            <a:ext cx="3672408" cy="276999"/>
          </a:xfrm>
          <a:prstGeom prst="rect">
            <a:avLst/>
          </a:prstGeom>
          <a:noFill/>
        </p:spPr>
        <p:txBody>
          <a:bodyPr wrap="square" rtlCol="0">
            <a:spAutoFit/>
          </a:bodyPr>
          <a:lstStyle/>
          <a:p>
            <a:r>
              <a:rPr lang="en-US" altLang="ja-JP" sz="1200" dirty="0">
                <a:latin typeface="ＭＳ Ｐゴシック" pitchFamily="50" charset="-128"/>
                <a:ea typeface="ＭＳ Ｐゴシック" pitchFamily="50" charset="-128"/>
                <a:cs typeface="メイリオ" panose="020B0604030504040204" pitchFamily="50" charset="-128"/>
              </a:rPr>
              <a:t>※</a:t>
            </a:r>
            <a:r>
              <a:rPr kumimoji="1" lang="ja-JP" altLang="en-US" sz="1200" dirty="0">
                <a:latin typeface="ＭＳ Ｐゴシック" pitchFamily="50" charset="-128"/>
                <a:ea typeface="ＭＳ Ｐゴシック" pitchFamily="50" charset="-128"/>
                <a:cs typeface="メイリオ" panose="020B0604030504040204" pitchFamily="50" charset="-128"/>
              </a:rPr>
              <a:t>削減額は</a:t>
            </a:r>
            <a:r>
              <a:rPr kumimoji="1" lang="en-US" altLang="ja-JP" sz="1200" dirty="0">
                <a:latin typeface="ＭＳ Ｐゴシック" pitchFamily="50" charset="-128"/>
                <a:ea typeface="ＭＳ Ｐゴシック" pitchFamily="50" charset="-128"/>
                <a:cs typeface="メイリオ" panose="020B0604030504040204" pitchFamily="50" charset="-128"/>
              </a:rPr>
              <a:t>2014</a:t>
            </a:r>
            <a:r>
              <a:rPr kumimoji="1" lang="ja-JP" altLang="en-US" sz="1200" dirty="0">
                <a:latin typeface="ＭＳ Ｐゴシック" pitchFamily="50" charset="-128"/>
                <a:ea typeface="ＭＳ Ｐゴシック" pitchFamily="50" charset="-128"/>
                <a:cs typeface="メイリオ" panose="020B0604030504040204" pitchFamily="50" charset="-128"/>
              </a:rPr>
              <a:t>年度一般財源ベース（単位：百万円）</a:t>
            </a:r>
          </a:p>
        </p:txBody>
      </p:sp>
      <p:sp>
        <p:nvSpPr>
          <p:cNvPr id="26" name="テキスト ボックス 25"/>
          <p:cNvSpPr txBox="1"/>
          <p:nvPr/>
        </p:nvSpPr>
        <p:spPr>
          <a:xfrm>
            <a:off x="557567" y="1844824"/>
            <a:ext cx="5094553"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 </a:t>
            </a:r>
            <a:r>
              <a:rPr kumimoji="1" lang="ja-JP" altLang="en-US" sz="1400" dirty="0">
                <a:latin typeface="ＭＳ Ｐゴシック" pitchFamily="50" charset="-128"/>
                <a:ea typeface="ＭＳ Ｐゴシック" pitchFamily="50" charset="-128"/>
                <a:cs typeface="メイリオ" panose="020B0604030504040204" pitchFamily="50" charset="-128"/>
              </a:rPr>
              <a:t>団体運営補助</a:t>
            </a:r>
            <a:r>
              <a:rPr kumimoji="1" lang="en-US" altLang="ja-JP" sz="1400" dirty="0">
                <a:latin typeface="ＭＳ Ｐゴシック" pitchFamily="50" charset="-128"/>
                <a:ea typeface="ＭＳ Ｐゴシック" pitchFamily="50" charset="-128"/>
                <a:cs typeface="メイリオ" panose="020B0604030504040204" pitchFamily="50" charset="-128"/>
              </a:rPr>
              <a:t>【</a:t>
            </a:r>
            <a:r>
              <a:rPr kumimoji="1" lang="ja-JP" altLang="en-US" sz="1400" dirty="0">
                <a:latin typeface="ＭＳ Ｐゴシック" pitchFamily="50" charset="-128"/>
                <a:ea typeface="ＭＳ Ｐゴシック" pitchFamily="50" charset="-128"/>
                <a:cs typeface="メイリオ" panose="020B0604030504040204" pitchFamily="50" charset="-128"/>
              </a:rPr>
              <a:t>全</a:t>
            </a:r>
            <a:r>
              <a:rPr kumimoji="1" lang="en-US" altLang="ja-JP" sz="1400" dirty="0">
                <a:latin typeface="ＭＳ Ｐゴシック" pitchFamily="50" charset="-128"/>
                <a:ea typeface="ＭＳ Ｐゴシック" pitchFamily="50" charset="-128"/>
                <a:cs typeface="メイリオ" panose="020B0604030504040204" pitchFamily="50" charset="-128"/>
              </a:rPr>
              <a:t>14</a:t>
            </a:r>
            <a:r>
              <a:rPr kumimoji="1" lang="ja-JP" altLang="en-US" sz="1400" dirty="0">
                <a:latin typeface="ＭＳ Ｐゴシック" pitchFamily="50" charset="-128"/>
                <a:ea typeface="ＭＳ Ｐゴシック" pitchFamily="50" charset="-128"/>
                <a:cs typeface="メイリオ" panose="020B0604030504040204" pitchFamily="50" charset="-128"/>
              </a:rPr>
              <a:t>項目 </a:t>
            </a:r>
            <a:r>
              <a:rPr lang="ja-JP" altLang="en-US" sz="1400" dirty="0">
                <a:latin typeface="ＭＳ Ｐゴシック" pitchFamily="50" charset="-128"/>
                <a:ea typeface="ＭＳ Ｐゴシック" pitchFamily="50" charset="-128"/>
                <a:cs typeface="メイリオ" panose="020B0604030504040204" pitchFamily="50" charset="-128"/>
              </a:rPr>
              <a:t>▲</a:t>
            </a:r>
            <a:r>
              <a:rPr lang="en-US" altLang="ja-JP" sz="1400" dirty="0">
                <a:latin typeface="ＭＳ Ｐゴシック" pitchFamily="50" charset="-128"/>
                <a:ea typeface="ＭＳ Ｐゴシック" pitchFamily="50" charset="-128"/>
                <a:cs typeface="メイリオ" panose="020B0604030504040204" pitchFamily="50" charset="-128"/>
              </a:rPr>
              <a:t>190</a:t>
            </a:r>
            <a:r>
              <a:rPr lang="ja-JP" altLang="en-US" sz="1400" dirty="0">
                <a:latin typeface="ＭＳ Ｐゴシック" pitchFamily="50" charset="-128"/>
                <a:ea typeface="ＭＳ Ｐゴシック" pitchFamily="50" charset="-128"/>
                <a:cs typeface="メイリオ" panose="020B0604030504040204" pitchFamily="50" charset="-128"/>
              </a:rPr>
              <a:t>百万円</a:t>
            </a:r>
            <a:r>
              <a:rPr kumimoji="1" lang="en-US" altLang="ja-JP" sz="1400" dirty="0">
                <a:latin typeface="ＭＳ Ｐゴシック" pitchFamily="50" charset="-128"/>
                <a:ea typeface="ＭＳ Ｐゴシック" pitchFamily="50" charset="-128"/>
                <a:cs typeface="メイリオ" panose="020B0604030504040204" pitchFamily="50" charset="-128"/>
              </a:rPr>
              <a:t>】</a:t>
            </a:r>
          </a:p>
        </p:txBody>
      </p:sp>
      <p:sp>
        <p:nvSpPr>
          <p:cNvPr id="27" name="テキスト ボックス 26"/>
          <p:cNvSpPr txBox="1"/>
          <p:nvPr/>
        </p:nvSpPr>
        <p:spPr>
          <a:xfrm>
            <a:off x="467544" y="1202849"/>
            <a:ext cx="8352928" cy="600164"/>
          </a:xfrm>
          <a:prstGeom prst="rect">
            <a:avLst/>
          </a:prstGeom>
          <a:noFill/>
        </p:spPr>
        <p:txBody>
          <a:bodyPr wrap="square" rtlCol="0">
            <a:spAutoFit/>
          </a:bodyPr>
          <a:lstStyle/>
          <a:p>
            <a:r>
              <a:rPr kumimoji="1" lang="ja-JP" altLang="en-US" sz="1700" dirty="0"/>
              <a:t>○ 公益法人等の</a:t>
            </a:r>
            <a:r>
              <a:rPr lang="ja-JP" altLang="en-US" sz="1600" dirty="0">
                <a:latin typeface="+mn-ea"/>
              </a:rPr>
              <a:t>団体に対する運営補助、施設運営に対する補助等（８０項目）について、透明性の確保の観点などから見直しを実施し、</a:t>
            </a:r>
            <a:r>
              <a:rPr lang="en-US" altLang="ja-JP" sz="1600" dirty="0">
                <a:latin typeface="+mn-ea"/>
              </a:rPr>
              <a:t> 2014</a:t>
            </a:r>
            <a:r>
              <a:rPr lang="ja-JP" altLang="en-US" sz="1600" dirty="0">
                <a:latin typeface="+mn-ea"/>
              </a:rPr>
              <a:t>年度には</a:t>
            </a:r>
            <a:r>
              <a:rPr lang="en-US" altLang="ja-JP" sz="1600" dirty="0">
                <a:latin typeface="+mn-ea"/>
              </a:rPr>
              <a:t>2012</a:t>
            </a:r>
            <a:r>
              <a:rPr lang="ja-JP" altLang="en-US" sz="1600" dirty="0">
                <a:latin typeface="+mn-ea"/>
              </a:rPr>
              <a:t>年度と比較して</a:t>
            </a:r>
            <a:r>
              <a:rPr lang="en-US" altLang="ja-JP" sz="1600" dirty="0">
                <a:latin typeface="+mn-ea"/>
              </a:rPr>
              <a:t>3.9</a:t>
            </a:r>
            <a:r>
              <a:rPr lang="ja-JP" altLang="en-US" sz="1600" dirty="0">
                <a:latin typeface="+mn-ea"/>
              </a:rPr>
              <a:t>億円を削減。</a:t>
            </a:r>
            <a:endParaRPr kumimoji="1" lang="ja-JP" altLang="en-US" sz="1700" dirty="0"/>
          </a:p>
        </p:txBody>
      </p:sp>
      <p:sp>
        <p:nvSpPr>
          <p:cNvPr id="28" name="テキスト ボックス 27"/>
          <p:cNvSpPr txBox="1"/>
          <p:nvPr/>
        </p:nvSpPr>
        <p:spPr>
          <a:xfrm>
            <a:off x="557567" y="5157192"/>
            <a:ext cx="6390697" cy="307777"/>
          </a:xfrm>
          <a:prstGeom prst="rect">
            <a:avLst/>
          </a:prstGeom>
          <a:noFill/>
        </p:spPr>
        <p:txBody>
          <a:bodyPr wrap="square" rtlCol="0">
            <a:spAutoFit/>
          </a:bodyPr>
          <a:lstStyle/>
          <a:p>
            <a:r>
              <a:rPr lang="ja-JP" altLang="en-US" sz="1400" dirty="0">
                <a:latin typeface="ＭＳ Ｐゴシック" pitchFamily="50" charset="-128"/>
                <a:ea typeface="ＭＳ Ｐゴシック" pitchFamily="50" charset="-128"/>
                <a:cs typeface="メイリオ" panose="020B0604030504040204" pitchFamily="50" charset="-128"/>
              </a:rPr>
              <a:t>・その他、 国関係法人等への支出（賛助会費）等</a:t>
            </a:r>
            <a:r>
              <a:rPr lang="en-US" altLang="ja-JP" sz="1400" dirty="0">
                <a:latin typeface="ＭＳ Ｐゴシック" pitchFamily="50" charset="-128"/>
                <a:ea typeface="ＭＳ Ｐゴシック" pitchFamily="50" charset="-128"/>
                <a:cs typeface="メイリオ" panose="020B0604030504040204" pitchFamily="50" charset="-128"/>
              </a:rPr>
              <a:t>【</a:t>
            </a:r>
            <a:r>
              <a:rPr lang="ja-JP" altLang="en-US" sz="1400" dirty="0">
                <a:latin typeface="ＭＳ Ｐゴシック" pitchFamily="50" charset="-128"/>
                <a:ea typeface="ＭＳ Ｐゴシック" pitchFamily="50" charset="-128"/>
                <a:cs typeface="メイリオ" panose="020B0604030504040204" pitchFamily="50" charset="-128"/>
              </a:rPr>
              <a:t>全</a:t>
            </a:r>
            <a:r>
              <a:rPr lang="en-US" altLang="ja-JP" sz="1400" dirty="0">
                <a:latin typeface="ＭＳ Ｐゴシック" pitchFamily="50" charset="-128"/>
                <a:ea typeface="ＭＳ Ｐゴシック" pitchFamily="50" charset="-128"/>
                <a:cs typeface="メイリオ" panose="020B0604030504040204" pitchFamily="50" charset="-128"/>
              </a:rPr>
              <a:t>55</a:t>
            </a:r>
            <a:r>
              <a:rPr lang="ja-JP" altLang="en-US" sz="1400" dirty="0">
                <a:latin typeface="ＭＳ Ｐゴシック" pitchFamily="50" charset="-128"/>
                <a:ea typeface="ＭＳ Ｐゴシック" pitchFamily="50" charset="-128"/>
                <a:cs typeface="メイリオ" panose="020B0604030504040204" pitchFamily="50" charset="-128"/>
              </a:rPr>
              <a:t>項目　▲</a:t>
            </a:r>
            <a:r>
              <a:rPr lang="en-US" altLang="ja-JP" sz="1400" dirty="0">
                <a:latin typeface="ＭＳ Ｐゴシック" pitchFamily="50" charset="-128"/>
                <a:ea typeface="ＭＳ Ｐゴシック" pitchFamily="50" charset="-128"/>
                <a:cs typeface="メイリオ" panose="020B0604030504040204" pitchFamily="50" charset="-128"/>
              </a:rPr>
              <a:t>22</a:t>
            </a:r>
            <a:r>
              <a:rPr lang="ja-JP" altLang="en-US" sz="1400" dirty="0">
                <a:latin typeface="ＭＳ Ｐゴシック" pitchFamily="50" charset="-128"/>
                <a:ea typeface="ＭＳ Ｐゴシック" pitchFamily="50" charset="-128"/>
                <a:cs typeface="メイリオ" panose="020B0604030504040204" pitchFamily="50" charset="-128"/>
              </a:rPr>
              <a:t>百万円</a:t>
            </a:r>
            <a:r>
              <a:rPr lang="en-US" altLang="ja-JP" sz="1400" dirty="0">
                <a:latin typeface="ＭＳ Ｐゴシック" pitchFamily="50" charset="-128"/>
                <a:ea typeface="ＭＳ Ｐゴシック" pitchFamily="50" charset="-128"/>
                <a:cs typeface="メイリオ" panose="020B0604030504040204" pitchFamily="50" charset="-128"/>
              </a:rPr>
              <a:t>】</a:t>
            </a:r>
            <a:endParaRPr kumimoji="1" lang="ja-JP" altLang="en-US" sz="1400" dirty="0">
              <a:latin typeface="ＭＳ Ｐゴシック" pitchFamily="50" charset="-128"/>
              <a:ea typeface="ＭＳ Ｐゴシック" pitchFamily="50" charset="-128"/>
              <a:cs typeface="メイリオ" panose="020B0604030504040204" pitchFamily="50" charset="-128"/>
            </a:endParaRPr>
          </a:p>
        </p:txBody>
      </p:sp>
      <p:graphicFrame>
        <p:nvGraphicFramePr>
          <p:cNvPr id="29" name="表 28"/>
          <p:cNvGraphicFramePr>
            <a:graphicFrameLocks noGrp="1"/>
          </p:cNvGraphicFramePr>
          <p:nvPr>
            <p:extLst/>
          </p:nvPr>
        </p:nvGraphicFramePr>
        <p:xfrm>
          <a:off x="827584" y="5445224"/>
          <a:ext cx="8064897" cy="692640"/>
        </p:xfrm>
        <a:graphic>
          <a:graphicData uri="http://schemas.openxmlformats.org/drawingml/2006/table">
            <a:tbl>
              <a:tblPr firstRow="1" bandRow="1">
                <a:tableStyleId>{B301B821-A1FF-4177-AEE7-76D212191A09}</a:tableStyleId>
              </a:tblPr>
              <a:tblGrid>
                <a:gridCol w="3607980">
                  <a:extLst>
                    <a:ext uri="{9D8B030D-6E8A-4147-A177-3AD203B41FA5}">
                      <a16:colId xmlns:a16="http://schemas.microsoft.com/office/drawing/2014/main" xmlns="" val="20000"/>
                    </a:ext>
                  </a:extLst>
                </a:gridCol>
                <a:gridCol w="707447">
                  <a:extLst>
                    <a:ext uri="{9D8B030D-6E8A-4147-A177-3AD203B41FA5}">
                      <a16:colId xmlns:a16="http://schemas.microsoft.com/office/drawing/2014/main" xmlns="" val="20001"/>
                    </a:ext>
                  </a:extLst>
                </a:gridCol>
                <a:gridCol w="716516">
                  <a:extLst>
                    <a:ext uri="{9D8B030D-6E8A-4147-A177-3AD203B41FA5}">
                      <a16:colId xmlns:a16="http://schemas.microsoft.com/office/drawing/2014/main" xmlns="" val="20002"/>
                    </a:ext>
                  </a:extLst>
                </a:gridCol>
                <a:gridCol w="965031">
                  <a:extLst>
                    <a:ext uri="{9D8B030D-6E8A-4147-A177-3AD203B41FA5}">
                      <a16:colId xmlns:a16="http://schemas.microsoft.com/office/drawing/2014/main" xmlns="" val="20003"/>
                    </a:ext>
                  </a:extLst>
                </a:gridCol>
                <a:gridCol w="2067923">
                  <a:extLst>
                    <a:ext uri="{9D8B030D-6E8A-4147-A177-3AD203B41FA5}">
                      <a16:colId xmlns:a16="http://schemas.microsoft.com/office/drawing/2014/main" xmlns="" val="20004"/>
                    </a:ext>
                  </a:extLst>
                </a:gridCol>
              </a:tblGrid>
              <a:tr h="181744">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主な項目　</a:t>
                      </a:r>
                      <a:r>
                        <a:rPr kumimoji="1" lang="en-US" altLang="ja-JP" sz="1200" b="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rPr>
                        <a:t>交付先</a:t>
                      </a:r>
                      <a:r>
                        <a:rPr kumimoji="1" lang="en-US" altLang="ja-JP" sz="1200" b="0" kern="1200" dirty="0">
                          <a:solidFill>
                            <a:schemeClr val="tx1"/>
                          </a:solidFill>
                          <a:latin typeface="ＭＳ Ｐゴシック" pitchFamily="50" charset="-128"/>
                          <a:ea typeface="ＭＳ Ｐゴシック" pitchFamily="50" charset="-128"/>
                          <a:cs typeface="メイリオ" panose="020B0604030504040204" pitchFamily="50" charset="-128"/>
                        </a:rPr>
                        <a:t>】</a:t>
                      </a:r>
                      <a:endParaRPr kumimoji="1" lang="ja-JP" altLang="en-US" sz="1200" b="0" kern="120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削減額</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削減率</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a:solidFill>
                            <a:schemeClr val="tx1"/>
                          </a:solidFill>
                          <a:latin typeface="ＭＳ Ｐゴシック" pitchFamily="50" charset="-128"/>
                          <a:ea typeface="ＭＳ Ｐゴシック" pitchFamily="50" charset="-128"/>
                          <a:cs typeface="メイリオ" panose="020B0604030504040204" pitchFamily="50" charset="-128"/>
                        </a:rPr>
                        <a:t>見直し時期</a:t>
                      </a:r>
                      <a:endPar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b="0" dirty="0">
                          <a:solidFill>
                            <a:schemeClr val="tx1"/>
                          </a:solidFill>
                          <a:latin typeface="ＭＳ Ｐゴシック" pitchFamily="50" charset="-128"/>
                          <a:ea typeface="ＭＳ Ｐゴシック" pitchFamily="50" charset="-128"/>
                          <a:cs typeface="メイリオ" panose="020B0604030504040204" pitchFamily="50" charset="-128"/>
                        </a:rPr>
                        <a:t>見直し内容等</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00"/>
                  </a:ext>
                </a:extLst>
              </a:tr>
              <a:tr h="310947">
                <a:tc>
                  <a:txBody>
                    <a:bodyPr/>
                    <a:lstStyle/>
                    <a:p>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財</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アジア太平洋観光交流センター会費等</a:t>
                      </a:r>
                      <a:r>
                        <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rPr>
                        <a:t>50</a:t>
                      </a:r>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項目</a:t>
                      </a:r>
                      <a:endParaRPr kumimoji="1" lang="en-US" altLang="ja-JP" sz="1200" dirty="0">
                        <a:solidFill>
                          <a:schemeClr val="tx1"/>
                        </a:solidFill>
                        <a:latin typeface="ＭＳ Ｐゴシック" pitchFamily="50" charset="-128"/>
                        <a:ea typeface="ＭＳ Ｐゴシック" pitchFamily="50" charset="-128"/>
                        <a:cs typeface="メイリオ" panose="020B0604030504040204" pitchFamily="50" charset="-128"/>
                      </a:endParaRPr>
                    </a:p>
                    <a:p>
                      <a:r>
                        <a:rPr kumimoji="1" lang="ja-JP" altLang="en-US" sz="1200" dirty="0">
                          <a:solidFill>
                            <a:schemeClr val="tx1"/>
                          </a:solidFill>
                          <a:latin typeface="ＭＳ Ｐゴシック" pitchFamily="50" charset="-128"/>
                          <a:ea typeface="ＭＳ Ｐゴシック" pitchFamily="50" charset="-128"/>
                          <a:cs typeface="メイリオ" panose="020B0604030504040204" pitchFamily="50" charset="-128"/>
                        </a:rPr>
                        <a:t>　　</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dirty="0">
                          <a:solidFill>
                            <a:schemeClr val="tx1"/>
                          </a:solidFill>
                          <a:latin typeface="ＭＳ Ｐゴシック" pitchFamily="50" charset="-128"/>
                          <a:ea typeface="ＭＳ Ｐゴシック" pitchFamily="50" charset="-128"/>
                          <a:cs typeface="メイリオ" panose="020B0604030504040204" pitchFamily="50" charset="-128"/>
                        </a:rPr>
                        <a:t>財</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r>
                        <a:rPr kumimoji="1" lang="ja-JP" altLang="en-US" sz="1100" dirty="0">
                          <a:solidFill>
                            <a:schemeClr val="tx1"/>
                          </a:solidFill>
                          <a:latin typeface="ＭＳ Ｐゴシック" pitchFamily="50" charset="-128"/>
                          <a:ea typeface="ＭＳ Ｐゴシック" pitchFamily="50" charset="-128"/>
                          <a:cs typeface="メイリオ" panose="020B0604030504040204" pitchFamily="50" charset="-128"/>
                        </a:rPr>
                        <a:t>アジア太平洋観光交流センター</a:t>
                      </a:r>
                      <a:r>
                        <a:rPr kumimoji="1" lang="en-US" altLang="ja-JP" sz="1100" dirty="0">
                          <a:solidFill>
                            <a:schemeClr val="tx1"/>
                          </a:solidFill>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11</a:t>
                      </a:r>
                      <a:endParaRPr kumimoji="1" lang="ja-JP" altLang="en-US" sz="1200" dirty="0">
                        <a:latin typeface="ＭＳ Ｐゴシック" pitchFamily="50" charset="-128"/>
                        <a:ea typeface="ＭＳ Ｐゴシック" pitchFamily="50" charset="-128"/>
                        <a:cs typeface="メイリオ"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200" dirty="0">
                          <a:latin typeface="ＭＳ Ｐゴシック" pitchFamily="50" charset="-128"/>
                          <a:ea typeface="ＭＳ Ｐゴシック" pitchFamily="50" charset="-128"/>
                          <a:cs typeface="メイリオ" panose="020B0604030504040204" pitchFamily="50" charset="-128"/>
                        </a:rPr>
                        <a:t>100</a:t>
                      </a:r>
                      <a:r>
                        <a:rPr kumimoji="1" lang="ja-JP" altLang="en-US" sz="1200" dirty="0">
                          <a:latin typeface="ＭＳ Ｐゴシック" pitchFamily="50" charset="-128"/>
                          <a:ea typeface="ＭＳ Ｐゴシック" pitchFamily="50" charset="-128"/>
                          <a:cs typeface="メイリオ" panose="020B0604030504040204" pitchFamily="50" charset="-128"/>
                        </a:rPr>
                        <a:t>％</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200" dirty="0">
                          <a:latin typeface="ＭＳ Ｐゴシック" pitchFamily="50" charset="-128"/>
                          <a:ea typeface="ＭＳ Ｐゴシック" pitchFamily="50" charset="-128"/>
                          <a:cs typeface="メイリオ" panose="020B0604030504040204" pitchFamily="50" charset="-128"/>
                        </a:rPr>
                        <a:t>2012</a:t>
                      </a:r>
                      <a:r>
                        <a:rPr kumimoji="1" lang="ja-JP" altLang="en-US" sz="1200" dirty="0">
                          <a:latin typeface="ＭＳ Ｐゴシック" pitchFamily="50" charset="-128"/>
                          <a:ea typeface="ＭＳ Ｐゴシック" pitchFamily="50" charset="-128"/>
                          <a:cs typeface="メイリオ" panose="020B0604030504040204" pitchFamily="50" charset="-128"/>
                        </a:rPr>
                        <a:t>年度</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dirty="0">
                          <a:latin typeface="ＭＳ Ｐゴシック" pitchFamily="50" charset="-128"/>
                          <a:ea typeface="ＭＳ Ｐゴシック" pitchFamily="50" charset="-128"/>
                          <a:cs typeface="メイリオ" panose="020B0604030504040204" pitchFamily="50" charset="-128"/>
                        </a:rPr>
                        <a:t>廃止</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17" name="スライド番号プレースホルダ 16"/>
          <p:cNvSpPr>
            <a:spLocks noGrp="1"/>
          </p:cNvSpPr>
          <p:nvPr>
            <p:ph type="sldNum" sz="quarter" idx="12"/>
          </p:nvPr>
        </p:nvSpPr>
        <p:spPr/>
        <p:txBody>
          <a:bodyPr/>
          <a:lstStyle/>
          <a:p>
            <a:fld id="{CCEC3038-1CF1-4B63-9920-55248DCFBA97}" type="slidenum">
              <a:rPr kumimoji="1" lang="ja-JP" altLang="en-US" smtClean="0"/>
              <a:pPr/>
              <a:t>168</a:t>
            </a:fld>
            <a:endParaRPr kumimoji="1" lang="ja-JP" altLang="en-US"/>
          </a:p>
        </p:txBody>
      </p:sp>
      <p:sp>
        <p:nvSpPr>
          <p:cNvPr id="2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
        <p:nvSpPr>
          <p:cNvPr id="18" name="テキスト ボックス 17"/>
          <p:cNvSpPr txBox="1"/>
          <p:nvPr/>
        </p:nvSpPr>
        <p:spPr>
          <a:xfrm>
            <a:off x="7956376" y="0"/>
            <a:ext cx="936104" cy="338554"/>
          </a:xfrm>
          <a:prstGeom prst="rect">
            <a:avLst/>
          </a:prstGeom>
          <a:noFill/>
        </p:spPr>
        <p:txBody>
          <a:bodyPr wrap="square" rtlCol="0">
            <a:spAutoFit/>
          </a:bodyPr>
          <a:lstStyle/>
          <a:p>
            <a:r>
              <a:rPr kumimoji="1" lang="en-US" altLang="ja-JP" sz="1600" dirty="0"/>
              <a:t>A7.</a:t>
            </a:r>
            <a:r>
              <a:rPr lang="en-US" altLang="ja-JP" sz="1600" dirty="0"/>
              <a:t>(17)</a:t>
            </a:r>
            <a:endParaRPr kumimoji="1" lang="ja-JP" altLang="en-US" sz="1600" dirty="0"/>
          </a:p>
        </p:txBody>
      </p:sp>
    </p:spTree>
    <p:extLst>
      <p:ext uri="{BB962C8B-B14F-4D97-AF65-F5344CB8AC3E}">
        <p14:creationId xmlns:p14="http://schemas.microsoft.com/office/powerpoint/2010/main" val="1983903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755576" y="1638647"/>
          <a:ext cx="7992888" cy="3374529"/>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82575">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17091">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学校法人に対する補助金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mj-ea"/>
                          <a:ea typeface="+mj-ea"/>
                        </a:rPr>
                        <a:t>(</a:t>
                      </a:r>
                      <a:r>
                        <a:rPr lang="ja-JP" altLang="en-US" sz="1000" b="0" i="0" u="none" strike="noStrike" dirty="0">
                          <a:solidFill>
                            <a:schemeClr val="tx1"/>
                          </a:solidFill>
                          <a:latin typeface="+mj-ea"/>
                          <a:ea typeface="+mj-ea"/>
                        </a:rPr>
                        <a:t>財</a:t>
                      </a:r>
                      <a:r>
                        <a:rPr lang="en-US" altLang="ja-JP" sz="1000" b="0" i="0" u="none" strike="noStrike" dirty="0">
                          <a:solidFill>
                            <a:schemeClr val="tx1"/>
                          </a:solidFill>
                          <a:latin typeface="+mj-ea"/>
                          <a:ea typeface="+mj-ea"/>
                        </a:rPr>
                        <a:t>)</a:t>
                      </a:r>
                      <a:r>
                        <a:rPr lang="ja-JP" altLang="en-US" sz="1000" b="0" i="0" u="none" strike="noStrike" dirty="0">
                          <a:solidFill>
                            <a:schemeClr val="tx1"/>
                          </a:solidFill>
                          <a:latin typeface="+mj-ea"/>
                          <a:ea typeface="+mj-ea"/>
                        </a:rPr>
                        <a:t>大阪府私学総連合会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26,500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1602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義務教育に準ずる教育を実施する各種学校を設置する学校法人に対する補助金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chemeClr val="tx1"/>
                          </a:solidFill>
                          <a:latin typeface="ＭＳ Ｐゴシック" pitchFamily="50" charset="-128"/>
                          <a:ea typeface="ＭＳ Ｐゴシック" pitchFamily="50" charset="-128"/>
                        </a:rPr>
                        <a:t>学</a:t>
                      </a:r>
                      <a:r>
                        <a:rPr lang="en-US" altLang="zh-CN" sz="1000" b="0" i="0" u="none" strike="noStrike" dirty="0">
                          <a:solidFill>
                            <a:schemeClr val="tx1"/>
                          </a:solidFill>
                          <a:latin typeface="ＭＳ Ｐゴシック" pitchFamily="50" charset="-128"/>
                          <a:ea typeface="ＭＳ Ｐゴシック" pitchFamily="50" charset="-128"/>
                        </a:rPr>
                        <a:t>)</a:t>
                      </a:r>
                      <a:r>
                        <a:rPr lang="zh-CN" altLang="en-US" sz="1000" b="0" i="0" u="none" strike="noStrike" dirty="0">
                          <a:solidFill>
                            <a:schemeClr val="tx1"/>
                          </a:solidFill>
                          <a:latin typeface="ＭＳ Ｐゴシック" pitchFamily="50" charset="-128"/>
                          <a:ea typeface="ＭＳ Ｐゴシック" pitchFamily="50" charset="-128"/>
                        </a:rPr>
                        <a:t>大阪中華学校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27,500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1602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大阪市消費生活合理化協会運営補助金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大阪市消費生活合理化協会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1,230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大阪ホームレス就業支援センター事業補助金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大阪ホームレス就業支援センター運営協議会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4,500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21481">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私立保育園連盟運営補助金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a:t>
                      </a:r>
                      <a:r>
                        <a:rPr lang="zh-TW" altLang="en-US" sz="1000" b="0" i="0" u="none" strike="noStrike" dirty="0">
                          <a:solidFill>
                            <a:schemeClr val="tx1"/>
                          </a:solidFill>
                          <a:latin typeface="ＭＳ Ｐゴシック" pitchFamily="50" charset="-128"/>
                          <a:ea typeface="ＭＳ Ｐゴシック" pitchFamily="50" charset="-128"/>
                        </a:rPr>
                        <a:t>社</a:t>
                      </a:r>
                      <a:r>
                        <a:rPr lang="en-US" altLang="zh-TW" sz="1000" b="0" i="0" u="none" strike="noStrike" dirty="0">
                          <a:solidFill>
                            <a:schemeClr val="tx1"/>
                          </a:solidFill>
                          <a:latin typeface="ＭＳ Ｐゴシック" pitchFamily="50" charset="-128"/>
                          <a:ea typeface="ＭＳ Ｐゴシック" pitchFamily="50" charset="-128"/>
                        </a:rPr>
                        <a:t>)</a:t>
                      </a:r>
                      <a:r>
                        <a:rPr lang="zh-TW" altLang="en-US" sz="1000" b="0" i="0" u="none" strike="noStrike" dirty="0">
                          <a:solidFill>
                            <a:schemeClr val="tx1"/>
                          </a:solidFill>
                          <a:latin typeface="ＭＳ Ｐゴシック" pitchFamily="50" charset="-128"/>
                          <a:ea typeface="ＭＳ Ｐゴシック" pitchFamily="50" charset="-128"/>
                        </a:rPr>
                        <a:t>大阪市私立保育園連盟</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14,700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16024">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大阪市ユースオーケストラ運営補助金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大阪市ユースオーケストラ</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1,840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7</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公財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大阪市中小企業勤労者福祉サービスセンター管理運営事業補助金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大阪市中小企業勤労者福祉サービスセンター</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52,000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8257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8</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住民参加による街づくりの促進のための助成</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フレッシュ鶴橋再開発連絡協議会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500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2693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ＰＴＡ協議会運営補助金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大阪市ＰＴＡ協議会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1,200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16024">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10</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男女共同参画推進にかかる地域女性団体活動補助金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大阪市地域女性団体協議会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3,354</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1602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大阪第一人権擁護委員協議会事業補助金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大阪第一人権擁護委員協議会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2,300</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216024">
                <a:tc>
                  <a:txBody>
                    <a:bodyPr/>
                    <a:lstStyle/>
                    <a:p>
                      <a:pPr algn="ctr" fontAlgn="ctr">
                        <a:lnSpc>
                          <a:spcPts val="1100"/>
                        </a:lnSpc>
                      </a:pPr>
                      <a:r>
                        <a:rPr lang="en-US" altLang="ja-JP" sz="1000" b="0" i="0" u="none" strike="noStrike" dirty="0">
                          <a:solidFill>
                            <a:schemeClr val="tx1"/>
                          </a:solidFill>
                          <a:latin typeface="+mn-ea"/>
                          <a:ea typeface="+mn-ea"/>
                        </a:rPr>
                        <a:t>12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chemeClr val="tx1"/>
                          </a:solidFill>
                          <a:latin typeface="+mn-ea"/>
                          <a:ea typeface="+mn-ea"/>
                        </a:rPr>
                        <a:t>ＵＮＥＰ支援事業補助金（</a:t>
                      </a:r>
                      <a:r>
                        <a:rPr lang="en-US" altLang="ja-JP" sz="1000" b="0" i="0" u="none" strike="noStrike" dirty="0">
                          <a:solidFill>
                            <a:schemeClr val="tx1"/>
                          </a:solidFill>
                          <a:latin typeface="+mn-ea"/>
                          <a:ea typeface="+mn-ea"/>
                        </a:rPr>
                        <a:t>(</a:t>
                      </a:r>
                      <a:r>
                        <a:rPr lang="ja-JP" altLang="en-US" sz="1000" b="0" i="0" u="none" strike="noStrike" dirty="0">
                          <a:solidFill>
                            <a:schemeClr val="tx1"/>
                          </a:solidFill>
                          <a:latin typeface="+mn-ea"/>
                          <a:ea typeface="+mn-ea"/>
                        </a:rPr>
                        <a:t>公財</a:t>
                      </a:r>
                      <a:r>
                        <a:rPr lang="en-US" altLang="ja-JP" sz="1000" b="0" i="0" u="none" strike="noStrike" dirty="0">
                          <a:solidFill>
                            <a:schemeClr val="tx1"/>
                          </a:solidFill>
                          <a:latin typeface="+mn-ea"/>
                          <a:ea typeface="+mn-ea"/>
                        </a:rPr>
                        <a:t>)</a:t>
                      </a:r>
                      <a:r>
                        <a:rPr lang="ja-JP" altLang="en-US" sz="1000" b="0" i="0" u="none" strike="noStrike" dirty="0">
                          <a:solidFill>
                            <a:schemeClr val="tx1"/>
                          </a:solidFill>
                          <a:latin typeface="+mn-ea"/>
                          <a:ea typeface="+mn-ea"/>
                        </a:rPr>
                        <a:t>地球環境センター活動支援補助金）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公財</a:t>
                      </a:r>
                      <a:r>
                        <a:rPr lang="en-US" altLang="ja-JP" sz="1000" b="0" i="0" u="none" strike="noStrike" dirty="0">
                          <a:solidFill>
                            <a:schemeClr val="tx1"/>
                          </a:solidFill>
                          <a:latin typeface="ＭＳ Ｐゴシック" pitchFamily="50" charset="-128"/>
                          <a:ea typeface="ＭＳ Ｐゴシック" pitchFamily="50" charset="-128"/>
                        </a:rPr>
                        <a:t>)</a:t>
                      </a:r>
                      <a:r>
                        <a:rPr lang="ja-JP" altLang="en-US" sz="1000" b="0" i="0" u="none" strike="noStrike" dirty="0">
                          <a:solidFill>
                            <a:schemeClr val="tx1"/>
                          </a:solidFill>
                          <a:latin typeface="ＭＳ Ｐゴシック" pitchFamily="50" charset="-128"/>
                          <a:ea typeface="ＭＳ Ｐゴシック" pitchFamily="50" charset="-128"/>
                        </a:rPr>
                        <a:t>地球環境センター</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34,749</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chemeClr val="tx1"/>
                          </a:solidFill>
                          <a:latin typeface="+mj-ea"/>
                          <a:ea typeface="+mj-ea"/>
                        </a:rPr>
                        <a:t>100%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282575">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chemeClr val="tx1"/>
                          </a:solidFill>
                          <a:latin typeface="+mj-ea"/>
                          <a:ea typeface="+mj-ea"/>
                        </a:rPr>
                        <a:t>▲</a:t>
                      </a:r>
                      <a:r>
                        <a:rPr lang="en-US" altLang="ja-JP" sz="1000" b="0" i="0" u="none" strike="noStrike" dirty="0">
                          <a:solidFill>
                            <a:schemeClr val="tx1"/>
                          </a:solidFill>
                          <a:latin typeface="+mj-ea"/>
                          <a:ea typeface="+mj-ea"/>
                        </a:rPr>
                        <a:t>170,373</a:t>
                      </a:r>
                      <a:endParaRPr lang="ja-JP" altLang="en-US" sz="1000" b="0" i="0" u="none" strike="noStrike" dirty="0">
                        <a:solidFill>
                          <a:schemeClr val="tx1"/>
                        </a:solidFill>
                        <a:latin typeface="+mj-ea"/>
                        <a:ea typeface="+mj-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13"/>
                  </a:ext>
                </a:extLst>
              </a:tr>
            </a:tbl>
          </a:graphicData>
        </a:graphic>
      </p:graphicFrame>
      <p:sp>
        <p:nvSpPr>
          <p:cNvPr id="5" name="テキスト ボックス 1"/>
          <p:cNvSpPr txBox="1"/>
          <p:nvPr/>
        </p:nvSpPr>
        <p:spPr>
          <a:xfrm>
            <a:off x="4076700" y="200025"/>
            <a:ext cx="184731"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kumimoji="1" lang="ja-JP" altLang="en-US" sz="1100"/>
          </a:p>
        </p:txBody>
      </p:sp>
      <p:sp>
        <p:nvSpPr>
          <p:cNvPr id="10" name="正方形/長方形 9"/>
          <p:cNvSpPr/>
          <p:nvPr/>
        </p:nvSpPr>
        <p:spPr>
          <a:xfrm>
            <a:off x="179512" y="719639"/>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（１／５）</a:t>
            </a:r>
          </a:p>
        </p:txBody>
      </p:sp>
      <p:sp>
        <p:nvSpPr>
          <p:cNvPr id="11" name="正方形/長方形 10"/>
          <p:cNvSpPr/>
          <p:nvPr/>
        </p:nvSpPr>
        <p:spPr>
          <a:xfrm>
            <a:off x="323528" y="1120388"/>
            <a:ext cx="3312368" cy="292388"/>
          </a:xfrm>
          <a:prstGeom prst="rect">
            <a:avLst/>
          </a:prstGeom>
        </p:spPr>
        <p:txBody>
          <a:bodyPr wrap="square">
            <a:spAutoFit/>
          </a:bodyPr>
          <a:lstStyle/>
          <a:p>
            <a:r>
              <a:rPr lang="ja-JP" altLang="en-US" sz="1300" b="1" dirty="0">
                <a:latin typeface="+mn-ea"/>
              </a:rPr>
              <a:t>Ａ．補助金（団体運営補助）　　</a:t>
            </a:r>
            <a:r>
              <a:rPr lang="en-US" altLang="ja-JP" sz="1300" b="1" dirty="0">
                <a:latin typeface="+mn-ea"/>
              </a:rPr>
              <a:t>【14</a:t>
            </a:r>
            <a:r>
              <a:rPr lang="ja-JP" altLang="en-US" sz="1300" b="1" dirty="0">
                <a:latin typeface="+mn-ea"/>
              </a:rPr>
              <a:t>項目</a:t>
            </a:r>
            <a:r>
              <a:rPr lang="en-US" altLang="ja-JP" sz="1300" b="1" dirty="0">
                <a:latin typeface="+mn-ea"/>
              </a:rPr>
              <a:t>】</a:t>
            </a:r>
            <a:endParaRPr lang="ja-JP" altLang="en-US" sz="1300" b="1" dirty="0">
              <a:latin typeface="+mn-ea"/>
            </a:endParaRPr>
          </a:p>
        </p:txBody>
      </p:sp>
      <p:sp>
        <p:nvSpPr>
          <p:cNvPr id="12" name="正方形/長方形 11"/>
          <p:cNvSpPr/>
          <p:nvPr/>
        </p:nvSpPr>
        <p:spPr>
          <a:xfrm>
            <a:off x="467544" y="1341869"/>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12</a:t>
            </a:r>
            <a:r>
              <a:rPr lang="ja-JP" altLang="en-US" sz="1300" dirty="0">
                <a:latin typeface="+mn-ea"/>
              </a:rPr>
              <a:t>項目）</a:t>
            </a:r>
          </a:p>
        </p:txBody>
      </p:sp>
      <p:sp>
        <p:nvSpPr>
          <p:cNvPr id="13" name="正方形/長方形 12"/>
          <p:cNvSpPr/>
          <p:nvPr/>
        </p:nvSpPr>
        <p:spPr>
          <a:xfrm>
            <a:off x="7956376" y="1274217"/>
            <a:ext cx="1008112" cy="246221"/>
          </a:xfrm>
          <a:prstGeom prst="rect">
            <a:avLst/>
          </a:prstGeom>
        </p:spPr>
        <p:txBody>
          <a:bodyPr wrap="square">
            <a:spAutoFit/>
          </a:bodyPr>
          <a:lstStyle/>
          <a:p>
            <a:r>
              <a:rPr lang="ja-JP" altLang="en-US" sz="1000" dirty="0">
                <a:latin typeface="+mn-ea"/>
              </a:rPr>
              <a:t>（単位：千円）</a:t>
            </a:r>
          </a:p>
        </p:txBody>
      </p:sp>
      <p:sp>
        <p:nvSpPr>
          <p:cNvPr id="15" name="正方形/長方形 14"/>
          <p:cNvSpPr/>
          <p:nvPr/>
        </p:nvSpPr>
        <p:spPr>
          <a:xfrm>
            <a:off x="467544" y="5229200"/>
            <a:ext cx="3744416" cy="292388"/>
          </a:xfrm>
          <a:prstGeom prst="rect">
            <a:avLst/>
          </a:prstGeom>
        </p:spPr>
        <p:txBody>
          <a:bodyPr wrap="square">
            <a:spAutoFit/>
          </a:bodyPr>
          <a:lstStyle/>
          <a:p>
            <a:r>
              <a:rPr lang="ja-JP" altLang="en-US" sz="1300" dirty="0">
                <a:latin typeface="+mn-ea"/>
              </a:rPr>
              <a:t>■廃止のうえ、事業補助に転換　（</a:t>
            </a:r>
            <a:r>
              <a:rPr lang="en-US" altLang="ja-JP" sz="1300" dirty="0">
                <a:latin typeface="+mn-ea"/>
              </a:rPr>
              <a:t>2</a:t>
            </a:r>
            <a:r>
              <a:rPr lang="ja-JP" altLang="en-US" sz="1300" dirty="0">
                <a:latin typeface="+mn-ea"/>
              </a:rPr>
              <a:t>項目）</a:t>
            </a:r>
          </a:p>
        </p:txBody>
      </p:sp>
      <p:graphicFrame>
        <p:nvGraphicFramePr>
          <p:cNvPr id="16" name="表 15"/>
          <p:cNvGraphicFramePr>
            <a:graphicFrameLocks noGrp="1"/>
          </p:cNvGraphicFramePr>
          <p:nvPr/>
        </p:nvGraphicFramePr>
        <p:xfrm>
          <a:off x="755576" y="5517232"/>
          <a:ext cx="7992888" cy="1152128"/>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88032">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88032">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児童遊園活動費補助金</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a:rPr>
                        <a:t>関係児童遊園及びちびっこ広場運営委員会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4,240</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a:rPr>
                        <a:t>27%</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88032">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a:rPr>
                        <a:t>住宅地区改良事業等におけるまちづくり協議会助成</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a:rPr>
                        <a:t>各住宅改良地区まちづくり協議会</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14,735</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a:rPr>
                        <a:t>50%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88032">
                <a:tc gridSpan="2">
                  <a:txBody>
                    <a:bodyPr/>
                    <a:lstStyle/>
                    <a:p>
                      <a:pPr algn="ctr" fontAlgn="ctr">
                        <a:lnSpc>
                          <a:spcPts val="1100"/>
                        </a:lnSpc>
                      </a:pPr>
                      <a:r>
                        <a:rPr lang="ja-JP" altLang="en-US" sz="1000" b="0" i="0" u="none" strike="noStrike" dirty="0">
                          <a:solidFill>
                            <a:srgbClr val="000000"/>
                          </a:solidFill>
                          <a:latin typeface="ＭＳ Ｐゴシック"/>
                        </a:rPr>
                        <a:t>計</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rgbClr val="000000"/>
                        </a:solidFill>
                        <a:latin typeface="ＭＳ Ｐゴシック"/>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rgbClr val="000000"/>
                          </a:solidFill>
                          <a:latin typeface="ＭＳ Ｐゴシック"/>
                        </a:rPr>
                        <a:t>　</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18,975</a:t>
                      </a:r>
                      <a:endParaRPr lang="ja-JP" altLang="en-US"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
        <p:nvSpPr>
          <p:cNvPr id="17" name="正方形/長方形 16"/>
          <p:cNvSpPr/>
          <p:nvPr/>
        </p:nvSpPr>
        <p:spPr>
          <a:xfrm>
            <a:off x="7956376" y="5301208"/>
            <a:ext cx="1008112" cy="246221"/>
          </a:xfrm>
          <a:prstGeom prst="rect">
            <a:avLst/>
          </a:prstGeom>
        </p:spPr>
        <p:txBody>
          <a:bodyPr wrap="square">
            <a:spAutoFit/>
          </a:bodyPr>
          <a:lstStyle/>
          <a:p>
            <a:r>
              <a:rPr lang="ja-JP" altLang="en-US" sz="1000" dirty="0">
                <a:latin typeface="+mn-ea"/>
              </a:rPr>
              <a:t>（単位：千円）</a:t>
            </a:r>
          </a:p>
        </p:txBody>
      </p:sp>
      <p:sp>
        <p:nvSpPr>
          <p:cNvPr id="18" name="正方形/長方形 17"/>
          <p:cNvSpPr/>
          <p:nvPr/>
        </p:nvSpPr>
        <p:spPr>
          <a:xfrm>
            <a:off x="107504" y="179348"/>
            <a:ext cx="7128792" cy="369332"/>
          </a:xfrm>
          <a:prstGeom prst="rect">
            <a:avLst/>
          </a:prstGeom>
        </p:spPr>
        <p:txBody>
          <a:bodyPr wrap="square">
            <a:spAutoFit/>
          </a:bodyPr>
          <a:lstStyle/>
          <a:p>
            <a:r>
              <a:rPr lang="ja-JP" altLang="en-US" b="1" dirty="0">
                <a:solidFill>
                  <a:srgbClr val="000000"/>
                </a:solidFill>
                <a:latin typeface="Calibri" pitchFamily="34" charset="0"/>
              </a:rPr>
              <a:t>　補助金等の見直し（３／３）</a:t>
            </a:r>
          </a:p>
        </p:txBody>
      </p:sp>
      <p:cxnSp>
        <p:nvCxnSpPr>
          <p:cNvPr id="19" name="直線コネクタ 18"/>
          <p:cNvCxnSpPr/>
          <p:nvPr/>
        </p:nvCxnSpPr>
        <p:spPr>
          <a:xfrm>
            <a:off x="179512" y="548680"/>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 13"/>
          <p:cNvSpPr>
            <a:spLocks noGrp="1"/>
          </p:cNvSpPr>
          <p:nvPr>
            <p:ph type="sldNum" sz="quarter" idx="12"/>
          </p:nvPr>
        </p:nvSpPr>
        <p:spPr/>
        <p:txBody>
          <a:bodyPr/>
          <a:lstStyle/>
          <a:p>
            <a:fld id="{CCEC3038-1CF1-4B63-9920-55248DCFBA97}" type="slidenum">
              <a:rPr kumimoji="1" lang="ja-JP" altLang="en-US" smtClean="0"/>
              <a:pPr/>
              <a:t>169</a:t>
            </a:fld>
            <a:endParaRPr kumimoji="1" lang="ja-JP" altLang="en-US"/>
          </a:p>
        </p:txBody>
      </p:sp>
      <p:sp>
        <p:nvSpPr>
          <p:cNvPr id="20" name="テキスト ボックス 19"/>
          <p:cNvSpPr txBox="1"/>
          <p:nvPr/>
        </p:nvSpPr>
        <p:spPr>
          <a:xfrm>
            <a:off x="7956376" y="0"/>
            <a:ext cx="1187624" cy="338554"/>
          </a:xfrm>
          <a:prstGeom prst="rect">
            <a:avLst/>
          </a:prstGeom>
          <a:noFill/>
        </p:spPr>
        <p:txBody>
          <a:bodyPr wrap="square" rtlCol="0">
            <a:spAutoFit/>
          </a:bodyPr>
          <a:lstStyle/>
          <a:p>
            <a:r>
              <a:rPr lang="en-US" altLang="ja-JP" sz="1600" dirty="0"/>
              <a:t>A7.(17)</a:t>
            </a:r>
            <a:endParaRPr lang="ja-JP" altLang="en-US" sz="1600" dirty="0"/>
          </a:p>
        </p:txBody>
      </p:sp>
      <p:sp>
        <p:nvSpPr>
          <p:cNvPr id="22"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3158721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（２／５）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Ｂ．補助金（施設運営補助）　　</a:t>
            </a:r>
            <a:r>
              <a:rPr lang="en-US" altLang="ja-JP" sz="1300" b="1" dirty="0">
                <a:latin typeface="+mn-ea"/>
              </a:rPr>
              <a:t>【11</a:t>
            </a:r>
            <a:r>
              <a:rPr lang="ja-JP" altLang="en-US" sz="1300" b="1" dirty="0">
                <a:latin typeface="+mn-ea"/>
              </a:rPr>
              <a:t>項目</a:t>
            </a:r>
            <a:r>
              <a:rPr lang="en-US" altLang="ja-JP" sz="1300" b="1" dirty="0">
                <a:latin typeface="+mn-ea"/>
              </a:rPr>
              <a:t>】</a:t>
            </a:r>
            <a:r>
              <a:rPr lang="ja-JP" altLang="en-US" sz="1300" dirty="0">
                <a:latin typeface="+mn-ea"/>
              </a:rPr>
              <a:t>　 </a:t>
            </a:r>
            <a:r>
              <a:rPr lang="en-US" altLang="ja-JP" sz="1300" dirty="0">
                <a:latin typeface="+mn-ea"/>
              </a:rPr>
              <a:t>(</a:t>
            </a:r>
            <a:r>
              <a:rPr lang="ja-JP" altLang="en-US" sz="1300" dirty="0">
                <a:latin typeface="+mn-ea"/>
              </a:rPr>
              <a:t>うち</a:t>
            </a:r>
            <a:r>
              <a:rPr lang="en-US" altLang="ja-JP" sz="1300" dirty="0">
                <a:latin typeface="+mn-ea"/>
              </a:rPr>
              <a:t>2</a:t>
            </a:r>
            <a:r>
              <a:rPr lang="ja-JP" altLang="en-US" sz="1300" dirty="0">
                <a:latin typeface="+mn-ea"/>
              </a:rPr>
              <a:t>項目は見直し済）</a:t>
            </a:r>
          </a:p>
        </p:txBody>
      </p:sp>
      <p:sp>
        <p:nvSpPr>
          <p:cNvPr id="12" name="正方形/長方形 11"/>
          <p:cNvSpPr/>
          <p:nvPr/>
        </p:nvSpPr>
        <p:spPr>
          <a:xfrm>
            <a:off x="467544" y="975868"/>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6</a:t>
            </a:r>
            <a:r>
              <a:rPr lang="ja-JP" altLang="en-US" sz="1300" dirty="0">
                <a:latin typeface="+mn-ea"/>
              </a:rPr>
              <a:t>項目）</a:t>
            </a:r>
          </a:p>
        </p:txBody>
      </p:sp>
      <p:graphicFrame>
        <p:nvGraphicFramePr>
          <p:cNvPr id="13" name="表 12"/>
          <p:cNvGraphicFramePr>
            <a:graphicFrameLocks noGrp="1"/>
          </p:cNvGraphicFramePr>
          <p:nvPr/>
        </p:nvGraphicFramePr>
        <p:xfrm>
          <a:off x="755576" y="1273301"/>
          <a:ext cx="7992888" cy="2371723"/>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93914">
                <a:tc>
                  <a:txBody>
                    <a:bodyPr/>
                    <a:lstStyle/>
                    <a:p>
                      <a:pPr algn="ctr" fontAlgn="ctr">
                        <a:lnSpc>
                          <a:spcPts val="10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0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0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93914">
                <a:tc>
                  <a:txBody>
                    <a:bodyPr/>
                    <a:lstStyle/>
                    <a:p>
                      <a:pPr algn="ctr" fontAlgn="ctr">
                        <a:lnSpc>
                          <a:spcPts val="10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大阪人権博物館運営費補助</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a:solidFill>
                            <a:srgbClr val="000000"/>
                          </a:solidFill>
                          <a:latin typeface="ＭＳ Ｐゴシック"/>
                          <a:ea typeface="ＭＳ 明朝"/>
                          <a:cs typeface="Arial"/>
                        </a:rPr>
                        <a:t>(</a:t>
                      </a:r>
                      <a:r>
                        <a:rPr kumimoji="1" lang="zh-TW" sz="1000" kern="1200">
                          <a:solidFill>
                            <a:srgbClr val="000000"/>
                          </a:solidFill>
                          <a:latin typeface="ＭＳ 明朝"/>
                          <a:ea typeface="ＭＳ Ｐゴシック"/>
                          <a:cs typeface="Arial"/>
                        </a:rPr>
                        <a:t>財</a:t>
                      </a:r>
                      <a:r>
                        <a:rPr kumimoji="1" lang="en-US" sz="1000" kern="1200">
                          <a:solidFill>
                            <a:srgbClr val="000000"/>
                          </a:solidFill>
                          <a:latin typeface="ＭＳ Ｐゴシック"/>
                          <a:ea typeface="ＭＳ 明朝"/>
                          <a:cs typeface="Arial"/>
                        </a:rPr>
                        <a:t>)</a:t>
                      </a:r>
                      <a:r>
                        <a:rPr kumimoji="1" lang="zh-TW" sz="1000" kern="1200">
                          <a:solidFill>
                            <a:srgbClr val="000000"/>
                          </a:solidFill>
                          <a:latin typeface="ＭＳ 明朝"/>
                          <a:ea typeface="ＭＳ Ｐゴシック"/>
                          <a:cs typeface="Arial"/>
                        </a:rPr>
                        <a:t>大阪市人権博物館</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51,323</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
                <a:tc>
                  <a:txBody>
                    <a:bodyPr/>
                    <a:lstStyle/>
                    <a:p>
                      <a:pPr algn="ctr" fontAlgn="ctr">
                        <a:lnSpc>
                          <a:spcPts val="10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指定老人憩の家運営補助金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ja-JP" sz="1000" kern="1200">
                          <a:solidFill>
                            <a:srgbClr val="000000"/>
                          </a:solidFill>
                          <a:latin typeface="ＭＳ 明朝"/>
                          <a:ea typeface="ＭＳ Ｐゴシック"/>
                          <a:cs typeface="Arial"/>
                        </a:rPr>
                        <a:t>老人憩の家運営委員会委員長</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255</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3914">
                <a:tc>
                  <a:txBody>
                    <a:bodyPr/>
                    <a:lstStyle/>
                    <a:p>
                      <a:pPr algn="ctr" fontAlgn="ctr">
                        <a:lnSpc>
                          <a:spcPts val="10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家庭保育・ベビーセンター助成事業補助金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ja-JP" sz="1000" kern="1200">
                          <a:solidFill>
                            <a:srgbClr val="000000"/>
                          </a:solidFill>
                          <a:latin typeface="ＭＳ 明朝"/>
                          <a:ea typeface="ＭＳ Ｐゴシック"/>
                          <a:cs typeface="Arial"/>
                        </a:rPr>
                        <a:t>家庭保育及びベビーセンター実施者</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98,639</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3914">
                <a:tc>
                  <a:txBody>
                    <a:bodyPr/>
                    <a:lstStyle/>
                    <a:p>
                      <a:pPr algn="ctr" fontAlgn="ctr">
                        <a:lnSpc>
                          <a:spcPts val="10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民間保育所賃料等補助金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zh-CN" sz="1000" kern="1200">
                          <a:solidFill>
                            <a:srgbClr val="000000"/>
                          </a:solidFill>
                          <a:latin typeface="ＭＳ 明朝"/>
                          <a:ea typeface="ＭＳ Ｐゴシック"/>
                          <a:cs typeface="Arial"/>
                        </a:rPr>
                        <a:t>社会福祉法人　外</a:t>
                      </a:r>
                      <a:endParaRPr lang="ja-JP" sz="1000" kern="10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7,180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3914">
                <a:tc>
                  <a:txBody>
                    <a:bodyPr/>
                    <a:lstStyle/>
                    <a:p>
                      <a:pPr algn="ctr" fontAlgn="ctr">
                        <a:lnSpc>
                          <a:spcPts val="10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港湾労働者福利厚生事業補助金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財</a:t>
                      </a: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大阪港湾福利厚生協会</a:t>
                      </a:r>
                      <a:endParaRPr lang="ja-JP" sz="1000" kern="100" dirty="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3,000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3914">
                <a:tc>
                  <a:txBody>
                    <a:bodyPr/>
                    <a:lstStyle/>
                    <a:p>
                      <a:pPr algn="ctr" fontAlgn="ctr">
                        <a:lnSpc>
                          <a:spcPts val="1000"/>
                        </a:lnSpc>
                      </a:pPr>
                      <a:r>
                        <a:rPr lang="en-US" altLang="ja-JP" sz="1000" b="0" i="0" u="none" strike="noStrike" dirty="0">
                          <a:solidFill>
                            <a:schemeClr val="tx1"/>
                          </a:solidFill>
                          <a:latin typeface="ＭＳ Ｐゴシック" pitchFamily="50" charset="-128"/>
                          <a:ea typeface="ＭＳ Ｐゴシック" pitchFamily="50" charset="-128"/>
                        </a:rPr>
                        <a:t>6</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シルバーボランティアセンター運営事業補助金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spcAft>
                          <a:spcPts val="0"/>
                        </a:spcAft>
                      </a:pP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社</a:t>
                      </a:r>
                      <a:r>
                        <a:rPr kumimoji="1" lang="en-US" sz="1000" kern="1200" dirty="0">
                          <a:solidFill>
                            <a:srgbClr val="000000"/>
                          </a:solidFill>
                          <a:latin typeface="ＭＳ Ｐゴシック"/>
                          <a:ea typeface="ＭＳ 明朝"/>
                          <a:cs typeface="Arial"/>
                        </a:rPr>
                        <a:t>)</a:t>
                      </a:r>
                      <a:r>
                        <a:rPr kumimoji="1" lang="ja-JP" sz="1000" kern="1200" dirty="0">
                          <a:solidFill>
                            <a:srgbClr val="000000"/>
                          </a:solidFill>
                          <a:latin typeface="ＭＳ 明朝"/>
                          <a:ea typeface="ＭＳ Ｐゴシック"/>
                          <a:cs typeface="Arial"/>
                        </a:rPr>
                        <a:t>大阪市老人クラブ連合会</a:t>
                      </a:r>
                      <a:endParaRPr lang="ja-JP" sz="1000" kern="100" dirty="0">
                        <a:latin typeface="ＭＳ 明朝"/>
                        <a:ea typeface="ＭＳ 明朝"/>
                        <a:cs typeface="Times New Roman"/>
                      </a:endParaRPr>
                    </a:p>
                  </a:txBody>
                  <a:tcPr marL="36195" marR="3619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2,815</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3914">
                <a:tc gridSpan="2">
                  <a:txBody>
                    <a:bodyPr/>
                    <a:lstStyle/>
                    <a:p>
                      <a:pPr algn="ctr" fontAlgn="ctr">
                        <a:lnSpc>
                          <a:spcPts val="10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0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163,212</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7"/>
                  </a:ext>
                </a:extLst>
              </a:tr>
            </a:tbl>
          </a:graphicData>
        </a:graphic>
      </p:graphicFrame>
      <p:sp>
        <p:nvSpPr>
          <p:cNvPr id="15" name="正方形/長方形 14"/>
          <p:cNvSpPr/>
          <p:nvPr/>
        </p:nvSpPr>
        <p:spPr>
          <a:xfrm>
            <a:off x="467544" y="3761156"/>
            <a:ext cx="3312368" cy="292388"/>
          </a:xfrm>
          <a:prstGeom prst="rect">
            <a:avLst/>
          </a:prstGeom>
        </p:spPr>
        <p:txBody>
          <a:bodyPr wrap="square">
            <a:spAutoFit/>
          </a:bodyPr>
          <a:lstStyle/>
          <a:p>
            <a:r>
              <a:rPr lang="ja-JP" altLang="en-US" sz="1300" dirty="0">
                <a:latin typeface="+mn-ea"/>
              </a:rPr>
              <a:t>■補助率等を見直し　（</a:t>
            </a:r>
            <a:r>
              <a:rPr lang="en-US" altLang="ja-JP" sz="1300" dirty="0">
                <a:latin typeface="+mn-ea"/>
              </a:rPr>
              <a:t>2</a:t>
            </a:r>
            <a:r>
              <a:rPr lang="ja-JP" altLang="en-US" sz="1300" dirty="0">
                <a:latin typeface="+mn-ea"/>
              </a:rPr>
              <a:t>項目）</a:t>
            </a:r>
          </a:p>
        </p:txBody>
      </p:sp>
      <p:sp>
        <p:nvSpPr>
          <p:cNvPr id="16" name="正方形/長方形 15"/>
          <p:cNvSpPr/>
          <p:nvPr/>
        </p:nvSpPr>
        <p:spPr>
          <a:xfrm>
            <a:off x="7956376" y="1017679"/>
            <a:ext cx="1008112" cy="246221"/>
          </a:xfrm>
          <a:prstGeom prst="rect">
            <a:avLst/>
          </a:prstGeom>
        </p:spPr>
        <p:txBody>
          <a:bodyPr wrap="square">
            <a:spAutoFit/>
          </a:bodyPr>
          <a:lstStyle/>
          <a:p>
            <a:r>
              <a:rPr lang="ja-JP" altLang="en-US" sz="1000" dirty="0">
                <a:latin typeface="+mn-ea"/>
              </a:rPr>
              <a:t>（単位：千円）</a:t>
            </a:r>
          </a:p>
        </p:txBody>
      </p:sp>
      <p:graphicFrame>
        <p:nvGraphicFramePr>
          <p:cNvPr id="17" name="表 16"/>
          <p:cNvGraphicFramePr>
            <a:graphicFrameLocks noGrp="1"/>
          </p:cNvGraphicFramePr>
          <p:nvPr/>
        </p:nvGraphicFramePr>
        <p:xfrm>
          <a:off x="755576" y="4053544"/>
          <a:ext cx="7992888" cy="1175656"/>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err="1">
                          <a:solidFill>
                            <a:srgbClr val="000000"/>
                          </a:solidFill>
                          <a:latin typeface="+mn-ea"/>
                          <a:ea typeface="+mn-ea"/>
                        </a:rPr>
                        <a:t>障がい</a:t>
                      </a:r>
                      <a:r>
                        <a:rPr lang="ja-JP" altLang="en-US" sz="1000" b="0" i="0" u="none" strike="noStrike" dirty="0">
                          <a:solidFill>
                            <a:srgbClr val="000000"/>
                          </a:solidFill>
                          <a:latin typeface="+mn-ea"/>
                          <a:ea typeface="+mn-ea"/>
                        </a:rPr>
                        <a:t>者職業能力開発訓練施設運営助成</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社福</a:t>
                      </a: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大阪市障害者福祉・スポーツ協会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7,464</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mn-ea"/>
                          <a:ea typeface="+mn-ea"/>
                        </a:rPr>
                        <a:t>点字図書館運営補助金（情報文化センター）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社福</a:t>
                      </a: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日本ライトハウス</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4,663</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12,127</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
        <p:nvSpPr>
          <p:cNvPr id="18" name="正方形/長方形 17"/>
          <p:cNvSpPr/>
          <p:nvPr/>
        </p:nvSpPr>
        <p:spPr>
          <a:xfrm>
            <a:off x="467544" y="5345332"/>
            <a:ext cx="3312368" cy="292388"/>
          </a:xfrm>
          <a:prstGeom prst="rect">
            <a:avLst/>
          </a:prstGeom>
        </p:spPr>
        <p:txBody>
          <a:bodyPr wrap="square">
            <a:spAutoFit/>
          </a:bodyPr>
          <a:lstStyle/>
          <a:p>
            <a:r>
              <a:rPr lang="ja-JP" altLang="en-US" sz="1300" dirty="0">
                <a:latin typeface="+mn-ea"/>
              </a:rPr>
              <a:t>■他制度に移行　（</a:t>
            </a:r>
            <a:r>
              <a:rPr lang="en-US" altLang="ja-JP" sz="1300" dirty="0">
                <a:latin typeface="+mn-ea"/>
              </a:rPr>
              <a:t>1</a:t>
            </a:r>
            <a:r>
              <a:rPr lang="ja-JP" altLang="en-US" sz="1300" dirty="0">
                <a:latin typeface="+mn-ea"/>
              </a:rPr>
              <a:t>項目）</a:t>
            </a:r>
          </a:p>
        </p:txBody>
      </p:sp>
      <p:graphicFrame>
        <p:nvGraphicFramePr>
          <p:cNvPr id="19" name="表 18"/>
          <p:cNvGraphicFramePr>
            <a:graphicFrameLocks noGrp="1"/>
          </p:cNvGraphicFramePr>
          <p:nvPr/>
        </p:nvGraphicFramePr>
        <p:xfrm>
          <a:off x="755576" y="5637720"/>
          <a:ext cx="7992888" cy="881742"/>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kumimoji="1" lang="ja-JP" altLang="en-US" sz="1000" b="0" i="0" u="none" strike="noStrike" kern="1200" dirty="0" err="1">
                          <a:solidFill>
                            <a:srgbClr val="000000"/>
                          </a:solidFill>
                          <a:latin typeface="+mj-ea"/>
                          <a:ea typeface="+mn-ea"/>
                          <a:cs typeface="+mn-cs"/>
                        </a:rPr>
                        <a:t>精神障がい</a:t>
                      </a:r>
                      <a:r>
                        <a:rPr kumimoji="1" lang="ja-JP" altLang="en-US" sz="1000" b="0" i="0" u="none" strike="noStrike" kern="1200" dirty="0">
                          <a:solidFill>
                            <a:srgbClr val="000000"/>
                          </a:solidFill>
                          <a:latin typeface="+mj-ea"/>
                          <a:ea typeface="+mn-ea"/>
                          <a:cs typeface="+mn-cs"/>
                        </a:rPr>
                        <a:t>者社会復帰施設運営補助金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大阪市管轄社会復帰施設</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mn-ea"/>
                          <a:ea typeface="+mn-ea"/>
                        </a:rPr>
                        <a:t>0</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rgbClr val="000000"/>
                          </a:solidFill>
                          <a:latin typeface="+mn-ea"/>
                          <a:ea typeface="+mn-ea"/>
                        </a:rPr>
                        <a:t>0</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2"/>
                  </a:ext>
                </a:extLst>
              </a:tr>
            </a:tbl>
          </a:graphicData>
        </a:graphic>
      </p:graphicFrame>
      <p:sp>
        <p:nvSpPr>
          <p:cNvPr id="20" name="正方形/長方形 19"/>
          <p:cNvSpPr/>
          <p:nvPr/>
        </p:nvSpPr>
        <p:spPr>
          <a:xfrm>
            <a:off x="7956376" y="3807323"/>
            <a:ext cx="1008112" cy="246221"/>
          </a:xfrm>
          <a:prstGeom prst="rect">
            <a:avLst/>
          </a:prstGeom>
        </p:spPr>
        <p:txBody>
          <a:bodyPr wrap="square">
            <a:spAutoFit/>
          </a:bodyPr>
          <a:lstStyle/>
          <a:p>
            <a:r>
              <a:rPr lang="ja-JP" altLang="en-US" sz="1000" dirty="0">
                <a:latin typeface="+mn-ea"/>
              </a:rPr>
              <a:t>（単位：千円）</a:t>
            </a:r>
          </a:p>
        </p:txBody>
      </p:sp>
      <p:sp>
        <p:nvSpPr>
          <p:cNvPr id="21" name="正方形/長方形 20"/>
          <p:cNvSpPr/>
          <p:nvPr/>
        </p:nvSpPr>
        <p:spPr>
          <a:xfrm>
            <a:off x="7956376" y="5415027"/>
            <a:ext cx="1008112" cy="246221"/>
          </a:xfrm>
          <a:prstGeom prst="rect">
            <a:avLst/>
          </a:prstGeom>
        </p:spPr>
        <p:txBody>
          <a:bodyPr wrap="square">
            <a:spAutoFit/>
          </a:bodyPr>
          <a:lstStyle/>
          <a:p>
            <a:r>
              <a:rPr lang="ja-JP" altLang="en-US" sz="1000" dirty="0">
                <a:latin typeface="+mn-ea"/>
              </a:rPr>
              <a:t>（単位：千円）</a:t>
            </a:r>
          </a:p>
        </p:txBody>
      </p:sp>
      <p:sp>
        <p:nvSpPr>
          <p:cNvPr id="14" name="スライド番号プレースホルダ 13"/>
          <p:cNvSpPr>
            <a:spLocks noGrp="1"/>
          </p:cNvSpPr>
          <p:nvPr>
            <p:ph type="sldNum" sz="quarter" idx="12"/>
          </p:nvPr>
        </p:nvSpPr>
        <p:spPr/>
        <p:txBody>
          <a:bodyPr/>
          <a:lstStyle/>
          <a:p>
            <a:fld id="{CCEC3038-1CF1-4B63-9920-55248DCFBA97}" type="slidenum">
              <a:rPr kumimoji="1" lang="ja-JP" altLang="en-US" smtClean="0"/>
              <a:pPr/>
              <a:t>170</a:t>
            </a:fld>
            <a:endParaRPr kumimoji="1" lang="ja-JP" altLang="en-US"/>
          </a:p>
        </p:txBody>
      </p:sp>
      <p:sp>
        <p:nvSpPr>
          <p:cNvPr id="22" name="テキスト ボックス 21"/>
          <p:cNvSpPr txBox="1"/>
          <p:nvPr/>
        </p:nvSpPr>
        <p:spPr>
          <a:xfrm>
            <a:off x="7956376" y="0"/>
            <a:ext cx="1187624" cy="338554"/>
          </a:xfrm>
          <a:prstGeom prst="rect">
            <a:avLst/>
          </a:prstGeom>
          <a:noFill/>
        </p:spPr>
        <p:txBody>
          <a:bodyPr wrap="square" rtlCol="0">
            <a:spAutoFit/>
          </a:bodyPr>
          <a:lstStyle/>
          <a:p>
            <a:r>
              <a:rPr lang="en-US" altLang="ja-JP" sz="1600" dirty="0"/>
              <a:t>A7.(17)</a:t>
            </a:r>
            <a:endParaRPr lang="ja-JP" altLang="en-US" sz="1600" dirty="0"/>
          </a:p>
        </p:txBody>
      </p:sp>
      <p:sp>
        <p:nvSpPr>
          <p:cNvPr id="24"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419800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117</a:t>
            </a:fld>
            <a:endParaRPr kumimoji="1" lang="ja-JP" altLang="en-US"/>
          </a:p>
        </p:txBody>
      </p:sp>
      <p:sp>
        <p:nvSpPr>
          <p:cNvPr id="8" name="テキスト ボックス 7"/>
          <p:cNvSpPr txBox="1"/>
          <p:nvPr/>
        </p:nvSpPr>
        <p:spPr>
          <a:xfrm>
            <a:off x="0" y="1"/>
            <a:ext cx="7668344" cy="430887"/>
          </a:xfrm>
          <a:prstGeom prst="rect">
            <a:avLst/>
          </a:prstGeom>
          <a:noFill/>
        </p:spPr>
        <p:txBody>
          <a:bodyPr wrap="square" rtlCol="0">
            <a:spAutoFit/>
          </a:bodyPr>
          <a:lstStyle/>
          <a:p>
            <a:r>
              <a:rPr lang="en-US" altLang="ja-JP" sz="1100" dirty="0"/>
              <a:t>Ⅱ</a:t>
            </a:r>
            <a:r>
              <a:rPr lang="ja-JP" altLang="en-US" sz="1100" dirty="0"/>
              <a:t>公民連携／経営形態の見直し</a:t>
            </a:r>
            <a:r>
              <a:rPr lang="en-US" altLang="ja-JP" sz="1100" dirty="0" smtClean="0"/>
              <a:t>【</a:t>
            </a:r>
            <a:r>
              <a:rPr lang="ja-JP" altLang="en-US" sz="1100" dirty="0" smtClean="0"/>
              <a:t>公民連携の推進</a:t>
            </a:r>
            <a:r>
              <a:rPr lang="en-US" altLang="ja-JP" sz="1100" dirty="0" smtClean="0"/>
              <a:t>】</a:t>
            </a:r>
            <a:r>
              <a:rPr lang="ja-JP" altLang="en-US" sz="1100" dirty="0"/>
              <a:t>・企業等との連携</a:t>
            </a:r>
          </a:p>
          <a:p>
            <a:endParaRPr lang="en-US" altLang="ja-JP" sz="1100" dirty="0">
              <a:solidFill>
                <a:srgbClr val="FF0000"/>
              </a:solidFill>
            </a:endParaRPr>
          </a:p>
        </p:txBody>
      </p:sp>
      <p:sp>
        <p:nvSpPr>
          <p:cNvPr id="10" name="正方形/長方形 9"/>
          <p:cNvSpPr/>
          <p:nvPr/>
        </p:nvSpPr>
        <p:spPr>
          <a:xfrm>
            <a:off x="251520" y="323364"/>
            <a:ext cx="5904656" cy="369332"/>
          </a:xfrm>
          <a:prstGeom prst="rect">
            <a:avLst/>
          </a:prstGeom>
        </p:spPr>
        <p:txBody>
          <a:bodyPr wrap="square">
            <a:spAutoFit/>
          </a:bodyPr>
          <a:lstStyle/>
          <a:p>
            <a:r>
              <a:rPr lang="ja-JP" altLang="ja-JP" b="1" dirty="0"/>
              <a:t>包括連携協定締結数</a:t>
            </a:r>
            <a:r>
              <a:rPr lang="ja-JP" altLang="en-US" b="1" dirty="0"/>
              <a:t>等</a:t>
            </a:r>
            <a:r>
              <a:rPr lang="ja-JP" altLang="en-US" b="1" dirty="0">
                <a:solidFill>
                  <a:srgbClr val="000000"/>
                </a:solidFill>
                <a:latin typeface="Calibri" pitchFamily="34" charset="0"/>
              </a:rPr>
              <a:t>の推移</a:t>
            </a:r>
            <a:endParaRPr lang="en-US" altLang="ja-JP" dirty="0"/>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コンテンツ プレースホルダー 2"/>
          <p:cNvSpPr txBox="1">
            <a:spLocks/>
          </p:cNvSpPr>
          <p:nvPr/>
        </p:nvSpPr>
        <p:spPr>
          <a:xfrm>
            <a:off x="203576" y="908720"/>
            <a:ext cx="4772297" cy="1223861"/>
          </a:xfrm>
          <a:prstGeom prst="rect">
            <a:avLst/>
          </a:prstGeom>
          <a:noFill/>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en-US" altLang="ja-JP" sz="1800" dirty="0">
                <a:solidFill>
                  <a:schemeClr val="tx1"/>
                </a:solidFill>
              </a:rPr>
              <a:t>2017</a:t>
            </a:r>
            <a:r>
              <a:rPr lang="ja-JP" altLang="en-US" sz="1800" dirty="0">
                <a:solidFill>
                  <a:schemeClr val="tx1"/>
                </a:solidFill>
              </a:rPr>
              <a:t>年度成果</a:t>
            </a:r>
            <a:endParaRPr lang="en-US" altLang="ja-JP" sz="1800" dirty="0">
              <a:solidFill>
                <a:schemeClr val="tx1"/>
              </a:solidFill>
            </a:endParaRPr>
          </a:p>
          <a:p>
            <a:pPr algn="l">
              <a:buFont typeface="Wingdings" panose="05000000000000000000" pitchFamily="2" charset="2"/>
              <a:buChar char="Ø"/>
            </a:pPr>
            <a:r>
              <a:rPr lang="ja-JP" altLang="ja-JP" sz="1800" dirty="0">
                <a:solidFill>
                  <a:schemeClr val="tx1"/>
                </a:solidFill>
              </a:rPr>
              <a:t>包括連携協定締結数</a:t>
            </a:r>
            <a:endParaRPr lang="en-US" altLang="ja-JP" sz="1800" dirty="0">
              <a:solidFill>
                <a:schemeClr val="tx1"/>
              </a:solidFill>
            </a:endParaRPr>
          </a:p>
          <a:p>
            <a:pPr algn="l"/>
            <a:r>
              <a:rPr lang="ja-JP" altLang="en-US" sz="1800" dirty="0">
                <a:solidFill>
                  <a:schemeClr val="tx1"/>
                </a:solidFill>
              </a:rPr>
              <a:t>　　</a:t>
            </a:r>
            <a:r>
              <a:rPr lang="en-US" altLang="ja-JP" sz="1800" dirty="0">
                <a:solidFill>
                  <a:schemeClr val="tx1"/>
                </a:solidFill>
              </a:rPr>
              <a:t>2017</a:t>
            </a:r>
            <a:r>
              <a:rPr lang="ja-JP" altLang="en-US" sz="1800" dirty="0">
                <a:solidFill>
                  <a:schemeClr val="tx1"/>
                </a:solidFill>
              </a:rPr>
              <a:t>年度</a:t>
            </a:r>
            <a:r>
              <a:rPr lang="ja-JP" altLang="ja-JP" sz="1800" dirty="0">
                <a:solidFill>
                  <a:schemeClr val="tx1"/>
                </a:solidFill>
              </a:rPr>
              <a:t>新規　</a:t>
            </a:r>
            <a:r>
              <a:rPr lang="en-US" altLang="ja-JP" sz="1800" dirty="0" smtClean="0">
                <a:solidFill>
                  <a:schemeClr val="tx1"/>
                </a:solidFill>
              </a:rPr>
              <a:t>8</a:t>
            </a:r>
            <a:r>
              <a:rPr lang="ja-JP" altLang="en-US" sz="1800" dirty="0" smtClean="0">
                <a:solidFill>
                  <a:schemeClr val="tx1"/>
                </a:solidFill>
              </a:rPr>
              <a:t>件</a:t>
            </a:r>
            <a:endParaRPr lang="en-US" altLang="ja-JP" sz="1800" strike="sngStrike" dirty="0">
              <a:solidFill>
                <a:schemeClr val="tx1"/>
              </a:solidFill>
            </a:endParaRPr>
          </a:p>
          <a:p>
            <a:pPr algn="l"/>
            <a:r>
              <a:rPr lang="ja-JP" altLang="en-US" sz="1800" dirty="0">
                <a:solidFill>
                  <a:schemeClr val="tx1"/>
                </a:solidFill>
              </a:rPr>
              <a:t>　　（</a:t>
            </a:r>
            <a:r>
              <a:rPr lang="en-US" altLang="ja-JP" sz="1800" dirty="0">
                <a:solidFill>
                  <a:schemeClr val="tx1"/>
                </a:solidFill>
              </a:rPr>
              <a:t>2018</a:t>
            </a:r>
            <a:r>
              <a:rPr lang="ja-JP" altLang="en-US" sz="1800" dirty="0">
                <a:solidFill>
                  <a:schemeClr val="tx1"/>
                </a:solidFill>
              </a:rPr>
              <a:t>年</a:t>
            </a:r>
            <a:r>
              <a:rPr lang="en-US" altLang="ja-JP" sz="1800" dirty="0">
                <a:solidFill>
                  <a:schemeClr val="tx1"/>
                </a:solidFill>
              </a:rPr>
              <a:t>3</a:t>
            </a:r>
            <a:r>
              <a:rPr lang="ja-JP" altLang="en-US" sz="1800" dirty="0">
                <a:solidFill>
                  <a:schemeClr val="tx1"/>
                </a:solidFill>
              </a:rPr>
              <a:t>月末現在　</a:t>
            </a:r>
            <a:r>
              <a:rPr lang="en-US" altLang="ja-JP" sz="1800" dirty="0">
                <a:solidFill>
                  <a:schemeClr val="tx1"/>
                </a:solidFill>
              </a:rPr>
              <a:t>38</a:t>
            </a:r>
            <a:r>
              <a:rPr lang="ja-JP" altLang="en-US" sz="1800" dirty="0" smtClean="0">
                <a:solidFill>
                  <a:schemeClr val="tx1"/>
                </a:solidFill>
              </a:rPr>
              <a:t>件</a:t>
            </a:r>
            <a:r>
              <a:rPr lang="ja-JP" altLang="en-US" sz="1800" dirty="0">
                <a:solidFill>
                  <a:schemeClr val="tx1"/>
                </a:solidFill>
              </a:rPr>
              <a:t>）</a:t>
            </a:r>
            <a:endParaRPr lang="ja-JP" altLang="ja-JP" sz="1800" dirty="0">
              <a:solidFill>
                <a:schemeClr val="tx1"/>
              </a:solidFill>
            </a:endParaRPr>
          </a:p>
        </p:txBody>
      </p:sp>
      <p:sp>
        <p:nvSpPr>
          <p:cNvPr id="15" name="コンテンツ プレースホルダー 2"/>
          <p:cNvSpPr txBox="1">
            <a:spLocks/>
          </p:cNvSpPr>
          <p:nvPr/>
        </p:nvSpPr>
        <p:spPr>
          <a:xfrm>
            <a:off x="180836" y="3861048"/>
            <a:ext cx="4772297" cy="1031685"/>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buFont typeface="Wingdings" panose="05000000000000000000" pitchFamily="2" charset="2"/>
              <a:buChar char="Ø"/>
            </a:pPr>
            <a:r>
              <a:rPr lang="ja-JP" altLang="ja-JP" sz="1800" dirty="0">
                <a:solidFill>
                  <a:schemeClr val="tx1"/>
                </a:solidFill>
              </a:rPr>
              <a:t>クリック募金協賛企業数</a:t>
            </a:r>
          </a:p>
          <a:p>
            <a:pPr algn="l"/>
            <a:r>
              <a:rPr lang="ja-JP" altLang="en-US" sz="1800" dirty="0">
                <a:solidFill>
                  <a:schemeClr val="tx1"/>
                </a:solidFill>
              </a:rPr>
              <a:t>　</a:t>
            </a:r>
            <a:r>
              <a:rPr lang="ja-JP" altLang="ja-JP" sz="1800" dirty="0">
                <a:solidFill>
                  <a:schemeClr val="tx1"/>
                </a:solidFill>
              </a:rPr>
              <a:t>　</a:t>
            </a:r>
            <a:r>
              <a:rPr lang="en-US" altLang="ja-JP" sz="1800" dirty="0">
                <a:solidFill>
                  <a:schemeClr val="tx1"/>
                </a:solidFill>
              </a:rPr>
              <a:t>2017</a:t>
            </a:r>
            <a:r>
              <a:rPr lang="ja-JP" altLang="en-US" sz="1800" dirty="0">
                <a:solidFill>
                  <a:schemeClr val="tx1"/>
                </a:solidFill>
              </a:rPr>
              <a:t>年度</a:t>
            </a:r>
            <a:r>
              <a:rPr lang="ja-JP" altLang="ja-JP" sz="1800" dirty="0">
                <a:solidFill>
                  <a:schemeClr val="tx1"/>
                </a:solidFill>
              </a:rPr>
              <a:t>新規　</a:t>
            </a:r>
            <a:r>
              <a:rPr lang="en-US" altLang="ja-JP" sz="1800" dirty="0">
                <a:solidFill>
                  <a:schemeClr val="tx1"/>
                </a:solidFill>
              </a:rPr>
              <a:t>14</a:t>
            </a:r>
            <a:r>
              <a:rPr lang="ja-JP" altLang="en-US" sz="1800" dirty="0">
                <a:solidFill>
                  <a:schemeClr val="tx1"/>
                </a:solidFill>
              </a:rPr>
              <a:t>社</a:t>
            </a:r>
            <a:endParaRPr lang="en-US" altLang="ja-JP" sz="1800" strike="sngStrike" dirty="0">
              <a:solidFill>
                <a:schemeClr val="tx1"/>
              </a:solidFill>
            </a:endParaRPr>
          </a:p>
          <a:p>
            <a:pPr algn="l"/>
            <a:r>
              <a:rPr lang="ja-JP" altLang="en-US" sz="1800" dirty="0">
                <a:solidFill>
                  <a:schemeClr val="tx1"/>
                </a:solidFill>
              </a:rPr>
              <a:t>　　</a:t>
            </a:r>
            <a:r>
              <a:rPr lang="ja-JP" altLang="en-US" sz="1400" dirty="0">
                <a:solidFill>
                  <a:schemeClr val="tx1"/>
                </a:solidFill>
              </a:rPr>
              <a:t>（</a:t>
            </a:r>
            <a:r>
              <a:rPr lang="en-US" altLang="ja-JP" sz="1400" dirty="0">
                <a:solidFill>
                  <a:schemeClr val="tx1"/>
                </a:solidFill>
              </a:rPr>
              <a:t>2018</a:t>
            </a:r>
            <a:r>
              <a:rPr lang="ja-JP" altLang="en-US" sz="1400" dirty="0">
                <a:solidFill>
                  <a:schemeClr val="tx1"/>
                </a:solidFill>
              </a:rPr>
              <a:t>年</a:t>
            </a:r>
            <a:r>
              <a:rPr lang="en-US" altLang="ja-JP" sz="1400" dirty="0">
                <a:solidFill>
                  <a:schemeClr val="tx1"/>
                </a:solidFill>
              </a:rPr>
              <a:t>3</a:t>
            </a:r>
            <a:r>
              <a:rPr lang="ja-JP" altLang="en-US" sz="1400" dirty="0">
                <a:solidFill>
                  <a:schemeClr val="tx1"/>
                </a:solidFill>
              </a:rPr>
              <a:t>月末現在協賛企業数　</a:t>
            </a:r>
            <a:r>
              <a:rPr lang="en-US" altLang="ja-JP" sz="1400" dirty="0">
                <a:solidFill>
                  <a:schemeClr val="tx1"/>
                </a:solidFill>
              </a:rPr>
              <a:t>20</a:t>
            </a:r>
            <a:r>
              <a:rPr lang="ja-JP" altLang="en-US" sz="1400" dirty="0">
                <a:solidFill>
                  <a:schemeClr val="tx1"/>
                </a:solidFill>
              </a:rPr>
              <a:t>社）</a:t>
            </a:r>
            <a:endParaRPr lang="en-US" altLang="ja-JP" sz="1400" dirty="0">
              <a:solidFill>
                <a:schemeClr val="tx1"/>
              </a:solidFill>
            </a:endParaRPr>
          </a:p>
          <a:p>
            <a:pPr algn="l"/>
            <a:r>
              <a:rPr lang="ja-JP" altLang="en-US" sz="1400" dirty="0">
                <a:solidFill>
                  <a:schemeClr val="tx1"/>
                </a:solidFill>
              </a:rPr>
              <a:t>　　　（注）</a:t>
            </a:r>
            <a:r>
              <a:rPr lang="en-US" altLang="ja-JP" sz="1400" dirty="0">
                <a:solidFill>
                  <a:schemeClr val="tx1"/>
                </a:solidFill>
              </a:rPr>
              <a:t>2017</a:t>
            </a:r>
            <a:r>
              <a:rPr lang="ja-JP" altLang="en-US" sz="1400" dirty="0">
                <a:solidFill>
                  <a:schemeClr val="tx1"/>
                </a:solidFill>
              </a:rPr>
              <a:t>年度：解約企業</a:t>
            </a:r>
            <a:r>
              <a:rPr lang="en-US" altLang="ja-JP" sz="1400" dirty="0">
                <a:solidFill>
                  <a:schemeClr val="tx1"/>
                </a:solidFill>
              </a:rPr>
              <a:t>1</a:t>
            </a:r>
            <a:r>
              <a:rPr lang="ja-JP" altLang="en-US" sz="1400" dirty="0">
                <a:solidFill>
                  <a:schemeClr val="tx1"/>
                </a:solidFill>
              </a:rPr>
              <a:t>社あり）</a:t>
            </a:r>
            <a:endParaRPr lang="ja-JP" altLang="ja-JP" sz="1400" dirty="0">
              <a:solidFill>
                <a:schemeClr val="tx1"/>
              </a:solidFill>
            </a:endParaRPr>
          </a:p>
        </p:txBody>
      </p:sp>
      <p:sp>
        <p:nvSpPr>
          <p:cNvPr id="12" name="テキスト ボックス 11"/>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30</a:t>
            </a:r>
            <a:r>
              <a:rPr lang="en-US" altLang="ja-JP" sz="1400" dirty="0" smtClean="0">
                <a:solidFill>
                  <a:prstClr val="black"/>
                </a:solidFill>
              </a:rPr>
              <a:t>)</a:t>
            </a:r>
            <a:endParaRPr lang="ja-JP" altLang="en-US" sz="1400" dirty="0">
              <a:solidFill>
                <a:prstClr val="black"/>
              </a:solidFill>
            </a:endParaRPr>
          </a:p>
        </p:txBody>
      </p:sp>
      <p:sp>
        <p:nvSpPr>
          <p:cNvPr id="13" name="正方形/長方形 12"/>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pic>
        <p:nvPicPr>
          <p:cNvPr id="2" name="図 1"/>
          <p:cNvPicPr>
            <a:picLocks noChangeAspect="1"/>
          </p:cNvPicPr>
          <p:nvPr/>
        </p:nvPicPr>
        <p:blipFill>
          <a:blip r:embed="rId2"/>
          <a:stretch>
            <a:fillRect/>
          </a:stretch>
        </p:blipFill>
        <p:spPr>
          <a:xfrm>
            <a:off x="3887165" y="1111514"/>
            <a:ext cx="4986960" cy="2749534"/>
          </a:xfrm>
          <a:prstGeom prst="rect">
            <a:avLst/>
          </a:prstGeom>
        </p:spPr>
      </p:pic>
      <p:pic>
        <p:nvPicPr>
          <p:cNvPr id="3" name="図 2"/>
          <p:cNvPicPr>
            <a:picLocks noChangeAspect="1"/>
          </p:cNvPicPr>
          <p:nvPr/>
        </p:nvPicPr>
        <p:blipFill>
          <a:blip r:embed="rId3"/>
          <a:stretch>
            <a:fillRect/>
          </a:stretch>
        </p:blipFill>
        <p:spPr>
          <a:xfrm>
            <a:off x="4011149" y="4057790"/>
            <a:ext cx="4543915" cy="2722719"/>
          </a:xfrm>
          <a:prstGeom prst="rect">
            <a:avLst/>
          </a:prstGeom>
        </p:spPr>
      </p:pic>
    </p:spTree>
    <p:extLst>
      <p:ext uri="{BB962C8B-B14F-4D97-AF65-F5344CB8AC3E}">
        <p14:creationId xmlns:p14="http://schemas.microsoft.com/office/powerpoint/2010/main" val="1187073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（３／５）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Ｃ．分担金　　</a:t>
            </a:r>
            <a:r>
              <a:rPr lang="en-US" altLang="ja-JP" sz="1300" b="1" dirty="0">
                <a:latin typeface="+mn-ea"/>
              </a:rPr>
              <a:t>【5</a:t>
            </a:r>
            <a:r>
              <a:rPr lang="ja-JP" altLang="en-US" sz="1300" b="1" dirty="0">
                <a:latin typeface="+mn-ea"/>
              </a:rPr>
              <a:t>項目</a:t>
            </a:r>
            <a:r>
              <a:rPr lang="en-US" altLang="ja-JP" sz="1300" b="1" dirty="0">
                <a:latin typeface="+mn-ea"/>
              </a:rPr>
              <a:t>】</a:t>
            </a:r>
            <a:r>
              <a:rPr lang="ja-JP" altLang="en-US" sz="1300" dirty="0">
                <a:latin typeface="+mn-ea"/>
              </a:rPr>
              <a:t>　</a:t>
            </a:r>
          </a:p>
        </p:txBody>
      </p:sp>
      <p:sp>
        <p:nvSpPr>
          <p:cNvPr id="12" name="正方形/長方形 11"/>
          <p:cNvSpPr/>
          <p:nvPr/>
        </p:nvSpPr>
        <p:spPr>
          <a:xfrm>
            <a:off x="467544" y="1197774"/>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3</a:t>
            </a:r>
            <a:r>
              <a:rPr lang="ja-JP" altLang="en-US" sz="1300" dirty="0">
                <a:latin typeface="+mn-ea"/>
              </a:rPr>
              <a:t>項目）</a:t>
            </a:r>
          </a:p>
        </p:txBody>
      </p:sp>
      <p:graphicFrame>
        <p:nvGraphicFramePr>
          <p:cNvPr id="13" name="表 12"/>
          <p:cNvGraphicFramePr>
            <a:graphicFrameLocks noGrp="1"/>
          </p:cNvGraphicFramePr>
          <p:nvPr/>
        </p:nvGraphicFramePr>
        <p:xfrm>
          <a:off x="755576" y="1495207"/>
          <a:ext cx="7992888" cy="1469570"/>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600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近畿地区幹線道路協議会分担金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近畿地区幹線道路協議会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100</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3914">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一財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アジア太平洋観光交流センター事業にかかる分担金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一財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アジア太平洋観光交流センター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10,647</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a:t>
                      </a:r>
                      <a:r>
                        <a:rPr lang="en-US" altLang="ja-JP" sz="1000" b="0" i="0" u="none" strike="noStrike" dirty="0">
                          <a:solidFill>
                            <a:srgbClr val="000000"/>
                          </a:solidFill>
                          <a:latin typeface="ＭＳ Ｐゴシック" pitchFamily="50" charset="-128"/>
                          <a:ea typeface="ＭＳ Ｐゴシック" pitchFamily="50" charset="-128"/>
                        </a:rPr>
                        <a:t>11,347</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4"/>
                  </a:ext>
                </a:extLst>
              </a:tr>
            </a:tbl>
          </a:graphicData>
        </a:graphic>
      </p:graphicFrame>
      <p:sp>
        <p:nvSpPr>
          <p:cNvPr id="16" name="正方形/長方形 15"/>
          <p:cNvSpPr/>
          <p:nvPr/>
        </p:nvSpPr>
        <p:spPr>
          <a:xfrm>
            <a:off x="7956376" y="1239585"/>
            <a:ext cx="1008112" cy="246221"/>
          </a:xfrm>
          <a:prstGeom prst="rect">
            <a:avLst/>
          </a:prstGeom>
        </p:spPr>
        <p:txBody>
          <a:bodyPr wrap="square">
            <a:spAutoFit/>
          </a:bodyPr>
          <a:lstStyle/>
          <a:p>
            <a:r>
              <a:rPr lang="ja-JP" altLang="en-US" sz="1000" dirty="0">
                <a:latin typeface="+mn-ea"/>
              </a:rPr>
              <a:t>（単位：千円）</a:t>
            </a:r>
          </a:p>
        </p:txBody>
      </p:sp>
      <p:sp>
        <p:nvSpPr>
          <p:cNvPr id="23" name="正方形/長方形 22"/>
          <p:cNvSpPr/>
          <p:nvPr/>
        </p:nvSpPr>
        <p:spPr>
          <a:xfrm>
            <a:off x="467544" y="3324063"/>
            <a:ext cx="3312368" cy="292388"/>
          </a:xfrm>
          <a:prstGeom prst="rect">
            <a:avLst/>
          </a:prstGeom>
        </p:spPr>
        <p:txBody>
          <a:bodyPr wrap="square">
            <a:spAutoFit/>
          </a:bodyPr>
          <a:lstStyle/>
          <a:p>
            <a:r>
              <a:rPr lang="ja-JP" altLang="en-US" sz="1300" dirty="0">
                <a:latin typeface="+mn-ea"/>
              </a:rPr>
              <a:t>■存続　（</a:t>
            </a:r>
            <a:r>
              <a:rPr lang="en-US" altLang="ja-JP" sz="1300" dirty="0">
                <a:latin typeface="+mn-ea"/>
              </a:rPr>
              <a:t>2</a:t>
            </a:r>
            <a:r>
              <a:rPr lang="ja-JP" altLang="en-US" sz="1300" dirty="0">
                <a:latin typeface="+mn-ea"/>
              </a:rPr>
              <a:t>項目）</a:t>
            </a:r>
          </a:p>
        </p:txBody>
      </p:sp>
      <p:graphicFrame>
        <p:nvGraphicFramePr>
          <p:cNvPr id="24" name="表 23"/>
          <p:cNvGraphicFramePr>
            <a:graphicFrameLocks noGrp="1"/>
          </p:cNvGraphicFramePr>
          <p:nvPr/>
        </p:nvGraphicFramePr>
        <p:xfrm>
          <a:off x="755576" y="3621496"/>
          <a:ext cx="7992888" cy="1175656"/>
        </p:xfrm>
        <a:graphic>
          <a:graphicData uri="http://schemas.openxmlformats.org/drawingml/2006/table">
            <a:tbl>
              <a:tblPr/>
              <a:tblGrid>
                <a:gridCol w="216024">
                  <a:extLst>
                    <a:ext uri="{9D8B030D-6E8A-4147-A177-3AD203B41FA5}">
                      <a16:colId xmlns:a16="http://schemas.microsoft.com/office/drawing/2014/main" xmlns="" val="20000"/>
                    </a:ext>
                  </a:extLst>
                </a:gridCol>
                <a:gridCol w="4464496">
                  <a:extLst>
                    <a:ext uri="{9D8B030D-6E8A-4147-A177-3AD203B41FA5}">
                      <a16:colId xmlns:a16="http://schemas.microsoft.com/office/drawing/2014/main" xmlns="" val="20001"/>
                    </a:ext>
                  </a:extLst>
                </a:gridCol>
                <a:gridCol w="180020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293914">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293914">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地方財務協会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3914">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近畿地区幹線道路協議会分担金</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近畿地区幹線道路協議会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3914">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0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endParaRPr lang="ja-JP" altLang="en-US" sz="1000" b="0" i="0" u="none" strike="noStrike" dirty="0">
                        <a:solidFill>
                          <a:schemeClr val="tx1"/>
                        </a:solidFill>
                        <a:latin typeface="+mj-ea"/>
                        <a:ea typeface="+mj-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
        <p:nvSpPr>
          <p:cNvPr id="25" name="正方形/長方形 24"/>
          <p:cNvSpPr/>
          <p:nvPr/>
        </p:nvSpPr>
        <p:spPr>
          <a:xfrm>
            <a:off x="7956376" y="3365874"/>
            <a:ext cx="1008112" cy="246221"/>
          </a:xfrm>
          <a:prstGeom prst="rect">
            <a:avLst/>
          </a:prstGeom>
        </p:spPr>
        <p:txBody>
          <a:bodyPr wrap="square">
            <a:spAutoFit/>
          </a:bodyPr>
          <a:lstStyle/>
          <a:p>
            <a:r>
              <a:rPr lang="ja-JP" altLang="en-US" sz="1000" dirty="0">
                <a:latin typeface="+mn-ea"/>
              </a:rPr>
              <a:t>（単位：千円）</a:t>
            </a:r>
          </a:p>
        </p:txBody>
      </p:sp>
      <p:sp>
        <p:nvSpPr>
          <p:cNvPr id="14" name="スライド番号プレースホルダ 13"/>
          <p:cNvSpPr>
            <a:spLocks noGrp="1"/>
          </p:cNvSpPr>
          <p:nvPr>
            <p:ph type="sldNum" sz="quarter" idx="12"/>
          </p:nvPr>
        </p:nvSpPr>
        <p:spPr/>
        <p:txBody>
          <a:bodyPr/>
          <a:lstStyle/>
          <a:p>
            <a:fld id="{CCEC3038-1CF1-4B63-9920-55248DCFBA97}" type="slidenum">
              <a:rPr kumimoji="1" lang="ja-JP" altLang="en-US" smtClean="0"/>
              <a:pPr/>
              <a:t>171</a:t>
            </a:fld>
            <a:endParaRPr kumimoji="1" lang="ja-JP" altLang="en-US"/>
          </a:p>
        </p:txBody>
      </p:sp>
      <p:sp>
        <p:nvSpPr>
          <p:cNvPr id="15" name="テキスト ボックス 14"/>
          <p:cNvSpPr txBox="1"/>
          <p:nvPr/>
        </p:nvSpPr>
        <p:spPr>
          <a:xfrm>
            <a:off x="7956376" y="0"/>
            <a:ext cx="1187624" cy="338554"/>
          </a:xfrm>
          <a:prstGeom prst="rect">
            <a:avLst/>
          </a:prstGeom>
          <a:noFill/>
        </p:spPr>
        <p:txBody>
          <a:bodyPr wrap="square" rtlCol="0">
            <a:spAutoFit/>
          </a:bodyPr>
          <a:lstStyle/>
          <a:p>
            <a:r>
              <a:rPr lang="en-US" altLang="ja-JP" sz="1600" dirty="0"/>
              <a:t>A7.(17)</a:t>
            </a:r>
            <a:endParaRPr lang="ja-JP" altLang="en-US" sz="1600" dirty="0"/>
          </a:p>
        </p:txBody>
      </p:sp>
      <p:sp>
        <p:nvSpPr>
          <p:cNvPr id="18"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2977961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（４／５）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Ｄ．国関係法人等への支出　　</a:t>
            </a:r>
            <a:r>
              <a:rPr lang="en-US" altLang="ja-JP" sz="1300" b="1" dirty="0">
                <a:latin typeface="+mn-ea"/>
              </a:rPr>
              <a:t>【50</a:t>
            </a:r>
            <a:r>
              <a:rPr lang="ja-JP" altLang="en-US" sz="1300" b="1" dirty="0">
                <a:latin typeface="+mn-ea"/>
              </a:rPr>
              <a:t>項目</a:t>
            </a:r>
            <a:r>
              <a:rPr lang="en-US" altLang="ja-JP" sz="1300" b="1" dirty="0">
                <a:latin typeface="+mn-ea"/>
              </a:rPr>
              <a:t>】</a:t>
            </a:r>
            <a:r>
              <a:rPr lang="ja-JP" altLang="en-US" sz="1300" dirty="0">
                <a:latin typeface="+mn-ea"/>
              </a:rPr>
              <a:t>　</a:t>
            </a:r>
          </a:p>
        </p:txBody>
      </p:sp>
      <p:graphicFrame>
        <p:nvGraphicFramePr>
          <p:cNvPr id="14" name="表 13"/>
          <p:cNvGraphicFramePr>
            <a:graphicFrameLocks noGrp="1"/>
          </p:cNvGraphicFramePr>
          <p:nvPr/>
        </p:nvGraphicFramePr>
        <p:xfrm>
          <a:off x="755576" y="1196752"/>
          <a:ext cx="7992888" cy="4896554"/>
        </p:xfrm>
        <a:graphic>
          <a:graphicData uri="http://schemas.openxmlformats.org/drawingml/2006/table">
            <a:tbl>
              <a:tblPr/>
              <a:tblGrid>
                <a:gridCol w="504056">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8329">
                <a:tc>
                  <a:txBody>
                    <a:bodyPr/>
                    <a:lstStyle/>
                    <a:p>
                      <a:pPr algn="ctr" fontAlgn="ctr">
                        <a:lnSpc>
                          <a:spcPts val="1100"/>
                        </a:lnSpc>
                      </a:pPr>
                      <a:r>
                        <a:rPr lang="en-US" altLang="ja-JP" sz="1000" b="0" i="0" u="none" strike="noStrike" dirty="0">
                          <a:solidFill>
                            <a:schemeClr val="tx1"/>
                          </a:solidFill>
                          <a:latin typeface="+mn-ea"/>
                          <a:ea typeface="+mn-ea"/>
                        </a:rPr>
                        <a:t>1</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地方自治研究機構会費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地方自治研究機構会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135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329">
                <a:tc>
                  <a:txBody>
                    <a:bodyPr/>
                    <a:lstStyle/>
                    <a:p>
                      <a:pPr algn="ctr" fontAlgn="ctr">
                        <a:lnSpc>
                          <a:spcPts val="1100"/>
                        </a:lnSpc>
                      </a:pPr>
                      <a:r>
                        <a:rPr lang="en-US" altLang="ja-JP" sz="1000" b="0" i="0" u="none" strike="noStrike" dirty="0">
                          <a:solidFill>
                            <a:schemeClr val="tx1"/>
                          </a:solidFill>
                          <a:latin typeface="+mn-ea"/>
                          <a:ea typeface="+mn-ea"/>
                        </a:rPr>
                        <a:t>2</a:t>
                      </a: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公務人材開発協会会費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公務人材開発協会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人権教育啓発推進センター会費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人権教育啓発推進センター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日本租税研究協会年会費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日本租税研究協会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全国収用委員会連絡協議会賛助会費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全国収用委員会連絡協議会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a:solidFill>
                            <a:srgbClr val="000000"/>
                          </a:solidFill>
                          <a:latin typeface="ＭＳ Ｐゴシック" pitchFamily="50" charset="-128"/>
                          <a:ea typeface="ＭＳ Ｐゴシック" pitchFamily="50" charset="-128"/>
                        </a:rPr>
                        <a:t>全国土地収用研究会会費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全国土地収用研究会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35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財</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関西空港調査会会費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関西空港調査会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150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統計研究会会費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統計研究会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59</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都市みらい推進機構会費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都市みらい推進機構</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都市計画協会会費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財</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都市計画協会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380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r>
                        <a:rPr lang="ja-JP" altLang="en-US" sz="1000" b="0" i="0" u="none" strike="noStrike" dirty="0">
                          <a:solidFill>
                            <a:schemeClr val="tx1"/>
                          </a:solidFill>
                          <a:latin typeface="ＭＳ Ｐゴシック" pitchFamily="50" charset="-128"/>
                          <a:ea typeface="ＭＳ Ｐゴシック" pitchFamily="50" charset="-128"/>
                        </a:rPr>
                        <a:t>～</a:t>
                      </a: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社</a:t>
                      </a:r>
                      <a:r>
                        <a:rPr lang="en-US" altLang="zh-CN" sz="1000" b="0" i="0" u="none" strike="noStrike" dirty="0">
                          <a:solidFill>
                            <a:srgbClr val="000000"/>
                          </a:solidFill>
                          <a:latin typeface="ＭＳ Ｐゴシック" pitchFamily="50" charset="-128"/>
                          <a:ea typeface="ＭＳ Ｐゴシック" pitchFamily="50" charset="-128"/>
                        </a:rPr>
                        <a:t>)</a:t>
                      </a:r>
                      <a:r>
                        <a:rPr lang="zh-CN" altLang="en-US" sz="1000" b="0" i="0" u="none" strike="noStrike" dirty="0">
                          <a:solidFill>
                            <a:srgbClr val="000000"/>
                          </a:solidFill>
                          <a:latin typeface="ＭＳ Ｐゴシック" pitchFamily="50" charset="-128"/>
                          <a:ea typeface="ＭＳ Ｐゴシック" pitchFamily="50" charset="-128"/>
                        </a:rPr>
                        <a:t>土木学会会費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土木学会会費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90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r>
                        <a:rPr lang="ja-JP" altLang="en-US" sz="1000" b="0" i="0" u="none" strike="noStrike" dirty="0">
                          <a:solidFill>
                            <a:schemeClr val="tx1"/>
                          </a:solidFill>
                          <a:latin typeface="ＭＳ Ｐゴシック" pitchFamily="50" charset="-128"/>
                          <a:ea typeface="ＭＳ Ｐゴシック" pitchFamily="50" charset="-128"/>
                        </a:rPr>
                        <a:t>・</a:t>
                      </a: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関西ライフライン研究会法人会費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関西ライフライン研究会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日本国民年金協会普通会員費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a:solidFill>
                            <a:srgbClr val="000000"/>
                          </a:solidFill>
                          <a:latin typeface="ＭＳ Ｐゴシック" pitchFamily="50" charset="-128"/>
                          <a:ea typeface="ＭＳ Ｐゴシック" pitchFamily="50" charset="-128"/>
                        </a:rPr>
                        <a:t>日本国民年金協会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財</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アジア太平洋観光交流センターにかかる会費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財</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アジア太平洋観光交流センター</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日本観光振興協会にかかる会費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社</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日本観光振興協会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703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社</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日本公園緑地協会 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日本公園緑地協会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独</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国際観光振興機構にかかる会費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独</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国際観光振興機構</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全国都市公園整備促進協議会会費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全国都市公園整備促進協議会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22</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大阪都市公園協議会　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大阪都市公園協議会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大都市公園緑地問題協議会会費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大都市公園緑地問題協議会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公財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廃棄物・３</a:t>
                      </a:r>
                      <a:r>
                        <a:rPr lang="en-US" altLang="ja-JP" sz="1000" b="0" i="0" u="none" strike="noStrike" dirty="0">
                          <a:solidFill>
                            <a:srgbClr val="000000"/>
                          </a:solidFill>
                          <a:latin typeface="ＭＳ Ｐゴシック" pitchFamily="50" charset="-128"/>
                          <a:ea typeface="ＭＳ Ｐゴシック" pitchFamily="50" charset="-128"/>
                        </a:rPr>
                        <a:t>R</a:t>
                      </a:r>
                      <a:r>
                        <a:rPr lang="ja-JP" altLang="en-US" sz="1000" b="0" i="0" u="none" strike="noStrike" dirty="0">
                          <a:solidFill>
                            <a:srgbClr val="000000"/>
                          </a:solidFill>
                          <a:latin typeface="ＭＳ Ｐゴシック" pitchFamily="50" charset="-128"/>
                          <a:ea typeface="ＭＳ Ｐゴシック" pitchFamily="50" charset="-128"/>
                        </a:rPr>
                        <a:t>研究財団への会費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公財</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廃棄物・３</a:t>
                      </a:r>
                      <a:r>
                        <a:rPr lang="en-US" altLang="ja-JP" sz="1000" b="0" i="0" u="none" strike="noStrike" dirty="0">
                          <a:solidFill>
                            <a:srgbClr val="000000"/>
                          </a:solidFill>
                          <a:latin typeface="ＭＳ Ｐゴシック" pitchFamily="50" charset="-128"/>
                          <a:ea typeface="ＭＳ Ｐゴシック" pitchFamily="50" charset="-128"/>
                        </a:rPr>
                        <a:t>R</a:t>
                      </a:r>
                      <a:r>
                        <a:rPr lang="ja-JP" altLang="en-US" sz="1000" b="0" i="0" u="none" strike="noStrike" dirty="0">
                          <a:solidFill>
                            <a:srgbClr val="000000"/>
                          </a:solidFill>
                          <a:latin typeface="ＭＳ Ｐゴシック" pitchFamily="50" charset="-128"/>
                          <a:ea typeface="ＭＳ Ｐゴシック" pitchFamily="50" charset="-128"/>
                        </a:rPr>
                        <a:t>研究財団</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火力原子力発電技術協会会費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火力原子力発電技術協会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31</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日本ボイラ協会会費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日本ボイラ協会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日本博物館協会会費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日本博物館協会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28</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a:solidFill>
                            <a:srgbClr val="000000"/>
                          </a:solidFill>
                          <a:latin typeface="ＭＳ Ｐゴシック" pitchFamily="50" charset="-128"/>
                          <a:ea typeface="ＭＳ Ｐゴシック" pitchFamily="50" charset="-128"/>
                        </a:rPr>
                        <a:t>公共建築協会会費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公共建築協会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5"/>
                  </a:ext>
                </a:extLst>
              </a:tr>
            </a:tbl>
          </a:graphicData>
        </a:graphic>
      </p:graphicFrame>
      <p:sp>
        <p:nvSpPr>
          <p:cNvPr id="15" name="正方形/長方形 14"/>
          <p:cNvSpPr/>
          <p:nvPr/>
        </p:nvSpPr>
        <p:spPr>
          <a:xfrm>
            <a:off x="467544" y="849412"/>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50</a:t>
            </a:r>
            <a:r>
              <a:rPr lang="ja-JP" altLang="en-US" sz="1300" dirty="0">
                <a:latin typeface="+mn-ea"/>
              </a:rPr>
              <a:t>項目）</a:t>
            </a:r>
          </a:p>
        </p:txBody>
      </p:sp>
      <p:sp>
        <p:nvSpPr>
          <p:cNvPr id="18" name="正方形/長方形 17"/>
          <p:cNvSpPr/>
          <p:nvPr/>
        </p:nvSpPr>
        <p:spPr>
          <a:xfrm>
            <a:off x="7452320" y="6237312"/>
            <a:ext cx="1296144" cy="261610"/>
          </a:xfrm>
          <a:prstGeom prst="rect">
            <a:avLst/>
          </a:prstGeom>
        </p:spPr>
        <p:txBody>
          <a:bodyPr wrap="square">
            <a:spAutoFit/>
          </a:bodyPr>
          <a:lstStyle/>
          <a:p>
            <a:r>
              <a:rPr lang="ja-JP" altLang="en-US" sz="1100" dirty="0">
                <a:latin typeface="+mn-ea"/>
              </a:rPr>
              <a:t>（次ページに続く）</a:t>
            </a:r>
          </a:p>
        </p:txBody>
      </p:sp>
      <p:sp>
        <p:nvSpPr>
          <p:cNvPr id="19" name="正方形/長方形 18"/>
          <p:cNvSpPr/>
          <p:nvPr/>
        </p:nvSpPr>
        <p:spPr>
          <a:xfrm>
            <a:off x="7956376" y="950531"/>
            <a:ext cx="1008112" cy="246221"/>
          </a:xfrm>
          <a:prstGeom prst="rect">
            <a:avLst/>
          </a:prstGeom>
        </p:spPr>
        <p:txBody>
          <a:bodyPr wrap="square">
            <a:spAutoFit/>
          </a:bodyPr>
          <a:lstStyle/>
          <a:p>
            <a:r>
              <a:rPr lang="ja-JP" altLang="en-US" sz="1000" dirty="0">
                <a:latin typeface="+mn-ea"/>
              </a:rPr>
              <a:t>（単位：千円）</a:t>
            </a:r>
          </a:p>
        </p:txBody>
      </p:sp>
      <p:sp>
        <p:nvSpPr>
          <p:cNvPr id="8" name="スライド番号プレースホルダ 7"/>
          <p:cNvSpPr>
            <a:spLocks noGrp="1"/>
          </p:cNvSpPr>
          <p:nvPr>
            <p:ph type="sldNum" sz="quarter" idx="12"/>
          </p:nvPr>
        </p:nvSpPr>
        <p:spPr/>
        <p:txBody>
          <a:bodyPr/>
          <a:lstStyle/>
          <a:p>
            <a:fld id="{CCEC3038-1CF1-4B63-9920-55248DCFBA97}" type="slidenum">
              <a:rPr kumimoji="1" lang="ja-JP" altLang="en-US" smtClean="0"/>
              <a:pPr/>
              <a:t>172</a:t>
            </a:fld>
            <a:endParaRPr kumimoji="1" lang="ja-JP" altLang="en-US"/>
          </a:p>
        </p:txBody>
      </p:sp>
      <p:sp>
        <p:nvSpPr>
          <p:cNvPr id="9" name="テキスト ボックス 8"/>
          <p:cNvSpPr txBox="1"/>
          <p:nvPr/>
        </p:nvSpPr>
        <p:spPr>
          <a:xfrm>
            <a:off x="7956376" y="0"/>
            <a:ext cx="1187624" cy="338554"/>
          </a:xfrm>
          <a:prstGeom prst="rect">
            <a:avLst/>
          </a:prstGeom>
          <a:noFill/>
        </p:spPr>
        <p:txBody>
          <a:bodyPr wrap="square" rtlCol="0">
            <a:spAutoFit/>
          </a:bodyPr>
          <a:lstStyle/>
          <a:p>
            <a:r>
              <a:rPr lang="en-US" altLang="ja-JP" sz="1600" dirty="0"/>
              <a:t>A7.(17)</a:t>
            </a:r>
            <a:endParaRPr lang="ja-JP" altLang="en-US" sz="1600" dirty="0"/>
          </a:p>
        </p:txBody>
      </p:sp>
      <p:sp>
        <p:nvSpPr>
          <p:cNvPr id="13"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3611363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9512" y="260648"/>
            <a:ext cx="5976664" cy="338554"/>
          </a:xfrm>
          <a:prstGeom prst="rect">
            <a:avLst/>
          </a:prstGeom>
        </p:spPr>
        <p:txBody>
          <a:bodyPr wrap="square">
            <a:spAutoFit/>
          </a:bodyPr>
          <a:lstStyle/>
          <a:p>
            <a:r>
              <a:rPr lang="ja-JP" altLang="en-US" sz="1600" dirty="0">
                <a:latin typeface="+mn-ea"/>
              </a:rPr>
              <a:t>○見直しの対象とした補助金等（</a:t>
            </a:r>
            <a:r>
              <a:rPr lang="en-US" altLang="ja-JP" sz="1600" dirty="0">
                <a:latin typeface="+mn-ea"/>
              </a:rPr>
              <a:t>80</a:t>
            </a:r>
            <a:r>
              <a:rPr lang="ja-JP" altLang="en-US" sz="1600" dirty="0">
                <a:latin typeface="+mn-ea"/>
              </a:rPr>
              <a:t>項目）　（５／５）</a:t>
            </a:r>
          </a:p>
        </p:txBody>
      </p:sp>
      <p:sp>
        <p:nvSpPr>
          <p:cNvPr id="11" name="正方形/長方形 10"/>
          <p:cNvSpPr/>
          <p:nvPr/>
        </p:nvSpPr>
        <p:spPr>
          <a:xfrm>
            <a:off x="323528" y="620688"/>
            <a:ext cx="5112568" cy="292388"/>
          </a:xfrm>
          <a:prstGeom prst="rect">
            <a:avLst/>
          </a:prstGeom>
        </p:spPr>
        <p:txBody>
          <a:bodyPr wrap="square">
            <a:spAutoFit/>
          </a:bodyPr>
          <a:lstStyle/>
          <a:p>
            <a:r>
              <a:rPr lang="ja-JP" altLang="en-US" sz="1300" b="1" dirty="0">
                <a:latin typeface="+mn-ea"/>
              </a:rPr>
              <a:t>Ｄ．国関係法人等への支出　　</a:t>
            </a:r>
            <a:r>
              <a:rPr lang="en-US" altLang="ja-JP" sz="1300" b="1" dirty="0">
                <a:latin typeface="+mn-ea"/>
              </a:rPr>
              <a:t>【50</a:t>
            </a:r>
            <a:r>
              <a:rPr lang="ja-JP" altLang="en-US" sz="1300" b="1" dirty="0">
                <a:latin typeface="+mn-ea"/>
              </a:rPr>
              <a:t>項目</a:t>
            </a:r>
            <a:r>
              <a:rPr lang="en-US" altLang="ja-JP" sz="1300" b="1" dirty="0">
                <a:latin typeface="+mn-ea"/>
              </a:rPr>
              <a:t>】</a:t>
            </a:r>
            <a:r>
              <a:rPr lang="ja-JP" altLang="en-US" sz="1300" dirty="0">
                <a:latin typeface="+mn-ea"/>
              </a:rPr>
              <a:t>　</a:t>
            </a:r>
          </a:p>
        </p:txBody>
      </p:sp>
      <p:graphicFrame>
        <p:nvGraphicFramePr>
          <p:cNvPr id="14" name="表 13"/>
          <p:cNvGraphicFramePr>
            <a:graphicFrameLocks noGrp="1"/>
          </p:cNvGraphicFramePr>
          <p:nvPr/>
        </p:nvGraphicFramePr>
        <p:xfrm>
          <a:off x="755576" y="1412785"/>
          <a:ext cx="7992888" cy="4176455"/>
        </p:xfrm>
        <a:graphic>
          <a:graphicData uri="http://schemas.openxmlformats.org/drawingml/2006/table">
            <a:tbl>
              <a:tblPr/>
              <a:tblGrid>
                <a:gridCol w="504056">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648072">
                  <a:extLst>
                    <a:ext uri="{9D8B030D-6E8A-4147-A177-3AD203B41FA5}">
                      <a16:colId xmlns:a16="http://schemas.microsoft.com/office/drawing/2014/main" xmlns="" val="20004"/>
                    </a:ext>
                  </a:extLst>
                </a:gridCol>
              </a:tblGrid>
              <a:tr h="181585">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項目（補助対象）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補助対象</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削減効果額</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削減率</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全国市街地再開発協会会費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全国市街地再開発協会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240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日本電気協会年会費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社</a:t>
                      </a: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日本電気協会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25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近畿旅客船協会会費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近畿旅客船協会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 </a:t>
                      </a:r>
                      <a:r>
                        <a:rPr lang="en-US" altLang="ja-JP" sz="1000" b="0" i="0" u="none" strike="noStrike" dirty="0">
                          <a:solidFill>
                            <a:srgbClr val="000000"/>
                          </a:solidFill>
                          <a:latin typeface="ＭＳ Ｐゴシック" pitchFamily="50" charset="-128"/>
                          <a:ea typeface="ＭＳ Ｐゴシック" pitchFamily="50" charset="-128"/>
                        </a:rPr>
                        <a:t>25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33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地盤工学会会費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社</a:t>
                      </a:r>
                      <a:r>
                        <a:rPr lang="en-US" altLang="zh-CN" sz="1000" b="0" i="0" u="none" strike="noStrike">
                          <a:solidFill>
                            <a:srgbClr val="000000"/>
                          </a:solidFill>
                          <a:latin typeface="ＭＳ Ｐゴシック" pitchFamily="50" charset="-128"/>
                          <a:ea typeface="ＭＳ Ｐゴシック" pitchFamily="50" charset="-128"/>
                        </a:rPr>
                        <a:t>)</a:t>
                      </a:r>
                      <a:r>
                        <a:rPr lang="zh-CN" altLang="en-US" sz="1000" b="0" i="0" u="none" strike="noStrike">
                          <a:solidFill>
                            <a:srgbClr val="000000"/>
                          </a:solidFill>
                          <a:latin typeface="ＭＳ Ｐゴシック" pitchFamily="50" charset="-128"/>
                          <a:ea typeface="ＭＳ Ｐゴシック" pitchFamily="50" charset="-128"/>
                        </a:rPr>
                        <a:t>地盤工学会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113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日本交通計画協会会費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日本交通計画協会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日本河川協会会費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日本河川協会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日本道路協会会費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社</a:t>
                      </a:r>
                      <a:r>
                        <a:rPr lang="en-US" altLang="ja-JP" sz="1000" b="0" i="0" u="none" strike="noStrike">
                          <a:solidFill>
                            <a:srgbClr val="000000"/>
                          </a:solidFill>
                          <a:latin typeface="ＭＳ Ｐゴシック" pitchFamily="50" charset="-128"/>
                          <a:ea typeface="ＭＳ Ｐゴシック" pitchFamily="50" charset="-128"/>
                        </a:rPr>
                        <a:t>)</a:t>
                      </a:r>
                      <a:r>
                        <a:rPr lang="ja-JP" altLang="en-US" sz="1000" b="0" i="0" u="none" strike="noStrike">
                          <a:solidFill>
                            <a:srgbClr val="000000"/>
                          </a:solidFill>
                          <a:latin typeface="ＭＳ Ｐゴシック" pitchFamily="50" charset="-128"/>
                          <a:ea typeface="ＭＳ Ｐゴシック" pitchFamily="50" charset="-128"/>
                        </a:rPr>
                        <a:t>日本道路協会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300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ＭＳ Ｐゴシック" pitchFamily="50" charset="-128"/>
                          <a:ea typeface="ＭＳ Ｐゴシック" pitchFamily="50" charset="-128"/>
                        </a:rPr>
                        <a:t>▲ </a:t>
                      </a:r>
                      <a:r>
                        <a:rPr lang="en-US" altLang="ja-JP" sz="1000" b="0" i="0" u="none" strike="noStrike">
                          <a:solidFill>
                            <a:srgbClr val="000000"/>
                          </a:solidFill>
                          <a:latin typeface="ＭＳ Ｐゴシック" pitchFamily="50" charset="-128"/>
                          <a:ea typeface="ＭＳ Ｐゴシック" pitchFamily="50" charset="-128"/>
                        </a:rPr>
                        <a:t>42</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海上保安協会会費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海上保安協会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39</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海難防止研究会会費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海難防止研究会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200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40</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ウォーターフロント開発協会会費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ウォーターフロント開発協会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41</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5</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42</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日本外航客船協会会費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社</a:t>
                      </a:r>
                      <a:r>
                        <a:rPr lang="en-US" altLang="ja-JP" sz="1000" b="0" i="0" u="none" strike="noStrike" dirty="0">
                          <a:solidFill>
                            <a:srgbClr val="000000"/>
                          </a:solidFill>
                          <a:latin typeface="ＭＳ Ｐゴシック" pitchFamily="50" charset="-128"/>
                          <a:ea typeface="ＭＳ Ｐゴシック" pitchFamily="50" charset="-128"/>
                        </a:rPr>
                        <a:t>)</a:t>
                      </a:r>
                      <a:r>
                        <a:rPr lang="ja-JP" altLang="en-US" sz="1000" b="0" i="0" u="none" strike="noStrike" dirty="0">
                          <a:solidFill>
                            <a:srgbClr val="000000"/>
                          </a:solidFill>
                          <a:latin typeface="ＭＳ Ｐゴシック" pitchFamily="50" charset="-128"/>
                          <a:ea typeface="ＭＳ Ｐゴシック" pitchFamily="50" charset="-128"/>
                        </a:rPr>
                        <a:t>日本外航客船協会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300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43</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日本港湾協会会費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日本港湾協会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900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44</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日本旅客船協会会費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日本旅客船協会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45</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近畿港湾協議会会費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近畿港湾協議会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96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46</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港湾海岸防災協議会会費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TW" altLang="en-US" sz="1000" b="0" i="0" u="none" strike="noStrike" dirty="0">
                          <a:solidFill>
                            <a:srgbClr val="000000"/>
                          </a:solidFill>
                          <a:latin typeface="ＭＳ Ｐゴシック" pitchFamily="50" charset="-128"/>
                          <a:ea typeface="ＭＳ Ｐゴシック" pitchFamily="50" charset="-128"/>
                        </a:rPr>
                        <a:t>港湾海岸防災協議会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380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47</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港湾都市協議会会費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港湾都市協議会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dirty="0">
                          <a:solidFill>
                            <a:srgbClr val="000000"/>
                          </a:solidFill>
                          <a:latin typeface="+mn-ea"/>
                          <a:ea typeface="+mn-ea"/>
                        </a:rPr>
                        <a:t>▲ </a:t>
                      </a:r>
                      <a:r>
                        <a:rPr lang="en-US" altLang="ja-JP" sz="1000" b="0" i="0" u="none" strike="noStrike" dirty="0">
                          <a:solidFill>
                            <a:srgbClr val="000000"/>
                          </a:solidFill>
                          <a:latin typeface="+mn-ea"/>
                          <a:ea typeface="+mn-ea"/>
                        </a:rPr>
                        <a:t>176</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1815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48</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1,047</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18158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49</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国際港湾協会日本会議会費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国際港湾協会日本会議会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20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181585">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50</a:t>
                      </a:r>
                      <a:endParaRPr lang="ja-JP" altLang="en-US" sz="1000" b="0" i="0" u="none" strike="noStrike" dirty="0">
                        <a:solidFill>
                          <a:schemeClr val="tx1"/>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ja-JP" altLang="en-US" sz="1000" b="0" i="0" u="none" strike="noStrike" dirty="0">
                          <a:solidFill>
                            <a:srgbClr val="000000"/>
                          </a:solidFill>
                          <a:latin typeface="ＭＳ Ｐゴシック" pitchFamily="50" charset="-128"/>
                          <a:ea typeface="ＭＳ Ｐゴシック" pitchFamily="50" charset="-128"/>
                        </a:rPr>
                        <a:t>国際航路協会日本支部会費</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lnSpc>
                          <a:spcPts val="1100"/>
                        </a:lnSpc>
                      </a:pPr>
                      <a:r>
                        <a:rPr lang="zh-CN" altLang="en-US" sz="1000" b="0" i="0" u="none" strike="noStrike" dirty="0">
                          <a:solidFill>
                            <a:srgbClr val="000000"/>
                          </a:solidFill>
                          <a:latin typeface="ＭＳ Ｐゴシック" pitchFamily="50" charset="-128"/>
                          <a:ea typeface="ＭＳ Ｐゴシック" pitchFamily="50" charset="-128"/>
                        </a:rPr>
                        <a:t>国際航路協会日本支部会</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ja-JP" altLang="en-US" sz="1000" b="0" i="0" u="none" strike="noStrike">
                          <a:solidFill>
                            <a:srgbClr val="000000"/>
                          </a:solidFill>
                          <a:latin typeface="+mn-ea"/>
                          <a:ea typeface="+mn-ea"/>
                        </a:rPr>
                        <a:t>▲ </a:t>
                      </a:r>
                      <a:r>
                        <a:rPr lang="en-US" altLang="ja-JP" sz="1000" b="0" i="0" u="none" strike="noStrike">
                          <a:solidFill>
                            <a:srgbClr val="000000"/>
                          </a:solidFill>
                          <a:latin typeface="+mn-ea"/>
                          <a:ea typeface="+mn-ea"/>
                        </a:rPr>
                        <a:t>153</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ts val="1100"/>
                        </a:lnSpc>
                      </a:pPr>
                      <a:r>
                        <a:rPr lang="en-US" altLang="ja-JP" sz="1000" b="0" i="0" u="none" strike="noStrike" dirty="0">
                          <a:solidFill>
                            <a:srgbClr val="000000"/>
                          </a:solidFill>
                          <a:latin typeface="+mn-ea"/>
                          <a:ea typeface="+mn-ea"/>
                        </a:rPr>
                        <a:t>100%</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181585">
                <a:tc gridSpan="2">
                  <a:txBody>
                    <a:bodyPr/>
                    <a:lstStyle/>
                    <a:p>
                      <a:pPr algn="ctr" fontAlgn="ctr">
                        <a:lnSpc>
                          <a:spcPts val="1100"/>
                        </a:lnSpc>
                      </a:pPr>
                      <a:r>
                        <a:rPr lang="ja-JP" altLang="en-US" sz="1000" b="0" i="0" u="none" strike="noStrike" dirty="0">
                          <a:solidFill>
                            <a:schemeClr val="tx1"/>
                          </a:solidFill>
                          <a:latin typeface="+mn-ea"/>
                          <a:ea typeface="+mn-ea"/>
                        </a:rPr>
                        <a:t>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ctr" fontAlgn="ctr">
                        <a:lnSpc>
                          <a:spcPts val="1100"/>
                        </a:lnSpc>
                      </a:pPr>
                      <a:endParaRPr lang="ja-JP" altLang="en-US" sz="1000" b="0" i="0" u="none" strike="noStrike" dirty="0">
                        <a:solidFill>
                          <a:schemeClr val="tx1"/>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ctr">
                        <a:lnSpc>
                          <a:spcPts val="1100"/>
                        </a:lnSpc>
                      </a:pPr>
                      <a:r>
                        <a:rPr lang="ja-JP" altLang="en-US" sz="1000" b="0" i="0" u="none" strike="noStrike" dirty="0">
                          <a:solidFill>
                            <a:schemeClr val="tx1"/>
                          </a:solidFill>
                          <a:latin typeface="+mj-ea"/>
                          <a:ea typeface="+mj-ea"/>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11,296</a:t>
                      </a:r>
                      <a:endParaRPr lang="ja-JP" altLang="en-US"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endParaRPr lang="en-US" altLang="ja-JP" sz="1000" b="0" i="0" u="none" strike="noStrike" dirty="0">
                        <a:solidFill>
                          <a:srgbClr val="000000"/>
                        </a:solidFill>
                        <a:latin typeface="+mn-ea"/>
                        <a:ea typeface="+mn-ea"/>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22"/>
                  </a:ext>
                </a:extLst>
              </a:tr>
            </a:tbl>
          </a:graphicData>
        </a:graphic>
      </p:graphicFrame>
      <p:sp>
        <p:nvSpPr>
          <p:cNvPr id="15" name="正方形/長方形 14"/>
          <p:cNvSpPr/>
          <p:nvPr/>
        </p:nvSpPr>
        <p:spPr>
          <a:xfrm>
            <a:off x="611560" y="1151174"/>
            <a:ext cx="1800200" cy="261610"/>
          </a:xfrm>
          <a:prstGeom prst="rect">
            <a:avLst/>
          </a:prstGeom>
        </p:spPr>
        <p:txBody>
          <a:bodyPr wrap="square">
            <a:spAutoFit/>
          </a:bodyPr>
          <a:lstStyle/>
          <a:p>
            <a:r>
              <a:rPr lang="ja-JP" altLang="en-US" sz="1100" dirty="0">
                <a:latin typeface="+mn-ea"/>
              </a:rPr>
              <a:t>（前ページからの続き）</a:t>
            </a:r>
          </a:p>
        </p:txBody>
      </p:sp>
      <p:sp>
        <p:nvSpPr>
          <p:cNvPr id="12" name="正方形/長方形 11"/>
          <p:cNvSpPr/>
          <p:nvPr/>
        </p:nvSpPr>
        <p:spPr>
          <a:xfrm>
            <a:off x="7956376" y="1166563"/>
            <a:ext cx="1008112" cy="246221"/>
          </a:xfrm>
          <a:prstGeom prst="rect">
            <a:avLst/>
          </a:prstGeom>
        </p:spPr>
        <p:txBody>
          <a:bodyPr wrap="square">
            <a:spAutoFit/>
          </a:bodyPr>
          <a:lstStyle/>
          <a:p>
            <a:r>
              <a:rPr lang="ja-JP" altLang="en-US" sz="1000" dirty="0">
                <a:latin typeface="+mn-ea"/>
              </a:rPr>
              <a:t>（単位：千円）</a:t>
            </a:r>
          </a:p>
        </p:txBody>
      </p:sp>
      <p:graphicFrame>
        <p:nvGraphicFramePr>
          <p:cNvPr id="13" name="表 12"/>
          <p:cNvGraphicFramePr>
            <a:graphicFrameLocks noGrp="1"/>
          </p:cNvGraphicFramePr>
          <p:nvPr/>
        </p:nvGraphicFramePr>
        <p:xfrm>
          <a:off x="755576" y="6165304"/>
          <a:ext cx="7992888" cy="288032"/>
        </p:xfrm>
        <a:graphic>
          <a:graphicData uri="http://schemas.openxmlformats.org/drawingml/2006/table">
            <a:tbl>
              <a:tblPr/>
              <a:tblGrid>
                <a:gridCol w="6480720">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2014</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r>
                        <a:rPr lang="ja-JP" altLang="en-US" sz="1300" b="1" i="0" u="none" strike="noStrike" dirty="0">
                          <a:solidFill>
                            <a:schemeClr val="tx1"/>
                          </a:solidFill>
                          <a:latin typeface="ＭＳ Ｐゴシック" pitchFamily="50" charset="-128"/>
                          <a:ea typeface="ＭＳ Ｐゴシック" pitchFamily="50" charset="-128"/>
                        </a:rPr>
                        <a:t>　（Ａ～Ｄ合計）</a:t>
                      </a:r>
                      <a:endParaRPr lang="zh-TW" altLang="en-US" sz="1300" b="1" i="0" u="none" strike="noStrike" dirty="0">
                        <a:solidFill>
                          <a:schemeClr val="tx1"/>
                        </a:solidFill>
                        <a:latin typeface="ＭＳ Ｐゴシック" pitchFamily="50" charset="-128"/>
                        <a:ea typeface="ＭＳ Ｐゴシック"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3</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8,700 </a:t>
                      </a:r>
                      <a:r>
                        <a:rPr lang="ja-JP" altLang="en-US" sz="1300" b="1" i="0" u="none" strike="noStrike" dirty="0">
                          <a:solidFill>
                            <a:schemeClr val="tx1"/>
                          </a:solidFill>
                          <a:latin typeface="ＭＳ Ｐゴシック"/>
                        </a:rPr>
                        <a:t>万円</a:t>
                      </a:r>
                      <a:endParaRPr lang="en-US" altLang="ja-JP" sz="1300" b="1" i="0" u="none" strike="noStrike" dirty="0">
                        <a:solidFill>
                          <a:schemeClr val="tx1"/>
                        </a:solidFill>
                        <a:latin typeface="ＭＳ Ｐゴシック"/>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bl>
          </a:graphicData>
        </a:graphic>
      </p:graphicFrame>
      <p:sp>
        <p:nvSpPr>
          <p:cNvPr id="16" name="正方形/長方形 15"/>
          <p:cNvSpPr/>
          <p:nvPr/>
        </p:nvSpPr>
        <p:spPr>
          <a:xfrm>
            <a:off x="467544" y="849412"/>
            <a:ext cx="3312368" cy="292388"/>
          </a:xfrm>
          <a:prstGeom prst="rect">
            <a:avLst/>
          </a:prstGeom>
        </p:spPr>
        <p:txBody>
          <a:bodyPr wrap="square">
            <a:spAutoFit/>
          </a:bodyPr>
          <a:lstStyle/>
          <a:p>
            <a:r>
              <a:rPr lang="ja-JP" altLang="en-US" sz="1300" dirty="0">
                <a:latin typeface="+mn-ea"/>
              </a:rPr>
              <a:t>■廃止　（</a:t>
            </a:r>
            <a:r>
              <a:rPr lang="en-US" altLang="ja-JP" sz="1300" dirty="0">
                <a:latin typeface="+mn-ea"/>
              </a:rPr>
              <a:t>50</a:t>
            </a:r>
            <a:r>
              <a:rPr lang="ja-JP" altLang="en-US" sz="1300" dirty="0">
                <a:latin typeface="+mn-ea"/>
              </a:rPr>
              <a:t>項目）</a:t>
            </a:r>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173</a:t>
            </a:fld>
            <a:endParaRPr kumimoji="1" lang="ja-JP" altLang="en-US"/>
          </a:p>
        </p:txBody>
      </p:sp>
      <p:sp>
        <p:nvSpPr>
          <p:cNvPr id="17" name="テキスト ボックス 16"/>
          <p:cNvSpPr txBox="1"/>
          <p:nvPr/>
        </p:nvSpPr>
        <p:spPr>
          <a:xfrm>
            <a:off x="7956376" y="0"/>
            <a:ext cx="1187624" cy="338554"/>
          </a:xfrm>
          <a:prstGeom prst="rect">
            <a:avLst/>
          </a:prstGeom>
          <a:noFill/>
        </p:spPr>
        <p:txBody>
          <a:bodyPr wrap="square" rtlCol="0">
            <a:spAutoFit/>
          </a:bodyPr>
          <a:lstStyle/>
          <a:p>
            <a:r>
              <a:rPr lang="en-US" altLang="ja-JP" sz="1600" dirty="0"/>
              <a:t>A7.(17)</a:t>
            </a:r>
            <a:endParaRPr lang="ja-JP" altLang="en-US" sz="1600" dirty="0"/>
          </a:p>
        </p:txBody>
      </p:sp>
      <p:sp>
        <p:nvSpPr>
          <p:cNvPr id="19"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・補助金等の見直し</a:t>
            </a:r>
            <a:endParaRPr lang="en-US" altLang="ja-JP" sz="1100" dirty="0"/>
          </a:p>
        </p:txBody>
      </p:sp>
    </p:spTree>
    <p:extLst>
      <p:ext uri="{BB962C8B-B14F-4D97-AF65-F5344CB8AC3E}">
        <p14:creationId xmlns:p14="http://schemas.microsoft.com/office/powerpoint/2010/main" val="8096354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lang="ja-JP" altLang="en-US" sz="2400" b="1" u="sng" dirty="0">
                <a:solidFill>
                  <a:schemeClr val="bg1"/>
                </a:solidFill>
                <a:latin typeface="+mn-ea"/>
              </a:rPr>
              <a:t>業務執行の刷新</a:t>
            </a:r>
            <a:r>
              <a:rPr lang="en-US" altLang="ja-JP" sz="2400" b="1" u="sng" dirty="0">
                <a:solidFill>
                  <a:schemeClr val="bg1"/>
                </a:solidFill>
                <a:latin typeface="+mn-ea"/>
              </a:rPr>
              <a:t>】</a:t>
            </a:r>
            <a:r>
              <a:rPr kumimoji="1" lang="en-US" altLang="ja-JP" sz="2400" b="1" u="sng" dirty="0">
                <a:solidFill>
                  <a:schemeClr val="bg1"/>
                </a:solidFill>
                <a:latin typeface="+mn-ea"/>
                <a:ea typeface="+mn-ea"/>
              </a:rPr>
              <a:t>(</a:t>
            </a:r>
            <a:r>
              <a:rPr lang="en-US" altLang="ja-JP" sz="2400" b="1" u="sng" dirty="0">
                <a:solidFill>
                  <a:schemeClr val="bg1"/>
                </a:solidFill>
                <a:latin typeface="+mn-ea"/>
              </a:rPr>
              <a:t>8</a:t>
            </a:r>
            <a:r>
              <a:rPr kumimoji="1" lang="en-US" altLang="ja-JP" sz="2400" b="1" u="sng" dirty="0">
                <a:solidFill>
                  <a:schemeClr val="bg1"/>
                </a:solidFill>
                <a:latin typeface="+mn-ea"/>
                <a:ea typeface="+mn-ea"/>
              </a:rPr>
              <a:t>) </a:t>
            </a:r>
            <a:r>
              <a:rPr kumimoji="1" lang="ja-JP" altLang="en-US" sz="2400" b="1" u="sng" dirty="0">
                <a:solidFill>
                  <a:schemeClr val="bg1"/>
                </a:solidFill>
                <a:latin typeface="+mn-ea"/>
                <a:ea typeface="+mn-ea"/>
              </a:rPr>
              <a:t>市民利用施設の見直し</a:t>
            </a:r>
          </a:p>
        </p:txBody>
      </p:sp>
      <p:sp>
        <p:nvSpPr>
          <p:cNvPr id="5" name="テキスト ボックス 4"/>
          <p:cNvSpPr txBox="1"/>
          <p:nvPr/>
        </p:nvSpPr>
        <p:spPr>
          <a:xfrm>
            <a:off x="7919864" y="0"/>
            <a:ext cx="1224136" cy="338554"/>
          </a:xfrm>
          <a:prstGeom prst="rect">
            <a:avLst/>
          </a:prstGeom>
          <a:noFill/>
        </p:spPr>
        <p:txBody>
          <a:bodyPr wrap="square" rtlCol="0">
            <a:spAutoFit/>
          </a:bodyPr>
          <a:lstStyle/>
          <a:p>
            <a:pPr fontAlgn="base">
              <a:spcBef>
                <a:spcPct val="0"/>
              </a:spcBef>
              <a:spcAft>
                <a:spcPct val="0"/>
              </a:spcAft>
            </a:pPr>
            <a:r>
              <a:rPr lang="en-US" altLang="ja-JP" sz="1600" dirty="0">
                <a:ea typeface="ＭＳ Ｐゴシック" charset="-128"/>
              </a:rPr>
              <a:t>A8</a:t>
            </a:r>
            <a:endParaRPr lang="ja-JP" altLang="en-US" sz="1600" dirty="0">
              <a:ea typeface="ＭＳ Ｐゴシック" charset="-128"/>
            </a:endParaRPr>
          </a:p>
        </p:txBody>
      </p:sp>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174</a:t>
            </a:fld>
            <a:endParaRPr kumimoji="1" lang="ja-JP" altLang="en-US"/>
          </a:p>
        </p:txBody>
      </p:sp>
      <p:sp>
        <p:nvSpPr>
          <p:cNvPr id="9" name="角丸四角形 9">
            <a:extLst>
              <a:ext uri="{FF2B5EF4-FFF2-40B4-BE49-F238E27FC236}">
                <a16:creationId xmlns:a16="http://schemas.microsoft.com/office/drawing/2014/main" xmlns="" id="{EF72D389-4212-4E2F-818D-185BDBAFF48C}"/>
              </a:ext>
            </a:extLst>
          </p:cNvPr>
          <p:cNvSpPr/>
          <p:nvPr/>
        </p:nvSpPr>
        <p:spPr>
          <a:xfrm>
            <a:off x="323528" y="1340768"/>
            <a:ext cx="2088232" cy="108012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xmlns="" id="{EF72D389-4212-4E2F-818D-185BDBAFF48C}"/>
              </a:ext>
            </a:extLst>
          </p:cNvPr>
          <p:cNvSpPr/>
          <p:nvPr/>
        </p:nvSpPr>
        <p:spPr>
          <a:xfrm>
            <a:off x="6883584" y="2348881"/>
            <a:ext cx="1360824" cy="28803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9">
            <a:extLst>
              <a:ext uri="{FF2B5EF4-FFF2-40B4-BE49-F238E27FC236}">
                <a16:creationId xmlns:a16="http://schemas.microsoft.com/office/drawing/2014/main" xmlns="" id="{EF72D389-4212-4E2F-818D-185BDBAFF48C}"/>
              </a:ext>
            </a:extLst>
          </p:cNvPr>
          <p:cNvSpPr/>
          <p:nvPr/>
        </p:nvSpPr>
        <p:spPr>
          <a:xfrm>
            <a:off x="8108063" y="2604817"/>
            <a:ext cx="712409" cy="25225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9">
            <a:extLst>
              <a:ext uri="{FF2B5EF4-FFF2-40B4-BE49-F238E27FC236}">
                <a16:creationId xmlns:a16="http://schemas.microsoft.com/office/drawing/2014/main" xmlns="" id="{EF72D389-4212-4E2F-818D-185BDBAFF48C}"/>
              </a:ext>
            </a:extLst>
          </p:cNvPr>
          <p:cNvSpPr/>
          <p:nvPr/>
        </p:nvSpPr>
        <p:spPr>
          <a:xfrm>
            <a:off x="8100393" y="3130098"/>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9">
            <a:extLst>
              <a:ext uri="{FF2B5EF4-FFF2-40B4-BE49-F238E27FC236}">
                <a16:creationId xmlns:a16="http://schemas.microsoft.com/office/drawing/2014/main" xmlns="" id="{EF72D389-4212-4E2F-818D-185BDBAFF48C}"/>
              </a:ext>
            </a:extLst>
          </p:cNvPr>
          <p:cNvSpPr/>
          <p:nvPr/>
        </p:nvSpPr>
        <p:spPr>
          <a:xfrm>
            <a:off x="8094139" y="4168563"/>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9">
            <a:extLst>
              <a:ext uri="{FF2B5EF4-FFF2-40B4-BE49-F238E27FC236}">
                <a16:creationId xmlns:a16="http://schemas.microsoft.com/office/drawing/2014/main" xmlns="" id="{EF72D389-4212-4E2F-818D-185BDBAFF48C}"/>
              </a:ext>
            </a:extLst>
          </p:cNvPr>
          <p:cNvSpPr/>
          <p:nvPr/>
        </p:nvSpPr>
        <p:spPr>
          <a:xfrm>
            <a:off x="8094139" y="4932622"/>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9">
            <a:extLst>
              <a:ext uri="{FF2B5EF4-FFF2-40B4-BE49-F238E27FC236}">
                <a16:creationId xmlns:a16="http://schemas.microsoft.com/office/drawing/2014/main" xmlns="" id="{EF72D389-4212-4E2F-818D-185BDBAFF48C}"/>
              </a:ext>
            </a:extLst>
          </p:cNvPr>
          <p:cNvSpPr/>
          <p:nvPr/>
        </p:nvSpPr>
        <p:spPr>
          <a:xfrm>
            <a:off x="7822301" y="5952419"/>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9">
            <a:extLst>
              <a:ext uri="{FF2B5EF4-FFF2-40B4-BE49-F238E27FC236}">
                <a16:creationId xmlns:a16="http://schemas.microsoft.com/office/drawing/2014/main" xmlns="" id="{EF72D389-4212-4E2F-818D-185BDBAFF48C}"/>
              </a:ext>
            </a:extLst>
          </p:cNvPr>
          <p:cNvSpPr/>
          <p:nvPr/>
        </p:nvSpPr>
        <p:spPr>
          <a:xfrm>
            <a:off x="6660231" y="5157192"/>
            <a:ext cx="2153987" cy="52220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9">
            <a:extLst>
              <a:ext uri="{FF2B5EF4-FFF2-40B4-BE49-F238E27FC236}">
                <a16:creationId xmlns:a16="http://schemas.microsoft.com/office/drawing/2014/main" xmlns="" id="{EF72D389-4212-4E2F-818D-185BDBAFF48C}"/>
              </a:ext>
            </a:extLst>
          </p:cNvPr>
          <p:cNvSpPr/>
          <p:nvPr/>
        </p:nvSpPr>
        <p:spPr>
          <a:xfrm>
            <a:off x="7687394" y="1628800"/>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extLst/>
          </p:nvPr>
        </p:nvGraphicFramePr>
        <p:xfrm>
          <a:off x="323528" y="908720"/>
          <a:ext cx="8496944" cy="5540480"/>
        </p:xfrm>
        <a:graphic>
          <a:graphicData uri="http://schemas.openxmlformats.org/drawingml/2006/table">
            <a:tbl>
              <a:tblPr firstRow="1">
                <a:tableStyleId>{5C22544A-7EE6-4342-B048-85BDC9FD1C3A}</a:tableStyleId>
              </a:tblPr>
              <a:tblGrid>
                <a:gridCol w="2106234">
                  <a:extLst>
                    <a:ext uri="{9D8B030D-6E8A-4147-A177-3AD203B41FA5}">
                      <a16:colId xmlns:a16="http://schemas.microsoft.com/office/drawing/2014/main" xmlns="" val="20000"/>
                    </a:ext>
                  </a:extLst>
                </a:gridCol>
                <a:gridCol w="2106234">
                  <a:extLst>
                    <a:ext uri="{9D8B030D-6E8A-4147-A177-3AD203B41FA5}">
                      <a16:colId xmlns:a16="http://schemas.microsoft.com/office/drawing/2014/main" xmlns="" val="20001"/>
                    </a:ext>
                  </a:extLst>
                </a:gridCol>
                <a:gridCol w="2106234">
                  <a:extLst>
                    <a:ext uri="{9D8B030D-6E8A-4147-A177-3AD203B41FA5}">
                      <a16:colId xmlns:a16="http://schemas.microsoft.com/office/drawing/2014/main" xmlns="" val="20002"/>
                    </a:ext>
                  </a:extLst>
                </a:gridCol>
                <a:gridCol w="2178242">
                  <a:extLst>
                    <a:ext uri="{9D8B030D-6E8A-4147-A177-3AD203B41FA5}">
                      <a16:colId xmlns:a16="http://schemas.microsoft.com/office/drawing/2014/main" xmlns="" val="20003"/>
                    </a:ext>
                  </a:extLst>
                </a:gridCol>
              </a:tblGrid>
              <a:tr h="369040">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23136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rPr>
                        <a:t>・社会福祉施設や地域利用施設等を含む一般施設は、築後</a:t>
                      </a:r>
                      <a:r>
                        <a:rPr lang="en-US" altLang="ja-JP" sz="1200" dirty="0">
                          <a:solidFill>
                            <a:schemeClr val="tx1"/>
                          </a:solidFill>
                        </a:rPr>
                        <a:t>30</a:t>
                      </a:r>
                      <a:r>
                        <a:rPr lang="ja-JP" altLang="en-US" sz="1200" dirty="0">
                          <a:solidFill>
                            <a:schemeClr val="tx1"/>
                          </a:solidFill>
                        </a:rPr>
                        <a:t>年以上経過したものが約</a:t>
                      </a:r>
                      <a:r>
                        <a:rPr lang="en-US" altLang="ja-JP" sz="1200" dirty="0">
                          <a:solidFill>
                            <a:schemeClr val="tx1"/>
                          </a:solidFill>
                        </a:rPr>
                        <a:t>4</a:t>
                      </a:r>
                      <a:r>
                        <a:rPr lang="ja-JP" altLang="en-US" sz="1200" dirty="0">
                          <a:solidFill>
                            <a:schemeClr val="tx1"/>
                          </a:solidFill>
                        </a:rPr>
                        <a:t>割以上。</a:t>
                      </a:r>
                      <a:endParaRPr lang="en-US" altLang="ja-JP" sz="1200" dirty="0">
                        <a:solidFill>
                          <a:schemeClr val="tx1"/>
                        </a:solidFill>
                      </a:endParaRPr>
                    </a:p>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200" dirty="0">
                        <a:solidFill>
                          <a:schemeClr val="tx1"/>
                        </a:solidFill>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rPr>
                        <a:t>・今後、設備更新や大規模改修など維持保全経費の負担が、本市財政の大きな課題。</a:t>
                      </a:r>
                      <a:endParaRPr lang="en-US" altLang="ja-JP" sz="1200" dirty="0">
                        <a:solidFill>
                          <a:schemeClr val="tx1"/>
                        </a:solidFill>
                      </a:endParaRPr>
                    </a:p>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200" dirty="0">
                        <a:solidFill>
                          <a:schemeClr val="tx1"/>
                        </a:solidFill>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rPr>
                        <a:t>・特に、市民利用施設（全</a:t>
                      </a:r>
                      <a:r>
                        <a:rPr lang="en-US" altLang="ja-JP" sz="1200" dirty="0">
                          <a:solidFill>
                            <a:schemeClr val="tx1"/>
                          </a:solidFill>
                        </a:rPr>
                        <a:t>286</a:t>
                      </a:r>
                      <a:r>
                        <a:rPr lang="ja-JP" altLang="en-US" sz="1200" dirty="0">
                          <a:solidFill>
                            <a:schemeClr val="tx1"/>
                          </a:solidFill>
                        </a:rPr>
                        <a:t>施設）については、比較</a:t>
                      </a:r>
                      <a:r>
                        <a:rPr lang="en-US" altLang="ja-JP" sz="1200" dirty="0">
                          <a:solidFill>
                            <a:schemeClr val="tx1"/>
                          </a:solidFill>
                        </a:rPr>
                        <a:t>4</a:t>
                      </a:r>
                      <a:r>
                        <a:rPr lang="ja-JP" altLang="en-US" sz="1200" dirty="0">
                          <a:solidFill>
                            <a:schemeClr val="tx1"/>
                          </a:solidFill>
                        </a:rPr>
                        <a:t>都市（神戸市・京都市・名古屋市・横浜市）の人口あたりの施設規模（床面積や収容人数など）の平均値と比べると、屋内プールやスポーツセンターなど、過剰な水準となっている施設も多々あり、必要性や有効性を見直すべき。</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200" dirty="0">
                          <a:solidFill>
                            <a:schemeClr val="tx1"/>
                          </a:solidFill>
                        </a:rPr>
                        <a:t>・「比較</a:t>
                      </a:r>
                      <a:r>
                        <a:rPr lang="en-US" altLang="ja-JP" sz="1200" dirty="0">
                          <a:solidFill>
                            <a:schemeClr val="tx1"/>
                          </a:solidFill>
                        </a:rPr>
                        <a:t>4</a:t>
                      </a:r>
                      <a:r>
                        <a:rPr lang="ja-JP" altLang="en-US" sz="1200" dirty="0">
                          <a:solidFill>
                            <a:schemeClr val="tx1"/>
                          </a:solidFill>
                        </a:rPr>
                        <a:t>都市の水準並みに」、「民間にできることは民間に」、「施策目的ごとの施設提供から施設の全体最適化」などの観点から、施設の必要性・有効性、行政と民間の役割分担等を点検・精査。</a:t>
                      </a:r>
                      <a:endParaRPr lang="en-US" altLang="ja-JP" sz="1200" dirty="0">
                        <a:solidFill>
                          <a:schemeClr val="tx1"/>
                        </a:solidFill>
                      </a:endParaRPr>
                    </a:p>
                    <a:p>
                      <a:pPr>
                        <a:lnSpc>
                          <a:spcPts val="2000"/>
                        </a:lnSpc>
                      </a:pPr>
                      <a:endParaRPr lang="en-US" altLang="ja-JP" sz="1200" dirty="0">
                        <a:solidFill>
                          <a:schemeClr val="tx1"/>
                        </a:solidFill>
                      </a:endParaRPr>
                    </a:p>
                    <a:p>
                      <a:pPr>
                        <a:lnSpc>
                          <a:spcPts val="2000"/>
                        </a:lnSpc>
                      </a:pPr>
                      <a:r>
                        <a:rPr lang="ja-JP" altLang="en-US" sz="1200" dirty="0">
                          <a:solidFill>
                            <a:schemeClr val="tx1"/>
                          </a:solidFill>
                        </a:rPr>
                        <a:t>・施設の廃止・縮小・転用や機能統合など抜本的な見直しを行い、維持管理費の縮減や効率化を図る。</a:t>
                      </a:r>
                      <a:endParaRPr lang="en-US" altLang="ja-JP" sz="1200" dirty="0">
                        <a:solidFill>
                          <a:schemeClr val="tx1"/>
                        </a:solidFill>
                      </a:endParaRPr>
                    </a:p>
                    <a:p>
                      <a:pPr>
                        <a:lnSpc>
                          <a:spcPts val="2000"/>
                        </a:lnSpc>
                      </a:pP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200" dirty="0">
                          <a:solidFill>
                            <a:schemeClr val="tx1"/>
                          </a:solidFill>
                        </a:rPr>
                        <a:t>・比較</a:t>
                      </a:r>
                      <a:r>
                        <a:rPr lang="en-US" altLang="ja-JP" sz="1200" dirty="0">
                          <a:solidFill>
                            <a:schemeClr val="tx1"/>
                          </a:solidFill>
                        </a:rPr>
                        <a:t>4</a:t>
                      </a:r>
                      <a:r>
                        <a:rPr lang="ja-JP" altLang="en-US" sz="1200" dirty="0">
                          <a:solidFill>
                            <a:schemeClr val="tx1"/>
                          </a:solidFill>
                        </a:rPr>
                        <a:t>都市と①施設規模の状況、②施設の設置目的の達成状況、③官民の役割分担、④施設間での機能重複、⑤施設配置の妥当性などを検証し、見直し対象施設（</a:t>
                      </a:r>
                      <a:r>
                        <a:rPr lang="en-US" altLang="ja-JP" sz="1200" dirty="0">
                          <a:solidFill>
                            <a:schemeClr val="tx1"/>
                          </a:solidFill>
                        </a:rPr>
                        <a:t>74</a:t>
                      </a:r>
                      <a:r>
                        <a:rPr lang="ja-JP" altLang="en-US" sz="1200" dirty="0">
                          <a:solidFill>
                            <a:schemeClr val="tx1"/>
                          </a:solidFill>
                        </a:rPr>
                        <a:t>施設）をリストアップ。</a:t>
                      </a:r>
                      <a:endParaRPr lang="en-US" altLang="ja-JP" sz="1200" dirty="0">
                        <a:solidFill>
                          <a:schemeClr val="tx1"/>
                        </a:solidFill>
                      </a:endParaRPr>
                    </a:p>
                    <a:p>
                      <a:pPr>
                        <a:lnSpc>
                          <a:spcPts val="2000"/>
                        </a:lnSpc>
                      </a:pPr>
                      <a:endParaRPr lang="en-US" altLang="ja-JP" sz="1200" dirty="0">
                        <a:solidFill>
                          <a:schemeClr val="tx1"/>
                        </a:solidFill>
                      </a:endParaRPr>
                    </a:p>
                    <a:p>
                      <a:pPr>
                        <a:lnSpc>
                          <a:spcPts val="2000"/>
                        </a:lnSpc>
                      </a:pPr>
                      <a:r>
                        <a:rPr lang="ja-JP" altLang="en-US" sz="1200" dirty="0">
                          <a:solidFill>
                            <a:schemeClr val="tx1"/>
                          </a:solidFill>
                        </a:rPr>
                        <a:t>・必要に応じて各施設の設置条例を改正し、見直しを実施。</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ea"/>
                        </a:rPr>
                        <a:t>・見直し対象施設（</a:t>
                      </a:r>
                      <a:r>
                        <a:rPr lang="en-US" altLang="ja-JP" sz="1200" dirty="0">
                          <a:solidFill>
                            <a:schemeClr val="tx1"/>
                          </a:solidFill>
                          <a:latin typeface="+mn-lt"/>
                        </a:rPr>
                        <a:t>74</a:t>
                      </a:r>
                      <a:r>
                        <a:rPr lang="ja-JP" altLang="en-US" sz="1200" dirty="0">
                          <a:solidFill>
                            <a:schemeClr val="tx1"/>
                          </a:solidFill>
                          <a:latin typeface="+mn-ea"/>
                        </a:rPr>
                        <a:t>施設）のうち、（Ａ：</a:t>
                      </a:r>
                      <a:r>
                        <a:rPr lang="en-US" altLang="ja-JP" sz="1200" dirty="0">
                          <a:solidFill>
                            <a:schemeClr val="tx1"/>
                          </a:solidFill>
                          <a:latin typeface="+mn-lt"/>
                        </a:rPr>
                        <a:t>23</a:t>
                      </a:r>
                      <a:r>
                        <a:rPr lang="ja-JP" altLang="en-US" sz="1200" dirty="0">
                          <a:solidFill>
                            <a:schemeClr val="tx1"/>
                          </a:solidFill>
                          <a:latin typeface="+mn-ea"/>
                        </a:rPr>
                        <a:t>施設　Ｂ：</a:t>
                      </a:r>
                      <a:r>
                        <a:rPr lang="en-US" altLang="ja-JP" sz="1200" dirty="0">
                          <a:solidFill>
                            <a:schemeClr val="tx1"/>
                          </a:solidFill>
                          <a:latin typeface="+mn-lt"/>
                        </a:rPr>
                        <a:t>25</a:t>
                      </a:r>
                      <a:r>
                        <a:rPr lang="ja-JP" altLang="en-US" sz="1200" dirty="0">
                          <a:solidFill>
                            <a:schemeClr val="tx1"/>
                          </a:solidFill>
                          <a:latin typeface="+mn-ea"/>
                        </a:rPr>
                        <a:t>施設）を見直し済。</a:t>
                      </a:r>
                      <a:endParaRPr lang="ja-JP" altLang="en-US" sz="1200" dirty="0">
                        <a:solidFill>
                          <a:schemeClr val="tx1"/>
                        </a:solidFill>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ea"/>
                        </a:rPr>
                        <a:t>　　Ａ：</a:t>
                      </a:r>
                      <a:r>
                        <a:rPr lang="en-US" altLang="ja-JP" sz="1200" dirty="0">
                          <a:solidFill>
                            <a:schemeClr val="tx1"/>
                          </a:solidFill>
                        </a:rPr>
                        <a:t>2012</a:t>
                      </a:r>
                      <a:r>
                        <a:rPr lang="ja-JP" altLang="en-US" sz="1200" dirty="0">
                          <a:solidFill>
                            <a:schemeClr val="tx1"/>
                          </a:solidFill>
                        </a:rPr>
                        <a:t>～</a:t>
                      </a:r>
                      <a:r>
                        <a:rPr lang="en-US" altLang="ja-JP" sz="1200" dirty="0">
                          <a:solidFill>
                            <a:schemeClr val="tx1"/>
                          </a:solidFill>
                        </a:rPr>
                        <a:t>2015</a:t>
                      </a:r>
                      <a:r>
                        <a:rPr lang="ja-JP" altLang="en-US" sz="1200" dirty="0">
                          <a:solidFill>
                            <a:schemeClr val="tx1"/>
                          </a:solidFill>
                        </a:rPr>
                        <a:t>年度</a:t>
                      </a:r>
                      <a:endParaRPr lang="en-US" altLang="ja-JP" sz="1200" dirty="0">
                        <a:solidFill>
                          <a:schemeClr val="tx1"/>
                        </a:solidFill>
                        <a:latin typeface="+mn-ea"/>
                      </a:endParaRP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200" dirty="0">
                          <a:solidFill>
                            <a:schemeClr val="tx1"/>
                          </a:solidFill>
                          <a:latin typeface="+mn-ea"/>
                        </a:rPr>
                        <a:t>　　Ｂ：</a:t>
                      </a:r>
                      <a:r>
                        <a:rPr lang="en-US" altLang="ja-JP" sz="1200" dirty="0">
                          <a:solidFill>
                            <a:schemeClr val="tx1"/>
                          </a:solidFill>
                          <a:latin typeface="+mn-lt"/>
                        </a:rPr>
                        <a:t>2012</a:t>
                      </a:r>
                      <a:r>
                        <a:rPr lang="ja-JP" altLang="en-US" sz="1200" dirty="0">
                          <a:solidFill>
                            <a:schemeClr val="tx1"/>
                          </a:solidFill>
                          <a:latin typeface="+mn-lt"/>
                        </a:rPr>
                        <a:t>～</a:t>
                      </a:r>
                      <a:r>
                        <a:rPr lang="en-US" altLang="ja-JP" sz="1200" dirty="0">
                          <a:solidFill>
                            <a:schemeClr val="tx1"/>
                          </a:solidFill>
                          <a:latin typeface="+mn-lt"/>
                        </a:rPr>
                        <a:t>2017</a:t>
                      </a:r>
                      <a:r>
                        <a:rPr lang="ja-JP" altLang="en-US" sz="1200" dirty="0">
                          <a:solidFill>
                            <a:schemeClr val="tx1"/>
                          </a:solidFill>
                          <a:latin typeface="+mn-ea"/>
                        </a:rPr>
                        <a:t>年度</a:t>
                      </a:r>
                      <a:endParaRPr lang="ja-JP" altLang="en-US" sz="1200" dirty="0">
                        <a:solidFill>
                          <a:schemeClr val="tx1"/>
                        </a:solidFill>
                      </a:endParaRPr>
                    </a:p>
                    <a:p>
                      <a:pPr>
                        <a:lnSpc>
                          <a:spcPts val="2000"/>
                        </a:lnSpc>
                      </a:pPr>
                      <a:r>
                        <a:rPr lang="ja-JP" altLang="en-US" sz="1200" dirty="0">
                          <a:solidFill>
                            <a:schemeClr val="tx1"/>
                          </a:solidFill>
                        </a:rPr>
                        <a:t>①廃止 　　Ａ：</a:t>
                      </a:r>
                      <a:r>
                        <a:rPr lang="en-US" altLang="ja-JP" sz="1200" dirty="0">
                          <a:solidFill>
                            <a:schemeClr val="tx1"/>
                          </a:solidFill>
                        </a:rPr>
                        <a:t>15</a:t>
                      </a:r>
                      <a:r>
                        <a:rPr lang="ja-JP" altLang="en-US" sz="1200" dirty="0">
                          <a:solidFill>
                            <a:schemeClr val="tx1"/>
                          </a:solidFill>
                        </a:rPr>
                        <a:t>施設　Ｂ：</a:t>
                      </a:r>
                      <a:r>
                        <a:rPr lang="en-US" altLang="ja-JP" sz="1200" dirty="0">
                          <a:solidFill>
                            <a:schemeClr val="tx1"/>
                          </a:solidFill>
                        </a:rPr>
                        <a:t>16</a:t>
                      </a:r>
                      <a:r>
                        <a:rPr lang="ja-JP" altLang="en-US" sz="1200" dirty="0">
                          <a:solidFill>
                            <a:schemeClr val="tx1"/>
                          </a:solidFill>
                        </a:rPr>
                        <a:t>施設</a:t>
                      </a:r>
                      <a:endParaRPr lang="en-US" altLang="ja-JP" sz="1200" dirty="0">
                        <a:solidFill>
                          <a:schemeClr val="tx1"/>
                        </a:solidFill>
                      </a:endParaRPr>
                    </a:p>
                    <a:p>
                      <a:pPr>
                        <a:lnSpc>
                          <a:spcPts val="2000"/>
                        </a:lnSpc>
                      </a:pPr>
                      <a:r>
                        <a:rPr lang="ja-JP" altLang="en-US" sz="1200" dirty="0">
                          <a:solidFill>
                            <a:schemeClr val="tx1"/>
                          </a:solidFill>
                        </a:rPr>
                        <a:t>②民間事業者による運営 </a:t>
                      </a:r>
                    </a:p>
                    <a:p>
                      <a:pPr>
                        <a:lnSpc>
                          <a:spcPts val="2000"/>
                        </a:lnSpc>
                      </a:pPr>
                      <a:r>
                        <a:rPr lang="ja-JP" altLang="en-US" sz="1200" dirty="0">
                          <a:solidFill>
                            <a:schemeClr val="tx1"/>
                          </a:solidFill>
                        </a:rPr>
                        <a:t>　　　　　　　　Ａ：</a:t>
                      </a:r>
                      <a:r>
                        <a:rPr lang="en-US" altLang="ja-JP" sz="1200" dirty="0">
                          <a:solidFill>
                            <a:schemeClr val="tx1"/>
                          </a:solidFill>
                        </a:rPr>
                        <a:t>3</a:t>
                      </a:r>
                      <a:r>
                        <a:rPr lang="ja-JP" altLang="en-US" sz="1200" dirty="0">
                          <a:solidFill>
                            <a:schemeClr val="tx1"/>
                          </a:solidFill>
                        </a:rPr>
                        <a:t>施設　Ｂ：</a:t>
                      </a:r>
                      <a:r>
                        <a:rPr lang="en-US" altLang="ja-JP" sz="1200" dirty="0">
                          <a:solidFill>
                            <a:schemeClr val="tx1"/>
                          </a:solidFill>
                        </a:rPr>
                        <a:t>3</a:t>
                      </a:r>
                      <a:r>
                        <a:rPr lang="ja-JP" altLang="en-US" sz="1200" dirty="0">
                          <a:solidFill>
                            <a:schemeClr val="tx1"/>
                          </a:solidFill>
                        </a:rPr>
                        <a:t>施設</a:t>
                      </a:r>
                      <a:endParaRPr lang="en-US" altLang="ja-JP" sz="1200" dirty="0">
                        <a:solidFill>
                          <a:schemeClr val="tx1"/>
                        </a:solidFill>
                      </a:endParaRPr>
                    </a:p>
                    <a:p>
                      <a:pPr>
                        <a:lnSpc>
                          <a:spcPts val="2000"/>
                        </a:lnSpc>
                      </a:pPr>
                      <a:r>
                        <a:rPr lang="ja-JP" altLang="en-US" sz="1200" dirty="0">
                          <a:solidFill>
                            <a:schemeClr val="tx1"/>
                          </a:solidFill>
                        </a:rPr>
                        <a:t>③施設の位置付け変更</a:t>
                      </a:r>
                      <a:endParaRPr lang="en-US" altLang="ja-JP" sz="1200" dirty="0">
                        <a:solidFill>
                          <a:schemeClr val="tx1"/>
                        </a:solidFill>
                      </a:endParaRPr>
                    </a:p>
                    <a:p>
                      <a:pPr>
                        <a:lnSpc>
                          <a:spcPts val="2000"/>
                        </a:lnSpc>
                      </a:pPr>
                      <a:r>
                        <a:rPr lang="ja-JP" altLang="en-US" sz="1200" dirty="0">
                          <a:solidFill>
                            <a:schemeClr val="tx1"/>
                          </a:solidFill>
                        </a:rPr>
                        <a:t>　（設置条例の廃止）による</a:t>
                      </a:r>
                      <a:endParaRPr lang="en-US" altLang="ja-JP" sz="1200" dirty="0">
                        <a:solidFill>
                          <a:schemeClr val="tx1"/>
                        </a:solidFill>
                      </a:endParaRPr>
                    </a:p>
                    <a:p>
                      <a:pPr>
                        <a:lnSpc>
                          <a:spcPts val="2000"/>
                        </a:lnSpc>
                      </a:pPr>
                      <a:r>
                        <a:rPr lang="ja-JP" altLang="en-US" sz="1200" dirty="0">
                          <a:solidFill>
                            <a:schemeClr val="tx1"/>
                          </a:solidFill>
                        </a:rPr>
                        <a:t>　管理負担抑制 </a:t>
                      </a:r>
                      <a:endParaRPr lang="en-US" altLang="ja-JP" sz="1200" dirty="0">
                        <a:solidFill>
                          <a:schemeClr val="tx1"/>
                        </a:solidFill>
                      </a:endParaRPr>
                    </a:p>
                    <a:p>
                      <a:pPr>
                        <a:lnSpc>
                          <a:spcPts val="2000"/>
                        </a:lnSpc>
                      </a:pPr>
                      <a:r>
                        <a:rPr lang="ja-JP" altLang="en-US" sz="1200" dirty="0">
                          <a:solidFill>
                            <a:schemeClr val="tx1"/>
                          </a:solidFill>
                        </a:rPr>
                        <a:t>　　　　　　　　Ａ：</a:t>
                      </a:r>
                      <a:r>
                        <a:rPr lang="en-US" altLang="ja-JP" sz="1200" dirty="0">
                          <a:solidFill>
                            <a:schemeClr val="tx1"/>
                          </a:solidFill>
                        </a:rPr>
                        <a:t>2</a:t>
                      </a:r>
                      <a:r>
                        <a:rPr lang="ja-JP" altLang="en-US" sz="1200" dirty="0">
                          <a:solidFill>
                            <a:schemeClr val="tx1"/>
                          </a:solidFill>
                        </a:rPr>
                        <a:t>施設　Ｂ：</a:t>
                      </a:r>
                      <a:r>
                        <a:rPr lang="en-US" altLang="ja-JP" sz="1200" dirty="0">
                          <a:solidFill>
                            <a:schemeClr val="tx1"/>
                          </a:solidFill>
                        </a:rPr>
                        <a:t>2</a:t>
                      </a:r>
                      <a:r>
                        <a:rPr lang="ja-JP" altLang="en-US" sz="1200" dirty="0">
                          <a:solidFill>
                            <a:schemeClr val="tx1"/>
                          </a:solidFill>
                        </a:rPr>
                        <a:t>施設</a:t>
                      </a:r>
                      <a:endParaRPr lang="en-US" altLang="ja-JP" sz="1200" dirty="0">
                        <a:solidFill>
                          <a:schemeClr val="tx1"/>
                        </a:solidFill>
                      </a:endParaRPr>
                    </a:p>
                    <a:p>
                      <a:pPr>
                        <a:lnSpc>
                          <a:spcPts val="2000"/>
                        </a:lnSpc>
                      </a:pPr>
                      <a:r>
                        <a:rPr lang="ja-JP" altLang="en-US" sz="1200" dirty="0">
                          <a:solidFill>
                            <a:schemeClr val="tx1"/>
                          </a:solidFill>
                        </a:rPr>
                        <a:t>④受益者負担（利用料金）</a:t>
                      </a:r>
                      <a:endParaRPr lang="en-US" altLang="ja-JP" sz="1200" dirty="0">
                        <a:solidFill>
                          <a:schemeClr val="tx1"/>
                        </a:solidFill>
                      </a:endParaRPr>
                    </a:p>
                    <a:p>
                      <a:pPr>
                        <a:lnSpc>
                          <a:spcPts val="2000"/>
                        </a:lnSpc>
                      </a:pPr>
                      <a:r>
                        <a:rPr lang="ja-JP" altLang="en-US" sz="1200" dirty="0">
                          <a:solidFill>
                            <a:schemeClr val="tx1"/>
                          </a:solidFill>
                        </a:rPr>
                        <a:t>　の引き上げ等 　　　</a:t>
                      </a:r>
                      <a:endParaRPr lang="en-US" altLang="ja-JP" sz="1200" baseline="0" dirty="0">
                        <a:solidFill>
                          <a:schemeClr val="tx1"/>
                        </a:solidFill>
                      </a:endParaRPr>
                    </a:p>
                    <a:p>
                      <a:pPr>
                        <a:lnSpc>
                          <a:spcPts val="2000"/>
                        </a:lnSpc>
                      </a:pPr>
                      <a:r>
                        <a:rPr lang="ja-JP" altLang="en-US" sz="1200" baseline="0" dirty="0">
                          <a:solidFill>
                            <a:schemeClr val="tx1"/>
                          </a:solidFill>
                        </a:rPr>
                        <a:t>　　　　　　　　Ａ：</a:t>
                      </a:r>
                      <a:r>
                        <a:rPr lang="en-US" altLang="ja-JP" sz="1200" dirty="0">
                          <a:solidFill>
                            <a:schemeClr val="tx1"/>
                          </a:solidFill>
                        </a:rPr>
                        <a:t>3</a:t>
                      </a:r>
                      <a:r>
                        <a:rPr lang="ja-JP" altLang="en-US" sz="1200" dirty="0">
                          <a:solidFill>
                            <a:schemeClr val="tx1"/>
                          </a:solidFill>
                        </a:rPr>
                        <a:t>施設　Ｂ：</a:t>
                      </a:r>
                      <a:r>
                        <a:rPr lang="en-US" altLang="ja-JP" sz="1200" dirty="0">
                          <a:solidFill>
                            <a:schemeClr val="tx1"/>
                          </a:solidFill>
                        </a:rPr>
                        <a:t>3</a:t>
                      </a:r>
                      <a:r>
                        <a:rPr lang="ja-JP" altLang="en-US" sz="1200" dirty="0">
                          <a:solidFill>
                            <a:schemeClr val="tx1"/>
                          </a:solidFill>
                        </a:rPr>
                        <a:t>施設</a:t>
                      </a:r>
                      <a:endParaRPr lang="en-US" altLang="ja-JP" sz="1200" dirty="0">
                        <a:solidFill>
                          <a:schemeClr val="tx1"/>
                        </a:solidFill>
                      </a:endParaRPr>
                    </a:p>
                    <a:p>
                      <a:pPr>
                        <a:lnSpc>
                          <a:spcPts val="2000"/>
                        </a:lnSpc>
                      </a:pPr>
                      <a:r>
                        <a:rPr lang="ja-JP" altLang="en-US" sz="1200" strike="noStrike" dirty="0">
                          <a:solidFill>
                            <a:schemeClr val="tx1"/>
                          </a:solidFill>
                        </a:rPr>
                        <a:t>⑤機能集約等</a:t>
                      </a:r>
                      <a:endParaRPr lang="en-US" altLang="ja-JP" sz="1200" strike="noStrike" dirty="0">
                        <a:solidFill>
                          <a:schemeClr val="tx1"/>
                        </a:solidFill>
                      </a:endParaRPr>
                    </a:p>
                    <a:p>
                      <a:pPr marL="0" marR="0" lvl="0" indent="0" algn="l" defTabSz="914400" rtl="0" eaLnBrk="1" fontAlgn="auto" latinLnBrk="0" hangingPunct="1">
                        <a:lnSpc>
                          <a:spcPts val="2000"/>
                        </a:lnSpc>
                        <a:spcBef>
                          <a:spcPts val="0"/>
                        </a:spcBef>
                        <a:spcAft>
                          <a:spcPts val="0"/>
                        </a:spcAft>
                        <a:buClrTx/>
                        <a:buSzTx/>
                        <a:buFontTx/>
                        <a:buNone/>
                        <a:tabLst/>
                        <a:defRPr/>
                      </a:pPr>
                      <a:r>
                        <a:rPr lang="ja-JP" altLang="en-US" sz="1200" baseline="0" dirty="0">
                          <a:solidFill>
                            <a:schemeClr val="tx1"/>
                          </a:solidFill>
                        </a:rPr>
                        <a:t>　　　　　　　　Ａ：</a:t>
                      </a:r>
                      <a:r>
                        <a:rPr lang="en-US" altLang="ja-JP" sz="1200" baseline="0" dirty="0">
                          <a:solidFill>
                            <a:schemeClr val="tx1"/>
                          </a:solidFill>
                        </a:rPr>
                        <a:t>0</a:t>
                      </a:r>
                      <a:r>
                        <a:rPr lang="ja-JP" altLang="en-US" sz="1200" dirty="0">
                          <a:solidFill>
                            <a:schemeClr val="tx1"/>
                          </a:solidFill>
                        </a:rPr>
                        <a:t>施設　Ｂ：</a:t>
                      </a:r>
                      <a:r>
                        <a:rPr lang="en-US" altLang="ja-JP" sz="1200" dirty="0">
                          <a:solidFill>
                            <a:schemeClr val="tx1"/>
                          </a:solidFill>
                        </a:rPr>
                        <a:t>3</a:t>
                      </a:r>
                      <a:r>
                        <a:rPr lang="ja-JP" altLang="en-US" sz="1200" dirty="0">
                          <a:solidFill>
                            <a:schemeClr val="tx1"/>
                          </a:solidFill>
                        </a:rPr>
                        <a:t>施設</a:t>
                      </a:r>
                      <a:endParaRPr lang="en-US" altLang="ja-JP" sz="1200" dirty="0">
                        <a:solidFill>
                          <a:schemeClr val="tx1"/>
                        </a:solidFill>
                      </a:endParaRPr>
                    </a:p>
                    <a:p>
                      <a:pPr>
                        <a:lnSpc>
                          <a:spcPts val="2000"/>
                        </a:lnSpc>
                      </a:pPr>
                      <a:endParaRPr lang="en-US" altLang="ja-JP" sz="1200" dirty="0">
                        <a:solidFill>
                          <a:schemeClr val="tx1"/>
                        </a:solidFill>
                      </a:endParaRPr>
                    </a:p>
                    <a:p>
                      <a:pPr>
                        <a:lnSpc>
                          <a:spcPts val="2000"/>
                        </a:lnSpc>
                      </a:pPr>
                      <a:r>
                        <a:rPr lang="ja-JP" altLang="en-US" sz="1200" dirty="0">
                          <a:solidFill>
                            <a:schemeClr val="tx1"/>
                          </a:solidFill>
                        </a:rPr>
                        <a:t>・残る（Ａ：</a:t>
                      </a:r>
                      <a:r>
                        <a:rPr lang="en-US" altLang="ja-JP" sz="1200" dirty="0">
                          <a:solidFill>
                            <a:schemeClr val="tx1"/>
                          </a:solidFill>
                        </a:rPr>
                        <a:t>51</a:t>
                      </a:r>
                      <a:r>
                        <a:rPr lang="ja-JP" altLang="en-US" sz="1200" dirty="0">
                          <a:solidFill>
                            <a:schemeClr val="tx1"/>
                          </a:solidFill>
                        </a:rPr>
                        <a:t>施設　Ｂ：</a:t>
                      </a:r>
                      <a:r>
                        <a:rPr lang="en-US" altLang="ja-JP" sz="1200" dirty="0">
                          <a:solidFill>
                            <a:schemeClr val="tx1"/>
                          </a:solidFill>
                        </a:rPr>
                        <a:t>47</a:t>
                      </a:r>
                      <a:r>
                        <a:rPr lang="ja-JP" altLang="en-US" sz="1200" dirty="0">
                          <a:solidFill>
                            <a:schemeClr val="tx1"/>
                          </a:solidFill>
                        </a:rPr>
                        <a:t>施設）についても、引き続き検討中。</a:t>
                      </a:r>
                      <a:endParaRPr lang="en-US" altLang="ja-JP" sz="12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66987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9">
            <a:extLst>
              <a:ext uri="{FF2B5EF4-FFF2-40B4-BE49-F238E27FC236}">
                <a16:creationId xmlns="" xmlns:a16="http://schemas.microsoft.com/office/drawing/2014/main" id="{EF72D389-4212-4E2F-818D-185BDBAFF48C}"/>
              </a:ext>
            </a:extLst>
          </p:cNvPr>
          <p:cNvSpPr/>
          <p:nvPr/>
        </p:nvSpPr>
        <p:spPr>
          <a:xfrm>
            <a:off x="3890487" y="3188156"/>
            <a:ext cx="2973794" cy="310892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flipV="1">
            <a:off x="1691680" y="3372966"/>
            <a:ext cx="3672408"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771800" y="4957142"/>
            <a:ext cx="2088232" cy="992138"/>
          </a:xfrm>
          <a:prstGeom prst="line">
            <a:avLst/>
          </a:prstGeom>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919864" y="0"/>
            <a:ext cx="1224136" cy="338554"/>
          </a:xfrm>
          <a:prstGeom prst="rect">
            <a:avLst/>
          </a:prstGeom>
          <a:noFill/>
        </p:spPr>
        <p:txBody>
          <a:bodyPr wrap="square" rtlCol="0">
            <a:spAutoFit/>
          </a:bodyPr>
          <a:lstStyle/>
          <a:p>
            <a:pPr fontAlgn="base">
              <a:spcBef>
                <a:spcPct val="0"/>
              </a:spcBef>
              <a:spcAft>
                <a:spcPct val="0"/>
              </a:spcAft>
            </a:pPr>
            <a:r>
              <a:rPr lang="en-US" altLang="ja-JP" sz="1600" dirty="0">
                <a:ea typeface="ＭＳ Ｐゴシック" charset="-128"/>
              </a:rPr>
              <a:t>A8.(18)(19)</a:t>
            </a:r>
            <a:endParaRPr lang="ja-JP" altLang="en-US" sz="1600" dirty="0">
              <a:ea typeface="ＭＳ Ｐゴシック" charset="-128"/>
            </a:endParaRPr>
          </a:p>
        </p:txBody>
      </p:sp>
      <p:sp>
        <p:nvSpPr>
          <p:cNvPr id="19" name="正方形/長方形 18"/>
          <p:cNvSpPr/>
          <p:nvPr/>
        </p:nvSpPr>
        <p:spPr>
          <a:xfrm>
            <a:off x="251520" y="260648"/>
            <a:ext cx="3816424" cy="369332"/>
          </a:xfrm>
          <a:prstGeom prst="rect">
            <a:avLst/>
          </a:prstGeom>
        </p:spPr>
        <p:txBody>
          <a:bodyPr wrap="square">
            <a:spAutoFit/>
          </a:bodyPr>
          <a:lstStyle/>
          <a:p>
            <a:r>
              <a:rPr lang="ja-JP" altLang="en-US" dirty="0">
                <a:latin typeface="+mn-ea"/>
              </a:rPr>
              <a:t>見直し対象施設と進捗状況</a:t>
            </a:r>
            <a:endParaRPr lang="ja-JP" altLang="en-US" dirty="0"/>
          </a:p>
        </p:txBody>
      </p:sp>
      <p:cxnSp>
        <p:nvCxnSpPr>
          <p:cNvPr id="20" name="直線コネクタ 19"/>
          <p:cNvCxnSpPr/>
          <p:nvPr/>
        </p:nvCxnSpPr>
        <p:spPr>
          <a:xfrm>
            <a:off x="323528" y="620688"/>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124986" y="4665619"/>
            <a:ext cx="1107996" cy="461665"/>
          </a:xfrm>
          <a:prstGeom prst="rect">
            <a:avLst/>
          </a:prstGeom>
          <a:noFill/>
        </p:spPr>
        <p:txBody>
          <a:bodyPr wrap="square" rtlCol="0">
            <a:spAutoFit/>
          </a:bodyPr>
          <a:lstStyle/>
          <a:p>
            <a:pPr algn="ctr"/>
            <a:r>
              <a:rPr lang="ja-JP" altLang="en-US" sz="1200" dirty="0">
                <a:latin typeface="+mn-ea"/>
              </a:rPr>
              <a:t>市民利用施設</a:t>
            </a:r>
            <a:endParaRPr lang="en-US" altLang="ja-JP" sz="1200" dirty="0">
              <a:latin typeface="+mn-ea"/>
            </a:endParaRPr>
          </a:p>
          <a:p>
            <a:pPr algn="ctr"/>
            <a:r>
              <a:rPr lang="ja-JP" altLang="en-US" sz="1200" dirty="0">
                <a:latin typeface="+mn-ea"/>
              </a:rPr>
              <a:t>全</a:t>
            </a:r>
            <a:r>
              <a:rPr lang="en-US" altLang="ja-JP" sz="1200" dirty="0">
                <a:latin typeface="+mn-ea"/>
              </a:rPr>
              <a:t>286</a:t>
            </a:r>
            <a:r>
              <a:rPr lang="ja-JP" altLang="en-US" sz="1200" dirty="0">
                <a:latin typeface="+mn-ea"/>
              </a:rPr>
              <a:t>施設</a:t>
            </a:r>
            <a:endParaRPr kumimoji="1" lang="ja-JP" altLang="en-US" sz="1200" dirty="0"/>
          </a:p>
        </p:txBody>
      </p:sp>
      <p:sp>
        <p:nvSpPr>
          <p:cNvPr id="15" name="正方形/長方形 14"/>
          <p:cNvSpPr/>
          <p:nvPr/>
        </p:nvSpPr>
        <p:spPr>
          <a:xfrm>
            <a:off x="1043608" y="6381328"/>
            <a:ext cx="7920880" cy="246221"/>
          </a:xfrm>
          <a:prstGeom prst="rect">
            <a:avLst/>
          </a:prstGeom>
        </p:spPr>
        <p:txBody>
          <a:bodyPr wrap="square">
            <a:spAutoFit/>
          </a:bodyPr>
          <a:lstStyle/>
          <a:p>
            <a:r>
              <a:rPr lang="ja-JP" altLang="en-US" sz="1000" dirty="0"/>
              <a:t>　注：比較４都市（横浜市・名古屋市・京都市・神戸市）における人口当たりの施設規模（床面積や収容人数など）の平均規模と同等のもの</a:t>
            </a:r>
          </a:p>
        </p:txBody>
      </p:sp>
      <p:sp>
        <p:nvSpPr>
          <p:cNvPr id="22" name="スライド番号プレースホルダ 21"/>
          <p:cNvSpPr>
            <a:spLocks noGrp="1"/>
          </p:cNvSpPr>
          <p:nvPr>
            <p:ph type="sldNum" sz="quarter" idx="12"/>
          </p:nvPr>
        </p:nvSpPr>
        <p:spPr/>
        <p:txBody>
          <a:bodyPr/>
          <a:lstStyle/>
          <a:p>
            <a:fld id="{CCEC3038-1CF1-4B63-9920-55248DCFBA97}" type="slidenum">
              <a:rPr kumimoji="1" lang="ja-JP" altLang="en-US" smtClean="0"/>
              <a:pPr/>
              <a:t>175</a:t>
            </a:fld>
            <a:endParaRPr kumimoji="1" lang="ja-JP" altLang="en-US"/>
          </a:p>
        </p:txBody>
      </p:sp>
      <p:sp>
        <p:nvSpPr>
          <p:cNvPr id="18"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・市民利用施設の見直し</a:t>
            </a:r>
            <a:endParaRPr lang="en-US" altLang="ja-JP" sz="1100" dirty="0"/>
          </a:p>
        </p:txBody>
      </p:sp>
      <p:sp>
        <p:nvSpPr>
          <p:cNvPr id="25" name="テキスト ボックス 24"/>
          <p:cNvSpPr txBox="1"/>
          <p:nvPr/>
        </p:nvSpPr>
        <p:spPr>
          <a:xfrm>
            <a:off x="4878495" y="4495477"/>
            <a:ext cx="1107996" cy="461665"/>
          </a:xfrm>
          <a:prstGeom prst="rect">
            <a:avLst/>
          </a:prstGeom>
          <a:noFill/>
        </p:spPr>
        <p:txBody>
          <a:bodyPr wrap="square" rtlCol="0">
            <a:spAutoFit/>
          </a:bodyPr>
          <a:lstStyle/>
          <a:p>
            <a:pPr algn="ctr"/>
            <a:r>
              <a:rPr lang="ja-JP" altLang="en-US" sz="1200" dirty="0">
                <a:latin typeface="+mn-ea"/>
              </a:rPr>
              <a:t>見直し対象</a:t>
            </a:r>
            <a:endParaRPr lang="en-US" altLang="ja-JP" sz="1200" dirty="0">
              <a:latin typeface="+mn-ea"/>
            </a:endParaRPr>
          </a:p>
          <a:p>
            <a:pPr algn="ctr"/>
            <a:r>
              <a:rPr lang="en-US" altLang="ja-JP" sz="1200" dirty="0">
                <a:latin typeface="+mn-ea"/>
              </a:rPr>
              <a:t>74</a:t>
            </a:r>
            <a:r>
              <a:rPr lang="ja-JP" altLang="en-US" sz="1200" dirty="0">
                <a:latin typeface="+mn-ea"/>
              </a:rPr>
              <a:t>施設</a:t>
            </a:r>
            <a:endParaRPr kumimoji="1" lang="ja-JP" altLang="en-US" sz="1200" dirty="0"/>
          </a:p>
        </p:txBody>
      </p:sp>
      <p:sp>
        <p:nvSpPr>
          <p:cNvPr id="26" name="角丸四角形 9">
            <a:extLst>
              <a:ext uri="{FF2B5EF4-FFF2-40B4-BE49-F238E27FC236}">
                <a16:creationId xmlns="" xmlns:a16="http://schemas.microsoft.com/office/drawing/2014/main" id="{EF72D389-4212-4E2F-818D-185BDBAFF48C}"/>
              </a:ext>
            </a:extLst>
          </p:cNvPr>
          <p:cNvSpPr/>
          <p:nvPr/>
        </p:nvSpPr>
        <p:spPr>
          <a:xfrm>
            <a:off x="7308304" y="2276872"/>
            <a:ext cx="1375526" cy="2007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9">
            <a:extLst>
              <a:ext uri="{FF2B5EF4-FFF2-40B4-BE49-F238E27FC236}">
                <a16:creationId xmlns="" xmlns:a16="http://schemas.microsoft.com/office/drawing/2014/main" id="{EF72D389-4212-4E2F-818D-185BDBAFF48C}"/>
              </a:ext>
            </a:extLst>
          </p:cNvPr>
          <p:cNvSpPr/>
          <p:nvPr/>
        </p:nvSpPr>
        <p:spPr>
          <a:xfrm>
            <a:off x="391392" y="2477601"/>
            <a:ext cx="1841590" cy="20490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51520" y="799543"/>
            <a:ext cx="8640960" cy="2169825"/>
          </a:xfrm>
          <a:prstGeom prst="rect">
            <a:avLst/>
          </a:prstGeom>
        </p:spPr>
        <p:txBody>
          <a:bodyPr wrap="square">
            <a:spAutoFit/>
          </a:bodyPr>
          <a:lstStyle/>
          <a:p>
            <a:r>
              <a:rPr lang="ja-JP" altLang="en-US" sz="1500" dirty="0"/>
              <a:t>　本市市設建築物のファシリティマネジメント推進のため、従来から資産流動化プロジェクト施設チームにより見直しを進めてきたが、</a:t>
            </a:r>
            <a:r>
              <a:rPr lang="en-US" altLang="ja-JP" sz="1500" dirty="0"/>
              <a:t>2011</a:t>
            </a:r>
            <a:r>
              <a:rPr lang="ja-JP" altLang="en-US" sz="1500" dirty="0"/>
              <a:t>年</a:t>
            </a:r>
            <a:r>
              <a:rPr lang="en-US" altLang="ja-JP" sz="1500" dirty="0"/>
              <a:t>12</a:t>
            </a:r>
            <a:r>
              <a:rPr lang="ja-JP" altLang="en-US" sz="1500" dirty="0"/>
              <a:t>月以降は改革プロジェクトチームを中心に市民利用施設のあり方を検討。</a:t>
            </a:r>
            <a:endParaRPr lang="en-US" altLang="ja-JP" sz="1500" dirty="0"/>
          </a:p>
          <a:p>
            <a:r>
              <a:rPr lang="ja-JP" altLang="en-US" sz="1500" dirty="0">
                <a:latin typeface="+mn-ea"/>
              </a:rPr>
              <a:t>　</a:t>
            </a:r>
            <a:endParaRPr lang="en-US" altLang="ja-JP" sz="1500" dirty="0">
              <a:latin typeface="+mn-ea"/>
            </a:endParaRPr>
          </a:p>
          <a:p>
            <a:r>
              <a:rPr lang="ja-JP" altLang="en-US" sz="1500" dirty="0">
                <a:latin typeface="+mn-ea"/>
              </a:rPr>
              <a:t>　市民利用施設全</a:t>
            </a:r>
            <a:r>
              <a:rPr lang="en-US" altLang="ja-JP" sz="1500" dirty="0">
                <a:latin typeface="+mn-ea"/>
              </a:rPr>
              <a:t>286</a:t>
            </a:r>
            <a:r>
              <a:rPr lang="ja-JP" altLang="en-US" sz="1500" dirty="0">
                <a:latin typeface="+mn-ea"/>
              </a:rPr>
              <a:t>施設から　</a:t>
            </a:r>
            <a:r>
              <a:rPr lang="ja-JP" altLang="en-US" sz="1500" dirty="0"/>
              <a:t>「比較</a:t>
            </a:r>
            <a:r>
              <a:rPr lang="en-US" altLang="ja-JP" sz="1500" dirty="0"/>
              <a:t>4</a:t>
            </a:r>
            <a:r>
              <a:rPr lang="ja-JP" altLang="en-US" sz="1500" dirty="0"/>
              <a:t>都市の水準並み</a:t>
            </a:r>
            <a:r>
              <a:rPr lang="ja-JP" altLang="en-US" sz="1000" dirty="0"/>
              <a:t>（注）</a:t>
            </a:r>
            <a:r>
              <a:rPr lang="ja-JP" altLang="en-US" sz="1500" dirty="0"/>
              <a:t>に」、「民間にできることは民間に」、「施策目的ごとの施設提供から施設の全体最適化」などの観点から、施設の必要性・有効性、行政と民間の役割分担等を点検・精査し、</a:t>
            </a:r>
            <a:r>
              <a:rPr lang="ja-JP" altLang="en-US" sz="1500" dirty="0">
                <a:latin typeface="+mn-ea"/>
              </a:rPr>
              <a:t>見直し対象施設</a:t>
            </a:r>
            <a:r>
              <a:rPr lang="en-US" altLang="ja-JP" sz="1500" dirty="0">
                <a:latin typeface="+mn-ea"/>
              </a:rPr>
              <a:t>74</a:t>
            </a:r>
            <a:r>
              <a:rPr lang="ja-JP" altLang="en-US" sz="1500" dirty="0">
                <a:latin typeface="+mn-ea"/>
              </a:rPr>
              <a:t>施設を抽出。うち</a:t>
            </a:r>
            <a:r>
              <a:rPr lang="en-US" altLang="ja-JP" sz="1500" dirty="0">
                <a:latin typeface="+mn-ea"/>
              </a:rPr>
              <a:t>2013</a:t>
            </a:r>
            <a:r>
              <a:rPr lang="ja-JP" altLang="en-US" sz="1500" dirty="0">
                <a:latin typeface="+mn-ea"/>
              </a:rPr>
              <a:t>末時点で</a:t>
            </a:r>
            <a:r>
              <a:rPr lang="en-US" altLang="ja-JP" sz="1500" dirty="0">
                <a:latin typeface="+mn-ea"/>
              </a:rPr>
              <a:t>23</a:t>
            </a:r>
            <a:r>
              <a:rPr lang="ja-JP" altLang="en-US" sz="1500" dirty="0">
                <a:latin typeface="+mn-ea"/>
              </a:rPr>
              <a:t>施設を見直し済、</a:t>
            </a:r>
            <a:r>
              <a:rPr lang="en-US" altLang="ja-JP" sz="1500" dirty="0">
                <a:latin typeface="+mn-ea"/>
              </a:rPr>
              <a:t>2018</a:t>
            </a:r>
            <a:r>
              <a:rPr lang="ja-JP" altLang="en-US" sz="1500" dirty="0">
                <a:latin typeface="+mn-ea"/>
              </a:rPr>
              <a:t>年３月末時点で</a:t>
            </a:r>
            <a:r>
              <a:rPr lang="en-US" altLang="ja-JP" sz="1500" dirty="0">
                <a:latin typeface="+mn-ea"/>
              </a:rPr>
              <a:t>27</a:t>
            </a:r>
            <a:r>
              <a:rPr lang="ja-JP" altLang="en-US" sz="1500" dirty="0">
                <a:latin typeface="+mn-ea"/>
              </a:rPr>
              <a:t>施設を見直し済。</a:t>
            </a:r>
          </a:p>
          <a:p>
            <a:endParaRPr lang="ja-JP" altLang="en-US" sz="1500" dirty="0"/>
          </a:p>
        </p:txBody>
      </p:sp>
      <p:pic>
        <p:nvPicPr>
          <p:cNvPr id="2" name="図 1"/>
          <p:cNvPicPr>
            <a:picLocks noChangeAspect="1"/>
          </p:cNvPicPr>
          <p:nvPr/>
        </p:nvPicPr>
        <p:blipFill>
          <a:blip r:embed="rId3"/>
          <a:stretch>
            <a:fillRect/>
          </a:stretch>
        </p:blipFill>
        <p:spPr>
          <a:xfrm>
            <a:off x="241628" y="3372966"/>
            <a:ext cx="3639627" cy="2847079"/>
          </a:xfrm>
          <a:prstGeom prst="rect">
            <a:avLst/>
          </a:prstGeom>
        </p:spPr>
      </p:pic>
      <p:pic>
        <p:nvPicPr>
          <p:cNvPr id="3" name="図 2"/>
          <p:cNvPicPr>
            <a:picLocks noChangeAspect="1"/>
          </p:cNvPicPr>
          <p:nvPr/>
        </p:nvPicPr>
        <p:blipFill>
          <a:blip r:embed="rId4"/>
          <a:stretch>
            <a:fillRect/>
          </a:stretch>
        </p:blipFill>
        <p:spPr>
          <a:xfrm>
            <a:off x="3331636" y="2969368"/>
            <a:ext cx="5401524" cy="3279932"/>
          </a:xfrm>
          <a:prstGeom prst="rect">
            <a:avLst/>
          </a:prstGeom>
        </p:spPr>
      </p:pic>
    </p:spTree>
    <p:extLst>
      <p:ext uri="{BB962C8B-B14F-4D97-AF65-F5344CB8AC3E}">
        <p14:creationId xmlns:p14="http://schemas.microsoft.com/office/powerpoint/2010/main" val="3208673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441191506"/>
              </p:ext>
            </p:extLst>
          </p:nvPr>
        </p:nvGraphicFramePr>
        <p:xfrm>
          <a:off x="323528" y="836712"/>
          <a:ext cx="8568952" cy="1510672"/>
        </p:xfrm>
        <a:graphic>
          <a:graphicData uri="http://schemas.openxmlformats.org/drawingml/2006/table">
            <a:tbl>
              <a:tblPr/>
              <a:tblGrid>
                <a:gridCol w="50405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193867">
                <a:tc>
                  <a:txBody>
                    <a:bodyPr/>
                    <a:lstStyle/>
                    <a:p>
                      <a:pPr algn="ctr" fontAlgn="ctr">
                        <a:lnSpc>
                          <a:spcPts val="1140"/>
                        </a:lnSpc>
                      </a:pPr>
                      <a:endParaRPr lang="ja-JP" altLang="en-US" sz="11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施設名</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市政改革プラン策定時（</a:t>
                      </a:r>
                      <a:r>
                        <a:rPr lang="en-US" altLang="ja-JP" sz="1100" b="0" i="0" u="none" strike="noStrike" dirty="0">
                          <a:solidFill>
                            <a:srgbClr val="000000"/>
                          </a:solidFill>
                          <a:latin typeface="+mn-ea"/>
                          <a:ea typeface="+mn-ea"/>
                        </a:rPr>
                        <a:t>2012</a:t>
                      </a:r>
                      <a:r>
                        <a:rPr lang="ja-JP" altLang="en-US" sz="1100" b="0" i="0" u="none" strike="noStrike" dirty="0">
                          <a:solidFill>
                            <a:srgbClr val="000000"/>
                          </a:solidFill>
                          <a:latin typeface="+mn-ea"/>
                          <a:ea typeface="+mn-ea"/>
                        </a:rPr>
                        <a:t>年）の見直し計画</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見直し済みの状況　（</a:t>
                      </a:r>
                      <a:r>
                        <a:rPr lang="en-US" altLang="ja-JP" sz="1100" b="0" i="0" u="none" strike="noStrike" dirty="0">
                          <a:solidFill>
                            <a:srgbClr val="000000"/>
                          </a:solidFill>
                          <a:latin typeface="+mn-ea"/>
                          <a:ea typeface="+mn-ea"/>
                        </a:rPr>
                        <a:t>2018</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1</a:t>
                      </a:r>
                      <a:r>
                        <a:rPr lang="ja-JP" altLang="en-US" sz="1100" b="0" i="0" u="none" strike="noStrike" dirty="0" smtClean="0">
                          <a:solidFill>
                            <a:srgbClr val="000000"/>
                          </a:solidFill>
                          <a:latin typeface="+mn-ea"/>
                          <a:ea typeface="+mn-ea"/>
                        </a:rPr>
                        <a:t>月末</a:t>
                      </a:r>
                      <a:r>
                        <a:rPr lang="ja-JP" altLang="en-US" sz="1100" b="0" i="0" u="none" strike="noStrike" dirty="0">
                          <a:solidFill>
                            <a:srgbClr val="000000"/>
                          </a:solidFill>
                          <a:latin typeface="+mn-ea"/>
                          <a:ea typeface="+mn-ea"/>
                        </a:rPr>
                        <a:t>時点）</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66682">
                <a:tc>
                  <a:txBody>
                    <a:bodyPr/>
                    <a:lstStyle/>
                    <a:p>
                      <a:pPr algn="ctr" fontAlgn="ctr">
                        <a:lnSpc>
                          <a:spcPts val="1140"/>
                        </a:lnSpc>
                      </a:pPr>
                      <a:r>
                        <a:rPr lang="en-US" altLang="ja-JP" sz="1000" b="0" i="0" u="none" strike="noStrike" dirty="0">
                          <a:solidFill>
                            <a:srgbClr val="000000"/>
                          </a:solidFill>
                          <a:latin typeface="+mn-ea"/>
                          <a:ea typeface="+mn-ea"/>
                        </a:rPr>
                        <a:t>1</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rgbClr val="000000"/>
                          </a:solidFill>
                          <a:latin typeface="ＭＳ Ｐゴシック" pitchFamily="50" charset="-128"/>
                          <a:ea typeface="ＭＳ Ｐゴシック" pitchFamily="50" charset="-128"/>
                        </a:rPr>
                        <a:t>弁天町市民学習センター</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a:t>
                      </a:r>
                      <a:endParaRPr kumimoji="1" lang="en-US" altLang="ja-JP" sz="10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1"/>
                  </a:ext>
                </a:extLst>
              </a:tr>
              <a:tr h="193867">
                <a:tc>
                  <a:txBody>
                    <a:bodyPr/>
                    <a:lstStyle/>
                    <a:p>
                      <a:pPr algn="ctr" fontAlgn="ctr">
                        <a:lnSpc>
                          <a:spcPts val="1140"/>
                        </a:lnSpc>
                      </a:pPr>
                      <a:r>
                        <a:rPr lang="en-US" altLang="ja-JP" sz="1000" b="0" i="0" u="none" strike="noStrike" dirty="0">
                          <a:solidFill>
                            <a:srgbClr val="000000"/>
                          </a:solidFill>
                          <a:latin typeface="+mn-ea"/>
                          <a:ea typeface="+mn-ea"/>
                        </a:rPr>
                        <a:t>2</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rgbClr val="000000"/>
                          </a:solidFill>
                          <a:latin typeface="ＭＳ Ｐゴシック" pitchFamily="50" charset="-128"/>
                          <a:ea typeface="ＭＳ Ｐゴシック" pitchFamily="50" charset="-128"/>
                        </a:rPr>
                        <a:t>城北市民学習センター</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a:t>
                      </a:r>
                      <a:endParaRPr kumimoji="1" lang="en-US" altLang="ja-JP" sz="10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2"/>
                  </a:ext>
                </a:extLst>
              </a:tr>
              <a:tr h="193867">
                <a:tc>
                  <a:txBody>
                    <a:bodyPr/>
                    <a:lstStyle/>
                    <a:p>
                      <a:pPr algn="ctr" fontAlgn="ctr">
                        <a:lnSpc>
                          <a:spcPts val="1140"/>
                        </a:lnSpc>
                      </a:pPr>
                      <a:r>
                        <a:rPr lang="en-US" altLang="ja-JP" sz="1000" b="0" i="0" u="none" strike="noStrike" dirty="0">
                          <a:solidFill>
                            <a:srgbClr val="000000"/>
                          </a:solidFill>
                          <a:latin typeface="+mn-ea"/>
                          <a:ea typeface="+mn-ea"/>
                        </a:rPr>
                        <a:t>3</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rgbClr val="000000"/>
                          </a:solidFill>
                          <a:latin typeface="ＭＳ Ｐゴシック" pitchFamily="50" charset="-128"/>
                          <a:ea typeface="ＭＳ Ｐゴシック" pitchFamily="50" charset="-128"/>
                        </a:rPr>
                        <a:t>伊賀青少年野外活動センター</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a:t>
                      </a:r>
                      <a:endParaRPr kumimoji="1" lang="en-US" altLang="ja-JP" sz="10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3"/>
                  </a:ext>
                </a:extLst>
              </a:tr>
              <a:tr h="161145">
                <a:tc>
                  <a:txBody>
                    <a:bodyPr/>
                    <a:lstStyle/>
                    <a:p>
                      <a:pPr algn="ctr" fontAlgn="ctr">
                        <a:lnSpc>
                          <a:spcPts val="1140"/>
                        </a:lnSpc>
                      </a:pPr>
                      <a:r>
                        <a:rPr lang="en-US" altLang="ja-JP" sz="1000" b="0" i="0" u="none" strike="noStrike" dirty="0">
                          <a:solidFill>
                            <a:srgbClr val="000000"/>
                          </a:solidFill>
                          <a:latin typeface="+mn-ea"/>
                          <a:ea typeface="+mn-ea"/>
                        </a:rPr>
                        <a:t>4</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rgbClr val="000000"/>
                          </a:solidFill>
                          <a:latin typeface="ＭＳ Ｐゴシック"/>
                        </a:rPr>
                        <a:t>環境学習センター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　（ただし、自然体験観察園は維持）</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　（自然体験観察園と別館は、本市で活用）</a:t>
                      </a:r>
                      <a:endParaRPr kumimoji="1" lang="en-US" altLang="ja-JP" sz="10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4"/>
                  </a:ext>
                </a:extLst>
              </a:tr>
              <a:tr h="193867">
                <a:tc>
                  <a:txBody>
                    <a:bodyPr/>
                    <a:lstStyle/>
                    <a:p>
                      <a:pPr algn="ctr" fontAlgn="ctr">
                        <a:lnSpc>
                          <a:spcPts val="1140"/>
                        </a:lnSpc>
                      </a:pPr>
                      <a:r>
                        <a:rPr lang="en-US" altLang="ja-JP" sz="1000" b="0" i="0" u="none" strike="noStrike" dirty="0">
                          <a:solidFill>
                            <a:srgbClr val="000000"/>
                          </a:solidFill>
                          <a:latin typeface="+mn-ea"/>
                          <a:ea typeface="+mn-ea"/>
                        </a:rPr>
                        <a:t>5</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rgbClr val="000000"/>
                          </a:solidFill>
                          <a:latin typeface="ＭＳ Ｐゴシック"/>
                        </a:rPr>
                        <a:t>いきいきエイジングセンター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a:t>
                      </a:r>
                      <a:endParaRPr kumimoji="1" lang="en-US" altLang="ja-JP" sz="1000" dirty="0">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5"/>
                  </a:ext>
                </a:extLst>
              </a:tr>
              <a:tr h="190847">
                <a:tc>
                  <a:txBody>
                    <a:bodyPr/>
                    <a:lstStyle/>
                    <a:p>
                      <a:pPr algn="ctr" fontAlgn="ctr">
                        <a:lnSpc>
                          <a:spcPts val="1140"/>
                        </a:lnSpc>
                      </a:pPr>
                      <a:r>
                        <a:rPr lang="en-US" altLang="ja-JP" sz="1000" b="0" i="0" u="none" strike="noStrike" dirty="0">
                          <a:solidFill>
                            <a:srgbClr val="000000"/>
                          </a:solidFill>
                          <a:latin typeface="+mn-ea"/>
                          <a:ea typeface="+mn-ea"/>
                        </a:rPr>
                        <a:t>6</a:t>
                      </a:r>
                      <a:r>
                        <a:rPr lang="ja-JP" altLang="en-US" sz="1000" b="0" i="0" u="none" strike="noStrike" dirty="0">
                          <a:solidFill>
                            <a:srgbClr val="000000"/>
                          </a:solidFill>
                          <a:latin typeface="+mn-ea"/>
                          <a:ea typeface="+mn-ea"/>
                        </a:rPr>
                        <a:t>～</a:t>
                      </a:r>
                      <a:r>
                        <a:rPr lang="en-US" altLang="ja-JP" sz="1000" b="0" i="0" u="none" strike="noStrike" dirty="0">
                          <a:solidFill>
                            <a:srgbClr val="000000"/>
                          </a:solidFill>
                          <a:latin typeface="+mn-ea"/>
                          <a:ea typeface="+mn-ea"/>
                        </a:rPr>
                        <a:t>15</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rgbClr val="000000"/>
                          </a:solidFill>
                          <a:latin typeface="+mn-ea"/>
                          <a:ea typeface="+mn-ea"/>
                        </a:rPr>
                        <a:t>市民交流センター（</a:t>
                      </a:r>
                      <a:r>
                        <a:rPr lang="en-US" altLang="ja-JP" sz="1000" b="0" i="0" u="none" strike="noStrike" dirty="0">
                          <a:solidFill>
                            <a:srgbClr val="000000"/>
                          </a:solidFill>
                          <a:latin typeface="+mn-ea"/>
                          <a:ea typeface="+mn-ea"/>
                        </a:rPr>
                        <a:t>10</a:t>
                      </a:r>
                      <a:r>
                        <a:rPr lang="ja-JP" altLang="en-US" sz="1000" b="0" i="0" u="none" strike="noStrike" dirty="0">
                          <a:solidFill>
                            <a:srgbClr val="000000"/>
                          </a:solidFill>
                          <a:latin typeface="+mn-ea"/>
                          <a:ea typeface="+mn-ea"/>
                        </a:rPr>
                        <a:t>カ所）</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latin typeface="+mn-ea"/>
                          <a:ea typeface="+mn-ea"/>
                        </a:rPr>
                        <a:t>廃止</a:t>
                      </a:r>
                      <a:r>
                        <a:rPr kumimoji="1" lang="ja-JP" altLang="en-US" sz="1000" dirty="0">
                          <a:solidFill>
                            <a:schemeClr val="tx1"/>
                          </a:solidFill>
                          <a:latin typeface="+mn-ea"/>
                          <a:ea typeface="+mn-ea"/>
                        </a:rPr>
                        <a:t>（</a:t>
                      </a:r>
                      <a:r>
                        <a:rPr kumimoji="1" lang="en-US" altLang="ja-JP" sz="1000" dirty="0">
                          <a:solidFill>
                            <a:schemeClr val="tx1"/>
                          </a:solidFill>
                          <a:latin typeface="+mn-ea"/>
                          <a:ea typeface="+mn-ea"/>
                        </a:rPr>
                        <a:t>2016</a:t>
                      </a:r>
                      <a:r>
                        <a:rPr kumimoji="1" lang="ja-JP" altLang="en-US" sz="1000" dirty="0">
                          <a:solidFill>
                            <a:schemeClr val="tx1"/>
                          </a:solidFill>
                          <a:latin typeface="+mn-ea"/>
                          <a:ea typeface="+mn-ea"/>
                        </a:rPr>
                        <a:t>年度から）</a:t>
                      </a:r>
                      <a:endParaRPr kumimoji="1" lang="en-US" altLang="ja-JP" sz="1000" dirty="0">
                        <a:solidFill>
                          <a:schemeClr val="tx1"/>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6"/>
                  </a:ext>
                </a:extLst>
              </a:tr>
              <a:tr h="192957">
                <a:tc>
                  <a:txBody>
                    <a:bodyPr/>
                    <a:lstStyle/>
                    <a:p>
                      <a:pPr algn="ctr" fontAlgn="ctr">
                        <a:lnSpc>
                          <a:spcPts val="1140"/>
                        </a:lnSpc>
                      </a:pPr>
                      <a:r>
                        <a:rPr lang="en-US" altLang="ja-JP" sz="1000" b="0" i="0" u="none" strike="noStrike" dirty="0">
                          <a:solidFill>
                            <a:srgbClr val="000000"/>
                          </a:solidFill>
                          <a:latin typeface="+mn-ea"/>
                          <a:ea typeface="+mn-ea"/>
                        </a:rPr>
                        <a:t>16</a:t>
                      </a:r>
                      <a:endParaRPr lang="ja-JP" altLang="en-US"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rgbClr val="000000"/>
                          </a:solidFill>
                          <a:latin typeface="+mn-ea"/>
                          <a:ea typeface="+mn-ea"/>
                        </a:rPr>
                        <a:t>子育ていろいろ相談センター</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kumimoji="1" lang="ja-JP" altLang="en-US" sz="1000" dirty="0">
                          <a:solidFill>
                            <a:schemeClr val="tx1"/>
                          </a:solidFill>
                          <a:latin typeface="+mn-ea"/>
                          <a:ea typeface="+mn-ea"/>
                        </a:rPr>
                        <a:t>廃止（</a:t>
                      </a:r>
                      <a:r>
                        <a:rPr kumimoji="1" lang="en-US" altLang="ja-JP" sz="1000" dirty="0">
                          <a:solidFill>
                            <a:schemeClr val="tx1"/>
                          </a:solidFill>
                          <a:latin typeface="+mn-ea"/>
                          <a:ea typeface="+mn-ea"/>
                        </a:rPr>
                        <a:t>2015</a:t>
                      </a:r>
                      <a:r>
                        <a:rPr kumimoji="1" lang="ja-JP" altLang="en-US" sz="1000" dirty="0">
                          <a:solidFill>
                            <a:schemeClr val="tx1"/>
                          </a:solidFill>
                          <a:latin typeface="+mn-ea"/>
                          <a:ea typeface="+mn-ea"/>
                        </a:rPr>
                        <a:t>年</a:t>
                      </a:r>
                      <a:r>
                        <a:rPr kumimoji="1" lang="en-US" altLang="ja-JP" sz="1000" dirty="0">
                          <a:solidFill>
                            <a:schemeClr val="tx1"/>
                          </a:solidFill>
                          <a:latin typeface="+mn-ea"/>
                          <a:ea typeface="+mn-ea"/>
                        </a:rPr>
                        <a:t>3</a:t>
                      </a:r>
                      <a:r>
                        <a:rPr kumimoji="1" lang="ja-JP" altLang="en-US" sz="1000" dirty="0">
                          <a:solidFill>
                            <a:schemeClr val="tx1"/>
                          </a:solidFill>
                          <a:latin typeface="+mn-ea"/>
                          <a:ea typeface="+mn-ea"/>
                        </a:rPr>
                        <a:t>月末閉鎖）</a:t>
                      </a:r>
                      <a:endParaRPr kumimoji="1" lang="en-US" altLang="ja-JP" sz="1000" dirty="0">
                        <a:solidFill>
                          <a:schemeClr val="tx1"/>
                        </a:solidFill>
                        <a:latin typeface="+mn-ea"/>
                        <a:ea typeface="+mn-ea"/>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wdUpDiag">
                      <a:fgClr>
                        <a:schemeClr val="bg1">
                          <a:lumMod val="75000"/>
                        </a:schemeClr>
                      </a:fgClr>
                      <a:bgClr>
                        <a:schemeClr val="bg1"/>
                      </a:bgClr>
                    </a:pattFill>
                  </a:tcPr>
                </a:tc>
                <a:extLst>
                  <a:ext uri="{0D108BD9-81ED-4DB2-BD59-A6C34878D82A}">
                    <a16:rowId xmlns:a16="http://schemas.microsoft.com/office/drawing/2014/main" xmlns="" val="10007"/>
                  </a:ext>
                </a:extLst>
              </a:tr>
            </a:tbl>
          </a:graphicData>
        </a:graphic>
      </p:graphicFrame>
      <p:sp>
        <p:nvSpPr>
          <p:cNvPr id="36" name="角丸四角形 9">
            <a:extLst>
              <a:ext uri="{FF2B5EF4-FFF2-40B4-BE49-F238E27FC236}">
                <a16:creationId xmlns:a16="http://schemas.microsoft.com/office/drawing/2014/main" xmlns="" id="{EF72D389-4212-4E2F-818D-185BDBAFF48C}"/>
              </a:ext>
            </a:extLst>
          </p:cNvPr>
          <p:cNvSpPr/>
          <p:nvPr/>
        </p:nvSpPr>
        <p:spPr>
          <a:xfrm>
            <a:off x="7235084" y="825942"/>
            <a:ext cx="1441371" cy="22679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9">
            <a:extLst>
              <a:ext uri="{FF2B5EF4-FFF2-40B4-BE49-F238E27FC236}">
                <a16:creationId xmlns:a16="http://schemas.microsoft.com/office/drawing/2014/main" xmlns="" id="{EF72D389-4212-4E2F-818D-185BDBAFF48C}"/>
              </a:ext>
            </a:extLst>
          </p:cNvPr>
          <p:cNvSpPr/>
          <p:nvPr/>
        </p:nvSpPr>
        <p:spPr>
          <a:xfrm>
            <a:off x="1041066" y="567507"/>
            <a:ext cx="720080" cy="25991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9">
            <a:extLst>
              <a:ext uri="{FF2B5EF4-FFF2-40B4-BE49-F238E27FC236}">
                <a16:creationId xmlns:a16="http://schemas.microsoft.com/office/drawing/2014/main" xmlns="" id="{EF72D389-4212-4E2F-818D-185BDBAFF48C}"/>
              </a:ext>
            </a:extLst>
          </p:cNvPr>
          <p:cNvSpPr/>
          <p:nvPr/>
        </p:nvSpPr>
        <p:spPr>
          <a:xfrm>
            <a:off x="323527" y="5257117"/>
            <a:ext cx="8568951" cy="110596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p:cNvGraphicFramePr>
            <a:graphicFrameLocks noGrp="1"/>
          </p:cNvGraphicFramePr>
          <p:nvPr>
            <p:extLst/>
          </p:nvPr>
        </p:nvGraphicFramePr>
        <p:xfrm>
          <a:off x="323528" y="3681088"/>
          <a:ext cx="8568952" cy="540000"/>
        </p:xfrm>
        <a:graphic>
          <a:graphicData uri="http://schemas.openxmlformats.org/drawingml/2006/table">
            <a:tbl>
              <a:tblPr/>
              <a:tblGrid>
                <a:gridCol w="50405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180000">
                <a:tc>
                  <a:txBody>
                    <a:bodyPr/>
                    <a:lstStyle/>
                    <a:p>
                      <a:pPr algn="ctr" fontAlgn="ctr">
                        <a:lnSpc>
                          <a:spcPts val="1140"/>
                        </a:lnSpc>
                      </a:pPr>
                      <a:endParaRPr lang="ja-JP" altLang="en-US" sz="110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見直し済みの状況　（</a:t>
                      </a:r>
                      <a:r>
                        <a:rPr lang="en-US" altLang="ja-JP" sz="1100" b="0" i="0" u="none" strike="noStrike" dirty="0">
                          <a:solidFill>
                            <a:srgbClr val="000000"/>
                          </a:solidFill>
                          <a:latin typeface="+mn-ea"/>
                          <a:ea typeface="+mn-ea"/>
                        </a:rPr>
                        <a:t>2018</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1</a:t>
                      </a:r>
                      <a:r>
                        <a:rPr lang="ja-JP" altLang="en-US" sz="1100" b="0" i="0" u="none" strike="noStrike" dirty="0">
                          <a:solidFill>
                            <a:srgbClr val="000000"/>
                          </a:solidFill>
                          <a:latin typeface="+mn-ea"/>
                          <a:ea typeface="+mn-ea"/>
                        </a:rPr>
                        <a:t>月末時点）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80000">
                <a:tc>
                  <a:txBody>
                    <a:bodyPr/>
                    <a:lstStyle/>
                    <a:p>
                      <a:pPr algn="ctr" fontAlgn="ctr">
                        <a:lnSpc>
                          <a:spcPts val="1140"/>
                        </a:lnSpc>
                      </a:pPr>
                      <a:r>
                        <a:rPr lang="en-US" altLang="ja-JP" sz="1000" b="0" i="0" u="none" strike="noStrike" dirty="0">
                          <a:solidFill>
                            <a:schemeClr val="tx1"/>
                          </a:solidFill>
                          <a:latin typeface="+mn-ea"/>
                          <a:ea typeface="+mn-ea"/>
                        </a:rPr>
                        <a:t>20</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chemeClr val="tx1"/>
                          </a:solidFill>
                          <a:latin typeface="+mn-ea"/>
                          <a:ea typeface="+mn-ea"/>
                        </a:rPr>
                        <a:t>南港魚つり園</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条例施設としては廃止</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algn="l" fontAlgn="ctr">
                        <a:lnSpc>
                          <a:spcPts val="1140"/>
                        </a:lnSpc>
                      </a:pPr>
                      <a:r>
                        <a:rPr lang="ja-JP" altLang="en-US" sz="900" b="0" i="0" u="none" strike="noStrike" dirty="0">
                          <a:solidFill>
                            <a:srgbClr val="000000"/>
                          </a:solidFill>
                          <a:latin typeface="+mn-ea"/>
                          <a:ea typeface="+mn-ea"/>
                        </a:rPr>
                        <a:t>施設の位置付け変更（設置条例の廃止）による管理負担抑制</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0000">
                <a:tc>
                  <a:txBody>
                    <a:bodyPr/>
                    <a:lstStyle/>
                    <a:p>
                      <a:pPr algn="ctr" fontAlgn="ctr">
                        <a:lnSpc>
                          <a:spcPts val="1140"/>
                        </a:lnSpc>
                      </a:pPr>
                      <a:r>
                        <a:rPr lang="en-US" altLang="ja-JP" sz="1000" b="0" i="0" u="none" strike="noStrike" dirty="0">
                          <a:solidFill>
                            <a:schemeClr val="tx1"/>
                          </a:solidFill>
                          <a:latin typeface="+mn-ea"/>
                          <a:ea typeface="+mn-ea"/>
                        </a:rPr>
                        <a:t>21</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chemeClr val="tx1"/>
                          </a:solidFill>
                          <a:latin typeface="+mn-ea"/>
                          <a:ea typeface="+mn-ea"/>
                        </a:rPr>
                        <a:t>南港野鳥園</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条例施設としては廃止</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algn="l" fontAlgn="ctr">
                        <a:lnSpc>
                          <a:spcPts val="1140"/>
                        </a:lnSpc>
                      </a:pPr>
                      <a:r>
                        <a:rPr lang="ja-JP" altLang="en-US" sz="900" b="0" i="0" u="none" strike="noStrike" dirty="0">
                          <a:solidFill>
                            <a:srgbClr val="000000"/>
                          </a:solidFill>
                          <a:latin typeface="+mn-ea"/>
                          <a:ea typeface="+mn-ea"/>
                        </a:rPr>
                        <a:t>施設の位置付け変更（設置条例の廃止）による管理負担抑制</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graphicFrame>
        <p:nvGraphicFramePr>
          <p:cNvPr id="23" name="表 22"/>
          <p:cNvGraphicFramePr>
            <a:graphicFrameLocks noGrp="1"/>
          </p:cNvGraphicFramePr>
          <p:nvPr>
            <p:extLst/>
          </p:nvPr>
        </p:nvGraphicFramePr>
        <p:xfrm>
          <a:off x="323528" y="2636912"/>
          <a:ext cx="8568951" cy="722154"/>
        </p:xfrm>
        <a:graphic>
          <a:graphicData uri="http://schemas.openxmlformats.org/drawingml/2006/table">
            <a:tbl>
              <a:tblPr/>
              <a:tblGrid>
                <a:gridCol w="50405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3024337">
                  <a:extLst>
                    <a:ext uri="{9D8B030D-6E8A-4147-A177-3AD203B41FA5}">
                      <a16:colId xmlns:a16="http://schemas.microsoft.com/office/drawing/2014/main" xmlns="" val="20003"/>
                    </a:ext>
                  </a:extLst>
                </a:gridCol>
              </a:tblGrid>
              <a:tr h="144016">
                <a:tc>
                  <a:txBody>
                    <a:bodyPr/>
                    <a:lstStyle/>
                    <a:p>
                      <a:pPr algn="ctr" fontAlgn="ctr">
                        <a:lnSpc>
                          <a:spcPts val="1140"/>
                        </a:lnSpc>
                      </a:pPr>
                      <a:endParaRPr lang="ja-JP" altLang="en-US" sz="110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見直し済みの状況　（</a:t>
                      </a:r>
                      <a:r>
                        <a:rPr lang="en-US" altLang="ja-JP" sz="1100" b="0" i="0" u="none" strike="noStrike" dirty="0">
                          <a:solidFill>
                            <a:srgbClr val="000000"/>
                          </a:solidFill>
                          <a:latin typeface="+mn-ea"/>
                          <a:ea typeface="+mn-ea"/>
                        </a:rPr>
                        <a:t>2018</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1</a:t>
                      </a:r>
                      <a:r>
                        <a:rPr lang="ja-JP" altLang="en-US" sz="1100" b="0" i="0" u="none" strike="noStrike" dirty="0">
                          <a:solidFill>
                            <a:srgbClr val="000000"/>
                          </a:solidFill>
                          <a:latin typeface="+mn-ea"/>
                          <a:ea typeface="+mn-ea"/>
                        </a:rPr>
                        <a:t>月末時点）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95054">
                <a:tc>
                  <a:txBody>
                    <a:bodyPr/>
                    <a:lstStyle/>
                    <a:p>
                      <a:pPr algn="ctr" fontAlgn="ctr">
                        <a:lnSpc>
                          <a:spcPts val="1140"/>
                        </a:lnSpc>
                      </a:pPr>
                      <a:r>
                        <a:rPr lang="en-US" altLang="ja-JP" sz="1000" b="0" i="0" u="none" strike="noStrike" dirty="0">
                          <a:solidFill>
                            <a:schemeClr val="tx1"/>
                          </a:solidFill>
                          <a:latin typeface="+mn-ea"/>
                          <a:ea typeface="+mn-ea"/>
                        </a:rPr>
                        <a:t>17</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lang="ja-JP" altLang="en-US" sz="1000" b="0" i="0" u="none" strike="noStrike" dirty="0">
                          <a:solidFill>
                            <a:schemeClr val="tx1"/>
                          </a:solidFill>
                          <a:latin typeface="ＭＳ Ｐゴシック" pitchFamily="50" charset="-128"/>
                          <a:ea typeface="ＭＳ Ｐゴシック" pitchFamily="50" charset="-128"/>
                        </a:rPr>
                        <a:t>びわ湖青少年の家</a:t>
                      </a:r>
                      <a:endParaRPr lang="ja-JP" altLang="en-US" sz="1000" dirty="0">
                        <a:solidFill>
                          <a:schemeClr val="tx1"/>
                        </a:solidFill>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mn-ea"/>
                          <a:ea typeface="+mn-ea"/>
                        </a:rPr>
                        <a:t>廃止</a:t>
                      </a:r>
                      <a:endParaRPr lang="en-US" altLang="ja-JP" sz="100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latin typeface="+mn-ea"/>
                          <a:ea typeface="+mn-ea"/>
                        </a:rPr>
                        <a:t>民間事業者による運営（廃止、売却）</a:t>
                      </a:r>
                      <a:endParaRPr kumimoji="1" lang="en-US" altLang="ja-JP" sz="10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xmlns="" val="10001"/>
                  </a:ext>
                </a:extLst>
              </a:tr>
              <a:tr h="174982">
                <a:tc>
                  <a:txBody>
                    <a:bodyPr/>
                    <a:lstStyle/>
                    <a:p>
                      <a:pPr algn="ctr" fontAlgn="ctr">
                        <a:lnSpc>
                          <a:spcPts val="1140"/>
                        </a:lnSpc>
                      </a:pPr>
                      <a:r>
                        <a:rPr lang="en-US" altLang="ja-JP" sz="1000" b="0" i="0" u="none" strike="noStrike" dirty="0">
                          <a:solidFill>
                            <a:schemeClr val="tx1"/>
                          </a:solidFill>
                          <a:latin typeface="+mn-ea"/>
                          <a:ea typeface="+mn-ea"/>
                        </a:rPr>
                        <a:t>18</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zh-TW" altLang="en-US" sz="1000" b="0" i="0" u="none" strike="noStrike" dirty="0">
                          <a:solidFill>
                            <a:schemeClr val="tx1"/>
                          </a:solidFill>
                          <a:latin typeface="ＭＳ Ｐゴシック" pitchFamily="50" charset="-128"/>
                          <a:ea typeface="ＭＳ Ｐゴシック" pitchFamily="50" charset="-128"/>
                        </a:rPr>
                        <a:t>舞洲野外活動施設</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40"/>
                        </a:lnSpc>
                      </a:pPr>
                      <a:r>
                        <a:rPr lang="ja-JP" altLang="en-US" sz="1000" b="0" i="0" u="none" strike="noStrike" dirty="0">
                          <a:solidFill>
                            <a:srgbClr val="000000"/>
                          </a:solidFill>
                          <a:latin typeface="ＭＳ Ｐゴシック"/>
                        </a:rPr>
                        <a:t>廃止し、売却等を実施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auto" latinLnBrk="0" hangingPunct="1">
                        <a:lnSpc>
                          <a:spcPts val="1140"/>
                        </a:lnSpc>
                        <a:spcBef>
                          <a:spcPts val="0"/>
                        </a:spcBef>
                        <a:spcAft>
                          <a:spcPts val="0"/>
                        </a:spcAft>
                        <a:buClrTx/>
                        <a:buSzTx/>
                        <a:buFontTx/>
                        <a:buNone/>
                        <a:tabLst/>
                        <a:defRPr/>
                      </a:pPr>
                      <a:r>
                        <a:rPr lang="ja-JP" altLang="en-US" sz="1000" dirty="0">
                          <a:solidFill>
                            <a:schemeClr val="tx1"/>
                          </a:solidFill>
                          <a:latin typeface="+mn-ea"/>
                          <a:ea typeface="+mn-ea"/>
                        </a:rPr>
                        <a:t>民間事業者による運営廃止（廃止、売却・賃貸）</a:t>
                      </a:r>
                      <a:endParaRPr kumimoji="1" lang="en-US" altLang="ja-JP" sz="10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xmlns="" val="10002"/>
                  </a:ext>
                </a:extLst>
              </a:tr>
              <a:tr h="174982">
                <a:tc>
                  <a:txBody>
                    <a:bodyPr/>
                    <a:lstStyle/>
                    <a:p>
                      <a:pPr algn="ctr" fontAlgn="ctr">
                        <a:lnSpc>
                          <a:spcPts val="1140"/>
                        </a:lnSpc>
                      </a:pPr>
                      <a:r>
                        <a:rPr lang="en-US" altLang="ja-JP" sz="1000" b="0" i="0" u="none" strike="noStrike" dirty="0">
                          <a:solidFill>
                            <a:schemeClr val="tx1"/>
                          </a:solidFill>
                          <a:latin typeface="+mn-ea"/>
                          <a:ea typeface="+mn-ea"/>
                        </a:rPr>
                        <a:t>19</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ＭＳ Ｐゴシック"/>
                        </a:rPr>
                        <a:t>北港ヨットハーバー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rgbClr val="000000"/>
                          </a:solidFill>
                          <a:latin typeface="ＭＳ Ｐゴシック"/>
                        </a:rPr>
                        <a:t>条例施設としては廃止し、収支均衡させ民間移管</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dirty="0">
                          <a:solidFill>
                            <a:schemeClr val="tx1"/>
                          </a:solidFill>
                          <a:latin typeface="+mn-ea"/>
                          <a:ea typeface="+mn-ea"/>
                        </a:rPr>
                        <a:t>民間事業者による運営廃止（廃止、売却・賃貸）</a:t>
                      </a:r>
                      <a:endParaRPr kumimoji="1" lang="en-US" altLang="ja-JP" sz="1000"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extLst>
                  <a:ext uri="{0D108BD9-81ED-4DB2-BD59-A6C34878D82A}">
                    <a16:rowId xmlns:a16="http://schemas.microsoft.com/office/drawing/2014/main" xmlns="" val="10003"/>
                  </a:ext>
                </a:extLst>
              </a:tr>
            </a:tbl>
          </a:graphicData>
        </a:graphic>
      </p:graphicFrame>
      <p:cxnSp>
        <p:nvCxnSpPr>
          <p:cNvPr id="11" name="直線コネクタ 10"/>
          <p:cNvCxnSpPr/>
          <p:nvPr/>
        </p:nvCxnSpPr>
        <p:spPr>
          <a:xfrm>
            <a:off x="323528" y="548680"/>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289620" y="4201343"/>
            <a:ext cx="4644008" cy="307777"/>
          </a:xfrm>
          <a:prstGeom prst="rect">
            <a:avLst/>
          </a:prstGeom>
        </p:spPr>
        <p:txBody>
          <a:bodyPr wrap="square">
            <a:spAutoFit/>
          </a:bodyPr>
          <a:lstStyle/>
          <a:p>
            <a:r>
              <a:rPr lang="ja-JP" altLang="en-US" sz="1400" b="1" dirty="0"/>
              <a:t> ④受益者負担（利用料金）の引き上げ等　</a:t>
            </a:r>
            <a:r>
              <a:rPr lang="en-US" altLang="ja-JP" sz="1400" b="1" dirty="0"/>
              <a:t>【3</a:t>
            </a:r>
            <a:r>
              <a:rPr lang="ja-JP" altLang="en-US" sz="1400" b="1" dirty="0"/>
              <a:t>施設</a:t>
            </a:r>
            <a:r>
              <a:rPr lang="en-US" altLang="ja-JP" sz="1400" b="1" dirty="0"/>
              <a:t>】</a:t>
            </a:r>
            <a:endParaRPr lang="ja-JP" altLang="en-US" sz="1400" b="1" dirty="0"/>
          </a:p>
        </p:txBody>
      </p:sp>
      <p:graphicFrame>
        <p:nvGraphicFramePr>
          <p:cNvPr id="16" name="表 15"/>
          <p:cNvGraphicFramePr>
            <a:graphicFrameLocks noGrp="1"/>
          </p:cNvGraphicFramePr>
          <p:nvPr>
            <p:extLst/>
          </p:nvPr>
        </p:nvGraphicFramePr>
        <p:xfrm>
          <a:off x="323528" y="4509120"/>
          <a:ext cx="8568952" cy="722154"/>
        </p:xfrm>
        <a:graphic>
          <a:graphicData uri="http://schemas.openxmlformats.org/drawingml/2006/table">
            <a:tbl>
              <a:tblPr/>
              <a:tblGrid>
                <a:gridCol w="50405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174982">
                <a:tc>
                  <a:txBody>
                    <a:bodyPr/>
                    <a:lstStyle/>
                    <a:p>
                      <a:pPr algn="ctr" fontAlgn="ctr">
                        <a:lnSpc>
                          <a:spcPts val="1140"/>
                        </a:lnSpc>
                      </a:pPr>
                      <a:endParaRPr lang="ja-JP" altLang="en-US" sz="110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見直し済みの状況　（</a:t>
                      </a:r>
                      <a:r>
                        <a:rPr lang="en-US" altLang="ja-JP" sz="1100" b="0" i="0" u="none" strike="noStrike" dirty="0">
                          <a:solidFill>
                            <a:srgbClr val="000000"/>
                          </a:solidFill>
                          <a:latin typeface="+mn-ea"/>
                          <a:ea typeface="+mn-ea"/>
                        </a:rPr>
                        <a:t>2018</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1</a:t>
                      </a:r>
                      <a:r>
                        <a:rPr lang="ja-JP" altLang="en-US" sz="1100" b="0" i="0" u="none" strike="noStrike" dirty="0">
                          <a:solidFill>
                            <a:srgbClr val="000000"/>
                          </a:solidFill>
                          <a:latin typeface="+mn-ea"/>
                          <a:ea typeface="+mn-ea"/>
                        </a:rPr>
                        <a:t>月末時点）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74982">
                <a:tc>
                  <a:txBody>
                    <a:bodyPr/>
                    <a:lstStyle/>
                    <a:p>
                      <a:pPr algn="ctr" fontAlgn="ctr">
                        <a:lnSpc>
                          <a:spcPts val="1140"/>
                        </a:lnSpc>
                      </a:pPr>
                      <a:r>
                        <a:rPr lang="en-US" altLang="ja-JP" sz="1000" b="0" i="0" u="none" strike="noStrike" dirty="0">
                          <a:solidFill>
                            <a:schemeClr val="tx1"/>
                          </a:solidFill>
                          <a:latin typeface="+mn-ea"/>
                          <a:ea typeface="+mn-ea"/>
                        </a:rPr>
                        <a:t>22</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kumimoji="1" lang="ja-JP" altLang="en-US" sz="1000" dirty="0">
                          <a:solidFill>
                            <a:schemeClr val="tx1"/>
                          </a:solidFill>
                          <a:latin typeface="ＭＳ Ｐゴシック" pitchFamily="50" charset="-128"/>
                          <a:ea typeface="ＭＳ Ｐゴシック" pitchFamily="50" charset="-128"/>
                        </a:rPr>
                        <a:t>総合生涯学習センター</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dirty="0">
                          <a:solidFill>
                            <a:schemeClr val="tx1"/>
                          </a:solidFill>
                        </a:rPr>
                        <a:t>受益者負担（利用料金）の引き上げ等を検討</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1000" dirty="0">
                          <a:solidFill>
                            <a:schemeClr val="tx1"/>
                          </a:solidFill>
                        </a:rPr>
                        <a:t>2014</a:t>
                      </a:r>
                      <a:r>
                        <a:rPr lang="ja-JP" altLang="en-US" sz="1000" dirty="0">
                          <a:solidFill>
                            <a:schemeClr val="tx1"/>
                          </a:solidFill>
                        </a:rPr>
                        <a:t>年</a:t>
                      </a:r>
                      <a:r>
                        <a:rPr lang="en-US" altLang="ja-JP" sz="1000" dirty="0">
                          <a:solidFill>
                            <a:schemeClr val="tx1"/>
                          </a:solidFill>
                        </a:rPr>
                        <a:t>4</a:t>
                      </a:r>
                      <a:r>
                        <a:rPr lang="ja-JP" altLang="en-US" sz="1000" dirty="0">
                          <a:solidFill>
                            <a:schemeClr val="tx1"/>
                          </a:solidFill>
                        </a:rPr>
                        <a:t>月より、受益者負担（利用料金）の引き上げ等</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95054">
                <a:tc>
                  <a:txBody>
                    <a:bodyPr/>
                    <a:lstStyle/>
                    <a:p>
                      <a:pPr algn="ctr" fontAlgn="ctr">
                        <a:lnSpc>
                          <a:spcPts val="1140"/>
                        </a:lnSpc>
                      </a:pPr>
                      <a:r>
                        <a:rPr lang="en-US" altLang="ja-JP" sz="1000" b="0" i="0" u="none" strike="noStrike" dirty="0">
                          <a:solidFill>
                            <a:schemeClr val="tx1"/>
                          </a:solidFill>
                          <a:latin typeface="+mn-ea"/>
                          <a:ea typeface="+mn-ea"/>
                        </a:rPr>
                        <a:t>23</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r>
                        <a:rPr kumimoji="1" lang="ja-JP" altLang="en-US" sz="1000" dirty="0">
                          <a:solidFill>
                            <a:schemeClr val="tx1"/>
                          </a:solidFill>
                          <a:latin typeface="ＭＳ Ｐゴシック" pitchFamily="50" charset="-128"/>
                          <a:ea typeface="ＭＳ Ｐゴシック" pitchFamily="50" charset="-128"/>
                        </a:rPr>
                        <a:t>阿倍野市民学習センター</a:t>
                      </a:r>
                      <a:endParaRPr lang="ja-JP" altLang="en-US" sz="1000" dirty="0">
                        <a:solidFill>
                          <a:schemeClr val="tx1"/>
                        </a:solidFill>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dirty="0">
                          <a:solidFill>
                            <a:schemeClr val="tx1"/>
                          </a:solidFill>
                        </a:rPr>
                        <a:t>受益者負担（利用料金）の引き上げ等を検討</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1000" dirty="0">
                          <a:solidFill>
                            <a:schemeClr val="tx1"/>
                          </a:solidFill>
                        </a:rPr>
                        <a:t>2014</a:t>
                      </a:r>
                      <a:r>
                        <a:rPr lang="ja-JP" altLang="en-US" sz="1000" dirty="0">
                          <a:solidFill>
                            <a:schemeClr val="tx1"/>
                          </a:solidFill>
                        </a:rPr>
                        <a:t>年</a:t>
                      </a:r>
                      <a:r>
                        <a:rPr lang="en-US" altLang="ja-JP" sz="1000" dirty="0">
                          <a:solidFill>
                            <a:schemeClr val="tx1"/>
                          </a:solidFill>
                        </a:rPr>
                        <a:t>4</a:t>
                      </a:r>
                      <a:r>
                        <a:rPr lang="ja-JP" altLang="en-US" sz="1000" dirty="0">
                          <a:solidFill>
                            <a:schemeClr val="tx1"/>
                          </a:solidFill>
                        </a:rPr>
                        <a:t>月より、受益者負担（利用料金）の引き上げ等</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74982">
                <a:tc>
                  <a:txBody>
                    <a:bodyPr/>
                    <a:lstStyle/>
                    <a:p>
                      <a:pPr algn="ctr" fontAlgn="ctr">
                        <a:lnSpc>
                          <a:spcPts val="1140"/>
                        </a:lnSpc>
                      </a:pPr>
                      <a:r>
                        <a:rPr lang="en-US" altLang="ja-JP" sz="1000" b="0" i="0" u="none" strike="noStrike" dirty="0">
                          <a:solidFill>
                            <a:schemeClr val="tx1"/>
                          </a:solidFill>
                          <a:latin typeface="+mn-ea"/>
                          <a:ea typeface="+mn-ea"/>
                        </a:rPr>
                        <a:t>24</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kumimoji="1" lang="ja-JP" altLang="en-US" sz="1000" dirty="0">
                          <a:solidFill>
                            <a:schemeClr val="tx1"/>
                          </a:solidFill>
                          <a:latin typeface="ＭＳ Ｐゴシック" pitchFamily="50" charset="-128"/>
                          <a:ea typeface="ＭＳ Ｐゴシック" pitchFamily="50" charset="-128"/>
                        </a:rPr>
                        <a:t>難波市民学習センター</a:t>
                      </a:r>
                      <a:endParaRPr lang="zh-TW" altLang="en-US"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mn-lt"/>
                          <a:ea typeface="+mn-ea"/>
                        </a:rPr>
                        <a:t>廃止</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wdUpDiag">
                      <a:fgClr>
                        <a:schemeClr val="bg1">
                          <a:lumMod val="75000"/>
                        </a:schemeClr>
                      </a:fgClr>
                      <a:bgClr>
                        <a:schemeClr val="bg1"/>
                      </a:bgClr>
                    </a:patt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1000" dirty="0">
                          <a:solidFill>
                            <a:schemeClr val="tx1"/>
                          </a:solidFill>
                        </a:rPr>
                        <a:t>2014</a:t>
                      </a:r>
                      <a:r>
                        <a:rPr lang="ja-JP" altLang="en-US" sz="1000" dirty="0">
                          <a:solidFill>
                            <a:schemeClr val="tx1"/>
                          </a:solidFill>
                        </a:rPr>
                        <a:t>年</a:t>
                      </a:r>
                      <a:r>
                        <a:rPr lang="en-US" altLang="ja-JP" sz="1000" dirty="0">
                          <a:solidFill>
                            <a:schemeClr val="tx1"/>
                          </a:solidFill>
                        </a:rPr>
                        <a:t>4</a:t>
                      </a:r>
                      <a:r>
                        <a:rPr lang="ja-JP" altLang="en-US" sz="1000" dirty="0">
                          <a:solidFill>
                            <a:schemeClr val="tx1"/>
                          </a:solidFill>
                        </a:rPr>
                        <a:t>月より、受益者負担（利用料金）の引き上げ等</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13" name="正方形/長方形 12"/>
          <p:cNvSpPr/>
          <p:nvPr/>
        </p:nvSpPr>
        <p:spPr>
          <a:xfrm>
            <a:off x="323528" y="3356992"/>
            <a:ext cx="3059832" cy="307777"/>
          </a:xfrm>
          <a:prstGeom prst="rect">
            <a:avLst/>
          </a:prstGeom>
        </p:spPr>
        <p:txBody>
          <a:bodyPr wrap="square">
            <a:spAutoFit/>
          </a:bodyPr>
          <a:lstStyle/>
          <a:p>
            <a:r>
              <a:rPr lang="ja-JP" altLang="en-US" sz="1400" b="1" dirty="0"/>
              <a:t>③施設の位置付け変更　</a:t>
            </a:r>
            <a:r>
              <a:rPr lang="en-US" altLang="ja-JP" sz="1400" b="1" dirty="0"/>
              <a:t>【2</a:t>
            </a:r>
            <a:r>
              <a:rPr lang="ja-JP" altLang="en-US" sz="1400" b="1" dirty="0"/>
              <a:t>施設</a:t>
            </a:r>
            <a:r>
              <a:rPr lang="en-US" altLang="ja-JP" sz="1400" b="1" dirty="0"/>
              <a:t>】</a:t>
            </a:r>
            <a:endParaRPr lang="ja-JP" altLang="en-US" sz="1400" b="1" dirty="0"/>
          </a:p>
        </p:txBody>
      </p:sp>
      <p:sp>
        <p:nvSpPr>
          <p:cNvPr id="22" name="正方形/長方形 21"/>
          <p:cNvSpPr/>
          <p:nvPr/>
        </p:nvSpPr>
        <p:spPr>
          <a:xfrm>
            <a:off x="323528" y="2348880"/>
            <a:ext cx="3347864" cy="307777"/>
          </a:xfrm>
          <a:prstGeom prst="rect">
            <a:avLst/>
          </a:prstGeom>
        </p:spPr>
        <p:txBody>
          <a:bodyPr wrap="square">
            <a:spAutoFit/>
          </a:bodyPr>
          <a:lstStyle/>
          <a:p>
            <a:r>
              <a:rPr lang="ja-JP" altLang="en-US" sz="1400" b="1" dirty="0"/>
              <a:t>②民間事業者による運営　</a:t>
            </a:r>
            <a:r>
              <a:rPr lang="en-US" altLang="ja-JP" sz="1400" b="1" dirty="0"/>
              <a:t>【3</a:t>
            </a:r>
            <a:r>
              <a:rPr lang="ja-JP" altLang="en-US" sz="1400" b="1" dirty="0"/>
              <a:t>施設</a:t>
            </a:r>
            <a:r>
              <a:rPr lang="en-US" altLang="ja-JP" sz="1400" b="1" dirty="0"/>
              <a:t>】</a:t>
            </a:r>
            <a:endParaRPr lang="ja-JP" altLang="en-US" sz="1400" b="1" dirty="0"/>
          </a:p>
        </p:txBody>
      </p:sp>
      <p:sp>
        <p:nvSpPr>
          <p:cNvPr id="25" name="正方形/長方形 24"/>
          <p:cNvSpPr/>
          <p:nvPr/>
        </p:nvSpPr>
        <p:spPr>
          <a:xfrm>
            <a:off x="323528" y="548680"/>
            <a:ext cx="2699792" cy="307777"/>
          </a:xfrm>
          <a:prstGeom prst="rect">
            <a:avLst/>
          </a:prstGeom>
        </p:spPr>
        <p:txBody>
          <a:bodyPr wrap="square">
            <a:spAutoFit/>
          </a:bodyPr>
          <a:lstStyle/>
          <a:p>
            <a:r>
              <a:rPr lang="ja-JP" altLang="en-US" sz="1400" b="1" dirty="0"/>
              <a:t>①廃止　</a:t>
            </a:r>
            <a:r>
              <a:rPr lang="en-US" altLang="ja-JP" sz="1400" b="1" dirty="0"/>
              <a:t>【16</a:t>
            </a:r>
            <a:r>
              <a:rPr lang="ja-JP" altLang="en-US" sz="1400" b="1" dirty="0"/>
              <a:t>施設</a:t>
            </a:r>
            <a:r>
              <a:rPr lang="en-US" altLang="ja-JP" sz="1400" b="1" dirty="0"/>
              <a:t>】</a:t>
            </a:r>
            <a:endParaRPr lang="ja-JP" altLang="en-US" sz="1400" b="1" dirty="0"/>
          </a:p>
        </p:txBody>
      </p:sp>
      <p:sp>
        <p:nvSpPr>
          <p:cNvPr id="1031" name="Rectangle 7" descr="右上がり対角線 (太)"/>
          <p:cNvSpPr>
            <a:spLocks noChangeArrowheads="1"/>
          </p:cNvSpPr>
          <p:nvPr/>
        </p:nvSpPr>
        <p:spPr bwMode="auto">
          <a:xfrm>
            <a:off x="4499992" y="6597352"/>
            <a:ext cx="576063" cy="216024"/>
          </a:xfrm>
          <a:prstGeom prst="rect">
            <a:avLst/>
          </a:prstGeom>
          <a:pattFill prst="wdUpDiag">
            <a:fgClr>
              <a:schemeClr val="bg1">
                <a:lumMod val="75000"/>
                <a:alpha val="67000"/>
              </a:schemeClr>
            </a:fgClr>
            <a:bgClr>
              <a:srgbClr val="FFFFFF">
                <a:alpha val="67000"/>
              </a:srgbClr>
            </a:bgClr>
          </a:pattFill>
          <a:ln w="3175">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7" name="Rectangle 9" descr="10%"/>
          <p:cNvSpPr>
            <a:spLocks noChangeArrowheads="1"/>
          </p:cNvSpPr>
          <p:nvPr/>
        </p:nvSpPr>
        <p:spPr bwMode="auto">
          <a:xfrm>
            <a:off x="5796136" y="6597352"/>
            <a:ext cx="576064" cy="216024"/>
          </a:xfrm>
          <a:prstGeom prst="rect">
            <a:avLst/>
          </a:prstGeom>
          <a:pattFill prst="pct10">
            <a:fgClr>
              <a:srgbClr val="000000">
                <a:alpha val="67000"/>
              </a:srgbClr>
            </a:fgClr>
            <a:bgClr>
              <a:srgbClr val="FFFFFF">
                <a:alpha val="67000"/>
              </a:srgbClr>
            </a:bgClr>
          </a:pattFill>
          <a:ln w="3175">
            <a:solidFill>
              <a:schemeClr val="tx1"/>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8" name="正方形/長方形 27"/>
          <p:cNvSpPr/>
          <p:nvPr/>
        </p:nvSpPr>
        <p:spPr>
          <a:xfrm>
            <a:off x="5039544" y="6551766"/>
            <a:ext cx="756592" cy="261610"/>
          </a:xfrm>
          <a:prstGeom prst="rect">
            <a:avLst/>
          </a:prstGeom>
        </p:spPr>
        <p:txBody>
          <a:bodyPr wrap="square">
            <a:spAutoFit/>
          </a:bodyPr>
          <a:lstStyle/>
          <a:p>
            <a:r>
              <a:rPr lang="ja-JP" altLang="en-US" sz="1100" dirty="0"/>
              <a:t>：廃止</a:t>
            </a:r>
          </a:p>
        </p:txBody>
      </p:sp>
      <p:sp>
        <p:nvSpPr>
          <p:cNvPr id="29" name="正方形/長方形 28"/>
          <p:cNvSpPr/>
          <p:nvPr/>
        </p:nvSpPr>
        <p:spPr>
          <a:xfrm>
            <a:off x="6372200" y="6551766"/>
            <a:ext cx="2808312" cy="261610"/>
          </a:xfrm>
          <a:prstGeom prst="rect">
            <a:avLst/>
          </a:prstGeom>
        </p:spPr>
        <p:txBody>
          <a:bodyPr wrap="square">
            <a:spAutoFit/>
          </a:bodyPr>
          <a:lstStyle/>
          <a:p>
            <a:r>
              <a:rPr lang="ja-JP" altLang="en-US" sz="1100" dirty="0"/>
              <a:t>：民間事業者による運営（廃止、売却等）</a:t>
            </a:r>
          </a:p>
        </p:txBody>
      </p:sp>
      <p:sp>
        <p:nvSpPr>
          <p:cNvPr id="30" name="スライド番号プレースホルダ 29"/>
          <p:cNvSpPr>
            <a:spLocks noGrp="1"/>
          </p:cNvSpPr>
          <p:nvPr>
            <p:ph type="sldNum" sz="quarter" idx="12"/>
          </p:nvPr>
        </p:nvSpPr>
        <p:spPr/>
        <p:txBody>
          <a:bodyPr/>
          <a:lstStyle/>
          <a:p>
            <a:fld id="{CCEC3038-1CF1-4B63-9920-55248DCFBA97}" type="slidenum">
              <a:rPr kumimoji="1" lang="ja-JP" altLang="en-US" smtClean="0"/>
              <a:pPr/>
              <a:t>176</a:t>
            </a:fld>
            <a:endParaRPr kumimoji="1" lang="ja-JP" altLang="en-US"/>
          </a:p>
        </p:txBody>
      </p:sp>
      <p:sp>
        <p:nvSpPr>
          <p:cNvPr id="31"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・市民利用施設の見直し</a:t>
            </a:r>
            <a:endParaRPr lang="en-US" altLang="ja-JP" sz="1100" dirty="0"/>
          </a:p>
        </p:txBody>
      </p:sp>
      <p:sp>
        <p:nvSpPr>
          <p:cNvPr id="32" name="正方形/長方形 31"/>
          <p:cNvSpPr/>
          <p:nvPr/>
        </p:nvSpPr>
        <p:spPr>
          <a:xfrm>
            <a:off x="288032" y="5229200"/>
            <a:ext cx="4644008" cy="307777"/>
          </a:xfrm>
          <a:prstGeom prst="rect">
            <a:avLst/>
          </a:prstGeom>
        </p:spPr>
        <p:txBody>
          <a:bodyPr wrap="square">
            <a:spAutoFit/>
          </a:bodyPr>
          <a:lstStyle/>
          <a:p>
            <a:r>
              <a:rPr lang="ja-JP" altLang="en-US" sz="1400" b="1" dirty="0"/>
              <a:t> ⑤機能集約等　</a:t>
            </a:r>
            <a:r>
              <a:rPr lang="en-US" altLang="ja-JP" sz="1400" b="1" dirty="0"/>
              <a:t>【3</a:t>
            </a:r>
            <a:r>
              <a:rPr lang="ja-JP" altLang="en-US" sz="1400" b="1" dirty="0"/>
              <a:t>施設</a:t>
            </a:r>
            <a:r>
              <a:rPr lang="en-US" altLang="ja-JP" sz="1400" b="1" dirty="0"/>
              <a:t>】</a:t>
            </a:r>
            <a:endParaRPr lang="ja-JP" altLang="en-US" sz="1400" b="1" dirty="0"/>
          </a:p>
        </p:txBody>
      </p:sp>
      <p:graphicFrame>
        <p:nvGraphicFramePr>
          <p:cNvPr id="34" name="表 33"/>
          <p:cNvGraphicFramePr>
            <a:graphicFrameLocks noGrp="1"/>
          </p:cNvGraphicFramePr>
          <p:nvPr>
            <p:extLst/>
          </p:nvPr>
        </p:nvGraphicFramePr>
        <p:xfrm>
          <a:off x="323528" y="5517232"/>
          <a:ext cx="8568952" cy="842500"/>
        </p:xfrm>
        <a:graphic>
          <a:graphicData uri="http://schemas.openxmlformats.org/drawingml/2006/table">
            <a:tbl>
              <a:tblPr/>
              <a:tblGrid>
                <a:gridCol w="50405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3024336">
                  <a:extLst>
                    <a:ext uri="{9D8B030D-6E8A-4147-A177-3AD203B41FA5}">
                      <a16:colId xmlns:a16="http://schemas.microsoft.com/office/drawing/2014/main" xmlns="" val="20002"/>
                    </a:ext>
                  </a:extLst>
                </a:gridCol>
                <a:gridCol w="3024336">
                  <a:extLst>
                    <a:ext uri="{9D8B030D-6E8A-4147-A177-3AD203B41FA5}">
                      <a16:colId xmlns:a16="http://schemas.microsoft.com/office/drawing/2014/main" xmlns="" val="20003"/>
                    </a:ext>
                  </a:extLst>
                </a:gridCol>
              </a:tblGrid>
              <a:tr h="174982">
                <a:tc>
                  <a:txBody>
                    <a:bodyPr/>
                    <a:lstStyle/>
                    <a:p>
                      <a:pPr algn="ctr" fontAlgn="ctr">
                        <a:lnSpc>
                          <a:spcPts val="1140"/>
                        </a:lnSpc>
                      </a:pPr>
                      <a:endParaRPr lang="ja-JP" altLang="en-US" sz="1100" b="0" i="0" u="none" strike="noStrike" dirty="0">
                        <a:solidFill>
                          <a:srgbClr val="000000"/>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40"/>
                        </a:lnSpc>
                      </a:pPr>
                      <a:r>
                        <a:rPr lang="ja-JP" altLang="en-US" sz="1100" b="0" i="0" u="none" strike="noStrike" dirty="0">
                          <a:solidFill>
                            <a:srgbClr val="000000"/>
                          </a:solidFill>
                          <a:latin typeface="+mn-ea"/>
                          <a:ea typeface="+mn-ea"/>
                        </a:rPr>
                        <a:t>見直し済みの状況　（</a:t>
                      </a:r>
                      <a:r>
                        <a:rPr lang="en-US" altLang="ja-JP" sz="1100" b="0" i="0" u="none" strike="noStrike" dirty="0">
                          <a:solidFill>
                            <a:srgbClr val="000000"/>
                          </a:solidFill>
                          <a:latin typeface="+mn-ea"/>
                          <a:ea typeface="+mn-ea"/>
                        </a:rPr>
                        <a:t>2018</a:t>
                      </a:r>
                      <a:r>
                        <a:rPr lang="ja-JP" altLang="en-US" sz="1100" b="0" i="0" u="none" strike="noStrike" dirty="0">
                          <a:solidFill>
                            <a:srgbClr val="000000"/>
                          </a:solidFill>
                          <a:latin typeface="+mn-ea"/>
                          <a:ea typeface="+mn-ea"/>
                        </a:rPr>
                        <a:t>年</a:t>
                      </a:r>
                      <a:r>
                        <a:rPr lang="en-US" altLang="ja-JP" sz="1100" b="0" i="0" u="none" strike="noStrike" dirty="0">
                          <a:solidFill>
                            <a:srgbClr val="000000"/>
                          </a:solidFill>
                          <a:latin typeface="+mn-ea"/>
                          <a:ea typeface="+mn-ea"/>
                        </a:rPr>
                        <a:t>1</a:t>
                      </a:r>
                      <a:r>
                        <a:rPr lang="ja-JP" altLang="en-US" sz="1100" b="0" i="0" u="none" strike="noStrike" dirty="0">
                          <a:solidFill>
                            <a:srgbClr val="000000"/>
                          </a:solidFill>
                          <a:latin typeface="+mn-ea"/>
                          <a:ea typeface="+mn-ea"/>
                        </a:rPr>
                        <a:t>月末時点）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174982">
                <a:tc>
                  <a:txBody>
                    <a:bodyPr/>
                    <a:lstStyle/>
                    <a:p>
                      <a:pPr algn="ctr" fontAlgn="ctr">
                        <a:lnSpc>
                          <a:spcPts val="1140"/>
                        </a:lnSpc>
                      </a:pPr>
                      <a:r>
                        <a:rPr lang="en-US" altLang="ja-JP" sz="1000" b="0" i="0" u="none" strike="noStrike">
                          <a:solidFill>
                            <a:schemeClr val="tx1"/>
                          </a:solidFill>
                          <a:latin typeface="+mn-ea"/>
                          <a:ea typeface="+mn-ea"/>
                        </a:rPr>
                        <a:t>25</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kumimoji="1" lang="ja-JP" altLang="en-US" sz="1000" b="0" i="0" u="none" strike="noStrike">
                          <a:solidFill>
                            <a:schemeClr val="tx1"/>
                          </a:solidFill>
                          <a:latin typeface="ＭＳ Ｐゴシック" pitchFamily="50" charset="-128"/>
                          <a:ea typeface="ＭＳ Ｐゴシック" pitchFamily="50" charset="-128"/>
                        </a:rPr>
                        <a:t>こども文化センター</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ＭＳ Ｐゴシック" pitchFamily="50" charset="-128"/>
                          <a:ea typeface="ＭＳ Ｐゴシック" pitchFamily="50" charset="-128"/>
                        </a:rPr>
                        <a:t>施設のあり方や他の施設への機能集約等を検討</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en-US" altLang="ja-JP" sz="1000" b="0" i="0" u="none" strike="noStrike" dirty="0">
                          <a:solidFill>
                            <a:schemeClr val="tx1"/>
                          </a:solidFill>
                          <a:latin typeface="ＭＳ Ｐゴシック" pitchFamily="50" charset="-128"/>
                          <a:ea typeface="ＭＳ Ｐゴシック" pitchFamily="50" charset="-128"/>
                        </a:rPr>
                        <a:t>2016</a:t>
                      </a:r>
                      <a:r>
                        <a:rPr lang="ja-JP" altLang="en-US" sz="1000" b="0" i="0" u="none" strike="noStrike" dirty="0">
                          <a:solidFill>
                            <a:schemeClr val="tx1"/>
                          </a:solidFill>
                          <a:latin typeface="ＭＳ Ｐゴシック" pitchFamily="50" charset="-128"/>
                          <a:ea typeface="ＭＳ Ｐゴシック" pitchFamily="50" charset="-128"/>
                        </a:rPr>
                        <a:t>年</a:t>
                      </a:r>
                      <a:r>
                        <a:rPr lang="en-US" altLang="ja-JP" sz="1000" b="0" i="0" u="none" strike="noStrike" dirty="0">
                          <a:solidFill>
                            <a:schemeClr val="tx1"/>
                          </a:solidFill>
                          <a:latin typeface="ＭＳ Ｐゴシック" pitchFamily="50" charset="-128"/>
                          <a:ea typeface="ＭＳ Ｐゴシック" pitchFamily="50" charset="-128"/>
                        </a:rPr>
                        <a:t>4</a:t>
                      </a:r>
                      <a:r>
                        <a:rPr lang="ja-JP" altLang="en-US" sz="1000" b="0" i="0" u="none" strike="noStrike" dirty="0">
                          <a:solidFill>
                            <a:schemeClr val="tx1"/>
                          </a:solidFill>
                          <a:latin typeface="ＭＳ Ｐゴシック" pitchFamily="50" charset="-128"/>
                          <a:ea typeface="ＭＳ Ｐゴシック" pitchFamily="50" charset="-128"/>
                        </a:rPr>
                        <a:t>月移転（クレオ大阪西）</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4982">
                <a:tc>
                  <a:txBody>
                    <a:bodyPr/>
                    <a:lstStyle/>
                    <a:p>
                      <a:pPr algn="ctr" fontAlgn="ctr">
                        <a:lnSpc>
                          <a:spcPts val="1140"/>
                        </a:lnSpc>
                      </a:pPr>
                      <a:r>
                        <a:rPr lang="en-US" altLang="ja-JP" sz="1000" b="0" i="0" u="none" strike="noStrike" dirty="0">
                          <a:solidFill>
                            <a:schemeClr val="tx1"/>
                          </a:solidFill>
                          <a:latin typeface="+mn-ea"/>
                          <a:ea typeface="+mn-ea"/>
                        </a:rPr>
                        <a:t>26</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chemeClr val="tx1"/>
                          </a:solidFill>
                          <a:latin typeface="+mn-ea"/>
                          <a:ea typeface="+mn-ea"/>
                        </a:rPr>
                        <a:t>クレオ大阪（北）</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ＭＳ Ｐゴシック" pitchFamily="50" charset="-128"/>
                          <a:ea typeface="ＭＳ Ｐゴシック" pitchFamily="50" charset="-128"/>
                        </a:rPr>
                        <a:t>廃止（業務は区役所・区民センター等で実施）</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en-US" altLang="ja-JP" sz="900" b="0" i="0" u="none" strike="noStrike" dirty="0">
                          <a:solidFill>
                            <a:schemeClr val="tx1"/>
                          </a:solidFill>
                          <a:latin typeface="ＭＳ Ｐゴシック" pitchFamily="50" charset="-128"/>
                          <a:ea typeface="ＭＳ Ｐゴシック" pitchFamily="50" charset="-128"/>
                        </a:rPr>
                        <a:t>2015</a:t>
                      </a:r>
                      <a:r>
                        <a:rPr lang="ja-JP" altLang="en-US" sz="900" b="0" i="0" u="none" strike="noStrike" dirty="0">
                          <a:solidFill>
                            <a:schemeClr val="tx1"/>
                          </a:solidFill>
                          <a:latin typeface="ＭＳ Ｐゴシック" pitchFamily="50" charset="-128"/>
                          <a:ea typeface="ＭＳ Ｐゴシック" pitchFamily="50" charset="-128"/>
                        </a:rPr>
                        <a:t>年</a:t>
                      </a:r>
                      <a:r>
                        <a:rPr lang="en-US" altLang="ja-JP" sz="900" b="0" i="0" u="none" strike="noStrike" dirty="0">
                          <a:solidFill>
                            <a:schemeClr val="tx1"/>
                          </a:solidFill>
                          <a:latin typeface="ＭＳ Ｐゴシック" pitchFamily="50" charset="-128"/>
                          <a:ea typeface="ＭＳ Ｐゴシック" pitchFamily="50" charset="-128"/>
                        </a:rPr>
                        <a:t>4</a:t>
                      </a:r>
                      <a:r>
                        <a:rPr lang="ja-JP" altLang="en-US" sz="900" b="0" i="0" u="none" strike="noStrike" dirty="0">
                          <a:solidFill>
                            <a:schemeClr val="tx1"/>
                          </a:solidFill>
                          <a:latin typeface="ＭＳ Ｐゴシック" pitchFamily="50" charset="-128"/>
                          <a:ea typeface="ＭＳ Ｐゴシック" pitchFamily="50" charset="-128"/>
                        </a:rPr>
                        <a:t>月より男女共同参画と子育て支援を推進する「男女共同参画センター子育て活動支援館」として移転オープン</a:t>
                      </a:r>
                      <a:endParaRPr lang="en-US" altLang="ja-JP" sz="9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74982">
                <a:tc>
                  <a:txBody>
                    <a:bodyPr/>
                    <a:lstStyle/>
                    <a:p>
                      <a:pPr algn="ctr" fontAlgn="ctr">
                        <a:lnSpc>
                          <a:spcPts val="1140"/>
                        </a:lnSpc>
                      </a:pPr>
                      <a:r>
                        <a:rPr lang="en-US" altLang="ja-JP" sz="1000" b="0" i="0" u="none" strike="noStrike" dirty="0">
                          <a:solidFill>
                            <a:schemeClr val="tx1"/>
                          </a:solidFill>
                          <a:latin typeface="+mn-ea"/>
                          <a:ea typeface="+mn-ea"/>
                        </a:rPr>
                        <a:t>27</a:t>
                      </a:r>
                      <a:endParaRPr lang="ja-JP" altLang="en-US" sz="1000" b="0" i="0" u="none" strike="noStrike" dirty="0">
                        <a:solidFill>
                          <a:schemeClr val="tx1"/>
                        </a:solidFill>
                        <a:latin typeface="+mn-ea"/>
                        <a:ea typeface="+mn-ea"/>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40"/>
                        </a:lnSpc>
                      </a:pPr>
                      <a:r>
                        <a:rPr lang="ja-JP" altLang="en-US" sz="1000" b="0" i="0" u="none" strike="noStrike" dirty="0">
                          <a:solidFill>
                            <a:schemeClr val="tx1"/>
                          </a:solidFill>
                          <a:latin typeface="+mn-ea"/>
                          <a:ea typeface="+mn-ea"/>
                        </a:rPr>
                        <a:t>クレオ大阪（西）</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ＭＳ Ｐゴシック" pitchFamily="50" charset="-128"/>
                          <a:ea typeface="ＭＳ Ｐゴシック" pitchFamily="50" charset="-128"/>
                        </a:rPr>
                        <a:t>廃止（業務は区役所・区民センター等で実施）</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40"/>
                        </a:lnSpc>
                        <a:spcBef>
                          <a:spcPts val="0"/>
                        </a:spcBef>
                        <a:spcAft>
                          <a:spcPts val="0"/>
                        </a:spcAft>
                        <a:buClrTx/>
                        <a:buSzTx/>
                        <a:buFontTx/>
                        <a:buNone/>
                        <a:tabLst/>
                        <a:defRPr/>
                      </a:pPr>
                      <a:r>
                        <a:rPr lang="ja-JP" altLang="en-US" sz="1000" b="0" i="0" u="none" strike="noStrike" dirty="0">
                          <a:solidFill>
                            <a:schemeClr val="tx1"/>
                          </a:solidFill>
                          <a:latin typeface="ＭＳ Ｐゴシック" pitchFamily="50" charset="-128"/>
                          <a:ea typeface="ＭＳ Ｐゴシック" pitchFamily="50" charset="-128"/>
                        </a:rPr>
                        <a:t>こども文化ｾﾝﾀｰを移転させたうえで業務継続</a:t>
                      </a:r>
                      <a:endParaRPr lang="en-US" altLang="ja-JP" sz="1000" b="0" i="0" u="none" strike="noStrike"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1" name="角丸四角形 9">
            <a:extLst>
              <a:ext uri="{FF2B5EF4-FFF2-40B4-BE49-F238E27FC236}">
                <a16:creationId xmlns:a16="http://schemas.microsoft.com/office/drawing/2014/main" xmlns="" id="{EF72D389-4212-4E2F-818D-185BDBAFF48C}"/>
              </a:ext>
            </a:extLst>
          </p:cNvPr>
          <p:cNvSpPr/>
          <p:nvPr/>
        </p:nvSpPr>
        <p:spPr>
          <a:xfrm>
            <a:off x="3684074" y="277930"/>
            <a:ext cx="1680013" cy="28004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9">
            <a:extLst>
              <a:ext uri="{FF2B5EF4-FFF2-40B4-BE49-F238E27FC236}">
                <a16:creationId xmlns:a16="http://schemas.microsoft.com/office/drawing/2014/main" xmlns="" id="{EF72D389-4212-4E2F-818D-185BDBAFF48C}"/>
              </a:ext>
            </a:extLst>
          </p:cNvPr>
          <p:cNvSpPr/>
          <p:nvPr/>
        </p:nvSpPr>
        <p:spPr>
          <a:xfrm>
            <a:off x="2478194" y="243921"/>
            <a:ext cx="1013686" cy="25859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51520" y="188640"/>
            <a:ext cx="6192688" cy="369332"/>
          </a:xfrm>
          <a:prstGeom prst="rect">
            <a:avLst/>
          </a:prstGeom>
        </p:spPr>
        <p:txBody>
          <a:bodyPr wrap="square">
            <a:spAutoFit/>
          </a:bodyPr>
          <a:lstStyle/>
          <a:p>
            <a:r>
              <a:rPr lang="ja-JP" altLang="en-US" dirty="0">
                <a:latin typeface="+mn-ea"/>
              </a:rPr>
              <a:t>見直し実施済み施設</a:t>
            </a:r>
            <a:r>
              <a:rPr lang="ja-JP" altLang="en-US" b="1" dirty="0">
                <a:latin typeface="+mn-ea"/>
              </a:rPr>
              <a:t>　</a:t>
            </a:r>
            <a:r>
              <a:rPr lang="en-US" altLang="ja-JP" b="1" dirty="0">
                <a:latin typeface="+mn-ea"/>
              </a:rPr>
              <a:t>【27</a:t>
            </a:r>
            <a:r>
              <a:rPr lang="ja-JP" altLang="en-US" b="1" dirty="0">
                <a:latin typeface="+mn-ea"/>
              </a:rPr>
              <a:t>施設</a:t>
            </a:r>
            <a:r>
              <a:rPr lang="en-US" altLang="ja-JP" b="1" dirty="0">
                <a:latin typeface="+mn-ea"/>
              </a:rPr>
              <a:t>】</a:t>
            </a:r>
            <a:r>
              <a:rPr lang="ja-JP" altLang="en-US" sz="1200" b="1" dirty="0">
                <a:latin typeface="+mn-ea"/>
              </a:rPr>
              <a:t>　　　</a:t>
            </a:r>
            <a:r>
              <a:rPr lang="en-US" altLang="ja-JP" sz="1200" b="1" dirty="0">
                <a:latin typeface="+mn-ea"/>
              </a:rPr>
              <a:t>※2013</a:t>
            </a:r>
            <a:r>
              <a:rPr lang="ja-JP" altLang="en-US" sz="1200" b="1" dirty="0">
                <a:latin typeface="+mn-ea"/>
              </a:rPr>
              <a:t>年度末は</a:t>
            </a:r>
            <a:r>
              <a:rPr lang="en-US" altLang="ja-JP" sz="1200" b="1" dirty="0">
                <a:latin typeface="+mn-ea"/>
              </a:rPr>
              <a:t>23</a:t>
            </a:r>
            <a:r>
              <a:rPr lang="ja-JP" altLang="en-US" sz="1200" b="1" dirty="0">
                <a:latin typeface="+mn-ea"/>
              </a:rPr>
              <a:t>施設</a:t>
            </a:r>
            <a:r>
              <a:rPr lang="ja-JP" altLang="en-US" sz="1400" dirty="0">
                <a:latin typeface="+mn-ea"/>
              </a:rPr>
              <a:t>　</a:t>
            </a:r>
            <a:endParaRPr lang="ja-JP" altLang="en-US" sz="1400" dirty="0"/>
          </a:p>
        </p:txBody>
      </p:sp>
      <p:sp>
        <p:nvSpPr>
          <p:cNvPr id="37" name="角丸四角形 9">
            <a:extLst>
              <a:ext uri="{FF2B5EF4-FFF2-40B4-BE49-F238E27FC236}">
                <a16:creationId xmlns:a16="http://schemas.microsoft.com/office/drawing/2014/main" xmlns="" id="{EF72D389-4212-4E2F-818D-185BDBAFF48C}"/>
              </a:ext>
            </a:extLst>
          </p:cNvPr>
          <p:cNvSpPr/>
          <p:nvPr/>
        </p:nvSpPr>
        <p:spPr>
          <a:xfrm>
            <a:off x="326123" y="2166690"/>
            <a:ext cx="8566356" cy="18978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7919864" y="0"/>
            <a:ext cx="1224136" cy="338554"/>
          </a:xfrm>
          <a:prstGeom prst="rect">
            <a:avLst/>
          </a:prstGeom>
          <a:noFill/>
        </p:spPr>
        <p:txBody>
          <a:bodyPr wrap="square" rtlCol="0">
            <a:spAutoFit/>
          </a:bodyPr>
          <a:lstStyle/>
          <a:p>
            <a:pPr fontAlgn="base">
              <a:spcBef>
                <a:spcPct val="0"/>
              </a:spcBef>
              <a:spcAft>
                <a:spcPct val="0"/>
              </a:spcAft>
            </a:pPr>
            <a:r>
              <a:rPr lang="en-US" altLang="ja-JP" sz="1600" dirty="0">
                <a:ea typeface="ＭＳ Ｐゴシック" charset="-128"/>
              </a:rPr>
              <a:t>A8.(18)(19)</a:t>
            </a:r>
            <a:endParaRPr lang="ja-JP" altLang="en-US" sz="1600" dirty="0">
              <a:ea typeface="ＭＳ Ｐゴシック" charset="-128"/>
            </a:endParaRPr>
          </a:p>
        </p:txBody>
      </p:sp>
    </p:spTree>
    <p:extLst>
      <p:ext uri="{BB962C8B-B14F-4D97-AF65-F5344CB8AC3E}">
        <p14:creationId xmlns:p14="http://schemas.microsoft.com/office/powerpoint/2010/main" val="754181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9">
            <a:extLst>
              <a:ext uri="{FF2B5EF4-FFF2-40B4-BE49-F238E27FC236}">
                <a16:creationId xmlns:a16="http://schemas.microsoft.com/office/drawing/2014/main" xmlns="" id="{EF72D389-4212-4E2F-818D-185BDBAFF48C}"/>
              </a:ext>
            </a:extLst>
          </p:cNvPr>
          <p:cNvSpPr/>
          <p:nvPr/>
        </p:nvSpPr>
        <p:spPr>
          <a:xfrm>
            <a:off x="3012154" y="301859"/>
            <a:ext cx="1703861" cy="22539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9">
            <a:extLst>
              <a:ext uri="{FF2B5EF4-FFF2-40B4-BE49-F238E27FC236}">
                <a16:creationId xmlns:a16="http://schemas.microsoft.com/office/drawing/2014/main" xmlns="" id="{EF72D389-4212-4E2F-818D-185BDBAFF48C}"/>
              </a:ext>
            </a:extLst>
          </p:cNvPr>
          <p:cNvSpPr/>
          <p:nvPr/>
        </p:nvSpPr>
        <p:spPr>
          <a:xfrm>
            <a:off x="5436096" y="6390620"/>
            <a:ext cx="3384376" cy="3100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xmlns="" id="{EF72D389-4212-4E2F-818D-185BDBAFF48C}"/>
              </a:ext>
            </a:extLst>
          </p:cNvPr>
          <p:cNvSpPr/>
          <p:nvPr/>
        </p:nvSpPr>
        <p:spPr>
          <a:xfrm>
            <a:off x="5426841" y="2919229"/>
            <a:ext cx="720080" cy="17403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9">
            <a:extLst>
              <a:ext uri="{FF2B5EF4-FFF2-40B4-BE49-F238E27FC236}">
                <a16:creationId xmlns:a16="http://schemas.microsoft.com/office/drawing/2014/main" xmlns="" id="{EF72D389-4212-4E2F-818D-185BDBAFF48C}"/>
              </a:ext>
            </a:extLst>
          </p:cNvPr>
          <p:cNvSpPr/>
          <p:nvPr/>
        </p:nvSpPr>
        <p:spPr>
          <a:xfrm>
            <a:off x="5436096" y="2132856"/>
            <a:ext cx="3401952" cy="50405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9">
            <a:extLst>
              <a:ext uri="{FF2B5EF4-FFF2-40B4-BE49-F238E27FC236}">
                <a16:creationId xmlns:a16="http://schemas.microsoft.com/office/drawing/2014/main" xmlns="" id="{EF72D389-4212-4E2F-818D-185BDBAFF48C}"/>
              </a:ext>
            </a:extLst>
          </p:cNvPr>
          <p:cNvSpPr/>
          <p:nvPr/>
        </p:nvSpPr>
        <p:spPr>
          <a:xfrm>
            <a:off x="5426842" y="3138704"/>
            <a:ext cx="3393630" cy="288258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9">
            <a:extLst>
              <a:ext uri="{FF2B5EF4-FFF2-40B4-BE49-F238E27FC236}">
                <a16:creationId xmlns:a16="http://schemas.microsoft.com/office/drawing/2014/main" xmlns="" id="{EF72D389-4212-4E2F-818D-185BDBAFF48C}"/>
              </a:ext>
            </a:extLst>
          </p:cNvPr>
          <p:cNvSpPr/>
          <p:nvPr/>
        </p:nvSpPr>
        <p:spPr>
          <a:xfrm>
            <a:off x="2051720" y="220400"/>
            <a:ext cx="936104" cy="260686"/>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886" y="157921"/>
            <a:ext cx="8666570" cy="369332"/>
          </a:xfrm>
          <a:prstGeom prst="rect">
            <a:avLst/>
          </a:prstGeom>
        </p:spPr>
        <p:txBody>
          <a:bodyPr wrap="square">
            <a:spAutoFit/>
          </a:bodyPr>
          <a:lstStyle/>
          <a:p>
            <a:r>
              <a:rPr lang="ja-JP" altLang="en-US" dirty="0">
                <a:latin typeface="+mn-ea"/>
              </a:rPr>
              <a:t>見直し検討中施設　</a:t>
            </a:r>
            <a:r>
              <a:rPr lang="en-US" altLang="ja-JP" b="1" dirty="0">
                <a:latin typeface="+mn-ea"/>
              </a:rPr>
              <a:t>【47</a:t>
            </a:r>
            <a:r>
              <a:rPr lang="ja-JP" altLang="en-US" b="1" dirty="0">
                <a:latin typeface="+mn-ea"/>
              </a:rPr>
              <a:t>施設</a:t>
            </a:r>
            <a:r>
              <a:rPr lang="en-US" altLang="ja-JP" b="1" dirty="0">
                <a:latin typeface="+mn-ea"/>
              </a:rPr>
              <a:t>】</a:t>
            </a:r>
            <a:r>
              <a:rPr lang="ja-JP" altLang="en-US" b="1" dirty="0">
                <a:latin typeface="+mn-ea"/>
              </a:rPr>
              <a:t>　</a:t>
            </a:r>
            <a:r>
              <a:rPr lang="en-US" altLang="ja-JP" sz="1200" b="1" dirty="0">
                <a:latin typeface="+mn-ea"/>
              </a:rPr>
              <a:t>※2013</a:t>
            </a:r>
            <a:r>
              <a:rPr lang="ja-JP" altLang="en-US" sz="1200" b="1" dirty="0">
                <a:latin typeface="+mn-ea"/>
              </a:rPr>
              <a:t>年度末は</a:t>
            </a:r>
            <a:r>
              <a:rPr lang="en-US" altLang="ja-JP" sz="1200" b="1" dirty="0">
                <a:latin typeface="+mn-ea"/>
              </a:rPr>
              <a:t>51</a:t>
            </a:r>
            <a:r>
              <a:rPr lang="ja-JP" altLang="en-US" sz="1200" b="1" dirty="0">
                <a:latin typeface="+mn-ea"/>
              </a:rPr>
              <a:t>施設</a:t>
            </a:r>
          </a:p>
        </p:txBody>
      </p:sp>
      <p:cxnSp>
        <p:nvCxnSpPr>
          <p:cNvPr id="11" name="直線コネクタ 10"/>
          <p:cNvCxnSpPr/>
          <p:nvPr/>
        </p:nvCxnSpPr>
        <p:spPr>
          <a:xfrm>
            <a:off x="251520" y="629980"/>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表 18"/>
          <p:cNvGraphicFramePr>
            <a:graphicFrameLocks noGrp="1"/>
          </p:cNvGraphicFramePr>
          <p:nvPr>
            <p:extLst/>
          </p:nvPr>
        </p:nvGraphicFramePr>
        <p:xfrm>
          <a:off x="179121" y="527253"/>
          <a:ext cx="8658927" cy="6173465"/>
        </p:xfrm>
        <a:graphic>
          <a:graphicData uri="http://schemas.openxmlformats.org/drawingml/2006/table">
            <a:tbl>
              <a:tblPr/>
              <a:tblGrid>
                <a:gridCol w="533962">
                  <a:extLst>
                    <a:ext uri="{9D8B030D-6E8A-4147-A177-3AD203B41FA5}">
                      <a16:colId xmlns:a16="http://schemas.microsoft.com/office/drawing/2014/main" xmlns="" val="20000"/>
                    </a:ext>
                  </a:extLst>
                </a:gridCol>
                <a:gridCol w="1410254">
                  <a:extLst>
                    <a:ext uri="{9D8B030D-6E8A-4147-A177-3AD203B41FA5}">
                      <a16:colId xmlns:a16="http://schemas.microsoft.com/office/drawing/2014/main" xmlns="" val="20001"/>
                    </a:ext>
                  </a:extLst>
                </a:gridCol>
                <a:gridCol w="3296010">
                  <a:extLst>
                    <a:ext uri="{9D8B030D-6E8A-4147-A177-3AD203B41FA5}">
                      <a16:colId xmlns:a16="http://schemas.microsoft.com/office/drawing/2014/main" xmlns="" val="20002"/>
                    </a:ext>
                  </a:extLst>
                </a:gridCol>
                <a:gridCol w="3418701">
                  <a:extLst>
                    <a:ext uri="{9D8B030D-6E8A-4147-A177-3AD203B41FA5}">
                      <a16:colId xmlns:a16="http://schemas.microsoft.com/office/drawing/2014/main" xmlns="" val="20003"/>
                    </a:ext>
                  </a:extLst>
                </a:gridCol>
              </a:tblGrid>
              <a:tr h="347366">
                <a:tc>
                  <a:txBody>
                    <a:bodyPr/>
                    <a:lstStyle/>
                    <a:p>
                      <a:pPr algn="ctr" fontAlgn="ctr">
                        <a:lnSpc>
                          <a:spcPts val="1100"/>
                        </a:lnSpc>
                      </a:pPr>
                      <a:endParaRPr lang="ja-JP" altLang="en-US" sz="11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ja-JP" altLang="en-US" sz="1100" b="0" i="0" u="none" strike="noStrike" dirty="0">
                          <a:solidFill>
                            <a:srgbClr val="000000"/>
                          </a:solidFill>
                          <a:latin typeface="ＭＳ Ｐゴシック"/>
                        </a:rPr>
                        <a:t>施設名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100" b="0" i="0" u="none" strike="noStrike" dirty="0">
                          <a:solidFill>
                            <a:srgbClr val="000000"/>
                          </a:solidFill>
                          <a:latin typeface="ＭＳ Ｐゴシック"/>
                        </a:rPr>
                        <a:t>市政改革プラン策定時（</a:t>
                      </a:r>
                      <a:r>
                        <a:rPr lang="en-US" altLang="ja-JP" sz="1100" b="0" i="0" u="none" strike="noStrike" dirty="0">
                          <a:solidFill>
                            <a:srgbClr val="000000"/>
                          </a:solidFill>
                          <a:latin typeface="ＭＳ Ｐゴシック"/>
                        </a:rPr>
                        <a:t>2012</a:t>
                      </a:r>
                      <a:r>
                        <a:rPr lang="ja-JP" altLang="en-US" sz="1100" b="0" i="0" u="none" strike="noStrike" dirty="0">
                          <a:solidFill>
                            <a:srgbClr val="000000"/>
                          </a:solidFill>
                          <a:latin typeface="ＭＳ Ｐゴシック"/>
                        </a:rPr>
                        <a:t>年）の見直し計画</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100" b="0" i="0" u="none" strike="noStrike" dirty="0">
                          <a:solidFill>
                            <a:srgbClr val="000000"/>
                          </a:solidFill>
                          <a:latin typeface="ＭＳ Ｐゴシック"/>
                        </a:rPr>
                        <a:t>見直しの検討状況</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0"/>
                  </a:ext>
                </a:extLst>
              </a:tr>
              <a:tr h="300706">
                <a:tc>
                  <a:txBody>
                    <a:bodyPr/>
                    <a:lstStyle/>
                    <a:p>
                      <a:pPr algn="ctr" fontAlgn="ctr">
                        <a:lnSpc>
                          <a:spcPts val="1100"/>
                        </a:lnSpc>
                      </a:pPr>
                      <a:r>
                        <a:rPr lang="ja-JP" altLang="en-US" sz="1000" b="0" i="0" u="none" strike="noStrike" dirty="0">
                          <a:solidFill>
                            <a:srgbClr val="000000"/>
                          </a:solidFill>
                          <a:latin typeface="ＭＳ Ｐゴシック"/>
                        </a:rPr>
                        <a:t>１～</a:t>
                      </a:r>
                      <a:r>
                        <a:rPr lang="en-US" altLang="ja-JP" sz="1000" b="0" i="0" u="none" strike="noStrike" dirty="0">
                          <a:solidFill>
                            <a:srgbClr val="000000"/>
                          </a:solidFill>
                          <a:latin typeface="ＭＳ Ｐゴシック"/>
                        </a:rPr>
                        <a:t>15</a:t>
                      </a: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rgbClr val="000000"/>
                          </a:solidFill>
                          <a:latin typeface="ＭＳ Ｐゴシック"/>
                        </a:rPr>
                        <a:t>屋内プール（</a:t>
                      </a:r>
                      <a:r>
                        <a:rPr lang="en-US" altLang="ja-JP" sz="1000" b="0" i="0" u="none" strike="noStrike" dirty="0">
                          <a:solidFill>
                            <a:srgbClr val="000000"/>
                          </a:solidFill>
                          <a:latin typeface="ＭＳ Ｐゴシック"/>
                        </a:rPr>
                        <a:t>15</a:t>
                      </a:r>
                      <a:r>
                        <a:rPr lang="ja-JP" altLang="en-US" sz="1000" b="0" i="0" u="none" strike="noStrike" dirty="0">
                          <a:solidFill>
                            <a:srgbClr val="000000"/>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1000" b="0" i="0" u="none" strike="noStrike" dirty="0">
                          <a:solidFill>
                            <a:srgbClr val="000000"/>
                          </a:solidFill>
                          <a:latin typeface="ＭＳ Ｐゴシック"/>
                        </a:rPr>
                        <a:t>24</a:t>
                      </a:r>
                      <a:r>
                        <a:rPr lang="ja-JP" altLang="en-US" sz="1000" b="0" i="0" u="none" strike="noStrike" dirty="0">
                          <a:solidFill>
                            <a:srgbClr val="000000"/>
                          </a:solidFill>
                          <a:latin typeface="ＭＳ Ｐゴシック"/>
                        </a:rPr>
                        <a:t>カ所　⇒　</a:t>
                      </a:r>
                      <a:r>
                        <a:rPr lang="en-US" altLang="ja-JP" sz="1000" b="0" i="0" u="none" strike="noStrike" dirty="0">
                          <a:solidFill>
                            <a:srgbClr val="000000"/>
                          </a:solidFill>
                          <a:latin typeface="ＭＳ Ｐゴシック"/>
                        </a:rPr>
                        <a:t>9</a:t>
                      </a:r>
                      <a:r>
                        <a:rPr lang="ja-JP" altLang="en-US" sz="1000" b="0" i="0" u="none" strike="noStrike" dirty="0">
                          <a:solidFill>
                            <a:srgbClr val="000000"/>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ja-JP" altLang="en-US" sz="1000" b="0" i="0" u="none" strike="noStrike" dirty="0">
                          <a:solidFill>
                            <a:schemeClr val="tx1"/>
                          </a:solidFill>
                          <a:latin typeface="ＭＳ Ｐゴシック"/>
                        </a:rPr>
                        <a:t>区割りの絞り込み後に見直し実施予定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1"/>
                  </a:ext>
                </a:extLst>
              </a:tr>
              <a:tr h="288032">
                <a:tc>
                  <a:txBody>
                    <a:bodyPr/>
                    <a:lstStyle/>
                    <a:p>
                      <a:pPr algn="ctr" fontAlgn="ctr">
                        <a:lnSpc>
                          <a:spcPts val="1100"/>
                        </a:lnSpc>
                      </a:pPr>
                      <a:r>
                        <a:rPr lang="en-US" altLang="ja-JP" sz="1000" b="0" i="0" u="none" strike="noStrike" dirty="0">
                          <a:solidFill>
                            <a:srgbClr val="000000"/>
                          </a:solidFill>
                          <a:latin typeface="ＭＳ Ｐゴシック"/>
                        </a:rPr>
                        <a:t>16</a:t>
                      </a: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21</a:t>
                      </a: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rgbClr val="000000"/>
                          </a:solidFill>
                          <a:latin typeface="ＭＳ Ｐゴシック"/>
                        </a:rPr>
                        <a:t>スポーツセンター（６カ所）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1000" b="0" i="0" u="none" strike="noStrike" dirty="0">
                          <a:solidFill>
                            <a:srgbClr val="000000"/>
                          </a:solidFill>
                          <a:latin typeface="ＭＳ Ｐゴシック"/>
                        </a:rPr>
                        <a:t>24</a:t>
                      </a:r>
                      <a:r>
                        <a:rPr lang="ja-JP" altLang="en-US" sz="1000" b="0" i="0" u="none" strike="noStrike" dirty="0">
                          <a:solidFill>
                            <a:srgbClr val="000000"/>
                          </a:solidFill>
                          <a:latin typeface="ＭＳ Ｐゴシック"/>
                        </a:rPr>
                        <a:t>カ所　⇒ </a:t>
                      </a:r>
                      <a:r>
                        <a:rPr lang="en-US" altLang="ja-JP" sz="1000" b="0" i="0" u="none" strike="noStrike" dirty="0">
                          <a:solidFill>
                            <a:srgbClr val="000000"/>
                          </a:solidFill>
                          <a:latin typeface="ＭＳ Ｐゴシック"/>
                        </a:rPr>
                        <a:t>18</a:t>
                      </a:r>
                      <a:r>
                        <a:rPr lang="ja-JP" altLang="en-US" sz="1000" b="0" i="0" u="none" strike="noStrike" dirty="0">
                          <a:solidFill>
                            <a:srgbClr val="000000"/>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（同上）</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2"/>
                  </a:ext>
                </a:extLst>
              </a:tr>
              <a:tr h="333982">
                <a:tc>
                  <a:txBody>
                    <a:bodyPr/>
                    <a:lstStyle/>
                    <a:p>
                      <a:pPr algn="ctr" fontAlgn="ctr">
                        <a:lnSpc>
                          <a:spcPts val="1100"/>
                        </a:lnSpc>
                      </a:pPr>
                      <a:r>
                        <a:rPr lang="en-US" altLang="ja-JP" sz="1000" b="0" i="0" u="none" strike="noStrike" dirty="0">
                          <a:solidFill>
                            <a:srgbClr val="000000"/>
                          </a:solidFill>
                          <a:latin typeface="ＭＳ Ｐゴシック"/>
                        </a:rPr>
                        <a:t>22</a:t>
                      </a: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27</a:t>
                      </a: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rgbClr val="000000"/>
                          </a:solidFill>
                          <a:latin typeface="ＭＳ Ｐゴシック"/>
                        </a:rPr>
                        <a:t>子育てプラザ（６カ所）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1000" b="0" i="0" u="none" strike="noStrike" dirty="0">
                          <a:solidFill>
                            <a:srgbClr val="000000"/>
                          </a:solidFill>
                          <a:latin typeface="ＭＳ Ｐゴシック"/>
                        </a:rPr>
                        <a:t>24</a:t>
                      </a:r>
                      <a:r>
                        <a:rPr lang="ja-JP" altLang="en-US" sz="1000" b="0" i="0" u="none" strike="noStrike" dirty="0">
                          <a:solidFill>
                            <a:srgbClr val="000000"/>
                          </a:solidFill>
                          <a:latin typeface="ＭＳ Ｐゴシック"/>
                        </a:rPr>
                        <a:t>カ所　⇒ </a:t>
                      </a:r>
                      <a:r>
                        <a:rPr lang="en-US" altLang="ja-JP" sz="1000" b="0" i="0" u="none" strike="noStrike" dirty="0">
                          <a:solidFill>
                            <a:srgbClr val="000000"/>
                          </a:solidFill>
                          <a:latin typeface="ＭＳ Ｐゴシック"/>
                        </a:rPr>
                        <a:t>18</a:t>
                      </a:r>
                      <a:r>
                        <a:rPr lang="ja-JP" altLang="en-US" sz="1000" b="0" i="0" u="none" strike="noStrike" dirty="0">
                          <a:solidFill>
                            <a:srgbClr val="000000"/>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（同上）</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3"/>
                  </a:ext>
                </a:extLst>
              </a:tr>
              <a:tr h="333982">
                <a:tc>
                  <a:txBody>
                    <a:bodyPr/>
                    <a:lstStyle/>
                    <a:p>
                      <a:pPr algn="ctr" fontAlgn="ctr">
                        <a:lnSpc>
                          <a:spcPts val="1100"/>
                        </a:lnSpc>
                      </a:pPr>
                      <a:r>
                        <a:rPr lang="en-US" altLang="ja-JP" sz="1000" b="0" i="0" u="none" strike="noStrike" dirty="0">
                          <a:solidFill>
                            <a:srgbClr val="000000"/>
                          </a:solidFill>
                          <a:latin typeface="ＭＳ Ｐゴシック"/>
                        </a:rPr>
                        <a:t>28</a:t>
                      </a:r>
                      <a:r>
                        <a:rPr lang="ja-JP" altLang="en-US" sz="1000" b="0" i="0" u="none" strike="noStrike" dirty="0">
                          <a:solidFill>
                            <a:srgbClr val="000000"/>
                          </a:solidFill>
                          <a:latin typeface="ＭＳ Ｐゴシック"/>
                        </a:rPr>
                        <a:t>～</a:t>
                      </a:r>
                      <a:r>
                        <a:rPr lang="en-US" altLang="ja-JP" sz="1000" b="0" i="0" u="none" strike="noStrike" dirty="0">
                          <a:solidFill>
                            <a:srgbClr val="000000"/>
                          </a:solidFill>
                          <a:latin typeface="ＭＳ Ｐゴシック"/>
                        </a:rPr>
                        <a:t>35</a:t>
                      </a:r>
                      <a:endParaRPr lang="ja-JP" altLang="en-US" sz="10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rgbClr val="000000"/>
                          </a:solidFill>
                          <a:latin typeface="ＭＳ Ｐゴシック"/>
                        </a:rPr>
                        <a:t>委託老人福祉センター（８カ所）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1000" b="0" i="0" u="none" strike="noStrike" dirty="0">
                          <a:solidFill>
                            <a:srgbClr val="000000"/>
                          </a:solidFill>
                          <a:latin typeface="ＭＳ Ｐゴシック"/>
                        </a:rPr>
                        <a:t>26</a:t>
                      </a:r>
                      <a:r>
                        <a:rPr lang="ja-JP" altLang="en-US" sz="1000" b="0" i="0" u="none" strike="noStrike" dirty="0">
                          <a:solidFill>
                            <a:srgbClr val="000000"/>
                          </a:solidFill>
                          <a:latin typeface="ＭＳ Ｐゴシック"/>
                        </a:rPr>
                        <a:t>カ所　⇒ </a:t>
                      </a:r>
                      <a:r>
                        <a:rPr lang="en-US" altLang="ja-JP" sz="1000" b="0" i="0" u="none" strike="noStrike" dirty="0">
                          <a:solidFill>
                            <a:srgbClr val="000000"/>
                          </a:solidFill>
                          <a:latin typeface="ＭＳ Ｐゴシック"/>
                        </a:rPr>
                        <a:t>18</a:t>
                      </a:r>
                      <a:r>
                        <a:rPr lang="ja-JP" altLang="en-US" sz="1000" b="0" i="0" u="none" strike="noStrike" dirty="0">
                          <a:solidFill>
                            <a:srgbClr val="000000"/>
                          </a:solidFill>
                          <a:latin typeface="ＭＳ Ｐゴシック"/>
                        </a:rPr>
                        <a:t>カ所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（同上）</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4"/>
                  </a:ext>
                </a:extLst>
              </a:tr>
              <a:tr h="260922">
                <a:tc>
                  <a:txBody>
                    <a:bodyPr/>
                    <a:lstStyle/>
                    <a:p>
                      <a:pPr algn="ctr" fontAlgn="ctr">
                        <a:lnSpc>
                          <a:spcPts val="1100"/>
                        </a:lnSpc>
                      </a:pPr>
                      <a:r>
                        <a:rPr lang="en-US" altLang="ja-JP" sz="1000" b="0" i="0" u="none" strike="noStrike" dirty="0">
                          <a:solidFill>
                            <a:schemeClr val="tx1"/>
                          </a:solidFill>
                          <a:latin typeface="ＭＳ Ｐゴシック"/>
                        </a:rPr>
                        <a:t>36</a:t>
                      </a:r>
                      <a:r>
                        <a:rPr lang="ja-JP" altLang="en-US" sz="1000" b="0" i="0" u="none" strike="noStrike" dirty="0" err="1">
                          <a:solidFill>
                            <a:schemeClr val="tx1"/>
                          </a:solidFill>
                          <a:latin typeface="ＭＳ Ｐゴシック"/>
                        </a:rPr>
                        <a:t>、</a:t>
                      </a:r>
                      <a:r>
                        <a:rPr lang="en-US" altLang="ja-JP" sz="1000" b="0" i="0" u="none" strike="noStrike" dirty="0">
                          <a:solidFill>
                            <a:schemeClr val="tx1"/>
                          </a:solidFill>
                          <a:latin typeface="ＭＳ Ｐゴシック"/>
                        </a:rPr>
                        <a:t>37</a:t>
                      </a:r>
                      <a:endParaRPr lang="ja-JP" altLang="en-US" sz="10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クレオ大阪（４カ所）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lnSpc>
                          <a:spcPts val="1100"/>
                        </a:lnSpc>
                      </a:pPr>
                      <a:r>
                        <a:rPr lang="en-US" altLang="ja-JP" sz="1000" b="0" i="0" u="none" strike="noStrike" dirty="0">
                          <a:solidFill>
                            <a:schemeClr val="tx1"/>
                          </a:solidFill>
                          <a:latin typeface="ＭＳ Ｐゴシック"/>
                        </a:rPr>
                        <a:t>5</a:t>
                      </a:r>
                      <a:r>
                        <a:rPr lang="ja-JP" altLang="en-US" sz="1000" b="0" i="0" u="none" strike="noStrike" dirty="0">
                          <a:solidFill>
                            <a:schemeClr val="tx1"/>
                          </a:solidFill>
                          <a:latin typeface="ＭＳ Ｐゴシック"/>
                        </a:rPr>
                        <a:t>カ所　⇒ </a:t>
                      </a:r>
                      <a:r>
                        <a:rPr lang="en-US" altLang="ja-JP" sz="1000" b="0" i="0" u="none" strike="noStrike" dirty="0">
                          <a:solidFill>
                            <a:schemeClr val="tx1"/>
                          </a:solidFill>
                          <a:latin typeface="ＭＳ Ｐゴシック"/>
                        </a:rPr>
                        <a:t>1</a:t>
                      </a:r>
                      <a:r>
                        <a:rPr lang="ja-JP" altLang="en-US" sz="1000" b="0" i="0" u="none" strike="noStrike" dirty="0">
                          <a:solidFill>
                            <a:schemeClr val="tx1"/>
                          </a:solidFill>
                          <a:latin typeface="ＭＳ Ｐゴシック"/>
                        </a:rPr>
                        <a:t>カ所</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多機能化・複合化を検討することとし、北館及び西館（クレオ大阪北及び西）については見直しを実施した。南部・東部館（クレオ大阪南・東）については引き続き多機能化複合化を検討する</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5"/>
                  </a:ext>
                </a:extLst>
              </a:tr>
              <a:tr h="481913">
                <a:tc>
                  <a:txBody>
                    <a:bodyPr/>
                    <a:lstStyle/>
                    <a:p>
                      <a:pPr algn="ctr" fontAlgn="ctr">
                        <a:lnSpc>
                          <a:spcPts val="1100"/>
                        </a:lnSpc>
                      </a:pPr>
                      <a:r>
                        <a:rPr lang="en-US" altLang="ja-JP" sz="1000" b="0" i="0" u="none" strike="noStrike" dirty="0">
                          <a:solidFill>
                            <a:schemeClr val="tx1"/>
                          </a:solidFill>
                          <a:latin typeface="ＭＳ Ｐゴシック"/>
                        </a:rPr>
                        <a:t>38</a:t>
                      </a:r>
                      <a:endParaRPr lang="ja-JP" altLang="en-US" sz="10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青少年センター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施設のあり方や他の施設への機能集約等を検討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マーケットサウンディングの状況を踏まえ、行政財産として存続し、指定管理者への業務代行料を負担しない形で施設運営を行っている。</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6"/>
                  </a:ext>
                </a:extLst>
              </a:tr>
              <a:tr h="481913">
                <a:tc>
                  <a:txBody>
                    <a:bodyPr/>
                    <a:lstStyle/>
                    <a:p>
                      <a:pPr algn="ctr" fontAlgn="ctr">
                        <a:lnSpc>
                          <a:spcPts val="1100"/>
                        </a:lnSpc>
                      </a:pPr>
                      <a:r>
                        <a:rPr lang="en-US" altLang="ja-JP" sz="1000" b="0" i="0" u="none" strike="noStrike" dirty="0">
                          <a:solidFill>
                            <a:schemeClr val="tx1"/>
                          </a:solidFill>
                          <a:latin typeface="ＭＳ Ｐゴシック"/>
                        </a:rPr>
                        <a:t>39</a:t>
                      </a:r>
                      <a:endParaRPr lang="ja-JP" altLang="en-US" sz="10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住まい情報センター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区レベルでの実施の観点で整理。センター機能は、施設の全体最適化の中で検討。住まいのミュージアムは効果的・効率的運営を図る。</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区レベルでの実施など、住まい情報センター事業に係る事務について、大都市制度の検討の中で「事務分担（案）」として整理した。また、</a:t>
                      </a:r>
                      <a:r>
                        <a:rPr lang="en-US" altLang="ja-JP" sz="1000" b="0" i="0" u="none" strike="noStrike" dirty="0">
                          <a:solidFill>
                            <a:schemeClr val="tx1"/>
                          </a:solidFill>
                          <a:latin typeface="ＭＳ Ｐゴシック"/>
                        </a:rPr>
                        <a:t>2016</a:t>
                      </a:r>
                      <a:r>
                        <a:rPr lang="ja-JP" altLang="en-US" sz="1000" b="0" i="0" u="none" strike="noStrike" dirty="0">
                          <a:solidFill>
                            <a:schemeClr val="tx1"/>
                          </a:solidFill>
                          <a:latin typeface="ＭＳ Ｐゴシック"/>
                        </a:rPr>
                        <a:t>年度から指定管理者への業務代行料を削減するとともに、都市魅力創造戦略に資する施設として住まいのミュージアムの効果的・効率的運営を実施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446251">
                <a:tc>
                  <a:txBody>
                    <a:bodyPr/>
                    <a:lstStyle/>
                    <a:p>
                      <a:pPr algn="ctr" fontAlgn="ctr">
                        <a:lnSpc>
                          <a:spcPts val="1100"/>
                        </a:lnSpc>
                      </a:pPr>
                      <a:r>
                        <a:rPr lang="en-US" altLang="ja-JP" sz="1000" b="0" i="0" u="none" strike="noStrike" dirty="0">
                          <a:solidFill>
                            <a:schemeClr val="tx1"/>
                          </a:solidFill>
                          <a:latin typeface="ＭＳ Ｐゴシック"/>
                        </a:rPr>
                        <a:t>40</a:t>
                      </a:r>
                      <a:endParaRPr lang="ja-JP" altLang="en-US" sz="10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クラフトパーク</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収支均衡、できない場合は普通財産で貸付</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収支均衡の実現（収支均衡達成の見通しを検証した結果を踏まえ</a:t>
                      </a:r>
                      <a:r>
                        <a:rPr lang="en-US" altLang="ja-JP" sz="1000" b="0" i="0" u="none" strike="noStrike" dirty="0">
                          <a:solidFill>
                            <a:schemeClr val="tx1"/>
                          </a:solidFill>
                          <a:latin typeface="ＭＳ Ｐゴシック"/>
                        </a:rPr>
                        <a:t>2016</a:t>
                      </a:r>
                      <a:r>
                        <a:rPr lang="ja-JP" altLang="en-US" sz="1000" b="0" i="0" u="none" strike="noStrike" dirty="0">
                          <a:solidFill>
                            <a:schemeClr val="tx1"/>
                          </a:solidFill>
                          <a:latin typeface="ＭＳ Ｐゴシック"/>
                        </a:rPr>
                        <a:t>年度以降も行政財産として存続させ、業務代行料を負担しない形で施設運営を行う</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8"/>
                  </a:ext>
                </a:extLst>
              </a:tr>
              <a:tr h="361092">
                <a:tc>
                  <a:txBody>
                    <a:bodyPr/>
                    <a:lstStyle/>
                    <a:p>
                      <a:pPr algn="ctr" fontAlgn="ctr"/>
                      <a:r>
                        <a:rPr lang="en-US" altLang="ja-JP" sz="1000" b="0" i="0" u="none" strike="noStrike" dirty="0">
                          <a:solidFill>
                            <a:schemeClr val="tx1"/>
                          </a:solidFill>
                          <a:latin typeface="ＭＳ Ｐゴシック"/>
                        </a:rPr>
                        <a:t>41</a:t>
                      </a:r>
                      <a:r>
                        <a:rPr lang="ja-JP" altLang="en-US" sz="1000" b="0" i="0" u="none" strike="noStrike" dirty="0" err="1">
                          <a:solidFill>
                            <a:schemeClr val="tx1"/>
                          </a:solidFill>
                          <a:latin typeface="ＭＳ Ｐゴシック"/>
                        </a:rPr>
                        <a:t>、</a:t>
                      </a:r>
                      <a:r>
                        <a:rPr lang="en-US" altLang="ja-JP" sz="1000" b="0" i="0" u="none" strike="noStrike" dirty="0">
                          <a:solidFill>
                            <a:schemeClr val="tx1"/>
                          </a:solidFill>
                          <a:latin typeface="ＭＳ Ｐゴシック"/>
                        </a:rPr>
                        <a:t>42</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latin typeface="ＭＳ Ｐゴシック"/>
                        </a:rPr>
                        <a:t>水の館ホール、陳列館ホール</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収支改善策と併せて、存廃も検討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収支均衡の実現（公園全体での指定管理者によりホールの管理運営にかかる業務代行料を負担しない形で施設運営を実施（</a:t>
                      </a:r>
                      <a:r>
                        <a:rPr lang="en-US" altLang="ja-JP" sz="1000" b="0" i="0" u="none" strike="noStrike" dirty="0">
                          <a:solidFill>
                            <a:schemeClr val="tx1"/>
                          </a:solidFill>
                          <a:latin typeface="ＭＳ Ｐゴシック"/>
                        </a:rPr>
                        <a:t>2015</a:t>
                      </a:r>
                      <a:r>
                        <a:rPr lang="ja-JP" altLang="en-US" sz="1000" b="0" i="0" u="none" strike="noStrike" dirty="0">
                          <a:solidFill>
                            <a:schemeClr val="tx1"/>
                          </a:solidFill>
                          <a:latin typeface="ＭＳ Ｐゴシック"/>
                        </a:rPr>
                        <a:t>年度～））</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9"/>
                  </a:ext>
                </a:extLst>
              </a:tr>
              <a:tr h="341379">
                <a:tc>
                  <a:txBody>
                    <a:bodyPr/>
                    <a:lstStyle/>
                    <a:p>
                      <a:pPr algn="ctr" fontAlgn="ctr"/>
                      <a:r>
                        <a:rPr lang="en-US" altLang="ja-JP" sz="1000" b="0" i="0" u="none" strike="noStrike" dirty="0">
                          <a:solidFill>
                            <a:schemeClr val="tx1"/>
                          </a:solidFill>
                          <a:latin typeface="ＭＳ Ｐゴシック"/>
                        </a:rPr>
                        <a:t>43</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latin typeface="ＭＳ Ｐゴシック"/>
                        </a:rPr>
                        <a:t>芸術創造館</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青少年センターとの統合、フルコストでの収支均衡を検討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新たな利用促進策による収入増の取り組みなどにより、収支改善を図る。</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0"/>
                  </a:ext>
                </a:extLst>
              </a:tr>
              <a:tr h="341379">
                <a:tc>
                  <a:txBody>
                    <a:bodyPr/>
                    <a:lstStyle/>
                    <a:p>
                      <a:pPr algn="ctr" fontAlgn="ctr"/>
                      <a:r>
                        <a:rPr lang="en-US" altLang="ja-JP" sz="1000" b="0" i="0" u="none" strike="noStrike" dirty="0">
                          <a:solidFill>
                            <a:schemeClr val="tx1"/>
                          </a:solidFill>
                          <a:latin typeface="ＭＳ Ｐゴシック"/>
                        </a:rPr>
                        <a:t>44</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latin typeface="ＭＳ Ｐゴシック"/>
                        </a:rPr>
                        <a:t>社会福祉研修・情報センター</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府市における社会福祉研修事業等の事業統合、財政負担の縮減にむけた事業スキームを検討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en-US" altLang="ja-JP" sz="1000" b="0" i="0" u="none" strike="noStrike" dirty="0">
                          <a:solidFill>
                            <a:schemeClr val="tx1"/>
                          </a:solidFill>
                          <a:latin typeface="ＭＳ Ｐゴシック"/>
                        </a:rPr>
                        <a:t>2015</a:t>
                      </a:r>
                      <a:r>
                        <a:rPr lang="ja-JP" altLang="en-US" sz="1000" b="0" i="0" u="none" strike="noStrike" dirty="0">
                          <a:solidFill>
                            <a:schemeClr val="tx1"/>
                          </a:solidFill>
                          <a:latin typeface="ＭＳ Ｐゴシック"/>
                        </a:rPr>
                        <a:t>年</a:t>
                      </a:r>
                      <a:r>
                        <a:rPr lang="en-US" altLang="ja-JP" sz="1000" b="0" i="0" u="none" strike="noStrike" dirty="0">
                          <a:solidFill>
                            <a:schemeClr val="tx1"/>
                          </a:solidFill>
                          <a:latin typeface="ＭＳ Ｐゴシック"/>
                        </a:rPr>
                        <a:t>3</a:t>
                      </a:r>
                      <a:r>
                        <a:rPr lang="ja-JP" altLang="en-US" sz="1000" b="0" i="0" u="none" strike="noStrike" dirty="0">
                          <a:solidFill>
                            <a:schemeClr val="tx1"/>
                          </a:solidFill>
                          <a:latin typeface="ＭＳ Ｐゴシック"/>
                        </a:rPr>
                        <a:t>月に本市事業への活用を実施し、一部有償貸付にむけ入札を実施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1"/>
                  </a:ext>
                </a:extLst>
              </a:tr>
              <a:tr h="285582">
                <a:tc>
                  <a:txBody>
                    <a:bodyPr/>
                    <a:lstStyle/>
                    <a:p>
                      <a:pPr algn="ctr" fontAlgn="ctr"/>
                      <a:r>
                        <a:rPr lang="en-US" altLang="ja-JP" sz="1000" b="0" i="0" u="none" strike="noStrike" dirty="0">
                          <a:solidFill>
                            <a:schemeClr val="tx1"/>
                          </a:solidFill>
                          <a:latin typeface="ＭＳ Ｐゴシック"/>
                        </a:rPr>
                        <a:t>45</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latin typeface="ＭＳ Ｐゴシック"/>
                        </a:rPr>
                        <a:t>愛光会館</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大阪府母子福祉センターとの統合検討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大阪府母子福祉センターが愛光会館以外の施設へ移転することとなったため機能統合は行わず、</a:t>
                      </a:r>
                      <a:r>
                        <a:rPr lang="en-US" altLang="ja-JP" sz="1000" b="0" i="0" u="none" strike="noStrike" dirty="0">
                          <a:solidFill>
                            <a:schemeClr val="tx1"/>
                          </a:solidFill>
                          <a:latin typeface="ＭＳ Ｐゴシック"/>
                        </a:rPr>
                        <a:t>28</a:t>
                      </a:r>
                      <a:r>
                        <a:rPr lang="ja-JP" altLang="en-US" sz="1000" b="0" i="0" u="none" strike="noStrike" dirty="0">
                          <a:solidFill>
                            <a:schemeClr val="tx1"/>
                          </a:solidFill>
                          <a:latin typeface="ＭＳ Ｐゴシック"/>
                        </a:rPr>
                        <a:t>年度以降も指定管理施設として事業を継続するとともに、区保健福祉センターへの機能移転はせず、局事業として実施。</a:t>
                      </a:r>
                      <a:endParaRPr lang="en-US" altLang="ja-JP" sz="10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2"/>
                  </a:ext>
                </a:extLst>
              </a:tr>
              <a:tr h="341379">
                <a:tc>
                  <a:txBody>
                    <a:bodyPr/>
                    <a:lstStyle/>
                    <a:p>
                      <a:pPr algn="ctr" fontAlgn="ctr"/>
                      <a:r>
                        <a:rPr lang="en-US" altLang="ja-JP" sz="1000" b="0" i="0" u="none" strike="noStrike" dirty="0">
                          <a:solidFill>
                            <a:schemeClr val="tx1"/>
                          </a:solidFill>
                          <a:latin typeface="ＭＳ Ｐゴシック"/>
                        </a:rPr>
                        <a:t>46</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chemeClr val="tx1"/>
                          </a:solidFill>
                          <a:latin typeface="ＭＳ Ｐゴシック"/>
                        </a:rPr>
                        <a:t>社会福祉センター</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ja-JP" altLang="en-US" sz="1000" b="0" i="0" u="none" strike="noStrike" dirty="0">
                          <a:solidFill>
                            <a:schemeClr val="tx1"/>
                          </a:solidFill>
                          <a:latin typeface="ＭＳ Ｐゴシック"/>
                        </a:rPr>
                        <a:t>増収策や管理経費の縮減を図る。有償貸付で民間経営に委ねるスキームの検討</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lnSpc>
                          <a:spcPts val="1100"/>
                        </a:lnSpc>
                      </a:pPr>
                      <a:r>
                        <a:rPr lang="en-US" altLang="ja-JP" sz="1000" b="0" i="0" u="none" strike="noStrike" dirty="0">
                          <a:solidFill>
                            <a:schemeClr val="tx1"/>
                          </a:solidFill>
                          <a:latin typeface="ＭＳ Ｐゴシック"/>
                        </a:rPr>
                        <a:t>2014</a:t>
                      </a:r>
                      <a:r>
                        <a:rPr lang="ja-JP" altLang="en-US" sz="1000" b="0" i="0" u="none" strike="noStrike" dirty="0">
                          <a:solidFill>
                            <a:schemeClr val="tx1"/>
                          </a:solidFill>
                          <a:latin typeface="ＭＳ Ｐゴシック"/>
                        </a:rPr>
                        <a:t>年度より使用料負担が可能な団体に有償化を実施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3"/>
                  </a:ext>
                </a:extLst>
              </a:tr>
              <a:tr h="341379">
                <a:tc>
                  <a:txBody>
                    <a:bodyPr/>
                    <a:lstStyle/>
                    <a:p>
                      <a:pPr algn="ctr" fontAlgn="ctr"/>
                      <a:r>
                        <a:rPr lang="en-US" altLang="ja-JP" sz="1000" b="0" i="0" u="none" strike="noStrike" dirty="0">
                          <a:solidFill>
                            <a:schemeClr val="tx1"/>
                          </a:solidFill>
                          <a:latin typeface="ＭＳ Ｐゴシック"/>
                        </a:rPr>
                        <a:t>47</a:t>
                      </a:r>
                      <a:endParaRPr lang="ja-JP" altLang="en-US" sz="1000" b="0" i="0" u="none" strike="noStrike" dirty="0">
                        <a:solidFill>
                          <a:schemeClr val="tx1"/>
                        </a:solidFill>
                        <a:latin typeface="ＭＳ Ｐゴシック"/>
                      </a:endParaRP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リフレうりわり</a:t>
                      </a:r>
                    </a:p>
                  </a:txBody>
                  <a:tcPr marL="36000" marR="36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有償貸付で民間経営に委ねるスキームの実現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ts val="1100"/>
                        </a:lnSpc>
                        <a:spcBef>
                          <a:spcPts val="0"/>
                        </a:spcBef>
                        <a:spcAft>
                          <a:spcPts val="0"/>
                        </a:spcAft>
                        <a:buClrTx/>
                        <a:buSzTx/>
                        <a:buFontTx/>
                        <a:buNone/>
                        <a:tabLst/>
                        <a:defRPr/>
                      </a:pPr>
                      <a:r>
                        <a:rPr lang="ja-JP" altLang="en-US" sz="1000" b="0" i="0" u="none" strike="noStrike" dirty="0">
                          <a:solidFill>
                            <a:schemeClr val="tx1"/>
                          </a:solidFill>
                          <a:latin typeface="ＭＳ Ｐゴシック"/>
                        </a:rPr>
                        <a:t>マーケットサウンディングの意見を参考に、早期利活用再開に向け</a:t>
                      </a:r>
                      <a:r>
                        <a:rPr lang="en-US" altLang="ja-JP" sz="1000" b="0" i="0" u="none" strike="noStrike" dirty="0">
                          <a:solidFill>
                            <a:schemeClr val="tx1"/>
                          </a:solidFill>
                          <a:latin typeface="ＭＳ Ｐゴシック"/>
                        </a:rPr>
                        <a:t>2018</a:t>
                      </a:r>
                      <a:r>
                        <a:rPr lang="ja-JP" altLang="en-US" sz="1000" b="0" i="0" u="none" strike="noStrike" dirty="0">
                          <a:solidFill>
                            <a:schemeClr val="tx1"/>
                          </a:solidFill>
                          <a:latin typeface="ＭＳ Ｐゴシック"/>
                        </a:rPr>
                        <a:t>年</a:t>
                      </a:r>
                      <a:r>
                        <a:rPr lang="en-US" altLang="ja-JP" sz="1000" b="0" i="0" u="none" strike="noStrike" dirty="0">
                          <a:solidFill>
                            <a:schemeClr val="tx1"/>
                          </a:solidFill>
                          <a:latin typeface="ＭＳ Ｐゴシック"/>
                        </a:rPr>
                        <a:t>3</a:t>
                      </a:r>
                      <a:r>
                        <a:rPr lang="ja-JP" altLang="en-US" sz="1000" b="0" i="0" u="none" strike="noStrike" dirty="0">
                          <a:solidFill>
                            <a:schemeClr val="tx1"/>
                          </a:solidFill>
                          <a:latin typeface="ＭＳ Ｐゴシック"/>
                        </a:rPr>
                        <a:t>月入札による貸付を実施</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14"/>
                  </a:ext>
                </a:extLst>
              </a:tr>
            </a:tbl>
          </a:graphicData>
        </a:graphic>
      </p:graphicFrame>
      <p:sp>
        <p:nvSpPr>
          <p:cNvPr id="16"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・市民利用施設の見直し</a:t>
            </a:r>
            <a:endParaRPr lang="en-US" altLang="ja-JP" sz="1100" dirty="0"/>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177</a:t>
            </a:fld>
            <a:endParaRPr kumimoji="1" lang="ja-JP" altLang="en-US"/>
          </a:p>
        </p:txBody>
      </p:sp>
      <p:sp>
        <p:nvSpPr>
          <p:cNvPr id="15" name="テキスト ボックス 14"/>
          <p:cNvSpPr txBox="1"/>
          <p:nvPr/>
        </p:nvSpPr>
        <p:spPr>
          <a:xfrm>
            <a:off x="7919864" y="0"/>
            <a:ext cx="1224136" cy="338554"/>
          </a:xfrm>
          <a:prstGeom prst="rect">
            <a:avLst/>
          </a:prstGeom>
          <a:noFill/>
        </p:spPr>
        <p:txBody>
          <a:bodyPr wrap="square" rtlCol="0">
            <a:spAutoFit/>
          </a:bodyPr>
          <a:lstStyle/>
          <a:p>
            <a:pPr fontAlgn="base">
              <a:spcBef>
                <a:spcPct val="0"/>
              </a:spcBef>
              <a:spcAft>
                <a:spcPct val="0"/>
              </a:spcAft>
            </a:pPr>
            <a:r>
              <a:rPr lang="en-US" altLang="ja-JP" sz="1600" dirty="0">
                <a:ea typeface="ＭＳ Ｐゴシック" charset="-128"/>
              </a:rPr>
              <a:t>A8.(18)(19)</a:t>
            </a:r>
            <a:endParaRPr lang="ja-JP" altLang="en-US" sz="1600" dirty="0">
              <a:ea typeface="ＭＳ Ｐゴシック" charset="-128"/>
            </a:endParaRPr>
          </a:p>
        </p:txBody>
      </p:sp>
    </p:spTree>
    <p:extLst>
      <p:ext uri="{BB962C8B-B14F-4D97-AF65-F5344CB8AC3E}">
        <p14:creationId xmlns:p14="http://schemas.microsoft.com/office/powerpoint/2010/main" val="616815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lang="ja-JP" altLang="en-US" sz="2400" b="1" u="sng" dirty="0">
                <a:solidFill>
                  <a:schemeClr val="bg1"/>
                </a:solidFill>
                <a:latin typeface="+mn-ea"/>
              </a:rPr>
              <a:t>業務執行の刷新</a:t>
            </a:r>
            <a:r>
              <a:rPr lang="en-US" altLang="ja-JP" sz="2400" b="1" u="sng" dirty="0">
                <a:solidFill>
                  <a:schemeClr val="bg1"/>
                </a:solidFill>
                <a:latin typeface="+mn-ea"/>
              </a:rPr>
              <a:t>】</a:t>
            </a:r>
            <a:r>
              <a:rPr kumimoji="1" lang="en-US" altLang="ja-JP" sz="2400" b="1" u="sng" dirty="0">
                <a:solidFill>
                  <a:schemeClr val="bg1"/>
                </a:solidFill>
                <a:latin typeface="+mn-ea"/>
                <a:ea typeface="+mn-ea"/>
              </a:rPr>
              <a:t>(9) </a:t>
            </a:r>
            <a:r>
              <a:rPr kumimoji="1" lang="ja-JP" altLang="en-US" sz="2400" b="1" u="sng" dirty="0">
                <a:solidFill>
                  <a:schemeClr val="bg1"/>
                </a:solidFill>
                <a:latin typeface="+mn-ea"/>
                <a:ea typeface="+mn-ea"/>
              </a:rPr>
              <a:t>ＩＣＴの徹底活用</a:t>
            </a:r>
            <a:r>
              <a:rPr kumimoji="1" lang="ja-JP" altLang="en-US" sz="2400" b="1" dirty="0">
                <a:solidFill>
                  <a:schemeClr val="bg1"/>
                </a:solidFill>
                <a:latin typeface="+mn-ea"/>
                <a:ea typeface="+mn-ea"/>
              </a:rPr>
              <a:t>　</a:t>
            </a:r>
            <a:r>
              <a:rPr kumimoji="1" lang="en-US" altLang="ja-JP" sz="2400" b="1" dirty="0">
                <a:solidFill>
                  <a:schemeClr val="bg1"/>
                </a:solidFill>
                <a:latin typeface="+mn-ea"/>
                <a:ea typeface="+mn-ea"/>
              </a:rPr>
              <a:t>〔</a:t>
            </a:r>
            <a:r>
              <a:rPr kumimoji="1" lang="ja-JP" altLang="en-US" sz="2400" b="1" dirty="0">
                <a:solidFill>
                  <a:schemeClr val="bg1"/>
                </a:solidFill>
                <a:latin typeface="+mn-ea"/>
                <a:ea typeface="+mn-ea"/>
              </a:rPr>
              <a:t>新規</a:t>
            </a:r>
            <a:r>
              <a:rPr kumimoji="1" lang="en-US" altLang="ja-JP" sz="2400" b="1" dirty="0">
                <a:solidFill>
                  <a:schemeClr val="bg1"/>
                </a:solidFill>
                <a:latin typeface="+mn-ea"/>
                <a:ea typeface="+mn-ea"/>
              </a:rPr>
              <a:t>〕</a:t>
            </a:r>
            <a:endParaRPr kumimoji="1" lang="ja-JP" altLang="en-US" sz="2400" b="1" dirty="0">
              <a:solidFill>
                <a:schemeClr val="bg1"/>
              </a:solidFill>
              <a:latin typeface="+mn-ea"/>
              <a:ea typeface="+mn-ea"/>
            </a:endParaRPr>
          </a:p>
        </p:txBody>
      </p:sp>
      <p:graphicFrame>
        <p:nvGraphicFramePr>
          <p:cNvPr id="8" name="表 7"/>
          <p:cNvGraphicFramePr>
            <a:graphicFrameLocks noGrp="1"/>
          </p:cNvGraphicFramePr>
          <p:nvPr>
            <p:extLst/>
          </p:nvPr>
        </p:nvGraphicFramePr>
        <p:xfrm>
          <a:off x="323528" y="620688"/>
          <a:ext cx="8496944" cy="605356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2952328">
                  <a:extLst>
                    <a:ext uri="{9D8B030D-6E8A-4147-A177-3AD203B41FA5}">
                      <a16:colId xmlns:a16="http://schemas.microsoft.com/office/drawing/2014/main" xmlns="" val="20003"/>
                    </a:ext>
                  </a:extLst>
                </a:gridCol>
              </a:tblGrid>
              <a:tr h="369040">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495056">
                <a:tc rowSpan="8">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　活力と魅力のある大阪を実現するためには、急速に普及が進むＩＣＴの活用が有効であり、ＩＣＴを徹底活用し、市民サービス向上と行政運営の効率化の取組を進めること必要である。</a:t>
                      </a: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ea"/>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　これまでの実績として、ほぼ全ての定型業務にシステムの導入を行い、併せて庁内パソコンの整備も行ってきたが、クラウド、モバイルなどといった近年のＩＣＴの発展によって、ペーパーレス化やテレワークなどのより一層のＩＣＴ活用による業務改善・効率化を行うことが可能となっている。</a:t>
                      </a:r>
                    </a:p>
                    <a:p>
                      <a:pPr marL="0" marR="0" indent="0" algn="l" defTabSz="914400" rtl="0" eaLnBrk="1" fontAlgn="auto" latinLnBrk="0" hangingPunct="1">
                        <a:lnSpc>
                          <a:spcPts val="1500"/>
                        </a:lnSpc>
                        <a:spcBef>
                          <a:spcPts val="0"/>
                        </a:spcBef>
                        <a:spcAft>
                          <a:spcPts val="0"/>
                        </a:spcAft>
                        <a:buClrTx/>
                        <a:buSzTx/>
                        <a:buFontTx/>
                        <a:buNone/>
                        <a:tabLst/>
                        <a:defRPr/>
                      </a:pPr>
                      <a:endParaRPr lang="ja-JP" altLang="en-US" sz="1300" dirty="0">
                        <a:solidFill>
                          <a:schemeClr val="tx1"/>
                        </a:solidFill>
                        <a:latin typeface="+mn-ea"/>
                        <a:ea typeface="+mn-ea"/>
                      </a:endParaRP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　また、システムの安全性・信頼性を確保しつつ、投資効果を高めていく取組も進めていく必要がある。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nSpc>
                          <a:spcPts val="1500"/>
                        </a:lnSpc>
                      </a:pPr>
                      <a:r>
                        <a:rPr lang="ja-JP" altLang="en-US" sz="1300" dirty="0">
                          <a:solidFill>
                            <a:schemeClr val="tx1"/>
                          </a:solidFill>
                          <a:latin typeface="+mn-ea"/>
                          <a:ea typeface="+mn-ea"/>
                        </a:rPr>
                        <a:t>　・「大阪市ＩＣＴ戦略」及び「大阪市ＩＣＴ戦略アクションプラン」に基づき全庁的なＩＣＴ活用を推進する。</a:t>
                      </a:r>
                    </a:p>
                    <a:p>
                      <a:pPr>
                        <a:lnSpc>
                          <a:spcPts val="1500"/>
                        </a:lnSpc>
                      </a:pPr>
                      <a:endParaRPr lang="ja-JP" altLang="en-US" sz="1300" dirty="0">
                        <a:solidFill>
                          <a:schemeClr val="tx1"/>
                        </a:solidFill>
                        <a:latin typeface="+mn-ea"/>
                        <a:ea typeface="+mn-ea"/>
                      </a:endParaRPr>
                    </a:p>
                    <a:p>
                      <a:pPr>
                        <a:lnSpc>
                          <a:spcPts val="1500"/>
                        </a:lnSpc>
                      </a:pPr>
                      <a:r>
                        <a:rPr lang="ja-JP" altLang="en-US" sz="1300" dirty="0">
                          <a:solidFill>
                            <a:schemeClr val="tx1"/>
                          </a:solidFill>
                          <a:latin typeface="+mn-ea"/>
                          <a:ea typeface="+mn-ea"/>
                        </a:rPr>
                        <a:t>・行政運営にかかる業務遂行においてＩＣＴの徹底活用を進め、効果的・効率的な行政運営をめざす。</a:t>
                      </a:r>
                    </a:p>
                    <a:p>
                      <a:pPr>
                        <a:lnSpc>
                          <a:spcPts val="1500"/>
                        </a:lnSpc>
                      </a:pPr>
                      <a:endParaRPr lang="ja-JP" altLang="en-US" sz="1300" dirty="0">
                        <a:solidFill>
                          <a:schemeClr val="tx1"/>
                        </a:solidFill>
                        <a:latin typeface="+mn-ea"/>
                        <a:ea typeface="+mn-ea"/>
                      </a:endParaRPr>
                    </a:p>
                    <a:p>
                      <a:pPr>
                        <a:lnSpc>
                          <a:spcPts val="1500"/>
                        </a:lnSpc>
                      </a:pPr>
                      <a:r>
                        <a:rPr lang="ja-JP" altLang="en-US" sz="1300" dirty="0">
                          <a:solidFill>
                            <a:schemeClr val="tx1"/>
                          </a:solidFill>
                          <a:latin typeface="+mn-ea"/>
                          <a:ea typeface="+mn-ea"/>
                        </a:rPr>
                        <a:t>・システムの集約の実現性を検討して、効率的なシステム運用及び経常経費の圧縮をめざす。</a:t>
                      </a:r>
                    </a:p>
                    <a:p>
                      <a:pPr>
                        <a:lnSpc>
                          <a:spcPts val="1500"/>
                        </a:lnSpc>
                      </a:pPr>
                      <a:endParaRPr lang="en-US" altLang="ja-JP" sz="1300" dirty="0">
                        <a:solidFill>
                          <a:schemeClr val="tx1"/>
                        </a:solidFill>
                        <a:latin typeface="+mn-ea"/>
                        <a:ea typeface="+mn-ea"/>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500"/>
                        </a:lnSpc>
                      </a:pPr>
                      <a:r>
                        <a:rPr lang="ja-JP" altLang="en-US" sz="1300" dirty="0">
                          <a:solidFill>
                            <a:schemeClr val="tx1"/>
                          </a:solidFill>
                          <a:latin typeface="+mn-ea"/>
                          <a:ea typeface="+mn-ea"/>
                        </a:rPr>
                        <a:t>①アクションプランの取組みを関係所属と連携しながら実施</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アクションプラン取組件数目標達成</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目標：</a:t>
                      </a:r>
                      <a:r>
                        <a:rPr lang="en-US" altLang="ja-JP" sz="1300" dirty="0">
                          <a:solidFill>
                            <a:schemeClr val="tx1"/>
                          </a:solidFill>
                          <a:latin typeface="+mn-ea"/>
                          <a:ea typeface="+mn-ea"/>
                        </a:rPr>
                        <a:t>70</a:t>
                      </a:r>
                      <a:r>
                        <a:rPr lang="ja-JP" altLang="en-US" sz="1300" dirty="0">
                          <a:solidFill>
                            <a:schemeClr val="tx1"/>
                          </a:solidFill>
                          <a:latin typeface="+mn-ea"/>
                          <a:ea typeface="+mn-ea"/>
                        </a:rPr>
                        <a:t>件⇒達成：</a:t>
                      </a:r>
                      <a:r>
                        <a:rPr lang="en-US" altLang="ja-JP" sz="1300" dirty="0">
                          <a:solidFill>
                            <a:schemeClr val="tx1"/>
                          </a:solidFill>
                          <a:latin typeface="+mn-ea"/>
                          <a:ea typeface="+mn-ea"/>
                        </a:rPr>
                        <a:t>74</a:t>
                      </a:r>
                      <a:r>
                        <a:rPr lang="ja-JP" altLang="en-US" sz="1300" dirty="0">
                          <a:solidFill>
                            <a:schemeClr val="tx1"/>
                          </a:solidFill>
                          <a:latin typeface="+mn-ea"/>
                          <a:ea typeface="+mn-ea"/>
                        </a:rPr>
                        <a:t>件（</a:t>
                      </a:r>
                      <a:r>
                        <a:rPr lang="en-US" altLang="ja-JP" sz="1300" dirty="0">
                          <a:solidFill>
                            <a:schemeClr val="tx1"/>
                          </a:solidFill>
                          <a:latin typeface="+mn-ea"/>
                          <a:ea typeface="+mn-ea"/>
                        </a:rPr>
                        <a:t>2017</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5446">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②オープンデータの取組みを開始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オープンデータ専用サイトの構築</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a:t>
                      </a:r>
                      <a:r>
                        <a:rPr lang="en-US" altLang="ja-JP" sz="1300" dirty="0">
                          <a:solidFill>
                            <a:schemeClr val="tx1"/>
                          </a:solidFill>
                          <a:latin typeface="+mn-ea"/>
                          <a:ea typeface="+mn-ea"/>
                        </a:rPr>
                        <a:t>2015</a:t>
                      </a:r>
                      <a:r>
                        <a:rPr lang="ja-JP" altLang="en-US" sz="1300" dirty="0">
                          <a:solidFill>
                            <a:schemeClr val="tx1"/>
                          </a:solidFill>
                          <a:latin typeface="+mn-ea"/>
                          <a:ea typeface="+mn-ea"/>
                        </a:rPr>
                        <a:t>年度）、オープンデータデータセット数　</a:t>
                      </a:r>
                      <a:r>
                        <a:rPr lang="en-US" altLang="ja-JP" sz="1300" dirty="0">
                          <a:solidFill>
                            <a:schemeClr val="tx1"/>
                          </a:solidFill>
                          <a:latin typeface="+mn-ea"/>
                          <a:ea typeface="+mn-ea"/>
                        </a:rPr>
                        <a:t>112</a:t>
                      </a:r>
                      <a:r>
                        <a:rPr lang="ja-JP" altLang="en-US" sz="1300" dirty="0">
                          <a:solidFill>
                            <a:schemeClr val="tx1"/>
                          </a:solidFill>
                          <a:latin typeface="+mn-ea"/>
                          <a:ea typeface="+mn-ea"/>
                        </a:rPr>
                        <a:t>セット（</a:t>
                      </a:r>
                      <a:r>
                        <a:rPr lang="en-US" altLang="ja-JP" sz="1300" dirty="0">
                          <a:solidFill>
                            <a:schemeClr val="tx1"/>
                          </a:solidFill>
                          <a:latin typeface="+mn-ea"/>
                          <a:ea typeface="+mn-ea"/>
                        </a:rPr>
                        <a:t>2015</a:t>
                      </a:r>
                      <a:r>
                        <a:rPr lang="ja-JP" altLang="en-US" sz="1300" dirty="0">
                          <a:solidFill>
                            <a:schemeClr val="tx1"/>
                          </a:solidFill>
                          <a:latin typeface="+mn-ea"/>
                          <a:ea typeface="+mn-ea"/>
                        </a:rPr>
                        <a:t>年度）⇒</a:t>
                      </a:r>
                      <a:r>
                        <a:rPr lang="en-US" altLang="ja-JP" sz="1300" dirty="0">
                          <a:solidFill>
                            <a:schemeClr val="tx1"/>
                          </a:solidFill>
                          <a:latin typeface="+mn-ea"/>
                          <a:ea typeface="+mn-ea"/>
                        </a:rPr>
                        <a:t>19,605</a:t>
                      </a:r>
                      <a:r>
                        <a:rPr lang="ja-JP" altLang="en-US" sz="1300" dirty="0">
                          <a:solidFill>
                            <a:schemeClr val="tx1"/>
                          </a:solidFill>
                          <a:latin typeface="+mn-ea"/>
                          <a:ea typeface="+mn-ea"/>
                        </a:rPr>
                        <a:t>セット（</a:t>
                      </a:r>
                      <a:r>
                        <a:rPr lang="en-US" altLang="ja-JP" sz="1300" dirty="0">
                          <a:solidFill>
                            <a:schemeClr val="tx1"/>
                          </a:solidFill>
                          <a:latin typeface="+mn-ea"/>
                          <a:ea typeface="+mn-ea"/>
                        </a:rPr>
                        <a:t>2017</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1860">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③民間企業・大学と連携したビッグデータの取組み開始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クルマのビッグデータを活用した実証実験（</a:t>
                      </a:r>
                      <a:r>
                        <a:rPr lang="en-US" altLang="ja-JP" sz="1300" dirty="0">
                          <a:solidFill>
                            <a:schemeClr val="tx1"/>
                          </a:solidFill>
                          <a:latin typeface="+mn-ea"/>
                          <a:ea typeface="+mn-ea"/>
                        </a:rPr>
                        <a:t>2015</a:t>
                      </a:r>
                      <a:r>
                        <a:rPr lang="ja-JP" altLang="en-US" sz="1300" dirty="0">
                          <a:solidFill>
                            <a:schemeClr val="tx1"/>
                          </a:solidFill>
                          <a:latin typeface="+mn-ea"/>
                          <a:ea typeface="+mn-ea"/>
                        </a:rPr>
                        <a:t>年度～</a:t>
                      </a:r>
                      <a:r>
                        <a:rPr lang="en-US" altLang="ja-JP" sz="1300" dirty="0">
                          <a:solidFill>
                            <a:schemeClr val="tx1"/>
                          </a:solidFill>
                          <a:latin typeface="+mn-ea"/>
                          <a:ea typeface="+mn-ea"/>
                        </a:rPr>
                        <a:t>2016</a:t>
                      </a:r>
                      <a:r>
                        <a:rPr lang="ja-JP" altLang="en-US" sz="1300" dirty="0">
                          <a:solidFill>
                            <a:schemeClr val="tx1"/>
                          </a:solidFill>
                          <a:latin typeface="+mn-ea"/>
                          <a:ea typeface="+mn-ea"/>
                        </a:rPr>
                        <a:t>年度）及び生活保護のビッグデータ分析（</a:t>
                      </a:r>
                      <a:r>
                        <a:rPr lang="en-US" altLang="ja-JP" sz="1300" dirty="0">
                          <a:solidFill>
                            <a:schemeClr val="tx1"/>
                          </a:solidFill>
                          <a:latin typeface="+mn-ea"/>
                          <a:ea typeface="+mn-ea"/>
                        </a:rPr>
                        <a:t>2016</a:t>
                      </a:r>
                      <a:r>
                        <a:rPr lang="ja-JP" altLang="en-US" sz="1300" dirty="0">
                          <a:solidFill>
                            <a:schemeClr val="tx1"/>
                          </a:solidFill>
                          <a:latin typeface="+mn-ea"/>
                          <a:ea typeface="+mn-ea"/>
                        </a:rPr>
                        <a:t>年度～</a:t>
                      </a:r>
                      <a:r>
                        <a:rPr lang="en-US" altLang="ja-JP" sz="1300" dirty="0">
                          <a:solidFill>
                            <a:schemeClr val="tx1"/>
                          </a:solidFill>
                          <a:latin typeface="+mn-ea"/>
                          <a:ea typeface="+mn-ea"/>
                        </a:rPr>
                        <a:t>2017</a:t>
                      </a:r>
                      <a:r>
                        <a:rPr lang="ja-JP" altLang="en-US" sz="1300" dirty="0">
                          <a:solidFill>
                            <a:schemeClr val="tx1"/>
                          </a:solidFill>
                          <a:latin typeface="+mn-ea"/>
                          <a:ea typeface="+mn-ea"/>
                        </a:rPr>
                        <a:t>年度）の実施</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66266">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④タブレット端末の短期貸与及びモデル事業の取組み開始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タブレット端末短期貸与事業稼働率</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目標：</a:t>
                      </a:r>
                      <a:r>
                        <a:rPr lang="en-US" altLang="ja-JP" sz="1300" dirty="0">
                          <a:solidFill>
                            <a:schemeClr val="tx1"/>
                          </a:solidFill>
                          <a:latin typeface="+mn-ea"/>
                          <a:ea typeface="+mn-ea"/>
                        </a:rPr>
                        <a:t>60</a:t>
                      </a:r>
                      <a:r>
                        <a:rPr lang="ja-JP" altLang="en-US" sz="1300" dirty="0">
                          <a:solidFill>
                            <a:schemeClr val="tx1"/>
                          </a:solidFill>
                          <a:latin typeface="+mn-ea"/>
                          <a:ea typeface="+mn-ea"/>
                        </a:rPr>
                        <a:t>％⇒達成：約</a:t>
                      </a:r>
                      <a:r>
                        <a:rPr lang="en-US" altLang="ja-JP" sz="1300" dirty="0">
                          <a:solidFill>
                            <a:schemeClr val="tx1"/>
                          </a:solidFill>
                          <a:latin typeface="+mn-ea"/>
                          <a:ea typeface="+mn-ea"/>
                        </a:rPr>
                        <a:t>70</a:t>
                      </a:r>
                      <a:r>
                        <a:rPr lang="ja-JP" altLang="en-US" sz="1300" dirty="0">
                          <a:solidFill>
                            <a:schemeClr val="tx1"/>
                          </a:solidFill>
                          <a:latin typeface="+mn-ea"/>
                          <a:ea typeface="+mn-ea"/>
                        </a:rPr>
                        <a:t>％（</a:t>
                      </a:r>
                      <a:r>
                        <a:rPr lang="en-US" altLang="ja-JP" sz="1300" dirty="0">
                          <a:solidFill>
                            <a:schemeClr val="tx1"/>
                          </a:solidFill>
                          <a:latin typeface="+mn-ea"/>
                          <a:ea typeface="+mn-ea"/>
                        </a:rPr>
                        <a:t>2017</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08664">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⑤タブレット端末の活用方法を各所属で検討</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タブレット端末導入所属数</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全</a:t>
                      </a:r>
                      <a:r>
                        <a:rPr lang="en-US" altLang="ja-JP" sz="1300" dirty="0">
                          <a:solidFill>
                            <a:schemeClr val="tx1"/>
                          </a:solidFill>
                          <a:latin typeface="+mn-ea"/>
                          <a:ea typeface="+mn-ea"/>
                        </a:rPr>
                        <a:t>51</a:t>
                      </a:r>
                      <a:r>
                        <a:rPr lang="ja-JP" altLang="en-US" sz="1300" dirty="0">
                          <a:solidFill>
                            <a:schemeClr val="tx1"/>
                          </a:solidFill>
                          <a:latin typeface="+mn-ea"/>
                          <a:ea typeface="+mn-ea"/>
                        </a:rPr>
                        <a:t>所属中</a:t>
                      </a:r>
                      <a:r>
                        <a:rPr lang="en-US" altLang="ja-JP" sz="1300" dirty="0">
                          <a:solidFill>
                            <a:schemeClr val="tx1"/>
                          </a:solidFill>
                          <a:latin typeface="+mn-ea"/>
                          <a:ea typeface="+mn-ea"/>
                        </a:rPr>
                        <a:t>30</a:t>
                      </a:r>
                      <a:r>
                        <a:rPr lang="ja-JP" altLang="en-US" sz="1300" dirty="0">
                          <a:solidFill>
                            <a:schemeClr val="tx1"/>
                          </a:solidFill>
                          <a:latin typeface="+mn-ea"/>
                          <a:ea typeface="+mn-ea"/>
                        </a:rPr>
                        <a:t>所属（</a:t>
                      </a:r>
                      <a:r>
                        <a:rPr lang="en-US" altLang="ja-JP" sz="1300" dirty="0">
                          <a:solidFill>
                            <a:schemeClr val="tx1"/>
                          </a:solidFill>
                          <a:latin typeface="+mn-ea"/>
                          <a:ea typeface="+mn-ea"/>
                        </a:rPr>
                        <a:t>2017</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3070">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⑥</a:t>
                      </a:r>
                      <a:r>
                        <a:rPr lang="en-US" altLang="ja-JP" sz="1300" dirty="0">
                          <a:solidFill>
                            <a:schemeClr val="tx1"/>
                          </a:solidFill>
                          <a:latin typeface="+mn-ea"/>
                          <a:ea typeface="+mn-ea"/>
                        </a:rPr>
                        <a:t>Outlook</a:t>
                      </a:r>
                      <a:r>
                        <a:rPr lang="ja-JP" altLang="en-US" sz="1300" dirty="0">
                          <a:solidFill>
                            <a:schemeClr val="tx1"/>
                          </a:solidFill>
                          <a:latin typeface="+mn-ea"/>
                          <a:ea typeface="+mn-ea"/>
                        </a:rPr>
                        <a:t>スケジューラーの徹底活用の推進</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altLang="ja-JP" sz="1300" dirty="0">
                          <a:solidFill>
                            <a:schemeClr val="tx1"/>
                          </a:solidFill>
                          <a:latin typeface="+mn-ea"/>
                          <a:ea typeface="+mn-ea"/>
                        </a:rPr>
                        <a:t>Outlook</a:t>
                      </a:r>
                      <a:r>
                        <a:rPr lang="ja-JP" altLang="en-US" sz="1300" dirty="0">
                          <a:solidFill>
                            <a:schemeClr val="tx1"/>
                          </a:solidFill>
                          <a:latin typeface="+mn-ea"/>
                          <a:ea typeface="+mn-ea"/>
                        </a:rPr>
                        <a:t>スケジューラー活用推進の取組み率：約</a:t>
                      </a:r>
                      <a:r>
                        <a:rPr lang="en-US" altLang="ja-JP" sz="1300" dirty="0">
                          <a:solidFill>
                            <a:schemeClr val="tx1"/>
                          </a:solidFill>
                          <a:latin typeface="+mn-ea"/>
                          <a:ea typeface="+mn-ea"/>
                        </a:rPr>
                        <a:t>80%</a:t>
                      </a:r>
                      <a:r>
                        <a:rPr lang="ja-JP" altLang="en-US" sz="1300" dirty="0" err="1">
                          <a:solidFill>
                            <a:schemeClr val="tx1"/>
                          </a:solidFill>
                          <a:latin typeface="+mn-ea"/>
                          <a:ea typeface="+mn-ea"/>
                        </a:rPr>
                        <a:t>、</a:t>
                      </a:r>
                      <a:r>
                        <a:rPr lang="ja-JP" altLang="en-US" sz="1300" dirty="0">
                          <a:solidFill>
                            <a:schemeClr val="tx1"/>
                          </a:solidFill>
                          <a:latin typeface="+mn-ea"/>
                          <a:ea typeface="+mn-ea"/>
                        </a:rPr>
                        <a:t>活用による業務効率化（職員アンケート）</a:t>
                      </a:r>
                      <a:r>
                        <a:rPr lang="en-US" altLang="ja-JP" sz="1300" dirty="0">
                          <a:solidFill>
                            <a:schemeClr val="tx1"/>
                          </a:solidFill>
                          <a:latin typeface="+mn-ea"/>
                          <a:ea typeface="+mn-ea"/>
                        </a:rPr>
                        <a:t>91%</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65468">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⑦無線</a:t>
                      </a:r>
                      <a:r>
                        <a:rPr lang="en-US" altLang="ja-JP" sz="1300" dirty="0">
                          <a:solidFill>
                            <a:schemeClr val="tx1"/>
                          </a:solidFill>
                          <a:latin typeface="+mn-ea"/>
                          <a:ea typeface="+mn-ea"/>
                        </a:rPr>
                        <a:t>LAN</a:t>
                      </a:r>
                      <a:r>
                        <a:rPr lang="ja-JP" altLang="en-US" sz="1300" dirty="0">
                          <a:solidFill>
                            <a:schemeClr val="tx1"/>
                          </a:solidFill>
                          <a:latin typeface="+mn-ea"/>
                          <a:ea typeface="+mn-ea"/>
                        </a:rPr>
                        <a:t>アクセスポイントの設置を開始</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無線</a:t>
                      </a:r>
                      <a:r>
                        <a:rPr lang="en-US" altLang="ja-JP" sz="1300" dirty="0">
                          <a:solidFill>
                            <a:schemeClr val="tx1"/>
                          </a:solidFill>
                          <a:latin typeface="+mn-ea"/>
                          <a:ea typeface="+mn-ea"/>
                        </a:rPr>
                        <a:t>LAN</a:t>
                      </a:r>
                      <a:r>
                        <a:rPr lang="ja-JP" altLang="en-US" sz="1300" dirty="0">
                          <a:solidFill>
                            <a:schemeClr val="tx1"/>
                          </a:solidFill>
                          <a:latin typeface="+mn-ea"/>
                          <a:ea typeface="+mn-ea"/>
                        </a:rPr>
                        <a:t>アクセスポイント設置数</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本庁舎：</a:t>
                      </a:r>
                      <a:r>
                        <a:rPr lang="en-US" altLang="ja-JP" sz="1300" dirty="0">
                          <a:solidFill>
                            <a:schemeClr val="tx1"/>
                          </a:solidFill>
                          <a:latin typeface="+mn-ea"/>
                          <a:ea typeface="+mn-ea"/>
                        </a:rPr>
                        <a:t>47</a:t>
                      </a:r>
                      <a:r>
                        <a:rPr lang="ja-JP" altLang="en-US" sz="1300" dirty="0">
                          <a:solidFill>
                            <a:schemeClr val="tx1"/>
                          </a:solidFill>
                          <a:latin typeface="+mn-ea"/>
                          <a:ea typeface="+mn-ea"/>
                        </a:rPr>
                        <a:t>か所、区役所：</a:t>
                      </a:r>
                      <a:r>
                        <a:rPr lang="en-US" altLang="ja-JP" sz="1300" dirty="0">
                          <a:solidFill>
                            <a:schemeClr val="tx1"/>
                          </a:solidFill>
                          <a:latin typeface="+mn-ea"/>
                          <a:ea typeface="+mn-ea"/>
                        </a:rPr>
                        <a:t>10</a:t>
                      </a:r>
                      <a:r>
                        <a:rPr lang="ja-JP" altLang="en-US" sz="1300" dirty="0">
                          <a:solidFill>
                            <a:schemeClr val="tx1"/>
                          </a:solidFill>
                          <a:latin typeface="+mn-ea"/>
                          <a:ea typeface="+mn-ea"/>
                        </a:rPr>
                        <a:t>か所</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分庁舎：</a:t>
                      </a:r>
                      <a:r>
                        <a:rPr lang="en-US" altLang="ja-JP" sz="1300" dirty="0">
                          <a:solidFill>
                            <a:schemeClr val="tx1"/>
                          </a:solidFill>
                          <a:latin typeface="+mn-ea"/>
                          <a:ea typeface="+mn-ea"/>
                        </a:rPr>
                        <a:t>9</a:t>
                      </a:r>
                      <a:r>
                        <a:rPr lang="ja-JP" altLang="en-US" sz="1300" dirty="0">
                          <a:solidFill>
                            <a:schemeClr val="tx1"/>
                          </a:solidFill>
                          <a:latin typeface="+mn-ea"/>
                          <a:ea typeface="+mn-ea"/>
                        </a:rPr>
                        <a:t>か所（</a:t>
                      </a:r>
                      <a:r>
                        <a:rPr lang="en-US" altLang="ja-JP" sz="1300" dirty="0">
                          <a:solidFill>
                            <a:schemeClr val="tx1"/>
                          </a:solidFill>
                          <a:latin typeface="+mn-ea"/>
                          <a:ea typeface="+mn-ea"/>
                        </a:rPr>
                        <a:t>2017</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741680">
                <a:tc vMerge="1">
                  <a:txBody>
                    <a:bodyPr/>
                    <a:lstStyle/>
                    <a:p>
                      <a:endParaRPr kumimoji="1" lang="ja-JP" altLang="en-US"/>
                    </a:p>
                  </a:txBody>
                  <a:tcPr/>
                </a:tc>
                <a:tc vMerge="1">
                  <a:txBody>
                    <a:bodyPr/>
                    <a:lstStyle/>
                    <a:p>
                      <a:endParaRPr kumimoji="1" lang="ja-JP" altLang="en-US"/>
                    </a:p>
                  </a:txBody>
                  <a:tcPr/>
                </a:tc>
                <a:tc>
                  <a:txBody>
                    <a:bodyPr/>
                    <a:lstStyle/>
                    <a:p>
                      <a:pPr>
                        <a:lnSpc>
                          <a:spcPts val="1500"/>
                        </a:lnSpc>
                      </a:pPr>
                      <a:r>
                        <a:rPr lang="ja-JP" altLang="en-US" sz="1300" dirty="0">
                          <a:solidFill>
                            <a:schemeClr val="tx1"/>
                          </a:solidFill>
                          <a:latin typeface="+mn-ea"/>
                          <a:ea typeface="+mn-ea"/>
                        </a:rPr>
                        <a:t>⑧「大阪市統合基盤システム等整備計画」に基づいた住民情報系基幹システムの基盤統合の完了</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・大阪市統合基盤システム等整備効果額（住民情報系基幹システムの経常経費削減額）</a:t>
                      </a:r>
                    </a:p>
                    <a:p>
                      <a:pPr marL="0" marR="0" indent="0" algn="l" defTabSz="914400" rtl="0" eaLnBrk="1" fontAlgn="auto" latinLnBrk="0" hangingPunct="1">
                        <a:lnSpc>
                          <a:spcPts val="1500"/>
                        </a:lnSpc>
                        <a:spcBef>
                          <a:spcPts val="0"/>
                        </a:spcBef>
                        <a:spcAft>
                          <a:spcPts val="0"/>
                        </a:spcAft>
                        <a:buClrTx/>
                        <a:buSzTx/>
                        <a:buFontTx/>
                        <a:buNone/>
                        <a:tabLst/>
                        <a:defRPr/>
                      </a:pPr>
                      <a:r>
                        <a:rPr lang="ja-JP" altLang="en-US" sz="1300" dirty="0">
                          <a:solidFill>
                            <a:schemeClr val="tx1"/>
                          </a:solidFill>
                          <a:latin typeface="+mn-ea"/>
                          <a:ea typeface="+mn-ea"/>
                        </a:rPr>
                        <a:t>　約</a:t>
                      </a:r>
                      <a:r>
                        <a:rPr lang="en-US" altLang="ja-JP" sz="1300" dirty="0">
                          <a:solidFill>
                            <a:schemeClr val="tx1"/>
                          </a:solidFill>
                          <a:latin typeface="+mn-ea"/>
                          <a:ea typeface="+mn-ea"/>
                        </a:rPr>
                        <a:t>4.5</a:t>
                      </a:r>
                      <a:r>
                        <a:rPr lang="ja-JP" altLang="en-US" sz="1300" dirty="0">
                          <a:solidFill>
                            <a:schemeClr val="tx1"/>
                          </a:solidFill>
                          <a:latin typeface="+mn-ea"/>
                          <a:ea typeface="+mn-ea"/>
                        </a:rPr>
                        <a:t>億円（</a:t>
                      </a:r>
                      <a:r>
                        <a:rPr lang="en-US" altLang="ja-JP" sz="1300" dirty="0">
                          <a:solidFill>
                            <a:schemeClr val="tx1"/>
                          </a:solidFill>
                          <a:latin typeface="+mn-ea"/>
                          <a:ea typeface="+mn-ea"/>
                        </a:rPr>
                        <a:t>2011</a:t>
                      </a:r>
                      <a:r>
                        <a:rPr lang="ja-JP" altLang="en-US" sz="1300" dirty="0">
                          <a:solidFill>
                            <a:schemeClr val="tx1"/>
                          </a:solidFill>
                          <a:latin typeface="+mn-ea"/>
                          <a:ea typeface="+mn-ea"/>
                        </a:rPr>
                        <a:t>年度～</a:t>
                      </a:r>
                      <a:r>
                        <a:rPr lang="en-US" altLang="ja-JP" sz="1300" dirty="0">
                          <a:solidFill>
                            <a:schemeClr val="tx1"/>
                          </a:solidFill>
                          <a:latin typeface="+mn-ea"/>
                          <a:ea typeface="+mn-ea"/>
                        </a:rPr>
                        <a:t>2016</a:t>
                      </a:r>
                      <a:r>
                        <a:rPr lang="ja-JP" altLang="en-US" sz="1300" dirty="0">
                          <a:solidFill>
                            <a:schemeClr val="tx1"/>
                          </a:solidFill>
                          <a:latin typeface="+mn-ea"/>
                          <a:ea typeface="+mn-ea"/>
                        </a:rPr>
                        <a:t>年度）</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178</a:t>
            </a:fld>
            <a:endParaRPr kumimoji="1" lang="ja-JP" altLang="en-US" dirty="0"/>
          </a:p>
        </p:txBody>
      </p:sp>
      <p:sp>
        <p:nvSpPr>
          <p:cNvPr id="5" name="正方形/長方形 4"/>
          <p:cNvSpPr/>
          <p:nvPr/>
        </p:nvSpPr>
        <p:spPr>
          <a:xfrm>
            <a:off x="7770935" y="0"/>
            <a:ext cx="1373065" cy="338554"/>
          </a:xfrm>
          <a:prstGeom prst="rect">
            <a:avLst/>
          </a:prstGeom>
        </p:spPr>
        <p:txBody>
          <a:bodyPr wrap="square">
            <a:spAutoFit/>
          </a:bodyPr>
          <a:lstStyle/>
          <a:p>
            <a:r>
              <a:rPr lang="en-US" altLang="ja-JP" sz="1600" dirty="0">
                <a:solidFill>
                  <a:prstClr val="black"/>
                </a:solidFill>
              </a:rPr>
              <a:t>  </a:t>
            </a:r>
            <a:r>
              <a:rPr lang="en-US" altLang="ja-JP" sz="1600" dirty="0" smtClean="0">
                <a:solidFill>
                  <a:prstClr val="black"/>
                </a:solidFill>
              </a:rPr>
              <a:t>A12</a:t>
            </a:r>
            <a:endParaRPr lang="ja-JP" altLang="en-US" sz="1600" dirty="0">
              <a:solidFill>
                <a:prstClr val="black"/>
              </a:solidFill>
            </a:endParaRPr>
          </a:p>
        </p:txBody>
      </p:sp>
    </p:spTree>
    <p:extLst>
      <p:ext uri="{BB962C8B-B14F-4D97-AF65-F5344CB8AC3E}">
        <p14:creationId xmlns:p14="http://schemas.microsoft.com/office/powerpoint/2010/main" val="3899318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flipH="1">
            <a:off x="995454" y="3348185"/>
            <a:ext cx="7259007" cy="0"/>
          </a:xfrm>
          <a:prstGeom prst="line">
            <a:avLst/>
          </a:prstGeom>
          <a:noFill/>
          <a:ln w="25400"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pic>
        <p:nvPicPr>
          <p:cNvPr id="2" name="図 1"/>
          <p:cNvPicPr>
            <a:picLocks noChangeAspect="1"/>
          </p:cNvPicPr>
          <p:nvPr/>
        </p:nvPicPr>
        <p:blipFill>
          <a:blip r:embed="rId2"/>
          <a:stretch>
            <a:fillRect/>
          </a:stretch>
        </p:blipFill>
        <p:spPr>
          <a:xfrm>
            <a:off x="424517" y="1773081"/>
            <a:ext cx="6090432" cy="4858933"/>
          </a:xfrm>
          <a:prstGeom prst="rect">
            <a:avLst/>
          </a:prstGeom>
        </p:spPr>
      </p:pic>
      <p:sp>
        <p:nvSpPr>
          <p:cNvPr id="53" name="正方形/長方形 52"/>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179</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①　アクションプランの取組み</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79512" y="764704"/>
            <a:ext cx="8892480" cy="646331"/>
          </a:xfrm>
          <a:prstGeom prst="rect">
            <a:avLst/>
          </a:prstGeom>
        </p:spPr>
        <p:txBody>
          <a:bodyPr wrap="square">
            <a:spAutoFit/>
          </a:bodyPr>
          <a:lstStyle/>
          <a:p>
            <a:r>
              <a:rPr lang="ja-JP" altLang="en-US" dirty="0">
                <a:latin typeface="Calibri" pitchFamily="34" charset="0"/>
              </a:rPr>
              <a:t>　アクションプランの取組み開始時（</a:t>
            </a:r>
            <a:r>
              <a:rPr lang="en-US" altLang="ja-JP" dirty="0">
                <a:latin typeface="Calibri" pitchFamily="34" charset="0"/>
              </a:rPr>
              <a:t>2015</a:t>
            </a:r>
            <a:r>
              <a:rPr lang="ja-JP" altLang="en-US" dirty="0">
                <a:latin typeface="Calibri" pitchFamily="34" charset="0"/>
              </a:rPr>
              <a:t>年度）に設定した全</a:t>
            </a:r>
            <a:r>
              <a:rPr lang="en-US" altLang="ja-JP" dirty="0">
                <a:latin typeface="Calibri" pitchFamily="34" charset="0"/>
              </a:rPr>
              <a:t>55</a:t>
            </a:r>
            <a:r>
              <a:rPr lang="ja-JP" altLang="en-US" dirty="0">
                <a:latin typeface="Calibri" pitchFamily="34" charset="0"/>
              </a:rPr>
              <a:t>件中</a:t>
            </a:r>
            <a:r>
              <a:rPr lang="en-US" altLang="ja-JP" dirty="0">
                <a:latin typeface="Calibri" pitchFamily="34" charset="0"/>
              </a:rPr>
              <a:t>53</a:t>
            </a:r>
            <a:r>
              <a:rPr lang="ja-JP" altLang="en-US" dirty="0">
                <a:latin typeface="Calibri" pitchFamily="34" charset="0"/>
              </a:rPr>
              <a:t>件（</a:t>
            </a:r>
            <a:r>
              <a:rPr lang="en-US" altLang="ja-JP" dirty="0">
                <a:latin typeface="Calibri" pitchFamily="34" charset="0"/>
              </a:rPr>
              <a:t>96%</a:t>
            </a:r>
            <a:r>
              <a:rPr lang="ja-JP" altLang="en-US" dirty="0">
                <a:latin typeface="Calibri" pitchFamily="34" charset="0"/>
              </a:rPr>
              <a:t>）及び追加企画</a:t>
            </a:r>
            <a:r>
              <a:rPr lang="en-US" altLang="ja-JP" dirty="0">
                <a:latin typeface="Calibri" pitchFamily="34" charset="0"/>
              </a:rPr>
              <a:t>21</a:t>
            </a:r>
            <a:r>
              <a:rPr lang="ja-JP" altLang="en-US" dirty="0">
                <a:latin typeface="Calibri" pitchFamily="34" charset="0"/>
              </a:rPr>
              <a:t>件の合計</a:t>
            </a:r>
            <a:r>
              <a:rPr lang="en-US" altLang="ja-JP" dirty="0">
                <a:latin typeface="Calibri" pitchFamily="34" charset="0"/>
              </a:rPr>
              <a:t>74</a:t>
            </a:r>
            <a:r>
              <a:rPr lang="ja-JP" altLang="en-US" dirty="0">
                <a:latin typeface="Calibri" pitchFamily="34" charset="0"/>
              </a:rPr>
              <a:t>件を実施。当初に設定した</a:t>
            </a:r>
            <a:r>
              <a:rPr lang="en-US" altLang="ja-JP" dirty="0">
                <a:latin typeface="Calibri" pitchFamily="34" charset="0"/>
              </a:rPr>
              <a:t>2017</a:t>
            </a:r>
            <a:r>
              <a:rPr lang="ja-JP" altLang="en-US" dirty="0">
                <a:latin typeface="Calibri" pitchFamily="34" charset="0"/>
              </a:rPr>
              <a:t>年度末までの目標件数</a:t>
            </a:r>
            <a:r>
              <a:rPr lang="en-US" altLang="ja-JP" dirty="0">
                <a:latin typeface="Calibri" pitchFamily="34" charset="0"/>
              </a:rPr>
              <a:t>70</a:t>
            </a:r>
            <a:r>
              <a:rPr lang="ja-JP" altLang="en-US" dirty="0">
                <a:latin typeface="Calibri" pitchFamily="34" charset="0"/>
              </a:rPr>
              <a:t>件を上回った。</a:t>
            </a:r>
            <a:endParaRPr lang="en-US" altLang="ja-JP" dirty="0"/>
          </a:p>
        </p:txBody>
      </p:sp>
      <p:sp>
        <p:nvSpPr>
          <p:cNvPr id="26" name="テキスト ボックス 25"/>
          <p:cNvSpPr txBox="1"/>
          <p:nvPr/>
        </p:nvSpPr>
        <p:spPr>
          <a:xfrm>
            <a:off x="1139209" y="4665163"/>
            <a:ext cx="7950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800" dirty="0">
                <a:solidFill>
                  <a:schemeClr val="bg1"/>
                </a:solidFill>
                <a:latin typeface="メイリオ" panose="020B0604030504040204" pitchFamily="50" charset="-128"/>
                <a:ea typeface="メイリオ" panose="020B0604030504040204" pitchFamily="50" charset="-128"/>
              </a:rPr>
              <a:t>実施済</a:t>
            </a:r>
          </a:p>
        </p:txBody>
      </p:sp>
      <p:sp>
        <p:nvSpPr>
          <p:cNvPr id="27" name="テキスト ボックス 26"/>
          <p:cNvSpPr txBox="1"/>
          <p:nvPr/>
        </p:nvSpPr>
        <p:spPr>
          <a:xfrm>
            <a:off x="1147825" y="3421961"/>
            <a:ext cx="79508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1800" dirty="0">
                <a:solidFill>
                  <a:schemeClr val="bg1"/>
                </a:solidFill>
                <a:latin typeface="メイリオ" panose="020B0604030504040204" pitchFamily="50" charset="-128"/>
                <a:ea typeface="メイリオ" panose="020B0604030504040204" pitchFamily="50" charset="-128"/>
              </a:rPr>
              <a:t>未実施</a:t>
            </a:r>
          </a:p>
        </p:txBody>
      </p:sp>
      <p:cxnSp>
        <p:nvCxnSpPr>
          <p:cNvPr id="28" name="直線コネクタ 27"/>
          <p:cNvCxnSpPr/>
          <p:nvPr/>
        </p:nvCxnSpPr>
        <p:spPr>
          <a:xfrm flipV="1">
            <a:off x="1934298" y="3857744"/>
            <a:ext cx="1170828" cy="490304"/>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cxnSp>
        <p:nvCxnSpPr>
          <p:cNvPr id="29" name="直線コネクタ 28"/>
          <p:cNvCxnSpPr/>
          <p:nvPr/>
        </p:nvCxnSpPr>
        <p:spPr>
          <a:xfrm flipV="1">
            <a:off x="3852782" y="3451538"/>
            <a:ext cx="1221494" cy="421360"/>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30" name="テキスト ボックス 29"/>
          <p:cNvSpPr txBox="1"/>
          <p:nvPr/>
        </p:nvSpPr>
        <p:spPr>
          <a:xfrm rot="16200000">
            <a:off x="-293628" y="4674144"/>
            <a:ext cx="21544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000" b="1" dirty="0">
                <a:latin typeface="メイリオ" panose="020B0604030504040204" pitchFamily="50" charset="-128"/>
                <a:ea typeface="メイリオ" panose="020B0604030504040204" pitchFamily="50" charset="-128"/>
              </a:rPr>
              <a:t>アクションプラン</a:t>
            </a:r>
            <a:r>
              <a:rPr lang="en-US" altLang="ja-JP" sz="2000" b="1" dirty="0">
                <a:latin typeface="メイリオ" panose="020B0604030504040204" pitchFamily="50" charset="-128"/>
                <a:ea typeface="メイリオ" panose="020B0604030504040204" pitchFamily="50" charset="-128"/>
              </a:rPr>
              <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（全</a:t>
            </a:r>
            <a:r>
              <a:rPr lang="en-US" altLang="ja-JP" sz="2000" b="1" dirty="0">
                <a:latin typeface="メイリオ" panose="020B0604030504040204" pitchFamily="50" charset="-128"/>
                <a:ea typeface="メイリオ" panose="020B0604030504040204" pitchFamily="50" charset="-128"/>
              </a:rPr>
              <a:t>55</a:t>
            </a:r>
            <a:r>
              <a:rPr lang="ja-JP" altLang="en-US" sz="2000" b="1" dirty="0">
                <a:latin typeface="メイリオ" panose="020B0604030504040204" pitchFamily="50" charset="-128"/>
                <a:ea typeface="メイリオ" panose="020B0604030504040204" pitchFamily="50" charset="-128"/>
              </a:rPr>
              <a:t>件）</a:t>
            </a:r>
          </a:p>
        </p:txBody>
      </p:sp>
      <p:sp>
        <p:nvSpPr>
          <p:cNvPr id="32" name="テキスト ボックス 31"/>
          <p:cNvSpPr txBox="1"/>
          <p:nvPr/>
        </p:nvSpPr>
        <p:spPr>
          <a:xfrm rot="16200000">
            <a:off x="243311" y="2381300"/>
            <a:ext cx="112851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000" b="1" dirty="0">
                <a:latin typeface="メイリオ" panose="020B0604030504040204" pitchFamily="50" charset="-128"/>
                <a:ea typeface="メイリオ" panose="020B0604030504040204" pitchFamily="50" charset="-128"/>
              </a:rPr>
              <a:t>追加企画</a:t>
            </a:r>
            <a:r>
              <a:rPr lang="en-US" altLang="ja-JP" sz="2000" b="1" dirty="0">
                <a:latin typeface="メイリオ" panose="020B0604030504040204" pitchFamily="50" charset="-128"/>
                <a:ea typeface="メイリオ" panose="020B0604030504040204" pitchFamily="50" charset="-128"/>
              </a:rPr>
              <a:t/>
            </a:r>
            <a:br>
              <a:rPr lang="en-US" altLang="ja-JP" sz="2000" b="1" dirty="0">
                <a:latin typeface="メイリオ" panose="020B0604030504040204" pitchFamily="50" charset="-128"/>
                <a:ea typeface="メイリオ" panose="020B0604030504040204" pitchFamily="50" charset="-128"/>
              </a:rPr>
            </a:br>
            <a:r>
              <a:rPr lang="ja-JP" altLang="en-US" sz="2000" b="1" dirty="0">
                <a:latin typeface="メイリオ" panose="020B0604030504040204" pitchFamily="50" charset="-128"/>
                <a:ea typeface="メイリオ" panose="020B0604030504040204" pitchFamily="50" charset="-128"/>
              </a:rPr>
              <a:t>（累計）</a:t>
            </a:r>
          </a:p>
        </p:txBody>
      </p:sp>
      <p:sp>
        <p:nvSpPr>
          <p:cNvPr id="33" name="テキスト ボックス 32"/>
          <p:cNvSpPr txBox="1"/>
          <p:nvPr/>
        </p:nvSpPr>
        <p:spPr>
          <a:xfrm>
            <a:off x="6170831" y="4443628"/>
            <a:ext cx="26257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en-US" altLang="ja-JP" sz="2400" dirty="0">
                <a:latin typeface="メイリオ" panose="020B0604030504040204" pitchFamily="50" charset="-128"/>
                <a:ea typeface="メイリオ" panose="020B0604030504040204" pitchFamily="50" charset="-128"/>
              </a:rPr>
              <a:t>53/55</a:t>
            </a:r>
            <a:r>
              <a:rPr lang="ja-JP" altLang="en-US" sz="2400" dirty="0">
                <a:latin typeface="メイリオ" panose="020B0604030504040204" pitchFamily="50" charset="-128"/>
                <a:ea typeface="メイリオ" panose="020B0604030504040204" pitchFamily="50" charset="-128"/>
              </a:rPr>
              <a:t>件（</a:t>
            </a:r>
            <a:r>
              <a:rPr lang="en-US" altLang="ja-JP" sz="2400" dirty="0">
                <a:latin typeface="メイリオ" panose="020B0604030504040204" pitchFamily="50" charset="-128"/>
                <a:ea typeface="メイリオ" panose="020B0604030504040204" pitchFamily="50" charset="-128"/>
              </a:rPr>
              <a:t>96%</a:t>
            </a: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達成見込み</a:t>
            </a:r>
          </a:p>
        </p:txBody>
      </p:sp>
      <p:sp>
        <p:nvSpPr>
          <p:cNvPr id="34" name="テキスト ボックス 33"/>
          <p:cNvSpPr txBox="1"/>
          <p:nvPr/>
        </p:nvSpPr>
        <p:spPr>
          <a:xfrm>
            <a:off x="6020498" y="2385867"/>
            <a:ext cx="202299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584229"/>
            <a:r>
              <a:rPr lang="ja-JP" altLang="en-US" sz="2400" dirty="0">
                <a:latin typeface="メイリオ" panose="020B0604030504040204" pitchFamily="50" charset="-128"/>
                <a:ea typeface="メイリオ" panose="020B0604030504040204" pitchFamily="50" charset="-128"/>
              </a:rPr>
              <a:t>追加企画</a:t>
            </a:r>
            <a:r>
              <a:rPr lang="en-US" altLang="ja-JP" sz="2400" dirty="0">
                <a:latin typeface="メイリオ" panose="020B0604030504040204" pitchFamily="50" charset="-128"/>
                <a:ea typeface="メイリオ" panose="020B0604030504040204" pitchFamily="50" charset="-128"/>
              </a:rPr>
              <a:t>21</a:t>
            </a:r>
            <a:r>
              <a:rPr lang="ja-JP" altLang="en-US" sz="2400" dirty="0">
                <a:latin typeface="メイリオ" panose="020B0604030504040204" pitchFamily="50" charset="-128"/>
                <a:ea typeface="メイリオ" panose="020B0604030504040204" pitchFamily="50" charset="-128"/>
              </a:rPr>
              <a:t>件</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実施見込み</a:t>
            </a:r>
          </a:p>
        </p:txBody>
      </p:sp>
      <p:cxnSp>
        <p:nvCxnSpPr>
          <p:cNvPr id="35" name="直線コネクタ 34"/>
          <p:cNvCxnSpPr/>
          <p:nvPr/>
        </p:nvCxnSpPr>
        <p:spPr>
          <a:xfrm flipV="1">
            <a:off x="3904878" y="2283853"/>
            <a:ext cx="1082251" cy="489856"/>
          </a:xfrm>
          <a:prstGeom prst="line">
            <a:avLst/>
          </a:prstGeom>
          <a:noFill/>
          <a:ln w="2540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2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9" name="テキスト ボックス 18"/>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spTree>
    <p:extLst>
      <p:ext uri="{BB962C8B-B14F-4D97-AF65-F5344CB8AC3E}">
        <p14:creationId xmlns:p14="http://schemas.microsoft.com/office/powerpoint/2010/main" val="2329995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フリーフォーム 26"/>
          <p:cNvSpPr/>
          <p:nvPr/>
        </p:nvSpPr>
        <p:spPr>
          <a:xfrm rot="17252740">
            <a:off x="3439916" y="2691362"/>
            <a:ext cx="1006155" cy="4191382"/>
          </a:xfrm>
          <a:custGeom>
            <a:avLst/>
            <a:gdLst>
              <a:gd name="connsiteX0" fmla="*/ 547528 w 1095056"/>
              <a:gd name="connsiteY0" fmla="*/ 0 h 2742569"/>
              <a:gd name="connsiteX1" fmla="*/ 719322 w 1095056"/>
              <a:gd name="connsiteY1" fmla="*/ 2348509 h 2742569"/>
              <a:gd name="connsiteX2" fmla="*/ 1095056 w 1095056"/>
              <a:gd name="connsiteY2" fmla="*/ 2348509 h 2742569"/>
              <a:gd name="connsiteX3" fmla="*/ 547528 w 1095056"/>
              <a:gd name="connsiteY3" fmla="*/ 2742569 h 2742569"/>
              <a:gd name="connsiteX4" fmla="*/ 0 w 1095056"/>
              <a:gd name="connsiteY4" fmla="*/ 2348509 h 2742569"/>
              <a:gd name="connsiteX5" fmla="*/ 375733 w 1095056"/>
              <a:gd name="connsiteY5" fmla="*/ 2348509 h 274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5056" h="2742569">
                <a:moveTo>
                  <a:pt x="547528" y="0"/>
                </a:moveTo>
                <a:lnTo>
                  <a:pt x="719322" y="2348509"/>
                </a:lnTo>
                <a:lnTo>
                  <a:pt x="1095056" y="2348509"/>
                </a:lnTo>
                <a:lnTo>
                  <a:pt x="547528" y="2742569"/>
                </a:lnTo>
                <a:lnTo>
                  <a:pt x="0" y="2348509"/>
                </a:lnTo>
                <a:lnTo>
                  <a:pt x="375733" y="2348509"/>
                </a:lnTo>
                <a:close/>
              </a:path>
            </a:pathLst>
          </a:cu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180</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②　オープンデータの取組み</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61020" y="910461"/>
            <a:ext cx="5537695" cy="2185214"/>
          </a:xfrm>
          <a:prstGeom prst="rect">
            <a:avLst/>
          </a:prstGeom>
        </p:spPr>
        <p:txBody>
          <a:bodyPr wrap="square">
            <a:spAutoFit/>
          </a:bodyPr>
          <a:lstStyle/>
          <a:p>
            <a:r>
              <a:rPr lang="en-US" altLang="ja-JP" sz="1700" dirty="0"/>
              <a:t>2015</a:t>
            </a:r>
            <a:r>
              <a:rPr lang="ja-JP" altLang="en-US" sz="1700" dirty="0"/>
              <a:t>年</a:t>
            </a:r>
            <a:r>
              <a:rPr lang="en-US" altLang="ja-JP" sz="1700" dirty="0"/>
              <a:t>1</a:t>
            </a:r>
            <a:r>
              <a:rPr lang="ja-JP" altLang="en-US" sz="1700" dirty="0"/>
              <a:t>月　「大阪市オープンデータの取り組み</a:t>
            </a:r>
            <a:endParaRPr lang="en-US" altLang="ja-JP" sz="1700" dirty="0"/>
          </a:p>
          <a:p>
            <a:r>
              <a:rPr lang="ja-JP" altLang="en-US" sz="1700" dirty="0"/>
              <a:t>　　　　　　　　　 に関する指針」策定</a:t>
            </a:r>
          </a:p>
          <a:p>
            <a:r>
              <a:rPr lang="en-US" altLang="ja-JP" sz="1700" dirty="0"/>
              <a:t>2016</a:t>
            </a:r>
            <a:r>
              <a:rPr lang="ja-JP" altLang="en-US" sz="1700" dirty="0"/>
              <a:t>年</a:t>
            </a:r>
            <a:r>
              <a:rPr lang="en-US" altLang="ja-JP" sz="1700" dirty="0"/>
              <a:t>3</a:t>
            </a:r>
            <a:r>
              <a:rPr lang="ja-JP" altLang="en-US" sz="1700" dirty="0"/>
              <a:t>月　大阪市オープンデータポータルサイト</a:t>
            </a:r>
            <a:endParaRPr lang="en-US" altLang="ja-JP" sz="1700" dirty="0"/>
          </a:p>
          <a:p>
            <a:r>
              <a:rPr lang="ja-JP" altLang="en-US" sz="1700" dirty="0"/>
              <a:t>　　　　　　　　　 開設</a:t>
            </a:r>
          </a:p>
          <a:p>
            <a:r>
              <a:rPr lang="en-US" altLang="ja-JP" sz="1700" dirty="0"/>
              <a:t>2017</a:t>
            </a:r>
            <a:r>
              <a:rPr lang="ja-JP" altLang="en-US" sz="1700" dirty="0"/>
              <a:t>年</a:t>
            </a:r>
            <a:r>
              <a:rPr lang="en-US" altLang="ja-JP" sz="1700" dirty="0"/>
              <a:t>1</a:t>
            </a:r>
            <a:r>
              <a:rPr lang="ja-JP" altLang="en-US" sz="1700" dirty="0"/>
              <a:t>月　大阪市ホームページリニューアルに</a:t>
            </a:r>
            <a:endParaRPr lang="en-US" altLang="ja-JP" sz="1700" dirty="0"/>
          </a:p>
          <a:p>
            <a:r>
              <a:rPr lang="ja-JP" altLang="en-US" sz="1700" dirty="0"/>
              <a:t>　　　　　　　　　 合わせ、ＣＭＳと連携</a:t>
            </a:r>
          </a:p>
          <a:p>
            <a:r>
              <a:rPr lang="ja-JP" altLang="en-US" sz="1700" dirty="0"/>
              <a:t>　→　データセット数は約１００件から</a:t>
            </a:r>
            <a:endParaRPr lang="en-US" altLang="ja-JP" sz="1700" dirty="0"/>
          </a:p>
          <a:p>
            <a:r>
              <a:rPr lang="ja-JP" altLang="en-US" sz="1700" dirty="0"/>
              <a:t>　　　約２０，０００件と大幅増加した。</a:t>
            </a:r>
          </a:p>
        </p:txBody>
      </p:sp>
      <p:sp>
        <p:nvSpPr>
          <p:cNvPr id="8" name="正方形/長方形 7"/>
          <p:cNvSpPr/>
          <p:nvPr/>
        </p:nvSpPr>
        <p:spPr>
          <a:xfrm>
            <a:off x="179512" y="5913307"/>
            <a:ext cx="6589118" cy="571274"/>
          </a:xfrm>
          <a:prstGeom prst="rect">
            <a:avLst/>
          </a:prstGeom>
          <a:solidFill>
            <a:schemeClr val="accent5">
              <a:lumMod val="20000"/>
              <a:lumOff val="80000"/>
              <a:alpha val="30000"/>
            </a:schemeClr>
          </a:solidFill>
          <a:ln w="12700" cap="flat">
            <a:no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229"/>
            <a:endParaRPr lang="ja-JP" altLang="en-US" sz="2400">
              <a:solidFill>
                <a:srgbClr val="FFFFFF"/>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235267" y="3406072"/>
            <a:ext cx="5034757" cy="400110"/>
          </a:xfrm>
          <a:prstGeom prst="rect">
            <a:avLst/>
          </a:prstGeom>
        </p:spPr>
        <p:txBody>
          <a:bodyPr wrap="square">
            <a:spAutoFit/>
          </a:bodyPr>
          <a:lstStyle/>
          <a:p>
            <a:pPr marL="285764" indent="-285764" algn="l" defTabSz="914446" hangingPunct="1">
              <a:defRPr sz="2600"/>
            </a:pPr>
            <a:r>
              <a:rPr lang="ja-JP" altLang="en-US" sz="2000" b="1" dirty="0">
                <a:solidFill>
                  <a:schemeClr val="tx1"/>
                </a:solidFill>
                <a:latin typeface="メイリオ" panose="020B0604030504040204" pitchFamily="50" charset="-128"/>
                <a:ea typeface="メイリオ" panose="020B0604030504040204" pitchFamily="50" charset="-128"/>
              </a:rPr>
              <a:t>データセット数の推移</a:t>
            </a:r>
          </a:p>
        </p:txBody>
      </p:sp>
      <p:grpSp>
        <p:nvGrpSpPr>
          <p:cNvPr id="3" name="グループ化 2"/>
          <p:cNvGrpSpPr/>
          <p:nvPr/>
        </p:nvGrpSpPr>
        <p:grpSpPr>
          <a:xfrm>
            <a:off x="2099611" y="4968971"/>
            <a:ext cx="4678454" cy="324000"/>
            <a:chOff x="2629850" y="4969400"/>
            <a:chExt cx="4678454" cy="324000"/>
          </a:xfrm>
        </p:grpSpPr>
        <p:sp>
          <p:nvSpPr>
            <p:cNvPr id="11" name="正方形/長方形 10"/>
            <p:cNvSpPr/>
            <p:nvPr/>
          </p:nvSpPr>
          <p:spPr>
            <a:xfrm>
              <a:off x="3267177" y="4969400"/>
              <a:ext cx="4041127" cy="284287"/>
            </a:xfrm>
            <a:prstGeom prst="rect">
              <a:avLst/>
            </a:prstGeom>
            <a:noFill/>
          </p:spPr>
          <p:txBody>
            <a:bodyPr wrap="square">
              <a:spAutoFit/>
            </a:bodyPr>
            <a:lstStyle/>
            <a:p>
              <a:pPr marL="285764" indent="-285764" algn="l" defTabSz="914446" hangingPunct="1">
                <a:defRPr sz="2600"/>
              </a:pPr>
              <a:r>
                <a:rPr lang="ja-JP" altLang="en-US" sz="1400" dirty="0">
                  <a:solidFill>
                    <a:schemeClr val="tx1"/>
                  </a:solidFill>
                  <a:latin typeface="メイリオ" panose="020B0604030504040204" pitchFamily="50" charset="-128"/>
                  <a:ea typeface="メイリオ" panose="020B0604030504040204" pitchFamily="50" charset="-128"/>
                </a:rPr>
                <a:t>ホームページリニューアル</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629850" y="4985623"/>
              <a:ext cx="4041127" cy="307777"/>
            </a:xfrm>
            <a:prstGeom prst="rect">
              <a:avLst/>
            </a:prstGeom>
            <a:noFill/>
          </p:spPr>
          <p:txBody>
            <a:bodyPr wrap="square">
              <a:spAutoFit/>
            </a:bodyPr>
            <a:lstStyle/>
            <a:p>
              <a:pPr marL="285764" indent="-285764" algn="l" defTabSz="914446" hangingPunct="1">
                <a:defRPr sz="2600"/>
              </a:pPr>
              <a:r>
                <a:rPr lang="en-US" altLang="ja-JP" sz="1400" dirty="0">
                  <a:latin typeface="メイリオ" panose="020B0604030504040204" pitchFamily="50" charset="-128"/>
                  <a:ea typeface="メイリオ" panose="020B0604030504040204" pitchFamily="50" charset="-128"/>
                </a:rPr>
                <a:t>2017</a:t>
              </a:r>
              <a:r>
                <a:rPr lang="en-US" altLang="ja-JP" sz="1400" dirty="0">
                  <a:solidFill>
                    <a:schemeClr val="tx1"/>
                  </a:solidFill>
                  <a:latin typeface="メイリオ" panose="020B0604030504040204" pitchFamily="50" charset="-128"/>
                  <a:ea typeface="メイリオ" panose="020B0604030504040204" pitchFamily="50" charset="-128"/>
                </a:rPr>
                <a:t>.1</a:t>
              </a:r>
            </a:p>
          </p:txBody>
        </p:sp>
      </p:grpSp>
      <p:grpSp>
        <p:nvGrpSpPr>
          <p:cNvPr id="4" name="グループ化 3"/>
          <p:cNvGrpSpPr/>
          <p:nvPr/>
        </p:nvGrpSpPr>
        <p:grpSpPr>
          <a:xfrm>
            <a:off x="2070591" y="4336272"/>
            <a:ext cx="4733657" cy="307777"/>
            <a:chOff x="2142599" y="4336272"/>
            <a:chExt cx="4733657" cy="307777"/>
          </a:xfrm>
        </p:grpSpPr>
        <p:sp>
          <p:nvSpPr>
            <p:cNvPr id="14" name="正方形/長方形 13"/>
            <p:cNvSpPr/>
            <p:nvPr/>
          </p:nvSpPr>
          <p:spPr>
            <a:xfrm>
              <a:off x="2142599" y="4336272"/>
              <a:ext cx="4041127" cy="307777"/>
            </a:xfrm>
            <a:prstGeom prst="rect">
              <a:avLst/>
            </a:prstGeom>
            <a:noFill/>
          </p:spPr>
          <p:txBody>
            <a:bodyPr wrap="square">
              <a:spAutoFit/>
            </a:bodyPr>
            <a:lstStyle/>
            <a:p>
              <a:pPr marL="285764" indent="-285764" algn="l" defTabSz="914446" hangingPunct="1">
                <a:defRPr sz="2600"/>
              </a:pPr>
              <a:r>
                <a:rPr lang="en-US" altLang="ja-JP" sz="1400" dirty="0">
                  <a:latin typeface="メイリオ" panose="020B0604030504040204" pitchFamily="50" charset="-128"/>
                  <a:ea typeface="メイリオ" panose="020B0604030504040204" pitchFamily="50" charset="-128"/>
                </a:rPr>
                <a:t>2016</a:t>
              </a:r>
              <a:r>
                <a:rPr lang="en-US" altLang="ja-JP" sz="1400" dirty="0">
                  <a:solidFill>
                    <a:schemeClr val="tx1"/>
                  </a:solidFill>
                  <a:latin typeface="メイリオ" panose="020B0604030504040204" pitchFamily="50" charset="-128"/>
                  <a:ea typeface="メイリオ" panose="020B0604030504040204" pitchFamily="50" charset="-128"/>
                </a:rPr>
                <a:t>.12</a:t>
              </a:r>
            </a:p>
          </p:txBody>
        </p:sp>
        <p:sp>
          <p:nvSpPr>
            <p:cNvPr id="15" name="正方形/長方形 14"/>
            <p:cNvSpPr/>
            <p:nvPr/>
          </p:nvSpPr>
          <p:spPr>
            <a:xfrm>
              <a:off x="2835129" y="4336272"/>
              <a:ext cx="4041127" cy="284287"/>
            </a:xfrm>
            <a:prstGeom prst="rect">
              <a:avLst/>
            </a:prstGeom>
            <a:noFill/>
          </p:spPr>
          <p:txBody>
            <a:bodyPr wrap="square">
              <a:spAutoFit/>
            </a:bodyPr>
            <a:lstStyle/>
            <a:p>
              <a:pPr marL="285764" indent="-285764" algn="l" defTabSz="914446" hangingPunct="1">
                <a:defRPr sz="2600"/>
              </a:pPr>
              <a:r>
                <a:rPr lang="ja-JP" altLang="en-US" sz="1400" dirty="0">
                  <a:solidFill>
                    <a:schemeClr val="tx1"/>
                  </a:solidFill>
                  <a:latin typeface="メイリオ" panose="020B0604030504040204" pitchFamily="50" charset="-128"/>
                  <a:ea typeface="メイリオ" panose="020B0604030504040204" pitchFamily="50" charset="-128"/>
                </a:rPr>
                <a:t>オープンデータ職員研修実施</a:t>
              </a:r>
              <a:endParaRPr lang="en-US" altLang="ja-JP" sz="1400" dirty="0">
                <a:solidFill>
                  <a:schemeClr val="tx1"/>
                </a:solidFill>
                <a:latin typeface="メイリオ" panose="020B0604030504040204" pitchFamily="50" charset="-128"/>
                <a:ea typeface="メイリオ" panose="020B0604030504040204" pitchFamily="50" charset="-128"/>
              </a:endParaRPr>
            </a:p>
          </p:txBody>
        </p:sp>
      </p:grpSp>
      <p:pic>
        <p:nvPicPr>
          <p:cNvPr id="16" name="図 15"/>
          <p:cNvPicPr>
            <a:picLocks noChangeAspect="1"/>
          </p:cNvPicPr>
          <p:nvPr/>
        </p:nvPicPr>
        <p:blipFill rotWithShape="1">
          <a:blip r:embed="rId2"/>
          <a:srcRect l="6727" t="9081" r="7303"/>
          <a:stretch/>
        </p:blipFill>
        <p:spPr>
          <a:xfrm>
            <a:off x="4932040" y="1556792"/>
            <a:ext cx="4052361" cy="2429193"/>
          </a:xfrm>
          <a:prstGeom prst="rect">
            <a:avLst/>
          </a:prstGeom>
          <a:ln w="133350" cap="sq">
            <a:solidFill>
              <a:srgbClr val="C8C6BD">
                <a:alpha val="59000"/>
              </a:srgb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 name="正方形/長方形 16"/>
          <p:cNvSpPr/>
          <p:nvPr/>
        </p:nvSpPr>
        <p:spPr>
          <a:xfrm>
            <a:off x="1626425" y="3987235"/>
            <a:ext cx="4041127" cy="307777"/>
          </a:xfrm>
          <a:prstGeom prst="rect">
            <a:avLst/>
          </a:prstGeom>
          <a:noFill/>
        </p:spPr>
        <p:txBody>
          <a:bodyPr wrap="square">
            <a:spAutoFit/>
          </a:bodyPr>
          <a:lstStyle/>
          <a:p>
            <a:pPr marL="285764" indent="-285764" algn="l" defTabSz="914446" hangingPunct="1">
              <a:defRPr sz="2600"/>
            </a:pPr>
            <a:r>
              <a:rPr lang="ja-JP" altLang="en-US" sz="1400" dirty="0">
                <a:solidFill>
                  <a:schemeClr val="tx1"/>
                </a:solidFill>
                <a:latin typeface="メイリオ" panose="020B0604030504040204" pitchFamily="50" charset="-128"/>
                <a:ea typeface="メイリオ" panose="020B0604030504040204" pitchFamily="50" charset="-128"/>
              </a:rPr>
              <a:t>オープンデータ</a:t>
            </a:r>
            <a:r>
              <a:rPr lang="ja-JP" altLang="en-US" sz="1400" dirty="0">
                <a:latin typeface="メイリオ" panose="020B0604030504040204" pitchFamily="50" charset="-128"/>
                <a:ea typeface="メイリオ" panose="020B0604030504040204" pitchFamily="50" charset="-128"/>
              </a:rPr>
              <a:t>ポータルサイト構築</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5" name="右矢印 4"/>
          <p:cNvSpPr/>
          <p:nvPr/>
        </p:nvSpPr>
        <p:spPr>
          <a:xfrm flipH="1">
            <a:off x="1171960" y="4331196"/>
            <a:ext cx="844141" cy="275561"/>
          </a:xfrm>
          <a:prstGeom prst="rightArrow">
            <a:avLst>
              <a:gd name="adj1" fmla="val 407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flipH="1">
            <a:off x="1171960" y="4967863"/>
            <a:ext cx="844141" cy="275561"/>
          </a:xfrm>
          <a:prstGeom prst="rightArrow">
            <a:avLst>
              <a:gd name="adj1" fmla="val 4078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25" name="テキスト ボックス 24"/>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2" name="図 1"/>
          <p:cNvPicPr>
            <a:picLocks noChangeAspect="1"/>
          </p:cNvPicPr>
          <p:nvPr/>
        </p:nvPicPr>
        <p:blipFill>
          <a:blip r:embed="rId3"/>
          <a:stretch>
            <a:fillRect/>
          </a:stretch>
        </p:blipFill>
        <p:spPr>
          <a:xfrm>
            <a:off x="180266" y="3282173"/>
            <a:ext cx="6602540" cy="3371380"/>
          </a:xfrm>
          <a:prstGeom prst="rect">
            <a:avLst/>
          </a:prstGeom>
        </p:spPr>
      </p:pic>
    </p:spTree>
    <p:extLst>
      <p:ext uri="{BB962C8B-B14F-4D97-AF65-F5344CB8AC3E}">
        <p14:creationId xmlns:p14="http://schemas.microsoft.com/office/powerpoint/2010/main" val="139650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118</a:t>
            </a:fld>
            <a:endParaRPr kumimoji="1" lang="ja-JP" altLang="en-US"/>
          </a:p>
        </p:txBody>
      </p:sp>
      <p:sp>
        <p:nvSpPr>
          <p:cNvPr id="10" name="正方形/長方形 9"/>
          <p:cNvSpPr/>
          <p:nvPr/>
        </p:nvSpPr>
        <p:spPr>
          <a:xfrm>
            <a:off x="251520" y="323364"/>
            <a:ext cx="5904656" cy="369332"/>
          </a:xfrm>
          <a:prstGeom prst="rect">
            <a:avLst/>
          </a:prstGeom>
        </p:spPr>
        <p:txBody>
          <a:bodyPr wrap="square">
            <a:spAutoFit/>
          </a:bodyPr>
          <a:lstStyle/>
          <a:p>
            <a:r>
              <a:rPr lang="ja-JP" altLang="en-US" b="1" dirty="0">
                <a:solidFill>
                  <a:srgbClr val="000000"/>
                </a:solidFill>
                <a:latin typeface="Calibri" pitchFamily="34" charset="0"/>
              </a:rPr>
              <a:t>企業等との連携状況</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681512105"/>
              </p:ext>
            </p:extLst>
          </p:nvPr>
        </p:nvGraphicFramePr>
        <p:xfrm>
          <a:off x="251520" y="908720"/>
          <a:ext cx="8640960" cy="572107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xmlns="" val="20000"/>
                    </a:ext>
                  </a:extLst>
                </a:gridCol>
                <a:gridCol w="3816424">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2520280">
                  <a:extLst>
                    <a:ext uri="{9D8B030D-6E8A-4147-A177-3AD203B41FA5}">
                      <a16:colId xmlns:a16="http://schemas.microsoft.com/office/drawing/2014/main" xmlns="" val="20003"/>
                    </a:ext>
                  </a:extLst>
                </a:gridCol>
              </a:tblGrid>
              <a:tr h="522380">
                <a:tc>
                  <a:txBody>
                    <a:bodyPr/>
                    <a:lstStyle/>
                    <a:p>
                      <a:pPr algn="ctr"/>
                      <a:r>
                        <a:rPr kumimoji="1" lang="ja-JP" altLang="en-US" sz="1600" dirty="0">
                          <a:solidFill>
                            <a:schemeClr val="tx1"/>
                          </a:solidFill>
                        </a:rPr>
                        <a:t>種　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内　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件　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600" dirty="0">
                          <a:solidFill>
                            <a:schemeClr val="tx1"/>
                          </a:solidFill>
                        </a:rPr>
                        <a:t>内　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1205812">
                <a:tc>
                  <a:txBody>
                    <a:bodyPr/>
                    <a:lstStyle/>
                    <a:p>
                      <a:pPr algn="ctr"/>
                      <a:r>
                        <a:rPr kumimoji="1" lang="ja-JP" altLang="en-US" sz="1800" b="1" dirty="0">
                          <a:solidFill>
                            <a:schemeClr val="tx1"/>
                          </a:solidFill>
                        </a:rPr>
                        <a:t>包括連携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strike="noStrike" dirty="0" smtClean="0">
                          <a:solidFill>
                            <a:schemeClr val="tx1"/>
                          </a:solidFill>
                        </a:rPr>
                        <a:t>市民サービスの向上及び地域の活性化等の推進に向け、安全・安心、福祉・子育て、スポーツ、区政・市政の</a:t>
                      </a:r>
                      <a:r>
                        <a:rPr kumimoji="1" lang="en-US" altLang="ja-JP" sz="1300" strike="noStrike" dirty="0" smtClean="0">
                          <a:solidFill>
                            <a:schemeClr val="tx1"/>
                          </a:solidFill>
                        </a:rPr>
                        <a:t>PR</a:t>
                      </a:r>
                      <a:r>
                        <a:rPr kumimoji="1" lang="ja-JP" altLang="en-US" sz="1300" strike="noStrike" dirty="0" smtClean="0">
                          <a:solidFill>
                            <a:schemeClr val="tx1"/>
                          </a:solidFill>
                        </a:rPr>
                        <a:t>など、市政のあらゆる分野を包括する連携協定。</a:t>
                      </a:r>
                      <a:endParaRPr kumimoji="1" lang="en-US" altLang="ja-JP" sz="1300" strike="noStrike"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　　  </a:t>
                      </a:r>
                      <a:r>
                        <a:rPr kumimoji="1" lang="en-US" altLang="ja-JP" sz="1600" b="1" dirty="0" smtClean="0">
                          <a:solidFill>
                            <a:schemeClr val="tx1"/>
                          </a:solidFill>
                        </a:rPr>
                        <a:t>38</a:t>
                      </a:r>
                      <a:r>
                        <a:rPr kumimoji="1" lang="ja-JP" altLang="en-US" sz="1600" b="1" dirty="0" smtClean="0">
                          <a:solidFill>
                            <a:schemeClr val="tx1"/>
                          </a:solidFill>
                        </a:rPr>
                        <a:t>件</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sz="1400" dirty="0">
                          <a:solidFill>
                            <a:schemeClr val="tx1"/>
                          </a:solidFill>
                        </a:rPr>
                        <a:t>12</a:t>
                      </a:r>
                      <a:r>
                        <a:rPr kumimoji="1" lang="ja-JP" altLang="en-US" sz="1400" dirty="0">
                          <a:solidFill>
                            <a:schemeClr val="tx1"/>
                          </a:solidFill>
                        </a:rPr>
                        <a:t>区</a:t>
                      </a:r>
                      <a:r>
                        <a:rPr kumimoji="1" lang="ja-JP" altLang="en-US" sz="1400" dirty="0" smtClean="0">
                          <a:solidFill>
                            <a:schemeClr val="tx1"/>
                          </a:solidFill>
                        </a:rPr>
                        <a:t>、</a:t>
                      </a:r>
                      <a:r>
                        <a:rPr kumimoji="1" lang="en-US" altLang="ja-JP" sz="1400" dirty="0">
                          <a:solidFill>
                            <a:schemeClr val="tx1"/>
                          </a:solidFill>
                        </a:rPr>
                        <a:t>8</a:t>
                      </a:r>
                      <a:r>
                        <a:rPr kumimoji="1" lang="ja-JP" altLang="en-US" sz="1400" dirty="0" smtClean="0">
                          <a:solidFill>
                            <a:schemeClr val="tx1"/>
                          </a:solidFill>
                        </a:rPr>
                        <a:t>局</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20400">
                <a:tc>
                  <a:txBody>
                    <a:bodyPr/>
                    <a:lstStyle/>
                    <a:p>
                      <a:pPr algn="ctr"/>
                      <a:r>
                        <a:rPr kumimoji="1" lang="ja-JP" altLang="en-US" sz="1800" b="1" dirty="0">
                          <a:solidFill>
                            <a:schemeClr val="tx1"/>
                          </a:solidFill>
                        </a:rPr>
                        <a:t>事業連携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300" dirty="0" smtClean="0">
                          <a:solidFill>
                            <a:schemeClr val="tx1"/>
                          </a:solidFill>
                        </a:rPr>
                        <a:t>特定の分野・事業について連携項目を持つ事業連携協定。連携項目に基づく取り組みを特定の所属で行うことを基本とするもの。</a:t>
                      </a:r>
                    </a:p>
                    <a:p>
                      <a:pPr algn="l"/>
                      <a:endParaRPr kumimoji="1" lang="en-US" altLang="ja-JP" sz="1300" dirty="0" smtClean="0">
                        <a:solidFill>
                          <a:schemeClr val="tx1"/>
                        </a:solidFill>
                      </a:endParaRPr>
                    </a:p>
                    <a:p>
                      <a:pPr algn="l"/>
                      <a:r>
                        <a:rPr kumimoji="1" lang="ja-JP" altLang="en-US" sz="1300" dirty="0" smtClean="0">
                          <a:solidFill>
                            <a:schemeClr val="tx1"/>
                          </a:solidFill>
                        </a:rPr>
                        <a:t>事業連携協定以外の連携</a:t>
                      </a:r>
                      <a:r>
                        <a:rPr kumimoji="1" lang="ja-JP" altLang="en-US" sz="1300" dirty="0">
                          <a:solidFill>
                            <a:schemeClr val="tx1"/>
                          </a:solidFill>
                        </a:rPr>
                        <a:t>の手法と</a:t>
                      </a:r>
                      <a:r>
                        <a:rPr kumimoji="1" lang="ja-JP" altLang="en-US" sz="1300" dirty="0" smtClean="0">
                          <a:solidFill>
                            <a:schemeClr val="tx1"/>
                          </a:solidFill>
                        </a:rPr>
                        <a:t>して、覚書</a:t>
                      </a:r>
                      <a:r>
                        <a:rPr kumimoji="1" lang="ja-JP" altLang="en-US" sz="1300" dirty="0">
                          <a:solidFill>
                            <a:schemeClr val="tx1"/>
                          </a:solidFill>
                        </a:rPr>
                        <a:t>の他、登録制度などもある。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600" b="1" dirty="0">
                          <a:solidFill>
                            <a:schemeClr val="tx1"/>
                          </a:solidFill>
                        </a:rPr>
                        <a:t>　</a:t>
                      </a:r>
                      <a:r>
                        <a:rPr kumimoji="1" lang="en-US" altLang="ja-JP" sz="1600" b="1" dirty="0" smtClean="0">
                          <a:solidFill>
                            <a:schemeClr val="tx1"/>
                          </a:solidFill>
                        </a:rPr>
                        <a:t>1,734</a:t>
                      </a:r>
                      <a:r>
                        <a:rPr kumimoji="1" lang="ja-JP" altLang="en-US" sz="1600" b="1" dirty="0" smtClean="0">
                          <a:solidFill>
                            <a:schemeClr val="tx1"/>
                          </a:solidFill>
                        </a:rPr>
                        <a:t>件</a:t>
                      </a:r>
                      <a:endParaRPr kumimoji="1" lang="ja-JP" alt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400" dirty="0">
                          <a:solidFill>
                            <a:schemeClr val="tx1"/>
                          </a:solidFill>
                        </a:rPr>
                        <a:t>事業連携協定　</a:t>
                      </a:r>
                      <a:r>
                        <a:rPr kumimoji="1" lang="en-US" altLang="ja-JP" sz="1400" dirty="0">
                          <a:solidFill>
                            <a:schemeClr val="tx1"/>
                          </a:solidFill>
                        </a:rPr>
                        <a:t>24</a:t>
                      </a:r>
                      <a:r>
                        <a:rPr kumimoji="1" lang="ja-JP" altLang="en-US" sz="1400" dirty="0">
                          <a:solidFill>
                            <a:schemeClr val="tx1"/>
                          </a:solidFill>
                        </a:rPr>
                        <a:t>区、</a:t>
                      </a:r>
                      <a:r>
                        <a:rPr kumimoji="1" lang="en-US" altLang="ja-JP" sz="1400" dirty="0" smtClean="0">
                          <a:solidFill>
                            <a:schemeClr val="tx1"/>
                          </a:solidFill>
                        </a:rPr>
                        <a:t>12</a:t>
                      </a:r>
                      <a:r>
                        <a:rPr kumimoji="1" lang="ja-JP" altLang="en-US" sz="1400" dirty="0" smtClean="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登録制度　　　　</a:t>
                      </a:r>
                      <a:r>
                        <a:rPr kumimoji="1" lang="en-US" altLang="ja-JP" sz="1400" dirty="0">
                          <a:solidFill>
                            <a:schemeClr val="tx1"/>
                          </a:solidFill>
                        </a:rPr>
                        <a:t>17</a:t>
                      </a:r>
                      <a:r>
                        <a:rPr kumimoji="1" lang="ja-JP" altLang="en-US" sz="1400" dirty="0">
                          <a:solidFill>
                            <a:schemeClr val="tx1"/>
                          </a:solidFill>
                        </a:rPr>
                        <a:t>区、</a:t>
                      </a:r>
                      <a:r>
                        <a:rPr kumimoji="1" lang="en-US" altLang="ja-JP" sz="1400" dirty="0">
                          <a:solidFill>
                            <a:schemeClr val="tx1"/>
                          </a:solidFill>
                        </a:rPr>
                        <a:t>2</a:t>
                      </a:r>
                      <a:r>
                        <a:rPr kumimoji="1" lang="ja-JP" altLang="en-US" sz="1400" dirty="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覚書　　　　　　　</a:t>
                      </a:r>
                      <a:r>
                        <a:rPr kumimoji="1" lang="en-US" altLang="ja-JP" sz="1400" dirty="0" smtClean="0">
                          <a:solidFill>
                            <a:schemeClr val="tx1"/>
                          </a:solidFill>
                        </a:rPr>
                        <a:t>17</a:t>
                      </a:r>
                      <a:r>
                        <a:rPr kumimoji="1" lang="ja-JP" altLang="en-US" sz="1400" dirty="0" smtClean="0">
                          <a:solidFill>
                            <a:schemeClr val="tx1"/>
                          </a:solidFill>
                        </a:rPr>
                        <a:t>区</a:t>
                      </a:r>
                      <a:r>
                        <a:rPr kumimoji="1" lang="ja-JP" altLang="en-US" sz="1400" dirty="0">
                          <a:solidFill>
                            <a:schemeClr val="tx1"/>
                          </a:solidFill>
                        </a:rPr>
                        <a:t>、</a:t>
                      </a:r>
                      <a:r>
                        <a:rPr kumimoji="1" lang="en-US" altLang="ja-JP" sz="1400" dirty="0">
                          <a:solidFill>
                            <a:schemeClr val="tx1"/>
                          </a:solidFill>
                        </a:rPr>
                        <a:t>2</a:t>
                      </a:r>
                      <a:r>
                        <a:rPr kumimoji="1" lang="ja-JP" altLang="en-US" sz="1400" dirty="0">
                          <a:solidFill>
                            <a:schemeClr val="tx1"/>
                          </a:solidFill>
                        </a:rPr>
                        <a:t>局</a:t>
                      </a:r>
                      <a:endParaRPr kumimoji="1" lang="en-US" altLang="ja-JP" sz="1400" dirty="0">
                        <a:solidFill>
                          <a:schemeClr val="tx1"/>
                        </a:solidFill>
                      </a:endParaRPr>
                    </a:p>
                    <a:p>
                      <a:pPr algn="l"/>
                      <a:r>
                        <a:rPr kumimoji="1" lang="ja-JP" altLang="en-US" sz="1400" dirty="0">
                          <a:solidFill>
                            <a:schemeClr val="tx1"/>
                          </a:solidFill>
                        </a:rPr>
                        <a:t>その他連携　　　　　　</a:t>
                      </a:r>
                      <a:r>
                        <a:rPr kumimoji="1" lang="ja-JP" altLang="en-US" sz="1400" dirty="0" smtClean="0">
                          <a:solidFill>
                            <a:schemeClr val="tx1"/>
                          </a:solidFill>
                        </a:rPr>
                        <a:t>  </a:t>
                      </a:r>
                      <a:r>
                        <a:rPr kumimoji="1" lang="en-US" altLang="ja-JP" sz="1400" dirty="0" smtClean="0">
                          <a:solidFill>
                            <a:schemeClr val="tx1"/>
                          </a:solidFill>
                        </a:rPr>
                        <a:t>3</a:t>
                      </a:r>
                      <a:r>
                        <a:rPr kumimoji="1" lang="ja-JP" altLang="en-US" sz="1400" dirty="0" smtClean="0">
                          <a:solidFill>
                            <a:schemeClr val="tx1"/>
                          </a:solidFill>
                        </a:rPr>
                        <a:t>局</a:t>
                      </a:r>
                      <a:endParaRPr kumimoji="1"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436690">
                <a:tc gridSpan="4">
                  <a:txBody>
                    <a:bodyPr/>
                    <a:lstStyle/>
                    <a:p>
                      <a:pPr algn="l"/>
                      <a:endParaRPr kumimoji="1" lang="en-US" altLang="ja-JP" sz="1300" b="1" dirty="0">
                        <a:solidFill>
                          <a:schemeClr val="tx1"/>
                        </a:solidFill>
                        <a:latin typeface="+mj-ea"/>
                        <a:ea typeface="+mj-ea"/>
                      </a:endParaRPr>
                    </a:p>
                    <a:p>
                      <a:pPr algn="l"/>
                      <a:r>
                        <a:rPr kumimoji="1" lang="en-US" altLang="ja-JP" sz="1300" b="1" dirty="0">
                          <a:solidFill>
                            <a:schemeClr val="tx1"/>
                          </a:solidFill>
                          <a:latin typeface="+mj-ea"/>
                          <a:ea typeface="+mj-ea"/>
                        </a:rPr>
                        <a:t>〔</a:t>
                      </a:r>
                      <a:r>
                        <a:rPr kumimoji="1" lang="ja-JP" altLang="en-US" sz="1300" b="1" dirty="0">
                          <a:solidFill>
                            <a:schemeClr val="tx1"/>
                          </a:solidFill>
                          <a:latin typeface="+mj-ea"/>
                          <a:ea typeface="+mj-ea"/>
                        </a:rPr>
                        <a:t>その他の連携メニュー</a:t>
                      </a:r>
                      <a:r>
                        <a:rPr kumimoji="1" lang="en-US" altLang="ja-JP" sz="1300" b="1" dirty="0">
                          <a:solidFill>
                            <a:schemeClr val="tx1"/>
                          </a:solidFill>
                          <a:latin typeface="+mj-ea"/>
                          <a:ea typeface="+mj-ea"/>
                        </a:rPr>
                        <a:t>〕</a:t>
                      </a:r>
                    </a:p>
                    <a:p>
                      <a:pPr algn="l"/>
                      <a:endParaRPr kumimoji="1" lang="en-US" altLang="ja-JP" sz="1300" b="1"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a:solidFill>
                            <a:schemeClr val="tx1"/>
                          </a:solidFill>
                        </a:rPr>
                        <a:t>　　</a:t>
                      </a:r>
                      <a:r>
                        <a:rPr kumimoji="1" lang="ja-JP" altLang="en-US" sz="1200" b="0" dirty="0">
                          <a:solidFill>
                            <a:schemeClr val="tx1"/>
                          </a:solidFill>
                        </a:rPr>
                        <a:t>■ </a:t>
                      </a:r>
                      <a:r>
                        <a:rPr kumimoji="1" lang="ja-JP" altLang="en-US" sz="1200" b="1" dirty="0">
                          <a:solidFill>
                            <a:schemeClr val="tx1"/>
                          </a:solidFill>
                        </a:rPr>
                        <a:t>地域貢献企業バンク制度</a:t>
                      </a:r>
                    </a:p>
                    <a:p>
                      <a:pPr lvl="1"/>
                      <a:r>
                        <a:rPr kumimoji="1" lang="ja-JP" altLang="en-US" sz="1200" b="1" dirty="0">
                          <a:solidFill>
                            <a:schemeClr val="tx1"/>
                          </a:solidFill>
                        </a:rPr>
                        <a:t>　</a:t>
                      </a:r>
                      <a:r>
                        <a:rPr kumimoji="1" lang="ja-JP" altLang="en-US" sz="1200" dirty="0">
                          <a:solidFill>
                            <a:schemeClr val="tx1"/>
                          </a:solidFill>
                        </a:rPr>
                        <a:t>企業の社会貢献・地域貢献と行政の施策展開における公民連携の取組のニーズのマッチングにより、府民・市民サービスの向上及び地域の活性化をめざす制度。</a:t>
                      </a:r>
                    </a:p>
                    <a:p>
                      <a:pPr lvl="1"/>
                      <a:r>
                        <a:rPr kumimoji="1" lang="ja-JP" altLang="en-US" sz="1200" dirty="0">
                          <a:solidFill>
                            <a:schemeClr val="tx1"/>
                          </a:solidFill>
                        </a:rPr>
                        <a:t>　企業の社会貢献及び利便性を高める観点から、府市連携を図り、本市においても</a:t>
                      </a:r>
                      <a:r>
                        <a:rPr lang="en-US" altLang="ja-JP" sz="1200" dirty="0">
                          <a:solidFill>
                            <a:schemeClr val="tx1"/>
                          </a:solidFill>
                        </a:rPr>
                        <a:t>2017</a:t>
                      </a:r>
                      <a:r>
                        <a:rPr lang="ja-JP" altLang="en-US" sz="1200" dirty="0">
                          <a:solidFill>
                            <a:schemeClr val="tx1"/>
                          </a:solidFill>
                        </a:rPr>
                        <a:t>年</a:t>
                      </a:r>
                      <a:r>
                        <a:rPr kumimoji="1" lang="ja-JP" altLang="en-US" sz="1200" dirty="0">
                          <a:solidFill>
                            <a:schemeClr val="tx1"/>
                          </a:solidFill>
                        </a:rPr>
                        <a:t>４月から同制度を活用、本市への協力希望に応じて企業登録を行い、本市の施策とのマッチングを行うこととしている。</a:t>
                      </a:r>
                      <a:endParaRPr kumimoji="1" lang="en-US" altLang="ja-JP" sz="1200" dirty="0">
                        <a:solidFill>
                          <a:schemeClr val="tx1"/>
                        </a:solidFill>
                      </a:endParaRPr>
                    </a:p>
                    <a:p>
                      <a:pPr lvl="0"/>
                      <a:r>
                        <a:rPr kumimoji="1" lang="ja-JP" altLang="en-US" sz="1200" dirty="0">
                          <a:solidFill>
                            <a:schemeClr val="tx1"/>
                          </a:solidFill>
                        </a:rPr>
                        <a:t>　　　</a:t>
                      </a:r>
                      <a:endParaRPr kumimoji="1"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 </a:t>
                      </a:r>
                      <a:r>
                        <a:rPr kumimoji="1" lang="ja-JP" altLang="en-US" sz="1200" b="1" dirty="0">
                          <a:solidFill>
                            <a:schemeClr val="tx1"/>
                          </a:solidFill>
                        </a:rPr>
                        <a:t>市民活動総合ポータルサイトへの登録</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市民活動総合ポータルサイトは、市民活動団体の情報や、市民活動に役立つ情報（ノウハウ・助成金・講座等）を一元的に収集し、</a:t>
                      </a:r>
                      <a:r>
                        <a:rPr kumimoji="1" lang="en-US" altLang="ja-JP" sz="1200" dirty="0">
                          <a:solidFill>
                            <a:schemeClr val="tx1"/>
                          </a:solidFill>
                        </a:rPr>
                        <a:t>WEB</a:t>
                      </a:r>
                      <a:r>
                        <a:rPr kumimoji="1" lang="ja-JP" altLang="en-US" sz="1200" dirty="0">
                          <a:solidFill>
                            <a:schemeClr val="tx1"/>
                          </a:solidFill>
                        </a:rPr>
                        <a:t>サイト上で発信するもの。</a:t>
                      </a:r>
                      <a:endParaRPr kumimoji="1" lang="en-US" altLang="ja-JP" sz="1200"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　企業の持つノウハウや場所・資金等の資源提供情報についても、企業登録することで、市民活動団体向けに情報発信できるしくみ。</a:t>
                      </a:r>
                      <a:endParaRPr kumimoji="1" lang="en-US" altLang="ja-JP" sz="12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tc hMerge="1">
                  <a:txBody>
                    <a:bodyPr/>
                    <a:lstStyle/>
                    <a:p>
                      <a:pPr algn="l"/>
                      <a:endParaRPr kumimoji="1" lang="ja-JP" altLang="en-US" sz="1100" dirty="0">
                        <a:solidFill>
                          <a:schemeClr val="tx1"/>
                        </a:solidFill>
                      </a:endParaRPr>
                    </a:p>
                  </a:txBody>
                  <a:tcPr anchor="ctr"/>
                </a:tc>
                <a:extLst>
                  <a:ext uri="{0D108BD9-81ED-4DB2-BD59-A6C34878D82A}">
                    <a16:rowId xmlns:a16="http://schemas.microsoft.com/office/drawing/2014/main" xmlns="" val="10003"/>
                  </a:ext>
                </a:extLst>
              </a:tr>
            </a:tbl>
          </a:graphicData>
        </a:graphic>
      </p:graphicFrame>
      <p:sp>
        <p:nvSpPr>
          <p:cNvPr id="17" name="正方形/長方形 16"/>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13" name="テキスト ボックス 12"/>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30</a:t>
            </a:r>
            <a:r>
              <a:rPr lang="en-US" altLang="ja-JP" sz="1400" dirty="0" smtClean="0">
                <a:solidFill>
                  <a:prstClr val="black"/>
                </a:solidFill>
              </a:rPr>
              <a:t>)</a:t>
            </a:r>
            <a:endParaRPr lang="ja-JP" altLang="en-US" sz="1400" dirty="0">
              <a:solidFill>
                <a:prstClr val="black"/>
              </a:solidFill>
            </a:endParaRPr>
          </a:p>
        </p:txBody>
      </p:sp>
      <p:sp>
        <p:nvSpPr>
          <p:cNvPr id="14" name="テキスト ボックス 13"/>
          <p:cNvSpPr txBox="1"/>
          <p:nvPr/>
        </p:nvSpPr>
        <p:spPr>
          <a:xfrm>
            <a:off x="0" y="1"/>
            <a:ext cx="7668344" cy="430887"/>
          </a:xfrm>
          <a:prstGeom prst="rect">
            <a:avLst/>
          </a:prstGeom>
          <a:noFill/>
        </p:spPr>
        <p:txBody>
          <a:bodyPr wrap="square" rtlCol="0">
            <a:spAutoFit/>
          </a:bodyPr>
          <a:lstStyle/>
          <a:p>
            <a:r>
              <a:rPr lang="en-US" altLang="ja-JP" sz="1100" dirty="0"/>
              <a:t>Ⅱ</a:t>
            </a:r>
            <a:r>
              <a:rPr lang="ja-JP" altLang="en-US" sz="1100" dirty="0"/>
              <a:t>公民連携／経営形態の見直し</a:t>
            </a:r>
            <a:r>
              <a:rPr lang="en-US" altLang="ja-JP" sz="1100" dirty="0" smtClean="0"/>
              <a:t>【</a:t>
            </a:r>
            <a:r>
              <a:rPr lang="ja-JP" altLang="en-US" sz="1100" dirty="0" smtClean="0"/>
              <a:t>公民連携の推進</a:t>
            </a:r>
            <a:r>
              <a:rPr lang="en-US" altLang="ja-JP" sz="1100" dirty="0" smtClean="0"/>
              <a:t>】</a:t>
            </a:r>
            <a:r>
              <a:rPr lang="ja-JP" altLang="en-US" sz="1100" dirty="0"/>
              <a:t>・企業等との連携</a:t>
            </a:r>
          </a:p>
          <a:p>
            <a:endParaRPr lang="en-US" altLang="ja-JP" sz="1100" dirty="0">
              <a:solidFill>
                <a:srgbClr val="FF0000"/>
              </a:solidFill>
            </a:endParaRPr>
          </a:p>
        </p:txBody>
      </p:sp>
    </p:spTree>
    <p:extLst>
      <p:ext uri="{BB962C8B-B14F-4D97-AF65-F5344CB8AC3E}">
        <p14:creationId xmlns:p14="http://schemas.microsoft.com/office/powerpoint/2010/main" val="39308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181</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③　民間企業・大学と連携したビッグデータの取組み</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332099" y="1078285"/>
            <a:ext cx="7227789" cy="1846659"/>
          </a:xfrm>
          <a:prstGeom prst="rect">
            <a:avLst/>
          </a:prstGeom>
          <a:noFill/>
        </p:spPr>
        <p:txBody>
          <a:bodyPr wrap="square" rtlCol="0">
            <a:spAutoFit/>
          </a:bodyPr>
          <a:lstStyle/>
          <a:p>
            <a:r>
              <a:rPr lang="ja-JP" altLang="en-US" b="1" dirty="0">
                <a:latin typeface="+mj-ea"/>
                <a:ea typeface="+mj-ea"/>
              </a:rPr>
              <a:t>クルマのビッグデータを活用した実証実験（</a:t>
            </a:r>
            <a:r>
              <a:rPr lang="en-US" altLang="ja-JP" b="1" dirty="0">
                <a:latin typeface="+mj-ea"/>
                <a:ea typeface="+mj-ea"/>
              </a:rPr>
              <a:t>2015</a:t>
            </a:r>
            <a:r>
              <a:rPr lang="ja-JP" altLang="en-US" b="1" dirty="0" err="1">
                <a:latin typeface="+mj-ea"/>
                <a:ea typeface="+mj-ea"/>
              </a:rPr>
              <a:t>、</a:t>
            </a:r>
            <a:r>
              <a:rPr lang="en-US" altLang="ja-JP" b="1" dirty="0">
                <a:latin typeface="+mj-ea"/>
                <a:ea typeface="+mj-ea"/>
              </a:rPr>
              <a:t>2016</a:t>
            </a:r>
            <a:r>
              <a:rPr lang="ja-JP" altLang="en-US" b="1" dirty="0">
                <a:latin typeface="+mj-ea"/>
                <a:ea typeface="+mj-ea"/>
              </a:rPr>
              <a:t>年度）</a:t>
            </a:r>
            <a:endParaRPr lang="en-US" altLang="ja-JP" b="1" dirty="0">
              <a:latin typeface="+mj-ea"/>
              <a:ea typeface="+mj-ea"/>
            </a:endParaRPr>
          </a:p>
          <a:p>
            <a:endParaRPr kumimoji="1" lang="en-US" altLang="ja-JP" sz="1600" b="1" dirty="0">
              <a:solidFill>
                <a:srgbClr val="0033CC"/>
              </a:solidFill>
              <a:latin typeface="HGS創英角ｺﾞｼｯｸUB" panose="020B0900000000000000" pitchFamily="50" charset="-128"/>
              <a:ea typeface="HGS創英角ｺﾞｼｯｸUB" panose="020B0900000000000000" pitchFamily="50" charset="-128"/>
            </a:endParaRPr>
          </a:p>
          <a:p>
            <a:pPr marL="342900" indent="-342900">
              <a:buFont typeface="Arial" panose="020B0604020202020204" pitchFamily="34" charset="0"/>
              <a:buChar char="•"/>
            </a:pPr>
            <a:r>
              <a:rPr lang="ja-JP" altLang="en-US" sz="1600" dirty="0">
                <a:latin typeface="+mn-ea"/>
              </a:rPr>
              <a:t>トヨタＩＴ開発センター</a:t>
            </a:r>
            <a:r>
              <a:rPr lang="en-US" altLang="ja-JP" sz="1600" dirty="0">
                <a:latin typeface="+mn-ea"/>
              </a:rPr>
              <a:t>(2015</a:t>
            </a:r>
            <a:r>
              <a:rPr lang="ja-JP" altLang="en-US" sz="1600" dirty="0">
                <a:latin typeface="+mn-ea"/>
              </a:rPr>
              <a:t>～</a:t>
            </a:r>
            <a:r>
              <a:rPr lang="en-US" altLang="ja-JP" sz="1600" dirty="0">
                <a:latin typeface="+mn-ea"/>
              </a:rPr>
              <a:t>2016)</a:t>
            </a:r>
            <a:r>
              <a:rPr lang="ja-JP" altLang="en-US" sz="1600" dirty="0" err="1">
                <a:latin typeface="+mn-ea"/>
              </a:rPr>
              <a:t>、</a:t>
            </a:r>
            <a:r>
              <a:rPr lang="ja-JP" altLang="en-US" sz="1600" dirty="0">
                <a:latin typeface="+mn-ea"/>
              </a:rPr>
              <a:t>ヤマト運輸（</a:t>
            </a:r>
            <a:r>
              <a:rPr lang="en-US" altLang="ja-JP" sz="1600" dirty="0">
                <a:latin typeface="+mn-ea"/>
              </a:rPr>
              <a:t>2016</a:t>
            </a:r>
            <a:r>
              <a:rPr lang="ja-JP" altLang="en-US" sz="1600" dirty="0">
                <a:latin typeface="+mn-ea"/>
              </a:rPr>
              <a:t>）と協働。</a:t>
            </a:r>
            <a:r>
              <a:rPr lang="en-US" altLang="ja-JP" sz="1600" dirty="0">
                <a:latin typeface="+mn-ea"/>
              </a:rPr>
              <a:t>80</a:t>
            </a:r>
            <a:r>
              <a:rPr lang="ja-JP" altLang="en-US" sz="1600" dirty="0">
                <a:latin typeface="+mn-ea"/>
              </a:rPr>
              <a:t>台の走行データ</a:t>
            </a:r>
            <a:r>
              <a:rPr lang="en-US" altLang="ja-JP" sz="1600" dirty="0">
                <a:latin typeface="+mn-ea"/>
              </a:rPr>
              <a:t>(1</a:t>
            </a:r>
            <a:r>
              <a:rPr lang="ja-JP" altLang="en-US" sz="1600" dirty="0">
                <a:latin typeface="+mn-ea"/>
              </a:rPr>
              <a:t>秒間に１回送信</a:t>
            </a:r>
            <a:r>
              <a:rPr lang="en-US" altLang="ja-JP" sz="1600" dirty="0">
                <a:latin typeface="+mn-ea"/>
              </a:rPr>
              <a:t>)</a:t>
            </a:r>
            <a:r>
              <a:rPr lang="ja-JP" altLang="en-US" sz="1600" dirty="0">
                <a:latin typeface="+mn-ea"/>
              </a:rPr>
              <a:t>を収集、合計約</a:t>
            </a:r>
            <a:r>
              <a:rPr lang="en-US" altLang="ja-JP" sz="1600" dirty="0">
                <a:latin typeface="+mn-ea"/>
              </a:rPr>
              <a:t>7000</a:t>
            </a:r>
            <a:r>
              <a:rPr lang="ja-JP" altLang="en-US" sz="1600" dirty="0">
                <a:latin typeface="+mn-ea"/>
              </a:rPr>
              <a:t>万件のデータを分析</a:t>
            </a:r>
            <a:endParaRPr lang="en-US" altLang="ja-JP" sz="1600" dirty="0">
              <a:latin typeface="+mn-ea"/>
            </a:endParaRPr>
          </a:p>
          <a:p>
            <a:pPr marL="342900" indent="-342900">
              <a:buFont typeface="Arial" panose="020B0604020202020204" pitchFamily="34" charset="0"/>
              <a:buChar char="•"/>
            </a:pPr>
            <a:r>
              <a:rPr lang="ja-JP" altLang="en-US" sz="1600" dirty="0">
                <a:latin typeface="+mn-ea"/>
              </a:rPr>
              <a:t>ヒヤリハットマップ作成</a:t>
            </a:r>
            <a:r>
              <a:rPr lang="en-US" altLang="ja-JP" sz="1600" dirty="0">
                <a:latin typeface="+mn-ea"/>
              </a:rPr>
              <a:t>(</a:t>
            </a:r>
            <a:r>
              <a:rPr lang="ja-JP" altLang="en-US" sz="1600" dirty="0">
                <a:latin typeface="+mn-ea"/>
              </a:rPr>
              <a:t>北区、中央区、福島区</a:t>
            </a:r>
            <a:r>
              <a:rPr lang="en-US" altLang="ja-JP" sz="1600" dirty="0">
                <a:latin typeface="+mn-ea"/>
              </a:rPr>
              <a:t>)</a:t>
            </a:r>
          </a:p>
          <a:p>
            <a:pPr marL="342900" indent="-342900">
              <a:buFont typeface="Arial" panose="020B0604020202020204" pitchFamily="34" charset="0"/>
              <a:buChar char="•"/>
            </a:pPr>
            <a:r>
              <a:rPr lang="ja-JP" altLang="en-US" sz="1600" dirty="0">
                <a:latin typeface="+mj-ea"/>
              </a:rPr>
              <a:t>自動車メーカー、阪神高速</a:t>
            </a:r>
            <a:r>
              <a:rPr lang="en-US" altLang="ja-JP" sz="1600" dirty="0">
                <a:latin typeface="+mj-ea"/>
              </a:rPr>
              <a:t>(</a:t>
            </a:r>
            <a:r>
              <a:rPr lang="ja-JP" altLang="en-US" sz="1600" dirty="0">
                <a:latin typeface="+mj-ea"/>
              </a:rPr>
              <a:t>株</a:t>
            </a:r>
            <a:r>
              <a:rPr lang="en-US" altLang="ja-JP" sz="1600" dirty="0">
                <a:latin typeface="+mj-ea"/>
              </a:rPr>
              <a:t>)</a:t>
            </a:r>
            <a:r>
              <a:rPr lang="ja-JP" altLang="en-US" sz="1600" dirty="0" err="1">
                <a:latin typeface="+mj-ea"/>
              </a:rPr>
              <a:t>、</a:t>
            </a:r>
            <a:r>
              <a:rPr lang="ja-JP" altLang="en-US" sz="1600" dirty="0">
                <a:latin typeface="+mj-ea"/>
              </a:rPr>
              <a:t>大阪府警等、データホルダーと条件が一致した場合、データを提供してもらえる</a:t>
            </a:r>
            <a:r>
              <a:rPr lang="ja-JP" altLang="en-US" sz="1600" u="sng" dirty="0">
                <a:latin typeface="+mj-ea"/>
              </a:rPr>
              <a:t>関係</a:t>
            </a:r>
            <a:r>
              <a:rPr lang="ja-JP" altLang="en-US" sz="1600" dirty="0">
                <a:latin typeface="+mj-ea"/>
              </a:rPr>
              <a:t>を構築</a:t>
            </a:r>
            <a:endParaRPr lang="en-US" altLang="ja-JP" sz="1600" dirty="0">
              <a:latin typeface="+mj-ea"/>
            </a:endParaRPr>
          </a:p>
        </p:txBody>
      </p:sp>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0806" y="3169367"/>
            <a:ext cx="1560535" cy="979713"/>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666" y="3156675"/>
            <a:ext cx="1523492" cy="989208"/>
          </a:xfrm>
          <a:prstGeom prst="rect">
            <a:avLst/>
          </a:prstGeom>
        </p:spPr>
      </p:pic>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760" y="1587691"/>
            <a:ext cx="1611703" cy="1193237"/>
          </a:xfrm>
          <a:prstGeom prst="rect">
            <a:avLst/>
          </a:prstGeom>
        </p:spPr>
      </p:pic>
      <p:sp>
        <p:nvSpPr>
          <p:cNvPr id="23" name="ストライプ矢印 22"/>
          <p:cNvSpPr/>
          <p:nvPr/>
        </p:nvSpPr>
        <p:spPr>
          <a:xfrm rot="18959493">
            <a:off x="6976955" y="3208857"/>
            <a:ext cx="1165864" cy="358288"/>
          </a:xfrm>
          <a:prstGeom prst="stripedRightArrow">
            <a:avLst>
              <a:gd name="adj1" fmla="val 35545"/>
              <a:gd name="adj2" fmla="val 8565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1600" b="1" dirty="0">
              <a:solidFill>
                <a:schemeClr val="tx1"/>
              </a:solidFill>
              <a:latin typeface="+mn-ea"/>
            </a:endParaRPr>
          </a:p>
        </p:txBody>
      </p:sp>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396" y="3164008"/>
            <a:ext cx="1516233" cy="977128"/>
          </a:xfrm>
          <a:prstGeom prst="rect">
            <a:avLst/>
          </a:prstGeom>
        </p:spPr>
      </p:pic>
      <p:sp>
        <p:nvSpPr>
          <p:cNvPr id="37" name="テキスト ボックス 36"/>
          <p:cNvSpPr txBox="1"/>
          <p:nvPr/>
        </p:nvSpPr>
        <p:spPr>
          <a:xfrm>
            <a:off x="7897615" y="3289891"/>
            <a:ext cx="1181848" cy="738664"/>
          </a:xfrm>
          <a:prstGeom prst="rect">
            <a:avLst/>
          </a:prstGeom>
          <a:noFill/>
        </p:spPr>
        <p:txBody>
          <a:bodyPr wrap="square" rtlCol="0">
            <a:spAutoFit/>
          </a:bodyPr>
          <a:lstStyle/>
          <a:p>
            <a:r>
              <a:rPr lang="ja-JP" altLang="en-US" sz="1400" b="1" dirty="0">
                <a:solidFill>
                  <a:srgbClr val="FF0000"/>
                </a:solidFill>
              </a:rPr>
              <a:t>アイコンを</a:t>
            </a:r>
            <a:endParaRPr lang="en-US" altLang="ja-JP" sz="1400" b="1" dirty="0">
              <a:solidFill>
                <a:srgbClr val="FF0000"/>
              </a:solidFill>
            </a:endParaRPr>
          </a:p>
          <a:p>
            <a:r>
              <a:rPr lang="ja-JP" altLang="en-US" sz="1400" b="1" dirty="0">
                <a:solidFill>
                  <a:srgbClr val="FF0000"/>
                </a:solidFill>
              </a:rPr>
              <a:t>タップすると</a:t>
            </a:r>
            <a:endParaRPr lang="en-US" altLang="ja-JP" sz="1400" b="1" dirty="0">
              <a:solidFill>
                <a:srgbClr val="FF0000"/>
              </a:solidFill>
            </a:endParaRPr>
          </a:p>
          <a:p>
            <a:r>
              <a:rPr lang="ja-JP" altLang="en-US" sz="1400" b="1" dirty="0">
                <a:solidFill>
                  <a:srgbClr val="FF0000"/>
                </a:solidFill>
              </a:rPr>
              <a:t>内容表示</a:t>
            </a:r>
            <a:endParaRPr kumimoji="1" lang="ja-JP" altLang="en-US" sz="1400" b="1" dirty="0">
              <a:solidFill>
                <a:srgbClr val="FF0000"/>
              </a:solidFill>
            </a:endParaRPr>
          </a:p>
        </p:txBody>
      </p:sp>
      <p:sp>
        <p:nvSpPr>
          <p:cNvPr id="39" name="正方形/長方形 38"/>
          <p:cNvSpPr/>
          <p:nvPr/>
        </p:nvSpPr>
        <p:spPr>
          <a:xfrm>
            <a:off x="353968" y="4699010"/>
            <a:ext cx="8186192" cy="1754326"/>
          </a:xfrm>
          <a:prstGeom prst="rect">
            <a:avLst/>
          </a:prstGeom>
        </p:spPr>
        <p:txBody>
          <a:bodyPr wrap="square">
            <a:spAutoFit/>
          </a:bodyPr>
          <a:lstStyle/>
          <a:p>
            <a:r>
              <a:rPr lang="ja-JP" altLang="en-US" b="1" dirty="0">
                <a:latin typeface="+mn-ea"/>
              </a:rPr>
              <a:t>生活保護のビッグデータ分析（</a:t>
            </a:r>
            <a:r>
              <a:rPr lang="en-US" altLang="ja-JP" b="1" dirty="0">
                <a:latin typeface="+mn-ea"/>
              </a:rPr>
              <a:t>2016</a:t>
            </a:r>
            <a:r>
              <a:rPr lang="ja-JP" altLang="en-US" b="1" dirty="0">
                <a:latin typeface="+mn-ea"/>
              </a:rPr>
              <a:t>年度～</a:t>
            </a:r>
            <a:r>
              <a:rPr lang="en-US" altLang="ja-JP" b="1" dirty="0">
                <a:latin typeface="+mn-ea"/>
              </a:rPr>
              <a:t>2017</a:t>
            </a:r>
            <a:r>
              <a:rPr lang="ja-JP" altLang="en-US" b="1" dirty="0">
                <a:latin typeface="+mn-ea"/>
              </a:rPr>
              <a:t>年度）　</a:t>
            </a:r>
            <a:r>
              <a:rPr lang="ja-JP" altLang="en-US" b="1" dirty="0">
                <a:solidFill>
                  <a:srgbClr val="FF0000"/>
                </a:solidFill>
                <a:latin typeface="+mn-ea"/>
              </a:rPr>
              <a:t>（全国初）</a:t>
            </a:r>
          </a:p>
          <a:p>
            <a:endParaRPr lang="en-US" altLang="ja-JP" dirty="0">
              <a:solidFill>
                <a:srgbClr val="0033CC"/>
              </a:solidFill>
              <a:latin typeface="+mn-ea"/>
            </a:endParaRPr>
          </a:p>
          <a:p>
            <a:pPr marL="342900" indent="-342900">
              <a:buFont typeface="Arial" panose="020B0604020202020204" pitchFamily="34" charset="0"/>
              <a:buChar char="•"/>
            </a:pPr>
            <a:r>
              <a:rPr lang="ja-JP" altLang="en-US" dirty="0">
                <a:latin typeface="+mn-ea"/>
              </a:rPr>
              <a:t>本市保有の行政データを用いる初のケース。大阪市立大学と連携</a:t>
            </a:r>
            <a:endParaRPr lang="en-US" altLang="ja-JP" dirty="0">
              <a:latin typeface="+mn-ea"/>
            </a:endParaRPr>
          </a:p>
          <a:p>
            <a:pPr marL="342900" indent="-342900">
              <a:buFont typeface="Arial" panose="020B0604020202020204" pitchFamily="34" charset="0"/>
              <a:buChar char="•"/>
            </a:pPr>
            <a:r>
              <a:rPr lang="ja-JP" altLang="en-US" dirty="0">
                <a:latin typeface="+mn-ea"/>
              </a:rPr>
              <a:t>これまで経験や感覚で言われる事に対し、はじめてデータに基く分析を実施</a:t>
            </a:r>
            <a:endParaRPr lang="en-US" altLang="ja-JP" dirty="0">
              <a:latin typeface="+mn-ea"/>
            </a:endParaRPr>
          </a:p>
          <a:p>
            <a:pPr marL="342900" indent="-342900">
              <a:buFont typeface="Arial" panose="020B0604020202020204" pitchFamily="34" charset="0"/>
              <a:buChar char="•"/>
            </a:pPr>
            <a:r>
              <a:rPr lang="ja-JP" altLang="en-US" dirty="0">
                <a:latin typeface="+mn-ea"/>
              </a:rPr>
              <a:t>被保護世帯数などマクロ的な統計から、男女別、受給期間、保護廃止理由等のクロス集計からより詳細な分析が可能になった。</a:t>
            </a:r>
            <a:endParaRPr lang="en-US" altLang="ja-JP" dirty="0">
              <a:latin typeface="+mn-ea"/>
            </a:endParaRPr>
          </a:p>
        </p:txBody>
      </p:sp>
      <p:sp>
        <p:nvSpPr>
          <p:cNvPr id="40" name="正方形/長方形 39"/>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16"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7" name="テキスト ボックス 16"/>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spTree>
    <p:extLst>
      <p:ext uri="{BB962C8B-B14F-4D97-AF65-F5344CB8AC3E}">
        <p14:creationId xmlns:p14="http://schemas.microsoft.com/office/powerpoint/2010/main" val="1758858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182</a:t>
            </a:fld>
            <a:endParaRPr kumimoji="1" lang="ja-JP" altLang="en-US"/>
          </a:p>
        </p:txBody>
      </p:sp>
      <p:sp>
        <p:nvSpPr>
          <p:cNvPr id="59" name="正方形/長方形 58"/>
          <p:cNvSpPr/>
          <p:nvPr/>
        </p:nvSpPr>
        <p:spPr>
          <a:xfrm>
            <a:off x="323528" y="323364"/>
            <a:ext cx="6336704" cy="369332"/>
          </a:xfrm>
          <a:prstGeom prst="rect">
            <a:avLst/>
          </a:prstGeom>
        </p:spPr>
        <p:txBody>
          <a:bodyPr wrap="square">
            <a:spAutoFit/>
          </a:bodyPr>
          <a:lstStyle/>
          <a:p>
            <a:r>
              <a:rPr lang="ja-JP" altLang="en-US" b="1" dirty="0">
                <a:latin typeface="+mn-ea"/>
              </a:rPr>
              <a:t>④　タブレット端末の短期貸与及びモデル事業の取組み</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715915" y="3143903"/>
            <a:ext cx="712069" cy="646331"/>
          </a:xfrm>
          <a:prstGeom prst="rect">
            <a:avLst/>
          </a:prstGeom>
          <a:noFill/>
        </p:spPr>
        <p:txBody>
          <a:bodyPr wrap="square" rtlCol="0">
            <a:spAutoFit/>
          </a:bodyPr>
          <a:lstStyle/>
          <a:p>
            <a:r>
              <a:rPr lang="ja-JP" altLang="en-US" dirty="0"/>
              <a:t>目標</a:t>
            </a:r>
            <a:endParaRPr lang="en-US" altLang="ja-JP" dirty="0"/>
          </a:p>
          <a:p>
            <a:r>
              <a:rPr kumimoji="1" lang="en-US" altLang="ja-JP" dirty="0"/>
              <a:t>60%</a:t>
            </a:r>
            <a:endParaRPr kumimoji="1" lang="ja-JP" altLang="en-US" dirty="0"/>
          </a:p>
        </p:txBody>
      </p:sp>
      <p:sp>
        <p:nvSpPr>
          <p:cNvPr id="9" name="正方形/長方形 8"/>
          <p:cNvSpPr/>
          <p:nvPr/>
        </p:nvSpPr>
        <p:spPr>
          <a:xfrm>
            <a:off x="179512" y="764704"/>
            <a:ext cx="8892480" cy="646331"/>
          </a:xfrm>
          <a:prstGeom prst="rect">
            <a:avLst/>
          </a:prstGeom>
        </p:spPr>
        <p:txBody>
          <a:bodyPr wrap="square">
            <a:spAutoFit/>
          </a:bodyPr>
          <a:lstStyle/>
          <a:p>
            <a:r>
              <a:rPr lang="ja-JP" altLang="en-US" dirty="0">
                <a:latin typeface="Calibri" pitchFamily="34" charset="0"/>
              </a:rPr>
              <a:t>・タブレット端末短期貸与は目標の</a:t>
            </a:r>
            <a:r>
              <a:rPr lang="en-US" altLang="ja-JP" dirty="0">
                <a:latin typeface="Calibri" pitchFamily="34" charset="0"/>
              </a:rPr>
              <a:t>60%</a:t>
            </a:r>
            <a:r>
              <a:rPr lang="ja-JP" altLang="en-US" dirty="0">
                <a:latin typeface="Calibri" pitchFamily="34" charset="0"/>
              </a:rPr>
              <a:t>を上回る稼働率を達成</a:t>
            </a:r>
            <a:endParaRPr lang="en-US" altLang="ja-JP" dirty="0">
              <a:latin typeface="Calibri" pitchFamily="34" charset="0"/>
            </a:endParaRPr>
          </a:p>
          <a:p>
            <a:r>
              <a:rPr lang="ja-JP" altLang="en-US" dirty="0"/>
              <a:t>・モデル事業</a:t>
            </a:r>
            <a:r>
              <a:rPr lang="en-US" altLang="ja-JP" sz="1200" dirty="0"/>
              <a:t>※</a:t>
            </a:r>
            <a:r>
              <a:rPr lang="ja-JP" altLang="en-US" dirty="0"/>
              <a:t>の活用事例数は</a:t>
            </a:r>
            <a:r>
              <a:rPr lang="en-US" altLang="ja-JP" dirty="0"/>
              <a:t>44</a:t>
            </a:r>
            <a:r>
              <a:rPr lang="ja-JP" altLang="en-US" dirty="0"/>
              <a:t>件に上り、多様な事業で活用されている。</a:t>
            </a:r>
            <a:endParaRPr lang="en-US" altLang="ja-JP" dirty="0"/>
          </a:p>
        </p:txBody>
      </p:sp>
      <p:sp>
        <p:nvSpPr>
          <p:cNvPr id="10" name="テキスト ボックス 1"/>
          <p:cNvSpPr txBox="1"/>
          <p:nvPr/>
        </p:nvSpPr>
        <p:spPr>
          <a:xfrm>
            <a:off x="333659" y="5199139"/>
            <a:ext cx="3312368" cy="246167"/>
          </a:xfrm>
          <a:prstGeom prst="rect">
            <a:avLst/>
          </a:prstGeom>
          <a:solidFill>
            <a:schemeClr val="bg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100" dirty="0">
                <a:solidFill>
                  <a:schemeClr val="tx1"/>
                </a:solidFill>
              </a:rPr>
              <a:t>※</a:t>
            </a:r>
            <a:r>
              <a:rPr lang="en-US" altLang="ja-JP" dirty="0">
                <a:solidFill>
                  <a:schemeClr val="tx1"/>
                </a:solidFill>
              </a:rPr>
              <a:t>2017</a:t>
            </a:r>
            <a:r>
              <a:rPr kumimoji="1" lang="ja-JP" altLang="en-US" sz="1100" dirty="0">
                <a:solidFill>
                  <a:schemeClr val="tx1"/>
                </a:solidFill>
              </a:rPr>
              <a:t>年</a:t>
            </a:r>
            <a:r>
              <a:rPr kumimoji="1" lang="en-US" altLang="ja-JP" sz="1100" dirty="0">
                <a:solidFill>
                  <a:schemeClr val="tx1"/>
                </a:solidFill>
              </a:rPr>
              <a:t>6</a:t>
            </a:r>
            <a:r>
              <a:rPr kumimoji="1" lang="ja-JP" altLang="en-US" sz="1100" dirty="0">
                <a:solidFill>
                  <a:schemeClr val="tx1"/>
                </a:solidFill>
              </a:rPr>
              <a:t>月</a:t>
            </a:r>
            <a:r>
              <a:rPr kumimoji="1" lang="en-US" altLang="ja-JP" sz="1100" dirty="0">
                <a:solidFill>
                  <a:schemeClr val="tx1"/>
                </a:solidFill>
              </a:rPr>
              <a:t>1</a:t>
            </a:r>
            <a:r>
              <a:rPr kumimoji="1" lang="ja-JP" altLang="en-US" sz="1100" dirty="0">
                <a:solidFill>
                  <a:schemeClr val="tx1"/>
                </a:solidFill>
              </a:rPr>
              <a:t>日より貸与台数を</a:t>
            </a:r>
            <a:r>
              <a:rPr kumimoji="1" lang="en-US" altLang="ja-JP" sz="1100" dirty="0">
                <a:solidFill>
                  <a:schemeClr val="tx1"/>
                </a:solidFill>
              </a:rPr>
              <a:t>7</a:t>
            </a:r>
            <a:r>
              <a:rPr kumimoji="1" lang="ja-JP" altLang="en-US" sz="1100" dirty="0">
                <a:solidFill>
                  <a:schemeClr val="tx1"/>
                </a:solidFill>
              </a:rPr>
              <a:t>台→</a:t>
            </a:r>
            <a:r>
              <a:rPr kumimoji="1" lang="en-US" altLang="ja-JP" sz="1100" dirty="0">
                <a:solidFill>
                  <a:schemeClr val="tx1"/>
                </a:solidFill>
              </a:rPr>
              <a:t>10</a:t>
            </a:r>
            <a:r>
              <a:rPr kumimoji="1" lang="ja-JP" altLang="en-US" sz="1100" dirty="0">
                <a:solidFill>
                  <a:schemeClr val="tx1"/>
                </a:solidFill>
              </a:rPr>
              <a:t>台へ変更</a:t>
            </a:r>
          </a:p>
        </p:txBody>
      </p:sp>
      <p:sp>
        <p:nvSpPr>
          <p:cNvPr id="12" name="正方形/長方形 11"/>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14"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5" name="四角形吹き出し 14"/>
          <p:cNvSpPr/>
          <p:nvPr/>
        </p:nvSpPr>
        <p:spPr>
          <a:xfrm>
            <a:off x="845970" y="5737490"/>
            <a:ext cx="4235830" cy="538814"/>
          </a:xfrm>
          <a:prstGeom prst="wedgeRectCallout">
            <a:avLst>
              <a:gd name="adj1" fmla="val -38601"/>
              <a:gd name="adj2" fmla="val -2276"/>
            </a:avLst>
          </a:prstGeom>
          <a:ln w="381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100" dirty="0"/>
              <a:t>※</a:t>
            </a:r>
            <a:r>
              <a:rPr lang="ja-JP" altLang="en-US" sz="1100" dirty="0"/>
              <a:t>モデル事業：</a:t>
            </a:r>
            <a:r>
              <a:rPr lang="en-US" altLang="ja-JP" sz="1100" dirty="0"/>
              <a:t>ICT</a:t>
            </a:r>
            <a:r>
              <a:rPr lang="ja-JP" altLang="en-US" sz="1100" dirty="0"/>
              <a:t>戦略室の行っている短期貸与を利用し、各所属が自発的に担当業務でのタブレット端末の使い方を検討した事業</a:t>
            </a:r>
          </a:p>
        </p:txBody>
      </p:sp>
      <p:sp>
        <p:nvSpPr>
          <p:cNvPr id="16" name="テキスト ボックス 15"/>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2" name="図 1"/>
          <p:cNvPicPr>
            <a:picLocks noChangeAspect="1"/>
          </p:cNvPicPr>
          <p:nvPr/>
        </p:nvPicPr>
        <p:blipFill>
          <a:blip r:embed="rId2"/>
          <a:stretch>
            <a:fillRect/>
          </a:stretch>
        </p:blipFill>
        <p:spPr>
          <a:xfrm>
            <a:off x="333659" y="1446069"/>
            <a:ext cx="4462659" cy="4041998"/>
          </a:xfrm>
          <a:prstGeom prst="rect">
            <a:avLst/>
          </a:prstGeom>
        </p:spPr>
      </p:pic>
      <p:pic>
        <p:nvPicPr>
          <p:cNvPr id="3" name="図 2"/>
          <p:cNvPicPr>
            <a:picLocks noChangeAspect="1"/>
          </p:cNvPicPr>
          <p:nvPr/>
        </p:nvPicPr>
        <p:blipFill>
          <a:blip r:embed="rId3"/>
          <a:stretch>
            <a:fillRect/>
          </a:stretch>
        </p:blipFill>
        <p:spPr>
          <a:xfrm>
            <a:off x="4931463" y="1446069"/>
            <a:ext cx="3889585" cy="5054022"/>
          </a:xfrm>
          <a:prstGeom prst="rect">
            <a:avLst/>
          </a:prstGeom>
        </p:spPr>
      </p:pic>
    </p:spTree>
    <p:extLst>
      <p:ext uri="{BB962C8B-B14F-4D97-AF65-F5344CB8AC3E}">
        <p14:creationId xmlns:p14="http://schemas.microsoft.com/office/powerpoint/2010/main" val="4164007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183</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⑤　タブレット端末の活用検討（各所属）</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79512" y="764704"/>
            <a:ext cx="8892480" cy="369332"/>
          </a:xfrm>
          <a:prstGeom prst="rect">
            <a:avLst/>
          </a:prstGeom>
        </p:spPr>
        <p:txBody>
          <a:bodyPr wrap="square">
            <a:spAutoFit/>
          </a:bodyPr>
          <a:lstStyle/>
          <a:p>
            <a:r>
              <a:rPr lang="ja-JP" altLang="en-US" dirty="0">
                <a:latin typeface="Calibri" pitchFamily="34" charset="0"/>
              </a:rPr>
              <a:t>・タブレット端末は短期貸与以外にも、約</a:t>
            </a:r>
            <a:r>
              <a:rPr lang="en-US" altLang="ja-JP" dirty="0">
                <a:latin typeface="Calibri" pitchFamily="34" charset="0"/>
              </a:rPr>
              <a:t>60%</a:t>
            </a:r>
            <a:r>
              <a:rPr lang="ja-JP" altLang="en-US" dirty="0">
                <a:latin typeface="Calibri" pitchFamily="34" charset="0"/>
              </a:rPr>
              <a:t>の所属で導入され、事業に活用されている。</a:t>
            </a:r>
            <a:endParaRPr lang="en-US" altLang="ja-JP" dirty="0"/>
          </a:p>
        </p:txBody>
      </p:sp>
      <p:sp>
        <p:nvSpPr>
          <p:cNvPr id="9" name="正方形/長方形 8"/>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11"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2" name="テキスト ボックス 11"/>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2" name="図 1"/>
          <p:cNvPicPr>
            <a:picLocks noChangeAspect="1"/>
          </p:cNvPicPr>
          <p:nvPr/>
        </p:nvPicPr>
        <p:blipFill>
          <a:blip r:embed="rId2"/>
          <a:stretch>
            <a:fillRect/>
          </a:stretch>
        </p:blipFill>
        <p:spPr>
          <a:xfrm>
            <a:off x="215381" y="1637130"/>
            <a:ext cx="8650974" cy="4895512"/>
          </a:xfrm>
          <a:prstGeom prst="rect">
            <a:avLst/>
          </a:prstGeom>
        </p:spPr>
      </p:pic>
    </p:spTree>
    <p:extLst>
      <p:ext uri="{BB962C8B-B14F-4D97-AF65-F5344CB8AC3E}">
        <p14:creationId xmlns:p14="http://schemas.microsoft.com/office/powerpoint/2010/main" val="8379261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⑥　</a:t>
            </a:r>
            <a:r>
              <a:rPr lang="en-US" altLang="ja-JP" b="1" dirty="0">
                <a:latin typeface="+mn-ea"/>
              </a:rPr>
              <a:t>Outlook</a:t>
            </a:r>
            <a:r>
              <a:rPr lang="ja-JP" altLang="en-US" b="1" dirty="0">
                <a:latin typeface="+mn-ea"/>
              </a:rPr>
              <a:t>スケジューラーの徹底活用</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51520" y="836712"/>
            <a:ext cx="8722083" cy="477054"/>
          </a:xfrm>
          <a:prstGeom prst="rect">
            <a:avLst/>
          </a:prstGeom>
        </p:spPr>
        <p:txBody>
          <a:bodyPr wrap="square">
            <a:spAutoFit/>
          </a:bodyPr>
          <a:lstStyle/>
          <a:p>
            <a:pPr>
              <a:lnSpc>
                <a:spcPts val="1500"/>
              </a:lnSpc>
            </a:pPr>
            <a:r>
              <a:rPr lang="ja-JP" altLang="en-US" sz="1600" dirty="0">
                <a:solidFill>
                  <a:srgbClr val="000000"/>
                </a:solidFill>
                <a:latin typeface="Calibri" pitchFamily="34" charset="0"/>
              </a:rPr>
              <a:t>・各局のスケジューラ活用は</a:t>
            </a:r>
            <a:r>
              <a:rPr lang="en-US" altLang="ja-JP" sz="1600" dirty="0">
                <a:solidFill>
                  <a:srgbClr val="000000"/>
                </a:solidFill>
                <a:latin typeface="Calibri" pitchFamily="34" charset="0"/>
              </a:rPr>
              <a:t>80%</a:t>
            </a:r>
            <a:r>
              <a:rPr lang="ja-JP" altLang="en-US" sz="1600" dirty="0">
                <a:solidFill>
                  <a:srgbClr val="000000"/>
                </a:solidFill>
                <a:latin typeface="Calibri" pitchFamily="34" charset="0"/>
              </a:rPr>
              <a:t>を超えており、進んでいる。</a:t>
            </a:r>
            <a:endParaRPr lang="en-US" altLang="ja-JP" sz="1600" dirty="0">
              <a:solidFill>
                <a:srgbClr val="000000"/>
              </a:solidFill>
              <a:latin typeface="Calibri" pitchFamily="34" charset="0"/>
            </a:endParaRPr>
          </a:p>
          <a:p>
            <a:pPr>
              <a:lnSpc>
                <a:spcPts val="1500"/>
              </a:lnSpc>
            </a:pPr>
            <a:r>
              <a:rPr lang="ja-JP" altLang="en-US" sz="1600" dirty="0">
                <a:solidFill>
                  <a:srgbClr val="000000"/>
                </a:solidFill>
                <a:latin typeface="Calibri" pitchFamily="34" charset="0"/>
              </a:rPr>
              <a:t>・効率化の実感は高く、単なる作業効率化だけでなく、マネジメントの観点でも効果が出でいる。</a:t>
            </a:r>
          </a:p>
        </p:txBody>
      </p:sp>
      <p:grpSp>
        <p:nvGrpSpPr>
          <p:cNvPr id="8" name="グループ化 7"/>
          <p:cNvGrpSpPr/>
          <p:nvPr/>
        </p:nvGrpSpPr>
        <p:grpSpPr>
          <a:xfrm>
            <a:off x="1341463" y="3670806"/>
            <a:ext cx="1315436" cy="1296143"/>
            <a:chOff x="4389620" y="4811867"/>
            <a:chExt cx="1526228" cy="1775957"/>
          </a:xfrm>
        </p:grpSpPr>
        <p:sp>
          <p:nvSpPr>
            <p:cNvPr id="10" name="テキスト ボックス 9"/>
            <p:cNvSpPr txBox="1"/>
            <p:nvPr/>
          </p:nvSpPr>
          <p:spPr>
            <a:xfrm>
              <a:off x="5320965" y="6152056"/>
              <a:ext cx="594883" cy="435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a:ln>
                    <a:noFill/>
                  </a:ln>
                  <a:solidFill>
                    <a:schemeClr val="bg1"/>
                  </a:solidFill>
                  <a:effectLst/>
                  <a:uFillTx/>
                  <a:latin typeface="メイリオ" panose="020B0604030504040204" pitchFamily="50" charset="-128"/>
                  <a:ea typeface="メイリオ" panose="020B0604030504040204" pitchFamily="50" charset="-128"/>
                  <a:sym typeface="Helvetica Light"/>
                </a:rPr>
                <a:t>実施</a:t>
              </a:r>
            </a:p>
          </p:txBody>
        </p:sp>
        <p:sp>
          <p:nvSpPr>
            <p:cNvPr id="11" name="テキスト ボックス 10"/>
            <p:cNvSpPr txBox="1"/>
            <p:nvPr/>
          </p:nvSpPr>
          <p:spPr>
            <a:xfrm>
              <a:off x="4389620" y="4811867"/>
              <a:ext cx="826226" cy="435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400" b="0" i="0" u="none" strike="noStrike" cap="none" spc="0" normalizeH="0" baseline="0" dirty="0">
                  <a:ln>
                    <a:noFill/>
                  </a:ln>
                  <a:solidFill>
                    <a:schemeClr val="bg1"/>
                  </a:solidFill>
                  <a:effectLst/>
                  <a:uFillTx/>
                  <a:latin typeface="メイリオ" panose="020B0604030504040204" pitchFamily="50" charset="-128"/>
                  <a:ea typeface="メイリオ" panose="020B0604030504040204" pitchFamily="50" charset="-128"/>
                  <a:sym typeface="Helvetica Light"/>
                </a:rPr>
                <a:t>未実施</a:t>
              </a:r>
            </a:p>
          </p:txBody>
        </p:sp>
      </p:grpSp>
      <p:sp>
        <p:nvSpPr>
          <p:cNvPr id="12" name="Shape 128"/>
          <p:cNvSpPr/>
          <p:nvPr/>
        </p:nvSpPr>
        <p:spPr>
          <a:xfrm>
            <a:off x="107504" y="1844824"/>
            <a:ext cx="4153381" cy="117981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marL="285764" indent="-285764" algn="l">
              <a:buFont typeface="Arial" panose="020B0604020202020204" pitchFamily="34" charset="0"/>
              <a:buChar char="•"/>
              <a:defRPr sz="2600"/>
            </a:pPr>
            <a:r>
              <a:rPr lang="en-US" altLang="ja-JP" sz="1400" dirty="0">
                <a:latin typeface="+mn-ea"/>
              </a:rPr>
              <a:t>2016.6 		</a:t>
            </a:r>
            <a:r>
              <a:rPr lang="ja-JP" altLang="en-US" sz="1400" dirty="0">
                <a:latin typeface="+mn-ea"/>
              </a:rPr>
              <a:t>総務担当課長会周知</a:t>
            </a:r>
            <a:endParaRPr lang="en-US" altLang="ja-JP" sz="1400" dirty="0">
              <a:latin typeface="+mn-ea"/>
            </a:endParaRPr>
          </a:p>
          <a:p>
            <a:pPr marL="285764" indent="-285764" algn="l">
              <a:buFont typeface="Arial" panose="020B0604020202020204" pitchFamily="34" charset="0"/>
              <a:buChar char="•"/>
              <a:defRPr sz="2600"/>
            </a:pPr>
            <a:r>
              <a:rPr lang="en-US" altLang="ja-JP" sz="1400" dirty="0">
                <a:latin typeface="+mn-ea"/>
              </a:rPr>
              <a:t>2016.11, 2017.1 	</a:t>
            </a:r>
            <a:r>
              <a:rPr lang="ja-JP" altLang="en-US" sz="1400" dirty="0">
                <a:latin typeface="+mn-ea"/>
              </a:rPr>
              <a:t>課長アンケート実施（</a:t>
            </a:r>
            <a:r>
              <a:rPr lang="en-US" altLang="ja-JP" sz="1400" dirty="0">
                <a:latin typeface="+mn-ea"/>
              </a:rPr>
              <a:t>2</a:t>
            </a:r>
            <a:r>
              <a:rPr lang="ja-JP" altLang="en-US" sz="1400" dirty="0">
                <a:latin typeface="+mn-ea"/>
              </a:rPr>
              <a:t>回）</a:t>
            </a:r>
            <a:endParaRPr lang="en-US" altLang="ja-JP" sz="1400" dirty="0">
              <a:latin typeface="+mn-ea"/>
            </a:endParaRPr>
          </a:p>
          <a:p>
            <a:pPr marL="285764" indent="-285764" algn="l">
              <a:buFont typeface="Arial" panose="020B0604020202020204" pitchFamily="34" charset="0"/>
              <a:buChar char="•"/>
              <a:defRPr sz="2600"/>
            </a:pPr>
            <a:r>
              <a:rPr lang="en-US" altLang="ja-JP" sz="1400" dirty="0">
                <a:latin typeface="+mn-ea"/>
              </a:rPr>
              <a:t>2016.7</a:t>
            </a:r>
            <a:r>
              <a:rPr lang="ja-JP" altLang="en-US" sz="1400" dirty="0">
                <a:latin typeface="+mn-ea"/>
              </a:rPr>
              <a:t>～</a:t>
            </a:r>
            <a:r>
              <a:rPr lang="en-US" altLang="ja-JP" sz="1400" dirty="0">
                <a:latin typeface="+mn-ea"/>
              </a:rPr>
              <a:t>2017.1	</a:t>
            </a:r>
            <a:r>
              <a:rPr lang="ja-JP" altLang="en-US" sz="1400" dirty="0">
                <a:latin typeface="+mn-ea"/>
              </a:rPr>
              <a:t>利用状況調査（システムより）</a:t>
            </a:r>
            <a:endParaRPr lang="en-US" altLang="ja-JP" sz="1400" dirty="0">
              <a:latin typeface="+mn-ea"/>
            </a:endParaRPr>
          </a:p>
          <a:p>
            <a:pPr marL="285764" indent="-285764" algn="l">
              <a:buFont typeface="Arial" panose="020B0604020202020204" pitchFamily="34" charset="0"/>
              <a:buChar char="•"/>
              <a:defRPr sz="2600"/>
            </a:pPr>
            <a:r>
              <a:rPr lang="en-US" altLang="ja-JP" sz="1400" dirty="0">
                <a:latin typeface="+mn-ea"/>
              </a:rPr>
              <a:t>2017.2		</a:t>
            </a:r>
            <a:r>
              <a:rPr lang="ja-JP" altLang="en-US" sz="1400" dirty="0">
                <a:latin typeface="+mn-ea"/>
              </a:rPr>
              <a:t>所属説明会実施</a:t>
            </a:r>
            <a:endParaRPr lang="en-US" altLang="ja-JP" sz="1400" dirty="0">
              <a:latin typeface="+mn-ea"/>
            </a:endParaRPr>
          </a:p>
          <a:p>
            <a:pPr marL="285764" indent="-285764" algn="l">
              <a:buFont typeface="Arial" panose="020B0604020202020204" pitchFamily="34" charset="0"/>
              <a:buChar char="•"/>
              <a:defRPr sz="2600"/>
            </a:pPr>
            <a:r>
              <a:rPr lang="en-US" altLang="ja-JP" sz="1400" dirty="0">
                <a:latin typeface="+mn-ea"/>
              </a:rPr>
              <a:t>2017.3		</a:t>
            </a:r>
            <a:r>
              <a:rPr lang="ja-JP" altLang="en-US" sz="1400" dirty="0">
                <a:latin typeface="+mn-ea"/>
              </a:rPr>
              <a:t>大阪市ルール策定</a:t>
            </a:r>
            <a:endParaRPr lang="en-US" altLang="ja-JP" sz="1400" dirty="0">
              <a:latin typeface="+mn-ea"/>
            </a:endParaRPr>
          </a:p>
        </p:txBody>
      </p:sp>
      <p:sp>
        <p:nvSpPr>
          <p:cNvPr id="13" name="テキスト ボックス 12"/>
          <p:cNvSpPr txBox="1"/>
          <p:nvPr/>
        </p:nvSpPr>
        <p:spPr>
          <a:xfrm>
            <a:off x="1000972" y="1500173"/>
            <a:ext cx="250549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ja-JP" sz="16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rPr>
              <a:t>ICT</a:t>
            </a:r>
            <a:r>
              <a:rPr kumimoji="0" lang="ja-JP" altLang="en-US" sz="1600" b="0" i="0" u="none" strike="noStrike" cap="none" spc="0" normalizeH="0" baseline="0" dirty="0">
                <a:ln>
                  <a:noFill/>
                </a:ln>
                <a:solidFill>
                  <a:srgbClr val="000000"/>
                </a:solidFill>
                <a:effectLst/>
                <a:uFillTx/>
                <a:latin typeface="メイリオ" panose="020B0604030504040204" pitchFamily="50" charset="-128"/>
                <a:ea typeface="メイリオ" panose="020B0604030504040204" pitchFamily="50" charset="-128"/>
                <a:sym typeface="Helvetica Light"/>
              </a:rPr>
              <a:t>戦略室の主な取り組み</a:t>
            </a:r>
          </a:p>
        </p:txBody>
      </p:sp>
      <p:cxnSp>
        <p:nvCxnSpPr>
          <p:cNvPr id="14" name="直線コネクタ 13"/>
          <p:cNvCxnSpPr/>
          <p:nvPr/>
        </p:nvCxnSpPr>
        <p:spPr>
          <a:xfrm>
            <a:off x="126280" y="1864375"/>
            <a:ext cx="4189331" cy="0"/>
          </a:xfrm>
          <a:prstGeom prst="line">
            <a:avLst/>
          </a:prstGeom>
          <a:noFill/>
          <a:ln w="19050" cap="flat">
            <a:solidFill>
              <a:srgbClr val="000000"/>
            </a:solidFill>
            <a:prstDash val="dash"/>
            <a:miter lim="400000"/>
          </a:ln>
          <a:effectLst/>
          <a:sp3d/>
        </p:spPr>
        <p:style>
          <a:lnRef idx="0">
            <a:scrgbClr r="0" g="0" b="0"/>
          </a:lnRef>
          <a:fillRef idx="0">
            <a:scrgbClr r="0" g="0" b="0"/>
          </a:fillRef>
          <a:effectRef idx="0">
            <a:scrgbClr r="0" g="0" b="0"/>
          </a:effectRef>
          <a:fontRef idx="none"/>
        </p:style>
      </p:cxnSp>
      <p:sp>
        <p:nvSpPr>
          <p:cNvPr id="15" name="正方形/長方形 14"/>
          <p:cNvSpPr/>
          <p:nvPr/>
        </p:nvSpPr>
        <p:spPr>
          <a:xfrm>
            <a:off x="-670896" y="5488744"/>
            <a:ext cx="5153734" cy="1269578"/>
          </a:xfrm>
          <a:prstGeom prst="rect">
            <a:avLst/>
          </a:prstGeom>
        </p:spPr>
        <p:txBody>
          <a:bodyPr wrap="square">
            <a:spAutoFit/>
          </a:bodyPr>
          <a:lstStyle/>
          <a:p>
            <a:pPr marR="13100" algn="ctr"/>
            <a:r>
              <a:rPr lang="ja-JP" altLang="en-US" sz="1400" u="sng" dirty="0">
                <a:solidFill>
                  <a:srgbClr val="000000"/>
                </a:solidFill>
                <a:latin typeface="ＭＳD.載..."/>
              </a:rPr>
              <a:t>活用を行った（行っている）ことで</a:t>
            </a:r>
            <a:r>
              <a:rPr lang="en-US" altLang="ja-JP" sz="1400" u="sng" dirty="0">
                <a:solidFill>
                  <a:srgbClr val="000000"/>
                </a:solidFill>
                <a:latin typeface="ＭＳD.載..."/>
              </a:rPr>
              <a:t/>
            </a:r>
            <a:br>
              <a:rPr lang="en-US" altLang="ja-JP" sz="1400" u="sng" dirty="0">
                <a:solidFill>
                  <a:srgbClr val="000000"/>
                </a:solidFill>
                <a:latin typeface="ＭＳD.載..."/>
              </a:rPr>
            </a:br>
            <a:r>
              <a:rPr lang="ja-JP" altLang="en-US" sz="1400" u="sng" dirty="0">
                <a:solidFill>
                  <a:srgbClr val="000000"/>
                </a:solidFill>
                <a:latin typeface="ＭＳD.載..."/>
              </a:rPr>
              <a:t>業務が効率化されたかどうか</a:t>
            </a:r>
            <a:r>
              <a:rPr lang="ja-JP" altLang="en-US" sz="1400" dirty="0">
                <a:solidFill>
                  <a:srgbClr val="000000"/>
                </a:solidFill>
                <a:latin typeface="ＭＳD.載..."/>
              </a:rPr>
              <a:t>　</a:t>
            </a:r>
          </a:p>
          <a:p>
            <a:pPr marR="105980" algn="ctr"/>
            <a:r>
              <a:rPr lang="ja-JP" altLang="en-US" sz="1400" dirty="0">
                <a:latin typeface="ＭＳD.載..."/>
              </a:rPr>
              <a:t>　</a:t>
            </a:r>
            <a:r>
              <a:rPr lang="ja-JP" altLang="en-US" sz="1400" dirty="0" smtClean="0">
                <a:latin typeface="ＭＳD.載..."/>
              </a:rPr>
              <a:t>　　　　効率化</a:t>
            </a:r>
            <a:r>
              <a:rPr lang="ja-JP" altLang="en-US" sz="1400" dirty="0">
                <a:latin typeface="ＭＳD.載..."/>
              </a:rPr>
              <a:t>されなかった　　　　効率化された（されている）</a:t>
            </a:r>
            <a:r>
              <a:rPr lang="ja-JP" altLang="en-US" dirty="0">
                <a:latin typeface="ＭＳD.載..."/>
              </a:rPr>
              <a:t> </a:t>
            </a:r>
          </a:p>
          <a:p>
            <a:pPr algn="ctr"/>
            <a:r>
              <a:rPr lang="ja-JP" altLang="en-US" sz="2000" dirty="0">
                <a:latin typeface="ＭＳD.載..."/>
              </a:rPr>
              <a:t>９％　　 ＜　　 ９１％ </a:t>
            </a:r>
            <a:endParaRPr lang="en-US" altLang="ja-JP" sz="2000" dirty="0">
              <a:latin typeface="ＭＳD.載..."/>
            </a:endParaRPr>
          </a:p>
          <a:p>
            <a:pPr algn="r"/>
            <a:r>
              <a:rPr lang="ja-JP" altLang="en-US" sz="1050" dirty="0">
                <a:latin typeface="ＭＳD.載..."/>
              </a:rPr>
              <a:t>（</a:t>
            </a:r>
            <a:r>
              <a:rPr lang="en-US" altLang="ja-JP" sz="1050" dirty="0">
                <a:latin typeface="ＭＳD.載..."/>
              </a:rPr>
              <a:t>2017.2 Outlook</a:t>
            </a:r>
            <a:r>
              <a:rPr lang="ja-JP" altLang="en-US" sz="1050" dirty="0">
                <a:latin typeface="ＭＳD.載..."/>
              </a:rPr>
              <a:t>スケジューラ徹底活用に係るアンケート</a:t>
            </a:r>
            <a:r>
              <a:rPr lang="en-US" altLang="ja-JP" sz="1050" dirty="0">
                <a:latin typeface="ＭＳD.載..."/>
              </a:rPr>
              <a:t>2</a:t>
            </a:r>
            <a:r>
              <a:rPr lang="ja-JP" altLang="en-US" sz="1050" dirty="0">
                <a:latin typeface="ＭＳD.載..."/>
              </a:rPr>
              <a:t>回目より）</a:t>
            </a:r>
          </a:p>
        </p:txBody>
      </p:sp>
      <p:cxnSp>
        <p:nvCxnSpPr>
          <p:cNvPr id="47" name="カギ線コネクタ 46"/>
          <p:cNvCxnSpPr/>
          <p:nvPr/>
        </p:nvCxnSpPr>
        <p:spPr>
          <a:xfrm>
            <a:off x="6185008" y="4330895"/>
            <a:ext cx="236123" cy="193997"/>
          </a:xfrm>
          <a:prstGeom prst="bentConnector3">
            <a:avLst/>
          </a:prstGeom>
        </p:spPr>
        <p:style>
          <a:lnRef idx="1">
            <a:schemeClr val="dk1"/>
          </a:lnRef>
          <a:fillRef idx="0">
            <a:schemeClr val="dk1"/>
          </a:fillRef>
          <a:effectRef idx="0">
            <a:schemeClr val="dk1"/>
          </a:effectRef>
          <a:fontRef idx="minor">
            <a:schemeClr val="tx1"/>
          </a:fontRef>
        </p:style>
      </p:cxnSp>
      <p:cxnSp>
        <p:nvCxnSpPr>
          <p:cNvPr id="49" name="カギ線コネクタ 48"/>
          <p:cNvCxnSpPr/>
          <p:nvPr/>
        </p:nvCxnSpPr>
        <p:spPr>
          <a:xfrm>
            <a:off x="7355445" y="4402212"/>
            <a:ext cx="236123" cy="193997"/>
          </a:xfrm>
          <a:prstGeom prst="bentConnector3">
            <a:avLst/>
          </a:prstGeom>
        </p:spPr>
        <p:style>
          <a:lnRef idx="1">
            <a:schemeClr val="dk1"/>
          </a:lnRef>
          <a:fillRef idx="0">
            <a:schemeClr val="dk1"/>
          </a:fillRef>
          <a:effectRef idx="0">
            <a:schemeClr val="dk1"/>
          </a:effectRef>
          <a:fontRef idx="minor">
            <a:schemeClr val="tx1"/>
          </a:fontRef>
        </p:style>
      </p:cxnSp>
      <p:sp>
        <p:nvSpPr>
          <p:cNvPr id="51" name="正方形/長方形 50"/>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5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grpSp>
        <p:nvGrpSpPr>
          <p:cNvPr id="5" name="グループ化 4"/>
          <p:cNvGrpSpPr/>
          <p:nvPr/>
        </p:nvGrpSpPr>
        <p:grpSpPr>
          <a:xfrm>
            <a:off x="4622600" y="5219589"/>
            <a:ext cx="3318334" cy="1675298"/>
            <a:chOff x="12209374" y="5414488"/>
            <a:chExt cx="3318334" cy="1675298"/>
          </a:xfrm>
        </p:grpSpPr>
        <p:sp>
          <p:nvSpPr>
            <p:cNvPr id="54" name="正方形/長方形 53"/>
            <p:cNvSpPr/>
            <p:nvPr/>
          </p:nvSpPr>
          <p:spPr>
            <a:xfrm>
              <a:off x="12726020" y="5520126"/>
              <a:ext cx="2801688" cy="1569660"/>
            </a:xfrm>
            <a:prstGeom prst="rect">
              <a:avLst/>
            </a:prstGeom>
          </p:spPr>
          <p:txBody>
            <a:bodyPr wrap="square">
              <a:spAutoFit/>
            </a:bodyPr>
            <a:lstStyle/>
            <a:p>
              <a:pPr algn="l"/>
              <a:r>
                <a:rPr lang="en-US" altLang="ja-JP" sz="1200" dirty="0">
                  <a:latin typeface="メイリオ" panose="020B0604030504040204" pitchFamily="50" charset="-128"/>
                  <a:ea typeface="メイリオ" panose="020B0604030504040204" pitchFamily="50" charset="-128"/>
                </a:rPr>
                <a:t>Lv4</a:t>
              </a:r>
              <a:r>
                <a:rPr lang="ja-JP" altLang="en-US" sz="1200" dirty="0">
                  <a:latin typeface="メイリオ" panose="020B0604030504040204" pitchFamily="50" charset="-128"/>
                  <a:ea typeface="メイリオ" panose="020B0604030504040204" pitchFamily="50" charset="-128"/>
                </a:rPr>
                <a:t>：会議出席依頼に活用</a:t>
              </a:r>
              <a:endParaRPr lang="en-US" altLang="ja-JP" sz="1200" dirty="0">
                <a:latin typeface="メイリオ" panose="020B0604030504040204" pitchFamily="50" charset="-128"/>
                <a:ea typeface="メイリオ" panose="020B0604030504040204" pitchFamily="50" charset="-128"/>
              </a:endParaRPr>
            </a:p>
            <a:p>
              <a:pPr algn="l"/>
              <a:endParaRPr lang="en-US" altLang="ja-JP" sz="1200" dirty="0">
                <a:latin typeface="メイリオ" panose="020B0604030504040204" pitchFamily="50" charset="-128"/>
                <a:ea typeface="メイリオ" panose="020B0604030504040204" pitchFamily="50" charset="-128"/>
              </a:endParaRPr>
            </a:p>
            <a:p>
              <a:pPr algn="l"/>
              <a:r>
                <a:rPr lang="en-US" altLang="ja-JP" sz="1200" dirty="0">
                  <a:latin typeface="メイリオ" panose="020B0604030504040204" pitchFamily="50" charset="-128"/>
                  <a:ea typeface="メイリオ" panose="020B0604030504040204" pitchFamily="50" charset="-128"/>
                </a:rPr>
                <a:t>Lv3</a:t>
              </a:r>
              <a:r>
                <a:rPr lang="ja-JP" altLang="en-US" sz="1200" dirty="0">
                  <a:latin typeface="メイリオ" panose="020B0604030504040204" pitchFamily="50" charset="-128"/>
                  <a:ea typeface="メイリオ" panose="020B0604030504040204" pitchFamily="50" charset="-128"/>
                </a:rPr>
                <a:t>：職員間で共有</a:t>
              </a:r>
              <a:endParaRPr lang="en-US" altLang="ja-JP" sz="1200" dirty="0">
                <a:latin typeface="メイリオ" panose="020B0604030504040204" pitchFamily="50" charset="-128"/>
                <a:ea typeface="メイリオ" panose="020B0604030504040204" pitchFamily="50" charset="-128"/>
              </a:endParaRPr>
            </a:p>
            <a:p>
              <a:pPr algn="l"/>
              <a:endParaRPr lang="en-US" altLang="ja-JP" sz="1200" dirty="0">
                <a:latin typeface="メイリオ" panose="020B0604030504040204" pitchFamily="50" charset="-128"/>
                <a:ea typeface="メイリオ" panose="020B0604030504040204" pitchFamily="50" charset="-128"/>
              </a:endParaRPr>
            </a:p>
            <a:p>
              <a:pPr algn="l"/>
              <a:r>
                <a:rPr lang="en-US" altLang="ja-JP" sz="1200" dirty="0">
                  <a:latin typeface="メイリオ" panose="020B0604030504040204" pitchFamily="50" charset="-128"/>
                  <a:ea typeface="メイリオ" panose="020B0604030504040204" pitchFamily="50" charset="-128"/>
                </a:rPr>
                <a:t>Lv2</a:t>
              </a:r>
              <a:r>
                <a:rPr lang="ja-JP" altLang="en-US" sz="1200" dirty="0">
                  <a:latin typeface="メイリオ" panose="020B0604030504040204" pitchFamily="50" charset="-128"/>
                  <a:ea typeface="メイリオ" panose="020B0604030504040204" pitchFamily="50" charset="-128"/>
                </a:rPr>
                <a:t>：会議室予約に活用</a:t>
              </a:r>
              <a:endParaRPr lang="en-US" altLang="ja-JP" sz="1200" dirty="0">
                <a:latin typeface="メイリオ" panose="020B0604030504040204" pitchFamily="50" charset="-128"/>
                <a:ea typeface="メイリオ" panose="020B0604030504040204" pitchFamily="50" charset="-128"/>
              </a:endParaRPr>
            </a:p>
            <a:p>
              <a:pPr algn="l"/>
              <a:endParaRPr lang="en-US" altLang="ja-JP" sz="1200" dirty="0">
                <a:latin typeface="メイリオ" panose="020B0604030504040204" pitchFamily="50" charset="-128"/>
                <a:ea typeface="メイリオ" panose="020B0604030504040204" pitchFamily="50" charset="-128"/>
              </a:endParaRPr>
            </a:p>
            <a:p>
              <a:pPr algn="l"/>
              <a:r>
                <a:rPr lang="en-US" altLang="ja-JP" sz="1200" dirty="0">
                  <a:latin typeface="メイリオ" panose="020B0604030504040204" pitchFamily="50" charset="-128"/>
                  <a:ea typeface="メイリオ" panose="020B0604030504040204" pitchFamily="50" charset="-128"/>
                </a:rPr>
                <a:t>Lv1</a:t>
              </a:r>
              <a:r>
                <a:rPr lang="ja-JP" altLang="en-US" sz="1200" dirty="0">
                  <a:latin typeface="メイリオ" panose="020B0604030504040204" pitchFamily="50" charset="-128"/>
                  <a:ea typeface="メイリオ" panose="020B0604030504040204" pitchFamily="50" charset="-128"/>
                </a:rPr>
                <a:t>：自身のスケジュールを管理</a:t>
              </a:r>
              <a:endParaRPr lang="en-US" altLang="ja-JP" sz="1200" dirty="0">
                <a:latin typeface="メイリオ" panose="020B0604030504040204" pitchFamily="50" charset="-128"/>
                <a:ea typeface="メイリオ" panose="020B0604030504040204" pitchFamily="50" charset="-128"/>
              </a:endParaRPr>
            </a:p>
            <a:p>
              <a:pPr algn="l"/>
              <a:endParaRPr lang="ja-JP" altLang="en-US" sz="1200" dirty="0">
                <a:latin typeface="メイリオ" panose="020B0604030504040204" pitchFamily="50" charset="-128"/>
                <a:ea typeface="メイリオ" panose="020B0604030504040204" pitchFamily="50" charset="-128"/>
              </a:endParaRPr>
            </a:p>
          </p:txBody>
        </p:sp>
        <p:sp>
          <p:nvSpPr>
            <p:cNvPr id="70" name="正方形/長方形 69"/>
            <p:cNvSpPr/>
            <p:nvPr/>
          </p:nvSpPr>
          <p:spPr>
            <a:xfrm>
              <a:off x="12457940" y="5520126"/>
              <a:ext cx="216000" cy="216000"/>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71" name="正方形/長方形 70"/>
            <p:cNvSpPr/>
            <p:nvPr/>
          </p:nvSpPr>
          <p:spPr>
            <a:xfrm>
              <a:off x="12464286" y="5884170"/>
              <a:ext cx="216000" cy="216000"/>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72" name="正方形/長方形 71"/>
            <p:cNvSpPr/>
            <p:nvPr/>
          </p:nvSpPr>
          <p:spPr>
            <a:xfrm>
              <a:off x="12466324" y="6242737"/>
              <a:ext cx="216000" cy="216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73" name="正方形/長方形 72"/>
            <p:cNvSpPr/>
            <p:nvPr/>
          </p:nvSpPr>
          <p:spPr>
            <a:xfrm>
              <a:off x="12457939" y="6578119"/>
              <a:ext cx="216000" cy="21600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74" name="正方形/長方形 73"/>
            <p:cNvSpPr/>
            <p:nvPr/>
          </p:nvSpPr>
          <p:spPr>
            <a:xfrm>
              <a:off x="12239808" y="6206986"/>
              <a:ext cx="3061384" cy="720000"/>
            </a:xfrm>
            <a:prstGeom prst="rect">
              <a:avLst/>
            </a:prstGeom>
            <a:noFill/>
            <a:ln w="38100" cap="flat">
              <a:solidFill>
                <a:schemeClr val="accent2"/>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sp>
          <p:nvSpPr>
            <p:cNvPr id="77" name="正方形/長方形 76"/>
            <p:cNvSpPr/>
            <p:nvPr/>
          </p:nvSpPr>
          <p:spPr>
            <a:xfrm>
              <a:off x="12209374" y="5414488"/>
              <a:ext cx="3060000" cy="720000"/>
            </a:xfrm>
            <a:prstGeom prst="rect">
              <a:avLst/>
            </a:prstGeom>
            <a:noFill/>
            <a:ln w="38100" cap="flat">
              <a:solidFill>
                <a:schemeClr val="accent5"/>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ja-JP" altLang="en-US" sz="2400" b="0" i="0" u="none" strike="noStrike" cap="none" spc="0" normalizeH="0" baseline="0">
                <a:ln>
                  <a:noFill/>
                </a:ln>
                <a:solidFill>
                  <a:srgbClr val="FFFFFF"/>
                </a:solidFill>
                <a:effectLst/>
                <a:uFillTx/>
                <a:latin typeface="メイリオ" panose="020B0604030504040204" pitchFamily="50" charset="-128"/>
                <a:ea typeface="メイリオ" panose="020B0604030504040204" pitchFamily="50" charset="-128"/>
                <a:sym typeface="Helvetica Light"/>
              </a:endParaRPr>
            </a:p>
          </p:txBody>
        </p:sp>
      </p:grpSp>
      <p:sp>
        <p:nvSpPr>
          <p:cNvPr id="78" name="テキスト ボックス 77"/>
          <p:cNvSpPr txBox="1"/>
          <p:nvPr/>
        </p:nvSpPr>
        <p:spPr>
          <a:xfrm>
            <a:off x="7805341" y="6160416"/>
            <a:ext cx="87203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200" b="0" i="1" u="none" strike="noStrike" cap="none" spc="0" normalizeH="0" baseline="0" dirty="0">
                <a:ln>
                  <a:noFill/>
                </a:ln>
                <a:solidFill>
                  <a:schemeClr val="accent2"/>
                </a:solidFill>
                <a:effectLst/>
                <a:uFillTx/>
                <a:latin typeface="メイリオ" panose="020B0604030504040204" pitchFamily="50" charset="-128"/>
                <a:ea typeface="メイリオ" panose="020B0604030504040204" pitchFamily="50" charset="-128"/>
                <a:sym typeface="Helvetica Light"/>
              </a:rPr>
              <a:t>作業効率化</a:t>
            </a:r>
          </a:p>
        </p:txBody>
      </p:sp>
      <p:sp>
        <p:nvSpPr>
          <p:cNvPr id="79" name="テキスト ボックス 78"/>
          <p:cNvSpPr txBox="1"/>
          <p:nvPr/>
        </p:nvSpPr>
        <p:spPr>
          <a:xfrm>
            <a:off x="7656413" y="5382474"/>
            <a:ext cx="148758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ja-JP" altLang="en-US" sz="1200" b="0" i="1" u="none" strike="noStrike" cap="none" spc="0" normalizeH="0" baseline="0" dirty="0">
                <a:ln>
                  <a:noFill/>
                </a:ln>
                <a:solidFill>
                  <a:schemeClr val="accent5"/>
                </a:solidFill>
                <a:effectLst/>
                <a:uFillTx/>
                <a:latin typeface="メイリオ" panose="020B0604030504040204" pitchFamily="50" charset="-128"/>
                <a:ea typeface="メイリオ" panose="020B0604030504040204" pitchFamily="50" charset="-128"/>
                <a:sym typeface="Helvetica Light"/>
              </a:rPr>
              <a:t>マネジメントに活用</a:t>
            </a:r>
          </a:p>
        </p:txBody>
      </p:sp>
      <p:sp>
        <p:nvSpPr>
          <p:cNvPr id="84" name="スライド番号プレースホルダー 2"/>
          <p:cNvSpPr txBox="1">
            <a:spLocks/>
          </p:cNvSpPr>
          <p:nvPr/>
        </p:nvSpPr>
        <p:spPr>
          <a:xfrm>
            <a:off x="16989465" y="9423402"/>
            <a:ext cx="222817" cy="3334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6CB4B4D-7CA3-9044-876B-883B54F8677D}" type="slidenum">
              <a:rPr lang="en-US" altLang="ja-JP" smtClean="0">
                <a:latin typeface="メイリオ" panose="020B0604030504040204" pitchFamily="50" charset="-128"/>
                <a:ea typeface="メイリオ" panose="020B0604030504040204" pitchFamily="50" charset="-128"/>
              </a:rPr>
              <a:pPr/>
              <a:t>184</a:t>
            </a:fld>
            <a:endParaRPr lang="ja-JP" altLang="en-US">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CCEC3038-1CF1-4B63-9920-55248DCFBA97}" type="slidenum">
              <a:rPr kumimoji="1" lang="ja-JP" altLang="en-US" smtClean="0"/>
              <a:pPr/>
              <a:t>184</a:t>
            </a:fld>
            <a:endParaRPr kumimoji="1" lang="ja-JP" altLang="en-US"/>
          </a:p>
        </p:txBody>
      </p:sp>
      <p:sp>
        <p:nvSpPr>
          <p:cNvPr id="53" name="テキスト ボックス 52"/>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3" name="図 2"/>
          <p:cNvPicPr>
            <a:picLocks noChangeAspect="1"/>
          </p:cNvPicPr>
          <p:nvPr/>
        </p:nvPicPr>
        <p:blipFill>
          <a:blip r:embed="rId3"/>
          <a:stretch>
            <a:fillRect/>
          </a:stretch>
        </p:blipFill>
        <p:spPr>
          <a:xfrm>
            <a:off x="126280" y="2930146"/>
            <a:ext cx="3938357" cy="2700762"/>
          </a:xfrm>
          <a:prstGeom prst="rect">
            <a:avLst/>
          </a:prstGeom>
        </p:spPr>
      </p:pic>
      <p:pic>
        <p:nvPicPr>
          <p:cNvPr id="4" name="図 3"/>
          <p:cNvPicPr>
            <a:picLocks noChangeAspect="1"/>
          </p:cNvPicPr>
          <p:nvPr/>
        </p:nvPicPr>
        <p:blipFill>
          <a:blip r:embed="rId4"/>
          <a:stretch>
            <a:fillRect/>
          </a:stretch>
        </p:blipFill>
        <p:spPr>
          <a:xfrm>
            <a:off x="4818848" y="1212409"/>
            <a:ext cx="3316511" cy="4090771"/>
          </a:xfrm>
          <a:prstGeom prst="rect">
            <a:avLst/>
          </a:prstGeom>
        </p:spPr>
      </p:pic>
    </p:spTree>
    <p:extLst>
      <p:ext uri="{BB962C8B-B14F-4D97-AF65-F5344CB8AC3E}">
        <p14:creationId xmlns:p14="http://schemas.microsoft.com/office/powerpoint/2010/main" val="2288240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185</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⑦　無線</a:t>
            </a:r>
            <a:r>
              <a:rPr lang="en-US" altLang="ja-JP" b="1" dirty="0">
                <a:latin typeface="+mn-ea"/>
              </a:rPr>
              <a:t>LAN</a:t>
            </a:r>
            <a:r>
              <a:rPr lang="ja-JP" altLang="en-US" b="1" dirty="0">
                <a:latin typeface="+mn-ea"/>
              </a:rPr>
              <a:t>アクセスポイントの設置</a:t>
            </a:r>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07504" y="910461"/>
            <a:ext cx="8784976" cy="646331"/>
          </a:xfrm>
          <a:prstGeom prst="rect">
            <a:avLst/>
          </a:prstGeom>
        </p:spPr>
        <p:txBody>
          <a:bodyPr wrap="square">
            <a:spAutoFit/>
          </a:bodyPr>
          <a:lstStyle/>
          <a:p>
            <a:pPr>
              <a:defRPr/>
            </a:pPr>
            <a:r>
              <a:rPr lang="ja-JP" altLang="en-US" dirty="0"/>
              <a:t>無線</a:t>
            </a:r>
            <a:r>
              <a:rPr lang="en-US" altLang="ja-JP" dirty="0"/>
              <a:t>LAN</a:t>
            </a:r>
            <a:r>
              <a:rPr lang="ja-JP" altLang="en-US" dirty="0"/>
              <a:t>アクセスポイントの設置は</a:t>
            </a:r>
            <a:r>
              <a:rPr lang="en-US" altLang="ja-JP" dirty="0"/>
              <a:t>2016</a:t>
            </a:r>
            <a:r>
              <a:rPr lang="ja-JP" altLang="en-US" dirty="0"/>
              <a:t>年度から開始し、本庁舎を中心に</a:t>
            </a:r>
            <a:r>
              <a:rPr lang="en-US" altLang="ja-JP" dirty="0"/>
              <a:t>66</a:t>
            </a:r>
            <a:r>
              <a:rPr lang="ja-JP" altLang="en-US" dirty="0"/>
              <a:t>か所（本庁舎：</a:t>
            </a:r>
            <a:r>
              <a:rPr lang="en-US" altLang="ja-JP" dirty="0"/>
              <a:t>47</a:t>
            </a:r>
            <a:r>
              <a:rPr lang="ja-JP" altLang="en-US" dirty="0"/>
              <a:t>か所、分庁舎：</a:t>
            </a:r>
            <a:r>
              <a:rPr lang="en-US" altLang="ja-JP" dirty="0"/>
              <a:t>9</a:t>
            </a:r>
            <a:r>
              <a:rPr lang="ja-JP" altLang="en-US" dirty="0"/>
              <a:t>か所、区役所：</a:t>
            </a:r>
            <a:r>
              <a:rPr lang="en-US" altLang="ja-JP" dirty="0"/>
              <a:t>10</a:t>
            </a:r>
            <a:r>
              <a:rPr lang="ja-JP" altLang="en-US" dirty="0"/>
              <a:t>か所）に設置した。</a:t>
            </a:r>
            <a:endParaRPr lang="en-US" altLang="ja-JP" dirty="0"/>
          </a:p>
        </p:txBody>
      </p:sp>
      <p:sp>
        <p:nvSpPr>
          <p:cNvPr id="9" name="正方形/長方形 8"/>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1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2" name="テキスト ボックス 11"/>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2" name="図 1"/>
          <p:cNvPicPr>
            <a:picLocks noChangeAspect="1"/>
          </p:cNvPicPr>
          <p:nvPr/>
        </p:nvPicPr>
        <p:blipFill>
          <a:blip r:embed="rId2"/>
          <a:stretch>
            <a:fillRect/>
          </a:stretch>
        </p:blipFill>
        <p:spPr>
          <a:xfrm>
            <a:off x="780486" y="2205643"/>
            <a:ext cx="7779170" cy="4072481"/>
          </a:xfrm>
          <a:prstGeom prst="rect">
            <a:avLst/>
          </a:prstGeom>
        </p:spPr>
      </p:pic>
    </p:spTree>
    <p:extLst>
      <p:ext uri="{BB962C8B-B14F-4D97-AF65-F5344CB8AC3E}">
        <p14:creationId xmlns:p14="http://schemas.microsoft.com/office/powerpoint/2010/main" val="873189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186</a:t>
            </a:fld>
            <a:endParaRPr kumimoji="1" lang="ja-JP" altLang="en-US"/>
          </a:p>
        </p:txBody>
      </p:sp>
      <p:sp>
        <p:nvSpPr>
          <p:cNvPr id="59" name="正方形/長方形 58"/>
          <p:cNvSpPr/>
          <p:nvPr/>
        </p:nvSpPr>
        <p:spPr>
          <a:xfrm>
            <a:off x="323528" y="323364"/>
            <a:ext cx="5544616" cy="646331"/>
          </a:xfrm>
          <a:prstGeom prst="rect">
            <a:avLst/>
          </a:prstGeom>
        </p:spPr>
        <p:txBody>
          <a:bodyPr wrap="square">
            <a:spAutoFit/>
          </a:bodyPr>
          <a:lstStyle/>
          <a:p>
            <a:r>
              <a:rPr lang="ja-JP" altLang="en-US" b="1" dirty="0">
                <a:latin typeface="+mn-ea"/>
              </a:rPr>
              <a:t>⑧　「大阪市統合基盤システム等整備計画」に基づいた </a:t>
            </a:r>
            <a:endParaRPr lang="en-US" altLang="ja-JP" b="1" dirty="0">
              <a:latin typeface="+mn-ea"/>
            </a:endParaRPr>
          </a:p>
          <a:p>
            <a:r>
              <a:rPr lang="ja-JP" altLang="en-US" b="1" dirty="0">
                <a:latin typeface="+mn-ea"/>
              </a:rPr>
              <a:t>　 　住民情報系基幹システムの基盤統合</a:t>
            </a:r>
          </a:p>
        </p:txBody>
      </p:sp>
      <p:cxnSp>
        <p:nvCxnSpPr>
          <p:cNvPr id="60" name="直線コネクタ 59"/>
          <p:cNvCxnSpPr/>
          <p:nvPr/>
        </p:nvCxnSpPr>
        <p:spPr>
          <a:xfrm>
            <a:off x="323528" y="105273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07504" y="1221447"/>
            <a:ext cx="9073008" cy="646331"/>
          </a:xfrm>
          <a:prstGeom prst="rect">
            <a:avLst/>
          </a:prstGeom>
        </p:spPr>
        <p:txBody>
          <a:bodyPr wrap="square">
            <a:spAutoFit/>
          </a:bodyPr>
          <a:lstStyle/>
          <a:p>
            <a:r>
              <a:rPr lang="ja-JP" altLang="en-US" dirty="0">
                <a:solidFill>
                  <a:schemeClr val="dk1"/>
                </a:solidFill>
              </a:rPr>
              <a:t>大阪市統合基盤システム等整備効果額（住民情報系基幹システムの経常経費削減額）</a:t>
            </a:r>
          </a:p>
          <a:p>
            <a:r>
              <a:rPr lang="ja-JP" altLang="en-US" dirty="0">
                <a:solidFill>
                  <a:schemeClr val="dk1"/>
                </a:solidFill>
              </a:rPr>
              <a:t>は予算額比較で、</a:t>
            </a:r>
            <a:r>
              <a:rPr lang="en-US" altLang="ja-JP" dirty="0"/>
              <a:t>4.2</a:t>
            </a:r>
            <a:r>
              <a:rPr lang="ja-JP" altLang="en-US" dirty="0">
                <a:solidFill>
                  <a:schemeClr val="dk1"/>
                </a:solidFill>
              </a:rPr>
              <a:t>億円であった。</a:t>
            </a:r>
          </a:p>
        </p:txBody>
      </p:sp>
      <p:cxnSp>
        <p:nvCxnSpPr>
          <p:cNvPr id="17" name="直線コネクタ 16"/>
          <p:cNvCxnSpPr/>
          <p:nvPr/>
        </p:nvCxnSpPr>
        <p:spPr>
          <a:xfrm>
            <a:off x="3851920" y="3885743"/>
            <a:ext cx="2232248" cy="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8" name="正方形/長方形 17"/>
          <p:cNvSpPr/>
          <p:nvPr/>
        </p:nvSpPr>
        <p:spPr>
          <a:xfrm>
            <a:off x="6876256" y="402658"/>
            <a:ext cx="2206181" cy="369332"/>
          </a:xfrm>
          <a:prstGeom prst="rect">
            <a:avLst/>
          </a:prstGeom>
          <a:noFill/>
        </p:spPr>
        <p:txBody>
          <a:bodyPr wrap="none">
            <a:spAutoFit/>
          </a:bodyPr>
          <a:lstStyle/>
          <a:p>
            <a:pPr algn="ctr"/>
            <a:r>
              <a:rPr lang="ja-JP" altLang="en-US" dirty="0"/>
              <a:t>＜</a:t>
            </a:r>
            <a:r>
              <a:rPr lang="en-US" altLang="ja-JP" dirty="0"/>
              <a:t>What</a:t>
            </a:r>
            <a:r>
              <a:rPr lang="ja-JP" altLang="en-US" dirty="0" err="1"/>
              <a:t>、</a:t>
            </a:r>
            <a:r>
              <a:rPr lang="en-US" altLang="ja-JP" dirty="0"/>
              <a:t>Outcome</a:t>
            </a:r>
            <a:r>
              <a:rPr lang="ja-JP" altLang="en-US" dirty="0"/>
              <a:t>＞</a:t>
            </a:r>
          </a:p>
        </p:txBody>
      </p:sp>
      <p:sp>
        <p:nvSpPr>
          <p:cNvPr id="10"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a:t>
            </a:r>
            <a:r>
              <a:rPr lang="en-US" altLang="ja-JP" sz="1100" dirty="0"/>
              <a:t>ICT</a:t>
            </a:r>
            <a:r>
              <a:rPr lang="ja-JP" altLang="en-US" sz="1100" dirty="0"/>
              <a:t>の徹底活用</a:t>
            </a:r>
            <a:endParaRPr lang="en-US" altLang="ja-JP" sz="1100" dirty="0"/>
          </a:p>
        </p:txBody>
      </p:sp>
      <p:sp>
        <p:nvSpPr>
          <p:cNvPr id="12" name="テキスト ボックス 11"/>
          <p:cNvSpPr txBox="1"/>
          <p:nvPr/>
        </p:nvSpPr>
        <p:spPr>
          <a:xfrm>
            <a:off x="7956376" y="0"/>
            <a:ext cx="1187624" cy="338554"/>
          </a:xfrm>
          <a:prstGeom prst="rect">
            <a:avLst/>
          </a:prstGeom>
          <a:noFill/>
        </p:spPr>
        <p:txBody>
          <a:bodyPr wrap="square" rtlCol="0">
            <a:spAutoFit/>
          </a:bodyPr>
          <a:lstStyle/>
          <a:p>
            <a:r>
              <a:rPr lang="en-US" altLang="ja-JP" sz="1600" dirty="0" smtClean="0"/>
              <a:t>A12.(32)</a:t>
            </a:r>
            <a:endParaRPr lang="ja-JP" altLang="en-US" sz="1600" dirty="0"/>
          </a:p>
        </p:txBody>
      </p:sp>
      <p:pic>
        <p:nvPicPr>
          <p:cNvPr id="2" name="図 1"/>
          <p:cNvPicPr>
            <a:picLocks noChangeAspect="1"/>
          </p:cNvPicPr>
          <p:nvPr/>
        </p:nvPicPr>
        <p:blipFill>
          <a:blip r:embed="rId2"/>
          <a:stretch>
            <a:fillRect/>
          </a:stretch>
        </p:blipFill>
        <p:spPr>
          <a:xfrm>
            <a:off x="1077539" y="2034191"/>
            <a:ext cx="7132938" cy="4468755"/>
          </a:xfrm>
          <a:prstGeom prst="rect">
            <a:avLst/>
          </a:prstGeom>
        </p:spPr>
      </p:pic>
    </p:spTree>
    <p:extLst>
      <p:ext uri="{BB962C8B-B14F-4D97-AF65-F5344CB8AC3E}">
        <p14:creationId xmlns:p14="http://schemas.microsoft.com/office/powerpoint/2010/main" val="15665058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7524328" cy="461665"/>
          </a:xfrm>
          <a:prstGeom prst="rect">
            <a:avLst/>
          </a:prstGeom>
          <a:solidFill>
            <a:srgbClr val="0070C0"/>
          </a:solidFill>
        </p:spPr>
        <p:txBody>
          <a:bodyPr wrap="square" rtlCol="0">
            <a:spAutoFit/>
          </a:bodyPr>
          <a:lstStyle/>
          <a:p>
            <a:r>
              <a:rPr lang="en-US" altLang="ja-JP" sz="2400" b="1" u="sng" dirty="0">
                <a:solidFill>
                  <a:schemeClr val="bg1"/>
                </a:solidFill>
                <a:latin typeface="+mn-ea"/>
              </a:rPr>
              <a:t>Ⅳ【</a:t>
            </a:r>
            <a:r>
              <a:rPr lang="ja-JP" altLang="en-US" sz="2400" b="1" u="sng" dirty="0">
                <a:solidFill>
                  <a:schemeClr val="bg1"/>
                </a:solidFill>
                <a:latin typeface="+mn-ea"/>
              </a:rPr>
              <a:t>業務執行の刷新</a:t>
            </a:r>
            <a:r>
              <a:rPr lang="en-US" altLang="ja-JP" sz="2400" b="1" u="sng" dirty="0">
                <a:solidFill>
                  <a:schemeClr val="bg1"/>
                </a:solidFill>
                <a:latin typeface="+mn-ea"/>
              </a:rPr>
              <a:t>】</a:t>
            </a:r>
            <a:r>
              <a:rPr kumimoji="1" lang="en-US" altLang="ja-JP" sz="2400" b="1" u="sng" dirty="0">
                <a:solidFill>
                  <a:schemeClr val="bg1"/>
                </a:solidFill>
                <a:latin typeface="+mn-ea"/>
                <a:ea typeface="+mn-ea"/>
              </a:rPr>
              <a:t>(10) </a:t>
            </a:r>
            <a:r>
              <a:rPr lang="ja-JP" altLang="en-US" sz="2400" b="1" u="sng" dirty="0">
                <a:solidFill>
                  <a:schemeClr val="bg1"/>
                </a:solidFill>
                <a:latin typeface="+mn-ea"/>
              </a:rPr>
              <a:t>働き方改革</a:t>
            </a:r>
            <a:r>
              <a:rPr lang="ja-JP" altLang="en-US" sz="2400" b="1" dirty="0">
                <a:solidFill>
                  <a:schemeClr val="bg1"/>
                </a:solidFill>
                <a:latin typeface="+mn-ea"/>
              </a:rPr>
              <a:t>　</a:t>
            </a:r>
            <a:r>
              <a:rPr lang="en-US" altLang="ja-JP" sz="2400" b="1" dirty="0">
                <a:solidFill>
                  <a:schemeClr val="bg1"/>
                </a:solidFill>
                <a:latin typeface="+mn-ea"/>
              </a:rPr>
              <a:t>〔</a:t>
            </a:r>
            <a:r>
              <a:rPr lang="ja-JP" altLang="en-US" sz="2400" b="1" dirty="0">
                <a:solidFill>
                  <a:schemeClr val="bg1"/>
                </a:solidFill>
                <a:latin typeface="+mn-ea"/>
              </a:rPr>
              <a:t>新規</a:t>
            </a:r>
            <a:r>
              <a:rPr lang="en-US" altLang="ja-JP" sz="2400" b="1" dirty="0">
                <a:solidFill>
                  <a:schemeClr val="bg1"/>
                </a:solidFill>
                <a:latin typeface="+mn-ea"/>
              </a:rPr>
              <a:t>〕</a:t>
            </a:r>
            <a:endParaRPr kumimoji="1" lang="ja-JP" altLang="en-US" sz="2400" b="1" dirty="0">
              <a:solidFill>
                <a:schemeClr val="bg1"/>
              </a:solidFill>
              <a:latin typeface="+mn-ea"/>
            </a:endParaRPr>
          </a:p>
        </p:txBody>
      </p:sp>
      <p:graphicFrame>
        <p:nvGraphicFramePr>
          <p:cNvPr id="8" name="表 7"/>
          <p:cNvGraphicFramePr>
            <a:graphicFrameLocks noGrp="1"/>
          </p:cNvGraphicFramePr>
          <p:nvPr>
            <p:extLst/>
          </p:nvPr>
        </p:nvGraphicFramePr>
        <p:xfrm>
          <a:off x="323528" y="740659"/>
          <a:ext cx="8496944" cy="4831880"/>
        </p:xfrm>
        <a:graphic>
          <a:graphicData uri="http://schemas.openxmlformats.org/drawingml/2006/table">
            <a:tbl>
              <a:tblPr firstRow="1">
                <a:tableStyleId>{5C22544A-7EE6-4342-B048-85BDC9FD1C3A}</a:tableStyleId>
              </a:tblPr>
              <a:tblGrid>
                <a:gridCol w="194421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2664296">
                  <a:extLst>
                    <a:ext uri="{9D8B030D-6E8A-4147-A177-3AD203B41FA5}">
                      <a16:colId xmlns:a16="http://schemas.microsoft.com/office/drawing/2014/main" xmlns="" val="20003"/>
                    </a:ext>
                  </a:extLst>
                </a:gridCol>
              </a:tblGrid>
              <a:tr h="387723">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Why</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Vision</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What</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800"/>
                        </a:lnSpc>
                      </a:pPr>
                      <a:r>
                        <a:rPr kumimoji="1" lang="ja-JP" altLang="en-US" sz="1400" dirty="0">
                          <a:solidFill>
                            <a:schemeClr val="tx1"/>
                          </a:solidFill>
                        </a:rPr>
                        <a:t>＜</a:t>
                      </a:r>
                      <a:r>
                        <a:rPr kumimoji="1" lang="en-US" altLang="ja-JP" sz="1400" dirty="0">
                          <a:solidFill>
                            <a:schemeClr val="tx1"/>
                          </a:solidFill>
                        </a:rPr>
                        <a:t>Outcome</a:t>
                      </a:r>
                      <a:r>
                        <a:rPr kumimoji="1" lang="ja-JP" altLang="en-US" sz="140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220498">
                <a:tc rowSpan="4">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a:t>
                      </a:r>
                      <a:r>
                        <a:rPr lang="en-US" altLang="ja-JP" sz="1300" dirty="0">
                          <a:solidFill>
                            <a:schemeClr val="tx1"/>
                          </a:solidFill>
                        </a:rPr>
                        <a:t>2003</a:t>
                      </a:r>
                      <a:r>
                        <a:rPr lang="ja-JP" altLang="en-US" sz="1300" dirty="0">
                          <a:solidFill>
                            <a:schemeClr val="tx1"/>
                          </a:solidFill>
                        </a:rPr>
                        <a:t>年の次世代育成支援対策推進法や</a:t>
                      </a:r>
                      <a:r>
                        <a:rPr lang="en-US" altLang="ja-JP" sz="1300" dirty="0">
                          <a:solidFill>
                            <a:schemeClr val="tx1"/>
                          </a:solidFill>
                        </a:rPr>
                        <a:t>2015</a:t>
                      </a:r>
                      <a:r>
                        <a:rPr lang="ja-JP" altLang="en-US" sz="1300" dirty="0">
                          <a:solidFill>
                            <a:schemeClr val="tx1"/>
                          </a:solidFill>
                        </a:rPr>
                        <a:t>年の女性活躍推進法などの制定に伴い、職員が働きやすい職場づくりが必要。</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・国においても働き方改革実行計画が取りまとめられた。</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nSpc>
                          <a:spcPts val="2000"/>
                        </a:lnSpc>
                      </a:pPr>
                      <a:r>
                        <a:rPr lang="ja-JP" altLang="en-US" sz="1300" dirty="0">
                          <a:solidFill>
                            <a:schemeClr val="tx1"/>
                          </a:solidFill>
                        </a:rPr>
                        <a:t>・全ての職員が「仕事と生活の調和（ワーク・ライフ・バランス）」を確保でき、育児や介護をしながらでも職業生活との両立ができ、働きやすいと実感できる職場環境づくりを実施していく。</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300" dirty="0">
                          <a:solidFill>
                            <a:schemeClr val="tx1"/>
                          </a:solidFill>
                        </a:rPr>
                        <a:t>①トップからのメッセージ発信</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・イクボス宣言</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→市長、副市長、所属長一同が実施</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163506">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300" dirty="0">
                          <a:solidFill>
                            <a:schemeClr val="tx1"/>
                          </a:solidFill>
                        </a:rPr>
                        <a:t>②多様化するニーズに合わせた柔軟な働き方の推進</a:t>
                      </a:r>
                      <a:endParaRPr lang="en-US" altLang="ja-JP" sz="1300" dirty="0">
                        <a:solidFill>
                          <a:schemeClr val="tx1"/>
                        </a:solidFill>
                      </a:endParaRPr>
                    </a:p>
                    <a:p>
                      <a:pPr>
                        <a:lnSpc>
                          <a:spcPts val="2000"/>
                        </a:lnSpc>
                      </a:pPr>
                      <a:endParaRPr lang="ja-JP" altLang="en-US"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・時差勤務制度の導入</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・テレワークのモデル実施</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・休憩時間の選択制の導入</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896647">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300" dirty="0">
                          <a:solidFill>
                            <a:schemeClr val="tx1"/>
                          </a:solidFill>
                        </a:rPr>
                        <a:t>③管理職の意識啓発</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・イクボス研修、階層別研修の実施</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・イクボス説明書の発行</a:t>
                      </a:r>
                    </a:p>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163506">
                <a:tc vMerge="1">
                  <a:txBody>
                    <a:bodyPr/>
                    <a:lstStyle/>
                    <a:p>
                      <a:pPr marL="0" marR="0" indent="0" algn="l" defTabSz="914400" rtl="0" eaLnBrk="1" fontAlgn="auto" latinLnBrk="0" hangingPunct="1">
                        <a:lnSpc>
                          <a:spcPts val="2000"/>
                        </a:lnSpc>
                        <a:spcBef>
                          <a:spcPts val="0"/>
                        </a:spcBef>
                        <a:spcAft>
                          <a:spcPts val="0"/>
                        </a:spcAft>
                        <a:buClrTx/>
                        <a:buSzTx/>
                        <a:buFontTx/>
                        <a:buNone/>
                        <a:tabLst/>
                        <a:defRPr/>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nSpc>
                          <a:spcPts val="2000"/>
                        </a:lnSpc>
                      </a:pP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2000"/>
                        </a:lnSpc>
                      </a:pPr>
                      <a:r>
                        <a:rPr lang="ja-JP" altLang="en-US" sz="1300" dirty="0">
                          <a:solidFill>
                            <a:schemeClr val="tx1"/>
                          </a:solidFill>
                        </a:rPr>
                        <a:t>④長時間労働の是正</a:t>
                      </a:r>
                      <a:endParaRPr lang="en-US" altLang="ja-JP" sz="130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・時間外勤務縮減の指針の改訂</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・ノー残業デーの追加</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・ワーク・ライフ・バランス推進期間</a:t>
                      </a:r>
                    </a:p>
                    <a:p>
                      <a:pPr marL="0" marR="0" indent="0" algn="l" defTabSz="914400" rtl="0" eaLnBrk="1" fontAlgn="auto" latinLnBrk="0" hangingPunct="1">
                        <a:lnSpc>
                          <a:spcPts val="2000"/>
                        </a:lnSpc>
                        <a:spcBef>
                          <a:spcPts val="0"/>
                        </a:spcBef>
                        <a:spcAft>
                          <a:spcPts val="0"/>
                        </a:spcAft>
                        <a:buClrTx/>
                        <a:buSzTx/>
                        <a:buFontTx/>
                        <a:buNone/>
                        <a:tabLst/>
                        <a:defRPr/>
                      </a:pPr>
                      <a:r>
                        <a:rPr lang="ja-JP" altLang="en-US" sz="1300" dirty="0">
                          <a:solidFill>
                            <a:schemeClr val="tx1"/>
                          </a:solidFill>
                        </a:rPr>
                        <a:t>の設定</a:t>
                      </a: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187</a:t>
            </a:fld>
            <a:endParaRPr kumimoji="1" lang="ja-JP" altLang="en-US" dirty="0"/>
          </a:p>
        </p:txBody>
      </p:sp>
      <p:sp>
        <p:nvSpPr>
          <p:cNvPr id="5" name="テキスト ボックス 4"/>
          <p:cNvSpPr txBox="1"/>
          <p:nvPr/>
        </p:nvSpPr>
        <p:spPr>
          <a:xfrm>
            <a:off x="7956376" y="0"/>
            <a:ext cx="1187624" cy="338554"/>
          </a:xfrm>
          <a:prstGeom prst="rect">
            <a:avLst/>
          </a:prstGeom>
          <a:noFill/>
        </p:spPr>
        <p:txBody>
          <a:bodyPr wrap="square" rtlCol="0">
            <a:spAutoFit/>
          </a:bodyPr>
          <a:lstStyle/>
          <a:p>
            <a:r>
              <a:rPr lang="en-US" altLang="ja-JP" sz="1600" dirty="0" smtClean="0"/>
              <a:t>A13</a:t>
            </a:r>
            <a:endParaRPr lang="ja-JP" altLang="en-US" sz="1600" dirty="0"/>
          </a:p>
        </p:txBody>
      </p:sp>
    </p:spTree>
    <p:extLst>
      <p:ext uri="{BB962C8B-B14F-4D97-AF65-F5344CB8AC3E}">
        <p14:creationId xmlns:p14="http://schemas.microsoft.com/office/powerpoint/2010/main" val="19000246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7814824" y="402658"/>
            <a:ext cx="1158779" cy="369332"/>
          </a:xfrm>
          <a:prstGeom prst="rect">
            <a:avLst/>
          </a:prstGeom>
          <a:noFill/>
        </p:spPr>
        <p:txBody>
          <a:bodyPr wrap="none">
            <a:spAutoFit/>
          </a:bodyPr>
          <a:lstStyle/>
          <a:p>
            <a:pPr algn="ctr"/>
            <a:r>
              <a:rPr lang="ja-JP" altLang="en-US" dirty="0"/>
              <a:t>＜</a:t>
            </a:r>
            <a:r>
              <a:rPr lang="en-US" altLang="ja-JP" dirty="0"/>
              <a:t>What</a:t>
            </a:r>
            <a:r>
              <a:rPr lang="ja-JP" altLang="en-US" dirty="0"/>
              <a:t>＞</a:t>
            </a:r>
          </a:p>
        </p:txBody>
      </p:sp>
      <p:sp>
        <p:nvSpPr>
          <p:cNvPr id="48" name="スライド番号プレースホルダ 47"/>
          <p:cNvSpPr>
            <a:spLocks noGrp="1"/>
          </p:cNvSpPr>
          <p:nvPr>
            <p:ph type="sldNum" sz="quarter" idx="12"/>
          </p:nvPr>
        </p:nvSpPr>
        <p:spPr/>
        <p:txBody>
          <a:bodyPr/>
          <a:lstStyle/>
          <a:p>
            <a:fld id="{CCEC3038-1CF1-4B63-9920-55248DCFBA97}" type="slidenum">
              <a:rPr kumimoji="1" lang="ja-JP" altLang="en-US" smtClean="0"/>
              <a:pPr/>
              <a:t>188</a:t>
            </a:fld>
            <a:endParaRPr kumimoji="1" lang="ja-JP" altLang="en-US"/>
          </a:p>
        </p:txBody>
      </p:sp>
      <p:sp>
        <p:nvSpPr>
          <p:cNvPr id="59" name="正方形/長方形 58"/>
          <p:cNvSpPr/>
          <p:nvPr/>
        </p:nvSpPr>
        <p:spPr>
          <a:xfrm>
            <a:off x="323528" y="323364"/>
            <a:ext cx="5544616" cy="369332"/>
          </a:xfrm>
          <a:prstGeom prst="rect">
            <a:avLst/>
          </a:prstGeom>
        </p:spPr>
        <p:txBody>
          <a:bodyPr wrap="square">
            <a:spAutoFit/>
          </a:bodyPr>
          <a:lstStyle/>
          <a:p>
            <a:r>
              <a:rPr lang="ja-JP" altLang="en-US" b="1" dirty="0">
                <a:latin typeface="+mn-ea"/>
              </a:rPr>
              <a:t>働き方改革（ワーク・ライフ・バランスの推進）</a:t>
            </a:r>
            <a:endParaRPr lang="ja-JP" altLang="en-US" b="1" dirty="0"/>
          </a:p>
        </p:txBody>
      </p:sp>
      <p:cxnSp>
        <p:nvCxnSpPr>
          <p:cNvPr id="60" name="直線コネクタ 59"/>
          <p:cNvCxnSpPr/>
          <p:nvPr/>
        </p:nvCxnSpPr>
        <p:spPr>
          <a:xfrm>
            <a:off x="323528" y="692696"/>
            <a:ext cx="85689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23528" y="828001"/>
            <a:ext cx="8568952" cy="338554"/>
          </a:xfrm>
          <a:prstGeom prst="rect">
            <a:avLst/>
          </a:prstGeom>
        </p:spPr>
        <p:txBody>
          <a:bodyPr wrap="square">
            <a:spAutoFit/>
          </a:bodyPr>
          <a:lstStyle/>
          <a:p>
            <a:r>
              <a:rPr lang="ja-JP" altLang="en-US" sz="1600" dirty="0"/>
              <a:t>　職員のワーク・ライフ・バランスの推進を図るため、全庁をあげて働き方改革を推進	</a:t>
            </a:r>
          </a:p>
        </p:txBody>
      </p:sp>
      <p:sp>
        <p:nvSpPr>
          <p:cNvPr id="63" name="正方形/長方形 62"/>
          <p:cNvSpPr/>
          <p:nvPr/>
        </p:nvSpPr>
        <p:spPr>
          <a:xfrm>
            <a:off x="537797" y="1504738"/>
            <a:ext cx="8136904" cy="124187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4" name="角丸四角形 63"/>
          <p:cNvSpPr/>
          <p:nvPr/>
        </p:nvSpPr>
        <p:spPr>
          <a:xfrm>
            <a:off x="3234085" y="1830810"/>
            <a:ext cx="2318633"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イクボス宣言</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年５月）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a:t>
            </a:r>
            <a:r>
              <a:rPr lang="zh-TW"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市長、副市長、所属長一同</a:t>
            </a:r>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に</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よる宣言を実施。</a:t>
            </a:r>
            <a:endPar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65" name="角丸四角形 64"/>
          <p:cNvSpPr/>
          <p:nvPr/>
        </p:nvSpPr>
        <p:spPr>
          <a:xfrm>
            <a:off x="5859052" y="1830810"/>
            <a:ext cx="2628274"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プランの策定</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年５月）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・市全体で実施するワーク・ライフ・</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バランスに関する取組みを策定。</a:t>
            </a:r>
          </a:p>
        </p:txBody>
      </p:sp>
      <p:sp>
        <p:nvSpPr>
          <p:cNvPr id="70" name="角丸四角形 69"/>
          <p:cNvSpPr/>
          <p:nvPr/>
        </p:nvSpPr>
        <p:spPr>
          <a:xfrm>
            <a:off x="619114" y="1804540"/>
            <a:ext cx="2243439" cy="758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特定事業主行動計画の改訂</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2015</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年３月）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・次世代育成支援法、女性活躍</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推進法の取組みを記載。</a:t>
            </a:r>
          </a:p>
        </p:txBody>
      </p:sp>
      <p:sp>
        <p:nvSpPr>
          <p:cNvPr id="71" name="円/楕円 70"/>
          <p:cNvSpPr/>
          <p:nvPr/>
        </p:nvSpPr>
        <p:spPr>
          <a:xfrm>
            <a:off x="3024993" y="1164646"/>
            <a:ext cx="2785739" cy="56123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全体方針等</a:t>
            </a:r>
          </a:p>
        </p:txBody>
      </p:sp>
      <p:sp>
        <p:nvSpPr>
          <p:cNvPr id="72" name="角丸四角形 71"/>
          <p:cNvSpPr/>
          <p:nvPr/>
        </p:nvSpPr>
        <p:spPr>
          <a:xfrm>
            <a:off x="38018" y="3577038"/>
            <a:ext cx="3071721" cy="7607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時差勤務制度</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の導入</a:t>
            </a: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年７月）</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・職員の希望に応じて、公務に支障のない</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範囲で５種類の勤務時間を選択可能とする。</a:t>
            </a:r>
            <a:endPar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3" name="角丸四角形 72"/>
          <p:cNvSpPr/>
          <p:nvPr/>
        </p:nvSpPr>
        <p:spPr>
          <a:xfrm>
            <a:off x="38018" y="4394133"/>
            <a:ext cx="3086101" cy="7629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テレワークの推進</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2015</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年～人事室、</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2017</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年～全所属モデル実施）</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・育児、介護などの理由がある職員について、</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在宅勤務を可能とする。</a:t>
            </a:r>
          </a:p>
        </p:txBody>
      </p:sp>
      <p:sp>
        <p:nvSpPr>
          <p:cNvPr id="74" name="角丸四角形 73"/>
          <p:cNvSpPr/>
          <p:nvPr/>
        </p:nvSpPr>
        <p:spPr>
          <a:xfrm>
            <a:off x="38018" y="5220562"/>
            <a:ext cx="3054984" cy="7128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休憩時間の選択制の導入</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2018</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年２月）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・職員の希望に応じて、公務に支障のない</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範囲で３種類の休憩時間を選択可能とする。</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市役所本庁舎のみ</a:t>
            </a:r>
            <a:endPar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5" name="円/楕円 74"/>
          <p:cNvSpPr/>
          <p:nvPr/>
        </p:nvSpPr>
        <p:spPr>
          <a:xfrm>
            <a:off x="253172" y="2829442"/>
            <a:ext cx="2675488" cy="64256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rPr>
              <a:t>多様化するニーズに</a:t>
            </a:r>
            <a:endParaRPr kumimoji="1" lang="en-US" altLang="ja-JP" sz="1200" dirty="0">
              <a:latin typeface="ＭＳ ゴシック" panose="020B0609070205080204" pitchFamily="49" charset="-128"/>
              <a:ea typeface="ＭＳ ゴシック" panose="020B0609070205080204" pitchFamily="49" charset="-128"/>
            </a:endParaRPr>
          </a:p>
          <a:p>
            <a:pPr algn="ctr"/>
            <a:r>
              <a:rPr kumimoji="1" lang="ja-JP" altLang="en-US" sz="1200" dirty="0">
                <a:latin typeface="ＭＳ ゴシック" panose="020B0609070205080204" pitchFamily="49" charset="-128"/>
                <a:ea typeface="ＭＳ ゴシック" panose="020B0609070205080204" pitchFamily="49" charset="-128"/>
              </a:rPr>
              <a:t>合わせた柔軟な</a:t>
            </a:r>
            <a:endParaRPr kumimoji="1" lang="en-US" altLang="ja-JP" sz="1200" dirty="0">
              <a:latin typeface="ＭＳ ゴシック" panose="020B0609070205080204" pitchFamily="49" charset="-128"/>
              <a:ea typeface="ＭＳ ゴシック" panose="020B0609070205080204" pitchFamily="49" charset="-128"/>
            </a:endParaRPr>
          </a:p>
          <a:p>
            <a:pPr algn="ctr"/>
            <a:r>
              <a:rPr kumimoji="1" lang="ja-JP" altLang="en-US" sz="1200" dirty="0">
                <a:latin typeface="ＭＳ ゴシック" panose="020B0609070205080204" pitchFamily="49" charset="-128"/>
                <a:ea typeface="ＭＳ ゴシック" panose="020B0609070205080204" pitchFamily="49" charset="-128"/>
              </a:rPr>
              <a:t>働き方の推進</a:t>
            </a:r>
          </a:p>
        </p:txBody>
      </p:sp>
      <p:sp>
        <p:nvSpPr>
          <p:cNvPr id="76" name="角丸四角形 75"/>
          <p:cNvSpPr/>
          <p:nvPr/>
        </p:nvSpPr>
        <p:spPr>
          <a:xfrm>
            <a:off x="3173506" y="3597438"/>
            <a:ext cx="2904565" cy="11036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イクボス研修</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・階層別研修</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・課長級に対して、イクボスの意識を醸成</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するため、新規で研修を実施。</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各階別研修でワーク・ライフ・バランス</a:t>
            </a:r>
            <a:endParaRPr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に関する研修を実施。</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77" name="角丸四角形 76"/>
          <p:cNvSpPr/>
          <p:nvPr/>
        </p:nvSpPr>
        <p:spPr>
          <a:xfrm>
            <a:off x="3179379" y="4797200"/>
            <a:ext cx="2898692" cy="11362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イクボス説明書</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2017</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年１月）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・上司と部下とのコミュニケーションを</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促進するための手引書を作成し、庁内</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ポータルに掲載。</a:t>
            </a:r>
          </a:p>
        </p:txBody>
      </p:sp>
      <p:sp>
        <p:nvSpPr>
          <p:cNvPr id="78" name="円/楕円 77"/>
          <p:cNvSpPr/>
          <p:nvPr/>
        </p:nvSpPr>
        <p:spPr>
          <a:xfrm>
            <a:off x="3332617" y="2829442"/>
            <a:ext cx="2545524" cy="64256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ＭＳ ゴシック" panose="020B0609070205080204" pitchFamily="49" charset="-128"/>
                <a:ea typeface="ＭＳ ゴシック" panose="020B0609070205080204" pitchFamily="49" charset="-128"/>
              </a:rPr>
              <a:t>管理職の</a:t>
            </a:r>
            <a:endParaRPr lang="en-US" altLang="ja-JP" sz="1200" dirty="0">
              <a:latin typeface="ＭＳ ゴシック" panose="020B0609070205080204" pitchFamily="49" charset="-128"/>
              <a:ea typeface="ＭＳ ゴシック" panose="020B0609070205080204" pitchFamily="49" charset="-128"/>
            </a:endParaRPr>
          </a:p>
          <a:p>
            <a:pPr algn="ctr"/>
            <a:r>
              <a:rPr lang="ja-JP" altLang="en-US" sz="1200" dirty="0">
                <a:latin typeface="ＭＳ ゴシック" panose="020B0609070205080204" pitchFamily="49" charset="-128"/>
                <a:ea typeface="ＭＳ ゴシック" panose="020B0609070205080204" pitchFamily="49" charset="-128"/>
              </a:rPr>
              <a:t>意識啓発</a:t>
            </a:r>
          </a:p>
        </p:txBody>
      </p:sp>
      <p:sp>
        <p:nvSpPr>
          <p:cNvPr id="79" name="角丸四角形 78"/>
          <p:cNvSpPr/>
          <p:nvPr/>
        </p:nvSpPr>
        <p:spPr>
          <a:xfrm>
            <a:off x="6163808" y="4836769"/>
            <a:ext cx="2886818" cy="110051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ワーク・ライフ・バランス推進期間の設定</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2015</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・７</a:t>
            </a:r>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８月を推進期間として設定し、定時</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退庁の促進ややむを得ない時間外勤務に</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ついて朝への振替を推進。</a:t>
            </a:r>
          </a:p>
        </p:txBody>
      </p:sp>
      <p:sp>
        <p:nvSpPr>
          <p:cNvPr id="80" name="角丸四角形 79"/>
          <p:cNvSpPr/>
          <p:nvPr/>
        </p:nvSpPr>
        <p:spPr>
          <a:xfrm>
            <a:off x="6146959" y="3609207"/>
            <a:ext cx="2886818" cy="11181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時間外勤務の縮減にかかる指針の改訂</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rPr>
              <a:t>2016</a:t>
            </a: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年６月）</a:t>
            </a:r>
            <a:endParaRPr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・ノー残業デーの追加のほか、一定の時間</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外勤務をした職員に対する所属長の報告</a:t>
            </a:r>
            <a:endParaRPr kumimoji="1" lang="en-US" altLang="ja-JP" sz="1050" dirty="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　</a:t>
            </a:r>
            <a:r>
              <a:rPr kumimoji="1" lang="ja-JP" altLang="en-US" sz="1050" dirty="0">
                <a:latin typeface="ＭＳ ゴシック" panose="020B0609070205080204" pitchFamily="49" charset="-128"/>
                <a:ea typeface="ＭＳ ゴシック" panose="020B0609070205080204" pitchFamily="49" charset="-128"/>
                <a:cs typeface="Meiryo UI" panose="020B0604030504040204" pitchFamily="50" charset="-128"/>
              </a:rPr>
              <a:t>義務等を記載。</a:t>
            </a:r>
          </a:p>
        </p:txBody>
      </p:sp>
      <p:sp>
        <p:nvSpPr>
          <p:cNvPr id="81" name="円/楕円 80"/>
          <p:cNvSpPr/>
          <p:nvPr/>
        </p:nvSpPr>
        <p:spPr>
          <a:xfrm>
            <a:off x="6254830" y="2860407"/>
            <a:ext cx="2679033" cy="6393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ja-JP" altLang="en-US" sz="1200" dirty="0">
                <a:latin typeface="ＭＳ ゴシック" panose="020B0609070205080204" pitchFamily="49" charset="-128"/>
                <a:ea typeface="ＭＳ ゴシック" panose="020B0609070205080204" pitchFamily="49" charset="-128"/>
              </a:rPr>
              <a:t>長時間労働の是正</a:t>
            </a:r>
          </a:p>
        </p:txBody>
      </p:sp>
      <p:sp>
        <p:nvSpPr>
          <p:cNvPr id="82" name="角丸四角形 81"/>
          <p:cNvSpPr/>
          <p:nvPr/>
        </p:nvSpPr>
        <p:spPr>
          <a:xfrm>
            <a:off x="57109" y="6066684"/>
            <a:ext cx="8976668" cy="525732"/>
          </a:xfrm>
          <a:prstGeom prst="roundRect">
            <a:avLst/>
          </a:prstGeom>
          <a:ln w="6350">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各所属においても独自の取組みを実施</a:t>
            </a:r>
            <a:endParaRPr kumimoji="1" lang="en-US" altLang="ja-JP" sz="1200" dirty="0">
              <a:latin typeface="ＭＳ ゴシック" panose="020B0609070205080204" pitchFamily="49" charset="-128"/>
              <a:ea typeface="ＭＳ ゴシック" panose="020B0609070205080204" pitchFamily="49" charset="-128"/>
              <a:cs typeface="Meiryo UI" panose="020B0604030504040204" pitchFamily="50" charset="-128"/>
            </a:endParaRPr>
          </a:p>
          <a:p>
            <a:pPr algn="ctr"/>
            <a:r>
              <a:rPr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rPr>
              <a:t>（ノー残業デーの追加、休暇促進のための記念日休暇の設定など）</a:t>
            </a:r>
            <a:endParaRPr kumimoji="1" lang="ja-JP" altLang="en-US" sz="12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4" name="テキスト ボックス 36"/>
          <p:cNvSpPr txBox="1"/>
          <p:nvPr/>
        </p:nvSpPr>
        <p:spPr>
          <a:xfrm>
            <a:off x="0" y="0"/>
            <a:ext cx="442798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100" dirty="0"/>
              <a:t>Ⅳ</a:t>
            </a:r>
            <a:r>
              <a:rPr lang="ja-JP" altLang="en-US" sz="1100" dirty="0"/>
              <a:t>　行財政改革</a:t>
            </a:r>
            <a:r>
              <a:rPr lang="en-US" altLang="ja-JP" sz="1100" dirty="0"/>
              <a:t>【</a:t>
            </a:r>
            <a:r>
              <a:rPr lang="ja-JP" altLang="en-US" sz="1100" dirty="0"/>
              <a:t>業務執行の刷新</a:t>
            </a:r>
            <a:r>
              <a:rPr lang="en-US" altLang="ja-JP" sz="1100" dirty="0"/>
              <a:t>】</a:t>
            </a:r>
            <a:r>
              <a:rPr lang="ja-JP" altLang="en-US" sz="1100" dirty="0"/>
              <a:t>・働き方改革</a:t>
            </a:r>
            <a:endParaRPr lang="en-US" altLang="ja-JP" sz="1100" dirty="0"/>
          </a:p>
        </p:txBody>
      </p:sp>
      <p:sp>
        <p:nvSpPr>
          <p:cNvPr id="25" name="テキスト ボックス 24"/>
          <p:cNvSpPr txBox="1"/>
          <p:nvPr/>
        </p:nvSpPr>
        <p:spPr>
          <a:xfrm>
            <a:off x="7923673" y="0"/>
            <a:ext cx="1187624" cy="338554"/>
          </a:xfrm>
          <a:prstGeom prst="rect">
            <a:avLst/>
          </a:prstGeom>
          <a:noFill/>
        </p:spPr>
        <p:txBody>
          <a:bodyPr wrap="square" rtlCol="0">
            <a:spAutoFit/>
          </a:bodyPr>
          <a:lstStyle/>
          <a:p>
            <a:r>
              <a:rPr lang="en-US" altLang="ja-JP" sz="1600" dirty="0" smtClean="0"/>
              <a:t>A13.(33)</a:t>
            </a:r>
            <a:endParaRPr lang="ja-JP" altLang="en-US" sz="1600" dirty="0"/>
          </a:p>
        </p:txBody>
      </p:sp>
    </p:spTree>
    <p:extLst>
      <p:ext uri="{BB962C8B-B14F-4D97-AF65-F5344CB8AC3E}">
        <p14:creationId xmlns:p14="http://schemas.microsoft.com/office/powerpoint/2010/main" val="7842260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8532" y="1484784"/>
            <a:ext cx="7772400" cy="2304256"/>
          </a:xfrm>
        </p:spPr>
        <p:txBody>
          <a:bodyPr>
            <a:normAutofit/>
          </a:bodyPr>
          <a:lstStyle/>
          <a:p>
            <a:r>
              <a:rPr kumimoji="1" lang="ja-JP" altLang="en-US" dirty="0"/>
              <a:t>参考資料</a:t>
            </a:r>
            <a:r>
              <a:rPr lang="en-US" altLang="ja-JP" dirty="0"/>
              <a:t/>
            </a:r>
            <a:br>
              <a:rPr lang="en-US" altLang="ja-JP" dirty="0"/>
            </a:br>
            <a:r>
              <a:rPr lang="en-US" altLang="ja-JP" dirty="0"/>
              <a:t/>
            </a:r>
            <a:br>
              <a:rPr lang="en-US" altLang="ja-JP" dirty="0"/>
            </a:br>
            <a:r>
              <a:rPr lang="ja-JP" altLang="en-US" dirty="0">
                <a:latin typeface="ＭＳ Ｐゴシック" panose="020B0600070205080204" pitchFamily="50" charset="-128"/>
                <a:ea typeface="ＭＳ Ｐゴシック" panose="020B0600070205080204" pitchFamily="50" charset="-128"/>
              </a:rPr>
              <a:t>市役所における改革の一覧、個票</a:t>
            </a:r>
            <a:endParaRPr kumimoji="1" lang="ja-JP" altLang="en-US" dirty="0"/>
          </a:p>
        </p:txBody>
      </p:sp>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189</a:t>
            </a:fld>
            <a:endParaRPr kumimoji="1" lang="ja-JP" altLang="en-US" dirty="0"/>
          </a:p>
        </p:txBody>
      </p:sp>
    </p:spTree>
    <p:extLst>
      <p:ext uri="{BB962C8B-B14F-4D97-AF65-F5344CB8AC3E}">
        <p14:creationId xmlns:p14="http://schemas.microsoft.com/office/powerpoint/2010/main" val="21557464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050651812"/>
              </p:ext>
            </p:extLst>
          </p:nvPr>
        </p:nvGraphicFramePr>
        <p:xfrm>
          <a:off x="179514" y="188635"/>
          <a:ext cx="8784970" cy="6479998"/>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6">
                  <a:extLst>
                    <a:ext uri="{9D8B030D-6E8A-4147-A177-3AD203B41FA5}">
                      <a16:colId xmlns:a16="http://schemas.microsoft.com/office/drawing/2014/main" xmlns="" val="20004"/>
                    </a:ext>
                  </a:extLst>
                </a:gridCol>
                <a:gridCol w="4192515">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7">
                  <a:extLst>
                    <a:ext uri="{9D8B030D-6E8A-4147-A177-3AD203B41FA5}">
                      <a16:colId xmlns:a16="http://schemas.microsoft.com/office/drawing/2014/main" xmlns="" val="20012"/>
                    </a:ext>
                  </a:extLst>
                </a:gridCol>
              </a:tblGrid>
              <a:tr h="250062">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dirty="0">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697">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119">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612">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zh-TW" sz="1000" b="0" i="0" u="none" strike="noStrike">
                          <a:solidFill>
                            <a:srgbClr val="000000"/>
                          </a:solidFill>
                          <a:latin typeface="ＭＳ Ｐゴシック" pitchFamily="50" charset="-128"/>
                          <a:ea typeface="ＭＳ Ｐゴシック" pitchFamily="50" charset="-128"/>
                        </a:rPr>
                        <a:t>【</a:t>
                      </a:r>
                      <a:r>
                        <a:rPr lang="zh-TW" altLang="en-US" sz="1000" b="0" i="0" u="none" strike="noStrike">
                          <a:solidFill>
                            <a:srgbClr val="000000"/>
                          </a:solidFill>
                          <a:latin typeface="ＭＳ Ｐゴシック" pitchFamily="50" charset="-128"/>
                          <a:ea typeface="ＭＳ Ｐゴシック" pitchFamily="50" charset="-128"/>
                        </a:rPr>
                        <a:t>財政</a:t>
                      </a:r>
                      <a:r>
                        <a:rPr lang="en-US" altLang="zh-TW" sz="1000" b="0" i="0" u="none" strike="noStrike">
                          <a:solidFill>
                            <a:srgbClr val="000000"/>
                          </a:solidFill>
                          <a:latin typeface="ＭＳ Ｐゴシック" pitchFamily="50" charset="-128"/>
                          <a:ea typeface="ＭＳ Ｐゴシック" pitchFamily="50" charset="-128"/>
                        </a:rPr>
                        <a:t>】</a:t>
                      </a:r>
                      <a:br>
                        <a:rPr lang="en-US" altLang="zh-TW" sz="1000" b="0" i="0" u="none" strike="noStrike">
                          <a:solidFill>
                            <a:srgbClr val="000000"/>
                          </a:solidFill>
                          <a:latin typeface="ＭＳ Ｐゴシック" pitchFamily="50" charset="-128"/>
                          <a:ea typeface="ＭＳ Ｐゴシック" pitchFamily="50" charset="-128"/>
                        </a:rPr>
                      </a:br>
                      <a:r>
                        <a:rPr lang="en-US" altLang="zh-TW" sz="1000" b="0" i="0" u="none" strike="noStrike">
                          <a:solidFill>
                            <a:srgbClr val="000000"/>
                          </a:solidFill>
                          <a:latin typeface="ＭＳ Ｐゴシック" pitchFamily="50" charset="-128"/>
                          <a:ea typeface="ＭＳ Ｐゴシック" pitchFamily="50" charset="-128"/>
                        </a:rPr>
                        <a:t>(1) </a:t>
                      </a:r>
                      <a:r>
                        <a:rPr lang="zh-TW" altLang="en-US" sz="1000" b="0" i="0" u="none" strike="noStrike">
                          <a:solidFill>
                            <a:srgbClr val="000000"/>
                          </a:solidFill>
                          <a:latin typeface="ＭＳ Ｐゴシック" pitchFamily="50" charset="-128"/>
                          <a:ea typeface="ＭＳ Ｐゴシック" pitchFamily="50" charset="-128"/>
                        </a:rPr>
                        <a:t>財政再建</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人件費の削減等</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人事室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財政</a:t>
                      </a:r>
                      <a:r>
                        <a:rPr lang="en-US" altLang="zh-TW" sz="1000" b="0" i="0" u="none" strike="noStrike" dirty="0">
                          <a:solidFill>
                            <a:srgbClr val="000000"/>
                          </a:solidFill>
                          <a:latin typeface="ＭＳ Ｐゴシック" pitchFamily="50" charset="-128"/>
                          <a:ea typeface="ＭＳ Ｐゴシック" pitchFamily="50" charset="-128"/>
                        </a:rPr>
                        <a:t>】</a:t>
                      </a:r>
                      <a:br>
                        <a:rPr lang="en-US" altLang="zh-TW" sz="1000" b="0" i="0" u="none" strike="noStrike" dirty="0">
                          <a:solidFill>
                            <a:srgbClr val="000000"/>
                          </a:solidFill>
                          <a:latin typeface="ＭＳ Ｐゴシック" pitchFamily="50" charset="-128"/>
                          <a:ea typeface="ＭＳ Ｐゴシック" pitchFamily="50" charset="-128"/>
                        </a:rPr>
                      </a:br>
                      <a:r>
                        <a:rPr lang="en-US" altLang="zh-TW" sz="1000" b="0" i="0" u="none" strike="noStrike" dirty="0">
                          <a:solidFill>
                            <a:srgbClr val="000000"/>
                          </a:solidFill>
                          <a:latin typeface="ＭＳ Ｐゴシック" pitchFamily="50" charset="-128"/>
                          <a:ea typeface="ＭＳ Ｐゴシック" pitchFamily="50" charset="-128"/>
                        </a:rPr>
                        <a:t>(1) </a:t>
                      </a:r>
                      <a:r>
                        <a:rPr lang="zh-TW" altLang="en-US" sz="1000" b="0" i="0" u="none" strike="noStrike" dirty="0">
                          <a:solidFill>
                            <a:srgbClr val="000000"/>
                          </a:solidFill>
                          <a:latin typeface="ＭＳ Ｐゴシック" pitchFamily="50" charset="-128"/>
                          <a:ea typeface="ＭＳ Ｐゴシック" pitchFamily="50" charset="-128"/>
                        </a:rPr>
                        <a:t>財政再建</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latin typeface="ＭＳ Ｐゴシック"/>
                        </a:rPr>
                        <a:t>職員数の削減</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人事室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(3)</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財政</a:t>
                      </a:r>
                      <a:r>
                        <a:rPr lang="en-US" altLang="zh-TW" sz="1000" b="0" i="0" u="none" strike="noStrike" dirty="0">
                          <a:solidFill>
                            <a:srgbClr val="000000"/>
                          </a:solidFill>
                          <a:latin typeface="ＭＳ Ｐゴシック" pitchFamily="50" charset="-128"/>
                          <a:ea typeface="ＭＳ Ｐゴシック" pitchFamily="50" charset="-128"/>
                        </a:rPr>
                        <a:t>】</a:t>
                      </a:r>
                      <a:br>
                        <a:rPr lang="en-US" altLang="zh-TW" sz="1000" b="0" i="0" u="none" strike="noStrike" dirty="0">
                          <a:solidFill>
                            <a:srgbClr val="000000"/>
                          </a:solidFill>
                          <a:latin typeface="ＭＳ Ｐゴシック" pitchFamily="50" charset="-128"/>
                          <a:ea typeface="ＭＳ Ｐゴシック" pitchFamily="50" charset="-128"/>
                        </a:rPr>
                      </a:br>
                      <a:r>
                        <a:rPr lang="en-US" altLang="zh-TW" sz="1000" b="0" i="0" u="none" strike="noStrike" dirty="0">
                          <a:solidFill>
                            <a:srgbClr val="000000"/>
                          </a:solidFill>
                          <a:latin typeface="ＭＳ Ｐゴシック" pitchFamily="50" charset="-128"/>
                          <a:ea typeface="ＭＳ Ｐゴシック" pitchFamily="50" charset="-128"/>
                        </a:rPr>
                        <a:t>(1) </a:t>
                      </a:r>
                      <a:r>
                        <a:rPr lang="zh-TW" altLang="en-US" sz="1000" b="0" i="0" u="none" strike="noStrike" dirty="0">
                          <a:solidFill>
                            <a:srgbClr val="000000"/>
                          </a:solidFill>
                          <a:latin typeface="ＭＳ Ｐゴシック" pitchFamily="50" charset="-128"/>
                          <a:ea typeface="ＭＳ Ｐゴシック" pitchFamily="50" charset="-128"/>
                        </a:rPr>
                        <a:t>財政再建</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施策・事業のゼロベースの見直しと再構築</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（市営交通料金福祉措置（敬老パス）への利用者負担導入 など</a:t>
                      </a:r>
                      <a:r>
                        <a:rPr lang="en-US" altLang="ja-JP" sz="1000" b="0" i="0" u="none" strike="noStrike" dirty="0">
                          <a:solidFill>
                            <a:srgbClr val="000000"/>
                          </a:solidFill>
                          <a:latin typeface="ＭＳ Ｐゴシック"/>
                        </a:rPr>
                        <a:t>11</a:t>
                      </a:r>
                      <a:r>
                        <a:rPr lang="ja-JP" altLang="en-US" sz="1000" b="0" i="0" u="none" strike="noStrike" dirty="0">
                          <a:solidFill>
                            <a:srgbClr val="000000"/>
                          </a:solidFill>
                          <a:latin typeface="ＭＳ Ｐゴシック"/>
                        </a:rPr>
                        <a:t>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市政改革室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(4)</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財政</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(2) </a:t>
                      </a:r>
                      <a:r>
                        <a:rPr lang="ja-JP" altLang="en-US" sz="1000" b="0" i="0" u="none" strike="noStrike">
                          <a:solidFill>
                            <a:srgbClr val="000000"/>
                          </a:solidFill>
                          <a:latin typeface="ＭＳ Ｐゴシック"/>
                        </a:rPr>
                        <a:t>財務マネジメント</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広告事業の拡充による増収</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財政局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(5)</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財政</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(2) </a:t>
                      </a:r>
                      <a:r>
                        <a:rPr lang="ja-JP" altLang="en-US" sz="1000" b="0" i="0" u="none" strike="noStrike">
                          <a:solidFill>
                            <a:srgbClr val="000000"/>
                          </a:solidFill>
                          <a:latin typeface="ＭＳ Ｐゴシック"/>
                        </a:rPr>
                        <a:t>財務マネジメント</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不用資産の売却</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契約管財局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(6)</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財政</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(2) </a:t>
                      </a:r>
                      <a:r>
                        <a:rPr lang="ja-JP" altLang="en-US" sz="1000" b="0" i="0" u="none" strike="noStrike">
                          <a:solidFill>
                            <a:srgbClr val="000000"/>
                          </a:solidFill>
                          <a:latin typeface="ＭＳ Ｐゴシック"/>
                        </a:rPr>
                        <a:t>財務マネジメント</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未収金回収の徹底</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財政局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(7)</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財政</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(2) </a:t>
                      </a:r>
                      <a:r>
                        <a:rPr lang="ja-JP" altLang="en-US" sz="1000" b="0" i="0" u="none" strike="noStrike">
                          <a:solidFill>
                            <a:srgbClr val="000000"/>
                          </a:solidFill>
                          <a:latin typeface="ＭＳ Ｐゴシック"/>
                        </a:rPr>
                        <a:t>財務マネジメント</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三セクの破たん処理</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市政改革室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(8)</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財政</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(2) </a:t>
                      </a:r>
                      <a:r>
                        <a:rPr lang="ja-JP" altLang="en-US" sz="1000" b="0" i="0" u="none" strike="noStrike">
                          <a:solidFill>
                            <a:srgbClr val="000000"/>
                          </a:solidFill>
                          <a:latin typeface="ＭＳ Ｐゴシック"/>
                        </a:rPr>
                        <a:t>財務マネジメント</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latin typeface="ＭＳ Ｐゴシック"/>
                        </a:rPr>
                        <a:t>多様なＩＲの展開</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財政局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612">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(9)</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人事</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(3) </a:t>
                      </a:r>
                      <a:r>
                        <a:rPr lang="ja-JP" altLang="en-US" sz="1000" b="0" i="0" u="none" strike="noStrike" dirty="0">
                          <a:solidFill>
                            <a:srgbClr val="000000"/>
                          </a:solidFill>
                          <a:latin typeface="ＭＳ Ｐゴシック"/>
                        </a:rPr>
                        <a:t>人事・給与制度</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a:solidFill>
                            <a:srgbClr val="000000"/>
                          </a:solidFill>
                          <a:latin typeface="ＭＳ Ｐゴシック"/>
                        </a:rPr>
                        <a:t>職員の政治的行為の禁止、服務規律の厳格化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CN" altLang="en-US" sz="1000" b="0" i="0" u="none" strike="noStrike" dirty="0" smtClean="0">
                          <a:solidFill>
                            <a:srgbClr val="000000"/>
                          </a:solidFill>
                          <a:latin typeface="ＭＳ Ｐゴシック" pitchFamily="50" charset="-128"/>
                          <a:ea typeface="ＭＳ Ｐゴシック" pitchFamily="50" charset="-128"/>
                        </a:rPr>
                        <a:t>人事室</a:t>
                      </a:r>
                      <a:endParaRPr lang="zh-CN" altLang="en-US" sz="1000" b="0" i="0" u="none" strike="noStrike" dirty="0">
                        <a:solidFill>
                          <a:srgbClr val="000000"/>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612">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(10)</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人事</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(3) </a:t>
                      </a:r>
                      <a:r>
                        <a:rPr lang="ja-JP" altLang="en-US" sz="1000" b="0" i="0" u="none" strike="noStrike" dirty="0">
                          <a:solidFill>
                            <a:srgbClr val="000000"/>
                          </a:solidFill>
                          <a:latin typeface="ＭＳ Ｐゴシック"/>
                        </a:rPr>
                        <a:t>人事・給与制度</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人事評価への相対評価等の導入</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人事室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4"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190</a:t>
            </a:fld>
            <a:endParaRPr kumimoji="1" lang="ja-JP" altLang="en-US" dirty="0"/>
          </a:p>
        </p:txBody>
      </p:sp>
    </p:spTree>
    <p:extLst>
      <p:ext uri="{BB962C8B-B14F-4D97-AF65-F5344CB8AC3E}">
        <p14:creationId xmlns:p14="http://schemas.microsoft.com/office/powerpoint/2010/main" val="100689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119</a:t>
            </a:fld>
            <a:endParaRPr kumimoji="1" lang="ja-JP" altLang="en-US"/>
          </a:p>
        </p:txBody>
      </p:sp>
      <p:sp>
        <p:nvSpPr>
          <p:cNvPr id="10" name="正方形/長方形 9"/>
          <p:cNvSpPr/>
          <p:nvPr/>
        </p:nvSpPr>
        <p:spPr>
          <a:xfrm>
            <a:off x="251520" y="323364"/>
            <a:ext cx="5904656" cy="369332"/>
          </a:xfrm>
          <a:prstGeom prst="rect">
            <a:avLst/>
          </a:prstGeom>
        </p:spPr>
        <p:txBody>
          <a:bodyPr wrap="square">
            <a:spAutoFit/>
          </a:bodyPr>
          <a:lstStyle/>
          <a:p>
            <a:r>
              <a:rPr lang="ja-JP" altLang="en-US" b="1" dirty="0">
                <a:solidFill>
                  <a:srgbClr val="000000"/>
                </a:solidFill>
                <a:latin typeface="Calibri" pitchFamily="34" charset="0"/>
              </a:rPr>
              <a:t>主な包括連携協定の連携事項等について （１／２）</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2545162483"/>
              </p:ext>
            </p:extLst>
          </p:nvPr>
        </p:nvGraphicFramePr>
        <p:xfrm>
          <a:off x="270570" y="860462"/>
          <a:ext cx="8496944" cy="5695508"/>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3888432">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tblGrid>
              <a:tr h="432048">
                <a:tc>
                  <a:txBody>
                    <a:bodyPr/>
                    <a:lstStyle/>
                    <a:p>
                      <a:pPr algn="ctr"/>
                      <a:r>
                        <a:rPr kumimoji="1" lang="ja-JP" altLang="en-US" sz="1400" dirty="0">
                          <a:solidFill>
                            <a:schemeClr val="tx1"/>
                          </a:solidFill>
                        </a:rPr>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協定名称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連携事項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主な取組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1008112">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包　括　連　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b="1" dirty="0">
                          <a:solidFill>
                            <a:schemeClr val="tx1"/>
                          </a:solidFill>
                        </a:rPr>
                        <a:t>大阪市と株式会社セブン－イレブン・ジャパン地域活性化包括連携協定</a:t>
                      </a:r>
                      <a:r>
                        <a:rPr lang="ja-JP" altLang="en-US" sz="1050" dirty="0">
                          <a:solidFill>
                            <a:schemeClr val="tx1"/>
                          </a:solidFill>
                        </a:rPr>
                        <a:t>（</a:t>
                      </a:r>
                      <a:r>
                        <a:rPr lang="en-US" altLang="ja-JP" sz="1050" dirty="0">
                          <a:solidFill>
                            <a:schemeClr val="tx1"/>
                          </a:solidFill>
                        </a:rPr>
                        <a:t>2010.12</a:t>
                      </a:r>
                      <a:r>
                        <a:rPr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・地域への参画・市民協働の</a:t>
                      </a:r>
                      <a:r>
                        <a:rPr lang="ja-JP" altLang="en-US" sz="1050" dirty="0">
                          <a:solidFill>
                            <a:schemeClr val="tx1"/>
                          </a:solidFill>
                          <a:latin typeface="+mn-ea"/>
                          <a:ea typeface="+mn-ea"/>
                        </a:rPr>
                        <a:t>推進、</a:t>
                      </a:r>
                      <a:r>
                        <a:rPr lang="zh-TW" altLang="en-US" sz="1050" dirty="0">
                          <a:solidFill>
                            <a:schemeClr val="tx1"/>
                          </a:solidFill>
                          <a:latin typeface="ＭＳ Ｐゴシック" panose="020B0600070205080204" pitchFamily="50" charset="-128"/>
                          <a:ea typeface="ＭＳ Ｐゴシック" panose="020B0600070205080204" pitchFamily="50" charset="-128"/>
                        </a:rPr>
                        <a:t>環境問題対策</a:t>
                      </a:r>
                      <a:r>
                        <a:rPr lang="ja-JP" altLang="en-US" sz="1050" dirty="0" err="1">
                          <a:solidFill>
                            <a:schemeClr val="tx1"/>
                          </a:solidFill>
                          <a:latin typeface="ＭＳ Ｐゴシック" panose="020B0600070205080204" pitchFamily="50" charset="-128"/>
                          <a:ea typeface="ＭＳ Ｐゴシック" panose="020B0600070205080204" pitchFamily="50" charset="-128"/>
                        </a:rPr>
                        <a:t>、</a:t>
                      </a:r>
                      <a:r>
                        <a:rPr lang="ja-JP" altLang="en-US" sz="1050" dirty="0">
                          <a:solidFill>
                            <a:schemeClr val="tx1"/>
                          </a:solidFill>
                          <a:latin typeface="+mn-ea"/>
                          <a:ea typeface="+mn-ea"/>
                        </a:rPr>
                        <a:t>観光</a:t>
                      </a:r>
                      <a:r>
                        <a:rPr lang="ja-JP" altLang="en-US" sz="1050" dirty="0">
                          <a:solidFill>
                            <a:schemeClr val="tx1"/>
                          </a:solidFill>
                        </a:rPr>
                        <a:t>情報・振興、大阪市の推進するイベントの告知・支援、健康増進・食育、子育て支援、子ども・青少年育成、大阪市の特産・名産の拡販と告知、高齢者支援、災害対策、その他、地域の活性化及び市民サービスの向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・店舗</a:t>
                      </a:r>
                      <a:r>
                        <a:rPr lang="ja-JP" altLang="en-US" sz="1050" strike="noStrike" dirty="0" smtClean="0">
                          <a:solidFill>
                            <a:schemeClr val="tx1"/>
                          </a:solidFill>
                        </a:rPr>
                        <a:t>へ</a:t>
                      </a:r>
                      <a:r>
                        <a:rPr lang="ja-JP" altLang="en-US" sz="1050" dirty="0" smtClean="0">
                          <a:solidFill>
                            <a:schemeClr val="tx1"/>
                          </a:solidFill>
                        </a:rPr>
                        <a:t>の</a:t>
                      </a:r>
                      <a:r>
                        <a:rPr lang="ja-JP" altLang="en-US" sz="1050" dirty="0">
                          <a:solidFill>
                            <a:schemeClr val="tx1"/>
                          </a:solidFill>
                        </a:rPr>
                        <a:t>ポスター</a:t>
                      </a:r>
                      <a:r>
                        <a:rPr lang="ja-JP" altLang="en-US" sz="1050" dirty="0" smtClean="0">
                          <a:solidFill>
                            <a:schemeClr val="tx1"/>
                          </a:solidFill>
                        </a:rPr>
                        <a:t>掲示</a:t>
                      </a:r>
                      <a:endParaRPr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64029">
                <a:tc vMerge="1">
                  <a:txBody>
                    <a:bodyPr/>
                    <a:lstStyle/>
                    <a:p>
                      <a:endParaRPr kumimoji="1" lang="ja-JP" altLang="en-US"/>
                    </a:p>
                  </a:txBody>
                  <a:tcPr/>
                </a:tc>
                <a:tc>
                  <a:txBody>
                    <a:bodyPr/>
                    <a:lstStyle/>
                    <a:p>
                      <a:pPr algn="l"/>
                      <a:r>
                        <a:rPr kumimoji="1" lang="ja-JP" altLang="en-US" sz="1050" b="1" dirty="0">
                          <a:solidFill>
                            <a:schemeClr val="tx1"/>
                          </a:solidFill>
                        </a:rPr>
                        <a:t>大阪市とイオン株式会社との包括連携協定</a:t>
                      </a:r>
                      <a:r>
                        <a:rPr kumimoji="1" lang="ja-JP" altLang="en-US" sz="1050" b="0" dirty="0">
                          <a:solidFill>
                            <a:schemeClr val="tx1"/>
                          </a:solidFill>
                        </a:rPr>
                        <a:t>（</a:t>
                      </a:r>
                      <a:r>
                        <a:rPr kumimoji="1" lang="en-US" altLang="ja-JP" sz="1050" b="0" dirty="0">
                          <a:solidFill>
                            <a:schemeClr val="tx1"/>
                          </a:solidFill>
                        </a:rPr>
                        <a:t>2014.12</a:t>
                      </a:r>
                      <a:r>
                        <a:rPr kumimoji="1" lang="ja-JP" altLang="en-US" sz="1050" b="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・ＷＡＯＮカードを活用した市民活動の支援等、市民の安全及び地域振興その他市民活動の推進、男女共同参画及び消費生活、人権尊重の理念の普及その他人権施策、その他、地域の活性化及び市民サービス</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・「すきや</a:t>
                      </a:r>
                      <a:r>
                        <a:rPr kumimoji="1" lang="ja-JP" altLang="en-US" sz="1050" dirty="0" err="1">
                          <a:solidFill>
                            <a:schemeClr val="tx1"/>
                          </a:solidFill>
                        </a:rPr>
                        <a:t>ねん</a:t>
                      </a:r>
                      <a:r>
                        <a:rPr kumimoji="1" lang="ja-JP" altLang="en-US" sz="1050" dirty="0">
                          <a:solidFill>
                            <a:schemeClr val="tx1"/>
                          </a:solidFill>
                        </a:rPr>
                        <a:t>大阪</a:t>
                      </a:r>
                      <a:r>
                        <a:rPr kumimoji="1" lang="en-US" altLang="ja-JP" sz="1050" dirty="0">
                          <a:solidFill>
                            <a:schemeClr val="tx1"/>
                          </a:solidFill>
                        </a:rPr>
                        <a:t>WAON</a:t>
                      </a:r>
                      <a:r>
                        <a:rPr kumimoji="1" lang="ja-JP" altLang="en-US" sz="1050" dirty="0">
                          <a:solidFill>
                            <a:schemeClr val="tx1"/>
                          </a:solidFill>
                        </a:rPr>
                        <a:t>」カードを発行、売上の</a:t>
                      </a:r>
                      <a:r>
                        <a:rPr kumimoji="1" lang="en-US" altLang="ja-JP" sz="1050" dirty="0">
                          <a:solidFill>
                            <a:schemeClr val="tx1"/>
                          </a:solidFill>
                        </a:rPr>
                        <a:t>0.1</a:t>
                      </a:r>
                      <a:r>
                        <a:rPr kumimoji="1" lang="ja-JP" altLang="en-US" sz="1050" dirty="0">
                          <a:solidFill>
                            <a:schemeClr val="tx1"/>
                          </a:solidFill>
                        </a:rPr>
                        <a:t>％を大阪市に寄附</a:t>
                      </a:r>
                      <a:endParaRPr kumimoji="1" lang="en-US" altLang="ja-JP" sz="105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・グループ店舗へのポスター掲示</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・グループ店舗でのイベント等開催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6403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大阪市と大阪シティ信用金庫との包括連携協定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2016.11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安全・安心、健康・福祉、社会教育、環境・美化、地域産業の振興、雇用促進、その他、市民サービスの向上及び地域の活性化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・市内各営業店と各区との連携（区政・市政の</a:t>
                      </a:r>
                      <a:r>
                        <a:rPr kumimoji="1" lang="en-US" altLang="ja-JP" sz="1050" dirty="0">
                          <a:solidFill>
                            <a:schemeClr val="tx1"/>
                          </a:solidFill>
                        </a:rPr>
                        <a:t>PR</a:t>
                      </a:r>
                      <a:r>
                        <a:rPr kumimoji="1" lang="ja-JP" altLang="en-US" sz="1050" dirty="0">
                          <a:solidFill>
                            <a:schemeClr val="tx1"/>
                          </a:solidFill>
                        </a:rPr>
                        <a:t>等</a:t>
                      </a:r>
                      <a:r>
                        <a:rPr kumimoji="1" lang="ja-JP" altLang="en-US" sz="1050" dirty="0" smtClean="0">
                          <a:solidFill>
                            <a:schemeClr val="tx1"/>
                          </a:solidFill>
                        </a:rPr>
                        <a:t>）</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・若年求職者を対象とした合同企業説明会の開催</a:t>
                      </a:r>
                      <a:endParaRPr kumimoji="1" lang="en-US" altLang="ja-JP" sz="105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a:t>
                      </a:r>
                      <a:r>
                        <a:rPr kumimoji="1" lang="en-US" altLang="ja-JP" sz="1050" dirty="0">
                          <a:solidFill>
                            <a:schemeClr val="tx1"/>
                          </a:solidFill>
                        </a:rPr>
                        <a:t>NPO</a:t>
                      </a:r>
                      <a:r>
                        <a:rPr kumimoji="1" lang="ja-JP" altLang="en-US" sz="1050" dirty="0">
                          <a:solidFill>
                            <a:schemeClr val="tx1"/>
                          </a:solidFill>
                        </a:rPr>
                        <a:t>法人等への支援　等</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64029">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大阪市と株式会社関西</a:t>
                      </a:r>
                      <a:r>
                        <a:rPr kumimoji="1" lang="ja-JP" altLang="en-US" sz="1050" b="1" dirty="0" err="1">
                          <a:solidFill>
                            <a:schemeClr val="tx1"/>
                          </a:solidFill>
                        </a:rPr>
                        <a:t>ぱど</a:t>
                      </a:r>
                      <a:r>
                        <a:rPr kumimoji="1" lang="ja-JP" altLang="en-US" sz="1050" b="1" dirty="0">
                          <a:solidFill>
                            <a:schemeClr val="tx1"/>
                          </a:solidFill>
                        </a:rPr>
                        <a:t>との包括連携協定</a:t>
                      </a:r>
                      <a:endParaRPr kumimoji="1" lang="en-US" altLang="ja-JP" sz="105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2017.4</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dirty="0">
                          <a:solidFill>
                            <a:schemeClr val="tx1"/>
                          </a:solidFill>
                        </a:rPr>
                        <a:t>・</a:t>
                      </a:r>
                      <a:r>
                        <a:rPr lang="ja-JP" altLang="en-US" sz="1050" dirty="0">
                          <a:solidFill>
                            <a:schemeClr val="tx1"/>
                          </a:solidFill>
                        </a:rPr>
                        <a:t>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市民活動の推進、雇用促進、中小企業振興、防災・防犯、福祉・子育て、健康・医療、その他、市民サービスの向上及び地域の活性化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・フリーペーパー「まみたん」による子育て支援情報及び</a:t>
                      </a:r>
                      <a:r>
                        <a:rPr kumimoji="1" lang="en-US" altLang="ja-JP" sz="1050" dirty="0">
                          <a:solidFill>
                            <a:schemeClr val="tx1"/>
                          </a:solidFill>
                        </a:rPr>
                        <a:t>24</a:t>
                      </a:r>
                      <a:r>
                        <a:rPr kumimoji="1" lang="ja-JP" altLang="en-US" sz="1050" dirty="0">
                          <a:solidFill>
                            <a:schemeClr val="tx1"/>
                          </a:solidFill>
                        </a:rPr>
                        <a:t>区の子育て情報の発信</a:t>
                      </a:r>
                      <a:endParaRPr kumimoji="1" lang="en-US" altLang="ja-JP" sz="1050" dirty="0">
                        <a:solidFill>
                          <a:schemeClr val="tx1"/>
                        </a:solidFill>
                      </a:endParaRPr>
                    </a:p>
                    <a:p>
                      <a:pPr algn="l"/>
                      <a:r>
                        <a:rPr kumimoji="1" lang="ja-JP" altLang="en-US" sz="1050" dirty="0">
                          <a:solidFill>
                            <a:schemeClr val="tx1"/>
                          </a:solidFill>
                        </a:rPr>
                        <a:t>・「まみたん</a:t>
                      </a:r>
                      <a:r>
                        <a:rPr kumimoji="1" lang="ja-JP" altLang="en-US" sz="1050" dirty="0" smtClean="0">
                          <a:solidFill>
                            <a:schemeClr val="tx1"/>
                          </a:solidFill>
                        </a:rPr>
                        <a:t>」主催イベントへの参加による市政の</a:t>
                      </a:r>
                      <a:r>
                        <a:rPr kumimoji="1" lang="en-US" altLang="ja-JP" sz="1050" dirty="0" smtClean="0">
                          <a:solidFill>
                            <a:schemeClr val="tx1"/>
                          </a:solidFill>
                        </a:rPr>
                        <a:t>PR</a:t>
                      </a:r>
                      <a:endParaRPr kumimoji="1" lang="ja-JP" altLang="en-US" sz="1050"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84920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anchor="ctr"/>
                </a:tc>
                <a:tc>
                  <a:txBody>
                    <a:bodyPr/>
                    <a:lstStyle/>
                    <a:p>
                      <a:r>
                        <a:rPr lang="ja-JP" altLang="en-US" sz="1050" b="1" dirty="0">
                          <a:solidFill>
                            <a:schemeClr val="tx1"/>
                          </a:solidFill>
                        </a:rPr>
                        <a:t>大阪市と東京海上日動火災保険株式会社との包括連携に関する協定</a:t>
                      </a:r>
                      <a:r>
                        <a:rPr lang="ja-JP" altLang="en-US" sz="1050" dirty="0">
                          <a:solidFill>
                            <a:schemeClr val="tx1"/>
                          </a:solidFill>
                        </a:rPr>
                        <a:t>（</a:t>
                      </a:r>
                      <a:r>
                        <a:rPr lang="en-US" altLang="ja-JP" sz="1050" dirty="0">
                          <a:solidFill>
                            <a:schemeClr val="tx1"/>
                          </a:solidFill>
                        </a:rPr>
                        <a:t>2017.8</a:t>
                      </a:r>
                      <a:r>
                        <a:rPr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050" dirty="0">
                          <a:solidFill>
                            <a:schemeClr val="tx1"/>
                          </a:solidFill>
                        </a:rPr>
                        <a:t>・市民生活の安全・安心、女性の活躍促進、福祉・子育て、健康・医療、市民活動の推進、大阪経済の活性化及び雇用促進、区政・市政の</a:t>
                      </a:r>
                      <a:r>
                        <a:rPr lang="en-US" altLang="ja-JP" sz="1050" dirty="0">
                          <a:solidFill>
                            <a:schemeClr val="tx1"/>
                          </a:solidFill>
                        </a:rPr>
                        <a:t>PR</a:t>
                      </a:r>
                      <a:r>
                        <a:rPr lang="ja-JP" altLang="en-US" sz="1050" dirty="0" err="1">
                          <a:solidFill>
                            <a:schemeClr val="tx1"/>
                          </a:solidFill>
                        </a:rPr>
                        <a:t>、</a:t>
                      </a:r>
                      <a:r>
                        <a:rPr lang="ja-JP" altLang="en-US" sz="1050" dirty="0">
                          <a:solidFill>
                            <a:schemeClr val="tx1"/>
                          </a:solidFill>
                        </a:rPr>
                        <a:t>その他、市民サービスの向上及び地域の活性化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ja-JP" sz="1050" dirty="0">
                          <a:solidFill>
                            <a:schemeClr val="tx1"/>
                          </a:solidFill>
                        </a:rPr>
                        <a:t>•</a:t>
                      </a:r>
                      <a:r>
                        <a:rPr lang="ja-JP" altLang="en-US" sz="1050" dirty="0">
                          <a:solidFill>
                            <a:schemeClr val="tx1"/>
                          </a:solidFill>
                        </a:rPr>
                        <a:t>豊富なノウハウを</a:t>
                      </a:r>
                      <a:r>
                        <a:rPr lang="ja-JP" altLang="en-US" sz="1050" dirty="0" smtClean="0">
                          <a:solidFill>
                            <a:schemeClr val="tx1"/>
                          </a:solidFill>
                        </a:rPr>
                        <a:t>活かした講師</a:t>
                      </a:r>
                      <a:r>
                        <a:rPr lang="ja-JP" altLang="en-US" sz="1050" dirty="0">
                          <a:solidFill>
                            <a:schemeClr val="tx1"/>
                          </a:solidFill>
                        </a:rPr>
                        <a:t>派遣の協力</a:t>
                      </a:r>
                    </a:p>
                    <a:p>
                      <a:r>
                        <a:rPr lang="en-US" altLang="ja-JP" sz="1050" dirty="0" smtClean="0">
                          <a:solidFill>
                            <a:schemeClr val="tx1"/>
                          </a:solidFill>
                        </a:rPr>
                        <a:t>•</a:t>
                      </a:r>
                      <a:r>
                        <a:rPr lang="ja-JP" altLang="en-US" sz="1050" dirty="0">
                          <a:solidFill>
                            <a:schemeClr val="tx1"/>
                          </a:solidFill>
                        </a:rPr>
                        <a:t>本市施策の</a:t>
                      </a:r>
                      <a:r>
                        <a:rPr lang="en-US" altLang="ja-JP" sz="1050" dirty="0">
                          <a:solidFill>
                            <a:schemeClr val="tx1"/>
                          </a:solidFill>
                        </a:rPr>
                        <a:t>PR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862608">
                <a:tc vMerge="1">
                  <a:txBody>
                    <a:bodyPr/>
                    <a:lstStyle/>
                    <a:p>
                      <a:pPr algn="l"/>
                      <a:endParaRPr kumimoji="1" lang="ja-JP" altLang="en-US" sz="1100" dirty="0"/>
                    </a:p>
                  </a:txBody>
                  <a:tcPr anchor="ctr"/>
                </a:tc>
                <a:tc>
                  <a:txBody>
                    <a:bodyPr/>
                    <a:lstStyle/>
                    <a:p>
                      <a:pPr algn="l"/>
                      <a:r>
                        <a:rPr kumimoji="1" lang="ja-JP" altLang="en-US" sz="1050" b="1" dirty="0">
                          <a:solidFill>
                            <a:schemeClr val="tx1"/>
                          </a:solidFill>
                        </a:rPr>
                        <a:t>大阪市と吉本興業株式会社との包括連携に関する協定</a:t>
                      </a:r>
                      <a:endParaRPr kumimoji="1" lang="en-US" altLang="ja-JP" sz="1050" b="1" dirty="0">
                        <a:solidFill>
                          <a:schemeClr val="tx1"/>
                        </a:solidFill>
                      </a:endParaRPr>
                    </a:p>
                    <a:p>
                      <a:pPr algn="l"/>
                      <a:r>
                        <a:rPr kumimoji="1" lang="ja-JP" altLang="en-US" sz="1050" dirty="0">
                          <a:solidFill>
                            <a:schemeClr val="tx1"/>
                          </a:solidFill>
                        </a:rPr>
                        <a:t>（</a:t>
                      </a:r>
                      <a:r>
                        <a:rPr kumimoji="1" lang="en-US" altLang="ja-JP" sz="1050" dirty="0">
                          <a:solidFill>
                            <a:schemeClr val="tx1"/>
                          </a:solidFill>
                        </a:rPr>
                        <a:t>2017.11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・地域の活性化、健康・福祉、子育て・教育、市民活動の推進、</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その他協議により必要と認められること</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50" dirty="0">
                          <a:solidFill>
                            <a:schemeClr val="tx1"/>
                          </a:solidFill>
                        </a:rPr>
                        <a:t>・</a:t>
                      </a:r>
                      <a:r>
                        <a:rPr kumimoji="1" lang="en-US" altLang="ja-JP" sz="1050" dirty="0">
                          <a:solidFill>
                            <a:schemeClr val="tx1"/>
                          </a:solidFill>
                        </a:rPr>
                        <a:t>24</a:t>
                      </a:r>
                      <a:r>
                        <a:rPr kumimoji="1" lang="ja-JP" altLang="en-US" sz="1050" dirty="0">
                          <a:solidFill>
                            <a:schemeClr val="tx1"/>
                          </a:solidFill>
                        </a:rPr>
                        <a:t>区住みます芸人による地域活動協議会等と連携した地域活性化</a:t>
                      </a:r>
                      <a:endParaRPr kumimoji="1" lang="en-US" altLang="ja-JP" sz="1050" dirty="0">
                        <a:solidFill>
                          <a:schemeClr val="tx1"/>
                        </a:solidFill>
                      </a:endParaRPr>
                    </a:p>
                    <a:p>
                      <a:pPr algn="l"/>
                      <a:r>
                        <a:rPr kumimoji="1" lang="ja-JP" altLang="en-US" sz="1050" dirty="0">
                          <a:solidFill>
                            <a:schemeClr val="tx1"/>
                          </a:solidFill>
                        </a:rPr>
                        <a:t>・</a:t>
                      </a:r>
                      <a:r>
                        <a:rPr kumimoji="1" lang="en-US" altLang="ja-JP" sz="1050" dirty="0">
                          <a:solidFill>
                            <a:schemeClr val="tx1"/>
                          </a:solidFill>
                        </a:rPr>
                        <a:t>24</a:t>
                      </a:r>
                      <a:r>
                        <a:rPr kumimoji="1" lang="ja-JP" altLang="en-US" sz="1050" dirty="0">
                          <a:solidFill>
                            <a:schemeClr val="tx1"/>
                          </a:solidFill>
                        </a:rPr>
                        <a:t>区創作落語による地域の魅力発信</a:t>
                      </a:r>
                      <a:endParaRPr kumimoji="1" lang="en-US" altLang="ja-JP" sz="1050" dirty="0">
                        <a:solidFill>
                          <a:schemeClr val="tx1"/>
                        </a:solidFill>
                      </a:endParaRPr>
                    </a:p>
                    <a:p>
                      <a:pPr algn="l"/>
                      <a:r>
                        <a:rPr kumimoji="1" lang="ja-JP" altLang="en-US" sz="1050" strike="noStrike" dirty="0">
                          <a:solidFill>
                            <a:schemeClr val="tx1"/>
                          </a:solidFill>
                        </a:rPr>
                        <a:t>・</a:t>
                      </a:r>
                      <a:r>
                        <a:rPr kumimoji="1" lang="en-US" altLang="ja-JP" sz="1050" strike="noStrike" dirty="0">
                          <a:solidFill>
                            <a:schemeClr val="tx1"/>
                          </a:solidFill>
                        </a:rPr>
                        <a:t>2025</a:t>
                      </a:r>
                      <a:r>
                        <a:rPr kumimoji="1" lang="ja-JP" altLang="en-US" sz="1050" strike="noStrike" dirty="0">
                          <a:solidFill>
                            <a:schemeClr val="tx1"/>
                          </a:solidFill>
                        </a:rPr>
                        <a:t>日本万国博覧会の誘致に向けての連携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15" name="正方形/長方形 14"/>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12" name="テキスト ボックス 11"/>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30</a:t>
            </a:r>
            <a:r>
              <a:rPr lang="en-US" altLang="ja-JP" sz="1400" dirty="0" smtClean="0">
                <a:solidFill>
                  <a:prstClr val="black"/>
                </a:solidFill>
              </a:rPr>
              <a:t>)</a:t>
            </a:r>
            <a:endParaRPr lang="ja-JP" altLang="en-US" sz="1400" dirty="0">
              <a:solidFill>
                <a:prstClr val="black"/>
              </a:solidFill>
            </a:endParaRPr>
          </a:p>
        </p:txBody>
      </p:sp>
      <p:sp>
        <p:nvSpPr>
          <p:cNvPr id="14" name="テキスト ボックス 13"/>
          <p:cNvSpPr txBox="1"/>
          <p:nvPr/>
        </p:nvSpPr>
        <p:spPr>
          <a:xfrm>
            <a:off x="0" y="1"/>
            <a:ext cx="7668344" cy="430887"/>
          </a:xfrm>
          <a:prstGeom prst="rect">
            <a:avLst/>
          </a:prstGeom>
          <a:noFill/>
        </p:spPr>
        <p:txBody>
          <a:bodyPr wrap="square" rtlCol="0">
            <a:spAutoFit/>
          </a:bodyPr>
          <a:lstStyle/>
          <a:p>
            <a:r>
              <a:rPr lang="en-US" altLang="ja-JP" sz="1100" dirty="0"/>
              <a:t>Ⅱ</a:t>
            </a:r>
            <a:r>
              <a:rPr lang="ja-JP" altLang="en-US" sz="1100" dirty="0"/>
              <a:t>公民連携／経営形態の見直し</a:t>
            </a:r>
            <a:r>
              <a:rPr lang="en-US" altLang="ja-JP" sz="1100" dirty="0" smtClean="0"/>
              <a:t>【</a:t>
            </a:r>
            <a:r>
              <a:rPr lang="ja-JP" altLang="en-US" sz="1100" dirty="0" smtClean="0"/>
              <a:t>公民連携の推進</a:t>
            </a:r>
            <a:r>
              <a:rPr lang="en-US" altLang="ja-JP" sz="1100" dirty="0" smtClean="0"/>
              <a:t>】</a:t>
            </a:r>
            <a:r>
              <a:rPr lang="ja-JP" altLang="en-US" sz="1100" dirty="0"/>
              <a:t>・企業等との連携</a:t>
            </a:r>
          </a:p>
          <a:p>
            <a:endParaRPr lang="en-US" altLang="ja-JP" sz="1100" dirty="0">
              <a:solidFill>
                <a:srgbClr val="FF0000"/>
              </a:solidFill>
            </a:endParaRPr>
          </a:p>
        </p:txBody>
      </p:sp>
    </p:spTree>
    <p:extLst>
      <p:ext uri="{BB962C8B-B14F-4D97-AF65-F5344CB8AC3E}">
        <p14:creationId xmlns:p14="http://schemas.microsoft.com/office/powerpoint/2010/main" val="3072663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858284086"/>
              </p:ext>
            </p:extLst>
          </p:nvPr>
        </p:nvGraphicFramePr>
        <p:xfrm>
          <a:off x="179518" y="188636"/>
          <a:ext cx="8784969" cy="6480002"/>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8">
                  <a:extLst>
                    <a:ext uri="{9D8B030D-6E8A-4147-A177-3AD203B41FA5}">
                      <a16:colId xmlns:a16="http://schemas.microsoft.com/office/drawing/2014/main" xmlns="" val="20012"/>
                    </a:ext>
                  </a:extLst>
                </a:gridCol>
              </a:tblGrid>
              <a:tr h="254993">
                <a:tc rowSpan="2" gridSpan="2">
                  <a:txBody>
                    <a:bodyPr/>
                    <a:lstStyle/>
                    <a:p>
                      <a:pPr algn="ctr" fontAlgn="ctr"/>
                      <a:r>
                        <a:rPr lang="en-US" altLang="ja-JP" sz="1000" b="1" i="0" u="none" strike="noStrike" dirty="0">
                          <a:solidFill>
                            <a:srgbClr val="000000"/>
                          </a:solidFill>
                          <a:latin typeface="+mn-ea"/>
                          <a:ea typeface="+mn-ea"/>
                        </a:rPr>
                        <a:t>4</a:t>
                      </a:r>
                      <a:r>
                        <a:rPr lang="ja-JP" altLang="en-US" sz="1000" b="1" i="0" u="none" strike="noStrike" dirty="0">
                          <a:solidFill>
                            <a:srgbClr val="000000"/>
                          </a:solidFill>
                          <a:latin typeface="+mn-ea"/>
                          <a:ea typeface="+mn-ea"/>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mn-ea"/>
                          <a:ea typeface="+mn-ea"/>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mn-ea"/>
                          <a:ea typeface="+mn-ea"/>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mn-ea"/>
                          <a:ea typeface="+mn-ea"/>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mn-ea"/>
                          <a:ea typeface="+mn-ea"/>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mn-ea"/>
                          <a:ea typeface="+mn-ea"/>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mn-ea"/>
                          <a:ea typeface="+mn-ea"/>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638">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mn-ea"/>
                          <a:ea typeface="+mn-ea"/>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条例・規則・</a:t>
                      </a:r>
                      <a:br>
                        <a:rPr lang="ja-JP" altLang="en-US" sz="1000" b="1" i="0" u="none" strike="noStrike">
                          <a:solidFill>
                            <a:srgbClr val="000000"/>
                          </a:solidFill>
                          <a:latin typeface="+mn-ea"/>
                          <a:ea typeface="+mn-ea"/>
                        </a:rPr>
                      </a:br>
                      <a:r>
                        <a:rPr lang="ja-JP" altLang="en-US" sz="1000" b="1" i="0" u="none" strike="noStrike">
                          <a:solidFill>
                            <a:srgbClr val="000000"/>
                          </a:solidFill>
                          <a:latin typeface="+mn-ea"/>
                          <a:ea typeface="+mn-ea"/>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mn-ea"/>
                          <a:ea typeface="+mn-ea"/>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43690">
                <a:tc>
                  <a:txBody>
                    <a:bodyPr/>
                    <a:lstStyle/>
                    <a:p>
                      <a:pPr algn="ctr" fontAlgn="ctr"/>
                      <a:r>
                        <a:rPr lang="ja-JP" altLang="en-US" sz="1000" b="1" i="0" u="none" strike="noStrike">
                          <a:solidFill>
                            <a:srgbClr val="000000"/>
                          </a:solidFill>
                          <a:latin typeface="+mn-ea"/>
                          <a:ea typeface="+mn-ea"/>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latin typeface="+mn-ea"/>
                          <a:ea typeface="+mn-ea"/>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489701">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人事</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(3) </a:t>
                      </a:r>
                      <a:r>
                        <a:rPr lang="ja-JP" altLang="en-US" sz="1000" b="0" i="0" u="none" strike="noStrike" dirty="0">
                          <a:solidFill>
                            <a:srgbClr val="000000"/>
                          </a:solidFill>
                          <a:latin typeface="ＭＳ Ｐゴシック"/>
                        </a:rPr>
                        <a:t>人事・給与制度</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給与制度改革</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mn-ea"/>
                          <a:ea typeface="+mn-ea"/>
                        </a:rPr>
                        <a:t>人事室</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18737">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12)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人事</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(3) </a:t>
                      </a:r>
                      <a:r>
                        <a:rPr lang="ja-JP" altLang="en-US" sz="1000" b="0" i="0" u="none" strike="noStrike" dirty="0">
                          <a:solidFill>
                            <a:srgbClr val="000000"/>
                          </a:solidFill>
                          <a:latin typeface="ＭＳ Ｐゴシック"/>
                        </a:rPr>
                        <a:t>人事・給与制度</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職員採用試験の抜本的見直し等</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mn-ea"/>
                          <a:ea typeface="+mn-ea"/>
                        </a:rPr>
                        <a:t>人事室</a:t>
                      </a:r>
                      <a:endParaRPr lang="en-US" altLang="ja-JP" sz="1000" b="0" i="0" u="none" strike="noStrike" dirty="0" smtClean="0">
                        <a:solidFill>
                          <a:srgbClr val="000000"/>
                        </a:solidFill>
                        <a:latin typeface="+mn-ea"/>
                        <a:ea typeface="+mn-ea"/>
                      </a:endParaRPr>
                    </a:p>
                    <a:p>
                      <a:pPr algn="l" fontAlgn="ctr"/>
                      <a:r>
                        <a:rPr lang="ja-JP" altLang="en-US" sz="1000" b="0" i="0" u="none" strike="noStrike" dirty="0" smtClean="0">
                          <a:solidFill>
                            <a:srgbClr val="000000"/>
                          </a:solidFill>
                          <a:latin typeface="+mn-ea"/>
                          <a:ea typeface="+mn-ea"/>
                        </a:rPr>
                        <a:t>行政委員会事務局</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652935">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(13)</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a:t>
                      </a:r>
                      <a:r>
                        <a:rPr lang="ja-JP" altLang="en-US" sz="1000" b="0" i="0" u="none" strike="noStrike">
                          <a:solidFill>
                            <a:srgbClr val="000000"/>
                          </a:solidFill>
                          <a:latin typeface="+mn-ea"/>
                          <a:ea typeface="+mn-ea"/>
                        </a:rPr>
                        <a:t>人事</a:t>
                      </a:r>
                      <a:r>
                        <a:rPr lang="en-US" altLang="ja-JP" sz="1000" b="0" i="0" u="none" strike="noStrike">
                          <a:solidFill>
                            <a:srgbClr val="000000"/>
                          </a:solidFill>
                          <a:latin typeface="+mn-ea"/>
                          <a:ea typeface="+mn-ea"/>
                        </a:rPr>
                        <a:t>】</a:t>
                      </a:r>
                      <a:br>
                        <a:rPr lang="en-US" altLang="ja-JP" sz="1000" b="0" i="0" u="none" strike="noStrike">
                          <a:solidFill>
                            <a:srgbClr val="000000"/>
                          </a:solidFill>
                          <a:latin typeface="+mn-ea"/>
                          <a:ea typeface="+mn-ea"/>
                        </a:rPr>
                      </a:br>
                      <a:r>
                        <a:rPr lang="en-US" altLang="ja-JP" sz="1000" b="0" i="0" u="none" strike="noStrike">
                          <a:solidFill>
                            <a:srgbClr val="000000"/>
                          </a:solidFill>
                          <a:latin typeface="+mn-ea"/>
                          <a:ea typeface="+mn-ea"/>
                        </a:rPr>
                        <a:t>(4) </a:t>
                      </a:r>
                      <a:r>
                        <a:rPr lang="ja-JP" altLang="en-US" sz="1000" b="0" i="0" u="none" strike="noStrike">
                          <a:solidFill>
                            <a:srgbClr val="000000"/>
                          </a:solidFill>
                          <a:latin typeface="+mn-ea"/>
                          <a:ea typeface="+mn-ea"/>
                        </a:rPr>
                        <a:t>公募制度</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区長・局長・校長</a:t>
                      </a:r>
                      <a:r>
                        <a:rPr lang="ja-JP" altLang="en-US" sz="1000" b="0" i="0" u="none" strike="noStrike" dirty="0">
                          <a:solidFill>
                            <a:srgbClr val="000000"/>
                          </a:solidFill>
                          <a:latin typeface="+mn-ea"/>
                          <a:ea typeface="+mn-ea"/>
                        </a:rPr>
                        <a:t>の公募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mn-ea"/>
                          <a:ea typeface="+mn-ea"/>
                        </a:rPr>
                        <a:t>人事室</a:t>
                      </a:r>
                      <a:endParaRPr lang="en-US" altLang="ja-JP" sz="1000" b="0" i="0" u="none" strike="noStrike" dirty="0" smtClean="0">
                        <a:solidFill>
                          <a:srgbClr val="000000"/>
                        </a:solidFill>
                        <a:latin typeface="+mn-ea"/>
                        <a:ea typeface="+mn-ea"/>
                      </a:endParaRPr>
                    </a:p>
                    <a:p>
                      <a:pPr algn="l" fontAlgn="ctr"/>
                      <a:r>
                        <a:rPr lang="ja-JP" altLang="en-US" sz="1000" b="0" i="0" u="none" strike="noStrike" dirty="0" smtClean="0">
                          <a:solidFill>
                            <a:srgbClr val="000000"/>
                          </a:solidFill>
                          <a:latin typeface="+mn-ea"/>
                          <a:ea typeface="+mn-ea"/>
                        </a:rPr>
                        <a:t>市民局</a:t>
                      </a:r>
                    </a:p>
                    <a:p>
                      <a:pPr algn="l" fontAlgn="ctr"/>
                      <a:r>
                        <a:rPr lang="zh-TW" altLang="en-US" sz="1000" b="0" i="0" u="none" strike="noStrike" dirty="0" smtClean="0">
                          <a:solidFill>
                            <a:srgbClr val="000000"/>
                          </a:solidFill>
                          <a:latin typeface="ＭＳ Ｐゴシック" pitchFamily="50" charset="-128"/>
                          <a:ea typeface="ＭＳ Ｐゴシック" pitchFamily="50" charset="-128"/>
                        </a:rPr>
                        <a:t>教育</a:t>
                      </a:r>
                      <a:r>
                        <a:rPr lang="zh-TW" altLang="en-US" sz="1000" b="0" i="0" u="none" strike="noStrike" dirty="0">
                          <a:solidFill>
                            <a:srgbClr val="000000"/>
                          </a:solidFill>
                          <a:latin typeface="ＭＳ Ｐゴシック" pitchFamily="50" charset="-128"/>
                          <a:ea typeface="ＭＳ Ｐゴシック" pitchFamily="50" charset="-128"/>
                        </a:rPr>
                        <a:t>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489701">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5.</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(14)</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(1) </a:t>
                      </a:r>
                      <a:r>
                        <a:rPr lang="ja-JP" altLang="en-US" sz="1000" b="0" i="0" u="none" strike="noStrike">
                          <a:solidFill>
                            <a:srgbClr val="000000"/>
                          </a:solidFill>
                          <a:latin typeface="+mn-ea"/>
                          <a:ea typeface="+mn-ea"/>
                        </a:rPr>
                        <a:t>サービス改善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市民目線に立ったサービス等の改善</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経済戦略局</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625862">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5.</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(15)</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(1) </a:t>
                      </a:r>
                      <a:r>
                        <a:rPr lang="ja-JP" altLang="en-US" sz="1000" b="0" i="0" u="none" strike="noStrike">
                          <a:solidFill>
                            <a:srgbClr val="000000"/>
                          </a:solidFill>
                          <a:latin typeface="+mn-ea"/>
                          <a:ea typeface="+mn-ea"/>
                        </a:rPr>
                        <a:t>サービス改善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天王寺動物園及び天王寺公園の課題改善</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経済戦略局</a:t>
                      </a:r>
                      <a:endParaRPr lang="en-US" altLang="ja-JP" sz="1000" b="0" i="0" u="none" strike="noStrike" dirty="0">
                        <a:solidFill>
                          <a:srgbClr val="000000"/>
                        </a:solidFill>
                        <a:latin typeface="+mn-ea"/>
                        <a:ea typeface="+mn-ea"/>
                      </a:endParaRPr>
                    </a:p>
                    <a:p>
                      <a:pPr algn="l" fontAlgn="ctr"/>
                      <a:r>
                        <a:rPr lang="ja-JP" altLang="en-US" sz="1000" b="0" i="0" u="none" strike="noStrike" dirty="0">
                          <a:solidFill>
                            <a:srgbClr val="000000"/>
                          </a:solidFill>
                          <a:latin typeface="+mn-ea"/>
                          <a:ea typeface="+mn-ea"/>
                        </a:rPr>
                        <a:t>建設局</a:t>
                      </a:r>
                      <a:endParaRPr lang="en-US" altLang="ja-JP" sz="1000" b="0" i="0" u="none" strike="noStrike" dirty="0">
                        <a:solidFill>
                          <a:srgbClr val="000000"/>
                        </a:solidFill>
                        <a:latin typeface="+mn-ea"/>
                        <a:ea typeface="+mn-ea"/>
                      </a:endParaRPr>
                    </a:p>
                    <a:p>
                      <a:pPr marL="0" marR="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491149">
                <a:tc>
                  <a:txBody>
                    <a:bodyPr/>
                    <a:lstStyle/>
                    <a:p>
                      <a:pPr algn="ctr" fontAlgn="ctr"/>
                      <a:r>
                        <a:rPr lang="en-US" sz="1000" b="0" i="0" u="none" strike="noStrike" dirty="0">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6.</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(16)</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区役所への</a:t>
                      </a:r>
                      <a:br>
                        <a:rPr lang="ja-JP" altLang="en-US" sz="1000" b="0" i="0" u="none" strike="noStrike" dirty="0">
                          <a:solidFill>
                            <a:srgbClr val="000000"/>
                          </a:solidFill>
                          <a:latin typeface="+mn-ea"/>
                          <a:ea typeface="+mn-ea"/>
                        </a:rPr>
                      </a:br>
                      <a:r>
                        <a:rPr lang="ja-JP" altLang="en-US" sz="1000" b="0" i="0" u="none" strike="noStrike" dirty="0">
                          <a:solidFill>
                            <a:srgbClr val="000000"/>
                          </a:solidFill>
                          <a:latin typeface="+mn-ea"/>
                          <a:ea typeface="+mn-ea"/>
                        </a:rPr>
                        <a:t>    権限移譲</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区役所への権限移譲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市民局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491149">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7.</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(17)</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(3) </a:t>
                      </a:r>
                      <a:r>
                        <a:rPr lang="ja-JP" altLang="en-US" sz="1000" b="0" i="0" u="none" strike="noStrike" dirty="0">
                          <a:solidFill>
                            <a:srgbClr val="000000"/>
                          </a:solidFill>
                          <a:latin typeface="+mn-ea"/>
                          <a:ea typeface="+mn-ea"/>
                        </a:rPr>
                        <a:t>補助金等の</a:t>
                      </a:r>
                      <a:br>
                        <a:rPr lang="ja-JP" altLang="en-US" sz="1000" b="0" i="0" u="none" strike="noStrike" dirty="0">
                          <a:solidFill>
                            <a:srgbClr val="000000"/>
                          </a:solidFill>
                          <a:latin typeface="+mn-ea"/>
                          <a:ea typeface="+mn-ea"/>
                        </a:rPr>
                      </a:br>
                      <a:r>
                        <a:rPr lang="ja-JP" altLang="en-US" sz="1000" b="0" i="0" u="none" strike="noStrike" dirty="0">
                          <a:solidFill>
                            <a:srgbClr val="000000"/>
                          </a:solidFill>
                          <a:latin typeface="+mn-ea"/>
                          <a:ea typeface="+mn-ea"/>
                        </a:rPr>
                        <a:t>     見直し</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補助金等の見直し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市政改革室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491149">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8.</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(18)</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(4) </a:t>
                      </a:r>
                      <a:r>
                        <a:rPr lang="ja-JP" altLang="en-US" sz="1000" b="0" i="0" u="none" strike="noStrike">
                          <a:solidFill>
                            <a:srgbClr val="000000"/>
                          </a:solidFill>
                          <a:latin typeface="+mn-ea"/>
                          <a:ea typeface="+mn-ea"/>
                        </a:rPr>
                        <a:t>市民利用施設</a:t>
                      </a:r>
                      <a:br>
                        <a:rPr lang="ja-JP" altLang="en-US" sz="1000" b="0" i="0" u="none" strike="noStrike">
                          <a:solidFill>
                            <a:srgbClr val="000000"/>
                          </a:solidFill>
                          <a:latin typeface="+mn-ea"/>
                          <a:ea typeface="+mn-ea"/>
                        </a:rPr>
                      </a:br>
                      <a:r>
                        <a:rPr lang="ja-JP" altLang="en-US" sz="1000" b="0" i="0" u="none" strike="noStrike">
                          <a:solidFill>
                            <a:srgbClr val="000000"/>
                          </a:solidFill>
                          <a:latin typeface="+mn-ea"/>
                          <a:ea typeface="+mn-ea"/>
                        </a:rPr>
                        <a:t>     の見直し</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市民利用施設の見直し</a:t>
                      </a:r>
                      <a:br>
                        <a:rPr lang="ja-JP" altLang="en-US" sz="1000" b="0" i="0" u="none" strike="noStrike" dirty="0">
                          <a:solidFill>
                            <a:srgbClr val="000000"/>
                          </a:solidFill>
                          <a:latin typeface="+mn-ea"/>
                          <a:ea typeface="+mn-ea"/>
                        </a:rPr>
                      </a:br>
                      <a:r>
                        <a:rPr lang="ja-JP" altLang="en-US" sz="1000" b="0" i="0" u="none" strike="noStrike" dirty="0">
                          <a:solidFill>
                            <a:srgbClr val="000000"/>
                          </a:solidFill>
                          <a:latin typeface="+mn-ea"/>
                          <a:ea typeface="+mn-ea"/>
                        </a:rPr>
                        <a:t>（市民交流センターの廃止など</a:t>
                      </a:r>
                      <a:r>
                        <a:rPr lang="en-US" altLang="ja-JP" sz="1000" b="0" i="0" u="none" strike="noStrike" dirty="0">
                          <a:solidFill>
                            <a:srgbClr val="000000"/>
                          </a:solidFill>
                          <a:latin typeface="+mn-ea"/>
                          <a:ea typeface="+mn-ea"/>
                        </a:rPr>
                        <a:t>7</a:t>
                      </a:r>
                      <a:r>
                        <a:rPr lang="ja-JP" altLang="en-US" sz="1000" b="0" i="0" u="none" strike="noStrike" dirty="0">
                          <a:solidFill>
                            <a:srgbClr val="000000"/>
                          </a:solidFill>
                          <a:latin typeface="+mn-ea"/>
                          <a:ea typeface="+mn-ea"/>
                        </a:rPr>
                        <a:t>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市政改革室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491149">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8.</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(19)</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(4) </a:t>
                      </a:r>
                      <a:r>
                        <a:rPr lang="ja-JP" altLang="en-US" sz="1000" b="0" i="0" u="none" strike="noStrike">
                          <a:solidFill>
                            <a:srgbClr val="000000"/>
                          </a:solidFill>
                          <a:latin typeface="+mn-ea"/>
                          <a:ea typeface="+mn-ea"/>
                        </a:rPr>
                        <a:t>市民利用施設</a:t>
                      </a:r>
                      <a:br>
                        <a:rPr lang="ja-JP" altLang="en-US" sz="1000" b="0" i="0" u="none" strike="noStrike">
                          <a:solidFill>
                            <a:srgbClr val="000000"/>
                          </a:solidFill>
                          <a:latin typeface="+mn-ea"/>
                          <a:ea typeface="+mn-ea"/>
                        </a:rPr>
                      </a:br>
                      <a:r>
                        <a:rPr lang="ja-JP" altLang="en-US" sz="1000" b="0" i="0" u="none" strike="noStrike">
                          <a:solidFill>
                            <a:srgbClr val="000000"/>
                          </a:solidFill>
                          <a:latin typeface="+mn-ea"/>
                          <a:ea typeface="+mn-ea"/>
                        </a:rPr>
                        <a:t>     の見直し</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市設建築物におけるファシリティマネジメントの推進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都市整備局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491149">
                <a:tc>
                  <a:txBody>
                    <a:bodyPr/>
                    <a:lstStyle/>
                    <a:p>
                      <a:pPr algn="ctr" fontAlgn="ctr"/>
                      <a:r>
                        <a:rPr lang="en-US" sz="1000" b="0" i="0" u="none" strike="noStrike">
                          <a:solidFill>
                            <a:srgbClr val="000000"/>
                          </a:solidFill>
                          <a:latin typeface="+mn-ea"/>
                          <a:ea typeface="+mn-ea"/>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(20)</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a:t>
                      </a:r>
                      <a:r>
                        <a:rPr lang="ja-JP" altLang="en-US" sz="1000" b="0" i="0" u="none" strike="noStrike" dirty="0">
                          <a:solidFill>
                            <a:srgbClr val="000000"/>
                          </a:solidFill>
                          <a:latin typeface="+mn-ea"/>
                          <a:ea typeface="+mn-ea"/>
                        </a:rPr>
                        <a:t>民営化の取組</a:t>
                      </a:r>
                      <a:r>
                        <a:rPr lang="en-US" altLang="ja-JP" sz="1000" b="0" i="0" u="none" strike="noStrike" dirty="0">
                          <a:solidFill>
                            <a:srgbClr val="000000"/>
                          </a:solidFill>
                          <a:latin typeface="+mn-ea"/>
                          <a:ea typeface="+mn-ea"/>
                        </a:rPr>
                        <a:t>】</a:t>
                      </a:r>
                      <a:br>
                        <a:rPr lang="en-US" altLang="ja-JP" sz="1000" b="0" i="0" u="none" strike="noStrike" dirty="0">
                          <a:solidFill>
                            <a:srgbClr val="000000"/>
                          </a:solidFill>
                          <a:latin typeface="+mn-ea"/>
                          <a:ea typeface="+mn-ea"/>
                        </a:rPr>
                      </a:br>
                      <a:r>
                        <a:rPr lang="en-US" altLang="ja-JP" sz="1000" b="0" i="0" u="none" strike="noStrike" dirty="0">
                          <a:solidFill>
                            <a:srgbClr val="000000"/>
                          </a:solidFill>
                          <a:latin typeface="+mn-ea"/>
                          <a:ea typeface="+mn-ea"/>
                        </a:rPr>
                        <a:t>(1) </a:t>
                      </a:r>
                      <a:r>
                        <a:rPr lang="ja-JP" altLang="en-US" sz="1000" b="0" i="0" u="none" strike="noStrike" dirty="0">
                          <a:solidFill>
                            <a:srgbClr val="000000"/>
                          </a:solidFill>
                          <a:latin typeface="+mn-ea"/>
                          <a:ea typeface="+mn-ea"/>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a:solidFill>
                            <a:srgbClr val="000000"/>
                          </a:solidFill>
                          <a:latin typeface="+mn-ea"/>
                          <a:ea typeface="+mn-ea"/>
                        </a:rPr>
                        <a:t>交通局長の民間人材登用</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191</a:t>
            </a:fld>
            <a:endParaRPr kumimoji="1" lang="ja-JP" altLang="en-US" dirty="0"/>
          </a:p>
        </p:txBody>
      </p:sp>
    </p:spTree>
    <p:extLst>
      <p:ext uri="{BB962C8B-B14F-4D97-AF65-F5344CB8AC3E}">
        <p14:creationId xmlns:p14="http://schemas.microsoft.com/office/powerpoint/2010/main" val="28928247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24751334"/>
              </p:ext>
            </p:extLst>
          </p:nvPr>
        </p:nvGraphicFramePr>
        <p:xfrm>
          <a:off x="179512" y="140775"/>
          <a:ext cx="8784970" cy="6480001"/>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5689">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r>
                        <a:rPr lang="en-US" altLang="ja-JP" sz="1000" b="1" i="0" u="none" strike="noStrike" dirty="0">
                          <a:solidFill>
                            <a:srgbClr val="000000"/>
                          </a:solidFill>
                          <a:latin typeface="ＭＳ Ｐゴシック"/>
                        </a:rPr>
                        <a:t>A</a:t>
                      </a:r>
                      <a:endParaRPr lang="ja-JP" altLang="en-US" sz="1000" b="1"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77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77634">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31351">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(21)</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快適なトイレへの改修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31351">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(22)</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地下鉄の終発時間の延長</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415748">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(23)</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民営化の取組</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(1) </a:t>
                      </a:r>
                      <a:r>
                        <a:rPr lang="ja-JP" altLang="en-US" sz="1000" b="0" i="0" u="none" strike="noStrike">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運賃の値下げ</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31351">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(24)</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a:t>
                      </a:r>
                      <a:r>
                        <a:rPr lang="ja-JP" altLang="en-US" sz="1000" b="0" i="0" u="none" strike="noStrike">
                          <a:solidFill>
                            <a:srgbClr val="000000"/>
                          </a:solidFill>
                          <a:latin typeface="ＭＳ Ｐゴシック"/>
                        </a:rPr>
                        <a:t>民営化の取組</a:t>
                      </a:r>
                      <a:r>
                        <a:rPr lang="en-US" altLang="ja-JP" sz="1000" b="0" i="0" u="none" strike="noStrike">
                          <a:solidFill>
                            <a:srgbClr val="000000"/>
                          </a:solidFill>
                          <a:latin typeface="ＭＳ Ｐゴシック"/>
                        </a:rPr>
                        <a:t>】</a:t>
                      </a:r>
                      <a:br>
                        <a:rPr lang="en-US" altLang="ja-JP" sz="1000" b="0" i="0" u="none" strike="noStrike">
                          <a:solidFill>
                            <a:srgbClr val="000000"/>
                          </a:solidFill>
                          <a:latin typeface="ＭＳ Ｐゴシック"/>
                        </a:rPr>
                      </a:br>
                      <a:r>
                        <a:rPr lang="en-US" altLang="ja-JP" sz="1000" b="0" i="0" u="none" strike="noStrike">
                          <a:solidFill>
                            <a:srgbClr val="000000"/>
                          </a:solidFill>
                          <a:latin typeface="ＭＳ Ｐゴシック"/>
                        </a:rPr>
                        <a:t>(1) </a:t>
                      </a:r>
                      <a:r>
                        <a:rPr lang="ja-JP" altLang="en-US" sz="1000" b="0" i="0" u="none" strike="noStrike">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地下鉄売店の運営者公募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31351">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9.</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(25)</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駅ナカ事業の展開（</a:t>
                      </a:r>
                      <a:r>
                        <a:rPr lang="en-US" altLang="ja-JP" sz="1000" b="0" i="0" u="none" strike="noStrike" dirty="0" err="1">
                          <a:solidFill>
                            <a:srgbClr val="000000"/>
                          </a:solidFill>
                          <a:latin typeface="ＭＳ Ｐゴシック"/>
                        </a:rPr>
                        <a:t>ekimo</a:t>
                      </a:r>
                      <a:r>
                        <a:rPr lang="ja-JP" altLang="en-US" sz="1000" b="0" i="0" u="none" strike="noStrike" dirty="0">
                          <a:solidFill>
                            <a:srgbClr val="000000"/>
                          </a:solidFill>
                          <a:latin typeface="ＭＳ Ｐゴシック"/>
                        </a:rPr>
                        <a:t>）</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31351">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10.</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(26)</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独立行政法人化</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(7) </a:t>
                      </a:r>
                      <a:r>
                        <a:rPr lang="ja-JP" altLang="en-US" sz="1000" b="0" i="0" u="none" strike="noStrike" dirty="0">
                          <a:solidFill>
                            <a:srgbClr val="000000"/>
                          </a:solidFill>
                          <a:latin typeface="ＭＳ Ｐゴシック"/>
                        </a:rPr>
                        <a:t>病院</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市民病院の独立行政法人化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健康局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31351">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10.</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27)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独立行政法人化</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(8) </a:t>
                      </a:r>
                      <a:r>
                        <a:rPr lang="ja-JP" altLang="en-US" sz="1000" b="0" i="0" u="none" strike="noStrike" dirty="0">
                          <a:solidFill>
                            <a:srgbClr val="000000"/>
                          </a:solidFill>
                          <a:latin typeface="ＭＳ Ｐゴシック"/>
                        </a:rPr>
                        <a:t>博物館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latin typeface="ＭＳ Ｐゴシック"/>
                        </a:rPr>
                        <a:t>博物館・美術館の独立行政法人化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31351">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11</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a:t>
                      </a:r>
                      <a:r>
                        <a:rPr lang="en-US" altLang="ja-JP" sz="1000" b="0" i="0" u="none" strike="noStrike" dirty="0">
                          <a:solidFill>
                            <a:srgbClr val="000000"/>
                          </a:solidFill>
                          <a:latin typeface="ＭＳ Ｐゴシック"/>
                        </a:rPr>
                        <a:t>28</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rgbClr val="000000"/>
                          </a:solidFill>
                          <a:latin typeface="ＭＳ Ｐゴシック"/>
                        </a:rPr>
                        <a:t>【</a:t>
                      </a:r>
                      <a:r>
                        <a:rPr lang="ja-JP" altLang="en-US" sz="1000" b="0" i="0" u="none" strike="noStrike" dirty="0" smtClean="0">
                          <a:solidFill>
                            <a:srgbClr val="000000"/>
                          </a:solidFill>
                          <a:latin typeface="ＭＳ Ｐゴシック"/>
                        </a:rPr>
                        <a:t>公民連携の推進</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p>
                      <a:pPr algn="l"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9</a:t>
                      </a:r>
                      <a:r>
                        <a:rPr lang="ja-JP" altLang="en-US" sz="1000" b="0" i="0" u="none" strike="noStrike" dirty="0" smtClean="0">
                          <a:solidFill>
                            <a:srgbClr val="000000"/>
                          </a:solidFill>
                          <a:latin typeface="ＭＳ Ｐゴシック"/>
                        </a:rPr>
                        <a:t>）</a:t>
                      </a:r>
                      <a:r>
                        <a:rPr lang="ja-JP" altLang="en-US" sz="900" b="0" i="0" u="none" strike="noStrike" dirty="0" smtClean="0">
                          <a:solidFill>
                            <a:srgbClr val="000000"/>
                          </a:solidFill>
                          <a:latin typeface="ＭＳ Ｐゴシック"/>
                        </a:rPr>
                        <a:t>ＰＦＩ・指定管理者制度の活用</a:t>
                      </a:r>
                      <a:endParaRPr lang="en-US" altLang="ja-JP" sz="900" b="0" i="0" u="none" strike="noStrike" dirty="0" smtClean="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ＰＦＩ・指定管理者制度の活用</a:t>
                      </a:r>
                      <a:endParaRPr lang="en-US" altLang="ja-JP" sz="1000" b="0" i="0" u="none" strike="noStrike" dirty="0" smtClean="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a:rPr>
                        <a:t>契約管財局</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31351">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11</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(29)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rgbClr val="000000"/>
                          </a:solidFill>
                          <a:latin typeface="ＭＳ Ｐゴシック"/>
                        </a:rPr>
                        <a:t>【</a:t>
                      </a:r>
                      <a:r>
                        <a:rPr lang="ja-JP" altLang="en-US" sz="1000" b="0" i="0" u="none" strike="noStrike" dirty="0" smtClean="0">
                          <a:solidFill>
                            <a:srgbClr val="000000"/>
                          </a:solidFill>
                          <a:latin typeface="ＭＳ Ｐゴシック"/>
                        </a:rPr>
                        <a:t>公民連携の推進</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p>
                      <a:pPr algn="l"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10</a:t>
                      </a:r>
                      <a:r>
                        <a:rPr lang="ja-JP" altLang="en-US" sz="1000" b="0" i="0" u="none" strike="noStrike" dirty="0" smtClean="0">
                          <a:solidFill>
                            <a:srgbClr val="000000"/>
                          </a:solidFill>
                          <a:latin typeface="ＭＳ Ｐゴシック"/>
                        </a:rPr>
                        <a:t>）</a:t>
                      </a:r>
                      <a:r>
                        <a:rPr lang="ja-JP" altLang="en-US" sz="900" b="0" i="0" u="none" strike="noStrike" dirty="0" smtClean="0">
                          <a:solidFill>
                            <a:srgbClr val="000000"/>
                          </a:solidFill>
                          <a:latin typeface="ＭＳ Ｐゴシック"/>
                        </a:rPr>
                        <a:t>サウンディング型市場調査の実施</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サウンディング型市場調査の実施</a:t>
                      </a:r>
                      <a:endParaRPr lang="ja-JP" altLang="en-US" sz="1050" b="0" i="0" u="none" strike="noStrike" dirty="0" smtClean="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a:rPr>
                        <a:t>契約管財局</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31351">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11</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(30)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smtClean="0">
                          <a:solidFill>
                            <a:srgbClr val="000000"/>
                          </a:solidFill>
                          <a:latin typeface="ＭＳ Ｐゴシック"/>
                        </a:rPr>
                        <a:t>【</a:t>
                      </a:r>
                      <a:r>
                        <a:rPr lang="ja-JP" altLang="en-US" sz="1000" b="0" i="0" u="none" strike="noStrike" dirty="0" smtClean="0">
                          <a:solidFill>
                            <a:srgbClr val="000000"/>
                          </a:solidFill>
                          <a:latin typeface="ＭＳ Ｐゴシック"/>
                        </a:rPr>
                        <a:t>公民連携の推進</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p>
                      <a:pPr algn="l"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11</a:t>
                      </a:r>
                      <a:r>
                        <a:rPr lang="ja-JP" altLang="en-US" sz="1000" b="0" i="0" u="none" strike="noStrike" dirty="0" smtClean="0">
                          <a:solidFill>
                            <a:srgbClr val="000000"/>
                          </a:solidFill>
                          <a:latin typeface="ＭＳ Ｐゴシック"/>
                        </a:rPr>
                        <a:t>）</a:t>
                      </a:r>
                      <a:r>
                        <a:rPr lang="ja-JP" altLang="en-US" sz="900" b="0" i="0" u="none" strike="noStrike" dirty="0">
                          <a:solidFill>
                            <a:srgbClr val="000000"/>
                          </a:solidFill>
                          <a:latin typeface="ＭＳ Ｐゴシック"/>
                        </a:rPr>
                        <a:t>企業等との連携</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企業等との連携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市民局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192</a:t>
            </a:fld>
            <a:endParaRPr kumimoji="1" lang="ja-JP" altLang="en-US" dirty="0"/>
          </a:p>
        </p:txBody>
      </p:sp>
    </p:spTree>
    <p:extLst>
      <p:ext uri="{BB962C8B-B14F-4D97-AF65-F5344CB8AC3E}">
        <p14:creationId xmlns:p14="http://schemas.microsoft.com/office/powerpoint/2010/main" val="31463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091029995"/>
              </p:ext>
            </p:extLst>
          </p:nvPr>
        </p:nvGraphicFramePr>
        <p:xfrm>
          <a:off x="179515" y="188636"/>
          <a:ext cx="8784970" cy="6479999"/>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3603">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dirty="0">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373">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条例・規則・</a:t>
                      </a:r>
                      <a:br>
                        <a:rPr lang="ja-JP" altLang="en-US" sz="1000" b="1" i="0" u="none" strike="noStrike" dirty="0">
                          <a:solidFill>
                            <a:srgbClr val="000000"/>
                          </a:solidFill>
                          <a:latin typeface="ＭＳ Ｐゴシック"/>
                        </a:rPr>
                      </a:br>
                      <a:r>
                        <a:rPr lang="ja-JP" altLang="en-US" sz="1000" b="1" i="0" u="none" strike="noStrike" dirty="0">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69655">
                <a:tc>
                  <a:txBody>
                    <a:bodyPr/>
                    <a:lstStyle/>
                    <a:p>
                      <a:pPr algn="ctr" fontAlgn="ct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628241">
                <a:tc>
                  <a:txBody>
                    <a:bodyPr/>
                    <a:lstStyle/>
                    <a:p>
                      <a:pPr algn="ctr" fontAlgn="ctr"/>
                      <a:r>
                        <a:rPr lang="en-US" altLang="ja-JP" sz="1000" b="0" i="0" u="none" strike="noStrike" dirty="0">
                          <a:solidFill>
                            <a:srgbClr val="000000"/>
                          </a:solidFill>
                          <a:latin typeface="ＭＳ Ｐゴシック"/>
                        </a:rPr>
                        <a:t>A</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11</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31</a:t>
                      </a:r>
                      <a:r>
                        <a:rPr lang="ja-JP" altLang="en-US"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just" fontAlgn="ctr"/>
                      <a:r>
                        <a:rPr lang="en-US" altLang="ja-JP" sz="1000" b="0" i="0" u="none" strike="noStrike" dirty="0" smtClean="0">
                          <a:solidFill>
                            <a:srgbClr val="000000"/>
                          </a:solidFill>
                          <a:latin typeface="ＭＳ Ｐゴシック" pitchFamily="50" charset="-128"/>
                          <a:ea typeface="ＭＳ Ｐゴシック" pitchFamily="50" charset="-128"/>
                        </a:rPr>
                        <a:t>【</a:t>
                      </a:r>
                      <a:r>
                        <a:rPr lang="ja-JP" altLang="en-US" sz="1000" b="0" i="0" u="none" strike="noStrike" dirty="0" smtClean="0">
                          <a:solidFill>
                            <a:srgbClr val="000000"/>
                          </a:solidFill>
                          <a:latin typeface="ＭＳ Ｐゴシック" pitchFamily="50" charset="-128"/>
                          <a:ea typeface="ＭＳ Ｐゴシック" pitchFamily="50" charset="-128"/>
                        </a:rPr>
                        <a:t>公民連携の推進</a:t>
                      </a:r>
                      <a:r>
                        <a:rPr lang="en-US" altLang="ja-JP" sz="1000" b="0" i="0" u="none" strike="noStrike" dirty="0" smtClean="0">
                          <a:solidFill>
                            <a:srgbClr val="000000"/>
                          </a:solidFill>
                          <a:latin typeface="ＭＳ Ｐゴシック" pitchFamily="50" charset="-128"/>
                          <a:ea typeface="ＭＳ Ｐゴシック" pitchFamily="50" charset="-128"/>
                        </a:rPr>
                        <a:t>】</a:t>
                      </a:r>
                      <a:endParaRPr lang="en-US" altLang="ja-JP" sz="1000" b="0" i="0" u="none" strike="noStrike" dirty="0">
                        <a:solidFill>
                          <a:srgbClr val="000000"/>
                        </a:solidFill>
                        <a:latin typeface="ＭＳ Ｐゴシック" pitchFamily="50" charset="-128"/>
                        <a:ea typeface="ＭＳ Ｐゴシック" pitchFamily="50" charset="-128"/>
                      </a:endParaRPr>
                    </a:p>
                    <a:p>
                      <a:pPr marL="180975" indent="-180975" algn="just" fontAlgn="ctr">
                        <a:lnSpc>
                          <a:spcPts val="900"/>
                        </a:lnSpc>
                        <a:tabLst>
                          <a:tab pos="1076325" algn="l"/>
                        </a:tabLst>
                      </a:pPr>
                      <a:r>
                        <a:rPr lang="ja-JP" altLang="en-US" sz="900" b="0" i="0" u="none" strike="noStrike" dirty="0" smtClean="0">
                          <a:solidFill>
                            <a:srgbClr val="000000"/>
                          </a:solidFill>
                          <a:latin typeface="ＭＳ Ｐゴシック" pitchFamily="50" charset="-128"/>
                          <a:ea typeface="ＭＳ Ｐゴシック" pitchFamily="50" charset="-128"/>
                        </a:rPr>
                        <a:t>（</a:t>
                      </a:r>
                      <a:r>
                        <a:rPr lang="en-US" altLang="ja-JP" sz="900" b="0" i="0" u="none" strike="noStrike" dirty="0" smtClean="0">
                          <a:solidFill>
                            <a:srgbClr val="000000"/>
                          </a:solidFill>
                          <a:latin typeface="ＭＳ Ｐゴシック" pitchFamily="50" charset="-128"/>
                          <a:ea typeface="ＭＳ Ｐゴシック" pitchFamily="50" charset="-128"/>
                        </a:rPr>
                        <a:t>12</a:t>
                      </a:r>
                      <a:r>
                        <a:rPr lang="ja-JP" altLang="en-US" sz="900" b="0" i="0" u="none" strike="noStrike" dirty="0" smtClean="0">
                          <a:solidFill>
                            <a:srgbClr val="000000"/>
                          </a:solidFill>
                          <a:latin typeface="ＭＳ Ｐゴシック" pitchFamily="50" charset="-128"/>
                          <a:ea typeface="ＭＳ Ｐゴシック" pitchFamily="50" charset="-128"/>
                        </a:rPr>
                        <a:t>）</a:t>
                      </a:r>
                      <a:r>
                        <a:rPr lang="ja-JP" altLang="en-US" sz="900" b="0" i="0" u="none" strike="noStrike" dirty="0">
                          <a:solidFill>
                            <a:srgbClr val="000000"/>
                          </a:solidFill>
                          <a:latin typeface="ＭＳ Ｐゴシック" pitchFamily="50" charset="-128"/>
                          <a:ea typeface="ＭＳ Ｐゴシック" pitchFamily="50" charset="-128"/>
                        </a:rPr>
                        <a:t>天王寺</a:t>
                      </a:r>
                      <a:r>
                        <a:rPr lang="ja-JP" altLang="en-US" sz="900" b="0" i="0" u="none" strike="noStrike" dirty="0" smtClean="0">
                          <a:solidFill>
                            <a:srgbClr val="000000"/>
                          </a:solidFill>
                          <a:latin typeface="ＭＳ Ｐゴシック" pitchFamily="50" charset="-128"/>
                          <a:ea typeface="ＭＳ Ｐゴシック" pitchFamily="50" charset="-128"/>
                        </a:rPr>
                        <a:t>公園エン</a:t>
                      </a:r>
                      <a:endParaRPr lang="en-US" altLang="ja-JP" sz="900" b="0" i="0" u="none" strike="noStrike" dirty="0" smtClean="0">
                        <a:solidFill>
                          <a:srgbClr val="000000"/>
                        </a:solidFill>
                        <a:latin typeface="ＭＳ Ｐゴシック" pitchFamily="50" charset="-128"/>
                        <a:ea typeface="ＭＳ Ｐゴシック" pitchFamily="50" charset="-128"/>
                      </a:endParaRPr>
                    </a:p>
                    <a:p>
                      <a:pPr marL="180975" indent="0" algn="just" fontAlgn="ctr">
                        <a:lnSpc>
                          <a:spcPts val="900"/>
                        </a:lnSpc>
                        <a:tabLst>
                          <a:tab pos="1076325" algn="l"/>
                        </a:tabLst>
                      </a:pPr>
                      <a:r>
                        <a:rPr lang="ja-JP" altLang="en-US" sz="900" b="0" i="0" u="none" strike="noStrike" dirty="0" smtClean="0">
                          <a:solidFill>
                            <a:srgbClr val="000000"/>
                          </a:solidFill>
                          <a:latin typeface="ＭＳ Ｐゴシック" pitchFamily="50" charset="-128"/>
                          <a:ea typeface="ＭＳ Ｐゴシック" pitchFamily="50" charset="-128"/>
                        </a:rPr>
                        <a:t>トランスエリア</a:t>
                      </a:r>
                      <a:endParaRPr lang="en-US" altLang="ja-JP" sz="900" b="0" i="0" u="none" strike="noStrike" dirty="0" smtClean="0">
                        <a:solidFill>
                          <a:srgbClr val="000000"/>
                        </a:solidFill>
                        <a:latin typeface="ＭＳ Ｐゴシック" pitchFamily="50" charset="-128"/>
                        <a:ea typeface="ＭＳ Ｐゴシック" pitchFamily="50" charset="-128"/>
                      </a:endParaRPr>
                    </a:p>
                    <a:p>
                      <a:pPr marL="180975" indent="0" algn="just" fontAlgn="ctr">
                        <a:lnSpc>
                          <a:spcPts val="900"/>
                        </a:lnSpc>
                        <a:tabLst>
                          <a:tab pos="1076325" algn="l"/>
                        </a:tabLst>
                      </a:pPr>
                      <a:r>
                        <a:rPr lang="ja-JP" altLang="en-US" sz="900" b="0" i="0" u="none" strike="noStrike" dirty="0" smtClean="0">
                          <a:solidFill>
                            <a:srgbClr val="000000"/>
                          </a:solidFill>
                          <a:latin typeface="ＭＳ Ｐゴシック" pitchFamily="50" charset="-128"/>
                          <a:ea typeface="ＭＳ Ｐゴシック" pitchFamily="50" charset="-128"/>
                        </a:rPr>
                        <a:t>（愛称：てんしば）・</a:t>
                      </a:r>
                      <a:endParaRPr lang="en-US" altLang="ja-JP" sz="900" b="0" i="0" u="none" strike="noStrike" dirty="0" smtClean="0">
                        <a:solidFill>
                          <a:srgbClr val="000000"/>
                        </a:solidFill>
                        <a:latin typeface="ＭＳ Ｐゴシック" pitchFamily="50" charset="-128"/>
                        <a:ea typeface="ＭＳ Ｐゴシック" pitchFamily="50" charset="-128"/>
                      </a:endParaRPr>
                    </a:p>
                    <a:p>
                      <a:pPr marL="180975" indent="0" algn="just" fontAlgn="ctr">
                        <a:lnSpc>
                          <a:spcPts val="900"/>
                        </a:lnSpc>
                      </a:pPr>
                      <a:r>
                        <a:rPr lang="ja-JP" altLang="en-US" sz="900" b="0" i="0" u="none" strike="noStrike" dirty="0" smtClean="0">
                          <a:solidFill>
                            <a:srgbClr val="000000"/>
                          </a:solidFill>
                          <a:latin typeface="ＭＳ Ｐゴシック" pitchFamily="50" charset="-128"/>
                          <a:ea typeface="ＭＳ Ｐゴシック" pitchFamily="50" charset="-128"/>
                        </a:rPr>
                        <a:t>大阪城公園</a:t>
                      </a:r>
                      <a:r>
                        <a:rPr lang="en-US" altLang="ja-JP" sz="900" b="0" i="0" u="none" strike="noStrike" dirty="0" smtClean="0">
                          <a:solidFill>
                            <a:srgbClr val="000000"/>
                          </a:solidFill>
                          <a:latin typeface="ＭＳ Ｐゴシック" pitchFamily="50" charset="-128"/>
                          <a:ea typeface="ＭＳ Ｐゴシック" pitchFamily="50" charset="-128"/>
                        </a:rPr>
                        <a:t>PMO</a:t>
                      </a:r>
                      <a:endParaRPr lang="en-US" altLang="ja-JP" sz="900" b="0" i="0" u="none" strike="noStrike" dirty="0">
                        <a:solidFill>
                          <a:srgbClr val="000000"/>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pitchFamily="50" charset="-128"/>
                          <a:ea typeface="ＭＳ Ｐゴシック" pitchFamily="50" charset="-128"/>
                        </a:rPr>
                        <a:t>天王寺</a:t>
                      </a:r>
                      <a:r>
                        <a:rPr lang="ja-JP" altLang="en-US" sz="1000" b="0" i="0" u="none" strike="noStrike" dirty="0" smtClean="0">
                          <a:solidFill>
                            <a:srgbClr val="000000"/>
                          </a:solidFill>
                          <a:latin typeface="ＭＳ Ｐゴシック" pitchFamily="50" charset="-128"/>
                          <a:ea typeface="+mn-ea"/>
                        </a:rPr>
                        <a:t>公園エントランスエリア（愛称：てんしば）・</a:t>
                      </a:r>
                      <a:r>
                        <a:rPr lang="ja-JP" altLang="en-US" sz="1000" b="0" i="0" u="none" strike="noStrike" dirty="0" smtClean="0">
                          <a:solidFill>
                            <a:srgbClr val="000000"/>
                          </a:solidFill>
                          <a:latin typeface="ＭＳ Ｐゴシック" pitchFamily="50" charset="-128"/>
                          <a:ea typeface="ＭＳ Ｐゴシック" pitchFamily="50" charset="-128"/>
                        </a:rPr>
                        <a:t>大阪城公園</a:t>
                      </a:r>
                      <a:r>
                        <a:rPr lang="en-US" altLang="ja-JP" sz="1000" b="0" i="0" u="none" strike="noStrike" dirty="0" smtClean="0">
                          <a:solidFill>
                            <a:srgbClr val="000000"/>
                          </a:solidFill>
                          <a:latin typeface="ＭＳ Ｐゴシック" pitchFamily="50" charset="-128"/>
                          <a:ea typeface="ＭＳ Ｐゴシック" pitchFamily="50" charset="-128"/>
                        </a:rPr>
                        <a:t>PMO</a:t>
                      </a:r>
                      <a:endParaRPr lang="zh-TW" altLang="en-US" sz="1000" b="0" i="0" u="none" strike="noStrike" dirty="0">
                        <a:solidFill>
                          <a:srgbClr val="000000"/>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a:solidFill>
                            <a:srgbClr val="000000"/>
                          </a:solidFill>
                          <a:latin typeface="ＭＳ Ｐゴシック"/>
                        </a:rPr>
                        <a:t>経済戦略局</a:t>
                      </a:r>
                      <a:endParaRPr lang="en-US" altLang="ja-JP" sz="800" b="0" i="0" u="none" strike="noStrike" dirty="0">
                        <a:solidFill>
                          <a:srgbClr val="000000"/>
                        </a:solidFill>
                        <a:latin typeface="ＭＳ Ｐゴシック"/>
                      </a:endParaRPr>
                    </a:p>
                    <a:p>
                      <a:pPr algn="l" fontAlgn="ctr"/>
                      <a:r>
                        <a:rPr lang="ja-JP" altLang="en-US" sz="800" b="0" i="0" u="none" strike="noStrike" dirty="0">
                          <a:solidFill>
                            <a:srgbClr val="000000"/>
                          </a:solidFill>
                          <a:latin typeface="ＭＳ Ｐゴシック"/>
                        </a:rPr>
                        <a:t>建設局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08903">
                <a:tc>
                  <a:txBody>
                    <a:bodyPr/>
                    <a:lstStyle/>
                    <a:p>
                      <a:pPr algn="ctr" fontAlgn="ctr"/>
                      <a:r>
                        <a:rPr lang="en-US" altLang="ja-JP" sz="1000" b="0" i="0" u="none" strike="noStrike" dirty="0">
                          <a:solidFill>
                            <a:srgbClr val="000000"/>
                          </a:solidFill>
                          <a:latin typeface="ＭＳ Ｐゴシック"/>
                        </a:rPr>
                        <a:t>A</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12</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32</a:t>
                      </a:r>
                      <a:r>
                        <a:rPr lang="ja-JP" altLang="en-US"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【ICT</a:t>
                      </a:r>
                      <a:r>
                        <a:rPr lang="ja-JP" altLang="en-US" sz="1000" b="0" i="0" u="none" strike="noStrike" dirty="0">
                          <a:solidFill>
                            <a:srgbClr val="000000"/>
                          </a:solidFill>
                          <a:latin typeface="ＭＳ Ｐゴシック"/>
                        </a:rPr>
                        <a:t>の徹底活用</a:t>
                      </a:r>
                      <a:r>
                        <a:rPr lang="en-US" altLang="ja-JP" sz="1000" b="0" i="0" u="none" strike="noStrike" dirty="0">
                          <a:solidFill>
                            <a:srgbClr val="000000"/>
                          </a:solidFill>
                          <a:latin typeface="ＭＳ Ｐゴシック"/>
                        </a:rPr>
                        <a:t>】</a:t>
                      </a:r>
                    </a:p>
                    <a:p>
                      <a:pPr algn="l"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9</a:t>
                      </a:r>
                      <a:r>
                        <a:rPr lang="ja-JP" altLang="en-US" sz="1000" b="0" i="0" u="none" strike="noStrike" dirty="0" smtClean="0">
                          <a:solidFill>
                            <a:srgbClr val="000000"/>
                          </a:solidFill>
                          <a:latin typeface="ＭＳ Ｐゴシック"/>
                        </a:rPr>
                        <a:t>）</a:t>
                      </a:r>
                      <a:r>
                        <a:rPr lang="en-US" altLang="ja-JP" sz="1000" b="0" i="0" u="none" strike="noStrike" dirty="0">
                          <a:solidFill>
                            <a:srgbClr val="000000"/>
                          </a:solidFill>
                          <a:latin typeface="ＭＳ Ｐゴシック"/>
                        </a:rPr>
                        <a:t>ICT</a:t>
                      </a:r>
                      <a:r>
                        <a:rPr lang="ja-JP" altLang="en-US" sz="1000" b="0" i="0" u="none" strike="noStrike" dirty="0">
                          <a:solidFill>
                            <a:srgbClr val="000000"/>
                          </a:solidFill>
                          <a:latin typeface="ＭＳ Ｐゴシック"/>
                        </a:rPr>
                        <a:t>の徹底活用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en-US" altLang="ja-JP" sz="1000" b="0" i="0" u="none" strike="noStrike" dirty="0">
                          <a:solidFill>
                            <a:srgbClr val="000000"/>
                          </a:solidFill>
                          <a:latin typeface="ＭＳ Ｐゴシック"/>
                        </a:rPr>
                        <a:t>ICT</a:t>
                      </a:r>
                      <a:r>
                        <a:rPr lang="ja-JP" altLang="en-US" sz="1000" b="0" i="0" u="none" strike="noStrike" dirty="0">
                          <a:solidFill>
                            <a:srgbClr val="000000"/>
                          </a:solidFill>
                          <a:latin typeface="ＭＳ Ｐゴシック"/>
                        </a:rPr>
                        <a:t>の徹底活用</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ICT</a:t>
                      </a:r>
                      <a:r>
                        <a:rPr lang="ja-JP" altLang="en-US" sz="1000" b="0" i="0" u="none" strike="noStrike" dirty="0">
                          <a:solidFill>
                            <a:srgbClr val="000000"/>
                          </a:solidFill>
                          <a:latin typeface="ＭＳ Ｐゴシック"/>
                        </a:rPr>
                        <a:t>戦略室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08903">
                <a:tc>
                  <a:txBody>
                    <a:bodyPr/>
                    <a:lstStyle/>
                    <a:p>
                      <a:pPr algn="ctr" fontAlgn="ctr"/>
                      <a:r>
                        <a:rPr lang="en-US" altLang="ja-JP" sz="1000" b="0" i="0" u="none" strike="noStrike" dirty="0">
                          <a:solidFill>
                            <a:srgbClr val="000000"/>
                          </a:solidFill>
                          <a:latin typeface="ＭＳ Ｐゴシック"/>
                        </a:rPr>
                        <a:t>A</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13</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33</a:t>
                      </a:r>
                      <a:r>
                        <a:rPr lang="ja-JP" altLang="en-US"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Ⅳ</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働き方改革</a:t>
                      </a:r>
                      <a:r>
                        <a:rPr lang="en-US" altLang="ja-JP" sz="1000" b="0" i="0" u="none" strike="noStrike" dirty="0">
                          <a:solidFill>
                            <a:srgbClr val="000000"/>
                          </a:solidFill>
                          <a:latin typeface="ＭＳ Ｐゴシック"/>
                        </a:rPr>
                        <a:t>】</a:t>
                      </a:r>
                    </a:p>
                    <a:p>
                      <a:pPr algn="l"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10</a:t>
                      </a:r>
                      <a:r>
                        <a:rPr lang="ja-JP" altLang="en-US" sz="1000" b="0" i="0" u="none" strike="noStrike" dirty="0" smtClean="0">
                          <a:solidFill>
                            <a:srgbClr val="000000"/>
                          </a:solidFill>
                          <a:latin typeface="ＭＳ Ｐゴシック"/>
                        </a:rPr>
                        <a:t>）</a:t>
                      </a:r>
                      <a:r>
                        <a:rPr lang="ja-JP" altLang="en-US" sz="1000" b="0" i="0" u="none" strike="noStrike" dirty="0">
                          <a:solidFill>
                            <a:srgbClr val="000000"/>
                          </a:solidFill>
                          <a:latin typeface="ＭＳ Ｐゴシック"/>
                        </a:rPr>
                        <a:t>働き方改革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働き方改革</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人事室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08903">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(34)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just" fontAlgn="ctr"/>
                      <a:r>
                        <a:rPr lang="en-US" altLang="zh-TW" sz="1000" b="0" i="0" u="none" strike="noStrike" dirty="0" smtClean="0">
                          <a:solidFill>
                            <a:schemeClr val="tx1"/>
                          </a:solidFill>
                          <a:latin typeface="ＭＳ Ｐゴシック"/>
                        </a:rPr>
                        <a:t>(1</a:t>
                      </a:r>
                      <a:r>
                        <a:rPr lang="en-US" altLang="zh-TW" sz="900" b="0" i="0" u="none" strike="noStrike" dirty="0" smtClean="0">
                          <a:solidFill>
                            <a:schemeClr val="tx1"/>
                          </a:solidFill>
                          <a:latin typeface="ＭＳ Ｐゴシック"/>
                        </a:rPr>
                        <a:t>) </a:t>
                      </a:r>
                      <a:r>
                        <a:rPr lang="zh-TW" altLang="en-US" sz="900" b="0" i="0" u="none" strike="noStrike" dirty="0">
                          <a:solidFill>
                            <a:schemeClr val="tx1"/>
                          </a:solidFill>
                          <a:latin typeface="ＭＳ Ｐゴシック" pitchFamily="50" charset="-128"/>
                          <a:ea typeface="ＭＳ Ｐゴシック" pitchFamily="50" charset="-128"/>
                        </a:rPr>
                        <a:t>大阪府市統合本部</a:t>
                      </a:r>
                      <a:endParaRPr lang="en-US" altLang="zh-TW" sz="900" b="0" i="0" u="none" strike="noStrike" dirty="0">
                        <a:solidFill>
                          <a:schemeClr val="tx1"/>
                        </a:solidFill>
                        <a:latin typeface="ＭＳ Ｐゴシック" pitchFamily="50" charset="-128"/>
                        <a:ea typeface="ＭＳ Ｐゴシック" pitchFamily="50" charset="-128"/>
                      </a:endParaRPr>
                    </a:p>
                    <a:p>
                      <a:pPr algn="just" fontAlgn="ctr"/>
                      <a:r>
                        <a:rPr lang="ja-JP" altLang="en-US" sz="900" b="0" i="0" u="none" strike="noStrike" dirty="0">
                          <a:solidFill>
                            <a:schemeClr val="tx1"/>
                          </a:solidFill>
                          <a:latin typeface="ＭＳ Ｐゴシック" pitchFamily="50" charset="-128"/>
                          <a:ea typeface="ＭＳ Ｐゴシック" pitchFamily="50" charset="-128"/>
                        </a:rPr>
                        <a:t>　　・副首都推進本部</a:t>
                      </a:r>
                      <a:endParaRPr lang="zh-TW" altLang="en-US" sz="900" b="0" i="0" u="none" strike="noStrike" dirty="0">
                        <a:solidFill>
                          <a:schemeClr val="tx1"/>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000" b="0" i="0" u="none" strike="noStrike" dirty="0">
                          <a:solidFill>
                            <a:schemeClr val="tx1"/>
                          </a:solidFill>
                          <a:latin typeface="ＭＳ Ｐゴシック" pitchFamily="50" charset="-128"/>
                          <a:ea typeface="ＭＳ Ｐゴシック" pitchFamily="50" charset="-128"/>
                        </a:rPr>
                        <a:t>大阪府市統合本部</a:t>
                      </a:r>
                      <a:r>
                        <a:rPr lang="ja-JP" altLang="en-US" sz="1000" b="0" i="0" u="none" strike="noStrike" dirty="0">
                          <a:solidFill>
                            <a:schemeClr val="tx1"/>
                          </a:solidFill>
                          <a:latin typeface="ＭＳ Ｐゴシック" pitchFamily="50" charset="-128"/>
                          <a:ea typeface="ＭＳ Ｐゴシック" pitchFamily="50" charset="-128"/>
                        </a:rPr>
                        <a:t>・副首都推進本部</a:t>
                      </a:r>
                      <a:endParaRPr lang="zh-TW" altLang="en-US" sz="1000" b="0" i="0" u="none" strike="noStrike" dirty="0">
                        <a:solidFill>
                          <a:schemeClr val="tx1"/>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800" b="0" i="0" u="none" strike="noStrike" dirty="0">
                          <a:solidFill>
                            <a:schemeClr val="tx1"/>
                          </a:solidFill>
                          <a:latin typeface="ＭＳ Ｐゴシック"/>
                        </a:rPr>
                        <a:t>副首都推進局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08903">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35)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just" fontAlgn="ctr"/>
                      <a:r>
                        <a:rPr lang="en-US" altLang="ja-JP" sz="1000" b="0" i="0" u="none" strike="noStrike" dirty="0" smtClean="0">
                          <a:solidFill>
                            <a:schemeClr val="tx1"/>
                          </a:solidFill>
                          <a:latin typeface="ＭＳ Ｐゴシック"/>
                        </a:rPr>
                        <a:t>(7) </a:t>
                      </a:r>
                      <a:r>
                        <a:rPr lang="ja-JP" altLang="en-US" sz="1000" b="0" i="0" u="none" strike="noStrike" dirty="0">
                          <a:solidFill>
                            <a:schemeClr val="tx1"/>
                          </a:solidFill>
                          <a:latin typeface="ＭＳ Ｐゴシック"/>
                        </a:rPr>
                        <a:t>組織・事業の</a:t>
                      </a:r>
                      <a:endParaRPr lang="en-US" altLang="ja-JP" sz="1000" b="0" i="0" u="none" strike="noStrike" dirty="0">
                        <a:solidFill>
                          <a:schemeClr val="tx1"/>
                        </a:solidFill>
                        <a:latin typeface="ＭＳ Ｐゴシック"/>
                      </a:endParaRPr>
                    </a:p>
                    <a:p>
                      <a:pPr algn="just" fontAlgn="ctr"/>
                      <a:r>
                        <a:rPr lang="ja-JP" altLang="en-US" sz="1000" b="0" i="0" u="none" strike="noStrike" dirty="0">
                          <a:solidFill>
                            <a:schemeClr val="tx1"/>
                          </a:solidFill>
                          <a:latin typeface="ＭＳ Ｐゴシック"/>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000" b="0" i="0" u="none" strike="noStrike" dirty="0" smtClean="0">
                          <a:solidFill>
                            <a:schemeClr val="tx1"/>
                          </a:solidFill>
                          <a:latin typeface="ＭＳ Ｐゴシック" panose="020B0600070205080204" pitchFamily="50" charset="-128"/>
                          <a:ea typeface="ＭＳ Ｐゴシック" panose="020B0600070205080204" pitchFamily="50" charset="-128"/>
                        </a:rPr>
                        <a:t>大阪府中小企業信用保証協会／大阪市信用保証協会</a:t>
                      </a:r>
                      <a:endParaRPr lang="ja-JP" altLang="en-US" sz="10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chemeClr val="tx1"/>
                          </a:solidFill>
                          <a:latin typeface="ＭＳ Ｐゴシック"/>
                        </a:rPr>
                        <a:t>経済戦略局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08903">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36)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000" b="0" i="0" u="none" strike="noStrike" dirty="0" smtClean="0">
                          <a:solidFill>
                            <a:schemeClr val="tx1"/>
                          </a:solidFill>
                          <a:latin typeface="ＭＳ Ｐゴシック" panose="020B0600070205080204" pitchFamily="50" charset="-128"/>
                          <a:ea typeface="ＭＳ Ｐゴシック" panose="020B0600070205080204" pitchFamily="50" charset="-128"/>
                        </a:rPr>
                        <a:t>大阪府立公衆衛生研究所／大阪市立環境科学研究所</a:t>
                      </a:r>
                      <a:endParaRPr lang="ja-JP" altLang="en-US" sz="10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健康局</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08903">
                <a:tc>
                  <a:txBody>
                    <a:bodyPr/>
                    <a:lstStyle/>
                    <a:p>
                      <a:pPr algn="ctr" fontAlgn="ctr"/>
                      <a:r>
                        <a:rPr lang="en-US" sz="1000" b="0" i="0" u="none" strike="noStrike" dirty="0" smtClean="0">
                          <a:solidFill>
                            <a:srgbClr val="000000"/>
                          </a:solidFill>
                          <a:latin typeface="ＭＳ Ｐゴシック"/>
                        </a:rPr>
                        <a:t>A</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smtClean="0">
                          <a:solidFill>
                            <a:srgbClr val="000000"/>
                          </a:solidFill>
                          <a:latin typeface="ＭＳ Ｐゴシック"/>
                        </a:rPr>
                        <a:t>15.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(37)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smtClean="0">
                          <a:solidFill>
                            <a:srgbClr val="000000"/>
                          </a:solidFill>
                          <a:latin typeface="ＭＳ Ｐゴシック"/>
                        </a:rPr>
                        <a:t>Ⅲ</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smtClean="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smtClean="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chemeClr val="tx1"/>
                          </a:solidFill>
                          <a:effectLst/>
                          <a:uLnTx/>
                          <a:uFillTx/>
                          <a:latin typeface="ＭＳ Ｐゴシック"/>
                          <a:ea typeface="+mn-ea"/>
                          <a:cs typeface="+mn-cs"/>
                        </a:rPr>
                        <a:t>　一元化</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府立消防学校</a:t>
                      </a:r>
                      <a:r>
                        <a:rPr lang="zh-TW" altLang="en-US" sz="1000" b="0" i="0" u="none" strike="noStrike" dirty="0" smtClean="0">
                          <a:solidFill>
                            <a:schemeClr val="tx1"/>
                          </a:solidFill>
                          <a:latin typeface="ＭＳ Ｐゴシック"/>
                        </a:rPr>
                        <a:t>／</a:t>
                      </a:r>
                      <a:r>
                        <a:rPr lang="ja-JP" altLang="en-US" sz="1000" b="0" i="0" u="none" strike="noStrike" dirty="0" smtClean="0">
                          <a:solidFill>
                            <a:schemeClr val="tx1"/>
                          </a:solidFill>
                          <a:latin typeface="ＭＳ Ｐゴシック"/>
                        </a:rPr>
                        <a:t>市立消防学校</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chemeClr val="tx1"/>
                          </a:solidFill>
                          <a:latin typeface="ＭＳ Ｐゴシック"/>
                        </a:rPr>
                        <a:t>✔</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chemeClr val="tx1"/>
                          </a:solidFill>
                          <a:latin typeface="ＭＳ Ｐゴシック"/>
                        </a:rPr>
                        <a:t>　</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　</a:t>
                      </a:r>
                      <a:endParaRPr lang="ja-JP" altLang="en-US" sz="1000" b="0" i="0" u="none" strike="noStrike">
                        <a:solidFill>
                          <a:schemeClr val="tx1"/>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　</a:t>
                      </a:r>
                      <a:endParaRPr lang="ja-JP" altLang="en-US" sz="1000" b="0" i="0" u="none" strike="noStrike">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a:t>
                      </a:r>
                      <a:endParaRPr lang="ja-JP" altLang="en-US" sz="1000" b="0" i="0" u="none" strike="noStrike">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　</a:t>
                      </a:r>
                      <a:endParaRPr lang="ja-JP" altLang="en-US" sz="1000" b="0" i="0" u="none" strike="noStrike">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chemeClr val="tx1"/>
                          </a:solidFill>
                          <a:effectLst/>
                          <a:uLnTx/>
                          <a:uFillTx/>
                          <a:latin typeface="ＭＳ Ｐゴシック"/>
                          <a:ea typeface="+mn-ea"/>
                          <a:cs typeface="+mn-cs"/>
                        </a:rPr>
                        <a:t>消防局</a:t>
                      </a:r>
                      <a:endParaRPr kumimoji="1" lang="ja-JP" altLang="en-US" sz="11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08903">
                <a:tc>
                  <a:txBody>
                    <a:bodyPr/>
                    <a:lstStyle/>
                    <a:p>
                      <a:pPr algn="ctr" fontAlgn="ctr"/>
                      <a:r>
                        <a:rPr lang="en-US" sz="1000" b="0" i="0" u="none" strike="noStrike" smtClean="0">
                          <a:solidFill>
                            <a:srgbClr val="000000"/>
                          </a:solidFill>
                          <a:latin typeface="ＭＳ Ｐゴシック"/>
                        </a:rPr>
                        <a:t>A</a:t>
                      </a:r>
                      <a:endParaRPr lang="en-US" sz="1000" b="0" i="0" u="none" strike="noStrike">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smtClean="0">
                          <a:solidFill>
                            <a:srgbClr val="000000"/>
                          </a:solidFill>
                          <a:latin typeface="ＭＳ Ｐゴシック"/>
                        </a:rPr>
                        <a:t>16.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(38)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smtClean="0">
                          <a:solidFill>
                            <a:srgbClr val="000000"/>
                          </a:solidFill>
                          <a:latin typeface="ＭＳ Ｐゴシック"/>
                        </a:rPr>
                        <a:t>Ⅲ</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smtClean="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smtClean="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chemeClr val="tx1"/>
                          </a:solidFill>
                          <a:effectLst/>
                          <a:uLnTx/>
                          <a:uFillTx/>
                          <a:latin typeface="ＭＳ Ｐゴシック"/>
                          <a:ea typeface="+mn-ea"/>
                          <a:cs typeface="+mn-cs"/>
                        </a:rPr>
                        <a:t>　一元化</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府営住宅／市営住宅</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chemeClr val="tx1"/>
                          </a:solidFill>
                          <a:latin typeface="ＭＳ Ｐゴシック"/>
                        </a:rPr>
                        <a:t>　</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chemeClr val="tx1"/>
                          </a:solidFill>
                          <a:latin typeface="ＭＳ Ｐゴシック"/>
                        </a:rPr>
                        <a:t>　</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　</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chemeClr val="tx1"/>
                          </a:solidFill>
                          <a:latin typeface="ＭＳ Ｐゴシック"/>
                        </a:rPr>
                        <a:t>✔</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smtClean="0">
                          <a:solidFill>
                            <a:schemeClr val="tx1"/>
                          </a:solidFill>
                          <a:latin typeface="ＭＳ Ｐゴシック"/>
                        </a:rPr>
                        <a:t>　</a:t>
                      </a: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都市整備局</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08903">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39)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新公会計制度の導入</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会計室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08903">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市税・使用料の減免措置の見直し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財政局</a:t>
                      </a:r>
                      <a:br>
                        <a:rPr lang="zh-TW" altLang="en-US" sz="1000" b="0" i="0" u="none" strike="noStrike" dirty="0">
                          <a:solidFill>
                            <a:srgbClr val="000000"/>
                          </a:solidFill>
                          <a:latin typeface="ＭＳ Ｐゴシック" pitchFamily="50" charset="-128"/>
                          <a:ea typeface="ＭＳ Ｐゴシック" pitchFamily="50" charset="-128"/>
                        </a:rPr>
                      </a:br>
                      <a:r>
                        <a:rPr lang="zh-TW" altLang="en-US" sz="1000" b="0" i="0" u="none" strike="noStrike" dirty="0">
                          <a:solidFill>
                            <a:srgbClr val="000000"/>
                          </a:solidFill>
                          <a:latin typeface="ＭＳ Ｐゴシック" pitchFamily="50" charset="-128"/>
                          <a:ea typeface="ＭＳ Ｐゴシック" pitchFamily="50" charset="-128"/>
                        </a:rPr>
                        <a:t>契約管財局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193</a:t>
            </a:fld>
            <a:endParaRPr kumimoji="1" lang="ja-JP" altLang="en-US" dirty="0"/>
          </a:p>
        </p:txBody>
      </p:sp>
    </p:spTree>
    <p:extLst>
      <p:ext uri="{BB962C8B-B14F-4D97-AF65-F5344CB8AC3E}">
        <p14:creationId xmlns:p14="http://schemas.microsoft.com/office/powerpoint/2010/main" val="16454621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679877713"/>
              </p:ext>
            </p:extLst>
          </p:nvPr>
        </p:nvGraphicFramePr>
        <p:xfrm>
          <a:off x="179510" y="188636"/>
          <a:ext cx="8784980" cy="6479997"/>
        </p:xfrm>
        <a:graphic>
          <a:graphicData uri="http://schemas.openxmlformats.org/drawingml/2006/table">
            <a:tbl>
              <a:tblPr/>
              <a:tblGrid>
                <a:gridCol w="284943">
                  <a:extLst>
                    <a:ext uri="{9D8B030D-6E8A-4147-A177-3AD203B41FA5}">
                      <a16:colId xmlns:a16="http://schemas.microsoft.com/office/drawing/2014/main" xmlns="" val="20000"/>
                    </a:ext>
                  </a:extLst>
                </a:gridCol>
                <a:gridCol w="229794">
                  <a:extLst>
                    <a:ext uri="{9D8B030D-6E8A-4147-A177-3AD203B41FA5}">
                      <a16:colId xmlns:a16="http://schemas.microsoft.com/office/drawing/2014/main" xmlns="" val="20001"/>
                    </a:ext>
                  </a:extLst>
                </a:gridCol>
                <a:gridCol w="321710">
                  <a:extLst>
                    <a:ext uri="{9D8B030D-6E8A-4147-A177-3AD203B41FA5}">
                      <a16:colId xmlns:a16="http://schemas.microsoft.com/office/drawing/2014/main" xmlns="" val="20002"/>
                    </a:ext>
                  </a:extLst>
                </a:gridCol>
                <a:gridCol w="227496">
                  <a:extLst>
                    <a:ext uri="{9D8B030D-6E8A-4147-A177-3AD203B41FA5}">
                      <a16:colId xmlns:a16="http://schemas.microsoft.com/office/drawing/2014/main" xmlns="" val="20003"/>
                    </a:ext>
                  </a:extLst>
                </a:gridCol>
                <a:gridCol w="1130581">
                  <a:extLst>
                    <a:ext uri="{9D8B030D-6E8A-4147-A177-3AD203B41FA5}">
                      <a16:colId xmlns:a16="http://schemas.microsoft.com/office/drawing/2014/main" xmlns="" val="20004"/>
                    </a:ext>
                  </a:extLst>
                </a:gridCol>
                <a:gridCol w="4191419">
                  <a:extLst>
                    <a:ext uri="{9D8B030D-6E8A-4147-A177-3AD203B41FA5}">
                      <a16:colId xmlns:a16="http://schemas.microsoft.com/office/drawing/2014/main" xmlns="" val="20005"/>
                    </a:ext>
                  </a:extLst>
                </a:gridCol>
                <a:gridCol w="284943">
                  <a:extLst>
                    <a:ext uri="{9D8B030D-6E8A-4147-A177-3AD203B41FA5}">
                      <a16:colId xmlns:a16="http://schemas.microsoft.com/office/drawing/2014/main" xmlns="" val="20006"/>
                    </a:ext>
                  </a:extLst>
                </a:gridCol>
                <a:gridCol w="284943">
                  <a:extLst>
                    <a:ext uri="{9D8B030D-6E8A-4147-A177-3AD203B41FA5}">
                      <a16:colId xmlns:a16="http://schemas.microsoft.com/office/drawing/2014/main" xmlns="" val="20007"/>
                    </a:ext>
                  </a:extLst>
                </a:gridCol>
                <a:gridCol w="284943">
                  <a:extLst>
                    <a:ext uri="{9D8B030D-6E8A-4147-A177-3AD203B41FA5}">
                      <a16:colId xmlns:a16="http://schemas.microsoft.com/office/drawing/2014/main" xmlns="" val="20008"/>
                    </a:ext>
                  </a:extLst>
                </a:gridCol>
                <a:gridCol w="284943">
                  <a:extLst>
                    <a:ext uri="{9D8B030D-6E8A-4147-A177-3AD203B41FA5}">
                      <a16:colId xmlns:a16="http://schemas.microsoft.com/office/drawing/2014/main" xmlns="" val="20009"/>
                    </a:ext>
                  </a:extLst>
                </a:gridCol>
                <a:gridCol w="284943">
                  <a:extLst>
                    <a:ext uri="{9D8B030D-6E8A-4147-A177-3AD203B41FA5}">
                      <a16:colId xmlns:a16="http://schemas.microsoft.com/office/drawing/2014/main" xmlns="" val="20010"/>
                    </a:ext>
                  </a:extLst>
                </a:gridCol>
                <a:gridCol w="284943">
                  <a:extLst>
                    <a:ext uri="{9D8B030D-6E8A-4147-A177-3AD203B41FA5}">
                      <a16:colId xmlns:a16="http://schemas.microsoft.com/office/drawing/2014/main" xmlns="" val="20011"/>
                    </a:ext>
                  </a:extLst>
                </a:gridCol>
                <a:gridCol w="689379">
                  <a:extLst>
                    <a:ext uri="{9D8B030D-6E8A-4147-A177-3AD203B41FA5}">
                      <a16:colId xmlns:a16="http://schemas.microsoft.com/office/drawing/2014/main" xmlns="" val="20012"/>
                    </a:ext>
                  </a:extLst>
                </a:gridCol>
              </a:tblGrid>
              <a:tr h="253038">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dirty="0">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265">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67493">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1550">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外郭団体数の削減、</a:t>
                      </a:r>
                      <a:r>
                        <a:rPr lang="en-US" altLang="ja-JP" sz="1000" b="0" i="0" u="none" strike="noStrike" dirty="0">
                          <a:solidFill>
                            <a:srgbClr val="000000"/>
                          </a:solidFill>
                          <a:latin typeface="ＭＳ Ｐゴシック"/>
                        </a:rPr>
                        <a:t>OB</a:t>
                      </a:r>
                      <a:r>
                        <a:rPr lang="ja-JP" altLang="en-US" sz="1000" b="0" i="0" u="none" strike="noStrike" dirty="0">
                          <a:solidFill>
                            <a:srgbClr val="000000"/>
                          </a:solidFill>
                          <a:latin typeface="ＭＳ Ｐゴシック"/>
                        </a:rPr>
                        <a:t>再就職の適正化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総務局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1550">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外郭団体との随意契約の削減</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総務局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1550">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長期未着手の都市計画道路・公園・緑地等の見直し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1550">
                <a:tc>
                  <a:txBody>
                    <a:bodyPr/>
                    <a:lstStyle/>
                    <a:p>
                      <a:pPr algn="ctr" fontAlgn="ctr"/>
                      <a:r>
                        <a:rPr lang="en-US" sz="1000" b="0" i="0" u="none" strike="noStrike">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条例・審査基準の見直し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市政改革室</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政策企画室</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総務局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1550">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45)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市政情報の見える化（オープン市役所）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政策企画室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1550">
                <a:tc>
                  <a:txBody>
                    <a:bodyPr/>
                    <a:lstStyle/>
                    <a:p>
                      <a:pPr algn="ctr" fontAlgn="ctr"/>
                      <a:r>
                        <a:rPr lang="en-US" sz="1000" b="0" i="0" u="none" strike="noStrike" dirty="0">
                          <a:solidFill>
                            <a:srgbClr val="000000"/>
                          </a:solidFill>
                          <a:latin typeface="ＭＳ Ｐゴシック"/>
                        </a:rPr>
                        <a:t>A</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46)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意思決定の見える化（戦略会議）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政策企画室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1550">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47)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予算にメリハリを付け、生み出した財源を子育て・教育関連に投資</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1550">
                <a:tc>
                  <a:txBody>
                    <a:bodyPr/>
                    <a:lstStyle/>
                    <a:p>
                      <a:pPr algn="ctr" fontAlgn="ctr"/>
                      <a:r>
                        <a:rPr lang="en-US" sz="1000" b="0" i="0" u="none" strike="noStrike">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48)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教室への空調機設置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1550">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49)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中学校給食の実施</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17251">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塾代助成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こども青少年局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194</a:t>
            </a:fld>
            <a:endParaRPr kumimoji="1" lang="ja-JP" altLang="en-US" dirty="0"/>
          </a:p>
        </p:txBody>
      </p:sp>
    </p:spTree>
    <p:extLst>
      <p:ext uri="{BB962C8B-B14F-4D97-AF65-F5344CB8AC3E}">
        <p14:creationId xmlns:p14="http://schemas.microsoft.com/office/powerpoint/2010/main" val="20875697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82375327"/>
              </p:ext>
            </p:extLst>
          </p:nvPr>
        </p:nvGraphicFramePr>
        <p:xfrm>
          <a:off x="179515" y="188636"/>
          <a:ext cx="8784970" cy="6480727"/>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mn-ea"/>
                          <a:ea typeface="+mn-ea"/>
                        </a:rPr>
                        <a:t>4</a:t>
                      </a:r>
                      <a:r>
                        <a:rPr lang="ja-JP" altLang="en-US" sz="1000" b="1" i="0" u="none" strike="noStrike" dirty="0">
                          <a:solidFill>
                            <a:srgbClr val="000000"/>
                          </a:solidFill>
                          <a:latin typeface="+mn-ea"/>
                          <a:ea typeface="+mn-ea"/>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mn-ea"/>
                          <a:ea typeface="+mn-ea"/>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mn-ea"/>
                          <a:ea typeface="+mn-ea"/>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dirty="0">
                          <a:solidFill>
                            <a:srgbClr val="000000"/>
                          </a:solidFill>
                          <a:latin typeface="+mn-ea"/>
                          <a:ea typeface="+mn-ea"/>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dirty="0">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dirty="0">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mn-ea"/>
                          <a:ea typeface="+mn-ea"/>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mn-ea"/>
                          <a:ea typeface="+mn-ea"/>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mn-ea"/>
                          <a:ea typeface="+mn-ea"/>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条例・規則・</a:t>
                      </a:r>
                      <a:br>
                        <a:rPr lang="ja-JP" altLang="en-US" sz="1000" b="1" i="0" u="none" strike="noStrike">
                          <a:solidFill>
                            <a:srgbClr val="000000"/>
                          </a:solidFill>
                          <a:latin typeface="+mn-ea"/>
                          <a:ea typeface="+mn-ea"/>
                        </a:rPr>
                      </a:br>
                      <a:r>
                        <a:rPr lang="ja-JP" altLang="en-US" sz="1000" b="1" i="0" u="none" strike="noStrike">
                          <a:solidFill>
                            <a:srgbClr val="000000"/>
                          </a:solidFill>
                          <a:latin typeface="+mn-ea"/>
                          <a:ea typeface="+mn-ea"/>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mn-ea"/>
                          <a:ea typeface="+mn-ea"/>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mn-ea"/>
                          <a:ea typeface="+mn-ea"/>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49">
                <a:tc>
                  <a:txBody>
                    <a:bodyPr/>
                    <a:lstStyle/>
                    <a:p>
                      <a:pPr algn="ctr" fontAlgn="ctr"/>
                      <a:r>
                        <a:rPr lang="ja-JP" altLang="en-US" sz="1000" b="1" i="0" u="none" strike="noStrike">
                          <a:solidFill>
                            <a:srgbClr val="000000"/>
                          </a:solidFill>
                          <a:latin typeface="+mn-ea"/>
                          <a:ea typeface="+mn-ea"/>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mn-ea"/>
                          <a:ea typeface="+mn-ea"/>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学校教育ＩＣＴの導入</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589">
                <a:tc>
                  <a:txBody>
                    <a:bodyPr/>
                    <a:lstStyle/>
                    <a:p>
                      <a:pPr algn="ctr" fontAlgn="ctr"/>
                      <a:r>
                        <a:rPr lang="en-US" sz="1000" b="0" i="0" u="none" strike="noStrike">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校務支援ＩＣＴの導入</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ＭＳ Ｐゴシック"/>
                        </a:rPr>
                        <a:t>公設民営学校の設置</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a:rPr>
                        <a:t>教育委員会事務局</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待機児童の解消等</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こども青少年局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こども医療費助成の拡充</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こども青少年局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56)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妊婦健康診査の拡充</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こども青少年局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mn-ea"/>
                          <a:ea typeface="+mn-ea"/>
                        </a:rPr>
                        <a:t>（</a:t>
                      </a:r>
                      <a:r>
                        <a:rPr lang="en-US" altLang="ja-JP" sz="1000" b="0" i="0" u="none" strike="noStrike" dirty="0" smtClean="0">
                          <a:solidFill>
                            <a:srgbClr val="000000"/>
                          </a:solidFill>
                          <a:latin typeface="+mn-ea"/>
                          <a:ea typeface="+mn-ea"/>
                        </a:rPr>
                        <a:t>57</a:t>
                      </a:r>
                      <a:r>
                        <a:rPr lang="ja-JP" altLang="en-US" sz="1000" b="0" i="0" u="none" strike="noStrike" dirty="0" smtClean="0">
                          <a:solidFill>
                            <a:srgbClr val="000000"/>
                          </a:solidFill>
                          <a:latin typeface="+mn-ea"/>
                          <a:ea typeface="+mn-ea"/>
                        </a:rPr>
                        <a:t>）</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幼児教育無償化</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pitchFamily="50" charset="-128"/>
                          <a:ea typeface="ＭＳ Ｐゴシック" pitchFamily="50" charset="-128"/>
                        </a:rPr>
                        <a:t>こども青少年局</a:t>
                      </a:r>
                      <a:endParaRPr lang="zh-TW" altLang="en-US" sz="1000" b="0" i="0" u="none" strike="noStrike" dirty="0">
                        <a:solidFill>
                          <a:srgbClr val="000000"/>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589">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1.</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mn-ea"/>
                          <a:ea typeface="+mn-ea"/>
                        </a:rPr>
                        <a:t>（</a:t>
                      </a:r>
                      <a:r>
                        <a:rPr lang="en-US" altLang="ja-JP" sz="1000" b="0" i="0" u="none" strike="noStrike" dirty="0" smtClean="0">
                          <a:solidFill>
                            <a:srgbClr val="000000"/>
                          </a:solidFill>
                          <a:latin typeface="+mn-ea"/>
                          <a:ea typeface="+mn-ea"/>
                        </a:rPr>
                        <a:t>58</a:t>
                      </a:r>
                      <a:r>
                        <a:rPr lang="ja-JP" altLang="en-US" sz="1000" b="0" i="0" u="none" strike="noStrike" dirty="0" smtClean="0">
                          <a:solidFill>
                            <a:srgbClr val="000000"/>
                          </a:solidFill>
                          <a:latin typeface="+mn-ea"/>
                          <a:ea typeface="+mn-ea"/>
                        </a:rPr>
                        <a:t>）</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現役世代への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重点投資</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こどもの貧困対策</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mn-ea"/>
                        <a:ea typeface="+mn-ea"/>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pitchFamily="50" charset="-128"/>
                          <a:ea typeface="ＭＳ Ｐゴシック" pitchFamily="50" charset="-128"/>
                        </a:rPr>
                        <a:t>こども青少年局</a:t>
                      </a:r>
                      <a:endParaRPr lang="zh-TW" altLang="en-US" sz="1000" b="0" i="0" u="none" strike="noStrike" dirty="0">
                        <a:solidFill>
                          <a:srgbClr val="000000"/>
                        </a:solidFill>
                        <a:latin typeface="ＭＳ Ｐゴシック" pitchFamily="50" charset="-128"/>
                        <a:ea typeface="ＭＳ Ｐゴシック"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589">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a:t>
                      </a:r>
                      <a:r>
                        <a:rPr lang="en-US" altLang="ja-JP" sz="1000" b="0" i="0" u="none" strike="noStrike" dirty="0" smtClean="0">
                          <a:solidFill>
                            <a:srgbClr val="000000"/>
                          </a:solidFill>
                          <a:latin typeface="+mn-ea"/>
                          <a:ea typeface="+mn-ea"/>
                        </a:rPr>
                        <a:t>59)</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教育改革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校長の権限強化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589">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(60)</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教育改革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教育行政基本条例・市立学校活性化条例の制定と教育振興基本計画の改訂</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195</a:t>
            </a:fld>
            <a:endParaRPr kumimoji="1" lang="ja-JP" altLang="en-US" dirty="0"/>
          </a:p>
        </p:txBody>
      </p:sp>
    </p:spTree>
    <p:extLst>
      <p:ext uri="{BB962C8B-B14F-4D97-AF65-F5344CB8AC3E}">
        <p14:creationId xmlns:p14="http://schemas.microsoft.com/office/powerpoint/2010/main" val="20587480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98957726"/>
              </p:ext>
            </p:extLst>
          </p:nvPr>
        </p:nvGraphicFramePr>
        <p:xfrm>
          <a:off x="179510" y="188636"/>
          <a:ext cx="8784980" cy="6479998"/>
        </p:xfrm>
        <a:graphic>
          <a:graphicData uri="http://schemas.openxmlformats.org/drawingml/2006/table">
            <a:tbl>
              <a:tblPr/>
              <a:tblGrid>
                <a:gridCol w="284943">
                  <a:extLst>
                    <a:ext uri="{9D8B030D-6E8A-4147-A177-3AD203B41FA5}">
                      <a16:colId xmlns:a16="http://schemas.microsoft.com/office/drawing/2014/main" xmlns="" val="20000"/>
                    </a:ext>
                  </a:extLst>
                </a:gridCol>
                <a:gridCol w="229794">
                  <a:extLst>
                    <a:ext uri="{9D8B030D-6E8A-4147-A177-3AD203B41FA5}">
                      <a16:colId xmlns:a16="http://schemas.microsoft.com/office/drawing/2014/main" xmlns="" val="20001"/>
                    </a:ext>
                  </a:extLst>
                </a:gridCol>
                <a:gridCol w="321710">
                  <a:extLst>
                    <a:ext uri="{9D8B030D-6E8A-4147-A177-3AD203B41FA5}">
                      <a16:colId xmlns:a16="http://schemas.microsoft.com/office/drawing/2014/main" xmlns="" val="20002"/>
                    </a:ext>
                  </a:extLst>
                </a:gridCol>
                <a:gridCol w="227496">
                  <a:extLst>
                    <a:ext uri="{9D8B030D-6E8A-4147-A177-3AD203B41FA5}">
                      <a16:colId xmlns:a16="http://schemas.microsoft.com/office/drawing/2014/main" xmlns="" val="20003"/>
                    </a:ext>
                  </a:extLst>
                </a:gridCol>
                <a:gridCol w="1130581">
                  <a:extLst>
                    <a:ext uri="{9D8B030D-6E8A-4147-A177-3AD203B41FA5}">
                      <a16:colId xmlns:a16="http://schemas.microsoft.com/office/drawing/2014/main" xmlns="" val="20004"/>
                    </a:ext>
                  </a:extLst>
                </a:gridCol>
                <a:gridCol w="4191419">
                  <a:extLst>
                    <a:ext uri="{9D8B030D-6E8A-4147-A177-3AD203B41FA5}">
                      <a16:colId xmlns:a16="http://schemas.microsoft.com/office/drawing/2014/main" xmlns="" val="20005"/>
                    </a:ext>
                  </a:extLst>
                </a:gridCol>
                <a:gridCol w="284943">
                  <a:extLst>
                    <a:ext uri="{9D8B030D-6E8A-4147-A177-3AD203B41FA5}">
                      <a16:colId xmlns:a16="http://schemas.microsoft.com/office/drawing/2014/main" xmlns="" val="20006"/>
                    </a:ext>
                  </a:extLst>
                </a:gridCol>
                <a:gridCol w="284943">
                  <a:extLst>
                    <a:ext uri="{9D8B030D-6E8A-4147-A177-3AD203B41FA5}">
                      <a16:colId xmlns:a16="http://schemas.microsoft.com/office/drawing/2014/main" xmlns="" val="20007"/>
                    </a:ext>
                  </a:extLst>
                </a:gridCol>
                <a:gridCol w="284943">
                  <a:extLst>
                    <a:ext uri="{9D8B030D-6E8A-4147-A177-3AD203B41FA5}">
                      <a16:colId xmlns:a16="http://schemas.microsoft.com/office/drawing/2014/main" xmlns="" val="20008"/>
                    </a:ext>
                  </a:extLst>
                </a:gridCol>
                <a:gridCol w="284943">
                  <a:extLst>
                    <a:ext uri="{9D8B030D-6E8A-4147-A177-3AD203B41FA5}">
                      <a16:colId xmlns:a16="http://schemas.microsoft.com/office/drawing/2014/main" xmlns="" val="20009"/>
                    </a:ext>
                  </a:extLst>
                </a:gridCol>
                <a:gridCol w="284943">
                  <a:extLst>
                    <a:ext uri="{9D8B030D-6E8A-4147-A177-3AD203B41FA5}">
                      <a16:colId xmlns:a16="http://schemas.microsoft.com/office/drawing/2014/main" xmlns="" val="20010"/>
                    </a:ext>
                  </a:extLst>
                </a:gridCol>
                <a:gridCol w="284943">
                  <a:extLst>
                    <a:ext uri="{9D8B030D-6E8A-4147-A177-3AD203B41FA5}">
                      <a16:colId xmlns:a16="http://schemas.microsoft.com/office/drawing/2014/main" xmlns="" val="20011"/>
                    </a:ext>
                  </a:extLst>
                </a:gridCol>
                <a:gridCol w="689379">
                  <a:extLst>
                    <a:ext uri="{9D8B030D-6E8A-4147-A177-3AD203B41FA5}">
                      <a16:colId xmlns:a16="http://schemas.microsoft.com/office/drawing/2014/main" xmlns="" val="20012"/>
                    </a:ext>
                  </a:extLst>
                </a:gridCol>
              </a:tblGrid>
              <a:tr h="250697">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dirty="0">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dirty="0">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dirty="0">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818">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8543">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294">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(61)</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教育改革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学力テスト等の結果公表</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294">
                <a:tc>
                  <a:txBody>
                    <a:bodyPr/>
                    <a:lstStyle/>
                    <a:p>
                      <a:pPr algn="ctr" fontAlgn="ctr"/>
                      <a:r>
                        <a:rPr lang="en-US" sz="1000" b="0" i="0" u="none" strike="noStrike">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(62)</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教育改革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学校選択制の導入</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294">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(63)</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(2 )</a:t>
                      </a:r>
                      <a:r>
                        <a:rPr lang="ja-JP" altLang="en-US" sz="1000" b="0" i="0" u="none" strike="noStrike" dirty="0">
                          <a:solidFill>
                            <a:srgbClr val="000000"/>
                          </a:solidFill>
                          <a:latin typeface="+mn-ea"/>
                          <a:ea typeface="+mn-ea"/>
                        </a:rPr>
                        <a:t>教育改革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小中学校の英語教育の充実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294">
                <a:tc>
                  <a:txBody>
                    <a:bodyPr/>
                    <a:lstStyle/>
                    <a:p>
                      <a:pPr algn="ctr" fontAlgn="ctr"/>
                      <a:r>
                        <a:rPr lang="en-US" sz="1000" b="0" i="0" u="none" strike="noStrike">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(64)</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(3) </a:t>
                      </a:r>
                      <a:r>
                        <a:rPr lang="ja-JP" altLang="en-US" sz="1000" b="0" i="0" u="none" strike="noStrike">
                          <a:solidFill>
                            <a:srgbClr val="000000"/>
                          </a:solidFill>
                          <a:latin typeface="+mn-ea"/>
                          <a:ea typeface="+mn-ea"/>
                        </a:rPr>
                        <a:t>西成特区構想</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あいりん地域の環境整備</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西成区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294">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(65)</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(3) </a:t>
                      </a:r>
                      <a:r>
                        <a:rPr lang="ja-JP" altLang="en-US" sz="1000" b="0" i="0" u="none" strike="noStrike" dirty="0">
                          <a:solidFill>
                            <a:srgbClr val="000000"/>
                          </a:solidFill>
                          <a:latin typeface="+mn-ea"/>
                          <a:ea typeface="+mn-ea"/>
                        </a:rPr>
                        <a:t>西成特区構想</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あいりん地域の日雇労働者等の自立支援</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mn-ea"/>
                          <a:ea typeface="+mn-ea"/>
                        </a:rPr>
                        <a:t>福祉局</a:t>
                      </a:r>
                      <a:endParaRPr lang="en-US" altLang="ja-JP" sz="1000" b="0" i="0" u="none" strike="noStrike" dirty="0" smtClean="0">
                        <a:solidFill>
                          <a:srgbClr val="000000"/>
                        </a:solidFill>
                        <a:latin typeface="+mn-ea"/>
                        <a:ea typeface="+mn-ea"/>
                      </a:endParaRPr>
                    </a:p>
                    <a:p>
                      <a:pPr algn="l" fontAlgn="ctr"/>
                      <a:r>
                        <a:rPr lang="ja-JP" altLang="en-US" sz="1000" b="0" i="0" u="none" strike="noStrike" dirty="0" smtClean="0">
                          <a:solidFill>
                            <a:srgbClr val="000000"/>
                          </a:solidFill>
                          <a:latin typeface="+mn-ea"/>
                          <a:ea typeface="+mn-ea"/>
                        </a:rPr>
                        <a:t>建設局</a:t>
                      </a:r>
                      <a:endParaRPr lang="en-US" altLang="ja-JP" sz="1000" b="0" i="0" u="none" strike="noStrike" dirty="0" smtClean="0">
                        <a:solidFill>
                          <a:srgbClr val="000000"/>
                        </a:solidFill>
                        <a:latin typeface="+mn-ea"/>
                        <a:ea typeface="+mn-ea"/>
                      </a:endParaRPr>
                    </a:p>
                    <a:p>
                      <a:pPr algn="l" fontAlgn="ctr"/>
                      <a:r>
                        <a:rPr lang="ja-JP" altLang="en-US" sz="1000" b="0" i="0" u="none" strike="noStrike" dirty="0" smtClean="0">
                          <a:solidFill>
                            <a:srgbClr val="000000"/>
                          </a:solidFill>
                          <a:latin typeface="+mn-ea"/>
                          <a:ea typeface="+mn-ea"/>
                        </a:rPr>
                        <a:t>環境局</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294">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(66)</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(3) </a:t>
                      </a:r>
                      <a:r>
                        <a:rPr lang="ja-JP" altLang="en-US" sz="1000" b="0" i="0" u="none" strike="noStrike" dirty="0">
                          <a:solidFill>
                            <a:srgbClr val="000000"/>
                          </a:solidFill>
                          <a:latin typeface="+mn-ea"/>
                          <a:ea typeface="+mn-ea"/>
                        </a:rPr>
                        <a:t>西成特区構想</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rgbClr val="000000"/>
                          </a:solidFill>
                          <a:latin typeface="+mn-ea"/>
                          <a:ea typeface="+mn-ea"/>
                        </a:rPr>
                        <a:t>単身高齢生活</a:t>
                      </a:r>
                      <a:r>
                        <a:rPr lang="ja-JP" altLang="en-US" sz="1000" b="0" i="0" u="none" strike="noStrike" dirty="0">
                          <a:solidFill>
                            <a:srgbClr val="000000"/>
                          </a:solidFill>
                          <a:latin typeface="+mn-ea"/>
                          <a:ea typeface="+mn-ea"/>
                        </a:rPr>
                        <a:t>保護受給者の社会的つながりづくり</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西成区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294">
                <a:tc>
                  <a:txBody>
                    <a:bodyPr/>
                    <a:lstStyle/>
                    <a:p>
                      <a:pPr algn="ctr" fontAlgn="ctr"/>
                      <a:r>
                        <a:rPr lang="en-US" sz="1000" b="0" i="0" u="none" strike="noStrike" dirty="0">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mn-ea"/>
                          <a:ea typeface="+mn-ea"/>
                        </a:rPr>
                        <a:t>(67)</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mn-ea"/>
                          <a:ea typeface="+mn-ea"/>
                        </a:rPr>
                        <a:t>(3) </a:t>
                      </a:r>
                      <a:r>
                        <a:rPr lang="ja-JP" altLang="en-US" sz="1000" b="0" i="0" u="none" strike="noStrike" dirty="0">
                          <a:solidFill>
                            <a:srgbClr val="000000"/>
                          </a:solidFill>
                          <a:latin typeface="+mn-ea"/>
                          <a:ea typeface="+mn-ea"/>
                        </a:rPr>
                        <a:t>西成特区構想</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あいりん地域を中心とした結核対策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mn-ea"/>
                          <a:ea typeface="+mn-ea"/>
                        </a:rPr>
                        <a:t>西成区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294">
                <a:tc>
                  <a:txBody>
                    <a:bodyPr/>
                    <a:lstStyle/>
                    <a:p>
                      <a:pPr algn="ctr" fontAlgn="ctr"/>
                      <a:r>
                        <a:rPr lang="en-US" sz="1000" b="0" i="0" u="none" strike="noStrike">
                          <a:solidFill>
                            <a:srgbClr val="000000"/>
                          </a:solidFill>
                          <a:latin typeface="+mn-ea"/>
                          <a:ea typeface="+mn-ea"/>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mn-ea"/>
                          <a:ea typeface="+mn-ea"/>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a:t>
                      </a:r>
                      <a:r>
                        <a:rPr lang="en-US" altLang="ja-JP" sz="1000" b="0" i="0" u="none" strike="noStrike" dirty="0" smtClean="0">
                          <a:solidFill>
                            <a:srgbClr val="000000"/>
                          </a:solidFill>
                          <a:latin typeface="+mn-ea"/>
                          <a:ea typeface="+mn-ea"/>
                        </a:rPr>
                        <a:t>68)</a:t>
                      </a:r>
                      <a:endParaRPr lang="en-US" altLang="ja-JP"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mn-ea"/>
                          <a:ea typeface="+mn-ea"/>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mn-ea"/>
                          <a:ea typeface="+mn-ea"/>
                        </a:rPr>
                        <a:t>(3) </a:t>
                      </a:r>
                      <a:r>
                        <a:rPr lang="ja-JP" altLang="en-US" sz="1000" b="0" i="0" u="none" strike="noStrike">
                          <a:solidFill>
                            <a:srgbClr val="000000"/>
                          </a:solidFill>
                          <a:latin typeface="+mn-ea"/>
                          <a:ea typeface="+mn-ea"/>
                        </a:rPr>
                        <a:t>西成特区構想</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mn-ea"/>
                          <a:ea typeface="+mn-ea"/>
                        </a:rPr>
                        <a:t>基礎学力アップ事業（西成まなび塾）、</a:t>
                      </a:r>
                      <a:r>
                        <a:rPr lang="ja-JP" altLang="en-US" sz="1000" b="0" i="0" u="none" strike="noStrike" dirty="0" smtClean="0">
                          <a:solidFill>
                            <a:srgbClr val="000000"/>
                          </a:solidFill>
                          <a:latin typeface="+mn-ea"/>
                          <a:ea typeface="+mn-ea"/>
                        </a:rPr>
                        <a:t>プレーパーク</a:t>
                      </a:r>
                      <a:endParaRPr lang="ja-JP" altLang="en-US" sz="1000" b="0" i="0" u="none" strike="noStrike" dirty="0">
                        <a:solidFill>
                          <a:srgbClr val="000000"/>
                        </a:solidFill>
                        <a:latin typeface="+mn-ea"/>
                        <a:ea typeface="+mn-ea"/>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mn-ea"/>
                          <a:ea typeface="+mn-ea"/>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mn-ea"/>
                          <a:ea typeface="+mn-ea"/>
                        </a:rPr>
                        <a:t>西成区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294">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69)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(4) </a:t>
                      </a:r>
                      <a:r>
                        <a:rPr lang="ja-JP" altLang="en-US" sz="1000" b="0" i="0" u="none" strike="noStrike" dirty="0">
                          <a:solidFill>
                            <a:srgbClr val="000000"/>
                          </a:solidFill>
                          <a:latin typeface="ＭＳ Ｐゴシック"/>
                        </a:rPr>
                        <a:t>福祉施策の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特別養護老人ホーム待機者の解消</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294">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(4) </a:t>
                      </a:r>
                      <a:r>
                        <a:rPr lang="ja-JP" altLang="en-US" sz="1000" b="0" i="0" u="none" strike="noStrike" dirty="0">
                          <a:solidFill>
                            <a:srgbClr val="000000"/>
                          </a:solidFill>
                          <a:latin typeface="ＭＳ Ｐゴシック"/>
                        </a:rPr>
                        <a:t>福祉施策の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認知症高齢者等支援の充実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196</a:t>
            </a:fld>
            <a:endParaRPr kumimoji="1" lang="ja-JP" altLang="en-US" dirty="0"/>
          </a:p>
        </p:txBody>
      </p:sp>
    </p:spTree>
    <p:extLst>
      <p:ext uri="{BB962C8B-B14F-4D97-AF65-F5344CB8AC3E}">
        <p14:creationId xmlns:p14="http://schemas.microsoft.com/office/powerpoint/2010/main" val="461960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69833066"/>
              </p:ext>
            </p:extLst>
          </p:nvPr>
        </p:nvGraphicFramePr>
        <p:xfrm>
          <a:off x="179510" y="188636"/>
          <a:ext cx="8784980" cy="6480728"/>
        </p:xfrm>
        <a:graphic>
          <a:graphicData uri="http://schemas.openxmlformats.org/drawingml/2006/table">
            <a:tbl>
              <a:tblPr/>
              <a:tblGrid>
                <a:gridCol w="284943">
                  <a:extLst>
                    <a:ext uri="{9D8B030D-6E8A-4147-A177-3AD203B41FA5}">
                      <a16:colId xmlns:a16="http://schemas.microsoft.com/office/drawing/2014/main" xmlns="" val="20000"/>
                    </a:ext>
                  </a:extLst>
                </a:gridCol>
                <a:gridCol w="229794">
                  <a:extLst>
                    <a:ext uri="{9D8B030D-6E8A-4147-A177-3AD203B41FA5}">
                      <a16:colId xmlns:a16="http://schemas.microsoft.com/office/drawing/2014/main" xmlns="" val="20001"/>
                    </a:ext>
                  </a:extLst>
                </a:gridCol>
                <a:gridCol w="321710">
                  <a:extLst>
                    <a:ext uri="{9D8B030D-6E8A-4147-A177-3AD203B41FA5}">
                      <a16:colId xmlns:a16="http://schemas.microsoft.com/office/drawing/2014/main" xmlns="" val="20002"/>
                    </a:ext>
                  </a:extLst>
                </a:gridCol>
                <a:gridCol w="227496">
                  <a:extLst>
                    <a:ext uri="{9D8B030D-6E8A-4147-A177-3AD203B41FA5}">
                      <a16:colId xmlns:a16="http://schemas.microsoft.com/office/drawing/2014/main" xmlns="" val="20003"/>
                    </a:ext>
                  </a:extLst>
                </a:gridCol>
                <a:gridCol w="1130581">
                  <a:extLst>
                    <a:ext uri="{9D8B030D-6E8A-4147-A177-3AD203B41FA5}">
                      <a16:colId xmlns:a16="http://schemas.microsoft.com/office/drawing/2014/main" xmlns="" val="20004"/>
                    </a:ext>
                  </a:extLst>
                </a:gridCol>
                <a:gridCol w="4191419">
                  <a:extLst>
                    <a:ext uri="{9D8B030D-6E8A-4147-A177-3AD203B41FA5}">
                      <a16:colId xmlns:a16="http://schemas.microsoft.com/office/drawing/2014/main" xmlns="" val="20005"/>
                    </a:ext>
                  </a:extLst>
                </a:gridCol>
                <a:gridCol w="284943">
                  <a:extLst>
                    <a:ext uri="{9D8B030D-6E8A-4147-A177-3AD203B41FA5}">
                      <a16:colId xmlns:a16="http://schemas.microsoft.com/office/drawing/2014/main" xmlns="" val="20006"/>
                    </a:ext>
                  </a:extLst>
                </a:gridCol>
                <a:gridCol w="284943">
                  <a:extLst>
                    <a:ext uri="{9D8B030D-6E8A-4147-A177-3AD203B41FA5}">
                      <a16:colId xmlns:a16="http://schemas.microsoft.com/office/drawing/2014/main" xmlns="" val="20007"/>
                    </a:ext>
                  </a:extLst>
                </a:gridCol>
                <a:gridCol w="284943">
                  <a:extLst>
                    <a:ext uri="{9D8B030D-6E8A-4147-A177-3AD203B41FA5}">
                      <a16:colId xmlns:a16="http://schemas.microsoft.com/office/drawing/2014/main" xmlns="" val="20008"/>
                    </a:ext>
                  </a:extLst>
                </a:gridCol>
                <a:gridCol w="284943">
                  <a:extLst>
                    <a:ext uri="{9D8B030D-6E8A-4147-A177-3AD203B41FA5}">
                      <a16:colId xmlns:a16="http://schemas.microsoft.com/office/drawing/2014/main" xmlns="" val="20009"/>
                    </a:ext>
                  </a:extLst>
                </a:gridCol>
                <a:gridCol w="284943">
                  <a:extLst>
                    <a:ext uri="{9D8B030D-6E8A-4147-A177-3AD203B41FA5}">
                      <a16:colId xmlns:a16="http://schemas.microsoft.com/office/drawing/2014/main" xmlns="" val="20010"/>
                    </a:ext>
                  </a:extLst>
                </a:gridCol>
                <a:gridCol w="284943">
                  <a:extLst>
                    <a:ext uri="{9D8B030D-6E8A-4147-A177-3AD203B41FA5}">
                      <a16:colId xmlns:a16="http://schemas.microsoft.com/office/drawing/2014/main" xmlns="" val="20011"/>
                    </a:ext>
                  </a:extLst>
                </a:gridCol>
                <a:gridCol w="68937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dirty="0">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50">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dirty="0">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(4) </a:t>
                      </a:r>
                      <a:r>
                        <a:rPr lang="ja-JP" altLang="en-US" sz="1000" b="0" i="0" u="none" strike="noStrike" dirty="0">
                          <a:solidFill>
                            <a:srgbClr val="000000"/>
                          </a:solidFill>
                          <a:latin typeface="ＭＳ Ｐゴシック"/>
                        </a:rPr>
                        <a:t>福祉施策の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err="1">
                          <a:solidFill>
                            <a:srgbClr val="000000"/>
                          </a:solidFill>
                          <a:latin typeface="ＭＳ Ｐゴシック"/>
                        </a:rPr>
                        <a:t>発達障がい</a:t>
                      </a:r>
                      <a:r>
                        <a:rPr lang="ja-JP" altLang="en-US" sz="1000" b="0" i="0" u="none" strike="noStrike" dirty="0">
                          <a:solidFill>
                            <a:srgbClr val="000000"/>
                          </a:solidFill>
                          <a:latin typeface="ＭＳ Ｐゴシック"/>
                        </a:rPr>
                        <a:t>者支援体制の構築</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589">
                <a:tc>
                  <a:txBody>
                    <a:bodyPr/>
                    <a:lstStyle/>
                    <a:p>
                      <a:pPr algn="ctr" fontAlgn="ctr"/>
                      <a:r>
                        <a:rPr lang="en-US" sz="1000" b="0" i="0" u="none" strike="noStrike">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(4) </a:t>
                      </a:r>
                      <a:r>
                        <a:rPr lang="ja-JP" altLang="en-US" sz="1000" b="0" i="0" u="none" strike="noStrike" dirty="0">
                          <a:solidFill>
                            <a:srgbClr val="000000"/>
                          </a:solidFill>
                          <a:latin typeface="ＭＳ Ｐゴシック"/>
                        </a:rPr>
                        <a:t>福祉施策の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重症心身障が</a:t>
                      </a:r>
                      <a:r>
                        <a:rPr lang="ja-JP" altLang="en-US" sz="1000" b="0" i="0" u="none" strike="noStrike" dirty="0" err="1">
                          <a:solidFill>
                            <a:srgbClr val="000000"/>
                          </a:solidFill>
                          <a:latin typeface="ＭＳ Ｐゴシック"/>
                        </a:rPr>
                        <a:t>い</a:t>
                      </a:r>
                      <a:r>
                        <a:rPr lang="ja-JP" altLang="en-US" sz="1000" b="0" i="0" u="none" strike="noStrike" dirty="0">
                          <a:solidFill>
                            <a:srgbClr val="000000"/>
                          </a:solidFill>
                          <a:latin typeface="ＭＳ Ｐゴシック"/>
                        </a:rPr>
                        <a:t>児者支援の充実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(4) </a:t>
                      </a:r>
                      <a:r>
                        <a:rPr lang="ja-JP" altLang="en-US" sz="1000" b="0" i="0" u="none" strike="noStrike" dirty="0">
                          <a:solidFill>
                            <a:srgbClr val="000000"/>
                          </a:solidFill>
                          <a:latin typeface="ＭＳ Ｐゴシック"/>
                        </a:rPr>
                        <a:t>福祉施策の</a:t>
                      </a:r>
                      <a:br>
                        <a:rPr lang="ja-JP" altLang="en-US" sz="1000" b="0" i="0" u="none" strike="noStrike" dirty="0">
                          <a:solidFill>
                            <a:srgbClr val="000000"/>
                          </a:solidFill>
                          <a:latin typeface="ＭＳ Ｐゴシック"/>
                        </a:rPr>
                      </a:br>
                      <a:r>
                        <a:rPr lang="ja-JP" altLang="en-US" sz="1000" b="0" i="0" u="none" strike="noStrike" dirty="0">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福祉施策推進パイロット事業</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589">
                <a:tc>
                  <a:txBody>
                    <a:bodyPr/>
                    <a:lstStyle/>
                    <a:p>
                      <a:pPr algn="ctr" fontAlgn="ctr"/>
                      <a:r>
                        <a:rPr lang="en-US" sz="1000" b="0" i="0" u="none" strike="noStrike">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(4) </a:t>
                      </a:r>
                      <a:r>
                        <a:rPr lang="ja-JP" altLang="en-US" sz="1000" b="0" i="0" u="none" strike="noStrike">
                          <a:solidFill>
                            <a:srgbClr val="000000"/>
                          </a:solidFill>
                          <a:latin typeface="ＭＳ Ｐゴシック"/>
                        </a:rPr>
                        <a:t>福祉施策の</a:t>
                      </a:r>
                      <a:br>
                        <a:rPr lang="ja-JP" altLang="en-US" sz="1000" b="0" i="0" u="none" strike="noStrike">
                          <a:solidFill>
                            <a:srgbClr val="000000"/>
                          </a:solidFill>
                          <a:latin typeface="ＭＳ Ｐゴシック"/>
                        </a:rPr>
                      </a:br>
                      <a:r>
                        <a:rPr lang="ja-JP" altLang="en-US" sz="1000" b="0" i="0" u="none" strike="noStrike">
                          <a:solidFill>
                            <a:srgbClr val="000000"/>
                          </a:solidFill>
                          <a:latin typeface="ＭＳ Ｐゴシック"/>
                        </a:rPr>
                        <a:t>     再構築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「ごみ屋敷」対策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5.</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大阪急性期・総合医療センター／市立住吉市民病院</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chemeClr val="tx1"/>
                          </a:solidFill>
                          <a:latin typeface="ＭＳ Ｐゴシック"/>
                        </a:rPr>
                        <a:t>健康局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府立特別支援学校／市立特別支援学校</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教育委員会事務局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589">
                <a:tc>
                  <a:txBody>
                    <a:bodyPr/>
                    <a:lstStyle/>
                    <a:p>
                      <a:pPr algn="ctr" fontAlgn="ctr"/>
                      <a:r>
                        <a:rPr lang="en-US" sz="1000" b="0" i="0" u="none" strike="noStrike" dirty="0">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6.</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府立高校／市立高校</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zh-TW" altLang="en-US" sz="1000" b="0" i="0" u="none" strike="noStrike" kern="1200" cap="none" spc="0" normalizeH="0" baseline="0" noProof="0" dirty="0" smtClean="0">
                          <a:ln>
                            <a:noFill/>
                          </a:ln>
                          <a:solidFill>
                            <a:schemeClr val="tx1"/>
                          </a:solidFill>
                          <a:effectLst/>
                          <a:uLnTx/>
                          <a:uFillTx/>
                          <a:latin typeface="ＭＳ Ｐゴシック"/>
                          <a:ea typeface="+mn-ea"/>
                          <a:cs typeface="+mn-cs"/>
                        </a:rPr>
                        <a:t>教育委員会事務局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589">
                <a:tc>
                  <a:txBody>
                    <a:bodyPr/>
                    <a:lstStyle/>
                    <a:p>
                      <a:pPr algn="ctr" fontAlgn="ctr"/>
                      <a:r>
                        <a:rPr lang="en-US" sz="1000" b="0" i="0" u="none" strike="noStrike">
                          <a:solidFill>
                            <a:srgbClr val="000000"/>
                          </a:solidFill>
                          <a:latin typeface="ＭＳ Ｐゴシック"/>
                        </a:rPr>
                        <a:t>B</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78)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生活保護の適正実施</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福祉局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589">
                <a:tc>
                  <a:txBody>
                    <a:bodyPr/>
                    <a:lstStyle/>
                    <a:p>
                      <a:pPr algn="ctr" fontAlgn="ctr"/>
                      <a:r>
                        <a:rPr lang="en-US" altLang="ja-JP" sz="1000" b="0" i="0" u="none" strike="noStrike" dirty="0">
                          <a:solidFill>
                            <a:srgbClr val="000000"/>
                          </a:solidFill>
                          <a:latin typeface="ＭＳ Ｐゴシック"/>
                        </a:rPr>
                        <a:t>B</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79</a:t>
                      </a:r>
                      <a:r>
                        <a:rPr lang="ja-JP" altLang="en-US"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en-US" altLang="ja-JP" sz="1000" b="0" i="0" u="none" strike="noStrike">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女性の活躍推進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rgbClr val="000000"/>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市民局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(1) </a:t>
                      </a:r>
                      <a:r>
                        <a:rPr lang="ja-JP" altLang="en-US" sz="1000" b="0" i="0" u="none" strike="noStrike" dirty="0">
                          <a:solidFill>
                            <a:srgbClr val="000000"/>
                          </a:solidFill>
                          <a:latin typeface="ＭＳ Ｐゴシック"/>
                        </a:rPr>
                        <a:t>地下鉄</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地下鉄事業の民営化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197</a:t>
            </a:fld>
            <a:endParaRPr kumimoji="1" lang="ja-JP" altLang="en-US" dirty="0"/>
          </a:p>
        </p:txBody>
      </p:sp>
    </p:spTree>
    <p:extLst>
      <p:ext uri="{BB962C8B-B14F-4D97-AF65-F5344CB8AC3E}">
        <p14:creationId xmlns:p14="http://schemas.microsoft.com/office/powerpoint/2010/main" val="3948098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020129106"/>
              </p:ext>
            </p:extLst>
          </p:nvPr>
        </p:nvGraphicFramePr>
        <p:xfrm>
          <a:off x="179515" y="188636"/>
          <a:ext cx="8784970" cy="6480728"/>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50">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(2) </a:t>
                      </a:r>
                      <a:r>
                        <a:rPr lang="ja-JP" altLang="en-US" sz="1000" b="0" i="0" u="none" strike="noStrike" dirty="0">
                          <a:solidFill>
                            <a:srgbClr val="000000"/>
                          </a:solidFill>
                          <a:latin typeface="ＭＳ Ｐゴシック"/>
                        </a:rPr>
                        <a:t>バス</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市バス事業の黒字化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2.</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(2) </a:t>
                      </a:r>
                      <a:r>
                        <a:rPr lang="ja-JP" altLang="en-US" sz="1000" b="0" i="0" u="none" strike="noStrike" dirty="0">
                          <a:solidFill>
                            <a:srgbClr val="000000"/>
                          </a:solidFill>
                          <a:latin typeface="ＭＳ Ｐゴシック"/>
                        </a:rPr>
                        <a:t>バス</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バス事業の民営化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都市交通局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3.</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a:solidFill>
                            <a:srgbClr val="000000"/>
                          </a:solidFill>
                          <a:latin typeface="ＭＳ Ｐゴシック"/>
                        </a:rPr>
                        <a:t>(3) </a:t>
                      </a:r>
                      <a:r>
                        <a:rPr lang="ja-JP" altLang="en-US" sz="1000" b="0" i="0" u="none" strike="noStrike" dirty="0">
                          <a:solidFill>
                            <a:srgbClr val="000000"/>
                          </a:solidFill>
                          <a:latin typeface="ＭＳ Ｐゴシック"/>
                        </a:rPr>
                        <a:t>水道</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水道事業の民営化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水道局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589">
                <a:tc>
                  <a:txBody>
                    <a:bodyPr/>
                    <a:lstStyle/>
                    <a:p>
                      <a:pPr algn="ctr" fontAlgn="ctr"/>
                      <a:r>
                        <a:rPr lang="en-US" sz="1000" b="0" i="0" u="none" strike="noStrike">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4.</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smtClean="0">
                          <a:solidFill>
                            <a:srgbClr val="000000"/>
                          </a:solidFill>
                          <a:latin typeface="ＭＳ Ｐゴシック"/>
                        </a:rPr>
                        <a:t>(6)</a:t>
                      </a:r>
                      <a:r>
                        <a:rPr lang="ja-JP" altLang="en-US" sz="1000" b="0" i="0" u="none" strike="noStrike" dirty="0" smtClean="0">
                          <a:solidFill>
                            <a:srgbClr val="000000"/>
                          </a:solidFill>
                          <a:latin typeface="ＭＳ Ｐゴシック"/>
                        </a:rPr>
                        <a:t>ごみ</a:t>
                      </a:r>
                      <a:endParaRPr lang="en-US" altLang="ja-JP" sz="1000" b="0" i="0" u="none" strike="noStrike" dirty="0">
                        <a:solidFill>
                          <a:srgbClr val="000000"/>
                        </a:solidFill>
                        <a:latin typeface="ＭＳ Ｐゴシック"/>
                      </a:endParaRPr>
                    </a:p>
                    <a:p>
                      <a:pPr algn="l" fontAlgn="ctr"/>
                      <a:r>
                        <a:rPr lang="ja-JP" altLang="en-US" sz="1000" b="0" i="0" u="none" strike="noStrike" dirty="0">
                          <a:solidFill>
                            <a:srgbClr val="000000"/>
                          </a:solidFill>
                          <a:latin typeface="ＭＳ Ｐゴシック"/>
                        </a:rPr>
                        <a:t>　　（一般廃棄物）</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家庭系ごみ収集輸送事業の新たな経営形態への移行</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環境局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5.</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smtClean="0">
                          <a:solidFill>
                            <a:srgbClr val="000000"/>
                          </a:solidFill>
                          <a:latin typeface="ＭＳ Ｐゴシック"/>
                        </a:rPr>
                        <a:t>(4) </a:t>
                      </a:r>
                      <a:r>
                        <a:rPr lang="ja-JP" altLang="en-US" sz="1000" b="0" i="0" u="none" strike="noStrike" dirty="0">
                          <a:solidFill>
                            <a:srgbClr val="000000"/>
                          </a:solidFill>
                          <a:latin typeface="ＭＳ Ｐゴシック"/>
                        </a:rPr>
                        <a:t>下水道</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下水道事業の経営形態の見直し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建設局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Ⅱ</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a:t>
                      </a:r>
                      <a:r>
                        <a:rPr lang="ja-JP" altLang="en-US" sz="1000" b="0" i="0" u="none" strike="noStrike" dirty="0">
                          <a:solidFill>
                            <a:srgbClr val="000000"/>
                          </a:solidFill>
                          <a:latin typeface="ＭＳ Ｐゴシック"/>
                        </a:rPr>
                        <a:t>民営化の取組</a:t>
                      </a:r>
                      <a:r>
                        <a:rPr lang="en-US" altLang="ja-JP" sz="1000" b="0" i="0" u="none" strike="noStrike" dirty="0">
                          <a:solidFill>
                            <a:srgbClr val="000000"/>
                          </a:solidFill>
                          <a:latin typeface="ＭＳ Ｐゴシック"/>
                        </a:rPr>
                        <a:t>】</a:t>
                      </a:r>
                      <a:br>
                        <a:rPr lang="en-US" altLang="ja-JP" sz="1000" b="0" i="0" u="none" strike="noStrike" dirty="0">
                          <a:solidFill>
                            <a:srgbClr val="000000"/>
                          </a:solidFill>
                          <a:latin typeface="ＭＳ Ｐゴシック"/>
                        </a:rPr>
                      </a:br>
                      <a:r>
                        <a:rPr lang="en-US" altLang="ja-JP" sz="1000" b="0" i="0" u="none" strike="noStrike" dirty="0" smtClean="0">
                          <a:solidFill>
                            <a:srgbClr val="000000"/>
                          </a:solidFill>
                          <a:latin typeface="ＭＳ Ｐゴシック"/>
                        </a:rPr>
                        <a:t>(5) </a:t>
                      </a:r>
                      <a:r>
                        <a:rPr lang="ja-JP" altLang="en-US" sz="1000" b="0" i="0" u="none" strike="noStrike" dirty="0">
                          <a:solidFill>
                            <a:srgbClr val="000000"/>
                          </a:solidFill>
                          <a:latin typeface="ＭＳ Ｐゴシック"/>
                        </a:rPr>
                        <a:t>幼稚園・保育所</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幼稚園・保育所の民営化</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こども青少年局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7.</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(5) </a:t>
                      </a:r>
                      <a:r>
                        <a:rPr lang="ja-JP" altLang="en-US" sz="1000" b="0" i="0" u="none" strike="noStrike" dirty="0">
                          <a:solidFill>
                            <a:srgbClr val="000000"/>
                          </a:solidFill>
                          <a:latin typeface="ＭＳ Ｐゴシック"/>
                        </a:rPr>
                        <a:t>インフラ整備</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大阪駅地下駅化（東海道線支線地下化事業、新駅設置事業）</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589">
                <a:tc>
                  <a:txBody>
                    <a:bodyPr/>
                    <a:lstStyle/>
                    <a:p>
                      <a:pPr algn="ctr" fontAlgn="ctr"/>
                      <a:r>
                        <a:rPr lang="en-US" sz="1000" b="0" i="0" u="none" strike="noStrike">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7.</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(88)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a:solidFill>
                            <a:srgbClr val="000000"/>
                          </a:solidFill>
                          <a:latin typeface="ＭＳ Ｐゴシック"/>
                        </a:rPr>
                        <a:t>(5) </a:t>
                      </a:r>
                      <a:r>
                        <a:rPr lang="ja-JP" altLang="en-US" sz="1000" b="0" i="0" u="none" strike="noStrike">
                          <a:solidFill>
                            <a:srgbClr val="000000"/>
                          </a:solidFill>
                          <a:latin typeface="ＭＳ Ｐゴシック"/>
                        </a:rPr>
                        <a:t>インフラ整備</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なにわ筋線</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7.</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89)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a:solidFill>
                            <a:srgbClr val="000000"/>
                          </a:solidFill>
                          <a:latin typeface="ＭＳ Ｐゴシック"/>
                        </a:rPr>
                        <a:t>(5) </a:t>
                      </a:r>
                      <a:r>
                        <a:rPr lang="ja-JP" altLang="en-US" sz="1000" b="0" i="0" u="none" strike="noStrike" dirty="0">
                          <a:solidFill>
                            <a:srgbClr val="000000"/>
                          </a:solidFill>
                          <a:latin typeface="ＭＳ Ｐゴシック"/>
                        </a:rPr>
                        <a:t>インフラ整備</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淀川左岸線の延伸</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8.</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府営港湾／市営港湾</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港湾局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4"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198</a:t>
            </a:fld>
            <a:endParaRPr kumimoji="1" lang="ja-JP" altLang="en-US" dirty="0"/>
          </a:p>
        </p:txBody>
      </p:sp>
    </p:spTree>
    <p:extLst>
      <p:ext uri="{BB962C8B-B14F-4D97-AF65-F5344CB8AC3E}">
        <p14:creationId xmlns:p14="http://schemas.microsoft.com/office/powerpoint/2010/main" val="10158497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50356165"/>
              </p:ext>
            </p:extLst>
          </p:nvPr>
        </p:nvGraphicFramePr>
        <p:xfrm>
          <a:off x="179515" y="188636"/>
          <a:ext cx="8784970" cy="6480728"/>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50">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589">
                <a:tc>
                  <a:txBody>
                    <a:bodyPr/>
                    <a:lstStyle/>
                    <a:p>
                      <a:pPr algn="ctr" fontAlgn="ctr"/>
                      <a:r>
                        <a:rPr lang="en-US" sz="1000" b="0" i="0" u="none" strike="noStrike" dirty="0">
                          <a:solidFill>
                            <a:srgbClr val="000000"/>
                          </a:solidFill>
                          <a:latin typeface="ＭＳ Ｐゴシック"/>
                        </a:rPr>
                        <a:t>C</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密集住宅市街地整備の推進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a:solidFill>
                            <a:schemeClr val="tx1"/>
                          </a:solidFill>
                          <a:latin typeface="ＭＳ Ｐゴシック"/>
                        </a:rPr>
                        <a:t>都市整備局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1.</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(6) </a:t>
                      </a:r>
                      <a:r>
                        <a:rPr lang="ja-JP" altLang="en-US" sz="1000" b="0" i="0" u="none" strike="noStrike" dirty="0">
                          <a:solidFill>
                            <a:schemeClr val="tx1"/>
                          </a:solidFill>
                          <a:latin typeface="ＭＳ Ｐゴシック"/>
                        </a:rPr>
                        <a:t>特区制度の</a:t>
                      </a:r>
                      <a:br>
                        <a:rPr lang="ja-JP" altLang="en-US" sz="1000" b="0" i="0" u="none" strike="noStrike" dirty="0">
                          <a:solidFill>
                            <a:schemeClr val="tx1"/>
                          </a:solidFill>
                          <a:latin typeface="ＭＳ Ｐゴシック"/>
                        </a:rPr>
                      </a:br>
                      <a:r>
                        <a:rPr lang="ja-JP" altLang="en-US" sz="1000" b="0" i="0" u="none" strike="noStrike" dirty="0">
                          <a:solidFill>
                            <a:schemeClr val="tx1"/>
                          </a:solidFill>
                          <a:latin typeface="ＭＳ Ｐゴシック"/>
                        </a:rPr>
                        <a:t>     </a:t>
                      </a:r>
                      <a:r>
                        <a:rPr lang="ja-JP" altLang="en-US" sz="1000" b="0" i="0" u="none" strike="noStrike" dirty="0" smtClean="0">
                          <a:solidFill>
                            <a:schemeClr val="tx1"/>
                          </a:solidFill>
                          <a:latin typeface="ＭＳ Ｐゴシック"/>
                        </a:rPr>
                        <a:t>活用</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特区制度</a:t>
                      </a:r>
                      <a:r>
                        <a:rPr lang="ja-JP" altLang="en-US" sz="1000" b="0" i="0" u="none" strike="noStrike" dirty="0" smtClean="0">
                          <a:solidFill>
                            <a:schemeClr val="tx1"/>
                          </a:solidFill>
                          <a:latin typeface="ＭＳ Ｐゴシック"/>
                        </a:rPr>
                        <a:t>の活用</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589">
                <a:tc>
                  <a:txBody>
                    <a:bodyPr/>
                    <a:lstStyle/>
                    <a:p>
                      <a:pPr algn="ctr" fontAlgn="ctr"/>
                      <a:r>
                        <a:rPr lang="en-US" altLang="ja-JP" sz="1000" b="0" i="0" u="none" strike="noStrike" dirty="0">
                          <a:solidFill>
                            <a:srgbClr val="000000"/>
                          </a:solidFill>
                          <a:latin typeface="ＭＳ Ｐゴシック"/>
                        </a:rPr>
                        <a:t>D</a:t>
                      </a:r>
                      <a:endParaRPr 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smtClean="0">
                          <a:solidFill>
                            <a:srgbClr val="000000"/>
                          </a:solidFill>
                          <a:latin typeface="ＭＳ Ｐゴシック"/>
                        </a:rPr>
                        <a:t>（</a:t>
                      </a:r>
                      <a:r>
                        <a:rPr lang="en-US" altLang="ja-JP" sz="1000" b="0" i="0" u="none" strike="noStrike" dirty="0" smtClean="0">
                          <a:solidFill>
                            <a:srgbClr val="000000"/>
                          </a:solidFill>
                          <a:latin typeface="ＭＳ Ｐゴシック"/>
                        </a:rPr>
                        <a:t>93</a:t>
                      </a:r>
                      <a:r>
                        <a:rPr lang="ja-JP" altLang="en-US"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(3)</a:t>
                      </a:r>
                      <a:r>
                        <a:rPr lang="ja-JP" altLang="en-US" sz="1000" b="0" i="0" u="none" strike="noStrike" dirty="0">
                          <a:solidFill>
                            <a:schemeClr val="tx1"/>
                          </a:solidFill>
                          <a:latin typeface="ＭＳ Ｐゴシック"/>
                        </a:rPr>
                        <a:t>万博実現に</a:t>
                      </a:r>
                      <a:endParaRPr lang="en-US" altLang="ja-JP" sz="1000" b="0" i="0" u="none" strike="noStrike" dirty="0">
                        <a:solidFill>
                          <a:schemeClr val="tx1"/>
                        </a:solidFill>
                        <a:latin typeface="ＭＳ Ｐゴシック"/>
                      </a:endParaRPr>
                    </a:p>
                    <a:p>
                      <a:pPr algn="l" fontAlgn="ctr"/>
                      <a:r>
                        <a:rPr lang="ja-JP" altLang="en-US" sz="1000" b="0" i="0" u="none" strike="noStrike" dirty="0">
                          <a:solidFill>
                            <a:schemeClr val="tx1"/>
                          </a:solidFill>
                          <a:latin typeface="ＭＳ Ｐゴシック"/>
                        </a:rPr>
                        <a:t>　向けた検討</a:t>
                      </a:r>
                      <a:endParaRPr lang="en-US" altLang="ja-JP"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万博開催に向けた取組み</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endParaRPr lang="ja-JP" altLang="en-US" sz="1000" b="0" i="0" u="none" strike="noStrike" dirty="0">
                        <a:solidFill>
                          <a:schemeClr val="tx1"/>
                        </a:solidFill>
                        <a:latin typeface="ＭＳ Ｐゴシック"/>
                      </a:endParaRP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(4) </a:t>
                      </a:r>
                      <a:r>
                        <a:rPr lang="ja-JP" altLang="en-US" sz="1000" b="0" i="0" u="none" strike="noStrike" dirty="0">
                          <a:solidFill>
                            <a:schemeClr val="tx1"/>
                          </a:solidFill>
                          <a:latin typeface="ＭＳ Ｐゴシック"/>
                        </a:rPr>
                        <a:t>ＩＲ実現に向けた</a:t>
                      </a:r>
                      <a:br>
                        <a:rPr lang="ja-JP" altLang="en-US" sz="1000" b="0" i="0" u="none" strike="noStrike" dirty="0">
                          <a:solidFill>
                            <a:schemeClr val="tx1"/>
                          </a:solidFill>
                          <a:latin typeface="ＭＳ Ｐゴシック"/>
                        </a:rPr>
                      </a:br>
                      <a:r>
                        <a:rPr lang="ja-JP" altLang="en-US" sz="1000" b="0" i="0" u="none" strike="noStrike" dirty="0">
                          <a:solidFill>
                            <a:schemeClr val="tx1"/>
                          </a:solidFill>
                          <a:latin typeface="ＭＳ Ｐゴシック"/>
                        </a:rPr>
                        <a:t>    検討</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ＩＲ実現に向けた検討</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IR</a:t>
                      </a:r>
                      <a:r>
                        <a:rPr lang="ja-JP" altLang="en-US" sz="1000" b="0" i="0" u="none" strike="noStrike" dirty="0" smtClean="0">
                          <a:solidFill>
                            <a:schemeClr val="tx1"/>
                          </a:solidFill>
                          <a:latin typeface="ＭＳ Ｐゴシック"/>
                        </a:rPr>
                        <a:t>推進局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88900" indent="-88900" algn="l" fontAlgn="ctr"/>
                      <a:r>
                        <a:rPr lang="en-US" altLang="ja-JP" sz="1000" b="0" i="0" u="none" strike="noStrike" dirty="0" smtClean="0">
                          <a:solidFill>
                            <a:schemeClr val="tx1"/>
                          </a:solidFill>
                          <a:latin typeface="ＭＳ Ｐゴシック"/>
                        </a:rPr>
                        <a:t>(5) </a:t>
                      </a:r>
                      <a:r>
                        <a:rPr lang="en-US" altLang="ja-JP" sz="900" b="0" i="0" u="none" strike="noStrike" dirty="0" smtClean="0">
                          <a:solidFill>
                            <a:schemeClr val="tx1"/>
                          </a:solidFill>
                          <a:latin typeface="ＭＳ Ｐゴシック"/>
                        </a:rPr>
                        <a:t>G20</a:t>
                      </a:r>
                      <a:r>
                        <a:rPr lang="ja-JP" altLang="en-US" sz="900" b="0" i="0" u="none" strike="noStrike" dirty="0">
                          <a:solidFill>
                            <a:schemeClr val="tx1"/>
                          </a:solidFill>
                          <a:latin typeface="ＭＳ Ｐゴシック"/>
                        </a:rPr>
                        <a:t>大阪</a:t>
                      </a:r>
                      <a:r>
                        <a:rPr lang="ja-JP" altLang="en-US" sz="900" b="0" i="0" u="none" strike="noStrike" dirty="0" smtClean="0">
                          <a:solidFill>
                            <a:schemeClr val="tx1"/>
                          </a:solidFill>
                          <a:latin typeface="ＭＳ Ｐゴシック"/>
                        </a:rPr>
                        <a:t>サミット開催に</a:t>
                      </a:r>
                      <a:r>
                        <a:rPr lang="ja-JP" altLang="en-US" sz="900" b="0" i="0" u="none" strike="noStrike" dirty="0">
                          <a:solidFill>
                            <a:schemeClr val="tx1"/>
                          </a:solidFill>
                          <a:latin typeface="ＭＳ Ｐゴシック"/>
                        </a:rPr>
                        <a:t>向けた取組み</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smtClean="0">
                          <a:solidFill>
                            <a:schemeClr val="tx1"/>
                          </a:solidFill>
                          <a:latin typeface="ＭＳ Ｐゴシック"/>
                        </a:rPr>
                        <a:t>G20</a:t>
                      </a:r>
                      <a:r>
                        <a:rPr lang="ja-JP" altLang="en-US" sz="1000" b="0" i="0" u="none" strike="noStrike" dirty="0" smtClean="0">
                          <a:solidFill>
                            <a:schemeClr val="tx1"/>
                          </a:solidFill>
                          <a:latin typeface="ＭＳ Ｐゴシック"/>
                        </a:rPr>
                        <a:t>大阪サミット開催に向けた取組み</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(2) </a:t>
                      </a:r>
                      <a:r>
                        <a:rPr lang="ja-JP" altLang="en-US" sz="900" b="0" i="0" u="none" strike="noStrike" dirty="0">
                          <a:solidFill>
                            <a:schemeClr val="tx1"/>
                          </a:solidFill>
                          <a:latin typeface="ＭＳ Ｐゴシック"/>
                        </a:rPr>
                        <a:t>有識者を交えた</a:t>
                      </a:r>
                      <a:br>
                        <a:rPr lang="ja-JP" altLang="en-US" sz="900" b="0" i="0" u="none" strike="noStrike" dirty="0">
                          <a:solidFill>
                            <a:schemeClr val="tx1"/>
                          </a:solidFill>
                          <a:latin typeface="ＭＳ Ｐゴシック"/>
                        </a:rPr>
                      </a:br>
                      <a:r>
                        <a:rPr lang="ja-JP" altLang="en-US" sz="900" b="0" i="0" u="none" strike="noStrike" dirty="0">
                          <a:solidFill>
                            <a:schemeClr val="tx1"/>
                          </a:solidFill>
                          <a:latin typeface="ＭＳ Ｐゴシック"/>
                        </a:rPr>
                        <a:t>府市合同の戦略会議</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000" b="0" i="0" u="none" strike="noStrike" dirty="0">
                          <a:solidFill>
                            <a:schemeClr val="tx1"/>
                          </a:solidFill>
                          <a:latin typeface="ＭＳ Ｐゴシック" pitchFamily="50" charset="-128"/>
                          <a:ea typeface="ＭＳ Ｐゴシック" pitchFamily="50" charset="-128"/>
                        </a:rPr>
                        <a:t>大阪府市都市魅力戦略推進会議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(2) </a:t>
                      </a:r>
                      <a:r>
                        <a:rPr lang="ja-JP" altLang="en-US" sz="900" b="0" i="0" u="none" strike="noStrike" dirty="0">
                          <a:solidFill>
                            <a:schemeClr val="tx1"/>
                          </a:solidFill>
                          <a:latin typeface="ＭＳ Ｐゴシック"/>
                        </a:rPr>
                        <a:t>有識者を交えた</a:t>
                      </a:r>
                      <a:br>
                        <a:rPr lang="ja-JP" altLang="en-US" sz="900" b="0" i="0" u="none" strike="noStrike" dirty="0">
                          <a:solidFill>
                            <a:schemeClr val="tx1"/>
                          </a:solidFill>
                          <a:latin typeface="ＭＳ Ｐゴシック"/>
                        </a:rPr>
                      </a:br>
                      <a:r>
                        <a:rPr lang="ja-JP" altLang="en-US" sz="900" b="0" i="0" u="none" strike="noStrike" dirty="0">
                          <a:solidFill>
                            <a:schemeClr val="tx1"/>
                          </a:solidFill>
                          <a:latin typeface="ＭＳ Ｐゴシック"/>
                        </a:rPr>
                        <a:t>府市合同の戦略会議</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大阪府市新大学構想会議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5</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(2) </a:t>
                      </a:r>
                      <a:r>
                        <a:rPr lang="ja-JP" altLang="en-US" sz="900" b="0" i="0" u="none" strike="noStrike" dirty="0">
                          <a:solidFill>
                            <a:schemeClr val="tx1"/>
                          </a:solidFill>
                          <a:latin typeface="ＭＳ Ｐゴシック"/>
                        </a:rPr>
                        <a:t>有識者を交えた</a:t>
                      </a:r>
                      <a:br>
                        <a:rPr lang="ja-JP" altLang="en-US" sz="900" b="0" i="0" u="none" strike="noStrike" dirty="0">
                          <a:solidFill>
                            <a:schemeClr val="tx1"/>
                          </a:solidFill>
                          <a:latin typeface="ＭＳ Ｐゴシック"/>
                        </a:rPr>
                      </a:br>
                      <a:r>
                        <a:rPr lang="ja-JP" altLang="en-US" sz="900" b="0" i="0" u="none" strike="noStrike" dirty="0">
                          <a:solidFill>
                            <a:schemeClr val="tx1"/>
                          </a:solidFill>
                          <a:latin typeface="ＭＳ Ｐゴシック"/>
                        </a:rPr>
                        <a:t>府市合同の戦略会議</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大阪府市エネルギー戦略会議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環境局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5</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(99)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(2) </a:t>
                      </a:r>
                      <a:r>
                        <a:rPr lang="ja-JP" altLang="en-US" sz="900" b="0" i="0" u="none" strike="noStrike" dirty="0">
                          <a:solidFill>
                            <a:schemeClr val="tx1"/>
                          </a:solidFill>
                          <a:latin typeface="ＭＳ Ｐゴシック"/>
                        </a:rPr>
                        <a:t>有識者を交えた</a:t>
                      </a:r>
                      <a:br>
                        <a:rPr lang="ja-JP" altLang="en-US" sz="900" b="0" i="0" u="none" strike="noStrike" dirty="0">
                          <a:solidFill>
                            <a:schemeClr val="tx1"/>
                          </a:solidFill>
                          <a:latin typeface="ＭＳ Ｐゴシック"/>
                        </a:rPr>
                      </a:br>
                      <a:r>
                        <a:rPr lang="ja-JP" altLang="en-US" sz="900" b="0" i="0" u="none" strike="noStrike" dirty="0">
                          <a:solidFill>
                            <a:schemeClr val="tx1"/>
                          </a:solidFill>
                          <a:latin typeface="ＭＳ Ｐゴシック"/>
                        </a:rPr>
                        <a:t>府市合同の戦略会議</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大阪府市医療戦略会議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政策企画室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5</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smtClean="0">
                          <a:solidFill>
                            <a:schemeClr val="tx1"/>
                          </a:solidFill>
                          <a:latin typeface="ＭＳ Ｐゴシック"/>
                        </a:rPr>
                        <a:t>(2) </a:t>
                      </a:r>
                      <a:r>
                        <a:rPr lang="ja-JP" altLang="en-US" sz="900" b="0" i="0" u="none" strike="noStrike" dirty="0">
                          <a:solidFill>
                            <a:schemeClr val="tx1"/>
                          </a:solidFill>
                          <a:latin typeface="ＭＳ Ｐゴシック"/>
                        </a:rPr>
                        <a:t>有識者を交えた</a:t>
                      </a:r>
                      <a:br>
                        <a:rPr lang="ja-JP" altLang="en-US" sz="900" b="0" i="0" u="none" strike="noStrike" dirty="0">
                          <a:solidFill>
                            <a:schemeClr val="tx1"/>
                          </a:solidFill>
                          <a:latin typeface="ＭＳ Ｐゴシック"/>
                        </a:rPr>
                      </a:br>
                      <a:r>
                        <a:rPr lang="ja-JP" altLang="en-US" sz="900" b="0" i="0" u="none" strike="noStrike" dirty="0">
                          <a:solidFill>
                            <a:schemeClr val="tx1"/>
                          </a:solidFill>
                          <a:latin typeface="ＭＳ Ｐゴシック"/>
                        </a:rPr>
                        <a:t>府市合同の戦略会議</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TW" altLang="en-US" sz="1000" b="0" i="0" u="none" strike="noStrike" dirty="0">
                          <a:solidFill>
                            <a:schemeClr val="tx1"/>
                          </a:solidFill>
                          <a:latin typeface="ＭＳ Ｐゴシック" pitchFamily="50" charset="-128"/>
                          <a:ea typeface="ＭＳ Ｐゴシック" pitchFamily="50" charset="-128"/>
                        </a:rPr>
                        <a:t>大阪府市規制改革会議</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政策企画室</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199</a:t>
            </a:fld>
            <a:endParaRPr kumimoji="1" lang="ja-JP" altLang="en-US" dirty="0"/>
          </a:p>
        </p:txBody>
      </p:sp>
    </p:spTree>
    <p:extLst>
      <p:ext uri="{BB962C8B-B14F-4D97-AF65-F5344CB8AC3E}">
        <p14:creationId xmlns:p14="http://schemas.microsoft.com/office/powerpoint/2010/main" val="37683470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680421695"/>
              </p:ext>
            </p:extLst>
          </p:nvPr>
        </p:nvGraphicFramePr>
        <p:xfrm>
          <a:off x="179515" y="188636"/>
          <a:ext cx="8784970" cy="6480728"/>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50">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大阪府立大学／大阪市立大学</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3"/>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(102)</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　一元化</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大阪観光局の設置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4"/>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(103)</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zh-TW" altLang="en-US" sz="1000" b="0" i="0" u="none" strike="noStrike" dirty="0" smtClean="0">
                          <a:solidFill>
                            <a:schemeClr val="tx1"/>
                          </a:solidFill>
                          <a:latin typeface="ＭＳ Ｐゴシック" panose="020B0600070205080204" pitchFamily="50" charset="-128"/>
                          <a:ea typeface="ＭＳ Ｐゴシック" panose="020B0600070205080204" pitchFamily="50" charset="-128"/>
                        </a:rPr>
                        <a:t>大阪府立産業技術研究所／大阪市立工業研究所</a:t>
                      </a:r>
                      <a:endParaRPr lang="ja-JP" altLang="en-US" sz="1000" b="0" i="0" u="none" strike="noStrike" dirty="0">
                        <a:solidFill>
                          <a:schemeClr val="tx1"/>
                        </a:solidFill>
                        <a:latin typeface="ＭＳ Ｐゴシック" panose="020B0600070205080204" pitchFamily="50" charset="-128"/>
                        <a:ea typeface="ＭＳ Ｐゴシック" panose="020B0600070205080204" pitchFamily="50" charset="-128"/>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1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5"/>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6</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(104)</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(7) </a:t>
                      </a: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組織・事業の</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rPr>
                        <a:t>　一元化</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大阪産業振興機構／大阪市都市型産業振興センター</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1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6"/>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7</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(105)</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(8)</a:t>
                      </a: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その他事業連携等</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大阪府立中之島図書館・大阪市中央公会堂の連携</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1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7"/>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(106)</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(8)</a:t>
                      </a: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その他事業連携等</a:t>
                      </a:r>
                      <a:endParaRPr kumimoji="1" lang="ja-JP" altLang="en-US"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chemeClr val="tx1"/>
                          </a:solidFill>
                          <a:latin typeface="ＭＳ Ｐゴシック"/>
                        </a:rPr>
                        <a:t>府市文化振興会議・アーツカウンシル部会の設置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経済戦略局</a:t>
                      </a:r>
                      <a:endParaRPr lang="ja-JP" altLang="en-US" sz="11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8"/>
                  </a:ext>
                </a:extLst>
              </a:tr>
              <a:tr h="522589">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7</a:t>
                      </a:r>
                      <a:r>
                        <a:rPr lang="en-US" altLang="ja-JP" sz="1000" b="0" i="0" u="none" strike="noStrike" dirty="0" smtClean="0">
                          <a:solidFill>
                            <a:srgbClr val="000000"/>
                          </a:solidFill>
                          <a:latin typeface="ＭＳ Ｐゴシック"/>
                        </a:rPr>
                        <a:t>.</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(107)</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Ⅲ</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chemeClr val="tx1"/>
                          </a:solidFill>
                          <a:effectLst/>
                          <a:uLnTx/>
                          <a:uFillTx/>
                          <a:latin typeface="ＭＳ Ｐゴシック"/>
                          <a:ea typeface="+mn-ea"/>
                          <a:cs typeface="+mn-cs"/>
                        </a:rPr>
                        <a:t>(8)</a:t>
                      </a:r>
                      <a:r>
                        <a:rPr kumimoji="1" lang="ja-JP" altLang="en-US" sz="1000" b="0" i="0" u="none" strike="noStrike" kern="1200" cap="none" spc="0" normalizeH="0" baseline="0" noProof="0" dirty="0" smtClean="0">
                          <a:ln>
                            <a:noFill/>
                          </a:ln>
                          <a:solidFill>
                            <a:schemeClr val="tx1"/>
                          </a:solidFill>
                          <a:effectLst/>
                          <a:uLnTx/>
                          <a:uFillTx/>
                          <a:latin typeface="ＭＳ Ｐゴシック"/>
                          <a:ea typeface="+mn-ea"/>
                          <a:cs typeface="+mn-cs"/>
                        </a:rPr>
                        <a:t>その他事業連携等</a:t>
                      </a:r>
                      <a:endParaRPr kumimoji="1" lang="en-US" altLang="ja-JP" sz="1000" b="0" i="0" u="none" strike="noStrike" kern="1200" cap="none" spc="0" normalizeH="0" baseline="0" noProof="0" dirty="0">
                        <a:ln>
                          <a:noFill/>
                        </a:ln>
                        <a:solidFill>
                          <a:schemeClr val="tx1"/>
                        </a:solidFill>
                        <a:effectLst/>
                        <a:uLnTx/>
                        <a:uFillTx/>
                        <a:latin typeface="ＭＳ Ｐゴシック"/>
                        <a:ea typeface="+mn-ea"/>
                        <a:cs typeface="+mn-cs"/>
                      </a:endParaRP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smtClean="0">
                          <a:solidFill>
                            <a:schemeClr val="tx1"/>
                          </a:solidFill>
                          <a:latin typeface="ＭＳ Ｐゴシック"/>
                        </a:rPr>
                        <a:t>都市魅力に関するイベントの開催</a:t>
                      </a:r>
                      <a:endParaRPr lang="ja-JP" altLang="en-US" sz="1000" b="0" i="0" u="none" strike="noStrike" dirty="0">
                        <a:solidFill>
                          <a:schemeClr val="tx1"/>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chemeClr val="tx1"/>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a:rPr>
                        <a:t>経済戦略局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09"/>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(108)</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グローバルイノベーション創出支援拠点（うめきた）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smtClean="0">
                          <a:solidFill>
                            <a:srgbClr val="000000"/>
                          </a:solidFill>
                          <a:latin typeface="ＭＳ Ｐゴシック"/>
                        </a:rPr>
                        <a:t>経済戦略局</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0"/>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(109)</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エリアマネジメント活動促進制度の創設（うめきた）</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0011"/>
                  </a:ext>
                </a:extLst>
              </a:tr>
              <a:tr h="522589">
                <a:tc>
                  <a:txBody>
                    <a:bodyPr/>
                    <a:lstStyle/>
                    <a:p>
                      <a:pPr algn="ctr" fontAlgn="ctr"/>
                      <a:r>
                        <a:rPr lang="en-US" sz="1000" b="0" i="0" u="none" strike="noStrike">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smtClean="0">
                          <a:solidFill>
                            <a:srgbClr val="000000"/>
                          </a:solidFill>
                          <a:latin typeface="ＭＳ Ｐゴシック"/>
                        </a:rPr>
                        <a:t>(110)</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うめきた２期開発</a:t>
                      </a:r>
                      <a:r>
                        <a:rPr lang="ja-JP" altLang="en-US" sz="1000" b="0" i="0" u="none" strike="noStrike" dirty="0" smtClean="0">
                          <a:solidFill>
                            <a:srgbClr val="000000"/>
                          </a:solidFill>
                          <a:latin typeface="ＭＳ Ｐゴシック"/>
                        </a:rPr>
                        <a:t>の計画づくり</a:t>
                      </a:r>
                      <a:endParaRPr lang="ja-JP" altLang="en-US"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200</a:t>
            </a:fld>
            <a:endParaRPr kumimoji="1" lang="ja-JP" altLang="en-US" dirty="0"/>
          </a:p>
        </p:txBody>
      </p:sp>
    </p:spTree>
    <p:extLst>
      <p:ext uri="{BB962C8B-B14F-4D97-AF65-F5344CB8AC3E}">
        <p14:creationId xmlns:p14="http://schemas.microsoft.com/office/powerpoint/2010/main" val="139155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6"/>
          <p:cNvSpPr>
            <a:spLocks noGrp="1"/>
          </p:cNvSpPr>
          <p:nvPr>
            <p:ph type="sldNum" sz="quarter" idx="12"/>
          </p:nvPr>
        </p:nvSpPr>
        <p:spPr/>
        <p:txBody>
          <a:bodyPr/>
          <a:lstStyle/>
          <a:p>
            <a:fld id="{CCEC3038-1CF1-4B63-9920-55248DCFBA97}" type="slidenum">
              <a:rPr kumimoji="1" lang="ja-JP" altLang="en-US" smtClean="0"/>
              <a:pPr/>
              <a:t>120</a:t>
            </a:fld>
            <a:endParaRPr kumimoji="1" lang="ja-JP" altLang="en-US"/>
          </a:p>
        </p:txBody>
      </p:sp>
      <p:sp>
        <p:nvSpPr>
          <p:cNvPr id="10" name="正方形/長方形 9"/>
          <p:cNvSpPr/>
          <p:nvPr/>
        </p:nvSpPr>
        <p:spPr>
          <a:xfrm>
            <a:off x="251520" y="323364"/>
            <a:ext cx="5904656" cy="369332"/>
          </a:xfrm>
          <a:prstGeom prst="rect">
            <a:avLst/>
          </a:prstGeom>
        </p:spPr>
        <p:txBody>
          <a:bodyPr wrap="square">
            <a:spAutoFit/>
          </a:bodyPr>
          <a:lstStyle/>
          <a:p>
            <a:r>
              <a:rPr lang="ja-JP" altLang="en-US" b="1" dirty="0">
                <a:solidFill>
                  <a:srgbClr val="000000"/>
                </a:solidFill>
                <a:latin typeface="Calibri" pitchFamily="34" charset="0"/>
              </a:rPr>
              <a:t>主な包括連携協定の連携事項等について （２／２）</a:t>
            </a:r>
          </a:p>
        </p:txBody>
      </p:sp>
      <p:cxnSp>
        <p:nvCxnSpPr>
          <p:cNvPr id="11" name="直線コネクタ 10"/>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表 12"/>
          <p:cNvGraphicFramePr>
            <a:graphicFrameLocks noGrp="1"/>
          </p:cNvGraphicFramePr>
          <p:nvPr>
            <p:extLst>
              <p:ext uri="{D42A27DB-BD31-4B8C-83A1-F6EECF244321}">
                <p14:modId xmlns:p14="http://schemas.microsoft.com/office/powerpoint/2010/main" val="620307259"/>
              </p:ext>
            </p:extLst>
          </p:nvPr>
        </p:nvGraphicFramePr>
        <p:xfrm>
          <a:off x="251520" y="987591"/>
          <a:ext cx="8496944" cy="5538869"/>
        </p:xfrm>
        <a:graphic>
          <a:graphicData uri="http://schemas.openxmlformats.org/drawingml/2006/table">
            <a:tbl>
              <a:tblPr firstRow="1" bandRow="1">
                <a:tableStyleId>{5C22544A-7EE6-4342-B048-85BDC9FD1C3A}</a:tableStyleId>
              </a:tblPr>
              <a:tblGrid>
                <a:gridCol w="576064">
                  <a:extLst>
                    <a:ext uri="{9D8B030D-6E8A-4147-A177-3AD203B41FA5}">
                      <a16:colId xmlns:a16="http://schemas.microsoft.com/office/drawing/2014/main" xmlns="" val="20000"/>
                    </a:ext>
                  </a:extLst>
                </a:gridCol>
                <a:gridCol w="576064">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4"/>
                    </a:ext>
                  </a:extLst>
                </a:gridCol>
                <a:gridCol w="3096344">
                  <a:extLst>
                    <a:ext uri="{9D8B030D-6E8A-4147-A177-3AD203B41FA5}">
                      <a16:colId xmlns:a16="http://schemas.microsoft.com/office/drawing/2014/main" xmlns="" val="20002"/>
                    </a:ext>
                  </a:extLst>
                </a:gridCol>
                <a:gridCol w="2376264">
                  <a:extLst>
                    <a:ext uri="{9D8B030D-6E8A-4147-A177-3AD203B41FA5}">
                      <a16:colId xmlns:a16="http://schemas.microsoft.com/office/drawing/2014/main" xmlns="" val="20003"/>
                    </a:ext>
                  </a:extLst>
                </a:gridCol>
              </a:tblGrid>
              <a:tr h="425185">
                <a:tc gridSpan="2">
                  <a:txBody>
                    <a:bodyPr/>
                    <a:lstStyle/>
                    <a:p>
                      <a:pPr algn="ctr"/>
                      <a:r>
                        <a:rPr kumimoji="1" lang="ja-JP" altLang="en-US" sz="1400" dirty="0">
                          <a:solidFill>
                            <a:schemeClr val="tx1"/>
                          </a:solidFill>
                        </a:rPr>
                        <a:t>種類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pPr algn="ct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協定名称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strike="noStrike" dirty="0" smtClean="0">
                          <a:solidFill>
                            <a:schemeClr val="tx1"/>
                          </a:solidFill>
                        </a:rPr>
                        <a:t>協定の概要</a:t>
                      </a:r>
                      <a:endParaRPr kumimoji="1" lang="ja-JP" altLang="en-US" sz="14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ja-JP" altLang="en-US" sz="1400" dirty="0">
                          <a:solidFill>
                            <a:schemeClr val="tx1"/>
                          </a:solidFill>
                        </a:rPr>
                        <a:t>主な取組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0"/>
                  </a:ext>
                </a:extLst>
              </a:tr>
              <a:tr h="864096">
                <a:tc row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事　業　連　携</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tx1"/>
                          </a:solidFill>
                        </a:rPr>
                        <a:t>市 域 対 象</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b="1" dirty="0">
                          <a:solidFill>
                            <a:schemeClr val="tx1"/>
                          </a:solidFill>
                        </a:rPr>
                        <a:t>大阪市地域見守りの取組みにかかる連携協定</a:t>
                      </a:r>
                      <a:endParaRPr kumimoji="1" lang="en-US" altLang="ja-JP" sz="1050" b="1" dirty="0">
                        <a:solidFill>
                          <a:schemeClr val="tx1"/>
                        </a:solidFill>
                      </a:endParaRPr>
                    </a:p>
                    <a:p>
                      <a:pPr algn="just"/>
                      <a:r>
                        <a:rPr kumimoji="1" lang="ja-JP" altLang="en-US" sz="1050" dirty="0" smtClean="0">
                          <a:solidFill>
                            <a:schemeClr val="tx1"/>
                          </a:solidFill>
                        </a:rPr>
                        <a:t>（</a:t>
                      </a:r>
                      <a:r>
                        <a:rPr kumimoji="1" lang="en-US" altLang="ja-JP" sz="1050" dirty="0" smtClean="0">
                          <a:solidFill>
                            <a:schemeClr val="tx1"/>
                          </a:solidFill>
                        </a:rPr>
                        <a:t>2016.11</a:t>
                      </a:r>
                      <a:r>
                        <a:rPr kumimoji="1" lang="ja-JP" altLang="en-US" sz="1050" dirty="0" smtClean="0">
                          <a:solidFill>
                            <a:schemeClr val="tx1"/>
                          </a:solidFill>
                        </a:rPr>
                        <a:t>）</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・事前に徘徊の恐れのある認知症高齢者の情報を登録していただき、その方が行方不明になった場合、登録いただいた氏名や身体的特徴などの情報を、協力者</a:t>
                      </a:r>
                      <a:r>
                        <a:rPr kumimoji="1" lang="en-US" altLang="ja-JP" sz="1050" dirty="0" smtClean="0">
                          <a:solidFill>
                            <a:schemeClr val="tx1"/>
                          </a:solidFill>
                        </a:rPr>
                        <a:t>(</a:t>
                      </a:r>
                      <a:r>
                        <a:rPr kumimoji="1" lang="ja-JP" altLang="en-US" sz="1050" dirty="0" smtClean="0">
                          <a:solidFill>
                            <a:schemeClr val="tx1"/>
                          </a:solidFill>
                        </a:rPr>
                        <a:t>地域団体や民間事業者）に配信し、早期に発見・保護する取組</a:t>
                      </a:r>
                      <a:endParaRPr kumimoji="1" lang="ja-JP" altLang="en-US" sz="1050" u="sng" strike="sng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・日常</a:t>
                      </a:r>
                      <a:r>
                        <a:rPr kumimoji="1" lang="ja-JP" altLang="en-US" sz="1050" strike="noStrike" dirty="0">
                          <a:solidFill>
                            <a:schemeClr val="tx1"/>
                          </a:solidFill>
                        </a:rPr>
                        <a:t>業務活動を通じ、</a:t>
                      </a:r>
                      <a:r>
                        <a:rPr kumimoji="1" lang="ja-JP" altLang="en-US" sz="1050" strike="noStrike" baseline="0" dirty="0">
                          <a:solidFill>
                            <a:schemeClr val="tx1"/>
                          </a:solidFill>
                        </a:rPr>
                        <a:t>市民</a:t>
                      </a:r>
                      <a:r>
                        <a:rPr kumimoji="1" lang="ja-JP" altLang="en-US" sz="1050" strike="noStrike" dirty="0">
                          <a:solidFill>
                            <a:schemeClr val="tx1"/>
                          </a:solidFill>
                        </a:rPr>
                        <a:t>の異変を察知し通報につなぐ。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716828">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健康増進に関する大阪市と大塚製薬株式会社との連携協定</a:t>
                      </a:r>
                      <a:endParaRPr kumimoji="1" lang="en-US" altLang="ja-JP" sz="1050" b="1"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2016.3</a:t>
                      </a:r>
                      <a:r>
                        <a:rPr kumimoji="1" lang="ja-JP" altLang="en-US" sz="1050" dirty="0" smtClean="0">
                          <a:solidFill>
                            <a:schemeClr val="tx1"/>
                          </a:solidFill>
                        </a:rPr>
                        <a:t>）</a:t>
                      </a:r>
                      <a:endParaRPr kumimoji="1"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・熱中症予防に関する取組や、「食」を通じた健康づくりなどの推進に向けた取組</a:t>
                      </a:r>
                      <a:endParaRPr kumimoji="1"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・啓発用うちわの作成・配付（約</a:t>
                      </a:r>
                      <a:r>
                        <a:rPr kumimoji="1" lang="en-US" altLang="ja-JP" sz="1050" strike="noStrike" dirty="0" smtClean="0">
                          <a:solidFill>
                            <a:schemeClr val="tx1"/>
                          </a:solidFill>
                        </a:rPr>
                        <a:t>10,000</a:t>
                      </a:r>
                      <a:r>
                        <a:rPr kumimoji="1" lang="ja-JP" altLang="en-US" sz="1050" strike="noStrike" dirty="0" smtClean="0">
                          <a:solidFill>
                            <a:schemeClr val="tx1"/>
                          </a:solidFill>
                        </a:rPr>
                        <a:t>枚）</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熱中症予防啓発講習会への講師派遣　等</a:t>
                      </a:r>
                      <a:endParaRPr kumimoji="1" lang="en-US" altLang="ja-JP" sz="1050" strike="noStrike"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852656">
                <a:tc vMerge="1">
                  <a:txBody>
                    <a:bodyPr/>
                    <a:lstStyle/>
                    <a:p>
                      <a:endParaRPr kumimoji="1" lang="ja-JP" altLang="en-US"/>
                    </a:p>
                  </a:txBody>
                  <a:tcPr/>
                </a:tc>
                <a:tc vMerge="1">
                  <a:txBody>
                    <a:bodyPr/>
                    <a:lstStyle/>
                    <a:p>
                      <a:pPr algn="l"/>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b="1" dirty="0">
                          <a:solidFill>
                            <a:schemeClr val="tx1"/>
                          </a:solidFill>
                        </a:rPr>
                        <a:t>災害救助物資の供給等に関する協定</a:t>
                      </a:r>
                      <a:endParaRPr kumimoji="1" lang="en-US" altLang="ja-JP" sz="1050" b="1" dirty="0">
                        <a:solidFill>
                          <a:schemeClr val="tx1"/>
                        </a:solidFill>
                      </a:endParaRPr>
                    </a:p>
                    <a:p>
                      <a:pPr algn="just"/>
                      <a:r>
                        <a:rPr kumimoji="1" lang="ja-JP" altLang="en-US" sz="1050" dirty="0">
                          <a:solidFill>
                            <a:schemeClr val="tx1"/>
                          </a:solidFill>
                        </a:rPr>
                        <a:t>（</a:t>
                      </a:r>
                      <a:r>
                        <a:rPr kumimoji="1" lang="en-US" altLang="ja-JP" sz="1050" dirty="0">
                          <a:solidFill>
                            <a:schemeClr val="tx1"/>
                          </a:solidFill>
                        </a:rPr>
                        <a:t>2016.8</a:t>
                      </a:r>
                      <a:r>
                        <a:rPr kumimoji="1" lang="ja-JP" altLang="en-US" sz="1050" dirty="0">
                          <a:solidFill>
                            <a:schemeClr val="tx1"/>
                          </a:solidFill>
                        </a:rPr>
                        <a:t>ほか）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050" dirty="0" smtClean="0">
                          <a:solidFill>
                            <a:schemeClr val="tx1"/>
                          </a:solidFill>
                        </a:rPr>
                        <a:t>・災害対策基本法（昭和３６年法律第２２３号）に規定する地震・風水害その他の災害時の救助に必要な物資の供給等に関する協定</a:t>
                      </a:r>
                      <a:endParaRPr kumimoji="1" lang="en-US" altLang="ja-JP" sz="1050" dirty="0" smtClean="0">
                        <a:solidFill>
                          <a:schemeClr val="tx1"/>
                        </a:solidFill>
                      </a:endParaRPr>
                    </a:p>
                    <a:p>
                      <a:pPr algn="just"/>
                      <a:r>
                        <a:rPr kumimoji="1" lang="ja-JP" altLang="en-US" sz="1050" u="sng" dirty="0" smtClean="0">
                          <a:solidFill>
                            <a:schemeClr val="tx1"/>
                          </a:solidFill>
                        </a:rPr>
                        <a:t>（</a:t>
                      </a:r>
                      <a:r>
                        <a:rPr kumimoji="1" lang="ja-JP" altLang="en-US" sz="1050" u="sng" dirty="0">
                          <a:solidFill>
                            <a:schemeClr val="tx1"/>
                          </a:solidFill>
                        </a:rPr>
                        <a:t>協定企業等　</a:t>
                      </a:r>
                      <a:r>
                        <a:rPr kumimoji="1" lang="en-US" altLang="ja-JP" sz="1050" u="sng" strike="noStrike" dirty="0" smtClean="0">
                          <a:solidFill>
                            <a:schemeClr val="tx1"/>
                          </a:solidFill>
                        </a:rPr>
                        <a:t>38</a:t>
                      </a:r>
                      <a:r>
                        <a:rPr kumimoji="1" lang="ja-JP" altLang="en-US" sz="1050" u="sng" dirty="0" smtClean="0">
                          <a:solidFill>
                            <a:schemeClr val="tx1"/>
                          </a:solidFill>
                        </a:rPr>
                        <a:t>社</a:t>
                      </a:r>
                      <a:r>
                        <a:rPr kumimoji="1" lang="ja-JP" altLang="en-US" sz="1050" u="sng"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・災害発生時における物資の供給・運搬等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720080">
                <a:tc vMerge="1">
                  <a:txBody>
                    <a:bodyPr/>
                    <a:lstStyle/>
                    <a:p>
                      <a:endParaRPr kumimoji="1" lang="ja-JP" altLang="en-US"/>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strike="noStrike" dirty="0">
                          <a:solidFill>
                            <a:schemeClr val="tx1"/>
                          </a:solidFill>
                        </a:rPr>
                        <a:t>区 域 対 象</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strike="noStrike" dirty="0">
                          <a:solidFill>
                            <a:schemeClr val="tx1"/>
                          </a:solidFill>
                        </a:rPr>
                        <a:t>見守りに関する協定</a:t>
                      </a:r>
                      <a:endParaRPr kumimoji="1" lang="en-US" altLang="ja-JP" sz="1050" b="1" strike="noStrike"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strike="noStrike" dirty="0">
                          <a:solidFill>
                            <a:schemeClr val="tx1"/>
                          </a:solidFill>
                        </a:rPr>
                        <a:t>（連携先：区内企業・団体等）</a:t>
                      </a:r>
                      <a:endParaRPr kumimoji="1" lang="en-US" altLang="ja-JP" sz="1050" b="1" strike="noStrike"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a:solidFill>
                            <a:schemeClr val="tx1"/>
                          </a:solidFill>
                        </a:rPr>
                        <a:t>（</a:t>
                      </a:r>
                      <a:r>
                        <a:rPr kumimoji="1" lang="en-US" altLang="ja-JP" sz="1050" strike="noStrike" dirty="0">
                          <a:solidFill>
                            <a:schemeClr val="tx1"/>
                          </a:solidFill>
                        </a:rPr>
                        <a:t>2013.6</a:t>
                      </a:r>
                      <a:r>
                        <a:rPr kumimoji="1" lang="ja-JP" altLang="en-US" sz="1050" strike="noStrike" dirty="0">
                          <a:solidFill>
                            <a:schemeClr val="tx1"/>
                          </a:solidFill>
                        </a:rPr>
                        <a:t>ほか）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noStrike" dirty="0" smtClean="0">
                          <a:solidFill>
                            <a:schemeClr val="tx1"/>
                          </a:solidFill>
                        </a:rPr>
                        <a:t>・区の実情に応じて、高齢者</a:t>
                      </a:r>
                      <a:r>
                        <a:rPr kumimoji="1" lang="ja-JP" altLang="en-US" sz="1050" strike="noStrike" dirty="0">
                          <a:solidFill>
                            <a:schemeClr val="tx1"/>
                          </a:solidFill>
                        </a:rPr>
                        <a:t>、</a:t>
                      </a:r>
                      <a:r>
                        <a:rPr kumimoji="1" lang="ja-JP" altLang="en-US" sz="1050" strike="noStrike" dirty="0" err="1">
                          <a:solidFill>
                            <a:schemeClr val="tx1"/>
                          </a:solidFill>
                        </a:rPr>
                        <a:t>障がい</a:t>
                      </a:r>
                      <a:r>
                        <a:rPr kumimoji="1" lang="ja-JP" altLang="en-US" sz="1050" strike="noStrike" dirty="0">
                          <a:solidFill>
                            <a:schemeClr val="tx1"/>
                          </a:solidFill>
                        </a:rPr>
                        <a:t>者、子どもなどの要支援者の見守り等</a:t>
                      </a:r>
                      <a:endParaRPr kumimoji="1" lang="en-US" altLang="ja-JP" sz="105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strike="sngStrike" dirty="0" smtClean="0">
                          <a:solidFill>
                            <a:schemeClr val="tx1"/>
                          </a:solidFill>
                        </a:rPr>
                        <a:t>（</a:t>
                      </a:r>
                      <a:r>
                        <a:rPr kumimoji="1" lang="ja-JP" altLang="en-US" sz="1050" strike="noStrike" dirty="0" smtClean="0">
                          <a:solidFill>
                            <a:schemeClr val="tx1"/>
                          </a:solidFill>
                        </a:rPr>
                        <a:t>・</a:t>
                      </a:r>
                      <a:r>
                        <a:rPr kumimoji="1" lang="ja-JP" altLang="en-US" sz="1050" strike="noStrike" dirty="0">
                          <a:solidFill>
                            <a:schemeClr val="tx1"/>
                          </a:solidFill>
                        </a:rPr>
                        <a:t>通常業務を通じて区民の異変を察知し関係機関に通報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119669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anchor="ctr"/>
                </a:tc>
                <a:tc vMerge="1">
                  <a:txBody>
                    <a:bodyPr/>
                    <a:lstStyle/>
                    <a:p>
                      <a:endParaRPr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旭区マタニティ安心タクシー（愛称：旭ゆりかごタクシー）による子育て支援の連携協定</a:t>
                      </a:r>
                      <a:endParaRPr kumimoji="1" lang="en-US" altLang="ja-JP" sz="1050" b="1" dirty="0">
                        <a:solidFill>
                          <a:schemeClr val="tx1"/>
                        </a:solidFill>
                      </a:endParaRPr>
                    </a:p>
                    <a:p>
                      <a:pPr algn="just"/>
                      <a:r>
                        <a:rPr kumimoji="1" lang="ja-JP" altLang="en-US" sz="1050" b="1" spc="0" baseline="0" dirty="0">
                          <a:solidFill>
                            <a:schemeClr val="tx1"/>
                          </a:solidFill>
                        </a:rPr>
                        <a:t>（連携先：日本タクシー株式会社）</a:t>
                      </a:r>
                      <a:endParaRPr kumimoji="1" lang="en-US" altLang="ja-JP" sz="1050" b="1" spc="0" baseline="0" dirty="0">
                        <a:solidFill>
                          <a:schemeClr val="tx1"/>
                        </a:solidFill>
                      </a:endParaRPr>
                    </a:p>
                    <a:p>
                      <a:pPr algn="just"/>
                      <a:r>
                        <a:rPr kumimoji="1" lang="ja-JP" altLang="en-US" sz="1050" dirty="0">
                          <a:solidFill>
                            <a:schemeClr val="tx1"/>
                          </a:solidFill>
                        </a:rPr>
                        <a:t>（</a:t>
                      </a:r>
                      <a:r>
                        <a:rPr kumimoji="1" lang="en-US" altLang="ja-JP" sz="1050" dirty="0">
                          <a:solidFill>
                            <a:schemeClr val="tx1"/>
                          </a:solidFill>
                        </a:rPr>
                        <a:t>2015.6</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050" dirty="0" smtClean="0">
                          <a:solidFill>
                            <a:schemeClr val="tx1"/>
                          </a:solidFill>
                        </a:rPr>
                        <a:t>・区内の妊婦の陣痛や通院時に、指定の医療機関へ妊婦を搬送</a:t>
                      </a:r>
                      <a:endParaRPr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ja-JP" altLang="en-US" sz="1050" dirty="0" smtClean="0">
                          <a:solidFill>
                            <a:schemeClr val="tx1"/>
                          </a:solidFill>
                        </a:rPr>
                        <a:t>・</a:t>
                      </a:r>
                      <a:r>
                        <a:rPr lang="ja-JP" altLang="en-US" sz="1050" dirty="0">
                          <a:solidFill>
                            <a:schemeClr val="tx1"/>
                          </a:solidFill>
                        </a:rPr>
                        <a:t>全ドライバーが助産師による研修を受講。防水シーツ配備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721196">
                <a:tc vMerge="1">
                  <a:txBody>
                    <a:bodyPr/>
                    <a:lstStyle/>
                    <a:p>
                      <a:pPr algn="l"/>
                      <a:endParaRPr kumimoji="1" lang="ja-JP" altLang="en-US" sz="1100"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rPr>
                        <a:t>天王寺区サポーター制度</a:t>
                      </a:r>
                      <a:endParaRPr kumimoji="1" lang="en-US" altLang="ja-JP" sz="1050" b="1"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a:t>
                      </a:r>
                      <a:r>
                        <a:rPr kumimoji="1" lang="en-US" altLang="ja-JP" sz="1050" dirty="0">
                          <a:solidFill>
                            <a:schemeClr val="tx1"/>
                          </a:solidFill>
                        </a:rPr>
                        <a:t>2017.1</a:t>
                      </a:r>
                      <a:r>
                        <a:rPr kumimoji="1" lang="ja-JP" altLang="en-US" sz="105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・天王寺区内に立地するさまざまな団体や企業、事務所等の協力を得て、地域課題の解決や公共の福祉の増進を図っていく取組</a:t>
                      </a:r>
                      <a:endParaRPr kumimoji="1" lang="en-US" altLang="ja-JP" sz="105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rPr>
                        <a:t>・</a:t>
                      </a:r>
                      <a:r>
                        <a:rPr kumimoji="1" lang="ja-JP" altLang="en-US" sz="1050" dirty="0">
                          <a:solidFill>
                            <a:schemeClr val="tx1"/>
                          </a:solidFill>
                        </a:rPr>
                        <a:t>登録団体</a:t>
                      </a:r>
                      <a:r>
                        <a:rPr kumimoji="1" lang="ja-JP" altLang="en-US" sz="1050" dirty="0" smtClean="0">
                          <a:solidFill>
                            <a:schemeClr val="tx1"/>
                          </a:solidFill>
                        </a:rPr>
                        <a:t>に認定書</a:t>
                      </a:r>
                      <a:r>
                        <a:rPr kumimoji="1" lang="ja-JP" altLang="en-US" sz="1050" dirty="0">
                          <a:solidFill>
                            <a:schemeClr val="tx1"/>
                          </a:solidFill>
                        </a:rPr>
                        <a:t>を提供</a:t>
                      </a:r>
                      <a:endParaRPr kumimoji="1" lang="en-US" altLang="ja-JP" sz="1050" dirty="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・支援・協力取組みを区広報紙、</a:t>
                      </a:r>
                      <a:r>
                        <a:rPr kumimoji="1" lang="en-US" altLang="ja-JP" sz="1050" dirty="0">
                          <a:solidFill>
                            <a:schemeClr val="tx1"/>
                          </a:solidFill>
                        </a:rPr>
                        <a:t>Facebook</a:t>
                      </a:r>
                      <a:r>
                        <a:rPr kumimoji="1" lang="ja-JP" altLang="en-US" sz="1050" dirty="0">
                          <a:solidFill>
                            <a:schemeClr val="tx1"/>
                          </a:solidFill>
                        </a:rPr>
                        <a:t>などでシェア　他</a:t>
                      </a:r>
                      <a:endParaRPr kumimoji="1" lang="en-US" altLang="ja-JP"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bl>
          </a:graphicData>
        </a:graphic>
      </p:graphicFrame>
      <p:sp>
        <p:nvSpPr>
          <p:cNvPr id="15" name="正方形/長方形 14"/>
          <p:cNvSpPr/>
          <p:nvPr/>
        </p:nvSpPr>
        <p:spPr>
          <a:xfrm>
            <a:off x="7380464" y="332656"/>
            <a:ext cx="1512016" cy="369332"/>
          </a:xfrm>
          <a:prstGeom prst="rect">
            <a:avLst/>
          </a:prstGeom>
          <a:noFill/>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a:t>
            </a:r>
            <a:r>
              <a:rPr lang="en-US" altLang="ja-JP" dirty="0"/>
              <a:t>Outcome</a:t>
            </a:r>
            <a:r>
              <a:rPr lang="ja-JP" altLang="en-US" dirty="0"/>
              <a:t>＞</a:t>
            </a:r>
          </a:p>
        </p:txBody>
      </p:sp>
      <p:sp>
        <p:nvSpPr>
          <p:cNvPr id="12" name="テキスト ボックス 11"/>
          <p:cNvSpPr txBox="1"/>
          <p:nvPr/>
        </p:nvSpPr>
        <p:spPr>
          <a:xfrm>
            <a:off x="8172400" y="1"/>
            <a:ext cx="971600" cy="307777"/>
          </a:xfrm>
          <a:prstGeom prst="rect">
            <a:avLst/>
          </a:prstGeom>
          <a:noFill/>
        </p:spPr>
        <p:txBody>
          <a:bodyPr wrap="square" rtlCol="0">
            <a:spAutoFit/>
          </a:bodyPr>
          <a:lstStyle/>
          <a:p>
            <a:r>
              <a:rPr lang="en-US" altLang="ja-JP" sz="1400" dirty="0" smtClean="0">
                <a:solidFill>
                  <a:prstClr val="black"/>
                </a:solidFill>
              </a:rPr>
              <a:t>A11.(</a:t>
            </a:r>
            <a:r>
              <a:rPr lang="en-US" altLang="ja-JP" sz="1400" dirty="0">
                <a:solidFill>
                  <a:prstClr val="black"/>
                </a:solidFill>
              </a:rPr>
              <a:t>30</a:t>
            </a:r>
            <a:r>
              <a:rPr lang="en-US" altLang="ja-JP" sz="1400" dirty="0" smtClean="0">
                <a:solidFill>
                  <a:prstClr val="black"/>
                </a:solidFill>
              </a:rPr>
              <a:t>)</a:t>
            </a:r>
            <a:endParaRPr lang="ja-JP" altLang="en-US" sz="1400" dirty="0">
              <a:solidFill>
                <a:prstClr val="black"/>
              </a:solidFill>
            </a:endParaRPr>
          </a:p>
        </p:txBody>
      </p:sp>
      <p:sp>
        <p:nvSpPr>
          <p:cNvPr id="14" name="テキスト ボックス 13"/>
          <p:cNvSpPr txBox="1"/>
          <p:nvPr/>
        </p:nvSpPr>
        <p:spPr>
          <a:xfrm>
            <a:off x="0" y="1"/>
            <a:ext cx="7668344" cy="430887"/>
          </a:xfrm>
          <a:prstGeom prst="rect">
            <a:avLst/>
          </a:prstGeom>
          <a:noFill/>
        </p:spPr>
        <p:txBody>
          <a:bodyPr wrap="square" rtlCol="0">
            <a:spAutoFit/>
          </a:bodyPr>
          <a:lstStyle/>
          <a:p>
            <a:r>
              <a:rPr lang="en-US" altLang="ja-JP" sz="1100" dirty="0"/>
              <a:t>Ⅱ</a:t>
            </a:r>
            <a:r>
              <a:rPr lang="ja-JP" altLang="en-US" sz="1100" dirty="0"/>
              <a:t>公民連携／経営形態の見直し</a:t>
            </a:r>
            <a:r>
              <a:rPr lang="en-US" altLang="ja-JP" sz="1100" dirty="0" smtClean="0"/>
              <a:t>【</a:t>
            </a:r>
            <a:r>
              <a:rPr lang="ja-JP" altLang="en-US" sz="1100" dirty="0" smtClean="0"/>
              <a:t>公民連携の推進</a:t>
            </a:r>
            <a:r>
              <a:rPr lang="en-US" altLang="ja-JP" sz="1100" dirty="0" smtClean="0"/>
              <a:t>】</a:t>
            </a:r>
            <a:r>
              <a:rPr lang="ja-JP" altLang="en-US" sz="1100" dirty="0"/>
              <a:t>・企業等との連携</a:t>
            </a:r>
          </a:p>
          <a:p>
            <a:endParaRPr lang="en-US" altLang="ja-JP" sz="1100" dirty="0">
              <a:solidFill>
                <a:srgbClr val="FF0000"/>
              </a:solidFill>
            </a:endParaRPr>
          </a:p>
        </p:txBody>
      </p:sp>
    </p:spTree>
    <p:extLst>
      <p:ext uri="{BB962C8B-B14F-4D97-AF65-F5344CB8AC3E}">
        <p14:creationId xmlns:p14="http://schemas.microsoft.com/office/powerpoint/2010/main" val="2356770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506969159"/>
              </p:ext>
            </p:extLst>
          </p:nvPr>
        </p:nvGraphicFramePr>
        <p:xfrm>
          <a:off x="179515" y="188636"/>
          <a:ext cx="8784970" cy="1872212"/>
        </p:xfrm>
        <a:graphic>
          <a:graphicData uri="http://schemas.openxmlformats.org/drawingml/2006/table">
            <a:tbl>
              <a:tblPr/>
              <a:tblGrid>
                <a:gridCol w="285017">
                  <a:extLst>
                    <a:ext uri="{9D8B030D-6E8A-4147-A177-3AD203B41FA5}">
                      <a16:colId xmlns:a16="http://schemas.microsoft.com/office/drawing/2014/main" xmlns="" val="20000"/>
                    </a:ext>
                  </a:extLst>
                </a:gridCol>
                <a:gridCol w="227554">
                  <a:extLst>
                    <a:ext uri="{9D8B030D-6E8A-4147-A177-3AD203B41FA5}">
                      <a16:colId xmlns:a16="http://schemas.microsoft.com/office/drawing/2014/main" xmlns="" val="20001"/>
                    </a:ext>
                  </a:extLst>
                </a:gridCol>
                <a:gridCol w="321795">
                  <a:extLst>
                    <a:ext uri="{9D8B030D-6E8A-4147-A177-3AD203B41FA5}">
                      <a16:colId xmlns:a16="http://schemas.microsoft.com/office/drawing/2014/main" xmlns="" val="20002"/>
                    </a:ext>
                  </a:extLst>
                </a:gridCol>
                <a:gridCol w="227554">
                  <a:extLst>
                    <a:ext uri="{9D8B030D-6E8A-4147-A177-3AD203B41FA5}">
                      <a16:colId xmlns:a16="http://schemas.microsoft.com/office/drawing/2014/main" xmlns="" val="20003"/>
                    </a:ext>
                  </a:extLst>
                </a:gridCol>
                <a:gridCol w="1130875">
                  <a:extLst>
                    <a:ext uri="{9D8B030D-6E8A-4147-A177-3AD203B41FA5}">
                      <a16:colId xmlns:a16="http://schemas.microsoft.com/office/drawing/2014/main" xmlns="" val="20004"/>
                    </a:ext>
                  </a:extLst>
                </a:gridCol>
                <a:gridCol w="4192514">
                  <a:extLst>
                    <a:ext uri="{9D8B030D-6E8A-4147-A177-3AD203B41FA5}">
                      <a16:colId xmlns:a16="http://schemas.microsoft.com/office/drawing/2014/main" xmlns="" val="20005"/>
                    </a:ext>
                  </a:extLst>
                </a:gridCol>
                <a:gridCol w="285017">
                  <a:extLst>
                    <a:ext uri="{9D8B030D-6E8A-4147-A177-3AD203B41FA5}">
                      <a16:colId xmlns:a16="http://schemas.microsoft.com/office/drawing/2014/main" xmlns="" val="20006"/>
                    </a:ext>
                  </a:extLst>
                </a:gridCol>
                <a:gridCol w="285017">
                  <a:extLst>
                    <a:ext uri="{9D8B030D-6E8A-4147-A177-3AD203B41FA5}">
                      <a16:colId xmlns:a16="http://schemas.microsoft.com/office/drawing/2014/main" xmlns="" val="20007"/>
                    </a:ext>
                  </a:extLst>
                </a:gridCol>
                <a:gridCol w="285017">
                  <a:extLst>
                    <a:ext uri="{9D8B030D-6E8A-4147-A177-3AD203B41FA5}">
                      <a16:colId xmlns:a16="http://schemas.microsoft.com/office/drawing/2014/main" xmlns="" val="20008"/>
                    </a:ext>
                  </a:extLst>
                </a:gridCol>
                <a:gridCol w="285017">
                  <a:extLst>
                    <a:ext uri="{9D8B030D-6E8A-4147-A177-3AD203B41FA5}">
                      <a16:colId xmlns:a16="http://schemas.microsoft.com/office/drawing/2014/main" xmlns="" val="20009"/>
                    </a:ext>
                  </a:extLst>
                </a:gridCol>
                <a:gridCol w="285017">
                  <a:extLst>
                    <a:ext uri="{9D8B030D-6E8A-4147-A177-3AD203B41FA5}">
                      <a16:colId xmlns:a16="http://schemas.microsoft.com/office/drawing/2014/main" xmlns="" val="20010"/>
                    </a:ext>
                  </a:extLst>
                </a:gridCol>
                <a:gridCol w="285017">
                  <a:extLst>
                    <a:ext uri="{9D8B030D-6E8A-4147-A177-3AD203B41FA5}">
                      <a16:colId xmlns:a16="http://schemas.microsoft.com/office/drawing/2014/main" xmlns="" val="20011"/>
                    </a:ext>
                  </a:extLst>
                </a:gridCol>
                <a:gridCol w="689559">
                  <a:extLst>
                    <a:ext uri="{9D8B030D-6E8A-4147-A177-3AD203B41FA5}">
                      <a16:colId xmlns:a16="http://schemas.microsoft.com/office/drawing/2014/main" xmlns="" val="20012"/>
                    </a:ext>
                  </a:extLst>
                </a:gridCol>
              </a:tblGrid>
              <a:tr h="250254">
                <a:tc rowSpan="2" gridSpan="2">
                  <a:txBody>
                    <a:bodyPr/>
                    <a:lstStyle/>
                    <a:p>
                      <a:pPr algn="ctr" fontAlgn="ctr"/>
                      <a:r>
                        <a:rPr lang="en-US" altLang="ja-JP" sz="1000" b="1" i="0" u="none" strike="noStrike" dirty="0">
                          <a:solidFill>
                            <a:srgbClr val="000000"/>
                          </a:solidFill>
                          <a:latin typeface="ＭＳ Ｐゴシック"/>
                        </a:rPr>
                        <a:t>4</a:t>
                      </a:r>
                      <a:r>
                        <a:rPr lang="ja-JP" altLang="en-US" sz="1000" b="1" i="0" u="none" strike="noStrike" dirty="0">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kumimoji="1" lang="ja-JP" altLang="en-US"/>
                    </a:p>
                  </a:txBody>
                  <a:tcPr/>
                </a:tc>
                <a:tc rowSpan="3">
                  <a:txBody>
                    <a:bodyPr/>
                    <a:lstStyle/>
                    <a:p>
                      <a:pPr algn="ctr" fontAlgn="ctr"/>
                      <a:r>
                        <a:rPr lang="ja-JP" altLang="en-US" sz="1000" b="1" i="0" u="none" strike="noStrike" dirty="0">
                          <a:solidFill>
                            <a:srgbClr val="000000"/>
                          </a:solidFill>
                          <a:latin typeface="ＭＳ Ｐゴシック"/>
                        </a:rPr>
                        <a:t>通し番号</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ja-JP" altLang="en-US" sz="1000" b="1" i="0" u="none" strike="noStrike" dirty="0">
                          <a:solidFill>
                            <a:srgbClr val="000000"/>
                          </a:solidFill>
                          <a:latin typeface="ＭＳ Ｐゴシック"/>
                        </a:rPr>
                        <a:t>章立て</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kumimoji="1" lang="ja-JP" altLang="en-US"/>
                    </a:p>
                  </a:txBody>
                  <a:tcPr/>
                </a:tc>
                <a:tc rowSpan="3">
                  <a:txBody>
                    <a:bodyPr/>
                    <a:lstStyle/>
                    <a:p>
                      <a:pPr algn="ctr" rtl="0" fontAlgn="ctr"/>
                      <a:r>
                        <a:rPr lang="ja-JP" altLang="en-US" sz="1000" b="1" i="0" u="none" strike="noStrike">
                          <a:solidFill>
                            <a:srgbClr val="000000"/>
                          </a:solidFill>
                          <a:latin typeface="ＭＳ Ｐゴシック"/>
                        </a:rPr>
                        <a:t>改革項目</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1" i="0" u="none" strike="noStrike">
                          <a:solidFill>
                            <a:srgbClr val="000000"/>
                          </a:solidFill>
                          <a:latin typeface="ＭＳ Ｐゴシック"/>
                        </a:rPr>
                        <a:t>タイプ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gridSpan="4">
                  <a:txBody>
                    <a:bodyPr/>
                    <a:lstStyle/>
                    <a:p>
                      <a:pPr algn="ctr" fontAlgn="ctr"/>
                      <a:r>
                        <a:rPr lang="ja-JP" altLang="en-US" sz="1000" b="1" i="0" u="none" strike="noStrike">
                          <a:solidFill>
                            <a:srgbClr val="000000"/>
                          </a:solidFill>
                          <a:latin typeface="ＭＳ Ｐゴシック"/>
                        </a:rPr>
                        <a:t>改革スタイル</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3">
                  <a:txBody>
                    <a:bodyPr/>
                    <a:lstStyle/>
                    <a:p>
                      <a:pPr algn="ctr" fontAlgn="ctr"/>
                      <a:r>
                        <a:rPr lang="ja-JP" altLang="en-US" sz="1000" b="1" i="0" u="none" strike="noStrike">
                          <a:solidFill>
                            <a:srgbClr val="000000"/>
                          </a:solidFill>
                          <a:latin typeface="ＭＳ Ｐゴシック"/>
                        </a:rPr>
                        <a:t>部局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734">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1000" b="1" i="0" u="none" strike="noStrike">
                          <a:solidFill>
                            <a:srgbClr val="000000"/>
                          </a:solidFill>
                          <a:latin typeface="ＭＳ Ｐゴシック"/>
                        </a:rPr>
                        <a:t>政策の刷新</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執行の刷新</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投資・予算</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条例・規則・</a:t>
                      </a:r>
                      <a:br>
                        <a:rPr lang="ja-JP" altLang="en-US" sz="1000" b="1" i="0" u="none" strike="noStrike">
                          <a:solidFill>
                            <a:srgbClr val="000000"/>
                          </a:solidFill>
                          <a:latin typeface="ＭＳ Ｐゴシック"/>
                        </a:rPr>
                      </a:br>
                      <a:r>
                        <a:rPr lang="ja-JP" altLang="en-US" sz="1000" b="1" i="0" u="none" strike="noStrike">
                          <a:solidFill>
                            <a:srgbClr val="000000"/>
                          </a:solidFill>
                          <a:latin typeface="ＭＳ Ｐゴシック"/>
                        </a:rPr>
                        <a:t>運用ルール</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組織・経営形態</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1" i="0" u="none" strike="noStrike">
                          <a:solidFill>
                            <a:srgbClr val="000000"/>
                          </a:solidFill>
                          <a:latin typeface="ＭＳ Ｐゴシック"/>
                        </a:rPr>
                        <a:t>権限移譲</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xmlns="" val="10001"/>
                  </a:ext>
                </a:extLst>
              </a:tr>
              <a:tr h="956850">
                <a:tc>
                  <a:txBody>
                    <a:bodyPr/>
                    <a:lstStyle/>
                    <a:p>
                      <a:pPr algn="ctr" fontAlgn="ctr"/>
                      <a:r>
                        <a:rPr lang="ja-JP" altLang="en-US" sz="1000" b="1" i="0" u="none" strike="noStrike">
                          <a:solidFill>
                            <a:srgbClr val="000000"/>
                          </a:solidFill>
                          <a:latin typeface="ＭＳ Ｐゴシック"/>
                        </a:rPr>
                        <a:t>象限</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1" i="0" u="none" strike="noStrike">
                          <a:solidFill>
                            <a:srgbClr val="000000"/>
                          </a:solidFill>
                          <a:latin typeface="ＭＳ Ｐゴシック"/>
                        </a:rPr>
                        <a:t>大項目通し番号</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xmlns="" val="10002"/>
                  </a:ext>
                </a:extLst>
              </a:tr>
              <a:tr h="617374">
                <a:tc>
                  <a:txBody>
                    <a:bodyPr/>
                    <a:lstStyle/>
                    <a:p>
                      <a:pPr algn="ctr" fontAlgn="ctr"/>
                      <a:r>
                        <a:rPr lang="en-US" sz="1000" b="0" i="0" u="none" strike="noStrike" dirty="0">
                          <a:solidFill>
                            <a:srgbClr val="000000"/>
                          </a:solidFill>
                          <a:latin typeface="ＭＳ Ｐゴシック"/>
                        </a:rPr>
                        <a:t>D</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latin typeface="ＭＳ Ｐゴシック"/>
                        </a:rPr>
                        <a:t>-</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latin typeface="ＭＳ Ｐゴシック"/>
                        </a:rPr>
                        <a:t>(</a:t>
                      </a:r>
                      <a:r>
                        <a:rPr lang="en-US" altLang="ja-JP" sz="1000" b="0" i="0" u="none" strike="noStrike" dirty="0" smtClean="0">
                          <a:solidFill>
                            <a:srgbClr val="000000"/>
                          </a:solidFill>
                          <a:latin typeface="ＭＳ Ｐゴシック"/>
                        </a:rPr>
                        <a:t>111)</a:t>
                      </a:r>
                      <a:endParaRPr lang="en-US" altLang="ja-JP" sz="1000" b="0" i="0" u="none" strike="noStrike" dirty="0">
                        <a:solidFill>
                          <a:srgbClr val="000000"/>
                        </a:solidFill>
                        <a:latin typeface="ＭＳ Ｐゴシック"/>
                      </a:endParaRP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参考資料（個票）</a:t>
                      </a:r>
                    </a:p>
                  </a:txBody>
                  <a:tcPr marL="4630" marR="4630" marT="46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latin typeface="ＭＳ Ｐゴシック"/>
                        </a:rPr>
                        <a:t>御堂筋のあり方の抜本的な見直し</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latin typeface="ＭＳ Ｐゴシック"/>
                        </a:rPr>
                        <a:t>　</a:t>
                      </a:r>
                    </a:p>
                  </a:txBody>
                  <a:tcPr marL="4630" marR="4630" marT="4630" marB="0" vert="eaVert"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a:rPr>
                        <a:t>都市計画局</a:t>
                      </a:r>
                    </a:p>
                  </a:txBody>
                  <a:tcPr marL="4630" marR="4630" marT="4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5" name="スライド番号プレースホルダ 56"/>
          <p:cNvSpPr>
            <a:spLocks noGrp="1"/>
          </p:cNvSpPr>
          <p:nvPr>
            <p:ph type="sldNum" sz="quarter" idx="12"/>
          </p:nvPr>
        </p:nvSpPr>
        <p:spPr>
          <a:xfrm>
            <a:off x="8407474" y="6669360"/>
            <a:ext cx="720080" cy="177924"/>
          </a:xfrm>
        </p:spPr>
        <p:txBody>
          <a:bodyPr/>
          <a:lstStyle/>
          <a:p>
            <a:fld id="{CCEC3038-1CF1-4B63-9920-55248DCFBA97}" type="slidenum">
              <a:rPr kumimoji="1" lang="ja-JP" altLang="en-US" smtClean="0"/>
              <a:pPr/>
              <a:t>201</a:t>
            </a:fld>
            <a:endParaRPr kumimoji="1" lang="ja-JP" altLang="en-US" dirty="0"/>
          </a:p>
        </p:txBody>
      </p:sp>
    </p:spTree>
    <p:extLst>
      <p:ext uri="{BB962C8B-B14F-4D97-AF65-F5344CB8AC3E}">
        <p14:creationId xmlns:p14="http://schemas.microsoft.com/office/powerpoint/2010/main" val="32713292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7345662" y="4508954"/>
            <a:ext cx="1546818" cy="566541"/>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8415504" y="3595456"/>
            <a:ext cx="476975" cy="232900"/>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7345662" y="2996952"/>
            <a:ext cx="1546818" cy="59094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641156" y="3421661"/>
            <a:ext cx="1624301" cy="809885"/>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488316" y="1606601"/>
            <a:ext cx="1404164" cy="38223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5004048" cy="338554"/>
          </a:xfrm>
          <a:prstGeom prst="rect">
            <a:avLst/>
          </a:prstGeom>
          <a:noFill/>
        </p:spPr>
        <p:txBody>
          <a:bodyPr wrap="square" rtlCol="0">
            <a:spAutoFit/>
          </a:bodyPr>
          <a:lstStyle/>
          <a:p>
            <a:pPr lvl="0"/>
            <a:r>
              <a:rPr lang="ja-JP" altLang="en-US" sz="1600" u="sng" dirty="0" smtClean="0">
                <a:latin typeface="+mn-ea"/>
                <a:cs typeface="Meiryo UI" pitchFamily="50" charset="-128"/>
              </a:rPr>
              <a:t>新公会計制度の導入</a:t>
            </a:r>
            <a:endParaRPr kumimoji="1" lang="en-US" altLang="ja-JP" sz="1600" u="sng" dirty="0" smtClean="0"/>
          </a:p>
        </p:txBody>
      </p:sp>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smtClean="0"/>
              <a:t>①分野：　</a:t>
            </a:r>
            <a:r>
              <a:rPr lang="ja-JP" altLang="en-US" sz="1400" dirty="0" smtClean="0"/>
              <a:t>－</a:t>
            </a:r>
            <a:endParaRPr kumimoji="1" lang="en-US" altLang="ja-JP" sz="1400" dirty="0" smtClean="0"/>
          </a:p>
          <a:p>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lang="ja-JP" altLang="en-US" sz="1400" dirty="0"/>
              <a:t> </a:t>
            </a:r>
            <a:r>
              <a:rPr lang="ja-JP" altLang="en-US" sz="1400" dirty="0" smtClean="0"/>
              <a:t> </a:t>
            </a:r>
            <a:r>
              <a:rPr kumimoji="1" lang="ja-JP" altLang="en-US" sz="1400" dirty="0" smtClean="0"/>
              <a:t>　</a:t>
            </a:r>
            <a:r>
              <a:rPr lang="ja-JP" altLang="en-US" sz="1400" dirty="0" smtClean="0"/>
              <a:t> ☑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a:t>　</a:t>
            </a:r>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会計室</a:t>
            </a:r>
            <a:endParaRPr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en-US" altLang="ja-JP" sz="1400" dirty="0" smtClean="0"/>
              <a:t>2015</a:t>
            </a:r>
            <a:r>
              <a:rPr kumimoji="1" lang="ja-JP" altLang="en-US" sz="1400" dirty="0" smtClean="0"/>
              <a:t>年度</a:t>
            </a:r>
            <a:r>
              <a:rPr lang="ja-JP" altLang="en-US" sz="1400" dirty="0" smtClean="0"/>
              <a:t>（導入）</a:t>
            </a:r>
            <a:endParaRPr kumimoji="1" lang="ja-JP" altLang="en-US" sz="1400" dirty="0"/>
          </a:p>
        </p:txBody>
      </p:sp>
      <p:sp>
        <p:nvSpPr>
          <p:cNvPr id="6" name="テキスト ボックス 5"/>
          <p:cNvSpPr txBox="1"/>
          <p:nvPr/>
        </p:nvSpPr>
        <p:spPr>
          <a:xfrm>
            <a:off x="8388424" y="0"/>
            <a:ext cx="683568" cy="307777"/>
          </a:xfrm>
          <a:prstGeom prst="rect">
            <a:avLst/>
          </a:prstGeom>
          <a:noFill/>
        </p:spPr>
        <p:txBody>
          <a:bodyPr wrap="square" rtlCol="0">
            <a:spAutoFit/>
          </a:bodyPr>
          <a:lstStyle/>
          <a:p>
            <a:r>
              <a:rPr kumimoji="1" lang="en-US" altLang="ja-JP" sz="1400" dirty="0" smtClean="0"/>
              <a:t>A(39) </a:t>
            </a:r>
            <a:endParaRPr kumimoji="1" lang="ja-JP" altLang="en-US" sz="1400" dirty="0"/>
          </a:p>
        </p:txBody>
      </p:sp>
      <p:sp>
        <p:nvSpPr>
          <p:cNvPr id="8" name="スライド番号プレースホルダ 7"/>
          <p:cNvSpPr>
            <a:spLocks noGrp="1"/>
          </p:cNvSpPr>
          <p:nvPr>
            <p:ph type="sldNum" sz="quarter" idx="12"/>
          </p:nvPr>
        </p:nvSpPr>
        <p:spPr/>
        <p:txBody>
          <a:bodyPr/>
          <a:lstStyle/>
          <a:p>
            <a:fld id="{CCEC3038-1CF1-4B63-9920-55248DCFBA97}" type="slidenum">
              <a:rPr kumimoji="1" lang="ja-JP" altLang="en-US" smtClean="0"/>
              <a:pPr/>
              <a:t>202</a:t>
            </a:fld>
            <a:endParaRPr kumimoji="1" lang="ja-JP" altLang="en-US" dirty="0"/>
          </a:p>
        </p:txBody>
      </p:sp>
      <p:sp>
        <p:nvSpPr>
          <p:cNvPr id="20" name="角丸四角形 19"/>
          <p:cNvSpPr/>
          <p:nvPr/>
        </p:nvSpPr>
        <p:spPr>
          <a:xfrm>
            <a:off x="8060527" y="3943478"/>
            <a:ext cx="315113" cy="2098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577366" y="4153376"/>
            <a:ext cx="315113" cy="2098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349199" y="4324045"/>
            <a:ext cx="315113" cy="20989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208334338"/>
              </p:ext>
            </p:extLst>
          </p:nvPr>
        </p:nvGraphicFramePr>
        <p:xfrm>
          <a:off x="2275940" y="476672"/>
          <a:ext cx="6696744" cy="5400600"/>
        </p:xfrm>
        <a:graphic>
          <a:graphicData uri="http://schemas.openxmlformats.org/drawingml/2006/table">
            <a:tbl>
              <a:tblPr firstRow="1">
                <a:tableStyleId>{5C22544A-7EE6-4342-B048-85BDC9FD1C3A}</a:tableStyleId>
              </a:tblPr>
              <a:tblGrid>
                <a:gridCol w="1674186"/>
                <a:gridCol w="1674186"/>
                <a:gridCol w="1674186"/>
                <a:gridCol w="1674186"/>
              </a:tblGrid>
              <a:tr h="500292">
                <a:tc>
                  <a:txBody>
                    <a:bodyPr/>
                    <a:lstStyle/>
                    <a:p>
                      <a:pPr algn="ctr"/>
                      <a:r>
                        <a:rPr kumimoji="1" lang="ja-JP" altLang="en-US" sz="1400" dirty="0" smtClean="0"/>
                        <a:t>改革前の課題</a:t>
                      </a:r>
                      <a:endParaRPr kumimoji="1" lang="en-US" altLang="ja-JP" sz="1400" dirty="0" smtClean="0"/>
                    </a:p>
                    <a:p>
                      <a:pPr algn="ctr"/>
                      <a:r>
                        <a:rPr kumimoji="1" lang="ja-JP" altLang="en-US" sz="1400" dirty="0" smtClean="0"/>
                        <a:t>（</a:t>
                      </a:r>
                      <a:r>
                        <a:rPr kumimoji="1" lang="en-US" altLang="ja-JP" sz="1400" dirty="0" smtClean="0"/>
                        <a:t>Why</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改革の方向性</a:t>
                      </a:r>
                      <a:endParaRPr kumimoji="1" lang="en-US" altLang="ja-JP" sz="1400" dirty="0" smtClean="0"/>
                    </a:p>
                    <a:p>
                      <a:pPr algn="ctr"/>
                      <a:r>
                        <a:rPr kumimoji="1" lang="ja-JP" altLang="en-US" sz="1400" dirty="0" smtClean="0"/>
                        <a:t>（</a:t>
                      </a:r>
                      <a:r>
                        <a:rPr kumimoji="1" lang="en-US" altLang="ja-JP" sz="1400" dirty="0" smtClean="0"/>
                        <a:t>Vision</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何をどう改革したか</a:t>
                      </a:r>
                      <a:endParaRPr kumimoji="1" lang="en-US" altLang="ja-JP" sz="1400" dirty="0" smtClean="0"/>
                    </a:p>
                    <a:p>
                      <a:pPr algn="ctr"/>
                      <a:r>
                        <a:rPr kumimoji="1" lang="ja-JP" altLang="en-US" sz="1400" dirty="0" smtClean="0"/>
                        <a:t>（</a:t>
                      </a:r>
                      <a:r>
                        <a:rPr kumimoji="1" lang="en-US" altLang="ja-JP" sz="1400" dirty="0" smtClean="0"/>
                        <a:t>What</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主な成果</a:t>
                      </a:r>
                      <a:endParaRPr kumimoji="1" lang="en-US" altLang="ja-JP" sz="1400" dirty="0" smtClean="0"/>
                    </a:p>
                    <a:p>
                      <a:pPr algn="ctr"/>
                      <a:r>
                        <a:rPr kumimoji="1" lang="ja-JP" altLang="en-US" sz="1400" dirty="0" smtClean="0"/>
                        <a:t>（</a:t>
                      </a:r>
                      <a:r>
                        <a:rPr kumimoji="1" lang="en-US" altLang="ja-JP" sz="1400" dirty="0" smtClean="0"/>
                        <a:t>Outcome</a:t>
                      </a:r>
                      <a:r>
                        <a:rPr kumimoji="1" lang="ja-JP" altLang="en-US" sz="1400" dirty="0" smtClean="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2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00" kern="120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latin typeface="+mn-lt"/>
                          <a:ea typeface="+mn-ea"/>
                          <a:cs typeface="+mn-cs"/>
                        </a:rPr>
                        <a:t>　旧来の官庁会計である現金主義・単式簿記は、次のような課題を抱えている。</a:t>
                      </a:r>
                      <a:endParaRPr kumimoji="1" lang="en-US" altLang="ja-JP" sz="1200" kern="1200" dirty="0" smtClean="0">
                        <a:solidFill>
                          <a:schemeClr val="dk1"/>
                        </a:solidFill>
                        <a:latin typeface="+mn-lt"/>
                        <a:ea typeface="+mn-ea"/>
                        <a:cs typeface="+mn-cs"/>
                      </a:endParaRPr>
                    </a:p>
                    <a:p>
                      <a:pPr algn="just">
                        <a:lnSpc>
                          <a:spcPct val="100000"/>
                        </a:lnSpc>
                      </a:pPr>
                      <a:endParaRPr kumimoji="1" lang="en-US" altLang="ja-JP" sz="1200" kern="1200" dirty="0" smtClean="0">
                        <a:solidFill>
                          <a:schemeClr val="dk1"/>
                        </a:solidFill>
                        <a:latin typeface="+mn-lt"/>
                        <a:ea typeface="+mn-ea"/>
                        <a:cs typeface="+mn-cs"/>
                      </a:endParaRPr>
                    </a:p>
                    <a:p>
                      <a:pPr algn="just">
                        <a:lnSpc>
                          <a:spcPct val="100000"/>
                        </a:lnSpc>
                      </a:pPr>
                      <a:r>
                        <a:rPr kumimoji="1" lang="ja-JP" altLang="en-US" sz="1200" kern="1200" dirty="0" smtClean="0">
                          <a:solidFill>
                            <a:schemeClr val="dk1"/>
                          </a:solidFill>
                          <a:latin typeface="+mn-lt"/>
                          <a:ea typeface="+mn-ea"/>
                          <a:cs typeface="+mn-cs"/>
                        </a:rPr>
                        <a:t>・資産・負債に関するストック情報が不十分</a:t>
                      </a:r>
                      <a:endParaRPr kumimoji="1" lang="en-US" altLang="ja-JP" sz="1200" kern="1200" dirty="0" smtClean="0">
                        <a:solidFill>
                          <a:schemeClr val="dk1"/>
                        </a:solidFill>
                        <a:latin typeface="+mn-lt"/>
                        <a:ea typeface="+mn-ea"/>
                        <a:cs typeface="+mn-cs"/>
                      </a:endParaRPr>
                    </a:p>
                    <a:p>
                      <a:pPr algn="just">
                        <a:lnSpc>
                          <a:spcPct val="100000"/>
                        </a:lnSpc>
                      </a:pPr>
                      <a:r>
                        <a:rPr kumimoji="1" lang="ja-JP" altLang="en-US" sz="1200" kern="1200" dirty="0" smtClean="0">
                          <a:solidFill>
                            <a:schemeClr val="dk1"/>
                          </a:solidFill>
                          <a:latin typeface="+mn-lt"/>
                          <a:ea typeface="+mn-ea"/>
                          <a:cs typeface="+mn-cs"/>
                        </a:rPr>
                        <a:t>・減価償却費等のコスト情報が不十分</a:t>
                      </a:r>
                    </a:p>
                    <a:p>
                      <a:pPr algn="just">
                        <a:lnSpc>
                          <a:spcPct val="100000"/>
                        </a:lnSpc>
                      </a:pPr>
                      <a:r>
                        <a:rPr kumimoji="1" lang="ja-JP" altLang="en-US" sz="1200" kern="1200" dirty="0" smtClean="0">
                          <a:solidFill>
                            <a:schemeClr val="dk1"/>
                          </a:solidFill>
                          <a:latin typeface="+mn-lt"/>
                          <a:ea typeface="+mn-ea"/>
                          <a:cs typeface="+mn-cs"/>
                        </a:rPr>
                        <a:t>・財務情報の開示に関する一定のルールがなく、説明責任を果たせない</a:t>
                      </a:r>
                      <a:endParaRPr kumimoji="1" lang="en-US" altLang="ja-JP" sz="1200" kern="1200" dirty="0" smtClean="0">
                        <a:solidFill>
                          <a:schemeClr val="dk1"/>
                        </a:solidFill>
                        <a:latin typeface="+mn-lt"/>
                        <a:ea typeface="+mn-ea"/>
                        <a:cs typeface="+mn-cs"/>
                      </a:endParaRPr>
                    </a:p>
                    <a:p>
                      <a:pPr algn="just">
                        <a:lnSpc>
                          <a:spcPct val="100000"/>
                        </a:lnSpc>
                      </a:pPr>
                      <a:r>
                        <a:rPr kumimoji="1" lang="ja-JP" altLang="en-US" sz="1200" kern="1200" dirty="0" smtClean="0">
                          <a:solidFill>
                            <a:schemeClr val="dk1"/>
                          </a:solidFill>
                          <a:latin typeface="+mn-lt"/>
                          <a:ea typeface="+mn-ea"/>
                          <a:cs typeface="+mn-cs"/>
                        </a:rPr>
                        <a:t>・予算（</a:t>
                      </a:r>
                      <a:r>
                        <a:rPr kumimoji="1" lang="en-US" altLang="ja-JP" sz="1200" kern="1200" dirty="0" smtClean="0">
                          <a:solidFill>
                            <a:schemeClr val="dk1"/>
                          </a:solidFill>
                          <a:latin typeface="+mn-lt"/>
                          <a:ea typeface="+mn-ea"/>
                          <a:cs typeface="+mn-cs"/>
                        </a:rPr>
                        <a:t>Plan</a:t>
                      </a:r>
                      <a:r>
                        <a:rPr kumimoji="1" lang="ja-JP" altLang="en-US" sz="1200" kern="1200" dirty="0" smtClean="0">
                          <a:solidFill>
                            <a:schemeClr val="dk1"/>
                          </a:solidFill>
                          <a:latin typeface="+mn-lt"/>
                          <a:ea typeface="+mn-ea"/>
                          <a:cs typeface="+mn-cs"/>
                        </a:rPr>
                        <a:t>）と執行（</a:t>
                      </a:r>
                      <a:r>
                        <a:rPr kumimoji="1" lang="en-US" altLang="ja-JP" sz="1200" kern="1200" dirty="0" smtClean="0">
                          <a:solidFill>
                            <a:schemeClr val="dk1"/>
                          </a:solidFill>
                          <a:latin typeface="+mn-lt"/>
                          <a:ea typeface="+mn-ea"/>
                          <a:cs typeface="+mn-cs"/>
                        </a:rPr>
                        <a:t>Do</a:t>
                      </a:r>
                      <a:r>
                        <a:rPr kumimoji="1" lang="ja-JP" altLang="en-US" sz="1200" kern="1200" dirty="0" smtClean="0">
                          <a:solidFill>
                            <a:schemeClr val="dk1"/>
                          </a:solidFill>
                          <a:latin typeface="+mn-lt"/>
                          <a:ea typeface="+mn-ea"/>
                          <a:cs typeface="+mn-cs"/>
                        </a:rPr>
                        <a:t>）が重視され、検証（</a:t>
                      </a:r>
                      <a:r>
                        <a:rPr kumimoji="1" lang="en-US" altLang="ja-JP" sz="1200" kern="1200" dirty="0" smtClean="0">
                          <a:solidFill>
                            <a:schemeClr val="dk1"/>
                          </a:solidFill>
                          <a:latin typeface="+mn-lt"/>
                          <a:ea typeface="+mn-ea"/>
                          <a:cs typeface="+mn-cs"/>
                        </a:rPr>
                        <a:t>Check</a:t>
                      </a:r>
                      <a:r>
                        <a:rPr kumimoji="1" lang="ja-JP" altLang="en-US" sz="1200" kern="1200" dirty="0" smtClean="0">
                          <a:solidFill>
                            <a:schemeClr val="dk1"/>
                          </a:solidFill>
                          <a:latin typeface="+mn-lt"/>
                          <a:ea typeface="+mn-ea"/>
                          <a:cs typeface="+mn-cs"/>
                        </a:rPr>
                        <a:t>） や見直し（</a:t>
                      </a:r>
                      <a:r>
                        <a:rPr kumimoji="1" lang="en-US" altLang="ja-JP" sz="1200" kern="1200" dirty="0" smtClean="0">
                          <a:solidFill>
                            <a:schemeClr val="dk1"/>
                          </a:solidFill>
                          <a:latin typeface="+mn-lt"/>
                          <a:ea typeface="+mn-ea"/>
                          <a:cs typeface="+mn-cs"/>
                        </a:rPr>
                        <a:t>Action</a:t>
                      </a:r>
                      <a:r>
                        <a:rPr kumimoji="1" lang="ja-JP" altLang="en-US" sz="1200" kern="1200" dirty="0" smtClean="0">
                          <a:solidFill>
                            <a:schemeClr val="dk1"/>
                          </a:solidFill>
                          <a:latin typeface="+mn-lt"/>
                          <a:ea typeface="+mn-ea"/>
                          <a:cs typeface="+mn-cs"/>
                        </a:rPr>
                        <a:t>）が十分ではない </a:t>
                      </a:r>
                      <a:endParaRPr kumimoji="1" lang="en-US" altLang="ja-JP" sz="12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kumimoji="1" lang="en-US" altLang="ja-JP" sz="1200" kern="1200" dirty="0" smtClean="0">
                        <a:solidFill>
                          <a:schemeClr val="dk1"/>
                        </a:solidFill>
                        <a:latin typeface="+mn-lt"/>
                        <a:ea typeface="+mn-ea"/>
                        <a:cs typeface="+mn-cs"/>
                      </a:endParaRPr>
                    </a:p>
                    <a:p>
                      <a:pPr marL="0" algn="just" defTabSz="914400" rtl="0" eaLnBrk="1" latinLnBrk="0" hangingPunct="1"/>
                      <a:r>
                        <a:rPr kumimoji="1" lang="ja-JP" altLang="en-US" sz="1200" kern="1200" dirty="0" smtClean="0">
                          <a:solidFill>
                            <a:schemeClr val="dk1"/>
                          </a:solidFill>
                          <a:latin typeface="+mn-lt"/>
                          <a:ea typeface="+mn-ea"/>
                          <a:cs typeface="+mn-cs"/>
                        </a:rPr>
                        <a:t>　全国的にも先進性の高い大阪府と同様の新公会計制度（発生主義・複式簿記・日々仕訳）を導入する。</a:t>
                      </a:r>
                      <a:endParaRPr kumimoji="1" lang="en-US" altLang="ja-JP" sz="1200" kern="1200" dirty="0" smtClean="0">
                        <a:solidFill>
                          <a:schemeClr val="dk1"/>
                        </a:solidFill>
                        <a:latin typeface="+mn-lt"/>
                        <a:ea typeface="+mn-ea"/>
                        <a:cs typeface="+mn-cs"/>
                      </a:endParaRPr>
                    </a:p>
                    <a:p>
                      <a:pPr marL="0" algn="l" defTabSz="914400" rtl="0" eaLnBrk="1" latinLnBrk="0" hangingPunct="1"/>
                      <a:endParaRPr kumimoji="1" lang="en-US" altLang="ja-JP" sz="1200" kern="1200" dirty="0" smtClean="0">
                        <a:solidFill>
                          <a:schemeClr val="dk1"/>
                        </a:solidFill>
                        <a:latin typeface="+mn-lt"/>
                        <a:ea typeface="+mn-ea"/>
                        <a:cs typeface="+mn-cs"/>
                      </a:endParaRPr>
                    </a:p>
                    <a:p>
                      <a:pPr marL="0" algn="just" defTabSz="914400" rtl="0" eaLnBrk="1" latinLnBrk="0" hangingPunct="1"/>
                      <a:r>
                        <a:rPr kumimoji="1" lang="ja-JP" altLang="en-US" sz="1200" kern="1200" dirty="0" smtClean="0">
                          <a:solidFill>
                            <a:schemeClr val="dk1"/>
                          </a:solidFill>
                          <a:latin typeface="+mn-lt"/>
                          <a:ea typeface="+mn-ea"/>
                          <a:cs typeface="+mn-cs"/>
                        </a:rPr>
                        <a:t>　財務諸表を作成し、従来の官庁会計では見えにくかったストック情報やコスト情報を明らかにする。</a:t>
                      </a:r>
                      <a:endParaRPr kumimoji="1" lang="en-US" altLang="ja-JP" sz="1200" kern="1200" dirty="0" smtClean="0">
                        <a:solidFill>
                          <a:schemeClr val="dk1"/>
                        </a:solidFill>
                        <a:latin typeface="+mn-lt"/>
                        <a:ea typeface="+mn-ea"/>
                        <a:cs typeface="+mn-cs"/>
                      </a:endParaRPr>
                    </a:p>
                    <a:p>
                      <a:pPr marL="0" algn="l" defTabSz="914400" rtl="0" eaLnBrk="1" latinLnBrk="0" hangingPunct="1"/>
                      <a:endParaRPr kumimoji="1" lang="en-US" altLang="ja-JP" sz="1200" kern="1200" dirty="0" smtClean="0">
                        <a:solidFill>
                          <a:schemeClr val="dk1"/>
                        </a:solidFill>
                        <a:latin typeface="+mn-lt"/>
                        <a:ea typeface="+mn-ea"/>
                        <a:cs typeface="+mn-cs"/>
                      </a:endParaRPr>
                    </a:p>
                    <a:p>
                      <a:pPr marL="0" algn="just" defTabSz="914400" rtl="0" eaLnBrk="1" latinLnBrk="0" hangingPunct="1"/>
                      <a:r>
                        <a:rPr kumimoji="1" lang="ja-JP" altLang="en-US" sz="1200" kern="1200" dirty="0" smtClean="0">
                          <a:solidFill>
                            <a:schemeClr val="dk1"/>
                          </a:solidFill>
                          <a:latin typeface="+mn-lt"/>
                          <a:ea typeface="+mn-ea"/>
                          <a:cs typeface="+mn-cs"/>
                        </a:rPr>
                        <a:t>　各事業部門が自ら財務諸表を分析し、フルコスト情報等を把握して事業の分析や改善に生かせるよう、職員一人ひとりの能力を向上させる。</a:t>
                      </a:r>
                      <a:endParaRPr kumimoji="1" lang="en-US" altLang="ja-JP" sz="1200" kern="120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spcBef>
                          <a:spcPts val="0"/>
                        </a:spcBef>
                      </a:pPr>
                      <a:endParaRPr kumimoji="1" lang="en-US" altLang="ja-JP" sz="1200" kern="1200" dirty="0" smtClean="0">
                        <a:solidFill>
                          <a:schemeClr val="dk1"/>
                        </a:solidFill>
                        <a:latin typeface="+mn-lt"/>
                        <a:ea typeface="+mn-ea"/>
                        <a:cs typeface="+mn-cs"/>
                      </a:endParaRPr>
                    </a:p>
                    <a:p>
                      <a:pPr marL="0" indent="0" algn="just">
                        <a:spcBef>
                          <a:spcPts val="0"/>
                        </a:spcBef>
                      </a:pPr>
                      <a:r>
                        <a:rPr kumimoji="1" lang="ja-JP" altLang="en-US" sz="1200" kern="1200" dirty="0" smtClean="0">
                          <a:solidFill>
                            <a:schemeClr val="dk1"/>
                          </a:solidFill>
                          <a:latin typeface="+mn-lt"/>
                          <a:ea typeface="+mn-ea"/>
                          <a:cs typeface="+mn-cs"/>
                        </a:rPr>
                        <a:t>・財務諸表作成基準等の策定</a:t>
                      </a:r>
                      <a:endParaRPr kumimoji="1" lang="en-US" altLang="ja-JP" sz="1200" kern="1200" dirty="0" smtClean="0">
                        <a:solidFill>
                          <a:schemeClr val="dk1"/>
                        </a:solidFill>
                        <a:latin typeface="+mn-lt"/>
                        <a:ea typeface="+mn-ea"/>
                        <a:cs typeface="+mn-cs"/>
                      </a:endParaRPr>
                    </a:p>
                    <a:p>
                      <a:pPr marL="0" indent="0" algn="just">
                        <a:spcBef>
                          <a:spcPts val="0"/>
                        </a:spcBef>
                      </a:pPr>
                      <a:r>
                        <a:rPr kumimoji="1" lang="ja-JP" altLang="en-US" sz="1200" kern="1200" dirty="0" smtClean="0">
                          <a:solidFill>
                            <a:schemeClr val="dk1"/>
                          </a:solidFill>
                          <a:latin typeface="+mn-lt"/>
                          <a:ea typeface="+mn-ea"/>
                          <a:cs typeface="+mn-cs"/>
                        </a:rPr>
                        <a:t>・システム改修の実施</a:t>
                      </a:r>
                      <a:endParaRPr kumimoji="1" lang="en-US" altLang="ja-JP" sz="1200" kern="1200" dirty="0" smtClean="0">
                        <a:solidFill>
                          <a:schemeClr val="dk1"/>
                        </a:solidFill>
                        <a:latin typeface="+mn-lt"/>
                        <a:ea typeface="+mn-ea"/>
                        <a:cs typeface="+mn-cs"/>
                      </a:endParaRPr>
                    </a:p>
                    <a:p>
                      <a:pPr marL="0" indent="0">
                        <a:spcBef>
                          <a:spcPts val="0"/>
                        </a:spcBef>
                      </a:pPr>
                      <a:endParaRPr kumimoji="1" lang="en-US" altLang="ja-JP" sz="12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dk1"/>
                          </a:solidFill>
                          <a:latin typeface="+mn-lt"/>
                          <a:ea typeface="+mn-ea"/>
                          <a:cs typeface="+mn-cs"/>
                        </a:rPr>
                        <a:t>・事業別財務諸表の作成単位の決定</a:t>
                      </a:r>
                      <a:endParaRPr kumimoji="1" lang="en-US" altLang="ja-JP" sz="1200" kern="1200" dirty="0" smtClean="0">
                        <a:solidFill>
                          <a:schemeClr val="dk1"/>
                        </a:solidFill>
                        <a:latin typeface="+mn-lt"/>
                        <a:ea typeface="+mn-ea"/>
                        <a:cs typeface="+mn-cs"/>
                      </a:endParaRPr>
                    </a:p>
                    <a:p>
                      <a:pPr marL="0" indent="0">
                        <a:spcBef>
                          <a:spcPts val="0"/>
                        </a:spcBef>
                      </a:pPr>
                      <a:endParaRPr kumimoji="1" lang="en-US" altLang="ja-JP" sz="1200" kern="1200" dirty="0" smtClean="0">
                        <a:solidFill>
                          <a:schemeClr val="dk1"/>
                        </a:solidFill>
                        <a:latin typeface="+mn-lt"/>
                        <a:ea typeface="+mn-ea"/>
                        <a:cs typeface="+mn-cs"/>
                      </a:endParaRPr>
                    </a:p>
                    <a:p>
                      <a:pPr marL="0" indent="0" algn="just">
                        <a:spcBef>
                          <a:spcPts val="0"/>
                        </a:spcBef>
                      </a:pPr>
                      <a:r>
                        <a:rPr kumimoji="1" lang="ja-JP" altLang="en-US" sz="1200" kern="1200" dirty="0" smtClean="0">
                          <a:solidFill>
                            <a:schemeClr val="dk1"/>
                          </a:solidFill>
                          <a:latin typeface="+mn-lt"/>
                          <a:ea typeface="+mn-ea"/>
                          <a:cs typeface="+mn-cs"/>
                        </a:rPr>
                        <a:t>・新公会計制度や財務諸表の基礎知識等に関する職員研修の実施</a:t>
                      </a:r>
                      <a:endParaRPr kumimoji="1" lang="en-US" altLang="ja-JP" sz="1200" kern="1200" dirty="0" smtClean="0">
                        <a:solidFill>
                          <a:schemeClr val="dk1"/>
                        </a:solidFill>
                        <a:latin typeface="+mn-lt"/>
                        <a:ea typeface="+mn-ea"/>
                        <a:cs typeface="+mn-cs"/>
                      </a:endParaRPr>
                    </a:p>
                    <a:p>
                      <a:pPr marL="0" indent="0">
                        <a:spcBef>
                          <a:spcPts val="0"/>
                        </a:spcBef>
                      </a:pPr>
                      <a:endParaRPr kumimoji="1" lang="en-US" altLang="ja-JP" sz="1200" kern="1200" dirty="0" smtClean="0">
                        <a:solidFill>
                          <a:schemeClr val="dk1"/>
                        </a:solidFill>
                        <a:latin typeface="+mn-lt"/>
                        <a:ea typeface="+mn-ea"/>
                        <a:cs typeface="+mn-cs"/>
                      </a:endParaRPr>
                    </a:p>
                    <a:p>
                      <a:pPr marL="0" indent="0" algn="just">
                        <a:spcBef>
                          <a:spcPts val="0"/>
                        </a:spcBef>
                      </a:pPr>
                      <a:r>
                        <a:rPr kumimoji="1" lang="ja-JP" altLang="en-US" sz="1200" kern="1200" dirty="0" smtClean="0">
                          <a:solidFill>
                            <a:schemeClr val="tx1"/>
                          </a:solidFill>
                          <a:latin typeface="+mn-lt"/>
                          <a:ea typeface="+mn-ea"/>
                          <a:cs typeface="+mn-cs"/>
                        </a:rPr>
                        <a:t>・上記の財務諸表作成基準等に基づく資産・負債の評価及び公有財産台帳の整備</a:t>
                      </a:r>
                      <a:endParaRPr kumimoji="1" lang="en-US" altLang="ja-JP" sz="1200" kern="120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en-US" altLang="ja-JP" sz="1200" dirty="0" smtClean="0"/>
                    </a:p>
                    <a:p>
                      <a:pPr marL="0" algn="l" defTabSz="914400" rtl="0" eaLnBrk="1" latinLnBrk="0" hangingPunct="1"/>
                      <a:r>
                        <a:rPr kumimoji="1" lang="ja-JP" altLang="en-US" sz="1200" kern="1200" dirty="0" smtClean="0">
                          <a:solidFill>
                            <a:schemeClr val="dk1"/>
                          </a:solidFill>
                          <a:latin typeface="+mn-lt"/>
                          <a:ea typeface="+mn-ea"/>
                          <a:cs typeface="+mn-cs"/>
                        </a:rPr>
                        <a:t>・職員研修の実施実績</a:t>
                      </a:r>
                      <a:endParaRPr kumimoji="1" lang="en-US" altLang="ja-JP" sz="1200" kern="1200" dirty="0" smtClean="0">
                        <a:solidFill>
                          <a:schemeClr val="dk1"/>
                        </a:solidFill>
                        <a:latin typeface="+mn-lt"/>
                        <a:ea typeface="+mn-ea"/>
                        <a:cs typeface="+mn-cs"/>
                      </a:endParaRPr>
                    </a:p>
                    <a:p>
                      <a:pPr marL="0" algn="l" defTabSz="914400" rtl="0" eaLnBrk="1" latinLnBrk="0" hangingPunct="1"/>
                      <a:r>
                        <a:rPr kumimoji="1" lang="ja-JP" altLang="en-US" sz="1200" strike="noStrike" kern="1200" dirty="0" smtClean="0">
                          <a:solidFill>
                            <a:srgbClr val="FF0000"/>
                          </a:solidFill>
                          <a:latin typeface="+mn-lt"/>
                          <a:ea typeface="+mn-ea"/>
                          <a:cs typeface="+mn-cs"/>
                        </a:rPr>
                        <a:t>　</a:t>
                      </a:r>
                      <a:r>
                        <a:rPr kumimoji="1" lang="ja-JP" altLang="en-US" sz="1200" strike="noStrike" kern="1200" baseline="0" dirty="0" smtClean="0">
                          <a:solidFill>
                            <a:srgbClr val="FF0000"/>
                          </a:solidFill>
                          <a:latin typeface="+mn-lt"/>
                          <a:ea typeface="+mn-ea"/>
                          <a:cs typeface="+mn-cs"/>
                        </a:rPr>
                        <a:t>　</a:t>
                      </a:r>
                      <a:r>
                        <a:rPr kumimoji="1" lang="en-US" altLang="ja-JP" sz="1200" strike="noStrike" kern="1200" baseline="0" dirty="0" smtClean="0">
                          <a:solidFill>
                            <a:schemeClr val="tx1"/>
                          </a:solidFill>
                          <a:latin typeface="+mn-lt"/>
                          <a:ea typeface="+mn-ea"/>
                          <a:cs typeface="+mn-cs"/>
                        </a:rPr>
                        <a:t>4,400</a:t>
                      </a:r>
                      <a:r>
                        <a:rPr kumimoji="1" lang="ja-JP" altLang="en-US" sz="1200" strike="noStrike" kern="1200" baseline="0" dirty="0" smtClean="0">
                          <a:solidFill>
                            <a:schemeClr val="tx1"/>
                          </a:solidFill>
                          <a:latin typeface="+mn-lt"/>
                          <a:ea typeface="+mn-ea"/>
                          <a:cs typeface="+mn-cs"/>
                        </a:rPr>
                        <a:t>人</a:t>
                      </a:r>
                      <a:r>
                        <a:rPr kumimoji="1" lang="en-US" altLang="ja-JP" sz="1200" strike="noStrike" kern="1200" baseline="0" dirty="0" smtClean="0">
                          <a:solidFill>
                            <a:schemeClr val="tx1"/>
                          </a:solidFill>
                          <a:latin typeface="+mn-lt"/>
                          <a:ea typeface="+mn-ea"/>
                          <a:cs typeface="+mn-cs"/>
                        </a:rPr>
                        <a:t>(2013</a:t>
                      </a:r>
                      <a:r>
                        <a:rPr kumimoji="1" lang="ja-JP" altLang="en-US" sz="1200" strike="noStrike" kern="1200" baseline="0" dirty="0" smtClean="0">
                          <a:solidFill>
                            <a:schemeClr val="tx1"/>
                          </a:solidFill>
                          <a:latin typeface="+mn-lt"/>
                          <a:ea typeface="+mn-ea"/>
                          <a:cs typeface="+mn-cs"/>
                        </a:rPr>
                        <a:t>年度</a:t>
                      </a:r>
                      <a:r>
                        <a:rPr kumimoji="1" lang="en-US" altLang="ja-JP" sz="1200" strike="noStrike" kern="1200" baseline="0" dirty="0" smtClean="0">
                          <a:solidFill>
                            <a:schemeClr val="tx1"/>
                          </a:solidFill>
                          <a:latin typeface="+mn-lt"/>
                          <a:ea typeface="+mn-ea"/>
                          <a:cs typeface="+mn-cs"/>
                        </a:rPr>
                        <a:t>)</a:t>
                      </a:r>
                    </a:p>
                    <a:p>
                      <a:pPr marL="808038" marR="0" indent="-808038"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rgbClr val="FF0000"/>
                          </a:solidFill>
                          <a:latin typeface="+mn-lt"/>
                          <a:ea typeface="+mn-ea"/>
                          <a:cs typeface="+mn-cs"/>
                        </a:rPr>
                        <a:t>　　</a:t>
                      </a:r>
                      <a:r>
                        <a:rPr kumimoji="1" lang="en-US" altLang="ja-JP" sz="1200" kern="1200" baseline="0" dirty="0" smtClean="0">
                          <a:solidFill>
                            <a:schemeClr val="tx1"/>
                          </a:solidFill>
                          <a:latin typeface="+mn-lt"/>
                          <a:ea typeface="+mn-ea"/>
                          <a:cs typeface="+mn-cs"/>
                        </a:rPr>
                        <a:t>12,500</a:t>
                      </a:r>
                      <a:r>
                        <a:rPr kumimoji="1" lang="ja-JP" altLang="en-US" sz="1200" kern="1200" dirty="0" smtClean="0">
                          <a:solidFill>
                            <a:schemeClr val="tx1"/>
                          </a:solidFill>
                          <a:latin typeface="+mn-lt"/>
                          <a:ea typeface="+mn-ea"/>
                          <a:cs typeface="+mn-cs"/>
                        </a:rPr>
                        <a:t>人</a:t>
                      </a:r>
                      <a:r>
                        <a:rPr kumimoji="1" lang="en-US" altLang="ja-JP" sz="1200" kern="1200" dirty="0" smtClean="0">
                          <a:solidFill>
                            <a:schemeClr val="tx1"/>
                          </a:solidFill>
                          <a:latin typeface="+mn-lt"/>
                          <a:ea typeface="+mn-ea"/>
                          <a:cs typeface="+mn-cs"/>
                        </a:rPr>
                        <a:t>(2014</a:t>
                      </a:r>
                      <a:r>
                        <a:rPr kumimoji="1" lang="ja-JP" altLang="en-US"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2017</a:t>
                      </a:r>
                      <a:r>
                        <a:rPr kumimoji="1" lang="ja-JP" altLang="en-US" sz="1200" kern="1200" dirty="0" smtClean="0">
                          <a:solidFill>
                            <a:schemeClr val="tx1"/>
                          </a:solidFill>
                          <a:latin typeface="+mn-lt"/>
                          <a:ea typeface="+mn-ea"/>
                          <a:cs typeface="+mn-cs"/>
                        </a:rPr>
                        <a:t>年度</a:t>
                      </a:r>
                      <a:r>
                        <a:rPr kumimoji="1" lang="en-US" altLang="ja-JP" sz="1200" kern="1200" dirty="0" smtClean="0">
                          <a:solidFill>
                            <a:schemeClr val="tx1"/>
                          </a:solidFill>
                          <a:latin typeface="+mn-lt"/>
                          <a:ea typeface="+mn-ea"/>
                          <a:cs typeface="+mn-cs"/>
                        </a:rPr>
                        <a:t>)</a:t>
                      </a:r>
                    </a:p>
                    <a:p>
                      <a:pPr marL="0" algn="l" defTabSz="914400" rtl="0" eaLnBrk="1" latinLnBrk="0" hangingPunct="1"/>
                      <a:endParaRPr kumimoji="1" lang="en-US" altLang="ja-JP" sz="1200" strike="noStrike" kern="1200" baseline="0" dirty="0" smtClean="0">
                        <a:solidFill>
                          <a:schemeClr val="tx1"/>
                        </a:solidFill>
                        <a:latin typeface="+mn-lt"/>
                        <a:ea typeface="+mn-ea"/>
                        <a:cs typeface="+mn-cs"/>
                      </a:endParaRPr>
                    </a:p>
                    <a:p>
                      <a:pPr marL="0" algn="just" defTabSz="914400" rtl="0" eaLnBrk="1" latinLnBrk="0" hangingPunct="1"/>
                      <a:r>
                        <a:rPr kumimoji="1" lang="ja-JP" altLang="en-US" sz="1200" kern="1200" dirty="0" smtClean="0">
                          <a:solidFill>
                            <a:schemeClr val="dk1"/>
                          </a:solidFill>
                          <a:latin typeface="+mn-lt"/>
                          <a:ea typeface="+mn-ea"/>
                          <a:cs typeface="+mn-cs"/>
                        </a:rPr>
                        <a:t>（各課長級、会計事務従事職員、新規採用者などを対象）</a:t>
                      </a:r>
                      <a:endParaRPr kumimoji="1" lang="en-US" altLang="ja-JP" sz="1200" kern="1200" dirty="0" smtClean="0">
                        <a:solidFill>
                          <a:schemeClr val="dk1"/>
                        </a:solidFill>
                        <a:latin typeface="+mn-lt"/>
                        <a:ea typeface="+mn-ea"/>
                        <a:cs typeface="+mn-cs"/>
                      </a:endParaRPr>
                    </a:p>
                    <a:p>
                      <a:pPr marL="0" algn="l" defTabSz="914400" rtl="0" eaLnBrk="1" latinLnBrk="0" hangingPunct="1"/>
                      <a:endParaRPr kumimoji="1" lang="en-US" altLang="ja-JP" sz="1200" kern="1200" dirty="0" smtClean="0">
                        <a:solidFill>
                          <a:schemeClr val="dk1"/>
                        </a:solidFill>
                        <a:latin typeface="+mn-lt"/>
                        <a:ea typeface="+mn-ea"/>
                        <a:cs typeface="+mn-cs"/>
                      </a:endParaRPr>
                    </a:p>
                    <a:p>
                      <a:pPr marL="0" algn="l" defTabSz="914400" rtl="0" eaLnBrk="1" latinLnBrk="0" hangingPunct="1"/>
                      <a:r>
                        <a:rPr kumimoji="1" lang="ja-JP" altLang="en-US" sz="1200" kern="1200" dirty="0" smtClean="0">
                          <a:solidFill>
                            <a:schemeClr val="dk1"/>
                          </a:solidFill>
                          <a:latin typeface="+mn-lt"/>
                          <a:ea typeface="+mn-ea"/>
                          <a:cs typeface="+mn-cs"/>
                        </a:rPr>
                        <a:t>・</a:t>
                      </a:r>
                      <a:r>
                        <a:rPr kumimoji="1" lang="en-US" altLang="ja-JP" sz="1200" kern="1200" dirty="0" smtClean="0">
                          <a:solidFill>
                            <a:schemeClr val="dk1"/>
                          </a:solidFill>
                          <a:latin typeface="+mn-lt"/>
                          <a:ea typeface="+mn-ea"/>
                          <a:cs typeface="+mn-cs"/>
                        </a:rPr>
                        <a:t>2015</a:t>
                      </a:r>
                      <a:r>
                        <a:rPr kumimoji="1" lang="ja-JP" altLang="en-US" sz="1200" kern="1200" dirty="0" smtClean="0">
                          <a:solidFill>
                            <a:schemeClr val="dk1"/>
                          </a:solidFill>
                          <a:latin typeface="+mn-lt"/>
                          <a:ea typeface="+mn-ea"/>
                          <a:cs typeface="+mn-cs"/>
                        </a:rPr>
                        <a:t>年度</a:t>
                      </a:r>
                      <a:endParaRPr kumimoji="1" lang="en-US" altLang="ja-JP" sz="1200" strike="sngStrike" kern="1200" dirty="0" smtClean="0">
                        <a:solidFill>
                          <a:srgbClr val="FF0000"/>
                        </a:solidFill>
                        <a:latin typeface="+mn-lt"/>
                        <a:ea typeface="+mn-ea"/>
                        <a:cs typeface="+mn-cs"/>
                      </a:endParaRPr>
                    </a:p>
                    <a:p>
                      <a:pPr marL="0" algn="l" defTabSz="914400" rtl="0" eaLnBrk="1" latinLnBrk="0" hangingPunct="1"/>
                      <a:r>
                        <a:rPr kumimoji="1" lang="ja-JP" altLang="en-US" sz="1200" kern="1200" dirty="0" smtClean="0">
                          <a:solidFill>
                            <a:srgbClr val="FF0000"/>
                          </a:solidFill>
                          <a:latin typeface="+mn-lt"/>
                          <a:ea typeface="+mn-ea"/>
                          <a:cs typeface="+mn-cs"/>
                        </a:rPr>
                        <a:t>　</a:t>
                      </a:r>
                      <a:r>
                        <a:rPr kumimoji="1" lang="ja-JP" altLang="en-US" sz="1200" kern="1200" dirty="0" smtClean="0">
                          <a:solidFill>
                            <a:schemeClr val="tx1"/>
                          </a:solidFill>
                          <a:latin typeface="+mn-lt"/>
                          <a:ea typeface="+mn-ea"/>
                          <a:cs typeface="+mn-cs"/>
                        </a:rPr>
                        <a:t>政令市初の本格的な</a:t>
                      </a:r>
                      <a:endParaRPr kumimoji="1" lang="en-US" altLang="ja-JP" sz="1200" kern="1200" dirty="0" smtClean="0">
                        <a:solidFill>
                          <a:schemeClr val="tx1"/>
                        </a:solidFill>
                        <a:latin typeface="+mn-lt"/>
                        <a:ea typeface="+mn-ea"/>
                        <a:cs typeface="+mn-cs"/>
                      </a:endParaRPr>
                    </a:p>
                    <a:p>
                      <a:pPr marL="0" algn="just" defTabSz="914400" rtl="0" eaLnBrk="1" latinLnBrk="0" hangingPunct="1"/>
                      <a:r>
                        <a:rPr kumimoji="1" lang="ja-JP" altLang="en-US" sz="1200" kern="1200" dirty="0" smtClean="0">
                          <a:solidFill>
                            <a:schemeClr val="tx1"/>
                          </a:solidFill>
                          <a:latin typeface="+mn-lt"/>
                          <a:ea typeface="+mn-ea"/>
                          <a:cs typeface="+mn-cs"/>
                        </a:rPr>
                        <a:t>新公会計制度の運用を開始</a:t>
                      </a:r>
                      <a:endParaRPr kumimoji="1" lang="en-US" altLang="ja-JP" sz="1200" kern="1200" dirty="0" smtClean="0">
                        <a:solidFill>
                          <a:schemeClr val="tx1"/>
                        </a:solidFill>
                        <a:latin typeface="+mn-lt"/>
                        <a:ea typeface="+mn-ea"/>
                        <a:cs typeface="+mn-cs"/>
                      </a:endParaRPr>
                    </a:p>
                    <a:p>
                      <a:pPr marL="0" algn="just" defTabSz="914400" rtl="0" eaLnBrk="1" latinLnBrk="0" hangingPunct="1"/>
                      <a:r>
                        <a:rPr kumimoji="1" lang="ja-JP" altLang="en-US" sz="1200" kern="1200" dirty="0" smtClean="0">
                          <a:solidFill>
                            <a:schemeClr val="dk1"/>
                          </a:solidFill>
                          <a:latin typeface="+mn-lt"/>
                          <a:ea typeface="+mn-ea"/>
                          <a:cs typeface="+mn-cs"/>
                        </a:rPr>
                        <a:t>　開始</a:t>
                      </a:r>
                      <a:r>
                        <a:rPr kumimoji="1" lang="en-US" altLang="ja-JP" sz="1200" kern="1200" dirty="0" smtClean="0">
                          <a:solidFill>
                            <a:schemeClr val="dk1"/>
                          </a:solidFill>
                          <a:latin typeface="+mn-lt"/>
                          <a:ea typeface="+mn-ea"/>
                          <a:cs typeface="+mn-cs"/>
                        </a:rPr>
                        <a:t>BS</a:t>
                      </a:r>
                      <a:r>
                        <a:rPr kumimoji="1" lang="ja-JP" altLang="en-US" sz="1200" kern="1200" dirty="0" smtClean="0">
                          <a:solidFill>
                            <a:schemeClr val="dk1"/>
                          </a:solidFill>
                          <a:latin typeface="+mn-lt"/>
                          <a:ea typeface="+mn-ea"/>
                          <a:cs typeface="+mn-cs"/>
                        </a:rPr>
                        <a:t>の作成</a:t>
                      </a:r>
                      <a:r>
                        <a:rPr kumimoji="1" lang="ja-JP" altLang="en-US" sz="1200" kern="1200" dirty="0" smtClean="0">
                          <a:solidFill>
                            <a:schemeClr val="tx1"/>
                          </a:solidFill>
                          <a:latin typeface="+mn-lt"/>
                          <a:ea typeface="+mn-ea"/>
                          <a:cs typeface="+mn-cs"/>
                        </a:rPr>
                        <a:t>・公表</a:t>
                      </a:r>
                      <a:endParaRPr kumimoji="1" lang="en-US" altLang="ja-JP" sz="1200" kern="1200" dirty="0" smtClean="0">
                        <a:solidFill>
                          <a:schemeClr val="tx1"/>
                        </a:solidFill>
                        <a:latin typeface="+mn-lt"/>
                        <a:ea typeface="+mn-ea"/>
                        <a:cs typeface="+mn-cs"/>
                      </a:endParaRPr>
                    </a:p>
                    <a:p>
                      <a:pPr marL="0" algn="l" defTabSz="914400" rtl="0" eaLnBrk="1" latinLnBrk="0" hangingPunct="1"/>
                      <a:endParaRPr kumimoji="1" lang="en-US" altLang="ja-JP" sz="1200" kern="1200" dirty="0" smtClean="0">
                        <a:solidFill>
                          <a:srgbClr val="FF0000"/>
                        </a:solidFill>
                        <a:latin typeface="+mn-lt"/>
                        <a:ea typeface="+mn-ea"/>
                        <a:cs typeface="+mn-cs"/>
                      </a:endParaRPr>
                    </a:p>
                    <a:p>
                      <a:r>
                        <a:rPr lang="ja-JP" altLang="en-US" sz="1200" dirty="0" smtClean="0"/>
                        <a:t>・</a:t>
                      </a:r>
                      <a:r>
                        <a:rPr lang="en-US" altLang="ja-JP" sz="1200" dirty="0" smtClean="0"/>
                        <a:t>2016</a:t>
                      </a:r>
                      <a:r>
                        <a:rPr lang="ja-JP" altLang="en-US" sz="1200" dirty="0" smtClean="0"/>
                        <a:t>年度～</a:t>
                      </a:r>
                      <a:endParaRPr lang="en-US" altLang="ja-JP" sz="1200" dirty="0" smtClean="0"/>
                    </a:p>
                    <a:p>
                      <a:pPr algn="just"/>
                      <a:r>
                        <a:rPr lang="ja-JP" altLang="en-US" sz="1200" dirty="0" smtClean="0">
                          <a:solidFill>
                            <a:schemeClr val="dk1"/>
                          </a:solidFill>
                        </a:rPr>
                        <a:t>　</a:t>
                      </a:r>
                      <a:r>
                        <a:rPr lang="ja-JP" altLang="en-US" sz="1200" dirty="0" smtClean="0"/>
                        <a:t>財務諸表の作成・公表</a:t>
                      </a:r>
                    </a:p>
                    <a:p>
                      <a:pPr algn="just"/>
                      <a:r>
                        <a:rPr lang="ja-JP" altLang="en-US" sz="1200" dirty="0" smtClean="0">
                          <a:solidFill>
                            <a:srgbClr val="FF0000"/>
                          </a:solidFill>
                        </a:rPr>
                        <a:t>　</a:t>
                      </a:r>
                      <a:r>
                        <a:rPr lang="ja-JP" altLang="en-US" sz="1200" dirty="0" smtClean="0"/>
                        <a:t>活用方策</a:t>
                      </a:r>
                      <a:r>
                        <a:rPr lang="ja-JP" altLang="en-US" sz="1200" dirty="0" smtClean="0">
                          <a:solidFill>
                            <a:schemeClr val="tx1"/>
                          </a:solidFill>
                        </a:rPr>
                        <a:t>（財務諸表等の汎用的な活用例など）の作成・</a:t>
                      </a:r>
                      <a:r>
                        <a:rPr lang="ja-JP" altLang="en-US" sz="1200" dirty="0" smtClean="0"/>
                        <a:t>周知</a:t>
                      </a:r>
                      <a:endParaRPr lang="en-US" altLang="ja-JP" sz="1200" dirty="0" smtClean="0"/>
                    </a:p>
                    <a:p>
                      <a:pPr marL="0" algn="l" defTabSz="914400" rtl="0" eaLnBrk="1" latinLnBrk="0" hangingPunct="1"/>
                      <a:endParaRPr kumimoji="1" lang="en-US" altLang="ja-JP" sz="1200" kern="1200" dirty="0" smtClean="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052107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7812360" y="2852936"/>
            <a:ext cx="1296144" cy="115212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5308309" y="1921137"/>
            <a:ext cx="720080" cy="448428"/>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0" y="0"/>
            <a:ext cx="3563888" cy="338554"/>
          </a:xfrm>
          <a:prstGeom prst="rect">
            <a:avLst/>
          </a:prstGeom>
          <a:noFill/>
        </p:spPr>
        <p:txBody>
          <a:bodyPr wrap="square" rtlCol="0">
            <a:spAutoFit/>
          </a:bodyPr>
          <a:lstStyle/>
          <a:p>
            <a:r>
              <a:rPr lang="ja-JP" altLang="en-US" sz="1600" u="sng" dirty="0">
                <a:solidFill>
                  <a:prstClr val="black"/>
                </a:solidFill>
                <a:latin typeface="ＭＳ Ｐゴシック" panose="020B0600070205080204" pitchFamily="50" charset="-128"/>
                <a:cs typeface="Meiryo UI" pitchFamily="50" charset="-128"/>
              </a:rPr>
              <a:t>市税・使用料の減免措置の見直し</a:t>
            </a:r>
            <a:endParaRPr lang="en-US" altLang="ja-JP" sz="1600" u="sng" dirty="0">
              <a:solidFill>
                <a:prstClr val="black"/>
              </a:solidFill>
            </a:endParaRPr>
          </a:p>
        </p:txBody>
      </p:sp>
      <p:sp>
        <p:nvSpPr>
          <p:cNvPr id="5" name="テキスト ボックス 4"/>
          <p:cNvSpPr txBox="1"/>
          <p:nvPr/>
        </p:nvSpPr>
        <p:spPr>
          <a:xfrm>
            <a:off x="0" y="476672"/>
            <a:ext cx="2411760" cy="3754874"/>
          </a:xfrm>
          <a:prstGeom prst="rect">
            <a:avLst/>
          </a:prstGeom>
          <a:noFill/>
        </p:spPr>
        <p:txBody>
          <a:bodyPr wrap="square" rtlCol="0">
            <a:spAutoFit/>
          </a:bodyPr>
          <a:lstStyle/>
          <a:p>
            <a:r>
              <a:rPr lang="ja-JP" altLang="en-US" sz="1400" dirty="0">
                <a:solidFill>
                  <a:prstClr val="black"/>
                </a:solidFill>
              </a:rPr>
              <a:t>①分野：</a:t>
            </a:r>
            <a:r>
              <a:rPr lang="ja-JP" altLang="en-US" sz="1400">
                <a:solidFill>
                  <a:prstClr val="black"/>
                </a:solidFill>
              </a:rPr>
              <a:t>　－</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②タイプ</a:t>
            </a:r>
            <a:endParaRPr lang="en-US" altLang="ja-JP" sz="1400" dirty="0">
              <a:solidFill>
                <a:prstClr val="black"/>
              </a:solidFill>
            </a:endParaRPr>
          </a:p>
          <a:p>
            <a:r>
              <a:rPr lang="ja-JP" altLang="en-US" sz="1400" dirty="0">
                <a:solidFill>
                  <a:prstClr val="black"/>
                </a:solidFill>
              </a:rPr>
              <a:t>　   □ 　政策イノベーション</a:t>
            </a:r>
            <a:endParaRPr lang="en-US" altLang="ja-JP" sz="1400" dirty="0">
              <a:solidFill>
                <a:prstClr val="black"/>
              </a:solidFill>
            </a:endParaRPr>
          </a:p>
          <a:p>
            <a:r>
              <a:rPr lang="ja-JP" altLang="en-US" sz="1400" dirty="0">
                <a:solidFill>
                  <a:prstClr val="black"/>
                </a:solidFill>
              </a:rPr>
              <a:t>  　 ☑ 　執行の刷新</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③改革スタイル</a:t>
            </a:r>
            <a:endParaRPr lang="en-US" altLang="ja-JP" sz="1400" dirty="0">
              <a:solidFill>
                <a:prstClr val="black"/>
              </a:solidFill>
            </a:endParaRPr>
          </a:p>
          <a:p>
            <a:r>
              <a:rPr lang="ja-JP" altLang="en-US" sz="1400" dirty="0">
                <a:solidFill>
                  <a:prstClr val="black"/>
                </a:solidFill>
              </a:rPr>
              <a:t>　　□　投資・予算</a:t>
            </a:r>
            <a:endParaRPr lang="en-US" altLang="ja-JP" sz="1400" dirty="0">
              <a:solidFill>
                <a:prstClr val="black"/>
              </a:solidFill>
            </a:endParaRPr>
          </a:p>
          <a:p>
            <a:r>
              <a:rPr lang="ja-JP" altLang="en-US" sz="1400" dirty="0">
                <a:solidFill>
                  <a:prstClr val="black"/>
                </a:solidFill>
              </a:rPr>
              <a:t>　　☑ 　条例・規則・運用ﾙｰﾙ</a:t>
            </a:r>
            <a:endParaRPr lang="en-US" altLang="ja-JP" sz="1400" dirty="0">
              <a:solidFill>
                <a:prstClr val="black"/>
              </a:solidFill>
            </a:endParaRPr>
          </a:p>
          <a:p>
            <a:r>
              <a:rPr lang="ja-JP" altLang="en-US" sz="1400" dirty="0">
                <a:solidFill>
                  <a:prstClr val="black"/>
                </a:solidFill>
              </a:rPr>
              <a:t>　　□　組織・経営形態</a:t>
            </a:r>
            <a:endParaRPr lang="en-US" altLang="ja-JP" sz="1400" dirty="0">
              <a:solidFill>
                <a:prstClr val="black"/>
              </a:solidFill>
            </a:endParaRPr>
          </a:p>
          <a:p>
            <a:r>
              <a:rPr lang="ja-JP" altLang="en-US" sz="1400" dirty="0">
                <a:solidFill>
                  <a:prstClr val="black"/>
                </a:solidFill>
              </a:rPr>
              <a:t>　　□　権限移譲</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④担当部局</a:t>
            </a:r>
            <a:endParaRPr lang="en-US" altLang="ja-JP" sz="1400" dirty="0">
              <a:solidFill>
                <a:prstClr val="black"/>
              </a:solidFill>
            </a:endParaRPr>
          </a:p>
          <a:p>
            <a:r>
              <a:rPr lang="ja-JP" altLang="en-US" sz="1400" dirty="0">
                <a:solidFill>
                  <a:prstClr val="black"/>
                </a:solidFill>
              </a:rPr>
              <a:t>　　市　財政局・契約管財局</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⑤時期</a:t>
            </a:r>
            <a:endParaRPr lang="en-US" altLang="ja-JP" sz="1400" dirty="0">
              <a:solidFill>
                <a:prstClr val="black"/>
              </a:solidFill>
            </a:endParaRPr>
          </a:p>
          <a:p>
            <a:r>
              <a:rPr lang="ja-JP" altLang="en-US" sz="1400" dirty="0">
                <a:solidFill>
                  <a:prstClr val="black"/>
                </a:solidFill>
              </a:rPr>
              <a:t>　</a:t>
            </a:r>
            <a:r>
              <a:rPr lang="en-US" altLang="ja-JP" sz="1400" dirty="0">
                <a:solidFill>
                  <a:prstClr val="black"/>
                </a:solidFill>
              </a:rPr>
              <a:t>2012</a:t>
            </a:r>
            <a:r>
              <a:rPr lang="ja-JP" altLang="en-US" sz="1400" dirty="0">
                <a:solidFill>
                  <a:prstClr val="black"/>
                </a:solidFill>
              </a:rPr>
              <a:t>年度～</a:t>
            </a:r>
          </a:p>
        </p:txBody>
      </p:sp>
      <p:sp>
        <p:nvSpPr>
          <p:cNvPr id="6" name="テキスト ボックス 5"/>
          <p:cNvSpPr txBox="1"/>
          <p:nvPr/>
        </p:nvSpPr>
        <p:spPr>
          <a:xfrm>
            <a:off x="8388424" y="0"/>
            <a:ext cx="720080" cy="307777"/>
          </a:xfrm>
          <a:prstGeom prst="rect">
            <a:avLst/>
          </a:prstGeom>
          <a:noFill/>
        </p:spPr>
        <p:txBody>
          <a:bodyPr wrap="square" rtlCol="0">
            <a:spAutoFit/>
          </a:bodyPr>
          <a:lstStyle/>
          <a:p>
            <a:r>
              <a:rPr lang="en-US" altLang="ja-JP" sz="1400" dirty="0" smtClean="0">
                <a:solidFill>
                  <a:prstClr val="black"/>
                </a:solidFill>
              </a:rPr>
              <a:t>A(40)</a:t>
            </a:r>
            <a:endParaRPr lang="ja-JP" altLang="en-US" sz="1400" dirty="0">
              <a:solidFill>
                <a:prstClr val="black"/>
              </a:solidFill>
            </a:endParaRPr>
          </a:p>
        </p:txBody>
      </p:sp>
      <p:sp>
        <p:nvSpPr>
          <p:cNvPr id="8" name="スライド番号プレースホルダ 7"/>
          <p:cNvSpPr>
            <a:spLocks noGrp="1"/>
          </p:cNvSpPr>
          <p:nvPr>
            <p:ph type="sldNum" sz="quarter" idx="12"/>
          </p:nvPr>
        </p:nvSpPr>
        <p:spPr/>
        <p:txBody>
          <a:bodyPr/>
          <a:lstStyle/>
          <a:p>
            <a:fld id="{2943C3E7-3944-4F1E-A7B9-AF4B15D90800}" type="slidenum">
              <a:rPr lang="en-US" altLang="ja-JP" smtClean="0">
                <a:solidFill>
                  <a:prstClr val="black">
                    <a:tint val="75000"/>
                  </a:prstClr>
                </a:solidFill>
              </a:rPr>
              <a:t>203</a:t>
            </a:fld>
            <a:endParaRPr lang="ja-JP" altLang="en-US" dirty="0">
              <a:solidFill>
                <a:prstClr val="black">
                  <a:tint val="75000"/>
                </a:prstClr>
              </a:solidFill>
            </a:endParaRPr>
          </a:p>
        </p:txBody>
      </p:sp>
      <p:sp>
        <p:nvSpPr>
          <p:cNvPr id="11" name="二等辺三角形 10"/>
          <p:cNvSpPr/>
          <p:nvPr/>
        </p:nvSpPr>
        <p:spPr>
          <a:xfrm rot="5400000">
            <a:off x="7585262" y="1875251"/>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二等辺三角形 11"/>
          <p:cNvSpPr/>
          <p:nvPr/>
        </p:nvSpPr>
        <p:spPr>
          <a:xfrm rot="5400000">
            <a:off x="7585262" y="3447020"/>
            <a:ext cx="324000" cy="72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7812360" y="1329616"/>
            <a:ext cx="1224136" cy="116327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7" name="表 6"/>
          <p:cNvGraphicFramePr>
            <a:graphicFrameLocks noGrp="1"/>
          </p:cNvGraphicFramePr>
          <p:nvPr>
            <p:extLst/>
          </p:nvPr>
        </p:nvGraphicFramePr>
        <p:xfrm>
          <a:off x="2267744" y="404665"/>
          <a:ext cx="6840760" cy="5854183"/>
        </p:xfrm>
        <a:graphic>
          <a:graphicData uri="http://schemas.openxmlformats.org/drawingml/2006/table">
            <a:tbl>
              <a:tblPr firstRow="1">
                <a:tableStyleId>{5C22544A-7EE6-4342-B048-85BDC9FD1C3A}</a:tableStyleId>
              </a:tblPr>
              <a:tblGrid>
                <a:gridCol w="1296144">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1512168">
                  <a:extLst>
                    <a:ext uri="{9D8B030D-6E8A-4147-A177-3AD203B41FA5}">
                      <a16:colId xmlns:a16="http://schemas.microsoft.com/office/drawing/2014/main" xmlns="" val="20002"/>
                    </a:ext>
                  </a:extLst>
                </a:gridCol>
                <a:gridCol w="2808312">
                  <a:extLst>
                    <a:ext uri="{9D8B030D-6E8A-4147-A177-3AD203B41FA5}">
                      <a16:colId xmlns:a16="http://schemas.microsoft.com/office/drawing/2014/main" xmlns="" val="20003"/>
                    </a:ext>
                  </a:extLst>
                </a:gridCol>
              </a:tblGrid>
              <a:tr h="504055">
                <a:tc>
                  <a:txBody>
                    <a:bodyPr/>
                    <a:lstStyle/>
                    <a:p>
                      <a:pPr algn="ctr"/>
                      <a:r>
                        <a:rPr kumimoji="1" lang="ja-JP" altLang="en-US" sz="1400" spc="-110" baseline="0" dirty="0"/>
                        <a:t>改革前の課題</a:t>
                      </a:r>
                      <a:endParaRPr kumimoji="1" lang="en-US" altLang="ja-JP" sz="1400" spc="-110" baseline="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10" baseline="0" dirty="0"/>
                        <a:t>改革の方向性</a:t>
                      </a:r>
                      <a:endParaRPr kumimoji="1" lang="en-US" altLang="ja-JP" sz="1400" spc="-110" baseline="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spc="-140" baseline="0" dirty="0"/>
                        <a:t>何をどう改革したか</a:t>
                      </a:r>
                      <a:endParaRPr kumimoji="1" lang="en-US" altLang="ja-JP" sz="1400" spc="-140" baseline="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336023">
                <a:tc>
                  <a:txBody>
                    <a:bodyPr/>
                    <a:lstStyle/>
                    <a:p>
                      <a:pPr algn="l">
                        <a:lnSpc>
                          <a:spcPts val="1500"/>
                        </a:lnSpc>
                      </a:pPr>
                      <a:r>
                        <a:rPr kumimoji="1" lang="ja-JP" altLang="en-US" sz="1200" dirty="0"/>
                        <a:t>　</a:t>
                      </a:r>
                      <a:r>
                        <a:rPr kumimoji="1" lang="ja-JP" altLang="en-US" sz="1200" spc="-110" baseline="0" dirty="0"/>
                        <a:t>市税や不動産使用料・貸付料の減免措置を通じた財政的支援については、その目的と減免額（支援額）を明らかにして透明性を確保する必要がある。</a:t>
                      </a:r>
                      <a:endParaRPr kumimoji="1" lang="en-US" altLang="ja-JP" sz="1200" spc="-110" baseline="0" dirty="0"/>
                    </a:p>
                    <a:p>
                      <a:pPr algn="l">
                        <a:lnSpc>
                          <a:spcPts val="1500"/>
                        </a:lnSpc>
                      </a:pPr>
                      <a:endParaRPr kumimoji="1" lang="en-US" altLang="ja-JP" sz="1200" spc="-110" baseline="0" dirty="0"/>
                    </a:p>
                    <a:p>
                      <a:pPr algn="l">
                        <a:lnSpc>
                          <a:spcPts val="1500"/>
                        </a:lnSpc>
                      </a:pPr>
                      <a:r>
                        <a:rPr kumimoji="1" lang="ja-JP" altLang="en-US" sz="1200" spc="-110" baseline="0" dirty="0"/>
                        <a:t>　また、本来の目的とは異なる名目の下での隠れた支援や見えにくい支援は、排除していく必要がある。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pPr>
                      <a:r>
                        <a:rPr kumimoji="1" lang="ja-JP" altLang="en-US" sz="1200" spc="-110" baseline="0" dirty="0"/>
                        <a:t>　市税、不動産使用料等の減免措置について、減免（財政的支援）の目的と減免額（支援額）を公表する。</a:t>
                      </a:r>
                      <a:endParaRPr kumimoji="1" lang="en-US" altLang="ja-JP" sz="1200" spc="-110" baseline="0" dirty="0"/>
                    </a:p>
                    <a:p>
                      <a:pPr algn="l">
                        <a:lnSpc>
                          <a:spcPts val="1500"/>
                        </a:lnSpc>
                      </a:pPr>
                      <a:endParaRPr kumimoji="1" lang="en-US" altLang="ja-JP" sz="1200" spc="-110" baseline="0" dirty="0"/>
                    </a:p>
                    <a:p>
                      <a:pPr algn="l">
                        <a:lnSpc>
                          <a:spcPts val="1500"/>
                        </a:lnSpc>
                      </a:pPr>
                      <a:r>
                        <a:rPr kumimoji="1" lang="ja-JP" altLang="en-US" sz="1200" spc="-110" baseline="0" dirty="0"/>
                        <a:t>　また、減免（財政的支援）の必要性を再点検するとともに、その効果を検証する。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500"/>
                        </a:lnSpc>
                      </a:pPr>
                      <a:r>
                        <a:rPr kumimoji="1" lang="ja-JP" altLang="en-US" sz="1200" spc="-110" dirty="0"/>
                        <a:t>・</a:t>
                      </a:r>
                      <a:r>
                        <a:rPr kumimoji="1" lang="ja-JP" altLang="en-US" sz="1200" spc="-110" baseline="0" dirty="0"/>
                        <a:t>減免措置状況の公表</a:t>
                      </a:r>
                      <a:endParaRPr kumimoji="1" lang="en-US" altLang="ja-JP" sz="1200" spc="-110" baseline="0" dirty="0"/>
                    </a:p>
                    <a:p>
                      <a:pPr algn="l">
                        <a:lnSpc>
                          <a:spcPts val="1500"/>
                        </a:lnSpc>
                      </a:pPr>
                      <a:endParaRPr kumimoji="1" lang="en-US" altLang="ja-JP" sz="1200" spc="-110" dirty="0"/>
                    </a:p>
                    <a:p>
                      <a:pPr algn="l">
                        <a:lnSpc>
                          <a:spcPts val="1500"/>
                        </a:lnSpc>
                      </a:pPr>
                      <a:r>
                        <a:rPr kumimoji="1" lang="ja-JP" altLang="en-US" sz="1200" spc="-110" dirty="0"/>
                        <a:t>・減免措置の見直しの実施</a:t>
                      </a:r>
                      <a:endParaRPr kumimoji="1" lang="en-US" altLang="ja-JP" sz="1200" spc="-110" dirty="0"/>
                    </a:p>
                    <a:p>
                      <a:pPr algn="l">
                        <a:lnSpc>
                          <a:spcPts val="1500"/>
                        </a:lnSpc>
                      </a:pPr>
                      <a:r>
                        <a:rPr kumimoji="1" lang="ja-JP" altLang="en-US" sz="1200" spc="-110" dirty="0"/>
                        <a:t>　　　　　（</a:t>
                      </a:r>
                      <a:r>
                        <a:rPr kumimoji="1" lang="en-US" altLang="ja-JP" sz="1200" spc="-110" dirty="0"/>
                        <a:t>2012</a:t>
                      </a:r>
                      <a:r>
                        <a:rPr kumimoji="1" lang="ja-JP" altLang="en-US" sz="1200" spc="-110" dirty="0"/>
                        <a:t>年度）</a:t>
                      </a:r>
                      <a:endParaRPr kumimoji="1" lang="en-US" altLang="ja-JP" sz="1200" spc="-110" dirty="0"/>
                    </a:p>
                    <a:p>
                      <a:pPr algn="l">
                        <a:lnSpc>
                          <a:spcPts val="1500"/>
                        </a:lnSpc>
                      </a:pPr>
                      <a:r>
                        <a:rPr kumimoji="1" lang="ja-JP" altLang="en-US" sz="1200" spc="-110" dirty="0"/>
                        <a:t>　　　　</a:t>
                      </a:r>
                      <a:r>
                        <a:rPr kumimoji="1" lang="ja-JP" altLang="en-US" sz="1200" spc="-110" dirty="0">
                          <a:solidFill>
                            <a:schemeClr val="tx1"/>
                          </a:solidFill>
                        </a:rPr>
                        <a:t>　</a:t>
                      </a:r>
                      <a:r>
                        <a:rPr kumimoji="1" lang="ja-JP" altLang="en-US" sz="1200" b="0" spc="-110" dirty="0">
                          <a:solidFill>
                            <a:schemeClr val="tx1"/>
                          </a:solidFill>
                        </a:rPr>
                        <a:t>（</a:t>
                      </a:r>
                      <a:r>
                        <a:rPr kumimoji="1" lang="en-US" altLang="ja-JP" sz="1200" b="0" spc="-110" dirty="0">
                          <a:solidFill>
                            <a:schemeClr val="tx1"/>
                          </a:solidFill>
                        </a:rPr>
                        <a:t>2015</a:t>
                      </a:r>
                      <a:r>
                        <a:rPr kumimoji="1" lang="ja-JP" altLang="en-US" sz="1200" b="0" spc="-110" dirty="0">
                          <a:solidFill>
                            <a:schemeClr val="tx1"/>
                          </a:solidFill>
                        </a:rPr>
                        <a:t>年度）</a:t>
                      </a:r>
                      <a:endParaRPr kumimoji="1" lang="en-US" altLang="ja-JP" sz="1200" b="0" spc="-110" dirty="0">
                        <a:solidFill>
                          <a:schemeClr val="tx1"/>
                        </a:solidFill>
                      </a:endParaRPr>
                    </a:p>
                    <a:p>
                      <a:pPr algn="l">
                        <a:lnSpc>
                          <a:spcPts val="1500"/>
                        </a:lnSpc>
                      </a:pPr>
                      <a:r>
                        <a:rPr kumimoji="1" lang="ja-JP" altLang="en-US" sz="1200" b="0" spc="-110" dirty="0">
                          <a:solidFill>
                            <a:schemeClr val="tx1"/>
                          </a:solidFill>
                        </a:rPr>
                        <a:t>　　　　　（</a:t>
                      </a:r>
                      <a:r>
                        <a:rPr kumimoji="1" lang="en-US" altLang="ja-JP" sz="1200" b="0" spc="-110" dirty="0">
                          <a:solidFill>
                            <a:schemeClr val="tx1"/>
                          </a:solidFill>
                        </a:rPr>
                        <a:t>2016</a:t>
                      </a:r>
                      <a:r>
                        <a:rPr kumimoji="1" lang="ja-JP" altLang="en-US" sz="1200" b="0" spc="-110" dirty="0">
                          <a:solidFill>
                            <a:schemeClr val="tx1"/>
                          </a:solidFill>
                        </a:rPr>
                        <a:t>年度</a:t>
                      </a:r>
                      <a:r>
                        <a:rPr kumimoji="1" lang="ja-JP" altLang="en-US" sz="1200" b="0" dirty="0">
                          <a:solidFill>
                            <a:schemeClr val="tx1"/>
                          </a:solidFill>
                        </a:rPr>
                        <a:t>）</a:t>
                      </a:r>
                      <a:endParaRPr kumimoji="1" lang="en-US" altLang="ja-JP" sz="1200" b="0" dirty="0">
                        <a:solidFill>
                          <a:schemeClr val="tx1"/>
                        </a:solidFill>
                      </a:endParaRPr>
                    </a:p>
                    <a:p>
                      <a:pPr algn="l">
                        <a:lnSpc>
                          <a:spcPts val="1500"/>
                        </a:lnSpc>
                      </a:pP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400"/>
                        </a:lnSpc>
                      </a:pPr>
                      <a:r>
                        <a:rPr kumimoji="1" lang="ja-JP" altLang="ja-JP" sz="1200" kern="1200" spc="-110" dirty="0">
                          <a:solidFill>
                            <a:schemeClr val="dk1"/>
                          </a:solidFill>
                          <a:latin typeface="+mn-lt"/>
                          <a:ea typeface="+mn-ea"/>
                          <a:cs typeface="+mn-cs"/>
                        </a:rPr>
                        <a:t>・市税の減免措置の見直し</a:t>
                      </a:r>
                    </a:p>
                    <a:p>
                      <a:pPr marL="0" algn="l" defTabSz="914400" rtl="0" eaLnBrk="1" latinLnBrk="0" hangingPunct="1">
                        <a:lnSpc>
                          <a:spcPts val="1400"/>
                        </a:lnSpc>
                      </a:pPr>
                      <a:r>
                        <a:rPr kumimoji="1" lang="ja-JP" altLang="en-US" sz="1200" kern="1200" spc="-110" dirty="0">
                          <a:solidFill>
                            <a:schemeClr val="dk1"/>
                          </a:solidFill>
                          <a:latin typeface="+mn-lt"/>
                          <a:ea typeface="+mn-ea"/>
                          <a:cs typeface="+mn-cs"/>
                        </a:rPr>
                        <a:t>    →減免項目</a:t>
                      </a:r>
                      <a:r>
                        <a:rPr kumimoji="1" lang="en-US" altLang="ja-JP" sz="1200" kern="1200" spc="-110" dirty="0">
                          <a:solidFill>
                            <a:schemeClr val="dk1"/>
                          </a:solidFill>
                          <a:latin typeface="+mn-lt"/>
                          <a:ea typeface="+mn-ea"/>
                          <a:cs typeface="+mn-cs"/>
                        </a:rPr>
                        <a:t>88</a:t>
                      </a:r>
                      <a:r>
                        <a:rPr kumimoji="1" lang="ja-JP" altLang="en-US" sz="1200" kern="1200" spc="-110" dirty="0">
                          <a:solidFill>
                            <a:schemeClr val="dk1"/>
                          </a:solidFill>
                          <a:latin typeface="+mn-lt"/>
                          <a:ea typeface="+mn-ea"/>
                          <a:cs typeface="+mn-cs"/>
                        </a:rPr>
                        <a:t>件中、　</a:t>
                      </a:r>
                      <a:endParaRPr kumimoji="1" lang="en-US" altLang="ja-JP" sz="1200" kern="1200" spc="-110" dirty="0">
                        <a:solidFill>
                          <a:schemeClr val="dk1"/>
                        </a:solidFill>
                        <a:latin typeface="+mn-lt"/>
                        <a:ea typeface="+mn-ea"/>
                        <a:cs typeface="+mn-cs"/>
                      </a:endParaRPr>
                    </a:p>
                    <a:p>
                      <a:pPr marL="0" algn="l" defTabSz="914400" rtl="0" eaLnBrk="1" latinLnBrk="0" hangingPunct="1">
                        <a:lnSpc>
                          <a:spcPts val="1400"/>
                        </a:lnSpc>
                      </a:pPr>
                      <a:r>
                        <a:rPr kumimoji="1" lang="ja-JP" altLang="en-US" sz="1200" kern="1200" spc="-110" dirty="0">
                          <a:solidFill>
                            <a:schemeClr val="dk1"/>
                          </a:solidFill>
                          <a:latin typeface="+mn-lt"/>
                          <a:ea typeface="+mn-ea"/>
                          <a:cs typeface="+mn-cs"/>
                        </a:rPr>
                        <a:t>　（</a:t>
                      </a:r>
                      <a:r>
                        <a:rPr kumimoji="1" lang="en-US" altLang="ja-JP" sz="1200" kern="1200" spc="-110" dirty="0">
                          <a:solidFill>
                            <a:schemeClr val="dk1"/>
                          </a:solidFill>
                          <a:latin typeface="+mn-lt"/>
                          <a:ea typeface="+mn-ea"/>
                          <a:cs typeface="+mn-cs"/>
                        </a:rPr>
                        <a:t>2012</a:t>
                      </a:r>
                      <a:r>
                        <a:rPr kumimoji="1" lang="ja-JP" altLang="en-US" sz="1200" kern="1200" spc="-110" dirty="0">
                          <a:solidFill>
                            <a:schemeClr val="dk1"/>
                          </a:solidFill>
                          <a:latin typeface="+mn-lt"/>
                          <a:ea typeface="+mn-ea"/>
                          <a:cs typeface="+mn-cs"/>
                        </a:rPr>
                        <a:t>～</a:t>
                      </a:r>
                      <a:r>
                        <a:rPr kumimoji="1" lang="en-US" altLang="ja-JP" sz="1200" kern="1200" spc="-110" dirty="0">
                          <a:solidFill>
                            <a:schemeClr val="dk1"/>
                          </a:solidFill>
                          <a:latin typeface="+mn-lt"/>
                          <a:ea typeface="+mn-ea"/>
                          <a:cs typeface="+mn-cs"/>
                        </a:rPr>
                        <a:t>2013</a:t>
                      </a:r>
                      <a:r>
                        <a:rPr kumimoji="1" lang="ja-JP" altLang="en-US" sz="1200" kern="1200" spc="-110" dirty="0">
                          <a:solidFill>
                            <a:schemeClr val="dk1"/>
                          </a:solidFill>
                          <a:latin typeface="+mn-lt"/>
                          <a:ea typeface="+mn-ea"/>
                          <a:cs typeface="+mn-cs"/>
                        </a:rPr>
                        <a:t>年度）</a:t>
                      </a:r>
                      <a:r>
                        <a:rPr kumimoji="1" lang="ja-JP" altLang="en-US" sz="1200" b="0" kern="1200" spc="-110" dirty="0">
                          <a:solidFill>
                            <a:schemeClr val="tx1"/>
                          </a:solidFill>
                          <a:latin typeface="+mn-lt"/>
                          <a:ea typeface="+mn-ea"/>
                          <a:cs typeface="+mn-cs"/>
                        </a:rPr>
                        <a:t> 　   　 （</a:t>
                      </a:r>
                      <a:r>
                        <a:rPr kumimoji="1" lang="en-US" altLang="ja-JP" sz="1200" b="0" kern="1200" spc="-110" dirty="0">
                          <a:solidFill>
                            <a:schemeClr val="tx1"/>
                          </a:solidFill>
                          <a:latin typeface="+mn-lt"/>
                          <a:ea typeface="+mn-ea"/>
                          <a:cs typeface="+mn-cs"/>
                        </a:rPr>
                        <a:t>2012</a:t>
                      </a:r>
                      <a:r>
                        <a:rPr kumimoji="1" lang="ja-JP" altLang="en-US" sz="1200" b="0" kern="1200" spc="-110" dirty="0">
                          <a:solidFill>
                            <a:schemeClr val="tx1"/>
                          </a:solidFill>
                          <a:latin typeface="+mn-lt"/>
                          <a:ea typeface="+mn-ea"/>
                          <a:cs typeface="+mn-cs"/>
                        </a:rPr>
                        <a:t>～</a:t>
                      </a:r>
                      <a:r>
                        <a:rPr kumimoji="1" lang="en-US" altLang="ja-JP" sz="1200" b="0" kern="1200" spc="-110" dirty="0">
                          <a:solidFill>
                            <a:schemeClr val="tx1"/>
                          </a:solidFill>
                          <a:latin typeface="+mn-lt"/>
                          <a:ea typeface="+mn-ea"/>
                          <a:cs typeface="+mn-cs"/>
                        </a:rPr>
                        <a:t>2017</a:t>
                      </a:r>
                      <a:r>
                        <a:rPr kumimoji="1" lang="ja-JP" altLang="en-US" sz="1200" b="0" kern="1200" spc="-110" dirty="0">
                          <a:solidFill>
                            <a:schemeClr val="tx1"/>
                          </a:solidFill>
                          <a:latin typeface="+mn-lt"/>
                          <a:ea typeface="+mn-ea"/>
                          <a:cs typeface="+mn-cs"/>
                        </a:rPr>
                        <a:t>年度）</a:t>
                      </a:r>
                      <a:endParaRPr kumimoji="1" lang="en-US" altLang="ja-JP" sz="1200" kern="1200" spc="-110" dirty="0">
                        <a:solidFill>
                          <a:schemeClr val="dk1"/>
                        </a:solidFill>
                        <a:latin typeface="+mn-lt"/>
                        <a:ea typeface="+mn-ea"/>
                        <a:cs typeface="+mn-cs"/>
                      </a:endParaRPr>
                    </a:p>
                    <a:p>
                      <a:pPr marL="0" algn="l" defTabSz="914400" rtl="0" eaLnBrk="1" latinLnBrk="0" hangingPunct="1">
                        <a:lnSpc>
                          <a:spcPts val="1400"/>
                        </a:lnSpc>
                      </a:pPr>
                      <a:r>
                        <a:rPr kumimoji="1" lang="ja-JP" altLang="en-US" sz="1200" kern="1200" spc="-110" dirty="0">
                          <a:solidFill>
                            <a:schemeClr val="dk1"/>
                          </a:solidFill>
                          <a:latin typeface="+mn-lt"/>
                          <a:ea typeface="+mn-ea"/>
                          <a:cs typeface="+mn-cs"/>
                        </a:rPr>
                        <a:t>　 ・</a:t>
                      </a:r>
                      <a:r>
                        <a:rPr kumimoji="1" lang="ja-JP" altLang="ja-JP" sz="1200" kern="1200" spc="-110" dirty="0">
                          <a:solidFill>
                            <a:schemeClr val="dk1"/>
                          </a:solidFill>
                          <a:latin typeface="+mn-lt"/>
                          <a:ea typeface="+mn-ea"/>
                          <a:cs typeface="+mn-cs"/>
                        </a:rPr>
                        <a:t>廃止</a:t>
                      </a:r>
                      <a:r>
                        <a:rPr kumimoji="1" lang="en-US" altLang="ja-JP" sz="1200" kern="1200" spc="-110" dirty="0">
                          <a:solidFill>
                            <a:schemeClr val="dk1"/>
                          </a:solidFill>
                          <a:latin typeface="+mn-lt"/>
                          <a:ea typeface="+mn-ea"/>
                          <a:cs typeface="+mn-cs"/>
                        </a:rPr>
                        <a:t>61</a:t>
                      </a:r>
                      <a:r>
                        <a:rPr kumimoji="1" lang="ja-JP" altLang="ja-JP" sz="1200" kern="1200" spc="-110" dirty="0">
                          <a:solidFill>
                            <a:schemeClr val="dk1"/>
                          </a:solidFill>
                          <a:latin typeface="+mn-lt"/>
                          <a:ea typeface="+mn-ea"/>
                          <a:cs typeface="+mn-cs"/>
                        </a:rPr>
                        <a:t>件</a:t>
                      </a:r>
                      <a:r>
                        <a:rPr kumimoji="1" lang="ja-JP" altLang="en-US" sz="1200" kern="1200" spc="-110" dirty="0">
                          <a:solidFill>
                            <a:schemeClr val="dk1"/>
                          </a:solidFill>
                          <a:latin typeface="+mn-lt"/>
                          <a:ea typeface="+mn-ea"/>
                          <a:cs typeface="+mn-cs"/>
                        </a:rPr>
                        <a:t>　　　　　　　　 ・ </a:t>
                      </a:r>
                      <a:r>
                        <a:rPr kumimoji="1" lang="ja-JP" altLang="en-US" sz="1200" b="0" kern="1200" spc="-110" dirty="0">
                          <a:solidFill>
                            <a:schemeClr val="tx1"/>
                          </a:solidFill>
                          <a:latin typeface="+mn-lt"/>
                          <a:ea typeface="+mn-ea"/>
                          <a:cs typeface="+mn-cs"/>
                        </a:rPr>
                        <a:t>廃止</a:t>
                      </a:r>
                      <a:r>
                        <a:rPr kumimoji="1" lang="en-US" altLang="ja-JP" sz="1200" b="0" kern="1200" spc="-110" dirty="0">
                          <a:solidFill>
                            <a:schemeClr val="tx1"/>
                          </a:solidFill>
                          <a:latin typeface="+mn-lt"/>
                          <a:ea typeface="+mn-ea"/>
                          <a:cs typeface="+mn-cs"/>
                        </a:rPr>
                        <a:t>62</a:t>
                      </a:r>
                      <a:r>
                        <a:rPr kumimoji="1" lang="ja-JP" altLang="en-US" sz="1200" b="0" kern="1200" spc="-110" dirty="0">
                          <a:solidFill>
                            <a:schemeClr val="tx1"/>
                          </a:solidFill>
                          <a:latin typeface="+mn-lt"/>
                          <a:ea typeface="+mn-ea"/>
                          <a:cs typeface="+mn-cs"/>
                        </a:rPr>
                        <a:t>件</a:t>
                      </a:r>
                      <a:endParaRPr kumimoji="1" lang="en-US" altLang="ja-JP" sz="1200" kern="1200" spc="-11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a:t>
                      </a:r>
                      <a:r>
                        <a:rPr kumimoji="1" lang="ja-JP" altLang="ja-JP" sz="1200" kern="1200" spc="-110" dirty="0">
                          <a:solidFill>
                            <a:schemeClr val="dk1"/>
                          </a:solidFill>
                          <a:latin typeface="+mn-lt"/>
                          <a:ea typeface="+mn-ea"/>
                          <a:cs typeface="+mn-cs"/>
                        </a:rPr>
                        <a:t>基準等見直し</a:t>
                      </a:r>
                      <a:r>
                        <a:rPr kumimoji="1" lang="en-US" altLang="ja-JP" sz="1200" kern="1200" spc="-110" dirty="0">
                          <a:solidFill>
                            <a:schemeClr val="dk1"/>
                          </a:solidFill>
                          <a:latin typeface="+mn-lt"/>
                          <a:ea typeface="+mn-ea"/>
                          <a:cs typeface="+mn-cs"/>
                        </a:rPr>
                        <a:t>11</a:t>
                      </a:r>
                      <a:r>
                        <a:rPr kumimoji="1" lang="ja-JP" altLang="ja-JP" sz="1200" kern="1200" spc="-110" dirty="0">
                          <a:solidFill>
                            <a:schemeClr val="dk1"/>
                          </a:solidFill>
                          <a:latin typeface="+mn-lt"/>
                          <a:ea typeface="+mn-ea"/>
                          <a:cs typeface="+mn-cs"/>
                        </a:rPr>
                        <a:t>件</a:t>
                      </a:r>
                      <a:r>
                        <a:rPr kumimoji="1" lang="ja-JP" altLang="en-US" sz="1200" kern="1200" spc="-110" dirty="0">
                          <a:solidFill>
                            <a:schemeClr val="dk1"/>
                          </a:solidFill>
                          <a:latin typeface="+mn-lt"/>
                          <a:ea typeface="+mn-ea"/>
                          <a:cs typeface="+mn-cs"/>
                        </a:rPr>
                        <a:t>　　    </a:t>
                      </a:r>
                      <a:r>
                        <a:rPr kumimoji="1" lang="ja-JP" altLang="en-US" sz="1200" b="0" kern="1200" spc="-110" dirty="0">
                          <a:solidFill>
                            <a:schemeClr val="tx1"/>
                          </a:solidFill>
                          <a:latin typeface="+mn-lt"/>
                          <a:ea typeface="+mn-ea"/>
                          <a:cs typeface="+mn-cs"/>
                        </a:rPr>
                        <a:t>基準等見直し</a:t>
                      </a:r>
                      <a:r>
                        <a:rPr kumimoji="1" lang="en-US" altLang="ja-JP" sz="1200" b="0" kern="1200" spc="-110" dirty="0">
                          <a:solidFill>
                            <a:schemeClr val="tx1"/>
                          </a:solidFill>
                          <a:latin typeface="+mn-lt"/>
                          <a:ea typeface="+mn-ea"/>
                          <a:cs typeface="+mn-cs"/>
                        </a:rPr>
                        <a:t>11</a:t>
                      </a:r>
                      <a:r>
                        <a:rPr kumimoji="1" lang="ja-JP" altLang="en-US" sz="1200" b="0" kern="1200" spc="-110" dirty="0">
                          <a:solidFill>
                            <a:schemeClr val="tx1"/>
                          </a:solidFill>
                          <a:latin typeface="+mn-lt"/>
                          <a:ea typeface="+mn-ea"/>
                          <a:cs typeface="+mn-cs"/>
                        </a:rPr>
                        <a:t>件　　</a:t>
                      </a:r>
                      <a:endParaRPr kumimoji="1" lang="en-US" altLang="ja-JP" sz="1200" b="0" kern="1200" spc="-11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b="0" kern="1200" spc="-110" dirty="0">
                          <a:solidFill>
                            <a:schemeClr val="tx1"/>
                          </a:solidFill>
                          <a:latin typeface="+mn-lt"/>
                          <a:ea typeface="+mn-ea"/>
                          <a:cs typeface="+mn-cs"/>
                        </a:rPr>
                        <a:t>　 </a:t>
                      </a:r>
                      <a:r>
                        <a:rPr kumimoji="1" lang="ja-JP" altLang="en-US" sz="1200" kern="1200" spc="-110" baseline="0" dirty="0">
                          <a:solidFill>
                            <a:schemeClr val="dk1"/>
                          </a:solidFill>
                          <a:latin typeface="+mn-lt"/>
                          <a:ea typeface="+mn-ea"/>
                          <a:cs typeface="+mn-cs"/>
                        </a:rPr>
                        <a:t>・減免額　　　　　　　　　   </a:t>
                      </a:r>
                      <a:r>
                        <a:rPr kumimoji="1" lang="ja-JP" altLang="en-US" sz="1200" b="0" kern="1200" spc="-110" baseline="0" dirty="0">
                          <a:solidFill>
                            <a:schemeClr val="tx1"/>
                          </a:solidFill>
                          <a:latin typeface="+mn-lt"/>
                          <a:ea typeface="+mn-ea"/>
                          <a:cs typeface="+mn-cs"/>
                        </a:rPr>
                        <a:t>・</a:t>
                      </a:r>
                      <a:r>
                        <a:rPr kumimoji="1" lang="ja-JP" altLang="en-US" sz="1200" b="0" kern="1200" spc="-110" dirty="0">
                          <a:solidFill>
                            <a:schemeClr val="tx1"/>
                          </a:solidFill>
                          <a:latin typeface="+mn-lt"/>
                          <a:ea typeface="+mn-ea"/>
                          <a:cs typeface="+mn-cs"/>
                        </a:rPr>
                        <a:t>減免額</a:t>
                      </a:r>
                      <a:endParaRPr kumimoji="1" lang="en-US" altLang="ja-JP" sz="1200" kern="1200" spc="-110" baseline="0" dirty="0">
                        <a:solidFill>
                          <a:schemeClr val="dk1"/>
                        </a:solidFill>
                        <a:latin typeface="+mn-lt"/>
                        <a:ea typeface="+mn-ea"/>
                        <a:cs typeface="+mn-cs"/>
                      </a:endParaRPr>
                    </a:p>
                    <a:p>
                      <a:pPr marL="0" algn="l" defTabSz="914400" rtl="0" eaLnBrk="1" latinLnBrk="0" hangingPunct="1">
                        <a:lnSpc>
                          <a:spcPts val="1400"/>
                        </a:lnSpc>
                      </a:pPr>
                      <a:r>
                        <a:rPr kumimoji="1" lang="ja-JP" altLang="en-US" sz="1200" kern="1200" spc="-110" baseline="0" dirty="0">
                          <a:solidFill>
                            <a:schemeClr val="dk1"/>
                          </a:solidFill>
                          <a:latin typeface="+mn-lt"/>
                          <a:ea typeface="+mn-ea"/>
                          <a:cs typeface="+mn-cs"/>
                        </a:rPr>
                        <a:t>　    見直し前</a:t>
                      </a:r>
                      <a:r>
                        <a:rPr kumimoji="1" lang="en-US" altLang="ja-JP" sz="1200" kern="1200" spc="-110" baseline="0" dirty="0">
                          <a:solidFill>
                            <a:schemeClr val="dk1"/>
                          </a:solidFill>
                          <a:latin typeface="+mn-lt"/>
                          <a:ea typeface="+mn-ea"/>
                          <a:cs typeface="+mn-cs"/>
                        </a:rPr>
                        <a:t>15.0</a:t>
                      </a:r>
                      <a:r>
                        <a:rPr kumimoji="1" lang="ja-JP" altLang="en-US" sz="1200" kern="1200" spc="-110" baseline="0" dirty="0">
                          <a:solidFill>
                            <a:schemeClr val="dk1"/>
                          </a:solidFill>
                          <a:latin typeface="+mn-lt"/>
                          <a:ea typeface="+mn-ea"/>
                          <a:cs typeface="+mn-cs"/>
                        </a:rPr>
                        <a:t>億円　　　   </a:t>
                      </a:r>
                      <a:r>
                        <a:rPr kumimoji="1" lang="ja-JP" altLang="en-US" sz="1200" b="0" kern="1200" spc="-110" dirty="0">
                          <a:solidFill>
                            <a:schemeClr val="tx1"/>
                          </a:solidFill>
                          <a:latin typeface="+mn-lt"/>
                          <a:ea typeface="+mn-ea"/>
                          <a:cs typeface="+mn-cs"/>
                        </a:rPr>
                        <a:t>見直し前</a:t>
                      </a:r>
                      <a:r>
                        <a:rPr kumimoji="1" lang="en-US" altLang="ja-JP" sz="1200" b="0" kern="1200" spc="-110" dirty="0">
                          <a:solidFill>
                            <a:schemeClr val="tx1"/>
                          </a:solidFill>
                          <a:latin typeface="+mn-lt"/>
                          <a:ea typeface="+mn-ea"/>
                          <a:cs typeface="+mn-cs"/>
                        </a:rPr>
                        <a:t>15.0</a:t>
                      </a:r>
                      <a:r>
                        <a:rPr kumimoji="1" lang="ja-JP" altLang="en-US" sz="1200" b="0" kern="1200" spc="-110" dirty="0">
                          <a:solidFill>
                            <a:schemeClr val="tx1"/>
                          </a:solidFill>
                          <a:latin typeface="+mn-lt"/>
                          <a:ea typeface="+mn-ea"/>
                          <a:cs typeface="+mn-cs"/>
                        </a:rPr>
                        <a:t>億円</a:t>
                      </a:r>
                      <a:endParaRPr kumimoji="1" lang="en-US" altLang="ja-JP" sz="1200" kern="1200" spc="-110" baseline="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baseline="0" dirty="0">
                          <a:solidFill>
                            <a:schemeClr val="dk1"/>
                          </a:solidFill>
                          <a:latin typeface="+mn-lt"/>
                          <a:ea typeface="+mn-ea"/>
                          <a:cs typeface="+mn-cs"/>
                        </a:rPr>
                        <a:t>　    →見直し後</a:t>
                      </a:r>
                      <a:r>
                        <a:rPr kumimoji="1" lang="en-US" altLang="ja-JP" sz="1200" kern="1200" spc="-110" baseline="0" dirty="0">
                          <a:solidFill>
                            <a:schemeClr val="dk1"/>
                          </a:solidFill>
                          <a:latin typeface="+mn-lt"/>
                          <a:ea typeface="+mn-ea"/>
                          <a:cs typeface="+mn-cs"/>
                        </a:rPr>
                        <a:t>10.6</a:t>
                      </a:r>
                      <a:r>
                        <a:rPr kumimoji="1" lang="ja-JP" altLang="en-US" sz="1200" kern="1200" spc="-110" baseline="0" dirty="0">
                          <a:solidFill>
                            <a:schemeClr val="dk1"/>
                          </a:solidFill>
                          <a:latin typeface="+mn-lt"/>
                          <a:ea typeface="+mn-ea"/>
                          <a:cs typeface="+mn-cs"/>
                        </a:rPr>
                        <a:t>億円　　</a:t>
                      </a:r>
                      <a:r>
                        <a:rPr kumimoji="1" lang="ja-JP" altLang="en-US" sz="1200" b="0" kern="1200" spc="-110" dirty="0">
                          <a:solidFill>
                            <a:schemeClr val="tx1"/>
                          </a:solidFill>
                          <a:latin typeface="+mn-lt"/>
                          <a:ea typeface="+mn-ea"/>
                          <a:cs typeface="+mn-cs"/>
                        </a:rPr>
                        <a:t>→見直し後</a:t>
                      </a:r>
                      <a:r>
                        <a:rPr kumimoji="1" lang="en-US" altLang="ja-JP" sz="1200" b="0" kern="1200" spc="-110" dirty="0">
                          <a:solidFill>
                            <a:schemeClr val="tx1"/>
                          </a:solidFill>
                          <a:latin typeface="+mn-lt"/>
                          <a:ea typeface="+mn-ea"/>
                          <a:cs typeface="+mn-cs"/>
                        </a:rPr>
                        <a:t>6.3</a:t>
                      </a:r>
                      <a:r>
                        <a:rPr kumimoji="1" lang="ja-JP" altLang="en-US" sz="1200" b="0" kern="1200" spc="-110" dirty="0">
                          <a:solidFill>
                            <a:schemeClr val="tx1"/>
                          </a:solidFill>
                          <a:latin typeface="+mn-lt"/>
                          <a:ea typeface="+mn-ea"/>
                          <a:cs typeface="+mn-cs"/>
                        </a:rPr>
                        <a:t>億円</a:t>
                      </a:r>
                    </a:p>
                    <a:p>
                      <a:pPr marL="0" algn="l" defTabSz="914400" rtl="0" eaLnBrk="1" latinLnBrk="0" hangingPunct="1">
                        <a:lnSpc>
                          <a:spcPts val="1400"/>
                        </a:lnSpc>
                      </a:pPr>
                      <a:r>
                        <a:rPr kumimoji="1" lang="ja-JP" altLang="en-US" sz="1200" b="0" kern="1200" spc="-110" dirty="0">
                          <a:solidFill>
                            <a:schemeClr val="tx1"/>
                          </a:solidFill>
                          <a:latin typeface="+mn-lt"/>
                          <a:ea typeface="+mn-ea"/>
                          <a:cs typeface="+mn-cs"/>
                        </a:rPr>
                        <a:t>　　　　　      　　</a:t>
                      </a:r>
                    </a:p>
                    <a:p>
                      <a:pPr marL="0" algn="l" defTabSz="914400" rtl="0" eaLnBrk="1" latinLnBrk="0" hangingPunct="1">
                        <a:lnSpc>
                          <a:spcPts val="1400"/>
                        </a:lnSpc>
                      </a:pPr>
                      <a:r>
                        <a:rPr kumimoji="1" lang="ja-JP" altLang="ja-JP" sz="1200" kern="1200" spc="-110" dirty="0">
                          <a:solidFill>
                            <a:schemeClr val="dk1"/>
                          </a:solidFill>
                          <a:latin typeface="+mn-lt"/>
                          <a:ea typeface="+mn-ea"/>
                          <a:cs typeface="+mn-cs"/>
                        </a:rPr>
                        <a:t>・</a:t>
                      </a:r>
                      <a:r>
                        <a:rPr kumimoji="1" lang="ja-JP" altLang="en-US" sz="1200" kern="1200" spc="-110" dirty="0">
                          <a:solidFill>
                            <a:schemeClr val="dk1"/>
                          </a:solidFill>
                          <a:latin typeface="+mn-lt"/>
                          <a:ea typeface="+mn-ea"/>
                          <a:cs typeface="+mn-cs"/>
                        </a:rPr>
                        <a:t>不動産</a:t>
                      </a:r>
                      <a:r>
                        <a:rPr kumimoji="1" lang="ja-JP" altLang="ja-JP" sz="1200" kern="1200" spc="-110" dirty="0">
                          <a:solidFill>
                            <a:schemeClr val="dk1"/>
                          </a:solidFill>
                          <a:latin typeface="+mn-lt"/>
                          <a:ea typeface="+mn-ea"/>
                          <a:cs typeface="+mn-cs"/>
                        </a:rPr>
                        <a:t>使用料の減免措置の見直し</a:t>
                      </a:r>
                      <a:endParaRPr kumimoji="1" lang="en-US" altLang="ja-JP" sz="1200" kern="1200" spc="-110" dirty="0">
                        <a:solidFill>
                          <a:schemeClr val="dk1"/>
                        </a:solidFill>
                        <a:latin typeface="+mn-lt"/>
                        <a:ea typeface="+mn-ea"/>
                        <a:cs typeface="+mn-cs"/>
                      </a:endParaRPr>
                    </a:p>
                    <a:p>
                      <a:pPr marL="0" algn="l" defTabSz="914400" rtl="0" eaLnBrk="1" latinLnBrk="0" hangingPunct="1">
                        <a:lnSpc>
                          <a:spcPts val="1400"/>
                        </a:lnSpc>
                      </a:pPr>
                      <a:r>
                        <a:rPr kumimoji="1" lang="ja-JP" altLang="en-US" sz="1200" kern="1200" spc="-110" dirty="0">
                          <a:solidFill>
                            <a:schemeClr val="dk1"/>
                          </a:solidFill>
                          <a:latin typeface="+mn-lt"/>
                          <a:ea typeface="+mn-ea"/>
                          <a:cs typeface="+mn-cs"/>
                        </a:rPr>
                        <a:t>   →減免件数</a:t>
                      </a:r>
                      <a:r>
                        <a:rPr kumimoji="1" lang="en-US" altLang="ja-JP" sz="1200" kern="1200" spc="-110" dirty="0">
                          <a:solidFill>
                            <a:schemeClr val="dk1"/>
                          </a:solidFill>
                          <a:latin typeface="+mn-lt"/>
                          <a:ea typeface="+mn-ea"/>
                          <a:cs typeface="+mn-cs"/>
                        </a:rPr>
                        <a:t>1,424</a:t>
                      </a:r>
                      <a:r>
                        <a:rPr kumimoji="1" lang="ja-JP" altLang="en-US" sz="1200" kern="1200" spc="-110" dirty="0">
                          <a:solidFill>
                            <a:schemeClr val="dk1"/>
                          </a:solidFill>
                          <a:latin typeface="+mn-lt"/>
                          <a:ea typeface="+mn-ea"/>
                          <a:cs typeface="+mn-cs"/>
                        </a:rPr>
                        <a:t>件中、</a:t>
                      </a:r>
                      <a:endParaRPr kumimoji="1" lang="ja-JP" altLang="ja-JP" sz="1200" kern="1200" spc="-11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a:t>
                      </a:r>
                      <a:r>
                        <a:rPr kumimoji="1" lang="en-US" altLang="ja-JP" sz="1200" kern="1200" spc="-110" dirty="0">
                          <a:solidFill>
                            <a:schemeClr val="dk1"/>
                          </a:solidFill>
                          <a:latin typeface="+mn-lt"/>
                          <a:ea typeface="+mn-ea"/>
                          <a:cs typeface="+mn-cs"/>
                        </a:rPr>
                        <a:t>2012</a:t>
                      </a:r>
                      <a:r>
                        <a:rPr kumimoji="1" lang="ja-JP" altLang="en-US" sz="1200" kern="1200" spc="-110" dirty="0">
                          <a:solidFill>
                            <a:schemeClr val="dk1"/>
                          </a:solidFill>
                          <a:latin typeface="+mn-lt"/>
                          <a:ea typeface="+mn-ea"/>
                          <a:cs typeface="+mn-cs"/>
                        </a:rPr>
                        <a:t>～</a:t>
                      </a:r>
                      <a:r>
                        <a:rPr kumimoji="1" lang="en-US" altLang="ja-JP" sz="1200" kern="1200" spc="-110" dirty="0">
                          <a:solidFill>
                            <a:schemeClr val="dk1"/>
                          </a:solidFill>
                          <a:latin typeface="+mn-lt"/>
                          <a:ea typeface="+mn-ea"/>
                          <a:cs typeface="+mn-cs"/>
                        </a:rPr>
                        <a:t>2013</a:t>
                      </a:r>
                      <a:r>
                        <a:rPr kumimoji="1" lang="ja-JP" altLang="en-US" sz="1200" kern="1200" spc="-110" dirty="0">
                          <a:solidFill>
                            <a:schemeClr val="dk1"/>
                          </a:solidFill>
                          <a:latin typeface="+mn-lt"/>
                          <a:ea typeface="+mn-ea"/>
                          <a:cs typeface="+mn-cs"/>
                        </a:rPr>
                        <a:t>年度）　　 　 （</a:t>
                      </a:r>
                      <a:r>
                        <a:rPr kumimoji="1" lang="en-US" altLang="ja-JP" sz="1200" kern="1200" spc="-110" dirty="0">
                          <a:solidFill>
                            <a:schemeClr val="dk1"/>
                          </a:solidFill>
                          <a:latin typeface="+mn-lt"/>
                          <a:ea typeface="+mn-ea"/>
                          <a:cs typeface="+mn-cs"/>
                        </a:rPr>
                        <a:t>2012</a:t>
                      </a:r>
                      <a:r>
                        <a:rPr kumimoji="1" lang="ja-JP" altLang="en-US" sz="1200" kern="1200" spc="-110" dirty="0">
                          <a:solidFill>
                            <a:schemeClr val="dk1"/>
                          </a:solidFill>
                          <a:latin typeface="+mn-lt"/>
                          <a:ea typeface="+mn-ea"/>
                          <a:cs typeface="+mn-cs"/>
                        </a:rPr>
                        <a:t>～</a:t>
                      </a:r>
                      <a:r>
                        <a:rPr kumimoji="1" lang="en-US" altLang="ja-JP" sz="1200" kern="1200" spc="-110" dirty="0">
                          <a:solidFill>
                            <a:schemeClr val="dk1"/>
                          </a:solidFill>
                          <a:latin typeface="+mn-lt"/>
                          <a:ea typeface="+mn-ea"/>
                          <a:cs typeface="+mn-cs"/>
                        </a:rPr>
                        <a:t>2014</a:t>
                      </a:r>
                      <a:r>
                        <a:rPr kumimoji="1" lang="ja-JP" altLang="en-US" sz="1200" kern="1200" spc="-110" dirty="0">
                          <a:solidFill>
                            <a:schemeClr val="dk1"/>
                          </a:solidFill>
                          <a:latin typeface="+mn-lt"/>
                          <a:ea typeface="+mn-ea"/>
                          <a:cs typeface="+mn-cs"/>
                        </a:rPr>
                        <a:t>年度）</a:t>
                      </a:r>
                      <a:endParaRPr kumimoji="1" lang="en-US" altLang="ja-JP" sz="1200" kern="1200" spc="-11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 減免率見直し・減免　 ・減免率見直し・減免</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廃止</a:t>
                      </a:r>
                      <a:r>
                        <a:rPr kumimoji="1" lang="en-US" altLang="ja-JP" sz="1200" kern="1200" spc="-110" dirty="0">
                          <a:solidFill>
                            <a:schemeClr val="dk1"/>
                          </a:solidFill>
                          <a:latin typeface="+mn-lt"/>
                          <a:ea typeface="+mn-ea"/>
                          <a:cs typeface="+mn-cs"/>
                        </a:rPr>
                        <a:t>97</a:t>
                      </a:r>
                      <a:r>
                        <a:rPr kumimoji="1" lang="ja-JP" altLang="en-US" sz="1200" kern="1200" spc="-110" dirty="0">
                          <a:solidFill>
                            <a:schemeClr val="dk1"/>
                          </a:solidFill>
                          <a:latin typeface="+mn-lt"/>
                          <a:ea typeface="+mn-ea"/>
                          <a:cs typeface="+mn-cs"/>
                        </a:rPr>
                        <a:t>件　　　　　　　　　廃止</a:t>
                      </a:r>
                      <a:r>
                        <a:rPr kumimoji="1" lang="en-US" altLang="ja-JP" sz="1200" kern="1200" spc="-110" dirty="0">
                          <a:solidFill>
                            <a:schemeClr val="dk1"/>
                          </a:solidFill>
                          <a:latin typeface="+mn-lt"/>
                          <a:ea typeface="+mn-ea"/>
                          <a:cs typeface="+mn-cs"/>
                        </a:rPr>
                        <a:t>198</a:t>
                      </a:r>
                      <a:r>
                        <a:rPr kumimoji="1" lang="ja-JP" altLang="en-US" sz="1200" kern="1200" spc="-110" dirty="0">
                          <a:solidFill>
                            <a:schemeClr val="dk1"/>
                          </a:solidFill>
                          <a:latin typeface="+mn-lt"/>
                          <a:ea typeface="+mn-ea"/>
                          <a:cs typeface="+mn-cs"/>
                        </a:rPr>
                        <a:t>件</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・減免額　　　　　　　　　　・減免額</a:t>
                      </a:r>
                    </a:p>
                    <a:p>
                      <a:pPr marL="0" algn="l" defTabSz="914400" rtl="0" eaLnBrk="1" latinLnBrk="0" hangingPunct="1">
                        <a:lnSpc>
                          <a:spcPts val="1400"/>
                        </a:lnSpc>
                      </a:pPr>
                      <a:r>
                        <a:rPr kumimoji="1" lang="ja-JP" altLang="en-US" sz="1200" kern="1200" spc="-110" dirty="0">
                          <a:solidFill>
                            <a:schemeClr val="dk1"/>
                          </a:solidFill>
                          <a:latin typeface="+mn-lt"/>
                          <a:ea typeface="+mn-ea"/>
                          <a:cs typeface="+mn-cs"/>
                        </a:rPr>
                        <a:t>　   見直し前</a:t>
                      </a:r>
                      <a:r>
                        <a:rPr kumimoji="1" lang="en-US" altLang="ja-JP" sz="1200" kern="1200" spc="-110" dirty="0">
                          <a:solidFill>
                            <a:schemeClr val="dk1"/>
                          </a:solidFill>
                          <a:latin typeface="+mn-lt"/>
                          <a:ea typeface="+mn-ea"/>
                          <a:cs typeface="+mn-cs"/>
                        </a:rPr>
                        <a:t>72.7</a:t>
                      </a:r>
                      <a:r>
                        <a:rPr kumimoji="1" lang="ja-JP" altLang="en-US" sz="1200" kern="1200" spc="-110" dirty="0">
                          <a:solidFill>
                            <a:schemeClr val="dk1"/>
                          </a:solidFill>
                          <a:latin typeface="+mn-lt"/>
                          <a:ea typeface="+mn-ea"/>
                          <a:cs typeface="+mn-cs"/>
                        </a:rPr>
                        <a:t>億円　　　   見直し前</a:t>
                      </a:r>
                      <a:r>
                        <a:rPr kumimoji="1" lang="en-US" altLang="ja-JP" sz="1200" kern="1200" spc="-110" dirty="0">
                          <a:solidFill>
                            <a:schemeClr val="dk1"/>
                          </a:solidFill>
                          <a:latin typeface="+mn-lt"/>
                          <a:ea typeface="+mn-ea"/>
                          <a:cs typeface="+mn-cs"/>
                        </a:rPr>
                        <a:t>72.7</a:t>
                      </a:r>
                      <a:r>
                        <a:rPr kumimoji="1" lang="ja-JP" altLang="en-US" sz="1200" kern="1200" spc="-110" dirty="0">
                          <a:solidFill>
                            <a:schemeClr val="dk1"/>
                          </a:solidFill>
                          <a:latin typeface="+mn-lt"/>
                          <a:ea typeface="+mn-ea"/>
                          <a:cs typeface="+mn-cs"/>
                        </a:rPr>
                        <a:t>億円</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　   →見直し後</a:t>
                      </a:r>
                      <a:r>
                        <a:rPr kumimoji="1" lang="en-US" altLang="ja-JP" sz="1200" kern="1200" spc="-110" dirty="0">
                          <a:solidFill>
                            <a:schemeClr val="dk1"/>
                          </a:solidFill>
                          <a:latin typeface="+mn-lt"/>
                          <a:ea typeface="+mn-ea"/>
                          <a:cs typeface="+mn-cs"/>
                        </a:rPr>
                        <a:t>70.5</a:t>
                      </a:r>
                      <a:r>
                        <a:rPr kumimoji="1" lang="ja-JP" altLang="en-US" sz="1200" kern="1200" spc="-110" dirty="0">
                          <a:solidFill>
                            <a:schemeClr val="dk1"/>
                          </a:solidFill>
                          <a:latin typeface="+mn-lt"/>
                          <a:ea typeface="+mn-ea"/>
                          <a:cs typeface="+mn-cs"/>
                        </a:rPr>
                        <a:t>億円　　 →見直し後</a:t>
                      </a:r>
                      <a:r>
                        <a:rPr kumimoji="1" lang="en-US" altLang="ja-JP" sz="1200" kern="1200" spc="-110" dirty="0">
                          <a:solidFill>
                            <a:schemeClr val="dk1"/>
                          </a:solidFill>
                          <a:latin typeface="+mn-lt"/>
                          <a:ea typeface="+mn-ea"/>
                          <a:cs typeface="+mn-cs"/>
                        </a:rPr>
                        <a:t>58.8</a:t>
                      </a:r>
                      <a:r>
                        <a:rPr kumimoji="1" lang="ja-JP" altLang="en-US" sz="1200" kern="1200" spc="-110" dirty="0">
                          <a:solidFill>
                            <a:schemeClr val="dk1"/>
                          </a:solidFill>
                          <a:latin typeface="+mn-lt"/>
                          <a:ea typeface="+mn-ea"/>
                          <a:cs typeface="+mn-cs"/>
                        </a:rPr>
                        <a:t>億円</a:t>
                      </a:r>
                    </a:p>
                    <a:p>
                      <a:pPr marL="0" algn="l" defTabSz="914400" rtl="0" eaLnBrk="1" latinLnBrk="0" hangingPunct="1">
                        <a:lnSpc>
                          <a:spcPts val="1400"/>
                        </a:lnSpc>
                      </a:pPr>
                      <a:endParaRPr kumimoji="1" lang="ja-JP" altLang="ja-JP" sz="1200" kern="1200" spc="-110" dirty="0">
                        <a:solidFill>
                          <a:schemeClr val="dk1"/>
                        </a:solidFill>
                        <a:latin typeface="+mn-lt"/>
                        <a:ea typeface="+mn-ea"/>
                        <a:cs typeface="+mn-cs"/>
                      </a:endParaRPr>
                    </a:p>
                    <a:p>
                      <a:pPr marL="0" algn="l" defTabSz="914400" rtl="0" eaLnBrk="1" latinLnBrk="0" hangingPunct="1">
                        <a:lnSpc>
                          <a:spcPts val="1400"/>
                        </a:lnSpc>
                      </a:pPr>
                      <a:endParaRPr kumimoji="1" lang="en-US" altLang="ja-JP" sz="1200" kern="1200" spc="-110" dirty="0">
                        <a:solidFill>
                          <a:schemeClr val="dk1"/>
                        </a:solidFill>
                        <a:latin typeface="+mn-lt"/>
                        <a:ea typeface="+mn-ea"/>
                        <a:cs typeface="+mn-cs"/>
                      </a:endParaRPr>
                    </a:p>
                    <a:p>
                      <a:pPr marL="0" algn="l" defTabSz="914400" rtl="0" eaLnBrk="1" latinLnBrk="0" hangingPunct="1">
                        <a:lnSpc>
                          <a:spcPts val="1400"/>
                        </a:lnSpc>
                      </a:pPr>
                      <a:r>
                        <a:rPr kumimoji="1" lang="en-US" altLang="ja-JP" sz="1200" kern="1200" spc="-110" dirty="0">
                          <a:solidFill>
                            <a:schemeClr val="dk1"/>
                          </a:solidFill>
                          <a:latin typeface="+mn-lt"/>
                          <a:ea typeface="+mn-ea"/>
                          <a:cs typeface="+mn-cs"/>
                        </a:rPr>
                        <a:t>※</a:t>
                      </a:r>
                      <a:r>
                        <a:rPr kumimoji="1" lang="ja-JP" altLang="en-US" sz="1200" kern="1200" spc="-110" dirty="0">
                          <a:solidFill>
                            <a:schemeClr val="dk1"/>
                          </a:solidFill>
                          <a:latin typeface="+mn-lt"/>
                          <a:ea typeface="+mn-ea"/>
                          <a:cs typeface="+mn-cs"/>
                        </a:rPr>
                        <a:t>全項目一覧は下記を参照。</a:t>
                      </a:r>
                      <a:endParaRPr kumimoji="1" lang="en-US" altLang="ja-JP" sz="1200" kern="1200" spc="-110" dirty="0">
                        <a:solidFill>
                          <a:schemeClr val="dk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dk1"/>
                          </a:solidFill>
                          <a:latin typeface="+mn-lt"/>
                          <a:ea typeface="+mn-ea"/>
                          <a:cs typeface="+mn-cs"/>
                        </a:rPr>
                        <a:t>・</a:t>
                      </a:r>
                      <a:r>
                        <a:rPr kumimoji="1" lang="ja-JP" altLang="en-US" sz="1200" kern="1200" spc="-110" dirty="0">
                          <a:solidFill>
                            <a:schemeClr val="tx1"/>
                          </a:solidFill>
                          <a:latin typeface="+mn-lt"/>
                          <a:ea typeface="+mn-ea"/>
                          <a:cs typeface="+mn-cs"/>
                        </a:rPr>
                        <a:t>付属資料２（市税の減免措置の見直し）</a:t>
                      </a:r>
                      <a:endParaRPr kumimoji="1" lang="en-US" altLang="ja-JP" sz="1200" kern="1200" spc="-110" dirty="0">
                        <a:solidFill>
                          <a:schemeClr val="tx1"/>
                        </a:solidFill>
                        <a:latin typeface="+mn-lt"/>
                        <a:ea typeface="+mn-ea"/>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200" kern="1200" spc="-110" dirty="0">
                          <a:solidFill>
                            <a:schemeClr val="tx1"/>
                          </a:solidFill>
                          <a:latin typeface="+mn-lt"/>
                          <a:ea typeface="+mn-ea"/>
                          <a:cs typeface="+mn-cs"/>
                        </a:rPr>
                        <a:t>・付属資料３（使用料の減免措置の見直し）</a:t>
                      </a:r>
                      <a:endParaRPr kumimoji="1" lang="en-US" altLang="ja-JP" sz="1200" kern="1200" spc="-11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5450360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9">
            <a:extLst>
              <a:ext uri="{FF2B5EF4-FFF2-40B4-BE49-F238E27FC236}">
                <a16:creationId xmlns:a16="http://schemas.microsoft.com/office/drawing/2014/main" xmlns="" id="{F27775B8-21EC-4BE2-9504-A2D04C2CD6C3}"/>
              </a:ext>
            </a:extLst>
          </p:cNvPr>
          <p:cNvSpPr/>
          <p:nvPr/>
        </p:nvSpPr>
        <p:spPr>
          <a:xfrm>
            <a:off x="7346320" y="2636912"/>
            <a:ext cx="1523890" cy="823203"/>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9">
            <a:extLst>
              <a:ext uri="{FF2B5EF4-FFF2-40B4-BE49-F238E27FC236}">
                <a16:creationId xmlns:a16="http://schemas.microsoft.com/office/drawing/2014/main" xmlns="" id="{EF72D389-4212-4E2F-818D-185BDBAFF48C}"/>
              </a:ext>
            </a:extLst>
          </p:cNvPr>
          <p:cNvSpPr/>
          <p:nvPr/>
        </p:nvSpPr>
        <p:spPr>
          <a:xfrm>
            <a:off x="5652120" y="2708920"/>
            <a:ext cx="1523890" cy="683559"/>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9">
            <a:extLst>
              <a:ext uri="{FF2B5EF4-FFF2-40B4-BE49-F238E27FC236}">
                <a16:creationId xmlns:a16="http://schemas.microsoft.com/office/drawing/2014/main" xmlns="" id="{A10FCC4A-BDEE-4B7A-AC84-50D58B316121}"/>
              </a:ext>
            </a:extLst>
          </p:cNvPr>
          <p:cNvSpPr/>
          <p:nvPr/>
        </p:nvSpPr>
        <p:spPr>
          <a:xfrm>
            <a:off x="7385478" y="4725144"/>
            <a:ext cx="1484731" cy="1296144"/>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0" y="476672"/>
            <a:ext cx="2411760" cy="4616648"/>
          </a:xfrm>
          <a:prstGeom prst="rect">
            <a:avLst/>
          </a:prstGeom>
          <a:noFill/>
        </p:spPr>
        <p:txBody>
          <a:bodyPr wrap="square" rtlCol="0">
            <a:spAutoFit/>
          </a:bodyPr>
          <a:lstStyle/>
          <a:p>
            <a:r>
              <a:rPr kumimoji="1" lang="ja-JP" altLang="en-US" sz="1400" dirty="0"/>
              <a:t>①分野：　</a:t>
            </a:r>
            <a:r>
              <a:rPr kumimoji="1" lang="en-US" altLang="ja-JP" sz="1400" dirty="0"/>
              <a:t>―</a:t>
            </a:r>
          </a:p>
          <a:p>
            <a:endParaRPr lang="en-US" altLang="ja-JP" sz="1400" dirty="0"/>
          </a:p>
          <a:p>
            <a:r>
              <a:rPr kumimoji="1" lang="ja-JP" altLang="en-US" sz="1400" dirty="0"/>
              <a:t>②タイプ</a:t>
            </a:r>
            <a:endParaRPr kumimoji="1" lang="en-US" altLang="ja-JP" sz="1400" dirty="0"/>
          </a:p>
          <a:p>
            <a:r>
              <a:rPr lang="ja-JP" altLang="en-US" sz="1400" dirty="0"/>
              <a:t>　　□ 　政策イノベーション</a:t>
            </a:r>
            <a:endParaRPr lang="en-US" altLang="ja-JP" sz="1400" dirty="0"/>
          </a:p>
          <a:p>
            <a:r>
              <a:rPr kumimoji="1" lang="ja-JP" altLang="en-US" sz="1400" dirty="0"/>
              <a:t>　　</a:t>
            </a:r>
            <a:r>
              <a:rPr lang="ja-JP" altLang="en-US" sz="1400" dirty="0"/>
              <a:t>☑ 　</a:t>
            </a:r>
            <a:r>
              <a:rPr kumimoji="1" lang="ja-JP" altLang="en-US" sz="1400" dirty="0"/>
              <a:t>執行の刷新</a:t>
            </a:r>
            <a:endParaRPr kumimoji="1" lang="en-US" altLang="ja-JP" sz="1400" dirty="0"/>
          </a:p>
          <a:p>
            <a:endParaRPr lang="en-US" altLang="ja-JP" sz="1400" dirty="0"/>
          </a:p>
          <a:p>
            <a:r>
              <a:rPr lang="ja-JP" altLang="en-US" sz="1400" dirty="0"/>
              <a:t>③改革スタイル</a:t>
            </a:r>
            <a:endParaRPr lang="en-US" altLang="ja-JP" sz="1400" dirty="0"/>
          </a:p>
          <a:p>
            <a:r>
              <a:rPr lang="ja-JP" altLang="en-US" sz="1400" dirty="0"/>
              <a:t>　　□　投資・予算</a:t>
            </a:r>
            <a:endParaRPr lang="en-US" altLang="ja-JP" sz="1400" dirty="0"/>
          </a:p>
          <a:p>
            <a:r>
              <a:rPr lang="ja-JP" altLang="en-US" sz="1400" dirty="0"/>
              <a:t>　　☑　条例・規則・運用ﾙｰﾙ</a:t>
            </a:r>
            <a:endParaRPr lang="en-US" altLang="ja-JP" sz="1400" dirty="0"/>
          </a:p>
          <a:p>
            <a:r>
              <a:rPr lang="ja-JP" altLang="en-US" sz="1400" dirty="0"/>
              <a:t>　　□　組織・経営形態</a:t>
            </a:r>
            <a:endParaRPr lang="en-US" altLang="ja-JP" sz="1400" dirty="0"/>
          </a:p>
          <a:p>
            <a:r>
              <a:rPr lang="ja-JP" altLang="en-US" sz="1400" dirty="0"/>
              <a:t>　　□　権限移譲</a:t>
            </a:r>
            <a:endParaRPr lang="en-US" altLang="ja-JP" sz="1400" dirty="0"/>
          </a:p>
          <a:p>
            <a:endParaRPr kumimoji="1" lang="en-US" altLang="ja-JP" sz="1400" dirty="0"/>
          </a:p>
          <a:p>
            <a:r>
              <a:rPr lang="ja-JP" altLang="en-US" sz="1400" dirty="0"/>
              <a:t>④担当部局</a:t>
            </a:r>
            <a:endParaRPr lang="en-US" altLang="ja-JP" sz="1400" dirty="0"/>
          </a:p>
          <a:p>
            <a:r>
              <a:rPr kumimoji="1" lang="ja-JP" altLang="en-US" sz="1400" dirty="0"/>
              <a:t>　　市　　総務局</a:t>
            </a:r>
            <a:endParaRPr kumimoji="1" lang="en-US" altLang="ja-JP" sz="1400" dirty="0"/>
          </a:p>
          <a:p>
            <a:endParaRPr kumimoji="1" lang="en-US" altLang="ja-JP" sz="1400" dirty="0"/>
          </a:p>
          <a:p>
            <a:r>
              <a:rPr lang="ja-JP" altLang="en-US" sz="1400" dirty="0"/>
              <a:t>⑤時期</a:t>
            </a:r>
            <a:endParaRPr lang="en-US" altLang="ja-JP" sz="1400" dirty="0"/>
          </a:p>
          <a:p>
            <a:r>
              <a:rPr kumimoji="1" lang="ja-JP" altLang="en-US" sz="1400" dirty="0"/>
              <a:t>　　</a:t>
            </a:r>
            <a:r>
              <a:rPr lang="ja-JP" altLang="en-US" sz="1400" dirty="0"/>
              <a:t>市政改革プランによる</a:t>
            </a:r>
            <a:endParaRPr lang="en-US" altLang="ja-JP" sz="1400" dirty="0"/>
          </a:p>
          <a:p>
            <a:r>
              <a:rPr lang="ja-JP" altLang="en-US" sz="1400" dirty="0"/>
              <a:t>　　取組み　</a:t>
            </a:r>
            <a:r>
              <a:rPr lang="en-US" altLang="ja-JP" sz="1400" dirty="0"/>
              <a:t>2012</a:t>
            </a:r>
            <a:r>
              <a:rPr kumimoji="1" lang="ja-JP" altLang="en-US" sz="1400" dirty="0"/>
              <a:t>年～</a:t>
            </a:r>
            <a:endParaRPr kumimoji="1" lang="en-US" altLang="ja-JP" sz="1400" dirty="0"/>
          </a:p>
          <a:p>
            <a:r>
              <a:rPr lang="ja-JP" altLang="en-US" sz="1400" dirty="0"/>
              <a:t>　　市政改革による取組み</a:t>
            </a:r>
            <a:endParaRPr lang="en-US" altLang="ja-JP" sz="1400" dirty="0"/>
          </a:p>
          <a:p>
            <a:r>
              <a:rPr lang="ja-JP" altLang="en-US" sz="1400" dirty="0"/>
              <a:t>　　</a:t>
            </a:r>
            <a:r>
              <a:rPr lang="en-US" altLang="ja-JP" sz="1400" dirty="0"/>
              <a:t>2005</a:t>
            </a:r>
            <a:r>
              <a:rPr lang="ja-JP" altLang="en-US" sz="1400" dirty="0"/>
              <a:t>年～</a:t>
            </a:r>
            <a:endParaRPr lang="en-US" altLang="ja-JP" sz="1400" dirty="0"/>
          </a:p>
          <a:p>
            <a:endParaRPr kumimoji="1" lang="ja-JP" altLang="en-US" sz="1400" dirty="0">
              <a:solidFill>
                <a:srgbClr val="FF0000"/>
              </a:solidFill>
            </a:endParaRPr>
          </a:p>
        </p:txBody>
      </p:sp>
      <p:sp>
        <p:nvSpPr>
          <p:cNvPr id="4" name="テキスト ボックス 3"/>
          <p:cNvSpPr txBox="1"/>
          <p:nvPr/>
        </p:nvSpPr>
        <p:spPr>
          <a:xfrm>
            <a:off x="0" y="0"/>
            <a:ext cx="1907704"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600" u="sng" dirty="0"/>
              <a:t>外郭団体改革</a:t>
            </a:r>
            <a:endParaRPr kumimoji="1" lang="en-US" altLang="ja-JP" sz="1600" u="sng" dirty="0"/>
          </a:p>
        </p:txBody>
      </p:sp>
      <p:sp>
        <p:nvSpPr>
          <p:cNvPr id="7" name="大かっこ 6"/>
          <p:cNvSpPr/>
          <p:nvPr/>
        </p:nvSpPr>
        <p:spPr>
          <a:xfrm>
            <a:off x="251520" y="4365104"/>
            <a:ext cx="1872208" cy="4320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大かっこ 7"/>
          <p:cNvSpPr/>
          <p:nvPr/>
        </p:nvSpPr>
        <p:spPr>
          <a:xfrm>
            <a:off x="7346320" y="1806724"/>
            <a:ext cx="1549984" cy="832152"/>
          </a:xfrm>
          <a:prstGeom prst="bracketPair">
            <a:avLst>
              <a:gd name="adj" fmla="val 1113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テキスト ボックス 134"/>
          <p:cNvSpPr txBox="1"/>
          <p:nvPr/>
        </p:nvSpPr>
        <p:spPr>
          <a:xfrm>
            <a:off x="8172400" y="0"/>
            <a:ext cx="971600"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400" dirty="0" smtClean="0"/>
              <a:t>A(41)(42)</a:t>
            </a:r>
            <a:endParaRPr kumimoji="1" lang="ja-JP" altLang="en-US" sz="1400" dirty="0"/>
          </a:p>
        </p:txBody>
      </p:sp>
      <p:sp>
        <p:nvSpPr>
          <p:cNvPr id="10" name="スライド番号プレースホルダ 9"/>
          <p:cNvSpPr>
            <a:spLocks noGrp="1"/>
          </p:cNvSpPr>
          <p:nvPr>
            <p:ph type="sldNum" sz="quarter" idx="12"/>
          </p:nvPr>
        </p:nvSpPr>
        <p:spPr/>
        <p:txBody>
          <a:bodyPr/>
          <a:lstStyle/>
          <a:p>
            <a:fld id="{B1B2801E-BBD8-4D9C-BE85-8B410919E375}" type="slidenum">
              <a:rPr kumimoji="1" lang="en-US" altLang="ja-JP" smtClean="0"/>
              <a:t>204</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145450"/>
              </p:ext>
            </p:extLst>
          </p:nvPr>
        </p:nvGraphicFramePr>
        <p:xfrm>
          <a:off x="2298700" y="404664"/>
          <a:ext cx="6665788" cy="6235784"/>
        </p:xfrm>
        <a:graphic>
          <a:graphicData uri="http://schemas.openxmlformats.org/drawingml/2006/table">
            <a:tbl>
              <a:tblPr firstRow="1">
                <a:tableStyleId>{5C22544A-7EE6-4342-B048-85BDC9FD1C3A}</a:tableStyleId>
              </a:tblPr>
              <a:tblGrid>
                <a:gridCol w="1666447">
                  <a:extLst>
                    <a:ext uri="{9D8B030D-6E8A-4147-A177-3AD203B41FA5}">
                      <a16:colId xmlns:a16="http://schemas.microsoft.com/office/drawing/2014/main" xmlns="" val="20000"/>
                    </a:ext>
                  </a:extLst>
                </a:gridCol>
                <a:gridCol w="1666447">
                  <a:extLst>
                    <a:ext uri="{9D8B030D-6E8A-4147-A177-3AD203B41FA5}">
                      <a16:colId xmlns:a16="http://schemas.microsoft.com/office/drawing/2014/main" xmlns="" val="20001"/>
                    </a:ext>
                  </a:extLst>
                </a:gridCol>
                <a:gridCol w="1666447">
                  <a:extLst>
                    <a:ext uri="{9D8B030D-6E8A-4147-A177-3AD203B41FA5}">
                      <a16:colId xmlns:a16="http://schemas.microsoft.com/office/drawing/2014/main" xmlns="" val="20002"/>
                    </a:ext>
                  </a:extLst>
                </a:gridCol>
                <a:gridCol w="1666447">
                  <a:extLst>
                    <a:ext uri="{9D8B030D-6E8A-4147-A177-3AD203B41FA5}">
                      <a16:colId xmlns:a16="http://schemas.microsoft.com/office/drawing/2014/main" xmlns="" val="20003"/>
                    </a:ext>
                  </a:extLst>
                </a:gridCol>
              </a:tblGrid>
              <a:tr h="520850">
                <a:tc>
                  <a:txBody>
                    <a:bodyPr/>
                    <a:lstStyle/>
                    <a:p>
                      <a:pPr algn="ctr"/>
                      <a:r>
                        <a:rPr kumimoji="1" lang="ja-JP" altLang="en-US" sz="1400" dirty="0"/>
                        <a:t>改革前の課題</a:t>
                      </a:r>
                      <a:endParaRPr kumimoji="1" lang="en-US" altLang="ja-JP" sz="140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改革の方向性</a:t>
                      </a:r>
                      <a:endParaRPr kumimoji="1" lang="en-US" altLang="ja-JP" sz="140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何をどう改革したか</a:t>
                      </a:r>
                      <a:endParaRPr kumimoji="1" lang="en-US" altLang="ja-JP" sz="140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575494">
                <a:tc rowSpan="2">
                  <a:txBody>
                    <a:bodyPr/>
                    <a:lstStyle/>
                    <a:p>
                      <a:pPr algn="l">
                        <a:lnSpc>
                          <a:spcPts val="1240"/>
                        </a:lnSpc>
                      </a:pPr>
                      <a:r>
                        <a:rPr kumimoji="1" lang="ja-JP" altLang="en-US" sz="1200" b="0" dirty="0">
                          <a:solidFill>
                            <a:schemeClr val="tx1"/>
                          </a:solidFill>
                        </a:rPr>
                        <a:t>・「民間でできることは民間に」という市政改革の方針に沿って、外郭団体のあり方や市としての関与を抜本的に見直す</a:t>
                      </a:r>
                      <a:endParaRPr kumimoji="1"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40"/>
                        </a:lnSpc>
                      </a:pPr>
                      <a:r>
                        <a:rPr kumimoji="1" lang="en-US" altLang="ja-JP" sz="1200" b="0" dirty="0">
                          <a:solidFill>
                            <a:schemeClr val="tx1"/>
                          </a:solidFill>
                        </a:rPr>
                        <a:t>【</a:t>
                      </a:r>
                      <a:r>
                        <a:rPr kumimoji="1" lang="ja-JP" altLang="en-US" sz="1200" b="0" dirty="0">
                          <a:solidFill>
                            <a:schemeClr val="tx1"/>
                          </a:solidFill>
                        </a:rPr>
                        <a:t>外郭団体の必要性の精査</a:t>
                      </a:r>
                      <a:r>
                        <a:rPr kumimoji="1" lang="en-US" altLang="ja-JP" sz="1200" b="0" dirty="0">
                          <a:solidFill>
                            <a:schemeClr val="tx1"/>
                          </a:solidFill>
                        </a:rPr>
                        <a:t>】</a:t>
                      </a:r>
                    </a:p>
                    <a:p>
                      <a:pPr algn="l">
                        <a:lnSpc>
                          <a:spcPts val="1240"/>
                        </a:lnSpc>
                      </a:pPr>
                      <a:r>
                        <a:rPr kumimoji="1" lang="ja-JP" altLang="en-US" sz="1200" b="0" dirty="0">
                          <a:solidFill>
                            <a:schemeClr val="tx1"/>
                          </a:solidFill>
                        </a:rPr>
                        <a:t>・現在の資本的関与（出資・出えん）や人的関与（役職員の派遣）が本市の施策目的を達成する上で真に必要かどうかを改めて精査し、その結果に基づき、廃止、民営化、広域化などの見直しを行う</a:t>
                      </a:r>
                      <a:endParaRPr kumimoji="1"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pPr>
                      <a:r>
                        <a:rPr kumimoji="1" lang="ja-JP" altLang="en-US" sz="1000" b="0" dirty="0">
                          <a:solidFill>
                            <a:schemeClr val="tx1"/>
                          </a:solidFill>
                        </a:rPr>
                        <a:t>・「外郭団体見直しの方向性について」策定（</a:t>
                      </a:r>
                      <a:r>
                        <a:rPr kumimoji="1" lang="en-US" altLang="ja-JP" sz="1000" b="0" dirty="0">
                          <a:solidFill>
                            <a:schemeClr val="tx1"/>
                          </a:solidFill>
                        </a:rPr>
                        <a:t>2012</a:t>
                      </a:r>
                      <a:r>
                        <a:rPr kumimoji="1" lang="ja-JP" altLang="en-US" sz="1000" b="0" dirty="0">
                          <a:solidFill>
                            <a:schemeClr val="tx1"/>
                          </a:solidFill>
                        </a:rPr>
                        <a:t>年</a:t>
                      </a:r>
                      <a:r>
                        <a:rPr kumimoji="1" lang="en-US" altLang="ja-JP" sz="1000" b="0" dirty="0">
                          <a:solidFill>
                            <a:schemeClr val="tx1"/>
                          </a:solidFill>
                        </a:rPr>
                        <a:t>7</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・「大阪市外郭団体等への関与及び監理事項等に関する条例」制定（</a:t>
                      </a:r>
                      <a:r>
                        <a:rPr kumimoji="1" lang="en-US" altLang="ja-JP" sz="1000" b="0" dirty="0">
                          <a:solidFill>
                            <a:schemeClr val="tx1"/>
                          </a:solidFill>
                        </a:rPr>
                        <a:t>2013</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・「同条例施行規則」制定（</a:t>
                      </a:r>
                      <a:r>
                        <a:rPr kumimoji="1" lang="en-US" altLang="ja-JP" sz="1000" b="0" dirty="0">
                          <a:solidFill>
                            <a:schemeClr val="tx1"/>
                          </a:solidFill>
                        </a:rPr>
                        <a:t>2013</a:t>
                      </a:r>
                      <a:r>
                        <a:rPr kumimoji="1" lang="ja-JP" altLang="en-US" sz="1000" b="0" dirty="0">
                          <a:solidFill>
                            <a:schemeClr val="tx1"/>
                          </a:solidFill>
                        </a:rPr>
                        <a:t>年</a:t>
                      </a:r>
                      <a:r>
                        <a:rPr kumimoji="1" lang="en-US" altLang="ja-JP" sz="1000" b="0" dirty="0">
                          <a:solidFill>
                            <a:schemeClr val="tx1"/>
                          </a:solidFill>
                        </a:rPr>
                        <a:t>7</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・「大阪市外郭団体指定に関する基準について」制定（</a:t>
                      </a:r>
                      <a:r>
                        <a:rPr kumimoji="1" lang="en-US" altLang="ja-JP" sz="1000" b="0" dirty="0">
                          <a:solidFill>
                            <a:schemeClr val="tx1"/>
                          </a:solidFill>
                        </a:rPr>
                        <a:t>2013</a:t>
                      </a:r>
                      <a:r>
                        <a:rPr kumimoji="1" lang="ja-JP" altLang="en-US" sz="1000" b="0" dirty="0">
                          <a:solidFill>
                            <a:schemeClr val="tx1"/>
                          </a:solidFill>
                        </a:rPr>
                        <a:t>年</a:t>
                      </a:r>
                      <a:r>
                        <a:rPr kumimoji="1" lang="en-US" altLang="ja-JP" sz="1000" b="0" dirty="0">
                          <a:solidFill>
                            <a:schemeClr val="tx1"/>
                          </a:solidFill>
                        </a:rPr>
                        <a:t>7</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・「外郭団体関与・監理見直し計画」策定（</a:t>
                      </a:r>
                      <a:r>
                        <a:rPr kumimoji="1" lang="en-US" altLang="ja-JP" sz="1000" b="0" dirty="0">
                          <a:solidFill>
                            <a:schemeClr val="tx1"/>
                          </a:solidFill>
                        </a:rPr>
                        <a:t>2014</a:t>
                      </a:r>
                      <a:r>
                        <a:rPr kumimoji="1" lang="ja-JP" altLang="en-US" sz="1000" b="0" dirty="0">
                          <a:solidFill>
                            <a:schemeClr val="tx1"/>
                          </a:solidFill>
                        </a:rPr>
                        <a:t>年</a:t>
                      </a:r>
                      <a:r>
                        <a:rPr kumimoji="1" lang="en-US" altLang="ja-JP" sz="1000" b="0" dirty="0">
                          <a:solidFill>
                            <a:schemeClr val="tx1"/>
                          </a:solidFill>
                        </a:rPr>
                        <a:t>2</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・「外郭団体関与・監理見直し計画</a:t>
                      </a:r>
                      <a:r>
                        <a:rPr kumimoji="1" lang="en-US" altLang="ja-JP" sz="1000" b="0" dirty="0">
                          <a:solidFill>
                            <a:schemeClr val="tx1"/>
                          </a:solidFill>
                        </a:rPr>
                        <a:t>(</a:t>
                      </a:r>
                      <a:r>
                        <a:rPr kumimoji="1" lang="ja-JP" altLang="en-US" sz="1000" b="0" dirty="0">
                          <a:solidFill>
                            <a:schemeClr val="tx1"/>
                          </a:solidFill>
                        </a:rPr>
                        <a:t>更新版</a:t>
                      </a:r>
                      <a:r>
                        <a:rPr kumimoji="1" lang="en-US" altLang="ja-JP" sz="1000" b="0" dirty="0">
                          <a:solidFill>
                            <a:schemeClr val="tx1"/>
                          </a:solidFill>
                        </a:rPr>
                        <a:t>)</a:t>
                      </a:r>
                      <a:r>
                        <a:rPr kumimoji="1" lang="ja-JP" altLang="en-US" sz="1000" b="0" dirty="0">
                          <a:solidFill>
                            <a:schemeClr val="tx1"/>
                          </a:solidFill>
                        </a:rPr>
                        <a:t>」策定（</a:t>
                      </a:r>
                      <a:r>
                        <a:rPr kumimoji="1" lang="en-US" altLang="ja-JP" sz="1000" b="0" dirty="0">
                          <a:solidFill>
                            <a:schemeClr val="tx1"/>
                          </a:solidFill>
                        </a:rPr>
                        <a:t>2015</a:t>
                      </a:r>
                      <a:r>
                        <a:rPr kumimoji="1" lang="ja-JP" altLang="en-US" sz="1000" b="0" dirty="0">
                          <a:solidFill>
                            <a:schemeClr val="tx1"/>
                          </a:solidFill>
                        </a:rPr>
                        <a:t>年</a:t>
                      </a:r>
                      <a:r>
                        <a:rPr kumimoji="1" lang="en-US" altLang="ja-JP" sz="1000" b="0" dirty="0">
                          <a:solidFill>
                            <a:schemeClr val="tx1"/>
                          </a:solidFill>
                        </a:rPr>
                        <a:t>2</a:t>
                      </a:r>
                      <a:r>
                        <a:rPr kumimoji="1" lang="ja-JP" altLang="en-US" sz="1000" b="0" dirty="0">
                          <a:solidFill>
                            <a:schemeClr val="tx1"/>
                          </a:solidFill>
                        </a:rPr>
                        <a:t>月）</a:t>
                      </a:r>
                      <a:endParaRPr kumimoji="1" lang="en-US" altLang="ja-JP" sz="1000" b="0" dirty="0">
                        <a:solidFill>
                          <a:schemeClr val="tx1"/>
                        </a:solidFill>
                      </a:endParaRPr>
                    </a:p>
                    <a:p>
                      <a:pPr algn="l">
                        <a:lnSpc>
                          <a:spcPts val="1000"/>
                        </a:lnSpc>
                      </a:pPr>
                      <a:r>
                        <a:rPr kumimoji="1" lang="ja-JP" altLang="en-US" sz="1000" b="0" dirty="0">
                          <a:solidFill>
                            <a:schemeClr val="tx1"/>
                          </a:solidFill>
                        </a:rPr>
                        <a:t>・「外郭団体の方向性について」策定</a:t>
                      </a:r>
                      <a:r>
                        <a:rPr kumimoji="1" lang="en-US" altLang="ja-JP" sz="1000" b="0" dirty="0">
                          <a:solidFill>
                            <a:schemeClr val="tx1"/>
                          </a:solidFill>
                        </a:rPr>
                        <a:t>(2017</a:t>
                      </a:r>
                      <a:r>
                        <a:rPr kumimoji="1" lang="ja-JP" altLang="en-US" sz="1000" b="0" dirty="0">
                          <a:solidFill>
                            <a:schemeClr val="tx1"/>
                          </a:solidFill>
                        </a:rPr>
                        <a:t>年</a:t>
                      </a:r>
                      <a:r>
                        <a:rPr kumimoji="1" lang="en-US" altLang="ja-JP" sz="1000" b="0" dirty="0">
                          <a:solidFill>
                            <a:schemeClr val="tx1"/>
                          </a:solidFill>
                        </a:rPr>
                        <a:t>3</a:t>
                      </a:r>
                      <a:r>
                        <a:rPr kumimoji="1" lang="ja-JP" altLang="en-US" sz="1000" b="0" dirty="0">
                          <a:solidFill>
                            <a:schemeClr val="tx1"/>
                          </a:solidFill>
                        </a:rPr>
                        <a:t>月</a:t>
                      </a:r>
                      <a:r>
                        <a:rPr kumimoji="1" lang="en-US" altLang="ja-JP" sz="10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40"/>
                        </a:lnSpc>
                      </a:pPr>
                      <a:r>
                        <a:rPr kumimoji="1" lang="ja-JP" altLang="en-US" sz="1100" b="0" dirty="0">
                          <a:solidFill>
                            <a:schemeClr val="tx1"/>
                          </a:solidFill>
                        </a:rPr>
                        <a:t>・</a:t>
                      </a:r>
                      <a:r>
                        <a:rPr kumimoji="1" lang="en-US" altLang="ja-JP" sz="1100" b="0" dirty="0">
                          <a:solidFill>
                            <a:schemeClr val="tx1"/>
                          </a:solidFill>
                        </a:rPr>
                        <a:t>2014</a:t>
                      </a:r>
                      <a:r>
                        <a:rPr kumimoji="1" lang="ja-JP" altLang="en-US" sz="1100" b="0" dirty="0">
                          <a:solidFill>
                            <a:schemeClr val="tx1"/>
                          </a:solidFill>
                        </a:rPr>
                        <a:t>年</a:t>
                      </a:r>
                      <a:r>
                        <a:rPr kumimoji="1" lang="en-US" altLang="ja-JP" sz="1100" b="0" dirty="0">
                          <a:solidFill>
                            <a:schemeClr val="tx1"/>
                          </a:solidFill>
                        </a:rPr>
                        <a:t>4</a:t>
                      </a:r>
                      <a:r>
                        <a:rPr kumimoji="1" lang="ja-JP" altLang="en-US" sz="1100" b="0" dirty="0">
                          <a:solidFill>
                            <a:schemeClr val="tx1"/>
                          </a:solidFill>
                        </a:rPr>
                        <a:t>月</a:t>
                      </a:r>
                      <a:r>
                        <a:rPr kumimoji="1" lang="en-US" altLang="ja-JP" sz="1100" b="0" dirty="0">
                          <a:solidFill>
                            <a:schemeClr val="tx1"/>
                          </a:solidFill>
                        </a:rPr>
                        <a:t>1</a:t>
                      </a:r>
                      <a:r>
                        <a:rPr kumimoji="1" lang="ja-JP" altLang="en-US" sz="1100" b="0" dirty="0">
                          <a:solidFill>
                            <a:schemeClr val="tx1"/>
                          </a:solidFill>
                        </a:rPr>
                        <a:t>日現在で、</a:t>
                      </a:r>
                      <a:r>
                        <a:rPr kumimoji="1" lang="en-US" altLang="ja-JP" sz="1100" b="0" dirty="0">
                          <a:solidFill>
                            <a:schemeClr val="tx1"/>
                          </a:solidFill>
                        </a:rPr>
                        <a:t>2011</a:t>
                      </a:r>
                      <a:r>
                        <a:rPr kumimoji="1" lang="ja-JP" altLang="en-US" sz="1100" b="0" dirty="0">
                          <a:solidFill>
                            <a:schemeClr val="tx1"/>
                          </a:solidFill>
                        </a:rPr>
                        <a:t>年度と比較して</a:t>
                      </a:r>
                      <a:r>
                        <a:rPr kumimoji="1" lang="en-US" altLang="ja-JP" sz="1100" b="0" dirty="0">
                          <a:solidFill>
                            <a:schemeClr val="tx1"/>
                          </a:solidFill>
                        </a:rPr>
                        <a:t>48.6</a:t>
                      </a:r>
                      <a:r>
                        <a:rPr kumimoji="1" lang="ja-JP" altLang="en-US" sz="1100" b="0" dirty="0">
                          <a:solidFill>
                            <a:schemeClr val="tx1"/>
                          </a:solidFill>
                        </a:rPr>
                        <a:t>％の減</a:t>
                      </a:r>
                      <a:endParaRPr kumimoji="1" lang="en-US" altLang="ja-JP" sz="1100" b="0" dirty="0">
                        <a:solidFill>
                          <a:schemeClr val="tx1"/>
                        </a:solidFill>
                      </a:endParaRPr>
                    </a:p>
                    <a:p>
                      <a:pPr algn="l">
                        <a:lnSpc>
                          <a:spcPts val="1240"/>
                        </a:lnSpc>
                      </a:pPr>
                      <a:r>
                        <a:rPr kumimoji="1" lang="en-US" altLang="ja-JP" sz="1100" b="0" dirty="0">
                          <a:solidFill>
                            <a:schemeClr val="tx1"/>
                          </a:solidFill>
                        </a:rPr>
                        <a:t>72</a:t>
                      </a:r>
                      <a:r>
                        <a:rPr kumimoji="1" lang="ja-JP" altLang="en-US" sz="1100" b="0" dirty="0">
                          <a:solidFill>
                            <a:schemeClr val="tx1"/>
                          </a:solidFill>
                        </a:rPr>
                        <a:t>団体→</a:t>
                      </a:r>
                      <a:r>
                        <a:rPr kumimoji="1" lang="en-US" altLang="ja-JP" sz="1100" b="0" dirty="0">
                          <a:solidFill>
                            <a:schemeClr val="tx1"/>
                          </a:solidFill>
                        </a:rPr>
                        <a:t>37</a:t>
                      </a:r>
                      <a:r>
                        <a:rPr kumimoji="1" lang="ja-JP" altLang="en-US" sz="1100" b="0" dirty="0">
                          <a:solidFill>
                            <a:schemeClr val="tx1"/>
                          </a:solidFill>
                        </a:rPr>
                        <a:t>団体</a:t>
                      </a:r>
                      <a:endParaRPr kumimoji="1" lang="en-US" altLang="ja-JP" sz="1100" b="0" dirty="0">
                        <a:solidFill>
                          <a:schemeClr val="tx1"/>
                        </a:solidFill>
                      </a:endParaRPr>
                    </a:p>
                    <a:p>
                      <a:pPr algn="l">
                        <a:lnSpc>
                          <a:spcPts val="1240"/>
                        </a:lnSpc>
                      </a:pPr>
                      <a:r>
                        <a:rPr kumimoji="1" lang="ja-JP" altLang="en-US" sz="1100" b="0" dirty="0">
                          <a:solidFill>
                            <a:schemeClr val="tx1"/>
                          </a:solidFill>
                        </a:rPr>
                        <a:t>（▲</a:t>
                      </a:r>
                      <a:r>
                        <a:rPr kumimoji="1" lang="en-US" altLang="ja-JP" sz="1100" b="0" dirty="0">
                          <a:solidFill>
                            <a:schemeClr val="tx1"/>
                          </a:solidFill>
                        </a:rPr>
                        <a:t>35</a:t>
                      </a:r>
                      <a:r>
                        <a:rPr kumimoji="1" lang="ja-JP" altLang="en-US" sz="1100" b="0" dirty="0">
                          <a:solidFill>
                            <a:schemeClr val="tx1"/>
                          </a:solidFill>
                        </a:rPr>
                        <a:t>団体）</a:t>
                      </a:r>
                      <a:endParaRPr kumimoji="1" lang="en-US" altLang="ja-JP" sz="1100" b="0" dirty="0">
                        <a:solidFill>
                          <a:schemeClr val="tx1"/>
                        </a:solidFill>
                      </a:endParaRPr>
                    </a:p>
                    <a:p>
                      <a:pPr algn="l">
                        <a:lnSpc>
                          <a:spcPts val="1240"/>
                        </a:lnSpc>
                      </a:pPr>
                      <a:r>
                        <a:rPr kumimoji="1" lang="ja-JP" altLang="en-US" sz="1100" b="0" dirty="0">
                          <a:solidFill>
                            <a:schemeClr val="tx1"/>
                          </a:solidFill>
                        </a:rPr>
                        <a:t>・</a:t>
                      </a:r>
                      <a:r>
                        <a:rPr kumimoji="1" lang="en-US" altLang="ja-JP" sz="1100" b="0" dirty="0">
                          <a:solidFill>
                            <a:schemeClr val="tx1"/>
                          </a:solidFill>
                        </a:rPr>
                        <a:t>2014</a:t>
                      </a:r>
                      <a:r>
                        <a:rPr kumimoji="1" lang="ja-JP" altLang="en-US" sz="1100" b="0" dirty="0">
                          <a:solidFill>
                            <a:schemeClr val="tx1"/>
                          </a:solidFill>
                        </a:rPr>
                        <a:t>年</a:t>
                      </a:r>
                      <a:r>
                        <a:rPr kumimoji="1" lang="en-US" altLang="ja-JP" sz="1100" b="0" dirty="0">
                          <a:solidFill>
                            <a:schemeClr val="tx1"/>
                          </a:solidFill>
                        </a:rPr>
                        <a:t>4</a:t>
                      </a:r>
                      <a:r>
                        <a:rPr kumimoji="1" lang="ja-JP" altLang="en-US" sz="1100" b="0" dirty="0">
                          <a:solidFill>
                            <a:schemeClr val="tx1"/>
                          </a:solidFill>
                        </a:rPr>
                        <a:t>月</a:t>
                      </a:r>
                      <a:r>
                        <a:rPr kumimoji="1" lang="en-US" altLang="ja-JP" sz="1100" b="0" dirty="0">
                          <a:solidFill>
                            <a:schemeClr val="tx1"/>
                          </a:solidFill>
                        </a:rPr>
                        <a:t>1</a:t>
                      </a:r>
                      <a:r>
                        <a:rPr kumimoji="1" lang="ja-JP" altLang="en-US" sz="1100" b="0" dirty="0">
                          <a:solidFill>
                            <a:schemeClr val="tx1"/>
                          </a:solidFill>
                        </a:rPr>
                        <a:t>日現在で、  　　　　　　　　　　　　</a:t>
                      </a:r>
                      <a:endParaRPr kumimoji="1" lang="en-US" altLang="ja-JP" sz="1100" b="0" dirty="0">
                        <a:solidFill>
                          <a:schemeClr val="tx1"/>
                        </a:solidFill>
                      </a:endParaRPr>
                    </a:p>
                    <a:p>
                      <a:pPr algn="l">
                        <a:lnSpc>
                          <a:spcPts val="1240"/>
                        </a:lnSpc>
                      </a:pPr>
                      <a:r>
                        <a:rPr kumimoji="1" lang="ja-JP" altLang="en-US" sz="1100" b="0" baseline="0" dirty="0">
                          <a:solidFill>
                            <a:schemeClr val="tx1"/>
                          </a:solidFill>
                        </a:rPr>
                        <a:t> </a:t>
                      </a:r>
                      <a:r>
                        <a:rPr kumimoji="1" lang="en-US" altLang="ja-JP" sz="1100" b="0" dirty="0">
                          <a:solidFill>
                            <a:schemeClr val="tx1"/>
                          </a:solidFill>
                        </a:rPr>
                        <a:t>2005</a:t>
                      </a:r>
                      <a:r>
                        <a:rPr kumimoji="1" lang="ja-JP" altLang="en-US" sz="1100" b="0" dirty="0">
                          <a:solidFill>
                            <a:schemeClr val="tx1"/>
                          </a:solidFill>
                        </a:rPr>
                        <a:t>年度と比較して</a:t>
                      </a:r>
                      <a:endParaRPr kumimoji="1" lang="en-US" altLang="ja-JP" sz="1100" b="0" dirty="0">
                        <a:solidFill>
                          <a:schemeClr val="tx1"/>
                        </a:solidFill>
                      </a:endParaRPr>
                    </a:p>
                    <a:p>
                      <a:pPr algn="l">
                        <a:lnSpc>
                          <a:spcPts val="1240"/>
                        </a:lnSpc>
                      </a:pPr>
                      <a:r>
                        <a:rPr kumimoji="1" lang="ja-JP" altLang="en-US" sz="1100" b="0" dirty="0">
                          <a:solidFill>
                            <a:schemeClr val="tx1"/>
                          </a:solidFill>
                        </a:rPr>
                        <a:t> </a:t>
                      </a:r>
                      <a:r>
                        <a:rPr kumimoji="1" lang="en-US" altLang="ja-JP" sz="1100" b="0" dirty="0">
                          <a:solidFill>
                            <a:schemeClr val="tx1"/>
                          </a:solidFill>
                        </a:rPr>
                        <a:t>74.7</a:t>
                      </a:r>
                      <a:r>
                        <a:rPr kumimoji="1" lang="ja-JP" altLang="en-US" sz="1100" b="0" dirty="0">
                          <a:solidFill>
                            <a:schemeClr val="tx1"/>
                          </a:solidFill>
                        </a:rPr>
                        <a:t>％の減</a:t>
                      </a:r>
                      <a:endParaRPr kumimoji="1" lang="en-US" altLang="ja-JP" sz="1100" b="0" dirty="0">
                        <a:solidFill>
                          <a:schemeClr val="tx1"/>
                        </a:solidFill>
                      </a:endParaRPr>
                    </a:p>
                    <a:p>
                      <a:pPr algn="l">
                        <a:lnSpc>
                          <a:spcPts val="1240"/>
                        </a:lnSpc>
                      </a:pPr>
                      <a:r>
                        <a:rPr kumimoji="1" lang="ja-JP" altLang="en-US" sz="1100" b="0" dirty="0">
                          <a:solidFill>
                            <a:schemeClr val="tx1"/>
                          </a:solidFill>
                        </a:rPr>
                        <a:t> </a:t>
                      </a:r>
                      <a:r>
                        <a:rPr kumimoji="1" lang="en-US" altLang="ja-JP" sz="1100" b="0" dirty="0">
                          <a:solidFill>
                            <a:schemeClr val="tx1"/>
                          </a:solidFill>
                        </a:rPr>
                        <a:t>146</a:t>
                      </a:r>
                      <a:r>
                        <a:rPr kumimoji="1" lang="ja-JP" altLang="en-US" sz="1100" b="0" dirty="0">
                          <a:solidFill>
                            <a:schemeClr val="tx1"/>
                          </a:solidFill>
                        </a:rPr>
                        <a:t>団体→</a:t>
                      </a:r>
                      <a:r>
                        <a:rPr kumimoji="1" lang="en-US" altLang="ja-JP" sz="1100" b="0" dirty="0">
                          <a:solidFill>
                            <a:schemeClr val="tx1"/>
                          </a:solidFill>
                        </a:rPr>
                        <a:t>37</a:t>
                      </a:r>
                      <a:r>
                        <a:rPr kumimoji="1" lang="ja-JP" altLang="en-US" sz="1100" b="0" dirty="0">
                          <a:solidFill>
                            <a:schemeClr val="tx1"/>
                          </a:solidFill>
                        </a:rPr>
                        <a:t>団体</a:t>
                      </a:r>
                      <a:endParaRPr kumimoji="1" lang="en-US" altLang="ja-JP" sz="1100" b="0" dirty="0">
                        <a:solidFill>
                          <a:schemeClr val="tx1"/>
                        </a:solidFill>
                      </a:endParaRPr>
                    </a:p>
                    <a:p>
                      <a:pPr algn="l">
                        <a:lnSpc>
                          <a:spcPts val="1240"/>
                        </a:lnSpc>
                      </a:pPr>
                      <a:r>
                        <a:rPr kumimoji="1" lang="ja-JP" altLang="en-US" sz="1100" b="0" dirty="0">
                          <a:solidFill>
                            <a:schemeClr val="tx1"/>
                          </a:solidFill>
                        </a:rPr>
                        <a:t> （▲</a:t>
                      </a:r>
                      <a:r>
                        <a:rPr kumimoji="1" lang="en-US" altLang="ja-JP" sz="1100" b="0" dirty="0">
                          <a:solidFill>
                            <a:schemeClr val="tx1"/>
                          </a:solidFill>
                        </a:rPr>
                        <a:t>109</a:t>
                      </a:r>
                      <a:r>
                        <a:rPr kumimoji="1" lang="ja-JP" altLang="en-US" sz="1100" b="0" dirty="0">
                          <a:solidFill>
                            <a:schemeClr val="tx1"/>
                          </a:solidFill>
                        </a:rPr>
                        <a:t>団体）</a:t>
                      </a:r>
                      <a:endParaRPr kumimoji="1" lang="en-US" altLang="ja-JP" sz="1100" b="0" dirty="0">
                        <a:solidFill>
                          <a:schemeClr val="tx1"/>
                        </a:solidFill>
                      </a:endParaRPr>
                    </a:p>
                    <a:p>
                      <a:pPr algn="l">
                        <a:lnSpc>
                          <a:spcPts val="1240"/>
                        </a:lnSpc>
                      </a:pPr>
                      <a:endParaRPr kumimoji="1" lang="en-US" altLang="ja-JP" sz="1100" b="0" dirty="0">
                        <a:solidFill>
                          <a:srgbClr val="FF0000"/>
                        </a:solidFill>
                      </a:endParaRPr>
                    </a:p>
                    <a:p>
                      <a:pPr algn="l">
                        <a:lnSpc>
                          <a:spcPts val="1240"/>
                        </a:lnSpc>
                      </a:pPr>
                      <a:r>
                        <a:rPr kumimoji="1" lang="ja-JP" altLang="en-US" sz="1100" b="0" dirty="0">
                          <a:solidFill>
                            <a:schemeClr val="tx1"/>
                          </a:solidFill>
                        </a:rPr>
                        <a:t>・</a:t>
                      </a:r>
                      <a:r>
                        <a:rPr kumimoji="1" lang="en-US" altLang="ja-JP" sz="1100" b="0" dirty="0">
                          <a:solidFill>
                            <a:schemeClr val="tx1"/>
                          </a:solidFill>
                        </a:rPr>
                        <a:t>2018</a:t>
                      </a:r>
                      <a:r>
                        <a:rPr kumimoji="1" lang="ja-JP" altLang="en-US" sz="1100" b="0" dirty="0">
                          <a:solidFill>
                            <a:schemeClr val="tx1"/>
                          </a:solidFill>
                        </a:rPr>
                        <a:t>年</a:t>
                      </a:r>
                      <a:r>
                        <a:rPr kumimoji="1" lang="en-US" altLang="ja-JP" sz="1100" b="0" dirty="0">
                          <a:solidFill>
                            <a:schemeClr val="tx1"/>
                          </a:solidFill>
                        </a:rPr>
                        <a:t>3</a:t>
                      </a:r>
                      <a:r>
                        <a:rPr kumimoji="1" lang="ja-JP" altLang="en-US" sz="1100" b="0" dirty="0">
                          <a:solidFill>
                            <a:schemeClr val="tx1"/>
                          </a:solidFill>
                        </a:rPr>
                        <a:t>月末現在で、</a:t>
                      </a:r>
                      <a:r>
                        <a:rPr kumimoji="1" lang="en-US" altLang="ja-JP" sz="1100" b="0" dirty="0">
                          <a:solidFill>
                            <a:schemeClr val="tx1"/>
                          </a:solidFill>
                        </a:rPr>
                        <a:t>2014</a:t>
                      </a:r>
                      <a:r>
                        <a:rPr kumimoji="1" lang="ja-JP" altLang="en-US" sz="1100" b="0" dirty="0">
                          <a:solidFill>
                            <a:schemeClr val="tx1"/>
                          </a:solidFill>
                        </a:rPr>
                        <a:t>年</a:t>
                      </a:r>
                      <a:r>
                        <a:rPr kumimoji="1" lang="en-US" altLang="ja-JP" sz="1100" b="0" dirty="0">
                          <a:solidFill>
                            <a:schemeClr val="tx1"/>
                          </a:solidFill>
                        </a:rPr>
                        <a:t>4</a:t>
                      </a:r>
                      <a:r>
                        <a:rPr kumimoji="1" lang="ja-JP" altLang="en-US" sz="1100" b="0" dirty="0">
                          <a:solidFill>
                            <a:schemeClr val="tx1"/>
                          </a:solidFill>
                        </a:rPr>
                        <a:t>月</a:t>
                      </a:r>
                      <a:r>
                        <a:rPr kumimoji="1" lang="en-US" altLang="ja-JP" sz="1100" b="0" dirty="0">
                          <a:solidFill>
                            <a:schemeClr val="tx1"/>
                          </a:solidFill>
                        </a:rPr>
                        <a:t>1</a:t>
                      </a:r>
                      <a:r>
                        <a:rPr kumimoji="1" lang="ja-JP" altLang="en-US" sz="1100" b="0" dirty="0">
                          <a:solidFill>
                            <a:schemeClr val="tx1"/>
                          </a:solidFill>
                        </a:rPr>
                        <a:t>日と比較して</a:t>
                      </a:r>
                      <a:r>
                        <a:rPr kumimoji="1" lang="en-US" altLang="ja-JP" sz="1100" b="0" dirty="0">
                          <a:solidFill>
                            <a:schemeClr val="tx1"/>
                          </a:solidFill>
                        </a:rPr>
                        <a:t>29.7</a:t>
                      </a:r>
                      <a:r>
                        <a:rPr kumimoji="1" lang="ja-JP" altLang="en-US" sz="1100" b="0" dirty="0">
                          <a:solidFill>
                            <a:schemeClr val="tx1"/>
                          </a:solidFill>
                        </a:rPr>
                        <a:t>％の減</a:t>
                      </a:r>
                      <a:endParaRPr kumimoji="1" lang="en-US" altLang="ja-JP" sz="1100" b="0" dirty="0">
                        <a:solidFill>
                          <a:schemeClr val="tx1"/>
                        </a:solidFill>
                      </a:endParaRPr>
                    </a:p>
                    <a:p>
                      <a:pPr algn="l">
                        <a:lnSpc>
                          <a:spcPts val="1240"/>
                        </a:lnSpc>
                      </a:pPr>
                      <a:r>
                        <a:rPr kumimoji="1" lang="en-US" altLang="ja-JP" sz="1100" b="0" dirty="0">
                          <a:solidFill>
                            <a:schemeClr val="tx1"/>
                          </a:solidFill>
                        </a:rPr>
                        <a:t>37</a:t>
                      </a:r>
                      <a:r>
                        <a:rPr kumimoji="1" lang="ja-JP" altLang="en-US" sz="1100" b="0" dirty="0">
                          <a:solidFill>
                            <a:schemeClr val="tx1"/>
                          </a:solidFill>
                        </a:rPr>
                        <a:t>団体→</a:t>
                      </a:r>
                      <a:r>
                        <a:rPr kumimoji="1" lang="en-US" altLang="ja-JP" sz="1100" b="0" dirty="0">
                          <a:solidFill>
                            <a:schemeClr val="tx1"/>
                          </a:solidFill>
                        </a:rPr>
                        <a:t>26</a:t>
                      </a:r>
                      <a:r>
                        <a:rPr kumimoji="1" lang="ja-JP" altLang="en-US" sz="1100" b="0" dirty="0">
                          <a:solidFill>
                            <a:schemeClr val="tx1"/>
                          </a:solidFill>
                        </a:rPr>
                        <a:t>団体</a:t>
                      </a:r>
                      <a:endParaRPr kumimoji="1" lang="en-US" altLang="ja-JP" sz="1100" b="0" dirty="0">
                        <a:solidFill>
                          <a:schemeClr val="tx1"/>
                        </a:solidFill>
                      </a:endParaRPr>
                    </a:p>
                    <a:p>
                      <a:pPr algn="l">
                        <a:lnSpc>
                          <a:spcPts val="1240"/>
                        </a:lnSpc>
                      </a:pPr>
                      <a:r>
                        <a:rPr kumimoji="1" lang="ja-JP" altLang="en-US" sz="1100" b="0" dirty="0">
                          <a:solidFill>
                            <a:schemeClr val="tx1"/>
                          </a:solidFill>
                        </a:rPr>
                        <a:t>（▲</a:t>
                      </a:r>
                      <a:r>
                        <a:rPr kumimoji="1" lang="en-US" altLang="ja-JP" sz="1100" b="0" dirty="0">
                          <a:solidFill>
                            <a:schemeClr val="tx1"/>
                          </a:solidFill>
                        </a:rPr>
                        <a:t>11</a:t>
                      </a:r>
                      <a:r>
                        <a:rPr kumimoji="1" lang="ja-JP" altLang="en-US" sz="1100" b="0" dirty="0">
                          <a:solidFill>
                            <a:schemeClr val="tx1"/>
                          </a:solidFill>
                        </a:rPr>
                        <a:t>団体）</a:t>
                      </a:r>
                      <a:endParaRPr kumimoji="1" lang="en-US" altLang="ja-JP"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389781">
                <a:tc vMerge="1">
                  <a:txBody>
                    <a:bodyPr/>
                    <a:lstStyle/>
                    <a:p>
                      <a:pPr algn="l">
                        <a:lnSpc>
                          <a:spcPts val="1240"/>
                        </a:lnSpc>
                      </a:pPr>
                      <a:endParaRPr kumimoji="1"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40"/>
                        </a:lnSpc>
                      </a:pPr>
                      <a:r>
                        <a:rPr kumimoji="1" lang="en-US" altLang="ja-JP" sz="1200" b="0" dirty="0">
                          <a:solidFill>
                            <a:schemeClr val="tx1"/>
                          </a:solidFill>
                        </a:rPr>
                        <a:t>【</a:t>
                      </a:r>
                      <a:r>
                        <a:rPr kumimoji="1" lang="ja-JP" altLang="en-US" sz="1200" b="0" dirty="0">
                          <a:solidFill>
                            <a:schemeClr val="tx1"/>
                          </a:solidFill>
                        </a:rPr>
                        <a:t>外郭団体との随意契約の見直し</a:t>
                      </a:r>
                      <a:r>
                        <a:rPr kumimoji="1" lang="en-US" altLang="ja-JP" sz="1200" b="0" dirty="0">
                          <a:solidFill>
                            <a:schemeClr val="tx1"/>
                          </a:solidFill>
                        </a:rPr>
                        <a:t>】</a:t>
                      </a:r>
                    </a:p>
                    <a:p>
                      <a:pPr algn="l">
                        <a:lnSpc>
                          <a:spcPts val="1240"/>
                        </a:lnSpc>
                      </a:pPr>
                      <a:r>
                        <a:rPr kumimoji="1" lang="ja-JP" altLang="en-US" sz="1200" b="0" dirty="0">
                          <a:solidFill>
                            <a:schemeClr val="tx1"/>
                          </a:solidFill>
                        </a:rPr>
                        <a:t>・外郭団体との競争性のない随意契約について、外郭団体への支援といった誤解を招くことのないよう、徹底した見直しを行う</a:t>
                      </a:r>
                      <a:endParaRPr kumimoji="1"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240"/>
                        </a:lnSpc>
                        <a:spcBef>
                          <a:spcPts val="0"/>
                        </a:spcBef>
                        <a:spcAft>
                          <a:spcPts val="0"/>
                        </a:spcAft>
                        <a:buClrTx/>
                        <a:buSzTx/>
                        <a:buFontTx/>
                        <a:buNone/>
                        <a:tabLst/>
                        <a:defRPr/>
                      </a:pPr>
                      <a:r>
                        <a:rPr kumimoji="1" lang="ja-JP" altLang="en-US" sz="1200" b="0" dirty="0">
                          <a:solidFill>
                            <a:schemeClr val="tx1"/>
                          </a:solidFill>
                        </a:rPr>
                        <a:t>・「外郭団体への競争性のない随意契約による事業委託の見直しについて」策定（</a:t>
                      </a:r>
                      <a:r>
                        <a:rPr kumimoji="1" lang="en-US" altLang="ja-JP" sz="1200" b="0" dirty="0">
                          <a:solidFill>
                            <a:schemeClr val="tx1"/>
                          </a:solidFill>
                        </a:rPr>
                        <a:t>2012</a:t>
                      </a:r>
                      <a:r>
                        <a:rPr kumimoji="1" lang="ja-JP" altLang="en-US" sz="1200" b="0" dirty="0">
                          <a:solidFill>
                            <a:schemeClr val="tx1"/>
                          </a:solidFill>
                        </a:rPr>
                        <a:t>年</a:t>
                      </a:r>
                      <a:r>
                        <a:rPr kumimoji="1" lang="en-US" altLang="ja-JP" sz="1200" b="0" dirty="0">
                          <a:solidFill>
                            <a:schemeClr val="tx1"/>
                          </a:solidFill>
                        </a:rPr>
                        <a:t>7</a:t>
                      </a:r>
                      <a:r>
                        <a:rPr kumimoji="1" lang="ja-JP" altLang="en-US" sz="1200" b="0" dirty="0">
                          <a:solidFill>
                            <a:schemeClr val="tx1"/>
                          </a:solidFill>
                        </a:rPr>
                        <a:t>月）</a:t>
                      </a:r>
                      <a:endParaRPr kumimoji="1" lang="en-US" altLang="ja-JP"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40"/>
                        </a:lnSpc>
                      </a:pPr>
                      <a:r>
                        <a:rPr kumimoji="1" lang="ja-JP" altLang="en-US" sz="1000" b="0" dirty="0">
                          <a:solidFill>
                            <a:schemeClr val="tx1"/>
                          </a:solidFill>
                        </a:rPr>
                        <a:t>・</a:t>
                      </a:r>
                      <a:r>
                        <a:rPr kumimoji="1" lang="en-US" altLang="ja-JP" sz="1000" b="0" dirty="0">
                          <a:solidFill>
                            <a:schemeClr val="tx1"/>
                          </a:solidFill>
                        </a:rPr>
                        <a:t>2013</a:t>
                      </a:r>
                      <a:r>
                        <a:rPr kumimoji="1" lang="ja-JP" altLang="en-US" sz="1000" b="0" dirty="0">
                          <a:solidFill>
                            <a:schemeClr val="tx1"/>
                          </a:solidFill>
                        </a:rPr>
                        <a:t>年度決算において、</a:t>
                      </a:r>
                      <a:r>
                        <a:rPr kumimoji="1" lang="en-US" altLang="ja-JP" sz="1000" b="0" dirty="0">
                          <a:solidFill>
                            <a:schemeClr val="tx1"/>
                          </a:solidFill>
                        </a:rPr>
                        <a:t>2010</a:t>
                      </a:r>
                      <a:r>
                        <a:rPr kumimoji="1" lang="ja-JP" altLang="en-US" sz="1000" b="0" dirty="0">
                          <a:solidFill>
                            <a:schemeClr val="tx1"/>
                          </a:solidFill>
                        </a:rPr>
                        <a:t>年度決算と比較して、金額は</a:t>
                      </a:r>
                      <a:r>
                        <a:rPr kumimoji="1" lang="en-US" altLang="ja-JP" sz="1000" b="0" dirty="0">
                          <a:solidFill>
                            <a:schemeClr val="tx1"/>
                          </a:solidFill>
                        </a:rPr>
                        <a:t>87.5</a:t>
                      </a:r>
                      <a:r>
                        <a:rPr kumimoji="1" lang="ja-JP" altLang="en-US" sz="1000" b="0" dirty="0">
                          <a:solidFill>
                            <a:schemeClr val="tx1"/>
                          </a:solidFill>
                        </a:rPr>
                        <a:t>％の減</a:t>
                      </a:r>
                      <a:endParaRPr kumimoji="1" lang="en-US" altLang="ja-JP" sz="1000" b="0" dirty="0">
                        <a:solidFill>
                          <a:schemeClr val="tx1"/>
                        </a:solidFill>
                      </a:endParaRPr>
                    </a:p>
                    <a:p>
                      <a:pPr algn="l">
                        <a:lnSpc>
                          <a:spcPts val="1240"/>
                        </a:lnSpc>
                      </a:pPr>
                      <a:r>
                        <a:rPr kumimoji="1" lang="en-US" altLang="ja-JP" sz="1000" b="0" dirty="0">
                          <a:solidFill>
                            <a:schemeClr val="tx1"/>
                          </a:solidFill>
                        </a:rPr>
                        <a:t>321</a:t>
                      </a:r>
                      <a:r>
                        <a:rPr kumimoji="1" lang="ja-JP" altLang="en-US" sz="1000" b="0" dirty="0">
                          <a:solidFill>
                            <a:schemeClr val="tx1"/>
                          </a:solidFill>
                        </a:rPr>
                        <a:t>億円→</a:t>
                      </a:r>
                      <a:r>
                        <a:rPr kumimoji="1" lang="en-US" altLang="ja-JP" sz="1000" b="0" dirty="0">
                          <a:solidFill>
                            <a:schemeClr val="tx1"/>
                          </a:solidFill>
                        </a:rPr>
                        <a:t>40</a:t>
                      </a:r>
                      <a:r>
                        <a:rPr kumimoji="1" lang="ja-JP" altLang="en-US" sz="1000" b="0" dirty="0">
                          <a:solidFill>
                            <a:schemeClr val="tx1"/>
                          </a:solidFill>
                        </a:rPr>
                        <a:t>億円</a:t>
                      </a:r>
                      <a:endParaRPr kumimoji="1" lang="en-US" altLang="ja-JP" sz="1000" b="0" dirty="0">
                        <a:solidFill>
                          <a:schemeClr val="tx1"/>
                        </a:solidFill>
                      </a:endParaRPr>
                    </a:p>
                    <a:p>
                      <a:pPr algn="l">
                        <a:lnSpc>
                          <a:spcPts val="1240"/>
                        </a:lnSpc>
                      </a:pPr>
                      <a:r>
                        <a:rPr kumimoji="1" lang="ja-JP" altLang="en-US" sz="1000" b="0" dirty="0">
                          <a:solidFill>
                            <a:schemeClr val="tx1"/>
                          </a:solidFill>
                        </a:rPr>
                        <a:t>（▲</a:t>
                      </a:r>
                      <a:r>
                        <a:rPr kumimoji="1" lang="en-US" altLang="ja-JP" sz="1000" b="0" dirty="0">
                          <a:solidFill>
                            <a:schemeClr val="tx1"/>
                          </a:solidFill>
                        </a:rPr>
                        <a:t>281</a:t>
                      </a:r>
                      <a:r>
                        <a:rPr kumimoji="1" lang="ja-JP" altLang="en-US" sz="1000" b="0" dirty="0">
                          <a:solidFill>
                            <a:schemeClr val="tx1"/>
                          </a:solidFill>
                        </a:rPr>
                        <a:t>億円）</a:t>
                      </a:r>
                      <a:endParaRPr kumimoji="1" lang="en-US" altLang="ja-JP" sz="1000" b="0" dirty="0">
                        <a:solidFill>
                          <a:schemeClr val="tx1"/>
                        </a:solidFill>
                      </a:endParaRPr>
                    </a:p>
                    <a:p>
                      <a:pPr algn="l">
                        <a:lnSpc>
                          <a:spcPts val="1240"/>
                        </a:lnSpc>
                      </a:pPr>
                      <a:r>
                        <a:rPr kumimoji="1" lang="ja-JP" altLang="en-US" sz="1000" b="0" dirty="0">
                          <a:solidFill>
                            <a:schemeClr val="tx1"/>
                          </a:solidFill>
                        </a:rPr>
                        <a:t>件数は</a:t>
                      </a:r>
                      <a:r>
                        <a:rPr kumimoji="1" lang="en-US" altLang="ja-JP" sz="1000" b="0" dirty="0">
                          <a:solidFill>
                            <a:schemeClr val="tx1"/>
                          </a:solidFill>
                        </a:rPr>
                        <a:t>94.2</a:t>
                      </a:r>
                      <a:r>
                        <a:rPr kumimoji="1" lang="ja-JP" altLang="en-US" sz="1000" b="0" dirty="0">
                          <a:solidFill>
                            <a:schemeClr val="tx1"/>
                          </a:solidFill>
                        </a:rPr>
                        <a:t>％の減</a:t>
                      </a:r>
                      <a:endParaRPr kumimoji="1" lang="en-US" altLang="ja-JP" sz="1000" b="0" dirty="0">
                        <a:solidFill>
                          <a:schemeClr val="tx1"/>
                        </a:solidFill>
                      </a:endParaRPr>
                    </a:p>
                    <a:p>
                      <a:pPr algn="l">
                        <a:lnSpc>
                          <a:spcPts val="1240"/>
                        </a:lnSpc>
                      </a:pPr>
                      <a:r>
                        <a:rPr kumimoji="1" lang="en-US" altLang="ja-JP" sz="1000" b="0" dirty="0">
                          <a:solidFill>
                            <a:schemeClr val="tx1"/>
                          </a:solidFill>
                        </a:rPr>
                        <a:t>325</a:t>
                      </a:r>
                      <a:r>
                        <a:rPr kumimoji="1" lang="ja-JP" altLang="en-US" sz="1000" b="0" dirty="0">
                          <a:solidFill>
                            <a:schemeClr val="tx1"/>
                          </a:solidFill>
                        </a:rPr>
                        <a:t>件→</a:t>
                      </a:r>
                      <a:r>
                        <a:rPr kumimoji="1" lang="en-US" altLang="ja-JP" sz="1000" b="0" dirty="0">
                          <a:solidFill>
                            <a:schemeClr val="tx1"/>
                          </a:solidFill>
                        </a:rPr>
                        <a:t>19</a:t>
                      </a:r>
                      <a:r>
                        <a:rPr kumimoji="1" lang="ja-JP" altLang="en-US" sz="1000" b="0" dirty="0">
                          <a:solidFill>
                            <a:schemeClr val="tx1"/>
                          </a:solidFill>
                        </a:rPr>
                        <a:t>件</a:t>
                      </a:r>
                      <a:endParaRPr kumimoji="1" lang="en-US" altLang="ja-JP" sz="1000" b="0" dirty="0">
                        <a:solidFill>
                          <a:schemeClr val="tx1"/>
                        </a:solidFill>
                      </a:endParaRPr>
                    </a:p>
                    <a:p>
                      <a:pPr algn="l">
                        <a:lnSpc>
                          <a:spcPts val="1240"/>
                        </a:lnSpc>
                      </a:pPr>
                      <a:r>
                        <a:rPr kumimoji="1" lang="ja-JP" altLang="en-US" sz="1000" b="0" dirty="0">
                          <a:solidFill>
                            <a:schemeClr val="tx1"/>
                          </a:solidFill>
                        </a:rPr>
                        <a:t>（▲</a:t>
                      </a:r>
                      <a:r>
                        <a:rPr kumimoji="1" lang="en-US" altLang="ja-JP" sz="1000" b="0" dirty="0">
                          <a:solidFill>
                            <a:schemeClr val="tx1"/>
                          </a:solidFill>
                        </a:rPr>
                        <a:t>306</a:t>
                      </a:r>
                      <a:r>
                        <a:rPr kumimoji="1" lang="ja-JP" altLang="en-US" sz="1000" b="0" dirty="0">
                          <a:solidFill>
                            <a:schemeClr val="tx1"/>
                          </a:solidFill>
                        </a:rPr>
                        <a:t>件）</a:t>
                      </a:r>
                      <a:endParaRPr kumimoji="1" lang="en-US" altLang="ja-JP" sz="1000" b="0" dirty="0">
                        <a:solidFill>
                          <a:schemeClr val="tx1"/>
                        </a:solidFill>
                      </a:endParaRPr>
                    </a:p>
                    <a:p>
                      <a:pPr algn="l">
                        <a:lnSpc>
                          <a:spcPts val="1240"/>
                        </a:lnSpc>
                      </a:pPr>
                      <a:r>
                        <a:rPr kumimoji="1" lang="ja-JP" altLang="en-US" sz="1000" b="0" dirty="0">
                          <a:solidFill>
                            <a:schemeClr val="tx1"/>
                          </a:solidFill>
                        </a:rPr>
                        <a:t>・</a:t>
                      </a:r>
                      <a:r>
                        <a:rPr kumimoji="1" lang="en-US" altLang="ja-JP" sz="1000" b="0" dirty="0">
                          <a:solidFill>
                            <a:schemeClr val="tx1"/>
                          </a:solidFill>
                        </a:rPr>
                        <a:t>2014</a:t>
                      </a:r>
                      <a:r>
                        <a:rPr kumimoji="1" lang="ja-JP" altLang="en-US" sz="1000" b="0" dirty="0">
                          <a:solidFill>
                            <a:schemeClr val="tx1"/>
                          </a:solidFill>
                        </a:rPr>
                        <a:t>年度決算において、</a:t>
                      </a:r>
                      <a:r>
                        <a:rPr kumimoji="1" lang="en-US" altLang="ja-JP" sz="1000" b="0" dirty="0">
                          <a:solidFill>
                            <a:schemeClr val="tx1"/>
                          </a:solidFill>
                        </a:rPr>
                        <a:t>2010</a:t>
                      </a:r>
                      <a:r>
                        <a:rPr kumimoji="1" lang="ja-JP" altLang="en-US" sz="1000" b="0" dirty="0">
                          <a:solidFill>
                            <a:schemeClr val="tx1"/>
                          </a:solidFill>
                        </a:rPr>
                        <a:t>年度決算と比較して、</a:t>
                      </a:r>
                      <a:endParaRPr kumimoji="1" lang="en-US" altLang="ja-JP" sz="1000" b="0" dirty="0">
                        <a:solidFill>
                          <a:schemeClr val="tx1"/>
                        </a:solidFill>
                      </a:endParaRPr>
                    </a:p>
                    <a:p>
                      <a:pPr algn="l">
                        <a:lnSpc>
                          <a:spcPts val="1240"/>
                        </a:lnSpc>
                      </a:pPr>
                      <a:r>
                        <a:rPr kumimoji="1" lang="ja-JP" altLang="en-US" sz="1000" b="0" dirty="0">
                          <a:solidFill>
                            <a:schemeClr val="tx1"/>
                          </a:solidFill>
                        </a:rPr>
                        <a:t>金額は</a:t>
                      </a:r>
                      <a:r>
                        <a:rPr kumimoji="1" lang="en-US" altLang="ja-JP" sz="1000" b="0" dirty="0">
                          <a:solidFill>
                            <a:schemeClr val="tx1"/>
                          </a:solidFill>
                        </a:rPr>
                        <a:t>88.8</a:t>
                      </a:r>
                      <a:r>
                        <a:rPr kumimoji="1" lang="ja-JP" altLang="en-US" sz="1000" b="0" dirty="0">
                          <a:solidFill>
                            <a:schemeClr val="tx1"/>
                          </a:solidFill>
                        </a:rPr>
                        <a:t>％の減</a:t>
                      </a:r>
                      <a:endParaRPr kumimoji="1" lang="en-US" altLang="ja-JP" sz="1000" b="0" dirty="0">
                        <a:solidFill>
                          <a:schemeClr val="tx1"/>
                        </a:solidFill>
                      </a:endParaRPr>
                    </a:p>
                    <a:p>
                      <a:pPr algn="l">
                        <a:lnSpc>
                          <a:spcPts val="1240"/>
                        </a:lnSpc>
                      </a:pPr>
                      <a:r>
                        <a:rPr kumimoji="1" lang="en-US" altLang="ja-JP" sz="1000" b="0" dirty="0">
                          <a:solidFill>
                            <a:schemeClr val="tx1"/>
                          </a:solidFill>
                        </a:rPr>
                        <a:t>321</a:t>
                      </a:r>
                      <a:r>
                        <a:rPr kumimoji="1" lang="ja-JP" altLang="en-US" sz="1000" b="0" dirty="0">
                          <a:solidFill>
                            <a:schemeClr val="tx1"/>
                          </a:solidFill>
                        </a:rPr>
                        <a:t>億円→</a:t>
                      </a:r>
                      <a:r>
                        <a:rPr kumimoji="1" lang="en-US" altLang="ja-JP" sz="1000" b="0" dirty="0">
                          <a:solidFill>
                            <a:schemeClr val="tx1"/>
                          </a:solidFill>
                        </a:rPr>
                        <a:t>36</a:t>
                      </a:r>
                      <a:r>
                        <a:rPr kumimoji="1" lang="ja-JP" altLang="en-US" sz="1000" b="0" dirty="0">
                          <a:solidFill>
                            <a:schemeClr val="tx1"/>
                          </a:solidFill>
                        </a:rPr>
                        <a:t>億円</a:t>
                      </a:r>
                      <a:endParaRPr kumimoji="1" lang="en-US" altLang="ja-JP" sz="1000" b="0" dirty="0">
                        <a:solidFill>
                          <a:schemeClr val="tx1"/>
                        </a:solidFill>
                      </a:endParaRPr>
                    </a:p>
                    <a:p>
                      <a:pPr algn="l">
                        <a:lnSpc>
                          <a:spcPts val="1240"/>
                        </a:lnSpc>
                      </a:pPr>
                      <a:r>
                        <a:rPr kumimoji="1" lang="ja-JP" altLang="en-US" sz="1000" b="0" dirty="0">
                          <a:solidFill>
                            <a:schemeClr val="tx1"/>
                          </a:solidFill>
                        </a:rPr>
                        <a:t>（▲</a:t>
                      </a:r>
                      <a:r>
                        <a:rPr kumimoji="1" lang="en-US" altLang="ja-JP" sz="1000" b="0" dirty="0">
                          <a:solidFill>
                            <a:schemeClr val="tx1"/>
                          </a:solidFill>
                        </a:rPr>
                        <a:t>285</a:t>
                      </a:r>
                      <a:r>
                        <a:rPr kumimoji="1" lang="ja-JP" altLang="en-US" sz="1000" b="0" dirty="0">
                          <a:solidFill>
                            <a:schemeClr val="tx1"/>
                          </a:solidFill>
                        </a:rPr>
                        <a:t>億円）</a:t>
                      </a:r>
                      <a:endParaRPr kumimoji="1" lang="en-US" altLang="ja-JP" sz="1000" b="0" dirty="0">
                        <a:solidFill>
                          <a:schemeClr val="tx1"/>
                        </a:solidFill>
                      </a:endParaRPr>
                    </a:p>
                    <a:p>
                      <a:pPr algn="l">
                        <a:lnSpc>
                          <a:spcPts val="1240"/>
                        </a:lnSpc>
                      </a:pPr>
                      <a:r>
                        <a:rPr kumimoji="1" lang="ja-JP" altLang="en-US" sz="1000" b="0" dirty="0">
                          <a:solidFill>
                            <a:schemeClr val="tx1"/>
                          </a:solidFill>
                        </a:rPr>
                        <a:t>件数は</a:t>
                      </a:r>
                      <a:r>
                        <a:rPr kumimoji="1" lang="en-US" altLang="ja-JP" sz="1000" b="0" dirty="0">
                          <a:solidFill>
                            <a:schemeClr val="tx1"/>
                          </a:solidFill>
                        </a:rPr>
                        <a:t>96.0</a:t>
                      </a:r>
                      <a:r>
                        <a:rPr kumimoji="1" lang="ja-JP" altLang="en-US" sz="1000" b="0" dirty="0">
                          <a:solidFill>
                            <a:schemeClr val="tx1"/>
                          </a:solidFill>
                        </a:rPr>
                        <a:t>％の減</a:t>
                      </a:r>
                      <a:endParaRPr kumimoji="1" lang="en-US" altLang="ja-JP" sz="1000" b="0" dirty="0">
                        <a:solidFill>
                          <a:schemeClr val="tx1"/>
                        </a:solidFill>
                      </a:endParaRPr>
                    </a:p>
                    <a:p>
                      <a:pPr algn="l">
                        <a:lnSpc>
                          <a:spcPts val="1240"/>
                        </a:lnSpc>
                      </a:pPr>
                      <a:r>
                        <a:rPr kumimoji="1" lang="en-US" altLang="ja-JP" sz="1000" b="0" dirty="0">
                          <a:solidFill>
                            <a:schemeClr val="tx1"/>
                          </a:solidFill>
                        </a:rPr>
                        <a:t>325</a:t>
                      </a:r>
                      <a:r>
                        <a:rPr kumimoji="1" lang="ja-JP" altLang="en-US" sz="1000" b="0" dirty="0">
                          <a:solidFill>
                            <a:schemeClr val="tx1"/>
                          </a:solidFill>
                        </a:rPr>
                        <a:t>件→</a:t>
                      </a:r>
                      <a:r>
                        <a:rPr kumimoji="1" lang="en-US" altLang="ja-JP" sz="1000" b="0" dirty="0">
                          <a:solidFill>
                            <a:schemeClr val="tx1"/>
                          </a:solidFill>
                        </a:rPr>
                        <a:t>13</a:t>
                      </a:r>
                      <a:r>
                        <a:rPr kumimoji="1" lang="ja-JP" altLang="en-US" sz="1000" b="0" dirty="0">
                          <a:solidFill>
                            <a:schemeClr val="tx1"/>
                          </a:solidFill>
                        </a:rPr>
                        <a:t>件</a:t>
                      </a:r>
                      <a:endParaRPr kumimoji="1" lang="en-US" altLang="ja-JP" sz="1000" b="0" dirty="0">
                        <a:solidFill>
                          <a:schemeClr val="tx1"/>
                        </a:solidFill>
                      </a:endParaRPr>
                    </a:p>
                    <a:p>
                      <a:pPr algn="l">
                        <a:lnSpc>
                          <a:spcPts val="1240"/>
                        </a:lnSpc>
                      </a:pPr>
                      <a:r>
                        <a:rPr kumimoji="1" lang="ja-JP" altLang="en-US" sz="1000" b="0" dirty="0">
                          <a:solidFill>
                            <a:schemeClr val="tx1"/>
                          </a:solidFill>
                        </a:rPr>
                        <a:t>（▲</a:t>
                      </a:r>
                      <a:r>
                        <a:rPr kumimoji="1" lang="en-US" altLang="ja-JP" sz="1000" b="0" dirty="0">
                          <a:solidFill>
                            <a:schemeClr val="tx1"/>
                          </a:solidFill>
                        </a:rPr>
                        <a:t>312</a:t>
                      </a:r>
                      <a:r>
                        <a:rPr kumimoji="1" lang="ja-JP" altLang="en-US" sz="1000" b="0" dirty="0">
                          <a:solidFill>
                            <a:schemeClr val="tx1"/>
                          </a:solidFill>
                        </a:rPr>
                        <a:t>件）</a:t>
                      </a:r>
                      <a:endParaRPr kumimoji="1" lang="en-US" altLang="ja-JP" sz="1000" b="0" dirty="0">
                        <a:solidFill>
                          <a:schemeClr val="tx1"/>
                        </a:solidFill>
                      </a:endParaRPr>
                    </a:p>
                    <a:p>
                      <a:pPr marL="0" algn="l" defTabSz="914400" rtl="0" eaLnBrk="1" latinLnBrk="0" hangingPunct="1">
                        <a:lnSpc>
                          <a:spcPts val="1240"/>
                        </a:lnSpc>
                      </a:pPr>
                      <a:r>
                        <a:rPr kumimoji="1" lang="en-US" altLang="ja-JP" sz="1000" b="0" dirty="0">
                          <a:solidFill>
                            <a:schemeClr val="tx1"/>
                          </a:solidFill>
                        </a:rPr>
                        <a:t>※</a:t>
                      </a:r>
                      <a:r>
                        <a:rPr kumimoji="1" lang="ja-JP" altLang="en-US" sz="1000" kern="1200" dirty="0">
                          <a:solidFill>
                            <a:schemeClr val="dk1"/>
                          </a:solidFill>
                          <a:latin typeface="+mn-lt"/>
                          <a:ea typeface="+mn-ea"/>
                          <a:cs typeface="+mn-cs"/>
                        </a:rPr>
                        <a:t>全項目一覧は</a:t>
                      </a:r>
                      <a:endParaRPr kumimoji="1" lang="en-US" altLang="ja-JP" sz="1000" kern="1200" dirty="0">
                        <a:solidFill>
                          <a:schemeClr val="dk1"/>
                        </a:solidFill>
                        <a:latin typeface="+mn-lt"/>
                        <a:ea typeface="+mn-ea"/>
                        <a:cs typeface="+mn-cs"/>
                      </a:endParaRPr>
                    </a:p>
                    <a:p>
                      <a:pPr marL="0" algn="l" defTabSz="914400" rtl="0" eaLnBrk="1" latinLnBrk="0" hangingPunct="1">
                        <a:lnSpc>
                          <a:spcPts val="1240"/>
                        </a:lnSpc>
                      </a:pPr>
                      <a:r>
                        <a:rPr kumimoji="1" lang="ja-JP" altLang="en-US" sz="1000" kern="1200" dirty="0">
                          <a:solidFill>
                            <a:schemeClr val="tx1"/>
                          </a:solidFill>
                          <a:latin typeface="+mn-lt"/>
                          <a:ea typeface="+mn-ea"/>
                          <a:cs typeface="+mn-cs"/>
                        </a:rPr>
                        <a:t>付属資料４（外郭団体との競争性のない随意契約の見直し）を参照</a:t>
                      </a:r>
                      <a:endParaRPr kumimoji="1" lang="en-US" altLang="ja-JP" sz="10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3054307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3539430"/>
          </a:xfrm>
          <a:prstGeom prst="rect">
            <a:avLst/>
          </a:prstGeom>
          <a:noFill/>
        </p:spPr>
        <p:txBody>
          <a:bodyPr wrap="square" rtlCol="0">
            <a:spAutoFit/>
          </a:bodyPr>
          <a:lstStyle/>
          <a:p>
            <a:r>
              <a:rPr kumimoji="1" lang="ja-JP" altLang="en-US" sz="1400" dirty="0" smtClean="0"/>
              <a:t>①分野：　まちづくり</a:t>
            </a:r>
            <a:endParaRPr lang="en-US" altLang="ja-JP" sz="1400" dirty="0"/>
          </a:p>
          <a:p>
            <a:r>
              <a:rPr kumimoji="1" lang="ja-JP" altLang="en-US" sz="1400" dirty="0" smtClean="0"/>
              <a:t>②タイプ</a:t>
            </a:r>
            <a:endParaRPr kumimoji="1" lang="en-US" altLang="ja-JP" sz="1400" dirty="0" smtClean="0"/>
          </a:p>
          <a:p>
            <a:r>
              <a:rPr lang="ja-JP" altLang="en-US" sz="1400" dirty="0"/>
              <a:t>　</a:t>
            </a:r>
            <a:r>
              <a:rPr lang="ja-JP" altLang="en-US" sz="1400" dirty="0" smtClean="0"/>
              <a:t>　□　政策イノベーション</a:t>
            </a:r>
            <a:endParaRPr lang="en-US" altLang="ja-JP" sz="1400" dirty="0" smtClean="0"/>
          </a:p>
          <a:p>
            <a:r>
              <a:rPr lang="ja-JP" altLang="en-US" sz="1400" dirty="0" smtClean="0"/>
              <a:t>　　☑　</a:t>
            </a:r>
            <a:r>
              <a:rPr kumimoji="1" lang="ja-JP" altLang="en-US" sz="1400" dirty="0" smtClean="0"/>
              <a:t>執行の刷新</a:t>
            </a:r>
            <a:endParaRPr kumimoji="1" lang="en-US" altLang="ja-JP" sz="1400" dirty="0" smtClean="0"/>
          </a:p>
          <a:p>
            <a:endParaRPr lang="en-US" altLang="ja-JP" sz="1400" dirty="0"/>
          </a:p>
          <a:p>
            <a:r>
              <a:rPr lang="ja-JP" altLang="en-US" sz="1400" dirty="0" smtClean="0"/>
              <a:t>③改革スタイル</a:t>
            </a:r>
            <a:endParaRPr lang="en-US" altLang="ja-JP" sz="1400" dirty="0" smtClean="0"/>
          </a:p>
          <a:p>
            <a:r>
              <a:rPr lang="ja-JP" altLang="en-US" sz="1400" dirty="0"/>
              <a:t>　</a:t>
            </a:r>
            <a:r>
              <a:rPr lang="ja-JP" altLang="en-US" sz="1400" dirty="0" smtClean="0"/>
              <a:t>　□ 　投資・予算</a:t>
            </a:r>
            <a:endParaRPr lang="en-US" altLang="ja-JP" sz="1400" dirty="0" smtClean="0"/>
          </a:p>
          <a:p>
            <a:r>
              <a:rPr lang="ja-JP" altLang="en-US" sz="1400" dirty="0" smtClean="0"/>
              <a:t>　　☑ 　条例・規則・運用ﾙｰﾙ</a:t>
            </a:r>
            <a:endParaRPr lang="en-US" altLang="ja-JP" sz="1400" dirty="0" smtClean="0"/>
          </a:p>
          <a:p>
            <a:r>
              <a:rPr lang="ja-JP" altLang="en-US" sz="1400" dirty="0"/>
              <a:t>　</a:t>
            </a:r>
            <a:r>
              <a:rPr lang="ja-JP" altLang="en-US" sz="1400" dirty="0" smtClean="0"/>
              <a:t>　□　組織・経営形態</a:t>
            </a:r>
            <a:endParaRPr lang="en-US" altLang="ja-JP" sz="1400" dirty="0" smtClean="0"/>
          </a:p>
          <a:p>
            <a:r>
              <a:rPr lang="ja-JP" altLang="en-US" sz="1400" dirty="0"/>
              <a:t>　</a:t>
            </a:r>
            <a:r>
              <a:rPr lang="ja-JP" altLang="en-US" sz="1400" dirty="0" smtClean="0"/>
              <a:t>　□　権限移譲</a:t>
            </a:r>
            <a:endParaRPr lang="en-US" altLang="ja-JP" sz="1400" dirty="0" smtClean="0"/>
          </a:p>
          <a:p>
            <a:endParaRPr kumimoji="1" lang="en-US" altLang="ja-JP" sz="1400" dirty="0"/>
          </a:p>
          <a:p>
            <a:r>
              <a:rPr lang="ja-JP" altLang="en-US" sz="1400" dirty="0" smtClean="0"/>
              <a:t>④担当部局</a:t>
            </a:r>
            <a:endParaRPr lang="en-US" altLang="ja-JP" sz="1400" dirty="0" smtClean="0"/>
          </a:p>
          <a:p>
            <a:r>
              <a:rPr kumimoji="1" lang="ja-JP" altLang="en-US" sz="1400" dirty="0" smtClean="0"/>
              <a:t>　　市　都市計画局</a:t>
            </a:r>
            <a:endParaRPr kumimoji="1" lang="en-US" altLang="ja-JP" sz="1400" dirty="0" smtClean="0"/>
          </a:p>
          <a:p>
            <a:endParaRPr kumimoji="1" lang="en-US" altLang="ja-JP" sz="1400" dirty="0"/>
          </a:p>
          <a:p>
            <a:r>
              <a:rPr lang="ja-JP" altLang="en-US" sz="1400" dirty="0" smtClean="0"/>
              <a:t>⑤時期</a:t>
            </a:r>
            <a:endParaRPr lang="en-US" altLang="ja-JP" sz="1400" dirty="0" smtClean="0"/>
          </a:p>
          <a:p>
            <a:r>
              <a:rPr kumimoji="1" lang="ja-JP" altLang="en-US" sz="1400" dirty="0"/>
              <a:t>　</a:t>
            </a:r>
            <a:r>
              <a:rPr kumimoji="1" lang="ja-JP" altLang="en-US" sz="1400" dirty="0" smtClean="0"/>
              <a:t>　</a:t>
            </a:r>
            <a:r>
              <a:rPr lang="en-US" altLang="ja-JP" sz="1400" dirty="0" smtClean="0"/>
              <a:t>2012</a:t>
            </a:r>
            <a:r>
              <a:rPr kumimoji="1" lang="ja-JP" altLang="en-US" sz="1400" dirty="0" smtClean="0"/>
              <a:t>年～</a:t>
            </a:r>
            <a:endParaRPr kumimoji="1" lang="ja-JP" altLang="en-US" sz="1400" dirty="0"/>
          </a:p>
        </p:txBody>
      </p:sp>
      <p:graphicFrame>
        <p:nvGraphicFramePr>
          <p:cNvPr id="6" name="表 5"/>
          <p:cNvGraphicFramePr>
            <a:graphicFrameLocks noGrp="1"/>
          </p:cNvGraphicFramePr>
          <p:nvPr>
            <p:extLst/>
          </p:nvPr>
        </p:nvGraphicFramePr>
        <p:xfrm>
          <a:off x="2267744" y="437728"/>
          <a:ext cx="6696744" cy="5943600"/>
        </p:xfrm>
        <a:graphic>
          <a:graphicData uri="http://schemas.openxmlformats.org/drawingml/2006/table">
            <a:tbl>
              <a:tblPr firstRow="1">
                <a:tableStyleId>{5940675A-B579-460E-94D1-54222C63F5DA}</a:tableStyleId>
              </a:tblPr>
              <a:tblGrid>
                <a:gridCol w="1674186"/>
                <a:gridCol w="1674186"/>
                <a:gridCol w="1674186"/>
                <a:gridCol w="1674186"/>
              </a:tblGrid>
              <a:tr h="504056">
                <a:tc>
                  <a:txBody>
                    <a:bodyPr/>
                    <a:lstStyle/>
                    <a:p>
                      <a:pPr algn="ctr"/>
                      <a:r>
                        <a:rPr kumimoji="1" lang="ja-JP" altLang="en-US" sz="1400" dirty="0" smtClean="0">
                          <a:solidFill>
                            <a:schemeClr val="bg1"/>
                          </a:solidFill>
                        </a:rPr>
                        <a:t>改革前の課題</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Why</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改革の方向性</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Vision)</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何をどう改革したか</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What</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c>
                  <a:txBody>
                    <a:bodyPr/>
                    <a:lstStyle/>
                    <a:p>
                      <a:pPr algn="ctr"/>
                      <a:r>
                        <a:rPr kumimoji="1" lang="ja-JP" altLang="en-US" sz="1400" dirty="0" smtClean="0">
                          <a:solidFill>
                            <a:schemeClr val="bg1"/>
                          </a:solidFill>
                        </a:rPr>
                        <a:t>主な成果</a:t>
                      </a:r>
                      <a:endParaRPr kumimoji="1" lang="en-US" altLang="ja-JP" sz="1400" dirty="0" smtClean="0">
                        <a:solidFill>
                          <a:schemeClr val="bg1"/>
                        </a:solidFill>
                      </a:endParaRPr>
                    </a:p>
                    <a:p>
                      <a:pPr algn="ctr"/>
                      <a:r>
                        <a:rPr kumimoji="1" lang="ja-JP" altLang="en-US" sz="1400" dirty="0" smtClean="0">
                          <a:solidFill>
                            <a:schemeClr val="bg1"/>
                          </a:solidFill>
                        </a:rPr>
                        <a:t>（</a:t>
                      </a:r>
                      <a:r>
                        <a:rPr kumimoji="1" lang="en-US" altLang="ja-JP" sz="1400" dirty="0" smtClean="0">
                          <a:solidFill>
                            <a:schemeClr val="bg1"/>
                          </a:solidFill>
                        </a:rPr>
                        <a:t>Outcome</a:t>
                      </a:r>
                      <a:r>
                        <a:rPr kumimoji="1" lang="ja-JP" altLang="en-US" sz="1400" dirty="0" smtClean="0">
                          <a:solidFill>
                            <a:schemeClr val="bg1"/>
                          </a:solidFill>
                        </a:rPr>
                        <a:t>）</a:t>
                      </a:r>
                      <a:endParaRPr kumimoji="1" lang="ja-JP" altLang="en-US" sz="1400" dirty="0">
                        <a:solidFill>
                          <a:schemeClr val="bg1"/>
                        </a:solidFill>
                      </a:endParaRPr>
                    </a:p>
                  </a:txBody>
                  <a:tcPr>
                    <a:solidFill>
                      <a:schemeClr val="accent1"/>
                    </a:solidFill>
                  </a:tcPr>
                </a:tc>
              </a:tr>
              <a:tr h="5386496">
                <a:tc>
                  <a:txBody>
                    <a:bodyPr/>
                    <a:lstStyle/>
                    <a:p>
                      <a:pPr algn="l"/>
                      <a:r>
                        <a:rPr kumimoji="1" lang="ja-JP" altLang="en-US" sz="1400" dirty="0" smtClean="0"/>
                        <a:t>・</a:t>
                      </a:r>
                      <a:r>
                        <a:rPr kumimoji="1" lang="en-US" altLang="ja-JP" sz="1400" dirty="0" smtClean="0"/>
                        <a:t>2012</a:t>
                      </a:r>
                      <a:r>
                        <a:rPr kumimoji="1" lang="ja-JP" altLang="en-US" sz="1400" dirty="0" smtClean="0"/>
                        <a:t>年</a:t>
                      </a:r>
                      <a:r>
                        <a:rPr kumimoji="1" lang="en-US" altLang="ja-JP" sz="1400" dirty="0" smtClean="0"/>
                        <a:t>4</a:t>
                      </a:r>
                      <a:r>
                        <a:rPr kumimoji="1" lang="ja-JP" altLang="en-US" sz="1400" dirty="0" smtClean="0"/>
                        <a:t>月時点で、都市計画道路は総延長約</a:t>
                      </a:r>
                      <a:r>
                        <a:rPr kumimoji="1" lang="en-US" altLang="ja-JP" sz="1400" dirty="0" smtClean="0"/>
                        <a:t>450</a:t>
                      </a:r>
                      <a:r>
                        <a:rPr kumimoji="1" lang="ja-JP" altLang="en-US" sz="1400" dirty="0" smtClean="0"/>
                        <a:t>ｋｍのうち約</a:t>
                      </a:r>
                      <a:r>
                        <a:rPr kumimoji="1" lang="en-US" altLang="ja-JP" sz="1400" dirty="0" smtClean="0"/>
                        <a:t>85</a:t>
                      </a:r>
                      <a:r>
                        <a:rPr kumimoji="1" lang="ja-JP" altLang="en-US" sz="1400" dirty="0" smtClean="0"/>
                        <a:t>ｋｍ（約</a:t>
                      </a:r>
                      <a:r>
                        <a:rPr kumimoji="1" lang="en-US" altLang="ja-JP" sz="1400" dirty="0" smtClean="0"/>
                        <a:t>19</a:t>
                      </a:r>
                      <a:r>
                        <a:rPr kumimoji="1" lang="ja-JP" altLang="en-US" sz="1400" dirty="0" smtClean="0"/>
                        <a:t>％）、市営の都市計画公園・緑地は総面積約</a:t>
                      </a:r>
                      <a:r>
                        <a:rPr kumimoji="1" lang="en-US" altLang="ja-JP" sz="1400" dirty="0" smtClean="0"/>
                        <a:t>992ha</a:t>
                      </a:r>
                      <a:r>
                        <a:rPr kumimoji="1" lang="ja-JP" altLang="en-US" sz="1400" dirty="0" smtClean="0"/>
                        <a:t>のうち約</a:t>
                      </a:r>
                      <a:r>
                        <a:rPr kumimoji="1" lang="en-US" altLang="ja-JP" sz="1400" dirty="0" smtClean="0"/>
                        <a:t>133ha</a:t>
                      </a:r>
                      <a:r>
                        <a:rPr kumimoji="1" lang="ja-JP" altLang="en-US" sz="1400" dirty="0" smtClean="0"/>
                        <a:t>（約</a:t>
                      </a:r>
                      <a:r>
                        <a:rPr kumimoji="1" lang="en-US" altLang="ja-JP" sz="1400" dirty="0" smtClean="0"/>
                        <a:t>13</a:t>
                      </a:r>
                      <a:r>
                        <a:rPr kumimoji="1" lang="ja-JP" altLang="en-US" sz="1400" dirty="0" smtClean="0"/>
                        <a:t>％）が事業未着手であった。</a:t>
                      </a:r>
                      <a:endParaRPr kumimoji="1" lang="en-US" altLang="ja-JP" sz="1400" dirty="0" smtClean="0"/>
                    </a:p>
                    <a:p>
                      <a:pPr algn="l"/>
                      <a:endParaRPr kumimoji="1" lang="en-US" altLang="ja-JP" sz="1400" dirty="0" smtClean="0"/>
                    </a:p>
                    <a:p>
                      <a:pPr algn="l"/>
                      <a:r>
                        <a:rPr kumimoji="1" lang="ja-JP" altLang="en-US" sz="1400" dirty="0" smtClean="0"/>
                        <a:t>・本市の厳しい財政状況の中、現計画の道路や公園・緑地の整備には事業の長期化が予想され、計画区域内の建築制限の長期化が懸念された。</a:t>
                      </a:r>
                      <a:endParaRPr kumimoji="1" lang="ja-JP" altLang="en-US" sz="1400" dirty="0"/>
                    </a:p>
                  </a:txBody>
                  <a:tcPr/>
                </a:tc>
                <a:tc>
                  <a:txBody>
                    <a:bodyPr/>
                    <a:lstStyle/>
                    <a:p>
                      <a:pPr algn="l"/>
                      <a:r>
                        <a:rPr kumimoji="1" lang="ja-JP" altLang="en-US" sz="1400" dirty="0" smtClean="0"/>
                        <a:t>・都市計画道路や公園・緑地が主に決定された高度成長期からの社会経済状況の変化を踏まえて、事業未着手の計画について整備の必要性を改めて検証し、真に必要と判断されるもの以外は計画の見直しを行うこととした。</a:t>
                      </a:r>
                      <a:endParaRPr kumimoji="1" lang="ja-JP" altLang="en-US" sz="1400" dirty="0"/>
                    </a:p>
                  </a:txBody>
                  <a:tcPr/>
                </a:tc>
                <a:tc>
                  <a:txBody>
                    <a:bodyPr/>
                    <a:lstStyle/>
                    <a:p>
                      <a:pPr algn="l"/>
                      <a:r>
                        <a:rPr kumimoji="1" lang="ja-JP" altLang="en-US" sz="1400" dirty="0" smtClean="0"/>
                        <a:t>・都市計画道路については、事業未着手路線である延長約</a:t>
                      </a:r>
                      <a:r>
                        <a:rPr kumimoji="1" lang="en-US" altLang="ja-JP" sz="1400" dirty="0" smtClean="0"/>
                        <a:t>85</a:t>
                      </a:r>
                      <a:r>
                        <a:rPr kumimoji="1" lang="ja-JP" altLang="en-US" sz="1400" dirty="0" smtClean="0"/>
                        <a:t>ｋｍのうち、約</a:t>
                      </a:r>
                      <a:r>
                        <a:rPr kumimoji="1" lang="en-US" altLang="ja-JP" sz="1400" dirty="0" smtClean="0"/>
                        <a:t>40</a:t>
                      </a:r>
                      <a:r>
                        <a:rPr kumimoji="1" lang="ja-JP" altLang="en-US" sz="1400" dirty="0" smtClean="0"/>
                        <a:t>％に相当する延長約</a:t>
                      </a:r>
                      <a:r>
                        <a:rPr kumimoji="1" lang="en-US" altLang="ja-JP" sz="1400" dirty="0" smtClean="0"/>
                        <a:t>34</a:t>
                      </a:r>
                      <a:r>
                        <a:rPr kumimoji="1" lang="ja-JP" altLang="en-US" sz="1400" dirty="0" smtClean="0"/>
                        <a:t>ｋｍについて、計画を見直した（</a:t>
                      </a:r>
                      <a:r>
                        <a:rPr kumimoji="1" lang="en-US" altLang="ja-JP" sz="1400" dirty="0" smtClean="0"/>
                        <a:t>2013.4</a:t>
                      </a:r>
                      <a:r>
                        <a:rPr kumimoji="1" lang="ja-JP" altLang="en-US" sz="1400" dirty="0" smtClean="0"/>
                        <a:t>実施）</a:t>
                      </a:r>
                      <a:endParaRPr kumimoji="1" lang="en-US" altLang="ja-JP" sz="1400" dirty="0" smtClean="0"/>
                    </a:p>
                    <a:p>
                      <a:pPr algn="l"/>
                      <a:endParaRPr kumimoji="1" lang="en-US" altLang="ja-JP" sz="1400" dirty="0" smtClean="0"/>
                    </a:p>
                    <a:p>
                      <a:pPr algn="l"/>
                      <a:r>
                        <a:rPr kumimoji="1" lang="ja-JP" altLang="en-US" sz="1400" dirty="0" smtClean="0"/>
                        <a:t>・都市計画公園・緑地（市営）については、未着手である面積約</a:t>
                      </a:r>
                      <a:r>
                        <a:rPr kumimoji="1" lang="en-US" altLang="ja-JP" sz="1400" dirty="0" smtClean="0"/>
                        <a:t>133ha</a:t>
                      </a:r>
                      <a:r>
                        <a:rPr kumimoji="1" lang="ja-JP" altLang="en-US" sz="1400" dirty="0" smtClean="0"/>
                        <a:t>のうち、約</a:t>
                      </a:r>
                      <a:r>
                        <a:rPr kumimoji="1" lang="en-US" altLang="ja-JP" sz="1400" dirty="0" smtClean="0"/>
                        <a:t>56</a:t>
                      </a:r>
                      <a:r>
                        <a:rPr kumimoji="1" lang="ja-JP" altLang="en-US" sz="1400" dirty="0" smtClean="0"/>
                        <a:t>％に相当する面積約</a:t>
                      </a:r>
                      <a:r>
                        <a:rPr kumimoji="1" lang="en-US" altLang="ja-JP" sz="1400" smtClean="0"/>
                        <a:t>74ha</a:t>
                      </a:r>
                      <a:r>
                        <a:rPr kumimoji="1" lang="ja-JP" altLang="en-US" sz="1400" dirty="0" smtClean="0"/>
                        <a:t>について、計画を見直した（</a:t>
                      </a:r>
                      <a:r>
                        <a:rPr kumimoji="1" lang="en-US" altLang="ja-JP" sz="1400" dirty="0" smtClean="0"/>
                        <a:t>2014.4</a:t>
                      </a:r>
                      <a:r>
                        <a:rPr kumimoji="1" lang="ja-JP" altLang="en-US" sz="1400" dirty="0" smtClean="0"/>
                        <a:t>実施）</a:t>
                      </a:r>
                      <a:endParaRPr kumimoji="1" lang="ja-JP" altLang="en-US" sz="1400" dirty="0"/>
                    </a:p>
                  </a:txBody>
                  <a:tcPr/>
                </a:tc>
                <a:tc>
                  <a:txBody>
                    <a:bodyPr/>
                    <a:lstStyle/>
                    <a:p>
                      <a:pPr algn="l"/>
                      <a:r>
                        <a:rPr kumimoji="1" lang="ja-JP" altLang="en-US" sz="1400" dirty="0" smtClean="0"/>
                        <a:t>・都市計画道路については、今後必要と見込んでいた事業費及び必要年数の削減効果が見込める</a:t>
                      </a:r>
                      <a:endParaRPr kumimoji="1" lang="en-US" altLang="ja-JP" sz="1400" dirty="0" smtClean="0"/>
                    </a:p>
                    <a:p>
                      <a:pPr algn="l"/>
                      <a:r>
                        <a:rPr kumimoji="1" lang="ja-JP" altLang="en-US" sz="1400" dirty="0" smtClean="0"/>
                        <a:t>（</a:t>
                      </a:r>
                      <a:r>
                        <a:rPr kumimoji="1" lang="en-US" altLang="ja-JP" sz="1400" dirty="0" smtClean="0"/>
                        <a:t>9800</a:t>
                      </a:r>
                      <a:r>
                        <a:rPr kumimoji="1" lang="ja-JP" altLang="en-US" sz="1400" dirty="0" smtClean="0"/>
                        <a:t>億⇒</a:t>
                      </a:r>
                      <a:r>
                        <a:rPr kumimoji="1" lang="en-US" altLang="ja-JP" sz="1400" u="none" dirty="0" smtClean="0"/>
                        <a:t>5700</a:t>
                      </a:r>
                      <a:r>
                        <a:rPr kumimoji="1" lang="ja-JP" altLang="en-US" sz="1400" dirty="0" smtClean="0"/>
                        <a:t>億</a:t>
                      </a:r>
                      <a:endParaRPr kumimoji="1" lang="en-US" altLang="ja-JP" sz="1400" dirty="0" smtClean="0"/>
                    </a:p>
                    <a:p>
                      <a:pPr algn="l"/>
                      <a:r>
                        <a:rPr kumimoji="1" lang="ja-JP" altLang="en-US" sz="1400" dirty="0" smtClean="0"/>
                        <a:t>　　　△</a:t>
                      </a:r>
                      <a:r>
                        <a:rPr kumimoji="1" lang="en-US" altLang="ja-JP" sz="1400" u="none" dirty="0" smtClean="0"/>
                        <a:t>4,100</a:t>
                      </a:r>
                      <a:r>
                        <a:rPr kumimoji="1" lang="ja-JP" altLang="en-US" sz="1400" dirty="0" smtClean="0"/>
                        <a:t>億円）</a:t>
                      </a:r>
                      <a:endParaRPr kumimoji="1" lang="en-US" altLang="ja-JP" sz="1400" dirty="0" smtClean="0"/>
                    </a:p>
                    <a:p>
                      <a:pPr algn="l"/>
                      <a:r>
                        <a:rPr kumimoji="1" lang="ja-JP" altLang="en-US" sz="1400" dirty="0" smtClean="0"/>
                        <a:t>（</a:t>
                      </a:r>
                      <a:r>
                        <a:rPr kumimoji="1" lang="en-US" altLang="ja-JP" sz="1400" dirty="0" smtClean="0"/>
                        <a:t>70</a:t>
                      </a:r>
                      <a:r>
                        <a:rPr kumimoji="1" lang="ja-JP" altLang="en-US" sz="1400" dirty="0" smtClean="0"/>
                        <a:t>年以上⇒約</a:t>
                      </a:r>
                      <a:r>
                        <a:rPr kumimoji="1" lang="en-US" altLang="ja-JP" sz="1400" dirty="0" smtClean="0"/>
                        <a:t>30</a:t>
                      </a:r>
                      <a:r>
                        <a:rPr kumimoji="1" lang="ja-JP" altLang="en-US" sz="1400" dirty="0" smtClean="0"/>
                        <a:t>年）</a:t>
                      </a:r>
                      <a:endParaRPr kumimoji="1" lang="en-US" altLang="ja-JP" sz="1400" dirty="0" smtClean="0"/>
                    </a:p>
                    <a:p>
                      <a:pPr algn="l"/>
                      <a:endParaRPr kumimoji="1" lang="en-US" altLang="ja-JP" sz="1400" dirty="0" smtClean="0"/>
                    </a:p>
                    <a:p>
                      <a:pPr algn="l"/>
                      <a:r>
                        <a:rPr kumimoji="1" lang="ja-JP" altLang="en-US" sz="1400" dirty="0" smtClean="0"/>
                        <a:t>・都市計画公園・緑地については、今後必要と見込んでいた事業費及び必要年数の削減効果が見込める</a:t>
                      </a:r>
                      <a:endParaRPr kumimoji="1" lang="en-US" altLang="ja-JP" sz="1400" dirty="0" smtClean="0"/>
                    </a:p>
                    <a:p>
                      <a:pPr algn="l"/>
                      <a:r>
                        <a:rPr kumimoji="1" lang="ja-JP" altLang="en-US" sz="1400" dirty="0" smtClean="0"/>
                        <a:t>（</a:t>
                      </a:r>
                      <a:r>
                        <a:rPr kumimoji="1" lang="en-US" altLang="ja-JP" sz="1400" dirty="0" smtClean="0"/>
                        <a:t>4140</a:t>
                      </a:r>
                      <a:r>
                        <a:rPr kumimoji="1" lang="ja-JP" altLang="en-US" sz="1400" dirty="0" smtClean="0"/>
                        <a:t>億⇒</a:t>
                      </a:r>
                      <a:r>
                        <a:rPr kumimoji="1" lang="en-US" altLang="ja-JP" sz="1400" dirty="0" smtClean="0"/>
                        <a:t>460</a:t>
                      </a:r>
                      <a:r>
                        <a:rPr kumimoji="1" lang="ja-JP" altLang="en-US" sz="1400" dirty="0" smtClean="0"/>
                        <a:t>億</a:t>
                      </a:r>
                      <a:endParaRPr kumimoji="1" lang="en-US" altLang="ja-JP" sz="1400" dirty="0" smtClean="0"/>
                    </a:p>
                    <a:p>
                      <a:pPr algn="l"/>
                      <a:r>
                        <a:rPr kumimoji="1" lang="ja-JP" altLang="en-US" sz="1400" dirty="0" smtClean="0"/>
                        <a:t>　　　△</a:t>
                      </a:r>
                      <a:r>
                        <a:rPr kumimoji="1" lang="en-US" altLang="ja-JP" sz="1400" dirty="0" smtClean="0"/>
                        <a:t>3,680</a:t>
                      </a:r>
                      <a:r>
                        <a:rPr kumimoji="1" lang="ja-JP" altLang="en-US" sz="1400" dirty="0" smtClean="0"/>
                        <a:t>億円）</a:t>
                      </a:r>
                      <a:endParaRPr kumimoji="1" lang="en-US" altLang="ja-JP" sz="1400" dirty="0" smtClean="0"/>
                    </a:p>
                    <a:p>
                      <a:pPr algn="l"/>
                      <a:r>
                        <a:rPr kumimoji="1" lang="ja-JP" altLang="en-US" sz="1400" dirty="0" smtClean="0"/>
                        <a:t>（</a:t>
                      </a:r>
                      <a:r>
                        <a:rPr kumimoji="1" lang="en-US" altLang="ja-JP" sz="1400" dirty="0" smtClean="0"/>
                        <a:t>240</a:t>
                      </a:r>
                      <a:r>
                        <a:rPr kumimoji="1" lang="ja-JP" altLang="en-US" sz="1400" dirty="0" smtClean="0"/>
                        <a:t>年⇒約</a:t>
                      </a:r>
                      <a:r>
                        <a:rPr kumimoji="1" lang="en-US" altLang="ja-JP" sz="1400" dirty="0" smtClean="0"/>
                        <a:t>30</a:t>
                      </a:r>
                      <a:r>
                        <a:rPr kumimoji="1" lang="ja-JP" altLang="en-US" sz="1400" dirty="0" smtClean="0"/>
                        <a:t>年）</a:t>
                      </a:r>
                      <a:endParaRPr kumimoji="1" lang="en-US" altLang="ja-JP" sz="1400" dirty="0" smtClean="0"/>
                    </a:p>
                    <a:p>
                      <a:pPr algn="l"/>
                      <a:endParaRPr kumimoji="1" lang="en-US" altLang="ja-JP" sz="1400" dirty="0" smtClean="0"/>
                    </a:p>
                    <a:p>
                      <a:pPr algn="l"/>
                      <a:r>
                        <a:rPr kumimoji="1" lang="ja-JP" altLang="en-US" sz="1400" dirty="0" smtClean="0"/>
                        <a:t>・見直しにより、長期化してきた建築制限が解除された。</a:t>
                      </a:r>
                      <a:endParaRPr kumimoji="1" lang="en-US" altLang="ja-JP" sz="1400" dirty="0" smtClean="0"/>
                    </a:p>
                    <a:p>
                      <a:pPr algn="l"/>
                      <a:endParaRPr kumimoji="1" lang="ja-JP" altLang="en-US" sz="1400" dirty="0"/>
                    </a:p>
                  </a:txBody>
                  <a:tcPr/>
                </a:tc>
              </a:tr>
            </a:tbl>
          </a:graphicData>
        </a:graphic>
      </p:graphicFrame>
      <p:sp>
        <p:nvSpPr>
          <p:cNvPr id="7" name="テキスト ボックス 6"/>
          <p:cNvSpPr txBox="1"/>
          <p:nvPr/>
        </p:nvSpPr>
        <p:spPr>
          <a:xfrm>
            <a:off x="8388424" y="0"/>
            <a:ext cx="755576" cy="307777"/>
          </a:xfrm>
          <a:prstGeom prst="rect">
            <a:avLst/>
          </a:prstGeom>
          <a:noFill/>
        </p:spPr>
        <p:txBody>
          <a:bodyPr wrap="square" rtlCol="0">
            <a:spAutoFit/>
          </a:bodyPr>
          <a:lstStyle/>
          <a:p>
            <a:r>
              <a:rPr lang="en-US" altLang="ja-JP" sz="1400" dirty="0" smtClean="0"/>
              <a:t>A(43)</a:t>
            </a:r>
            <a:endParaRPr kumimoji="1" lang="en-US" altLang="ja-JP" sz="1400" dirty="0" smtClean="0"/>
          </a:p>
        </p:txBody>
      </p:sp>
      <p:sp>
        <p:nvSpPr>
          <p:cNvPr id="9" name="テキスト ボックス 8"/>
          <p:cNvSpPr txBox="1"/>
          <p:nvPr/>
        </p:nvSpPr>
        <p:spPr>
          <a:xfrm>
            <a:off x="0" y="0"/>
            <a:ext cx="7812360" cy="338554"/>
          </a:xfrm>
          <a:prstGeom prst="rect">
            <a:avLst/>
          </a:prstGeom>
          <a:noFill/>
        </p:spPr>
        <p:txBody>
          <a:bodyPr wrap="square" rtlCol="0">
            <a:spAutoFit/>
          </a:bodyPr>
          <a:lstStyle/>
          <a:p>
            <a:r>
              <a:rPr kumimoji="1" lang="ja-JP" altLang="en-US" sz="1600" u="sng" dirty="0" smtClean="0"/>
              <a:t>都市計画道路・公園等の見直し</a:t>
            </a:r>
            <a:endParaRPr kumimoji="1" lang="en-US" altLang="ja-JP" sz="1600" u="sng" dirty="0" smtClean="0"/>
          </a:p>
        </p:txBody>
      </p:sp>
      <p:sp>
        <p:nvSpPr>
          <p:cNvPr id="11" name="スライド番号プレースホルダ 7"/>
          <p:cNvSpPr>
            <a:spLocks noGrp="1"/>
          </p:cNvSpPr>
          <p:nvPr>
            <p:ph type="sldNum" sz="quarter" idx="12"/>
          </p:nvPr>
        </p:nvSpPr>
        <p:spPr>
          <a:xfrm>
            <a:off x="8407474" y="6669360"/>
            <a:ext cx="720080" cy="177924"/>
          </a:xfrm>
        </p:spPr>
        <p:txBody>
          <a:bodyPr/>
          <a:lstStyle/>
          <a:p>
            <a:fld id="{B379E220-EF6F-43E6-9986-ECB13F2B976B}" type="slidenum">
              <a:rPr lang="en-US" altLang="ja-JP" smtClean="0"/>
              <a:t>205</a:t>
            </a:fld>
            <a:endParaRPr kumimoji="1" lang="ja-JP" altLang="en-US" dirty="0"/>
          </a:p>
        </p:txBody>
      </p:sp>
    </p:spTree>
    <p:extLst>
      <p:ext uri="{BB962C8B-B14F-4D97-AF65-F5344CB8AC3E}">
        <p14:creationId xmlns:p14="http://schemas.microsoft.com/office/powerpoint/2010/main" val="3258756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680511" y="1507777"/>
            <a:ext cx="403657" cy="147791"/>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角丸四角形 9"/>
          <p:cNvSpPr/>
          <p:nvPr/>
        </p:nvSpPr>
        <p:spPr>
          <a:xfrm>
            <a:off x="5680511" y="1259197"/>
            <a:ext cx="1527367" cy="24858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角丸四角形 8"/>
          <p:cNvSpPr/>
          <p:nvPr/>
        </p:nvSpPr>
        <p:spPr>
          <a:xfrm>
            <a:off x="5680511" y="4581128"/>
            <a:ext cx="1555756" cy="86409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1133105665"/>
              </p:ext>
            </p:extLst>
          </p:nvPr>
        </p:nvGraphicFramePr>
        <p:xfrm>
          <a:off x="2267744" y="476675"/>
          <a:ext cx="6696748" cy="6064441"/>
        </p:xfrm>
        <a:graphic>
          <a:graphicData uri="http://schemas.openxmlformats.org/drawingml/2006/table">
            <a:tbl>
              <a:tblPr firstRow="1">
                <a:tableStyleId>{616DA210-FB5B-4158-B5E0-FEB733F419BA}</a:tableStyleId>
              </a:tblPr>
              <a:tblGrid>
                <a:gridCol w="1674187">
                  <a:extLst>
                    <a:ext uri="{9D8B030D-6E8A-4147-A177-3AD203B41FA5}">
                      <a16:colId xmlns:a16="http://schemas.microsoft.com/office/drawing/2014/main" xmlns="" val="20000"/>
                    </a:ext>
                  </a:extLst>
                </a:gridCol>
                <a:gridCol w="1674187">
                  <a:extLst>
                    <a:ext uri="{9D8B030D-6E8A-4147-A177-3AD203B41FA5}">
                      <a16:colId xmlns:a16="http://schemas.microsoft.com/office/drawing/2014/main" xmlns="" val="20001"/>
                    </a:ext>
                  </a:extLst>
                </a:gridCol>
                <a:gridCol w="1674187">
                  <a:extLst>
                    <a:ext uri="{9D8B030D-6E8A-4147-A177-3AD203B41FA5}">
                      <a16:colId xmlns:a16="http://schemas.microsoft.com/office/drawing/2014/main" xmlns="" val="20002"/>
                    </a:ext>
                  </a:extLst>
                </a:gridCol>
                <a:gridCol w="1674187">
                  <a:extLst>
                    <a:ext uri="{9D8B030D-6E8A-4147-A177-3AD203B41FA5}">
                      <a16:colId xmlns:a16="http://schemas.microsoft.com/office/drawing/2014/main" xmlns="" val="20003"/>
                    </a:ext>
                  </a:extLst>
                </a:gridCol>
              </a:tblGrid>
              <a:tr h="761468">
                <a:tc>
                  <a:txBody>
                    <a:bodyPr/>
                    <a:lstStyle/>
                    <a:p>
                      <a:pPr algn="ctr"/>
                      <a:r>
                        <a:rPr kumimoji="1" lang="ja-JP" altLang="en-US" sz="1500" dirty="0">
                          <a:solidFill>
                            <a:schemeClr val="bg1"/>
                          </a:solidFill>
                        </a:rPr>
                        <a:t>改革前の課題</a:t>
                      </a:r>
                      <a:endParaRPr kumimoji="1" lang="en-US" altLang="ja-JP" sz="1500" dirty="0">
                        <a:solidFill>
                          <a:schemeClr val="bg1"/>
                        </a:solidFill>
                      </a:endParaRPr>
                    </a:p>
                    <a:p>
                      <a:pPr algn="ctr"/>
                      <a:r>
                        <a:rPr kumimoji="1" lang="ja-JP" altLang="en-US" sz="1500" dirty="0">
                          <a:solidFill>
                            <a:schemeClr val="bg1"/>
                          </a:solidFill>
                        </a:rPr>
                        <a:t>（</a:t>
                      </a:r>
                      <a:r>
                        <a:rPr kumimoji="1" lang="en-US" altLang="ja-JP" sz="1500" dirty="0">
                          <a:solidFill>
                            <a:schemeClr val="bg1"/>
                          </a:solidFill>
                        </a:rPr>
                        <a:t>Why</a:t>
                      </a:r>
                      <a:r>
                        <a:rPr kumimoji="1" lang="ja-JP" altLang="en-US" sz="1500" dirty="0">
                          <a:solidFill>
                            <a:schemeClr val="bg1"/>
                          </a:solidFill>
                        </a:rPr>
                        <a:t>）</a:t>
                      </a:r>
                    </a:p>
                  </a:txBody>
                  <a:tcPr>
                    <a:solidFill>
                      <a:schemeClr val="accent1"/>
                    </a:solidFill>
                  </a:tcPr>
                </a:tc>
                <a:tc>
                  <a:txBody>
                    <a:bodyPr/>
                    <a:lstStyle/>
                    <a:p>
                      <a:pPr algn="ctr"/>
                      <a:r>
                        <a:rPr kumimoji="1" lang="ja-JP" altLang="en-US" sz="1500" dirty="0">
                          <a:solidFill>
                            <a:schemeClr val="bg1"/>
                          </a:solidFill>
                        </a:rPr>
                        <a:t>改革の方向性</a:t>
                      </a:r>
                      <a:endParaRPr kumimoji="1" lang="en-US" altLang="ja-JP" sz="1500" dirty="0">
                        <a:solidFill>
                          <a:schemeClr val="bg1"/>
                        </a:solidFill>
                      </a:endParaRPr>
                    </a:p>
                    <a:p>
                      <a:pPr algn="ctr"/>
                      <a:r>
                        <a:rPr kumimoji="1" lang="ja-JP" altLang="en-US" sz="1500" dirty="0">
                          <a:solidFill>
                            <a:schemeClr val="bg1"/>
                          </a:solidFill>
                        </a:rPr>
                        <a:t>（</a:t>
                      </a:r>
                      <a:r>
                        <a:rPr kumimoji="1" lang="en-US" altLang="ja-JP" sz="1500" dirty="0">
                          <a:solidFill>
                            <a:schemeClr val="bg1"/>
                          </a:solidFill>
                        </a:rPr>
                        <a:t>Vision)</a:t>
                      </a:r>
                      <a:endParaRPr kumimoji="1" lang="ja-JP" altLang="en-US" sz="1500" dirty="0">
                        <a:solidFill>
                          <a:schemeClr val="bg1"/>
                        </a:solidFill>
                      </a:endParaRPr>
                    </a:p>
                  </a:txBody>
                  <a:tcPr>
                    <a:solidFill>
                      <a:schemeClr val="accent1"/>
                    </a:solidFill>
                  </a:tcPr>
                </a:tc>
                <a:tc>
                  <a:txBody>
                    <a:bodyPr/>
                    <a:lstStyle/>
                    <a:p>
                      <a:pPr algn="ctr"/>
                      <a:r>
                        <a:rPr kumimoji="1" lang="ja-JP" altLang="en-US" sz="1500" dirty="0">
                          <a:solidFill>
                            <a:schemeClr val="bg1"/>
                          </a:solidFill>
                        </a:rPr>
                        <a:t>何をどう改革したか</a:t>
                      </a:r>
                      <a:endParaRPr kumimoji="1" lang="en-US" altLang="ja-JP" sz="1500" dirty="0">
                        <a:solidFill>
                          <a:schemeClr val="bg1"/>
                        </a:solidFill>
                      </a:endParaRPr>
                    </a:p>
                    <a:p>
                      <a:pPr algn="ctr"/>
                      <a:r>
                        <a:rPr kumimoji="1" lang="ja-JP" altLang="en-US" sz="1500" dirty="0">
                          <a:solidFill>
                            <a:schemeClr val="bg1"/>
                          </a:solidFill>
                        </a:rPr>
                        <a:t>（</a:t>
                      </a:r>
                      <a:r>
                        <a:rPr kumimoji="1" lang="en-US" altLang="ja-JP" sz="1500" dirty="0">
                          <a:solidFill>
                            <a:schemeClr val="bg1"/>
                          </a:solidFill>
                        </a:rPr>
                        <a:t>What</a:t>
                      </a:r>
                      <a:r>
                        <a:rPr kumimoji="1" lang="ja-JP" altLang="en-US" sz="1500" dirty="0">
                          <a:solidFill>
                            <a:schemeClr val="bg1"/>
                          </a:solidFill>
                        </a:rPr>
                        <a:t>）</a:t>
                      </a:r>
                    </a:p>
                  </a:txBody>
                  <a:tcPr>
                    <a:solidFill>
                      <a:schemeClr val="accent1"/>
                    </a:solidFill>
                  </a:tcPr>
                </a:tc>
                <a:tc>
                  <a:txBody>
                    <a:bodyPr/>
                    <a:lstStyle/>
                    <a:p>
                      <a:pPr algn="ctr"/>
                      <a:r>
                        <a:rPr kumimoji="1" lang="ja-JP" altLang="en-US" sz="1500" dirty="0">
                          <a:solidFill>
                            <a:schemeClr val="bg1"/>
                          </a:solidFill>
                        </a:rPr>
                        <a:t>主な成果</a:t>
                      </a:r>
                      <a:endParaRPr kumimoji="1" lang="en-US" altLang="ja-JP" sz="1500" dirty="0">
                        <a:solidFill>
                          <a:schemeClr val="bg1"/>
                        </a:solidFill>
                      </a:endParaRPr>
                    </a:p>
                    <a:p>
                      <a:pPr algn="ctr"/>
                      <a:r>
                        <a:rPr kumimoji="1" lang="ja-JP" altLang="en-US" sz="1500" dirty="0">
                          <a:solidFill>
                            <a:schemeClr val="bg1"/>
                          </a:solidFill>
                        </a:rPr>
                        <a:t>（</a:t>
                      </a:r>
                      <a:r>
                        <a:rPr kumimoji="1" lang="en-US" altLang="ja-JP" sz="1500" dirty="0">
                          <a:solidFill>
                            <a:schemeClr val="bg1"/>
                          </a:solidFill>
                        </a:rPr>
                        <a:t>Outcome</a:t>
                      </a:r>
                      <a:r>
                        <a:rPr kumimoji="1" lang="ja-JP" altLang="en-US" sz="1500" dirty="0">
                          <a:solidFill>
                            <a:schemeClr val="bg1"/>
                          </a:solidFill>
                        </a:rPr>
                        <a:t>）</a:t>
                      </a:r>
                    </a:p>
                  </a:txBody>
                  <a:tcPr>
                    <a:solidFill>
                      <a:schemeClr val="accent1"/>
                    </a:solidFill>
                  </a:tcPr>
                </a:tc>
                <a:extLst>
                  <a:ext uri="{0D108BD9-81ED-4DB2-BD59-A6C34878D82A}">
                    <a16:rowId xmlns:a16="http://schemas.microsoft.com/office/drawing/2014/main" xmlns="" val="10000"/>
                  </a:ext>
                </a:extLst>
              </a:tr>
              <a:tr h="5287201">
                <a:tc>
                  <a:txBody>
                    <a:bodyPr/>
                    <a:lstStyle/>
                    <a:p>
                      <a:pPr algn="just">
                        <a:lnSpc>
                          <a:spcPts val="1200"/>
                        </a:lnSpc>
                      </a:pPr>
                      <a:r>
                        <a:rPr kumimoji="1" lang="ja-JP" altLang="ja-JP" sz="1200" kern="1200" dirty="0">
                          <a:latin typeface="+mn-ea"/>
                          <a:ea typeface="+mn-ea"/>
                        </a:rPr>
                        <a:t>・大阪が再び力強く成長する都市となるためには、これまでの仕組みを大きく転換し、不必要な規制等があれば緩和・撤廃していくなど、民間の活動を促進する環境等を整備していく必要。</a:t>
                      </a:r>
                    </a:p>
                    <a:p>
                      <a:pPr algn="just">
                        <a:lnSpc>
                          <a:spcPts val="1200"/>
                        </a:lnSpc>
                      </a:pPr>
                      <a:endParaRPr kumimoji="1" lang="en-US" altLang="ja-JP" sz="1200" kern="1200" dirty="0">
                        <a:latin typeface="+mn-ea"/>
                        <a:ea typeface="+mn-ea"/>
                      </a:endParaRPr>
                    </a:p>
                    <a:p>
                      <a:pPr algn="just">
                        <a:lnSpc>
                          <a:spcPts val="1200"/>
                        </a:lnSpc>
                      </a:pPr>
                      <a:r>
                        <a:rPr kumimoji="1" lang="ja-JP" altLang="en-US" sz="1200" kern="1200" dirty="0">
                          <a:latin typeface="+mn-ea"/>
                          <a:ea typeface="+mn-ea"/>
                        </a:rPr>
                        <a:t>・市の条例や規則についても、業規制の観点から、規制緩和について検討が求められていた。</a:t>
                      </a:r>
                      <a:endParaRPr kumimoji="1" lang="en-US" altLang="ja-JP" sz="1200" kern="1200" dirty="0">
                        <a:latin typeface="+mn-ea"/>
                        <a:ea typeface="+mn-ea"/>
                      </a:endParaRPr>
                    </a:p>
                    <a:p>
                      <a:endParaRPr kumimoji="1" lang="ja-JP" altLang="ja-JP" sz="1500" kern="1200" dirty="0"/>
                    </a:p>
                    <a:p>
                      <a:pPr algn="l"/>
                      <a:endParaRPr kumimoji="1" lang="ja-JP" altLang="en-US" sz="1200" dirty="0"/>
                    </a:p>
                  </a:txBody>
                  <a:tcPr/>
                </a:tc>
                <a:tc>
                  <a:txBody>
                    <a:bodyPr/>
                    <a:lstStyle/>
                    <a:p>
                      <a:pPr algn="just"/>
                      <a:r>
                        <a:rPr kumimoji="1" lang="ja-JP" altLang="ja-JP" sz="1200" kern="1200" dirty="0"/>
                        <a:t>・</a:t>
                      </a:r>
                      <a:r>
                        <a:rPr kumimoji="1" lang="ja-JP" altLang="en-US" sz="1200" kern="1200" dirty="0"/>
                        <a:t>府市統合本部のもとに設置した「規制・サービス改革部会」において、条例・審査基準の点検を実施</a:t>
                      </a:r>
                      <a:r>
                        <a:rPr kumimoji="1" lang="ja-JP" altLang="ja-JP" sz="1200" kern="1200" dirty="0"/>
                        <a:t>。</a:t>
                      </a:r>
                      <a:endParaRPr kumimoji="1" lang="ja-JP" altLang="en-US" sz="1200" dirty="0"/>
                    </a:p>
                  </a:txBody>
                  <a:tcPr/>
                </a:tc>
                <a:tc>
                  <a:txBody>
                    <a:bodyPr/>
                    <a:lstStyle/>
                    <a:p>
                      <a:pPr algn="just"/>
                      <a:r>
                        <a:rPr kumimoji="1" lang="ja-JP" altLang="en-US" sz="1200" dirty="0">
                          <a:solidFill>
                            <a:schemeClr val="tx1"/>
                          </a:solidFill>
                          <a:latin typeface="+mn-ea"/>
                          <a:ea typeface="+mn-ea"/>
                        </a:rPr>
                        <a:t>・</a:t>
                      </a:r>
                      <a:r>
                        <a:rPr kumimoji="1" lang="en-US" altLang="ja-JP" sz="1200" u="none" dirty="0">
                          <a:solidFill>
                            <a:schemeClr val="tx1"/>
                          </a:solidFill>
                          <a:latin typeface="+mn-ea"/>
                          <a:ea typeface="+mn-ea"/>
                        </a:rPr>
                        <a:t>2013</a:t>
                      </a:r>
                      <a:r>
                        <a:rPr kumimoji="1" lang="ja-JP" altLang="en-US" sz="1200" u="none" dirty="0">
                          <a:solidFill>
                            <a:schemeClr val="tx1"/>
                          </a:solidFill>
                          <a:latin typeface="+mn-ea"/>
                          <a:ea typeface="+mn-ea"/>
                        </a:rPr>
                        <a:t>年度の取組みにおいて</a:t>
                      </a:r>
                      <a:r>
                        <a:rPr kumimoji="1" lang="ja-JP" altLang="en-US" sz="1200" dirty="0">
                          <a:solidFill>
                            <a:schemeClr val="tx1"/>
                          </a:solidFill>
                          <a:latin typeface="+mn-ea"/>
                          <a:ea typeface="+mn-ea"/>
                        </a:rPr>
                        <a:t>、規制条例（</a:t>
                      </a:r>
                      <a:r>
                        <a:rPr kumimoji="1" lang="en-US" altLang="ja-JP" sz="1200" dirty="0">
                          <a:solidFill>
                            <a:schemeClr val="tx1"/>
                          </a:solidFill>
                          <a:latin typeface="+mn-ea"/>
                          <a:ea typeface="+mn-ea"/>
                        </a:rPr>
                        <a:t>109</a:t>
                      </a:r>
                      <a:r>
                        <a:rPr kumimoji="1" lang="ja-JP" altLang="en-US" sz="1200" dirty="0">
                          <a:latin typeface="+mn-ea"/>
                          <a:ea typeface="+mn-ea"/>
                        </a:rPr>
                        <a:t>）、審査基準（</a:t>
                      </a:r>
                      <a:r>
                        <a:rPr kumimoji="1" lang="en-US" altLang="ja-JP" sz="1200" dirty="0">
                          <a:latin typeface="+mn-ea"/>
                          <a:ea typeface="+mn-ea"/>
                        </a:rPr>
                        <a:t>443</a:t>
                      </a:r>
                      <a:r>
                        <a:rPr kumimoji="1" lang="ja-JP" altLang="en-US" sz="1200" dirty="0">
                          <a:latin typeface="+mn-ea"/>
                          <a:ea typeface="+mn-ea"/>
                        </a:rPr>
                        <a:t>）を対象に、部会から各所属に対して、国基準や政令市との比較・点検を依頼するとともにヒアリングを実施し、見直し（</a:t>
                      </a:r>
                      <a:r>
                        <a:rPr kumimoji="1" lang="en-US" altLang="ja-JP" sz="1200" dirty="0">
                          <a:latin typeface="+mn-ea"/>
                          <a:ea typeface="+mn-ea"/>
                        </a:rPr>
                        <a:t>5</a:t>
                      </a:r>
                      <a:r>
                        <a:rPr kumimoji="1" lang="ja-JP" altLang="en-US" sz="1200" dirty="0">
                          <a:latin typeface="+mn-ea"/>
                          <a:ea typeface="+mn-ea"/>
                        </a:rPr>
                        <a:t>条例等</a:t>
                      </a:r>
                      <a:r>
                        <a:rPr kumimoji="1" lang="en-US" altLang="ja-JP" sz="1200" dirty="0">
                          <a:latin typeface="+mn-ea"/>
                          <a:ea typeface="+mn-ea"/>
                        </a:rPr>
                        <a:t>12</a:t>
                      </a:r>
                      <a:r>
                        <a:rPr kumimoji="1" lang="ja-JP" altLang="en-US" sz="1200" dirty="0">
                          <a:latin typeface="+mn-ea"/>
                          <a:ea typeface="+mn-ea"/>
                        </a:rPr>
                        <a:t>項目、</a:t>
                      </a:r>
                      <a:r>
                        <a:rPr kumimoji="1" lang="en-US" altLang="ja-JP" sz="1200" dirty="0">
                          <a:latin typeface="+mn-ea"/>
                          <a:ea typeface="+mn-ea"/>
                        </a:rPr>
                        <a:t>6</a:t>
                      </a:r>
                      <a:r>
                        <a:rPr kumimoji="1" lang="ja-JP" altLang="en-US" sz="1200" dirty="0">
                          <a:latin typeface="+mn-ea"/>
                          <a:ea typeface="+mn-ea"/>
                        </a:rPr>
                        <a:t>審査基準）を行った。</a:t>
                      </a:r>
                      <a:endParaRPr kumimoji="1" lang="en-US" altLang="ja-JP" sz="1200" dirty="0">
                        <a:latin typeface="+mn-ea"/>
                        <a:ea typeface="+mn-ea"/>
                      </a:endParaRPr>
                    </a:p>
                    <a:p>
                      <a:pPr algn="just"/>
                      <a:r>
                        <a:rPr kumimoji="1" lang="en-US" altLang="ja-JP" sz="1200" dirty="0">
                          <a:latin typeface="+mn-ea"/>
                          <a:ea typeface="+mn-ea"/>
                        </a:rPr>
                        <a:t>【</a:t>
                      </a:r>
                      <a:r>
                        <a:rPr kumimoji="1" lang="ja-JP" altLang="en-US" sz="1200" dirty="0">
                          <a:latin typeface="+mn-ea"/>
                          <a:ea typeface="+mn-ea"/>
                        </a:rPr>
                        <a:t>見直しを行う項目</a:t>
                      </a:r>
                      <a:r>
                        <a:rPr kumimoji="1" lang="en-US" altLang="ja-JP" sz="1200" dirty="0">
                          <a:latin typeface="+mn-ea"/>
                          <a:ea typeface="+mn-ea"/>
                        </a:rPr>
                        <a:t>】</a:t>
                      </a:r>
                    </a:p>
                    <a:p>
                      <a:pPr algn="just"/>
                      <a:r>
                        <a:rPr kumimoji="1" lang="ja-JP" altLang="en-US" sz="1200" dirty="0">
                          <a:latin typeface="+mn-ea"/>
                          <a:ea typeface="+mn-ea"/>
                        </a:rPr>
                        <a:t>・</a:t>
                      </a:r>
                      <a:r>
                        <a:rPr kumimoji="1" lang="en-US" altLang="ja-JP" sz="1200" dirty="0">
                          <a:latin typeface="+mn-ea"/>
                          <a:ea typeface="+mn-ea"/>
                        </a:rPr>
                        <a:t>5</a:t>
                      </a:r>
                      <a:r>
                        <a:rPr kumimoji="1" lang="ja-JP" altLang="en-US" sz="1200" dirty="0">
                          <a:latin typeface="+mn-ea"/>
                          <a:ea typeface="+mn-ea"/>
                        </a:rPr>
                        <a:t>条例等</a:t>
                      </a:r>
                      <a:r>
                        <a:rPr kumimoji="1" lang="en-US" altLang="ja-JP" sz="1200" dirty="0">
                          <a:latin typeface="+mn-ea"/>
                          <a:ea typeface="+mn-ea"/>
                        </a:rPr>
                        <a:t>12</a:t>
                      </a:r>
                      <a:r>
                        <a:rPr kumimoji="1" lang="ja-JP" altLang="en-US" sz="1200" dirty="0">
                          <a:latin typeface="+mn-ea"/>
                          <a:ea typeface="+mn-ea"/>
                        </a:rPr>
                        <a:t>項目</a:t>
                      </a:r>
                      <a:endParaRPr kumimoji="1" lang="en-US" altLang="ja-JP" sz="1200" dirty="0">
                        <a:latin typeface="+mn-ea"/>
                        <a:ea typeface="+mn-ea"/>
                      </a:endParaRPr>
                    </a:p>
                    <a:p>
                      <a:pPr algn="just"/>
                      <a:r>
                        <a:rPr kumimoji="1" lang="ja-JP" altLang="en-US" sz="1200" dirty="0">
                          <a:latin typeface="+mn-ea"/>
                          <a:ea typeface="+mn-ea"/>
                        </a:rPr>
                        <a:t>⇒建築物における駐車施設の附置に関する条例など</a:t>
                      </a:r>
                      <a:endParaRPr kumimoji="1" lang="en-US" altLang="ja-JP" sz="1200" dirty="0">
                        <a:latin typeface="+mn-ea"/>
                        <a:ea typeface="+mn-ea"/>
                      </a:endParaRPr>
                    </a:p>
                    <a:p>
                      <a:pPr algn="just"/>
                      <a:r>
                        <a:rPr kumimoji="1" lang="ja-JP" altLang="en-US" sz="1200" dirty="0">
                          <a:latin typeface="+mn-ea"/>
                          <a:ea typeface="+mn-ea"/>
                        </a:rPr>
                        <a:t>・</a:t>
                      </a:r>
                      <a:r>
                        <a:rPr kumimoji="1" lang="en-US" altLang="ja-JP" sz="1200" dirty="0">
                          <a:latin typeface="+mn-ea"/>
                          <a:ea typeface="+mn-ea"/>
                        </a:rPr>
                        <a:t>6</a:t>
                      </a:r>
                      <a:r>
                        <a:rPr kumimoji="1" lang="ja-JP" altLang="en-US" sz="1200" dirty="0">
                          <a:latin typeface="+mn-ea"/>
                          <a:ea typeface="+mn-ea"/>
                        </a:rPr>
                        <a:t>審査基準</a:t>
                      </a:r>
                      <a:endParaRPr kumimoji="1" lang="en-US" altLang="ja-JP" sz="1200" dirty="0">
                        <a:latin typeface="+mn-ea"/>
                        <a:ea typeface="+mn-ea"/>
                      </a:endParaRPr>
                    </a:p>
                    <a:p>
                      <a:pPr algn="just"/>
                      <a:r>
                        <a:rPr kumimoji="1" lang="ja-JP" altLang="en-US" sz="1200" dirty="0">
                          <a:latin typeface="+mn-ea"/>
                          <a:ea typeface="+mn-ea"/>
                        </a:rPr>
                        <a:t>⇒</a:t>
                      </a:r>
                      <a:r>
                        <a:rPr kumimoji="1" lang="ja-JP" altLang="en-US" sz="1200" kern="1200" dirty="0">
                          <a:latin typeface="+mn-ea"/>
                          <a:ea typeface="+mn-ea"/>
                        </a:rPr>
                        <a:t>指定外・区域外就学の許可基準を見直し</a:t>
                      </a:r>
                      <a:r>
                        <a:rPr kumimoji="1" lang="ja-JP" altLang="en-US" sz="1200" dirty="0">
                          <a:latin typeface="+mn-ea"/>
                          <a:ea typeface="+mn-ea"/>
                        </a:rPr>
                        <a:t>等</a:t>
                      </a:r>
                      <a:endParaRPr kumimoji="1" lang="en-US" altLang="ja-JP" sz="1200" dirty="0">
                        <a:latin typeface="+mn-ea"/>
                        <a:ea typeface="+mn-ea"/>
                      </a:endParaRPr>
                    </a:p>
                    <a:p>
                      <a:pPr algn="just"/>
                      <a:r>
                        <a:rPr kumimoji="1" lang="ja-JP" altLang="en-US" sz="1200" dirty="0">
                          <a:solidFill>
                            <a:schemeClr val="tx1"/>
                          </a:solidFill>
                          <a:latin typeface="+mn-ea"/>
                          <a:ea typeface="+mn-ea"/>
                        </a:rPr>
                        <a:t>・</a:t>
                      </a:r>
                      <a:r>
                        <a:rPr kumimoji="1" lang="en-US" altLang="ja-JP" sz="1200" u="none" dirty="0">
                          <a:solidFill>
                            <a:schemeClr val="tx1"/>
                          </a:solidFill>
                          <a:latin typeface="+mn-ea"/>
                          <a:ea typeface="+mn-ea"/>
                        </a:rPr>
                        <a:t>2017</a:t>
                      </a:r>
                      <a:r>
                        <a:rPr kumimoji="1" lang="ja-JP" altLang="en-US" sz="1200" u="none" dirty="0">
                          <a:solidFill>
                            <a:schemeClr val="tx1"/>
                          </a:solidFill>
                          <a:latin typeface="+mn-ea"/>
                          <a:ea typeface="+mn-ea"/>
                        </a:rPr>
                        <a:t>年度も、規制条例（</a:t>
                      </a:r>
                      <a:r>
                        <a:rPr kumimoji="1" lang="en-US" altLang="ja-JP" sz="1200" u="none" dirty="0">
                          <a:solidFill>
                            <a:schemeClr val="tx1"/>
                          </a:solidFill>
                          <a:latin typeface="+mn-ea"/>
                          <a:ea typeface="+mn-ea"/>
                        </a:rPr>
                        <a:t>171</a:t>
                      </a:r>
                      <a:r>
                        <a:rPr kumimoji="1" lang="ja-JP" altLang="en-US" sz="1200" u="none" dirty="0">
                          <a:solidFill>
                            <a:schemeClr val="tx1"/>
                          </a:solidFill>
                          <a:latin typeface="+mn-ea"/>
                          <a:ea typeface="+mn-ea"/>
                        </a:rPr>
                        <a:t>）等を対象に同様の取組を実施し、１条例の廃止等を行った。</a:t>
                      </a:r>
                    </a:p>
                  </a:txBody>
                  <a:tcPr/>
                </a:tc>
                <a:tc>
                  <a:txBody>
                    <a:bodyPr/>
                    <a:lstStyle/>
                    <a:p>
                      <a:pPr algn="just"/>
                      <a:r>
                        <a:rPr kumimoji="1" lang="ja-JP" altLang="ja-JP" sz="1200" kern="1200" dirty="0"/>
                        <a:t>例えば、駐車場附置義務条例の緩和については、既存駐車施設の有効利用や、店舗事業者等の建築物の建替えの促進などが今後期待されるなど、業規制の観点での緩和を行うことで、大阪の産業の活性化等につながる。</a:t>
                      </a:r>
                      <a:endParaRPr kumimoji="1" lang="ja-JP" altLang="ja-JP" sz="1200" kern="1200" dirty="0">
                        <a:solidFill>
                          <a:schemeClr val="dk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
        <p:nvSpPr>
          <p:cNvPr id="4" name="テキスト ボックス 3"/>
          <p:cNvSpPr txBox="1"/>
          <p:nvPr/>
        </p:nvSpPr>
        <p:spPr>
          <a:xfrm>
            <a:off x="144016" y="66111"/>
            <a:ext cx="5508104" cy="338554"/>
          </a:xfrm>
          <a:prstGeom prst="rect">
            <a:avLst/>
          </a:prstGeom>
          <a:noFill/>
        </p:spPr>
        <p:txBody>
          <a:bodyPr wrap="square" rtlCol="0">
            <a:spAutoFit/>
          </a:bodyPr>
          <a:lstStyle/>
          <a:p>
            <a:r>
              <a:rPr lang="ja-JP" altLang="en-US" sz="1600" u="sng" dirty="0">
                <a:solidFill>
                  <a:prstClr val="black"/>
                </a:solidFill>
              </a:rPr>
              <a:t>条例・審査基準の見直し</a:t>
            </a:r>
            <a:endParaRPr lang="en-US" altLang="ja-JP" sz="1600" u="sng" dirty="0">
              <a:solidFill>
                <a:prstClr val="black"/>
              </a:solidFill>
            </a:endParaRPr>
          </a:p>
        </p:txBody>
      </p:sp>
      <p:sp>
        <p:nvSpPr>
          <p:cNvPr id="5" name="テキスト ボックス 4"/>
          <p:cNvSpPr txBox="1"/>
          <p:nvPr/>
        </p:nvSpPr>
        <p:spPr>
          <a:xfrm>
            <a:off x="0" y="476675"/>
            <a:ext cx="2411760" cy="4401205"/>
          </a:xfrm>
          <a:prstGeom prst="rect">
            <a:avLst/>
          </a:prstGeom>
          <a:noFill/>
        </p:spPr>
        <p:txBody>
          <a:bodyPr wrap="square" rtlCol="0">
            <a:spAutoFit/>
          </a:bodyPr>
          <a:lstStyle/>
          <a:p>
            <a:r>
              <a:rPr lang="ja-JP" altLang="en-US" sz="1400" dirty="0">
                <a:solidFill>
                  <a:prstClr val="black"/>
                </a:solidFill>
              </a:rPr>
              <a:t>①分野：　規制緩和</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②タイプ</a:t>
            </a:r>
            <a:endParaRPr lang="en-US" altLang="ja-JP" sz="1400" dirty="0">
              <a:solidFill>
                <a:prstClr val="black"/>
              </a:solidFill>
            </a:endParaRPr>
          </a:p>
          <a:p>
            <a:r>
              <a:rPr lang="ja-JP" altLang="en-US" sz="1400" dirty="0">
                <a:solidFill>
                  <a:prstClr val="black"/>
                </a:solidFill>
              </a:rPr>
              <a:t>　　☑　政策イノベーション</a:t>
            </a:r>
            <a:endParaRPr lang="en-US" altLang="ja-JP" sz="1400" dirty="0">
              <a:solidFill>
                <a:prstClr val="black"/>
              </a:solidFill>
            </a:endParaRPr>
          </a:p>
          <a:p>
            <a:r>
              <a:rPr lang="ja-JP" altLang="en-US" sz="1400" dirty="0">
                <a:solidFill>
                  <a:prstClr val="black"/>
                </a:solidFill>
              </a:rPr>
              <a:t>　　□ 　執行の刷新</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③改革スタイル</a:t>
            </a:r>
            <a:endParaRPr lang="en-US" altLang="ja-JP" sz="1400" dirty="0">
              <a:solidFill>
                <a:prstClr val="black"/>
              </a:solidFill>
            </a:endParaRPr>
          </a:p>
          <a:p>
            <a:r>
              <a:rPr lang="ja-JP" altLang="en-US" sz="1400" dirty="0">
                <a:solidFill>
                  <a:prstClr val="black"/>
                </a:solidFill>
              </a:rPr>
              <a:t>　　□　投資・予算</a:t>
            </a:r>
            <a:endParaRPr lang="en-US" altLang="ja-JP" sz="1400" dirty="0">
              <a:solidFill>
                <a:prstClr val="black"/>
              </a:solidFill>
            </a:endParaRPr>
          </a:p>
          <a:p>
            <a:r>
              <a:rPr lang="ja-JP" altLang="en-US" sz="1400" dirty="0">
                <a:solidFill>
                  <a:prstClr val="black"/>
                </a:solidFill>
              </a:rPr>
              <a:t>　　☑ 　条例・規則・運用ﾙｰﾙ</a:t>
            </a:r>
            <a:endParaRPr lang="en-US" altLang="ja-JP" sz="1400" dirty="0">
              <a:solidFill>
                <a:prstClr val="black"/>
              </a:solidFill>
            </a:endParaRPr>
          </a:p>
          <a:p>
            <a:r>
              <a:rPr lang="ja-JP" altLang="en-US" sz="1400" dirty="0">
                <a:solidFill>
                  <a:prstClr val="black"/>
                </a:solidFill>
              </a:rPr>
              <a:t>　　□　組織・経営形態</a:t>
            </a:r>
            <a:endParaRPr lang="en-US" altLang="ja-JP" sz="1400" dirty="0">
              <a:solidFill>
                <a:prstClr val="black"/>
              </a:solidFill>
            </a:endParaRPr>
          </a:p>
          <a:p>
            <a:r>
              <a:rPr lang="ja-JP" altLang="en-US" sz="1400" dirty="0">
                <a:solidFill>
                  <a:prstClr val="black"/>
                </a:solidFill>
              </a:rPr>
              <a:t>　　□　権限移譲</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④担当部局</a:t>
            </a:r>
            <a:endParaRPr lang="en-US" altLang="ja-JP" sz="1400" dirty="0">
              <a:solidFill>
                <a:prstClr val="black"/>
              </a:solidFill>
            </a:endParaRPr>
          </a:p>
          <a:p>
            <a:r>
              <a:rPr lang="ja-JP" altLang="en-US" sz="1400" dirty="0">
                <a:solidFill>
                  <a:prstClr val="black"/>
                </a:solidFill>
              </a:rPr>
              <a:t>　　市　市政改革室</a:t>
            </a:r>
            <a:endParaRPr lang="en-US" altLang="ja-JP" sz="1400" dirty="0">
              <a:solidFill>
                <a:prstClr val="black"/>
              </a:solidFill>
            </a:endParaRPr>
          </a:p>
          <a:p>
            <a:r>
              <a:rPr lang="ja-JP" altLang="en-US" sz="1400" dirty="0">
                <a:solidFill>
                  <a:prstClr val="black"/>
                </a:solidFill>
              </a:rPr>
              <a:t>　　　　  政策企画室</a:t>
            </a:r>
            <a:endParaRPr lang="en-US" altLang="ja-JP" sz="1400" dirty="0">
              <a:solidFill>
                <a:prstClr val="black"/>
              </a:solidFill>
            </a:endParaRPr>
          </a:p>
          <a:p>
            <a:r>
              <a:rPr lang="ja-JP" altLang="en-US" sz="1400" dirty="0">
                <a:solidFill>
                  <a:prstClr val="black"/>
                </a:solidFill>
              </a:rPr>
              <a:t>　　　　  総務局</a:t>
            </a:r>
            <a:endParaRPr lang="en-US" altLang="ja-JP" sz="1400" dirty="0">
              <a:solidFill>
                <a:prstClr val="black"/>
              </a:solidFill>
            </a:endParaRPr>
          </a:p>
          <a:p>
            <a:r>
              <a:rPr lang="ja-JP" altLang="en-US" sz="1400" dirty="0">
                <a:solidFill>
                  <a:prstClr val="black"/>
                </a:solidFill>
              </a:rPr>
              <a:t>　（規制・サービス改革部会）　　　　  </a:t>
            </a:r>
            <a:endParaRPr lang="en-US" altLang="ja-JP" sz="1400" dirty="0">
              <a:solidFill>
                <a:prstClr val="black"/>
              </a:solidFill>
            </a:endParaRPr>
          </a:p>
          <a:p>
            <a:endParaRPr lang="en-US" altLang="ja-JP" sz="1400" dirty="0">
              <a:solidFill>
                <a:prstClr val="black"/>
              </a:solidFill>
            </a:endParaRPr>
          </a:p>
          <a:p>
            <a:r>
              <a:rPr lang="ja-JP" altLang="en-US" sz="1400" dirty="0">
                <a:solidFill>
                  <a:prstClr val="black"/>
                </a:solidFill>
              </a:rPr>
              <a:t>⑤時期</a:t>
            </a:r>
            <a:endParaRPr lang="en-US" altLang="ja-JP" sz="1400" dirty="0">
              <a:solidFill>
                <a:prstClr val="black"/>
              </a:solidFill>
            </a:endParaRPr>
          </a:p>
          <a:p>
            <a:r>
              <a:rPr lang="ja-JP" altLang="en-US" sz="1400" dirty="0">
                <a:solidFill>
                  <a:prstClr val="black"/>
                </a:solidFill>
              </a:rPr>
              <a:t>　　</a:t>
            </a:r>
            <a:r>
              <a:rPr lang="en-US" altLang="ja-JP" sz="1400" dirty="0">
                <a:solidFill>
                  <a:prstClr val="black"/>
                </a:solidFill>
              </a:rPr>
              <a:t>2013</a:t>
            </a:r>
            <a:r>
              <a:rPr lang="ja-JP" altLang="en-US" sz="1400" dirty="0">
                <a:solidFill>
                  <a:prstClr val="black"/>
                </a:solidFill>
              </a:rPr>
              <a:t>年～</a:t>
            </a:r>
          </a:p>
        </p:txBody>
      </p:sp>
      <p:sp>
        <p:nvSpPr>
          <p:cNvPr id="7" name="テキスト ボックス 6"/>
          <p:cNvSpPr txBox="1"/>
          <p:nvPr/>
        </p:nvSpPr>
        <p:spPr>
          <a:xfrm>
            <a:off x="8279904" y="0"/>
            <a:ext cx="847650" cy="344710"/>
          </a:xfrm>
          <a:prstGeom prst="rect">
            <a:avLst/>
          </a:prstGeom>
          <a:noFill/>
        </p:spPr>
        <p:txBody>
          <a:bodyPr wrap="square" lIns="128016" tIns="64008" rIns="128016" bIns="64008"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solidFill>
                  <a:prstClr val="black"/>
                </a:solidFill>
              </a:rPr>
              <a:t>A(44)</a:t>
            </a:r>
            <a:endParaRPr lang="en-US" altLang="ja-JP" sz="1400" dirty="0">
              <a:solidFill>
                <a:prstClr val="black"/>
              </a:solidFill>
            </a:endParaRPr>
          </a:p>
        </p:txBody>
      </p:sp>
      <p:sp>
        <p:nvSpPr>
          <p:cNvPr id="8" name="スライド番号プレースホルダ 7"/>
          <p:cNvSpPr>
            <a:spLocks noGrp="1"/>
          </p:cNvSpPr>
          <p:nvPr>
            <p:ph type="sldNum" sz="quarter" idx="12"/>
          </p:nvPr>
        </p:nvSpPr>
        <p:spPr/>
        <p:txBody>
          <a:bodyPr/>
          <a:lstStyle/>
          <a:p>
            <a:fld id="{CCEC3038-1CF1-4B63-9920-55248DCFBA97}" type="slidenum">
              <a:rPr lang="ja-JP" altLang="en-US" smtClean="0">
                <a:solidFill>
                  <a:prstClr val="black">
                    <a:tint val="75000"/>
                  </a:prstClr>
                </a:solidFill>
              </a:rPr>
              <a:pPr/>
              <a:t>206</a:t>
            </a:fld>
            <a:endParaRPr lang="ja-JP" altLang="en-US">
              <a:solidFill>
                <a:prstClr val="black">
                  <a:tint val="75000"/>
                </a:prstClr>
              </a:solidFill>
            </a:endParaRPr>
          </a:p>
        </p:txBody>
      </p:sp>
    </p:spTree>
    <p:extLst>
      <p:ext uri="{BB962C8B-B14F-4D97-AF65-F5344CB8AC3E}">
        <p14:creationId xmlns:p14="http://schemas.microsoft.com/office/powerpoint/2010/main" val="2222253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428336" y="6015922"/>
            <a:ext cx="602235" cy="13630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1172905" y="6152222"/>
            <a:ext cx="4373597" cy="24858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12" name="表 11"/>
          <p:cNvGraphicFramePr>
            <a:graphicFrameLocks noGrp="1"/>
          </p:cNvGraphicFramePr>
          <p:nvPr>
            <p:extLst/>
          </p:nvPr>
        </p:nvGraphicFramePr>
        <p:xfrm>
          <a:off x="971600" y="404668"/>
          <a:ext cx="7776864" cy="6132437"/>
        </p:xfrm>
        <a:graphic>
          <a:graphicData uri="http://schemas.openxmlformats.org/drawingml/2006/table">
            <a:tbl>
              <a:tblPr/>
              <a:tblGrid>
                <a:gridCol w="1440160">
                  <a:extLst>
                    <a:ext uri="{9D8B030D-6E8A-4147-A177-3AD203B41FA5}">
                      <a16:colId xmlns:a16="http://schemas.microsoft.com/office/drawing/2014/main" xmlns="" val="20000"/>
                    </a:ext>
                  </a:extLst>
                </a:gridCol>
                <a:gridCol w="3552395">
                  <a:extLst>
                    <a:ext uri="{9D8B030D-6E8A-4147-A177-3AD203B41FA5}">
                      <a16:colId xmlns:a16="http://schemas.microsoft.com/office/drawing/2014/main" xmlns="" val="20001"/>
                    </a:ext>
                  </a:extLst>
                </a:gridCol>
                <a:gridCol w="2784309">
                  <a:extLst>
                    <a:ext uri="{9D8B030D-6E8A-4147-A177-3AD203B41FA5}">
                      <a16:colId xmlns:a16="http://schemas.microsoft.com/office/drawing/2014/main" xmlns="" val="20002"/>
                    </a:ext>
                  </a:extLst>
                </a:gridCol>
              </a:tblGrid>
              <a:tr h="432047">
                <a:tc>
                  <a:txBody>
                    <a:bodyPr/>
                    <a:lstStyle/>
                    <a:p>
                      <a:pPr algn="ctr">
                        <a:lnSpc>
                          <a:spcPct val="115000"/>
                        </a:lnSpc>
                        <a:spcAft>
                          <a:spcPts val="0"/>
                        </a:spcAft>
                      </a:pPr>
                      <a:r>
                        <a:rPr lang="ja-JP" sz="1100" b="0" kern="100" dirty="0">
                          <a:solidFill>
                            <a:srgbClr val="000000"/>
                          </a:solidFill>
                          <a:latin typeface="Meiryo UI" pitchFamily="50" charset="-128"/>
                          <a:ea typeface="Meiryo UI" pitchFamily="50" charset="-128"/>
                          <a:cs typeface="Meiryo UI" pitchFamily="50" charset="-128"/>
                        </a:rPr>
                        <a:t>条例名</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sz="1100" b="0" kern="100" dirty="0">
                          <a:solidFill>
                            <a:srgbClr val="000000"/>
                          </a:solidFill>
                          <a:latin typeface="Meiryo UI" pitchFamily="50" charset="-128"/>
                          <a:ea typeface="Meiryo UI" pitchFamily="50" charset="-128"/>
                          <a:cs typeface="Meiryo UI" pitchFamily="50" charset="-128"/>
                        </a:rPr>
                        <a:t>改善内容</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altLang="en-US" sz="1100" b="0" kern="100" dirty="0">
                          <a:latin typeface="Meiryo UI" pitchFamily="50" charset="-128"/>
                          <a:ea typeface="Meiryo UI" pitchFamily="50" charset="-128"/>
                          <a:cs typeface="Meiryo UI" pitchFamily="50" charset="-128"/>
                        </a:rPr>
                        <a:t>期待される効果</a:t>
                      </a:r>
                      <a:endParaRPr lang="ja-JP" sz="1100" b="0" kern="100" dirty="0">
                        <a:latin typeface="Meiryo UI" pitchFamily="50" charset="-128"/>
                        <a:ea typeface="Meiryo UI" pitchFamily="50" charset="-128"/>
                        <a:cs typeface="Meiryo UI" pitchFamily="50" charset="-128"/>
                      </a:endParaRPr>
                    </a:p>
                  </a:txBody>
                  <a:tcPr marL="44651" marR="44651" marT="11576" marB="115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613587">
                <a:tc>
                  <a:txBody>
                    <a:bodyPr/>
                    <a:lstStyle/>
                    <a:p>
                      <a:pPr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建築物における駐車施設の附置に関する条例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0490" indent="-11049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10490" indent="-11049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建築物の新築又は増築の場合の駐車施設の附置義務及び基準（建築物を建築する際に必要な駐車場１台当たりの床面積）のほか、建築物の用途変更の場合の駐車施設の附置義務及び基準や、駐車施設等の附置の特例措置。</a:t>
                      </a:r>
                      <a:endParaRPr lang="en-US" altLang="ja-JP" sz="1100" kern="100" dirty="0">
                        <a:solidFill>
                          <a:srgbClr val="000000"/>
                        </a:solidFill>
                        <a:latin typeface="Meiryo UI" pitchFamily="50" charset="-128"/>
                        <a:ea typeface="Meiryo UI" pitchFamily="50" charset="-128"/>
                        <a:cs typeface="Meiryo UI" pitchFamily="50" charset="-128"/>
                      </a:endParaRPr>
                    </a:p>
                    <a:p>
                      <a:pPr marL="110490" indent="-110490" algn="just">
                        <a:lnSpc>
                          <a:spcPct val="115000"/>
                        </a:lnSpc>
                        <a:spcAft>
                          <a:spcPts val="0"/>
                        </a:spcAft>
                      </a:pPr>
                      <a:endParaRPr lang="ja-JP" sz="1100" kern="100" dirty="0">
                        <a:latin typeface="Meiryo UI" pitchFamily="50" charset="-128"/>
                        <a:ea typeface="Meiryo UI" pitchFamily="50" charset="-128"/>
                        <a:cs typeface="Meiryo UI" pitchFamily="50" charset="-128"/>
                      </a:endParaRPr>
                    </a:p>
                    <a:p>
                      <a:pPr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a:t>
                      </a:r>
                      <a:r>
                        <a:rPr lang="en-US" sz="1100" kern="100" dirty="0">
                          <a:solidFill>
                            <a:srgbClr val="000000"/>
                          </a:solidFill>
                          <a:latin typeface="Meiryo UI" pitchFamily="50" charset="-128"/>
                          <a:ea typeface="Meiryo UI" pitchFamily="50" charset="-128"/>
                          <a:cs typeface="Meiryo UI" pitchFamily="50" charset="-128"/>
                        </a:rPr>
                        <a:t>25</a:t>
                      </a:r>
                      <a:r>
                        <a:rPr lang="ja-JP" sz="1100" kern="100" dirty="0">
                          <a:solidFill>
                            <a:srgbClr val="000000"/>
                          </a:solidFill>
                          <a:latin typeface="Meiryo UI" pitchFamily="50" charset="-128"/>
                          <a:ea typeface="Meiryo UI" pitchFamily="50" charset="-128"/>
                          <a:cs typeface="Meiryo UI" pitchFamily="50" charset="-128"/>
                        </a:rPr>
                        <a:t>年度実施の実態調査結果に基づき、改正（緩</a:t>
                      </a:r>
                      <a:r>
                        <a:rPr lang="ja-JP" altLang="en-US" sz="1100" kern="100" dirty="0">
                          <a:solidFill>
                            <a:srgbClr val="000000"/>
                          </a:solidFill>
                          <a:latin typeface="Meiryo UI" pitchFamily="50" charset="-128"/>
                          <a:ea typeface="Meiryo UI" pitchFamily="50" charset="-128"/>
                          <a:cs typeface="Meiryo UI" pitchFamily="50" charset="-128"/>
                        </a:rPr>
                        <a:t>　</a:t>
                      </a:r>
                      <a:endParaRPr lang="en-US" altLang="ja-JP" sz="1100" kern="100" dirty="0">
                        <a:solidFill>
                          <a:srgbClr val="000000"/>
                        </a:solidFill>
                        <a:latin typeface="Meiryo UI" pitchFamily="50" charset="-128"/>
                        <a:ea typeface="Meiryo UI" pitchFamily="50" charset="-128"/>
                        <a:cs typeface="Meiryo UI" pitchFamily="50" charset="-128"/>
                      </a:endParaRPr>
                    </a:p>
                    <a:p>
                      <a:pPr indent="13970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sz="1100" kern="100" dirty="0">
                          <a:solidFill>
                            <a:srgbClr val="000000"/>
                          </a:solidFill>
                          <a:latin typeface="Meiryo UI" pitchFamily="50" charset="-128"/>
                          <a:ea typeface="Meiryo UI" pitchFamily="50" charset="-128"/>
                          <a:cs typeface="Meiryo UI" pitchFamily="50" charset="-128"/>
                        </a:rPr>
                        <a:t>和）</a:t>
                      </a:r>
                      <a:r>
                        <a:rPr lang="ja-JP" altLang="en-US" sz="1100" kern="100" dirty="0">
                          <a:solidFill>
                            <a:srgbClr val="000000"/>
                          </a:solidFill>
                          <a:latin typeface="Meiryo UI" pitchFamily="50" charset="-128"/>
                          <a:ea typeface="Meiryo UI" pitchFamily="50" charset="-128"/>
                          <a:cs typeface="Meiryo UI" pitchFamily="50" charset="-128"/>
                        </a:rPr>
                        <a:t>済み</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ja-JP" altLang="en-US" sz="1100" kern="1200" dirty="0">
                          <a:solidFill>
                            <a:schemeClr val="tx1"/>
                          </a:solidFill>
                          <a:latin typeface="Meiryo UI" pitchFamily="50" charset="-128"/>
                          <a:ea typeface="Meiryo UI" pitchFamily="50" charset="-128"/>
                          <a:cs typeface="Meiryo UI" pitchFamily="50" charset="-128"/>
                        </a:rPr>
                        <a:t>供給過剰となっている都心部の既存駐車施設の有効利用が図られ、将来の駐車施設の需給バランスが是正される。</a:t>
                      </a:r>
                      <a:endParaRPr kumimoji="1" lang="en-US" altLang="ja-JP" sz="1100" kern="1200" dirty="0">
                        <a:solidFill>
                          <a:schemeClr val="tx1"/>
                        </a:solidFill>
                        <a:latin typeface="Meiryo UI" pitchFamily="50" charset="-128"/>
                        <a:ea typeface="Meiryo UI" pitchFamily="50" charset="-128"/>
                        <a:cs typeface="Meiryo UI" pitchFamily="50" charset="-128"/>
                      </a:endParaRPr>
                    </a:p>
                    <a:p>
                      <a:r>
                        <a:rPr kumimoji="1" lang="en-US" altLang="ja-JP" sz="1100" kern="1200" dirty="0">
                          <a:solidFill>
                            <a:schemeClr val="tx1"/>
                          </a:solidFill>
                          <a:latin typeface="Meiryo UI" pitchFamily="50" charset="-128"/>
                          <a:ea typeface="Meiryo UI" pitchFamily="50" charset="-128"/>
                          <a:cs typeface="Meiryo UI" pitchFamily="50" charset="-128"/>
                        </a:rPr>
                        <a:t>    </a:t>
                      </a:r>
                      <a:endParaRPr kumimoji="1" lang="ja-JP" altLang="ja-JP" sz="1100" kern="1200" dirty="0">
                        <a:solidFill>
                          <a:schemeClr val="tx1"/>
                        </a:solidFill>
                        <a:latin typeface="Meiryo UI" pitchFamily="50" charset="-128"/>
                        <a:ea typeface="Meiryo UI" pitchFamily="50" charset="-128"/>
                        <a:cs typeface="Meiryo UI" pitchFamily="50" charset="-128"/>
                      </a:endParaRPr>
                    </a:p>
                    <a:p>
                      <a:pPr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210211">
                <a:tc>
                  <a:txBody>
                    <a:bodyPr/>
                    <a:lstStyle/>
                    <a:p>
                      <a:pPr algn="just">
                        <a:lnSpc>
                          <a:spcPct val="115000"/>
                        </a:lnSpc>
                        <a:spcAft>
                          <a:spcPts val="0"/>
                        </a:spcAft>
                      </a:pPr>
                      <a:endParaRPr lang="en-US" altLang="zh-CN" sz="1100" kern="100" dirty="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zh-CN" sz="1100" kern="100" dirty="0">
                          <a:solidFill>
                            <a:srgbClr val="000000"/>
                          </a:solidFill>
                          <a:latin typeface="Meiryo UI" pitchFamily="50" charset="-128"/>
                          <a:ea typeface="Meiryo UI" pitchFamily="50" charset="-128"/>
                          <a:cs typeface="Meiryo UI" pitchFamily="50" charset="-128"/>
                        </a:rPr>
                        <a:t>普通河川管理条例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河川敷地に設置した工作物の所有権の移転に伴う河川敷地の占用許可（占用許可制の廃止）のほか、許可が得られない場合の撤去及び原状回復義務、行為の許可にあたって立てた保証人の連帯責任、許可の取消等による損害に対する補償を行わない旨の規定、沿岸地使用者による河川の損害防止工事等の実施の権限及び同工事を本市が委託施工した場合の手数料の納付等、行為の許可を受けた者の義務の不履行に対する代執行。</a:t>
                      </a: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endParaRPr lang="en-US" altLang="ja-JP" sz="1100" kern="100" dirty="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solidFill>
                            <a:srgbClr val="000000"/>
                          </a:solidFill>
                          <a:latin typeface="Meiryo UI" pitchFamily="50" charset="-128"/>
                          <a:ea typeface="Meiryo UI" pitchFamily="50" charset="-128"/>
                          <a:cs typeface="Meiryo UI" pitchFamily="50" charset="-128"/>
                        </a:rPr>
                        <a:t>　　</a:t>
                      </a:r>
                      <a:r>
                        <a:rPr lang="ja-JP" sz="1100" kern="100" dirty="0">
                          <a:solidFill>
                            <a:srgbClr val="000000"/>
                          </a:solidFill>
                          <a:latin typeface="Meiryo UI" pitchFamily="50" charset="-128"/>
                          <a:ea typeface="Meiryo UI" pitchFamily="50" charset="-128"/>
                          <a:cs typeface="Meiryo UI" pitchFamily="50" charset="-128"/>
                        </a:rPr>
                        <a:t>⇒改正済み（規定の緩和） </a:t>
                      </a: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・他水準に緩和したことにより、手続きの簡</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素化など事業者等への負担感の軽減が</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altLang="en-US" sz="1100" kern="100" dirty="0">
                          <a:latin typeface="Meiryo UI" pitchFamily="50" charset="-128"/>
                          <a:ea typeface="Meiryo UI" pitchFamily="50" charset="-128"/>
                          <a:cs typeface="Meiryo UI" pitchFamily="50" charset="-128"/>
                        </a:rPr>
                        <a:t>図られる。</a:t>
                      </a:r>
                      <a:endParaRPr lang="en-US" alt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76592">
                <a:tc grid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altLang="ja-JP" sz="1100" kern="100" dirty="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latin typeface="Meiryo UI" pitchFamily="50" charset="-128"/>
                          <a:ea typeface="Meiryo UI" pitchFamily="50" charset="-128"/>
                          <a:cs typeface="Meiryo UI" pitchFamily="50" charset="-128"/>
                        </a:rPr>
                        <a:t>その他にも、</a:t>
                      </a:r>
                      <a:r>
                        <a:rPr lang="ja-JP" altLang="en-US" sz="1100" kern="100" dirty="0">
                          <a:solidFill>
                            <a:schemeClr val="tx1"/>
                          </a:solidFill>
                          <a:latin typeface="Meiryo UI" pitchFamily="50" charset="-128"/>
                          <a:ea typeface="Meiryo UI" pitchFamily="50" charset="-128"/>
                          <a:cs typeface="Meiryo UI" pitchFamily="50" charset="-128"/>
                        </a:rPr>
                        <a:t>以下の条例・規則の</a:t>
                      </a:r>
                      <a:r>
                        <a:rPr kumimoji="1" lang="ja-JP" altLang="en-US" sz="1100" kern="100" dirty="0">
                          <a:solidFill>
                            <a:schemeClr val="tx1"/>
                          </a:solidFill>
                          <a:latin typeface="Meiryo UI" pitchFamily="50" charset="-128"/>
                          <a:ea typeface="Meiryo UI" pitchFamily="50" charset="-128"/>
                          <a:cs typeface="Meiryo UI" pitchFamily="50" charset="-128"/>
                        </a:rPr>
                        <a:t>改正等を行った</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大阪市高速鉄道及び中量軌道乗車料条例</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記名の乗車券を他人に使用させた者に対する過料（</a:t>
                      </a:r>
                      <a:r>
                        <a:rPr lang="en-US" altLang="ja-JP" sz="1100" kern="100" dirty="0">
                          <a:solidFill>
                            <a:schemeClr val="tx1"/>
                          </a:solidFill>
                          <a:latin typeface="Meiryo UI" pitchFamily="50" charset="-128"/>
                          <a:ea typeface="Meiryo UI" pitchFamily="50" charset="-128"/>
                          <a:cs typeface="Meiryo UI" pitchFamily="50" charset="-128"/>
                        </a:rPr>
                        <a:t>1,000</a:t>
                      </a:r>
                      <a:r>
                        <a:rPr lang="ja-JP" altLang="ja-JP" sz="1100" kern="100" dirty="0">
                          <a:solidFill>
                            <a:schemeClr val="tx1"/>
                          </a:solidFill>
                          <a:latin typeface="Meiryo UI" pitchFamily="50" charset="-128"/>
                          <a:ea typeface="Meiryo UI" pitchFamily="50" charset="-128"/>
                          <a:cs typeface="Meiryo UI" pitchFamily="50" charset="-128"/>
                        </a:rPr>
                        <a:t>円以下）</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⇒改正済み（削除）</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zh-CN" altLang="ja-JP" sz="1100" kern="100" dirty="0">
                          <a:solidFill>
                            <a:schemeClr val="tx1"/>
                          </a:solidFill>
                          <a:latin typeface="Meiryo UI" pitchFamily="50" charset="-128"/>
                          <a:ea typeface="Meiryo UI" pitchFamily="50" charset="-128"/>
                          <a:cs typeface="Meiryo UI" pitchFamily="50" charset="-128"/>
                        </a:rPr>
                        <a:t>大阪市自動車運送乗車料条例</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記名の乗車券を他人に使用させた者に対する過料（</a:t>
                      </a:r>
                      <a:r>
                        <a:rPr lang="en-US" altLang="ja-JP" sz="1100" kern="100" dirty="0">
                          <a:solidFill>
                            <a:schemeClr val="tx1"/>
                          </a:solidFill>
                          <a:latin typeface="Meiryo UI" pitchFamily="50" charset="-128"/>
                          <a:ea typeface="Meiryo UI" pitchFamily="50" charset="-128"/>
                          <a:cs typeface="Meiryo UI" pitchFamily="50" charset="-128"/>
                        </a:rPr>
                        <a:t>1,000</a:t>
                      </a:r>
                      <a:r>
                        <a:rPr lang="ja-JP" altLang="ja-JP" sz="1100" kern="100" dirty="0">
                          <a:solidFill>
                            <a:schemeClr val="tx1"/>
                          </a:solidFill>
                          <a:latin typeface="Meiryo UI" pitchFamily="50" charset="-128"/>
                          <a:ea typeface="Meiryo UI" pitchFamily="50" charset="-128"/>
                          <a:cs typeface="Meiryo UI" pitchFamily="50" charset="-128"/>
                        </a:rPr>
                        <a:t>円以下）</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⇒改正済み（削除）</a:t>
                      </a: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印鑑条例施行規則 </a:t>
                      </a:r>
                      <a:r>
                        <a:rPr lang="ja-JP" altLang="en-US" sz="1100" kern="100" dirty="0">
                          <a:solidFill>
                            <a:schemeClr val="tx1"/>
                          </a:solidFill>
                          <a:latin typeface="Meiryo UI" pitchFamily="50" charset="-128"/>
                          <a:ea typeface="Meiryo UI" pitchFamily="50" charset="-128"/>
                          <a:cs typeface="Meiryo UI" pitchFamily="50" charset="-128"/>
                        </a:rPr>
                        <a:t>（</a:t>
                      </a:r>
                      <a:r>
                        <a:rPr lang="ja-JP" altLang="ja-JP" sz="1100" kern="100" dirty="0">
                          <a:solidFill>
                            <a:schemeClr val="tx1"/>
                          </a:solidFill>
                          <a:latin typeface="Meiryo UI" pitchFamily="50" charset="-128"/>
                          <a:ea typeface="Meiryo UI" pitchFamily="50" charset="-128"/>
                          <a:cs typeface="Meiryo UI" pitchFamily="50" charset="-128"/>
                        </a:rPr>
                        <a:t>登録の申請（印鑑登録申請書の記載事項に「本籍地又は国籍」「世帯主氏名」を設定）</a:t>
                      </a:r>
                      <a:r>
                        <a:rPr lang="ja-JP" altLang="en-US" sz="1100" kern="100" dirty="0">
                          <a:solidFill>
                            <a:schemeClr val="tx1"/>
                          </a:solidFill>
                          <a:latin typeface="Meiryo UI" pitchFamily="50" charset="-128"/>
                          <a:ea typeface="Meiryo UI" pitchFamily="50" charset="-128"/>
                          <a:cs typeface="Meiryo UI" pitchFamily="50" charset="-128"/>
                        </a:rPr>
                        <a:t>）</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ja-JP" altLang="ja-JP" sz="1100" kern="100" dirty="0">
                          <a:solidFill>
                            <a:schemeClr val="tx1"/>
                          </a:solidFill>
                          <a:latin typeface="Meiryo UI" pitchFamily="50" charset="-128"/>
                          <a:ea typeface="Meiryo UI" pitchFamily="50" charset="-128"/>
                          <a:cs typeface="Meiryo UI" pitchFamily="50" charset="-128"/>
                        </a:rPr>
                        <a:t>⇒改正</a:t>
                      </a:r>
                      <a:r>
                        <a:rPr lang="ja-JP" altLang="en-US" sz="1100" u="none" kern="100" dirty="0">
                          <a:solidFill>
                            <a:schemeClr val="tx1"/>
                          </a:solidFill>
                          <a:latin typeface="Meiryo UI" pitchFamily="50" charset="-128"/>
                          <a:ea typeface="Meiryo UI" pitchFamily="50" charset="-128"/>
                          <a:cs typeface="Meiryo UI" pitchFamily="50" charset="-128"/>
                        </a:rPr>
                        <a:t>済み</a:t>
                      </a:r>
                      <a:r>
                        <a:rPr lang="ja-JP" altLang="ja-JP" sz="1100" kern="100" dirty="0">
                          <a:solidFill>
                            <a:schemeClr val="tx1"/>
                          </a:solidFill>
                          <a:latin typeface="Meiryo UI" pitchFamily="50" charset="-128"/>
                          <a:ea typeface="Meiryo UI" pitchFamily="50" charset="-128"/>
                          <a:cs typeface="Meiryo UI" pitchFamily="50" charset="-128"/>
                        </a:rPr>
                        <a:t>（削除）</a:t>
                      </a:r>
                      <a:endParaRPr lang="en-US" altLang="ja-JP" sz="1100" kern="100" dirty="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a:solidFill>
                            <a:schemeClr val="tx1"/>
                          </a:solidFill>
                          <a:latin typeface="Meiryo UI" pitchFamily="50" charset="-128"/>
                          <a:ea typeface="Meiryo UI" pitchFamily="50" charset="-128"/>
                          <a:cs typeface="Meiryo UI" pitchFamily="50" charset="-128"/>
                        </a:rPr>
                        <a:t>　</a:t>
                      </a:r>
                      <a:r>
                        <a:rPr lang="en-US" altLang="ja-JP" sz="1100" kern="100" dirty="0">
                          <a:solidFill>
                            <a:schemeClr val="tx1"/>
                          </a:solidFill>
                          <a:latin typeface="Meiryo UI" pitchFamily="50" charset="-128"/>
                          <a:ea typeface="Meiryo UI" pitchFamily="50" charset="-128"/>
                          <a:cs typeface="Meiryo UI" pitchFamily="50" charset="-128"/>
                        </a:rPr>
                        <a:t>‐</a:t>
                      </a:r>
                      <a:r>
                        <a:rPr lang="ja-JP" altLang="en-US" sz="1100" u="none" kern="100" dirty="0">
                          <a:solidFill>
                            <a:schemeClr val="tx1"/>
                          </a:solidFill>
                          <a:latin typeface="Meiryo UI" pitchFamily="50" charset="-128"/>
                          <a:ea typeface="Meiryo UI" pitchFamily="50" charset="-128"/>
                          <a:cs typeface="Meiryo UI" pitchFamily="50" charset="-128"/>
                        </a:rPr>
                        <a:t>大阪市個人の市民税に係る特例給付金の支給に関する条例　⇒　廃止済み</a:t>
                      </a:r>
                      <a:endParaRPr lang="ja-JP" sz="1100" u="none" strike="sngStrike" kern="100" dirty="0">
                        <a:solidFill>
                          <a:schemeClr val="tx1"/>
                        </a:solidFill>
                        <a:latin typeface="Meiryo UI" pitchFamily="50" charset="-128"/>
                        <a:ea typeface="Meiryo UI" pitchFamily="50" charset="-128"/>
                        <a:cs typeface="Meiryo UI" pitchFamily="50" charset="-128"/>
                      </a:endParaRPr>
                    </a:p>
                  </a:txBody>
                  <a:tcPr marL="44651" marR="44651"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9700" indent="-13970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650" marR="44650"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9700" indent="-139700" algn="just">
                        <a:lnSpc>
                          <a:spcPct val="115000"/>
                        </a:lnSpc>
                        <a:spcAft>
                          <a:spcPts val="0"/>
                        </a:spcAft>
                      </a:pPr>
                      <a:endParaRPr lang="ja-JP" altLang="en-US" sz="1000" kern="100" dirty="0">
                        <a:latin typeface="Meiryo UI" pitchFamily="50" charset="-128"/>
                        <a:ea typeface="Meiryo UI" pitchFamily="50" charset="-128"/>
                        <a:cs typeface="Meiryo UI" pitchFamily="50" charset="-128"/>
                      </a:endParaRPr>
                    </a:p>
                  </a:txBody>
                  <a:tcPr marL="44650" marR="44650" marT="11576" marB="11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14" name="角丸四角形 13"/>
          <p:cNvSpPr/>
          <p:nvPr/>
        </p:nvSpPr>
        <p:spPr>
          <a:xfrm>
            <a:off x="251520" y="1844824"/>
            <a:ext cx="576064"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accent1">
                    <a:lumMod val="75000"/>
                  </a:schemeClr>
                </a:solidFill>
              </a:rPr>
              <a:t>条　　例・規則</a:t>
            </a: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207</a:t>
            </a:fld>
            <a:endParaRPr kumimoji="1" lang="ja-JP" altLang="en-US"/>
          </a:p>
        </p:txBody>
      </p:sp>
    </p:spTree>
    <p:extLst>
      <p:ext uri="{BB962C8B-B14F-4D97-AF65-F5344CB8AC3E}">
        <p14:creationId xmlns:p14="http://schemas.microsoft.com/office/powerpoint/2010/main" val="23219846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1115616" y="260648"/>
          <a:ext cx="7704856" cy="6033414"/>
        </p:xfrm>
        <a:graphic>
          <a:graphicData uri="http://schemas.openxmlformats.org/drawingml/2006/table">
            <a:tbl>
              <a:tblPr/>
              <a:tblGrid>
                <a:gridCol w="1400155"/>
                <a:gridCol w="3453717"/>
                <a:gridCol w="2850984"/>
              </a:tblGrid>
              <a:tr h="432048">
                <a:tc>
                  <a:txBody>
                    <a:bodyPr/>
                    <a:lstStyle/>
                    <a:p>
                      <a:pPr algn="ctr">
                        <a:lnSpc>
                          <a:spcPct val="115000"/>
                        </a:lnSpc>
                        <a:spcAft>
                          <a:spcPts val="0"/>
                        </a:spcAft>
                      </a:pPr>
                      <a:r>
                        <a:rPr lang="ja-JP" sz="1100" kern="100" dirty="0">
                          <a:solidFill>
                            <a:srgbClr val="000000"/>
                          </a:solidFill>
                          <a:latin typeface="Century"/>
                          <a:ea typeface="HG丸ｺﾞｼｯｸM-PRO"/>
                          <a:cs typeface="Times New Roman"/>
                        </a:rPr>
                        <a:t>審査基準名</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sz="1100" kern="100" dirty="0">
                          <a:solidFill>
                            <a:srgbClr val="000000"/>
                          </a:solidFill>
                          <a:latin typeface="Century"/>
                          <a:ea typeface="HG丸ｺﾞｼｯｸM-PRO"/>
                          <a:cs typeface="Times New Roman"/>
                        </a:rPr>
                        <a:t>改善内容</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ja-JP" altLang="en-US" sz="1100" kern="100" dirty="0" smtClean="0">
                          <a:latin typeface="Century"/>
                          <a:ea typeface="ＭＳ 明朝"/>
                          <a:cs typeface="Times New Roman"/>
                        </a:rPr>
                        <a:t>期待される効果</a:t>
                      </a:r>
                      <a:endParaRPr lang="ja-JP" sz="1100" kern="100" dirty="0">
                        <a:latin typeface="Century"/>
                        <a:ea typeface="ＭＳ 明朝"/>
                        <a:cs typeface="Times New Roman"/>
                      </a:endParaRPr>
                    </a:p>
                  </a:txBody>
                  <a:tcPr marL="44514" marR="44514" marT="11541" marB="1154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1913">
                <a:tc>
                  <a:txBody>
                    <a:bodyPr/>
                    <a:lstStyle/>
                    <a:p>
                      <a:pPr algn="just">
                        <a:lnSpc>
                          <a:spcPct val="115000"/>
                        </a:lnSpc>
                        <a:spcAft>
                          <a:spcPts val="0"/>
                        </a:spcAft>
                      </a:pPr>
                      <a:endParaRPr lang="en-US" altLang="ja-JP" sz="1100" kern="100" dirty="0" smtClean="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smtClean="0">
                          <a:solidFill>
                            <a:srgbClr val="000000"/>
                          </a:solidFill>
                          <a:latin typeface="Meiryo UI" pitchFamily="50" charset="-128"/>
                          <a:ea typeface="Meiryo UI" pitchFamily="50" charset="-128"/>
                          <a:cs typeface="Meiryo UI" pitchFamily="50" charset="-128"/>
                        </a:rPr>
                        <a:t>駐車</a:t>
                      </a:r>
                      <a:r>
                        <a:rPr lang="ja-JP" sz="1100" kern="100" dirty="0">
                          <a:solidFill>
                            <a:srgbClr val="000000"/>
                          </a:solidFill>
                          <a:latin typeface="Meiryo UI" pitchFamily="50" charset="-128"/>
                          <a:ea typeface="Meiryo UI" pitchFamily="50" charset="-128"/>
                          <a:cs typeface="Meiryo UI" pitchFamily="50" charset="-128"/>
                        </a:rPr>
                        <a:t>施設等承認／</a:t>
                      </a:r>
                      <a:endParaRPr lang="ja-JP" sz="1100" kern="100" dirty="0">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共同駐車場指定</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lnSpc>
                          <a:spcPct val="115000"/>
                        </a:lnSpc>
                        <a:spcAft>
                          <a:spcPts val="0"/>
                        </a:spcAft>
                      </a:pPr>
                      <a:endParaRPr lang="en-US" altLang="ja-JP" sz="1100" kern="100" dirty="0" smtClean="0">
                        <a:solidFill>
                          <a:srgbClr val="000000"/>
                        </a:solidFill>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smtClean="0">
                          <a:solidFill>
                            <a:srgbClr val="000000"/>
                          </a:solidFill>
                          <a:latin typeface="Meiryo UI" pitchFamily="50" charset="-128"/>
                          <a:ea typeface="Meiryo UI" pitchFamily="50" charset="-128"/>
                          <a:cs typeface="Meiryo UI" pitchFamily="50" charset="-128"/>
                        </a:rPr>
                        <a:t>・</a:t>
                      </a:r>
                      <a:r>
                        <a:rPr lang="ja-JP" sz="1100" kern="100" dirty="0">
                          <a:solidFill>
                            <a:srgbClr val="000000"/>
                          </a:solidFill>
                          <a:latin typeface="Meiryo UI" pitchFamily="50" charset="-128"/>
                          <a:ea typeface="Meiryo UI" pitchFamily="50" charset="-128"/>
                          <a:cs typeface="Meiryo UI" pitchFamily="50" charset="-128"/>
                        </a:rPr>
                        <a:t>建築物敷地から敷地外駐車場までの距離について規定</a:t>
                      </a:r>
                      <a:endParaRPr lang="ja-JP" sz="1100" kern="100" dirty="0">
                        <a:latin typeface="Meiryo UI" pitchFamily="50" charset="-128"/>
                        <a:ea typeface="Meiryo UI" pitchFamily="50" charset="-128"/>
                        <a:cs typeface="Meiryo UI" pitchFamily="50" charset="-128"/>
                      </a:endParaRPr>
                    </a:p>
                    <a:p>
                      <a:pPr marL="139700" indent="-13970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・共同駐車場の承認の条件（対象規模）を規定。</a:t>
                      </a:r>
                      <a:endParaRPr lang="ja-JP" sz="1100" kern="100" dirty="0">
                        <a:latin typeface="Meiryo UI" pitchFamily="50" charset="-128"/>
                        <a:ea typeface="Meiryo UI" pitchFamily="50" charset="-128"/>
                        <a:cs typeface="Meiryo UI" pitchFamily="50" charset="-128"/>
                      </a:endParaRPr>
                    </a:p>
                    <a:p>
                      <a:pPr marL="133350" algn="just">
                        <a:lnSpc>
                          <a:spcPct val="115000"/>
                        </a:lnSpc>
                        <a:spcAft>
                          <a:spcPts val="0"/>
                        </a:spcAft>
                      </a:pPr>
                      <a:r>
                        <a:rPr lang="ja-JP" sz="1100" kern="100" dirty="0">
                          <a:solidFill>
                            <a:srgbClr val="000000"/>
                          </a:solidFill>
                          <a:latin typeface="Meiryo UI" pitchFamily="50" charset="-128"/>
                          <a:ea typeface="Meiryo UI" pitchFamily="50" charset="-128"/>
                          <a:cs typeface="Meiryo UI" pitchFamily="50" charset="-128"/>
                        </a:rPr>
                        <a:t>⇒前頁の条例改正にあわせ、改正（緩和</a:t>
                      </a:r>
                      <a:r>
                        <a:rPr lang="ja-JP" sz="1100" kern="100" dirty="0" smtClean="0">
                          <a:solidFill>
                            <a:srgbClr val="000000"/>
                          </a:solidFill>
                          <a:latin typeface="Meiryo UI" pitchFamily="50" charset="-128"/>
                          <a:ea typeface="Meiryo UI" pitchFamily="50" charset="-128"/>
                          <a:cs typeface="Meiryo UI" pitchFamily="50" charset="-128"/>
                        </a:rPr>
                        <a:t>）</a:t>
                      </a:r>
                      <a:r>
                        <a:rPr lang="ja-JP" altLang="en-US" sz="1100" kern="100" dirty="0" smtClean="0">
                          <a:solidFill>
                            <a:srgbClr val="000000"/>
                          </a:solidFill>
                          <a:latin typeface="Meiryo UI" pitchFamily="50" charset="-128"/>
                          <a:ea typeface="Meiryo UI" pitchFamily="50" charset="-128"/>
                          <a:cs typeface="Meiryo UI" pitchFamily="50" charset="-128"/>
                        </a:rPr>
                        <a:t>済み</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kumimoji="1" lang="en-US" altLang="ja-JP" sz="1100" kern="1200" dirty="0" smtClean="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kumimoji="1" lang="ja-JP" altLang="en-US" sz="1100" kern="1200" dirty="0" smtClean="0">
                          <a:solidFill>
                            <a:schemeClr val="tx1"/>
                          </a:solidFill>
                          <a:latin typeface="Meiryo UI" pitchFamily="50" charset="-128"/>
                          <a:ea typeface="Meiryo UI" pitchFamily="50" charset="-128"/>
                          <a:cs typeface="Meiryo UI" pitchFamily="50" charset="-128"/>
                        </a:rPr>
                        <a:t>・</a:t>
                      </a:r>
                      <a:r>
                        <a:rPr kumimoji="1" lang="ja-JP" altLang="ja-JP" sz="1100" kern="1200" dirty="0" smtClean="0">
                          <a:solidFill>
                            <a:schemeClr val="tx1"/>
                          </a:solidFill>
                          <a:latin typeface="Meiryo UI" pitchFamily="50" charset="-128"/>
                          <a:ea typeface="Meiryo UI" pitchFamily="50" charset="-128"/>
                          <a:cs typeface="Meiryo UI" pitchFamily="50" charset="-128"/>
                        </a:rPr>
                        <a:t>駐車場を確保する際の店舗</a:t>
                      </a:r>
                      <a:r>
                        <a:rPr kumimoji="1" lang="ja-JP" altLang="en-US" sz="1100" kern="1200" dirty="0" smtClean="0">
                          <a:solidFill>
                            <a:schemeClr val="tx1"/>
                          </a:solidFill>
                          <a:latin typeface="Meiryo UI" pitchFamily="50" charset="-128"/>
                          <a:ea typeface="Meiryo UI" pitchFamily="50" charset="-128"/>
                          <a:cs typeface="Meiryo UI" pitchFamily="50" charset="-128"/>
                        </a:rPr>
                        <a:t>等</a:t>
                      </a:r>
                      <a:r>
                        <a:rPr kumimoji="1" lang="ja-JP" altLang="ja-JP" sz="1100" kern="1200" dirty="0" smtClean="0">
                          <a:solidFill>
                            <a:schemeClr val="tx1"/>
                          </a:solidFill>
                          <a:latin typeface="Meiryo UI" pitchFamily="50" charset="-128"/>
                          <a:ea typeface="Meiryo UI" pitchFamily="50" charset="-128"/>
                          <a:cs typeface="Meiryo UI" pitchFamily="50" charset="-128"/>
                        </a:rPr>
                        <a:t>と駐車場の距離範囲を大阪市のバス停勢圏（直線距離</a:t>
                      </a:r>
                      <a:r>
                        <a:rPr kumimoji="1" lang="en-US" altLang="ja-JP" sz="1100" kern="1200" dirty="0" smtClean="0">
                          <a:solidFill>
                            <a:schemeClr val="tx1"/>
                          </a:solidFill>
                          <a:latin typeface="Meiryo UI" pitchFamily="50" charset="-128"/>
                          <a:ea typeface="Meiryo UI" pitchFamily="50" charset="-128"/>
                          <a:cs typeface="Meiryo UI" pitchFamily="50" charset="-128"/>
                        </a:rPr>
                        <a:t> 350m</a:t>
                      </a:r>
                      <a:r>
                        <a:rPr kumimoji="1" lang="ja-JP" altLang="ja-JP" sz="1100" kern="1200" dirty="0" err="1" smtClean="0">
                          <a:solidFill>
                            <a:schemeClr val="tx1"/>
                          </a:solidFill>
                          <a:latin typeface="Meiryo UI" pitchFamily="50" charset="-128"/>
                          <a:ea typeface="Meiryo UI" pitchFamily="50" charset="-128"/>
                          <a:cs typeface="Meiryo UI" pitchFamily="50" charset="-128"/>
                        </a:rPr>
                        <a:t>、</a:t>
                      </a:r>
                      <a:r>
                        <a:rPr kumimoji="1" lang="ja-JP" altLang="ja-JP" sz="1100" kern="1200" dirty="0" smtClean="0">
                          <a:solidFill>
                            <a:schemeClr val="tx1"/>
                          </a:solidFill>
                          <a:latin typeface="Meiryo UI" pitchFamily="50" charset="-128"/>
                          <a:ea typeface="Meiryo UI" pitchFamily="50" charset="-128"/>
                          <a:cs typeface="Meiryo UI" pitchFamily="50" charset="-128"/>
                        </a:rPr>
                        <a:t>徒歩</a:t>
                      </a:r>
                      <a:r>
                        <a:rPr kumimoji="1" lang="en-US" altLang="ja-JP" sz="1100" kern="1200" dirty="0" smtClean="0">
                          <a:solidFill>
                            <a:schemeClr val="tx1"/>
                          </a:solidFill>
                          <a:latin typeface="Meiryo UI" pitchFamily="50" charset="-128"/>
                          <a:ea typeface="Meiryo UI" pitchFamily="50" charset="-128"/>
                          <a:cs typeface="Meiryo UI" pitchFamily="50" charset="-128"/>
                        </a:rPr>
                        <a:t>7~8</a:t>
                      </a:r>
                      <a:r>
                        <a:rPr kumimoji="1" lang="ja-JP" altLang="ja-JP" sz="1100" kern="1200" dirty="0" smtClean="0">
                          <a:solidFill>
                            <a:schemeClr val="tx1"/>
                          </a:solidFill>
                          <a:latin typeface="Meiryo UI" pitchFamily="50" charset="-128"/>
                          <a:ea typeface="Meiryo UI" pitchFamily="50" charset="-128"/>
                          <a:cs typeface="Meiryo UI" pitchFamily="50" charset="-128"/>
                        </a:rPr>
                        <a:t>分以内）にすることにより、</a:t>
                      </a:r>
                      <a:r>
                        <a:rPr kumimoji="1" lang="ja-JP" altLang="en-US" sz="1100" kern="1200" dirty="0" smtClean="0">
                          <a:solidFill>
                            <a:schemeClr val="tx1"/>
                          </a:solidFill>
                          <a:latin typeface="Meiryo UI" pitchFamily="50" charset="-128"/>
                          <a:ea typeface="Meiryo UI" pitchFamily="50" charset="-128"/>
                          <a:cs typeface="Meiryo UI" pitchFamily="50" charset="-128"/>
                        </a:rPr>
                        <a:t>周辺の既存駐車場の有効活用を図り、</a:t>
                      </a:r>
                      <a:r>
                        <a:rPr kumimoji="1" lang="ja-JP" altLang="ja-JP" sz="1100" kern="1200" dirty="0" smtClean="0">
                          <a:solidFill>
                            <a:schemeClr val="tx1"/>
                          </a:solidFill>
                          <a:latin typeface="Meiryo UI" pitchFamily="50" charset="-128"/>
                          <a:ea typeface="Meiryo UI" pitchFamily="50" charset="-128"/>
                          <a:cs typeface="Meiryo UI" pitchFamily="50" charset="-128"/>
                        </a:rPr>
                        <a:t>「グランドデザイン・大阪」</a:t>
                      </a:r>
                      <a:r>
                        <a:rPr kumimoji="1" lang="ja-JP" altLang="en-US" sz="1100" kern="1200" dirty="0" smtClean="0">
                          <a:solidFill>
                            <a:schemeClr val="tx1"/>
                          </a:solidFill>
                          <a:latin typeface="Meiryo UI" pitchFamily="50" charset="-128"/>
                          <a:ea typeface="Meiryo UI" pitchFamily="50" charset="-128"/>
                          <a:cs typeface="Meiryo UI" pitchFamily="50" charset="-128"/>
                        </a:rPr>
                        <a:t>において「人」を重視した「自動車を抑制し、都心部を人に開放する、歩いて楽しい都市」の実現に向けたまちづくりを促進する。</a:t>
                      </a:r>
                      <a:endParaRPr kumimoji="1" lang="en-US" altLang="ja-JP" sz="1100" kern="1200" dirty="0" smtClean="0">
                        <a:solidFill>
                          <a:schemeClr val="tx1"/>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242">
                <a:tc>
                  <a:txBody>
                    <a:bodyPr/>
                    <a:lstStyle/>
                    <a:p>
                      <a:pPr algn="just">
                        <a:lnSpc>
                          <a:spcPct val="115000"/>
                        </a:lnSpc>
                        <a:spcAft>
                          <a:spcPts val="0"/>
                        </a:spcAft>
                      </a:pPr>
                      <a:endParaRPr lang="en-US" altLang="ja-JP" sz="1100" kern="100" dirty="0" smtClean="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sz="1100" kern="100" dirty="0" smtClean="0">
                          <a:solidFill>
                            <a:srgbClr val="000000"/>
                          </a:solidFill>
                          <a:latin typeface="Meiryo UI" pitchFamily="50" charset="-128"/>
                          <a:ea typeface="Meiryo UI" pitchFamily="50" charset="-128"/>
                          <a:cs typeface="Meiryo UI" pitchFamily="50" charset="-128"/>
                        </a:rPr>
                        <a:t>小学校</a:t>
                      </a:r>
                      <a:r>
                        <a:rPr lang="ja-JP" sz="1100" kern="100" dirty="0">
                          <a:solidFill>
                            <a:srgbClr val="000000"/>
                          </a:solidFill>
                          <a:latin typeface="Meiryo UI" pitchFamily="50" charset="-128"/>
                          <a:ea typeface="Meiryo UI" pitchFamily="50" charset="-128"/>
                          <a:cs typeface="Meiryo UI" pitchFamily="50" charset="-128"/>
                        </a:rPr>
                        <a:t>及び中学校における指定外・区域外就学の許可 </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ct val="115000"/>
                        </a:lnSpc>
                        <a:spcAft>
                          <a:spcPts val="0"/>
                        </a:spcAft>
                      </a:pPr>
                      <a:endParaRPr lang="en-US" altLang="ja-JP" sz="1100" kern="100" dirty="0" smtClean="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sz="1100" kern="100" dirty="0" smtClean="0">
                          <a:solidFill>
                            <a:srgbClr val="000000"/>
                          </a:solidFill>
                          <a:latin typeface="Meiryo UI" pitchFamily="50" charset="-128"/>
                          <a:ea typeface="Meiryo UI" pitchFamily="50" charset="-128"/>
                          <a:cs typeface="Meiryo UI" pitchFamily="50" charset="-128"/>
                        </a:rPr>
                        <a:t>・</a:t>
                      </a:r>
                      <a:r>
                        <a:rPr lang="ja-JP" sz="1100" kern="100" dirty="0">
                          <a:solidFill>
                            <a:srgbClr val="000000"/>
                          </a:solidFill>
                          <a:latin typeface="Meiryo UI" pitchFamily="50" charset="-128"/>
                          <a:ea typeface="Meiryo UI" pitchFamily="50" charset="-128"/>
                          <a:cs typeface="Meiryo UI" pitchFamily="50" charset="-128"/>
                        </a:rPr>
                        <a:t>児童・生徒の学校指定の変更（指定外就学）・区域外就学の許可については、教育上真にやむを得ず、希望する学校への登校及び下校の安全に支障がないと認められる場合に限ると定めて</a:t>
                      </a:r>
                      <a:r>
                        <a:rPr lang="ja-JP" sz="1100" kern="100" dirty="0" smtClean="0">
                          <a:solidFill>
                            <a:srgbClr val="000000"/>
                          </a:solidFill>
                          <a:latin typeface="Meiryo UI" pitchFamily="50" charset="-128"/>
                          <a:ea typeface="Meiryo UI" pitchFamily="50" charset="-128"/>
                          <a:cs typeface="Meiryo UI" pitchFamily="50" charset="-128"/>
                        </a:rPr>
                        <a:t>いる</a:t>
                      </a:r>
                      <a:r>
                        <a:rPr lang="ja-JP" altLang="en-US" sz="1100" kern="100" dirty="0" smtClean="0">
                          <a:solidFill>
                            <a:srgbClr val="000000"/>
                          </a:solidFill>
                          <a:latin typeface="Meiryo UI" pitchFamily="50" charset="-128"/>
                          <a:ea typeface="Meiryo UI" pitchFamily="50" charset="-128"/>
                          <a:cs typeface="Meiryo UI" pitchFamily="50" charset="-128"/>
                        </a:rPr>
                        <a:t>。</a:t>
                      </a:r>
                      <a:endParaRPr lang="en-US" altLang="ja-JP" sz="1100" kern="100" dirty="0" smtClean="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sz="1100" kern="100" dirty="0" smtClean="0">
                          <a:solidFill>
                            <a:srgbClr val="000000"/>
                          </a:solidFill>
                          <a:latin typeface="Meiryo UI" pitchFamily="50" charset="-128"/>
                          <a:ea typeface="Meiryo UI" pitchFamily="50" charset="-128"/>
                          <a:cs typeface="Meiryo UI" pitchFamily="50" charset="-128"/>
                        </a:rPr>
                        <a:t>⇒</a:t>
                      </a:r>
                      <a:r>
                        <a:rPr lang="ja-JP" sz="1100" kern="100" dirty="0">
                          <a:solidFill>
                            <a:srgbClr val="000000"/>
                          </a:solidFill>
                          <a:latin typeface="Meiryo UI" pitchFamily="50" charset="-128"/>
                          <a:ea typeface="Meiryo UI" pitchFamily="50" charset="-128"/>
                          <a:cs typeface="Meiryo UI" pitchFamily="50" charset="-128"/>
                        </a:rPr>
                        <a:t>改正済み（学校選択制導入に伴う変更） </a:t>
                      </a: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en-US" altLang="ja-JP" sz="1100" kern="1200" dirty="0" smtClean="0">
                        <a:solidFill>
                          <a:schemeClr val="tx1"/>
                        </a:solidFill>
                        <a:latin typeface="Meiryo UI" pitchFamily="50" charset="-128"/>
                        <a:ea typeface="Meiryo UI" pitchFamily="50" charset="-128"/>
                        <a:cs typeface="Meiryo UI" pitchFamily="50" charset="-128"/>
                      </a:endParaRPr>
                    </a:p>
                    <a:p>
                      <a:r>
                        <a:rPr kumimoji="1" lang="ja-JP" altLang="en-US" sz="1100" kern="1200" dirty="0" smtClean="0">
                          <a:solidFill>
                            <a:schemeClr val="tx1"/>
                          </a:solidFill>
                          <a:latin typeface="Meiryo UI" pitchFamily="50" charset="-128"/>
                          <a:ea typeface="Meiryo UI" pitchFamily="50" charset="-128"/>
                          <a:cs typeface="Meiryo UI" pitchFamily="50" charset="-128"/>
                        </a:rPr>
                        <a:t>・指定外・区域外就学の許可基準を見直し、学校選択制を導入したことにより、次の点に</a:t>
                      </a:r>
                      <a:r>
                        <a:rPr kumimoji="1" lang="ja-JP" altLang="en-US" sz="1100" kern="1200" smtClean="0">
                          <a:solidFill>
                            <a:schemeClr val="tx1"/>
                          </a:solidFill>
                          <a:latin typeface="Meiryo UI" pitchFamily="50" charset="-128"/>
                          <a:ea typeface="Meiryo UI" pitchFamily="50" charset="-128"/>
                          <a:cs typeface="Meiryo UI" pitchFamily="50" charset="-128"/>
                        </a:rPr>
                        <a:t>ついて効果が期待</a:t>
                      </a:r>
                      <a:r>
                        <a:rPr kumimoji="1" lang="ja-JP" altLang="en-US" sz="1100" kern="1200" dirty="0" smtClean="0">
                          <a:solidFill>
                            <a:schemeClr val="tx1"/>
                          </a:solidFill>
                          <a:latin typeface="Meiryo UI" pitchFamily="50" charset="-128"/>
                          <a:ea typeface="Meiryo UI" pitchFamily="50" charset="-128"/>
                          <a:cs typeface="Meiryo UI" pitchFamily="50" charset="-128"/>
                        </a:rPr>
                        <a:t>できる。</a:t>
                      </a:r>
                      <a:r>
                        <a:rPr kumimoji="1" lang="ja-JP" altLang="ja-JP" sz="1100" kern="1200" dirty="0" smtClean="0">
                          <a:solidFill>
                            <a:schemeClr val="tx1"/>
                          </a:solidFill>
                          <a:latin typeface="Meiryo UI" pitchFamily="50" charset="-128"/>
                          <a:ea typeface="Meiryo UI" pitchFamily="50" charset="-128"/>
                          <a:cs typeface="Meiryo UI" pitchFamily="50" charset="-128"/>
                        </a:rPr>
                        <a:t> </a:t>
                      </a:r>
                      <a:endParaRPr kumimoji="1" lang="en-US" altLang="ja-JP" sz="1100" kern="1200" dirty="0" smtClean="0">
                        <a:solidFill>
                          <a:schemeClr val="tx1"/>
                        </a:solidFill>
                        <a:latin typeface="Meiryo UI" pitchFamily="50" charset="-128"/>
                        <a:ea typeface="Meiryo UI" pitchFamily="50" charset="-128"/>
                        <a:cs typeface="Meiryo UI" pitchFamily="50" charset="-128"/>
                      </a:endParaRPr>
                    </a:p>
                    <a:p>
                      <a:r>
                        <a:rPr kumimoji="1" lang="ja-JP" altLang="ja-JP" sz="1100" kern="1200" dirty="0" smtClean="0">
                          <a:solidFill>
                            <a:schemeClr val="tx1"/>
                          </a:solidFill>
                          <a:latin typeface="Meiryo UI" pitchFamily="50" charset="-128"/>
                          <a:ea typeface="Meiryo UI" pitchFamily="50" charset="-128"/>
                          <a:cs typeface="Meiryo UI" pitchFamily="50" charset="-128"/>
                        </a:rPr>
                        <a:t>①子</a:t>
                      </a:r>
                      <a:r>
                        <a:rPr kumimoji="1" lang="ja-JP" altLang="en-US" sz="1100" kern="1200" dirty="0" smtClean="0">
                          <a:solidFill>
                            <a:schemeClr val="tx1"/>
                          </a:solidFill>
                          <a:latin typeface="Meiryo UI" pitchFamily="50" charset="-128"/>
                          <a:ea typeface="Meiryo UI" pitchFamily="50" charset="-128"/>
                          <a:cs typeface="Meiryo UI" pitchFamily="50" charset="-128"/>
                        </a:rPr>
                        <a:t>ど</a:t>
                      </a:r>
                      <a:r>
                        <a:rPr kumimoji="1" lang="ja-JP" altLang="ja-JP" sz="1100" kern="1200" dirty="0" smtClean="0">
                          <a:solidFill>
                            <a:schemeClr val="tx1"/>
                          </a:solidFill>
                          <a:latin typeface="Meiryo UI" pitchFamily="50" charset="-128"/>
                          <a:ea typeface="Meiryo UI" pitchFamily="50" charset="-128"/>
                          <a:cs typeface="Meiryo UI" pitchFamily="50" charset="-128"/>
                        </a:rPr>
                        <a:t>もや保護者</a:t>
                      </a:r>
                      <a:r>
                        <a:rPr kumimoji="1" lang="ja-JP" altLang="en-US" sz="1100" kern="1200" dirty="0" smtClean="0">
                          <a:solidFill>
                            <a:schemeClr val="tx1"/>
                          </a:solidFill>
                          <a:latin typeface="Meiryo UI" pitchFamily="50" charset="-128"/>
                          <a:ea typeface="Meiryo UI" pitchFamily="50" charset="-128"/>
                          <a:cs typeface="Meiryo UI" pitchFamily="50" charset="-128"/>
                        </a:rPr>
                        <a:t>が</a:t>
                      </a:r>
                      <a:r>
                        <a:rPr kumimoji="1" lang="ja-JP" altLang="ja-JP" sz="1100" kern="1200" dirty="0" smtClean="0">
                          <a:solidFill>
                            <a:schemeClr val="tx1"/>
                          </a:solidFill>
                          <a:latin typeface="Meiryo UI" pitchFamily="50" charset="-128"/>
                          <a:ea typeface="Meiryo UI" pitchFamily="50" charset="-128"/>
                          <a:cs typeface="Meiryo UI" pitchFamily="50" charset="-128"/>
                        </a:rPr>
                        <a:t>学校を選択することができる</a:t>
                      </a:r>
                      <a:r>
                        <a:rPr kumimoji="1" lang="ja-JP" altLang="en-US" sz="1100" kern="1200" dirty="0" smtClean="0">
                          <a:solidFill>
                            <a:schemeClr val="tx1"/>
                          </a:solidFill>
                          <a:latin typeface="Meiryo UI" pitchFamily="50" charset="-128"/>
                          <a:ea typeface="Meiryo UI" pitchFamily="50" charset="-128"/>
                          <a:cs typeface="Meiryo UI" pitchFamily="50" charset="-128"/>
                        </a:rPr>
                        <a:t>こと。</a:t>
                      </a:r>
                      <a:endParaRPr kumimoji="1" lang="ja-JP" altLang="ja-JP" sz="1100" kern="1200" dirty="0" smtClean="0">
                        <a:solidFill>
                          <a:schemeClr val="tx1"/>
                        </a:solidFill>
                        <a:latin typeface="Meiryo UI" pitchFamily="50" charset="-128"/>
                        <a:ea typeface="Meiryo UI" pitchFamily="50" charset="-128"/>
                        <a:cs typeface="Meiryo UI" pitchFamily="50" charset="-128"/>
                      </a:endParaRPr>
                    </a:p>
                    <a:p>
                      <a:r>
                        <a:rPr kumimoji="1" lang="ja-JP" altLang="ja-JP" sz="1100" kern="1200" dirty="0" smtClean="0">
                          <a:solidFill>
                            <a:schemeClr val="tx1"/>
                          </a:solidFill>
                          <a:latin typeface="Meiryo UI" pitchFamily="50" charset="-128"/>
                          <a:ea typeface="Meiryo UI" pitchFamily="50" charset="-128"/>
                          <a:cs typeface="Meiryo UI" pitchFamily="50" charset="-128"/>
                        </a:rPr>
                        <a:t>②子</a:t>
                      </a:r>
                      <a:r>
                        <a:rPr kumimoji="1" lang="ja-JP" altLang="en-US" sz="1100" kern="1200" dirty="0" smtClean="0">
                          <a:solidFill>
                            <a:schemeClr val="tx1"/>
                          </a:solidFill>
                          <a:latin typeface="Meiryo UI" pitchFamily="50" charset="-128"/>
                          <a:ea typeface="Meiryo UI" pitchFamily="50" charset="-128"/>
                          <a:cs typeface="Meiryo UI" pitchFamily="50" charset="-128"/>
                        </a:rPr>
                        <a:t>ど</a:t>
                      </a:r>
                      <a:r>
                        <a:rPr kumimoji="1" lang="ja-JP" altLang="ja-JP" sz="1100" kern="1200" dirty="0" smtClean="0">
                          <a:solidFill>
                            <a:schemeClr val="tx1"/>
                          </a:solidFill>
                          <a:latin typeface="Meiryo UI" pitchFamily="50" charset="-128"/>
                          <a:ea typeface="Meiryo UI" pitchFamily="50" charset="-128"/>
                          <a:cs typeface="Meiryo UI" pitchFamily="50" charset="-128"/>
                        </a:rPr>
                        <a:t>もや保護者</a:t>
                      </a:r>
                      <a:r>
                        <a:rPr kumimoji="1" lang="ja-JP" altLang="en-US" sz="1100" kern="1200" dirty="0" smtClean="0">
                          <a:solidFill>
                            <a:schemeClr val="tx1"/>
                          </a:solidFill>
                          <a:latin typeface="Meiryo UI" pitchFamily="50" charset="-128"/>
                          <a:ea typeface="Meiryo UI" pitchFamily="50" charset="-128"/>
                          <a:cs typeface="Meiryo UI" pitchFamily="50" charset="-128"/>
                        </a:rPr>
                        <a:t>が</a:t>
                      </a:r>
                      <a:r>
                        <a:rPr kumimoji="1" lang="ja-JP" altLang="ja-JP" sz="1100" kern="1200" dirty="0" smtClean="0">
                          <a:solidFill>
                            <a:schemeClr val="tx1"/>
                          </a:solidFill>
                          <a:latin typeface="Meiryo UI" pitchFamily="50" charset="-128"/>
                          <a:ea typeface="Meiryo UI" pitchFamily="50" charset="-128"/>
                          <a:cs typeface="Meiryo UI" pitchFamily="50" charset="-128"/>
                        </a:rPr>
                        <a:t>自ら学校を選</a:t>
                      </a:r>
                      <a:r>
                        <a:rPr kumimoji="1" lang="ja-JP" altLang="en-US" sz="1100" kern="1200" dirty="0" smtClean="0">
                          <a:solidFill>
                            <a:schemeClr val="tx1"/>
                          </a:solidFill>
                          <a:latin typeface="Meiryo UI" pitchFamily="50" charset="-128"/>
                          <a:ea typeface="Meiryo UI" pitchFamily="50" charset="-128"/>
                          <a:cs typeface="Meiryo UI" pitchFamily="50" charset="-128"/>
                        </a:rPr>
                        <a:t>ぶ</a:t>
                      </a:r>
                      <a:r>
                        <a:rPr kumimoji="1" lang="ja-JP" altLang="ja-JP" sz="1100" kern="1200" dirty="0" smtClean="0">
                          <a:solidFill>
                            <a:schemeClr val="tx1"/>
                          </a:solidFill>
                          <a:latin typeface="Meiryo UI" pitchFamily="50" charset="-128"/>
                          <a:ea typeface="Meiryo UI" pitchFamily="50" charset="-128"/>
                          <a:cs typeface="Meiryo UI" pitchFamily="50" charset="-128"/>
                        </a:rPr>
                        <a:t>ことにより、学校の教育活動等、学校教育に関心を持ち、より積極的に関わろうとすること</a:t>
                      </a:r>
                      <a:r>
                        <a:rPr kumimoji="1" lang="ja-JP" altLang="en-US" sz="1100" kern="1200" dirty="0" smtClean="0">
                          <a:solidFill>
                            <a:schemeClr val="tx1"/>
                          </a:solidFill>
                          <a:latin typeface="Meiryo UI" pitchFamily="50" charset="-128"/>
                          <a:ea typeface="Meiryo UI" pitchFamily="50" charset="-128"/>
                          <a:cs typeface="Meiryo UI" pitchFamily="50" charset="-128"/>
                        </a:rPr>
                        <a:t>が</a:t>
                      </a:r>
                      <a:r>
                        <a:rPr kumimoji="1" lang="ja-JP" altLang="ja-JP" sz="1100" kern="1200" dirty="0" smtClean="0">
                          <a:solidFill>
                            <a:schemeClr val="tx1"/>
                          </a:solidFill>
                          <a:latin typeface="Meiryo UI" pitchFamily="50" charset="-128"/>
                          <a:ea typeface="Meiryo UI" pitchFamily="50" charset="-128"/>
                          <a:cs typeface="Meiryo UI" pitchFamily="50" charset="-128"/>
                        </a:rPr>
                        <a:t>期待できる</a:t>
                      </a:r>
                      <a:r>
                        <a:rPr kumimoji="1" lang="en-US" altLang="ja-JP" sz="1100" kern="1200" dirty="0" smtClean="0">
                          <a:solidFill>
                            <a:schemeClr val="tx1"/>
                          </a:solidFill>
                          <a:latin typeface="Meiryo UI" pitchFamily="50" charset="-128"/>
                          <a:ea typeface="Meiryo UI" pitchFamily="50" charset="-128"/>
                          <a:cs typeface="Meiryo UI" pitchFamily="50" charset="-128"/>
                        </a:rPr>
                        <a:t>  </a:t>
                      </a:r>
                      <a:r>
                        <a:rPr kumimoji="1" lang="ja-JP" altLang="ja-JP" sz="1100" kern="1200" dirty="0" smtClean="0">
                          <a:solidFill>
                            <a:schemeClr val="tx1"/>
                          </a:solidFill>
                          <a:latin typeface="Meiryo UI" pitchFamily="50" charset="-128"/>
                          <a:ea typeface="Meiryo UI" pitchFamily="50" charset="-128"/>
                          <a:cs typeface="Meiryo UI" pitchFamily="50" charset="-128"/>
                        </a:rPr>
                        <a:t>等</a:t>
                      </a:r>
                    </a:p>
                    <a:p>
                      <a:r>
                        <a:rPr kumimoji="1" lang="en-US" altLang="ja-JP" sz="1100" kern="1200" dirty="0" smtClean="0">
                          <a:solidFill>
                            <a:schemeClr val="tx1"/>
                          </a:solidFill>
                          <a:latin typeface="Meiryo UI" pitchFamily="50" charset="-128"/>
                          <a:ea typeface="Meiryo UI" pitchFamily="50" charset="-128"/>
                          <a:cs typeface="Meiryo UI" pitchFamily="50" charset="-128"/>
                        </a:rPr>
                        <a:t> </a:t>
                      </a:r>
                      <a:endParaRPr kumimoji="1" lang="ja-JP" altLang="ja-JP" sz="1100" kern="1200" dirty="0" smtClean="0">
                        <a:solidFill>
                          <a:schemeClr val="tx1"/>
                        </a:solidFill>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04">
                <a:tc gridSpan="3">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altLang="ja-JP" sz="1100" kern="100" dirty="0" smtClean="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smtClean="0">
                          <a:latin typeface="Meiryo UI" pitchFamily="50" charset="-128"/>
                          <a:ea typeface="Meiryo UI" pitchFamily="50" charset="-128"/>
                          <a:cs typeface="Meiryo UI" pitchFamily="50" charset="-128"/>
                        </a:rPr>
                        <a:t>その他にも、以下の審査基準を改正した。</a:t>
                      </a:r>
                      <a:endParaRPr lang="en-US" altLang="ja-JP" sz="1100" kern="100" dirty="0" smtClean="0">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smtClean="0">
                          <a:latin typeface="Meiryo UI" pitchFamily="50" charset="-128"/>
                          <a:ea typeface="Meiryo UI" pitchFamily="50" charset="-128"/>
                          <a:cs typeface="Meiryo UI" pitchFamily="50" charset="-128"/>
                        </a:rPr>
                        <a:t>　</a:t>
                      </a:r>
                      <a:r>
                        <a:rPr lang="en-US" altLang="ja-JP" sz="1100" kern="100" dirty="0" smtClean="0">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工作物の所有権の移転に伴う河川敷地の占用許可</a:t>
                      </a:r>
                      <a:r>
                        <a:rPr lang="ja-JP" altLang="en-US" sz="1100" kern="100" dirty="0" smtClean="0">
                          <a:solidFill>
                            <a:srgbClr val="000000"/>
                          </a:solidFill>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普通河川管理条例にかかる改正（</a:t>
                      </a:r>
                      <a:r>
                        <a:rPr lang="en-US" altLang="ja-JP" sz="1100" kern="100" dirty="0" smtClean="0">
                          <a:solidFill>
                            <a:srgbClr val="000000"/>
                          </a:solidFill>
                          <a:latin typeface="Meiryo UI" pitchFamily="50" charset="-128"/>
                          <a:ea typeface="Meiryo UI" pitchFamily="50" charset="-128"/>
                          <a:cs typeface="Meiryo UI" pitchFamily="50" charset="-128"/>
                        </a:rPr>
                        <a:t>9</a:t>
                      </a:r>
                      <a:r>
                        <a:rPr lang="ja-JP" altLang="ja-JP" sz="1100" kern="100" dirty="0" smtClean="0">
                          <a:solidFill>
                            <a:srgbClr val="000000"/>
                          </a:solidFill>
                          <a:latin typeface="Meiryo UI" pitchFamily="50" charset="-128"/>
                          <a:ea typeface="Meiryo UI" pitchFamily="50" charset="-128"/>
                          <a:cs typeface="Meiryo UI" pitchFamily="50" charset="-128"/>
                        </a:rPr>
                        <a:t>条の削除）に関わり、同条に基づく審査</a:t>
                      </a:r>
                      <a:r>
                        <a:rPr lang="ja-JP" altLang="en-US" sz="1100" kern="100" dirty="0" smtClean="0">
                          <a:solidFill>
                            <a:srgbClr val="000000"/>
                          </a:solidFill>
                          <a:latin typeface="Meiryo UI" pitchFamily="50" charset="-128"/>
                          <a:ea typeface="Meiryo UI" pitchFamily="50" charset="-128"/>
                          <a:cs typeface="Meiryo UI" pitchFamily="50" charset="-128"/>
                        </a:rPr>
                        <a:t>　</a:t>
                      </a:r>
                      <a:endParaRPr lang="en-US" altLang="ja-JP" sz="1100" kern="100" dirty="0" smtClean="0">
                        <a:solidFill>
                          <a:srgbClr val="000000"/>
                        </a:solidFill>
                        <a:latin typeface="Meiryo UI" pitchFamily="50" charset="-128"/>
                        <a:ea typeface="Meiryo UI" pitchFamily="50" charset="-128"/>
                        <a:cs typeface="Meiryo UI" pitchFamily="50" charset="-128"/>
                      </a:endParaRPr>
                    </a:p>
                    <a:p>
                      <a:pPr marL="0" marR="0" indent="0" algn="just" defTabSz="914400" rtl="0" eaLnBrk="1" fontAlgn="auto" latinLnBrk="0" hangingPunct="1">
                        <a:lnSpc>
                          <a:spcPct val="115000"/>
                        </a:lnSpc>
                        <a:spcBef>
                          <a:spcPts val="0"/>
                        </a:spcBef>
                        <a:spcAft>
                          <a:spcPts val="0"/>
                        </a:spcAft>
                        <a:buClrTx/>
                        <a:buSzTx/>
                        <a:buFontTx/>
                        <a:buNone/>
                        <a:tabLst/>
                        <a:defRPr/>
                      </a:pPr>
                      <a:r>
                        <a:rPr lang="ja-JP" altLang="en-US" sz="1100" kern="100" dirty="0" smtClean="0">
                          <a:solidFill>
                            <a:srgbClr val="000000"/>
                          </a:solidFill>
                          <a:latin typeface="Meiryo UI" pitchFamily="50" charset="-128"/>
                          <a:ea typeface="Meiryo UI" pitchFamily="50" charset="-128"/>
                          <a:cs typeface="Meiryo UI" pitchFamily="50" charset="-128"/>
                        </a:rPr>
                        <a:t>　　</a:t>
                      </a:r>
                      <a:r>
                        <a:rPr lang="ja-JP" altLang="ja-JP" sz="1100" kern="100" dirty="0" smtClean="0">
                          <a:solidFill>
                            <a:srgbClr val="000000"/>
                          </a:solidFill>
                          <a:latin typeface="Meiryo UI" pitchFamily="50" charset="-128"/>
                          <a:ea typeface="Meiryo UI" pitchFamily="50" charset="-128"/>
                          <a:cs typeface="Meiryo UI" pitchFamily="50" charset="-128"/>
                        </a:rPr>
                        <a:t>基準についても改正（条例改正については前頁参照）</a:t>
                      </a:r>
                      <a:r>
                        <a:rPr lang="ja-JP" altLang="en-US" sz="1100" kern="100" dirty="0" smtClean="0">
                          <a:solidFill>
                            <a:srgbClr val="000000"/>
                          </a:solidFill>
                          <a:latin typeface="Meiryo UI" pitchFamily="50" charset="-128"/>
                          <a:ea typeface="Meiryo UI" pitchFamily="50" charset="-128"/>
                          <a:cs typeface="Meiryo UI" pitchFamily="50" charset="-128"/>
                        </a:rPr>
                        <a:t>）</a:t>
                      </a:r>
                      <a:endParaRPr lang="en-US" altLang="ja-JP" sz="1100" kern="100" dirty="0" smtClean="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smtClean="0">
                          <a:solidFill>
                            <a:srgbClr val="000000"/>
                          </a:solidFill>
                          <a:latin typeface="Meiryo UI" pitchFamily="50" charset="-128"/>
                          <a:ea typeface="Meiryo UI" pitchFamily="50" charset="-128"/>
                          <a:cs typeface="Meiryo UI" pitchFamily="50" charset="-128"/>
                        </a:rPr>
                        <a:t>　　　⇒</a:t>
                      </a:r>
                      <a:r>
                        <a:rPr lang="ja-JP" altLang="ja-JP" sz="1100" kern="100" dirty="0" smtClean="0">
                          <a:solidFill>
                            <a:srgbClr val="000000"/>
                          </a:solidFill>
                          <a:latin typeface="Meiryo UI" pitchFamily="50" charset="-128"/>
                          <a:ea typeface="Meiryo UI" pitchFamily="50" charset="-128"/>
                          <a:cs typeface="Meiryo UI" pitchFamily="50" charset="-128"/>
                        </a:rPr>
                        <a:t>改正</a:t>
                      </a:r>
                      <a:r>
                        <a:rPr lang="ja-JP" altLang="en-US" sz="1100" kern="100" dirty="0" smtClean="0">
                          <a:solidFill>
                            <a:srgbClr val="000000"/>
                          </a:solidFill>
                          <a:latin typeface="Meiryo UI" pitchFamily="50" charset="-128"/>
                          <a:ea typeface="Meiryo UI" pitchFamily="50" charset="-128"/>
                          <a:cs typeface="Meiryo UI" pitchFamily="50" charset="-128"/>
                        </a:rPr>
                        <a:t>（廃止）</a:t>
                      </a:r>
                      <a:r>
                        <a:rPr lang="ja-JP" altLang="ja-JP" sz="1100" kern="100" dirty="0" smtClean="0">
                          <a:solidFill>
                            <a:srgbClr val="000000"/>
                          </a:solidFill>
                          <a:latin typeface="Meiryo UI" pitchFamily="50" charset="-128"/>
                          <a:ea typeface="Meiryo UI" pitchFamily="50" charset="-128"/>
                          <a:cs typeface="Meiryo UI" pitchFamily="50" charset="-128"/>
                        </a:rPr>
                        <a:t>済み</a:t>
                      </a:r>
                      <a:endParaRPr lang="ja-JP" altLang="ja-JP" sz="1100" kern="100" dirty="0" smtClean="0">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smtClean="0">
                          <a:latin typeface="Meiryo UI" pitchFamily="50" charset="-128"/>
                          <a:ea typeface="Meiryo UI" pitchFamily="50" charset="-128"/>
                          <a:cs typeface="Meiryo UI" pitchFamily="50" charset="-128"/>
                        </a:rPr>
                        <a:t>　</a:t>
                      </a:r>
                      <a:r>
                        <a:rPr lang="en-US" altLang="ja-JP" sz="1100" kern="100" dirty="0" smtClean="0">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化製場外における処理禁止の特例の許可化</a:t>
                      </a:r>
                      <a:r>
                        <a:rPr lang="ja-JP" altLang="en-US" sz="1100" kern="100" dirty="0" smtClean="0">
                          <a:solidFill>
                            <a:srgbClr val="000000"/>
                          </a:solidFill>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製場外における処理禁止の特例許可申請について、原則許可しない旨定めている</a:t>
                      </a:r>
                      <a:r>
                        <a:rPr lang="ja-JP" altLang="en-US" sz="1100" kern="100" dirty="0" smtClean="0">
                          <a:solidFill>
                            <a:srgbClr val="000000"/>
                          </a:solidFill>
                          <a:latin typeface="Meiryo UI" pitchFamily="50" charset="-128"/>
                          <a:ea typeface="Meiryo UI" pitchFamily="50" charset="-128"/>
                          <a:cs typeface="Meiryo UI" pitchFamily="50" charset="-128"/>
                        </a:rPr>
                        <a:t>）</a:t>
                      </a:r>
                      <a:endParaRPr lang="en-US" altLang="ja-JP" sz="1100" kern="100" dirty="0" smtClean="0">
                        <a:solidFill>
                          <a:srgbClr val="000000"/>
                        </a:solidFill>
                        <a:latin typeface="Meiryo UI" pitchFamily="50" charset="-128"/>
                        <a:ea typeface="Meiryo UI" pitchFamily="50" charset="-128"/>
                        <a:cs typeface="Meiryo UI" pitchFamily="50" charset="-128"/>
                      </a:endParaRPr>
                    </a:p>
                    <a:p>
                      <a:pPr algn="just">
                        <a:lnSpc>
                          <a:spcPct val="115000"/>
                        </a:lnSpc>
                        <a:spcAft>
                          <a:spcPts val="0"/>
                        </a:spcAft>
                      </a:pPr>
                      <a:r>
                        <a:rPr lang="ja-JP" altLang="en-US" sz="1100" kern="100" dirty="0" smtClean="0">
                          <a:solidFill>
                            <a:srgbClr val="000000"/>
                          </a:solidFill>
                          <a:latin typeface="Meiryo UI" pitchFamily="50" charset="-128"/>
                          <a:ea typeface="Meiryo UI" pitchFamily="50" charset="-128"/>
                          <a:cs typeface="Meiryo UI" pitchFamily="50" charset="-128"/>
                        </a:rPr>
                        <a:t>　　　</a:t>
                      </a:r>
                      <a:r>
                        <a:rPr lang="ja-JP" altLang="ja-JP" sz="1100" kern="100" dirty="0" smtClean="0">
                          <a:solidFill>
                            <a:srgbClr val="000000"/>
                          </a:solidFill>
                          <a:latin typeface="Meiryo UI" pitchFamily="50" charset="-128"/>
                          <a:ea typeface="Meiryo UI" pitchFamily="50" charset="-128"/>
                          <a:cs typeface="Meiryo UI" pitchFamily="50" charset="-128"/>
                        </a:rPr>
                        <a:t>⇒改正（緩和）</a:t>
                      </a:r>
                      <a:r>
                        <a:rPr lang="ja-JP" altLang="en-US" sz="1100" kern="100" dirty="0" smtClean="0">
                          <a:solidFill>
                            <a:srgbClr val="000000"/>
                          </a:solidFill>
                          <a:latin typeface="Meiryo UI" pitchFamily="50" charset="-128"/>
                          <a:ea typeface="Meiryo UI" pitchFamily="50" charset="-128"/>
                          <a:cs typeface="Meiryo UI" pitchFamily="50" charset="-128"/>
                        </a:rPr>
                        <a:t>済み</a:t>
                      </a:r>
                      <a:r>
                        <a:rPr lang="ja-JP" altLang="ja-JP" sz="1100" kern="100" dirty="0" smtClean="0">
                          <a:solidFill>
                            <a:srgbClr val="000000"/>
                          </a:solidFill>
                          <a:latin typeface="Meiryo UI" pitchFamily="50" charset="-128"/>
                          <a:ea typeface="Meiryo UI" pitchFamily="50" charset="-128"/>
                          <a:cs typeface="Meiryo UI" pitchFamily="50" charset="-128"/>
                        </a:rPr>
                        <a:t> </a:t>
                      </a:r>
                      <a:endParaRPr lang="en-US" altLang="ja-JP" sz="1100" kern="100" dirty="0" smtClean="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smtClean="0">
                          <a:solidFill>
                            <a:srgbClr val="000000"/>
                          </a:solidFill>
                          <a:latin typeface="Meiryo UI" pitchFamily="50" charset="-128"/>
                          <a:ea typeface="Meiryo UI" pitchFamily="50" charset="-128"/>
                          <a:cs typeface="Meiryo UI" pitchFamily="50" charset="-128"/>
                        </a:rPr>
                        <a:t>　</a:t>
                      </a:r>
                      <a:r>
                        <a:rPr lang="en-US" altLang="ja-JP" sz="1100" kern="100" dirty="0" smtClean="0">
                          <a:solidFill>
                            <a:srgbClr val="000000"/>
                          </a:solidFill>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行政財産の目的外使用許可</a:t>
                      </a:r>
                      <a:r>
                        <a:rPr lang="ja-JP" altLang="en-US" sz="1100" kern="100" dirty="0" smtClean="0">
                          <a:solidFill>
                            <a:srgbClr val="000000"/>
                          </a:solidFill>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使用を許可することができる範囲の基準として、「隣接」を要件としているほか、使用を許可しない相手方</a:t>
                      </a:r>
                      <a:endParaRPr lang="en-US" altLang="ja-JP" sz="1100" kern="100" dirty="0" smtClean="0">
                        <a:solidFill>
                          <a:srgbClr val="000000"/>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smtClean="0">
                          <a:solidFill>
                            <a:srgbClr val="000000"/>
                          </a:solidFill>
                          <a:latin typeface="Meiryo UI" pitchFamily="50" charset="-128"/>
                          <a:ea typeface="Meiryo UI" pitchFamily="50" charset="-128"/>
                          <a:cs typeface="Meiryo UI" pitchFamily="50" charset="-128"/>
                        </a:rPr>
                        <a:t>　　</a:t>
                      </a:r>
                      <a:r>
                        <a:rPr lang="ja-JP" altLang="ja-JP" sz="1100" kern="100" dirty="0" smtClean="0">
                          <a:solidFill>
                            <a:srgbClr val="000000"/>
                          </a:solidFill>
                          <a:latin typeface="Meiryo UI" pitchFamily="50" charset="-128"/>
                          <a:ea typeface="Meiryo UI" pitchFamily="50" charset="-128"/>
                          <a:cs typeface="Meiryo UI" pitchFamily="50" charset="-128"/>
                        </a:rPr>
                        <a:t>の基準として、「市内又は近接市町村に住所又は事務所を有しない者」と定めている</a:t>
                      </a:r>
                      <a:r>
                        <a:rPr lang="ja-JP" altLang="en-US" sz="1100" kern="100" dirty="0" smtClean="0">
                          <a:solidFill>
                            <a:srgbClr val="000000"/>
                          </a:solidFill>
                          <a:latin typeface="Meiryo UI" pitchFamily="50" charset="-128"/>
                          <a:ea typeface="Meiryo UI" pitchFamily="50" charset="-128"/>
                          <a:cs typeface="Meiryo UI" pitchFamily="50" charset="-128"/>
                        </a:rPr>
                        <a:t>）</a:t>
                      </a:r>
                      <a:r>
                        <a:rPr lang="ja-JP" altLang="ja-JP" sz="1100" kern="100" dirty="0" smtClean="0">
                          <a:solidFill>
                            <a:srgbClr val="000000"/>
                          </a:solidFill>
                          <a:latin typeface="Meiryo UI" pitchFamily="50" charset="-128"/>
                          <a:ea typeface="Meiryo UI" pitchFamily="50" charset="-128"/>
                          <a:cs typeface="Meiryo UI" pitchFamily="50" charset="-128"/>
                        </a:rPr>
                        <a:t> </a:t>
                      </a:r>
                      <a:endParaRPr lang="en-US" altLang="ja-JP" sz="1100" kern="100" dirty="0" smtClean="0">
                        <a:solidFill>
                          <a:schemeClr val="tx1"/>
                        </a:solidFill>
                        <a:latin typeface="Meiryo UI" pitchFamily="50" charset="-128"/>
                        <a:ea typeface="Meiryo UI" pitchFamily="50" charset="-128"/>
                        <a:cs typeface="Meiryo UI" pitchFamily="50" charset="-128"/>
                      </a:endParaRPr>
                    </a:p>
                    <a:p>
                      <a:pPr marL="0" indent="0" algn="just">
                        <a:lnSpc>
                          <a:spcPct val="115000"/>
                        </a:lnSpc>
                        <a:spcAft>
                          <a:spcPts val="0"/>
                        </a:spcAft>
                      </a:pPr>
                      <a:r>
                        <a:rPr lang="ja-JP" altLang="en-US" sz="1100" kern="100" dirty="0" smtClean="0">
                          <a:solidFill>
                            <a:srgbClr val="000000"/>
                          </a:solidFill>
                          <a:latin typeface="Meiryo UI" pitchFamily="50" charset="-128"/>
                          <a:ea typeface="Meiryo UI" pitchFamily="50" charset="-128"/>
                          <a:cs typeface="Meiryo UI" pitchFamily="50" charset="-128"/>
                        </a:rPr>
                        <a:t>　　　</a:t>
                      </a:r>
                      <a:r>
                        <a:rPr lang="ja-JP" altLang="ja-JP" sz="1100" kern="100" dirty="0" smtClean="0">
                          <a:solidFill>
                            <a:srgbClr val="000000"/>
                          </a:solidFill>
                          <a:latin typeface="Meiryo UI" pitchFamily="50" charset="-128"/>
                          <a:ea typeface="Meiryo UI" pitchFamily="50" charset="-128"/>
                          <a:cs typeface="Meiryo UI" pitchFamily="50" charset="-128"/>
                        </a:rPr>
                        <a:t>⇒改正済み（</a:t>
                      </a:r>
                      <a:r>
                        <a:rPr lang="ja-JP" altLang="en-US" sz="1100" kern="100" dirty="0" smtClean="0">
                          <a:solidFill>
                            <a:srgbClr val="000000"/>
                          </a:solidFill>
                          <a:latin typeface="Meiryo UI" pitchFamily="50" charset="-128"/>
                          <a:ea typeface="Meiryo UI" pitchFamily="50" charset="-128"/>
                          <a:cs typeface="Meiryo UI" pitchFamily="50" charset="-128"/>
                        </a:rPr>
                        <a:t>隣接要件・</a:t>
                      </a:r>
                      <a:r>
                        <a:rPr lang="ja-JP" altLang="ja-JP" sz="1100" kern="100" dirty="0" smtClean="0">
                          <a:solidFill>
                            <a:srgbClr val="000000"/>
                          </a:solidFill>
                          <a:latin typeface="Meiryo UI" pitchFamily="50" charset="-128"/>
                          <a:ea typeface="Meiryo UI" pitchFamily="50" charset="-128"/>
                          <a:cs typeface="Meiryo UI" pitchFamily="50" charset="-128"/>
                        </a:rPr>
                        <a:t>地域要件の規定削除） </a:t>
                      </a:r>
                      <a:endParaRPr lang="ja-JP" altLang="ja-JP" sz="1100" kern="100" dirty="0" smtClean="0">
                        <a:latin typeface="Meiryo UI" pitchFamily="50" charset="-128"/>
                        <a:ea typeface="Meiryo UI" pitchFamily="50" charset="-128"/>
                        <a:cs typeface="Meiryo UI" pitchFamily="50" charset="-128"/>
                      </a:endParaRPr>
                    </a:p>
                    <a:p>
                      <a:pPr algn="just">
                        <a:lnSpc>
                          <a:spcPct val="115000"/>
                        </a:lnSpc>
                        <a:spcAft>
                          <a:spcPts val="0"/>
                        </a:spcAft>
                      </a:pPr>
                      <a:endParaRPr lang="ja-JP" sz="11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indent="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139700" indent="-139700" algn="just">
                        <a:lnSpc>
                          <a:spcPct val="115000"/>
                        </a:lnSpc>
                        <a:spcAft>
                          <a:spcPts val="0"/>
                        </a:spcAft>
                      </a:pPr>
                      <a:endParaRPr lang="ja-JP" sz="1000" kern="100" dirty="0">
                        <a:latin typeface="Meiryo UI" pitchFamily="50" charset="-128"/>
                        <a:ea typeface="Meiryo UI" pitchFamily="50" charset="-128"/>
                        <a:cs typeface="Meiryo UI" pitchFamily="50" charset="-128"/>
                      </a:endParaRPr>
                    </a:p>
                  </a:txBody>
                  <a:tcPr marL="44514" marR="44514" marT="11541" marB="115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角丸四角形 5"/>
          <p:cNvSpPr/>
          <p:nvPr/>
        </p:nvSpPr>
        <p:spPr>
          <a:xfrm>
            <a:off x="323528" y="2420888"/>
            <a:ext cx="576064" cy="25922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accent1">
                    <a:lumMod val="75000"/>
                  </a:schemeClr>
                </a:solidFill>
              </a:rPr>
              <a:t>審査基準</a:t>
            </a:r>
            <a:endParaRPr kumimoji="1" lang="ja-JP" altLang="en-US" dirty="0">
              <a:solidFill>
                <a:schemeClr val="accent1">
                  <a:lumMod val="75000"/>
                </a:schemeClr>
              </a:solidFill>
            </a:endParaRPr>
          </a:p>
        </p:txBody>
      </p:sp>
      <p:sp>
        <p:nvSpPr>
          <p:cNvPr id="4" name="スライド番号プレースホルダ 3"/>
          <p:cNvSpPr>
            <a:spLocks noGrp="1"/>
          </p:cNvSpPr>
          <p:nvPr>
            <p:ph type="sldNum" sz="quarter" idx="12"/>
          </p:nvPr>
        </p:nvSpPr>
        <p:spPr/>
        <p:txBody>
          <a:bodyPr/>
          <a:lstStyle/>
          <a:p>
            <a:fld id="{CCEC3038-1CF1-4B63-9920-55248DCFBA97}" type="slidenum">
              <a:rPr kumimoji="1" lang="ja-JP" altLang="en-US" smtClean="0"/>
              <a:pPr/>
              <a:t>208</a:t>
            </a:fld>
            <a:endParaRPr kumimoji="1" lang="ja-JP" altLang="en-US"/>
          </a:p>
        </p:txBody>
      </p:sp>
    </p:spTree>
    <p:extLst>
      <p:ext uri="{BB962C8B-B14F-4D97-AF65-F5344CB8AC3E}">
        <p14:creationId xmlns:p14="http://schemas.microsoft.com/office/powerpoint/2010/main" val="5523528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76672"/>
            <a:ext cx="2411760" cy="3754874"/>
          </a:xfrm>
          <a:prstGeom prst="rect">
            <a:avLst/>
          </a:prstGeom>
          <a:noFill/>
        </p:spPr>
        <p:txBody>
          <a:bodyPr wrap="square" rtlCol="0">
            <a:spAutoFit/>
          </a:bodyPr>
          <a:lstStyle/>
          <a:p>
            <a:r>
              <a:rPr kumimoji="1" lang="ja-JP" altLang="en-US" sz="1400" dirty="0"/>
              <a:t>①分野：　雇用／産業</a:t>
            </a:r>
            <a:endParaRPr kumimoji="1" lang="en-US" altLang="ja-JP" sz="1400" dirty="0"/>
          </a:p>
          <a:p>
            <a:endParaRPr lang="en-US" altLang="ja-JP" sz="1400" dirty="0"/>
          </a:p>
          <a:p>
            <a:r>
              <a:rPr kumimoji="1" lang="ja-JP" altLang="en-US" sz="1400" dirty="0"/>
              <a:t>②タイプ</a:t>
            </a:r>
            <a:endParaRPr kumimoji="1" lang="en-US" altLang="ja-JP" sz="1400" dirty="0"/>
          </a:p>
          <a:p>
            <a:r>
              <a:rPr lang="ja-JP" altLang="en-US" sz="1400" dirty="0"/>
              <a:t>　　□   政策イノベーション</a:t>
            </a:r>
            <a:endParaRPr lang="en-US" altLang="ja-JP" sz="1400" dirty="0"/>
          </a:p>
          <a:p>
            <a:r>
              <a:rPr kumimoji="1" lang="ja-JP" altLang="en-US" sz="1400" dirty="0"/>
              <a:t>　　</a:t>
            </a:r>
            <a:r>
              <a:rPr lang="ja-JP" altLang="en-US" sz="1400" dirty="0"/>
              <a:t>☑   </a:t>
            </a:r>
            <a:r>
              <a:rPr kumimoji="1" lang="ja-JP" altLang="en-US" sz="1400" dirty="0"/>
              <a:t>執行の刷新</a:t>
            </a:r>
            <a:endParaRPr kumimoji="1" lang="en-US" altLang="ja-JP" sz="1400" dirty="0"/>
          </a:p>
          <a:p>
            <a:endParaRPr lang="en-US" altLang="ja-JP" sz="1400" dirty="0"/>
          </a:p>
          <a:p>
            <a:r>
              <a:rPr lang="ja-JP" altLang="en-US" sz="1400" dirty="0"/>
              <a:t>③改革スタイル</a:t>
            </a:r>
            <a:endParaRPr lang="en-US" altLang="ja-JP" sz="1400" dirty="0"/>
          </a:p>
          <a:p>
            <a:r>
              <a:rPr lang="ja-JP" altLang="en-US" sz="1400" dirty="0"/>
              <a:t>　　□　投資・予算</a:t>
            </a:r>
            <a:endParaRPr lang="en-US" altLang="ja-JP" sz="1400" dirty="0"/>
          </a:p>
          <a:p>
            <a:r>
              <a:rPr lang="ja-JP" altLang="en-US" sz="1400" dirty="0"/>
              <a:t>　   ☑   条例・規則・運用ﾙｰﾙ</a:t>
            </a:r>
            <a:endParaRPr lang="en-US" altLang="ja-JP" sz="1400" dirty="0"/>
          </a:p>
          <a:p>
            <a:r>
              <a:rPr lang="ja-JP" altLang="en-US" sz="1400" dirty="0"/>
              <a:t>　　□　組織・経営形態</a:t>
            </a:r>
            <a:endParaRPr lang="en-US" altLang="ja-JP" sz="1400" dirty="0"/>
          </a:p>
          <a:p>
            <a:r>
              <a:rPr lang="ja-JP" altLang="en-US" sz="1400" dirty="0"/>
              <a:t>　　□　権限移譲</a:t>
            </a:r>
            <a:endParaRPr lang="en-US" altLang="ja-JP" sz="1400" dirty="0"/>
          </a:p>
          <a:p>
            <a:endParaRPr kumimoji="1" lang="en-US" altLang="ja-JP" sz="1400" dirty="0"/>
          </a:p>
          <a:p>
            <a:r>
              <a:rPr lang="ja-JP" altLang="en-US" sz="1400" dirty="0"/>
              <a:t>④担当部局</a:t>
            </a:r>
            <a:endParaRPr lang="en-US" altLang="ja-JP" sz="1400" dirty="0"/>
          </a:p>
          <a:p>
            <a:r>
              <a:rPr kumimoji="1" lang="ja-JP" altLang="en-US" sz="1400" dirty="0"/>
              <a:t>　　市　　</a:t>
            </a:r>
            <a:r>
              <a:rPr lang="ja-JP" altLang="en-US" sz="1400" dirty="0"/>
              <a:t>政策企画室</a:t>
            </a:r>
            <a:endParaRPr kumimoji="1" lang="en-US" altLang="ja-JP" sz="1400" dirty="0"/>
          </a:p>
          <a:p>
            <a:endParaRPr kumimoji="1" lang="en-US" altLang="ja-JP" sz="1400" dirty="0"/>
          </a:p>
          <a:p>
            <a:r>
              <a:rPr lang="ja-JP" altLang="en-US" sz="1400" dirty="0"/>
              <a:t>⑤時期</a:t>
            </a:r>
            <a:endParaRPr lang="en-US" altLang="ja-JP" sz="1400" dirty="0"/>
          </a:p>
          <a:p>
            <a:r>
              <a:rPr kumimoji="1" lang="ja-JP" altLang="en-US" sz="1400" dirty="0"/>
              <a:t>　　</a:t>
            </a:r>
            <a:r>
              <a:rPr lang="en-US" altLang="ja-JP" sz="1400" dirty="0"/>
              <a:t>2012</a:t>
            </a:r>
            <a:r>
              <a:rPr kumimoji="1" lang="ja-JP" altLang="en-US" sz="1400" dirty="0"/>
              <a:t>年～</a:t>
            </a:r>
          </a:p>
        </p:txBody>
      </p:sp>
      <p:sp>
        <p:nvSpPr>
          <p:cNvPr id="7" name="テキスト ボックス 6"/>
          <p:cNvSpPr txBox="1"/>
          <p:nvPr/>
        </p:nvSpPr>
        <p:spPr>
          <a:xfrm>
            <a:off x="8028384" y="0"/>
            <a:ext cx="1115616" cy="344710"/>
          </a:xfrm>
          <a:prstGeom prst="rect">
            <a:avLst/>
          </a:prstGeom>
          <a:noFill/>
        </p:spPr>
        <p:txBody>
          <a:bodyPr wrap="square" lIns="128016" tIns="64008" rIns="128016" bIns="64008"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A(45)(46)</a:t>
            </a:r>
            <a:endParaRPr lang="en-US" altLang="ja-JP" sz="1400" dirty="0"/>
          </a:p>
        </p:txBody>
      </p:sp>
      <p:sp>
        <p:nvSpPr>
          <p:cNvPr id="8" name="スライド番号プレースホルダ 7"/>
          <p:cNvSpPr>
            <a:spLocks noGrp="1"/>
          </p:cNvSpPr>
          <p:nvPr>
            <p:ph type="sldNum" sz="quarter" idx="12"/>
          </p:nvPr>
        </p:nvSpPr>
        <p:spPr/>
        <p:txBody>
          <a:bodyPr/>
          <a:lstStyle/>
          <a:p>
            <a:fld id="{D3ACE27C-857D-4D57-9DF6-0602DAD35D7F}" type="slidenum">
              <a:rPr kumimoji="1" lang="en-US" altLang="ja-JP" smtClean="0"/>
              <a:t>209</a:t>
            </a:fld>
            <a:endParaRPr kumimoji="1" lang="ja-JP" altLang="en-US" dirty="0"/>
          </a:p>
        </p:txBody>
      </p:sp>
      <p:sp>
        <p:nvSpPr>
          <p:cNvPr id="9" name="角丸四角形 9">
            <a:extLst>
              <a:ext uri="{FF2B5EF4-FFF2-40B4-BE49-F238E27FC236}">
                <a16:creationId xmlns:a16="http://schemas.microsoft.com/office/drawing/2014/main" xmlns="" id="{F27775B8-21EC-4BE2-9504-A2D04C2CD6C3}"/>
              </a:ext>
            </a:extLst>
          </p:cNvPr>
          <p:cNvSpPr/>
          <p:nvPr/>
        </p:nvSpPr>
        <p:spPr>
          <a:xfrm>
            <a:off x="7346320" y="3068960"/>
            <a:ext cx="1258128" cy="64807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xmlns="" id="{F27775B8-21EC-4BE2-9504-A2D04C2CD6C3}"/>
              </a:ext>
            </a:extLst>
          </p:cNvPr>
          <p:cNvSpPr/>
          <p:nvPr/>
        </p:nvSpPr>
        <p:spPr>
          <a:xfrm>
            <a:off x="7334802" y="4797152"/>
            <a:ext cx="1523890" cy="1008112"/>
          </a:xfrm>
          <a:prstGeom prst="roundRect">
            <a:avLst>
              <a:gd name="adj" fmla="val 5685"/>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5796136" cy="338554"/>
          </a:xfrm>
          <a:prstGeom prst="rect">
            <a:avLst/>
          </a:prstGeom>
          <a:noFill/>
        </p:spPr>
        <p:txBody>
          <a:bodyPr wrap="square" rtlCol="0">
            <a:spAutoFit/>
          </a:bodyPr>
          <a:lstStyle/>
          <a:p>
            <a:r>
              <a:rPr lang="ja-JP" altLang="en-US" sz="1600" u="sng" dirty="0"/>
              <a:t>市政情報の見える化（オープン市役所など）</a:t>
            </a:r>
            <a:endParaRPr kumimoji="1" lang="en-US" altLang="ja-JP" sz="1600" u="sng" dirty="0"/>
          </a:p>
        </p:txBody>
      </p:sp>
      <p:graphicFrame>
        <p:nvGraphicFramePr>
          <p:cNvPr id="6" name="表 5"/>
          <p:cNvGraphicFramePr>
            <a:graphicFrameLocks noGrp="1"/>
          </p:cNvGraphicFramePr>
          <p:nvPr>
            <p:extLst>
              <p:ext uri="{D42A27DB-BD31-4B8C-83A1-F6EECF244321}">
                <p14:modId xmlns:p14="http://schemas.microsoft.com/office/powerpoint/2010/main" val="840314991"/>
              </p:ext>
            </p:extLst>
          </p:nvPr>
        </p:nvGraphicFramePr>
        <p:xfrm>
          <a:off x="2267744" y="379944"/>
          <a:ext cx="6696744" cy="6073392"/>
        </p:xfrm>
        <a:graphic>
          <a:graphicData uri="http://schemas.openxmlformats.org/drawingml/2006/table">
            <a:tbl>
              <a:tblPr firstRow="1">
                <a:tableStyleId>{616DA210-FB5B-4158-B5E0-FEB733F419BA}</a:tableStyleId>
              </a:tblPr>
              <a:tblGrid>
                <a:gridCol w="1674186">
                  <a:extLst>
                    <a:ext uri="{9D8B030D-6E8A-4147-A177-3AD203B41FA5}">
                      <a16:colId xmlns:a16="http://schemas.microsoft.com/office/drawing/2014/main" xmlns="" val="20000"/>
                    </a:ext>
                  </a:extLst>
                </a:gridCol>
                <a:gridCol w="1638182">
                  <a:extLst>
                    <a:ext uri="{9D8B030D-6E8A-4147-A177-3AD203B41FA5}">
                      <a16:colId xmlns:a16="http://schemas.microsoft.com/office/drawing/2014/main" xmlns="" val="20001"/>
                    </a:ext>
                  </a:extLst>
                </a:gridCol>
                <a:gridCol w="1710190">
                  <a:extLst>
                    <a:ext uri="{9D8B030D-6E8A-4147-A177-3AD203B41FA5}">
                      <a16:colId xmlns:a16="http://schemas.microsoft.com/office/drawing/2014/main" xmlns="" val="20002"/>
                    </a:ext>
                  </a:extLst>
                </a:gridCol>
                <a:gridCol w="1674186">
                  <a:extLst>
                    <a:ext uri="{9D8B030D-6E8A-4147-A177-3AD203B41FA5}">
                      <a16:colId xmlns:a16="http://schemas.microsoft.com/office/drawing/2014/main" xmlns="" val="20003"/>
                    </a:ext>
                  </a:extLst>
                </a:gridCol>
              </a:tblGrid>
              <a:tr h="710218">
                <a:tc>
                  <a:txBody>
                    <a:bodyPr/>
                    <a:lstStyle/>
                    <a:p>
                      <a:pPr algn="ctr"/>
                      <a:r>
                        <a:rPr kumimoji="1" lang="ja-JP" altLang="en-US" sz="1400" dirty="0">
                          <a:solidFill>
                            <a:schemeClr val="bg1"/>
                          </a:solidFill>
                        </a:rPr>
                        <a:t>改革前の課題</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Why</a:t>
                      </a:r>
                      <a:r>
                        <a:rPr kumimoji="1" lang="ja-JP" altLang="en-US" sz="1400" dirty="0">
                          <a:solidFill>
                            <a:schemeClr val="bg1"/>
                          </a:solidFill>
                        </a:rPr>
                        <a:t>）</a:t>
                      </a:r>
                    </a:p>
                  </a:txBody>
                  <a:tcPr>
                    <a:solidFill>
                      <a:schemeClr val="accent1"/>
                    </a:solidFill>
                  </a:tcPr>
                </a:tc>
                <a:tc>
                  <a:txBody>
                    <a:bodyPr/>
                    <a:lstStyle/>
                    <a:p>
                      <a:pPr algn="ctr"/>
                      <a:r>
                        <a:rPr kumimoji="1" lang="ja-JP" altLang="en-US" sz="1400" dirty="0">
                          <a:solidFill>
                            <a:schemeClr val="bg1"/>
                          </a:solidFill>
                        </a:rPr>
                        <a:t>改革の方向性</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Vision</a:t>
                      </a:r>
                      <a:r>
                        <a:rPr kumimoji="1" lang="ja-JP" altLang="en-US" sz="1400" dirty="0">
                          <a:solidFill>
                            <a:schemeClr val="bg1"/>
                          </a:solidFill>
                        </a:rPr>
                        <a:t>）</a:t>
                      </a:r>
                    </a:p>
                  </a:txBody>
                  <a:tcPr>
                    <a:solidFill>
                      <a:schemeClr val="accent1"/>
                    </a:solidFill>
                  </a:tcPr>
                </a:tc>
                <a:tc>
                  <a:txBody>
                    <a:bodyPr/>
                    <a:lstStyle/>
                    <a:p>
                      <a:pPr algn="ctr"/>
                      <a:r>
                        <a:rPr kumimoji="1" lang="ja-JP" altLang="en-US" sz="1400" dirty="0">
                          <a:solidFill>
                            <a:schemeClr val="bg1"/>
                          </a:solidFill>
                        </a:rPr>
                        <a:t>何をどう改革したか</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What</a:t>
                      </a:r>
                      <a:r>
                        <a:rPr kumimoji="1" lang="ja-JP" altLang="en-US" sz="1400" dirty="0">
                          <a:solidFill>
                            <a:schemeClr val="bg1"/>
                          </a:solidFill>
                        </a:rPr>
                        <a:t>）</a:t>
                      </a:r>
                    </a:p>
                  </a:txBody>
                  <a:tcPr>
                    <a:solidFill>
                      <a:schemeClr val="accent1"/>
                    </a:solidFill>
                  </a:tcPr>
                </a:tc>
                <a:tc>
                  <a:txBody>
                    <a:bodyPr/>
                    <a:lstStyle/>
                    <a:p>
                      <a:pPr algn="ctr"/>
                      <a:r>
                        <a:rPr kumimoji="1" lang="ja-JP" altLang="en-US" sz="1400" dirty="0">
                          <a:solidFill>
                            <a:schemeClr val="bg1"/>
                          </a:solidFill>
                        </a:rPr>
                        <a:t>主な成果</a:t>
                      </a:r>
                      <a:endParaRPr kumimoji="1" lang="en-US" altLang="ja-JP" sz="1400" dirty="0">
                        <a:solidFill>
                          <a:schemeClr val="bg1"/>
                        </a:solidFill>
                      </a:endParaRPr>
                    </a:p>
                    <a:p>
                      <a:pPr algn="ctr"/>
                      <a:r>
                        <a:rPr kumimoji="1" lang="ja-JP" altLang="en-US" sz="1400" dirty="0">
                          <a:solidFill>
                            <a:schemeClr val="bg1"/>
                          </a:solidFill>
                        </a:rPr>
                        <a:t>（</a:t>
                      </a:r>
                      <a:r>
                        <a:rPr kumimoji="1" lang="en-US" altLang="ja-JP" sz="1400" dirty="0">
                          <a:solidFill>
                            <a:schemeClr val="bg1"/>
                          </a:solidFill>
                        </a:rPr>
                        <a:t>Outcome</a:t>
                      </a:r>
                      <a:r>
                        <a:rPr kumimoji="1" lang="ja-JP" altLang="en-US" sz="1400" dirty="0">
                          <a:solidFill>
                            <a:schemeClr val="bg1"/>
                          </a:solidFill>
                        </a:rPr>
                        <a:t>）</a:t>
                      </a:r>
                    </a:p>
                  </a:txBody>
                  <a:tcPr>
                    <a:solidFill>
                      <a:schemeClr val="accent1"/>
                    </a:solidFill>
                  </a:tcPr>
                </a:tc>
                <a:extLst>
                  <a:ext uri="{0D108BD9-81ED-4DB2-BD59-A6C34878D82A}">
                    <a16:rowId xmlns:a16="http://schemas.microsoft.com/office/drawing/2014/main" xmlns="" val="10000"/>
                  </a:ext>
                </a:extLst>
              </a:tr>
              <a:tr h="5363174">
                <a:tc>
                  <a:txBody>
                    <a:bodyPr/>
                    <a:lstStyle/>
                    <a:p>
                      <a:pPr algn="just"/>
                      <a:r>
                        <a:rPr kumimoji="1" lang="ja-JP" altLang="en-US" sz="1200" strike="noStrike" dirty="0"/>
                        <a:t>・市政運営の透明性を確保するとともに、市民との情報共有を一層進める必要がある。</a:t>
                      </a:r>
                      <a:endParaRPr kumimoji="1" lang="en-US" altLang="ja-JP" sz="1200" strike="noStrike" dirty="0"/>
                    </a:p>
                    <a:p>
                      <a:pPr algn="l"/>
                      <a:endParaRPr kumimoji="1" lang="en-US" altLang="ja-JP" sz="1200" strike="noStrike" dirty="0"/>
                    </a:p>
                    <a:p>
                      <a:pPr algn="just"/>
                      <a:r>
                        <a:rPr kumimoji="1" lang="ja-JP" altLang="en-US" sz="1200" strike="noStrike" dirty="0"/>
                        <a:t>・例えば、重要事項の意思決定の場である政策会議（現・戦略会議）等について、会議自体は非公開で開催しており、大阪市の方針や施策の決定にあたり、具体にどのような議論が行われているか（プロセス）までは公表していなかった。</a:t>
                      </a:r>
                      <a:endParaRPr kumimoji="1" lang="en-US" altLang="ja-JP" sz="1200" strike="noStrike" dirty="0"/>
                    </a:p>
                    <a:p>
                      <a:pPr algn="just"/>
                      <a:r>
                        <a:rPr kumimoji="1" lang="ja-JP" altLang="en-US" sz="1200" strike="noStrike" dirty="0"/>
                        <a:t>（議事要旨・資料は事後ホームページに掲載）</a:t>
                      </a:r>
                      <a:endParaRPr kumimoji="1" lang="en-US" altLang="ja-JP" sz="1200" strike="noStrike" dirty="0"/>
                    </a:p>
                    <a:p>
                      <a:pPr algn="l"/>
                      <a:endParaRPr kumimoji="1" lang="en-US" altLang="ja-JP" sz="1200" strike="noStrike" dirty="0"/>
                    </a:p>
                    <a:p>
                      <a:pPr algn="l"/>
                      <a:endParaRPr kumimoji="1" lang="ja-JP" altLang="en-US" sz="1200" b="0" strike="noStrike" dirty="0">
                        <a:solidFill>
                          <a:schemeClr val="tx1"/>
                        </a:solidFill>
                        <a:latin typeface="+mn-ea"/>
                        <a:ea typeface="+mn-ea"/>
                      </a:endParaRPr>
                    </a:p>
                  </a:txBody>
                  <a:tcPr/>
                </a:tc>
                <a:tc>
                  <a:txBody>
                    <a:bodyPr/>
                    <a:lstStyle/>
                    <a:p>
                      <a:pPr algn="just"/>
                      <a:r>
                        <a:rPr lang="ja-JP" altLang="en-US" sz="1200" strike="noStrike" dirty="0"/>
                        <a:t>・施策の発端から決定・実行までの施策プロセスを「見える化」することにより、市政運営の透明性の確保と、市民の市政参加の促進を図り、市民本位の開かれた市政を実現する。</a:t>
                      </a:r>
                      <a:endParaRPr lang="en-US" altLang="ja-JP" sz="1200" b="0" strike="noStrike" dirty="0">
                        <a:solidFill>
                          <a:schemeClr val="tx1"/>
                        </a:solidFill>
                        <a:latin typeface="+mn-ea"/>
                        <a:ea typeface="+mn-ea"/>
                      </a:endParaRPr>
                    </a:p>
                  </a:txBody>
                  <a:tcPr/>
                </a:tc>
                <a:tc>
                  <a:txBody>
                    <a:bodyPr/>
                    <a:lstStyle/>
                    <a:p>
                      <a:pPr algn="just"/>
                      <a:r>
                        <a:rPr kumimoji="1" lang="ja-JP" altLang="en-US" sz="1200" dirty="0"/>
                        <a:t>・「オープン市役所」として、施策プロセスの情報公開にかかる</a:t>
                      </a:r>
                      <a:r>
                        <a:rPr kumimoji="1" lang="en-US" altLang="ja-JP" sz="1200" dirty="0"/>
                        <a:t>4</a:t>
                      </a:r>
                      <a:r>
                        <a:rPr kumimoji="1" lang="ja-JP" altLang="en-US" sz="1200" dirty="0" err="1"/>
                        <a:t>つの</a:t>
                      </a:r>
                      <a:r>
                        <a:rPr kumimoji="1" lang="ja-JP" altLang="en-US" sz="1200" dirty="0"/>
                        <a:t>柱を定めた。</a:t>
                      </a:r>
                      <a:endParaRPr kumimoji="1" lang="en-US" altLang="ja-JP" sz="1200" dirty="0"/>
                    </a:p>
                    <a:p>
                      <a:pPr algn="just"/>
                      <a:r>
                        <a:rPr kumimoji="1" lang="ja-JP" altLang="en-US" sz="1200" dirty="0"/>
                        <a:t>①施策プロセスの見える化</a:t>
                      </a:r>
                      <a:endParaRPr kumimoji="1" lang="en-US" altLang="ja-JP" sz="1200" dirty="0"/>
                    </a:p>
                    <a:p>
                      <a:pPr algn="just">
                        <a:buFontTx/>
                        <a:buChar char="-"/>
                      </a:pPr>
                      <a:r>
                        <a:rPr kumimoji="1" lang="ja-JP" altLang="en-US" sz="1100" dirty="0"/>
                        <a:t> 施策カルテの作成</a:t>
                      </a:r>
                      <a:endParaRPr kumimoji="1" lang="en-US" altLang="ja-JP" sz="1100" dirty="0"/>
                    </a:p>
                    <a:p>
                      <a:pPr algn="just">
                        <a:buFontTx/>
                        <a:buNone/>
                      </a:pPr>
                      <a:r>
                        <a:rPr lang="ja-JP" altLang="en-US" sz="1100" dirty="0"/>
                        <a:t>（施策の概要、きっかけは何か、今後の予定など）</a:t>
                      </a:r>
                      <a:endParaRPr kumimoji="1" lang="en-US" altLang="ja-JP" sz="1100" dirty="0"/>
                    </a:p>
                    <a:p>
                      <a:pPr algn="just">
                        <a:buFontTx/>
                        <a:buChar char="-"/>
                      </a:pPr>
                      <a:r>
                        <a:rPr kumimoji="1" lang="ja-JP" altLang="en-US" sz="1100" dirty="0"/>
                        <a:t> 戦略会議・府市統合 本</a:t>
                      </a:r>
                      <a:endParaRPr kumimoji="1" lang="en-US" altLang="ja-JP" sz="1100" dirty="0"/>
                    </a:p>
                    <a:p>
                      <a:pPr algn="just">
                        <a:buFontTx/>
                        <a:buNone/>
                      </a:pPr>
                      <a:r>
                        <a:rPr kumimoji="1" lang="en-US" altLang="ja-JP" sz="1100" baseline="0" dirty="0"/>
                        <a:t>  </a:t>
                      </a:r>
                      <a:r>
                        <a:rPr kumimoji="1" lang="ja-JP" altLang="en-US" sz="1100" dirty="0"/>
                        <a:t>部会議などの庁内会議 </a:t>
                      </a:r>
                      <a:endParaRPr kumimoji="1" lang="en-US" altLang="ja-JP" sz="1100" dirty="0"/>
                    </a:p>
                    <a:p>
                      <a:pPr algn="just">
                        <a:buFontTx/>
                        <a:buNone/>
                      </a:pPr>
                      <a:r>
                        <a:rPr kumimoji="1" lang="en-US" altLang="ja-JP" sz="1100" dirty="0"/>
                        <a:t>  </a:t>
                      </a:r>
                      <a:r>
                        <a:rPr kumimoji="1" lang="ja-JP" altLang="en-US" sz="1100" dirty="0"/>
                        <a:t>内容の公表（プレスオー　プン及び事後の公表）</a:t>
                      </a:r>
                      <a:endParaRPr kumimoji="1" lang="en-US" altLang="ja-JP" sz="1100" dirty="0"/>
                    </a:p>
                    <a:p>
                      <a:pPr algn="just"/>
                      <a:r>
                        <a:rPr kumimoji="1" lang="en-US" altLang="ja-JP" sz="1100" dirty="0"/>
                        <a:t>-</a:t>
                      </a:r>
                      <a:r>
                        <a:rPr kumimoji="1" lang="en-US" altLang="ja-JP" sz="1100" baseline="0" dirty="0"/>
                        <a:t> </a:t>
                      </a:r>
                      <a:r>
                        <a:rPr kumimoji="1" lang="ja-JP" altLang="en-US" sz="1100" dirty="0"/>
                        <a:t>要綱・要領等の公表</a:t>
                      </a:r>
                      <a:endParaRPr kumimoji="1" lang="en-US" altLang="ja-JP" sz="1100" dirty="0"/>
                    </a:p>
                    <a:p>
                      <a:pPr algn="just"/>
                      <a:r>
                        <a:rPr kumimoji="1" lang="ja-JP" altLang="en-US" sz="1200" dirty="0"/>
                        <a:t>②予算編成過程の公表</a:t>
                      </a:r>
                      <a:endParaRPr kumimoji="1" lang="en-US" altLang="ja-JP" sz="1200" dirty="0"/>
                    </a:p>
                    <a:p>
                      <a:pPr algn="just"/>
                      <a:r>
                        <a:rPr kumimoji="1" lang="ja-JP" altLang="en-US" sz="1100" dirty="0"/>
                        <a:t>（</a:t>
                      </a:r>
                      <a:r>
                        <a:rPr lang="ja-JP" altLang="en-US" sz="1100" dirty="0"/>
                        <a:t>予算編成の基本的な考え方や各所属の予算要求状況、市長ヒアリングなど</a:t>
                      </a:r>
                      <a:r>
                        <a:rPr kumimoji="1" lang="ja-JP" altLang="en-US" sz="1100" dirty="0"/>
                        <a:t>）</a:t>
                      </a:r>
                      <a:endParaRPr kumimoji="1" lang="en-US" altLang="ja-JP" sz="1100" dirty="0"/>
                    </a:p>
                    <a:p>
                      <a:pPr algn="just"/>
                      <a:r>
                        <a:rPr kumimoji="1" lang="ja-JP" altLang="en-US" sz="1200" dirty="0"/>
                        <a:t>③公金支出情報の公表</a:t>
                      </a:r>
                      <a:endParaRPr kumimoji="1" lang="en-US" altLang="ja-JP" sz="1200" dirty="0"/>
                    </a:p>
                    <a:p>
                      <a:pPr algn="just"/>
                      <a:r>
                        <a:rPr kumimoji="1" lang="ja-JP" altLang="en-US" sz="1100" dirty="0"/>
                        <a:t>（</a:t>
                      </a:r>
                      <a:r>
                        <a:rPr lang="ja-JP" altLang="en-US" sz="1100" dirty="0"/>
                        <a:t>支払日、支払額、支払内容など</a:t>
                      </a:r>
                      <a:r>
                        <a:rPr kumimoji="1" lang="ja-JP" altLang="en-US" sz="1100" dirty="0"/>
                        <a:t>）</a:t>
                      </a:r>
                      <a:endParaRPr kumimoji="1" lang="en-US" altLang="ja-JP" sz="1200" dirty="0"/>
                    </a:p>
                    <a:p>
                      <a:pPr algn="just"/>
                      <a:r>
                        <a:rPr kumimoji="1" lang="ja-JP" altLang="en-US" sz="1200" dirty="0"/>
                        <a:t>④市民の声の見える化</a:t>
                      </a:r>
                      <a:endParaRPr kumimoji="1" lang="en-US" altLang="ja-JP" sz="1200" dirty="0"/>
                    </a:p>
                    <a:p>
                      <a:pPr algn="just"/>
                      <a:r>
                        <a:rPr kumimoji="1" lang="ja-JP" altLang="en-US" sz="1200" kern="1200" dirty="0">
                          <a:solidFill>
                            <a:schemeClr val="tx1"/>
                          </a:solidFill>
                          <a:latin typeface="+mn-lt"/>
                          <a:ea typeface="+mn-ea"/>
                          <a:cs typeface="+mn-cs"/>
                        </a:rPr>
                        <a:t>（</a:t>
                      </a:r>
                      <a:r>
                        <a:rPr kumimoji="1" lang="zh-TW" altLang="en-US" sz="1200" kern="1200" dirty="0">
                          <a:solidFill>
                            <a:schemeClr val="tx1"/>
                          </a:solidFill>
                          <a:latin typeface="ＭＳ Ｐゴシック" panose="020B0600070205080204" pitchFamily="50" charset="-128"/>
                          <a:ea typeface="ＭＳ Ｐゴシック" panose="020B0600070205080204" pitchFamily="50" charset="-128"/>
                          <a:cs typeface="+mn-cs"/>
                        </a:rPr>
                        <a:t>原則</a:t>
                      </a:r>
                      <a:r>
                        <a:rPr kumimoji="1" lang="ja-JP" altLang="en-US" sz="1200" kern="1200" dirty="0" err="1">
                          <a:solidFill>
                            <a:schemeClr val="tx1"/>
                          </a:solidFill>
                          <a:latin typeface="ＭＳ Ｐゴシック" panose="020B0600070205080204" pitchFamily="50" charset="-128"/>
                          <a:ea typeface="ＭＳ Ｐゴシック" panose="020B0600070205080204" pitchFamily="50" charset="-128"/>
                          <a:cs typeface="+mn-cs"/>
                        </a:rPr>
                        <a:t>、</a:t>
                      </a:r>
                      <a:r>
                        <a:rPr kumimoji="1" lang="zh-TW" altLang="en-US" sz="1200" kern="1200" dirty="0">
                          <a:solidFill>
                            <a:schemeClr val="tx1"/>
                          </a:solidFill>
                          <a:latin typeface="ＭＳ Ｐゴシック" panose="020B0600070205080204" pitchFamily="50" charset="-128"/>
                          <a:ea typeface="ＭＳ Ｐゴシック" panose="020B0600070205080204" pitchFamily="50" charset="-128"/>
                          <a:cs typeface="+mn-cs"/>
                        </a:rPr>
                        <a:t>全件公表</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algn="just"/>
                      <a:endParaRPr kumimoji="1" lang="en-US" altLang="ja-JP" sz="1100" dirty="0"/>
                    </a:p>
                    <a:p>
                      <a:pPr algn="just"/>
                      <a:r>
                        <a:rPr kumimoji="1" lang="ja-JP" altLang="en-US" sz="1200" dirty="0"/>
                        <a:t>・上記の取組み以外に、大阪市特別顧問及び特別参与の職務実施状況について、府と同様に別途公表。</a:t>
                      </a:r>
                      <a:endParaRPr kumimoji="1" lang="en-US" altLang="ja-JP"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・市政の透明性や、市民との情報共有が一層高まり、市民本位の開かれた市政の実現に向け前進した。</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大阪市がどのように施策を決定し進めていくのかわかりやすい</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と肯定的に</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答えた市民の割合　</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2012</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年度　</a:t>
                      </a:r>
                      <a:r>
                        <a:rPr kumimoji="1" lang="en-US" altLang="ja-JP" sz="1100" b="0" i="0" u="none" strike="noStrike" kern="1200" cap="none" spc="0" normalizeH="0" baseline="0" noProof="0" dirty="0">
                          <a:ln>
                            <a:noFill/>
                          </a:ln>
                          <a:solidFill>
                            <a:prstClr val="black"/>
                          </a:solidFill>
                          <a:effectLst/>
                          <a:uLnTx/>
                          <a:uFillTx/>
                          <a:latin typeface="+mn-lt"/>
                          <a:ea typeface="+mn-ea"/>
                          <a:cs typeface="+mn-cs"/>
                        </a:rPr>
                        <a:t>56</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n-lt"/>
                          <a:ea typeface="+mn-ea"/>
                          <a:cs typeface="+mn-cs"/>
                        </a:rPr>
                        <a:t>2013</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年度　</a:t>
                      </a:r>
                      <a:r>
                        <a:rPr kumimoji="1" lang="en-US" altLang="ja-JP" sz="1100" b="0" i="0" u="none" strike="noStrike" kern="1200" cap="none" spc="0" normalizeH="0" baseline="0" noProof="0" dirty="0">
                          <a:ln>
                            <a:noFill/>
                          </a:ln>
                          <a:solidFill>
                            <a:prstClr val="black"/>
                          </a:solidFill>
                          <a:effectLst/>
                          <a:uLnTx/>
                          <a:uFillTx/>
                          <a:latin typeface="+mn-lt"/>
                          <a:ea typeface="+mn-ea"/>
                          <a:cs typeface="+mn-cs"/>
                        </a:rPr>
                        <a:t>60</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lt"/>
                          <a:ea typeface="+mn-ea"/>
                          <a:cs typeface="+mn-cs"/>
                        </a:rPr>
                        <a:t>2014</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59</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　</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lt"/>
                          <a:ea typeface="+mn-ea"/>
                          <a:cs typeface="+mn-cs"/>
                        </a:rPr>
                        <a:t>2015</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59</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76</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a:t>
                      </a:r>
                      <a:r>
                        <a:rPr kumimoji="1" lang="ja-JP" altLang="en-US" sz="1100" b="0" i="0" u="none" strike="noStrike" kern="1200" cap="none" spc="0" normalizeH="0" baseline="0" noProof="0" dirty="0">
                          <a:ln>
                            <a:noFill/>
                          </a:ln>
                          <a:solidFill>
                            <a:prstClr val="black"/>
                          </a:solidFill>
                          <a:effectLst/>
                          <a:uLnTx/>
                          <a:uFillTx/>
                          <a:latin typeface="+mn-lt"/>
                          <a:ea typeface="+mn-ea"/>
                          <a:cs typeface="+mn-cs"/>
                        </a:rPr>
                        <a:t>　</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100" b="0" i="0" u="none" strike="noStrike" kern="1200" cap="none" spc="0" normalizeH="0" baseline="0" noProof="0" dirty="0">
                          <a:ln>
                            <a:noFill/>
                          </a:ln>
                          <a:solidFill>
                            <a:schemeClr val="tx1"/>
                          </a:solidFill>
                          <a:effectLst/>
                          <a:uLnTx/>
                          <a:uFillTx/>
                          <a:latin typeface="+mn-lt"/>
                          <a:ea typeface="+mn-ea"/>
                          <a:cs typeface="+mn-cs"/>
                        </a:rPr>
                        <a:t>72</a:t>
                      </a:r>
                      <a:r>
                        <a:rPr kumimoji="1" lang="ja-JP" altLang="en-US" sz="1100" b="0" i="0" u="none" strike="noStrike" kern="1200" cap="none" spc="0" normalizeH="0" baseline="0" noProof="0" dirty="0">
                          <a:ln>
                            <a:noFill/>
                          </a:ln>
                          <a:solidFill>
                            <a:schemeClr val="tx1"/>
                          </a:solidFill>
                          <a:effectLst/>
                          <a:uLnTx/>
                          <a:uFillTx/>
                          <a:latin typeface="+mn-lt"/>
                          <a:ea typeface="+mn-ea"/>
                          <a:cs typeface="+mn-cs"/>
                        </a:rPr>
                        <a:t>％　</a:t>
                      </a:r>
                      <a:endParaRPr kumimoji="1" lang="en-US" altLang="ja-JP" sz="1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lt"/>
                          <a:ea typeface="+mn-ea"/>
                          <a:cs typeface="+mn-cs"/>
                        </a:rPr>
                        <a:t>（市政モニターアンケートより）</a:t>
                      </a:r>
                      <a:endParaRPr kumimoji="1" lang="en-US" altLang="ja-JP"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・公開で実施した戦略会議の回数</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2012</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年度：</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17</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件</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/18</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件</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2013</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年度：</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10</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件</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/14</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件</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2014</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4</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9</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  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件</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algn="l"/>
                      <a:endParaRPr kumimoji="1" lang="en-US" altLang="ja-JP" sz="1200" strike="noStrike" dirty="0">
                        <a:solidFill>
                          <a:schemeClr val="tx1"/>
                        </a:solidFill>
                      </a:endParaRPr>
                    </a:p>
                  </a:txBody>
                  <a:tcP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17186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7308304" y="1052737"/>
            <a:ext cx="1728192" cy="3609696"/>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339752" y="1052737"/>
            <a:ext cx="1584176" cy="3240360"/>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0"/>
            <a:ext cx="2411760" cy="338554"/>
          </a:xfrm>
          <a:prstGeom prst="rect">
            <a:avLst/>
          </a:prstGeom>
          <a:noFill/>
        </p:spPr>
        <p:txBody>
          <a:bodyPr wrap="square" rtlCol="0">
            <a:spAutoFit/>
          </a:bodyPr>
          <a:lstStyle/>
          <a:p>
            <a:r>
              <a:rPr lang="ja-JP" altLang="en-US" sz="1600" u="sng" dirty="0"/>
              <a:t>生活保護の適正実施</a:t>
            </a:r>
            <a:endParaRPr kumimoji="1" lang="en-US" altLang="ja-JP" sz="1600" u="sng" dirty="0"/>
          </a:p>
        </p:txBody>
      </p:sp>
      <p:sp>
        <p:nvSpPr>
          <p:cNvPr id="5" name="テキスト ボックス 4"/>
          <p:cNvSpPr txBox="1"/>
          <p:nvPr/>
        </p:nvSpPr>
        <p:spPr>
          <a:xfrm>
            <a:off x="0" y="476672"/>
            <a:ext cx="2411760" cy="4185761"/>
          </a:xfrm>
          <a:prstGeom prst="rect">
            <a:avLst/>
          </a:prstGeom>
          <a:noFill/>
        </p:spPr>
        <p:txBody>
          <a:bodyPr wrap="square" rtlCol="0">
            <a:spAutoFit/>
          </a:bodyPr>
          <a:lstStyle/>
          <a:p>
            <a:r>
              <a:rPr kumimoji="1" lang="ja-JP" altLang="en-US" sz="1400" dirty="0"/>
              <a:t>①分野：　－</a:t>
            </a:r>
            <a:endParaRPr kumimoji="1" lang="en-US" altLang="ja-JP" sz="1400" dirty="0"/>
          </a:p>
          <a:p>
            <a:endParaRPr lang="en-US" altLang="ja-JP" sz="1400" dirty="0"/>
          </a:p>
          <a:p>
            <a:r>
              <a:rPr kumimoji="1" lang="ja-JP" altLang="en-US" sz="1400" dirty="0"/>
              <a:t>②タイプ</a:t>
            </a:r>
            <a:endParaRPr kumimoji="1" lang="en-US" altLang="ja-JP" sz="1400" dirty="0"/>
          </a:p>
          <a:p>
            <a:r>
              <a:rPr lang="ja-JP" altLang="en-US" sz="1400" dirty="0"/>
              <a:t>　　☑　政策イノベーション</a:t>
            </a:r>
            <a:endParaRPr lang="en-US" altLang="ja-JP" sz="1400" dirty="0"/>
          </a:p>
          <a:p>
            <a:r>
              <a:rPr kumimoji="1" lang="ja-JP" altLang="en-US" sz="1400" dirty="0"/>
              <a:t>　　</a:t>
            </a:r>
            <a:r>
              <a:rPr lang="ja-JP" altLang="en-US" sz="1400" dirty="0"/>
              <a:t>□　</a:t>
            </a:r>
            <a:r>
              <a:rPr kumimoji="1" lang="ja-JP" altLang="en-US" sz="1400" dirty="0"/>
              <a:t>執行の刷新</a:t>
            </a:r>
            <a:endParaRPr kumimoji="1" lang="en-US" altLang="ja-JP" sz="1400" dirty="0"/>
          </a:p>
          <a:p>
            <a:endParaRPr lang="en-US" altLang="ja-JP" sz="1400" dirty="0"/>
          </a:p>
          <a:p>
            <a:r>
              <a:rPr lang="ja-JP" altLang="en-US" sz="1400" dirty="0"/>
              <a:t>③改革スタイル</a:t>
            </a:r>
            <a:endParaRPr lang="en-US" altLang="ja-JP" sz="1400" dirty="0"/>
          </a:p>
          <a:p>
            <a:r>
              <a:rPr lang="ja-JP" altLang="en-US" sz="1400" dirty="0"/>
              <a:t>　　□　投資・予算</a:t>
            </a:r>
            <a:endParaRPr lang="en-US" altLang="ja-JP" sz="1400" dirty="0"/>
          </a:p>
          <a:p>
            <a:r>
              <a:rPr lang="ja-JP" altLang="en-US" sz="1400" dirty="0"/>
              <a:t>　　☑ 　条例・規則・運用ﾙｰﾙ</a:t>
            </a:r>
            <a:endParaRPr lang="en-US" altLang="ja-JP" sz="1400" dirty="0"/>
          </a:p>
          <a:p>
            <a:r>
              <a:rPr lang="ja-JP" altLang="en-US" sz="1400" dirty="0"/>
              <a:t>　　□　組織・経営形態</a:t>
            </a:r>
            <a:endParaRPr lang="en-US" altLang="ja-JP" sz="1400" dirty="0"/>
          </a:p>
          <a:p>
            <a:r>
              <a:rPr lang="ja-JP" altLang="en-US" sz="1400" dirty="0"/>
              <a:t>　　□　権限移譲</a:t>
            </a:r>
            <a:endParaRPr lang="en-US" altLang="ja-JP" sz="1400" dirty="0"/>
          </a:p>
          <a:p>
            <a:endParaRPr kumimoji="1" lang="en-US" altLang="ja-JP" sz="1400" dirty="0"/>
          </a:p>
          <a:p>
            <a:r>
              <a:rPr lang="ja-JP" altLang="en-US" sz="1400" dirty="0"/>
              <a:t>④担当部局</a:t>
            </a:r>
            <a:endParaRPr lang="en-US" altLang="ja-JP" sz="1400" dirty="0"/>
          </a:p>
          <a:p>
            <a:r>
              <a:rPr kumimoji="1" lang="ja-JP" altLang="en-US" sz="1400" dirty="0"/>
              <a:t>　　市　福祉局</a:t>
            </a:r>
            <a:endParaRPr kumimoji="1" lang="en-US" altLang="ja-JP" sz="1400" dirty="0"/>
          </a:p>
          <a:p>
            <a:endParaRPr kumimoji="1" lang="en-US" altLang="ja-JP" sz="1400" dirty="0"/>
          </a:p>
          <a:p>
            <a:r>
              <a:rPr lang="ja-JP" altLang="en-US" sz="1400" dirty="0"/>
              <a:t>⑤時期</a:t>
            </a:r>
            <a:endParaRPr lang="en-US" altLang="ja-JP" sz="1400" dirty="0"/>
          </a:p>
          <a:p>
            <a:r>
              <a:rPr kumimoji="1" lang="ja-JP" altLang="en-US" sz="1400" dirty="0"/>
              <a:t>　生活保護行政特別調査</a:t>
            </a:r>
            <a:endParaRPr kumimoji="1" lang="en-US" altLang="ja-JP" sz="1400" dirty="0"/>
          </a:p>
          <a:p>
            <a:r>
              <a:rPr lang="ja-JP" altLang="en-US" sz="1400" dirty="0"/>
              <a:t>　</a:t>
            </a:r>
            <a:r>
              <a:rPr kumimoji="1" lang="ja-JP" altLang="en-US" sz="1400" dirty="0"/>
              <a:t> プロジェクトチームの設置</a:t>
            </a:r>
            <a:endParaRPr kumimoji="1" lang="en-US" altLang="ja-JP" sz="1400" dirty="0"/>
          </a:p>
          <a:p>
            <a:r>
              <a:rPr kumimoji="1" lang="ja-JP" altLang="en-US" sz="1400" dirty="0"/>
              <a:t>　（</a:t>
            </a:r>
            <a:r>
              <a:rPr lang="en-US" altLang="ja-JP" sz="1400" dirty="0"/>
              <a:t>2009</a:t>
            </a:r>
            <a:r>
              <a:rPr lang="ja-JP" altLang="en-US" sz="1400" dirty="0"/>
              <a:t>年</a:t>
            </a:r>
            <a:r>
              <a:rPr lang="en-US" altLang="ja-JP" sz="1400" dirty="0"/>
              <a:t>9</a:t>
            </a:r>
            <a:r>
              <a:rPr lang="ja-JP" altLang="en-US" sz="1400" dirty="0"/>
              <a:t>月）以降</a:t>
            </a:r>
            <a:r>
              <a:rPr kumimoji="1" lang="ja-JP" altLang="en-US" sz="1400" dirty="0"/>
              <a:t>順次実施</a:t>
            </a:r>
          </a:p>
        </p:txBody>
      </p:sp>
      <p:graphicFrame>
        <p:nvGraphicFramePr>
          <p:cNvPr id="6" name="表 5"/>
          <p:cNvGraphicFramePr>
            <a:graphicFrameLocks noGrp="1"/>
          </p:cNvGraphicFramePr>
          <p:nvPr>
            <p:extLst/>
          </p:nvPr>
        </p:nvGraphicFramePr>
        <p:xfrm>
          <a:off x="2339752" y="476672"/>
          <a:ext cx="6696744" cy="5976663"/>
        </p:xfrm>
        <a:graphic>
          <a:graphicData uri="http://schemas.openxmlformats.org/drawingml/2006/table">
            <a:tbl>
              <a:tblPr firstRow="1">
                <a:tableStyleId>{5C22544A-7EE6-4342-B048-85BDC9FD1C3A}</a:tableStyleId>
              </a:tblPr>
              <a:tblGrid>
                <a:gridCol w="1674186">
                  <a:extLst>
                    <a:ext uri="{9D8B030D-6E8A-4147-A177-3AD203B41FA5}">
                      <a16:colId xmlns:a16="http://schemas.microsoft.com/office/drawing/2014/main" xmlns="" val="20000"/>
                    </a:ext>
                  </a:extLst>
                </a:gridCol>
                <a:gridCol w="1674186">
                  <a:extLst>
                    <a:ext uri="{9D8B030D-6E8A-4147-A177-3AD203B41FA5}">
                      <a16:colId xmlns:a16="http://schemas.microsoft.com/office/drawing/2014/main" xmlns="" val="20001"/>
                    </a:ext>
                  </a:extLst>
                </a:gridCol>
                <a:gridCol w="1674186">
                  <a:extLst>
                    <a:ext uri="{9D8B030D-6E8A-4147-A177-3AD203B41FA5}">
                      <a16:colId xmlns:a16="http://schemas.microsoft.com/office/drawing/2014/main" xmlns="" val="20002"/>
                    </a:ext>
                  </a:extLst>
                </a:gridCol>
                <a:gridCol w="1674186">
                  <a:extLst>
                    <a:ext uri="{9D8B030D-6E8A-4147-A177-3AD203B41FA5}">
                      <a16:colId xmlns:a16="http://schemas.microsoft.com/office/drawing/2014/main" xmlns="" val="20003"/>
                    </a:ext>
                  </a:extLst>
                </a:gridCol>
              </a:tblGrid>
              <a:tr h="548140">
                <a:tc>
                  <a:txBody>
                    <a:bodyPr/>
                    <a:lstStyle/>
                    <a:p>
                      <a:pPr algn="ctr"/>
                      <a:r>
                        <a:rPr kumimoji="1" lang="ja-JP" altLang="en-US" sz="1400" dirty="0"/>
                        <a:t>改革前の課題</a:t>
                      </a:r>
                      <a:endParaRPr kumimoji="1" lang="en-US" altLang="ja-JP" sz="1400" dirty="0"/>
                    </a:p>
                    <a:p>
                      <a:pPr algn="ctr"/>
                      <a:r>
                        <a:rPr kumimoji="1" lang="ja-JP" altLang="en-US" sz="1400" dirty="0"/>
                        <a:t>（</a:t>
                      </a:r>
                      <a:r>
                        <a:rPr kumimoji="1" lang="en-US" altLang="ja-JP" sz="1400" dirty="0"/>
                        <a:t>Why</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改革の方向性</a:t>
                      </a:r>
                      <a:endParaRPr kumimoji="1" lang="en-US" altLang="ja-JP" sz="1400" dirty="0"/>
                    </a:p>
                    <a:p>
                      <a:pPr algn="ctr"/>
                      <a:r>
                        <a:rPr kumimoji="1" lang="ja-JP" altLang="en-US" sz="1400" dirty="0"/>
                        <a:t>（</a:t>
                      </a:r>
                      <a:r>
                        <a:rPr kumimoji="1" lang="en-US" altLang="ja-JP" sz="1400" dirty="0"/>
                        <a:t>Vision</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何をどう改革したか</a:t>
                      </a:r>
                      <a:endParaRPr kumimoji="1" lang="en-US" altLang="ja-JP" sz="1400" dirty="0"/>
                    </a:p>
                    <a:p>
                      <a:pPr algn="ctr"/>
                      <a:r>
                        <a:rPr kumimoji="1" lang="ja-JP" altLang="en-US" sz="1400" dirty="0"/>
                        <a:t>（</a:t>
                      </a:r>
                      <a:r>
                        <a:rPr kumimoji="1" lang="en-US" altLang="ja-JP" sz="1400" dirty="0"/>
                        <a:t>What</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主な成果</a:t>
                      </a:r>
                      <a:endParaRPr kumimoji="1" lang="en-US" altLang="ja-JP" sz="1400" dirty="0"/>
                    </a:p>
                    <a:p>
                      <a:pPr algn="ctr"/>
                      <a:r>
                        <a:rPr kumimoji="1" lang="ja-JP" altLang="en-US" sz="1400" dirty="0"/>
                        <a:t>（</a:t>
                      </a:r>
                      <a:r>
                        <a:rPr kumimoji="1" lang="en-US" altLang="ja-JP" sz="1400" dirty="0"/>
                        <a:t>Outcome</a:t>
                      </a:r>
                      <a:r>
                        <a:rPr kumimoji="1" lang="ja-JP" alt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28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2013</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年に</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改正された生活保護法では</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、これまでの本市の提案・要望事項が数多く盛り込まれた。しかしながら、</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医療費の一部自己負担の導入、高齢者向けの新たな生活保障制度の創設、不正受給対策推進のための福祉事務所のさらなる権限強化など、</a:t>
                      </a:r>
                      <a:r>
                        <a:rPr kumimoji="1" lang="ja-JP" altLang="ja-JP" sz="1200" b="0" i="0" u="none" strike="noStrike" kern="1200" cap="none" spc="0" normalizeH="0" baseline="0" noProof="0" dirty="0">
                          <a:ln>
                            <a:noFill/>
                          </a:ln>
                          <a:solidFill>
                            <a:schemeClr val="tx1"/>
                          </a:solidFill>
                          <a:effectLst/>
                          <a:uLnTx/>
                          <a:uFillTx/>
                          <a:latin typeface="+mn-lt"/>
                          <a:ea typeface="+mn-ea"/>
                          <a:cs typeface="+mn-cs"/>
                        </a:rPr>
                        <a:t>法改正に反映されなかった要望事項や法改正後、新たに発生した課題等</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が存在するため、さらなる制度改正が必要である。</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u="none" dirty="0">
                          <a:solidFill>
                            <a:schemeClr val="tx1"/>
                          </a:solidFill>
                        </a:rPr>
                        <a:t>【</a:t>
                      </a:r>
                      <a:r>
                        <a:rPr kumimoji="1" lang="ja-JP" altLang="en-US" sz="1200" b="0" u="none" dirty="0">
                          <a:solidFill>
                            <a:schemeClr val="tx1"/>
                          </a:solidFill>
                        </a:rPr>
                        <a:t>生活保護制度の抜本的改革</a:t>
                      </a:r>
                      <a:r>
                        <a:rPr kumimoji="1" lang="en-US" altLang="ja-JP" sz="1200" b="0" u="none" dirty="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u="none"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rPr>
                        <a:t>・国への制度改革提案・要望</a:t>
                      </a:r>
                      <a:endParaRPr kumimoji="1" lang="en-US" altLang="ja-JP" sz="1200" b="0" u="none" dirty="0">
                        <a:solidFill>
                          <a:schemeClr val="tx1"/>
                        </a:solidFill>
                      </a:endParaRPr>
                    </a:p>
                    <a:p>
                      <a:pPr algn="l">
                        <a:tabLst/>
                      </a:pPr>
                      <a:endParaRPr kumimoji="1" lang="en-US" altLang="ja-JP" sz="1200" b="0" u="none" dirty="0">
                        <a:solidFill>
                          <a:schemeClr val="tx1"/>
                        </a:solidFill>
                      </a:endParaRPr>
                    </a:p>
                    <a:p>
                      <a:pPr algn="l">
                        <a:tabLst/>
                      </a:pPr>
                      <a:endParaRPr kumimoji="1" lang="en-US" altLang="ja-JP" sz="1200" b="0" u="none" dirty="0">
                        <a:solidFill>
                          <a:schemeClr val="tx1"/>
                        </a:solidFill>
                      </a:endParaRPr>
                    </a:p>
                    <a:p>
                      <a:pPr algn="l">
                        <a:tabLst/>
                      </a:pPr>
                      <a:endParaRPr kumimoji="1" lang="en-US" altLang="ja-JP" sz="1200" b="0" u="none" dirty="0">
                        <a:solidFill>
                          <a:schemeClr val="tx1"/>
                        </a:solidFill>
                      </a:endParaRPr>
                    </a:p>
                    <a:p>
                      <a:pPr algn="l">
                        <a:tabLst/>
                      </a:pPr>
                      <a:endParaRPr kumimoji="1" lang="en-US" altLang="ja-JP" sz="1200" b="0" u="none" dirty="0">
                        <a:solidFill>
                          <a:schemeClr val="tx1"/>
                        </a:solidFill>
                      </a:endParaRPr>
                    </a:p>
                    <a:p>
                      <a:pPr algn="l">
                        <a:tabLst/>
                      </a:pPr>
                      <a:r>
                        <a:rPr kumimoji="1" lang="en-US" altLang="ja-JP" sz="1200" b="0" u="none" dirty="0">
                          <a:solidFill>
                            <a:schemeClr val="tx1"/>
                          </a:solidFill>
                        </a:rPr>
                        <a:t>【</a:t>
                      </a:r>
                      <a:r>
                        <a:rPr kumimoji="1" lang="ja-JP" altLang="en-US" sz="1200" b="0" u="none" dirty="0">
                          <a:solidFill>
                            <a:schemeClr val="tx1"/>
                          </a:solidFill>
                        </a:rPr>
                        <a:t>生活保護の適正化に向けた取組の推進</a:t>
                      </a:r>
                      <a:r>
                        <a:rPr kumimoji="1" lang="en-US" altLang="ja-JP" sz="1200" b="0" u="none" dirty="0">
                          <a:solidFill>
                            <a:schemeClr val="tx1"/>
                          </a:solidFill>
                        </a:rPr>
                        <a:t>】</a:t>
                      </a:r>
                    </a:p>
                    <a:p>
                      <a:pPr algn="l"/>
                      <a:r>
                        <a:rPr kumimoji="1" lang="ja-JP" altLang="en-US" sz="1200" b="0" u="none" dirty="0">
                          <a:solidFill>
                            <a:schemeClr val="tx1"/>
                          </a:solidFill>
                        </a:rPr>
                        <a:t>・不正受給対策</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・医療扶助の適正化</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・就労自立支援</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・市独自の抜本的改革提案をはじめ、あらゆる機会を通じて国に対して制度改革提案・要望を実施</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・不正受給調査専任チームを全区に設置</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・被保護者への適正受診支援事業に取り組み、医療扶助を適正化</a:t>
                      </a:r>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endParaRPr kumimoji="1" lang="en-US" altLang="ja-JP" sz="1200" b="0" u="none" dirty="0">
                        <a:solidFill>
                          <a:schemeClr val="tx1"/>
                        </a:solidFill>
                      </a:endParaRPr>
                    </a:p>
                    <a:p>
                      <a:pPr algn="l"/>
                      <a:r>
                        <a:rPr kumimoji="1" lang="ja-JP" altLang="en-US" sz="1200" b="0" u="none" dirty="0">
                          <a:solidFill>
                            <a:schemeClr val="tx1"/>
                          </a:solidFill>
                        </a:rPr>
                        <a:t>・総合就職サポート事業</a:t>
                      </a:r>
                      <a:endParaRPr kumimoji="1" lang="en-US" altLang="ja-JP" sz="1200" b="0" u="none" dirty="0">
                        <a:solidFill>
                          <a:schemeClr val="tx1"/>
                        </a:solidFill>
                      </a:endParaRPr>
                    </a:p>
                    <a:p>
                      <a:pPr algn="l"/>
                      <a:r>
                        <a:rPr kumimoji="1" lang="ja-JP" altLang="en-US" sz="1200" b="0" u="none" dirty="0">
                          <a:solidFill>
                            <a:schemeClr val="tx1"/>
                          </a:solidFill>
                        </a:rPr>
                        <a:t>・ハローワークの常設窓口を区役所に設置</a:t>
                      </a:r>
                      <a:endParaRPr kumimoji="1" lang="en-US" altLang="ja-JP" sz="1200" b="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年通常国会において改正法案が審議され、生活保護法が改正された。</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・被保護世帯</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2015</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月から</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月まで</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30</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カ月連続で対前年同月比マイナス</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・生活保護費</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　予算額は</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2013</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年度以降、</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6</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年連続で対前年度比マイナス</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(2012</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147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(2017</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2018</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年度　▲</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41</a:t>
                      </a:r>
                      <a:r>
                        <a:rPr kumimoji="1" lang="ja-JP" altLang="en-US" sz="1200" b="0" i="0" u="none" strike="noStrike" kern="1200" cap="none" spc="0" normalizeH="0" baseline="0" noProof="0" dirty="0">
                          <a:ln>
                            <a:noFill/>
                          </a:ln>
                          <a:solidFill>
                            <a:schemeClr val="tx1"/>
                          </a:solidFill>
                          <a:effectLst/>
                          <a:uLnTx/>
                          <a:uFillTx/>
                          <a:latin typeface="+mn-lt"/>
                          <a:ea typeface="+mn-ea"/>
                          <a:cs typeface="+mn-cs"/>
                        </a:rPr>
                        <a:t>億円</a:t>
                      </a:r>
                      <a:r>
                        <a:rPr kumimoji="1" lang="en-US" altLang="ja-JP" sz="12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FF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8" name="テキスト ボックス 7"/>
          <p:cNvSpPr txBox="1"/>
          <p:nvPr/>
        </p:nvSpPr>
        <p:spPr>
          <a:xfrm>
            <a:off x="8388424" y="0"/>
            <a:ext cx="720080" cy="344710"/>
          </a:xfrm>
          <a:prstGeom prst="rect">
            <a:avLst/>
          </a:prstGeom>
          <a:noFill/>
        </p:spPr>
        <p:txBody>
          <a:bodyPr wrap="square" lIns="128016" tIns="64008" rIns="128016" bIns="64008"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smtClean="0"/>
              <a:t>B(78)</a:t>
            </a:r>
            <a:endParaRPr lang="en-US" altLang="ja-JP" sz="1400" dirty="0"/>
          </a:p>
        </p:txBody>
      </p:sp>
      <p:sp>
        <p:nvSpPr>
          <p:cNvPr id="9" name="スライド番号プレースホルダ 8"/>
          <p:cNvSpPr>
            <a:spLocks noGrp="1"/>
          </p:cNvSpPr>
          <p:nvPr>
            <p:ph type="sldNum" sz="quarter" idx="12"/>
          </p:nvPr>
        </p:nvSpPr>
        <p:spPr/>
        <p:txBody>
          <a:bodyPr/>
          <a:lstStyle/>
          <a:p>
            <a:fld id="{CCEC3038-1CF1-4B63-9920-55248DCFBA97}" type="slidenum">
              <a:rPr kumimoji="1" lang="ja-JP" altLang="en-US" smtClean="0"/>
              <a:pPr/>
              <a:t>210</a:t>
            </a:fld>
            <a:endParaRPr kumimoji="1" lang="ja-JP" altLang="en-US"/>
          </a:p>
        </p:txBody>
      </p:sp>
    </p:spTree>
    <p:extLst>
      <p:ext uri="{BB962C8B-B14F-4D97-AF65-F5344CB8AC3E}">
        <p14:creationId xmlns:p14="http://schemas.microsoft.com/office/powerpoint/2010/main" val="3162733826"/>
      </p:ext>
    </p:extLst>
  </p:cSld>
  <p:clrMapOvr>
    <a:masterClrMapping/>
  </p:clrMapOvr>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26477</Words>
  <Application>Microsoft Office PowerPoint</Application>
  <PresentationFormat>画面に合わせる (4:3)</PresentationFormat>
  <Paragraphs>7612</Paragraphs>
  <Slides>132</Slides>
  <Notes>37</Notes>
  <HiddenSlides>0</HiddenSlides>
  <MMClips>0</MMClips>
  <ScaleCrop>false</ScaleCrop>
  <HeadingPairs>
    <vt:vector size="8" baseType="variant">
      <vt:variant>
        <vt:lpstr>使用されているフォント</vt:lpstr>
      </vt:variant>
      <vt:variant>
        <vt:i4>21</vt:i4>
      </vt:variant>
      <vt:variant>
        <vt:lpstr>テーマ</vt:lpstr>
      </vt:variant>
      <vt:variant>
        <vt:i4>1</vt:i4>
      </vt:variant>
      <vt:variant>
        <vt:lpstr>埋め込まれた OLE サーバー</vt:lpstr>
      </vt:variant>
      <vt:variant>
        <vt:i4>2</vt:i4>
      </vt:variant>
      <vt:variant>
        <vt:lpstr>スライド タイトル</vt:lpstr>
      </vt:variant>
      <vt:variant>
        <vt:i4>132</vt:i4>
      </vt:variant>
    </vt:vector>
  </HeadingPairs>
  <TitlesOfParts>
    <vt:vector size="156" baseType="lpstr">
      <vt:lpstr>Helvetica Light</vt:lpstr>
      <vt:lpstr>HGPｺﾞｼｯｸE</vt:lpstr>
      <vt:lpstr>HGP創英角ｺﾞｼｯｸUB</vt:lpstr>
      <vt:lpstr>HGP創英角ﾎﾟｯﾌﾟ体</vt:lpstr>
      <vt:lpstr>HGS創英角ｺﾞｼｯｸUB</vt:lpstr>
      <vt:lpstr>HG丸ｺﾞｼｯｸM-PRO</vt:lpstr>
      <vt:lpstr>Meiryo UI</vt:lpstr>
      <vt:lpstr>ＭＳ Ｐゴシック</vt:lpstr>
      <vt:lpstr>ＭＳ ゴシック</vt:lpstr>
      <vt:lpstr>ＭＳ 明朝</vt:lpstr>
      <vt:lpstr>ＭＳD.載...</vt:lpstr>
      <vt:lpstr>新細明體</vt:lpstr>
      <vt:lpstr>宋体</vt:lpstr>
      <vt:lpstr>メイリオ</vt:lpstr>
      <vt:lpstr>Arial</vt:lpstr>
      <vt:lpstr>Arial Black</vt:lpstr>
      <vt:lpstr>Calibri</vt:lpstr>
      <vt:lpstr>Century</vt:lpstr>
      <vt:lpstr>Times New Roman</vt:lpstr>
      <vt:lpstr>Wingdings</vt:lpstr>
      <vt:lpstr>Wingdings 3</vt:lpstr>
      <vt:lpstr>Office ​​テーマ</vt:lpstr>
      <vt:lpstr>ワークシート</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市役所における改革の一覧、個票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今後のスケジュール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2019-02-12T06:09:14Z</dcterms:created>
  <dcterms:modified xsi:type="dcterms:W3CDTF">2019-02-12T06:10:49Z</dcterms:modified>
</cp:coreProperties>
</file>