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6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72.xml" ContentType="application/vnd.openxmlformats-officedocument.presentationml.notesSlide+xml"/>
  <Override PartName="/ppt/charts/chart28.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29.xml" ContentType="application/vnd.openxmlformats-officedocument.drawingml.chart+xml"/>
  <Override PartName="/ppt/drawings/drawing7.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6"/>
  </p:notesMasterIdLst>
  <p:sldIdLst>
    <p:sldId id="1470" r:id="rId2"/>
    <p:sldId id="1471" r:id="rId3"/>
    <p:sldId id="477" r:id="rId4"/>
    <p:sldId id="1034" r:id="rId5"/>
    <p:sldId id="1472" r:id="rId6"/>
    <p:sldId id="1473" r:id="rId7"/>
    <p:sldId id="1474" r:id="rId8"/>
    <p:sldId id="1475" r:id="rId9"/>
    <p:sldId id="1476" r:id="rId10"/>
    <p:sldId id="1477" r:id="rId11"/>
    <p:sldId id="1478" r:id="rId12"/>
    <p:sldId id="1479" r:id="rId13"/>
    <p:sldId id="1480" r:id="rId14"/>
    <p:sldId id="1481" r:id="rId15"/>
    <p:sldId id="1482" r:id="rId16"/>
    <p:sldId id="1483" r:id="rId17"/>
    <p:sldId id="1484" r:id="rId18"/>
    <p:sldId id="1485" r:id="rId19"/>
    <p:sldId id="1486" r:id="rId20"/>
    <p:sldId id="1487" r:id="rId21"/>
    <p:sldId id="1488" r:id="rId22"/>
    <p:sldId id="1489" r:id="rId23"/>
    <p:sldId id="1490" r:id="rId24"/>
    <p:sldId id="1491" r:id="rId25"/>
    <p:sldId id="1492" r:id="rId26"/>
    <p:sldId id="1493" r:id="rId27"/>
    <p:sldId id="1494" r:id="rId28"/>
    <p:sldId id="1495" r:id="rId29"/>
    <p:sldId id="1496" r:id="rId30"/>
    <p:sldId id="1497" r:id="rId31"/>
    <p:sldId id="1498" r:id="rId32"/>
    <p:sldId id="1499" r:id="rId33"/>
    <p:sldId id="1500" r:id="rId34"/>
    <p:sldId id="1501" r:id="rId35"/>
    <p:sldId id="1502" r:id="rId36"/>
    <p:sldId id="479" r:id="rId37"/>
    <p:sldId id="1396" r:id="rId38"/>
    <p:sldId id="1397" r:id="rId39"/>
    <p:sldId id="1398" r:id="rId40"/>
    <p:sldId id="1399" r:id="rId41"/>
    <p:sldId id="1400" r:id="rId42"/>
    <p:sldId id="1401" r:id="rId43"/>
    <p:sldId id="1402" r:id="rId44"/>
    <p:sldId id="1403" r:id="rId45"/>
    <p:sldId id="1404" r:id="rId46"/>
    <p:sldId id="1405" r:id="rId47"/>
    <p:sldId id="1406" r:id="rId48"/>
    <p:sldId id="1407" r:id="rId49"/>
    <p:sldId id="1408" r:id="rId50"/>
    <p:sldId id="1409" r:id="rId51"/>
    <p:sldId id="1410" r:id="rId52"/>
    <p:sldId id="1411" r:id="rId53"/>
    <p:sldId id="1412" r:id="rId54"/>
    <p:sldId id="1413" r:id="rId55"/>
    <p:sldId id="1414" r:id="rId56"/>
    <p:sldId id="483" r:id="rId57"/>
    <p:sldId id="1435" r:id="rId58"/>
    <p:sldId id="1436" r:id="rId59"/>
    <p:sldId id="1437" r:id="rId60"/>
    <p:sldId id="1438" r:id="rId61"/>
    <p:sldId id="1439" r:id="rId62"/>
    <p:sldId id="1440" r:id="rId63"/>
    <p:sldId id="1441" r:id="rId64"/>
    <p:sldId id="1442" r:id="rId65"/>
    <p:sldId id="1443" r:id="rId66"/>
    <p:sldId id="1444" r:id="rId67"/>
    <p:sldId id="1445" r:id="rId68"/>
    <p:sldId id="1446" r:id="rId69"/>
    <p:sldId id="1447" r:id="rId70"/>
    <p:sldId id="1448" r:id="rId71"/>
    <p:sldId id="1449" r:id="rId72"/>
    <p:sldId id="1450" r:id="rId73"/>
    <p:sldId id="1451" r:id="rId74"/>
    <p:sldId id="1452" r:id="rId75"/>
    <p:sldId id="1453" r:id="rId76"/>
    <p:sldId id="522" r:id="rId77"/>
    <p:sldId id="1415" r:id="rId78"/>
    <p:sldId id="1416" r:id="rId79"/>
    <p:sldId id="1417" r:id="rId80"/>
    <p:sldId id="1418" r:id="rId81"/>
    <p:sldId id="1419" r:id="rId82"/>
    <p:sldId id="1420" r:id="rId83"/>
    <p:sldId id="1421" r:id="rId84"/>
    <p:sldId id="1422" r:id="rId85"/>
    <p:sldId id="1423" r:id="rId86"/>
    <p:sldId id="1424" r:id="rId87"/>
    <p:sldId id="1425" r:id="rId88"/>
    <p:sldId id="1426" r:id="rId89"/>
    <p:sldId id="1427" r:id="rId90"/>
    <p:sldId id="1428" r:id="rId91"/>
    <p:sldId id="1429" r:id="rId92"/>
    <p:sldId id="1430" r:id="rId93"/>
    <p:sldId id="1431" r:id="rId94"/>
    <p:sldId id="1432" r:id="rId95"/>
    <p:sldId id="1433" r:id="rId96"/>
    <p:sldId id="1434" r:id="rId97"/>
    <p:sldId id="582" r:id="rId98"/>
    <p:sldId id="1454" r:id="rId99"/>
    <p:sldId id="1455" r:id="rId100"/>
    <p:sldId id="1456" r:id="rId101"/>
    <p:sldId id="1457" r:id="rId102"/>
    <p:sldId id="1458" r:id="rId103"/>
    <p:sldId id="1459" r:id="rId104"/>
    <p:sldId id="1460" r:id="rId105"/>
    <p:sldId id="1461" r:id="rId106"/>
    <p:sldId id="1462" r:id="rId107"/>
    <p:sldId id="1463" r:id="rId108"/>
    <p:sldId id="1464" r:id="rId109"/>
    <p:sldId id="1465" r:id="rId110"/>
    <p:sldId id="1466" r:id="rId111"/>
    <p:sldId id="1467" r:id="rId112"/>
    <p:sldId id="1468" r:id="rId113"/>
    <p:sldId id="1469" r:id="rId114"/>
    <p:sldId id="713" r:id="rId115"/>
    <p:sldId id="1503" r:id="rId116"/>
    <p:sldId id="1504" r:id="rId117"/>
    <p:sldId id="1505" r:id="rId118"/>
    <p:sldId id="1506" r:id="rId119"/>
    <p:sldId id="1507" r:id="rId120"/>
    <p:sldId id="1508" r:id="rId121"/>
    <p:sldId id="1509" r:id="rId122"/>
    <p:sldId id="1510" r:id="rId123"/>
    <p:sldId id="1511" r:id="rId124"/>
    <p:sldId id="1512" r:id="rId125"/>
    <p:sldId id="1513" r:id="rId126"/>
    <p:sldId id="1514" r:id="rId127"/>
    <p:sldId id="1515" r:id="rId128"/>
    <p:sldId id="1516" r:id="rId129"/>
    <p:sldId id="1517" r:id="rId130"/>
    <p:sldId id="1518" r:id="rId131"/>
    <p:sldId id="1066" r:id="rId132"/>
    <p:sldId id="1519" r:id="rId133"/>
    <p:sldId id="1520" r:id="rId134"/>
    <p:sldId id="1521" r:id="rId135"/>
    <p:sldId id="1522" r:id="rId136"/>
    <p:sldId id="1614" r:id="rId137"/>
    <p:sldId id="1524" r:id="rId138"/>
    <p:sldId id="1525" r:id="rId139"/>
    <p:sldId id="1526" r:id="rId140"/>
    <p:sldId id="1527" r:id="rId141"/>
    <p:sldId id="1528" r:id="rId142"/>
    <p:sldId id="1529" r:id="rId143"/>
    <p:sldId id="1530" r:id="rId144"/>
    <p:sldId id="1531" r:id="rId14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065" autoAdjust="0"/>
  </p:normalViewPr>
  <p:slideViewPr>
    <p:cSldViewPr snapToGrid="0">
      <p:cViewPr varScale="1">
        <p:scale>
          <a:sx n="70" d="100"/>
          <a:sy n="70" d="100"/>
        </p:scale>
        <p:origin x="1554" y="60"/>
      </p:cViewPr>
      <p:guideLst>
        <p:guide orient="horz" pos="2160"/>
        <p:guide pos="2880"/>
      </p:guideLst>
    </p:cSldViewPr>
  </p:slideViewPr>
  <p:outlineViewPr>
    <p:cViewPr>
      <p:scale>
        <a:sx n="33" d="100"/>
        <a:sy n="33" d="100"/>
      </p:scale>
      <p:origin x="0" y="-13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25913;&#38761;&#35413;&#20385;&#65288;&#31354;&#28207;&#38306;&#20418;&#12487;&#12540;&#12479;&#65289;30110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30\00&#65294;&#12487;&#12540;&#12479;&#12391;&#35211;&#12427;&#22823;&#38442;&#12398;&#25104;&#38263;&#25126;&#30053;2018&#29256;&#12398;&#20316;&#25104;\&#12487;&#12540;&#12479;&#38598;\&#31532;1&#31456;&#9314;&#12288;&#22806;&#22269;&#20154;&#12539;&#36008;&#29289;\&#65308;P.22&#65310;&#26469;&#38442;&#22806;&#22269;&#20154;&#25968;&#12398;&#25512;&#31227;.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30\00&#65294;&#12487;&#12540;&#12479;&#12391;&#35211;&#12427;&#22823;&#38442;&#12398;&#25104;&#38263;&#25126;&#30053;2018&#29256;&#12398;&#20316;&#25104;\&#12487;&#12540;&#12479;&#38598;\&#31532;1&#31456;&#9314;&#12288;&#22806;&#22269;&#20154;&#12539;&#36008;&#29289;\&#65308;P.22&#65310;&#26469;&#38442;&#22806;&#22269;&#20154;&#25968;&#12398;&#25512;&#31227;.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30\00&#65294;&#12487;&#12540;&#12479;&#12391;&#35211;&#12427;&#22823;&#38442;&#12398;&#25104;&#38263;&#25126;&#30053;2018&#29256;&#12398;&#20316;&#25104;\&#12487;&#12540;&#12479;&#38598;\&#31532;2&#31456;&#9312;&#12288;&#38598;&#23458;&#21147;\&#38306;&#31354;&#12395;&#12362;&#12369;&#12427;&#22806;&#22269;&#20154;&#20837;&#22269;&#32773;&#25968;&#20869;&#35379;&#12398;&#25512;&#31227;.xlsx"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___19.xlsx"/><Relationship Id="rId2" Type="http://schemas.microsoft.com/office/2011/relationships/chartColorStyle" Target="colors4.xml"/><Relationship Id="rId1" Type="http://schemas.microsoft.com/office/2011/relationships/chartStyle" Target="style4.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2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30\00&#65294;&#12487;&#12540;&#12479;&#12391;&#35211;&#12427;&#22823;&#38442;&#12398;&#25104;&#38263;&#25126;&#30053;2018&#29256;&#12398;&#20316;&#25104;\&#12487;&#12540;&#12479;&#38598;\&#31532;2&#31456;&#9314;&#12288;&#29987;&#26989;&#12539;&#25216;&#34899;\02.&#12452;&#12494;&#12505;&#12540;&#12471;&#12519;&#12531;&#12539;&#20869;&#22806;&#25237;&#36039;&#38306;&#36899;\&#65308;&#65360;83&#65310;&#20225;&#26989;&#12398;&#28023;&#22806;&#36914;&#20986;&#29366;&#27841;.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______24.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Sheet1!$I$6</c:f>
              <c:strCache>
                <c:ptCount val="1"/>
                <c:pt idx="0">
                  <c:v>大阪府</c:v>
                </c:pt>
              </c:strCache>
            </c:strRef>
          </c:tx>
          <c:spPr>
            <a:ln w="38100">
              <a:solidFill>
                <a:sysClr val="windowText" lastClr="000000"/>
              </a:solidFill>
            </a:ln>
          </c:spPr>
          <c:marker>
            <c:spPr>
              <a:solidFill>
                <a:schemeClr val="tx1"/>
              </a:solidFill>
              <a:ln>
                <a:solidFill>
                  <a:sysClr val="windowText" lastClr="000000"/>
                </a:solidFill>
              </a:ln>
            </c:spPr>
          </c:marker>
          <c:dLbls>
            <c:dLbl>
              <c:idx val="0"/>
              <c:layout>
                <c:manualLayout>
                  <c:x val="-5.8898593854042794E-2"/>
                  <c:y val="6.53766363463211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07F-4257-B5FA-7B5DE4696AA5}"/>
                </c:ext>
                <c:ext xmlns:c15="http://schemas.microsoft.com/office/drawing/2012/chart" uri="{CE6537A1-D6FC-4f65-9D91-7224C49458BB}">
                  <c15:layout/>
                </c:ext>
              </c:extLst>
            </c:dLbl>
            <c:dLbl>
              <c:idx val="1"/>
              <c:layout>
                <c:manualLayout>
                  <c:x val="-5.8898593854042794E-2"/>
                  <c:y val="5.02897202664008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07F-4257-B5FA-7B5DE4696AA5}"/>
                </c:ex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Sheet1!$J$5:$K$5</c:f>
              <c:numCache>
                <c:formatCode>General</c:formatCode>
                <c:ptCount val="2"/>
                <c:pt idx="0">
                  <c:v>2008</c:v>
                </c:pt>
                <c:pt idx="1">
                  <c:v>2018</c:v>
                </c:pt>
              </c:numCache>
            </c:numRef>
          </c:cat>
          <c:val>
            <c:numRef>
              <c:f>Sheet1!$J$6:$K$6</c:f>
              <c:numCache>
                <c:formatCode>0.000</c:formatCode>
                <c:ptCount val="2"/>
                <c:pt idx="0">
                  <c:v>0.95899999999999996</c:v>
                </c:pt>
                <c:pt idx="1">
                  <c:v>0.96299999999999997</c:v>
                </c:pt>
              </c:numCache>
            </c:numRef>
          </c:val>
          <c:smooth val="0"/>
          <c:extLst xmlns:c16r2="http://schemas.microsoft.com/office/drawing/2015/06/chart">
            <c:ext xmlns:c16="http://schemas.microsoft.com/office/drawing/2014/chart" uri="{C3380CC4-5D6E-409C-BE32-E72D297353CC}">
              <c16:uniqueId val="{00000002-D07F-4257-B5FA-7B5DE4696AA5}"/>
            </c:ext>
          </c:extLst>
        </c:ser>
        <c:ser>
          <c:idx val="1"/>
          <c:order val="1"/>
          <c:tx>
            <c:strRef>
              <c:f>Sheet1!$I$7</c:f>
              <c:strCache>
                <c:ptCount val="1"/>
                <c:pt idx="0">
                  <c:v>京都府</c:v>
                </c:pt>
              </c:strCache>
            </c:strRef>
          </c:tx>
          <c:spPr>
            <a:ln>
              <a:solidFill>
                <a:srgbClr val="ED7D31">
                  <a:lumMod val="75000"/>
                </a:srgbClr>
              </a:solidFill>
            </a:ln>
          </c:spPr>
          <c:marker>
            <c:spPr>
              <a:ln>
                <a:solidFill>
                  <a:srgbClr val="ED7D31">
                    <a:lumMod val="75000"/>
                  </a:srgbClr>
                </a:solidFill>
              </a:ln>
            </c:spPr>
          </c:marker>
          <c:cat>
            <c:numRef>
              <c:f>Sheet1!$J$5:$K$5</c:f>
              <c:numCache>
                <c:formatCode>General</c:formatCode>
                <c:ptCount val="2"/>
                <c:pt idx="0">
                  <c:v>2008</c:v>
                </c:pt>
                <c:pt idx="1">
                  <c:v>2018</c:v>
                </c:pt>
              </c:numCache>
            </c:numRef>
          </c:cat>
          <c:val>
            <c:numRef>
              <c:f>Sheet1!$J$7:$K$7</c:f>
              <c:numCache>
                <c:formatCode>0.000</c:formatCode>
                <c:ptCount val="2"/>
                <c:pt idx="0">
                  <c:v>1.046</c:v>
                </c:pt>
                <c:pt idx="1">
                  <c:v>1.028169014084507</c:v>
                </c:pt>
              </c:numCache>
            </c:numRef>
          </c:val>
          <c:smooth val="0"/>
          <c:extLst xmlns:c16r2="http://schemas.microsoft.com/office/drawing/2015/06/chart">
            <c:ext xmlns:c16="http://schemas.microsoft.com/office/drawing/2014/chart" uri="{C3380CC4-5D6E-409C-BE32-E72D297353CC}">
              <c16:uniqueId val="{00000003-D07F-4257-B5FA-7B5DE4696AA5}"/>
            </c:ext>
          </c:extLst>
        </c:ser>
        <c:ser>
          <c:idx val="2"/>
          <c:order val="2"/>
          <c:tx>
            <c:strRef>
              <c:f>Sheet1!$I$8</c:f>
              <c:strCache>
                <c:ptCount val="1"/>
                <c:pt idx="0">
                  <c:v>兵庫県</c:v>
                </c:pt>
              </c:strCache>
            </c:strRef>
          </c:tx>
          <c:spPr>
            <a:ln>
              <a:solidFill>
                <a:srgbClr val="70AD47">
                  <a:lumMod val="75000"/>
                </a:srgbClr>
              </a:solidFill>
            </a:ln>
          </c:spPr>
          <c:marker>
            <c:spPr>
              <a:ln>
                <a:solidFill>
                  <a:srgbClr val="70AD47">
                    <a:lumMod val="75000"/>
                  </a:srgbClr>
                </a:solidFill>
              </a:ln>
            </c:spPr>
          </c:marker>
          <c:cat>
            <c:numRef>
              <c:f>Sheet1!$J$5:$K$5</c:f>
              <c:numCache>
                <c:formatCode>General</c:formatCode>
                <c:ptCount val="2"/>
                <c:pt idx="0">
                  <c:v>2008</c:v>
                </c:pt>
                <c:pt idx="1">
                  <c:v>2018</c:v>
                </c:pt>
              </c:numCache>
            </c:numRef>
          </c:cat>
          <c:val>
            <c:numRef>
              <c:f>Sheet1!$J$8:$K$8</c:f>
              <c:numCache>
                <c:formatCode>0.000</c:formatCode>
                <c:ptCount val="2"/>
                <c:pt idx="0">
                  <c:v>1.0109999999999999</c:v>
                </c:pt>
                <c:pt idx="1">
                  <c:v>0.9859154929577465</c:v>
                </c:pt>
              </c:numCache>
            </c:numRef>
          </c:val>
          <c:smooth val="0"/>
          <c:extLst xmlns:c16r2="http://schemas.microsoft.com/office/drawing/2015/06/chart">
            <c:ext xmlns:c16="http://schemas.microsoft.com/office/drawing/2014/chart" uri="{C3380CC4-5D6E-409C-BE32-E72D297353CC}">
              <c16:uniqueId val="{00000004-D07F-4257-B5FA-7B5DE4696AA5}"/>
            </c:ext>
          </c:extLst>
        </c:ser>
        <c:ser>
          <c:idx val="3"/>
          <c:order val="3"/>
          <c:tx>
            <c:strRef>
              <c:f>Sheet1!$I$9</c:f>
              <c:strCache>
                <c:ptCount val="1"/>
                <c:pt idx="0">
                  <c:v>神奈川県</c:v>
                </c:pt>
              </c:strCache>
            </c:strRef>
          </c:tx>
          <c:spPr>
            <a:ln>
              <a:solidFill>
                <a:srgbClr val="4472C4">
                  <a:lumMod val="75000"/>
                </a:srgbClr>
              </a:solidFill>
            </a:ln>
          </c:spPr>
          <c:marker>
            <c:spPr>
              <a:ln>
                <a:solidFill>
                  <a:srgbClr val="4472C4">
                    <a:lumMod val="75000"/>
                  </a:srgbClr>
                </a:solidFill>
              </a:ln>
            </c:spPr>
          </c:marker>
          <c:cat>
            <c:numRef>
              <c:f>Sheet1!$J$5:$K$5</c:f>
              <c:numCache>
                <c:formatCode>General</c:formatCode>
                <c:ptCount val="2"/>
                <c:pt idx="0">
                  <c:v>2008</c:v>
                </c:pt>
                <c:pt idx="1">
                  <c:v>2018</c:v>
                </c:pt>
              </c:numCache>
            </c:numRef>
          </c:cat>
          <c:val>
            <c:numRef>
              <c:f>Sheet1!$J$9:$K$9</c:f>
              <c:numCache>
                <c:formatCode>0.000</c:formatCode>
                <c:ptCount val="2"/>
                <c:pt idx="0">
                  <c:v>0.995</c:v>
                </c:pt>
                <c:pt idx="1">
                  <c:v>0.9859154929577465</c:v>
                </c:pt>
              </c:numCache>
            </c:numRef>
          </c:val>
          <c:smooth val="0"/>
          <c:extLst xmlns:c16r2="http://schemas.microsoft.com/office/drawing/2015/06/chart">
            <c:ext xmlns:c16="http://schemas.microsoft.com/office/drawing/2014/chart" uri="{C3380CC4-5D6E-409C-BE32-E72D297353CC}">
              <c16:uniqueId val="{00000005-D07F-4257-B5FA-7B5DE4696AA5}"/>
            </c:ext>
          </c:extLst>
        </c:ser>
        <c:dLbls>
          <c:showLegendKey val="0"/>
          <c:showVal val="0"/>
          <c:showCatName val="0"/>
          <c:showSerName val="0"/>
          <c:showPercent val="0"/>
          <c:showBubbleSize val="0"/>
        </c:dLbls>
        <c:marker val="1"/>
        <c:smooth val="0"/>
        <c:axId val="278876072"/>
        <c:axId val="453425312"/>
      </c:lineChart>
      <c:catAx>
        <c:axId val="278876072"/>
        <c:scaling>
          <c:orientation val="minMax"/>
        </c:scaling>
        <c:delete val="0"/>
        <c:axPos val="b"/>
        <c:numFmt formatCode="General" sourceLinked="1"/>
        <c:majorTickMark val="out"/>
        <c:minorTickMark val="none"/>
        <c:tickLblPos val="nextTo"/>
        <c:crossAx val="453425312"/>
        <c:crosses val="autoZero"/>
        <c:auto val="1"/>
        <c:lblAlgn val="ctr"/>
        <c:lblOffset val="100"/>
        <c:noMultiLvlLbl val="0"/>
      </c:catAx>
      <c:valAx>
        <c:axId val="453425312"/>
        <c:scaling>
          <c:orientation val="minMax"/>
          <c:max val="1.06"/>
          <c:min val="0.94000000000000006"/>
        </c:scaling>
        <c:delete val="0"/>
        <c:axPos val="l"/>
        <c:majorGridlines/>
        <c:numFmt formatCode="0.0%" sourceLinked="0"/>
        <c:majorTickMark val="out"/>
        <c:minorTickMark val="none"/>
        <c:tickLblPos val="nextTo"/>
        <c:crossAx val="278876072"/>
        <c:crosses val="autoZero"/>
        <c:crossBetween val="between"/>
        <c:majorUnit val="2.0000000000000004E-2"/>
      </c:valAx>
    </c:plotArea>
    <c:legend>
      <c:legendPos val="r"/>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ＧＬＨＳにおける現役大学進学率</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24659626780072544"/>
          <c:y val="4.1304547207845134E-2"/>
        </c:manualLayout>
      </c:layout>
      <c:overlay val="0"/>
    </c:title>
    <c:autoTitleDeleted val="0"/>
    <c:plotArea>
      <c:layout/>
      <c:lineChart>
        <c:grouping val="standard"/>
        <c:varyColors val="0"/>
        <c:ser>
          <c:idx val="0"/>
          <c:order val="0"/>
          <c:tx>
            <c:strRef>
              <c:f>Sheet1!$B$1</c:f>
              <c:strCache>
                <c:ptCount val="1"/>
                <c:pt idx="0">
                  <c:v>府</c:v>
                </c:pt>
              </c:strCache>
            </c:strRef>
          </c:tx>
          <c:spPr>
            <a:ln>
              <a:solidFill>
                <a:srgbClr val="FF0000"/>
              </a:solidFill>
              <a:prstDash val="dash"/>
            </a:ln>
          </c:spPr>
          <c:dLbls>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2011</c:v>
                </c:pt>
                <c:pt idx="1">
                  <c:v>2017</c:v>
                </c:pt>
              </c:numCache>
            </c:numRef>
          </c:cat>
          <c:val>
            <c:numRef>
              <c:f>Sheet1!$B$2:$B$3</c:f>
              <c:numCache>
                <c:formatCode>0.0_ </c:formatCode>
                <c:ptCount val="2"/>
                <c:pt idx="0" formatCode="General">
                  <c:v>61.4</c:v>
                </c:pt>
                <c:pt idx="1">
                  <c:v>67</c:v>
                </c:pt>
              </c:numCache>
            </c:numRef>
          </c:val>
          <c:smooth val="0"/>
          <c:extLst xmlns:c16r2="http://schemas.microsoft.com/office/drawing/2015/06/chart">
            <c:ext xmlns:c16="http://schemas.microsoft.com/office/drawing/2014/chart" uri="{C3380CC4-5D6E-409C-BE32-E72D297353CC}">
              <c16:uniqueId val="{00000000-8DD5-45D5-8191-5B63775CD5C2}"/>
            </c:ext>
          </c:extLst>
        </c:ser>
        <c:dLbls>
          <c:dLblPos val="t"/>
          <c:showLegendKey val="0"/>
          <c:showVal val="1"/>
          <c:showCatName val="0"/>
          <c:showSerName val="0"/>
          <c:showPercent val="0"/>
          <c:showBubbleSize val="0"/>
        </c:dLbls>
        <c:marker val="1"/>
        <c:smooth val="0"/>
        <c:axId val="566155008"/>
        <c:axId val="566155792"/>
      </c:lineChart>
      <c:catAx>
        <c:axId val="566155008"/>
        <c:scaling>
          <c:orientation val="minMax"/>
        </c:scaling>
        <c:delete val="0"/>
        <c:axPos val="b"/>
        <c:numFmt formatCode="General" sourceLinked="1"/>
        <c:majorTickMark val="out"/>
        <c:minorTickMark val="none"/>
        <c:tickLblPos val="nextTo"/>
        <c:txPr>
          <a:bodyPr/>
          <a:lstStyle/>
          <a:p>
            <a:pPr>
              <a:defRPr sz="1400"/>
            </a:pPr>
            <a:endParaRPr lang="ja-JP"/>
          </a:p>
        </c:txPr>
        <c:crossAx val="566155792"/>
        <c:crosses val="autoZero"/>
        <c:auto val="1"/>
        <c:lblAlgn val="ctr"/>
        <c:lblOffset val="100"/>
        <c:noMultiLvlLbl val="0"/>
      </c:catAx>
      <c:valAx>
        <c:axId val="566155792"/>
        <c:scaling>
          <c:orientation val="minMax"/>
          <c:max val="70"/>
          <c:min val="55"/>
        </c:scaling>
        <c:delete val="0"/>
        <c:axPos val="l"/>
        <c:majorGridlines/>
        <c:numFmt formatCode="General" sourceLinked="1"/>
        <c:majorTickMark val="out"/>
        <c:minorTickMark val="none"/>
        <c:tickLblPos val="nextTo"/>
        <c:txPr>
          <a:bodyPr/>
          <a:lstStyle/>
          <a:p>
            <a:pPr>
              <a:defRPr sz="1400"/>
            </a:pPr>
            <a:endParaRPr lang="ja-JP"/>
          </a:p>
        </c:txPr>
        <c:crossAx val="566155008"/>
        <c:crosses val="autoZero"/>
        <c:crossBetween val="between"/>
        <c:majorUnit val="5"/>
        <c:minorUnit val="5"/>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英検準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級相当以上の割合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府立高校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15308107270978624"/>
          <c:y val="2.4782728324707078E-2"/>
        </c:manualLayout>
      </c:layout>
      <c:overlay val="0"/>
    </c:title>
    <c:autoTitleDeleted val="0"/>
    <c:plotArea>
      <c:layout/>
      <c:lineChart>
        <c:grouping val="standard"/>
        <c:varyColors val="0"/>
        <c:ser>
          <c:idx val="0"/>
          <c:order val="0"/>
          <c:tx>
            <c:strRef>
              <c:f>Sheet1!$B$1</c:f>
              <c:strCache>
                <c:ptCount val="1"/>
                <c:pt idx="0">
                  <c:v>全国</c:v>
                </c:pt>
              </c:strCache>
            </c:strRef>
          </c:tx>
          <c:spPr>
            <a:ln>
              <a:solidFill>
                <a:srgbClr val="FF0000"/>
              </a:solidFill>
              <a:prstDash val="dash"/>
            </a:ln>
          </c:spPr>
          <c:dLbls>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2011</c:v>
                </c:pt>
                <c:pt idx="1">
                  <c:v>2017</c:v>
                </c:pt>
              </c:numCache>
            </c:numRef>
          </c:cat>
          <c:val>
            <c:numRef>
              <c:f>Sheet1!$B$2:$B$3</c:f>
              <c:numCache>
                <c:formatCode>General</c:formatCode>
                <c:ptCount val="2"/>
                <c:pt idx="0">
                  <c:v>30.4</c:v>
                </c:pt>
                <c:pt idx="1">
                  <c:v>39.299999999999997</c:v>
                </c:pt>
              </c:numCache>
            </c:numRef>
          </c:val>
          <c:smooth val="0"/>
          <c:extLst xmlns:c16r2="http://schemas.microsoft.com/office/drawing/2015/06/chart">
            <c:ext xmlns:c16="http://schemas.microsoft.com/office/drawing/2014/chart" uri="{C3380CC4-5D6E-409C-BE32-E72D297353CC}">
              <c16:uniqueId val="{00000000-4CEB-48CB-98A3-BF1CE22EF3AD}"/>
            </c:ext>
          </c:extLst>
        </c:ser>
        <c:ser>
          <c:idx val="1"/>
          <c:order val="1"/>
          <c:tx>
            <c:strRef>
              <c:f>Sheet1!$C$1</c:f>
              <c:strCache>
                <c:ptCount val="1"/>
                <c:pt idx="0">
                  <c:v>府</c:v>
                </c:pt>
              </c:strCache>
            </c:strRef>
          </c:tx>
          <c:dLbls>
            <c:dLbl>
              <c:idx val="0"/>
              <c:layout>
                <c:manualLayout>
                  <c:x val="-0.11805551101885482"/>
                  <c:y val="-2.684470335854677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CEB-48CB-98A3-BF1CE22EF3AD}"/>
                </c:ext>
                <c:ext xmlns:c15="http://schemas.microsoft.com/office/drawing/2012/chart" uri="{CE6537A1-D6FC-4f65-9D91-7224C49458BB}">
                  <c15:layout/>
                </c:ext>
              </c:extLst>
            </c:dLbl>
            <c:dLbl>
              <c:idx val="1"/>
              <c:layout>
                <c:manualLayout>
                  <c:x val="-1.3876448303816783E-3"/>
                  <c:y val="4.96688806337613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CEB-48CB-98A3-BF1CE22EF3AD}"/>
                </c:ext>
                <c:ext xmlns:c15="http://schemas.microsoft.com/office/drawing/2012/chart" uri="{CE6537A1-D6FC-4f65-9D91-7224C49458BB}">
                  <c15:layout/>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Sheet1!$C$2:$C$3</c:f>
              <c:numCache>
                <c:formatCode>General</c:formatCode>
                <c:ptCount val="2"/>
                <c:pt idx="0">
                  <c:v>23.5</c:v>
                </c:pt>
                <c:pt idx="1">
                  <c:v>38.6</c:v>
                </c:pt>
              </c:numCache>
            </c:numRef>
          </c:val>
          <c:smooth val="0"/>
          <c:extLst xmlns:c16r2="http://schemas.microsoft.com/office/drawing/2015/06/chart">
            <c:ext xmlns:c16="http://schemas.microsoft.com/office/drawing/2014/chart" uri="{C3380CC4-5D6E-409C-BE32-E72D297353CC}">
              <c16:uniqueId val="{00000003-4CEB-48CB-98A3-BF1CE22EF3AD}"/>
            </c:ext>
          </c:extLst>
        </c:ser>
        <c:dLbls>
          <c:dLblPos val="t"/>
          <c:showLegendKey val="0"/>
          <c:showVal val="1"/>
          <c:showCatName val="0"/>
          <c:showSerName val="0"/>
          <c:showPercent val="0"/>
          <c:showBubbleSize val="0"/>
        </c:dLbls>
        <c:marker val="1"/>
        <c:smooth val="0"/>
        <c:axId val="566153440"/>
        <c:axId val="566156968"/>
      </c:lineChart>
      <c:catAx>
        <c:axId val="566153440"/>
        <c:scaling>
          <c:orientation val="minMax"/>
        </c:scaling>
        <c:delete val="0"/>
        <c:axPos val="b"/>
        <c:numFmt formatCode="General" sourceLinked="1"/>
        <c:majorTickMark val="out"/>
        <c:minorTickMark val="none"/>
        <c:tickLblPos val="nextTo"/>
        <c:txPr>
          <a:bodyPr/>
          <a:lstStyle/>
          <a:p>
            <a:pPr>
              <a:defRPr sz="1400"/>
            </a:pPr>
            <a:endParaRPr lang="ja-JP"/>
          </a:p>
        </c:txPr>
        <c:crossAx val="566156968"/>
        <c:crosses val="autoZero"/>
        <c:auto val="1"/>
        <c:lblAlgn val="ctr"/>
        <c:lblOffset val="100"/>
        <c:noMultiLvlLbl val="0"/>
      </c:catAx>
      <c:valAx>
        <c:axId val="566156968"/>
        <c:scaling>
          <c:orientation val="minMax"/>
          <c:max val="40"/>
          <c:min val="20"/>
        </c:scaling>
        <c:delete val="0"/>
        <c:axPos val="l"/>
        <c:majorGridlines/>
        <c:numFmt formatCode="General" sourceLinked="1"/>
        <c:majorTickMark val="out"/>
        <c:minorTickMark val="none"/>
        <c:tickLblPos val="nextTo"/>
        <c:txPr>
          <a:bodyPr/>
          <a:lstStyle/>
          <a:p>
            <a:pPr>
              <a:defRPr sz="1400"/>
            </a:pPr>
            <a:endParaRPr lang="ja-JP"/>
          </a:p>
        </c:txPr>
        <c:crossAx val="566153440"/>
        <c:crosses val="autoZero"/>
        <c:crossBetween val="between"/>
        <c:majorUnit val="10"/>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英検準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級等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の割合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府立高校英語教員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c:rich>
      </c:tx>
      <c:layout>
        <c:manualLayout>
          <c:xMode val="edge"/>
          <c:yMode val="edge"/>
          <c:x val="0.15308107270978624"/>
          <c:y val="2.4782728324707078E-2"/>
        </c:manualLayout>
      </c:layout>
      <c:overlay val="0"/>
    </c:title>
    <c:autoTitleDeleted val="0"/>
    <c:plotArea>
      <c:layout/>
      <c:lineChart>
        <c:grouping val="standard"/>
        <c:varyColors val="0"/>
        <c:ser>
          <c:idx val="0"/>
          <c:order val="0"/>
          <c:tx>
            <c:strRef>
              <c:f>Sheet1!$B$1</c:f>
              <c:strCache>
                <c:ptCount val="1"/>
                <c:pt idx="0">
                  <c:v>全国</c:v>
                </c:pt>
              </c:strCache>
            </c:strRef>
          </c:tx>
          <c:spPr>
            <a:ln>
              <a:solidFill>
                <a:srgbClr val="FF0000"/>
              </a:solidFill>
              <a:prstDash val="dash"/>
            </a:ln>
          </c:spPr>
          <c:dLbls>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2011</c:v>
                </c:pt>
                <c:pt idx="1">
                  <c:v>2017</c:v>
                </c:pt>
              </c:numCache>
            </c:numRef>
          </c:cat>
          <c:val>
            <c:numRef>
              <c:f>Sheet1!$B$2:$B$3</c:f>
              <c:numCache>
                <c:formatCode>General</c:formatCode>
                <c:ptCount val="2"/>
                <c:pt idx="0">
                  <c:v>52.8</c:v>
                </c:pt>
                <c:pt idx="1">
                  <c:v>65.400000000000006</c:v>
                </c:pt>
              </c:numCache>
            </c:numRef>
          </c:val>
          <c:smooth val="0"/>
          <c:extLst xmlns:c16r2="http://schemas.microsoft.com/office/drawing/2015/06/chart">
            <c:ext xmlns:c16="http://schemas.microsoft.com/office/drawing/2014/chart" uri="{C3380CC4-5D6E-409C-BE32-E72D297353CC}">
              <c16:uniqueId val="{00000000-6A78-4F44-A876-AD67CF7D7720}"/>
            </c:ext>
          </c:extLst>
        </c:ser>
        <c:ser>
          <c:idx val="1"/>
          <c:order val="1"/>
          <c:tx>
            <c:strRef>
              <c:f>Sheet1!$C$1</c:f>
              <c:strCache>
                <c:ptCount val="1"/>
                <c:pt idx="0">
                  <c:v>府</c:v>
                </c:pt>
              </c:strCache>
            </c:strRef>
          </c:tx>
          <c:dLbls>
            <c:dLbl>
              <c:idx val="0"/>
              <c:layout>
                <c:manualLayout>
                  <c:x val="-0.11805551101885482"/>
                  <c:y val="-2.684470335854677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A78-4F44-A876-AD67CF7D7720}"/>
                </c:ext>
                <c:ext xmlns:c15="http://schemas.microsoft.com/office/drawing/2012/chart" uri="{CE6537A1-D6FC-4f65-9D91-7224C49458BB}">
                  <c15:layout/>
                </c:ext>
              </c:extLst>
            </c:dLbl>
            <c:dLbl>
              <c:idx val="1"/>
              <c:layout>
                <c:manualLayout>
                  <c:x val="-1.3876448303816783E-3"/>
                  <c:y val="4.96688806337613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A78-4F44-A876-AD67CF7D7720}"/>
                </c:ext>
                <c:ext xmlns:c15="http://schemas.microsoft.com/office/drawing/2012/chart" uri="{CE6537A1-D6FC-4f65-9D91-7224C49458BB}">
                  <c15:layout/>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Sheet1!$C$2:$C$3</c:f>
              <c:numCache>
                <c:formatCode>General</c:formatCode>
                <c:ptCount val="2"/>
                <c:pt idx="0" formatCode="0.0_ ">
                  <c:v>46</c:v>
                </c:pt>
                <c:pt idx="1">
                  <c:v>64.599999999999994</c:v>
                </c:pt>
              </c:numCache>
            </c:numRef>
          </c:val>
          <c:smooth val="0"/>
          <c:extLst xmlns:c16r2="http://schemas.microsoft.com/office/drawing/2015/06/chart">
            <c:ext xmlns:c16="http://schemas.microsoft.com/office/drawing/2014/chart" uri="{C3380CC4-5D6E-409C-BE32-E72D297353CC}">
              <c16:uniqueId val="{00000003-6A78-4F44-A876-AD67CF7D7720}"/>
            </c:ext>
          </c:extLst>
        </c:ser>
        <c:dLbls>
          <c:dLblPos val="t"/>
          <c:showLegendKey val="0"/>
          <c:showVal val="1"/>
          <c:showCatName val="0"/>
          <c:showSerName val="0"/>
          <c:showPercent val="0"/>
          <c:showBubbleSize val="0"/>
        </c:dLbls>
        <c:marker val="1"/>
        <c:smooth val="0"/>
        <c:axId val="566157360"/>
        <c:axId val="566159712"/>
      </c:lineChart>
      <c:catAx>
        <c:axId val="566157360"/>
        <c:scaling>
          <c:orientation val="minMax"/>
        </c:scaling>
        <c:delete val="0"/>
        <c:axPos val="b"/>
        <c:numFmt formatCode="General" sourceLinked="1"/>
        <c:majorTickMark val="out"/>
        <c:minorTickMark val="none"/>
        <c:tickLblPos val="nextTo"/>
        <c:txPr>
          <a:bodyPr anchor="t"/>
          <a:lstStyle/>
          <a:p>
            <a:pPr>
              <a:defRPr sz="1100"/>
            </a:pPr>
            <a:endParaRPr lang="ja-JP"/>
          </a:p>
        </c:txPr>
        <c:crossAx val="566159712"/>
        <c:crosses val="autoZero"/>
        <c:auto val="1"/>
        <c:lblAlgn val="ctr"/>
        <c:lblOffset val="100"/>
        <c:noMultiLvlLbl val="0"/>
      </c:catAx>
      <c:valAx>
        <c:axId val="566159712"/>
        <c:scaling>
          <c:orientation val="minMax"/>
          <c:max val="70"/>
          <c:min val="40"/>
        </c:scaling>
        <c:delete val="0"/>
        <c:axPos val="l"/>
        <c:majorGridlines/>
        <c:numFmt formatCode="General" sourceLinked="1"/>
        <c:majorTickMark val="out"/>
        <c:minorTickMark val="none"/>
        <c:tickLblPos val="nextTo"/>
        <c:txPr>
          <a:bodyPr/>
          <a:lstStyle/>
          <a:p>
            <a:pPr>
              <a:defRPr sz="1400"/>
            </a:pPr>
            <a:endParaRPr lang="ja-JP"/>
          </a:p>
        </c:txPr>
        <c:crossAx val="566157360"/>
        <c:crosses val="autoZero"/>
        <c:crossBetween val="between"/>
        <c:majorUnit val="10"/>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spPr>
              <a:noFill/>
              <a:ln>
                <a:noFill/>
              </a:ln>
              <a:effectLst/>
            </c:spPr>
            <c:txPr>
              <a:bodyPr/>
              <a:lstStyle/>
              <a:p>
                <a:pPr>
                  <a:defRPr sz="1200">
                    <a:solidFill>
                      <a:schemeClr val="tx1"/>
                    </a:solidFill>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2014(前期)</c:v>
                </c:pt>
                <c:pt idx="1">
                  <c:v>2014(後期)</c:v>
                </c:pt>
                <c:pt idx="2">
                  <c:v>2015(前期)</c:v>
                </c:pt>
                <c:pt idx="3">
                  <c:v>2015(後期)</c:v>
                </c:pt>
                <c:pt idx="4">
                  <c:v>2016</c:v>
                </c:pt>
                <c:pt idx="5">
                  <c:v>2017</c:v>
                </c:pt>
                <c:pt idx="6">
                  <c:v>2018</c:v>
                </c:pt>
              </c:strCache>
            </c:strRef>
          </c:cat>
          <c:val>
            <c:numRef>
              <c:f>Sheet1!$B$2:$B$8</c:f>
              <c:numCache>
                <c:formatCode>0.0%</c:formatCode>
                <c:ptCount val="7"/>
                <c:pt idx="0">
                  <c:v>4.2999999999999997E-2</c:v>
                </c:pt>
                <c:pt idx="1">
                  <c:v>5.7000000000000002E-2</c:v>
                </c:pt>
                <c:pt idx="2">
                  <c:v>5.1999999999999998E-2</c:v>
                </c:pt>
                <c:pt idx="3">
                  <c:v>6.8000000000000005E-2</c:v>
                </c:pt>
                <c:pt idx="4">
                  <c:v>6.9000000000000006E-2</c:v>
                </c:pt>
                <c:pt idx="5">
                  <c:v>6.9000000000000006E-2</c:v>
                </c:pt>
                <c:pt idx="6">
                  <c:v>0.08</c:v>
                </c:pt>
              </c:numCache>
            </c:numRef>
          </c:val>
          <c:extLst xmlns:c16r2="http://schemas.microsoft.com/office/drawing/2015/06/chart">
            <c:ext xmlns:c16="http://schemas.microsoft.com/office/drawing/2014/chart" uri="{C3380CC4-5D6E-409C-BE32-E72D297353CC}">
              <c16:uniqueId val="{00000000-5BBC-42BB-BF87-D2C0F6367538}"/>
            </c:ext>
          </c:extLst>
        </c:ser>
        <c:dLbls>
          <c:showLegendKey val="0"/>
          <c:showVal val="0"/>
          <c:showCatName val="0"/>
          <c:showSerName val="0"/>
          <c:showPercent val="0"/>
          <c:showBubbleSize val="0"/>
        </c:dLbls>
        <c:gapWidth val="150"/>
        <c:overlap val="100"/>
        <c:axId val="567882728"/>
        <c:axId val="567883904"/>
      </c:barChart>
      <c:catAx>
        <c:axId val="567882728"/>
        <c:scaling>
          <c:orientation val="minMax"/>
        </c:scaling>
        <c:delete val="0"/>
        <c:axPos val="b"/>
        <c:numFmt formatCode="General" sourceLinked="1"/>
        <c:majorTickMark val="out"/>
        <c:minorTickMark val="none"/>
        <c:tickLblPos val="nextTo"/>
        <c:txPr>
          <a:bodyPr/>
          <a:lstStyle/>
          <a:p>
            <a:pPr>
              <a:defRPr sz="900"/>
            </a:pPr>
            <a:endParaRPr lang="ja-JP"/>
          </a:p>
        </c:txPr>
        <c:crossAx val="567883904"/>
        <c:crosses val="autoZero"/>
        <c:auto val="1"/>
        <c:lblAlgn val="ctr"/>
        <c:lblOffset val="100"/>
        <c:noMultiLvlLbl val="0"/>
      </c:catAx>
      <c:valAx>
        <c:axId val="567883904"/>
        <c:scaling>
          <c:orientation val="minMax"/>
          <c:max val="0.1"/>
        </c:scaling>
        <c:delete val="0"/>
        <c:axPos val="l"/>
        <c:majorGridlines/>
        <c:numFmt formatCode="0%" sourceLinked="0"/>
        <c:majorTickMark val="out"/>
        <c:minorTickMark val="none"/>
        <c:tickLblPos val="nextTo"/>
        <c:txPr>
          <a:bodyPr/>
          <a:lstStyle/>
          <a:p>
            <a:pPr>
              <a:defRPr sz="1200"/>
            </a:pPr>
            <a:endParaRPr lang="ja-JP"/>
          </a:p>
        </c:txPr>
        <c:crossAx val="56788272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全国</c:v>
                </c:pt>
              </c:strCache>
            </c:strRef>
          </c:tx>
          <c:spPr>
            <a:pattFill prst="lt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2007</c:v>
                </c:pt>
                <c:pt idx="1">
                  <c:v>2011</c:v>
                </c:pt>
              </c:numCache>
            </c:numRef>
          </c:cat>
          <c:val>
            <c:numRef>
              <c:f>Sheet1!$B$2:$B$3</c:f>
              <c:numCache>
                <c:formatCode>General</c:formatCode>
                <c:ptCount val="2"/>
                <c:pt idx="0">
                  <c:v>855</c:v>
                </c:pt>
                <c:pt idx="1">
                  <c:v>622</c:v>
                </c:pt>
              </c:numCache>
            </c:numRef>
          </c:val>
          <c:extLst xmlns:c16r2="http://schemas.microsoft.com/office/drawing/2015/06/chart">
            <c:ext xmlns:c16="http://schemas.microsoft.com/office/drawing/2014/chart" uri="{C3380CC4-5D6E-409C-BE32-E72D297353CC}">
              <c16:uniqueId val="{00000000-9493-4866-B2E2-00BC730E5075}"/>
            </c:ext>
          </c:extLst>
        </c:ser>
        <c:ser>
          <c:idx val="1"/>
          <c:order val="1"/>
          <c:tx>
            <c:strRef>
              <c:f>Sheet1!$C$1</c:f>
              <c:strCache>
                <c:ptCount val="1"/>
                <c:pt idx="0">
                  <c:v>大阪府</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2007</c:v>
                </c:pt>
                <c:pt idx="1">
                  <c:v>2011</c:v>
                </c:pt>
              </c:numCache>
            </c:numRef>
          </c:cat>
          <c:val>
            <c:numRef>
              <c:f>Sheet1!$C$2:$C$3</c:f>
              <c:numCache>
                <c:formatCode>General</c:formatCode>
                <c:ptCount val="2"/>
                <c:pt idx="0">
                  <c:v>235</c:v>
                </c:pt>
                <c:pt idx="1">
                  <c:v>158</c:v>
                </c:pt>
              </c:numCache>
            </c:numRef>
          </c:val>
          <c:extLst xmlns:c16r2="http://schemas.microsoft.com/office/drawing/2015/06/chart">
            <c:ext xmlns:c16="http://schemas.microsoft.com/office/drawing/2014/chart" uri="{C3380CC4-5D6E-409C-BE32-E72D297353CC}">
              <c16:uniqueId val="{00000001-9493-4866-B2E2-00BC730E5075}"/>
            </c:ext>
          </c:extLst>
        </c:ser>
        <c:dLbls>
          <c:showLegendKey val="0"/>
          <c:showVal val="0"/>
          <c:showCatName val="0"/>
          <c:showSerName val="0"/>
          <c:showPercent val="0"/>
          <c:showBubbleSize val="0"/>
        </c:dLbls>
        <c:gapWidth val="219"/>
        <c:overlap val="-27"/>
        <c:axId val="572901864"/>
        <c:axId val="572899512"/>
      </c:barChart>
      <c:catAx>
        <c:axId val="57290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2899512"/>
        <c:crosses val="autoZero"/>
        <c:auto val="1"/>
        <c:lblAlgn val="ctr"/>
        <c:lblOffset val="100"/>
        <c:noMultiLvlLbl val="0"/>
      </c:catAx>
      <c:valAx>
        <c:axId val="572899512"/>
        <c:scaling>
          <c:orientation val="minMax"/>
          <c:min val="0"/>
        </c:scaling>
        <c:delete val="0"/>
        <c:axPos val="l"/>
        <c:majorGridlines>
          <c:spPr>
            <a:ln w="3175" cap="flat" cmpd="sng" algn="ctr">
              <a:solidFill>
                <a:schemeClr val="tx1">
                  <a:lumMod val="15000"/>
                  <a:lumOff val="85000"/>
                </a:schemeClr>
              </a:solidFill>
              <a:prstDash val="sysDot"/>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2901864"/>
        <c:crosses val="autoZero"/>
        <c:crossBetween val="between"/>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全国</c:v>
                </c:pt>
              </c:strCache>
            </c:strRef>
          </c:tx>
          <c:spPr>
            <a:pattFill prst="ltVert">
              <a:fgClr>
                <a:schemeClr val="accent1"/>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2013</c:v>
                </c:pt>
              </c:numCache>
            </c:numRef>
          </c:cat>
          <c:val>
            <c:numRef>
              <c:f>Sheet1!$B$2</c:f>
              <c:numCache>
                <c:formatCode>General</c:formatCode>
                <c:ptCount val="1"/>
                <c:pt idx="0">
                  <c:v>136693</c:v>
                </c:pt>
              </c:numCache>
            </c:numRef>
          </c:val>
          <c:extLst xmlns:c16r2="http://schemas.microsoft.com/office/drawing/2015/06/chart">
            <c:ext xmlns:c16="http://schemas.microsoft.com/office/drawing/2014/chart" uri="{C3380CC4-5D6E-409C-BE32-E72D297353CC}">
              <c16:uniqueId val="{00000000-1BF6-4DA5-A093-A9D0F4D91ECD}"/>
            </c:ext>
          </c:extLst>
        </c:ser>
        <c:ser>
          <c:idx val="1"/>
          <c:order val="1"/>
          <c:tx>
            <c:strRef>
              <c:f>Sheet1!$C$1</c:f>
              <c:strCache>
                <c:ptCount val="1"/>
                <c:pt idx="0">
                  <c:v>大阪府</c:v>
                </c:pt>
              </c:strCache>
            </c:strRef>
          </c:tx>
          <c:spPr>
            <a:solidFill>
              <a:schemeClr val="accent2"/>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2013</c:v>
                </c:pt>
              </c:numCache>
            </c:numRef>
          </c:cat>
          <c:val>
            <c:numRef>
              <c:f>Sheet1!$C$2</c:f>
              <c:numCache>
                <c:formatCode>General</c:formatCode>
                <c:ptCount val="1"/>
                <c:pt idx="0">
                  <c:v>60874</c:v>
                </c:pt>
              </c:numCache>
            </c:numRef>
          </c:val>
          <c:extLst xmlns:c16r2="http://schemas.microsoft.com/office/drawing/2015/06/chart">
            <c:ext xmlns:c16="http://schemas.microsoft.com/office/drawing/2014/chart" uri="{C3380CC4-5D6E-409C-BE32-E72D297353CC}">
              <c16:uniqueId val="{00000001-1BF6-4DA5-A093-A9D0F4D91ECD}"/>
            </c:ext>
          </c:extLst>
        </c:ser>
        <c:dLbls>
          <c:showLegendKey val="0"/>
          <c:showVal val="0"/>
          <c:showCatName val="0"/>
          <c:showSerName val="0"/>
          <c:showPercent val="0"/>
          <c:showBubbleSize val="0"/>
        </c:dLbls>
        <c:gapWidth val="219"/>
        <c:overlap val="-27"/>
        <c:axId val="572905784"/>
        <c:axId val="572906568"/>
      </c:barChart>
      <c:catAx>
        <c:axId val="57290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2906568"/>
        <c:crosses val="autoZero"/>
        <c:auto val="1"/>
        <c:lblAlgn val="ctr"/>
        <c:lblOffset val="100"/>
        <c:noMultiLvlLbl val="0"/>
      </c:catAx>
      <c:valAx>
        <c:axId val="572906568"/>
        <c:scaling>
          <c:orientation val="minMax"/>
        </c:scaling>
        <c:delete val="0"/>
        <c:axPos val="l"/>
        <c:majorGridlines>
          <c:spPr>
            <a:ln w="3175" cap="flat" cmpd="sng" algn="ctr">
              <a:solidFill>
                <a:schemeClr val="tx1">
                  <a:lumMod val="15000"/>
                  <a:lumOff val="85000"/>
                </a:schemeClr>
              </a:solidFill>
              <a:prstDash val="sysDot"/>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2905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全国</c:v>
                </c:pt>
              </c:strCache>
            </c:strRef>
          </c:tx>
          <c:spPr>
            <a:pattFill prst="ltVert">
              <a:fgClr>
                <a:schemeClr val="accent1"/>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2007</c:v>
                </c:pt>
                <c:pt idx="1">
                  <c:v>2011</c:v>
                </c:pt>
              </c:numCache>
            </c:numRef>
          </c:cat>
          <c:val>
            <c:numRef>
              <c:f>Sheet1!$B$2:$B$3</c:f>
              <c:numCache>
                <c:formatCode>General</c:formatCode>
                <c:ptCount val="2"/>
                <c:pt idx="0">
                  <c:v>2265</c:v>
                </c:pt>
                <c:pt idx="1">
                  <c:v>1842</c:v>
                </c:pt>
              </c:numCache>
            </c:numRef>
          </c:val>
          <c:extLst xmlns:c16r2="http://schemas.microsoft.com/office/drawing/2015/06/chart">
            <c:ext xmlns:c16="http://schemas.microsoft.com/office/drawing/2014/chart" uri="{C3380CC4-5D6E-409C-BE32-E72D297353CC}">
              <c16:uniqueId val="{00000000-CD57-46B8-8A96-CD1F08237E1B}"/>
            </c:ext>
          </c:extLst>
        </c:ser>
        <c:ser>
          <c:idx val="1"/>
          <c:order val="1"/>
          <c:tx>
            <c:strRef>
              <c:f>Sheet1!$C$1</c:f>
              <c:strCache>
                <c:ptCount val="1"/>
                <c:pt idx="0">
                  <c:v>大阪府</c:v>
                </c:pt>
              </c:strCache>
            </c:strRef>
          </c:tx>
          <c:spPr>
            <a:solidFill>
              <a:schemeClr val="accent2"/>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2007</c:v>
                </c:pt>
                <c:pt idx="1">
                  <c:v>2011</c:v>
                </c:pt>
              </c:numCache>
            </c:numRef>
          </c:cat>
          <c:val>
            <c:numRef>
              <c:f>Sheet1!$C$2:$C$3</c:f>
              <c:numCache>
                <c:formatCode>General</c:formatCode>
                <c:ptCount val="2"/>
                <c:pt idx="0">
                  <c:v>250</c:v>
                </c:pt>
                <c:pt idx="1">
                  <c:v>237</c:v>
                </c:pt>
              </c:numCache>
            </c:numRef>
          </c:val>
          <c:extLst xmlns:c16r2="http://schemas.microsoft.com/office/drawing/2015/06/chart">
            <c:ext xmlns:c16="http://schemas.microsoft.com/office/drawing/2014/chart" uri="{C3380CC4-5D6E-409C-BE32-E72D297353CC}">
              <c16:uniqueId val="{00000001-CD57-46B8-8A96-CD1F08237E1B}"/>
            </c:ext>
          </c:extLst>
        </c:ser>
        <c:dLbls>
          <c:showLegendKey val="0"/>
          <c:showVal val="0"/>
          <c:showCatName val="0"/>
          <c:showSerName val="0"/>
          <c:showPercent val="0"/>
          <c:showBubbleSize val="0"/>
        </c:dLbls>
        <c:gapWidth val="219"/>
        <c:overlap val="-27"/>
        <c:axId val="572895200"/>
        <c:axId val="572902648"/>
      </c:barChart>
      <c:catAx>
        <c:axId val="57289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2902648"/>
        <c:crosses val="autoZero"/>
        <c:auto val="1"/>
        <c:lblAlgn val="ctr"/>
        <c:lblOffset val="100"/>
        <c:noMultiLvlLbl val="0"/>
      </c:catAx>
      <c:valAx>
        <c:axId val="572902648"/>
        <c:scaling>
          <c:orientation val="minMax"/>
        </c:scaling>
        <c:delete val="0"/>
        <c:axPos val="l"/>
        <c:majorGridlines>
          <c:spPr>
            <a:ln w="3175" cap="flat" cmpd="sng" algn="ctr">
              <a:solidFill>
                <a:schemeClr val="tx1">
                  <a:lumMod val="15000"/>
                  <a:lumOff val="85000"/>
                </a:schemeClr>
              </a:solidFill>
              <a:prstDash val="sysDot"/>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289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72430275483859E-2"/>
          <c:y val="9.7158950617283954E-2"/>
          <c:w val="0.82641828308046861"/>
          <c:h val="0.66450771604938275"/>
        </c:manualLayout>
      </c:layout>
      <c:barChart>
        <c:barDir val="col"/>
        <c:grouping val="clustered"/>
        <c:varyColors val="0"/>
        <c:ser>
          <c:idx val="0"/>
          <c:order val="0"/>
          <c:tx>
            <c:strRef>
              <c:f>データ!$B$16</c:f>
              <c:strCache>
                <c:ptCount val="1"/>
                <c:pt idx="0">
                  <c:v>関空・LCC便数</c:v>
                </c:pt>
              </c:strCache>
            </c:strRef>
          </c:tx>
          <c:spPr>
            <a:solidFill>
              <a:srgbClr val="FF0000"/>
            </a:solidFill>
            <a:ln>
              <a:solidFill>
                <a:srgbClr val="FF0000"/>
              </a:solidFill>
            </a:ln>
          </c:spPr>
          <c:invertIfNegative val="0"/>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データ!$B$17:$B$27</c:f>
              <c:numCache>
                <c:formatCode>General</c:formatCode>
                <c:ptCount val="11"/>
                <c:pt idx="0">
                  <c:v>12</c:v>
                </c:pt>
                <c:pt idx="1">
                  <c:v>17</c:v>
                </c:pt>
                <c:pt idx="2">
                  <c:v>42</c:v>
                </c:pt>
                <c:pt idx="3">
                  <c:v>43</c:v>
                </c:pt>
                <c:pt idx="4">
                  <c:v>104</c:v>
                </c:pt>
                <c:pt idx="5">
                  <c:v>119</c:v>
                </c:pt>
                <c:pt idx="6">
                  <c:v>170</c:v>
                </c:pt>
                <c:pt idx="7">
                  <c:v>308</c:v>
                </c:pt>
                <c:pt idx="8">
                  <c:v>365</c:v>
                </c:pt>
                <c:pt idx="9">
                  <c:v>431</c:v>
                </c:pt>
                <c:pt idx="10">
                  <c:v>472</c:v>
                </c:pt>
              </c:numCache>
            </c:numRef>
          </c:val>
          <c:extLst xmlns:c16r2="http://schemas.microsoft.com/office/drawing/2015/06/chart">
            <c:ext xmlns:c16="http://schemas.microsoft.com/office/drawing/2014/chart" uri="{C3380CC4-5D6E-409C-BE32-E72D297353CC}">
              <c16:uniqueId val="{00000000-C20E-4CA7-B265-C0E763467A1F}"/>
            </c:ext>
          </c:extLst>
        </c:ser>
        <c:ser>
          <c:idx val="2"/>
          <c:order val="1"/>
          <c:tx>
            <c:strRef>
              <c:f>データ!$H$16</c:f>
              <c:strCache>
                <c:ptCount val="1"/>
                <c:pt idx="0">
                  <c:v>成田+羽田・LCC便数</c:v>
                </c:pt>
              </c:strCache>
            </c:strRef>
          </c:tx>
          <c:spPr>
            <a:solidFill>
              <a:schemeClr val="accent2">
                <a:lumMod val="60000"/>
                <a:lumOff val="40000"/>
              </a:schemeClr>
            </a:solidFill>
            <a:ln>
              <a:solidFill>
                <a:schemeClr val="accent2">
                  <a:lumMod val="60000"/>
                  <a:lumOff val="40000"/>
                </a:schemeClr>
              </a:solidFill>
            </a:ln>
          </c:spPr>
          <c:invertIfNegative val="0"/>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データ!$H$17:$H$27</c:f>
              <c:numCache>
                <c:formatCode>0_ </c:formatCode>
                <c:ptCount val="11"/>
                <c:pt idx="0">
                  <c:v>0</c:v>
                </c:pt>
                <c:pt idx="1">
                  <c:v>14</c:v>
                </c:pt>
                <c:pt idx="2">
                  <c:v>14</c:v>
                </c:pt>
                <c:pt idx="3">
                  <c:v>31</c:v>
                </c:pt>
                <c:pt idx="4">
                  <c:v>38</c:v>
                </c:pt>
                <c:pt idx="5">
                  <c:v>40</c:v>
                </c:pt>
                <c:pt idx="6">
                  <c:v>96</c:v>
                </c:pt>
                <c:pt idx="7">
                  <c:v>148</c:v>
                </c:pt>
                <c:pt idx="8">
                  <c:v>222.5</c:v>
                </c:pt>
                <c:pt idx="9">
                  <c:v>333</c:v>
                </c:pt>
                <c:pt idx="10">
                  <c:v>397.5</c:v>
                </c:pt>
              </c:numCache>
            </c:numRef>
          </c:val>
          <c:extLst xmlns:c16r2="http://schemas.microsoft.com/office/drawing/2015/06/chart">
            <c:ext xmlns:c16="http://schemas.microsoft.com/office/drawing/2014/chart" uri="{C3380CC4-5D6E-409C-BE32-E72D297353CC}">
              <c16:uniqueId val="{00000001-C20E-4CA7-B265-C0E763467A1F}"/>
            </c:ext>
          </c:extLst>
        </c:ser>
        <c:dLbls>
          <c:showLegendKey val="0"/>
          <c:showVal val="0"/>
          <c:showCatName val="0"/>
          <c:showSerName val="0"/>
          <c:showPercent val="0"/>
          <c:showBubbleSize val="0"/>
        </c:dLbls>
        <c:gapWidth val="150"/>
        <c:axId val="282427520"/>
        <c:axId val="282430264"/>
      </c:barChart>
      <c:lineChart>
        <c:grouping val="standard"/>
        <c:varyColors val="0"/>
        <c:ser>
          <c:idx val="1"/>
          <c:order val="2"/>
          <c:tx>
            <c:strRef>
              <c:f>データ!$L$16</c:f>
              <c:strCache>
                <c:ptCount val="1"/>
                <c:pt idx="0">
                  <c:v>関空・LCC割合</c:v>
                </c:pt>
              </c:strCache>
            </c:strRef>
          </c:tx>
          <c:spPr>
            <a:ln>
              <a:solidFill>
                <a:srgbClr val="FF0000"/>
              </a:solidFill>
            </a:ln>
          </c:spPr>
          <c:marker>
            <c:symbol val="none"/>
          </c:marker>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データ!$L$17:$L$27</c:f>
              <c:numCache>
                <c:formatCode>0%</c:formatCode>
                <c:ptCount val="11"/>
                <c:pt idx="0">
                  <c:v>0.02</c:v>
                </c:pt>
                <c:pt idx="1">
                  <c:v>0.03</c:v>
                </c:pt>
                <c:pt idx="2">
                  <c:v>7.0000000000000007E-2</c:v>
                </c:pt>
                <c:pt idx="3">
                  <c:v>7.0000000000000007E-2</c:v>
                </c:pt>
                <c:pt idx="4">
                  <c:v>0.15</c:v>
                </c:pt>
                <c:pt idx="5">
                  <c:v>0.17</c:v>
                </c:pt>
                <c:pt idx="6">
                  <c:v>0.22</c:v>
                </c:pt>
                <c:pt idx="7">
                  <c:v>0.3</c:v>
                </c:pt>
                <c:pt idx="8">
                  <c:v>0.33</c:v>
                </c:pt>
                <c:pt idx="9">
                  <c:v>0.37</c:v>
                </c:pt>
                <c:pt idx="10">
                  <c:v>0.39</c:v>
                </c:pt>
              </c:numCache>
            </c:numRef>
          </c:val>
          <c:smooth val="0"/>
          <c:extLst xmlns:c16r2="http://schemas.microsoft.com/office/drawing/2015/06/chart">
            <c:ext xmlns:c16="http://schemas.microsoft.com/office/drawing/2014/chart" uri="{C3380CC4-5D6E-409C-BE32-E72D297353CC}">
              <c16:uniqueId val="{00000002-C20E-4CA7-B265-C0E763467A1F}"/>
            </c:ext>
          </c:extLst>
        </c:ser>
        <c:ser>
          <c:idx val="3"/>
          <c:order val="3"/>
          <c:tx>
            <c:strRef>
              <c:f>データ!$N$16</c:f>
              <c:strCache>
                <c:ptCount val="1"/>
                <c:pt idx="0">
                  <c:v>成田+羽田・LCC割合</c:v>
                </c:pt>
              </c:strCache>
            </c:strRef>
          </c:tx>
          <c:spPr>
            <a:ln>
              <a:solidFill>
                <a:srgbClr val="0070C0"/>
              </a:solidFill>
              <a:prstDash val="sysDash"/>
            </a:ln>
          </c:spPr>
          <c:marker>
            <c:symbol val="none"/>
          </c:marker>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データ!$O$17:$O$27</c:f>
              <c:numCache>
                <c:formatCode>0%</c:formatCode>
                <c:ptCount val="11"/>
                <c:pt idx="0">
                  <c:v>0</c:v>
                </c:pt>
                <c:pt idx="1">
                  <c:v>9.675190048375951E-3</c:v>
                </c:pt>
                <c:pt idx="2">
                  <c:v>9.5956134338588076E-3</c:v>
                </c:pt>
                <c:pt idx="3">
                  <c:v>1.7775229357798166E-2</c:v>
                </c:pt>
                <c:pt idx="4">
                  <c:v>2.1615472127417521E-2</c:v>
                </c:pt>
                <c:pt idx="5">
                  <c:v>2.2259321090706732E-2</c:v>
                </c:pt>
                <c:pt idx="6">
                  <c:v>4.8289738430583498E-2</c:v>
                </c:pt>
                <c:pt idx="7">
                  <c:v>7.2584600294261892E-2</c:v>
                </c:pt>
                <c:pt idx="8">
                  <c:v>9.8844957796534877E-2</c:v>
                </c:pt>
                <c:pt idx="9">
                  <c:v>0.140625</c:v>
                </c:pt>
                <c:pt idx="10">
                  <c:v>0.16247700797057021</c:v>
                </c:pt>
              </c:numCache>
            </c:numRef>
          </c:val>
          <c:smooth val="0"/>
          <c:extLst xmlns:c16r2="http://schemas.microsoft.com/office/drawing/2015/06/chart">
            <c:ext xmlns:c16="http://schemas.microsoft.com/office/drawing/2014/chart" uri="{C3380CC4-5D6E-409C-BE32-E72D297353CC}">
              <c16:uniqueId val="{00000003-C20E-4CA7-B265-C0E763467A1F}"/>
            </c:ext>
          </c:extLst>
        </c:ser>
        <c:dLbls>
          <c:showLegendKey val="0"/>
          <c:showVal val="0"/>
          <c:showCatName val="0"/>
          <c:showSerName val="0"/>
          <c:showPercent val="0"/>
          <c:showBubbleSize val="0"/>
        </c:dLbls>
        <c:marker val="1"/>
        <c:smooth val="0"/>
        <c:axId val="282427128"/>
        <c:axId val="282424384"/>
      </c:lineChart>
      <c:catAx>
        <c:axId val="282427520"/>
        <c:scaling>
          <c:orientation val="minMax"/>
        </c:scaling>
        <c:delete val="0"/>
        <c:axPos val="b"/>
        <c:numFmt formatCode="General" sourceLinked="0"/>
        <c:majorTickMark val="out"/>
        <c:minorTickMark val="none"/>
        <c:tickLblPos val="nextTo"/>
        <c:txPr>
          <a:bodyPr/>
          <a:lstStyle/>
          <a:p>
            <a:pPr>
              <a:defRPr sz="800"/>
            </a:pPr>
            <a:endParaRPr lang="ja-JP"/>
          </a:p>
        </c:txPr>
        <c:crossAx val="282430264"/>
        <c:crosses val="autoZero"/>
        <c:auto val="1"/>
        <c:lblAlgn val="ctr"/>
        <c:lblOffset val="100"/>
        <c:noMultiLvlLbl val="0"/>
      </c:catAx>
      <c:valAx>
        <c:axId val="282430264"/>
        <c:scaling>
          <c:orientation val="minMax"/>
        </c:scaling>
        <c:delete val="0"/>
        <c:axPos val="l"/>
        <c:majorGridlines>
          <c:spPr>
            <a:ln w="3175">
              <a:prstDash val="sysDot"/>
            </a:ln>
          </c:spPr>
        </c:majorGridlines>
        <c:numFmt formatCode="General" sourceLinked="1"/>
        <c:majorTickMark val="out"/>
        <c:minorTickMark val="none"/>
        <c:tickLblPos val="nextTo"/>
        <c:crossAx val="282427520"/>
        <c:crosses val="autoZero"/>
        <c:crossBetween val="between"/>
      </c:valAx>
      <c:valAx>
        <c:axId val="282424384"/>
        <c:scaling>
          <c:orientation val="minMax"/>
        </c:scaling>
        <c:delete val="0"/>
        <c:axPos val="r"/>
        <c:numFmt formatCode="0%" sourceLinked="1"/>
        <c:majorTickMark val="out"/>
        <c:minorTickMark val="none"/>
        <c:tickLblPos val="nextTo"/>
        <c:crossAx val="282427128"/>
        <c:crosses val="max"/>
        <c:crossBetween val="between"/>
        <c:majorUnit val="0.1"/>
      </c:valAx>
      <c:catAx>
        <c:axId val="282427128"/>
        <c:scaling>
          <c:orientation val="minMax"/>
        </c:scaling>
        <c:delete val="1"/>
        <c:axPos val="b"/>
        <c:numFmt formatCode="General" sourceLinked="1"/>
        <c:majorTickMark val="out"/>
        <c:minorTickMark val="none"/>
        <c:tickLblPos val="nextTo"/>
        <c:crossAx val="282424384"/>
        <c:crosses val="autoZero"/>
        <c:auto val="1"/>
        <c:lblAlgn val="ctr"/>
        <c:lblOffset val="100"/>
        <c:noMultiLvlLbl val="0"/>
      </c:catAx>
    </c:plotArea>
    <c:legend>
      <c:legendPos val="b"/>
      <c:layout>
        <c:manualLayout>
          <c:xMode val="edge"/>
          <c:yMode val="edge"/>
          <c:x val="3.0066287878787877E-3"/>
          <c:y val="0.84892357439777211"/>
          <c:w val="0.82187736742424244"/>
          <c:h val="9.1856982777673221E-2"/>
        </c:manualLayout>
      </c:layout>
      <c:overlay val="0"/>
      <c:txPr>
        <a:bodyPr/>
        <a:lstStyle/>
        <a:p>
          <a:pPr>
            <a:defRPr sz="800"/>
          </a:pPr>
          <a:endParaRPr lang="ja-JP"/>
        </a:p>
      </c:txPr>
    </c:legend>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84389611814998"/>
          <c:y val="0.16118651507094445"/>
          <c:w val="0.85386477081954393"/>
          <c:h val="0.68931845230558864"/>
        </c:manualLayout>
      </c:layout>
      <c:lineChart>
        <c:grouping val="standard"/>
        <c:varyColors val="0"/>
        <c:ser>
          <c:idx val="0"/>
          <c:order val="0"/>
          <c:tx>
            <c:strRef>
              <c:f>'[＜P.22＞来阪外国人数の推移.xlsx]Sheet2'!$AG$2</c:f>
              <c:strCache>
                <c:ptCount val="1"/>
                <c:pt idx="0">
                  <c:v>中国</c:v>
                </c:pt>
              </c:strCache>
            </c:strRef>
          </c:tx>
          <c:dLbls>
            <c:spPr>
              <a:noFill/>
              <a:ln>
                <a:noFill/>
              </a:ln>
              <a:effectLst/>
            </c:spPr>
            <c:txPr>
              <a:bodyPr/>
              <a:lstStyle/>
              <a:p>
                <a:pPr>
                  <a:defRPr sz="9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'[＜P.22＞来阪外国人数の推移.xlsx]Sheet2'!$AF$3:$AF$9</c:f>
              <c:numCache>
                <c:formatCode>General</c:formatCode>
                <c:ptCount val="7"/>
                <c:pt idx="0">
                  <c:v>2011</c:v>
                </c:pt>
                <c:pt idx="1">
                  <c:v>2012</c:v>
                </c:pt>
                <c:pt idx="2">
                  <c:v>2013</c:v>
                </c:pt>
                <c:pt idx="3">
                  <c:v>2014</c:v>
                </c:pt>
                <c:pt idx="4">
                  <c:v>2015</c:v>
                </c:pt>
                <c:pt idx="5">
                  <c:v>2016</c:v>
                </c:pt>
                <c:pt idx="6">
                  <c:v>2017</c:v>
                </c:pt>
              </c:numCache>
            </c:numRef>
          </c:cat>
          <c:val>
            <c:numRef>
              <c:f>'[＜P.22＞来阪外国人数の推移.xlsx]Sheet2'!$AG$3:$AG$9</c:f>
              <c:numCache>
                <c:formatCode>0.0%</c:formatCode>
                <c:ptCount val="7"/>
                <c:pt idx="0">
                  <c:v>0.48299999999999998</c:v>
                </c:pt>
                <c:pt idx="1">
                  <c:v>0.42899999999999999</c:v>
                </c:pt>
                <c:pt idx="2">
                  <c:v>0.4</c:v>
                </c:pt>
                <c:pt idx="3">
                  <c:v>0.41799999999999998</c:v>
                </c:pt>
                <c:pt idx="4">
                  <c:v>0.54400000000000004</c:v>
                </c:pt>
                <c:pt idx="5">
                  <c:v>0.58499999999999996</c:v>
                </c:pt>
                <c:pt idx="6">
                  <c:v>0.54700000000000004</c:v>
                </c:pt>
              </c:numCache>
            </c:numRef>
          </c:val>
          <c:smooth val="0"/>
          <c:extLst xmlns:c16r2="http://schemas.microsoft.com/office/drawing/2015/06/chart">
            <c:ext xmlns:c16="http://schemas.microsoft.com/office/drawing/2014/chart" uri="{C3380CC4-5D6E-409C-BE32-E72D297353CC}">
              <c16:uniqueId val="{00000000-A674-4D0E-A97D-F056EAA7428B}"/>
            </c:ext>
          </c:extLst>
        </c:ser>
        <c:ser>
          <c:idx val="1"/>
          <c:order val="1"/>
          <c:tx>
            <c:strRef>
              <c:f>'[＜P.22＞来阪外国人数の推移.xlsx]Sheet2'!$AH$2</c:f>
              <c:strCache>
                <c:ptCount val="1"/>
                <c:pt idx="0">
                  <c:v>韓国</c:v>
                </c:pt>
              </c:strCache>
            </c:strRef>
          </c:tx>
          <c:cat>
            <c:numRef>
              <c:f>'[＜P.22＞来阪外国人数の推移.xlsx]Sheet2'!$AF$3:$AF$9</c:f>
              <c:numCache>
                <c:formatCode>General</c:formatCode>
                <c:ptCount val="7"/>
                <c:pt idx="0">
                  <c:v>2011</c:v>
                </c:pt>
                <c:pt idx="1">
                  <c:v>2012</c:v>
                </c:pt>
                <c:pt idx="2">
                  <c:v>2013</c:v>
                </c:pt>
                <c:pt idx="3">
                  <c:v>2014</c:v>
                </c:pt>
                <c:pt idx="4">
                  <c:v>2015</c:v>
                </c:pt>
                <c:pt idx="5">
                  <c:v>2016</c:v>
                </c:pt>
                <c:pt idx="6">
                  <c:v>2017</c:v>
                </c:pt>
              </c:numCache>
            </c:numRef>
          </c:cat>
          <c:val>
            <c:numRef>
              <c:f>'[＜P.22＞来阪外国人数の推移.xlsx]Sheet2'!$AH$3:$AH$9</c:f>
              <c:numCache>
                <c:formatCode>0.0%</c:formatCode>
                <c:ptCount val="7"/>
                <c:pt idx="0">
                  <c:v>0.20699999999999999</c:v>
                </c:pt>
                <c:pt idx="1">
                  <c:v>0.21</c:v>
                </c:pt>
                <c:pt idx="2">
                  <c:v>0.22700000000000001</c:v>
                </c:pt>
                <c:pt idx="3">
                  <c:v>0.25700000000000001</c:v>
                </c:pt>
                <c:pt idx="4">
                  <c:v>0.27</c:v>
                </c:pt>
                <c:pt idx="5">
                  <c:v>0.31</c:v>
                </c:pt>
                <c:pt idx="6">
                  <c:v>0.33800000000000002</c:v>
                </c:pt>
              </c:numCache>
            </c:numRef>
          </c:val>
          <c:smooth val="0"/>
          <c:extLst xmlns:c16r2="http://schemas.microsoft.com/office/drawing/2015/06/chart">
            <c:ext xmlns:c16="http://schemas.microsoft.com/office/drawing/2014/chart" uri="{C3380CC4-5D6E-409C-BE32-E72D297353CC}">
              <c16:uniqueId val="{00000001-A674-4D0E-A97D-F056EAA7428B}"/>
            </c:ext>
          </c:extLst>
        </c:ser>
        <c:ser>
          <c:idx val="2"/>
          <c:order val="2"/>
          <c:tx>
            <c:strRef>
              <c:f>'[＜P.22＞来阪外国人数の推移.xlsx]Sheet2'!$AI$2</c:f>
              <c:strCache>
                <c:ptCount val="1"/>
                <c:pt idx="0">
                  <c:v>台湾</c:v>
                </c:pt>
              </c:strCache>
            </c:strRef>
          </c:tx>
          <c:spPr>
            <a:ln>
              <a:prstDash val="sysDash"/>
            </a:ln>
          </c:spPr>
          <c:cat>
            <c:numRef>
              <c:f>'[＜P.22＞来阪外国人数の推移.xlsx]Sheet2'!$AF$3:$AF$9</c:f>
              <c:numCache>
                <c:formatCode>General</c:formatCode>
                <c:ptCount val="7"/>
                <c:pt idx="0">
                  <c:v>2011</c:v>
                </c:pt>
                <c:pt idx="1">
                  <c:v>2012</c:v>
                </c:pt>
                <c:pt idx="2">
                  <c:v>2013</c:v>
                </c:pt>
                <c:pt idx="3">
                  <c:v>2014</c:v>
                </c:pt>
                <c:pt idx="4">
                  <c:v>2015</c:v>
                </c:pt>
                <c:pt idx="5">
                  <c:v>2016</c:v>
                </c:pt>
                <c:pt idx="6">
                  <c:v>2017</c:v>
                </c:pt>
              </c:numCache>
            </c:numRef>
          </c:cat>
          <c:val>
            <c:numRef>
              <c:f>'[＜P.22＞来阪外国人数の推移.xlsx]Sheet2'!$AI$3:$AI$9</c:f>
              <c:numCache>
                <c:formatCode>0.0%</c:formatCode>
                <c:ptCount val="7"/>
                <c:pt idx="0">
                  <c:v>0.24</c:v>
                </c:pt>
                <c:pt idx="1">
                  <c:v>0.20799999999999999</c:v>
                </c:pt>
                <c:pt idx="2">
                  <c:v>0.24</c:v>
                </c:pt>
                <c:pt idx="3">
                  <c:v>0.24</c:v>
                </c:pt>
                <c:pt idx="4">
                  <c:v>0.28699999999999998</c:v>
                </c:pt>
                <c:pt idx="5">
                  <c:v>0.30099999999999999</c:v>
                </c:pt>
                <c:pt idx="6">
                  <c:v>0.307</c:v>
                </c:pt>
              </c:numCache>
            </c:numRef>
          </c:val>
          <c:smooth val="0"/>
          <c:extLst xmlns:c16r2="http://schemas.microsoft.com/office/drawing/2015/06/chart">
            <c:ext xmlns:c16="http://schemas.microsoft.com/office/drawing/2014/chart" uri="{C3380CC4-5D6E-409C-BE32-E72D297353CC}">
              <c16:uniqueId val="{00000002-A674-4D0E-A97D-F056EAA7428B}"/>
            </c:ext>
          </c:extLst>
        </c:ser>
        <c:ser>
          <c:idx val="3"/>
          <c:order val="3"/>
          <c:tx>
            <c:strRef>
              <c:f>'[＜P.22＞来阪外国人数の推移.xlsx]Sheet2'!$AJ$2</c:f>
              <c:strCache>
                <c:ptCount val="1"/>
                <c:pt idx="0">
                  <c:v>香港</c:v>
                </c:pt>
              </c:strCache>
            </c:strRef>
          </c:tx>
          <c:spPr>
            <a:ln cmpd="dbl"/>
          </c:spPr>
          <c:cat>
            <c:numRef>
              <c:f>'[＜P.22＞来阪外国人数の推移.xlsx]Sheet2'!$AF$3:$AF$9</c:f>
              <c:numCache>
                <c:formatCode>General</c:formatCode>
                <c:ptCount val="7"/>
                <c:pt idx="0">
                  <c:v>2011</c:v>
                </c:pt>
                <c:pt idx="1">
                  <c:v>2012</c:v>
                </c:pt>
                <c:pt idx="2">
                  <c:v>2013</c:v>
                </c:pt>
                <c:pt idx="3">
                  <c:v>2014</c:v>
                </c:pt>
                <c:pt idx="4">
                  <c:v>2015</c:v>
                </c:pt>
                <c:pt idx="5">
                  <c:v>2016</c:v>
                </c:pt>
                <c:pt idx="6">
                  <c:v>2017</c:v>
                </c:pt>
              </c:numCache>
            </c:numRef>
          </c:cat>
          <c:val>
            <c:numRef>
              <c:f>'[＜P.22＞来阪外国人数の推移.xlsx]Sheet2'!$AJ$3:$AJ$9</c:f>
              <c:numCache>
                <c:formatCode>0.0%</c:formatCode>
                <c:ptCount val="7"/>
                <c:pt idx="0">
                  <c:v>0.25800000000000001</c:v>
                </c:pt>
                <c:pt idx="1">
                  <c:v>0.19500000000000001</c:v>
                </c:pt>
                <c:pt idx="2">
                  <c:v>0.23499999999999999</c:v>
                </c:pt>
                <c:pt idx="3">
                  <c:v>0.28699999999999998</c:v>
                </c:pt>
                <c:pt idx="4">
                  <c:v>0.35299999999999998</c:v>
                </c:pt>
                <c:pt idx="5">
                  <c:v>0.34100000000000003</c:v>
                </c:pt>
                <c:pt idx="6">
                  <c:v>0.33200000000000002</c:v>
                </c:pt>
              </c:numCache>
            </c:numRef>
          </c:val>
          <c:smooth val="0"/>
          <c:extLst xmlns:c16r2="http://schemas.microsoft.com/office/drawing/2015/06/chart">
            <c:ext xmlns:c16="http://schemas.microsoft.com/office/drawing/2014/chart" uri="{C3380CC4-5D6E-409C-BE32-E72D297353CC}">
              <c16:uniqueId val="{00000003-A674-4D0E-A97D-F056EAA7428B}"/>
            </c:ext>
          </c:extLst>
        </c:ser>
        <c:ser>
          <c:idx val="4"/>
          <c:order val="4"/>
          <c:tx>
            <c:strRef>
              <c:f>'[＜P.22＞来阪外国人数の推移.xlsx]Sheet2'!$AK$2</c:f>
              <c:strCache>
                <c:ptCount val="1"/>
                <c:pt idx="0">
                  <c:v>アメリカ</c:v>
                </c:pt>
              </c:strCache>
            </c:strRef>
          </c:tx>
          <c:cat>
            <c:numRef>
              <c:f>'[＜P.22＞来阪外国人数の推移.xlsx]Sheet2'!$AF$3:$AF$9</c:f>
              <c:numCache>
                <c:formatCode>General</c:formatCode>
                <c:ptCount val="7"/>
                <c:pt idx="0">
                  <c:v>2011</c:v>
                </c:pt>
                <c:pt idx="1">
                  <c:v>2012</c:v>
                </c:pt>
                <c:pt idx="2">
                  <c:v>2013</c:v>
                </c:pt>
                <c:pt idx="3">
                  <c:v>2014</c:v>
                </c:pt>
                <c:pt idx="4">
                  <c:v>2015</c:v>
                </c:pt>
                <c:pt idx="5">
                  <c:v>2016</c:v>
                </c:pt>
                <c:pt idx="6">
                  <c:v>2017</c:v>
                </c:pt>
              </c:numCache>
            </c:numRef>
          </c:cat>
          <c:val>
            <c:numRef>
              <c:f>'[＜P.22＞来阪外国人数の推移.xlsx]Sheet2'!$AK$3:$AK$9</c:f>
              <c:numCache>
                <c:formatCode>0.0%</c:formatCode>
                <c:ptCount val="7"/>
                <c:pt idx="0">
                  <c:v>0.156</c:v>
                </c:pt>
                <c:pt idx="1">
                  <c:v>0.13100000000000001</c:v>
                </c:pt>
                <c:pt idx="2">
                  <c:v>0.15</c:v>
                </c:pt>
                <c:pt idx="3">
                  <c:v>0.17499999999999999</c:v>
                </c:pt>
                <c:pt idx="4">
                  <c:v>0.23</c:v>
                </c:pt>
                <c:pt idx="5">
                  <c:v>0.25700000000000001</c:v>
                </c:pt>
                <c:pt idx="6">
                  <c:v>0.26100000000000001</c:v>
                </c:pt>
              </c:numCache>
            </c:numRef>
          </c:val>
          <c:smooth val="0"/>
          <c:extLst xmlns:c16r2="http://schemas.microsoft.com/office/drawing/2015/06/chart">
            <c:ext xmlns:c16="http://schemas.microsoft.com/office/drawing/2014/chart" uri="{C3380CC4-5D6E-409C-BE32-E72D297353CC}">
              <c16:uniqueId val="{00000004-A674-4D0E-A97D-F056EAA7428B}"/>
            </c:ext>
          </c:extLst>
        </c:ser>
        <c:dLbls>
          <c:showLegendKey val="0"/>
          <c:showVal val="0"/>
          <c:showCatName val="0"/>
          <c:showSerName val="0"/>
          <c:showPercent val="0"/>
          <c:showBubbleSize val="0"/>
        </c:dLbls>
        <c:marker val="1"/>
        <c:smooth val="0"/>
        <c:axId val="282424776"/>
        <c:axId val="282430656"/>
      </c:lineChart>
      <c:catAx>
        <c:axId val="282424776"/>
        <c:scaling>
          <c:orientation val="minMax"/>
        </c:scaling>
        <c:delete val="0"/>
        <c:axPos val="b"/>
        <c:numFmt formatCode="General&quot;年&quot;" sourceLinked="0"/>
        <c:majorTickMark val="out"/>
        <c:minorTickMark val="none"/>
        <c:tickLblPos val="nextTo"/>
        <c:txPr>
          <a:bodyPr/>
          <a:lstStyle/>
          <a:p>
            <a:pPr>
              <a:defRPr>
                <a:solidFill>
                  <a:schemeClr val="tx1"/>
                </a:solidFill>
              </a:defRPr>
            </a:pPr>
            <a:endParaRPr lang="ja-JP"/>
          </a:p>
        </c:txPr>
        <c:crossAx val="282430656"/>
        <c:crosses val="autoZero"/>
        <c:auto val="1"/>
        <c:lblAlgn val="ctr"/>
        <c:lblOffset val="100"/>
        <c:noMultiLvlLbl val="0"/>
      </c:catAx>
      <c:valAx>
        <c:axId val="282430656"/>
        <c:scaling>
          <c:orientation val="minMax"/>
        </c:scaling>
        <c:delete val="0"/>
        <c:axPos val="l"/>
        <c:majorGridlines>
          <c:spPr>
            <a:ln>
              <a:solidFill>
                <a:schemeClr val="bg1">
                  <a:lumMod val="75000"/>
                </a:schemeClr>
              </a:solidFill>
            </a:ln>
          </c:spPr>
        </c:majorGridlines>
        <c:numFmt formatCode="0.0%" sourceLinked="1"/>
        <c:majorTickMark val="out"/>
        <c:minorTickMark val="none"/>
        <c:tickLblPos val="nextTo"/>
        <c:crossAx val="282424776"/>
        <c:crosses val="autoZero"/>
        <c:crossBetween val="between"/>
      </c:valAx>
    </c:plotArea>
    <c:legend>
      <c:legendPos val="t"/>
      <c:layout>
        <c:manualLayout>
          <c:xMode val="edge"/>
          <c:yMode val="edge"/>
          <c:x val="0.11289205162062002"/>
          <c:y val="6.0298549036489325E-2"/>
          <c:w val="0.83110900560981704"/>
          <c:h val="0.10758780481628726"/>
        </c:manualLayout>
      </c:layout>
      <c:overlay val="0"/>
    </c:legend>
    <c:plotVisOnly val="1"/>
    <c:dispBlanksAs val="gap"/>
    <c:showDLblsOverMax val="0"/>
  </c:chart>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421844175367"/>
          <c:y val="8.9757784460225948E-2"/>
          <c:w val="0.85890722483200999"/>
          <c:h val="0.77723980263049819"/>
        </c:manualLayout>
      </c:layout>
      <c:lineChart>
        <c:grouping val="standard"/>
        <c:varyColors val="0"/>
        <c:ser>
          <c:idx val="0"/>
          <c:order val="0"/>
          <c:tx>
            <c:strRef>
              <c:f>'[＜P.22＞来阪外国人数の推移.xlsx]Sheet2'!$X$1</c:f>
              <c:strCache>
                <c:ptCount val="1"/>
                <c:pt idx="0">
                  <c:v>中国</c:v>
                </c:pt>
              </c:strCache>
            </c:strRef>
          </c:tx>
          <c:dLbls>
            <c:spPr>
              <a:noFill/>
              <a:ln>
                <a:noFill/>
              </a:ln>
              <a:effectLst/>
            </c:spPr>
            <c:txPr>
              <a:bodyPr/>
              <a:lstStyle/>
              <a:p>
                <a:pPr>
                  <a:defRPr sz="9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'[＜P.22＞来阪外国人数の推移.xlsx]Sheet2'!$W$2:$W$9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'[＜P.22＞来阪外国人数の推移.xlsx]Sheet2'!$X$2:$X$9</c:f>
              <c:numCache>
                <c:formatCode>#,##0_);[Red]\(#,##0\)</c:formatCode>
                <c:ptCount val="8"/>
                <c:pt idx="0">
                  <c:v>732</c:v>
                </c:pt>
                <c:pt idx="1">
                  <c:v>502</c:v>
                </c:pt>
                <c:pt idx="2">
                  <c:v>615</c:v>
                </c:pt>
                <c:pt idx="3">
                  <c:v>529</c:v>
                </c:pt>
                <c:pt idx="4">
                  <c:v>1009</c:v>
                </c:pt>
                <c:pt idx="5">
                  <c:v>2716</c:v>
                </c:pt>
                <c:pt idx="6">
                  <c:v>3729</c:v>
                </c:pt>
                <c:pt idx="7">
                  <c:v>4024</c:v>
                </c:pt>
              </c:numCache>
            </c:numRef>
          </c:val>
          <c:smooth val="0"/>
          <c:extLst xmlns:c16r2="http://schemas.microsoft.com/office/drawing/2015/06/chart">
            <c:ext xmlns:c16="http://schemas.microsoft.com/office/drawing/2014/chart" uri="{C3380CC4-5D6E-409C-BE32-E72D297353CC}">
              <c16:uniqueId val="{00000000-4B2F-476E-9A72-BE59580E9F63}"/>
            </c:ext>
          </c:extLst>
        </c:ser>
        <c:ser>
          <c:idx val="1"/>
          <c:order val="1"/>
          <c:tx>
            <c:strRef>
              <c:f>'[＜P.22＞来阪外国人数の推移.xlsx]Sheet2'!$Y$1</c:f>
              <c:strCache>
                <c:ptCount val="1"/>
                <c:pt idx="0">
                  <c:v>韓国</c:v>
                </c:pt>
              </c:strCache>
            </c:strRef>
          </c:tx>
          <c:cat>
            <c:numRef>
              <c:f>'[＜P.22＞来阪外国人数の推移.xlsx]Sheet2'!$W$2:$W$9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'[＜P.22＞来阪外国人数の推移.xlsx]Sheet2'!$Y$2:$Y$9</c:f>
              <c:numCache>
                <c:formatCode>#,##0_);[Red]\(#,##0\)</c:formatCode>
                <c:ptCount val="8"/>
                <c:pt idx="0">
                  <c:v>589</c:v>
                </c:pt>
                <c:pt idx="1">
                  <c:v>370</c:v>
                </c:pt>
                <c:pt idx="2">
                  <c:v>448</c:v>
                </c:pt>
                <c:pt idx="3">
                  <c:v>578</c:v>
                </c:pt>
                <c:pt idx="4">
                  <c:v>721</c:v>
                </c:pt>
                <c:pt idx="5">
                  <c:v>1080</c:v>
                </c:pt>
                <c:pt idx="6">
                  <c:v>1578</c:v>
                </c:pt>
                <c:pt idx="7">
                  <c:v>2410</c:v>
                </c:pt>
              </c:numCache>
            </c:numRef>
          </c:val>
          <c:smooth val="0"/>
          <c:extLst xmlns:c16r2="http://schemas.microsoft.com/office/drawing/2015/06/chart">
            <c:ext xmlns:c16="http://schemas.microsoft.com/office/drawing/2014/chart" uri="{C3380CC4-5D6E-409C-BE32-E72D297353CC}">
              <c16:uniqueId val="{00000001-4B2F-476E-9A72-BE59580E9F63}"/>
            </c:ext>
          </c:extLst>
        </c:ser>
        <c:ser>
          <c:idx val="2"/>
          <c:order val="2"/>
          <c:tx>
            <c:strRef>
              <c:f>'[＜P.22＞来阪外国人数の推移.xlsx]Sheet2'!$Z$1</c:f>
              <c:strCache>
                <c:ptCount val="1"/>
                <c:pt idx="0">
                  <c:v>台湾</c:v>
                </c:pt>
              </c:strCache>
            </c:strRef>
          </c:tx>
          <c:spPr>
            <a:ln>
              <a:prstDash val="sysDash"/>
            </a:ln>
          </c:spPr>
          <c:cat>
            <c:numRef>
              <c:f>'[＜P.22＞来阪外国人数の推移.xlsx]Sheet2'!$W$2:$W$9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'[＜P.22＞来阪外国人数の推移.xlsx]Sheet2'!$Z$2:$Z$9</c:f>
              <c:numCache>
                <c:formatCode>#,##0_);[Red]\(#,##0\)</c:formatCode>
                <c:ptCount val="8"/>
                <c:pt idx="0">
                  <c:v>301</c:v>
                </c:pt>
                <c:pt idx="1">
                  <c:v>241</c:v>
                </c:pt>
                <c:pt idx="2">
                  <c:v>305</c:v>
                </c:pt>
                <c:pt idx="3">
                  <c:v>531</c:v>
                </c:pt>
                <c:pt idx="4">
                  <c:v>679</c:v>
                </c:pt>
                <c:pt idx="5">
                  <c:v>1054</c:v>
                </c:pt>
                <c:pt idx="6">
                  <c:v>1254</c:v>
                </c:pt>
                <c:pt idx="7">
                  <c:v>1400</c:v>
                </c:pt>
              </c:numCache>
            </c:numRef>
          </c:val>
          <c:smooth val="0"/>
          <c:extLst xmlns:c16r2="http://schemas.microsoft.com/office/drawing/2015/06/chart">
            <c:ext xmlns:c16="http://schemas.microsoft.com/office/drawing/2014/chart" uri="{C3380CC4-5D6E-409C-BE32-E72D297353CC}">
              <c16:uniqueId val="{00000002-4B2F-476E-9A72-BE59580E9F63}"/>
            </c:ext>
          </c:extLst>
        </c:ser>
        <c:ser>
          <c:idx val="3"/>
          <c:order val="3"/>
          <c:tx>
            <c:strRef>
              <c:f>'[＜P.22＞来阪外国人数の推移.xlsx]Sheet2'!$AA$1</c:f>
              <c:strCache>
                <c:ptCount val="1"/>
                <c:pt idx="0">
                  <c:v>香港</c:v>
                </c:pt>
              </c:strCache>
            </c:strRef>
          </c:tx>
          <c:spPr>
            <a:ln cmpd="dbl"/>
          </c:spPr>
          <c:cat>
            <c:numRef>
              <c:f>'[＜P.22＞来阪外国人数の推移.xlsx]Sheet2'!$W$2:$W$9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'[＜P.22＞来阪外国人数の推移.xlsx]Sheet2'!$AA$2:$AA$9</c:f>
              <c:numCache>
                <c:formatCode>#,##0_);[Red]\(#,##0\)</c:formatCode>
                <c:ptCount val="8"/>
                <c:pt idx="0">
                  <c:v>106</c:v>
                </c:pt>
                <c:pt idx="1">
                  <c:v>97</c:v>
                </c:pt>
                <c:pt idx="2">
                  <c:v>94</c:v>
                </c:pt>
                <c:pt idx="3">
                  <c:v>175</c:v>
                </c:pt>
                <c:pt idx="4">
                  <c:v>266</c:v>
                </c:pt>
                <c:pt idx="5">
                  <c:v>538</c:v>
                </c:pt>
                <c:pt idx="6">
                  <c:v>627</c:v>
                </c:pt>
                <c:pt idx="7">
                  <c:v>741</c:v>
                </c:pt>
              </c:numCache>
            </c:numRef>
          </c:val>
          <c:smooth val="0"/>
          <c:extLst xmlns:c16r2="http://schemas.microsoft.com/office/drawing/2015/06/chart">
            <c:ext xmlns:c16="http://schemas.microsoft.com/office/drawing/2014/chart" uri="{C3380CC4-5D6E-409C-BE32-E72D297353CC}">
              <c16:uniqueId val="{00000003-4B2F-476E-9A72-BE59580E9F63}"/>
            </c:ext>
          </c:extLst>
        </c:ser>
        <c:ser>
          <c:idx val="4"/>
          <c:order val="4"/>
          <c:tx>
            <c:strRef>
              <c:f>'[＜P.22＞来阪外国人数の推移.xlsx]Sheet2'!$AB$1</c:f>
              <c:strCache>
                <c:ptCount val="1"/>
                <c:pt idx="0">
                  <c:v>アメリカ</c:v>
                </c:pt>
              </c:strCache>
            </c:strRef>
          </c:tx>
          <c:cat>
            <c:numRef>
              <c:f>'[＜P.22＞来阪外国人数の推移.xlsx]Sheet2'!$W$2:$W$9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'[＜P.22＞来阪外国人数の推移.xlsx]Sheet2'!$AB$2:$AB$9</c:f>
              <c:numCache>
                <c:formatCode>#,##0_);[Red]\(#,##0\)</c:formatCode>
                <c:ptCount val="8"/>
                <c:pt idx="0">
                  <c:v>118</c:v>
                </c:pt>
                <c:pt idx="1">
                  <c:v>89</c:v>
                </c:pt>
                <c:pt idx="2">
                  <c:v>94</c:v>
                </c:pt>
                <c:pt idx="3">
                  <c:v>120</c:v>
                </c:pt>
                <c:pt idx="4">
                  <c:v>156</c:v>
                </c:pt>
                <c:pt idx="5">
                  <c:v>238</c:v>
                </c:pt>
                <c:pt idx="6">
                  <c:v>319</c:v>
                </c:pt>
                <c:pt idx="7">
                  <c:v>359</c:v>
                </c:pt>
              </c:numCache>
            </c:numRef>
          </c:val>
          <c:smooth val="0"/>
          <c:extLst xmlns:c16r2="http://schemas.microsoft.com/office/drawing/2015/06/chart">
            <c:ext xmlns:c16="http://schemas.microsoft.com/office/drawing/2014/chart" uri="{C3380CC4-5D6E-409C-BE32-E72D297353CC}">
              <c16:uniqueId val="{00000004-4B2F-476E-9A72-BE59580E9F63}"/>
            </c:ext>
          </c:extLst>
        </c:ser>
        <c:dLbls>
          <c:showLegendKey val="0"/>
          <c:showVal val="0"/>
          <c:showCatName val="0"/>
          <c:showSerName val="0"/>
          <c:showPercent val="0"/>
          <c:showBubbleSize val="0"/>
        </c:dLbls>
        <c:marker val="1"/>
        <c:smooth val="0"/>
        <c:axId val="282429088"/>
        <c:axId val="282425168"/>
      </c:lineChart>
      <c:catAx>
        <c:axId val="282429088"/>
        <c:scaling>
          <c:orientation val="minMax"/>
        </c:scaling>
        <c:delete val="0"/>
        <c:axPos val="b"/>
        <c:numFmt formatCode="General&quot;年&quot;" sourceLinked="0"/>
        <c:majorTickMark val="out"/>
        <c:minorTickMark val="none"/>
        <c:tickLblPos val="nextTo"/>
        <c:txPr>
          <a:bodyPr/>
          <a:lstStyle/>
          <a:p>
            <a:pPr>
              <a:defRPr>
                <a:solidFill>
                  <a:schemeClr val="tx1"/>
                </a:solidFill>
              </a:defRPr>
            </a:pPr>
            <a:endParaRPr lang="ja-JP"/>
          </a:p>
        </c:txPr>
        <c:crossAx val="282425168"/>
        <c:crosses val="autoZero"/>
        <c:auto val="1"/>
        <c:lblAlgn val="ctr"/>
        <c:lblOffset val="100"/>
        <c:noMultiLvlLbl val="0"/>
      </c:catAx>
      <c:valAx>
        <c:axId val="282425168"/>
        <c:scaling>
          <c:orientation val="minMax"/>
        </c:scaling>
        <c:delete val="0"/>
        <c:axPos val="l"/>
        <c:majorGridlines>
          <c:spPr>
            <a:ln>
              <a:solidFill>
                <a:schemeClr val="bg1">
                  <a:lumMod val="75000"/>
                </a:schemeClr>
              </a:solidFill>
            </a:ln>
          </c:spPr>
        </c:majorGridlines>
        <c:numFmt formatCode="#,##0_);[Red]\(#,##0\)" sourceLinked="1"/>
        <c:majorTickMark val="out"/>
        <c:minorTickMark val="none"/>
        <c:tickLblPos val="nextTo"/>
        <c:crossAx val="282429088"/>
        <c:crosses val="autoZero"/>
        <c:crossBetween val="between"/>
      </c:valAx>
    </c:plotArea>
    <c:legend>
      <c:legendPos val="t"/>
      <c:layout>
        <c:manualLayout>
          <c:xMode val="edge"/>
          <c:yMode val="edge"/>
          <c:x val="0.10567792679361163"/>
          <c:y val="1.4318316238165686E-2"/>
          <c:w val="0.88307324509599594"/>
          <c:h val="5.3186794949760752E-2"/>
        </c:manualLayout>
      </c:layout>
      <c:overlay val="0"/>
    </c:legend>
    <c:plotVisOnly val="1"/>
    <c:dispBlanksAs val="gap"/>
    <c:showDLblsOverMax val="0"/>
  </c:chart>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Sheet1!$I$21</c:f>
              <c:strCache>
                <c:ptCount val="1"/>
                <c:pt idx="0">
                  <c:v>大阪府</c:v>
                </c:pt>
              </c:strCache>
            </c:strRef>
          </c:tx>
          <c:spPr>
            <a:ln w="38100">
              <a:solidFill>
                <a:sysClr val="windowText" lastClr="000000"/>
              </a:solidFill>
            </a:ln>
          </c:spPr>
          <c:marker>
            <c:spPr>
              <a:solidFill>
                <a:schemeClr val="tx1"/>
              </a:solidFill>
              <a:ln>
                <a:solidFill>
                  <a:sysClr val="windowText" lastClr="000000"/>
                </a:solidFill>
              </a:ln>
            </c:spPr>
          </c:marker>
          <c:dLbls>
            <c:dLbl>
              <c:idx val="0"/>
              <c:layout>
                <c:manualLayout>
                  <c:x val="-5.8898593854042794E-2"/>
                  <c:y val="9.05214964795215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15B-4D67-9202-89DB79D6CD18}"/>
                </c:ext>
                <c:ext xmlns:c15="http://schemas.microsoft.com/office/drawing/2012/chart" uri="{CE6537A1-D6FC-4f65-9D91-7224C49458BB}">
                  <c15:layout/>
                </c:ext>
              </c:extLst>
            </c:dLbl>
            <c:dLbl>
              <c:idx val="1"/>
              <c:layout>
                <c:manualLayout>
                  <c:x val="1.4943510737628276E-2"/>
                  <c:y val="3.39313725490196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15B-4D67-9202-89DB79D6CD18}"/>
                </c:ext>
                <c:ext xmlns:c15="http://schemas.microsoft.com/office/drawing/2012/chart" uri="{CE6537A1-D6FC-4f65-9D91-7224C49458BB}">
                  <c15:layout>
                    <c:manualLayout>
                      <c:w val="9.1559290382819791E-2"/>
                      <c:h val="7.8882352941176473E-2"/>
                    </c:manualLayout>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Sheet1!$J$20:$K$20</c:f>
              <c:numCache>
                <c:formatCode>General</c:formatCode>
                <c:ptCount val="2"/>
                <c:pt idx="0">
                  <c:v>2008</c:v>
                </c:pt>
                <c:pt idx="1">
                  <c:v>2018</c:v>
                </c:pt>
              </c:numCache>
            </c:numRef>
          </c:cat>
          <c:val>
            <c:numRef>
              <c:f>Sheet1!$J$21:$K$21</c:f>
              <c:numCache>
                <c:formatCode>0.000</c:formatCode>
                <c:ptCount val="2"/>
                <c:pt idx="0">
                  <c:v>0.98599999999999999</c:v>
                </c:pt>
                <c:pt idx="1">
                  <c:v>0.998</c:v>
                </c:pt>
              </c:numCache>
            </c:numRef>
          </c:val>
          <c:smooth val="0"/>
          <c:extLst xmlns:c16r2="http://schemas.microsoft.com/office/drawing/2015/06/chart">
            <c:ext xmlns:c16="http://schemas.microsoft.com/office/drawing/2014/chart" uri="{C3380CC4-5D6E-409C-BE32-E72D297353CC}">
              <c16:uniqueId val="{00000002-615B-4D67-9202-89DB79D6CD18}"/>
            </c:ext>
          </c:extLst>
        </c:ser>
        <c:ser>
          <c:idx val="1"/>
          <c:order val="1"/>
          <c:tx>
            <c:strRef>
              <c:f>Sheet1!$I$22</c:f>
              <c:strCache>
                <c:ptCount val="1"/>
                <c:pt idx="0">
                  <c:v>京都府</c:v>
                </c:pt>
              </c:strCache>
            </c:strRef>
          </c:tx>
          <c:spPr>
            <a:ln>
              <a:solidFill>
                <a:srgbClr val="ED7D31">
                  <a:lumMod val="75000"/>
                </a:srgbClr>
              </a:solidFill>
            </a:ln>
          </c:spPr>
          <c:marker>
            <c:spPr>
              <a:ln>
                <a:solidFill>
                  <a:srgbClr val="ED7D31">
                    <a:lumMod val="75000"/>
                  </a:srgbClr>
                </a:solidFill>
              </a:ln>
            </c:spPr>
          </c:marker>
          <c:cat>
            <c:numRef>
              <c:f>Sheet1!$J$20:$K$20</c:f>
              <c:numCache>
                <c:formatCode>General</c:formatCode>
                <c:ptCount val="2"/>
                <c:pt idx="0">
                  <c:v>2008</c:v>
                </c:pt>
                <c:pt idx="1">
                  <c:v>2018</c:v>
                </c:pt>
              </c:numCache>
            </c:numRef>
          </c:cat>
          <c:val>
            <c:numRef>
              <c:f>Sheet1!$J$22:$K$22</c:f>
              <c:numCache>
                <c:formatCode>0.000</c:formatCode>
                <c:ptCount val="2"/>
                <c:pt idx="0">
                  <c:v>1.0429999999999999</c:v>
                </c:pt>
                <c:pt idx="1">
                  <c:v>1.015625</c:v>
                </c:pt>
              </c:numCache>
            </c:numRef>
          </c:val>
          <c:smooth val="0"/>
          <c:extLst xmlns:c16r2="http://schemas.microsoft.com/office/drawing/2015/06/chart">
            <c:ext xmlns:c16="http://schemas.microsoft.com/office/drawing/2014/chart" uri="{C3380CC4-5D6E-409C-BE32-E72D297353CC}">
              <c16:uniqueId val="{00000003-615B-4D67-9202-89DB79D6CD18}"/>
            </c:ext>
          </c:extLst>
        </c:ser>
        <c:ser>
          <c:idx val="2"/>
          <c:order val="2"/>
          <c:tx>
            <c:strRef>
              <c:f>Sheet1!$I$23</c:f>
              <c:strCache>
                <c:ptCount val="1"/>
                <c:pt idx="0">
                  <c:v>兵庫県</c:v>
                </c:pt>
              </c:strCache>
            </c:strRef>
          </c:tx>
          <c:spPr>
            <a:ln>
              <a:solidFill>
                <a:srgbClr val="70AD47">
                  <a:lumMod val="75000"/>
                </a:srgbClr>
              </a:solidFill>
            </a:ln>
          </c:spPr>
          <c:marker>
            <c:spPr>
              <a:ln>
                <a:solidFill>
                  <a:srgbClr val="70AD47">
                    <a:lumMod val="75000"/>
                  </a:srgbClr>
                </a:solidFill>
              </a:ln>
            </c:spPr>
          </c:marker>
          <c:cat>
            <c:numRef>
              <c:f>Sheet1!$J$20:$K$20</c:f>
              <c:numCache>
                <c:formatCode>General</c:formatCode>
                <c:ptCount val="2"/>
                <c:pt idx="0">
                  <c:v>2008</c:v>
                </c:pt>
                <c:pt idx="1">
                  <c:v>2018</c:v>
                </c:pt>
              </c:numCache>
            </c:numRef>
          </c:cat>
          <c:val>
            <c:numRef>
              <c:f>Sheet1!$J$23:$K$23</c:f>
              <c:numCache>
                <c:formatCode>0.000</c:formatCode>
                <c:ptCount val="2"/>
                <c:pt idx="0">
                  <c:v>1.0109999999999999</c:v>
                </c:pt>
                <c:pt idx="1">
                  <c:v>0.984375</c:v>
                </c:pt>
              </c:numCache>
            </c:numRef>
          </c:val>
          <c:smooth val="0"/>
          <c:extLst xmlns:c16r2="http://schemas.microsoft.com/office/drawing/2015/06/chart">
            <c:ext xmlns:c16="http://schemas.microsoft.com/office/drawing/2014/chart" uri="{C3380CC4-5D6E-409C-BE32-E72D297353CC}">
              <c16:uniqueId val="{00000004-615B-4D67-9202-89DB79D6CD18}"/>
            </c:ext>
          </c:extLst>
        </c:ser>
        <c:ser>
          <c:idx val="3"/>
          <c:order val="3"/>
          <c:tx>
            <c:strRef>
              <c:f>Sheet1!$I$24</c:f>
              <c:strCache>
                <c:ptCount val="1"/>
                <c:pt idx="0">
                  <c:v>神奈川県</c:v>
                </c:pt>
              </c:strCache>
            </c:strRef>
          </c:tx>
          <c:spPr>
            <a:ln>
              <a:solidFill>
                <a:srgbClr val="4472C4">
                  <a:lumMod val="75000"/>
                </a:srgbClr>
              </a:solidFill>
            </a:ln>
          </c:spPr>
          <c:marker>
            <c:spPr>
              <a:ln>
                <a:solidFill>
                  <a:srgbClr val="4472C4">
                    <a:lumMod val="75000"/>
                  </a:srgbClr>
                </a:solidFill>
              </a:ln>
            </c:spPr>
          </c:marker>
          <c:cat>
            <c:numRef>
              <c:f>Sheet1!$J$20:$K$20</c:f>
              <c:numCache>
                <c:formatCode>General</c:formatCode>
                <c:ptCount val="2"/>
                <c:pt idx="0">
                  <c:v>2008</c:v>
                </c:pt>
                <c:pt idx="1">
                  <c:v>2018</c:v>
                </c:pt>
              </c:numCache>
            </c:numRef>
          </c:cat>
          <c:val>
            <c:numRef>
              <c:f>Sheet1!$J$24:$K$24</c:f>
              <c:numCache>
                <c:formatCode>0.000</c:formatCode>
                <c:ptCount val="2"/>
                <c:pt idx="0">
                  <c:v>0.99299999999999999</c:v>
                </c:pt>
                <c:pt idx="1">
                  <c:v>1</c:v>
                </c:pt>
              </c:numCache>
            </c:numRef>
          </c:val>
          <c:smooth val="0"/>
          <c:extLst xmlns:c16r2="http://schemas.microsoft.com/office/drawing/2015/06/chart">
            <c:ext xmlns:c16="http://schemas.microsoft.com/office/drawing/2014/chart" uri="{C3380CC4-5D6E-409C-BE32-E72D297353CC}">
              <c16:uniqueId val="{00000005-615B-4D67-9202-89DB79D6CD18}"/>
            </c:ext>
          </c:extLst>
        </c:ser>
        <c:dLbls>
          <c:showLegendKey val="0"/>
          <c:showVal val="0"/>
          <c:showCatName val="0"/>
          <c:showSerName val="0"/>
          <c:showPercent val="0"/>
          <c:showBubbleSize val="0"/>
        </c:dLbls>
        <c:marker val="1"/>
        <c:smooth val="0"/>
        <c:axId val="453426096"/>
        <c:axId val="453422568"/>
      </c:lineChart>
      <c:catAx>
        <c:axId val="453426096"/>
        <c:scaling>
          <c:orientation val="minMax"/>
        </c:scaling>
        <c:delete val="0"/>
        <c:axPos val="b"/>
        <c:numFmt formatCode="General" sourceLinked="1"/>
        <c:majorTickMark val="out"/>
        <c:minorTickMark val="none"/>
        <c:tickLblPos val="nextTo"/>
        <c:crossAx val="453422568"/>
        <c:crosses val="autoZero"/>
        <c:auto val="1"/>
        <c:lblAlgn val="ctr"/>
        <c:lblOffset val="100"/>
        <c:noMultiLvlLbl val="0"/>
      </c:catAx>
      <c:valAx>
        <c:axId val="453422568"/>
        <c:scaling>
          <c:orientation val="minMax"/>
          <c:min val="0.94000000000000006"/>
        </c:scaling>
        <c:delete val="0"/>
        <c:axPos val="l"/>
        <c:majorGridlines/>
        <c:numFmt formatCode="0.0%" sourceLinked="0"/>
        <c:majorTickMark val="out"/>
        <c:minorTickMark val="none"/>
        <c:tickLblPos val="nextTo"/>
        <c:crossAx val="45342609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957466224792955E-2"/>
          <c:y val="3.7255179237377915E-2"/>
          <c:w val="0.89639662510949636"/>
          <c:h val="0.71224919801691455"/>
        </c:manualLayout>
      </c:layout>
      <c:barChart>
        <c:barDir val="col"/>
        <c:grouping val="stacked"/>
        <c:varyColors val="0"/>
        <c:ser>
          <c:idx val="3"/>
          <c:order val="0"/>
          <c:tx>
            <c:strRef>
              <c:f>[関空における外国人入国者数内訳の推移.xlsx]グラフ!$F$13</c:f>
              <c:strCache>
                <c:ptCount val="1"/>
                <c:pt idx="0">
                  <c:v>その他</c:v>
                </c:pt>
              </c:strCache>
            </c:strRef>
          </c:tx>
          <c:invertIfNegative val="0"/>
          <c:dLbls>
            <c:dLbl>
              <c:idx val="4"/>
              <c:spPr/>
              <c:txPr>
                <a:bodyPr/>
                <a:lstStyle/>
                <a:p>
                  <a:pPr>
                    <a:defRPr sz="1050"/>
                  </a:pPr>
                  <a:endParaRPr lang="ja-JP"/>
                </a:p>
              </c:txPr>
              <c:showLegendKey val="0"/>
              <c:showVal val="1"/>
              <c:showCatName val="0"/>
              <c:showSerName val="0"/>
              <c:showPercent val="0"/>
              <c:showBubbleSize val="0"/>
            </c:dLbl>
            <c:dLbl>
              <c:idx val="5"/>
              <c:spPr/>
              <c:txPr>
                <a:bodyPr/>
                <a:lstStyle/>
                <a:p>
                  <a:pPr>
                    <a:defRPr sz="1050"/>
                  </a:pPr>
                  <a:endParaRPr lang="ja-JP"/>
                </a:p>
              </c:txPr>
              <c:showLegendKey val="0"/>
              <c:showVal val="1"/>
              <c:showCatName val="0"/>
              <c:showSerName val="0"/>
              <c:showPercent val="0"/>
              <c:showBubbleSize val="0"/>
            </c:dLbl>
            <c:dLbl>
              <c:idx val="6"/>
              <c:spPr/>
              <c:txPr>
                <a:bodyPr/>
                <a:lstStyle/>
                <a:p>
                  <a:pPr>
                    <a:defRPr sz="1050"/>
                  </a:pPr>
                  <a:endParaRPr lang="ja-JP"/>
                </a:p>
              </c:txPr>
              <c:showLegendKey val="0"/>
              <c:showVal val="1"/>
              <c:showCatName val="0"/>
              <c:showSerName val="0"/>
              <c:showPercent val="0"/>
              <c:showBubbleSize val="0"/>
            </c:dLbl>
            <c:dLbl>
              <c:idx val="7"/>
              <c:spPr/>
              <c:txPr>
                <a:bodyPr/>
                <a:lstStyle/>
                <a:p>
                  <a:pPr>
                    <a:defRPr sz="1050"/>
                  </a:pPr>
                  <a:endParaRPr lang="ja-JP"/>
                </a:p>
              </c:txPr>
              <c:showLegendKey val="0"/>
              <c:showVal val="1"/>
              <c:showCatName val="0"/>
              <c:showSerName val="0"/>
              <c:showPercent val="0"/>
              <c:showBubbleSize val="0"/>
            </c:dLbl>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[関空における外国人入国者数内訳の推移.xlsx]グラフ!$B$14:$B$21</c:f>
              <c:numCache>
                <c:formatCode>General</c:formatCode>
                <c:ptCount val="8"/>
                <c:pt idx="0">
                  <c:v>2010</c:v>
                </c:pt>
                <c:pt idx="1">
                  <c:v>2011</c:v>
                </c:pt>
                <c:pt idx="2">
                  <c:v>2012</c:v>
                </c:pt>
                <c:pt idx="3">
                  <c:v>2013</c:v>
                </c:pt>
                <c:pt idx="4">
                  <c:v>2014</c:v>
                </c:pt>
                <c:pt idx="5">
                  <c:v>2015</c:v>
                </c:pt>
                <c:pt idx="6">
                  <c:v>2016</c:v>
                </c:pt>
                <c:pt idx="7">
                  <c:v>2017</c:v>
                </c:pt>
              </c:numCache>
            </c:numRef>
          </c:cat>
          <c:val>
            <c:numRef>
              <c:f>[関空における外国人入国者数内訳の推移.xlsx]グラフ!$F$14:$F$21</c:f>
              <c:numCache>
                <c:formatCode>#,##0_);[Red]\(#,##0\)</c:formatCode>
                <c:ptCount val="8"/>
                <c:pt idx="0">
                  <c:v>57.647399999999998</c:v>
                </c:pt>
                <c:pt idx="1">
                  <c:v>46.580300000000001</c:v>
                </c:pt>
                <c:pt idx="2">
                  <c:v>63.4848</c:v>
                </c:pt>
                <c:pt idx="3">
                  <c:v>84.777600000000007</c:v>
                </c:pt>
                <c:pt idx="4">
                  <c:v>109.896</c:v>
                </c:pt>
                <c:pt idx="5">
                  <c:v>146.59270000000001</c:v>
                </c:pt>
                <c:pt idx="6">
                  <c:v>176.35400000000001</c:v>
                </c:pt>
                <c:pt idx="7">
                  <c:v>204.584</c:v>
                </c:pt>
              </c:numCache>
            </c:numRef>
          </c:val>
          <c:extLst xmlns:c16r2="http://schemas.microsoft.com/office/drawing/2015/06/chart">
            <c:ext xmlns:c16="http://schemas.microsoft.com/office/drawing/2014/chart" uri="{C3380CC4-5D6E-409C-BE32-E72D297353CC}">
              <c16:uniqueId val="{00000004-E74E-44D6-B216-7CC2C541EFAB}"/>
            </c:ext>
          </c:extLst>
        </c:ser>
        <c:ser>
          <c:idx val="2"/>
          <c:order val="1"/>
          <c:tx>
            <c:strRef>
              <c:f>[関空における外国人入国者数内訳の推移.xlsx]グラフ!$E$13</c:f>
              <c:strCache>
                <c:ptCount val="1"/>
                <c:pt idx="0">
                  <c:v>韓国</c:v>
                </c:pt>
              </c:strCache>
            </c:strRef>
          </c:tx>
          <c:spPr>
            <a:pattFill prst="dkUpDiag">
              <a:fgClr>
                <a:srgbClr val="00B050"/>
              </a:fgClr>
              <a:bgClr>
                <a:schemeClr val="bg1"/>
              </a:bgClr>
            </a:pattFill>
          </c:spPr>
          <c:invertIfNegative val="0"/>
          <c:dLbls>
            <c:dLbl>
              <c:idx val="5"/>
              <c:spPr/>
              <c:txPr>
                <a:bodyPr/>
                <a:lstStyle/>
                <a:p>
                  <a:pPr>
                    <a:defRPr sz="1050"/>
                  </a:pPr>
                  <a:endParaRPr lang="ja-JP"/>
                </a:p>
              </c:txPr>
              <c:showLegendKey val="0"/>
              <c:showVal val="1"/>
              <c:showCatName val="0"/>
              <c:showSerName val="0"/>
              <c:showPercent val="0"/>
              <c:showBubbleSize val="0"/>
            </c:dLbl>
            <c:dLbl>
              <c:idx val="6"/>
              <c:spPr/>
              <c:txPr>
                <a:bodyPr/>
                <a:lstStyle/>
                <a:p>
                  <a:pPr>
                    <a:defRPr sz="1050"/>
                  </a:pPr>
                  <a:endParaRPr lang="ja-JP"/>
                </a:p>
              </c:txPr>
              <c:showLegendKey val="0"/>
              <c:showVal val="1"/>
              <c:showCatName val="0"/>
              <c:showSerName val="0"/>
              <c:showPercent val="0"/>
              <c:showBubbleSize val="0"/>
            </c:dLbl>
            <c:dLbl>
              <c:idx val="7"/>
              <c:spPr/>
              <c:txPr>
                <a:bodyPr/>
                <a:lstStyle/>
                <a:p>
                  <a:pPr>
                    <a:defRPr sz="1050"/>
                  </a:pPr>
                  <a:endParaRPr lang="ja-JP"/>
                </a:p>
              </c:txPr>
              <c:showLegendKey val="0"/>
              <c:showVal val="1"/>
              <c:showCatName val="0"/>
              <c:showSerName val="0"/>
              <c:showPercent val="0"/>
              <c:showBubbleSize val="0"/>
            </c:dLbl>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[関空における外国人入国者数内訳の推移.xlsx]グラフ!$B$14:$B$21</c:f>
              <c:numCache>
                <c:formatCode>General</c:formatCode>
                <c:ptCount val="8"/>
                <c:pt idx="0">
                  <c:v>2010</c:v>
                </c:pt>
                <c:pt idx="1">
                  <c:v>2011</c:v>
                </c:pt>
                <c:pt idx="2">
                  <c:v>2012</c:v>
                </c:pt>
                <c:pt idx="3">
                  <c:v>2013</c:v>
                </c:pt>
                <c:pt idx="4">
                  <c:v>2014</c:v>
                </c:pt>
                <c:pt idx="5">
                  <c:v>2015</c:v>
                </c:pt>
                <c:pt idx="6">
                  <c:v>2016</c:v>
                </c:pt>
                <c:pt idx="7">
                  <c:v>2017</c:v>
                </c:pt>
              </c:numCache>
            </c:numRef>
          </c:cat>
          <c:val>
            <c:numRef>
              <c:f>[関空における外国人入国者数内訳の推移.xlsx]グラフ!$E$14:$E$21</c:f>
              <c:numCache>
                <c:formatCode>#,##0_);[Red]\(#,##0\)</c:formatCode>
                <c:ptCount val="8"/>
                <c:pt idx="0">
                  <c:v>53.649700000000003</c:v>
                </c:pt>
                <c:pt idx="1">
                  <c:v>40.110100000000003</c:v>
                </c:pt>
                <c:pt idx="2">
                  <c:v>48.491</c:v>
                </c:pt>
                <c:pt idx="3">
                  <c:v>61.586300000000001</c:v>
                </c:pt>
                <c:pt idx="4">
                  <c:v>71.069699999999997</c:v>
                </c:pt>
                <c:pt idx="5">
                  <c:v>115.6033</c:v>
                </c:pt>
                <c:pt idx="6">
                  <c:v>163.27610000000001</c:v>
                </c:pt>
                <c:pt idx="7">
                  <c:v>214.79589999999999</c:v>
                </c:pt>
              </c:numCache>
            </c:numRef>
          </c:val>
          <c:extLst xmlns:c16r2="http://schemas.microsoft.com/office/drawing/2015/06/chart">
            <c:ext xmlns:c16="http://schemas.microsoft.com/office/drawing/2014/chart" uri="{C3380CC4-5D6E-409C-BE32-E72D297353CC}">
              <c16:uniqueId val="{00000008-E74E-44D6-B216-7CC2C541EFAB}"/>
            </c:ext>
          </c:extLst>
        </c:ser>
        <c:ser>
          <c:idx val="1"/>
          <c:order val="2"/>
          <c:tx>
            <c:strRef>
              <c:f>[関空における外国人入国者数内訳の推移.xlsx]グラフ!$D$13</c:f>
              <c:strCache>
                <c:ptCount val="1"/>
                <c:pt idx="0">
                  <c:v>台湾</c:v>
                </c:pt>
              </c:strCache>
            </c:strRef>
          </c:tx>
          <c:spPr>
            <a:pattFill prst="pct20">
              <a:fgClr>
                <a:srgbClr val="C00000"/>
              </a:fgClr>
              <a:bgClr>
                <a:schemeClr val="bg1"/>
              </a:bgClr>
            </a:pattFill>
          </c:spPr>
          <c:invertIfNegative val="0"/>
          <c:dLbls>
            <c:dLbl>
              <c:idx val="4"/>
              <c:spPr/>
              <c:txPr>
                <a:bodyPr/>
                <a:lstStyle/>
                <a:p>
                  <a:pPr>
                    <a:defRPr sz="1050"/>
                  </a:pPr>
                  <a:endParaRPr lang="ja-JP"/>
                </a:p>
              </c:txPr>
              <c:showLegendKey val="0"/>
              <c:showVal val="1"/>
              <c:showCatName val="0"/>
              <c:showSerName val="0"/>
              <c:showPercent val="0"/>
              <c:showBubbleSize val="0"/>
            </c:dLbl>
            <c:dLbl>
              <c:idx val="5"/>
              <c:spPr/>
              <c:txPr>
                <a:bodyPr/>
                <a:lstStyle/>
                <a:p>
                  <a:pPr>
                    <a:defRPr sz="1050"/>
                  </a:pPr>
                  <a:endParaRPr lang="ja-JP"/>
                </a:p>
              </c:txPr>
              <c:showLegendKey val="0"/>
              <c:showVal val="1"/>
              <c:showCatName val="0"/>
              <c:showSerName val="0"/>
              <c:showPercent val="0"/>
              <c:showBubbleSize val="0"/>
            </c:dLbl>
            <c:dLbl>
              <c:idx val="6"/>
              <c:spPr/>
              <c:txPr>
                <a:bodyPr/>
                <a:lstStyle/>
                <a:p>
                  <a:pPr>
                    <a:defRPr sz="1050"/>
                  </a:pPr>
                  <a:endParaRPr lang="ja-JP"/>
                </a:p>
              </c:txPr>
              <c:showLegendKey val="0"/>
              <c:showVal val="1"/>
              <c:showCatName val="0"/>
              <c:showSerName val="0"/>
              <c:showPercent val="0"/>
              <c:showBubbleSize val="0"/>
            </c:dLbl>
            <c:dLbl>
              <c:idx val="7"/>
              <c:spPr/>
              <c:txPr>
                <a:bodyPr/>
                <a:lstStyle/>
                <a:p>
                  <a:pPr>
                    <a:defRPr sz="1050"/>
                  </a:pPr>
                  <a:endParaRPr lang="ja-JP"/>
                </a:p>
              </c:txPr>
              <c:showLegendKey val="0"/>
              <c:showVal val="1"/>
              <c:showCatName val="0"/>
              <c:showSerName val="0"/>
              <c:showPercent val="0"/>
              <c:showBubbleSize val="0"/>
            </c:dLbl>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[関空における外国人入国者数内訳の推移.xlsx]グラフ!$B$14:$B$21</c:f>
              <c:numCache>
                <c:formatCode>General</c:formatCode>
                <c:ptCount val="8"/>
                <c:pt idx="0">
                  <c:v>2010</c:v>
                </c:pt>
                <c:pt idx="1">
                  <c:v>2011</c:v>
                </c:pt>
                <c:pt idx="2">
                  <c:v>2012</c:v>
                </c:pt>
                <c:pt idx="3">
                  <c:v>2013</c:v>
                </c:pt>
                <c:pt idx="4">
                  <c:v>2014</c:v>
                </c:pt>
                <c:pt idx="5">
                  <c:v>2015</c:v>
                </c:pt>
                <c:pt idx="6">
                  <c:v>2016</c:v>
                </c:pt>
                <c:pt idx="7">
                  <c:v>2017</c:v>
                </c:pt>
              </c:numCache>
            </c:numRef>
          </c:cat>
          <c:val>
            <c:numRef>
              <c:f>[関空における外国人入国者数内訳の推移.xlsx]グラフ!$D$14:$D$21</c:f>
              <c:numCache>
                <c:formatCode>#,##0_);[Red]\(#,##0\)</c:formatCode>
                <c:ptCount val="8"/>
                <c:pt idx="0">
                  <c:v>22.458100000000002</c:v>
                </c:pt>
                <c:pt idx="1">
                  <c:v>19.4908</c:v>
                </c:pt>
                <c:pt idx="2">
                  <c:v>30.455200000000001</c:v>
                </c:pt>
                <c:pt idx="3">
                  <c:v>50.563200000000002</c:v>
                </c:pt>
                <c:pt idx="4">
                  <c:v>70.614999999999995</c:v>
                </c:pt>
                <c:pt idx="5">
                  <c:v>98.155100000000004</c:v>
                </c:pt>
                <c:pt idx="6">
                  <c:v>112.5592</c:v>
                </c:pt>
                <c:pt idx="7">
                  <c:v>114.6696</c:v>
                </c:pt>
              </c:numCache>
            </c:numRef>
          </c:val>
          <c:extLst xmlns:c16r2="http://schemas.microsoft.com/office/drawing/2015/06/chart">
            <c:ext xmlns:c16="http://schemas.microsoft.com/office/drawing/2014/chart" uri="{C3380CC4-5D6E-409C-BE32-E72D297353CC}">
              <c16:uniqueId val="{0000000D-E74E-44D6-B216-7CC2C541EFAB}"/>
            </c:ext>
          </c:extLst>
        </c:ser>
        <c:ser>
          <c:idx val="0"/>
          <c:order val="3"/>
          <c:tx>
            <c:strRef>
              <c:f>[関空における外国人入国者数内訳の推移.xlsx]グラフ!$C$13</c:f>
              <c:strCache>
                <c:ptCount val="1"/>
                <c:pt idx="0">
                  <c:v>中国</c:v>
                </c:pt>
              </c:strCache>
            </c:strRef>
          </c:tx>
          <c:spPr>
            <a:solidFill>
              <a:srgbClr val="0070C0"/>
            </a:solidFill>
          </c:spPr>
          <c:invertIfNegative val="0"/>
          <c:dLbls>
            <c:dLbl>
              <c:idx val="4"/>
              <c:spPr/>
              <c:txPr>
                <a:bodyPr/>
                <a:lstStyle/>
                <a:p>
                  <a:pPr>
                    <a:defRPr sz="1050"/>
                  </a:pPr>
                  <a:endParaRPr lang="ja-JP"/>
                </a:p>
              </c:txPr>
              <c:showLegendKey val="0"/>
              <c:showVal val="1"/>
              <c:showCatName val="0"/>
              <c:showSerName val="0"/>
              <c:showPercent val="0"/>
              <c:showBubbleSize val="0"/>
            </c:dLbl>
            <c:dLbl>
              <c:idx val="5"/>
              <c:spPr/>
              <c:txPr>
                <a:bodyPr/>
                <a:lstStyle/>
                <a:p>
                  <a:pPr>
                    <a:defRPr sz="1050"/>
                  </a:pPr>
                  <a:endParaRPr lang="ja-JP"/>
                </a:p>
              </c:txPr>
              <c:showLegendKey val="0"/>
              <c:showVal val="1"/>
              <c:showCatName val="0"/>
              <c:showSerName val="0"/>
              <c:showPercent val="0"/>
              <c:showBubbleSize val="0"/>
            </c:dLbl>
            <c:dLbl>
              <c:idx val="6"/>
              <c:spPr/>
              <c:txPr>
                <a:bodyPr/>
                <a:lstStyle/>
                <a:p>
                  <a:pPr>
                    <a:defRPr sz="1050"/>
                  </a:pPr>
                  <a:endParaRPr lang="ja-JP"/>
                </a:p>
              </c:txPr>
              <c:showLegendKey val="0"/>
              <c:showVal val="1"/>
              <c:showCatName val="0"/>
              <c:showSerName val="0"/>
              <c:showPercent val="0"/>
              <c:showBubbleSize val="0"/>
            </c:dLbl>
            <c:dLbl>
              <c:idx val="7"/>
              <c:spPr/>
              <c:txPr>
                <a:bodyPr/>
                <a:lstStyle/>
                <a:p>
                  <a:pPr>
                    <a:defRPr sz="1050"/>
                  </a:pPr>
                  <a:endParaRPr lang="ja-JP"/>
                </a:p>
              </c:txPr>
              <c:showLegendKey val="0"/>
              <c:showVal val="1"/>
              <c:showCatName val="0"/>
              <c:showSerName val="0"/>
              <c:showPercent val="0"/>
              <c:showBubbleSize val="0"/>
            </c:dLbl>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[関空における外国人入国者数内訳の推移.xlsx]グラフ!$B$14:$B$21</c:f>
              <c:numCache>
                <c:formatCode>General</c:formatCode>
                <c:ptCount val="8"/>
                <c:pt idx="0">
                  <c:v>2010</c:v>
                </c:pt>
                <c:pt idx="1">
                  <c:v>2011</c:v>
                </c:pt>
                <c:pt idx="2">
                  <c:v>2012</c:v>
                </c:pt>
                <c:pt idx="3">
                  <c:v>2013</c:v>
                </c:pt>
                <c:pt idx="4">
                  <c:v>2014</c:v>
                </c:pt>
                <c:pt idx="5">
                  <c:v>2015</c:v>
                </c:pt>
                <c:pt idx="6">
                  <c:v>2016</c:v>
                </c:pt>
                <c:pt idx="7">
                  <c:v>2017</c:v>
                </c:pt>
              </c:numCache>
            </c:numRef>
          </c:cat>
          <c:val>
            <c:numRef>
              <c:f>[関空における外国人入国者数内訳の推移.xlsx]グラフ!$C$14:$C$21</c:f>
              <c:numCache>
                <c:formatCode>#,##0_);[Red]\(#,##0\)</c:formatCode>
                <c:ptCount val="8"/>
                <c:pt idx="0">
                  <c:v>40.780299999999997</c:v>
                </c:pt>
                <c:pt idx="1">
                  <c:v>27.697099999999999</c:v>
                </c:pt>
                <c:pt idx="2">
                  <c:v>36.726700000000001</c:v>
                </c:pt>
                <c:pt idx="3">
                  <c:v>35.384</c:v>
                </c:pt>
                <c:pt idx="4">
                  <c:v>65.463499999999996</c:v>
                </c:pt>
                <c:pt idx="5">
                  <c:v>140.42400000000001</c:v>
                </c:pt>
                <c:pt idx="6">
                  <c:v>156.47069999999999</c:v>
                </c:pt>
                <c:pt idx="7">
                  <c:v>181.95009999999999</c:v>
                </c:pt>
              </c:numCache>
            </c:numRef>
          </c:val>
          <c:extLst xmlns:c16r2="http://schemas.microsoft.com/office/drawing/2015/06/chart">
            <c:ext xmlns:c16="http://schemas.microsoft.com/office/drawing/2014/chart" uri="{C3380CC4-5D6E-409C-BE32-E72D297353CC}">
              <c16:uniqueId val="{00000012-E74E-44D6-B216-7CC2C541EFAB}"/>
            </c:ext>
          </c:extLst>
        </c:ser>
        <c:dLbls>
          <c:showLegendKey val="0"/>
          <c:showVal val="1"/>
          <c:showCatName val="0"/>
          <c:showSerName val="0"/>
          <c:showPercent val="0"/>
          <c:showBubbleSize val="0"/>
        </c:dLbls>
        <c:gapWidth val="56"/>
        <c:overlap val="100"/>
        <c:axId val="282426736"/>
        <c:axId val="282429480"/>
      </c:barChart>
      <c:catAx>
        <c:axId val="282426736"/>
        <c:scaling>
          <c:orientation val="minMax"/>
        </c:scaling>
        <c:delete val="0"/>
        <c:axPos val="b"/>
        <c:numFmt formatCode="General&quot;年&quot;" sourceLinked="0"/>
        <c:majorTickMark val="out"/>
        <c:minorTickMark val="none"/>
        <c:tickLblPos val="nextTo"/>
        <c:txPr>
          <a:bodyPr/>
          <a:lstStyle/>
          <a:p>
            <a:pPr>
              <a:defRPr sz="1200"/>
            </a:pPr>
            <a:endParaRPr lang="ja-JP"/>
          </a:p>
        </c:txPr>
        <c:crossAx val="282429480"/>
        <c:crosses val="autoZero"/>
        <c:auto val="1"/>
        <c:lblAlgn val="ctr"/>
        <c:lblOffset val="100"/>
        <c:noMultiLvlLbl val="0"/>
      </c:catAx>
      <c:valAx>
        <c:axId val="282429480"/>
        <c:scaling>
          <c:orientation val="minMax"/>
          <c:max val="750"/>
          <c:min val="0"/>
        </c:scaling>
        <c:delete val="0"/>
        <c:axPos val="l"/>
        <c:majorGridlines>
          <c:spPr>
            <a:ln>
              <a:solidFill>
                <a:schemeClr val="bg1">
                  <a:lumMod val="75000"/>
                </a:schemeClr>
              </a:solidFill>
            </a:ln>
          </c:spPr>
        </c:majorGridlines>
        <c:numFmt formatCode="#,##0_);[Red]\(#,##0\)" sourceLinked="1"/>
        <c:majorTickMark val="out"/>
        <c:minorTickMark val="none"/>
        <c:tickLblPos val="nextTo"/>
        <c:crossAx val="282426736"/>
        <c:crosses val="autoZero"/>
        <c:crossBetween val="between"/>
      </c:valAx>
    </c:plotArea>
    <c:legend>
      <c:legendPos val="r"/>
      <c:layout>
        <c:manualLayout>
          <c:xMode val="edge"/>
          <c:yMode val="edge"/>
          <c:x val="0.93478097289978479"/>
          <c:y val="0.28261115298526074"/>
          <c:w val="6.5219027100215224E-2"/>
          <c:h val="0.44640131727379612"/>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05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参加者数</c:v>
                </c:pt>
              </c:strCache>
            </c:strRef>
          </c:tx>
          <c:invertIfNegative val="0"/>
          <c:dLbls>
            <c:spPr>
              <a:noFill/>
              <a:ln>
                <a:noFill/>
              </a:ln>
              <a:effectLst/>
            </c:spPr>
            <c:txPr>
              <a:bodyPr/>
              <a:lstStyle/>
              <a:p>
                <a:pPr>
                  <a:defRPr sz="1200" b="1"/>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#,##0_);[Red]\(#,##0\)</c:formatCode>
                <c:ptCount val="5"/>
                <c:pt idx="0">
                  <c:v>517</c:v>
                </c:pt>
                <c:pt idx="1">
                  <c:v>886</c:v>
                </c:pt>
                <c:pt idx="2">
                  <c:v>1154</c:v>
                </c:pt>
                <c:pt idx="3">
                  <c:v>1293</c:v>
                </c:pt>
                <c:pt idx="4">
                  <c:v>1367</c:v>
                </c:pt>
              </c:numCache>
            </c:numRef>
          </c:val>
          <c:extLst xmlns:c16r2="http://schemas.microsoft.com/office/drawing/2015/06/chart">
            <c:ext xmlns:c16="http://schemas.microsoft.com/office/drawing/2014/chart" uri="{C3380CC4-5D6E-409C-BE32-E72D297353CC}">
              <c16:uniqueId val="{00000000-AB0C-47E2-B8AE-C2D7567EA638}"/>
            </c:ext>
          </c:extLst>
        </c:ser>
        <c:dLbls>
          <c:showLegendKey val="0"/>
          <c:showVal val="0"/>
          <c:showCatName val="0"/>
          <c:showSerName val="0"/>
          <c:showPercent val="0"/>
          <c:showBubbleSize val="0"/>
        </c:dLbls>
        <c:gapWidth val="50"/>
        <c:overlap val="100"/>
        <c:axId val="574961672"/>
        <c:axId val="574962848"/>
      </c:barChart>
      <c:lineChart>
        <c:grouping val="standard"/>
        <c:varyColors val="0"/>
        <c:ser>
          <c:idx val="1"/>
          <c:order val="1"/>
          <c:tx>
            <c:strRef>
              <c:f>Sheet1!$C$1</c:f>
              <c:strCache>
                <c:ptCount val="1"/>
                <c:pt idx="0">
                  <c:v>経済効果</c:v>
                </c:pt>
              </c:strCache>
            </c:strRef>
          </c:tx>
          <c:spPr>
            <a:ln>
              <a:solidFill>
                <a:schemeClr val="tx1"/>
              </a:solidFill>
            </a:ln>
          </c:spPr>
          <c:marker>
            <c:symbol val="circle"/>
            <c:size val="3"/>
          </c:marker>
          <c:dLbls>
            <c:spPr>
              <a:noFill/>
              <a:ln>
                <a:noFill/>
              </a:ln>
              <a:effectLst/>
            </c:spPr>
            <c:txPr>
              <a:bodyPr/>
              <a:lstStyle/>
              <a:p>
                <a:pPr>
                  <a:defRPr sz="1100">
                    <a:solidFill>
                      <a:srgbClr val="FF0000"/>
                    </a:solidFill>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#,##0_);[Red]\(#,##0\)</c:formatCode>
                <c:ptCount val="5"/>
                <c:pt idx="0">
                  <c:v>284</c:v>
                </c:pt>
                <c:pt idx="1">
                  <c:v>487</c:v>
                </c:pt>
                <c:pt idx="2">
                  <c:v>543</c:v>
                </c:pt>
                <c:pt idx="3">
                  <c:v>665</c:v>
                </c:pt>
                <c:pt idx="4">
                  <c:v>673</c:v>
                </c:pt>
              </c:numCache>
            </c:numRef>
          </c:val>
          <c:smooth val="0"/>
          <c:extLst xmlns:c16r2="http://schemas.microsoft.com/office/drawing/2015/06/chart">
            <c:ext xmlns:c16="http://schemas.microsoft.com/office/drawing/2014/chart" uri="{C3380CC4-5D6E-409C-BE32-E72D297353CC}">
              <c16:uniqueId val="{00000001-AB0C-47E2-B8AE-C2D7567EA638}"/>
            </c:ext>
          </c:extLst>
        </c:ser>
        <c:dLbls>
          <c:showLegendKey val="0"/>
          <c:showVal val="0"/>
          <c:showCatName val="0"/>
          <c:showSerName val="0"/>
          <c:showPercent val="0"/>
          <c:showBubbleSize val="0"/>
        </c:dLbls>
        <c:marker val="1"/>
        <c:smooth val="0"/>
        <c:axId val="574964808"/>
        <c:axId val="574952656"/>
      </c:lineChart>
      <c:catAx>
        <c:axId val="574961672"/>
        <c:scaling>
          <c:orientation val="minMax"/>
        </c:scaling>
        <c:delete val="0"/>
        <c:axPos val="b"/>
        <c:numFmt formatCode="General" sourceLinked="1"/>
        <c:majorTickMark val="out"/>
        <c:minorTickMark val="none"/>
        <c:tickLblPos val="nextTo"/>
        <c:txPr>
          <a:bodyPr/>
          <a:lstStyle/>
          <a:p>
            <a:pPr>
              <a:defRPr sz="1100"/>
            </a:pPr>
            <a:endParaRPr lang="ja-JP"/>
          </a:p>
        </c:txPr>
        <c:crossAx val="574962848"/>
        <c:crosses val="autoZero"/>
        <c:auto val="1"/>
        <c:lblAlgn val="ctr"/>
        <c:lblOffset val="100"/>
        <c:noMultiLvlLbl val="0"/>
      </c:catAx>
      <c:valAx>
        <c:axId val="574962848"/>
        <c:scaling>
          <c:orientation val="minMax"/>
          <c:max val="1600"/>
        </c:scaling>
        <c:delete val="0"/>
        <c:axPos val="l"/>
        <c:numFmt formatCode="#,##0_);[Red]\(#,##0\)" sourceLinked="1"/>
        <c:majorTickMark val="out"/>
        <c:minorTickMark val="none"/>
        <c:tickLblPos val="nextTo"/>
        <c:txPr>
          <a:bodyPr/>
          <a:lstStyle/>
          <a:p>
            <a:pPr>
              <a:defRPr sz="1000">
                <a:solidFill>
                  <a:schemeClr val="tx1"/>
                </a:solidFill>
              </a:defRPr>
            </a:pPr>
            <a:endParaRPr lang="ja-JP"/>
          </a:p>
        </c:txPr>
        <c:crossAx val="574961672"/>
        <c:crosses val="autoZero"/>
        <c:crossBetween val="between"/>
        <c:majorUnit val="200"/>
      </c:valAx>
      <c:valAx>
        <c:axId val="574952656"/>
        <c:scaling>
          <c:orientation val="minMax"/>
          <c:max val="700"/>
          <c:min val="0"/>
        </c:scaling>
        <c:delete val="0"/>
        <c:axPos val="r"/>
        <c:numFmt formatCode="#,##0_);[Red]\(#,##0\)" sourceLinked="1"/>
        <c:majorTickMark val="out"/>
        <c:minorTickMark val="none"/>
        <c:tickLblPos val="nextTo"/>
        <c:txPr>
          <a:bodyPr/>
          <a:lstStyle/>
          <a:p>
            <a:pPr>
              <a:defRPr sz="1000">
                <a:solidFill>
                  <a:schemeClr val="tx1"/>
                </a:solidFill>
              </a:defRPr>
            </a:pPr>
            <a:endParaRPr lang="ja-JP"/>
          </a:p>
        </c:txPr>
        <c:crossAx val="574964808"/>
        <c:crosses val="max"/>
        <c:crossBetween val="between"/>
      </c:valAx>
      <c:catAx>
        <c:axId val="574964808"/>
        <c:scaling>
          <c:orientation val="minMax"/>
        </c:scaling>
        <c:delete val="1"/>
        <c:axPos val="b"/>
        <c:numFmt formatCode="General" sourceLinked="1"/>
        <c:majorTickMark val="out"/>
        <c:minorTickMark val="none"/>
        <c:tickLblPos val="nextTo"/>
        <c:crossAx val="574952656"/>
        <c:crosses val="autoZero"/>
        <c:auto val="1"/>
        <c:lblAlgn val="ctr"/>
        <c:lblOffset val="100"/>
        <c:noMultiLvlLbl val="0"/>
      </c:catAx>
    </c:plotArea>
    <c:plotVisOnly val="1"/>
    <c:dispBlanksAs val="gap"/>
    <c:showDLblsOverMax val="0"/>
  </c:chart>
  <c:spPr>
    <a:noFill/>
  </c:spPr>
  <c:txPr>
    <a:bodyPr/>
    <a:lstStyle/>
    <a:p>
      <a:pPr>
        <a:defRPr sz="180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参加者数</c:v>
                </c:pt>
              </c:strCache>
            </c:strRef>
          </c:tx>
          <c:invertIfNegative val="0"/>
          <c:dLbls>
            <c:spPr>
              <a:noFill/>
              <a:ln>
                <a:noFill/>
              </a:ln>
              <a:effectLst/>
            </c:spPr>
            <c:txPr>
              <a:bodyPr/>
              <a:lstStyle/>
              <a:p>
                <a:pPr>
                  <a:defRPr sz="700" b="1"/>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#,##0_);[Red]\(#,##0\)</c:formatCode>
                <c:ptCount val="7"/>
                <c:pt idx="0">
                  <c:v>27134</c:v>
                </c:pt>
                <c:pt idx="1">
                  <c:v>28307</c:v>
                </c:pt>
                <c:pt idx="2">
                  <c:v>29098</c:v>
                </c:pt>
                <c:pt idx="3">
                  <c:v>29921</c:v>
                </c:pt>
                <c:pt idx="4">
                  <c:v>30438</c:v>
                </c:pt>
                <c:pt idx="5">
                  <c:v>30289</c:v>
                </c:pt>
                <c:pt idx="6">
                  <c:v>30011</c:v>
                </c:pt>
              </c:numCache>
            </c:numRef>
          </c:val>
          <c:extLst xmlns:c16r2="http://schemas.microsoft.com/office/drawing/2015/06/chart">
            <c:ext xmlns:c16="http://schemas.microsoft.com/office/drawing/2014/chart" uri="{C3380CC4-5D6E-409C-BE32-E72D297353CC}">
              <c16:uniqueId val="{00000000-4C3E-4606-B70B-AAEA069F1624}"/>
            </c:ext>
          </c:extLst>
        </c:ser>
        <c:dLbls>
          <c:showLegendKey val="0"/>
          <c:showVal val="0"/>
          <c:showCatName val="0"/>
          <c:showSerName val="0"/>
          <c:showPercent val="0"/>
          <c:showBubbleSize val="0"/>
        </c:dLbls>
        <c:gapWidth val="50"/>
        <c:overlap val="100"/>
        <c:axId val="571640152"/>
        <c:axId val="571639760"/>
      </c:barChart>
      <c:lineChart>
        <c:grouping val="standard"/>
        <c:varyColors val="0"/>
        <c:ser>
          <c:idx val="1"/>
          <c:order val="1"/>
          <c:tx>
            <c:strRef>
              <c:f>Sheet1!$C$1</c:f>
              <c:strCache>
                <c:ptCount val="1"/>
                <c:pt idx="0">
                  <c:v>沿道応援・EXPO来場数</c:v>
                </c:pt>
              </c:strCache>
            </c:strRef>
          </c:tx>
          <c:spPr>
            <a:ln>
              <a:solidFill>
                <a:schemeClr val="tx1"/>
              </a:solidFill>
            </a:ln>
          </c:spPr>
          <c:marker>
            <c:symbol val="circle"/>
            <c:size val="3"/>
          </c:marker>
          <c:dLbls>
            <c:spPr>
              <a:noFill/>
              <a:ln>
                <a:noFill/>
              </a:ln>
              <a:effectLst/>
            </c:spPr>
            <c:txPr>
              <a:bodyPr/>
              <a:lstStyle/>
              <a:p>
                <a:pPr>
                  <a:defRPr sz="1100">
                    <a:solidFill>
                      <a:srgbClr val="FF0000"/>
                    </a:solidFill>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#,##0_);[Red]\(#,##0\)</c:formatCode>
                <c:ptCount val="7"/>
                <c:pt idx="0">
                  <c:v>111</c:v>
                </c:pt>
                <c:pt idx="1">
                  <c:v>131</c:v>
                </c:pt>
                <c:pt idx="2">
                  <c:v>137</c:v>
                </c:pt>
                <c:pt idx="3">
                  <c:v>142</c:v>
                </c:pt>
                <c:pt idx="4">
                  <c:v>144</c:v>
                </c:pt>
                <c:pt idx="5">
                  <c:v>145</c:v>
                </c:pt>
                <c:pt idx="6">
                  <c:v>142</c:v>
                </c:pt>
              </c:numCache>
            </c:numRef>
          </c:val>
          <c:smooth val="0"/>
          <c:extLst xmlns:c16r2="http://schemas.microsoft.com/office/drawing/2015/06/chart">
            <c:ext xmlns:c16="http://schemas.microsoft.com/office/drawing/2014/chart" uri="{C3380CC4-5D6E-409C-BE32-E72D297353CC}">
              <c16:uniqueId val="{00000001-4C3E-4606-B70B-AAEA069F1624}"/>
            </c:ext>
          </c:extLst>
        </c:ser>
        <c:dLbls>
          <c:showLegendKey val="0"/>
          <c:showVal val="0"/>
          <c:showCatName val="0"/>
          <c:showSerName val="0"/>
          <c:showPercent val="0"/>
          <c:showBubbleSize val="0"/>
        </c:dLbls>
        <c:marker val="1"/>
        <c:smooth val="0"/>
        <c:axId val="571633488"/>
        <c:axId val="571633096"/>
      </c:lineChart>
      <c:catAx>
        <c:axId val="571640152"/>
        <c:scaling>
          <c:orientation val="minMax"/>
        </c:scaling>
        <c:delete val="0"/>
        <c:axPos val="b"/>
        <c:numFmt formatCode="General" sourceLinked="1"/>
        <c:majorTickMark val="out"/>
        <c:minorTickMark val="none"/>
        <c:tickLblPos val="nextTo"/>
        <c:txPr>
          <a:bodyPr/>
          <a:lstStyle/>
          <a:p>
            <a:pPr>
              <a:defRPr sz="900"/>
            </a:pPr>
            <a:endParaRPr lang="ja-JP"/>
          </a:p>
        </c:txPr>
        <c:crossAx val="571639760"/>
        <c:crosses val="autoZero"/>
        <c:auto val="1"/>
        <c:lblAlgn val="ctr"/>
        <c:lblOffset val="100"/>
        <c:noMultiLvlLbl val="0"/>
      </c:catAx>
      <c:valAx>
        <c:axId val="571639760"/>
        <c:scaling>
          <c:orientation val="minMax"/>
          <c:max val="35000"/>
          <c:min val="0"/>
        </c:scaling>
        <c:delete val="0"/>
        <c:axPos val="l"/>
        <c:numFmt formatCode="#,##0_);[Red]\(#,##0\)" sourceLinked="1"/>
        <c:majorTickMark val="out"/>
        <c:minorTickMark val="none"/>
        <c:tickLblPos val="nextTo"/>
        <c:txPr>
          <a:bodyPr/>
          <a:lstStyle/>
          <a:p>
            <a:pPr>
              <a:defRPr sz="1000">
                <a:solidFill>
                  <a:schemeClr val="tx1"/>
                </a:solidFill>
              </a:defRPr>
            </a:pPr>
            <a:endParaRPr lang="ja-JP"/>
          </a:p>
        </c:txPr>
        <c:crossAx val="571640152"/>
        <c:crosses val="autoZero"/>
        <c:crossBetween val="between"/>
      </c:valAx>
      <c:valAx>
        <c:axId val="571633096"/>
        <c:scaling>
          <c:orientation val="minMax"/>
          <c:max val="150"/>
        </c:scaling>
        <c:delete val="0"/>
        <c:axPos val="r"/>
        <c:numFmt formatCode="#,##0_);[Red]\(#,##0\)" sourceLinked="1"/>
        <c:majorTickMark val="out"/>
        <c:minorTickMark val="none"/>
        <c:tickLblPos val="nextTo"/>
        <c:txPr>
          <a:bodyPr/>
          <a:lstStyle/>
          <a:p>
            <a:pPr>
              <a:defRPr sz="1000">
                <a:solidFill>
                  <a:schemeClr val="tx1"/>
                </a:solidFill>
              </a:defRPr>
            </a:pPr>
            <a:endParaRPr lang="ja-JP"/>
          </a:p>
        </c:txPr>
        <c:crossAx val="571633488"/>
        <c:crosses val="max"/>
        <c:crossBetween val="between"/>
      </c:valAx>
      <c:catAx>
        <c:axId val="571633488"/>
        <c:scaling>
          <c:orientation val="minMax"/>
        </c:scaling>
        <c:delete val="1"/>
        <c:axPos val="b"/>
        <c:numFmt formatCode="General" sourceLinked="1"/>
        <c:majorTickMark val="out"/>
        <c:minorTickMark val="none"/>
        <c:tickLblPos val="nextTo"/>
        <c:crossAx val="571633096"/>
        <c:crosses val="autoZero"/>
        <c:auto val="1"/>
        <c:lblAlgn val="ctr"/>
        <c:lblOffset val="100"/>
        <c:noMultiLvlLbl val="0"/>
      </c:catAx>
    </c:plotArea>
    <c:plotVisOnly val="1"/>
    <c:dispBlanksAs val="gap"/>
    <c:showDLblsOverMax val="0"/>
  </c:chart>
  <c:spPr>
    <a:noFill/>
  </c:spPr>
  <c:txPr>
    <a:bodyPr/>
    <a:lstStyle/>
    <a:p>
      <a:pPr>
        <a:defRPr sz="1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周遊パス</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293280</c:v>
                </c:pt>
                <c:pt idx="1">
                  <c:v>428369</c:v>
                </c:pt>
                <c:pt idx="2">
                  <c:v>910683</c:v>
                </c:pt>
                <c:pt idx="3">
                  <c:v>1224000</c:v>
                </c:pt>
                <c:pt idx="4">
                  <c:v>1511000</c:v>
                </c:pt>
              </c:numCache>
            </c:numRef>
          </c:val>
          <c:extLst xmlns:c16r2="http://schemas.microsoft.com/office/drawing/2015/06/chart">
            <c:ext xmlns:c16="http://schemas.microsoft.com/office/drawing/2014/chart" uri="{C3380CC4-5D6E-409C-BE32-E72D297353CC}">
              <c16:uniqueId val="{00000000-2434-4CC3-B0F5-536059469B79}"/>
            </c:ext>
          </c:extLst>
        </c:ser>
        <c:dLbls>
          <c:showLegendKey val="0"/>
          <c:showVal val="0"/>
          <c:showCatName val="0"/>
          <c:showSerName val="0"/>
          <c:showPercent val="0"/>
          <c:showBubbleSize val="0"/>
        </c:dLbls>
        <c:gapWidth val="100"/>
        <c:axId val="571824736"/>
        <c:axId val="571818072"/>
      </c:barChart>
      <c:catAx>
        <c:axId val="57182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71818072"/>
        <c:crosses val="autoZero"/>
        <c:auto val="1"/>
        <c:lblAlgn val="ctr"/>
        <c:lblOffset val="100"/>
        <c:noMultiLvlLbl val="0"/>
      </c:catAx>
      <c:valAx>
        <c:axId val="571818072"/>
        <c:scaling>
          <c:orientation val="minMax"/>
          <c:max val="1600000"/>
          <c:min val="0"/>
        </c:scaling>
        <c:delete val="1"/>
        <c:axPos val="l"/>
        <c:numFmt formatCode="General" sourceLinked="1"/>
        <c:majorTickMark val="none"/>
        <c:minorTickMark val="none"/>
        <c:tickLblPos val="nextTo"/>
        <c:crossAx val="571824736"/>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050"/>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大阪</c:v>
                </c:pt>
              </c:strCache>
            </c:strRef>
          </c:tx>
          <c:invertIfNegative val="0"/>
          <c:dLbls>
            <c:spPr>
              <a:noFill/>
              <a:ln>
                <a:noFill/>
              </a:ln>
              <a:effectLst/>
            </c:spPr>
            <c:txPr>
              <a:bodyPr/>
              <a:lstStyle/>
              <a:p>
                <a:pPr>
                  <a:defRPr sz="1200" b="1"/>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#,##0_);[Red]\(#,##0\)</c:formatCode>
                <c:ptCount val="7"/>
                <c:pt idx="0">
                  <c:v>158</c:v>
                </c:pt>
                <c:pt idx="1">
                  <c:v>203</c:v>
                </c:pt>
                <c:pt idx="2">
                  <c:v>263</c:v>
                </c:pt>
                <c:pt idx="3">
                  <c:v>376</c:v>
                </c:pt>
                <c:pt idx="4">
                  <c:v>716</c:v>
                </c:pt>
                <c:pt idx="5">
                  <c:v>940</c:v>
                </c:pt>
                <c:pt idx="6">
                  <c:v>1110</c:v>
                </c:pt>
              </c:numCache>
            </c:numRef>
          </c:val>
          <c:extLst xmlns:c16r2="http://schemas.microsoft.com/office/drawing/2015/06/chart">
            <c:ext xmlns:c16="http://schemas.microsoft.com/office/drawing/2014/chart" uri="{C3380CC4-5D6E-409C-BE32-E72D297353CC}">
              <c16:uniqueId val="{00000000-02C2-48DB-9B08-E1C08030E8A0}"/>
            </c:ext>
          </c:extLst>
        </c:ser>
        <c:dLbls>
          <c:showLegendKey val="0"/>
          <c:showVal val="0"/>
          <c:showCatName val="0"/>
          <c:showSerName val="0"/>
          <c:showPercent val="0"/>
          <c:showBubbleSize val="0"/>
        </c:dLbls>
        <c:gapWidth val="50"/>
        <c:overlap val="100"/>
        <c:axId val="571819248"/>
        <c:axId val="571825128"/>
      </c:barChart>
      <c:lineChart>
        <c:grouping val="standard"/>
        <c:varyColors val="0"/>
        <c:ser>
          <c:idx val="1"/>
          <c:order val="1"/>
          <c:tx>
            <c:strRef>
              <c:f>Sheet1!$C$1</c:f>
              <c:strCache>
                <c:ptCount val="1"/>
                <c:pt idx="0">
                  <c:v>全国</c:v>
                </c:pt>
              </c:strCache>
            </c:strRef>
          </c:tx>
          <c:marker>
            <c:symbol val="circle"/>
            <c:size val="3"/>
          </c:marker>
          <c:dLbls>
            <c:spPr>
              <a:noFill/>
              <a:ln>
                <a:noFill/>
              </a:ln>
              <a:effectLst/>
            </c:spPr>
            <c:txPr>
              <a:bodyPr/>
              <a:lstStyle/>
              <a:p>
                <a:pPr>
                  <a:defRPr sz="1100">
                    <a:solidFill>
                      <a:srgbClr val="FF0000"/>
                    </a:solidFill>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#,##0_);[Red]\(#,##0\)</c:formatCode>
                <c:ptCount val="7"/>
                <c:pt idx="0">
                  <c:v>622</c:v>
                </c:pt>
                <c:pt idx="1">
                  <c:v>836</c:v>
                </c:pt>
                <c:pt idx="2">
                  <c:v>1036</c:v>
                </c:pt>
                <c:pt idx="3">
                  <c:v>1341</c:v>
                </c:pt>
                <c:pt idx="4">
                  <c:v>1974</c:v>
                </c:pt>
                <c:pt idx="5">
                  <c:v>2404</c:v>
                </c:pt>
                <c:pt idx="6">
                  <c:v>2869</c:v>
                </c:pt>
              </c:numCache>
            </c:numRef>
          </c:val>
          <c:smooth val="0"/>
          <c:extLst xmlns:c16r2="http://schemas.microsoft.com/office/drawing/2015/06/chart">
            <c:ext xmlns:c16="http://schemas.microsoft.com/office/drawing/2014/chart" uri="{C3380CC4-5D6E-409C-BE32-E72D297353CC}">
              <c16:uniqueId val="{00000001-02C2-48DB-9B08-E1C08030E8A0}"/>
            </c:ext>
          </c:extLst>
        </c:ser>
        <c:dLbls>
          <c:showLegendKey val="0"/>
          <c:showVal val="0"/>
          <c:showCatName val="0"/>
          <c:showSerName val="0"/>
          <c:showPercent val="0"/>
          <c:showBubbleSize val="0"/>
        </c:dLbls>
        <c:marker val="1"/>
        <c:smooth val="0"/>
        <c:axId val="571820032"/>
        <c:axId val="571818464"/>
      </c:lineChart>
      <c:catAx>
        <c:axId val="571819248"/>
        <c:scaling>
          <c:orientation val="minMax"/>
        </c:scaling>
        <c:delete val="0"/>
        <c:axPos val="b"/>
        <c:numFmt formatCode="General" sourceLinked="1"/>
        <c:majorTickMark val="out"/>
        <c:minorTickMark val="none"/>
        <c:tickLblPos val="nextTo"/>
        <c:txPr>
          <a:bodyPr/>
          <a:lstStyle/>
          <a:p>
            <a:pPr>
              <a:defRPr sz="1100"/>
            </a:pPr>
            <a:endParaRPr lang="ja-JP"/>
          </a:p>
        </c:txPr>
        <c:crossAx val="571825128"/>
        <c:crosses val="autoZero"/>
        <c:auto val="1"/>
        <c:lblAlgn val="ctr"/>
        <c:lblOffset val="100"/>
        <c:noMultiLvlLbl val="0"/>
      </c:catAx>
      <c:valAx>
        <c:axId val="571825128"/>
        <c:scaling>
          <c:orientation val="minMax"/>
          <c:max val="1600"/>
        </c:scaling>
        <c:delete val="0"/>
        <c:axPos val="l"/>
        <c:numFmt formatCode="#,##0_);[Red]\(#,##0\)" sourceLinked="1"/>
        <c:majorTickMark val="out"/>
        <c:minorTickMark val="none"/>
        <c:tickLblPos val="nextTo"/>
        <c:txPr>
          <a:bodyPr/>
          <a:lstStyle/>
          <a:p>
            <a:pPr>
              <a:defRPr sz="1000">
                <a:solidFill>
                  <a:schemeClr val="bg1"/>
                </a:solidFill>
              </a:defRPr>
            </a:pPr>
            <a:endParaRPr lang="ja-JP"/>
          </a:p>
        </c:txPr>
        <c:crossAx val="571819248"/>
        <c:crosses val="autoZero"/>
        <c:crossBetween val="between"/>
        <c:majorUnit val="200"/>
      </c:valAx>
      <c:valAx>
        <c:axId val="571818464"/>
        <c:scaling>
          <c:orientation val="minMax"/>
        </c:scaling>
        <c:delete val="0"/>
        <c:axPos val="r"/>
        <c:numFmt formatCode="#,##0_);[Red]\(#,##0\)" sourceLinked="1"/>
        <c:majorTickMark val="out"/>
        <c:minorTickMark val="none"/>
        <c:tickLblPos val="nextTo"/>
        <c:txPr>
          <a:bodyPr/>
          <a:lstStyle/>
          <a:p>
            <a:pPr>
              <a:defRPr sz="1000">
                <a:solidFill>
                  <a:schemeClr val="bg1"/>
                </a:solidFill>
              </a:defRPr>
            </a:pPr>
            <a:endParaRPr lang="ja-JP"/>
          </a:p>
        </c:txPr>
        <c:crossAx val="571820032"/>
        <c:crosses val="max"/>
        <c:crossBetween val="between"/>
      </c:valAx>
      <c:catAx>
        <c:axId val="571820032"/>
        <c:scaling>
          <c:orientation val="minMax"/>
        </c:scaling>
        <c:delete val="1"/>
        <c:axPos val="b"/>
        <c:numFmt formatCode="General" sourceLinked="1"/>
        <c:majorTickMark val="out"/>
        <c:minorTickMark val="none"/>
        <c:tickLblPos val="nextTo"/>
        <c:crossAx val="571818464"/>
        <c:crosses val="autoZero"/>
        <c:auto val="1"/>
        <c:lblAlgn val="ctr"/>
        <c:lblOffset val="100"/>
        <c:noMultiLvlLbl val="0"/>
      </c:catAx>
    </c:plotArea>
    <c:plotVisOnly val="1"/>
    <c:dispBlanksAs val="gap"/>
    <c:showDLblsOverMax val="0"/>
  </c:chart>
  <c:spPr>
    <a:noFill/>
  </c:spPr>
  <c:txPr>
    <a:bodyPr/>
    <a:lstStyle/>
    <a:p>
      <a:pPr>
        <a:defRPr sz="1800"/>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大阪</c:v>
                </c:pt>
              </c:strCache>
            </c:strRef>
          </c:tx>
          <c:invertIfNegative val="0"/>
          <c:dLbls>
            <c:spPr>
              <a:noFill/>
              <a:ln>
                <a:noFill/>
              </a:ln>
              <a:effectLst/>
            </c:spPr>
            <c:txPr>
              <a:bodyPr wrap="square" lIns="38100" tIns="19050" rIns="38100" bIns="19050" anchor="ctr">
                <a:spAutoFit/>
              </a:bodyPr>
              <a:lstStyle/>
              <a:p>
                <a:pPr>
                  <a:defRPr sz="1100"/>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#,##0_);[Red]\(#,##0\)</c:formatCode>
                <c:ptCount val="5"/>
                <c:pt idx="0">
                  <c:v>60874</c:v>
                </c:pt>
                <c:pt idx="1">
                  <c:v>71056</c:v>
                </c:pt>
                <c:pt idx="2">
                  <c:v>80687</c:v>
                </c:pt>
                <c:pt idx="3">
                  <c:v>91845</c:v>
                </c:pt>
                <c:pt idx="4">
                  <c:v>106642</c:v>
                </c:pt>
              </c:numCache>
            </c:numRef>
          </c:val>
          <c:extLst xmlns:c16r2="http://schemas.microsoft.com/office/drawing/2015/06/chart">
            <c:ext xmlns:c16="http://schemas.microsoft.com/office/drawing/2014/chart" uri="{C3380CC4-5D6E-409C-BE32-E72D297353CC}">
              <c16:uniqueId val="{00000000-A603-4807-9213-1A7A07A698F7}"/>
            </c:ext>
          </c:extLst>
        </c:ser>
        <c:dLbls>
          <c:showLegendKey val="0"/>
          <c:showVal val="0"/>
          <c:showCatName val="0"/>
          <c:showSerName val="0"/>
          <c:showPercent val="0"/>
          <c:showBubbleSize val="0"/>
        </c:dLbls>
        <c:gapWidth val="50"/>
        <c:overlap val="100"/>
        <c:axId val="571820816"/>
        <c:axId val="571821992"/>
      </c:barChart>
      <c:lineChart>
        <c:grouping val="standard"/>
        <c:varyColors val="0"/>
        <c:ser>
          <c:idx val="1"/>
          <c:order val="1"/>
          <c:tx>
            <c:strRef>
              <c:f>Sheet1!$C$1</c:f>
              <c:strCache>
                <c:ptCount val="1"/>
                <c:pt idx="0">
                  <c:v>全国</c:v>
                </c:pt>
              </c:strCache>
            </c:strRef>
          </c:tx>
          <c:marker>
            <c:symbol val="circle"/>
            <c:size val="3"/>
          </c:marker>
          <c:dLbls>
            <c:spPr>
              <a:noFill/>
              <a:ln>
                <a:noFill/>
              </a:ln>
              <a:effectLst/>
            </c:spPr>
            <c:txPr>
              <a:bodyPr/>
              <a:lstStyle/>
              <a:p>
                <a:pPr>
                  <a:defRPr sz="1100">
                    <a:solidFill>
                      <a:srgbClr val="FF0000"/>
                    </a:solidFill>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#,##0_);[Red]\(#,##0\)</c:formatCode>
                <c:ptCount val="5"/>
                <c:pt idx="0">
                  <c:v>136693</c:v>
                </c:pt>
                <c:pt idx="1">
                  <c:v>151174</c:v>
                </c:pt>
                <c:pt idx="2">
                  <c:v>176167</c:v>
                </c:pt>
                <c:pt idx="3">
                  <c:v>155896</c:v>
                </c:pt>
                <c:pt idx="4">
                  <c:v>153921</c:v>
                </c:pt>
              </c:numCache>
            </c:numRef>
          </c:val>
          <c:smooth val="0"/>
          <c:extLst xmlns:c16r2="http://schemas.microsoft.com/office/drawing/2015/06/chart">
            <c:ext xmlns:c16="http://schemas.microsoft.com/office/drawing/2014/chart" uri="{C3380CC4-5D6E-409C-BE32-E72D297353CC}">
              <c16:uniqueId val="{00000001-A603-4807-9213-1A7A07A698F7}"/>
            </c:ext>
          </c:extLst>
        </c:ser>
        <c:dLbls>
          <c:showLegendKey val="0"/>
          <c:showVal val="0"/>
          <c:showCatName val="0"/>
          <c:showSerName val="0"/>
          <c:showPercent val="0"/>
          <c:showBubbleSize val="0"/>
        </c:dLbls>
        <c:marker val="1"/>
        <c:smooth val="0"/>
        <c:axId val="571823168"/>
        <c:axId val="571822384"/>
      </c:lineChart>
      <c:catAx>
        <c:axId val="571820816"/>
        <c:scaling>
          <c:orientation val="minMax"/>
        </c:scaling>
        <c:delete val="0"/>
        <c:axPos val="b"/>
        <c:numFmt formatCode="General" sourceLinked="1"/>
        <c:majorTickMark val="out"/>
        <c:minorTickMark val="none"/>
        <c:tickLblPos val="nextTo"/>
        <c:txPr>
          <a:bodyPr/>
          <a:lstStyle/>
          <a:p>
            <a:pPr>
              <a:defRPr sz="1100"/>
            </a:pPr>
            <a:endParaRPr lang="ja-JP"/>
          </a:p>
        </c:txPr>
        <c:crossAx val="571821992"/>
        <c:crosses val="autoZero"/>
        <c:auto val="1"/>
        <c:lblAlgn val="ctr"/>
        <c:lblOffset val="100"/>
        <c:noMultiLvlLbl val="0"/>
      </c:catAx>
      <c:valAx>
        <c:axId val="571821992"/>
        <c:scaling>
          <c:orientation val="minMax"/>
        </c:scaling>
        <c:delete val="0"/>
        <c:axPos val="l"/>
        <c:numFmt formatCode="#,##0_);[Red]\(#,##0\)" sourceLinked="1"/>
        <c:majorTickMark val="out"/>
        <c:minorTickMark val="none"/>
        <c:tickLblPos val="nextTo"/>
        <c:txPr>
          <a:bodyPr/>
          <a:lstStyle/>
          <a:p>
            <a:pPr>
              <a:defRPr sz="1000">
                <a:solidFill>
                  <a:schemeClr val="bg1"/>
                </a:solidFill>
              </a:defRPr>
            </a:pPr>
            <a:endParaRPr lang="ja-JP"/>
          </a:p>
        </c:txPr>
        <c:crossAx val="571820816"/>
        <c:crosses val="autoZero"/>
        <c:crossBetween val="between"/>
      </c:valAx>
      <c:valAx>
        <c:axId val="571822384"/>
        <c:scaling>
          <c:orientation val="minMax"/>
        </c:scaling>
        <c:delete val="0"/>
        <c:axPos val="r"/>
        <c:numFmt formatCode="#,##0_);[Red]\(#,##0\)" sourceLinked="1"/>
        <c:majorTickMark val="out"/>
        <c:minorTickMark val="none"/>
        <c:tickLblPos val="nextTo"/>
        <c:txPr>
          <a:bodyPr/>
          <a:lstStyle/>
          <a:p>
            <a:pPr>
              <a:defRPr sz="1000">
                <a:solidFill>
                  <a:schemeClr val="bg1"/>
                </a:solidFill>
              </a:defRPr>
            </a:pPr>
            <a:endParaRPr lang="ja-JP"/>
          </a:p>
        </c:txPr>
        <c:crossAx val="571823168"/>
        <c:crosses val="max"/>
        <c:crossBetween val="between"/>
      </c:valAx>
      <c:catAx>
        <c:axId val="571823168"/>
        <c:scaling>
          <c:orientation val="minMax"/>
        </c:scaling>
        <c:delete val="1"/>
        <c:axPos val="b"/>
        <c:numFmt formatCode="General" sourceLinked="1"/>
        <c:majorTickMark val="out"/>
        <c:minorTickMark val="none"/>
        <c:tickLblPos val="nextTo"/>
        <c:crossAx val="571822384"/>
        <c:crosses val="autoZero"/>
        <c:auto val="1"/>
        <c:lblAlgn val="ctr"/>
        <c:lblOffset val="100"/>
        <c:noMultiLvlLbl val="0"/>
      </c:catAx>
    </c:plotArea>
    <c:plotVisOnly val="1"/>
    <c:dispBlanksAs val="gap"/>
    <c:showDLblsOverMax val="0"/>
  </c:chart>
  <c:spPr>
    <a:noFill/>
  </c:spPr>
  <c:txPr>
    <a:bodyPr/>
    <a:lstStyle/>
    <a:p>
      <a:pPr>
        <a:defRPr sz="1800"/>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大阪</c:v>
                </c:pt>
              </c:strCache>
            </c:strRef>
          </c:tx>
          <c:spPr>
            <a:solidFill>
              <a:schemeClr val="accent5"/>
            </a:solidFill>
          </c:spPr>
          <c:invertIfNegative val="0"/>
          <c:dLbls>
            <c:dLbl>
              <c:idx val="5"/>
              <c:layout/>
              <c:tx>
                <c:rich>
                  <a:bodyPr/>
                  <a:lstStyle/>
                  <a:p>
                    <a:r>
                      <a:rPr lang="en-US" altLang="ja-JP" smtClean="0"/>
                      <a:t>1,001</a:t>
                    </a:r>
                    <a:endParaRPr lang="en-US" altLang="ja-JP"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solidFill>
                      <a:schemeClr val="tx1"/>
                    </a:solidFill>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#,##0_);[Red]\(#,##0\)</c:formatCode>
                <c:ptCount val="7"/>
                <c:pt idx="0">
                  <c:v>237</c:v>
                </c:pt>
                <c:pt idx="1">
                  <c:v>306</c:v>
                </c:pt>
                <c:pt idx="2">
                  <c:v>431</c:v>
                </c:pt>
                <c:pt idx="3">
                  <c:v>620</c:v>
                </c:pt>
                <c:pt idx="4">
                  <c:v>897</c:v>
                </c:pt>
                <c:pt idx="5">
                  <c:v>1000</c:v>
                </c:pt>
                <c:pt idx="6">
                  <c:v>1167</c:v>
                </c:pt>
              </c:numCache>
            </c:numRef>
          </c:val>
          <c:extLst xmlns:c16r2="http://schemas.microsoft.com/office/drawing/2015/06/chart">
            <c:ext xmlns:c16="http://schemas.microsoft.com/office/drawing/2014/chart" uri="{C3380CC4-5D6E-409C-BE32-E72D297353CC}">
              <c16:uniqueId val="{00000000-A306-4E28-A465-B1661818E0AC}"/>
            </c:ext>
          </c:extLst>
        </c:ser>
        <c:ser>
          <c:idx val="1"/>
          <c:order val="1"/>
          <c:tx>
            <c:strRef>
              <c:f>Sheet1!$C$1</c:f>
              <c:strCache>
                <c:ptCount val="1"/>
                <c:pt idx="0">
                  <c:v>大阪2</c:v>
                </c:pt>
              </c:strCache>
            </c:strRef>
          </c:tx>
          <c:spPr>
            <a:solidFill>
              <a:schemeClr val="accent2">
                <a:lumMod val="60000"/>
                <a:lumOff val="40000"/>
              </a:schemeClr>
            </a:solidFill>
          </c:spPr>
          <c:invertIfNegative val="0"/>
          <c:dLbls>
            <c:dLbl>
              <c:idx val="0"/>
              <c:layout>
                <c:manualLayout>
                  <c:x val="2.5642239386345092E-2"/>
                  <c:y val="0.13188709478614569"/>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306-4E28-A465-B1661818E0AC}"/>
                </c:ext>
                <c:ext xmlns:c15="http://schemas.microsoft.com/office/drawing/2012/chart" uri="{CE6537A1-D6FC-4f65-9D91-7224C49458BB}">
                  <c15:layout/>
                </c:ext>
              </c:extLst>
            </c:dLbl>
            <c:spPr>
              <a:noFill/>
              <a:ln>
                <a:noFill/>
              </a:ln>
              <a:effectLst/>
            </c:spPr>
            <c:txPr>
              <a:bodyPr/>
              <a:lstStyle/>
              <a:p>
                <a:pPr>
                  <a:defRPr sz="1000">
                    <a:solidFill>
                      <a:schemeClr val="tx1"/>
                    </a:solidFill>
                  </a:defRPr>
                </a:pPr>
                <a:endParaRPr lang="ja-JP"/>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#,##0_);[Red]\(#,##0\)</c:formatCode>
                <c:ptCount val="7"/>
                <c:pt idx="0">
                  <c:v>565</c:v>
                </c:pt>
                <c:pt idx="1">
                  <c:v>829</c:v>
                </c:pt>
                <c:pt idx="2">
                  <c:v>983</c:v>
                </c:pt>
                <c:pt idx="3">
                  <c:v>1320</c:v>
                </c:pt>
                <c:pt idx="4">
                  <c:v>1756</c:v>
                </c:pt>
                <c:pt idx="5">
                  <c:v>1860</c:v>
                </c:pt>
                <c:pt idx="6">
                  <c:v>1978</c:v>
                </c:pt>
              </c:numCache>
            </c:numRef>
          </c:val>
          <c:extLst xmlns:c16r2="http://schemas.microsoft.com/office/drawing/2015/06/chart">
            <c:ext xmlns:c16="http://schemas.microsoft.com/office/drawing/2014/chart" uri="{C3380CC4-5D6E-409C-BE32-E72D297353CC}">
              <c16:uniqueId val="{00000001-A306-4E28-A465-B1661818E0AC}"/>
            </c:ext>
          </c:extLst>
        </c:ser>
        <c:dLbls>
          <c:showLegendKey val="0"/>
          <c:showVal val="0"/>
          <c:showCatName val="0"/>
          <c:showSerName val="0"/>
          <c:showPercent val="0"/>
          <c:showBubbleSize val="0"/>
        </c:dLbls>
        <c:gapWidth val="100"/>
        <c:axId val="573081760"/>
        <c:axId val="573074312"/>
      </c:barChart>
      <c:lineChart>
        <c:grouping val="standard"/>
        <c:varyColors val="0"/>
        <c:ser>
          <c:idx val="2"/>
          <c:order val="2"/>
          <c:tx>
            <c:strRef>
              <c:f>Sheet1!$D$1</c:f>
              <c:strCache>
                <c:ptCount val="1"/>
                <c:pt idx="0">
                  <c:v>全国</c:v>
                </c:pt>
              </c:strCache>
            </c:strRef>
          </c:tx>
          <c:dLbls>
            <c:spPr>
              <a:noFill/>
              <a:ln>
                <a:noFill/>
              </a:ln>
              <a:effectLst/>
            </c:spPr>
            <c:txPr>
              <a:bodyPr wrap="square" lIns="38100" tIns="19050" rIns="38100" bIns="19050" anchor="ctr">
                <a:spAutoFit/>
              </a:bodyPr>
              <a:lstStyle/>
              <a:p>
                <a:pPr>
                  <a:defRPr sz="105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#,##0_);[Red]\(#,##0\)</c:formatCode>
                <c:ptCount val="7"/>
                <c:pt idx="0">
                  <c:v>1842</c:v>
                </c:pt>
                <c:pt idx="1">
                  <c:v>2631</c:v>
                </c:pt>
                <c:pt idx="2">
                  <c:v>3350</c:v>
                </c:pt>
                <c:pt idx="3">
                  <c:v>4482</c:v>
                </c:pt>
                <c:pt idx="4">
                  <c:v>6561</c:v>
                </c:pt>
                <c:pt idx="5">
                  <c:v>6939</c:v>
                </c:pt>
                <c:pt idx="6">
                  <c:v>7969</c:v>
                </c:pt>
              </c:numCache>
            </c:numRef>
          </c:val>
          <c:smooth val="0"/>
          <c:extLst xmlns:c16r2="http://schemas.microsoft.com/office/drawing/2015/06/chart">
            <c:ext xmlns:c16="http://schemas.microsoft.com/office/drawing/2014/chart" uri="{C3380CC4-5D6E-409C-BE32-E72D297353CC}">
              <c16:uniqueId val="{00000002-A306-4E28-A465-B1661818E0AC}"/>
            </c:ext>
          </c:extLst>
        </c:ser>
        <c:dLbls>
          <c:showLegendKey val="0"/>
          <c:showVal val="0"/>
          <c:showCatName val="0"/>
          <c:showSerName val="0"/>
          <c:showPercent val="0"/>
          <c:showBubbleSize val="0"/>
        </c:dLbls>
        <c:marker val="1"/>
        <c:smooth val="0"/>
        <c:axId val="573080584"/>
        <c:axId val="573077056"/>
      </c:lineChart>
      <c:catAx>
        <c:axId val="573081760"/>
        <c:scaling>
          <c:orientation val="minMax"/>
        </c:scaling>
        <c:delete val="0"/>
        <c:axPos val="b"/>
        <c:numFmt formatCode="General" sourceLinked="1"/>
        <c:majorTickMark val="out"/>
        <c:minorTickMark val="none"/>
        <c:tickLblPos val="nextTo"/>
        <c:txPr>
          <a:bodyPr/>
          <a:lstStyle/>
          <a:p>
            <a:pPr>
              <a:defRPr sz="1100"/>
            </a:pPr>
            <a:endParaRPr lang="ja-JP"/>
          </a:p>
        </c:txPr>
        <c:crossAx val="573074312"/>
        <c:crosses val="autoZero"/>
        <c:auto val="1"/>
        <c:lblAlgn val="ctr"/>
        <c:lblOffset val="100"/>
        <c:noMultiLvlLbl val="0"/>
      </c:catAx>
      <c:valAx>
        <c:axId val="573074312"/>
        <c:scaling>
          <c:orientation val="minMax"/>
        </c:scaling>
        <c:delete val="0"/>
        <c:axPos val="l"/>
        <c:numFmt formatCode="#,##0_);[Red]\(#,##0\)" sourceLinked="1"/>
        <c:majorTickMark val="out"/>
        <c:minorTickMark val="none"/>
        <c:tickLblPos val="nextTo"/>
        <c:txPr>
          <a:bodyPr/>
          <a:lstStyle/>
          <a:p>
            <a:pPr>
              <a:defRPr sz="1000">
                <a:solidFill>
                  <a:schemeClr val="bg1"/>
                </a:solidFill>
              </a:defRPr>
            </a:pPr>
            <a:endParaRPr lang="ja-JP"/>
          </a:p>
        </c:txPr>
        <c:crossAx val="573081760"/>
        <c:crosses val="autoZero"/>
        <c:crossBetween val="between"/>
      </c:valAx>
      <c:valAx>
        <c:axId val="573077056"/>
        <c:scaling>
          <c:orientation val="minMax"/>
        </c:scaling>
        <c:delete val="0"/>
        <c:axPos val="r"/>
        <c:numFmt formatCode="#,##0_);[Red]\(#,##0\)" sourceLinked="1"/>
        <c:majorTickMark val="out"/>
        <c:minorTickMark val="none"/>
        <c:tickLblPos val="nextTo"/>
        <c:txPr>
          <a:bodyPr/>
          <a:lstStyle/>
          <a:p>
            <a:pPr>
              <a:defRPr sz="1000">
                <a:solidFill>
                  <a:schemeClr val="bg1"/>
                </a:solidFill>
              </a:defRPr>
            </a:pPr>
            <a:endParaRPr lang="ja-JP"/>
          </a:p>
        </c:txPr>
        <c:crossAx val="573080584"/>
        <c:crosses val="max"/>
        <c:crossBetween val="between"/>
      </c:valAx>
      <c:catAx>
        <c:axId val="573080584"/>
        <c:scaling>
          <c:orientation val="minMax"/>
        </c:scaling>
        <c:delete val="1"/>
        <c:axPos val="b"/>
        <c:numFmt formatCode="General" sourceLinked="1"/>
        <c:majorTickMark val="out"/>
        <c:minorTickMark val="none"/>
        <c:tickLblPos val="nextTo"/>
        <c:crossAx val="573077056"/>
        <c:crosses val="autoZero"/>
        <c:auto val="1"/>
        <c:lblAlgn val="ctr"/>
        <c:lblOffset val="100"/>
        <c:noMultiLvlLbl val="0"/>
      </c:catAx>
    </c:plotArea>
    <c:plotVisOnly val="1"/>
    <c:dispBlanksAs val="gap"/>
    <c:showDLblsOverMax val="0"/>
  </c:chart>
  <c:spPr>
    <a:noFill/>
  </c:spPr>
  <c:txPr>
    <a:bodyPr/>
    <a:lstStyle/>
    <a:p>
      <a:pPr>
        <a:defRPr sz="18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7667527816377E-2"/>
          <c:y val="4.952241712401776E-2"/>
          <c:w val="0.62550246686749789"/>
          <c:h val="0.84715058222767659"/>
        </c:manualLayout>
      </c:layout>
      <c:barChart>
        <c:barDir val="col"/>
        <c:grouping val="stacked"/>
        <c:varyColors val="0"/>
        <c:ser>
          <c:idx val="0"/>
          <c:order val="0"/>
          <c:tx>
            <c:strRef>
              <c:f>Sheet1!$B$1</c:f>
              <c:strCache>
                <c:ptCount val="1"/>
                <c:pt idx="0">
                  <c:v>大阪進出件数</c:v>
                </c:pt>
              </c:strCache>
            </c:strRef>
          </c:tx>
          <c:spPr>
            <a:solidFill>
              <a:schemeClr val="accent1">
                <a:lumMod val="60000"/>
                <a:lumOff val="40000"/>
              </a:schemeClr>
            </a:solidFill>
            <a:ln>
              <a:noFill/>
            </a:ln>
            <a:effectLst/>
          </c:spPr>
          <c:invertIfNegative val="0"/>
          <c:dLbls>
            <c:numFmt formatCode="#,##0_);[Red]\(#,##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uFillTx/>
                    <a:latin typeface="+mn-lt"/>
                    <a:ea typeface="+mn-ea"/>
                    <a:cs typeface="+mn-cs"/>
                  </a:defRPr>
                </a:pPr>
                <a:endParaRPr lang="ja-JP"/>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Sheet1!$A$2:$A$22</c:f>
              <c:strCache>
                <c:ptCount val="21"/>
                <c:pt idx="0">
                  <c:v>95</c:v>
                </c:pt>
                <c:pt idx="1">
                  <c:v>96</c:v>
                </c:pt>
                <c:pt idx="2">
                  <c:v>97</c:v>
                </c:pt>
                <c:pt idx="3">
                  <c:v>98</c:v>
                </c:pt>
                <c:pt idx="4">
                  <c:v>99</c:v>
                </c:pt>
                <c:pt idx="5">
                  <c:v>2000</c:v>
                </c:pt>
                <c:pt idx="6">
                  <c:v>1</c:v>
                </c:pt>
                <c:pt idx="7">
                  <c:v>2</c:v>
                </c:pt>
                <c:pt idx="8">
                  <c:v>3</c:v>
                </c:pt>
                <c:pt idx="9">
                  <c:v>4</c:v>
                </c:pt>
                <c:pt idx="10">
                  <c:v>5</c:v>
                </c:pt>
                <c:pt idx="11">
                  <c:v>6-7</c:v>
                </c:pt>
                <c:pt idx="12">
                  <c:v>8</c:v>
                </c:pt>
                <c:pt idx="13">
                  <c:v>9</c:v>
                </c:pt>
                <c:pt idx="14">
                  <c:v>10</c:v>
                </c:pt>
                <c:pt idx="15">
                  <c:v>11</c:v>
                </c:pt>
                <c:pt idx="16">
                  <c:v>12</c:v>
                </c:pt>
                <c:pt idx="17">
                  <c:v>13</c:v>
                </c:pt>
                <c:pt idx="18">
                  <c:v>14</c:v>
                </c:pt>
                <c:pt idx="19">
                  <c:v>15</c:v>
                </c:pt>
                <c:pt idx="20">
                  <c:v>16</c:v>
                </c:pt>
              </c:strCache>
            </c:strRef>
          </c:cat>
          <c:val>
            <c:numRef>
              <c:f>Sheet1!$B$2:$B$22</c:f>
              <c:numCache>
                <c:formatCode>General</c:formatCode>
                <c:ptCount val="21"/>
                <c:pt idx="0">
                  <c:v>209</c:v>
                </c:pt>
                <c:pt idx="1">
                  <c:v>206</c:v>
                </c:pt>
                <c:pt idx="2">
                  <c:v>191</c:v>
                </c:pt>
                <c:pt idx="3">
                  <c:v>186</c:v>
                </c:pt>
                <c:pt idx="4">
                  <c:v>183</c:v>
                </c:pt>
                <c:pt idx="5">
                  <c:v>179</c:v>
                </c:pt>
                <c:pt idx="6">
                  <c:v>166</c:v>
                </c:pt>
                <c:pt idx="7">
                  <c:v>159</c:v>
                </c:pt>
                <c:pt idx="8">
                  <c:v>154</c:v>
                </c:pt>
                <c:pt idx="9">
                  <c:v>162</c:v>
                </c:pt>
                <c:pt idx="10">
                  <c:v>160</c:v>
                </c:pt>
                <c:pt idx="11">
                  <c:v>146</c:v>
                </c:pt>
                <c:pt idx="12">
                  <c:v>146</c:v>
                </c:pt>
                <c:pt idx="13">
                  <c:v>143</c:v>
                </c:pt>
                <c:pt idx="14">
                  <c:v>126</c:v>
                </c:pt>
                <c:pt idx="15">
                  <c:v>120</c:v>
                </c:pt>
                <c:pt idx="16">
                  <c:v>123</c:v>
                </c:pt>
                <c:pt idx="17">
                  <c:v>119</c:v>
                </c:pt>
                <c:pt idx="18">
                  <c:v>119</c:v>
                </c:pt>
                <c:pt idx="19">
                  <c:v>115</c:v>
                </c:pt>
                <c:pt idx="20">
                  <c:v>123</c:v>
                </c:pt>
              </c:numCache>
            </c:numRef>
          </c:val>
          <c:extLst xmlns:c16r2="http://schemas.microsoft.com/office/drawing/2015/06/chart">
            <c:ext xmlns:c16="http://schemas.microsoft.com/office/drawing/2014/chart" uri="{C3380CC4-5D6E-409C-BE32-E72D297353CC}">
              <c16:uniqueId val="{00000000-220B-4A2F-B74F-F221D80760E7}"/>
            </c:ext>
          </c:extLst>
        </c:ser>
        <c:dLbls>
          <c:showLegendKey val="0"/>
          <c:showVal val="0"/>
          <c:showCatName val="0"/>
          <c:showSerName val="0"/>
          <c:showPercent val="0"/>
          <c:showBubbleSize val="0"/>
        </c:dLbls>
        <c:gapWidth val="80"/>
        <c:overlap val="100"/>
        <c:axId val="573082152"/>
        <c:axId val="573082544"/>
      </c:barChart>
      <c:lineChart>
        <c:grouping val="standard"/>
        <c:varyColors val="0"/>
        <c:ser>
          <c:idx val="1"/>
          <c:order val="1"/>
          <c:tx>
            <c:strRef>
              <c:f>Sheet1!$C$1</c:f>
              <c:strCache>
                <c:ptCount val="1"/>
                <c:pt idx="0">
                  <c:v>東京シェア</c:v>
                </c:pt>
              </c:strCache>
            </c:strRef>
          </c:tx>
          <c:spPr>
            <a:ln w="28575" cap="rnd">
              <a:solidFill>
                <a:srgbClr val="FF0000"/>
              </a:solidFill>
              <a:prstDash val="sysDot"/>
              <a:round/>
            </a:ln>
            <a:effectLst/>
          </c:spPr>
          <c:marker>
            <c:symbol val="circle"/>
            <c:size val="5"/>
            <c:spPr>
              <a:solidFill>
                <a:srgbClr val="FF0000"/>
              </a:solidFill>
              <a:ln w="9525">
                <a:solidFill>
                  <a:srgbClr val="FF0000"/>
                </a:solidFill>
              </a:ln>
              <a:effectLst/>
            </c:spPr>
          </c:marker>
          <c:dLbls>
            <c:numFmt formatCode="#,##0.0_);[Red]\(#,##0.0\)" sourceLinked="0"/>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Sheet1!$A$2:$A$22</c:f>
              <c:strCache>
                <c:ptCount val="21"/>
                <c:pt idx="0">
                  <c:v>95</c:v>
                </c:pt>
                <c:pt idx="1">
                  <c:v>96</c:v>
                </c:pt>
                <c:pt idx="2">
                  <c:v>97</c:v>
                </c:pt>
                <c:pt idx="3">
                  <c:v>98</c:v>
                </c:pt>
                <c:pt idx="4">
                  <c:v>99</c:v>
                </c:pt>
                <c:pt idx="5">
                  <c:v>2000</c:v>
                </c:pt>
                <c:pt idx="6">
                  <c:v>1</c:v>
                </c:pt>
                <c:pt idx="7">
                  <c:v>2</c:v>
                </c:pt>
                <c:pt idx="8">
                  <c:v>3</c:v>
                </c:pt>
                <c:pt idx="9">
                  <c:v>4</c:v>
                </c:pt>
                <c:pt idx="10">
                  <c:v>5</c:v>
                </c:pt>
                <c:pt idx="11">
                  <c:v>6-7</c:v>
                </c:pt>
                <c:pt idx="12">
                  <c:v>8</c:v>
                </c:pt>
                <c:pt idx="13">
                  <c:v>9</c:v>
                </c:pt>
                <c:pt idx="14">
                  <c:v>10</c:v>
                </c:pt>
                <c:pt idx="15">
                  <c:v>11</c:v>
                </c:pt>
                <c:pt idx="16">
                  <c:v>12</c:v>
                </c:pt>
                <c:pt idx="17">
                  <c:v>13</c:v>
                </c:pt>
                <c:pt idx="18">
                  <c:v>14</c:v>
                </c:pt>
                <c:pt idx="19">
                  <c:v>15</c:v>
                </c:pt>
                <c:pt idx="20">
                  <c:v>16</c:v>
                </c:pt>
              </c:strCache>
            </c:strRef>
          </c:cat>
          <c:val>
            <c:numRef>
              <c:f>Sheet1!$C$2:$C$22</c:f>
              <c:numCache>
                <c:formatCode>General</c:formatCode>
                <c:ptCount val="21"/>
                <c:pt idx="0">
                  <c:v>76.304211187932111</c:v>
                </c:pt>
                <c:pt idx="1">
                  <c:v>76.558752997601914</c:v>
                </c:pt>
                <c:pt idx="2">
                  <c:v>77.22473604826547</c:v>
                </c:pt>
                <c:pt idx="3">
                  <c:v>77.085215296597411</c:v>
                </c:pt>
                <c:pt idx="4">
                  <c:v>76.957831325301214</c:v>
                </c:pt>
                <c:pt idx="5">
                  <c:v>78.283132530120483</c:v>
                </c:pt>
                <c:pt idx="6">
                  <c:v>76.729173071011374</c:v>
                </c:pt>
                <c:pt idx="7">
                  <c:v>75.893958076448826</c:v>
                </c:pt>
                <c:pt idx="8">
                  <c:v>74.726574046704116</c:v>
                </c:pt>
                <c:pt idx="9">
                  <c:v>75.270347182697776</c:v>
                </c:pt>
                <c:pt idx="10">
                  <c:v>74.028571428571439</c:v>
                </c:pt>
                <c:pt idx="11">
                  <c:v>74.743202416918436</c:v>
                </c:pt>
                <c:pt idx="12">
                  <c:v>74.05617638175778</c:v>
                </c:pt>
                <c:pt idx="13">
                  <c:v>74.509803921568633</c:v>
                </c:pt>
                <c:pt idx="14">
                  <c:v>75.185543723781862</c:v>
                </c:pt>
                <c:pt idx="15">
                  <c:v>75.726275016139439</c:v>
                </c:pt>
                <c:pt idx="16">
                  <c:v>75.534672715489307</c:v>
                </c:pt>
                <c:pt idx="17">
                  <c:v>76.409925878182406</c:v>
                </c:pt>
                <c:pt idx="18">
                  <c:v>76.472481493402</c:v>
                </c:pt>
                <c:pt idx="19">
                  <c:v>76.291305742701326</c:v>
                </c:pt>
                <c:pt idx="20">
                  <c:v>76.599113362887906</c:v>
                </c:pt>
              </c:numCache>
            </c:numRef>
          </c:val>
          <c:smooth val="0"/>
          <c:extLst xmlns:c16r2="http://schemas.microsoft.com/office/drawing/2015/06/chart">
            <c:ext xmlns:c16="http://schemas.microsoft.com/office/drawing/2014/chart" uri="{C3380CC4-5D6E-409C-BE32-E72D297353CC}">
              <c16:uniqueId val="{00000001-220B-4A2F-B74F-F221D80760E7}"/>
            </c:ext>
          </c:extLst>
        </c:ser>
        <c:ser>
          <c:idx val="2"/>
          <c:order val="2"/>
          <c:tx>
            <c:strRef>
              <c:f>Sheet1!$D$1</c:f>
              <c:strCache>
                <c:ptCount val="1"/>
                <c:pt idx="0">
                  <c:v>大阪シェア</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numFmt formatCode="#,##0.0_);[Red]\(#,##0.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uFillTx/>
                      <a:latin typeface="+mn-lt"/>
                      <a:ea typeface="+mn-ea"/>
                      <a:cs typeface="+mn-cs"/>
                    </a:defRPr>
                  </a:pPr>
                  <a:endParaRPr lang="ja-JP"/>
                </a:p>
              </c:txPr>
              <c:dLblPos val="t"/>
              <c:showLegendKey val="0"/>
              <c:showVal val="1"/>
              <c:showCatName val="0"/>
              <c:showSerName val="0"/>
              <c:showPercent val="0"/>
              <c:showBubbleSize val="0"/>
            </c:dLbl>
            <c:dLbl>
              <c:idx val="20"/>
              <c:numFmt formatCode="#,##0.0_);[Red]\(#,##0.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uFillTx/>
                      <a:latin typeface="+mn-lt"/>
                      <a:ea typeface="+mn-ea"/>
                      <a:cs typeface="+mn-cs"/>
                    </a:defRPr>
                  </a:pPr>
                  <a:endParaRPr lang="ja-JP"/>
                </a:p>
              </c:txPr>
              <c:dLblPos val="t"/>
              <c:showLegendKey val="0"/>
              <c:showVal val="1"/>
              <c:showCatName val="0"/>
              <c:showSerName val="0"/>
              <c:showPercent val="0"/>
              <c:showBubbleSize val="0"/>
            </c:dLbl>
            <c:numFmt formatCode="#,##0.0_);[Red]\(#,##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uFillTx/>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Sheet1!$A$2:$A$22</c:f>
              <c:strCache>
                <c:ptCount val="21"/>
                <c:pt idx="0">
                  <c:v>95</c:v>
                </c:pt>
                <c:pt idx="1">
                  <c:v>96</c:v>
                </c:pt>
                <c:pt idx="2">
                  <c:v>97</c:v>
                </c:pt>
                <c:pt idx="3">
                  <c:v>98</c:v>
                </c:pt>
                <c:pt idx="4">
                  <c:v>99</c:v>
                </c:pt>
                <c:pt idx="5">
                  <c:v>2000</c:v>
                </c:pt>
                <c:pt idx="6">
                  <c:v>1</c:v>
                </c:pt>
                <c:pt idx="7">
                  <c:v>2</c:v>
                </c:pt>
                <c:pt idx="8">
                  <c:v>3</c:v>
                </c:pt>
                <c:pt idx="9">
                  <c:v>4</c:v>
                </c:pt>
                <c:pt idx="10">
                  <c:v>5</c:v>
                </c:pt>
                <c:pt idx="11">
                  <c:v>6-7</c:v>
                </c:pt>
                <c:pt idx="12">
                  <c:v>8</c:v>
                </c:pt>
                <c:pt idx="13">
                  <c:v>9</c:v>
                </c:pt>
                <c:pt idx="14">
                  <c:v>10</c:v>
                </c:pt>
                <c:pt idx="15">
                  <c:v>11</c:v>
                </c:pt>
                <c:pt idx="16">
                  <c:v>12</c:v>
                </c:pt>
                <c:pt idx="17">
                  <c:v>13</c:v>
                </c:pt>
                <c:pt idx="18">
                  <c:v>14</c:v>
                </c:pt>
                <c:pt idx="19">
                  <c:v>15</c:v>
                </c:pt>
                <c:pt idx="20">
                  <c:v>16</c:v>
                </c:pt>
              </c:strCache>
            </c:strRef>
          </c:cat>
          <c:val>
            <c:numRef>
              <c:f>Sheet1!$D$2:$D$22</c:f>
              <c:numCache>
                <c:formatCode>General</c:formatCode>
                <c:ptCount val="21"/>
                <c:pt idx="0">
                  <c:v>6.5681961030798233</c:v>
                </c:pt>
                <c:pt idx="1">
                  <c:v>6.1750599520383691</c:v>
                </c:pt>
                <c:pt idx="2">
                  <c:v>5.7616892911010558</c:v>
                </c:pt>
                <c:pt idx="3">
                  <c:v>5.6007226738934053</c:v>
                </c:pt>
                <c:pt idx="4">
                  <c:v>5.5120481927710845</c:v>
                </c:pt>
                <c:pt idx="5">
                  <c:v>5.3915662650602405</c:v>
                </c:pt>
                <c:pt idx="6">
                  <c:v>5.1029818628957884</c:v>
                </c:pt>
                <c:pt idx="7">
                  <c:v>4.9013563501849573</c:v>
                </c:pt>
                <c:pt idx="8">
                  <c:v>4.552172627845108</c:v>
                </c:pt>
                <c:pt idx="9">
                  <c:v>4.6101309049516219</c:v>
                </c:pt>
                <c:pt idx="10">
                  <c:v>4.5714285714285712</c:v>
                </c:pt>
                <c:pt idx="11">
                  <c:v>4.4108761329305137</c:v>
                </c:pt>
                <c:pt idx="12">
                  <c:v>4.4095439444276652</c:v>
                </c:pt>
                <c:pt idx="13">
                  <c:v>4.5224541429475016</c:v>
                </c:pt>
                <c:pt idx="14">
                  <c:v>4.0658276863504357</c:v>
                </c:pt>
                <c:pt idx="15">
                  <c:v>3.8734667527437052</c:v>
                </c:pt>
                <c:pt idx="16">
                  <c:v>3.9857420609202854</c:v>
                </c:pt>
                <c:pt idx="17">
                  <c:v>3.834998388656139</c:v>
                </c:pt>
                <c:pt idx="18">
                  <c:v>3.8300611522368846</c:v>
                </c:pt>
                <c:pt idx="19">
                  <c:v>3.6894449791466153</c:v>
                </c:pt>
                <c:pt idx="20">
                  <c:v>3.8948701709943001</c:v>
                </c:pt>
              </c:numCache>
            </c:numRef>
          </c:val>
          <c:smooth val="0"/>
          <c:extLst xmlns:c16r2="http://schemas.microsoft.com/office/drawing/2015/06/chart">
            <c:ext xmlns:c16="http://schemas.microsoft.com/office/drawing/2014/chart" uri="{C3380CC4-5D6E-409C-BE32-E72D297353CC}">
              <c16:uniqueId val="{00000004-220B-4A2F-B74F-F221D80760E7}"/>
            </c:ext>
          </c:extLst>
        </c:ser>
        <c:dLbls>
          <c:showLegendKey val="0"/>
          <c:showVal val="0"/>
          <c:showCatName val="0"/>
          <c:showSerName val="0"/>
          <c:showPercent val="0"/>
          <c:showBubbleSize val="0"/>
        </c:dLbls>
        <c:marker val="1"/>
        <c:smooth val="0"/>
        <c:axId val="573071568"/>
        <c:axId val="573083720"/>
      </c:lineChart>
      <c:catAx>
        <c:axId val="573082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uFillTx/>
                <a:latin typeface="+mn-lt"/>
                <a:ea typeface="+mn-ea"/>
                <a:cs typeface="+mn-cs"/>
              </a:defRPr>
            </a:pPr>
            <a:endParaRPr lang="ja-JP"/>
          </a:p>
        </c:txPr>
        <c:crossAx val="573082544"/>
        <c:crosses val="autoZero"/>
        <c:auto val="1"/>
        <c:lblAlgn val="ctr"/>
        <c:lblOffset val="100"/>
        <c:noMultiLvlLbl val="0"/>
      </c:catAx>
      <c:valAx>
        <c:axId val="573082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uFillTx/>
                <a:latin typeface="+mn-lt"/>
                <a:ea typeface="+mn-ea"/>
                <a:cs typeface="+mn-cs"/>
              </a:defRPr>
            </a:pPr>
            <a:endParaRPr lang="ja-JP"/>
          </a:p>
        </c:txPr>
        <c:crossAx val="573082152"/>
        <c:crosses val="autoZero"/>
        <c:crossBetween val="between"/>
      </c:valAx>
      <c:valAx>
        <c:axId val="5730837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uFillTx/>
                <a:latin typeface="+mn-lt"/>
                <a:ea typeface="+mn-ea"/>
                <a:cs typeface="+mn-cs"/>
              </a:defRPr>
            </a:pPr>
            <a:endParaRPr lang="ja-JP"/>
          </a:p>
        </c:txPr>
        <c:crossAx val="573071568"/>
        <c:crosses val="max"/>
        <c:crossBetween val="between"/>
      </c:valAx>
      <c:catAx>
        <c:axId val="573071568"/>
        <c:scaling>
          <c:orientation val="minMax"/>
        </c:scaling>
        <c:delete val="1"/>
        <c:axPos val="b"/>
        <c:numFmt formatCode="General" sourceLinked="1"/>
        <c:majorTickMark val="out"/>
        <c:minorTickMark val="none"/>
        <c:tickLblPos val="nextTo"/>
        <c:crossAx val="573083720"/>
        <c:crosses val="autoZero"/>
        <c:auto val="1"/>
        <c:lblAlgn val="ctr"/>
        <c:lblOffset val="100"/>
        <c:noMultiLvlLbl val="0"/>
      </c:catAx>
      <c:spPr>
        <a:noFill/>
        <a:ln>
          <a:noFill/>
        </a:ln>
        <a:effectLst/>
      </c:spPr>
    </c:plotArea>
    <c:legend>
      <c:legendPos val="r"/>
      <c:layout>
        <c:manualLayout>
          <c:xMode val="edge"/>
          <c:yMode val="edge"/>
          <c:x val="0.69323203125635557"/>
          <c:y val="0.24771234536939549"/>
          <c:w val="0.19575661484224172"/>
          <c:h val="0.307702533996744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uFillTx/>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78502526835658"/>
          <c:y val="8.3133377058915922E-2"/>
          <c:w val="0.80934766766498856"/>
          <c:h val="0.83041738920249686"/>
        </c:manualLayout>
      </c:layout>
      <c:lineChart>
        <c:grouping val="standard"/>
        <c:varyColors val="0"/>
        <c:ser>
          <c:idx val="0"/>
          <c:order val="0"/>
          <c:tx>
            <c:strRef>
              <c:f>都道府県別!$A$5</c:f>
              <c:strCache>
                <c:ptCount val="1"/>
                <c:pt idx="0">
                  <c:v>東京都</c:v>
                </c:pt>
              </c:strCache>
            </c:strRef>
          </c:tx>
          <c:spPr>
            <a:ln>
              <a:solidFill>
                <a:srgbClr val="7030A0"/>
              </a:solidFill>
            </a:ln>
          </c:spPr>
          <c:marker>
            <c:symbol val="square"/>
            <c:size val="7"/>
            <c:spPr>
              <a:solidFill>
                <a:srgbClr val="7030A0"/>
              </a:solidFill>
              <a:ln>
                <a:solidFill>
                  <a:srgbClr val="7030A0"/>
                </a:solidFill>
              </a:ln>
            </c:spPr>
          </c:marker>
          <c:dLbls>
            <c:spPr>
              <a:noFill/>
              <a:ln>
                <a:noFill/>
              </a:ln>
              <a:effectLst/>
            </c:spPr>
            <c:txPr>
              <a:bodyPr wrap="square" lIns="38100" tIns="19050" rIns="38100" bIns="19050" anchor="ctr">
                <a:spAutoFit/>
              </a:bodyPr>
              <a:lstStyle/>
              <a:p>
                <a:pPr>
                  <a:defRPr sz="9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都道府県別!$B$4:$H$4</c:f>
              <c:strCache>
                <c:ptCount val="7"/>
                <c:pt idx="0">
                  <c:v>2010年</c:v>
                </c:pt>
                <c:pt idx="1">
                  <c:v>2011年</c:v>
                </c:pt>
                <c:pt idx="2">
                  <c:v>2012年</c:v>
                </c:pt>
                <c:pt idx="3">
                  <c:v>2013年</c:v>
                </c:pt>
                <c:pt idx="4">
                  <c:v>2014年</c:v>
                </c:pt>
                <c:pt idx="5">
                  <c:v>2015年</c:v>
                </c:pt>
                <c:pt idx="6">
                  <c:v>2016年</c:v>
                </c:pt>
              </c:strCache>
            </c:strRef>
          </c:cat>
          <c:val>
            <c:numRef>
              <c:f>都道府県別!$B$5:$H$5</c:f>
              <c:numCache>
                <c:formatCode>#,##0_);[Red]\(#,##0\)</c:formatCode>
                <c:ptCount val="7"/>
                <c:pt idx="0">
                  <c:v>10051</c:v>
                </c:pt>
                <c:pt idx="1">
                  <c:v>10364</c:v>
                </c:pt>
                <c:pt idx="2">
                  <c:v>11976</c:v>
                </c:pt>
                <c:pt idx="3">
                  <c:v>12121</c:v>
                </c:pt>
                <c:pt idx="4">
                  <c:v>12101</c:v>
                </c:pt>
                <c:pt idx="5">
                  <c:v>12502</c:v>
                </c:pt>
                <c:pt idx="6">
                  <c:v>12444</c:v>
                </c:pt>
              </c:numCache>
            </c:numRef>
          </c:val>
          <c:smooth val="0"/>
          <c:extLst xmlns:c16r2="http://schemas.microsoft.com/office/drawing/2015/06/chart">
            <c:ext xmlns:c16="http://schemas.microsoft.com/office/drawing/2014/chart" uri="{C3380CC4-5D6E-409C-BE32-E72D297353CC}">
              <c16:uniqueId val="{00000000-9982-427F-87E9-088E77761C94}"/>
            </c:ext>
          </c:extLst>
        </c:ser>
        <c:ser>
          <c:idx val="1"/>
          <c:order val="1"/>
          <c:tx>
            <c:strRef>
              <c:f>都道府県別!$A$6</c:f>
              <c:strCache>
                <c:ptCount val="1"/>
                <c:pt idx="0">
                  <c:v>大阪府</c:v>
                </c:pt>
              </c:strCache>
            </c:strRef>
          </c:tx>
          <c:spPr>
            <a:ln w="31750">
              <a:solidFill>
                <a:srgbClr val="FF0000"/>
              </a:solidFill>
            </a:ln>
          </c:spPr>
          <c:marker>
            <c:symbol val="circle"/>
            <c:size val="7"/>
            <c:spPr>
              <a:solidFill>
                <a:srgbClr val="FF0000"/>
              </a:solidFill>
              <a:ln>
                <a:solidFill>
                  <a:srgbClr val="FF0000"/>
                </a:solidFill>
              </a:ln>
            </c:spPr>
          </c:marker>
          <c:dLbls>
            <c:spPr>
              <a:noFill/>
              <a:ln>
                <a:noFill/>
              </a:ln>
              <a:effectLst/>
            </c:spPr>
            <c:txPr>
              <a:bodyPr wrap="square" lIns="38100" tIns="19050" rIns="38100" bIns="19050" anchor="ctr">
                <a:spAutoFit/>
              </a:bodyPr>
              <a:lstStyle/>
              <a:p>
                <a:pPr>
                  <a:defRPr sz="9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都道府県別!$B$4:$H$4</c:f>
              <c:strCache>
                <c:ptCount val="7"/>
                <c:pt idx="0">
                  <c:v>2010年</c:v>
                </c:pt>
                <c:pt idx="1">
                  <c:v>2011年</c:v>
                </c:pt>
                <c:pt idx="2">
                  <c:v>2012年</c:v>
                </c:pt>
                <c:pt idx="3">
                  <c:v>2013年</c:v>
                </c:pt>
                <c:pt idx="4">
                  <c:v>2014年</c:v>
                </c:pt>
                <c:pt idx="5">
                  <c:v>2015年</c:v>
                </c:pt>
                <c:pt idx="6">
                  <c:v>2016年</c:v>
                </c:pt>
              </c:strCache>
            </c:strRef>
          </c:cat>
          <c:val>
            <c:numRef>
              <c:f>都道府県別!$B$6:$H$6</c:f>
              <c:numCache>
                <c:formatCode>#,##0_);[Red]\(#,##0\)</c:formatCode>
                <c:ptCount val="7"/>
                <c:pt idx="0">
                  <c:v>2316</c:v>
                </c:pt>
                <c:pt idx="1">
                  <c:v>2418</c:v>
                </c:pt>
                <c:pt idx="2">
                  <c:v>2967</c:v>
                </c:pt>
                <c:pt idx="3">
                  <c:v>3105</c:v>
                </c:pt>
                <c:pt idx="4">
                  <c:v>3055</c:v>
                </c:pt>
                <c:pt idx="5">
                  <c:v>3202</c:v>
                </c:pt>
                <c:pt idx="6">
                  <c:v>3139</c:v>
                </c:pt>
              </c:numCache>
            </c:numRef>
          </c:val>
          <c:smooth val="0"/>
          <c:extLst xmlns:c16r2="http://schemas.microsoft.com/office/drawing/2015/06/chart">
            <c:ext xmlns:c16="http://schemas.microsoft.com/office/drawing/2014/chart" uri="{C3380CC4-5D6E-409C-BE32-E72D297353CC}">
              <c16:uniqueId val="{00000001-9982-427F-87E9-088E77761C94}"/>
            </c:ext>
          </c:extLst>
        </c:ser>
        <c:ser>
          <c:idx val="2"/>
          <c:order val="2"/>
          <c:tx>
            <c:strRef>
              <c:f>都道府県別!$A$7</c:f>
              <c:strCache>
                <c:ptCount val="1"/>
                <c:pt idx="0">
                  <c:v>愛知県</c:v>
                </c:pt>
              </c:strCache>
            </c:strRef>
          </c:tx>
          <c:spPr>
            <a:ln>
              <a:solidFill>
                <a:schemeClr val="accent6"/>
              </a:solidFill>
              <a:prstDash val="sysDash"/>
            </a:ln>
          </c:spPr>
          <c:marker>
            <c:spPr>
              <a:solidFill>
                <a:schemeClr val="accent6"/>
              </a:solidFill>
              <a:ln>
                <a:solidFill>
                  <a:schemeClr val="accent6"/>
                </a:solidFill>
              </a:ln>
            </c:spPr>
          </c:marker>
          <c:dLbls>
            <c:spPr>
              <a:noFill/>
              <a:ln>
                <a:noFill/>
              </a:ln>
              <a:effectLst/>
            </c:spPr>
            <c:txPr>
              <a:bodyPr wrap="square" lIns="38100" tIns="19050" rIns="38100" bIns="19050" anchor="ctr">
                <a:spAutoFit/>
              </a:bodyPr>
              <a:lstStyle/>
              <a:p>
                <a:pPr>
                  <a:defRPr sz="900"/>
                </a:pPr>
                <a:endParaRPr lang="ja-JP"/>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都道府県別!$B$4:$H$4</c:f>
              <c:strCache>
                <c:ptCount val="7"/>
                <c:pt idx="0">
                  <c:v>2010年</c:v>
                </c:pt>
                <c:pt idx="1">
                  <c:v>2011年</c:v>
                </c:pt>
                <c:pt idx="2">
                  <c:v>2012年</c:v>
                </c:pt>
                <c:pt idx="3">
                  <c:v>2013年</c:v>
                </c:pt>
                <c:pt idx="4">
                  <c:v>2014年</c:v>
                </c:pt>
                <c:pt idx="5">
                  <c:v>2015年</c:v>
                </c:pt>
                <c:pt idx="6">
                  <c:v>2016年</c:v>
                </c:pt>
              </c:strCache>
            </c:strRef>
          </c:cat>
          <c:val>
            <c:numRef>
              <c:f>都道府県別!$B$7:$H$7</c:f>
              <c:numCache>
                <c:formatCode>#,##0_);[Red]\(#,##0\)</c:formatCode>
                <c:ptCount val="7"/>
                <c:pt idx="0">
                  <c:v>1589</c:v>
                </c:pt>
                <c:pt idx="1">
                  <c:v>1610</c:v>
                </c:pt>
                <c:pt idx="2">
                  <c:v>1990</c:v>
                </c:pt>
                <c:pt idx="3">
                  <c:v>2218</c:v>
                </c:pt>
                <c:pt idx="4">
                  <c:v>2212</c:v>
                </c:pt>
                <c:pt idx="5">
                  <c:v>2292</c:v>
                </c:pt>
                <c:pt idx="6">
                  <c:v>2267</c:v>
                </c:pt>
              </c:numCache>
            </c:numRef>
          </c:val>
          <c:smooth val="0"/>
          <c:extLst xmlns:c16r2="http://schemas.microsoft.com/office/drawing/2015/06/chart">
            <c:ext xmlns:c16="http://schemas.microsoft.com/office/drawing/2014/chart" uri="{C3380CC4-5D6E-409C-BE32-E72D297353CC}">
              <c16:uniqueId val="{00000002-9982-427F-87E9-088E77761C94}"/>
            </c:ext>
          </c:extLst>
        </c:ser>
        <c:dLbls>
          <c:showLegendKey val="0"/>
          <c:showVal val="0"/>
          <c:showCatName val="0"/>
          <c:showSerName val="0"/>
          <c:showPercent val="0"/>
          <c:showBubbleSize val="0"/>
        </c:dLbls>
        <c:marker val="1"/>
        <c:smooth val="0"/>
        <c:axId val="282431440"/>
        <c:axId val="282423992"/>
      </c:lineChart>
      <c:catAx>
        <c:axId val="282431440"/>
        <c:scaling>
          <c:orientation val="minMax"/>
        </c:scaling>
        <c:delete val="0"/>
        <c:axPos val="b"/>
        <c:numFmt formatCode="General" sourceLinked="1"/>
        <c:majorTickMark val="out"/>
        <c:minorTickMark val="none"/>
        <c:tickLblPos val="nextTo"/>
        <c:txPr>
          <a:bodyPr/>
          <a:lstStyle/>
          <a:p>
            <a:pPr>
              <a:defRPr sz="900"/>
            </a:pPr>
            <a:endParaRPr lang="ja-JP"/>
          </a:p>
        </c:txPr>
        <c:crossAx val="282423992"/>
        <c:crosses val="autoZero"/>
        <c:auto val="1"/>
        <c:lblAlgn val="ctr"/>
        <c:lblOffset val="100"/>
        <c:noMultiLvlLbl val="0"/>
      </c:catAx>
      <c:valAx>
        <c:axId val="282423992"/>
        <c:scaling>
          <c:orientation val="minMax"/>
        </c:scaling>
        <c:delete val="0"/>
        <c:axPos val="l"/>
        <c:majorGridlines>
          <c:spPr>
            <a:ln>
              <a:solidFill>
                <a:schemeClr val="bg1">
                  <a:lumMod val="75000"/>
                </a:schemeClr>
              </a:solidFill>
            </a:ln>
          </c:spPr>
        </c:majorGridlines>
        <c:numFmt formatCode="#,##0_);[Red]\(#,##0\)" sourceLinked="1"/>
        <c:majorTickMark val="out"/>
        <c:minorTickMark val="none"/>
        <c:tickLblPos val="nextTo"/>
        <c:crossAx val="282431440"/>
        <c:crosses val="autoZero"/>
        <c:crossBetween val="between"/>
      </c:valAx>
    </c:plotArea>
    <c:legend>
      <c:legendPos val="t"/>
      <c:layout/>
      <c:overlay val="0"/>
    </c:legend>
    <c:plotVisOnly val="1"/>
    <c:dispBlanksAs val="gap"/>
    <c:showDLblsOverMax val="0"/>
  </c:chart>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50955415983086E-2"/>
          <c:y val="6.2418587236055145E-2"/>
          <c:w val="0.93538343189554518"/>
          <c:h val="0.59370252604563734"/>
        </c:manualLayout>
      </c:layout>
      <c:barChart>
        <c:barDir val="col"/>
        <c:grouping val="clustered"/>
        <c:varyColors val="0"/>
        <c:ser>
          <c:idx val="0"/>
          <c:order val="0"/>
          <c:tx>
            <c:strRef>
              <c:f>Sheet1!$B$1</c:f>
              <c:strCache>
                <c:ptCount val="1"/>
                <c:pt idx="0">
                  <c:v>法人実行税率</c:v>
                </c:pt>
              </c:strCache>
            </c:strRef>
          </c:tx>
          <c:spPr>
            <a:solidFill>
              <a:srgbClr val="00B0F0"/>
            </a:solidFill>
            <a:ln>
              <a:solidFill>
                <a:schemeClr val="tx1"/>
              </a:solidFill>
            </a:ln>
          </c:spPr>
          <c:invertIfNegative val="0"/>
          <c:dPt>
            <c:idx val="2"/>
            <c:invertIfNegative val="0"/>
            <c:bubble3D val="0"/>
            <c:spPr>
              <a:solidFill>
                <a:srgbClr val="FF0000"/>
              </a:solidFill>
              <a:ln w="25390">
                <a:solidFill>
                  <a:schemeClr val="tx1"/>
                </a:solidFill>
              </a:ln>
            </c:spPr>
            <c:extLst xmlns:c16r2="http://schemas.microsoft.com/office/drawing/2015/06/chart">
              <c:ext xmlns:c16="http://schemas.microsoft.com/office/drawing/2014/chart" uri="{C3380CC4-5D6E-409C-BE32-E72D297353CC}">
                <c16:uniqueId val="{00000001-63A9-4412-9134-D2A6D6A343F6}"/>
              </c:ext>
            </c:extLst>
          </c:dPt>
          <c:dPt>
            <c:idx val="4"/>
            <c:invertIfNegative val="0"/>
            <c:bubble3D val="0"/>
            <c:extLst xmlns:c16r2="http://schemas.microsoft.com/office/drawing/2015/06/chart">
              <c:ext xmlns:c16="http://schemas.microsoft.com/office/drawing/2014/chart" uri="{C3380CC4-5D6E-409C-BE32-E72D297353CC}">
                <c16:uniqueId val="{00000002-63A9-4412-9134-D2A6D6A343F6}"/>
              </c:ext>
            </c:extLst>
          </c:dPt>
          <c:dPt>
            <c:idx val="5"/>
            <c:invertIfNegative val="0"/>
            <c:bubble3D val="0"/>
            <c:spPr>
              <a:solidFill>
                <a:srgbClr val="00B050"/>
              </a:solidFill>
              <a:ln>
                <a:solidFill>
                  <a:schemeClr val="tx1"/>
                </a:solidFill>
              </a:ln>
            </c:spPr>
            <c:extLst xmlns:c16r2="http://schemas.microsoft.com/office/drawing/2015/06/chart">
              <c:ext xmlns:c16="http://schemas.microsoft.com/office/drawing/2014/chart" uri="{C3380CC4-5D6E-409C-BE32-E72D297353CC}">
                <c16:uniqueId val="{00000004-63A9-4412-9134-D2A6D6A343F6}"/>
              </c:ext>
            </c:extLst>
          </c:dPt>
          <c:dPt>
            <c:idx val="7"/>
            <c:invertIfNegative val="0"/>
            <c:bubble3D val="0"/>
            <c:spPr>
              <a:solidFill>
                <a:srgbClr val="FFFF00"/>
              </a:solidFill>
              <a:ln w="63472">
                <a:solidFill>
                  <a:schemeClr val="tx1"/>
                </a:solidFill>
              </a:ln>
            </c:spPr>
            <c:extLst xmlns:c16r2="http://schemas.microsoft.com/office/drawing/2015/06/chart">
              <c:ext xmlns:c16="http://schemas.microsoft.com/office/drawing/2014/chart" uri="{C3380CC4-5D6E-409C-BE32-E72D297353CC}">
                <c16:uniqueId val="{00000006-63A9-4412-9134-D2A6D6A343F6}"/>
              </c:ext>
            </c:extLst>
          </c:dPt>
          <c:cat>
            <c:strRef>
              <c:f>Sheet1!$A$2:$A$10</c:f>
              <c:strCache>
                <c:ptCount val="9"/>
                <c:pt idx="0">
                  <c:v>フランス</c:v>
                </c:pt>
                <c:pt idx="1">
                  <c:v>ドイツ</c:v>
                </c:pt>
                <c:pt idx="2">
                  <c:v>日本</c:v>
                </c:pt>
                <c:pt idx="3">
                  <c:v>アメリカ</c:v>
                </c:pt>
                <c:pt idx="4">
                  <c:v>中国</c:v>
                </c:pt>
                <c:pt idx="5">
                  <c:v>国家戦略特区</c:v>
                </c:pt>
                <c:pt idx="6">
                  <c:v>韓国</c:v>
                </c:pt>
                <c:pt idx="7">
                  <c:v>大阪の成長特区</c:v>
                </c:pt>
                <c:pt idx="8">
                  <c:v>シンガポール</c:v>
                </c:pt>
              </c:strCache>
            </c:strRef>
          </c:cat>
          <c:val>
            <c:numRef>
              <c:f>Sheet1!$B$2:$B$10</c:f>
              <c:numCache>
                <c:formatCode>General</c:formatCode>
                <c:ptCount val="9"/>
                <c:pt idx="0">
                  <c:v>33.299999999999997</c:v>
                </c:pt>
                <c:pt idx="1">
                  <c:v>29.83</c:v>
                </c:pt>
                <c:pt idx="2">
                  <c:v>29.74</c:v>
                </c:pt>
                <c:pt idx="3">
                  <c:v>27.98</c:v>
                </c:pt>
                <c:pt idx="4">
                  <c:v>25</c:v>
                </c:pt>
                <c:pt idx="5">
                  <c:v>24.49</c:v>
                </c:pt>
                <c:pt idx="6">
                  <c:v>24.2</c:v>
                </c:pt>
                <c:pt idx="7">
                  <c:v>21.65</c:v>
                </c:pt>
                <c:pt idx="8">
                  <c:v>17</c:v>
                </c:pt>
              </c:numCache>
            </c:numRef>
          </c:val>
          <c:extLst xmlns:c16r2="http://schemas.microsoft.com/office/drawing/2015/06/chart">
            <c:ext xmlns:c16="http://schemas.microsoft.com/office/drawing/2014/chart" uri="{C3380CC4-5D6E-409C-BE32-E72D297353CC}">
              <c16:uniqueId val="{00000007-63A9-4412-9134-D2A6D6A343F6}"/>
            </c:ext>
          </c:extLst>
        </c:ser>
        <c:dLbls>
          <c:showLegendKey val="0"/>
          <c:showVal val="0"/>
          <c:showCatName val="0"/>
          <c:showSerName val="0"/>
          <c:showPercent val="0"/>
          <c:showBubbleSize val="0"/>
        </c:dLbls>
        <c:gapWidth val="150"/>
        <c:axId val="573073528"/>
        <c:axId val="573085680"/>
      </c:barChart>
      <c:catAx>
        <c:axId val="573073528"/>
        <c:scaling>
          <c:orientation val="minMax"/>
        </c:scaling>
        <c:delete val="1"/>
        <c:axPos val="b"/>
        <c:numFmt formatCode="General" sourceLinked="0"/>
        <c:majorTickMark val="out"/>
        <c:minorTickMark val="none"/>
        <c:tickLblPos val="nextTo"/>
        <c:crossAx val="573085680"/>
        <c:crosses val="autoZero"/>
        <c:auto val="1"/>
        <c:lblAlgn val="ctr"/>
        <c:lblOffset val="100"/>
        <c:noMultiLvlLbl val="0"/>
      </c:catAx>
      <c:valAx>
        <c:axId val="573085680"/>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57307352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Sheet1!$I$36</c:f>
              <c:strCache>
                <c:ptCount val="1"/>
                <c:pt idx="0">
                  <c:v>大阪府</c:v>
                </c:pt>
              </c:strCache>
            </c:strRef>
          </c:tx>
          <c:spPr>
            <a:ln w="38100">
              <a:solidFill>
                <a:sysClr val="windowText" lastClr="000000"/>
              </a:solidFill>
            </a:ln>
          </c:spPr>
          <c:marker>
            <c:spPr>
              <a:solidFill>
                <a:schemeClr val="tx1"/>
              </a:solidFill>
              <a:ln>
                <a:solidFill>
                  <a:sysClr val="windowText" lastClr="000000"/>
                </a:solidFill>
              </a:ln>
            </c:spPr>
          </c:marker>
          <c:dLbls>
            <c:dLbl>
              <c:idx val="0"/>
              <c:layout>
                <c:manualLayout>
                  <c:x val="-2.1699481946226291E-2"/>
                  <c:y val="5.53186922930408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93A-48ED-9241-47F8AAAD2818}"/>
                </c:ext>
                <c:ext xmlns:c15="http://schemas.microsoft.com/office/drawing/2012/chart" uri="{CE6537A1-D6FC-4f65-9D91-7224C49458BB}">
                  <c15:layout/>
                </c:ext>
              </c:extLst>
            </c:dLbl>
            <c:dLbl>
              <c:idx val="1"/>
              <c:layout>
                <c:manualLayout>
                  <c:x val="-9.2997779769541256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93A-48ED-9241-47F8AAAD2818}"/>
                </c:ex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Sheet1!$J$35:$K$35</c:f>
              <c:numCache>
                <c:formatCode>General</c:formatCode>
                <c:ptCount val="2"/>
                <c:pt idx="0">
                  <c:v>2008</c:v>
                </c:pt>
                <c:pt idx="1">
                  <c:v>2018</c:v>
                </c:pt>
              </c:numCache>
            </c:numRef>
          </c:cat>
          <c:val>
            <c:numRef>
              <c:f>Sheet1!$J$36:$K$36</c:f>
              <c:numCache>
                <c:formatCode>0.000</c:formatCode>
                <c:ptCount val="2"/>
                <c:pt idx="0">
                  <c:v>0.95799999999999996</c:v>
                </c:pt>
                <c:pt idx="1">
                  <c:v>0.98199999999999998</c:v>
                </c:pt>
              </c:numCache>
            </c:numRef>
          </c:val>
          <c:smooth val="0"/>
          <c:extLst xmlns:c16r2="http://schemas.microsoft.com/office/drawing/2015/06/chart">
            <c:ext xmlns:c16="http://schemas.microsoft.com/office/drawing/2014/chart" uri="{C3380CC4-5D6E-409C-BE32-E72D297353CC}">
              <c16:uniqueId val="{00000002-593A-48ED-9241-47F8AAAD2818}"/>
            </c:ext>
          </c:extLst>
        </c:ser>
        <c:ser>
          <c:idx val="1"/>
          <c:order val="1"/>
          <c:tx>
            <c:strRef>
              <c:f>Sheet1!$I$37</c:f>
              <c:strCache>
                <c:ptCount val="1"/>
                <c:pt idx="0">
                  <c:v>京都府</c:v>
                </c:pt>
              </c:strCache>
            </c:strRef>
          </c:tx>
          <c:spPr>
            <a:ln>
              <a:solidFill>
                <a:srgbClr val="ED7D31">
                  <a:lumMod val="75000"/>
                </a:srgbClr>
              </a:solidFill>
            </a:ln>
          </c:spPr>
          <c:marker>
            <c:spPr>
              <a:ln>
                <a:solidFill>
                  <a:srgbClr val="ED7D31">
                    <a:lumMod val="75000"/>
                  </a:srgbClr>
                </a:solidFill>
              </a:ln>
            </c:spPr>
          </c:marker>
          <c:cat>
            <c:numRef>
              <c:f>Sheet1!$J$35:$K$35</c:f>
              <c:numCache>
                <c:formatCode>General</c:formatCode>
                <c:ptCount val="2"/>
                <c:pt idx="0">
                  <c:v>2008</c:v>
                </c:pt>
                <c:pt idx="1">
                  <c:v>2018</c:v>
                </c:pt>
              </c:numCache>
            </c:numRef>
          </c:cat>
          <c:val>
            <c:numRef>
              <c:f>Sheet1!$J$37:$K$37</c:f>
              <c:numCache>
                <c:formatCode>0.000</c:formatCode>
                <c:ptCount val="2"/>
                <c:pt idx="0">
                  <c:v>0.999</c:v>
                </c:pt>
                <c:pt idx="1">
                  <c:v>1.013157894736842</c:v>
                </c:pt>
              </c:numCache>
            </c:numRef>
          </c:val>
          <c:smooth val="0"/>
          <c:extLst xmlns:c16r2="http://schemas.microsoft.com/office/drawing/2015/06/chart">
            <c:ext xmlns:c16="http://schemas.microsoft.com/office/drawing/2014/chart" uri="{C3380CC4-5D6E-409C-BE32-E72D297353CC}">
              <c16:uniqueId val="{00000003-593A-48ED-9241-47F8AAAD2818}"/>
            </c:ext>
          </c:extLst>
        </c:ser>
        <c:ser>
          <c:idx val="2"/>
          <c:order val="2"/>
          <c:tx>
            <c:strRef>
              <c:f>Sheet1!$I$38</c:f>
              <c:strCache>
                <c:ptCount val="1"/>
                <c:pt idx="0">
                  <c:v>兵庫県</c:v>
                </c:pt>
              </c:strCache>
            </c:strRef>
          </c:tx>
          <c:spPr>
            <a:ln>
              <a:solidFill>
                <a:srgbClr val="70AD47">
                  <a:lumMod val="75000"/>
                </a:srgbClr>
              </a:solidFill>
            </a:ln>
          </c:spPr>
          <c:marker>
            <c:spPr>
              <a:ln>
                <a:solidFill>
                  <a:srgbClr val="70AD47">
                    <a:lumMod val="75000"/>
                  </a:srgbClr>
                </a:solidFill>
              </a:ln>
            </c:spPr>
          </c:marker>
          <c:cat>
            <c:numRef>
              <c:f>Sheet1!$J$35:$K$35</c:f>
              <c:numCache>
                <c:formatCode>General</c:formatCode>
                <c:ptCount val="2"/>
                <c:pt idx="0">
                  <c:v>2008</c:v>
                </c:pt>
                <c:pt idx="1">
                  <c:v>2018</c:v>
                </c:pt>
              </c:numCache>
            </c:numRef>
          </c:cat>
          <c:val>
            <c:numRef>
              <c:f>Sheet1!$J$38:$K$38</c:f>
              <c:numCache>
                <c:formatCode>0.000</c:formatCode>
                <c:ptCount val="2"/>
                <c:pt idx="0">
                  <c:v>0.996</c:v>
                </c:pt>
                <c:pt idx="1">
                  <c:v>1.013157894736842</c:v>
                </c:pt>
              </c:numCache>
            </c:numRef>
          </c:val>
          <c:smooth val="0"/>
          <c:extLst xmlns:c16r2="http://schemas.microsoft.com/office/drawing/2015/06/chart">
            <c:ext xmlns:c16="http://schemas.microsoft.com/office/drawing/2014/chart" uri="{C3380CC4-5D6E-409C-BE32-E72D297353CC}">
              <c16:uniqueId val="{00000004-593A-48ED-9241-47F8AAAD2818}"/>
            </c:ext>
          </c:extLst>
        </c:ser>
        <c:ser>
          <c:idx val="3"/>
          <c:order val="3"/>
          <c:tx>
            <c:strRef>
              <c:f>Sheet1!$I$39</c:f>
              <c:strCache>
                <c:ptCount val="1"/>
                <c:pt idx="0">
                  <c:v>神奈川県</c:v>
                </c:pt>
              </c:strCache>
            </c:strRef>
          </c:tx>
          <c:spPr>
            <a:ln>
              <a:solidFill>
                <a:srgbClr val="4472C4">
                  <a:lumMod val="75000"/>
                </a:srgbClr>
              </a:solidFill>
            </a:ln>
          </c:spPr>
          <c:marker>
            <c:spPr>
              <a:ln>
                <a:solidFill>
                  <a:srgbClr val="4472C4">
                    <a:lumMod val="75000"/>
                  </a:srgbClr>
                </a:solidFill>
              </a:ln>
            </c:spPr>
          </c:marker>
          <c:cat>
            <c:numRef>
              <c:f>Sheet1!$J$35:$K$35</c:f>
              <c:numCache>
                <c:formatCode>General</c:formatCode>
                <c:ptCount val="2"/>
                <c:pt idx="0">
                  <c:v>2008</c:v>
                </c:pt>
                <c:pt idx="1">
                  <c:v>2018</c:v>
                </c:pt>
              </c:numCache>
            </c:numRef>
          </c:cat>
          <c:val>
            <c:numRef>
              <c:f>Sheet1!$J$39:$K$39</c:f>
              <c:numCache>
                <c:formatCode>0.000</c:formatCode>
                <c:ptCount val="2"/>
                <c:pt idx="0">
                  <c:v>0.995</c:v>
                </c:pt>
                <c:pt idx="1">
                  <c:v>1</c:v>
                </c:pt>
              </c:numCache>
            </c:numRef>
          </c:val>
          <c:smooth val="0"/>
          <c:extLst xmlns:c16r2="http://schemas.microsoft.com/office/drawing/2015/06/chart">
            <c:ext xmlns:c16="http://schemas.microsoft.com/office/drawing/2014/chart" uri="{C3380CC4-5D6E-409C-BE32-E72D297353CC}">
              <c16:uniqueId val="{00000005-593A-48ED-9241-47F8AAAD2818}"/>
            </c:ext>
          </c:extLst>
        </c:ser>
        <c:dLbls>
          <c:showLegendKey val="0"/>
          <c:showVal val="0"/>
          <c:showCatName val="0"/>
          <c:showSerName val="0"/>
          <c:showPercent val="0"/>
          <c:showBubbleSize val="0"/>
        </c:dLbls>
        <c:marker val="1"/>
        <c:smooth val="0"/>
        <c:axId val="453427272"/>
        <c:axId val="453422960"/>
      </c:lineChart>
      <c:catAx>
        <c:axId val="453427272"/>
        <c:scaling>
          <c:orientation val="minMax"/>
        </c:scaling>
        <c:delete val="0"/>
        <c:axPos val="b"/>
        <c:numFmt formatCode="General" sourceLinked="1"/>
        <c:majorTickMark val="out"/>
        <c:minorTickMark val="none"/>
        <c:tickLblPos val="nextTo"/>
        <c:crossAx val="453422960"/>
        <c:crosses val="autoZero"/>
        <c:auto val="1"/>
        <c:lblAlgn val="ctr"/>
        <c:lblOffset val="100"/>
        <c:noMultiLvlLbl val="0"/>
      </c:catAx>
      <c:valAx>
        <c:axId val="453422960"/>
        <c:scaling>
          <c:orientation val="minMax"/>
          <c:max val="1.06"/>
          <c:min val="0.94000000000000006"/>
        </c:scaling>
        <c:delete val="0"/>
        <c:axPos val="l"/>
        <c:majorGridlines/>
        <c:numFmt formatCode="0.0%" sourceLinked="0"/>
        <c:majorTickMark val="out"/>
        <c:minorTickMark val="none"/>
        <c:tickLblPos val="nextTo"/>
        <c:crossAx val="45342727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82304329884114"/>
          <c:y val="0.25459319031119582"/>
          <c:w val="0.50726654304393559"/>
          <c:h val="0.52660446507378722"/>
        </c:manualLayout>
      </c:layout>
      <c:pieChart>
        <c:varyColors val="1"/>
        <c:ser>
          <c:idx val="0"/>
          <c:order val="0"/>
          <c:tx>
            <c:strRef>
              <c:f>Sheet1!$B$1</c:f>
              <c:strCache>
                <c:ptCount val="1"/>
                <c:pt idx="0">
                  <c:v>売上高</c:v>
                </c:pt>
              </c:strCache>
            </c:strRef>
          </c:tx>
          <c:spPr>
            <a:ln>
              <a:solidFill>
                <a:schemeClr val="tx2"/>
              </a:solidFill>
            </a:ln>
          </c:spPr>
          <c:dPt>
            <c:idx val="0"/>
            <c:bubble3D val="0"/>
            <c:spPr>
              <a:solidFill>
                <a:schemeClr val="accent1"/>
              </a:solidFill>
              <a:ln w="19050">
                <a:solidFill>
                  <a:schemeClr val="tx2"/>
                </a:solidFill>
              </a:ln>
              <a:effectLst/>
            </c:spPr>
            <c:extLst xmlns:c16r2="http://schemas.microsoft.com/office/drawing/2015/06/chart">
              <c:ext xmlns:c16="http://schemas.microsoft.com/office/drawing/2014/chart" uri="{C3380CC4-5D6E-409C-BE32-E72D297353CC}">
                <c16:uniqueId val="{00000001-832F-45A9-97AE-FA6B9D65B192}"/>
              </c:ext>
            </c:extLst>
          </c:dPt>
          <c:dPt>
            <c:idx val="1"/>
            <c:bubble3D val="0"/>
            <c:spPr>
              <a:solidFill>
                <a:schemeClr val="accent1">
                  <a:lumMod val="40000"/>
                  <a:lumOff val="60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3-832F-45A9-97AE-FA6B9D65B192}"/>
              </c:ext>
            </c:extLst>
          </c:dPt>
          <c:dPt>
            <c:idx val="2"/>
            <c:bubble3D val="0"/>
            <c:spPr>
              <a:solidFill>
                <a:schemeClr val="tx2"/>
              </a:solidFill>
              <a:ln w="19050">
                <a:solidFill>
                  <a:schemeClr val="tx2"/>
                </a:solidFill>
              </a:ln>
              <a:effectLst/>
            </c:spPr>
            <c:extLst xmlns:c16r2="http://schemas.microsoft.com/office/drawing/2015/06/chart">
              <c:ext xmlns:c16="http://schemas.microsoft.com/office/drawing/2014/chart" uri="{C3380CC4-5D6E-409C-BE32-E72D297353CC}">
                <c16:uniqueId val="{00000005-832F-45A9-97AE-FA6B9D65B192}"/>
              </c:ext>
            </c:extLst>
          </c:dPt>
          <c:dPt>
            <c:idx val="3"/>
            <c:bubble3D val="0"/>
            <c:spPr>
              <a:solidFill>
                <a:schemeClr val="accent1">
                  <a:lumMod val="20000"/>
                  <a:lumOff val="80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7-832F-45A9-97AE-FA6B9D65B192}"/>
              </c:ext>
            </c:extLst>
          </c:dPt>
          <c:dPt>
            <c:idx val="4"/>
            <c:bubble3D val="0"/>
            <c:spPr>
              <a:solidFill>
                <a:schemeClr val="accent1">
                  <a:lumMod val="20000"/>
                  <a:lumOff val="80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9-832F-45A9-97AE-FA6B9D65B192}"/>
              </c:ext>
            </c:extLst>
          </c:dPt>
          <c:dPt>
            <c:idx val="5"/>
            <c:bubble3D val="0"/>
            <c:spPr>
              <a:solidFill>
                <a:schemeClr val="bg1"/>
              </a:solidFill>
              <a:ln w="19050">
                <a:solidFill>
                  <a:schemeClr val="tx2"/>
                </a:solidFill>
              </a:ln>
              <a:effectLst/>
            </c:spPr>
            <c:extLst xmlns:c16r2="http://schemas.microsoft.com/office/drawing/2015/06/chart">
              <c:ext xmlns:c16="http://schemas.microsoft.com/office/drawing/2014/chart" uri="{C3380CC4-5D6E-409C-BE32-E72D297353CC}">
                <c16:uniqueId val="{0000000B-832F-45A9-97AE-FA6B9D65B192}"/>
              </c:ext>
            </c:extLst>
          </c:dPt>
          <c:dLbls>
            <c:dLbl>
              <c:idx val="0"/>
              <c:layout>
                <c:manualLayout>
                  <c:x val="-0.14173524353990954"/>
                  <c:y val="-0.25868520708604931"/>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832F-45A9-97AE-FA6B9D65B192}"/>
                </c:ext>
                <c:ext xmlns:c15="http://schemas.microsoft.com/office/drawing/2012/chart" uri="{CE6537A1-D6FC-4f65-9D91-7224C49458BB}">
                  <c15:layout/>
                </c:ext>
              </c:extLst>
            </c:dLbl>
            <c:dLbl>
              <c:idx val="1"/>
              <c:layout>
                <c:manualLayout>
                  <c:x val="-2.5506882449967128E-3"/>
                  <c:y val="0.22988345993853279"/>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832F-45A9-97AE-FA6B9D65B192}"/>
                </c:ext>
                <c:ext xmlns:c15="http://schemas.microsoft.com/office/drawing/2012/chart" uri="{CE6537A1-D6FC-4f65-9D91-7224C49458BB}">
                  <c15:layout>
                    <c:manualLayout>
                      <c:w val="0.26437522424137533"/>
                      <c:h val="0.21525779451440089"/>
                    </c:manualLayout>
                  </c15:layout>
                </c:ext>
              </c:extLst>
            </c:dLbl>
            <c:dLbl>
              <c:idx val="2"/>
              <c:layout>
                <c:manualLayout>
                  <c:x val="-0.15454204939337302"/>
                  <c:y val="0.13515228576451105"/>
                </c:manualLayout>
              </c:layout>
              <c:spPr>
                <a:noFill/>
                <a:ln>
                  <a:noFill/>
                </a:ln>
                <a:effectLst/>
              </c:spPr>
              <c:txPr>
                <a:bodyPr rot="0" spcFirstLastPara="1" vertOverflow="ellipsis" vert="horz" wrap="square" tIns="0" bIns="0" anchor="ctr" anchorCtr="1"/>
                <a:lstStyle/>
                <a:p>
                  <a:pPr>
                    <a:lnSpc>
                      <a:spcPts val="1000"/>
                    </a:lnSpc>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832F-45A9-97AE-FA6B9D65B192}"/>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7.044740516758255E-2"/>
                  <c:y val="-5.0055911940917915E-3"/>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7-832F-45A9-97AE-FA6B9D65B192}"/>
                </c:ext>
                <c:ext xmlns:c15="http://schemas.microsoft.com/office/drawing/2012/chart" uri="{CE6537A1-D6FC-4f65-9D91-7224C49458BB}">
                  <c15:layout/>
                </c:ext>
              </c:extLst>
            </c:dLbl>
            <c:dLbl>
              <c:idx val="4"/>
              <c:layout>
                <c:manualLayout>
                  <c:x val="7.7271024696686508E-2"/>
                  <c:y val="-2.5028201067502046E-2"/>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9-832F-45A9-97AE-FA6B9D65B192}"/>
                </c:ext>
                <c:ext xmlns:c15="http://schemas.microsoft.com/office/drawing/2012/chart" uri="{CE6537A1-D6FC-4f65-9D91-7224C49458BB}">
                  <c15:layout/>
                </c:ext>
              </c:extLst>
            </c:dLbl>
            <c:dLbl>
              <c:idx val="5"/>
              <c:layout>
                <c:manualLayout>
                  <c:x val="0.17115652833737496"/>
                  <c:y val="5.0055911940917663E-3"/>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B-832F-45A9-97AE-FA6B9D65B192}"/>
                </c:ext>
                <c:ext xmlns:c15="http://schemas.microsoft.com/office/drawing/2012/chart" uri="{CE6537A1-D6FC-4f65-9D91-7224C49458BB}">
                  <c15:layout/>
                </c:ext>
              </c:extLst>
            </c:dLbl>
            <c:spPr>
              <a:noFill/>
              <a:ln>
                <a:noFill/>
              </a:ln>
              <a:effectLst/>
            </c:spPr>
            <c:txPr>
              <a:bodyPr rot="0" spcFirstLastPara="1" vertOverflow="ellipsis" vert="horz" wrap="square" tIns="0" bIns="0" anchor="ctr" anchorCtr="1"/>
              <a:lstStyle/>
              <a:p>
                <a:pPr>
                  <a:lnSpc>
                    <a:spcPts val="1000"/>
                  </a:lnSpc>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Sheet1!$A$2:$A$7</c:f>
              <c:strCache>
                <c:ptCount val="6"/>
                <c:pt idx="0">
                  <c:v>東京都</c:v>
                </c:pt>
                <c:pt idx="1">
                  <c:v>神奈川県</c:v>
                </c:pt>
                <c:pt idx="2">
                  <c:v>大阪府</c:v>
                </c:pt>
                <c:pt idx="3">
                  <c:v>兵庫県</c:v>
                </c:pt>
                <c:pt idx="4">
                  <c:v>千葉県</c:v>
                </c:pt>
                <c:pt idx="5">
                  <c:v>その他</c:v>
                </c:pt>
              </c:strCache>
            </c:strRef>
          </c:cat>
          <c:val>
            <c:numRef>
              <c:f>Sheet1!$B$2:$B$7</c:f>
              <c:numCache>
                <c:formatCode>General</c:formatCode>
                <c:ptCount val="6"/>
                <c:pt idx="0">
                  <c:v>2419</c:v>
                </c:pt>
                <c:pt idx="1">
                  <c:v>268</c:v>
                </c:pt>
                <c:pt idx="2">
                  <c:v>123</c:v>
                </c:pt>
                <c:pt idx="3">
                  <c:v>78</c:v>
                </c:pt>
                <c:pt idx="4">
                  <c:v>44</c:v>
                </c:pt>
                <c:pt idx="5">
                  <c:v>226</c:v>
                </c:pt>
              </c:numCache>
            </c:numRef>
          </c:val>
          <c:extLst xmlns:c16r2="http://schemas.microsoft.com/office/drawing/2015/06/chart">
            <c:ext xmlns:c16="http://schemas.microsoft.com/office/drawing/2014/chart" uri="{C3380CC4-5D6E-409C-BE32-E72D297353CC}">
              <c16:uniqueId val="{0000000C-832F-45A9-97AE-FA6B9D65B1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Sheet1!$I$51</c:f>
              <c:strCache>
                <c:ptCount val="1"/>
                <c:pt idx="0">
                  <c:v>大阪府</c:v>
                </c:pt>
              </c:strCache>
            </c:strRef>
          </c:tx>
          <c:spPr>
            <a:ln w="38100">
              <a:solidFill>
                <a:sysClr val="windowText" lastClr="000000"/>
              </a:solidFill>
            </a:ln>
          </c:spPr>
          <c:marker>
            <c:spPr>
              <a:solidFill>
                <a:schemeClr val="tx1"/>
              </a:solidFill>
              <a:ln>
                <a:solidFill>
                  <a:sysClr val="windowText" lastClr="000000"/>
                </a:solidFill>
              </a:ln>
            </c:spPr>
          </c:marker>
          <c:dLbls>
            <c:dLbl>
              <c:idx val="0"/>
              <c:layout>
                <c:manualLayout>
                  <c:x val="0"/>
                  <c:y val="4.52607482397607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41C-4F89-AAB0-665029A63E24}"/>
                </c:ext>
                <c:ext xmlns:c15="http://schemas.microsoft.com/office/drawing/2012/chart" uri="{CE6537A1-D6FC-4f65-9D91-7224C49458BB}">
                  <c15:layout/>
                </c:ext>
              </c:extLst>
            </c:dLbl>
            <c:dLbl>
              <c:idx val="1"/>
              <c:layout>
                <c:manualLayout>
                  <c:x val="-5.2698741869406707E-2"/>
                  <c:y val="7.54345803996013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41C-4F89-AAB0-665029A63E24}"/>
                </c:ex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Sheet1!$J$50:$K$50</c:f>
              <c:numCache>
                <c:formatCode>General</c:formatCode>
                <c:ptCount val="2"/>
                <c:pt idx="0">
                  <c:v>2008</c:v>
                </c:pt>
                <c:pt idx="1">
                  <c:v>2018</c:v>
                </c:pt>
              </c:numCache>
            </c:numRef>
          </c:cat>
          <c:val>
            <c:numRef>
              <c:f>Sheet1!$J$51:$K$51</c:f>
              <c:numCache>
                <c:formatCode>0.000</c:formatCode>
                <c:ptCount val="2"/>
                <c:pt idx="0">
                  <c:v>0.95899999999999996</c:v>
                </c:pt>
                <c:pt idx="1">
                  <c:v>0.98599999999999999</c:v>
                </c:pt>
              </c:numCache>
            </c:numRef>
          </c:val>
          <c:smooth val="0"/>
          <c:extLst xmlns:c16r2="http://schemas.microsoft.com/office/drawing/2015/06/chart">
            <c:ext xmlns:c16="http://schemas.microsoft.com/office/drawing/2014/chart" uri="{C3380CC4-5D6E-409C-BE32-E72D297353CC}">
              <c16:uniqueId val="{00000002-F41C-4F89-AAB0-665029A63E24}"/>
            </c:ext>
          </c:extLst>
        </c:ser>
        <c:ser>
          <c:idx val="1"/>
          <c:order val="1"/>
          <c:tx>
            <c:strRef>
              <c:f>Sheet1!$I$52</c:f>
              <c:strCache>
                <c:ptCount val="1"/>
                <c:pt idx="0">
                  <c:v>京都府</c:v>
                </c:pt>
              </c:strCache>
            </c:strRef>
          </c:tx>
          <c:spPr>
            <a:ln>
              <a:solidFill>
                <a:srgbClr val="ED7D31">
                  <a:lumMod val="75000"/>
                </a:srgbClr>
              </a:solidFill>
            </a:ln>
          </c:spPr>
          <c:marker>
            <c:spPr>
              <a:ln>
                <a:solidFill>
                  <a:srgbClr val="ED7D31">
                    <a:lumMod val="75000"/>
                  </a:srgbClr>
                </a:solidFill>
              </a:ln>
            </c:spPr>
          </c:marker>
          <c:cat>
            <c:numRef>
              <c:f>Sheet1!$J$50:$K$50</c:f>
              <c:numCache>
                <c:formatCode>General</c:formatCode>
                <c:ptCount val="2"/>
                <c:pt idx="0">
                  <c:v>2008</c:v>
                </c:pt>
                <c:pt idx="1">
                  <c:v>2018</c:v>
                </c:pt>
              </c:numCache>
            </c:numRef>
          </c:cat>
          <c:val>
            <c:numRef>
              <c:f>Sheet1!$J$52:$K$52</c:f>
              <c:numCache>
                <c:formatCode>0.000</c:formatCode>
                <c:ptCount val="2"/>
                <c:pt idx="0">
                  <c:v>1.016</c:v>
                </c:pt>
                <c:pt idx="1">
                  <c:v>1.0151515151515151</c:v>
                </c:pt>
              </c:numCache>
            </c:numRef>
          </c:val>
          <c:smooth val="0"/>
          <c:extLst xmlns:c16r2="http://schemas.microsoft.com/office/drawing/2015/06/chart">
            <c:ext xmlns:c16="http://schemas.microsoft.com/office/drawing/2014/chart" uri="{C3380CC4-5D6E-409C-BE32-E72D297353CC}">
              <c16:uniqueId val="{00000003-F41C-4F89-AAB0-665029A63E24}"/>
            </c:ext>
          </c:extLst>
        </c:ser>
        <c:ser>
          <c:idx val="2"/>
          <c:order val="2"/>
          <c:tx>
            <c:strRef>
              <c:f>Sheet1!$I$53</c:f>
              <c:strCache>
                <c:ptCount val="1"/>
                <c:pt idx="0">
                  <c:v>兵庫県</c:v>
                </c:pt>
              </c:strCache>
            </c:strRef>
          </c:tx>
          <c:spPr>
            <a:ln>
              <a:solidFill>
                <a:srgbClr val="70AD47">
                  <a:lumMod val="75000"/>
                </a:srgbClr>
              </a:solidFill>
            </a:ln>
          </c:spPr>
          <c:marker>
            <c:spPr>
              <a:ln>
                <a:solidFill>
                  <a:srgbClr val="70AD47">
                    <a:lumMod val="75000"/>
                  </a:srgbClr>
                </a:solidFill>
              </a:ln>
            </c:spPr>
          </c:marker>
          <c:cat>
            <c:numRef>
              <c:f>Sheet1!$J$50:$K$50</c:f>
              <c:numCache>
                <c:formatCode>General</c:formatCode>
                <c:ptCount val="2"/>
                <c:pt idx="0">
                  <c:v>2008</c:v>
                </c:pt>
                <c:pt idx="1">
                  <c:v>2018</c:v>
                </c:pt>
              </c:numCache>
            </c:numRef>
          </c:cat>
          <c:val>
            <c:numRef>
              <c:f>Sheet1!$J$53:$K$53</c:f>
              <c:numCache>
                <c:formatCode>0.000</c:formatCode>
                <c:ptCount val="2"/>
                <c:pt idx="0">
                  <c:v>1.0349999999999999</c:v>
                </c:pt>
                <c:pt idx="1">
                  <c:v>1.0454545454545454</c:v>
                </c:pt>
              </c:numCache>
            </c:numRef>
          </c:val>
          <c:smooth val="0"/>
          <c:extLst xmlns:c16r2="http://schemas.microsoft.com/office/drawing/2015/06/chart">
            <c:ext xmlns:c16="http://schemas.microsoft.com/office/drawing/2014/chart" uri="{C3380CC4-5D6E-409C-BE32-E72D297353CC}">
              <c16:uniqueId val="{00000004-F41C-4F89-AAB0-665029A63E24}"/>
            </c:ext>
          </c:extLst>
        </c:ser>
        <c:ser>
          <c:idx val="3"/>
          <c:order val="3"/>
          <c:tx>
            <c:strRef>
              <c:f>Sheet1!$I$54</c:f>
              <c:strCache>
                <c:ptCount val="1"/>
                <c:pt idx="0">
                  <c:v>神奈川県</c:v>
                </c:pt>
              </c:strCache>
            </c:strRef>
          </c:tx>
          <c:spPr>
            <a:ln>
              <a:solidFill>
                <a:srgbClr val="4472C4">
                  <a:lumMod val="75000"/>
                </a:srgbClr>
              </a:solidFill>
            </a:ln>
          </c:spPr>
          <c:marker>
            <c:spPr>
              <a:ln>
                <a:solidFill>
                  <a:srgbClr val="4472C4">
                    <a:lumMod val="75000"/>
                  </a:srgbClr>
                </a:solidFill>
              </a:ln>
            </c:spPr>
          </c:marker>
          <c:cat>
            <c:numRef>
              <c:f>Sheet1!$J$50:$K$50</c:f>
              <c:numCache>
                <c:formatCode>General</c:formatCode>
                <c:ptCount val="2"/>
                <c:pt idx="0">
                  <c:v>2008</c:v>
                </c:pt>
                <c:pt idx="1">
                  <c:v>2018</c:v>
                </c:pt>
              </c:numCache>
            </c:numRef>
          </c:cat>
          <c:val>
            <c:numRef>
              <c:f>Sheet1!$J$54:$K$54</c:f>
              <c:numCache>
                <c:formatCode>0.000</c:formatCode>
                <c:ptCount val="2"/>
                <c:pt idx="0">
                  <c:v>0.99199999999999999</c:v>
                </c:pt>
                <c:pt idx="1">
                  <c:v>1</c:v>
                </c:pt>
              </c:numCache>
            </c:numRef>
          </c:val>
          <c:smooth val="0"/>
          <c:extLst xmlns:c16r2="http://schemas.microsoft.com/office/drawing/2015/06/chart">
            <c:ext xmlns:c16="http://schemas.microsoft.com/office/drawing/2014/chart" uri="{C3380CC4-5D6E-409C-BE32-E72D297353CC}">
              <c16:uniqueId val="{00000005-F41C-4F89-AAB0-665029A63E24}"/>
            </c:ext>
          </c:extLst>
        </c:ser>
        <c:dLbls>
          <c:showLegendKey val="0"/>
          <c:showVal val="0"/>
          <c:showCatName val="0"/>
          <c:showSerName val="0"/>
          <c:showPercent val="0"/>
          <c:showBubbleSize val="0"/>
        </c:dLbls>
        <c:marker val="1"/>
        <c:smooth val="0"/>
        <c:axId val="453424920"/>
        <c:axId val="453426488"/>
      </c:lineChart>
      <c:catAx>
        <c:axId val="453424920"/>
        <c:scaling>
          <c:orientation val="minMax"/>
        </c:scaling>
        <c:delete val="0"/>
        <c:axPos val="b"/>
        <c:numFmt formatCode="General" sourceLinked="1"/>
        <c:majorTickMark val="out"/>
        <c:minorTickMark val="none"/>
        <c:tickLblPos val="nextTo"/>
        <c:crossAx val="453426488"/>
        <c:crosses val="autoZero"/>
        <c:auto val="1"/>
        <c:lblAlgn val="ctr"/>
        <c:lblOffset val="100"/>
        <c:noMultiLvlLbl val="0"/>
      </c:catAx>
      <c:valAx>
        <c:axId val="453426488"/>
        <c:scaling>
          <c:orientation val="minMax"/>
          <c:max val="1.06"/>
          <c:min val="0.94000000000000006"/>
        </c:scaling>
        <c:delete val="0"/>
        <c:axPos val="l"/>
        <c:majorGridlines/>
        <c:numFmt formatCode="0.0%" sourceLinked="0"/>
        <c:majorTickMark val="out"/>
        <c:minorTickMark val="none"/>
        <c:tickLblPos val="nextTo"/>
        <c:crossAx val="45342492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全国</c:v>
                </c:pt>
              </c:strCache>
            </c:strRef>
          </c:tx>
          <c:spPr>
            <a:ln>
              <a:solidFill>
                <a:srgbClr val="FF0000"/>
              </a:solidFill>
              <a:prstDash val="dash"/>
            </a:ln>
          </c:spPr>
          <c:dLbls>
            <c:dLbl>
              <c:idx val="4"/>
              <c:layout>
                <c:manualLayout>
                  <c:x val="-4.612994814983179E-2"/>
                  <c:y val="-0.1350754597643369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0A2-4278-82A1-066A24ECCFAA}"/>
                </c:ext>
                <c:ext xmlns:c15="http://schemas.microsoft.com/office/drawing/2012/chart" uri="{CE6537A1-D6FC-4f65-9D91-7224C49458BB}">
                  <c15:layout/>
                </c:ext>
              </c:extLst>
            </c:dLbl>
            <c:dLbl>
              <c:idx val="5"/>
              <c:layout>
                <c:manualLayout>
                  <c:x val="-4.2940327727219701E-2"/>
                  <c:y val="-2.19398994378855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0A2-4278-82A1-066A24ECCFAA}"/>
                </c:ext>
                <c:ext xmlns:c15="http://schemas.microsoft.com/office/drawing/2012/chart" uri="{CE6537A1-D6FC-4f65-9D91-7224C49458BB}">
                  <c15:layout/>
                </c:ext>
              </c:extLst>
            </c:dLbl>
            <c:dLbl>
              <c:idx val="6"/>
              <c:layout>
                <c:manualLayout>
                  <c:x val="-4.9319568572443941E-2"/>
                  <c:y val="-9.46699025048900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0A2-4278-82A1-066A24ECCFAA}"/>
                </c:ext>
                <c:ext xmlns:c15="http://schemas.microsoft.com/office/drawing/2012/chart" uri="{CE6537A1-D6FC-4f65-9D91-7224C49458BB}">
                  <c15:layout>
                    <c:manualLayout>
                      <c:w val="6.3553312496154243E-2"/>
                      <c:h val="0.11661043825076389"/>
                    </c:manualLayout>
                  </c15:layout>
                </c:ext>
              </c:extLst>
            </c:dLbl>
            <c:dLbl>
              <c:idx val="8"/>
              <c:layout>
                <c:manualLayout>
                  <c:x val="-4.1453248031495984E-2"/>
                  <c:y val="9.47724670483291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430-4B87-8264-2E446E512FE2}"/>
                </c:ext>
                <c:ext xmlns:c15="http://schemas.microsoft.com/office/drawing/2012/chart" uri="{CE6537A1-D6FC-4f65-9D91-7224C49458BB}">
                  <c15:layout/>
                </c:ext>
              </c:extLst>
            </c:dLbl>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0.9</c:v>
                </c:pt>
                <c:pt idx="1">
                  <c:v>1</c:v>
                </c:pt>
                <c:pt idx="2">
                  <c:v>1</c:v>
                </c:pt>
                <c:pt idx="3">
                  <c:v>1</c:v>
                </c:pt>
                <c:pt idx="4">
                  <c:v>1.2</c:v>
                </c:pt>
                <c:pt idx="5">
                  <c:v>1.6</c:v>
                </c:pt>
                <c:pt idx="6">
                  <c:v>1.7</c:v>
                </c:pt>
                <c:pt idx="7">
                  <c:v>2.6</c:v>
                </c:pt>
                <c:pt idx="8">
                  <c:v>3.5</c:v>
                </c:pt>
                <c:pt idx="9">
                  <c:v>4.4000000000000004</c:v>
                </c:pt>
              </c:numCache>
            </c:numRef>
          </c:val>
          <c:smooth val="0"/>
          <c:extLst xmlns:c16r2="http://schemas.microsoft.com/office/drawing/2015/06/chart">
            <c:ext xmlns:c16="http://schemas.microsoft.com/office/drawing/2014/chart" uri="{C3380CC4-5D6E-409C-BE32-E72D297353CC}">
              <c16:uniqueId val="{00000001-404B-4B58-AC22-47CC20A947C5}"/>
            </c:ext>
          </c:extLst>
        </c:ser>
        <c:ser>
          <c:idx val="1"/>
          <c:order val="1"/>
          <c:tx>
            <c:strRef>
              <c:f>Sheet1!$C$1</c:f>
              <c:strCache>
                <c:ptCount val="1"/>
                <c:pt idx="0">
                  <c:v>府</c:v>
                </c:pt>
              </c:strCache>
            </c:strRef>
          </c:tx>
          <c:spPr>
            <a:ln w="44450">
              <a:solidFill>
                <a:schemeClr val="tx1"/>
              </a:solidFill>
            </a:ln>
          </c:spPr>
          <c:dLbls>
            <c:dLbl>
              <c:idx val="0"/>
              <c:layout>
                <c:manualLayout>
                  <c:x val="-4.2382018577655313E-2"/>
                  <c:y val="-0.1673999055718945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0A2-4278-82A1-066A24ECCFAA}"/>
                </c:ext>
                <c:ext xmlns:c15="http://schemas.microsoft.com/office/drawing/2012/chart" uri="{CE6537A1-D6FC-4f65-9D91-7224C49458BB}">
                  <c15:layout/>
                </c:ext>
              </c:extLst>
            </c:dLbl>
            <c:dLbl>
              <c:idx val="1"/>
              <c:layout>
                <c:manualLayout>
                  <c:x val="-5.5698809417668235E-2"/>
                  <c:y val="-0.1997243513794520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0A2-4278-82A1-066A24ECCFAA}"/>
                </c:ext>
                <c:ext xmlns:c15="http://schemas.microsoft.com/office/drawing/2012/chart" uri="{CE6537A1-D6FC-4f65-9D91-7224C49458BB}">
                  <c15:layout/>
                </c:ext>
              </c:extLst>
            </c:dLbl>
            <c:dLbl>
              <c:idx val="2"/>
              <c:layout>
                <c:manualLayout>
                  <c:x val="-5.8888429840280386E-2"/>
                  <c:y val="-0.2078054628313414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0A2-4278-82A1-066A24ECCFAA}"/>
                </c:ext>
                <c:ext xmlns:c15="http://schemas.microsoft.com/office/drawing/2012/chart" uri="{CE6537A1-D6FC-4f65-9D91-7224C49458BB}">
                  <c15:layout/>
                </c:ext>
              </c:extLst>
            </c:dLbl>
            <c:dLbl>
              <c:idx val="3"/>
              <c:layout>
                <c:manualLayout>
                  <c:x val="-5.5698809417668235E-2"/>
                  <c:y val="-0.2158865742832308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0A2-4278-82A1-066A24ECCFAA}"/>
                </c:ext>
                <c:ext xmlns:c15="http://schemas.microsoft.com/office/drawing/2012/chart" uri="{CE6537A1-D6FC-4f65-9D91-7224C49458BB}">
                  <c15:layout/>
                </c:ext>
              </c:extLst>
            </c:dLbl>
            <c:dLbl>
              <c:idx val="4"/>
              <c:layout>
                <c:manualLayout>
                  <c:x val="-6.2078050262892537E-2"/>
                  <c:y val="-0.183562128475673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0A2-4278-82A1-066A24ECCFAA}"/>
                </c:ext>
                <c:ext xmlns:c15="http://schemas.microsoft.com/office/drawing/2012/chart" uri="{CE6537A1-D6FC-4f65-9D91-7224C49458BB}">
                  <c15:layout/>
                </c:ext>
              </c:extLst>
            </c:dLbl>
            <c:dLbl>
              <c:idx val="5"/>
              <c:layout>
                <c:manualLayout>
                  <c:x val="-6.2078050262892537E-2"/>
                  <c:y val="-0.1593187941200051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0A2-4278-82A1-066A24ECCFAA}"/>
                </c:ext>
                <c:ext xmlns:c15="http://schemas.microsoft.com/office/drawing/2012/chart" uri="{CE6537A1-D6FC-4f65-9D91-7224C49458BB}">
                  <c15:layout/>
                </c:ext>
              </c:extLst>
            </c:dLbl>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1</c:v>
                </c:pt>
                <c:pt idx="1">
                  <c:v>1.6</c:v>
                </c:pt>
                <c:pt idx="2">
                  <c:v>1.9</c:v>
                </c:pt>
                <c:pt idx="3">
                  <c:v>1.8</c:v>
                </c:pt>
                <c:pt idx="4">
                  <c:v>2.4</c:v>
                </c:pt>
                <c:pt idx="5">
                  <c:v>3.1</c:v>
                </c:pt>
                <c:pt idx="6">
                  <c:v>4.3</c:v>
                </c:pt>
                <c:pt idx="7">
                  <c:v>6.1</c:v>
                </c:pt>
                <c:pt idx="8">
                  <c:v>5.4</c:v>
                </c:pt>
                <c:pt idx="9">
                  <c:v>5.0999999999999996</c:v>
                </c:pt>
              </c:numCache>
            </c:numRef>
          </c:val>
          <c:smooth val="0"/>
          <c:extLst xmlns:c16r2="http://schemas.microsoft.com/office/drawing/2015/06/chart">
            <c:ext xmlns:c16="http://schemas.microsoft.com/office/drawing/2014/chart" uri="{C3380CC4-5D6E-409C-BE32-E72D297353CC}">
              <c16:uniqueId val="{00000002-404B-4B58-AC22-47CC20A947C5}"/>
            </c:ext>
          </c:extLst>
        </c:ser>
        <c:dLbls>
          <c:dLblPos val="t"/>
          <c:showLegendKey val="0"/>
          <c:showVal val="1"/>
          <c:showCatName val="0"/>
          <c:showSerName val="0"/>
          <c:showPercent val="0"/>
          <c:showBubbleSize val="0"/>
        </c:dLbls>
        <c:marker val="1"/>
        <c:smooth val="0"/>
        <c:axId val="453428056"/>
        <c:axId val="453428448"/>
      </c:lineChart>
      <c:catAx>
        <c:axId val="453428056"/>
        <c:scaling>
          <c:orientation val="minMax"/>
        </c:scaling>
        <c:delete val="0"/>
        <c:axPos val="b"/>
        <c:numFmt formatCode="General" sourceLinked="1"/>
        <c:majorTickMark val="out"/>
        <c:minorTickMark val="none"/>
        <c:tickLblPos val="nextTo"/>
        <c:txPr>
          <a:bodyPr/>
          <a:lstStyle/>
          <a:p>
            <a:pPr>
              <a:defRPr sz="1400"/>
            </a:pPr>
            <a:endParaRPr lang="ja-JP"/>
          </a:p>
        </c:txPr>
        <c:crossAx val="453428448"/>
        <c:crosses val="autoZero"/>
        <c:auto val="1"/>
        <c:lblAlgn val="ctr"/>
        <c:lblOffset val="100"/>
        <c:noMultiLvlLbl val="0"/>
      </c:catAx>
      <c:valAx>
        <c:axId val="453428448"/>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453428056"/>
        <c:crosses val="autoZero"/>
        <c:crossBetween val="between"/>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全国</c:v>
                </c:pt>
              </c:strCache>
            </c:strRef>
          </c:tx>
          <c:spPr>
            <a:ln>
              <a:solidFill>
                <a:srgbClr val="FF0000"/>
              </a:solidFill>
              <a:prstDash val="dash"/>
            </a:ln>
          </c:spPr>
          <c:dLbls>
            <c:dLbl>
              <c:idx val="4"/>
              <c:layout>
                <c:manualLayout>
                  <c:x val="-5.5659062660567075E-2"/>
                  <c:y val="0.1111508617689664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72C-40B0-9472-17D1C82898BF}"/>
                </c:ext>
                <c:ext xmlns:c15="http://schemas.microsoft.com/office/drawing/2012/chart" uri="{CE6537A1-D6FC-4f65-9D91-7224C49458BB}">
                  <c15:layout/>
                </c:ext>
              </c:extLst>
            </c:dLbl>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11.5</c:v>
                </c:pt>
                <c:pt idx="1">
                  <c:v>12.9</c:v>
                </c:pt>
                <c:pt idx="2">
                  <c:v>12.8</c:v>
                </c:pt>
                <c:pt idx="3">
                  <c:v>11.5</c:v>
                </c:pt>
                <c:pt idx="4">
                  <c:v>29.9</c:v>
                </c:pt>
                <c:pt idx="5">
                  <c:v>12</c:v>
                </c:pt>
                <c:pt idx="6">
                  <c:v>10.7</c:v>
                </c:pt>
                <c:pt idx="7">
                  <c:v>10</c:v>
                </c:pt>
                <c:pt idx="8">
                  <c:v>9.1999999999999993</c:v>
                </c:pt>
                <c:pt idx="9">
                  <c:v>8.9</c:v>
                </c:pt>
              </c:numCache>
            </c:numRef>
          </c:val>
          <c:smooth val="0"/>
          <c:extLst xmlns:c16r2="http://schemas.microsoft.com/office/drawing/2015/06/chart">
            <c:ext xmlns:c16="http://schemas.microsoft.com/office/drawing/2014/chart" uri="{C3380CC4-5D6E-409C-BE32-E72D297353CC}">
              <c16:uniqueId val="{00000000-16B6-4187-B0E3-19C4BEF930A7}"/>
            </c:ext>
          </c:extLst>
        </c:ser>
        <c:ser>
          <c:idx val="1"/>
          <c:order val="1"/>
          <c:tx>
            <c:strRef>
              <c:f>Sheet1!$C$1</c:f>
              <c:strCache>
                <c:ptCount val="1"/>
                <c:pt idx="0">
                  <c:v>府</c:v>
                </c:pt>
              </c:strCache>
            </c:strRef>
          </c:tx>
          <c:spPr>
            <a:ln w="44450">
              <a:solidFill>
                <a:schemeClr val="tx1"/>
              </a:solidFill>
            </a:ln>
          </c:spPr>
          <c:dLbls>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25.7</c:v>
                </c:pt>
                <c:pt idx="1">
                  <c:v>25.6</c:v>
                </c:pt>
                <c:pt idx="2">
                  <c:v>28.4</c:v>
                </c:pt>
                <c:pt idx="3">
                  <c:v>26.1</c:v>
                </c:pt>
                <c:pt idx="4">
                  <c:v>29.9</c:v>
                </c:pt>
                <c:pt idx="5">
                  <c:v>33.9</c:v>
                </c:pt>
                <c:pt idx="6">
                  <c:v>32.4</c:v>
                </c:pt>
                <c:pt idx="7">
                  <c:v>28.2</c:v>
                </c:pt>
                <c:pt idx="8">
                  <c:v>21.2</c:v>
                </c:pt>
                <c:pt idx="9">
                  <c:v>17.3</c:v>
                </c:pt>
              </c:numCache>
            </c:numRef>
          </c:val>
          <c:smooth val="0"/>
          <c:extLst xmlns:c16r2="http://schemas.microsoft.com/office/drawing/2015/06/chart">
            <c:ext xmlns:c16="http://schemas.microsoft.com/office/drawing/2014/chart" uri="{C3380CC4-5D6E-409C-BE32-E72D297353CC}">
              <c16:uniqueId val="{00000001-16B6-4187-B0E3-19C4BEF930A7}"/>
            </c:ext>
          </c:extLst>
        </c:ser>
        <c:dLbls>
          <c:dLblPos val="t"/>
          <c:showLegendKey val="0"/>
          <c:showVal val="1"/>
          <c:showCatName val="0"/>
          <c:showSerName val="0"/>
          <c:showPercent val="0"/>
          <c:showBubbleSize val="0"/>
        </c:dLbls>
        <c:marker val="1"/>
        <c:smooth val="0"/>
        <c:axId val="453421784"/>
        <c:axId val="453422176"/>
      </c:lineChart>
      <c:catAx>
        <c:axId val="453421784"/>
        <c:scaling>
          <c:orientation val="minMax"/>
        </c:scaling>
        <c:delete val="0"/>
        <c:axPos val="b"/>
        <c:numFmt formatCode="General" sourceLinked="1"/>
        <c:majorTickMark val="out"/>
        <c:minorTickMark val="none"/>
        <c:tickLblPos val="nextTo"/>
        <c:txPr>
          <a:bodyPr/>
          <a:lstStyle/>
          <a:p>
            <a:pPr>
              <a:defRPr sz="1400"/>
            </a:pPr>
            <a:endParaRPr lang="ja-JP"/>
          </a:p>
        </c:txPr>
        <c:crossAx val="453422176"/>
        <c:crosses val="autoZero"/>
        <c:auto val="1"/>
        <c:lblAlgn val="ctr"/>
        <c:lblOffset val="100"/>
        <c:noMultiLvlLbl val="0"/>
      </c:catAx>
      <c:valAx>
        <c:axId val="453422176"/>
        <c:scaling>
          <c:orientation val="minMax"/>
          <c:min val="5"/>
        </c:scaling>
        <c:delete val="0"/>
        <c:axPos val="l"/>
        <c:majorGridlines/>
        <c:numFmt formatCode="General" sourceLinked="1"/>
        <c:majorTickMark val="out"/>
        <c:minorTickMark val="none"/>
        <c:tickLblPos val="nextTo"/>
        <c:txPr>
          <a:bodyPr/>
          <a:lstStyle/>
          <a:p>
            <a:pPr>
              <a:defRPr sz="1400"/>
            </a:pPr>
            <a:endParaRPr lang="ja-JP"/>
          </a:p>
        </c:txPr>
        <c:crossAx val="453421784"/>
        <c:crosses val="autoZero"/>
        <c:crossBetween val="between"/>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spPr>
              <a:noFill/>
              <a:ln>
                <a:noFill/>
              </a:ln>
              <a:effectLst/>
            </c:spPr>
            <c:txPr>
              <a:bodyPr/>
              <a:lstStyle/>
              <a:p>
                <a:pPr>
                  <a:defRPr sz="1200">
                    <a:solidFill>
                      <a:schemeClr val="bg1"/>
                    </a:solidFill>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2010</c:v>
                </c:pt>
                <c:pt idx="1">
                  <c:v>2018</c:v>
                </c:pt>
              </c:numCache>
            </c:numRef>
          </c:cat>
          <c:val>
            <c:numRef>
              <c:f>Sheet1!$B$2:$B$3</c:f>
              <c:numCache>
                <c:formatCode>General</c:formatCode>
                <c:ptCount val="2"/>
                <c:pt idx="0">
                  <c:v>92.1</c:v>
                </c:pt>
                <c:pt idx="1">
                  <c:v>93.5</c:v>
                </c:pt>
              </c:numCache>
            </c:numRef>
          </c:val>
          <c:extLst xmlns:c16r2="http://schemas.microsoft.com/office/drawing/2015/06/chart">
            <c:ext xmlns:c16="http://schemas.microsoft.com/office/drawing/2014/chart" uri="{C3380CC4-5D6E-409C-BE32-E72D297353CC}">
              <c16:uniqueId val="{00000000-76C5-46BC-81E3-A74B673DA7FE}"/>
            </c:ext>
          </c:extLst>
        </c:ser>
        <c:dLbls>
          <c:showLegendKey val="0"/>
          <c:showVal val="0"/>
          <c:showCatName val="0"/>
          <c:showSerName val="0"/>
          <c:showPercent val="0"/>
          <c:showBubbleSize val="0"/>
        </c:dLbls>
        <c:gapWidth val="150"/>
        <c:overlap val="100"/>
        <c:axId val="565483024"/>
        <c:axId val="565483416"/>
      </c:barChart>
      <c:catAx>
        <c:axId val="565483024"/>
        <c:scaling>
          <c:orientation val="minMax"/>
        </c:scaling>
        <c:delete val="0"/>
        <c:axPos val="b"/>
        <c:numFmt formatCode="General" sourceLinked="1"/>
        <c:majorTickMark val="out"/>
        <c:minorTickMark val="none"/>
        <c:tickLblPos val="nextTo"/>
        <c:txPr>
          <a:bodyPr/>
          <a:lstStyle/>
          <a:p>
            <a:pPr>
              <a:defRPr sz="1200"/>
            </a:pPr>
            <a:endParaRPr lang="ja-JP"/>
          </a:p>
        </c:txPr>
        <c:crossAx val="565483416"/>
        <c:crosses val="autoZero"/>
        <c:auto val="1"/>
        <c:lblAlgn val="ctr"/>
        <c:lblOffset val="100"/>
        <c:noMultiLvlLbl val="0"/>
      </c:catAx>
      <c:valAx>
        <c:axId val="565483416"/>
        <c:scaling>
          <c:orientation val="minMax"/>
          <c:max val="96"/>
          <c:min val="88"/>
        </c:scaling>
        <c:delete val="0"/>
        <c:axPos val="l"/>
        <c:majorGridlines/>
        <c:numFmt formatCode="General" sourceLinked="0"/>
        <c:majorTickMark val="out"/>
        <c:minorTickMark val="none"/>
        <c:tickLblPos val="nextTo"/>
        <c:txPr>
          <a:bodyPr/>
          <a:lstStyle/>
          <a:p>
            <a:pPr>
              <a:defRPr sz="1200"/>
            </a:pPr>
            <a:endParaRPr lang="ja-JP"/>
          </a:p>
        </c:txPr>
        <c:crossAx val="565483024"/>
        <c:crosses val="autoZero"/>
        <c:crossBetween val="between"/>
        <c:majorUnit val="4"/>
      </c:valAx>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invertIfNegative val="0"/>
          <c:dLbls>
            <c:dLbl>
              <c:idx val="1"/>
              <c:layout>
                <c:manualLayout>
                  <c:x val="0"/>
                  <c:y val="0.2332727505682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C9C-4368-A7D9-163B3797C478}"/>
                </c:ext>
                <c:ext xmlns:c15="http://schemas.microsoft.com/office/drawing/2012/chart" uri="{CE6537A1-D6FC-4f65-9D91-7224C49458BB}">
                  <c15:layout/>
                </c:ext>
              </c:extLst>
            </c:dLbl>
            <c:dLbl>
              <c:idx val="2"/>
              <c:layout>
                <c:manualLayout>
                  <c:x val="0"/>
                  <c:y val="0.2285026882613379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C9C-4368-A7D9-163B3797C478}"/>
                </c:ex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ja-JP"/>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2008</c:v>
                </c:pt>
                <c:pt idx="1">
                  <c:v>2011</c:v>
                </c:pt>
                <c:pt idx="2">
                  <c:v>2017</c:v>
                </c:pt>
              </c:numCache>
            </c:numRef>
          </c:cat>
          <c:val>
            <c:numRef>
              <c:f>Sheet1!$B$2:$B$4</c:f>
              <c:numCache>
                <c:formatCode>0.0_ </c:formatCode>
                <c:ptCount val="3"/>
                <c:pt idx="0">
                  <c:v>2.2999999999999998</c:v>
                </c:pt>
                <c:pt idx="1">
                  <c:v>1.8</c:v>
                </c:pt>
                <c:pt idx="2">
                  <c:v>1</c:v>
                </c:pt>
              </c:numCache>
            </c:numRef>
          </c:val>
          <c:extLst xmlns:c16r2="http://schemas.microsoft.com/office/drawing/2015/06/chart">
            <c:ext xmlns:c16="http://schemas.microsoft.com/office/drawing/2014/chart" uri="{C3380CC4-5D6E-409C-BE32-E72D297353CC}">
              <c16:uniqueId val="{00000002-DC9C-4368-A7D9-163B3797C478}"/>
            </c:ext>
          </c:extLst>
        </c:ser>
        <c:ser>
          <c:idx val="1"/>
          <c:order val="1"/>
          <c:tx>
            <c:strRef>
              <c:f>Sheet1!$C$1</c:f>
              <c:strCache>
                <c:ptCount val="1"/>
                <c:pt idx="0">
                  <c:v>全国</c:v>
                </c:pt>
              </c:strCache>
            </c:strRef>
          </c:tx>
          <c:spPr>
            <a:solidFill>
              <a:schemeClr val="accent2">
                <a:lumMod val="40000"/>
                <a:lumOff val="60000"/>
              </a:schemeClr>
            </a:solidFill>
          </c:spPr>
          <c:invertIfNegative val="0"/>
          <c:dLbls>
            <c:dLbl>
              <c:idx val="1"/>
              <c:layout>
                <c:manualLayout>
                  <c:x val="-3.0561163114553105E-3"/>
                  <c:y val="0.2259904807550858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C9C-4368-A7D9-163B3797C478}"/>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2008</c:v>
                </c:pt>
                <c:pt idx="1">
                  <c:v>2011</c:v>
                </c:pt>
                <c:pt idx="2">
                  <c:v>2017</c:v>
                </c:pt>
              </c:numCache>
            </c:numRef>
          </c:cat>
          <c:val>
            <c:numRef>
              <c:f>Sheet1!$C$2:$C$4</c:f>
              <c:numCache>
                <c:formatCode>0.0_ </c:formatCode>
                <c:ptCount val="3"/>
                <c:pt idx="0">
                  <c:v>2</c:v>
                </c:pt>
                <c:pt idx="1">
                  <c:v>1.6</c:v>
                </c:pt>
                <c:pt idx="2">
                  <c:v>1.2</c:v>
                </c:pt>
              </c:numCache>
            </c:numRef>
          </c:val>
          <c:extLst xmlns:c16r2="http://schemas.microsoft.com/office/drawing/2015/06/chart">
            <c:ext xmlns:c16="http://schemas.microsoft.com/office/drawing/2014/chart" uri="{C3380CC4-5D6E-409C-BE32-E72D297353CC}">
              <c16:uniqueId val="{00000004-DC9C-4368-A7D9-163B3797C478}"/>
            </c:ext>
          </c:extLst>
        </c:ser>
        <c:dLbls>
          <c:showLegendKey val="0"/>
          <c:showVal val="0"/>
          <c:showCatName val="0"/>
          <c:showSerName val="0"/>
          <c:showPercent val="0"/>
          <c:showBubbleSize val="0"/>
        </c:dLbls>
        <c:gapWidth val="150"/>
        <c:axId val="453839664"/>
        <c:axId val="453841624"/>
      </c:barChart>
      <c:catAx>
        <c:axId val="453839664"/>
        <c:scaling>
          <c:orientation val="minMax"/>
        </c:scaling>
        <c:delete val="0"/>
        <c:axPos val="b"/>
        <c:numFmt formatCode="General" sourceLinked="1"/>
        <c:majorTickMark val="none"/>
        <c:minorTickMark val="none"/>
        <c:tickLblPos val="nextTo"/>
        <c:crossAx val="453841624"/>
        <c:crosses val="autoZero"/>
        <c:auto val="1"/>
        <c:lblAlgn val="ctr"/>
        <c:lblOffset val="100"/>
        <c:noMultiLvlLbl val="0"/>
      </c:catAx>
      <c:valAx>
        <c:axId val="453841624"/>
        <c:scaling>
          <c:orientation val="minMax"/>
          <c:max val="3"/>
          <c:min val="0"/>
        </c:scaling>
        <c:delete val="0"/>
        <c:axPos val="l"/>
        <c:majorGridlines/>
        <c:numFmt formatCode="General" sourceLinked="0"/>
        <c:majorTickMark val="none"/>
        <c:minorTickMark val="none"/>
        <c:tickLblPos val="nextTo"/>
        <c:crossAx val="453839664"/>
        <c:crosses val="autoZero"/>
        <c:crossBetween val="between"/>
        <c:majorUnit val="1"/>
      </c:valAx>
    </c:plotArea>
    <c:legend>
      <c:legendPos val="r"/>
      <c:layout>
        <c:manualLayout>
          <c:xMode val="edge"/>
          <c:yMode val="edge"/>
          <c:x val="0.77124547007282329"/>
          <c:y val="0.38475149748201504"/>
          <c:w val="0.21672171487786149"/>
          <c:h val="0.31110546221092444"/>
        </c:manualLayout>
      </c:layout>
      <c:overlay val="0"/>
    </c:legend>
    <c:plotVisOnly val="1"/>
    <c:dispBlanksAs val="gap"/>
    <c:showDLblsOverMax val="0"/>
  </c:chart>
  <c:txPr>
    <a:bodyPr/>
    <a:lstStyle/>
    <a:p>
      <a:pPr>
        <a:defRPr sz="12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Sheet3!$B$3</c:f>
              <c:strCache>
                <c:ptCount val="1"/>
                <c:pt idx="0">
                  <c:v>公立</c:v>
                </c:pt>
              </c:strCache>
            </c:strRef>
          </c:tx>
          <c:spPr>
            <a:solidFill>
              <a:schemeClr val="accent1">
                <a:lumMod val="50000"/>
              </a:schemeClr>
            </a:solidFill>
          </c:spPr>
          <c:invertIfNegative val="0"/>
          <c:dLbls>
            <c:spPr>
              <a:noFill/>
              <a:ln>
                <a:noFill/>
              </a:ln>
              <a:effectLst/>
            </c:spPr>
            <c:txPr>
              <a:bodyPr/>
              <a:lstStyle/>
              <a:p>
                <a:pPr>
                  <a:defRPr sz="1800">
                    <a:solidFill>
                      <a:schemeClr val="bg1"/>
                    </a:solidFill>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Sheet3!$A$4:$A$14</c:f>
              <c:numCache>
                <c:formatCode>General</c:formatCode>
                <c:ptCount val="11"/>
                <c:pt idx="0">
                  <c:v>2018</c:v>
                </c:pt>
                <c:pt idx="1">
                  <c:v>2017</c:v>
                </c:pt>
                <c:pt idx="2">
                  <c:v>2016</c:v>
                </c:pt>
                <c:pt idx="3">
                  <c:v>2015</c:v>
                </c:pt>
                <c:pt idx="4">
                  <c:v>2014</c:v>
                </c:pt>
                <c:pt idx="5">
                  <c:v>2013</c:v>
                </c:pt>
                <c:pt idx="6">
                  <c:v>2012</c:v>
                </c:pt>
                <c:pt idx="7">
                  <c:v>2011</c:v>
                </c:pt>
                <c:pt idx="8">
                  <c:v>2010</c:v>
                </c:pt>
                <c:pt idx="9">
                  <c:v>2009</c:v>
                </c:pt>
                <c:pt idx="10">
                  <c:v>2008</c:v>
                </c:pt>
              </c:numCache>
            </c:numRef>
          </c:cat>
          <c:val>
            <c:numRef>
              <c:f>Sheet3!$B$4:$B$14</c:f>
              <c:numCache>
                <c:formatCode>General</c:formatCode>
                <c:ptCount val="11"/>
                <c:pt idx="0">
                  <c:v>65.5</c:v>
                </c:pt>
                <c:pt idx="1">
                  <c:v>65.8</c:v>
                </c:pt>
                <c:pt idx="2">
                  <c:v>66.900000000000006</c:v>
                </c:pt>
                <c:pt idx="3">
                  <c:v>67.099999999999994</c:v>
                </c:pt>
                <c:pt idx="4">
                  <c:v>67.099999999999994</c:v>
                </c:pt>
                <c:pt idx="5">
                  <c:v>66.400000000000006</c:v>
                </c:pt>
                <c:pt idx="6">
                  <c:v>65.7</c:v>
                </c:pt>
                <c:pt idx="7">
                  <c:v>67.8</c:v>
                </c:pt>
                <c:pt idx="8">
                  <c:v>72.599999999999994</c:v>
                </c:pt>
                <c:pt idx="9">
                  <c:v>71.5</c:v>
                </c:pt>
                <c:pt idx="10">
                  <c:v>70.5</c:v>
                </c:pt>
              </c:numCache>
            </c:numRef>
          </c:val>
          <c:extLst xmlns:c16r2="http://schemas.microsoft.com/office/drawing/2015/06/chart">
            <c:ext xmlns:c16="http://schemas.microsoft.com/office/drawing/2014/chart" uri="{C3380CC4-5D6E-409C-BE32-E72D297353CC}">
              <c16:uniqueId val="{00000000-B706-42FC-A83F-062A96ADF98E}"/>
            </c:ext>
          </c:extLst>
        </c:ser>
        <c:ser>
          <c:idx val="1"/>
          <c:order val="1"/>
          <c:tx>
            <c:strRef>
              <c:f>Sheet3!$C$3</c:f>
              <c:strCache>
                <c:ptCount val="1"/>
                <c:pt idx="0">
                  <c:v>私立</c:v>
                </c:pt>
              </c:strCache>
            </c:strRef>
          </c:tx>
          <c:spPr>
            <a:solidFill>
              <a:schemeClr val="bg1"/>
            </a:solidFill>
            <a:ln w="19050">
              <a:solidFill>
                <a:schemeClr val="accent2">
                  <a:lumMod val="75000"/>
                </a:schemeClr>
              </a:solid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Sheet3!$A$4:$A$14</c:f>
              <c:numCache>
                <c:formatCode>General</c:formatCode>
                <c:ptCount val="11"/>
                <c:pt idx="0">
                  <c:v>2018</c:v>
                </c:pt>
                <c:pt idx="1">
                  <c:v>2017</c:v>
                </c:pt>
                <c:pt idx="2">
                  <c:v>2016</c:v>
                </c:pt>
                <c:pt idx="3">
                  <c:v>2015</c:v>
                </c:pt>
                <c:pt idx="4">
                  <c:v>2014</c:v>
                </c:pt>
                <c:pt idx="5">
                  <c:v>2013</c:v>
                </c:pt>
                <c:pt idx="6">
                  <c:v>2012</c:v>
                </c:pt>
                <c:pt idx="7">
                  <c:v>2011</c:v>
                </c:pt>
                <c:pt idx="8">
                  <c:v>2010</c:v>
                </c:pt>
                <c:pt idx="9">
                  <c:v>2009</c:v>
                </c:pt>
                <c:pt idx="10">
                  <c:v>2008</c:v>
                </c:pt>
              </c:numCache>
            </c:numRef>
          </c:cat>
          <c:val>
            <c:numRef>
              <c:f>Sheet3!$C$4:$C$14</c:f>
              <c:numCache>
                <c:formatCode>General</c:formatCode>
                <c:ptCount val="11"/>
                <c:pt idx="0">
                  <c:v>34.5</c:v>
                </c:pt>
                <c:pt idx="1">
                  <c:v>34.200000000000003</c:v>
                </c:pt>
                <c:pt idx="2">
                  <c:v>33.1</c:v>
                </c:pt>
                <c:pt idx="3">
                  <c:v>32.9</c:v>
                </c:pt>
                <c:pt idx="4">
                  <c:v>32.9</c:v>
                </c:pt>
                <c:pt idx="5">
                  <c:v>33.6</c:v>
                </c:pt>
                <c:pt idx="6">
                  <c:v>34.299999999999997</c:v>
                </c:pt>
                <c:pt idx="7">
                  <c:v>32.200000000000003</c:v>
                </c:pt>
                <c:pt idx="8">
                  <c:v>27.4</c:v>
                </c:pt>
                <c:pt idx="9">
                  <c:v>28.5</c:v>
                </c:pt>
                <c:pt idx="10">
                  <c:v>29.5</c:v>
                </c:pt>
              </c:numCache>
            </c:numRef>
          </c:val>
          <c:extLst xmlns:c16r2="http://schemas.microsoft.com/office/drawing/2015/06/chart">
            <c:ext xmlns:c16="http://schemas.microsoft.com/office/drawing/2014/chart" uri="{C3380CC4-5D6E-409C-BE32-E72D297353CC}">
              <c16:uniqueId val="{00000001-B706-42FC-A83F-062A96ADF98E}"/>
            </c:ext>
          </c:extLst>
        </c:ser>
        <c:dLbls>
          <c:showLegendKey val="0"/>
          <c:showVal val="0"/>
          <c:showCatName val="0"/>
          <c:showSerName val="0"/>
          <c:showPercent val="0"/>
          <c:showBubbleSize val="0"/>
        </c:dLbls>
        <c:gapWidth val="150"/>
        <c:overlap val="100"/>
        <c:axId val="453840448"/>
        <c:axId val="448398512"/>
      </c:barChart>
      <c:catAx>
        <c:axId val="453840448"/>
        <c:scaling>
          <c:orientation val="minMax"/>
        </c:scaling>
        <c:delete val="0"/>
        <c:axPos val="l"/>
        <c:numFmt formatCode="General" sourceLinked="1"/>
        <c:majorTickMark val="out"/>
        <c:minorTickMark val="none"/>
        <c:tickLblPos val="nextTo"/>
        <c:txPr>
          <a:bodyPr/>
          <a:lstStyle/>
          <a:p>
            <a:pPr>
              <a:defRPr sz="1200"/>
            </a:pPr>
            <a:endParaRPr lang="ja-JP"/>
          </a:p>
        </c:txPr>
        <c:crossAx val="448398512"/>
        <c:crosses val="autoZero"/>
        <c:auto val="1"/>
        <c:lblAlgn val="ctr"/>
        <c:lblOffset val="100"/>
        <c:noMultiLvlLbl val="0"/>
      </c:catAx>
      <c:valAx>
        <c:axId val="448398512"/>
        <c:scaling>
          <c:orientation val="minMax"/>
        </c:scaling>
        <c:delete val="0"/>
        <c:axPos val="b"/>
        <c:majorGridlines/>
        <c:numFmt formatCode="0%" sourceLinked="1"/>
        <c:majorTickMark val="out"/>
        <c:minorTickMark val="none"/>
        <c:tickLblPos val="nextTo"/>
        <c:crossAx val="453840448"/>
        <c:crosses val="autoZero"/>
        <c:crossBetween val="between"/>
        <c:majorUnit val="0.1"/>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3A171-F69B-4F11-9D48-6B1516ACBBE1}" type="doc">
      <dgm:prSet loTypeId="urn:microsoft.com/office/officeart/2005/8/layout/hChevron3" loCatId="process" qsTypeId="urn:microsoft.com/office/officeart/2005/8/quickstyle/simple3" qsCatId="simple" csTypeId="urn:microsoft.com/office/officeart/2005/8/colors/colorful1" csCatId="colorful" phldr="1"/>
      <dgm:spPr/>
    </dgm:pt>
    <dgm:pt modelId="{9DB22B07-5E4C-4BD2-AD5F-7D89A34E3FA0}">
      <dgm:prSet phldrT="[テキスト]" custT="1"/>
      <dgm:spPr/>
      <dgm:t>
        <a:bodyPr tIns="108000" anchor="t" anchorCtr="0"/>
        <a:lstStyle/>
        <a:p>
          <a:pPr algn="l">
            <a:lnSpc>
              <a:spcPts val="1200"/>
            </a:lnSpc>
          </a:pPr>
          <a:r>
            <a:rPr kumimoji="1" lang="en-US" altLang="ja-JP" sz="1200" dirty="0" smtClean="0"/>
            <a:t>1980</a:t>
          </a:r>
          <a:r>
            <a:rPr kumimoji="1" lang="ja-JP" altLang="en-US" sz="1200" dirty="0" smtClean="0"/>
            <a:t>年頃～</a:t>
          </a:r>
          <a:endParaRPr kumimoji="1" lang="en-US" altLang="ja-JP" sz="1200" dirty="0" smtClean="0"/>
        </a:p>
        <a:p>
          <a:pPr algn="l">
            <a:lnSpc>
              <a:spcPts val="1200"/>
            </a:lnSpc>
          </a:pPr>
          <a:r>
            <a:rPr kumimoji="1" lang="ja-JP" altLang="en-US" sz="1200" dirty="0" smtClean="0"/>
            <a:t>インターナショナルスクールの生徒向けに　　　　導入が進む</a:t>
          </a:r>
          <a:endParaRPr kumimoji="1" lang="ja-JP" altLang="en-US" sz="1200" dirty="0"/>
        </a:p>
      </dgm:t>
    </dgm:pt>
    <dgm:pt modelId="{D8558486-C30F-4F35-8DFE-CC32E480371B}" type="parTrans" cxnId="{21257478-A863-4464-9E43-BBB81CC0BC2A}">
      <dgm:prSet/>
      <dgm:spPr/>
      <dgm:t>
        <a:bodyPr/>
        <a:lstStyle/>
        <a:p>
          <a:endParaRPr kumimoji="1" lang="ja-JP" altLang="en-US"/>
        </a:p>
      </dgm:t>
    </dgm:pt>
    <dgm:pt modelId="{2F896DB7-7133-401D-83D3-76F5EE3A6DB2}" type="sibTrans" cxnId="{21257478-A863-4464-9E43-BBB81CC0BC2A}">
      <dgm:prSet/>
      <dgm:spPr/>
      <dgm:t>
        <a:bodyPr/>
        <a:lstStyle/>
        <a:p>
          <a:endParaRPr kumimoji="1" lang="ja-JP" altLang="en-US"/>
        </a:p>
      </dgm:t>
    </dgm:pt>
    <dgm:pt modelId="{87C1F07C-D19D-42F3-A78E-52123064F921}">
      <dgm:prSet phldrT="[テキスト]" custT="1"/>
      <dgm:spPr/>
      <dgm:t>
        <a:bodyPr/>
        <a:lstStyle/>
        <a:p>
          <a:pPr algn="l">
            <a:lnSpc>
              <a:spcPts val="1200"/>
            </a:lnSpc>
          </a:pPr>
          <a:r>
            <a:rPr kumimoji="1" lang="en-US" altLang="ja-JP" sz="1200" dirty="0" smtClean="0"/>
            <a:t>2002</a:t>
          </a:r>
          <a:r>
            <a:rPr kumimoji="1" lang="ja-JP" altLang="en-US" sz="1200" dirty="0" smtClean="0"/>
            <a:t>年頃～</a:t>
          </a:r>
          <a:endParaRPr kumimoji="1" lang="en-US" altLang="ja-JP" sz="1200" dirty="0" smtClean="0"/>
        </a:p>
        <a:p>
          <a:pPr algn="l">
            <a:lnSpc>
              <a:spcPts val="1200"/>
            </a:lnSpc>
          </a:pPr>
          <a:r>
            <a:rPr kumimoji="1" lang="ja-JP" altLang="en-US" sz="1200" dirty="0" smtClean="0"/>
            <a:t>１条校初として、私立学校で認定されるなど、　私立で広がる</a:t>
          </a:r>
          <a:endParaRPr kumimoji="1" lang="en-US" altLang="ja-JP" sz="1200" dirty="0" smtClean="0"/>
        </a:p>
      </dgm:t>
    </dgm:pt>
    <dgm:pt modelId="{FC7FEBA3-AD24-4483-A420-62291889DD8B}" type="parTrans" cxnId="{D0E51540-3F5C-4017-B4A3-CD027BD23038}">
      <dgm:prSet/>
      <dgm:spPr/>
      <dgm:t>
        <a:bodyPr/>
        <a:lstStyle/>
        <a:p>
          <a:endParaRPr kumimoji="1" lang="ja-JP" altLang="en-US"/>
        </a:p>
      </dgm:t>
    </dgm:pt>
    <dgm:pt modelId="{888814CE-26AE-42D6-8A39-8A707B58C4D4}" type="sibTrans" cxnId="{D0E51540-3F5C-4017-B4A3-CD027BD23038}">
      <dgm:prSet/>
      <dgm:spPr/>
      <dgm:t>
        <a:bodyPr/>
        <a:lstStyle/>
        <a:p>
          <a:endParaRPr kumimoji="1" lang="ja-JP" altLang="en-US"/>
        </a:p>
      </dgm:t>
    </dgm:pt>
    <dgm:pt modelId="{96F524B6-19C0-4AB5-B195-1058EB49451F}">
      <dgm:prSet phldrT="[テキスト]" custT="1"/>
      <dgm:spPr/>
      <dgm:t>
        <a:bodyPr/>
        <a:lstStyle/>
        <a:p>
          <a:pPr algn="l">
            <a:lnSpc>
              <a:spcPts val="1200"/>
            </a:lnSpc>
          </a:pPr>
          <a:r>
            <a:rPr kumimoji="1" lang="en-US" altLang="ja-JP" sz="1200" dirty="0" smtClean="0"/>
            <a:t>2010</a:t>
          </a:r>
          <a:r>
            <a:rPr kumimoji="1" lang="ja-JP" altLang="en-US" sz="1200" dirty="0" smtClean="0"/>
            <a:t>年頃～</a:t>
          </a:r>
          <a:endParaRPr kumimoji="1" lang="en-US" altLang="ja-JP" sz="1200" dirty="0" smtClean="0"/>
        </a:p>
        <a:p>
          <a:pPr algn="l">
            <a:lnSpc>
              <a:spcPts val="1200"/>
            </a:lnSpc>
          </a:pPr>
          <a:r>
            <a:rPr kumimoji="1" lang="ja-JP" altLang="en-US" sz="1200" dirty="0" smtClean="0"/>
            <a:t>国立・公立でも導入する動きが始まる</a:t>
          </a:r>
          <a:endParaRPr kumimoji="1" lang="ja-JP" altLang="en-US" sz="1200" dirty="0"/>
        </a:p>
      </dgm:t>
    </dgm:pt>
    <dgm:pt modelId="{2DC4D065-9EE9-4F63-A3C2-EC4CB7D7B79C}" type="parTrans" cxnId="{278E9C57-D94E-4043-8714-2CFAFDF432EE}">
      <dgm:prSet/>
      <dgm:spPr/>
      <dgm:t>
        <a:bodyPr/>
        <a:lstStyle/>
        <a:p>
          <a:endParaRPr kumimoji="1" lang="ja-JP" altLang="en-US"/>
        </a:p>
      </dgm:t>
    </dgm:pt>
    <dgm:pt modelId="{DC2DA649-9BBC-498C-BAD2-A502F51C2AA1}" type="sibTrans" cxnId="{278E9C57-D94E-4043-8714-2CFAFDF432EE}">
      <dgm:prSet/>
      <dgm:spPr/>
      <dgm:t>
        <a:bodyPr/>
        <a:lstStyle/>
        <a:p>
          <a:endParaRPr kumimoji="1" lang="ja-JP" altLang="en-US"/>
        </a:p>
      </dgm:t>
    </dgm:pt>
    <dgm:pt modelId="{2C02EE4B-90BA-4344-9B16-70BEFB80F92A}" type="pres">
      <dgm:prSet presAssocID="{64F3A171-F69B-4F11-9D48-6B1516ACBBE1}" presName="Name0" presStyleCnt="0">
        <dgm:presLayoutVars>
          <dgm:dir/>
          <dgm:resizeHandles val="exact"/>
        </dgm:presLayoutVars>
      </dgm:prSet>
      <dgm:spPr/>
    </dgm:pt>
    <dgm:pt modelId="{DCFA232D-4709-4778-A79A-66221536F5EA}" type="pres">
      <dgm:prSet presAssocID="{9DB22B07-5E4C-4BD2-AD5F-7D89A34E3FA0}" presName="parTxOnly" presStyleLbl="node1" presStyleIdx="0" presStyleCnt="3" custScaleX="78060" custLinFactNeighborX="6841" custLinFactNeighborY="96828">
        <dgm:presLayoutVars>
          <dgm:bulletEnabled val="1"/>
        </dgm:presLayoutVars>
      </dgm:prSet>
      <dgm:spPr/>
      <dgm:t>
        <a:bodyPr/>
        <a:lstStyle/>
        <a:p>
          <a:endParaRPr kumimoji="1" lang="ja-JP" altLang="en-US"/>
        </a:p>
      </dgm:t>
    </dgm:pt>
    <dgm:pt modelId="{5255E2F6-00B3-4A93-BDED-2EA0B341244A}" type="pres">
      <dgm:prSet presAssocID="{2F896DB7-7133-401D-83D3-76F5EE3A6DB2}" presName="parSpace" presStyleCnt="0"/>
      <dgm:spPr/>
    </dgm:pt>
    <dgm:pt modelId="{5181058D-5A41-4DF2-BA9A-FEBB834D5456}" type="pres">
      <dgm:prSet presAssocID="{87C1F07C-D19D-42F3-A78E-52123064F921}" presName="parTxOnly" presStyleLbl="node1" presStyleIdx="1" presStyleCnt="3" custScaleX="86786" custLinFactNeighborY="1388">
        <dgm:presLayoutVars>
          <dgm:bulletEnabled val="1"/>
        </dgm:presLayoutVars>
      </dgm:prSet>
      <dgm:spPr/>
      <dgm:t>
        <a:bodyPr/>
        <a:lstStyle/>
        <a:p>
          <a:endParaRPr kumimoji="1" lang="ja-JP" altLang="en-US"/>
        </a:p>
      </dgm:t>
    </dgm:pt>
    <dgm:pt modelId="{953562C3-21DD-445C-A56F-40F6B0B1D8AC}" type="pres">
      <dgm:prSet presAssocID="{888814CE-26AE-42D6-8A39-8A707B58C4D4}" presName="parSpace" presStyleCnt="0"/>
      <dgm:spPr/>
    </dgm:pt>
    <dgm:pt modelId="{62F20D56-43F9-4639-B651-263B4F2CEEC5}" type="pres">
      <dgm:prSet presAssocID="{96F524B6-19C0-4AB5-B195-1058EB49451F}" presName="parTxOnly" presStyleLbl="node1" presStyleIdx="2" presStyleCnt="3" custScaleX="74209">
        <dgm:presLayoutVars>
          <dgm:bulletEnabled val="1"/>
        </dgm:presLayoutVars>
      </dgm:prSet>
      <dgm:spPr/>
      <dgm:t>
        <a:bodyPr/>
        <a:lstStyle/>
        <a:p>
          <a:endParaRPr kumimoji="1" lang="ja-JP" altLang="en-US"/>
        </a:p>
      </dgm:t>
    </dgm:pt>
  </dgm:ptLst>
  <dgm:cxnLst>
    <dgm:cxn modelId="{43799A3C-6895-4886-969C-D13830F7F2A9}" type="presOf" srcId="{96F524B6-19C0-4AB5-B195-1058EB49451F}" destId="{62F20D56-43F9-4639-B651-263B4F2CEEC5}" srcOrd="0" destOrd="0" presId="urn:microsoft.com/office/officeart/2005/8/layout/hChevron3"/>
    <dgm:cxn modelId="{A294F72B-934C-4CF7-8F36-CE2419361115}" type="presOf" srcId="{9DB22B07-5E4C-4BD2-AD5F-7D89A34E3FA0}" destId="{DCFA232D-4709-4778-A79A-66221536F5EA}" srcOrd="0" destOrd="0" presId="urn:microsoft.com/office/officeart/2005/8/layout/hChevron3"/>
    <dgm:cxn modelId="{278E9C57-D94E-4043-8714-2CFAFDF432EE}" srcId="{64F3A171-F69B-4F11-9D48-6B1516ACBBE1}" destId="{96F524B6-19C0-4AB5-B195-1058EB49451F}" srcOrd="2" destOrd="0" parTransId="{2DC4D065-9EE9-4F63-A3C2-EC4CB7D7B79C}" sibTransId="{DC2DA649-9BBC-498C-BAD2-A502F51C2AA1}"/>
    <dgm:cxn modelId="{D0E51540-3F5C-4017-B4A3-CD027BD23038}" srcId="{64F3A171-F69B-4F11-9D48-6B1516ACBBE1}" destId="{87C1F07C-D19D-42F3-A78E-52123064F921}" srcOrd="1" destOrd="0" parTransId="{FC7FEBA3-AD24-4483-A420-62291889DD8B}" sibTransId="{888814CE-26AE-42D6-8A39-8A707B58C4D4}"/>
    <dgm:cxn modelId="{B5C9047C-9DDA-45A2-9443-40AF8B4F6380}" type="presOf" srcId="{87C1F07C-D19D-42F3-A78E-52123064F921}" destId="{5181058D-5A41-4DF2-BA9A-FEBB834D5456}" srcOrd="0" destOrd="0" presId="urn:microsoft.com/office/officeart/2005/8/layout/hChevron3"/>
    <dgm:cxn modelId="{21257478-A863-4464-9E43-BBB81CC0BC2A}" srcId="{64F3A171-F69B-4F11-9D48-6B1516ACBBE1}" destId="{9DB22B07-5E4C-4BD2-AD5F-7D89A34E3FA0}" srcOrd="0" destOrd="0" parTransId="{D8558486-C30F-4F35-8DFE-CC32E480371B}" sibTransId="{2F896DB7-7133-401D-83D3-76F5EE3A6DB2}"/>
    <dgm:cxn modelId="{F69DF84D-2D22-46ED-978C-7FBAF6A3F8DF}" type="presOf" srcId="{64F3A171-F69B-4F11-9D48-6B1516ACBBE1}" destId="{2C02EE4B-90BA-4344-9B16-70BEFB80F92A}" srcOrd="0" destOrd="0" presId="urn:microsoft.com/office/officeart/2005/8/layout/hChevron3"/>
    <dgm:cxn modelId="{92F30669-80EB-4DE3-B295-08B6A9D81C34}" type="presParOf" srcId="{2C02EE4B-90BA-4344-9B16-70BEFB80F92A}" destId="{DCFA232D-4709-4778-A79A-66221536F5EA}" srcOrd="0" destOrd="0" presId="urn:microsoft.com/office/officeart/2005/8/layout/hChevron3"/>
    <dgm:cxn modelId="{54AA560E-A180-420B-B552-866D80C10F6F}" type="presParOf" srcId="{2C02EE4B-90BA-4344-9B16-70BEFB80F92A}" destId="{5255E2F6-00B3-4A93-BDED-2EA0B341244A}" srcOrd="1" destOrd="0" presId="urn:microsoft.com/office/officeart/2005/8/layout/hChevron3"/>
    <dgm:cxn modelId="{30D96C75-6B44-488E-95D7-831E9F084054}" type="presParOf" srcId="{2C02EE4B-90BA-4344-9B16-70BEFB80F92A}" destId="{5181058D-5A41-4DF2-BA9A-FEBB834D5456}" srcOrd="2" destOrd="0" presId="urn:microsoft.com/office/officeart/2005/8/layout/hChevron3"/>
    <dgm:cxn modelId="{822EC5FA-55E5-4196-B4DF-E6E8840CD922}" type="presParOf" srcId="{2C02EE4B-90BA-4344-9B16-70BEFB80F92A}" destId="{953562C3-21DD-445C-A56F-40F6B0B1D8AC}" srcOrd="3" destOrd="0" presId="urn:microsoft.com/office/officeart/2005/8/layout/hChevron3"/>
    <dgm:cxn modelId="{E998C83B-4D5E-41DD-94DF-2C44CB1312FA}" type="presParOf" srcId="{2C02EE4B-90BA-4344-9B16-70BEFB80F92A}" destId="{62F20D56-43F9-4639-B651-263B4F2CEEC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A232D-4709-4778-A79A-66221536F5EA}">
      <dsp:nvSpPr>
        <dsp:cNvPr id="0" name=""/>
        <dsp:cNvSpPr/>
      </dsp:nvSpPr>
      <dsp:spPr>
        <a:xfrm>
          <a:off x="63406" y="0"/>
          <a:ext cx="3409694" cy="65752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108000" rIns="16002" bIns="32004" numCol="1" spcCol="1270" anchor="t" anchorCtr="0">
          <a:noAutofit/>
        </a:bodyPr>
        <a:lstStyle/>
        <a:p>
          <a:pPr lvl="0" algn="l" defTabSz="533400">
            <a:lnSpc>
              <a:spcPts val="1200"/>
            </a:lnSpc>
            <a:spcBef>
              <a:spcPct val="0"/>
            </a:spcBef>
            <a:spcAft>
              <a:spcPct val="35000"/>
            </a:spcAft>
          </a:pPr>
          <a:r>
            <a:rPr kumimoji="1" lang="en-US" altLang="ja-JP" sz="1200" kern="1200" dirty="0" smtClean="0"/>
            <a:t>1980</a:t>
          </a:r>
          <a:r>
            <a:rPr kumimoji="1" lang="ja-JP" altLang="en-US" sz="1200" kern="1200" dirty="0" smtClean="0"/>
            <a:t>年頃～</a:t>
          </a:r>
          <a:endParaRPr kumimoji="1" lang="en-US" altLang="ja-JP" sz="1200" kern="1200" dirty="0" smtClean="0"/>
        </a:p>
        <a:p>
          <a:pPr lvl="0" algn="l" defTabSz="533400">
            <a:lnSpc>
              <a:spcPts val="1200"/>
            </a:lnSpc>
            <a:spcBef>
              <a:spcPct val="0"/>
            </a:spcBef>
            <a:spcAft>
              <a:spcPct val="35000"/>
            </a:spcAft>
          </a:pPr>
          <a:r>
            <a:rPr kumimoji="1" lang="ja-JP" altLang="en-US" sz="1200" kern="1200" dirty="0" smtClean="0"/>
            <a:t>インターナショナルスクールの生徒向けに　　　　導入が進む</a:t>
          </a:r>
          <a:endParaRPr kumimoji="1" lang="ja-JP" altLang="en-US" sz="1200" kern="1200" dirty="0"/>
        </a:p>
      </dsp:txBody>
      <dsp:txXfrm>
        <a:off x="63406" y="0"/>
        <a:ext cx="3245314" cy="657520"/>
      </dsp:txXfrm>
    </dsp:sp>
    <dsp:sp modelId="{5181058D-5A41-4DF2-BA9A-FEBB834D5456}">
      <dsp:nvSpPr>
        <dsp:cNvPr id="0" name=""/>
        <dsp:cNvSpPr/>
      </dsp:nvSpPr>
      <dsp:spPr>
        <a:xfrm>
          <a:off x="2539728" y="0"/>
          <a:ext cx="3790849" cy="657520"/>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lvl="0" algn="l" defTabSz="533400">
            <a:lnSpc>
              <a:spcPts val="1200"/>
            </a:lnSpc>
            <a:spcBef>
              <a:spcPct val="0"/>
            </a:spcBef>
            <a:spcAft>
              <a:spcPct val="35000"/>
            </a:spcAft>
          </a:pPr>
          <a:r>
            <a:rPr kumimoji="1" lang="en-US" altLang="ja-JP" sz="1200" kern="1200" dirty="0" smtClean="0"/>
            <a:t>2002</a:t>
          </a:r>
          <a:r>
            <a:rPr kumimoji="1" lang="ja-JP" altLang="en-US" sz="1200" kern="1200" dirty="0" smtClean="0"/>
            <a:t>年頃～</a:t>
          </a:r>
          <a:endParaRPr kumimoji="1" lang="en-US" altLang="ja-JP" sz="1200" kern="1200" dirty="0" smtClean="0"/>
        </a:p>
        <a:p>
          <a:pPr lvl="0" algn="l" defTabSz="533400">
            <a:lnSpc>
              <a:spcPts val="1200"/>
            </a:lnSpc>
            <a:spcBef>
              <a:spcPct val="0"/>
            </a:spcBef>
            <a:spcAft>
              <a:spcPct val="35000"/>
            </a:spcAft>
          </a:pPr>
          <a:r>
            <a:rPr kumimoji="1" lang="ja-JP" altLang="en-US" sz="1200" kern="1200" dirty="0" smtClean="0"/>
            <a:t>１条校初として、私立学校で認定されるなど、　私立で広がる</a:t>
          </a:r>
          <a:endParaRPr kumimoji="1" lang="en-US" altLang="ja-JP" sz="1200" kern="1200" dirty="0" smtClean="0"/>
        </a:p>
      </dsp:txBody>
      <dsp:txXfrm>
        <a:off x="2868488" y="0"/>
        <a:ext cx="3133329" cy="657520"/>
      </dsp:txXfrm>
    </dsp:sp>
    <dsp:sp modelId="{62F20D56-43F9-4639-B651-263B4F2CEEC5}">
      <dsp:nvSpPr>
        <dsp:cNvPr id="0" name=""/>
        <dsp:cNvSpPr/>
      </dsp:nvSpPr>
      <dsp:spPr>
        <a:xfrm>
          <a:off x="5456969" y="0"/>
          <a:ext cx="3241480" cy="657520"/>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lvl="0" algn="l" defTabSz="533400">
            <a:lnSpc>
              <a:spcPts val="1200"/>
            </a:lnSpc>
            <a:spcBef>
              <a:spcPct val="0"/>
            </a:spcBef>
            <a:spcAft>
              <a:spcPct val="35000"/>
            </a:spcAft>
          </a:pPr>
          <a:r>
            <a:rPr kumimoji="1" lang="en-US" altLang="ja-JP" sz="1200" kern="1200" dirty="0" smtClean="0"/>
            <a:t>2010</a:t>
          </a:r>
          <a:r>
            <a:rPr kumimoji="1" lang="ja-JP" altLang="en-US" sz="1200" kern="1200" dirty="0" smtClean="0"/>
            <a:t>年頃～</a:t>
          </a:r>
          <a:endParaRPr kumimoji="1" lang="en-US" altLang="ja-JP" sz="1200" kern="1200" dirty="0" smtClean="0"/>
        </a:p>
        <a:p>
          <a:pPr lvl="0" algn="l" defTabSz="533400">
            <a:lnSpc>
              <a:spcPts val="1200"/>
            </a:lnSpc>
            <a:spcBef>
              <a:spcPct val="0"/>
            </a:spcBef>
            <a:spcAft>
              <a:spcPct val="35000"/>
            </a:spcAft>
          </a:pPr>
          <a:r>
            <a:rPr kumimoji="1" lang="ja-JP" altLang="en-US" sz="1200" kern="1200" dirty="0" smtClean="0"/>
            <a:t>国立・公立でも導入する動きが始まる</a:t>
          </a:r>
          <a:endParaRPr kumimoji="1" lang="ja-JP" altLang="en-US" sz="1200" kern="1200" dirty="0"/>
        </a:p>
      </dsp:txBody>
      <dsp:txXfrm>
        <a:off x="5785729" y="0"/>
        <a:ext cx="2583960" cy="65752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0.04844</cdr:x>
      <cdr:y>0.00926</cdr:y>
    </cdr:from>
    <cdr:to>
      <cdr:x>0.16094</cdr:x>
      <cdr:y>0.13829</cdr:y>
    </cdr:to>
    <cdr:sp macro="" textlink="">
      <cdr:nvSpPr>
        <cdr:cNvPr id="2" name="テキスト ボックス 1"/>
        <cdr:cNvSpPr txBox="1"/>
      </cdr:nvSpPr>
      <cdr:spPr>
        <a:xfrm xmlns:a="http://schemas.openxmlformats.org/drawingml/2006/main">
          <a:off x="295275" y="17392"/>
          <a:ext cx="685800" cy="2422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dirty="0" smtClean="0"/>
            <a:t>（件）</a:t>
          </a:r>
          <a:endParaRPr lang="ja-JP" alt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0.04844</cdr:x>
      <cdr:y>0.00926</cdr:y>
    </cdr:from>
    <cdr:to>
      <cdr:x>0.16094</cdr:x>
      <cdr:y>0.13829</cdr:y>
    </cdr:to>
    <cdr:sp macro="" textlink="">
      <cdr:nvSpPr>
        <cdr:cNvPr id="2" name="テキスト ボックス 1"/>
        <cdr:cNvSpPr txBox="1"/>
      </cdr:nvSpPr>
      <cdr:spPr>
        <a:xfrm xmlns:a="http://schemas.openxmlformats.org/drawingml/2006/main">
          <a:off x="295275" y="17392"/>
          <a:ext cx="685800" cy="2422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dirty="0" smtClean="0"/>
            <a:t>（件）</a:t>
          </a:r>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0.02657</cdr:x>
      <cdr:y>0.11923</cdr:y>
    </cdr:from>
    <cdr:to>
      <cdr:x>0.13907</cdr:x>
      <cdr:y>0.24826</cdr:y>
    </cdr:to>
    <cdr:sp macro="" textlink="">
      <cdr:nvSpPr>
        <cdr:cNvPr id="2" name="テキスト ボックス 1"/>
        <cdr:cNvSpPr txBox="1"/>
      </cdr:nvSpPr>
      <cdr:spPr>
        <a:xfrm xmlns:a="http://schemas.openxmlformats.org/drawingml/2006/main">
          <a:off x="138848" y="183296"/>
          <a:ext cx="587926" cy="1983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dirty="0" smtClean="0"/>
            <a:t>（％）</a:t>
          </a:r>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0.02657</cdr:x>
      <cdr:y>0.11923</cdr:y>
    </cdr:from>
    <cdr:to>
      <cdr:x>0.13907</cdr:x>
      <cdr:y>0.24826</cdr:y>
    </cdr:to>
    <cdr:sp macro="" textlink="">
      <cdr:nvSpPr>
        <cdr:cNvPr id="2" name="テキスト ボックス 1"/>
        <cdr:cNvSpPr txBox="1"/>
      </cdr:nvSpPr>
      <cdr:spPr>
        <a:xfrm xmlns:a="http://schemas.openxmlformats.org/drawingml/2006/main">
          <a:off x="138848" y="183296"/>
          <a:ext cx="587926" cy="1983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dirty="0" smtClean="0"/>
            <a:t>（％）</a:t>
          </a:r>
          <a:endParaRPr lang="ja-JP"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0.02657</cdr:x>
      <cdr:y>0.11923</cdr:y>
    </cdr:from>
    <cdr:to>
      <cdr:x>0.13907</cdr:x>
      <cdr:y>0.24826</cdr:y>
    </cdr:to>
    <cdr:sp macro="" textlink="">
      <cdr:nvSpPr>
        <cdr:cNvPr id="2" name="テキスト ボックス 1"/>
        <cdr:cNvSpPr txBox="1"/>
      </cdr:nvSpPr>
      <cdr:spPr>
        <a:xfrm xmlns:a="http://schemas.openxmlformats.org/drawingml/2006/main">
          <a:off x="138848" y="183296"/>
          <a:ext cx="587926" cy="1983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dirty="0" smtClean="0"/>
            <a:t>（％）</a:t>
          </a:r>
          <a:endParaRPr lang="ja-JP" alt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0.15411</cdr:x>
      <cdr:y>0</cdr:y>
    </cdr:from>
    <cdr:to>
      <cdr:x>0.87787</cdr:x>
      <cdr:y>0.09229</cdr:y>
    </cdr:to>
    <cdr:sp macro="" textlink="">
      <cdr:nvSpPr>
        <cdr:cNvPr id="2" name="テキスト ボックス 3"/>
        <cdr:cNvSpPr txBox="1"/>
      </cdr:nvSpPr>
      <cdr:spPr>
        <a:xfrm xmlns:a="http://schemas.openxmlformats.org/drawingml/2006/main">
          <a:off x="650961" y="0"/>
          <a:ext cx="3057162" cy="2698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300" dirty="0" smtClean="0">
              <a:solidFill>
                <a:schemeClr val="tx1"/>
              </a:solidFill>
            </a:rPr>
            <a:t>国際線ＬＣＣの便数及び割合（各年夏期）</a:t>
          </a:r>
          <a:endParaRPr kumimoji="1" lang="ja-JP" altLang="en-US" sz="1300" dirty="0">
            <a:solidFill>
              <a:schemeClr val="tx1"/>
            </a:solidFill>
          </a:endParaRPr>
        </a:p>
      </cdr:txBody>
    </cdr:sp>
  </cdr:relSizeAnchor>
  <cdr:relSizeAnchor xmlns:cdr="http://schemas.openxmlformats.org/drawingml/2006/chartDrawing">
    <cdr:from>
      <cdr:x>0</cdr:x>
      <cdr:y>0</cdr:y>
    </cdr:from>
    <cdr:to>
      <cdr:x>0.22086</cdr:x>
      <cdr:y>0.07726</cdr:y>
    </cdr:to>
    <cdr:sp macro="" textlink="">
      <cdr:nvSpPr>
        <cdr:cNvPr id="3" name="テキスト ボックス 3"/>
        <cdr:cNvSpPr txBox="1"/>
      </cdr:nvSpPr>
      <cdr:spPr>
        <a:xfrm xmlns:a="http://schemas.openxmlformats.org/drawingml/2006/main">
          <a:off x="-131912" y="0"/>
          <a:ext cx="1033625" cy="2503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t>（便</a:t>
          </a:r>
          <a:r>
            <a:rPr kumimoji="1" lang="en-US" altLang="ja-JP" sz="1000" dirty="0" smtClean="0"/>
            <a:t>/</a:t>
          </a:r>
          <a:r>
            <a:rPr kumimoji="1" lang="ja-JP" altLang="en-US" sz="1000" dirty="0" smtClean="0"/>
            <a:t>週）</a:t>
          </a:r>
          <a:endParaRPr kumimoji="1" lang="ja-JP" altLang="en-US" sz="1000" dirty="0"/>
        </a:p>
      </cdr:txBody>
    </cdr:sp>
  </cdr:relSizeAnchor>
  <cdr:relSizeAnchor xmlns:cdr="http://schemas.openxmlformats.org/drawingml/2006/chartDrawing">
    <cdr:from>
      <cdr:x>0.00678</cdr:x>
      <cdr:y>0.93159</cdr:y>
    </cdr:from>
    <cdr:to>
      <cdr:x>0.90489</cdr:x>
      <cdr:y>1</cdr:y>
    </cdr:to>
    <cdr:sp macro="" textlink="">
      <cdr:nvSpPr>
        <cdr:cNvPr id="4" name="テキスト ボックス 3"/>
        <cdr:cNvSpPr txBox="1"/>
      </cdr:nvSpPr>
      <cdr:spPr>
        <a:xfrm xmlns:a="http://schemas.openxmlformats.org/drawingml/2006/main">
          <a:off x="28639" y="2758304"/>
          <a:ext cx="3793630"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dirty="0" smtClean="0"/>
            <a:t>出典：</a:t>
          </a:r>
          <a:r>
            <a:rPr lang="ja-JP" altLang="ja-JP" sz="700" dirty="0">
              <a:effectLst/>
              <a:latin typeface="+mn-lt"/>
              <a:ea typeface="+mn-ea"/>
              <a:cs typeface="+mn-cs"/>
            </a:rPr>
            <a:t>各空港会社「運営概況」</a:t>
          </a:r>
          <a:r>
            <a:rPr lang="ja-JP" altLang="en-US" sz="700" dirty="0">
              <a:effectLst/>
              <a:latin typeface="+mn-lt"/>
              <a:ea typeface="+mn-ea"/>
              <a:cs typeface="+mn-cs"/>
            </a:rPr>
            <a:t>、羽田は</a:t>
          </a:r>
          <a:r>
            <a:rPr lang="en-US" altLang="ja-JP" sz="700" dirty="0">
              <a:effectLst/>
              <a:latin typeface="+mn-lt"/>
              <a:ea typeface="+mn-ea"/>
              <a:cs typeface="+mn-cs"/>
            </a:rPr>
            <a:t>JTB</a:t>
          </a:r>
          <a:r>
            <a:rPr lang="ja-JP" altLang="en-US" sz="700" dirty="0">
              <a:effectLst/>
              <a:latin typeface="+mn-lt"/>
              <a:ea typeface="+mn-ea"/>
              <a:cs typeface="+mn-cs"/>
            </a:rPr>
            <a:t>時刻表・国交省「国際線就航状況」</a:t>
          </a:r>
          <a:endParaRPr lang="ja-JP" altLang="ja-JP" sz="800" dirty="0">
            <a:effectLs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0.27018</cdr:x>
      <cdr:y>0.07116</cdr:y>
    </cdr:from>
    <cdr:to>
      <cdr:x>0.36089</cdr:x>
      <cdr:y>0.14914</cdr:y>
    </cdr:to>
    <cdr:sp macro="" textlink="">
      <cdr:nvSpPr>
        <cdr:cNvPr id="2" name="object 155"/>
        <cdr:cNvSpPr txBox="1"/>
      </cdr:nvSpPr>
      <cdr:spPr>
        <a:xfrm xmlns:a="http://schemas.openxmlformats.org/drawingml/2006/main">
          <a:off x="2270810" y="252754"/>
          <a:ext cx="762406" cy="276999"/>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12700">
            <a:lnSpc>
              <a:spcPct val="100000"/>
            </a:lnSpc>
          </a:pPr>
          <a:r>
            <a:rPr b="1" spc="75" dirty="0" smtClean="0">
              <a:solidFill>
                <a:srgbClr val="FF0000"/>
              </a:solidFill>
              <a:latin typeface="Yu Gothic"/>
              <a:cs typeface="Yu Gothic"/>
            </a:rPr>
            <a:t>29.</a:t>
          </a:r>
          <a:r>
            <a:rPr lang="en-US" b="1" spc="75" dirty="0" smtClean="0">
              <a:solidFill>
                <a:srgbClr val="FF0000"/>
              </a:solidFill>
              <a:latin typeface="Yu Gothic"/>
              <a:cs typeface="Yu Gothic"/>
            </a:rPr>
            <a:t>74</a:t>
          </a:r>
          <a:endParaRPr dirty="0">
            <a:solidFill>
              <a:srgbClr val="FF0000"/>
            </a:solidFill>
            <a:latin typeface="Yu Gothic"/>
            <a:cs typeface="Yu Gothic"/>
          </a:endParaRPr>
        </a:p>
      </cdr:txBody>
    </cdr:sp>
  </cdr:relSizeAnchor>
  <cdr:relSizeAnchor xmlns:cdr="http://schemas.openxmlformats.org/drawingml/2006/chartDrawing">
    <cdr:from>
      <cdr:x>0.09993</cdr:x>
      <cdr:y>0.6807</cdr:y>
    </cdr:from>
    <cdr:to>
      <cdr:x>0.20342</cdr:x>
      <cdr:y>0.79958</cdr:y>
    </cdr:to>
    <cdr:sp macro="" textlink="">
      <cdr:nvSpPr>
        <cdr:cNvPr id="3" name="テキスト ボックス 2"/>
        <cdr:cNvSpPr txBox="1"/>
      </cdr:nvSpPr>
      <cdr:spPr>
        <a:xfrm xmlns:a="http://schemas.openxmlformats.org/drawingml/2006/main">
          <a:off x="834264" y="1649304"/>
          <a:ext cx="8640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latin typeface="游ゴシック" panose="020B0400000000000000" pitchFamily="50" charset="-128"/>
            <a:ea typeface="游ゴシック" panose="020B0400000000000000"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a:t>
            </a:fld>
            <a:endParaRPr kumimoji="1" lang="ja-JP" altLang="en-US"/>
          </a:p>
        </p:txBody>
      </p:sp>
    </p:spTree>
    <p:extLst>
      <p:ext uri="{BB962C8B-B14F-4D97-AF65-F5344CB8AC3E}">
        <p14:creationId xmlns:p14="http://schemas.microsoft.com/office/powerpoint/2010/main" val="403915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52463" y="800100"/>
            <a:ext cx="5316537" cy="39893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2FFADDA-A96B-4DED-B9A3-2355C732E746}" type="slidenum">
              <a:rPr lang="ja-JP" altLang="en-US" smtClean="0">
                <a:solidFill>
                  <a:prstClr val="black"/>
                </a:solidFill>
              </a:rPr>
              <a:pPr>
                <a:defRPr/>
              </a:pPr>
              <a:t>18</a:t>
            </a:fld>
            <a:endParaRPr lang="en-US" altLang="ja-JP" dirty="0">
              <a:solidFill>
                <a:prstClr val="black"/>
              </a:solidFill>
            </a:endParaRPr>
          </a:p>
        </p:txBody>
      </p:sp>
    </p:spTree>
    <p:extLst>
      <p:ext uri="{BB962C8B-B14F-4D97-AF65-F5344CB8AC3E}">
        <p14:creationId xmlns:p14="http://schemas.microsoft.com/office/powerpoint/2010/main" val="62559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19</a:t>
            </a:fld>
            <a:endParaRPr lang="en-US" altLang="ja-JP" dirty="0" smtClean="0"/>
          </a:p>
        </p:txBody>
      </p:sp>
    </p:spTree>
    <p:extLst>
      <p:ext uri="{BB962C8B-B14F-4D97-AF65-F5344CB8AC3E}">
        <p14:creationId xmlns:p14="http://schemas.microsoft.com/office/powerpoint/2010/main" val="184282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0EA8FF-689E-49C3-BCDB-0D829022F734}" type="slidenum">
              <a:rPr kumimoji="1" lang="ja-JP" altLang="en-US" smtClean="0"/>
              <a:t>20</a:t>
            </a:fld>
            <a:endParaRPr kumimoji="1" lang="ja-JP" altLang="en-US" dirty="0"/>
          </a:p>
        </p:txBody>
      </p:sp>
    </p:spTree>
    <p:extLst>
      <p:ext uri="{BB962C8B-B14F-4D97-AF65-F5344CB8AC3E}">
        <p14:creationId xmlns:p14="http://schemas.microsoft.com/office/powerpoint/2010/main" val="400665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0EA8FF-689E-49C3-BCDB-0D829022F734}" type="slidenum">
              <a:rPr kumimoji="1" lang="ja-JP" altLang="en-US" smtClean="0"/>
              <a:t>21</a:t>
            </a:fld>
            <a:endParaRPr kumimoji="1" lang="ja-JP" altLang="en-US" dirty="0"/>
          </a:p>
        </p:txBody>
      </p:sp>
    </p:spTree>
    <p:extLst>
      <p:ext uri="{BB962C8B-B14F-4D97-AF65-F5344CB8AC3E}">
        <p14:creationId xmlns:p14="http://schemas.microsoft.com/office/powerpoint/2010/main" val="173386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0EA8FF-689E-49C3-BCDB-0D829022F734}" type="slidenum">
              <a:rPr kumimoji="1" lang="ja-JP" altLang="en-US" smtClean="0"/>
              <a:t>22</a:t>
            </a:fld>
            <a:endParaRPr kumimoji="1" lang="ja-JP" altLang="en-US" dirty="0"/>
          </a:p>
        </p:txBody>
      </p:sp>
    </p:spTree>
    <p:extLst>
      <p:ext uri="{BB962C8B-B14F-4D97-AF65-F5344CB8AC3E}">
        <p14:creationId xmlns:p14="http://schemas.microsoft.com/office/powerpoint/2010/main" val="263517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0EA8FF-689E-49C3-BCDB-0D829022F734}" type="slidenum">
              <a:rPr kumimoji="1" lang="ja-JP" altLang="en-US" smtClean="0"/>
              <a:t>23</a:t>
            </a:fld>
            <a:endParaRPr kumimoji="1" lang="ja-JP" altLang="en-US" dirty="0"/>
          </a:p>
        </p:txBody>
      </p:sp>
    </p:spTree>
    <p:extLst>
      <p:ext uri="{BB962C8B-B14F-4D97-AF65-F5344CB8AC3E}">
        <p14:creationId xmlns:p14="http://schemas.microsoft.com/office/powerpoint/2010/main" val="3179013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280637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2643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66291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1204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96499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46</a:t>
            </a:fld>
            <a:endParaRPr kumimoji="1" lang="ja-JP" altLang="en-US"/>
          </a:p>
        </p:txBody>
      </p:sp>
    </p:spTree>
    <p:extLst>
      <p:ext uri="{BB962C8B-B14F-4D97-AF65-F5344CB8AC3E}">
        <p14:creationId xmlns:p14="http://schemas.microsoft.com/office/powerpoint/2010/main" val="362221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48</a:t>
            </a:fld>
            <a:endParaRPr kumimoji="1" lang="ja-JP" altLang="en-US"/>
          </a:p>
        </p:txBody>
      </p:sp>
    </p:spTree>
    <p:extLst>
      <p:ext uri="{BB962C8B-B14F-4D97-AF65-F5344CB8AC3E}">
        <p14:creationId xmlns:p14="http://schemas.microsoft.com/office/powerpoint/2010/main" val="2041430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49</a:t>
            </a:fld>
            <a:endParaRPr kumimoji="1" lang="ja-JP" altLang="en-US"/>
          </a:p>
        </p:txBody>
      </p:sp>
    </p:spTree>
    <p:extLst>
      <p:ext uri="{BB962C8B-B14F-4D97-AF65-F5344CB8AC3E}">
        <p14:creationId xmlns:p14="http://schemas.microsoft.com/office/powerpoint/2010/main" val="1425223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51</a:t>
            </a:fld>
            <a:endParaRPr kumimoji="1" lang="ja-JP" altLang="en-US"/>
          </a:p>
        </p:txBody>
      </p:sp>
    </p:spTree>
    <p:extLst>
      <p:ext uri="{BB962C8B-B14F-4D97-AF65-F5344CB8AC3E}">
        <p14:creationId xmlns:p14="http://schemas.microsoft.com/office/powerpoint/2010/main" val="48359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52</a:t>
            </a:fld>
            <a:endParaRPr lang="en-US" altLang="ja-JP" dirty="0" smtClean="0"/>
          </a:p>
        </p:txBody>
      </p:sp>
    </p:spTree>
    <p:extLst>
      <p:ext uri="{BB962C8B-B14F-4D97-AF65-F5344CB8AC3E}">
        <p14:creationId xmlns:p14="http://schemas.microsoft.com/office/powerpoint/2010/main" val="3725260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53</a:t>
            </a:fld>
            <a:endParaRPr lang="en-US" altLang="ja-JP" dirty="0" smtClean="0"/>
          </a:p>
        </p:txBody>
      </p:sp>
    </p:spTree>
    <p:extLst>
      <p:ext uri="{BB962C8B-B14F-4D97-AF65-F5344CB8AC3E}">
        <p14:creationId xmlns:p14="http://schemas.microsoft.com/office/powerpoint/2010/main" val="1285907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54</a:t>
            </a:fld>
            <a:endParaRPr kumimoji="1" lang="ja-JP" altLang="en-US"/>
          </a:p>
        </p:txBody>
      </p:sp>
    </p:spTree>
    <p:extLst>
      <p:ext uri="{BB962C8B-B14F-4D97-AF65-F5344CB8AC3E}">
        <p14:creationId xmlns:p14="http://schemas.microsoft.com/office/powerpoint/2010/main" val="3013579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55</a:t>
            </a:fld>
            <a:endParaRPr kumimoji="1" lang="ja-JP" altLang="en-US"/>
          </a:p>
        </p:txBody>
      </p:sp>
    </p:spTree>
    <p:extLst>
      <p:ext uri="{BB962C8B-B14F-4D97-AF65-F5344CB8AC3E}">
        <p14:creationId xmlns:p14="http://schemas.microsoft.com/office/powerpoint/2010/main" val="3442084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64</a:t>
            </a:fld>
            <a:endParaRPr lang="en-US" altLang="ja-JP" dirty="0" smtClean="0"/>
          </a:p>
        </p:txBody>
      </p:sp>
    </p:spTree>
    <p:extLst>
      <p:ext uri="{BB962C8B-B14F-4D97-AF65-F5344CB8AC3E}">
        <p14:creationId xmlns:p14="http://schemas.microsoft.com/office/powerpoint/2010/main" val="3273362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65</a:t>
            </a:fld>
            <a:endParaRPr lang="en-US" altLang="ja-JP" dirty="0" smtClean="0"/>
          </a:p>
        </p:txBody>
      </p:sp>
    </p:spTree>
    <p:extLst>
      <p:ext uri="{BB962C8B-B14F-4D97-AF65-F5344CB8AC3E}">
        <p14:creationId xmlns:p14="http://schemas.microsoft.com/office/powerpoint/2010/main" val="107024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9</a:t>
            </a:fld>
            <a:endParaRPr lang="en-US" altLang="ja-JP" dirty="0"/>
          </a:p>
        </p:txBody>
      </p:sp>
    </p:spTree>
    <p:extLst>
      <p:ext uri="{BB962C8B-B14F-4D97-AF65-F5344CB8AC3E}">
        <p14:creationId xmlns:p14="http://schemas.microsoft.com/office/powerpoint/2010/main" val="3571781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66</a:t>
            </a:fld>
            <a:endParaRPr lang="en-US" altLang="ja-JP" dirty="0" smtClean="0"/>
          </a:p>
        </p:txBody>
      </p:sp>
    </p:spTree>
    <p:extLst>
      <p:ext uri="{BB962C8B-B14F-4D97-AF65-F5344CB8AC3E}">
        <p14:creationId xmlns:p14="http://schemas.microsoft.com/office/powerpoint/2010/main" val="3572358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67</a:t>
            </a:fld>
            <a:endParaRPr lang="en-US" altLang="ja-JP" dirty="0" smtClean="0"/>
          </a:p>
        </p:txBody>
      </p:sp>
    </p:spTree>
    <p:extLst>
      <p:ext uri="{BB962C8B-B14F-4D97-AF65-F5344CB8AC3E}">
        <p14:creationId xmlns:p14="http://schemas.microsoft.com/office/powerpoint/2010/main" val="800116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68</a:t>
            </a:fld>
            <a:endParaRPr lang="en-US" altLang="ja-JP" dirty="0" smtClean="0"/>
          </a:p>
        </p:txBody>
      </p:sp>
    </p:spTree>
    <p:extLst>
      <p:ext uri="{BB962C8B-B14F-4D97-AF65-F5344CB8AC3E}">
        <p14:creationId xmlns:p14="http://schemas.microsoft.com/office/powerpoint/2010/main" val="1006357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70</a:t>
            </a:fld>
            <a:endParaRPr lang="en-US" altLang="ja-JP" dirty="0" smtClean="0"/>
          </a:p>
        </p:txBody>
      </p:sp>
    </p:spTree>
    <p:extLst>
      <p:ext uri="{BB962C8B-B14F-4D97-AF65-F5344CB8AC3E}">
        <p14:creationId xmlns:p14="http://schemas.microsoft.com/office/powerpoint/2010/main" val="243674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71</a:t>
            </a:fld>
            <a:endParaRPr lang="en-US" altLang="ja-JP" dirty="0" smtClean="0"/>
          </a:p>
        </p:txBody>
      </p:sp>
    </p:spTree>
    <p:extLst>
      <p:ext uri="{BB962C8B-B14F-4D97-AF65-F5344CB8AC3E}">
        <p14:creationId xmlns:p14="http://schemas.microsoft.com/office/powerpoint/2010/main" val="602315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72</a:t>
            </a:fld>
            <a:endParaRPr kumimoji="1" lang="ja-JP" altLang="en-US"/>
          </a:p>
        </p:txBody>
      </p:sp>
    </p:spTree>
    <p:extLst>
      <p:ext uri="{BB962C8B-B14F-4D97-AF65-F5344CB8AC3E}">
        <p14:creationId xmlns:p14="http://schemas.microsoft.com/office/powerpoint/2010/main" val="1838450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80</a:t>
            </a:fld>
            <a:endParaRPr lang="en-US" altLang="ja-JP" dirty="0" smtClean="0"/>
          </a:p>
        </p:txBody>
      </p:sp>
    </p:spTree>
    <p:extLst>
      <p:ext uri="{BB962C8B-B14F-4D97-AF65-F5344CB8AC3E}">
        <p14:creationId xmlns:p14="http://schemas.microsoft.com/office/powerpoint/2010/main" val="2753494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81</a:t>
            </a:fld>
            <a:endParaRPr lang="en-US" altLang="ja-JP" dirty="0" smtClean="0"/>
          </a:p>
        </p:txBody>
      </p:sp>
    </p:spTree>
    <p:extLst>
      <p:ext uri="{BB962C8B-B14F-4D97-AF65-F5344CB8AC3E}">
        <p14:creationId xmlns:p14="http://schemas.microsoft.com/office/powerpoint/2010/main" val="22337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82</a:t>
            </a:fld>
            <a:endParaRPr lang="en-US" altLang="ja-JP" dirty="0" smtClean="0"/>
          </a:p>
        </p:txBody>
      </p:sp>
    </p:spTree>
    <p:extLst>
      <p:ext uri="{BB962C8B-B14F-4D97-AF65-F5344CB8AC3E}">
        <p14:creationId xmlns:p14="http://schemas.microsoft.com/office/powerpoint/2010/main" val="2514162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83</a:t>
            </a:fld>
            <a:endParaRPr lang="en-US" altLang="ja-JP" dirty="0" smtClean="0"/>
          </a:p>
        </p:txBody>
      </p:sp>
    </p:spTree>
    <p:extLst>
      <p:ext uri="{BB962C8B-B14F-4D97-AF65-F5344CB8AC3E}">
        <p14:creationId xmlns:p14="http://schemas.microsoft.com/office/powerpoint/2010/main" val="90031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86017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84</a:t>
            </a:fld>
            <a:endParaRPr lang="en-US" altLang="ja-JP" dirty="0" smtClean="0"/>
          </a:p>
        </p:txBody>
      </p:sp>
    </p:spTree>
    <p:extLst>
      <p:ext uri="{BB962C8B-B14F-4D97-AF65-F5344CB8AC3E}">
        <p14:creationId xmlns:p14="http://schemas.microsoft.com/office/powerpoint/2010/main" val="1916942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85</a:t>
            </a:fld>
            <a:endParaRPr lang="en-US" altLang="ja-JP" dirty="0" smtClean="0"/>
          </a:p>
        </p:txBody>
      </p:sp>
    </p:spTree>
    <p:extLst>
      <p:ext uri="{BB962C8B-B14F-4D97-AF65-F5344CB8AC3E}">
        <p14:creationId xmlns:p14="http://schemas.microsoft.com/office/powerpoint/2010/main" val="4006289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86</a:t>
            </a:fld>
            <a:endParaRPr lang="en-US" altLang="ja-JP" dirty="0" smtClean="0"/>
          </a:p>
        </p:txBody>
      </p:sp>
    </p:spTree>
    <p:extLst>
      <p:ext uri="{BB962C8B-B14F-4D97-AF65-F5344CB8AC3E}">
        <p14:creationId xmlns:p14="http://schemas.microsoft.com/office/powerpoint/2010/main" val="1523939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87</a:t>
            </a:fld>
            <a:endParaRPr lang="en-US" altLang="ja-JP" dirty="0" smtClean="0"/>
          </a:p>
        </p:txBody>
      </p:sp>
    </p:spTree>
    <p:extLst>
      <p:ext uri="{BB962C8B-B14F-4D97-AF65-F5344CB8AC3E}">
        <p14:creationId xmlns:p14="http://schemas.microsoft.com/office/powerpoint/2010/main" val="190554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89</a:t>
            </a:fld>
            <a:endParaRPr lang="en-US" altLang="ja-JP" dirty="0" smtClean="0"/>
          </a:p>
        </p:txBody>
      </p:sp>
    </p:spTree>
    <p:extLst>
      <p:ext uri="{BB962C8B-B14F-4D97-AF65-F5344CB8AC3E}">
        <p14:creationId xmlns:p14="http://schemas.microsoft.com/office/powerpoint/2010/main" val="262075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93</a:t>
            </a:fld>
            <a:endParaRPr lang="en-US" altLang="ja-JP" dirty="0" smtClean="0"/>
          </a:p>
        </p:txBody>
      </p:sp>
    </p:spTree>
    <p:extLst>
      <p:ext uri="{BB962C8B-B14F-4D97-AF65-F5344CB8AC3E}">
        <p14:creationId xmlns:p14="http://schemas.microsoft.com/office/powerpoint/2010/main" val="2643544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94</a:t>
            </a:fld>
            <a:endParaRPr lang="en-US" altLang="ja-JP" dirty="0" smtClean="0"/>
          </a:p>
        </p:txBody>
      </p:sp>
    </p:spTree>
    <p:extLst>
      <p:ext uri="{BB962C8B-B14F-4D97-AF65-F5344CB8AC3E}">
        <p14:creationId xmlns:p14="http://schemas.microsoft.com/office/powerpoint/2010/main" val="23880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95</a:t>
            </a:fld>
            <a:endParaRPr lang="en-US" altLang="ja-JP" dirty="0" smtClean="0"/>
          </a:p>
        </p:txBody>
      </p:sp>
    </p:spTree>
    <p:extLst>
      <p:ext uri="{BB962C8B-B14F-4D97-AF65-F5344CB8AC3E}">
        <p14:creationId xmlns:p14="http://schemas.microsoft.com/office/powerpoint/2010/main" val="106828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102</a:t>
            </a:fld>
            <a:endParaRPr lang="en-US" altLang="ja-JP" dirty="0" smtClean="0"/>
          </a:p>
        </p:txBody>
      </p:sp>
    </p:spTree>
    <p:extLst>
      <p:ext uri="{BB962C8B-B14F-4D97-AF65-F5344CB8AC3E}">
        <p14:creationId xmlns:p14="http://schemas.microsoft.com/office/powerpoint/2010/main" val="1204833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103</a:t>
            </a:fld>
            <a:endParaRPr lang="en-US" altLang="ja-JP" dirty="0" smtClean="0"/>
          </a:p>
        </p:txBody>
      </p:sp>
    </p:spTree>
    <p:extLst>
      <p:ext uri="{BB962C8B-B14F-4D97-AF65-F5344CB8AC3E}">
        <p14:creationId xmlns:p14="http://schemas.microsoft.com/office/powerpoint/2010/main" val="330727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59436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104</a:t>
            </a:fld>
            <a:endParaRPr lang="en-US" altLang="ja-JP" dirty="0" smtClean="0"/>
          </a:p>
        </p:txBody>
      </p:sp>
    </p:spTree>
    <p:extLst>
      <p:ext uri="{BB962C8B-B14F-4D97-AF65-F5344CB8AC3E}">
        <p14:creationId xmlns:p14="http://schemas.microsoft.com/office/powerpoint/2010/main" val="1283794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105</a:t>
            </a:fld>
            <a:endParaRPr lang="en-US" altLang="ja-JP" dirty="0" smtClean="0"/>
          </a:p>
        </p:txBody>
      </p:sp>
    </p:spTree>
    <p:extLst>
      <p:ext uri="{BB962C8B-B14F-4D97-AF65-F5344CB8AC3E}">
        <p14:creationId xmlns:p14="http://schemas.microsoft.com/office/powerpoint/2010/main" val="2300886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106</a:t>
            </a:fld>
            <a:endParaRPr lang="en-US" altLang="ja-JP" dirty="0" smtClean="0"/>
          </a:p>
        </p:txBody>
      </p:sp>
    </p:spTree>
    <p:extLst>
      <p:ext uri="{BB962C8B-B14F-4D97-AF65-F5344CB8AC3E}">
        <p14:creationId xmlns:p14="http://schemas.microsoft.com/office/powerpoint/2010/main" val="4370593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107</a:t>
            </a:fld>
            <a:endParaRPr lang="en-US" altLang="ja-JP" dirty="0" smtClean="0"/>
          </a:p>
        </p:txBody>
      </p:sp>
    </p:spTree>
    <p:extLst>
      <p:ext uri="{BB962C8B-B14F-4D97-AF65-F5344CB8AC3E}">
        <p14:creationId xmlns:p14="http://schemas.microsoft.com/office/powerpoint/2010/main" val="3421353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108</a:t>
            </a:fld>
            <a:endParaRPr lang="en-US" altLang="ja-JP" dirty="0" smtClean="0"/>
          </a:p>
        </p:txBody>
      </p:sp>
    </p:spTree>
    <p:extLst>
      <p:ext uri="{BB962C8B-B14F-4D97-AF65-F5344CB8AC3E}">
        <p14:creationId xmlns:p14="http://schemas.microsoft.com/office/powerpoint/2010/main" val="1378970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109</a:t>
            </a:fld>
            <a:endParaRPr lang="en-US" altLang="ja-JP" dirty="0" smtClean="0"/>
          </a:p>
        </p:txBody>
      </p:sp>
    </p:spTree>
    <p:extLst>
      <p:ext uri="{BB962C8B-B14F-4D97-AF65-F5344CB8AC3E}">
        <p14:creationId xmlns:p14="http://schemas.microsoft.com/office/powerpoint/2010/main" val="651533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110</a:t>
            </a:fld>
            <a:endParaRPr lang="en-US" altLang="ja-JP" dirty="0" smtClean="0"/>
          </a:p>
        </p:txBody>
      </p:sp>
    </p:spTree>
    <p:extLst>
      <p:ext uri="{BB962C8B-B14F-4D97-AF65-F5344CB8AC3E}">
        <p14:creationId xmlns:p14="http://schemas.microsoft.com/office/powerpoint/2010/main" val="42575780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111</a:t>
            </a:fld>
            <a:endParaRPr lang="en-US" altLang="ja-JP" dirty="0" smtClean="0"/>
          </a:p>
        </p:txBody>
      </p:sp>
    </p:spTree>
    <p:extLst>
      <p:ext uri="{BB962C8B-B14F-4D97-AF65-F5344CB8AC3E}">
        <p14:creationId xmlns:p14="http://schemas.microsoft.com/office/powerpoint/2010/main" val="20108699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112</a:t>
            </a:fld>
            <a:endParaRPr lang="en-US" altLang="ja-JP" dirty="0" smtClean="0"/>
          </a:p>
        </p:txBody>
      </p:sp>
    </p:spTree>
    <p:extLst>
      <p:ext uri="{BB962C8B-B14F-4D97-AF65-F5344CB8AC3E}">
        <p14:creationId xmlns:p14="http://schemas.microsoft.com/office/powerpoint/2010/main" val="708140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113</a:t>
            </a:fld>
            <a:endParaRPr lang="en-US" altLang="ja-JP" dirty="0" smtClean="0"/>
          </a:p>
        </p:txBody>
      </p:sp>
    </p:spTree>
    <p:extLst>
      <p:ext uri="{BB962C8B-B14F-4D97-AF65-F5344CB8AC3E}">
        <p14:creationId xmlns:p14="http://schemas.microsoft.com/office/powerpoint/2010/main" val="37947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12</a:t>
            </a:fld>
            <a:endParaRPr lang="en-US" altLang="ja-JP" dirty="0" smtClean="0"/>
          </a:p>
        </p:txBody>
      </p:sp>
    </p:spTree>
    <p:extLst>
      <p:ext uri="{BB962C8B-B14F-4D97-AF65-F5344CB8AC3E}">
        <p14:creationId xmlns:p14="http://schemas.microsoft.com/office/powerpoint/2010/main" val="10425644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117</a:t>
            </a:fld>
            <a:endParaRPr kumimoji="1" lang="ja-JP" altLang="en-US"/>
          </a:p>
        </p:txBody>
      </p:sp>
    </p:spTree>
    <p:extLst>
      <p:ext uri="{BB962C8B-B14F-4D97-AF65-F5344CB8AC3E}">
        <p14:creationId xmlns:p14="http://schemas.microsoft.com/office/powerpoint/2010/main" val="36915789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118</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58212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384679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825153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54013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666337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78643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86653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439244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2766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90500" y="325438"/>
            <a:ext cx="6491288" cy="4870450"/>
          </a:xfrm>
          <a:ln/>
        </p:spPr>
      </p:sp>
      <p:sp>
        <p:nvSpPr>
          <p:cNvPr id="16387" name="ノート プレースホルダ 2"/>
          <p:cNvSpPr>
            <a:spLocks noGrp="1"/>
          </p:cNvSpPr>
          <p:nvPr>
            <p:ph type="body" idx="1"/>
          </p:nvPr>
        </p:nvSpPr>
        <p:spPr>
          <a:xfrm>
            <a:off x="777343" y="6170951"/>
            <a:ext cx="5310012" cy="461602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13</a:t>
            </a:fld>
            <a:endParaRPr lang="en-US" altLang="ja-JP" dirty="0" smtClean="0"/>
          </a:p>
        </p:txBody>
      </p:sp>
    </p:spTree>
    <p:extLst>
      <p:ext uri="{BB962C8B-B14F-4D97-AF65-F5344CB8AC3E}">
        <p14:creationId xmlns:p14="http://schemas.microsoft.com/office/powerpoint/2010/main" val="39000149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755772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248353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134</a:t>
            </a:fld>
            <a:endParaRPr kumimoji="1" lang="ja-JP" altLang="en-US"/>
          </a:p>
        </p:txBody>
      </p:sp>
    </p:spTree>
    <p:extLst>
      <p:ext uri="{BB962C8B-B14F-4D97-AF65-F5344CB8AC3E}">
        <p14:creationId xmlns:p14="http://schemas.microsoft.com/office/powerpoint/2010/main" val="30296263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136</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404716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137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87854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741233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139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172639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140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181451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141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762976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1313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040797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55667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1017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2201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44D303-5EBA-4244-BE1A-D98FEDD5DB4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2AA297-C2E8-4742-AF81-C00FAEA93FE9}"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179269-E965-43A1-8D3B-BA158217BCCA}"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75320"/>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7C7552-E9D9-4F2E-8D24-1AC964004ECC}"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AF5004-E5BE-4969-9FDD-5D1A67FE4FA7}"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2CA3D8-168E-4D80-84DF-16A5DA0360A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DB5114A-58B8-4937-8A69-AADACD08C255}"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93F611F-34DA-4CCA-B2C2-E73D2A6EABA8}"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1E185-4AF2-461D-9EFB-A9D173E33A89}"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2B8B54-E842-4063-A8DE-626E667072F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9C83AA-67AA-4A4F-9F57-A45DE2550884}"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3F4A7-9FD8-4426-9DE4-F1AE53CEFE74}"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1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5" Type="http://schemas.openxmlformats.org/officeDocument/2006/relationships/image" Target="../media/image82.emf"/><Relationship Id="rId4" Type="http://schemas.openxmlformats.org/officeDocument/2006/relationships/chart" Target="../charts/char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image" Target="../media/image84.jpeg"/></Relationships>
</file>

<file path=ppt/slides/_rels/slide1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86.jpg"/><Relationship Id="rId7" Type="http://schemas.openxmlformats.org/officeDocument/2006/relationships/chart" Target="../charts/chart22.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image" Target="../media/image88.tmp"/><Relationship Id="rId4" Type="http://schemas.openxmlformats.org/officeDocument/2006/relationships/image" Target="../media/image87.jpg"/></Relationships>
</file>

<file path=ppt/slides/_rels/slide12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12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129.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image" Target="../media/image9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image" Target="../media/image99.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82.emf"/><Relationship Id="rId5" Type="http://schemas.openxmlformats.org/officeDocument/2006/relationships/chart" Target="../charts/chart26.xml"/><Relationship Id="rId4" Type="http://schemas.openxmlformats.org/officeDocument/2006/relationships/chart" Target="../charts/chart2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image" Target="../media/image103.jpeg"/><Relationship Id="rId7" Type="http://schemas.openxmlformats.org/officeDocument/2006/relationships/image" Target="../media/image107.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111.tmp"/><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hyperlink" Target="https://osaka-bio.jp/%e6%94%af%e6%8f%b4%e3%83%bb%e5%8f%96%e3%82%8a%e7%b5%84%e3%81%bf/pmda_kansai/" TargetMode="External"/></Relationships>
</file>

<file path=ppt/slides/_rels/slide1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14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699724" y="3140609"/>
            <a:ext cx="7992888" cy="0"/>
          </a:xfrm>
          <a:prstGeom prst="line">
            <a:avLst/>
          </a:prstGeom>
          <a:ln w="38100">
            <a:solidFill>
              <a:schemeClr val="accent5"/>
            </a:solidFill>
          </a:ln>
        </p:spPr>
        <p:style>
          <a:lnRef idx="3">
            <a:schemeClr val="accent2"/>
          </a:lnRef>
          <a:fillRef idx="0">
            <a:schemeClr val="accent2"/>
          </a:fillRef>
          <a:effectRef idx="2">
            <a:schemeClr val="accent2"/>
          </a:effectRef>
          <a:fontRef idx="minor">
            <a:schemeClr val="tx1"/>
          </a:fontRef>
        </p:style>
      </p:cxnSp>
      <p:sp>
        <p:nvSpPr>
          <p:cNvPr id="10" name="正方形/長方形 9"/>
          <p:cNvSpPr/>
          <p:nvPr/>
        </p:nvSpPr>
        <p:spPr>
          <a:xfrm>
            <a:off x="2053105" y="2617389"/>
            <a:ext cx="5123507" cy="523220"/>
          </a:xfrm>
          <a:prstGeom prst="rect">
            <a:avLst/>
          </a:prstGeom>
        </p:spPr>
        <p:txBody>
          <a:bodyPr wrap="square">
            <a:spAutoFit/>
          </a:bodyPr>
          <a:lstStyle/>
          <a:p>
            <a:pPr algn="ctr"/>
            <a:r>
              <a:rPr lang="ja-JP" altLang="en-US" sz="2800" dirty="0">
                <a:latin typeface="Meiryo UI" panose="020B0604030504040204" pitchFamily="50" charset="-128"/>
                <a:ea typeface="Meiryo UI" panose="020B0604030504040204" pitchFamily="50" charset="-128"/>
              </a:rPr>
              <a:t>大阪の</a:t>
            </a:r>
            <a:r>
              <a:rPr lang="ja-JP" altLang="en-US" sz="2800" dirty="0" smtClean="0">
                <a:latin typeface="Meiryo UI" panose="020B0604030504040204" pitchFamily="50" charset="-128"/>
                <a:ea typeface="Meiryo UI" panose="020B0604030504040204" pitchFamily="50" charset="-128"/>
              </a:rPr>
              <a:t>改革（</a:t>
            </a:r>
            <a:r>
              <a:rPr lang="ja-JP" altLang="en-US" sz="2800" dirty="0">
                <a:latin typeface="Meiryo UI" panose="020B0604030504040204" pitchFamily="50" charset="-128"/>
                <a:ea typeface="Meiryo UI" panose="020B0604030504040204" pitchFamily="50" charset="-128"/>
              </a:rPr>
              <a:t>テーマ</a:t>
            </a:r>
            <a:r>
              <a:rPr lang="ja-JP" altLang="en-US" sz="2800" dirty="0" smtClean="0">
                <a:latin typeface="Meiryo UI" panose="020B0604030504040204" pitchFamily="50" charset="-128"/>
                <a:ea typeface="Meiryo UI" panose="020B0604030504040204" pitchFamily="50" charset="-128"/>
              </a:rPr>
              <a:t>編）　</a:t>
            </a:r>
            <a:endParaRPr lang="en-US" altLang="ja-JP" sz="2800" dirty="0" smtClean="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2391912" y="5338951"/>
            <a:ext cx="4608512" cy="1026008"/>
          </a:xfrm>
          <a:prstGeom prst="rect">
            <a:avLst/>
          </a:prstGeom>
        </p:spPr>
        <p:txBody>
          <a:bodyPr vert="horz" lIns="36000" tIns="36000" rIns="36000" bIns="36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latin typeface="Meiryo UI" panose="020B0604030504040204" pitchFamily="50" charset="-128"/>
                <a:ea typeface="Meiryo UI" panose="020B0604030504040204" pitchFamily="50" charset="-128"/>
              </a:rPr>
              <a:t>2018</a:t>
            </a:r>
            <a:r>
              <a:rPr lang="ja-JP" altLang="en-US" sz="3200" dirty="0" smtClean="0">
                <a:latin typeface="Meiryo UI" panose="020B0604030504040204" pitchFamily="50" charset="-128"/>
                <a:ea typeface="Meiryo UI" panose="020B0604030504040204" pitchFamily="50" charset="-128"/>
              </a:rPr>
              <a:t>年</a:t>
            </a:r>
            <a:r>
              <a:rPr lang="en-US" altLang="ja-JP" sz="3200" dirty="0">
                <a:latin typeface="Meiryo UI" panose="020B0604030504040204" pitchFamily="50" charset="-128"/>
                <a:ea typeface="Meiryo UI" panose="020B0604030504040204" pitchFamily="50" charset="-128"/>
              </a:rPr>
              <a:t>12</a:t>
            </a:r>
            <a:r>
              <a:rPr lang="ja-JP" altLang="en-US" sz="3200" dirty="0" smtClean="0">
                <a:latin typeface="Meiryo UI" panose="020B0604030504040204" pitchFamily="50" charset="-128"/>
                <a:ea typeface="Meiryo UI" panose="020B0604030504040204" pitchFamily="50" charset="-128"/>
              </a:rPr>
              <a:t>月</a:t>
            </a:r>
            <a:endParaRPr lang="en-US" altLang="ja-JP" sz="3200" dirty="0" smtClean="0">
              <a:latin typeface="Meiryo UI" panose="020B0604030504040204" pitchFamily="50" charset="-128"/>
              <a:ea typeface="Meiryo UI" panose="020B0604030504040204" pitchFamily="50" charset="-128"/>
            </a:endParaRPr>
          </a:p>
          <a:p>
            <a:r>
              <a:rPr lang="ja-JP" altLang="en-US" sz="3200" dirty="0" smtClean="0">
                <a:latin typeface="Meiryo UI" panose="020B0604030504040204" pitchFamily="50" charset="-128"/>
                <a:ea typeface="Meiryo UI" panose="020B0604030504040204" pitchFamily="50" charset="-128"/>
              </a:rPr>
              <a:t>大阪府・大阪市</a:t>
            </a:r>
            <a:endParaRPr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1555246" y="3179224"/>
            <a:ext cx="6046553" cy="461665"/>
          </a:xfrm>
          <a:prstGeom prst="rect">
            <a:avLst/>
          </a:prstGeom>
        </p:spPr>
        <p:txBody>
          <a:bodyPr wrap="square">
            <a:spAutoFit/>
          </a:bodyPr>
          <a:lstStyle/>
          <a:p>
            <a:pPr algn="ctr"/>
            <a:r>
              <a:rPr lang="ja-JP" altLang="en-US" sz="2400" dirty="0" smtClean="0">
                <a:latin typeface="Meiryo UI" panose="020B0604030504040204" pitchFamily="50" charset="-128"/>
                <a:ea typeface="Meiryo UI" panose="020B0604030504040204" pitchFamily="50" charset="-128"/>
              </a:rPr>
              <a:t>～　「これ</a:t>
            </a:r>
            <a:r>
              <a:rPr lang="ja-JP" altLang="en-US" sz="2400" dirty="0">
                <a:latin typeface="Meiryo UI" panose="020B0604030504040204" pitchFamily="50" charset="-128"/>
                <a:ea typeface="Meiryo UI" panose="020B0604030504040204" pitchFamily="50" charset="-128"/>
              </a:rPr>
              <a:t>までの</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主な</a:t>
            </a:r>
            <a:r>
              <a:rPr lang="ja-JP" altLang="en-US" sz="2400" dirty="0" smtClean="0">
                <a:latin typeface="Meiryo UI" panose="020B0604030504040204" pitchFamily="50" charset="-128"/>
                <a:ea typeface="Meiryo UI" panose="020B0604030504040204" pitchFamily="50" charset="-128"/>
              </a:rPr>
              <a:t>取組み」</a:t>
            </a:r>
            <a:endParaRPr lang="en-US" altLang="ja-JP" sz="2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944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58423" y="570837"/>
          <a:ext cx="8933466" cy="6201438"/>
        </p:xfrm>
        <a:graphic>
          <a:graphicData uri="http://schemas.openxmlformats.org/drawingml/2006/table">
            <a:tbl>
              <a:tblPr firstRow="1" bandRow="1">
                <a:tableStyleId>{5940675A-B579-460E-94D1-54222C63F5DA}</a:tableStyleId>
              </a:tblPr>
              <a:tblGrid>
                <a:gridCol w="226845">
                  <a:extLst>
                    <a:ext uri="{9D8B030D-6E8A-4147-A177-3AD203B41FA5}">
                      <a16:colId xmlns="" xmlns:a16="http://schemas.microsoft.com/office/drawing/2014/main" val="20000"/>
                    </a:ext>
                  </a:extLst>
                </a:gridCol>
                <a:gridCol w="791511">
                  <a:extLst>
                    <a:ext uri="{9D8B030D-6E8A-4147-A177-3AD203B41FA5}">
                      <a16:colId xmlns="" xmlns:a16="http://schemas.microsoft.com/office/drawing/2014/main" val="20001"/>
                    </a:ext>
                  </a:extLst>
                </a:gridCol>
                <a:gridCol w="791511">
                  <a:extLst>
                    <a:ext uri="{9D8B030D-6E8A-4147-A177-3AD203B41FA5}">
                      <a16:colId xmlns="" xmlns:a16="http://schemas.microsoft.com/office/drawing/2014/main" val="20002"/>
                    </a:ext>
                  </a:extLst>
                </a:gridCol>
                <a:gridCol w="791511">
                  <a:extLst>
                    <a:ext uri="{9D8B030D-6E8A-4147-A177-3AD203B41FA5}">
                      <a16:colId xmlns="" xmlns:a16="http://schemas.microsoft.com/office/drawing/2014/main" val="20003"/>
                    </a:ext>
                  </a:extLst>
                </a:gridCol>
                <a:gridCol w="791511">
                  <a:extLst>
                    <a:ext uri="{9D8B030D-6E8A-4147-A177-3AD203B41FA5}">
                      <a16:colId xmlns="" xmlns:a16="http://schemas.microsoft.com/office/drawing/2014/main" val="20004"/>
                    </a:ext>
                  </a:extLst>
                </a:gridCol>
                <a:gridCol w="791511">
                  <a:extLst>
                    <a:ext uri="{9D8B030D-6E8A-4147-A177-3AD203B41FA5}">
                      <a16:colId xmlns="" xmlns:a16="http://schemas.microsoft.com/office/drawing/2014/main" val="20005"/>
                    </a:ext>
                  </a:extLst>
                </a:gridCol>
                <a:gridCol w="791511">
                  <a:extLst>
                    <a:ext uri="{9D8B030D-6E8A-4147-A177-3AD203B41FA5}">
                      <a16:colId xmlns="" xmlns:a16="http://schemas.microsoft.com/office/drawing/2014/main" val="20006"/>
                    </a:ext>
                  </a:extLst>
                </a:gridCol>
                <a:gridCol w="791511">
                  <a:extLst>
                    <a:ext uri="{9D8B030D-6E8A-4147-A177-3AD203B41FA5}">
                      <a16:colId xmlns="" xmlns:a16="http://schemas.microsoft.com/office/drawing/2014/main" val="20007"/>
                    </a:ext>
                  </a:extLst>
                </a:gridCol>
                <a:gridCol w="791511">
                  <a:extLst>
                    <a:ext uri="{9D8B030D-6E8A-4147-A177-3AD203B41FA5}">
                      <a16:colId xmlns="" xmlns:a16="http://schemas.microsoft.com/office/drawing/2014/main" val="20008"/>
                    </a:ext>
                  </a:extLst>
                </a:gridCol>
                <a:gridCol w="791511">
                  <a:extLst>
                    <a:ext uri="{9D8B030D-6E8A-4147-A177-3AD203B41FA5}">
                      <a16:colId xmlns="" xmlns:a16="http://schemas.microsoft.com/office/drawing/2014/main" val="20009"/>
                    </a:ext>
                  </a:extLst>
                </a:gridCol>
                <a:gridCol w="791511">
                  <a:extLst>
                    <a:ext uri="{9D8B030D-6E8A-4147-A177-3AD203B41FA5}">
                      <a16:colId xmlns="" xmlns:a16="http://schemas.microsoft.com/office/drawing/2014/main" val="20010"/>
                    </a:ext>
                  </a:extLst>
                </a:gridCol>
                <a:gridCol w="791511">
                  <a:extLst>
                    <a:ext uri="{9D8B030D-6E8A-4147-A177-3AD203B41FA5}">
                      <a16:colId xmlns="" xmlns:a16="http://schemas.microsoft.com/office/drawing/2014/main" val="20011"/>
                    </a:ext>
                  </a:extLst>
                </a:gridCol>
              </a:tblGrid>
              <a:tr h="353088">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2008</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2009</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2010</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2011</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2012</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2013</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2014</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2015</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2016</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2017</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 xmlns:a16="http://schemas.microsoft.com/office/drawing/2014/main" val="10000"/>
                  </a:ext>
                </a:extLst>
              </a:tr>
              <a:tr h="3971925">
                <a:tc>
                  <a:txBody>
                    <a:bodyPr/>
                    <a:lstStyle/>
                    <a:p>
                      <a:pPr algn="ctr"/>
                      <a:r>
                        <a:rPr kumimoji="1" lang="ja-JP" altLang="en-US" sz="1500" dirty="0" smtClean="0">
                          <a:ea typeface="Meiryo UI" panose="020B0604030504040204" pitchFamily="50" charset="-128"/>
                        </a:rPr>
                        <a:t>高校</a:t>
                      </a:r>
                      <a:endParaRPr kumimoji="1" lang="ja-JP" altLang="en-US" sz="1500" dirty="0">
                        <a:ea typeface="Meiryo UI" panose="020B0604030504040204" pitchFamily="50" charset="-128"/>
                      </a:endParaRP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extLst>
                  <a:ext uri="{0D108BD9-81ED-4DB2-BD59-A6C34878D82A}">
                    <a16:rowId xmlns="" xmlns:a16="http://schemas.microsoft.com/office/drawing/2014/main" val="10001"/>
                  </a:ext>
                </a:extLst>
              </a:tr>
              <a:tr h="1876425">
                <a:tc>
                  <a:txBody>
                    <a:bodyPr/>
                    <a:lstStyle/>
                    <a:p>
                      <a:pPr algn="ctr"/>
                      <a:r>
                        <a:rPr kumimoji="1" lang="ja-JP" altLang="en-US" sz="1500" dirty="0" smtClean="0">
                          <a:ea typeface="Meiryo UI" panose="020B0604030504040204" pitchFamily="50" charset="-128"/>
                        </a:rPr>
                        <a:t>支援学校</a:t>
                      </a:r>
                      <a:endParaRPr kumimoji="1" lang="ja-JP" altLang="en-US" sz="1500" dirty="0">
                        <a:ea typeface="Meiryo UI" panose="020B0604030504040204" pitchFamily="50" charset="-128"/>
                      </a:endParaRP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extLst>
                  <a:ext uri="{0D108BD9-81ED-4DB2-BD59-A6C34878D82A}">
                    <a16:rowId xmlns="" xmlns:a16="http://schemas.microsoft.com/office/drawing/2014/main" val="10002"/>
                  </a:ext>
                </a:extLst>
              </a:tr>
            </a:tbl>
          </a:graphicData>
        </a:graphic>
      </p:graphicFrame>
      <p:cxnSp>
        <p:nvCxnSpPr>
          <p:cNvPr id="24" name="直線矢印コネクタ 23"/>
          <p:cNvCxnSpPr/>
          <p:nvPr/>
        </p:nvCxnSpPr>
        <p:spPr>
          <a:xfrm>
            <a:off x="3529820" y="1193163"/>
            <a:ext cx="5533671"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29" name="直線コネクタ 28"/>
          <p:cNvCxnSpPr/>
          <p:nvPr/>
        </p:nvCxnSpPr>
        <p:spPr>
          <a:xfrm>
            <a:off x="448614" y="1193738"/>
            <a:ext cx="446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1" name="フローチャート: 結合子 50"/>
          <p:cNvSpPr>
            <a:spLocks noChangeAspect="1"/>
          </p:cNvSpPr>
          <p:nvPr/>
        </p:nvSpPr>
        <p:spPr>
          <a:xfrm>
            <a:off x="7844802" y="112630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 name="角丸四角形 21"/>
          <p:cNvSpPr/>
          <p:nvPr/>
        </p:nvSpPr>
        <p:spPr>
          <a:xfrm>
            <a:off x="446250" y="1071607"/>
            <a:ext cx="720000" cy="594167"/>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私立授業料</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無償化</a:t>
            </a:r>
          </a:p>
        </p:txBody>
      </p:sp>
      <p:sp>
        <p:nvSpPr>
          <p:cNvPr id="46" name="フローチャート: 結合子 50"/>
          <p:cNvSpPr>
            <a:spLocks noChangeAspect="1"/>
          </p:cNvSpPr>
          <p:nvPr/>
        </p:nvSpPr>
        <p:spPr>
          <a:xfrm>
            <a:off x="3893006" y="113973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タイトル 1"/>
          <p:cNvSpPr txBox="1">
            <a:spLocks/>
          </p:cNvSpPr>
          <p:nvPr/>
        </p:nvSpPr>
        <p:spPr>
          <a:xfrm>
            <a:off x="0" y="238492"/>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　</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rPr>
              <a:t>主な改革取組み経過</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cxnSp>
        <p:nvCxnSpPr>
          <p:cNvPr id="23" name="直線矢印コネクタ 22"/>
          <p:cNvCxnSpPr/>
          <p:nvPr/>
        </p:nvCxnSpPr>
        <p:spPr>
          <a:xfrm>
            <a:off x="5891644" y="3914004"/>
            <a:ext cx="3125754"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25" name="直線コネクタ 24"/>
          <p:cNvCxnSpPr/>
          <p:nvPr/>
        </p:nvCxnSpPr>
        <p:spPr>
          <a:xfrm>
            <a:off x="402521" y="3914579"/>
            <a:ext cx="564923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6" name="フローチャート: 結合子 50"/>
          <p:cNvSpPr>
            <a:spLocks noChangeAspect="1"/>
          </p:cNvSpPr>
          <p:nvPr/>
        </p:nvSpPr>
        <p:spPr>
          <a:xfrm>
            <a:off x="6246542" y="384714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角丸四角形 31"/>
          <p:cNvSpPr/>
          <p:nvPr/>
        </p:nvSpPr>
        <p:spPr>
          <a:xfrm>
            <a:off x="400157" y="3792449"/>
            <a:ext cx="720000" cy="465668"/>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高校入試</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改革</a:t>
            </a:r>
          </a:p>
        </p:txBody>
      </p:sp>
      <p:sp>
        <p:nvSpPr>
          <p:cNvPr id="33" name="大かっこ 32"/>
          <p:cNvSpPr/>
          <p:nvPr/>
        </p:nvSpPr>
        <p:spPr>
          <a:xfrm>
            <a:off x="5949562" y="4021057"/>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学区</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撤廃</a:t>
            </a:r>
          </a:p>
        </p:txBody>
      </p:sp>
      <p:sp>
        <p:nvSpPr>
          <p:cNvPr id="35" name="フローチャート: 結合子 50"/>
          <p:cNvSpPr>
            <a:spLocks noChangeAspect="1"/>
          </p:cNvSpPr>
          <p:nvPr/>
        </p:nvSpPr>
        <p:spPr>
          <a:xfrm>
            <a:off x="7819609" y="384561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大かっこ 36"/>
          <p:cNvSpPr/>
          <p:nvPr/>
        </p:nvSpPr>
        <p:spPr>
          <a:xfrm>
            <a:off x="7522629" y="4019523"/>
            <a:ext cx="720000" cy="77113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絶対評価導入及び</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チャレンジテストを活用した評価の公平性担保等</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フローチャート: 結合子 50"/>
          <p:cNvSpPr>
            <a:spLocks noChangeAspect="1"/>
          </p:cNvSpPr>
          <p:nvPr/>
        </p:nvSpPr>
        <p:spPr>
          <a:xfrm>
            <a:off x="8614291" y="384714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1" name="大かっこ 40"/>
          <p:cNvSpPr/>
          <p:nvPr/>
        </p:nvSpPr>
        <p:spPr>
          <a:xfrm>
            <a:off x="8317311" y="4021057"/>
            <a:ext cx="720000" cy="49259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英語入試</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改革</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9" name="直線矢印コネクタ 38"/>
          <p:cNvCxnSpPr/>
          <p:nvPr/>
        </p:nvCxnSpPr>
        <p:spPr>
          <a:xfrm>
            <a:off x="3529820" y="2113385"/>
            <a:ext cx="5629351"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a:off x="544294" y="2113960"/>
            <a:ext cx="402770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9" name="大かっこ 48"/>
          <p:cNvSpPr/>
          <p:nvPr/>
        </p:nvSpPr>
        <p:spPr>
          <a:xfrm>
            <a:off x="3575925" y="2240580"/>
            <a:ext cx="720000" cy="6196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GLHS</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文理学科を</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普通科と併置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フローチャート: 結合子 50"/>
          <p:cNvSpPr>
            <a:spLocks noChangeAspect="1"/>
          </p:cNvSpPr>
          <p:nvPr/>
        </p:nvSpPr>
        <p:spPr>
          <a:xfrm>
            <a:off x="3881925" y="208010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 name="角丸四角形 37"/>
          <p:cNvSpPr/>
          <p:nvPr/>
        </p:nvSpPr>
        <p:spPr>
          <a:xfrm>
            <a:off x="425350" y="1951263"/>
            <a:ext cx="720000" cy="705681"/>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特色ある</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学校づくり</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cxnSp>
        <p:nvCxnSpPr>
          <p:cNvPr id="52" name="直線矢印コネクタ 51"/>
          <p:cNvCxnSpPr/>
          <p:nvPr/>
        </p:nvCxnSpPr>
        <p:spPr>
          <a:xfrm>
            <a:off x="1145350" y="5171639"/>
            <a:ext cx="8002035"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53" name="直線コネクタ 52"/>
          <p:cNvCxnSpPr/>
          <p:nvPr/>
        </p:nvCxnSpPr>
        <p:spPr>
          <a:xfrm>
            <a:off x="532508" y="5172214"/>
            <a:ext cx="564923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4" name="大かっこ 53"/>
          <p:cNvSpPr/>
          <p:nvPr/>
        </p:nvSpPr>
        <p:spPr>
          <a:xfrm>
            <a:off x="5171644" y="5298835"/>
            <a:ext cx="720000"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摂津、</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とりかい</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フローチャート: 結合子 50"/>
          <p:cNvSpPr>
            <a:spLocks noChangeAspect="1"/>
          </p:cNvSpPr>
          <p:nvPr/>
        </p:nvSpPr>
        <p:spPr>
          <a:xfrm>
            <a:off x="5468629" y="511800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7" name="角丸四角形 56"/>
          <p:cNvSpPr/>
          <p:nvPr/>
        </p:nvSpPr>
        <p:spPr>
          <a:xfrm>
            <a:off x="413564" y="5009518"/>
            <a:ext cx="720000" cy="600544"/>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支援</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教育</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の</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充実</a:t>
            </a:r>
          </a:p>
        </p:txBody>
      </p:sp>
      <p:sp>
        <p:nvSpPr>
          <p:cNvPr id="58" name="大かっこ 57"/>
          <p:cNvSpPr/>
          <p:nvPr/>
        </p:nvSpPr>
        <p:spPr>
          <a:xfrm>
            <a:off x="7557497" y="2232502"/>
            <a:ext cx="720000" cy="6196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文理学科</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のみの募集</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うち</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フローチャート: 結合子 50"/>
          <p:cNvSpPr>
            <a:spLocks noChangeAspect="1"/>
          </p:cNvSpPr>
          <p:nvPr/>
        </p:nvSpPr>
        <p:spPr>
          <a:xfrm>
            <a:off x="7863497" y="207202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4" name="大かっこ 63"/>
          <p:cNvSpPr/>
          <p:nvPr/>
        </p:nvSpPr>
        <p:spPr>
          <a:xfrm>
            <a:off x="6730927" y="3102764"/>
            <a:ext cx="720000" cy="4614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iBT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授業開始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フローチャート: 結合子 50"/>
          <p:cNvSpPr>
            <a:spLocks noChangeAspect="1"/>
          </p:cNvSpPr>
          <p:nvPr/>
        </p:nvSpPr>
        <p:spPr>
          <a:xfrm>
            <a:off x="7090927" y="205659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7" name="大かっこ 66"/>
          <p:cNvSpPr/>
          <p:nvPr/>
        </p:nvSpPr>
        <p:spPr>
          <a:xfrm>
            <a:off x="7557497" y="3102764"/>
            <a:ext cx="720000" cy="4614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iBT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授業開始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校に</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拡大</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大かっこ 42"/>
          <p:cNvSpPr/>
          <p:nvPr/>
        </p:nvSpPr>
        <p:spPr>
          <a:xfrm>
            <a:off x="6771766" y="5300996"/>
            <a:ext cx="720000"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枚方</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、西浦、むらの</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フローチャート: 結合子 50"/>
          <p:cNvSpPr>
            <a:spLocks noChangeAspect="1"/>
          </p:cNvSpPr>
          <p:nvPr/>
        </p:nvSpPr>
        <p:spPr>
          <a:xfrm>
            <a:off x="7059226" y="512016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8" name="大かっこ 47"/>
          <p:cNvSpPr/>
          <p:nvPr/>
        </p:nvSpPr>
        <p:spPr>
          <a:xfrm>
            <a:off x="1213625" y="6086312"/>
            <a:ext cx="720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校設置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フローチャート: 結合子 50"/>
          <p:cNvSpPr>
            <a:spLocks noChangeAspect="1"/>
          </p:cNvSpPr>
          <p:nvPr/>
        </p:nvSpPr>
        <p:spPr>
          <a:xfrm>
            <a:off x="1472510" y="510861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6" name="大かっこ 55"/>
          <p:cNvSpPr/>
          <p:nvPr/>
        </p:nvSpPr>
        <p:spPr>
          <a:xfrm>
            <a:off x="2813747" y="6086312"/>
            <a:ext cx="720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フローチャート: 結合子 59"/>
          <p:cNvSpPr>
            <a:spLocks noChangeAspect="1"/>
          </p:cNvSpPr>
          <p:nvPr/>
        </p:nvSpPr>
        <p:spPr>
          <a:xfrm>
            <a:off x="3072632" y="512802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1" name="大かっこ 60"/>
          <p:cNvSpPr/>
          <p:nvPr/>
        </p:nvSpPr>
        <p:spPr>
          <a:xfrm>
            <a:off x="5171644" y="6086312"/>
            <a:ext cx="720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大かっこ 61"/>
          <p:cNvSpPr/>
          <p:nvPr/>
        </p:nvSpPr>
        <p:spPr>
          <a:xfrm>
            <a:off x="5956442" y="6086312"/>
            <a:ext cx="720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大かっこ 62"/>
          <p:cNvSpPr/>
          <p:nvPr/>
        </p:nvSpPr>
        <p:spPr>
          <a:xfrm>
            <a:off x="6764544" y="6086312"/>
            <a:ext cx="720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角丸四角形吹き出し 46"/>
          <p:cNvSpPr/>
          <p:nvPr/>
        </p:nvSpPr>
        <p:spPr>
          <a:xfrm>
            <a:off x="2210937" y="1344815"/>
            <a:ext cx="922702" cy="418009"/>
          </a:xfrm>
          <a:prstGeom prst="wedgeRoundRectCallout">
            <a:avLst>
              <a:gd name="adj1" fmla="val 63268"/>
              <a:gd name="adj2" fmla="val -4339"/>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全国初</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角丸四角形 65"/>
          <p:cNvSpPr/>
          <p:nvPr/>
        </p:nvSpPr>
        <p:spPr>
          <a:xfrm>
            <a:off x="3260939" y="1276236"/>
            <a:ext cx="5780863" cy="565939"/>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大かっこ 29"/>
          <p:cNvSpPr/>
          <p:nvPr/>
        </p:nvSpPr>
        <p:spPr>
          <a:xfrm>
            <a:off x="3587006" y="1300217"/>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年収</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610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未満世帯</a:t>
            </a:r>
          </a:p>
        </p:txBody>
      </p:sp>
      <p:sp>
        <p:nvSpPr>
          <p:cNvPr id="34" name="大かっこ 33"/>
          <p:cNvSpPr/>
          <p:nvPr/>
        </p:nvSpPr>
        <p:spPr>
          <a:xfrm>
            <a:off x="7547822" y="1300216"/>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多子世帯に</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配慮した制度</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創設</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大かっこ 67"/>
          <p:cNvSpPr/>
          <p:nvPr/>
        </p:nvSpPr>
        <p:spPr>
          <a:xfrm>
            <a:off x="1213625" y="5610062"/>
            <a:ext cx="720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自立支援コース９校設置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フローチャート: 結合子 50"/>
          <p:cNvSpPr>
            <a:spLocks noChangeAspect="1"/>
          </p:cNvSpPr>
          <p:nvPr/>
        </p:nvSpPr>
        <p:spPr>
          <a:xfrm>
            <a:off x="6246542" y="512752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0" name="フローチャート: 結合子 50"/>
          <p:cNvSpPr>
            <a:spLocks noChangeAspect="1"/>
          </p:cNvSpPr>
          <p:nvPr/>
        </p:nvSpPr>
        <p:spPr>
          <a:xfrm>
            <a:off x="7819609" y="512016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1" name="大かっこ 70"/>
          <p:cNvSpPr/>
          <p:nvPr/>
        </p:nvSpPr>
        <p:spPr>
          <a:xfrm>
            <a:off x="5962219" y="5298835"/>
            <a:ext cx="720000"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泉南</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すながわ</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大かっこ 71"/>
          <p:cNvSpPr/>
          <p:nvPr/>
        </p:nvSpPr>
        <p:spPr>
          <a:xfrm>
            <a:off x="7533766" y="5300996"/>
            <a:ext cx="720000"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大阪市立特別支援学校</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校を府に</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移管</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b="0" smtClean="0"/>
              <a:pPr/>
              <a:t>10</a:t>
            </a:fld>
            <a:endParaRPr lang="ja-JP" altLang="en-US" b="0" dirty="0"/>
          </a:p>
        </p:txBody>
      </p:sp>
    </p:spTree>
    <p:extLst>
      <p:ext uri="{BB962C8B-B14F-4D97-AF65-F5344CB8AC3E}">
        <p14:creationId xmlns:p14="http://schemas.microsoft.com/office/powerpoint/2010/main" val="4382540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303335" y="779710"/>
            <a:ext cx="5809992" cy="3133616"/>
          </a:xfrm>
          <a:prstGeom prst="rect">
            <a:avLst/>
          </a:prstGeom>
        </p:spPr>
      </p:pic>
      <p:sp>
        <p:nvSpPr>
          <p:cNvPr id="2" name="テキスト ボックス 1"/>
          <p:cNvSpPr txBox="1"/>
          <p:nvPr/>
        </p:nvSpPr>
        <p:spPr>
          <a:xfrm>
            <a:off x="197759" y="255539"/>
            <a:ext cx="2190023"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１．改革前の</a:t>
            </a:r>
            <a:r>
              <a:rPr lang="ja-JP" altLang="en-US" sz="2000" dirty="0">
                <a:latin typeface="Meiryo UI" panose="020B0604030504040204" pitchFamily="50" charset="-128"/>
                <a:ea typeface="Meiryo UI" panose="020B0604030504040204" pitchFamily="50" charset="-128"/>
              </a:rPr>
              <a:t>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0318" y="924079"/>
            <a:ext cx="3408494" cy="3016210"/>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dirty="0" smtClean="0">
                <a:latin typeface="Meiryo UI" panose="020B0604030504040204" pitchFamily="50" charset="-128"/>
                <a:ea typeface="Meiryo UI" panose="020B0604030504040204" pitchFamily="50" charset="-128"/>
              </a:rPr>
              <a:t>2007</a:t>
            </a:r>
            <a:r>
              <a:rPr lang="ja-JP" altLang="en-US" sz="1600" dirty="0" smtClean="0">
                <a:latin typeface="Meiryo UI" panose="020B0604030504040204" pitchFamily="50" charset="-128"/>
                <a:ea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rPr>
              <a:t>月平均</a:t>
            </a:r>
            <a:r>
              <a:rPr lang="ja-JP" altLang="en-US" sz="1600" dirty="0" smtClean="0">
                <a:latin typeface="Meiryo UI" panose="020B0604030504040204" pitchFamily="50" charset="-128"/>
                <a:ea typeface="Meiryo UI" panose="020B0604030504040204" pitchFamily="50" charset="-128"/>
              </a:rPr>
              <a:t>）における</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大阪市の被保護世帯数</a:t>
            </a:r>
            <a:r>
              <a:rPr lang="en-US" altLang="ja-JP" sz="1600" dirty="0" smtClean="0">
                <a:latin typeface="Meiryo UI" panose="020B0604030504040204" pitchFamily="50" charset="-128"/>
                <a:ea typeface="Meiryo UI" panose="020B0604030504040204" pitchFamily="50" charset="-128"/>
              </a:rPr>
              <a:t>(86,214</a:t>
            </a: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人</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は、政令指定都市の中で突出</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して高く、保護率</a:t>
            </a:r>
            <a:r>
              <a:rPr lang="en-US" altLang="ja-JP" sz="1600" dirty="0" smtClean="0">
                <a:latin typeface="Meiryo UI" panose="020B0604030504040204" pitchFamily="50" charset="-128"/>
                <a:ea typeface="Meiryo UI" panose="020B0604030504040204" pitchFamily="50" charset="-128"/>
              </a:rPr>
              <a:t>(4.3</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についても</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最も高い状況であった。　</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また、大阪市の生活保護費の決</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算額の推移をみると、</a:t>
            </a:r>
            <a:r>
              <a:rPr lang="en-US" altLang="ja-JP" sz="1600" dirty="0" smtClean="0">
                <a:latin typeface="Meiryo UI" panose="020B0604030504040204" pitchFamily="50" charset="-128"/>
                <a:ea typeface="Meiryo UI" panose="020B0604030504040204" pitchFamily="50" charset="-128"/>
              </a:rPr>
              <a:t>1990</a:t>
            </a:r>
            <a:r>
              <a:rPr lang="ja-JP" altLang="en-US" sz="1600" dirty="0" smtClean="0">
                <a:latin typeface="Meiryo UI" panose="020B0604030504040204" pitchFamily="50" charset="-128"/>
                <a:ea typeface="Meiryo UI" panose="020B0604030504040204" pitchFamily="50" charset="-128"/>
              </a:rPr>
              <a:t>年度</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以降増加し続け、</a:t>
            </a:r>
            <a:r>
              <a:rPr lang="en-US" altLang="ja-JP" sz="1600" dirty="0" smtClean="0">
                <a:latin typeface="Meiryo UI" panose="020B0604030504040204" pitchFamily="50" charset="-128"/>
                <a:ea typeface="Meiryo UI" panose="020B0604030504040204" pitchFamily="50" charset="-128"/>
              </a:rPr>
              <a:t>2003</a:t>
            </a:r>
            <a:r>
              <a:rPr lang="ja-JP" altLang="en-US" sz="1600" dirty="0" smtClean="0">
                <a:latin typeface="Meiryo UI" panose="020B0604030504040204" pitchFamily="50" charset="-128"/>
                <a:ea typeface="Meiryo UI" panose="020B0604030504040204" pitchFamily="50" charset="-128"/>
              </a:rPr>
              <a:t>年度には</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2,000</a:t>
            </a:r>
            <a:r>
              <a:rPr lang="ja-JP" altLang="en-US" sz="1600" dirty="0" smtClean="0">
                <a:latin typeface="Meiryo UI" panose="020B0604030504040204" pitchFamily="50" charset="-128"/>
                <a:ea typeface="Meiryo UI" panose="020B0604030504040204" pitchFamily="50" charset="-128"/>
              </a:rPr>
              <a:t>億円を超え、</a:t>
            </a:r>
            <a:r>
              <a:rPr lang="en-US" altLang="ja-JP" sz="1600" dirty="0" smtClean="0">
                <a:latin typeface="Meiryo UI" panose="020B0604030504040204" pitchFamily="50" charset="-128"/>
                <a:ea typeface="Meiryo UI" panose="020B0604030504040204" pitchFamily="50" charset="-128"/>
              </a:rPr>
              <a:t>2007</a:t>
            </a:r>
            <a:r>
              <a:rPr lang="ja-JP" altLang="en-US" sz="1600" dirty="0" smtClean="0">
                <a:latin typeface="Meiryo UI" panose="020B0604030504040204" pitchFamily="50" charset="-128"/>
                <a:ea typeface="Meiryo UI" panose="020B0604030504040204" pitchFamily="50" charset="-128"/>
              </a:rPr>
              <a:t>年度は</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2,324</a:t>
            </a:r>
            <a:r>
              <a:rPr lang="ja-JP" altLang="en-US" sz="1600" dirty="0" smtClean="0">
                <a:latin typeface="Meiryo UI" panose="020B0604030504040204" pitchFamily="50" charset="-128"/>
                <a:ea typeface="Meiryo UI" panose="020B0604030504040204" pitchFamily="50" charset="-128"/>
              </a:rPr>
              <a:t>億円であった。</a:t>
            </a:r>
            <a:endParaRPr lang="en-US" altLang="ja-JP" sz="16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763626" y="3875883"/>
            <a:ext cx="688414" cy="215444"/>
          </a:xfrm>
          <a:prstGeom prst="rect">
            <a:avLst/>
          </a:prstGeom>
          <a:noFill/>
        </p:spPr>
        <p:txBody>
          <a:bodyPr wrap="square" rtlCol="0">
            <a:spAutoFit/>
          </a:bodyPr>
          <a:lstStyle/>
          <a:p>
            <a:pPr algn="ct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155944" y="3887726"/>
            <a:ext cx="688414" cy="215444"/>
          </a:xfrm>
          <a:prstGeom prst="rect">
            <a:avLst/>
          </a:prstGeom>
          <a:noFill/>
        </p:spPr>
        <p:txBody>
          <a:bodyPr wrap="square" rtlCol="0">
            <a:spAutoFit/>
          </a:bodyPr>
          <a:lstStyle/>
          <a:p>
            <a:pPr algn="ct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4926776" y="889215"/>
            <a:ext cx="3472698" cy="276999"/>
          </a:xfrm>
          <a:prstGeom prst="rect">
            <a:avLst/>
          </a:prstGeom>
          <a:noFill/>
          <a:ln>
            <a:noFill/>
          </a:ln>
        </p:spPr>
        <p:txBody>
          <a:bodyPr wrap="square" rtlCol="0">
            <a:spAutoFit/>
          </a:bodyPr>
          <a:lstStyle/>
          <a:p>
            <a:pPr algn="ctr"/>
            <a:r>
              <a:rPr lang="ja-JP" altLang="en-US" sz="1200" b="1" u="sng" dirty="0" smtClean="0">
                <a:latin typeface="Meiryo UI" panose="020B0604030504040204" pitchFamily="50" charset="-128"/>
                <a:ea typeface="Meiryo UI" panose="020B0604030504040204" pitchFamily="50" charset="-128"/>
              </a:rPr>
              <a:t>被保護世帯数の他都市比較（</a:t>
            </a:r>
            <a:r>
              <a:rPr lang="en-US" altLang="ja-JP" sz="1200" b="1" u="sng" dirty="0" smtClean="0">
                <a:latin typeface="Meiryo UI" panose="020B0604030504040204" pitchFamily="50" charset="-128"/>
                <a:ea typeface="Meiryo UI" panose="020B0604030504040204" pitchFamily="50" charset="-128"/>
              </a:rPr>
              <a:t>2007</a:t>
            </a:r>
            <a:r>
              <a:rPr lang="ja-JP" altLang="en-US" sz="1200" b="1" u="sng" dirty="0" smtClean="0">
                <a:latin typeface="Meiryo UI" panose="020B0604030504040204" pitchFamily="50" charset="-128"/>
                <a:ea typeface="Meiryo UI" panose="020B0604030504040204" pitchFamily="50" charset="-128"/>
              </a:rPr>
              <a:t>年度）</a:t>
            </a:r>
            <a:endParaRPr lang="en-US" altLang="ja-JP" sz="1200" b="1" u="sng"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775808" y="693016"/>
            <a:ext cx="688414" cy="215444"/>
          </a:xfrm>
          <a:prstGeom prst="rect">
            <a:avLst/>
          </a:prstGeom>
          <a:noFill/>
        </p:spPr>
        <p:txBody>
          <a:bodyPr wrap="square" rtlCol="0">
            <a:spAutoFit/>
          </a:bodyPr>
          <a:lstStyle/>
          <a:p>
            <a:pPr algn="ctr"/>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世帯</a:t>
            </a:r>
            <a:r>
              <a:rPr lang="en-US" altLang="ja-JP" sz="800" dirty="0" smtClean="0">
                <a:latin typeface="Meiryo UI" panose="020B0604030504040204" pitchFamily="50" charset="-128"/>
                <a:ea typeface="Meiryo UI" panose="020B0604030504040204" pitchFamily="50" charset="-128"/>
              </a:rPr>
              <a:t>)</a:t>
            </a:r>
          </a:p>
        </p:txBody>
      </p:sp>
      <p:pic>
        <p:nvPicPr>
          <p:cNvPr id="6" name="図 5"/>
          <p:cNvPicPr>
            <a:picLocks noChangeAspect="1"/>
          </p:cNvPicPr>
          <p:nvPr/>
        </p:nvPicPr>
        <p:blipFill>
          <a:blip r:embed="rId3"/>
          <a:stretch>
            <a:fillRect/>
          </a:stretch>
        </p:blipFill>
        <p:spPr>
          <a:xfrm>
            <a:off x="31173" y="4000020"/>
            <a:ext cx="3712786" cy="2749534"/>
          </a:xfrm>
          <a:prstGeom prst="rect">
            <a:avLst/>
          </a:prstGeom>
        </p:spPr>
      </p:pic>
      <p:pic>
        <p:nvPicPr>
          <p:cNvPr id="7" name="図 6"/>
          <p:cNvPicPr>
            <a:picLocks noChangeAspect="1"/>
          </p:cNvPicPr>
          <p:nvPr/>
        </p:nvPicPr>
        <p:blipFill>
          <a:blip r:embed="rId4"/>
          <a:stretch>
            <a:fillRect/>
          </a:stretch>
        </p:blipFill>
        <p:spPr>
          <a:xfrm>
            <a:off x="3693225" y="4021271"/>
            <a:ext cx="5395428" cy="2804403"/>
          </a:xfrm>
          <a:prstGeom prst="rect">
            <a:avLst/>
          </a:prstGeom>
        </p:spPr>
      </p:pic>
      <p:sp>
        <p:nvSpPr>
          <p:cNvPr id="22" name="テキスト ボックス 21"/>
          <p:cNvSpPr txBox="1"/>
          <p:nvPr/>
        </p:nvSpPr>
        <p:spPr>
          <a:xfrm>
            <a:off x="4863292" y="3854451"/>
            <a:ext cx="3472698" cy="276999"/>
          </a:xfrm>
          <a:prstGeom prst="rect">
            <a:avLst/>
          </a:prstGeom>
          <a:noFill/>
          <a:ln>
            <a:noFill/>
          </a:ln>
        </p:spPr>
        <p:txBody>
          <a:bodyPr wrap="square" rtlCol="0">
            <a:spAutoFit/>
          </a:bodyPr>
          <a:lstStyle/>
          <a:p>
            <a:pPr algn="ctr"/>
            <a:r>
              <a:rPr lang="ja-JP" altLang="en-US" sz="1200" b="1" u="sng" dirty="0" smtClean="0">
                <a:latin typeface="Meiryo UI" panose="020B0604030504040204" pitchFamily="50" charset="-128"/>
                <a:ea typeface="Meiryo UI" panose="020B0604030504040204" pitchFamily="50" charset="-128"/>
              </a:rPr>
              <a:t>保護率の他都市比較（</a:t>
            </a:r>
            <a:r>
              <a:rPr lang="en-US" altLang="ja-JP" sz="1200" b="1" u="sng" dirty="0" smtClean="0">
                <a:latin typeface="Meiryo UI" panose="020B0604030504040204" pitchFamily="50" charset="-128"/>
                <a:ea typeface="Meiryo UI" panose="020B0604030504040204" pitchFamily="50" charset="-128"/>
              </a:rPr>
              <a:t>2007</a:t>
            </a:r>
            <a:r>
              <a:rPr lang="ja-JP" altLang="en-US" sz="1200" b="1" u="sng" dirty="0" smtClean="0">
                <a:latin typeface="Meiryo UI" panose="020B0604030504040204" pitchFamily="50" charset="-128"/>
                <a:ea typeface="Meiryo UI" panose="020B0604030504040204" pitchFamily="50" charset="-128"/>
              </a:rPr>
              <a:t>年度）</a:t>
            </a:r>
            <a:endParaRPr lang="en-US" altLang="ja-JP" sz="1200" b="1" u="sng"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947379" y="3831203"/>
            <a:ext cx="2846230" cy="307777"/>
          </a:xfrm>
          <a:prstGeom prst="rect">
            <a:avLst/>
          </a:prstGeom>
          <a:noFill/>
        </p:spPr>
        <p:txBody>
          <a:bodyPr wrap="square">
            <a:spAutoFit/>
          </a:bodyPr>
          <a:lstStyle/>
          <a:p>
            <a:r>
              <a:rPr lang="ja-JP" altLang="en-US" sz="1200" b="1" u="sng" dirty="0" smtClean="0">
                <a:solidFill>
                  <a:srgbClr val="000000"/>
                </a:solidFill>
                <a:latin typeface="Meiryo UI" panose="020B0604030504040204" pitchFamily="50" charset="-128"/>
                <a:ea typeface="Meiryo UI" panose="020B0604030504040204" pitchFamily="50" charset="-128"/>
              </a:rPr>
              <a:t>大阪市の生活保護費（決算額）</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100</a:t>
            </a:fld>
            <a:endParaRPr lang="ja-JP" altLang="en-US"/>
          </a:p>
        </p:txBody>
      </p:sp>
    </p:spTree>
    <p:extLst>
      <p:ext uri="{BB962C8B-B14F-4D97-AF65-F5344CB8AC3E}">
        <p14:creationId xmlns:p14="http://schemas.microsoft.com/office/powerpoint/2010/main" val="20428966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842445"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rPr>
              <a:t>．主な改革取組み経過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nvPr>
        </p:nvGraphicFramePr>
        <p:xfrm>
          <a:off x="191014" y="524048"/>
          <a:ext cx="8907896" cy="6234561"/>
        </p:xfrm>
        <a:graphic>
          <a:graphicData uri="http://schemas.openxmlformats.org/drawingml/2006/table">
            <a:tbl>
              <a:tblPr>
                <a:tableStyleId>{E8B1032C-EA38-4F05-BA0D-38AFFFC7BED3}</a:tableStyleId>
              </a:tblPr>
              <a:tblGrid>
                <a:gridCol w="862175">
                  <a:extLst>
                    <a:ext uri="{9D8B030D-6E8A-4147-A177-3AD203B41FA5}">
                      <a16:colId xmlns="" xmlns:a16="http://schemas.microsoft.com/office/drawing/2014/main" val="20000"/>
                    </a:ext>
                  </a:extLst>
                </a:gridCol>
                <a:gridCol w="307180">
                  <a:extLst>
                    <a:ext uri="{9D8B030D-6E8A-4147-A177-3AD203B41FA5}">
                      <a16:colId xmlns="" xmlns:a16="http://schemas.microsoft.com/office/drawing/2014/main" val="20001"/>
                    </a:ext>
                  </a:extLst>
                </a:gridCol>
                <a:gridCol w="481310">
                  <a:extLst>
                    <a:ext uri="{9D8B030D-6E8A-4147-A177-3AD203B41FA5}">
                      <a16:colId xmlns="" xmlns:a16="http://schemas.microsoft.com/office/drawing/2014/main" val="20002"/>
                    </a:ext>
                  </a:extLst>
                </a:gridCol>
                <a:gridCol w="746975">
                  <a:extLst>
                    <a:ext uri="{9D8B030D-6E8A-4147-A177-3AD203B41FA5}">
                      <a16:colId xmlns="" xmlns:a16="http://schemas.microsoft.com/office/drawing/2014/main" val="20003"/>
                    </a:ext>
                  </a:extLst>
                </a:gridCol>
                <a:gridCol w="721216">
                  <a:extLst>
                    <a:ext uri="{9D8B030D-6E8A-4147-A177-3AD203B41FA5}">
                      <a16:colId xmlns="" xmlns:a16="http://schemas.microsoft.com/office/drawing/2014/main" val="20004"/>
                    </a:ext>
                  </a:extLst>
                </a:gridCol>
                <a:gridCol w="708338">
                  <a:extLst>
                    <a:ext uri="{9D8B030D-6E8A-4147-A177-3AD203B41FA5}">
                      <a16:colId xmlns="" xmlns:a16="http://schemas.microsoft.com/office/drawing/2014/main" val="20005"/>
                    </a:ext>
                  </a:extLst>
                </a:gridCol>
                <a:gridCol w="759854">
                  <a:extLst>
                    <a:ext uri="{9D8B030D-6E8A-4147-A177-3AD203B41FA5}">
                      <a16:colId xmlns="" xmlns:a16="http://schemas.microsoft.com/office/drawing/2014/main" val="20006"/>
                    </a:ext>
                  </a:extLst>
                </a:gridCol>
                <a:gridCol w="721217">
                  <a:extLst>
                    <a:ext uri="{9D8B030D-6E8A-4147-A177-3AD203B41FA5}">
                      <a16:colId xmlns="" xmlns:a16="http://schemas.microsoft.com/office/drawing/2014/main" val="20007"/>
                    </a:ext>
                  </a:extLst>
                </a:gridCol>
                <a:gridCol w="759853">
                  <a:extLst>
                    <a:ext uri="{9D8B030D-6E8A-4147-A177-3AD203B41FA5}">
                      <a16:colId xmlns="" xmlns:a16="http://schemas.microsoft.com/office/drawing/2014/main" val="20008"/>
                    </a:ext>
                  </a:extLst>
                </a:gridCol>
                <a:gridCol w="798491">
                  <a:extLst>
                    <a:ext uri="{9D8B030D-6E8A-4147-A177-3AD203B41FA5}">
                      <a16:colId xmlns="" xmlns:a16="http://schemas.microsoft.com/office/drawing/2014/main" val="20009"/>
                    </a:ext>
                  </a:extLst>
                </a:gridCol>
                <a:gridCol w="772732">
                  <a:extLst>
                    <a:ext uri="{9D8B030D-6E8A-4147-A177-3AD203B41FA5}">
                      <a16:colId xmlns="" xmlns:a16="http://schemas.microsoft.com/office/drawing/2014/main" val="20010"/>
                    </a:ext>
                  </a:extLst>
                </a:gridCol>
                <a:gridCol w="656822">
                  <a:extLst>
                    <a:ext uri="{9D8B030D-6E8A-4147-A177-3AD203B41FA5}">
                      <a16:colId xmlns="" xmlns:a16="http://schemas.microsoft.com/office/drawing/2014/main" val="20011"/>
                    </a:ext>
                  </a:extLst>
                </a:gridCol>
                <a:gridCol w="611733">
                  <a:extLst>
                    <a:ext uri="{9D8B030D-6E8A-4147-A177-3AD203B41FA5}">
                      <a16:colId xmlns="" xmlns:a16="http://schemas.microsoft.com/office/drawing/2014/main" val="20012"/>
                    </a:ext>
                  </a:extLst>
                </a:gridCol>
              </a:tblGrid>
              <a:tr h="2460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solidFill>
                            <a:schemeClr val="bg1"/>
                          </a:solidFill>
                          <a:effectLst/>
                          <a:latin typeface="Meiryo UI" panose="020B0604030504040204" pitchFamily="50" charset="-128"/>
                          <a:ea typeface="Meiryo UI" panose="020B0604030504040204" pitchFamily="50" charset="-128"/>
                        </a:rPr>
                        <a:t>2008</a:t>
                      </a:r>
                      <a:endPar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bg1"/>
                          </a:solidFill>
                          <a:effectLst/>
                          <a:latin typeface="Meiryo UI" panose="020B0604030504040204" pitchFamily="50" charset="-128"/>
                          <a:ea typeface="Meiryo UI" panose="020B0604030504040204" pitchFamily="50" charset="-128"/>
                        </a:rPr>
                        <a:t>2009</a:t>
                      </a:r>
                      <a:endPar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2010</a:t>
                      </a:r>
                      <a:endParaRPr kumimoji="1" lang="ja-JP" altLang="en-US" sz="1200" u="none" strike="noStrike" kern="1200" dirty="0" smtClean="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2011</a:t>
                      </a:r>
                      <a:endParaRPr kumimoji="1" lang="ja-JP" altLang="en-US" sz="1200" u="none" strike="noStrike" kern="1200" dirty="0" smtClean="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2012</a:t>
                      </a:r>
                      <a:endParaRPr kumimoji="1" lang="ja-JP" altLang="en-US" sz="1200" u="none" strike="noStrike" kern="1200" dirty="0" smtClean="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2013</a:t>
                      </a:r>
                      <a:endParaRPr kumimoji="1" lang="ja-JP" altLang="en-US" sz="1200" u="none" strike="noStrike" kern="1200" dirty="0" smtClean="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2014</a:t>
                      </a:r>
                      <a:endParaRPr kumimoji="1" lang="ja-JP" altLang="en-US" sz="1200" u="none" strike="noStrike" kern="1200" dirty="0" smtClean="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2015</a:t>
                      </a:r>
                      <a:endParaRPr kumimoji="1" lang="ja-JP" altLang="en-US" sz="1200" u="none" strike="noStrike" kern="1200" dirty="0" smtClean="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algn="ctr" fontAlgn="ctr"/>
                      <a:r>
                        <a:rPr lang="en-US" altLang="ja-JP" sz="1200" u="none" strike="noStrike" dirty="0" smtClean="0">
                          <a:solidFill>
                            <a:schemeClr val="bg1"/>
                          </a:solidFill>
                          <a:effectLst/>
                          <a:latin typeface="Meiryo UI" panose="020B0604030504040204" pitchFamily="50" charset="-128"/>
                          <a:ea typeface="Meiryo UI" panose="020B0604030504040204" pitchFamily="50" charset="-128"/>
                        </a:rPr>
                        <a:t>2</a:t>
                      </a: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016</a:t>
                      </a:r>
                      <a:endParaRPr kumimoji="1" lang="ja-JP" altLang="en-US" sz="12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algn="ctr" fontAlgn="ct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2017</a:t>
                      </a:r>
                      <a:endParaRPr kumimoji="1" lang="ja-JP" altLang="en-US" sz="12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200" u="none" strike="noStrike" dirty="0" smtClean="0">
                          <a:solidFill>
                            <a:schemeClr val="bg1"/>
                          </a:solidFill>
                          <a:effectLst/>
                          <a:latin typeface="Meiryo UI" panose="020B0604030504040204" pitchFamily="50" charset="-128"/>
                          <a:ea typeface="Meiryo UI" panose="020B0604030504040204" pitchFamily="50" charset="-128"/>
                        </a:rPr>
                        <a:t>2</a:t>
                      </a:r>
                      <a:r>
                        <a:rPr kumimoji="1" lang="en-US" altLang="ja-JP" sz="1200" u="none" strike="noStrike" kern="1200" dirty="0" smtClean="0">
                          <a:solidFill>
                            <a:schemeClr val="bg1"/>
                          </a:solidFill>
                          <a:effectLst/>
                          <a:latin typeface="Meiryo UI" panose="020B0604030504040204" pitchFamily="50" charset="-128"/>
                          <a:ea typeface="Meiryo UI" panose="020B0604030504040204" pitchFamily="50" charset="-128"/>
                          <a:cs typeface="+mn-cs"/>
                        </a:rPr>
                        <a:t>018</a:t>
                      </a:r>
                      <a:endParaRPr kumimoji="1" lang="ja-JP" altLang="en-US" sz="12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extLst>
                  <a:ext uri="{0D108BD9-81ED-4DB2-BD59-A6C34878D82A}">
                    <a16:rowId xmlns="" xmlns:a16="http://schemas.microsoft.com/office/drawing/2014/main" val="10000"/>
                  </a:ext>
                </a:extLst>
              </a:tr>
              <a:tr h="1363466">
                <a:tc>
                  <a:txBody>
                    <a:bodyPr/>
                    <a:lstStyle/>
                    <a:p>
                      <a:pPr algn="ctr" fontAlgn="ctr"/>
                      <a:r>
                        <a:rPr kumimoji="1" lang="en-US" altLang="ja-JP" sz="1400" b="1" kern="1200" dirty="0" smtClean="0">
                          <a:solidFill>
                            <a:schemeClr val="tx1"/>
                          </a:solidFill>
                          <a:latin typeface="Meiryo UI" panose="020B0604030504040204" pitchFamily="50" charset="-128"/>
                          <a:ea typeface="Meiryo UI" panose="020B0604030504040204" pitchFamily="50" charset="-128"/>
                          <a:cs typeface="+mn-cs"/>
                        </a:rPr>
                        <a:t>(1)</a:t>
                      </a:r>
                    </a:p>
                    <a:p>
                      <a:pPr algn="ctr" fontAlgn="ctr"/>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n-cs"/>
                        </a:rPr>
                        <a:t>就労自立支援</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n-cs"/>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3">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528677">
                <a:tc>
                  <a:txBody>
                    <a:bodyPr/>
                    <a:lstStyle/>
                    <a:p>
                      <a:pPr algn="ctr" fontAlgn="ctr"/>
                      <a:r>
                        <a:rPr kumimoji="1" lang="en-US" altLang="ja-JP" sz="1400" b="1" kern="1200" dirty="0" smtClean="0">
                          <a:solidFill>
                            <a:schemeClr val="tx1"/>
                          </a:solidFill>
                          <a:latin typeface="Meiryo UI" panose="020B0604030504040204" pitchFamily="50" charset="-128"/>
                          <a:ea typeface="Meiryo UI" panose="020B0604030504040204" pitchFamily="50" charset="-128"/>
                          <a:cs typeface="+mn-cs"/>
                        </a:rPr>
                        <a:t>(2)</a:t>
                      </a:r>
                    </a:p>
                    <a:p>
                      <a:pPr algn="ctr" fontAlgn="ctr"/>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n-cs"/>
                        </a:rPr>
                        <a:t>医療扶助</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n-cs"/>
                      </a:endParaRPr>
                    </a:p>
                    <a:p>
                      <a:pPr algn="ctr" fontAlgn="ctr"/>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n-cs"/>
                        </a:rPr>
                        <a:t>の適正化</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n-cs"/>
                      </a:endParaRPr>
                    </a:p>
                  </a:txBody>
                  <a:tcPr marL="9363" marR="9363" marT="9363"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02"/>
                  </a:ext>
                </a:extLst>
              </a:tr>
              <a:tr h="1301831">
                <a:tc>
                  <a:txBody>
                    <a:bodyPr/>
                    <a:lstStyle/>
                    <a:p>
                      <a:pPr algn="ctr" fontAlgn="ctr"/>
                      <a:r>
                        <a:rPr kumimoji="1" lang="en-US" altLang="ja-JP" sz="1400" b="1" kern="1200" dirty="0" smtClean="0">
                          <a:solidFill>
                            <a:schemeClr val="tx1"/>
                          </a:solidFill>
                          <a:latin typeface="Meiryo UI" panose="020B0604030504040204" pitchFamily="50" charset="-128"/>
                          <a:ea typeface="Meiryo UI" panose="020B0604030504040204" pitchFamily="50" charset="-128"/>
                          <a:cs typeface="+mn-cs"/>
                        </a:rPr>
                        <a:t>(3)</a:t>
                      </a:r>
                    </a:p>
                    <a:p>
                      <a:pPr algn="ctr" fontAlgn="ctr"/>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n-cs"/>
                        </a:rPr>
                        <a:t>不正受給対策</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n-cs"/>
                      </a:endParaRPr>
                    </a:p>
                    <a:p>
                      <a:pPr algn="ctr" fontAlgn="ct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n-cs"/>
                      </a:endParaRPr>
                    </a:p>
                  </a:txBody>
                  <a:tcPr marL="9363" marR="9363" marT="9363"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03"/>
                  </a:ext>
                </a:extLst>
              </a:tr>
              <a:tr h="17945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smtClean="0">
                          <a:latin typeface="Meiryo UI" panose="020B0604030504040204" pitchFamily="50" charset="-128"/>
                          <a:ea typeface="Meiryo UI" panose="020B0604030504040204" pitchFamily="50" charset="-128"/>
                        </a:rPr>
                        <a:t>(4)</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国への</a:t>
                      </a:r>
                      <a:endParaRPr kumimoji="1" lang="en-US" altLang="ja-JP" sz="1400" b="1" dirty="0" smtClean="0">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制度改革</a:t>
                      </a:r>
                      <a:endParaRPr kumimoji="1" lang="en-US" altLang="ja-JP" sz="1400" b="1" dirty="0" smtClean="0">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提案・要望</a:t>
                      </a:r>
                      <a:endParaRPr kumimoji="1" lang="en-US" altLang="ja-JP" sz="1400" b="1" dirty="0" smtClean="0">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4"/>
                  </a:ext>
                </a:extLst>
              </a:tr>
            </a:tbl>
          </a:graphicData>
        </a:graphic>
      </p:graphicFrame>
      <p:cxnSp>
        <p:nvCxnSpPr>
          <p:cNvPr id="135" name="直線コネクタ 134"/>
          <p:cNvCxnSpPr/>
          <p:nvPr/>
        </p:nvCxnSpPr>
        <p:spPr>
          <a:xfrm>
            <a:off x="816431" y="2137300"/>
            <a:ext cx="8244000" cy="0"/>
          </a:xfrm>
          <a:prstGeom prst="line">
            <a:avLst/>
          </a:prstGeom>
          <a:ln w="19050">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136" name="角丸四角形 135"/>
          <p:cNvSpPr/>
          <p:nvPr/>
        </p:nvSpPr>
        <p:spPr>
          <a:xfrm>
            <a:off x="1137012" y="1202500"/>
            <a:ext cx="180000" cy="62936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cxnSp>
        <p:nvCxnSpPr>
          <p:cNvPr id="91" name="直線矢印コネクタ 90"/>
          <p:cNvCxnSpPr/>
          <p:nvPr/>
        </p:nvCxnSpPr>
        <p:spPr>
          <a:xfrm flipV="1">
            <a:off x="1389684" y="5268177"/>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93" name="大かっこ 92"/>
          <p:cNvSpPr/>
          <p:nvPr/>
        </p:nvSpPr>
        <p:spPr>
          <a:xfrm>
            <a:off x="1875045" y="5361536"/>
            <a:ext cx="684000" cy="119906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貧困ビジネス事業に対する規制と貧困者支援の強化など</a:t>
            </a:r>
            <a:r>
              <a:rPr lang="en-US" altLang="ja-JP" sz="1050" dirty="0" smtClean="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項目を要望</a:t>
            </a:r>
            <a:endParaRPr lang="en-US" altLang="ja-JP" sz="1050" dirty="0" smtClean="0">
              <a:latin typeface="Meiryo UI" panose="020B0604030504040204" pitchFamily="50" charset="-128"/>
              <a:ea typeface="Meiryo UI" panose="020B0604030504040204" pitchFamily="50" charset="-128"/>
            </a:endParaRPr>
          </a:p>
        </p:txBody>
      </p:sp>
      <p:sp>
        <p:nvSpPr>
          <p:cNvPr id="94" name="大かっこ 93"/>
          <p:cNvSpPr/>
          <p:nvPr/>
        </p:nvSpPr>
        <p:spPr>
          <a:xfrm>
            <a:off x="2596175" y="5386490"/>
            <a:ext cx="684000" cy="117410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中国残留邦人の生活保護申請に関する取り扱い等について</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要望</a:t>
            </a:r>
            <a:endParaRPr lang="en-US" altLang="ja-JP" sz="1050" dirty="0" smtClean="0">
              <a:latin typeface="Meiryo UI" panose="020B0604030504040204" pitchFamily="50" charset="-128"/>
              <a:ea typeface="Meiryo UI" panose="020B0604030504040204" pitchFamily="50" charset="-128"/>
            </a:endParaRPr>
          </a:p>
        </p:txBody>
      </p:sp>
      <p:sp>
        <p:nvSpPr>
          <p:cNvPr id="95" name="フローチャート: 結合子 58"/>
          <p:cNvSpPr>
            <a:spLocks noChangeAspect="1"/>
          </p:cNvSpPr>
          <p:nvPr/>
        </p:nvSpPr>
        <p:spPr>
          <a:xfrm>
            <a:off x="2898288" y="521417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6" name="大かっこ 95"/>
          <p:cNvSpPr/>
          <p:nvPr/>
        </p:nvSpPr>
        <p:spPr>
          <a:xfrm>
            <a:off x="4019301" y="5359097"/>
            <a:ext cx="695588" cy="75370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a:latin typeface="Meiryo UI" panose="020B0604030504040204" pitchFamily="50" charset="-128"/>
                <a:ea typeface="Meiryo UI" panose="020B0604030504040204" pitchFamily="50" charset="-128"/>
              </a:rPr>
              <a:t>生活保護制度の抜本的</a:t>
            </a:r>
            <a:r>
              <a:rPr lang="ja-JP" altLang="en-US" sz="1050" dirty="0" smtClean="0">
                <a:latin typeface="Meiryo UI" panose="020B0604030504040204" pitchFamily="50" charset="-128"/>
                <a:ea typeface="Meiryo UI" panose="020B0604030504040204" pitchFamily="50" charset="-128"/>
              </a:rPr>
              <a:t>改革</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にかかる</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提案 </a:t>
            </a:r>
            <a:endParaRPr lang="en-US" altLang="ja-JP" sz="1050" dirty="0" smtClean="0">
              <a:latin typeface="Meiryo UI" panose="020B0604030504040204" pitchFamily="50" charset="-128"/>
              <a:ea typeface="Meiryo UI" panose="020B0604030504040204" pitchFamily="50" charset="-128"/>
            </a:endParaRPr>
          </a:p>
        </p:txBody>
      </p:sp>
      <p:sp>
        <p:nvSpPr>
          <p:cNvPr id="97" name="フローチャート: 結合子 58"/>
          <p:cNvSpPr>
            <a:spLocks noChangeAspect="1"/>
          </p:cNvSpPr>
          <p:nvPr/>
        </p:nvSpPr>
        <p:spPr>
          <a:xfrm>
            <a:off x="4350645" y="520897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8" name="大かっこ 97"/>
          <p:cNvSpPr/>
          <p:nvPr/>
        </p:nvSpPr>
        <p:spPr>
          <a:xfrm>
            <a:off x="5585534" y="5355166"/>
            <a:ext cx="612000" cy="50617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住宅扶助に関する要望</a:t>
            </a:r>
            <a:endParaRPr lang="en-US" altLang="ja-JP" sz="1050" dirty="0" smtClean="0">
              <a:latin typeface="Meiryo UI" panose="020B0604030504040204" pitchFamily="50" charset="-128"/>
              <a:ea typeface="Meiryo UI" panose="020B0604030504040204" pitchFamily="50" charset="-128"/>
            </a:endParaRPr>
          </a:p>
        </p:txBody>
      </p:sp>
      <p:sp>
        <p:nvSpPr>
          <p:cNvPr id="100" name="大かっこ 99"/>
          <p:cNvSpPr/>
          <p:nvPr/>
        </p:nvSpPr>
        <p:spPr>
          <a:xfrm>
            <a:off x="4019301" y="6164488"/>
            <a:ext cx="695588" cy="5156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遺留金の事務処理に関する要望</a:t>
            </a:r>
            <a:endParaRPr lang="en-US" altLang="ja-JP" sz="1050" dirty="0" smtClean="0">
              <a:latin typeface="Meiryo UI" panose="020B0604030504040204" pitchFamily="50" charset="-128"/>
              <a:ea typeface="Meiryo UI" panose="020B0604030504040204" pitchFamily="50" charset="-128"/>
            </a:endParaRPr>
          </a:p>
        </p:txBody>
      </p:sp>
      <p:sp>
        <p:nvSpPr>
          <p:cNvPr id="101" name="フローチャート: 結合子 58"/>
          <p:cNvSpPr>
            <a:spLocks noChangeAspect="1"/>
          </p:cNvSpPr>
          <p:nvPr/>
        </p:nvSpPr>
        <p:spPr>
          <a:xfrm>
            <a:off x="5841371" y="52212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2" name="大かっこ 101"/>
          <p:cNvSpPr/>
          <p:nvPr/>
        </p:nvSpPr>
        <p:spPr>
          <a:xfrm>
            <a:off x="5562746" y="5887269"/>
            <a:ext cx="659527" cy="6320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遺留金に係る取り扱いに関する要望</a:t>
            </a:r>
            <a:endParaRPr lang="en-US" altLang="ja-JP" sz="1050" dirty="0" smtClean="0">
              <a:latin typeface="Meiryo UI" panose="020B0604030504040204" pitchFamily="50" charset="-128"/>
              <a:ea typeface="Meiryo UI" panose="020B0604030504040204" pitchFamily="50" charset="-128"/>
            </a:endParaRPr>
          </a:p>
        </p:txBody>
      </p:sp>
      <p:cxnSp>
        <p:nvCxnSpPr>
          <p:cNvPr id="74" name="直線矢印コネクタ 73"/>
          <p:cNvCxnSpPr/>
          <p:nvPr/>
        </p:nvCxnSpPr>
        <p:spPr>
          <a:xfrm flipV="1">
            <a:off x="1390844" y="971828"/>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6" name="大かっこ 75"/>
          <p:cNvSpPr/>
          <p:nvPr/>
        </p:nvSpPr>
        <p:spPr>
          <a:xfrm>
            <a:off x="2598843" y="1055086"/>
            <a:ext cx="684000" cy="75161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総合就職サポート事業を</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区でモデル実施</a:t>
            </a:r>
            <a:endParaRPr lang="en-US" altLang="ja-JP" sz="1050" dirty="0" smtClean="0">
              <a:latin typeface="Meiryo UI" panose="020B0604030504040204" pitchFamily="50" charset="-128"/>
              <a:ea typeface="Meiryo UI" panose="020B0604030504040204" pitchFamily="50" charset="-128"/>
            </a:endParaRPr>
          </a:p>
        </p:txBody>
      </p:sp>
      <p:sp>
        <p:nvSpPr>
          <p:cNvPr id="78" name="大かっこ 77"/>
          <p:cNvSpPr/>
          <p:nvPr/>
        </p:nvSpPr>
        <p:spPr>
          <a:xfrm>
            <a:off x="3345594" y="1069971"/>
            <a:ext cx="648000" cy="73032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総合就職サポート事業を</a:t>
            </a:r>
            <a:r>
              <a:rPr lang="ja-JP" altLang="en-US" sz="1050" dirty="0">
                <a:latin typeface="Meiryo UI" panose="020B0604030504040204" pitchFamily="50" charset="-128"/>
                <a:ea typeface="Meiryo UI" panose="020B0604030504040204" pitchFamily="50" charset="-128"/>
              </a:rPr>
              <a:t>全区</a:t>
            </a:r>
            <a:r>
              <a:rPr lang="ja-JP" altLang="en-US" sz="1050" dirty="0" smtClean="0">
                <a:latin typeface="Meiryo UI" panose="020B0604030504040204" pitchFamily="50" charset="-128"/>
                <a:ea typeface="Meiryo UI" panose="020B0604030504040204" pitchFamily="50" charset="-128"/>
              </a:rPr>
              <a:t>で実施</a:t>
            </a:r>
            <a:endParaRPr lang="en-US" altLang="ja-JP" sz="1050" dirty="0" smtClean="0">
              <a:latin typeface="Meiryo UI" panose="020B0604030504040204" pitchFamily="50" charset="-128"/>
              <a:ea typeface="Meiryo UI" panose="020B0604030504040204" pitchFamily="50" charset="-128"/>
            </a:endParaRPr>
          </a:p>
        </p:txBody>
      </p:sp>
      <p:sp>
        <p:nvSpPr>
          <p:cNvPr id="89" name="大かっこ 88"/>
          <p:cNvSpPr/>
          <p:nvPr/>
        </p:nvSpPr>
        <p:spPr>
          <a:xfrm>
            <a:off x="4816699" y="1092035"/>
            <a:ext cx="631064" cy="8840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生活保護受給者等就労自立促進事業の実施</a:t>
            </a:r>
            <a:endParaRPr lang="en-US" altLang="ja-JP" sz="1050" dirty="0" smtClean="0">
              <a:latin typeface="Meiryo UI" panose="020B0604030504040204" pitchFamily="50" charset="-128"/>
              <a:ea typeface="Meiryo UI" panose="020B0604030504040204" pitchFamily="50" charset="-128"/>
            </a:endParaRPr>
          </a:p>
        </p:txBody>
      </p:sp>
      <p:sp>
        <p:nvSpPr>
          <p:cNvPr id="75" name="フローチャート: 結合子 58"/>
          <p:cNvSpPr>
            <a:spLocks noChangeAspect="1"/>
          </p:cNvSpPr>
          <p:nvPr/>
        </p:nvSpPr>
        <p:spPr>
          <a:xfrm>
            <a:off x="2872946" y="91432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0" name="フローチャート: 結合子 58"/>
          <p:cNvSpPr>
            <a:spLocks noChangeAspect="1"/>
          </p:cNvSpPr>
          <p:nvPr/>
        </p:nvSpPr>
        <p:spPr>
          <a:xfrm>
            <a:off x="5099286" y="91507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フローチャート: 結合子 58"/>
          <p:cNvSpPr>
            <a:spLocks noChangeAspect="1"/>
          </p:cNvSpPr>
          <p:nvPr/>
        </p:nvSpPr>
        <p:spPr>
          <a:xfrm>
            <a:off x="3621686" y="90807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389684" y="3814884"/>
            <a:ext cx="7704000" cy="1027568"/>
            <a:chOff x="1377272" y="2361151"/>
            <a:chExt cx="7704000" cy="1027568"/>
          </a:xfrm>
        </p:grpSpPr>
        <p:cxnSp>
          <p:nvCxnSpPr>
            <p:cNvPr id="40" name="直線矢印コネクタ 39"/>
            <p:cNvCxnSpPr/>
            <p:nvPr/>
          </p:nvCxnSpPr>
          <p:spPr>
            <a:xfrm flipV="1">
              <a:off x="1377272" y="2419765"/>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4" name="フローチャート: 結合子 58"/>
            <p:cNvSpPr>
              <a:spLocks noChangeAspect="1"/>
            </p:cNvSpPr>
            <p:nvPr/>
          </p:nvSpPr>
          <p:spPr>
            <a:xfrm>
              <a:off x="3620896" y="23611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フローチャート: 結合子 58"/>
            <p:cNvSpPr>
              <a:spLocks noChangeAspect="1"/>
            </p:cNvSpPr>
            <p:nvPr/>
          </p:nvSpPr>
          <p:spPr>
            <a:xfrm>
              <a:off x="4332853" y="237552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9" name="フローチャート: 結合子 58"/>
            <p:cNvSpPr>
              <a:spLocks noChangeAspect="1"/>
            </p:cNvSpPr>
            <p:nvPr/>
          </p:nvSpPr>
          <p:spPr>
            <a:xfrm>
              <a:off x="2167936" y="237666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5" name="大かっこ 44"/>
            <p:cNvSpPr/>
            <p:nvPr/>
          </p:nvSpPr>
          <p:spPr>
            <a:xfrm>
              <a:off x="3320145" y="2552112"/>
              <a:ext cx="686743" cy="83518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不正受給調査専任チームを浪速区・西成区に設置</a:t>
              </a:r>
              <a:endParaRPr lang="en-US" altLang="ja-JP" sz="1050" dirty="0" smtClean="0">
                <a:latin typeface="Meiryo UI" panose="020B0604030504040204" pitchFamily="50" charset="-128"/>
                <a:ea typeface="Meiryo UI" panose="020B0604030504040204" pitchFamily="50" charset="-128"/>
              </a:endParaRPr>
            </a:p>
          </p:txBody>
        </p:sp>
        <p:sp>
          <p:nvSpPr>
            <p:cNvPr id="46" name="大かっこ 45"/>
            <p:cNvSpPr/>
            <p:nvPr/>
          </p:nvSpPr>
          <p:spPr>
            <a:xfrm>
              <a:off x="4067466" y="2544789"/>
              <a:ext cx="623607" cy="71960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不正受給調査専任チームを全区に設置</a:t>
              </a:r>
              <a:endParaRPr lang="en-US" altLang="ja-JP" sz="1050" dirty="0" smtClean="0">
                <a:latin typeface="Meiryo UI" panose="020B0604030504040204" pitchFamily="50" charset="-128"/>
                <a:ea typeface="Meiryo UI" panose="020B0604030504040204" pitchFamily="50" charset="-128"/>
              </a:endParaRPr>
            </a:p>
          </p:txBody>
        </p:sp>
        <p:sp>
          <p:nvSpPr>
            <p:cNvPr id="54" name="大かっこ 53"/>
            <p:cNvSpPr/>
            <p:nvPr/>
          </p:nvSpPr>
          <p:spPr>
            <a:xfrm>
              <a:off x="1776073" y="2542641"/>
              <a:ext cx="1153885" cy="43342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適正化推進チームを</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健康福祉局</a:t>
              </a:r>
              <a:endParaRPr lang="en-US" altLang="ja-JP" sz="1050" dirty="0" smtClean="0">
                <a:latin typeface="Meiryo UI" panose="020B0604030504040204" pitchFamily="50" charset="-128"/>
                <a:ea typeface="Meiryo UI" panose="020B0604030504040204" pitchFamily="50" charset="-128"/>
              </a:endParaRPr>
            </a:p>
            <a:p>
              <a:pPr algn="ct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現福祉局</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に設置</a:t>
              </a:r>
              <a:endParaRPr lang="en-US" altLang="ja-JP" sz="1050" dirty="0" smtClean="0">
                <a:latin typeface="Meiryo UI" panose="020B0604030504040204" pitchFamily="50" charset="-128"/>
                <a:ea typeface="Meiryo UI" panose="020B0604030504040204" pitchFamily="50" charset="-128"/>
              </a:endParaRPr>
            </a:p>
          </p:txBody>
        </p:sp>
        <p:sp>
          <p:nvSpPr>
            <p:cNvPr id="55" name="大かっこ 54"/>
            <p:cNvSpPr/>
            <p:nvPr/>
          </p:nvSpPr>
          <p:spPr>
            <a:xfrm>
              <a:off x="1761576" y="3017194"/>
              <a:ext cx="1168382" cy="3715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貧困ビジネス対策</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の取組み開始</a:t>
              </a:r>
              <a:endParaRPr lang="en-US" altLang="ja-JP" sz="1050" dirty="0" smtClean="0">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1373286" y="2298552"/>
            <a:ext cx="7668000" cy="1214656"/>
            <a:chOff x="1385545" y="3765676"/>
            <a:chExt cx="7668000" cy="1214656"/>
          </a:xfrm>
        </p:grpSpPr>
        <p:sp>
          <p:nvSpPr>
            <p:cNvPr id="72" name="大かっこ 71"/>
            <p:cNvSpPr/>
            <p:nvPr/>
          </p:nvSpPr>
          <p:spPr>
            <a:xfrm>
              <a:off x="2613082" y="3923473"/>
              <a:ext cx="684000" cy="57283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医療機関の実態調査を実施</a:t>
              </a:r>
              <a:endParaRPr lang="en-US" altLang="ja-JP" sz="1050" dirty="0" smtClean="0">
                <a:latin typeface="Meiryo UI" panose="020B0604030504040204" pitchFamily="50" charset="-128"/>
                <a:ea typeface="Meiryo UI" panose="020B0604030504040204" pitchFamily="50" charset="-128"/>
              </a:endParaRPr>
            </a:p>
          </p:txBody>
        </p:sp>
        <p:sp>
          <p:nvSpPr>
            <p:cNvPr id="80" name="大かっこ 79"/>
            <p:cNvSpPr/>
            <p:nvPr/>
          </p:nvSpPr>
          <p:spPr>
            <a:xfrm>
              <a:off x="4100615" y="3901568"/>
              <a:ext cx="626532" cy="105846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適正化推進チームによる医療機関への個別指導を</a:t>
              </a:r>
              <a:r>
                <a:rPr lang="ja-JP" altLang="en-US" sz="1050" dirty="0">
                  <a:latin typeface="Meiryo UI" panose="020B0604030504040204" pitchFamily="50" charset="-128"/>
                  <a:ea typeface="Meiryo UI" panose="020B0604030504040204" pitchFamily="50" charset="-128"/>
                </a:rPr>
                <a:t>開始</a:t>
              </a:r>
              <a:endParaRPr lang="en-US" altLang="ja-JP" sz="1050" dirty="0" smtClean="0">
                <a:latin typeface="Meiryo UI" panose="020B0604030504040204" pitchFamily="50" charset="-128"/>
                <a:ea typeface="Meiryo UI" panose="020B0604030504040204" pitchFamily="50" charset="-128"/>
              </a:endParaRPr>
            </a:p>
          </p:txBody>
        </p:sp>
        <p:sp>
          <p:nvSpPr>
            <p:cNvPr id="82" name="大かっこ 81"/>
            <p:cNvSpPr/>
            <p:nvPr/>
          </p:nvSpPr>
          <p:spPr>
            <a:xfrm>
              <a:off x="5576365" y="3907575"/>
              <a:ext cx="645908" cy="6645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区で専門職による</a:t>
              </a:r>
              <a:endParaRPr lang="en-US" altLang="ja-JP" sz="1000" dirty="0" smtClean="0">
                <a:latin typeface="Meiryo UI" panose="020B0604030504040204" pitchFamily="50" charset="-128"/>
                <a:ea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rPr>
                <a:t>適正受診支援</a:t>
              </a:r>
              <a:endParaRPr lang="en-US" altLang="ja-JP" sz="1000" dirty="0" smtClean="0">
                <a:latin typeface="Meiryo UI" panose="020B0604030504040204" pitchFamily="50" charset="-128"/>
                <a:ea typeface="Meiryo UI" panose="020B0604030504040204" pitchFamily="50" charset="-128"/>
              </a:endParaRPr>
            </a:p>
          </p:txBody>
        </p:sp>
        <p:sp>
          <p:nvSpPr>
            <p:cNvPr id="84" name="大かっこ 83"/>
            <p:cNvSpPr/>
            <p:nvPr/>
          </p:nvSpPr>
          <p:spPr>
            <a:xfrm>
              <a:off x="6367661" y="4468839"/>
              <a:ext cx="625226" cy="51149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smtClean="0">
                  <a:latin typeface="Meiryo UI" panose="020B0604030504040204" pitchFamily="50" charset="-128"/>
                  <a:ea typeface="Meiryo UI" panose="020B0604030504040204" pitchFamily="50" charset="-128"/>
                </a:rPr>
                <a:t>後発医薬品の使用促進</a:t>
              </a:r>
              <a:endParaRPr lang="en-US" altLang="ja-JP" sz="1000" dirty="0" smtClean="0">
                <a:latin typeface="Meiryo UI" panose="020B0604030504040204" pitchFamily="50" charset="-128"/>
                <a:ea typeface="Meiryo UI" panose="020B0604030504040204" pitchFamily="50" charset="-128"/>
              </a:endParaRPr>
            </a:p>
          </p:txBody>
        </p:sp>
        <p:sp>
          <p:nvSpPr>
            <p:cNvPr id="86" name="大かっこ 85"/>
            <p:cNvSpPr/>
            <p:nvPr/>
          </p:nvSpPr>
          <p:spPr>
            <a:xfrm>
              <a:off x="6342326" y="3910399"/>
              <a:ext cx="648000" cy="53119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80" dirty="0" smtClean="0">
                  <a:latin typeface="Meiryo UI" panose="020B0604030504040204" pitchFamily="50" charset="-128"/>
                  <a:ea typeface="Meiryo UI" panose="020B0604030504040204" pitchFamily="50" charset="-128"/>
                </a:rPr>
                <a:t>専門職による巡回適正受診支援</a:t>
              </a:r>
              <a:endParaRPr lang="en-US" altLang="ja-JP" sz="980" dirty="0" smtClean="0">
                <a:latin typeface="Meiryo UI" panose="020B0604030504040204" pitchFamily="50" charset="-128"/>
                <a:ea typeface="Meiryo UI" panose="020B0604030504040204" pitchFamily="50" charset="-128"/>
              </a:endParaRPr>
            </a:p>
          </p:txBody>
        </p:sp>
        <p:sp>
          <p:nvSpPr>
            <p:cNvPr id="56" name="大かっこ 55"/>
            <p:cNvSpPr/>
            <p:nvPr/>
          </p:nvSpPr>
          <p:spPr>
            <a:xfrm>
              <a:off x="7874801" y="3910718"/>
              <a:ext cx="576000" cy="92082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smtClean="0">
                  <a:latin typeface="Meiryo UI" panose="020B0604030504040204" pitchFamily="50" charset="-128"/>
                  <a:ea typeface="Meiryo UI" panose="020B0604030504040204" pitchFamily="50" charset="-128"/>
                </a:rPr>
                <a:t>全区に専門職を配置し、適正受診支援の体制</a:t>
              </a:r>
              <a:endParaRPr lang="en-US" altLang="ja-JP" sz="1000" dirty="0" smtClean="0">
                <a:latin typeface="Meiryo UI" panose="020B0604030504040204" pitchFamily="50" charset="-128"/>
                <a:ea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rPr>
                <a:t>強化</a:t>
              </a:r>
              <a:endParaRPr lang="en-US" altLang="ja-JP" sz="1000" dirty="0" smtClean="0">
                <a:latin typeface="Meiryo UI" panose="020B0604030504040204" pitchFamily="50" charset="-128"/>
                <a:ea typeface="Meiryo UI" panose="020B0604030504040204" pitchFamily="50" charset="-128"/>
              </a:endParaRPr>
            </a:p>
          </p:txBody>
        </p:sp>
        <p:sp>
          <p:nvSpPr>
            <p:cNvPr id="60" name="大かっこ 59"/>
            <p:cNvSpPr/>
            <p:nvPr/>
          </p:nvSpPr>
          <p:spPr>
            <a:xfrm>
              <a:off x="7130851" y="3906531"/>
              <a:ext cx="648000" cy="6516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smtClean="0">
                  <a:latin typeface="Meiryo UI" panose="020B0604030504040204" pitchFamily="50" charset="-128"/>
                  <a:ea typeface="Meiryo UI" panose="020B0604030504040204" pitchFamily="50" charset="-128"/>
                </a:rPr>
                <a:t>専門職</a:t>
              </a:r>
              <a:endParaRPr lang="en-US" altLang="ja-JP" sz="1000" dirty="0" smtClean="0">
                <a:latin typeface="Meiryo UI" panose="020B0604030504040204" pitchFamily="50" charset="-128"/>
                <a:ea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rPr>
                <a:t>による</a:t>
              </a:r>
              <a:endParaRPr lang="en-US" altLang="ja-JP" sz="1000" dirty="0" smtClean="0">
                <a:latin typeface="Meiryo UI" panose="020B0604030504040204" pitchFamily="50" charset="-128"/>
                <a:ea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rPr>
                <a:t>重複処方</a:t>
              </a:r>
              <a:r>
                <a:rPr lang="ja-JP" altLang="en-US" sz="1000" dirty="0">
                  <a:latin typeface="Meiryo UI" panose="020B0604030504040204" pitchFamily="50" charset="-128"/>
                  <a:ea typeface="Meiryo UI" panose="020B0604030504040204" pitchFamily="50" charset="-128"/>
                </a:rPr>
                <a:t>対策</a:t>
              </a:r>
              <a:endParaRPr lang="en-US" altLang="ja-JP" sz="1000" dirty="0" smtClean="0">
                <a:latin typeface="Meiryo UI" panose="020B0604030504040204" pitchFamily="50" charset="-128"/>
                <a:ea typeface="Meiryo UI" panose="020B0604030504040204" pitchFamily="50" charset="-128"/>
              </a:endParaRPr>
            </a:p>
          </p:txBody>
        </p:sp>
        <p:cxnSp>
          <p:nvCxnSpPr>
            <p:cNvPr id="70" name="直線矢印コネクタ 69"/>
            <p:cNvCxnSpPr/>
            <p:nvPr/>
          </p:nvCxnSpPr>
          <p:spPr>
            <a:xfrm flipV="1">
              <a:off x="1385545" y="3834866"/>
              <a:ext cx="7668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1" name="フローチャート: 結合子 58"/>
            <p:cNvSpPr>
              <a:spLocks noChangeAspect="1"/>
            </p:cNvSpPr>
            <p:nvPr/>
          </p:nvSpPr>
          <p:spPr>
            <a:xfrm>
              <a:off x="2912461" y="3778920"/>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1" name="フローチャート: 結合子 58"/>
            <p:cNvSpPr>
              <a:spLocks noChangeAspect="1"/>
            </p:cNvSpPr>
            <p:nvPr/>
          </p:nvSpPr>
          <p:spPr>
            <a:xfrm>
              <a:off x="4373345" y="3772300"/>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5" name="フローチャート: 結合子 58"/>
            <p:cNvSpPr>
              <a:spLocks noChangeAspect="1"/>
            </p:cNvSpPr>
            <p:nvPr/>
          </p:nvSpPr>
          <p:spPr>
            <a:xfrm>
              <a:off x="5852083" y="3772300"/>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7" name="フローチャート: 結合子 58"/>
            <p:cNvSpPr>
              <a:spLocks noChangeAspect="1"/>
            </p:cNvSpPr>
            <p:nvPr/>
          </p:nvSpPr>
          <p:spPr>
            <a:xfrm>
              <a:off x="6642461" y="3765676"/>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7" name="フローチャート: 結合子 58"/>
            <p:cNvSpPr>
              <a:spLocks noChangeAspect="1"/>
            </p:cNvSpPr>
            <p:nvPr/>
          </p:nvSpPr>
          <p:spPr>
            <a:xfrm>
              <a:off x="8087658" y="3778300"/>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1" name="フローチャート: 結合子 58"/>
            <p:cNvSpPr>
              <a:spLocks noChangeAspect="1"/>
            </p:cNvSpPr>
            <p:nvPr/>
          </p:nvSpPr>
          <p:spPr>
            <a:xfrm>
              <a:off x="7354960" y="3775467"/>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cxnSp>
        <p:nvCxnSpPr>
          <p:cNvPr id="63" name="直線コネクタ 62"/>
          <p:cNvCxnSpPr/>
          <p:nvPr/>
        </p:nvCxnSpPr>
        <p:spPr>
          <a:xfrm>
            <a:off x="816431" y="3658926"/>
            <a:ext cx="8244000" cy="0"/>
          </a:xfrm>
          <a:prstGeom prst="line">
            <a:avLst/>
          </a:prstGeom>
          <a:ln w="19050">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64" name="角丸四角形 63"/>
          <p:cNvSpPr/>
          <p:nvPr/>
        </p:nvSpPr>
        <p:spPr>
          <a:xfrm>
            <a:off x="1123111" y="2600727"/>
            <a:ext cx="180000" cy="62936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sp>
        <p:nvSpPr>
          <p:cNvPr id="65" name="角丸四角形 64"/>
          <p:cNvSpPr/>
          <p:nvPr/>
        </p:nvSpPr>
        <p:spPr>
          <a:xfrm>
            <a:off x="1101763" y="4226368"/>
            <a:ext cx="180000" cy="62936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sp>
        <p:nvSpPr>
          <p:cNvPr id="67" name="角丸四角形 66"/>
          <p:cNvSpPr/>
          <p:nvPr/>
        </p:nvSpPr>
        <p:spPr>
          <a:xfrm>
            <a:off x="1124133" y="5714627"/>
            <a:ext cx="180000" cy="62936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sp>
        <p:nvSpPr>
          <p:cNvPr id="66" name="フローチャート: 結合子 58"/>
          <p:cNvSpPr>
            <a:spLocks noChangeAspect="1"/>
          </p:cNvSpPr>
          <p:nvPr/>
        </p:nvSpPr>
        <p:spPr>
          <a:xfrm>
            <a:off x="8095965" y="52150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大かっこ 68"/>
          <p:cNvSpPr/>
          <p:nvPr/>
        </p:nvSpPr>
        <p:spPr>
          <a:xfrm>
            <a:off x="7836914" y="5358535"/>
            <a:ext cx="641426" cy="95864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a:latin typeface="Meiryo UI" panose="020B0604030504040204" pitchFamily="50" charset="-128"/>
                <a:ea typeface="Meiryo UI" panose="020B0604030504040204" pitchFamily="50" charset="-128"/>
              </a:rPr>
              <a:t>生活保護制度</a:t>
            </a:r>
            <a:r>
              <a:rPr lang="ja-JP" altLang="en-US" sz="1050" dirty="0" smtClean="0">
                <a:latin typeface="Meiryo UI" panose="020B0604030504040204" pitchFamily="50" charset="-128"/>
                <a:ea typeface="Meiryo UI" panose="020B0604030504040204" pitchFamily="50" charset="-128"/>
              </a:rPr>
              <a:t>の改正にかかる</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要望 </a:t>
            </a:r>
            <a:endParaRPr lang="en-US" altLang="ja-JP" sz="1050" dirty="0" smtClean="0">
              <a:latin typeface="Meiryo UI" panose="020B0604030504040204" pitchFamily="50" charset="-128"/>
              <a:ea typeface="Meiryo UI" panose="020B0604030504040204" pitchFamily="50" charset="-128"/>
            </a:endParaRPr>
          </a:p>
        </p:txBody>
      </p:sp>
      <p:sp>
        <p:nvSpPr>
          <p:cNvPr id="62" name="フローチャート: 結合子 58"/>
          <p:cNvSpPr>
            <a:spLocks noChangeAspect="1"/>
          </p:cNvSpPr>
          <p:nvPr/>
        </p:nvSpPr>
        <p:spPr>
          <a:xfrm>
            <a:off x="2181188" y="52077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大かっこ 57"/>
          <p:cNvSpPr/>
          <p:nvPr/>
        </p:nvSpPr>
        <p:spPr>
          <a:xfrm>
            <a:off x="8517684" y="2454137"/>
            <a:ext cx="576000" cy="92082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局</a:t>
            </a:r>
            <a:r>
              <a:rPr lang="ja-JP" altLang="en-US" sz="1000" dirty="0" smtClean="0">
                <a:solidFill>
                  <a:schemeClr val="tx1"/>
                </a:solidFill>
                <a:latin typeface="Meiryo UI" panose="020B0604030504040204" pitchFamily="50" charset="-128"/>
                <a:ea typeface="Meiryo UI" panose="020B0604030504040204" pitchFamily="50" charset="-128"/>
              </a:rPr>
              <a:t>に専門職を配置し、適正受診支援の体制</a:t>
            </a:r>
            <a:endParaRPr lang="en-US" altLang="ja-JP" sz="1000" dirty="0" smtClean="0">
              <a:solidFill>
                <a:schemeClr val="tx1"/>
              </a:solidFill>
              <a:latin typeface="Meiryo UI" panose="020B0604030504040204" pitchFamily="50" charset="-128"/>
              <a:ea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rPr>
              <a:t>強化</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59" name="フローチャート: 結合子 58"/>
          <p:cNvSpPr>
            <a:spLocks noChangeAspect="1"/>
          </p:cNvSpPr>
          <p:nvPr/>
        </p:nvSpPr>
        <p:spPr>
          <a:xfrm>
            <a:off x="8710843" y="2298552"/>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101</a:t>
            </a:fld>
            <a:endParaRPr lang="ja-JP" altLang="en-US"/>
          </a:p>
        </p:txBody>
      </p:sp>
    </p:spTree>
    <p:extLst>
      <p:ext uri="{BB962C8B-B14F-4D97-AF65-F5344CB8AC3E}">
        <p14:creationId xmlns:p14="http://schemas.microsoft.com/office/powerpoint/2010/main" val="13149647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283336" y="1815059"/>
            <a:ext cx="4371211" cy="2274005"/>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1604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145768" y="643527"/>
            <a:ext cx="8998231" cy="4431983"/>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前</a:t>
            </a:r>
            <a:r>
              <a:rPr lang="ja-JP" altLang="en-US" sz="1400" b="1" dirty="0" smtClean="0">
                <a:solidFill>
                  <a:srgbClr val="000000"/>
                </a:solidFill>
                <a:latin typeface="Meiryo UI" panose="020B0604030504040204" pitchFamily="50" charset="-128"/>
                <a:ea typeface="Meiryo UI" panose="020B0604030504040204" pitchFamily="50" charset="-128"/>
              </a:rPr>
              <a:t>の施策・状況＞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・生活保護については、高齢化の進展などにより受給者の増加が続いていたが、</a:t>
            </a:r>
            <a:r>
              <a:rPr lang="en-US" altLang="ja-JP" sz="1400" dirty="0" smtClean="0">
                <a:solidFill>
                  <a:srgbClr val="000000"/>
                </a:solidFill>
                <a:latin typeface="Meiryo UI" panose="020B0604030504040204" pitchFamily="50" charset="-128"/>
                <a:ea typeface="Meiryo UI" panose="020B0604030504040204" pitchFamily="50" charset="-128"/>
              </a:rPr>
              <a:t>2008</a:t>
            </a:r>
            <a:r>
              <a:rPr lang="ja-JP" altLang="en-US" sz="1400" dirty="0" smtClean="0">
                <a:solidFill>
                  <a:srgbClr val="000000"/>
                </a:solidFill>
                <a:latin typeface="Meiryo UI" panose="020B0604030504040204" pitchFamily="50" charset="-128"/>
                <a:ea typeface="Meiryo UI" panose="020B0604030504040204" pitchFamily="50" charset="-128"/>
              </a:rPr>
              <a:t>年秋以降、リーマンショックに端を発した</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en-US" altLang="ja-JP" sz="1400" dirty="0" smtClean="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景気の急速な後退などにより生活保護申請・受給者は急増し、その財源負担により財政を大きく圧迫していた。</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・そのような状況の中、生活保護の適正化に向けては</a:t>
            </a:r>
            <a:r>
              <a:rPr lang="ja-JP" altLang="en-US" sz="1400" dirty="0">
                <a:solidFill>
                  <a:srgbClr val="000000"/>
                </a:solidFill>
                <a:latin typeface="Meiryo UI" panose="020B0604030504040204" pitchFamily="50" charset="-128"/>
                <a:ea typeface="Meiryo UI" panose="020B0604030504040204" pitchFamily="50" charset="-128"/>
              </a:rPr>
              <a:t>、生活保護受給者等への</a:t>
            </a:r>
            <a:r>
              <a:rPr lang="ja-JP" altLang="en-US" sz="1400" b="1" dirty="0" smtClean="0">
                <a:latin typeface="Meiryo UI" panose="020B0604030504040204" pitchFamily="50" charset="-128"/>
                <a:ea typeface="Meiryo UI" panose="020B0604030504040204" pitchFamily="50" charset="-128"/>
              </a:rPr>
              <a:t>就労自立</a:t>
            </a:r>
            <a:r>
              <a:rPr lang="ja-JP" altLang="en-US" sz="1400" b="1" dirty="0" smtClean="0">
                <a:solidFill>
                  <a:srgbClr val="000000"/>
                </a:solidFill>
                <a:latin typeface="Meiryo UI" panose="020B0604030504040204" pitchFamily="50" charset="-128"/>
                <a:ea typeface="Meiryo UI" panose="020B0604030504040204" pitchFamily="50" charset="-128"/>
              </a:rPr>
              <a:t>支援、</a:t>
            </a:r>
            <a:r>
              <a:rPr lang="ja-JP" altLang="en-US" sz="1400" dirty="0">
                <a:solidFill>
                  <a:srgbClr val="000000"/>
                </a:solidFill>
                <a:latin typeface="Meiryo UI" panose="020B0604030504040204" pitchFamily="50" charset="-128"/>
                <a:ea typeface="Meiryo UI" panose="020B0604030504040204" pitchFamily="50" charset="-128"/>
              </a:rPr>
              <a:t>生活保護費の</a:t>
            </a:r>
            <a:r>
              <a:rPr lang="ja-JP" altLang="en-US" sz="1400" dirty="0" smtClean="0">
                <a:solidFill>
                  <a:srgbClr val="000000"/>
                </a:solidFill>
                <a:latin typeface="Meiryo UI" panose="020B0604030504040204" pitchFamily="50" charset="-128"/>
                <a:ea typeface="Meiryo UI" panose="020B0604030504040204" pitchFamily="50" charset="-128"/>
              </a:rPr>
              <a:t>約半分を占め</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400" dirty="0" err="1" smtClean="0">
                <a:solidFill>
                  <a:srgbClr val="000000"/>
                </a:solidFill>
                <a:latin typeface="Meiryo UI" panose="020B0604030504040204" pitchFamily="50" charset="-128"/>
                <a:ea typeface="Meiryo UI" panose="020B0604030504040204" pitchFamily="50" charset="-128"/>
              </a:rPr>
              <a:t>る</a:t>
            </a:r>
            <a:r>
              <a:rPr lang="ja-JP" altLang="en-US" sz="1400" b="1" dirty="0" smtClean="0">
                <a:solidFill>
                  <a:srgbClr val="000000"/>
                </a:solidFill>
                <a:latin typeface="Meiryo UI" panose="020B0604030504040204" pitchFamily="50" charset="-128"/>
                <a:ea typeface="Meiryo UI" panose="020B0604030504040204" pitchFamily="50" charset="-128"/>
              </a:rPr>
              <a:t>医療</a:t>
            </a:r>
            <a:r>
              <a:rPr lang="ja-JP" altLang="en-US" sz="1400" b="1" dirty="0">
                <a:solidFill>
                  <a:srgbClr val="000000"/>
                </a:solidFill>
                <a:latin typeface="Meiryo UI" panose="020B0604030504040204" pitchFamily="50" charset="-128"/>
                <a:ea typeface="Meiryo UI" panose="020B0604030504040204" pitchFamily="50" charset="-128"/>
              </a:rPr>
              <a:t>扶助の適正化</a:t>
            </a:r>
            <a:r>
              <a:rPr lang="ja-JP" altLang="en-US" sz="1400" dirty="0">
                <a:solidFill>
                  <a:srgbClr val="000000"/>
                </a:solidFill>
                <a:latin typeface="Meiryo UI" panose="020B0604030504040204" pitchFamily="50" charset="-128"/>
                <a:ea typeface="Meiryo UI" panose="020B0604030504040204" pitchFamily="50" charset="-128"/>
              </a:rPr>
              <a:t>、いわゆる</a:t>
            </a:r>
            <a:r>
              <a:rPr lang="ja-JP" altLang="en-US" sz="1400" dirty="0" smtClean="0">
                <a:solidFill>
                  <a:srgbClr val="000000"/>
                </a:solidFill>
                <a:latin typeface="Meiryo UI" panose="020B0604030504040204" pitchFamily="50" charset="-128"/>
                <a:ea typeface="Meiryo UI" panose="020B0604030504040204" pitchFamily="50" charset="-128"/>
              </a:rPr>
              <a:t>「貧困ビジネス」などの</a:t>
            </a:r>
            <a:r>
              <a:rPr lang="ja-JP" altLang="en-US" sz="1400" b="1" dirty="0" smtClean="0">
                <a:solidFill>
                  <a:srgbClr val="000000"/>
                </a:solidFill>
                <a:latin typeface="Meiryo UI" panose="020B0604030504040204" pitchFamily="50" charset="-128"/>
                <a:ea typeface="Meiryo UI" panose="020B0604030504040204" pitchFamily="50" charset="-128"/>
              </a:rPr>
              <a:t>不正受給対策</a:t>
            </a:r>
            <a:r>
              <a:rPr lang="ja-JP" altLang="en-US" sz="1400" dirty="0" smtClean="0">
                <a:solidFill>
                  <a:srgbClr val="000000"/>
                </a:solidFill>
                <a:latin typeface="Meiryo UI" panose="020B0604030504040204" pitchFamily="50" charset="-128"/>
                <a:ea typeface="Meiryo UI" panose="020B0604030504040204" pitchFamily="50" charset="-128"/>
              </a:rPr>
              <a:t>の３つを柱として、取組みを一層強化する必要があった。</a:t>
            </a:r>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取組み＞　　</a:t>
            </a:r>
            <a:endParaRPr lang="en-US" altLang="ja-JP" sz="14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1996019" y="4156950"/>
            <a:ext cx="5056094" cy="467791"/>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grpSp>
        <p:nvGrpSpPr>
          <p:cNvPr id="4" name="グループ化 3"/>
          <p:cNvGrpSpPr/>
          <p:nvPr/>
        </p:nvGrpSpPr>
        <p:grpSpPr>
          <a:xfrm>
            <a:off x="3226322" y="4851050"/>
            <a:ext cx="2559600" cy="1724673"/>
            <a:chOff x="3226322" y="4851050"/>
            <a:chExt cx="2559600" cy="1724673"/>
          </a:xfrm>
        </p:grpSpPr>
        <p:sp>
          <p:nvSpPr>
            <p:cNvPr id="22" name="角丸四角形 21"/>
            <p:cNvSpPr/>
            <p:nvPr/>
          </p:nvSpPr>
          <p:spPr>
            <a:xfrm>
              <a:off x="3226322" y="5049131"/>
              <a:ext cx="2559600" cy="152659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角丸四角形 24"/>
            <p:cNvSpPr/>
            <p:nvPr/>
          </p:nvSpPr>
          <p:spPr>
            <a:xfrm>
              <a:off x="3522169" y="4851050"/>
              <a:ext cx="2005173" cy="3464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651672" y="4873451"/>
              <a:ext cx="1904689"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(2)</a:t>
              </a:r>
              <a:r>
                <a:rPr lang="ja-JP" altLang="en-US" sz="1400" b="1" dirty="0" smtClean="0">
                  <a:latin typeface="Meiryo UI" panose="020B0604030504040204" pitchFamily="50" charset="-128"/>
                  <a:ea typeface="Meiryo UI" panose="020B0604030504040204" pitchFamily="50" charset="-128"/>
                </a:rPr>
                <a:t>医療扶助の適正化</a:t>
              </a:r>
              <a:endParaRPr lang="en-US" altLang="ja-JP" sz="1400" b="1" dirty="0">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6022163" y="4843235"/>
            <a:ext cx="2558993" cy="1713066"/>
            <a:chOff x="504967" y="4862657"/>
            <a:chExt cx="2558993" cy="1713066"/>
          </a:xfrm>
        </p:grpSpPr>
        <p:sp>
          <p:nvSpPr>
            <p:cNvPr id="17" name="角丸四角形 16"/>
            <p:cNvSpPr/>
            <p:nvPr/>
          </p:nvSpPr>
          <p:spPr>
            <a:xfrm>
              <a:off x="504967" y="5049131"/>
              <a:ext cx="2558993" cy="152659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角丸四角形 23"/>
            <p:cNvSpPr/>
            <p:nvPr/>
          </p:nvSpPr>
          <p:spPr>
            <a:xfrm>
              <a:off x="781863" y="4862657"/>
              <a:ext cx="2005200" cy="3464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053615" y="4863116"/>
              <a:ext cx="1560042"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rPr>
                <a:t>不正</a:t>
              </a:r>
              <a:r>
                <a:rPr lang="ja-JP" altLang="en-US" sz="1400" b="1" dirty="0">
                  <a:latin typeface="Meiryo UI" panose="020B0604030504040204" pitchFamily="50" charset="-128"/>
                  <a:ea typeface="Meiryo UI" panose="020B0604030504040204" pitchFamily="50" charset="-128"/>
                </a:rPr>
                <a:t>受給</a:t>
              </a:r>
              <a:r>
                <a:rPr lang="ja-JP" altLang="en-US" sz="1400" b="1" dirty="0" smtClean="0">
                  <a:latin typeface="Meiryo UI" panose="020B0604030504040204" pitchFamily="50" charset="-128"/>
                  <a:ea typeface="Meiryo UI" panose="020B0604030504040204" pitchFamily="50" charset="-128"/>
                </a:rPr>
                <a:t>対策</a:t>
              </a:r>
              <a:endParaRPr lang="en-US" altLang="ja-JP" sz="1400" b="1" dirty="0">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420875" y="4851050"/>
            <a:ext cx="2559600" cy="1744356"/>
            <a:chOff x="5950303" y="4841255"/>
            <a:chExt cx="2559600" cy="1744356"/>
          </a:xfrm>
        </p:grpSpPr>
        <p:sp>
          <p:nvSpPr>
            <p:cNvPr id="23" name="角丸四角形 22"/>
            <p:cNvSpPr/>
            <p:nvPr/>
          </p:nvSpPr>
          <p:spPr>
            <a:xfrm>
              <a:off x="5950303" y="5059019"/>
              <a:ext cx="2559600" cy="152659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角丸四角形 20"/>
            <p:cNvSpPr/>
            <p:nvPr/>
          </p:nvSpPr>
          <p:spPr>
            <a:xfrm>
              <a:off x="6227503" y="4841255"/>
              <a:ext cx="2005200" cy="3464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498265" y="4864289"/>
              <a:ext cx="1560042"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rPr>
                <a:t>就労自立支援</a:t>
              </a:r>
              <a:endParaRPr lang="en-US" altLang="ja-JP" sz="1400" b="1" dirty="0">
                <a:latin typeface="Meiryo UI" panose="020B0604030504040204" pitchFamily="50" charset="-128"/>
                <a:ea typeface="Meiryo UI" panose="020B0604030504040204" pitchFamily="50" charset="-128"/>
              </a:endParaRPr>
            </a:p>
          </p:txBody>
        </p:sp>
      </p:grpSp>
      <p:sp>
        <p:nvSpPr>
          <p:cNvPr id="27" name="スライド番号プレースホルダー 1"/>
          <p:cNvSpPr txBox="1">
            <a:spLocks/>
          </p:cNvSpPr>
          <p:nvPr/>
        </p:nvSpPr>
        <p:spPr>
          <a:xfrm>
            <a:off x="5205539" y="6527837"/>
            <a:ext cx="350643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改革取組みの詳細は次ページ以降に記載</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092896" y="5278853"/>
            <a:ext cx="2412840" cy="1415772"/>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■「適正化推進チーム」の</a:t>
            </a:r>
            <a:r>
              <a:rPr lang="ja-JP" altLang="en-US" sz="1400" dirty="0" smtClean="0">
                <a:latin typeface="Meiryo UI" panose="020B0604030504040204" pitchFamily="50" charset="-128"/>
                <a:ea typeface="Meiryo UI" panose="020B0604030504040204" pitchFamily="50" charset="-128"/>
              </a:rPr>
              <a:t>設置</a:t>
            </a:r>
            <a:endParaRPr lang="en-US" altLang="ja-JP" sz="14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■「不正受給調査専任チーム</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の設置</a:t>
            </a:r>
            <a:endParaRPr lang="en-US" altLang="ja-JP" sz="14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■貧困ビジネス対策等</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31124" y="5326941"/>
            <a:ext cx="2339102" cy="1169551"/>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■総合就職サポート事業</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■生活保護受給者等就労自</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立促進事業</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sp>
        <p:nvSpPr>
          <p:cNvPr id="30" name="正方形/長方形 29"/>
          <p:cNvSpPr/>
          <p:nvPr/>
        </p:nvSpPr>
        <p:spPr>
          <a:xfrm>
            <a:off x="967335" y="1920740"/>
            <a:ext cx="2022746" cy="307777"/>
          </a:xfrm>
          <a:prstGeom prst="rect">
            <a:avLst/>
          </a:prstGeom>
          <a:noFill/>
        </p:spPr>
        <p:txBody>
          <a:bodyPr wrap="square">
            <a:spAutoFit/>
          </a:bodyPr>
          <a:lstStyle/>
          <a:p>
            <a:r>
              <a:rPr lang="ja-JP" altLang="en-US" sz="1200" b="1" u="sng" dirty="0" smtClean="0">
                <a:solidFill>
                  <a:srgbClr val="000000"/>
                </a:solidFill>
                <a:latin typeface="Meiryo UI" panose="020B0604030504040204" pitchFamily="50" charset="-128"/>
                <a:ea typeface="Meiryo UI" panose="020B0604030504040204" pitchFamily="50" charset="-128"/>
              </a:rPr>
              <a:t>大阪市の被保護人員の推移</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10249" y="1748697"/>
            <a:ext cx="688414" cy="215444"/>
          </a:xfrm>
          <a:prstGeom prst="rect">
            <a:avLst/>
          </a:prstGeom>
          <a:noFill/>
        </p:spPr>
        <p:txBody>
          <a:bodyPr wrap="square" rtlCol="0">
            <a:spAutoFit/>
          </a:bodyPr>
          <a:lstStyle/>
          <a:p>
            <a:pPr algn="ctr"/>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人</a:t>
            </a:r>
            <a:r>
              <a:rPr lang="en-US" altLang="ja-JP" sz="800" dirty="0" smtClean="0">
                <a:latin typeface="Meiryo UI" panose="020B0604030504040204" pitchFamily="50" charset="-128"/>
                <a:ea typeface="Meiryo UI" panose="020B0604030504040204" pitchFamily="50" charset="-128"/>
              </a:rPr>
              <a:t>)</a:t>
            </a:r>
          </a:p>
        </p:txBody>
      </p:sp>
      <p:cxnSp>
        <p:nvCxnSpPr>
          <p:cNvPr id="5" name="直線矢印コネクタ 4"/>
          <p:cNvCxnSpPr/>
          <p:nvPr/>
        </p:nvCxnSpPr>
        <p:spPr>
          <a:xfrm flipV="1">
            <a:off x="1053615" y="2569259"/>
            <a:ext cx="1225946" cy="2769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flipV="1">
            <a:off x="2647063" y="1838851"/>
            <a:ext cx="1190841" cy="644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星 24 11"/>
          <p:cNvSpPr/>
          <p:nvPr/>
        </p:nvSpPr>
        <p:spPr>
          <a:xfrm>
            <a:off x="2276196" y="2225568"/>
            <a:ext cx="497988" cy="454541"/>
          </a:xfrm>
          <a:prstGeom prst="star24">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191797" y="2291236"/>
            <a:ext cx="688414" cy="338554"/>
          </a:xfrm>
          <a:prstGeom prst="rect">
            <a:avLst/>
          </a:prstGeom>
          <a:noFill/>
        </p:spPr>
        <p:txBody>
          <a:bodyPr wrap="square" rtlCol="0">
            <a:spAutoFit/>
          </a:bodyPr>
          <a:lstStyle/>
          <a:p>
            <a:pPr algn="ctr"/>
            <a:r>
              <a:rPr lang="ja-JP" altLang="en-US" sz="800" b="1" dirty="0" smtClean="0">
                <a:latin typeface="Meiryo UI" panose="020B0604030504040204" pitchFamily="50" charset="-128"/>
                <a:ea typeface="Meiryo UI" panose="020B0604030504040204" pitchFamily="50" charset="-128"/>
              </a:rPr>
              <a:t>リーマン</a:t>
            </a:r>
            <a:endParaRPr lang="en-US" altLang="ja-JP" sz="800" b="1" dirty="0" smtClean="0">
              <a:latin typeface="Meiryo UI" panose="020B0604030504040204" pitchFamily="50" charset="-128"/>
              <a:ea typeface="Meiryo UI" panose="020B0604030504040204" pitchFamily="50" charset="-128"/>
            </a:endParaRPr>
          </a:p>
          <a:p>
            <a:pPr algn="ctr"/>
            <a:r>
              <a:rPr lang="ja-JP" altLang="en-US" sz="800" b="1" dirty="0" smtClean="0">
                <a:latin typeface="Meiryo UI" panose="020B0604030504040204" pitchFamily="50" charset="-128"/>
                <a:ea typeface="Meiryo UI" panose="020B0604030504040204" pitchFamily="50" charset="-128"/>
              </a:rPr>
              <a:t>ショック</a:t>
            </a:r>
            <a:endParaRPr lang="en-US" altLang="ja-JP" sz="800" b="1" dirty="0" smtClean="0">
              <a:latin typeface="Meiryo UI" panose="020B0604030504040204" pitchFamily="50" charset="-128"/>
              <a:ea typeface="Meiryo UI" panose="020B0604030504040204" pitchFamily="50" charset="-128"/>
            </a:endParaRPr>
          </a:p>
        </p:txBody>
      </p:sp>
      <p:sp>
        <p:nvSpPr>
          <p:cNvPr id="36" name="正方形/長方形 35"/>
          <p:cNvSpPr/>
          <p:nvPr/>
        </p:nvSpPr>
        <p:spPr>
          <a:xfrm>
            <a:off x="6945495" y="1896922"/>
            <a:ext cx="2022746" cy="307777"/>
          </a:xfrm>
          <a:prstGeom prst="rect">
            <a:avLst/>
          </a:prstGeom>
          <a:noFill/>
          <a:ln>
            <a:noFill/>
          </a:ln>
        </p:spPr>
        <p:txBody>
          <a:bodyPr wrap="square">
            <a:spAutoFit/>
          </a:bodyPr>
          <a:lstStyle/>
          <a:p>
            <a:r>
              <a:rPr lang="ja-JP" altLang="en-US" sz="1200" b="1" u="sng" dirty="0" smtClean="0">
                <a:solidFill>
                  <a:srgbClr val="000000"/>
                </a:solidFill>
                <a:latin typeface="Meiryo UI" panose="020B0604030504040204" pitchFamily="50" charset="-128"/>
                <a:ea typeface="Meiryo UI" panose="020B0604030504040204" pitchFamily="50" charset="-128"/>
              </a:rPr>
              <a:t>生活保護費の内訳の推移</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351824" y="5303199"/>
            <a:ext cx="2452916" cy="1415772"/>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指定医療機関に対する</a:t>
            </a:r>
            <a:r>
              <a:rPr lang="ja-JP" altLang="en-US" sz="1400" dirty="0" smtClean="0">
                <a:latin typeface="Meiryo UI" panose="020B0604030504040204" pitchFamily="50" charset="-128"/>
                <a:ea typeface="Meiryo UI" panose="020B0604030504040204" pitchFamily="50" charset="-128"/>
              </a:rPr>
              <a:t>個別</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指導</a:t>
            </a:r>
            <a:endParaRPr lang="en-US" altLang="ja-JP" sz="14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適正</a:t>
            </a:r>
            <a:r>
              <a:rPr lang="ja-JP" altLang="en-US" sz="1400" dirty="0" smtClean="0">
                <a:latin typeface="Meiryo UI" panose="020B0604030504040204" pitchFamily="50" charset="-128"/>
                <a:ea typeface="Meiryo UI" panose="020B0604030504040204" pitchFamily="50" charset="-128"/>
              </a:rPr>
              <a:t>受診支援事業</a:t>
            </a:r>
            <a:endParaRPr lang="en-US" altLang="ja-JP" sz="14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■後発医薬品の使用</a:t>
            </a:r>
            <a:r>
              <a:rPr lang="ja-JP" altLang="en-US" sz="1400" dirty="0" smtClean="0">
                <a:latin typeface="Meiryo UI" panose="020B0604030504040204" pitchFamily="50" charset="-128"/>
                <a:ea typeface="Meiryo UI" panose="020B0604030504040204" pitchFamily="50" charset="-128"/>
              </a:rPr>
              <a:t>促進 など</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4"/>
          <a:stretch>
            <a:fillRect/>
          </a:stretch>
        </p:blipFill>
        <p:spPr>
          <a:xfrm>
            <a:off x="4644051" y="1819813"/>
            <a:ext cx="4541914" cy="2267909"/>
          </a:xfrm>
          <a:prstGeom prst="rect">
            <a:avLst/>
          </a:prstGeom>
        </p:spPr>
      </p:pic>
      <p:sp>
        <p:nvSpPr>
          <p:cNvPr id="37" name="テキスト ボックス 36"/>
          <p:cNvSpPr txBox="1"/>
          <p:nvPr/>
        </p:nvSpPr>
        <p:spPr>
          <a:xfrm>
            <a:off x="4819463" y="1747738"/>
            <a:ext cx="688414" cy="215444"/>
          </a:xfrm>
          <a:prstGeom prst="rect">
            <a:avLst/>
          </a:prstGeom>
          <a:noFill/>
        </p:spPr>
        <p:txBody>
          <a:bodyPr wrap="square" rtlCol="0">
            <a:spAutoFit/>
          </a:bodyPr>
          <a:lstStyle/>
          <a:p>
            <a:pPr algn="ctr"/>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p>
        </p:txBody>
      </p:sp>
      <p:sp>
        <p:nvSpPr>
          <p:cNvPr id="18" name="スライド番号プレースホルダー 17"/>
          <p:cNvSpPr>
            <a:spLocks noGrp="1"/>
          </p:cNvSpPr>
          <p:nvPr>
            <p:ph type="sldNum" sz="quarter" idx="12"/>
          </p:nvPr>
        </p:nvSpPr>
        <p:spPr/>
        <p:txBody>
          <a:bodyPr/>
          <a:lstStyle/>
          <a:p>
            <a:fld id="{138CA411-231B-42B9-AF63-97A64194AA60}" type="slidenum">
              <a:rPr lang="ja-JP" altLang="en-US" smtClean="0"/>
              <a:pPr/>
              <a:t>102</a:t>
            </a:fld>
            <a:endParaRPr lang="ja-JP" altLang="en-US"/>
          </a:p>
        </p:txBody>
      </p:sp>
    </p:spTree>
    <p:extLst>
      <p:ext uri="{BB962C8B-B14F-4D97-AF65-F5344CB8AC3E}">
        <p14:creationId xmlns:p14="http://schemas.microsoft.com/office/powerpoint/2010/main" val="3156117934"/>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48838" y="762018"/>
            <a:ext cx="8384858" cy="221254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（１）　就労</a:t>
            </a:r>
            <a:r>
              <a:rPr lang="ja-JP" altLang="en-US" sz="1750" b="1" dirty="0" smtClean="0">
                <a:solidFill>
                  <a:schemeClr val="tx1"/>
                </a:solidFill>
                <a:latin typeface="Meiryo UI" panose="020B0604030504040204" pitchFamily="50" charset="-128"/>
                <a:ea typeface="Meiryo UI" panose="020B0604030504040204" pitchFamily="50" charset="-128"/>
              </a:rPr>
              <a:t>自立</a:t>
            </a:r>
            <a:r>
              <a:rPr lang="ja-JP" altLang="en-US" sz="1750" b="1" dirty="0" smtClean="0">
                <a:latin typeface="Meiryo UI" panose="020B0604030504040204" pitchFamily="50" charset="-128"/>
                <a:ea typeface="Meiryo UI" panose="020B0604030504040204" pitchFamily="50" charset="-128"/>
              </a:rPr>
              <a:t>支援　（大阪市）</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1604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8351" y="3027399"/>
            <a:ext cx="8909191" cy="388414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総合就職サポート事業</a:t>
            </a:r>
            <a:r>
              <a:rPr lang="ja-JP" altLang="en-US" sz="1400" b="1" dirty="0" smtClean="0">
                <a:latin typeface="Meiryo UI" panose="020B0604030504040204" pitchFamily="50" charset="-128"/>
                <a:ea typeface="Meiryo UI" panose="020B0604030504040204" pitchFamily="50" charset="-128"/>
              </a:rPr>
              <a:t>（大阪市</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保健</a:t>
            </a:r>
            <a:r>
              <a:rPr lang="ja-JP" altLang="en-US" sz="1400" b="1" dirty="0">
                <a:latin typeface="Meiryo UI" panose="020B0604030504040204" pitchFamily="50" charset="-128"/>
                <a:ea typeface="Meiryo UI" panose="020B0604030504040204" pitchFamily="50" charset="-128"/>
              </a:rPr>
              <a:t>福祉</a:t>
            </a:r>
            <a:r>
              <a:rPr lang="ja-JP" altLang="en-US" sz="1400" b="1" dirty="0" smtClean="0">
                <a:latin typeface="Meiryo UI" panose="020B0604030504040204" pitchFamily="50" charset="-128"/>
                <a:ea typeface="Meiryo UI" panose="020B0604030504040204" pitchFamily="50" charset="-128"/>
              </a:rPr>
              <a:t>センター</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から民間事業者への委託事業）</a:t>
            </a:r>
            <a:r>
              <a:rPr lang="en-US" altLang="ja-JP" sz="1400" dirty="0" smtClean="0">
                <a:latin typeface="Meiryo UI" panose="020B0604030504040204" pitchFamily="50" charset="-128"/>
                <a:ea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rPr>
              <a:t>年度～</a:t>
            </a:r>
            <a:r>
              <a:rPr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対象</a:t>
            </a:r>
            <a:r>
              <a:rPr lang="ja-JP" altLang="en-US" sz="1400" dirty="0" smtClean="0">
                <a:latin typeface="Meiryo UI" panose="020B0604030504040204" pitchFamily="50" charset="-128"/>
                <a:ea typeface="Meiryo UI" panose="020B0604030504040204" pitchFamily="50" charset="-128"/>
              </a:rPr>
              <a:t>：　生活</a:t>
            </a:r>
            <a:r>
              <a:rPr lang="ja-JP" altLang="en-US" sz="1400" dirty="0">
                <a:latin typeface="Meiryo UI" panose="020B0604030504040204" pitchFamily="50" charset="-128"/>
                <a:ea typeface="Meiryo UI" panose="020B0604030504040204" pitchFamily="50" charset="-128"/>
              </a:rPr>
              <a:t>保護</a:t>
            </a:r>
            <a:r>
              <a:rPr lang="ja-JP" altLang="en-US" sz="1400" dirty="0" smtClean="0">
                <a:latin typeface="Meiryo UI" panose="020B0604030504040204" pitchFamily="50" charset="-128"/>
                <a:ea typeface="Meiryo UI" panose="020B0604030504040204" pitchFamily="50" charset="-128"/>
              </a:rPr>
              <a:t>受給者や自立</a:t>
            </a:r>
            <a:r>
              <a:rPr lang="ja-JP" altLang="en-US" sz="1400" dirty="0">
                <a:latin typeface="Meiryo UI" panose="020B0604030504040204" pitchFamily="50" charset="-128"/>
                <a:ea typeface="Meiryo UI" panose="020B0604030504040204" pitchFamily="50" charset="-128"/>
              </a:rPr>
              <a:t>相談支援事業による支援を受けている生活</a:t>
            </a:r>
            <a:r>
              <a:rPr lang="ja-JP" altLang="en-US" sz="1400" dirty="0" smtClean="0">
                <a:latin typeface="Meiryo UI" panose="020B0604030504040204" pitchFamily="50" charset="-128"/>
                <a:ea typeface="Meiryo UI" panose="020B0604030504040204" pitchFamily="50" charset="-128"/>
              </a:rPr>
              <a:t>困窮者等を</a:t>
            </a:r>
            <a:r>
              <a:rPr lang="ja-JP" altLang="en-US" sz="1400" dirty="0">
                <a:latin typeface="Meiryo UI" panose="020B0604030504040204" pitchFamily="50" charset="-128"/>
                <a:ea typeface="Meiryo UI" panose="020B0604030504040204" pitchFamily="50" charset="-128"/>
              </a:rPr>
              <a:t>対象</a:t>
            </a:r>
            <a:endParaRPr lang="en-US" altLang="ja-JP" sz="1400" dirty="0" smtClean="0">
              <a:latin typeface="Meiryo UI" panose="020B0604030504040204" pitchFamily="50" charset="-128"/>
              <a:ea typeface="Meiryo UI" panose="020B0604030504040204" pitchFamily="50" charset="-128"/>
            </a:endParaRPr>
          </a:p>
          <a:p>
            <a:pPr lvl="0">
              <a:spcBef>
                <a:spcPct val="20000"/>
              </a:spcBef>
              <a:defRPr/>
            </a:pPr>
            <a:r>
              <a:rPr lang="ja-JP" altLang="en-US" sz="1400" dirty="0" smtClean="0">
                <a:latin typeface="Meiryo UI" panose="020B0604030504040204" pitchFamily="50" charset="-128"/>
                <a:ea typeface="Meiryo UI" panose="020B0604030504040204" pitchFamily="50" charset="-128"/>
              </a:rPr>
              <a:t>・概要：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地域の特性をふまえた効果的で且つ効率的な支援、生活保護受給者等就労自立促進事業におけるスムーズな</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連絡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調整等ハローワークとの連携強化を念頭に、ハローワークの管轄区域を基本に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区を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ブロックに分割して就</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支援事業を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実施している。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専門性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やノウハウを有する事業者から企画提案を公募し、選考により決定した事業者に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委託している。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個別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面談による支援を基本とし、多様なメニューから支援対象者の状況に応じた支援を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区域には、 「精神保健福祉士もしくは臨床心理士」（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と「社会福祉士」（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～）とを配置し、それぞれの専門性を活かしたアプローチによる支援を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実施している。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rPr>
              <a:t>・支援内容</a:t>
            </a:r>
            <a:r>
              <a:rPr lang="ja-JP" altLang="en-US" sz="1400" dirty="0" smtClean="0">
                <a:latin typeface="Meiryo UI" panose="020B0604030504040204" pitchFamily="50" charset="-128"/>
                <a:ea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保健福祉センターにおける面談支援（履歴書の書き方・面接の受け方支援、求人情報提供）</a:t>
            </a:r>
            <a:endParaRPr lang="en-US" altLang="ja-JP" sz="1400" dirty="0" smtClean="0">
              <a:latin typeface="Meiryo UI" panose="020B0604030504040204" pitchFamily="50" charset="-128"/>
              <a:ea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精神保健福祉士または臨床心理士による個別カウンセリング</a:t>
            </a:r>
            <a:endParaRPr lang="en-US" altLang="ja-JP" sz="1400" dirty="0" smtClean="0">
              <a:latin typeface="Meiryo UI" panose="020B0604030504040204" pitchFamily="50" charset="-128"/>
              <a:ea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ハローワーク等における求職活動同行支援</a:t>
            </a:r>
            <a:endParaRPr lang="en-US" altLang="ja-JP" sz="1400" dirty="0" smtClean="0">
              <a:latin typeface="Meiryo UI" panose="020B0604030504040204" pitchFamily="50" charset="-128"/>
              <a:ea typeface="Meiryo UI" panose="020B0604030504040204" pitchFamily="50" charset="-128"/>
            </a:endParaRPr>
          </a:p>
          <a:p>
            <a:pPr lvl="0">
              <a:spcBef>
                <a:spcPct val="20000"/>
              </a:spcBef>
              <a:defRPr/>
            </a:pPr>
            <a:r>
              <a:rPr lang="ja-JP" altLang="en-US" sz="1400" dirty="0" smtClean="0">
                <a:latin typeface="Meiryo UI" panose="020B0604030504040204" pitchFamily="50" charset="-128"/>
                <a:ea typeface="Meiryo UI" panose="020B0604030504040204" pitchFamily="50" charset="-128"/>
              </a:rPr>
              <a:t>　　　　　　　　 ■ 独自求人案件の開拓</a:t>
            </a:r>
            <a:endParaRPr lang="en-US" altLang="ja-JP" sz="1400" dirty="0" smtClean="0">
              <a:latin typeface="Meiryo UI" panose="020B0604030504040204" pitchFamily="50" charset="-128"/>
              <a:ea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ビジネススキルやコミュニケーション能力向上の為の支援（グループワーク、セミナー等）</a:t>
            </a:r>
            <a:endParaRPr lang="en-US" altLang="ja-JP" sz="1400" dirty="0" smtClean="0">
              <a:latin typeface="Meiryo UI" panose="020B0604030504040204" pitchFamily="50" charset="-128"/>
              <a:ea typeface="Meiryo UI" panose="020B0604030504040204" pitchFamily="50" charset="-128"/>
            </a:endParaRPr>
          </a:p>
          <a:p>
            <a:pPr lvl="0">
              <a:spcBef>
                <a:spcPct val="20000"/>
              </a:spcBef>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就労後の職場定着支援</a:t>
            </a:r>
            <a:endParaRPr lang="ja-JP" altLang="en-US" sz="14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859528" y="1184871"/>
            <a:ext cx="7589013" cy="1118357"/>
            <a:chOff x="988317" y="4966695"/>
            <a:chExt cx="7589013" cy="1118357"/>
          </a:xfrm>
        </p:grpSpPr>
        <p:cxnSp>
          <p:nvCxnSpPr>
            <p:cNvPr id="5" name="直線矢印コネクタ 4"/>
            <p:cNvCxnSpPr/>
            <p:nvPr/>
          </p:nvCxnSpPr>
          <p:spPr>
            <a:xfrm>
              <a:off x="988317" y="5746606"/>
              <a:ext cx="7452000"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grpSp>
          <p:nvGrpSpPr>
            <p:cNvPr id="2" name="グループ化 1"/>
            <p:cNvGrpSpPr/>
            <p:nvPr/>
          </p:nvGrpSpPr>
          <p:grpSpPr>
            <a:xfrm>
              <a:off x="1050390" y="4966695"/>
              <a:ext cx="7366895" cy="630887"/>
              <a:chOff x="1050390" y="5700790"/>
              <a:chExt cx="7366895" cy="630887"/>
            </a:xfrm>
          </p:grpSpPr>
          <p:sp>
            <p:nvSpPr>
              <p:cNvPr id="3" name="角丸四角形 2"/>
              <p:cNvSpPr/>
              <p:nvPr/>
            </p:nvSpPr>
            <p:spPr>
              <a:xfrm>
                <a:off x="1050390" y="5700790"/>
                <a:ext cx="3650400" cy="6308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766804" y="5700790"/>
                <a:ext cx="3650481" cy="6308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070976" y="5830744"/>
                <a:ext cx="311472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生活保護受給者等就労自立促進事業</a:t>
                </a:r>
                <a:endParaRPr lang="en-US" altLang="ja-JP" sz="1400" b="1"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854984" y="5832927"/>
                <a:ext cx="208602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総合就職サポート</a:t>
                </a:r>
                <a:r>
                  <a:rPr lang="ja-JP" altLang="en-US" sz="1400" b="1" dirty="0" smtClean="0">
                    <a:latin typeface="Meiryo UI" panose="020B0604030504040204" pitchFamily="50" charset="-128"/>
                    <a:ea typeface="Meiryo UI" panose="020B0604030504040204" pitchFamily="50" charset="-128"/>
                  </a:rPr>
                  <a:t>事業</a:t>
                </a:r>
                <a:endParaRPr lang="en-US" altLang="ja-JP" sz="1400" b="1" dirty="0" smtClean="0">
                  <a:latin typeface="Meiryo UI" panose="020B0604030504040204" pitchFamily="50" charset="-128"/>
                  <a:ea typeface="Meiryo UI" panose="020B0604030504040204" pitchFamily="50" charset="-128"/>
                </a:endParaRPr>
              </a:p>
            </p:txBody>
          </p:sp>
        </p:grpSp>
        <p:sp>
          <p:nvSpPr>
            <p:cNvPr id="24" name="テキスト ボックス 23"/>
            <p:cNvSpPr txBox="1"/>
            <p:nvPr/>
          </p:nvSpPr>
          <p:spPr>
            <a:xfrm>
              <a:off x="996014" y="5777275"/>
              <a:ext cx="758131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就労意欲が比較的</a:t>
              </a:r>
              <a:r>
                <a:rPr lang="ja-JP" altLang="en-US" sz="1400" dirty="0" smtClean="0">
                  <a:latin typeface="Meiryo UI" panose="020B0604030504040204" pitchFamily="50" charset="-128"/>
                  <a:ea typeface="Meiryo UI" panose="020B0604030504040204" pitchFamily="50" charset="-128"/>
                </a:rPr>
                <a:t>低い　　　　　　　　　　　　　　　　　　　　　　　　　　　　　　　　　就労意欲が比較的高い</a:t>
              </a:r>
              <a:endParaRPr lang="en-US" altLang="ja-JP" sz="1400" dirty="0" smtClean="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348838" y="2422289"/>
            <a:ext cx="8504251" cy="523220"/>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　就労</a:t>
            </a:r>
            <a:r>
              <a:rPr lang="ja-JP" altLang="en-US" sz="1400" dirty="0">
                <a:latin typeface="Meiryo UI" panose="020B0604030504040204" pitchFamily="50" charset="-128"/>
                <a:ea typeface="Meiryo UI" panose="020B0604030504040204" pitchFamily="50" charset="-128"/>
              </a:rPr>
              <a:t>意欲の醸成等就労準備段階の支援が必要な人は「総合就職サポート事業」で支援し、一定の就職準備が</a:t>
            </a:r>
            <a:r>
              <a:rPr lang="ja-JP" altLang="en-US" sz="1400" dirty="0" smtClean="0">
                <a:latin typeface="Meiryo UI" panose="020B0604030504040204" pitchFamily="50" charset="-128"/>
                <a:ea typeface="Meiryo UI" panose="020B0604030504040204" pitchFamily="50" charset="-128"/>
              </a:rPr>
              <a:t>でき</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ている</a:t>
            </a:r>
            <a:r>
              <a:rPr lang="ja-JP" altLang="en-US" sz="1400" dirty="0">
                <a:latin typeface="Meiryo UI" panose="020B0604030504040204" pitchFamily="50" charset="-128"/>
                <a:ea typeface="Meiryo UI" panose="020B0604030504040204" pitchFamily="50" charset="-128"/>
              </a:rPr>
              <a:t>人は「生活保護受給者等就労自立促進事業」</a:t>
            </a:r>
            <a:r>
              <a:rPr lang="ja-JP" altLang="en-US" sz="1400" dirty="0" smtClean="0">
                <a:latin typeface="Meiryo UI" panose="020B0604030504040204" pitchFamily="50" charset="-128"/>
                <a:ea typeface="Meiryo UI" panose="020B0604030504040204" pitchFamily="50" charset="-128"/>
              </a:rPr>
              <a:t>で支援</a:t>
            </a:r>
            <a:r>
              <a:rPr lang="ja-JP" altLang="en-US" sz="1400" dirty="0">
                <a:latin typeface="Meiryo UI" panose="020B0604030504040204" pitchFamily="50" charset="-128"/>
                <a:ea typeface="Meiryo UI" panose="020B0604030504040204" pitchFamily="50" charset="-128"/>
              </a:rPr>
              <a:t>している。 </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505525" y="744239"/>
            <a:ext cx="4152099"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生活保護受給者等に対する就労支援</a:t>
            </a:r>
            <a:endParaRPr kumimoji="1" lang="ja-JP" altLang="en-US" sz="20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103</a:t>
            </a:fld>
            <a:endParaRPr lang="ja-JP" altLang="en-US"/>
          </a:p>
        </p:txBody>
      </p:sp>
    </p:spTree>
    <p:extLst>
      <p:ext uri="{BB962C8B-B14F-4D97-AF65-F5344CB8AC3E}">
        <p14:creationId xmlns:p14="http://schemas.microsoft.com/office/powerpoint/2010/main" val="522032713"/>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（１）　就労</a:t>
            </a:r>
            <a:r>
              <a:rPr lang="ja-JP" altLang="en-US" sz="1750" b="1" dirty="0" smtClean="0">
                <a:solidFill>
                  <a:schemeClr val="tx1"/>
                </a:solidFill>
                <a:latin typeface="Meiryo UI" panose="020B0604030504040204" pitchFamily="50" charset="-128"/>
                <a:ea typeface="Meiryo UI" panose="020B0604030504040204" pitchFamily="50" charset="-128"/>
              </a:rPr>
              <a:t>自立支</a:t>
            </a:r>
            <a:r>
              <a:rPr lang="ja-JP" altLang="en-US" sz="1750" b="1" dirty="0" smtClean="0">
                <a:latin typeface="Meiryo UI" panose="020B0604030504040204" pitchFamily="50" charset="-128"/>
                <a:ea typeface="Meiryo UI" panose="020B0604030504040204" pitchFamily="50" charset="-128"/>
              </a:rPr>
              <a:t>援　（大阪市）</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1604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pic>
        <p:nvPicPr>
          <p:cNvPr id="19" name="図 1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0" t="1806" r="6344" b="201"/>
          <a:stretch/>
        </p:blipFill>
        <p:spPr bwMode="auto">
          <a:xfrm>
            <a:off x="346775" y="2112135"/>
            <a:ext cx="8423738" cy="456400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234809" y="691265"/>
            <a:ext cx="8909191" cy="1600438"/>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生活保護受給者等就労自立促進事業</a:t>
            </a:r>
            <a:r>
              <a:rPr lang="ja-JP" altLang="en-US" sz="1400" b="1" dirty="0">
                <a:latin typeface="Meiryo UI" panose="020B0604030504040204" pitchFamily="50" charset="-128"/>
                <a:ea typeface="Meiryo UI" panose="020B0604030504040204" pitchFamily="50" charset="-128"/>
              </a:rPr>
              <a:t>（ハローワーク</a:t>
            </a:r>
            <a:r>
              <a:rPr lang="ja-JP" altLang="en-US" sz="1400" b="1" dirty="0" smtClean="0">
                <a:latin typeface="Meiryo UI" panose="020B0604030504040204" pitchFamily="50" charset="-128"/>
                <a:ea typeface="Meiryo UI" panose="020B0604030504040204" pitchFamily="50" charset="-128"/>
              </a:rPr>
              <a:t>と大阪市</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保健</a:t>
            </a:r>
            <a:r>
              <a:rPr lang="ja-JP" altLang="en-US" sz="1400" b="1" dirty="0">
                <a:latin typeface="Meiryo UI" panose="020B0604030504040204" pitchFamily="50" charset="-128"/>
                <a:ea typeface="Meiryo UI" panose="020B0604030504040204" pitchFamily="50" charset="-128"/>
              </a:rPr>
              <a:t>福祉</a:t>
            </a:r>
            <a:r>
              <a:rPr lang="ja-JP" altLang="en-US" sz="1400" b="1" dirty="0" smtClean="0">
                <a:latin typeface="Meiryo UI" panose="020B0604030504040204" pitchFamily="50" charset="-128"/>
                <a:ea typeface="Meiryo UI" panose="020B0604030504040204" pitchFamily="50" charset="-128"/>
              </a:rPr>
              <a:t>センター</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との協働事業）</a:t>
            </a:r>
            <a:r>
              <a:rPr lang="en-US" altLang="ja-JP" sz="1400" dirty="0" smtClean="0">
                <a:latin typeface="Meiryo UI" panose="020B0604030504040204" pitchFamily="50" charset="-128"/>
                <a:ea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rPr>
              <a:t>年度～</a:t>
            </a:r>
            <a:r>
              <a:rPr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・対象：　生活保護受給者や児童扶養手当受給者、自立相談支援事業による支援を受けている生活困窮者等を対象</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・概要：　ハローワーク</a:t>
            </a:r>
            <a:r>
              <a:rPr lang="ja-JP" altLang="en-US" sz="1400" dirty="0">
                <a:latin typeface="Meiryo UI" panose="020B0604030504040204" pitchFamily="50" charset="-128"/>
                <a:ea typeface="Meiryo UI" panose="020B0604030504040204" pitchFamily="50" charset="-128"/>
              </a:rPr>
              <a:t>の就職支援ナビゲーターが担当者制により個別支援を</a:t>
            </a:r>
            <a:r>
              <a:rPr lang="ja-JP" altLang="en-US" sz="1400" dirty="0" smtClean="0">
                <a:latin typeface="Meiryo UI" panose="020B0604030504040204" pitchFamily="50" charset="-128"/>
                <a:ea typeface="Meiryo UI" panose="020B0604030504040204" pitchFamily="50" charset="-128"/>
              </a:rPr>
              <a:t>行うことで</a:t>
            </a:r>
            <a:r>
              <a:rPr lang="ja-JP" altLang="en-US" sz="1400" dirty="0">
                <a:latin typeface="Meiryo UI" panose="020B0604030504040204" pitchFamily="50" charset="-128"/>
                <a:ea typeface="Meiryo UI" panose="020B0604030504040204" pitchFamily="50" charset="-128"/>
              </a:rPr>
              <a:t>、生活保護受給者等の早期就職</a:t>
            </a:r>
            <a:r>
              <a:rPr lang="ja-JP" altLang="en-US" sz="1400" dirty="0" smtClean="0">
                <a:latin typeface="Meiryo UI" panose="020B0604030504040204" pitchFamily="50" charset="-128"/>
                <a:ea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図る「生活保護受給者等就労自立促進事業」を</a:t>
            </a:r>
            <a:r>
              <a:rPr lang="en-US" altLang="ja-JP" sz="1400" dirty="0" smtClean="0">
                <a:latin typeface="Meiryo UI" panose="020B0604030504040204" pitchFamily="50" charset="-128"/>
                <a:ea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rPr>
              <a:t>区で実施している。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2014</a:t>
            </a:r>
            <a:r>
              <a:rPr lang="zh-CN" altLang="en-US" sz="1400" dirty="0" smtClean="0">
                <a:latin typeface="Meiryo UI" panose="020B0604030504040204" pitchFamily="50" charset="-128"/>
                <a:ea typeface="Meiryo UI" panose="020B0604030504040204" pitchFamily="50" charset="-128"/>
              </a:rPr>
              <a:t>年</a:t>
            </a:r>
            <a:r>
              <a:rPr lang="en-US" altLang="zh-CN" sz="1400" dirty="0" smtClean="0">
                <a:latin typeface="Meiryo UI" panose="020B0604030504040204" pitchFamily="50" charset="-128"/>
                <a:ea typeface="Meiryo UI" panose="020B0604030504040204" pitchFamily="50" charset="-128"/>
              </a:rPr>
              <a:t>2</a:t>
            </a:r>
            <a:r>
              <a:rPr lang="zh-CN" altLang="en-US" sz="1400" dirty="0" smtClean="0">
                <a:latin typeface="Meiryo UI" panose="020B0604030504040204" pitchFamily="50" charset="-128"/>
                <a:ea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zh-CN" altLang="en-US" sz="1400" dirty="0" smtClean="0">
                <a:latin typeface="Meiryo UI" panose="020B0604030504040204" pitchFamily="50" charset="-128"/>
                <a:ea typeface="Meiryo UI" panose="020B0604030504040204" pitchFamily="50" charset="-128"/>
              </a:rPr>
              <a:t>港区</a:t>
            </a:r>
            <a:r>
              <a:rPr lang="zh-CN" altLang="en-US" sz="1400" dirty="0">
                <a:latin typeface="Meiryo UI" panose="020B0604030504040204" pitchFamily="50" charset="-128"/>
                <a:ea typeface="Meiryo UI" panose="020B0604030504040204" pitchFamily="50" charset="-128"/>
              </a:rPr>
              <a:t>、西淀川区、東淀川区、</a:t>
            </a:r>
            <a:r>
              <a:rPr lang="zh-CN" altLang="en-US" sz="1400" dirty="0" smtClean="0">
                <a:latin typeface="Meiryo UI" panose="020B0604030504040204" pitchFamily="50" charset="-128"/>
                <a:ea typeface="Meiryo UI" panose="020B0604030504040204" pitchFamily="50" charset="-128"/>
              </a:rPr>
              <a:t>住吉区</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住之江区</a:t>
            </a:r>
            <a:endParaRPr lang="en-US" altLang="zh-CN"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zh-CN" altLang="en-US" sz="1400" dirty="0" smtClean="0">
                <a:latin typeface="Meiryo UI" panose="020B0604030504040204" pitchFamily="50" charset="-128"/>
                <a:ea typeface="Meiryo UI" panose="020B0604030504040204" pitchFamily="50" charset="-128"/>
              </a:rPr>
              <a:t>浪速区</a:t>
            </a:r>
            <a:r>
              <a:rPr lang="zh-CN" altLang="en-US" sz="1400" dirty="0">
                <a:latin typeface="Meiryo UI" panose="020B0604030504040204" pitchFamily="50" charset="-128"/>
                <a:ea typeface="Meiryo UI" panose="020B0604030504040204" pitchFamily="50" charset="-128"/>
              </a:rPr>
              <a:t>、旭区、城東区、東住吉区、</a:t>
            </a:r>
            <a:r>
              <a:rPr lang="zh-CN" altLang="en-US" sz="1400" dirty="0" smtClean="0">
                <a:latin typeface="Meiryo UI" panose="020B0604030504040204" pitchFamily="50" charset="-128"/>
                <a:ea typeface="Meiryo UI" panose="020B0604030504040204" pitchFamily="50" charset="-128"/>
              </a:rPr>
              <a:t>西成区</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月・・・大正区</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26" name="大かっこ 25"/>
          <p:cNvSpPr/>
          <p:nvPr/>
        </p:nvSpPr>
        <p:spPr>
          <a:xfrm>
            <a:off x="1072365" y="1635476"/>
            <a:ext cx="7234078" cy="34281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テキスト ボックス 1"/>
          <p:cNvSpPr txBox="1"/>
          <p:nvPr/>
        </p:nvSpPr>
        <p:spPr>
          <a:xfrm>
            <a:off x="684968" y="3438656"/>
            <a:ext cx="1944000" cy="360000"/>
          </a:xfrm>
          <a:prstGeom prst="rect">
            <a:avLst/>
          </a:prstGeom>
          <a:solidFill>
            <a:schemeClr val="accent4">
              <a:lumMod val="40000"/>
              <a:lumOff val="60000"/>
            </a:schemeClr>
          </a:solidFill>
          <a:ln w="38100">
            <a:solidFill>
              <a:srgbClr val="FF6600"/>
            </a:solidFill>
          </a:ln>
        </p:spPr>
        <p:txBody>
          <a:bodyPr wrap="square"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大阪市</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104</a:t>
            </a:fld>
            <a:endParaRPr lang="ja-JP" altLang="en-US"/>
          </a:p>
        </p:txBody>
      </p:sp>
    </p:spTree>
    <p:extLst>
      <p:ext uri="{BB962C8B-B14F-4D97-AF65-F5344CB8AC3E}">
        <p14:creationId xmlns:p14="http://schemas.microsoft.com/office/powerpoint/2010/main" val="993225656"/>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60274" y="4390424"/>
            <a:ext cx="7437765" cy="2414225"/>
          </a:xfrm>
          <a:prstGeom prst="rect">
            <a:avLst/>
          </a:prstGeom>
        </p:spPr>
      </p:pic>
      <p:pic>
        <p:nvPicPr>
          <p:cNvPr id="2" name="図 1"/>
          <p:cNvPicPr>
            <a:picLocks noChangeAspect="1"/>
          </p:cNvPicPr>
          <p:nvPr/>
        </p:nvPicPr>
        <p:blipFill>
          <a:blip r:embed="rId4"/>
          <a:stretch>
            <a:fillRect/>
          </a:stretch>
        </p:blipFill>
        <p:spPr>
          <a:xfrm>
            <a:off x="934516" y="1815791"/>
            <a:ext cx="7437765" cy="2505673"/>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1604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45769" y="731093"/>
            <a:ext cx="1464090" cy="307777"/>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＜改革の結果＞</a:t>
            </a:r>
            <a:endParaRPr lang="en-US" altLang="ja-JP" sz="1400" b="1" dirty="0" smtClean="0">
              <a:solidFill>
                <a:srgbClr val="000000"/>
              </a:solidFill>
              <a:latin typeface="Meiryo UI" panose="020B0604030504040204" pitchFamily="50" charset="-128"/>
              <a:ea typeface="Meiryo UI" panose="020B0604030504040204" pitchFamily="50" charset="-128"/>
            </a:endParaRPr>
          </a:p>
        </p:txBody>
      </p:sp>
      <p:sp>
        <p:nvSpPr>
          <p:cNvPr id="24" name="角丸四角形 23"/>
          <p:cNvSpPr/>
          <p:nvPr/>
        </p:nvSpPr>
        <p:spPr>
          <a:xfrm>
            <a:off x="168411" y="1018178"/>
            <a:ext cx="8846800" cy="6242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線吹き出し 1 2"/>
          <p:cNvSpPr/>
          <p:nvPr/>
        </p:nvSpPr>
        <p:spPr>
          <a:xfrm>
            <a:off x="1734585" y="2048136"/>
            <a:ext cx="914400" cy="292341"/>
          </a:xfrm>
          <a:prstGeom prst="callout1">
            <a:avLst>
              <a:gd name="adj1" fmla="val 62896"/>
              <a:gd name="adj2" fmla="val 52230"/>
              <a:gd name="adj3" fmla="val 141035"/>
              <a:gd name="adj4" fmla="val 842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就職率</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7" name="線吹き出し 1 36"/>
          <p:cNvSpPr/>
          <p:nvPr/>
        </p:nvSpPr>
        <p:spPr>
          <a:xfrm>
            <a:off x="2878748" y="3073704"/>
            <a:ext cx="914400" cy="612648"/>
          </a:xfrm>
          <a:prstGeom prst="callout1">
            <a:avLst>
              <a:gd name="adj1" fmla="val 62896"/>
              <a:gd name="adj2" fmla="val 52230"/>
              <a:gd name="adj3" fmla="val 78865"/>
              <a:gd name="adj4" fmla="val 842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就職者数</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3417846" y="1684092"/>
            <a:ext cx="2731505" cy="276999"/>
          </a:xfrm>
          <a:prstGeom prst="rect">
            <a:avLst/>
          </a:prstGeom>
          <a:noFill/>
        </p:spPr>
        <p:txBody>
          <a:bodyPr wrap="square">
            <a:spAutoFit/>
          </a:bodyPr>
          <a:lstStyle/>
          <a:p>
            <a:r>
              <a:rPr lang="ja-JP" altLang="en-US" sz="1200" b="1" u="sng" dirty="0" smtClean="0">
                <a:solidFill>
                  <a:srgbClr val="000000"/>
                </a:solidFill>
                <a:latin typeface="Meiryo UI" panose="020B0604030504040204" pitchFamily="50" charset="-128"/>
                <a:ea typeface="Meiryo UI" panose="020B0604030504040204" pitchFamily="50" charset="-128"/>
              </a:rPr>
              <a:t>総合就職サポート事業</a:t>
            </a:r>
            <a:r>
              <a:rPr lang="en-US" altLang="ja-JP" sz="1200" b="1" u="sng" dirty="0" smtClean="0">
                <a:solidFill>
                  <a:srgbClr val="000000"/>
                </a:solidFill>
                <a:latin typeface="Meiryo UI" panose="020B0604030504040204" pitchFamily="50" charset="-128"/>
                <a:ea typeface="Meiryo UI" panose="020B0604030504040204" pitchFamily="50" charset="-128"/>
              </a:rPr>
              <a:t>(</a:t>
            </a:r>
            <a:r>
              <a:rPr lang="ja-JP" altLang="en-US" sz="1200" b="1" u="sng" dirty="0" smtClean="0">
                <a:solidFill>
                  <a:srgbClr val="000000"/>
                </a:solidFill>
                <a:latin typeface="Meiryo UI" panose="020B0604030504040204" pitchFamily="50" charset="-128"/>
                <a:ea typeface="Meiryo UI" panose="020B0604030504040204" pitchFamily="50" charset="-128"/>
              </a:rPr>
              <a:t>就職者数・率</a:t>
            </a:r>
            <a:r>
              <a:rPr lang="en-US" altLang="ja-JP" sz="1200" b="1" u="sng" dirty="0" smtClean="0">
                <a:solidFill>
                  <a:srgbClr val="00000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7705674" y="1695771"/>
            <a:ext cx="87799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en-US" altLang="ja-JP" sz="800" dirty="0">
                <a:solidFill>
                  <a:srgbClr val="000000"/>
                </a:solidFill>
                <a:latin typeface="Meiryo UI" panose="020B0604030504040204" pitchFamily="50" charset="-128"/>
                <a:ea typeface="Meiryo UI" panose="020B0604030504040204" pitchFamily="50" charset="-128"/>
              </a:rPr>
              <a:t>%</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b="1" dirty="0">
                <a:solidFill>
                  <a:srgbClr val="000000"/>
                </a:solidFill>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1349690" y="4231665"/>
            <a:ext cx="87799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人</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b="1" dirty="0">
                <a:solidFill>
                  <a:srgbClr val="000000"/>
                </a:solidFill>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1313787" y="1708899"/>
            <a:ext cx="87799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人</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b="1" dirty="0">
                <a:solidFill>
                  <a:srgbClr val="000000"/>
                </a:solidFill>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1" name="正方形/長方形 40"/>
          <p:cNvSpPr/>
          <p:nvPr/>
        </p:nvSpPr>
        <p:spPr>
          <a:xfrm>
            <a:off x="7705674" y="4269939"/>
            <a:ext cx="87799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en-US" altLang="ja-JP" sz="800" dirty="0">
                <a:solidFill>
                  <a:srgbClr val="000000"/>
                </a:solidFill>
                <a:latin typeface="Meiryo UI" panose="020B0604030504040204" pitchFamily="50" charset="-128"/>
                <a:ea typeface="Meiryo UI" panose="020B0604030504040204" pitchFamily="50" charset="-128"/>
              </a:rPr>
              <a:t>%</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b="1" dirty="0">
                <a:solidFill>
                  <a:srgbClr val="000000"/>
                </a:solidFill>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2" name="正方形/長方形 41"/>
          <p:cNvSpPr/>
          <p:nvPr/>
        </p:nvSpPr>
        <p:spPr>
          <a:xfrm>
            <a:off x="145769" y="1116623"/>
            <a:ext cx="8963744" cy="461665"/>
          </a:xfrm>
          <a:prstGeom prst="rect">
            <a:avLst/>
          </a:prstGeom>
        </p:spPr>
        <p:txBody>
          <a:bodyPr wrap="square">
            <a:spAutoFit/>
          </a:bodyPr>
          <a:lstStyle/>
          <a:p>
            <a:r>
              <a:rPr lang="ja-JP" altLang="en-US" sz="1200" b="1" dirty="0" smtClean="0">
                <a:solidFill>
                  <a:srgbClr val="000000"/>
                </a:solidFill>
                <a:latin typeface="Meiryo UI" panose="020B0604030504040204" pitchFamily="50" charset="-128"/>
                <a:ea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rPr>
              <a:t>稼働年齢層</a:t>
            </a:r>
            <a:r>
              <a:rPr lang="en-US" altLang="ja-JP" sz="1200" dirty="0" smtClean="0">
                <a:solidFill>
                  <a:srgbClr val="000000"/>
                </a:solidFill>
                <a:latin typeface="Meiryo UI" panose="020B0604030504040204" pitchFamily="50" charset="-128"/>
                <a:ea typeface="Meiryo UI" panose="020B0604030504040204" pitchFamily="50" charset="-128"/>
              </a:rPr>
              <a:t>(16~65</a:t>
            </a:r>
            <a:r>
              <a:rPr lang="ja-JP" altLang="en-US" sz="1200" dirty="0" smtClean="0">
                <a:solidFill>
                  <a:srgbClr val="000000"/>
                </a:solidFill>
                <a:latin typeface="Meiryo UI" panose="020B0604030504040204" pitchFamily="50" charset="-128"/>
                <a:ea typeface="Meiryo UI" panose="020B0604030504040204" pitchFamily="50" charset="-128"/>
              </a:rPr>
              <a:t>歳</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rPr>
              <a:t>の減少に</a:t>
            </a:r>
            <a:r>
              <a:rPr lang="ja-JP" altLang="en-US" sz="1200" dirty="0">
                <a:solidFill>
                  <a:srgbClr val="000000"/>
                </a:solidFill>
                <a:latin typeface="Meiryo UI" panose="020B0604030504040204" pitchFamily="50" charset="-128"/>
                <a:ea typeface="Meiryo UI" panose="020B0604030504040204" pitchFamily="50" charset="-128"/>
              </a:rPr>
              <a:t>伴</a:t>
            </a:r>
            <a:r>
              <a:rPr lang="ja-JP" altLang="en-US" sz="1200" dirty="0" smtClean="0">
                <a:solidFill>
                  <a:srgbClr val="000000"/>
                </a:solidFill>
                <a:latin typeface="Meiryo UI" panose="020B0604030504040204" pitchFamily="50" charset="-128"/>
                <a:ea typeface="Meiryo UI" panose="020B0604030504040204" pitchFamily="50" charset="-128"/>
              </a:rPr>
              <a:t>い支援者数が減少傾向にあるが</a:t>
            </a:r>
            <a:r>
              <a:rPr lang="ja-JP" altLang="en-US" sz="1200" dirty="0">
                <a:solidFill>
                  <a:srgbClr val="000000"/>
                </a:solidFill>
                <a:latin typeface="Meiryo UI" panose="020B0604030504040204" pitchFamily="50" charset="-128"/>
                <a:ea typeface="Meiryo UI" panose="020B0604030504040204" pitchFamily="50" charset="-128"/>
              </a:rPr>
              <a:t>、総合就職サポート</a:t>
            </a:r>
            <a:r>
              <a:rPr lang="ja-JP" altLang="en-US" sz="1200" dirty="0" smtClean="0">
                <a:solidFill>
                  <a:srgbClr val="000000"/>
                </a:solidFill>
                <a:latin typeface="Meiryo UI" panose="020B0604030504040204" pitchFamily="50" charset="-128"/>
                <a:ea typeface="Meiryo UI" panose="020B0604030504040204" pitchFamily="50" charset="-128"/>
              </a:rPr>
              <a:t>事業及び生活</a:t>
            </a:r>
            <a:r>
              <a:rPr lang="ja-JP" altLang="en-US" sz="1200" dirty="0">
                <a:solidFill>
                  <a:srgbClr val="000000"/>
                </a:solidFill>
                <a:latin typeface="Meiryo UI" panose="020B0604030504040204" pitchFamily="50" charset="-128"/>
                <a:ea typeface="Meiryo UI" panose="020B0604030504040204" pitchFamily="50" charset="-128"/>
              </a:rPr>
              <a:t>保護受給者等就労自立促進</a:t>
            </a:r>
            <a:r>
              <a:rPr lang="ja-JP" altLang="en-US" sz="1200" dirty="0" smtClean="0">
                <a:solidFill>
                  <a:srgbClr val="000000"/>
                </a:solidFill>
                <a:latin typeface="Meiryo UI" panose="020B0604030504040204" pitchFamily="50" charset="-128"/>
                <a:ea typeface="Meiryo UI" panose="020B0604030504040204" pitchFamily="50" charset="-128"/>
              </a:rPr>
              <a:t>事業</a:t>
            </a:r>
            <a:endParaRPr lang="en-US" altLang="ja-JP" sz="1200" dirty="0" smtClean="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rPr>
              <a:t>ともに、</a:t>
            </a:r>
            <a:r>
              <a:rPr lang="ja-JP" altLang="en-US" sz="1200" b="1" dirty="0" smtClean="0">
                <a:solidFill>
                  <a:srgbClr val="000000"/>
                </a:solidFill>
                <a:latin typeface="Meiryo UI" panose="020B0604030504040204" pitchFamily="50" charset="-128"/>
                <a:ea typeface="Meiryo UI" panose="020B0604030504040204" pitchFamily="50" charset="-128"/>
              </a:rPr>
              <a:t>就職率は</a:t>
            </a:r>
            <a:r>
              <a:rPr lang="en-US" altLang="ja-JP" sz="1200" b="1" dirty="0" smtClean="0">
                <a:solidFill>
                  <a:srgbClr val="000000"/>
                </a:solidFill>
                <a:latin typeface="Meiryo UI" panose="020B0604030504040204" pitchFamily="50" charset="-128"/>
                <a:ea typeface="Meiryo UI" panose="020B0604030504040204" pitchFamily="50" charset="-128"/>
              </a:rPr>
              <a:t>60%</a:t>
            </a:r>
            <a:r>
              <a:rPr lang="ja-JP" altLang="en-US" sz="1200" dirty="0" smtClean="0">
                <a:solidFill>
                  <a:srgbClr val="000000"/>
                </a:solidFill>
                <a:latin typeface="Meiryo UI" panose="020B0604030504040204" pitchFamily="50" charset="-128"/>
                <a:ea typeface="Meiryo UI" panose="020B0604030504040204" pitchFamily="50" charset="-128"/>
              </a:rPr>
              <a:t>を超える水準を維持している。</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43" name="角丸四角形 42"/>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（１）　就労</a:t>
            </a:r>
            <a:r>
              <a:rPr lang="ja-JP" altLang="en-US" sz="1750" b="1" dirty="0" smtClean="0">
                <a:solidFill>
                  <a:schemeClr val="tx1"/>
                </a:solidFill>
                <a:latin typeface="Meiryo UI" panose="020B0604030504040204" pitchFamily="50" charset="-128"/>
                <a:ea typeface="Meiryo UI" panose="020B0604030504040204" pitchFamily="50" charset="-128"/>
              </a:rPr>
              <a:t>自立</a:t>
            </a:r>
            <a:r>
              <a:rPr lang="ja-JP" altLang="en-US" sz="1750" b="1" dirty="0" smtClean="0">
                <a:latin typeface="Meiryo UI" panose="020B0604030504040204" pitchFamily="50" charset="-128"/>
                <a:ea typeface="Meiryo UI" panose="020B0604030504040204" pitchFamily="50" charset="-128"/>
              </a:rPr>
              <a:t>支援　（大阪市）</a:t>
            </a:r>
            <a:endParaRPr lang="ja-JP" altLang="en-US" sz="1750" b="1" dirty="0">
              <a:latin typeface="Meiryo UI" panose="020B0604030504040204" pitchFamily="50" charset="-128"/>
              <a:ea typeface="Meiryo UI" panose="020B0604030504040204" pitchFamily="50" charset="-128"/>
            </a:endParaRPr>
          </a:p>
        </p:txBody>
      </p:sp>
      <p:sp>
        <p:nvSpPr>
          <p:cNvPr id="39" name="正方形/長方形 38"/>
          <p:cNvSpPr/>
          <p:nvPr/>
        </p:nvSpPr>
        <p:spPr>
          <a:xfrm>
            <a:off x="3171431" y="4239162"/>
            <a:ext cx="3678089" cy="276999"/>
          </a:xfrm>
          <a:prstGeom prst="rect">
            <a:avLst/>
          </a:prstGeom>
          <a:noFill/>
        </p:spPr>
        <p:txBody>
          <a:bodyPr wrap="square">
            <a:spAutoFit/>
          </a:bodyPr>
          <a:lstStyle/>
          <a:p>
            <a:r>
              <a:rPr lang="ja-JP" altLang="en-US" sz="1200" b="1" u="sng" dirty="0" smtClean="0">
                <a:solidFill>
                  <a:srgbClr val="000000"/>
                </a:solidFill>
                <a:latin typeface="Meiryo UI" panose="020B0604030504040204" pitchFamily="50" charset="-128"/>
                <a:ea typeface="Meiryo UI" panose="020B0604030504040204" pitchFamily="50" charset="-128"/>
              </a:rPr>
              <a:t>生活保護受給者等就労自立促進事業</a:t>
            </a:r>
            <a:r>
              <a:rPr lang="en-US" altLang="ja-JP" sz="1200" b="1" u="sng" dirty="0" smtClean="0">
                <a:solidFill>
                  <a:srgbClr val="000000"/>
                </a:solidFill>
                <a:latin typeface="Meiryo UI" panose="020B0604030504040204" pitchFamily="50" charset="-128"/>
                <a:ea typeface="Meiryo UI" panose="020B0604030504040204" pitchFamily="50" charset="-128"/>
              </a:rPr>
              <a:t>(</a:t>
            </a:r>
            <a:r>
              <a:rPr lang="ja-JP" altLang="en-US" sz="1200" b="1" u="sng" dirty="0" smtClean="0">
                <a:solidFill>
                  <a:srgbClr val="000000"/>
                </a:solidFill>
                <a:latin typeface="Meiryo UI" panose="020B0604030504040204" pitchFamily="50" charset="-128"/>
                <a:ea typeface="Meiryo UI" panose="020B0604030504040204" pitchFamily="50" charset="-128"/>
              </a:rPr>
              <a:t>就職者数・率</a:t>
            </a:r>
            <a:r>
              <a:rPr lang="en-US" altLang="ja-JP" sz="1200" b="1" u="sng" dirty="0" smtClean="0">
                <a:solidFill>
                  <a:srgbClr val="00000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p:txBody>
      </p:sp>
      <p:sp>
        <p:nvSpPr>
          <p:cNvPr id="34" name="線吹き出し 1 33"/>
          <p:cNvSpPr/>
          <p:nvPr/>
        </p:nvSpPr>
        <p:spPr>
          <a:xfrm>
            <a:off x="2054500" y="4563703"/>
            <a:ext cx="914400" cy="292341"/>
          </a:xfrm>
          <a:prstGeom prst="callout1">
            <a:avLst>
              <a:gd name="adj1" fmla="val 62896"/>
              <a:gd name="adj2" fmla="val 52230"/>
              <a:gd name="adj3" fmla="val 141035"/>
              <a:gd name="adj4" fmla="val 842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就職率</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5" name="線吹き出し 1 34"/>
          <p:cNvSpPr/>
          <p:nvPr/>
        </p:nvSpPr>
        <p:spPr>
          <a:xfrm>
            <a:off x="3713241" y="5635558"/>
            <a:ext cx="914400" cy="612648"/>
          </a:xfrm>
          <a:prstGeom prst="callout1">
            <a:avLst>
              <a:gd name="adj1" fmla="val 62896"/>
              <a:gd name="adj2" fmla="val 52230"/>
              <a:gd name="adj3" fmla="val 78865"/>
              <a:gd name="adj4" fmla="val 842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就職者数</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105</a:t>
            </a:fld>
            <a:endParaRPr lang="ja-JP" altLang="en-US"/>
          </a:p>
        </p:txBody>
      </p:sp>
    </p:spTree>
    <p:extLst>
      <p:ext uri="{BB962C8B-B14F-4D97-AF65-F5344CB8AC3E}">
        <p14:creationId xmlns:p14="http://schemas.microsoft.com/office/powerpoint/2010/main" val="3605554687"/>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生活保護の適正化（医療扶助の適正化）（大阪市）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1604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17405" y="649803"/>
            <a:ext cx="8909191" cy="353943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指定医療機関に対する個別指導</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・診療報酬請求データ又はレセプト管理システム（電子レセプト）を活用し、頻回受診や訪問診療が多いなど特徴的な傾向のある医療機関を抽出し、指導を行っている。</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・不正・不当ではないが、不適切な診療報酬の請求が見受けられ</a:t>
            </a:r>
            <a:r>
              <a:rPr lang="ja-JP" altLang="en-US" sz="1400" dirty="0" smtClean="0">
                <a:latin typeface="Meiryo UI" panose="020B0604030504040204" pitchFamily="50" charset="-128"/>
                <a:ea typeface="Meiryo UI" panose="020B0604030504040204" pitchFamily="50" charset="-128"/>
              </a:rPr>
              <a:t>れば、自主返還を求める。</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・また、市民からの通報や実施機関等からの情報提供をもとに、不正・不当な診療報酬請求等の疑いのあった医療機関に対</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して個別指導を実施し、不正・不当の疑いが</a:t>
            </a:r>
            <a:r>
              <a:rPr lang="ja-JP" altLang="en-US" sz="1400" dirty="0" smtClean="0">
                <a:latin typeface="Meiryo UI" panose="020B0604030504040204" pitchFamily="50" charset="-128"/>
                <a:ea typeface="Meiryo UI" panose="020B0604030504040204" pitchFamily="50" charset="-128"/>
              </a:rPr>
              <a:t>持たれる事案があれば検査を経て、行政上の措置を実施している。</a:t>
            </a:r>
            <a:endParaRPr lang="en-US" altLang="ja-JP" sz="1400" dirty="0" smtClean="0">
              <a:latin typeface="Meiryo UI" panose="020B0604030504040204" pitchFamily="50" charset="-128"/>
              <a:ea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適正受診支援事業（重複・頻回受診対策）</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・ケースワーカーが重複受診や頻回受診の疑いのある被保護者に対し適切な受診指導を行う</a:t>
            </a:r>
            <a:r>
              <a:rPr lang="ja-JP" altLang="en-US" sz="1400" dirty="0" smtClean="0">
                <a:latin typeface="Meiryo UI" panose="020B0604030504040204" pitchFamily="50" charset="-128"/>
                <a:ea typeface="Meiryo UI" panose="020B0604030504040204" pitchFamily="50" charset="-128"/>
              </a:rPr>
              <a:t>ため</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新たに保健師等</a:t>
            </a:r>
            <a:r>
              <a:rPr lang="ja-JP" altLang="en-US" sz="1400" dirty="0">
                <a:latin typeface="Meiryo UI" panose="020B0604030504040204" pitchFamily="50" charset="-128"/>
                <a:ea typeface="Meiryo UI" panose="020B0604030504040204" pitchFamily="50" charset="-128"/>
              </a:rPr>
              <a:t>の専門</a:t>
            </a:r>
            <a:r>
              <a:rPr lang="ja-JP" altLang="en-US" sz="1400" dirty="0" smtClean="0">
                <a:latin typeface="Meiryo UI" panose="020B0604030504040204" pitchFamily="50" charset="-128"/>
                <a:ea typeface="Meiryo UI" panose="020B0604030504040204" pitchFamily="50" charset="-128"/>
              </a:rPr>
              <a:t>職</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員を配置</a:t>
            </a:r>
            <a:r>
              <a:rPr lang="ja-JP" altLang="en-US" sz="1400" dirty="0">
                <a:latin typeface="Meiryo UI" panose="020B0604030504040204" pitchFamily="50" charset="-128"/>
                <a:ea typeface="Meiryo UI" panose="020B0604030504040204" pitchFamily="50" charset="-128"/>
              </a:rPr>
              <a:t>し、効果的な適正受診の促進に繋げる事業</a:t>
            </a:r>
            <a:r>
              <a:rPr lang="ja-JP" altLang="en-US" sz="1400" dirty="0" smtClean="0">
                <a:latin typeface="Meiryo UI" panose="020B0604030504040204" pitchFamily="50" charset="-128"/>
                <a:ea typeface="Meiryo UI" panose="020B0604030504040204" pitchFamily="50" charset="-128"/>
              </a:rPr>
              <a:t>を実施。</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（取組み経過）</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rPr>
              <a:t>年度に３区（浪速区・生野区・西成区）に保健師（看護師）を配置し、モデル的に実施。</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年度に</a:t>
            </a:r>
            <a:r>
              <a:rPr lang="ja-JP" altLang="en-US" sz="1400" dirty="0">
                <a:latin typeface="Meiryo UI" panose="020B0604030504040204" pitchFamily="50" charset="-128"/>
                <a:ea typeface="Meiryo UI" panose="020B0604030504040204" pitchFamily="50" charset="-128"/>
              </a:rPr>
              <a:t>３区（浪速区・生野区・西成区）以外の指導困難事例に対して巡回を</a:t>
            </a:r>
            <a:r>
              <a:rPr lang="ja-JP" altLang="en-US" sz="1400" dirty="0" smtClean="0">
                <a:latin typeface="Meiryo UI" panose="020B0604030504040204" pitchFamily="50" charset="-128"/>
                <a:ea typeface="Meiryo UI" panose="020B0604030504040204" pitchFamily="50" charset="-128"/>
              </a:rPr>
              <a:t>実施。</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年度に</a:t>
            </a:r>
            <a:r>
              <a:rPr lang="ja-JP" altLang="en-US" sz="1400" dirty="0">
                <a:latin typeface="Meiryo UI" panose="020B0604030504040204" pitchFamily="50" charset="-128"/>
                <a:ea typeface="Meiryo UI" panose="020B0604030504040204" pitchFamily="50" charset="-128"/>
              </a:rPr>
              <a:t>全ての区に保健師（看護師）を配置し、医療の適正実施を実現するために実施機関の体制を</a:t>
            </a:r>
            <a:r>
              <a:rPr lang="ja-JP" altLang="en-US" sz="1400" dirty="0" smtClean="0">
                <a:latin typeface="Meiryo UI" panose="020B0604030504040204" pitchFamily="50" charset="-128"/>
                <a:ea typeface="Meiryo UI" panose="020B0604030504040204" pitchFamily="50" charset="-128"/>
              </a:rPr>
              <a:t>強化</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年度に局に保健師（看護師）を配置し、各区の専門職をサポートするとともに医療費の更なる適正化に向けた取り</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組みを推進</a:t>
            </a:r>
            <a:endParaRPr lang="en-US" altLang="ja-JP" sz="1400" dirty="0">
              <a:latin typeface="Meiryo UI" panose="020B0604030504040204" pitchFamily="50" charset="-128"/>
              <a:ea typeface="Meiryo UI" panose="020B0604030504040204" pitchFamily="50" charset="-128"/>
            </a:endParaRPr>
          </a:p>
        </p:txBody>
      </p:sp>
      <p:sp>
        <p:nvSpPr>
          <p:cNvPr id="23" name="角丸四角形 22"/>
          <p:cNvSpPr/>
          <p:nvPr/>
        </p:nvSpPr>
        <p:spPr>
          <a:xfrm>
            <a:off x="2524259" y="303686"/>
            <a:ext cx="6349287"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a:t>
            </a:r>
            <a:r>
              <a:rPr lang="ja-JP" altLang="en-US" sz="1750" b="1" dirty="0">
                <a:latin typeface="Meiryo UI" panose="020B0604030504040204" pitchFamily="50" charset="-128"/>
                <a:ea typeface="Meiryo UI" panose="020B0604030504040204" pitchFamily="50" charset="-128"/>
              </a:rPr>
              <a:t>２</a:t>
            </a:r>
            <a:r>
              <a:rPr lang="ja-JP" altLang="en-US" sz="1750" b="1" dirty="0" smtClean="0">
                <a:latin typeface="Meiryo UI" panose="020B0604030504040204" pitchFamily="50" charset="-128"/>
                <a:ea typeface="Meiryo UI" panose="020B0604030504040204" pitchFamily="50" charset="-128"/>
              </a:rPr>
              <a:t>）　医療扶助の適正化　（</a:t>
            </a:r>
            <a:r>
              <a:rPr lang="ja-JP" altLang="en-US" sz="1750" b="1" dirty="0">
                <a:latin typeface="Meiryo UI" panose="020B0604030504040204" pitchFamily="50" charset="-128"/>
                <a:ea typeface="Meiryo UI" panose="020B0604030504040204" pitchFamily="50" charset="-128"/>
              </a:rPr>
              <a:t>大阪市）</a:t>
            </a:r>
          </a:p>
        </p:txBody>
      </p:sp>
      <p:sp>
        <p:nvSpPr>
          <p:cNvPr id="26" name="テキスト ボックス 25"/>
          <p:cNvSpPr txBox="1"/>
          <p:nvPr/>
        </p:nvSpPr>
        <p:spPr>
          <a:xfrm>
            <a:off x="117405" y="4092070"/>
            <a:ext cx="8909191" cy="203132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後発医</a:t>
            </a:r>
            <a:r>
              <a:rPr lang="ja-JP" altLang="en-US" sz="1400" b="1" u="sng" dirty="0" smtClean="0">
                <a:latin typeface="Meiryo UI" panose="020B0604030504040204" pitchFamily="50" charset="-128"/>
                <a:ea typeface="Meiryo UI" panose="020B0604030504040204" pitchFamily="50" charset="-128"/>
              </a:rPr>
              <a:t>薬品の使用促進</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・薬剤師資格を有する専門職を市に配置し、後発医薬品の使用を促進する。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（取組み経過①⇒②）</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a:t>
            </a:r>
            <a:r>
              <a:rPr lang="ja-JP" altLang="en-US" sz="1400" dirty="0" smtClean="0">
                <a:latin typeface="Meiryo UI" panose="020B0604030504040204" pitchFamily="50" charset="-128"/>
                <a:ea typeface="Meiryo UI" panose="020B0604030504040204" pitchFamily="50" charset="-128"/>
              </a:rPr>
              <a:t>「後発医薬品への切替えに取組みやすい対象者を優先」</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・調剤レセプトをもとに、患者の意向により先発医薬品を使用した被保護者を抽出しリスト化。</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・リストに掲載された被保護者について、後発医薬品使用説明を優先的に実施。</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a:t>
            </a:r>
            <a:r>
              <a:rPr lang="ja-JP" altLang="en-US" sz="1400" dirty="0" smtClean="0">
                <a:latin typeface="Meiryo UI" panose="020B0604030504040204" pitchFamily="50" charset="-128"/>
                <a:ea typeface="Meiryo UI" panose="020B0604030504040204" pitchFamily="50" charset="-128"/>
              </a:rPr>
              <a:t>「後発医薬品への切替えが可能なすべての被保護者に取組みを実施</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・新たな医療扶助決定や新規保護開始時に周知を徹底。</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・後発</a:t>
            </a:r>
            <a:r>
              <a:rPr lang="ja-JP" altLang="en-US" sz="1400" dirty="0">
                <a:latin typeface="Meiryo UI" panose="020B0604030504040204" pitchFamily="50" charset="-128"/>
                <a:ea typeface="Meiryo UI" panose="020B0604030504040204" pitchFamily="50" charset="-128"/>
              </a:rPr>
              <a:t>医</a:t>
            </a:r>
            <a:r>
              <a:rPr lang="ja-JP" altLang="en-US" sz="1400" dirty="0" smtClean="0">
                <a:latin typeface="Meiryo UI" panose="020B0604030504040204" pitchFamily="50" charset="-128"/>
                <a:ea typeface="Meiryo UI" panose="020B0604030504040204" pitchFamily="50" charset="-128"/>
              </a:rPr>
              <a:t>薬品への切替可能対象者リストをもとに、本人希望カードを活用するなどにより被保護者への周知を強化。</a:t>
            </a:r>
            <a:endParaRPr lang="en-US" altLang="ja-JP" sz="1400"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17405" y="5889464"/>
            <a:ext cx="8909191" cy="954107"/>
          </a:xfrm>
          <a:prstGeom prst="rect">
            <a:avLst/>
          </a:prstGeom>
          <a:noFill/>
        </p:spPr>
        <p:txBody>
          <a:bodyPr wrap="square" rtlCol="0">
            <a:spAutoFit/>
          </a:bodyPr>
          <a:lstStyle/>
          <a:p>
            <a:endParaRPr lang="en-US" altLang="ja-JP" sz="1400"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重複処方対策（お薬手帳の利用促進等）</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・薬剤師資格を有する専門職による薬歴管理法の訪問確認などにより重複処方の解消を推進するとともに、お薬手帳の利用</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や同一薬局の利用促進の取り組みと併せ、調剤報酬の適正化に向けた取組みを推進する。</a:t>
            </a:r>
            <a:endParaRPr lang="en-US" altLang="ja-JP" sz="1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106</a:t>
            </a:fld>
            <a:endParaRPr lang="ja-JP" altLang="en-US"/>
          </a:p>
        </p:txBody>
      </p:sp>
    </p:spTree>
    <p:extLst>
      <p:ext uri="{BB962C8B-B14F-4D97-AF65-F5344CB8AC3E}">
        <p14:creationId xmlns:p14="http://schemas.microsoft.com/office/powerpoint/2010/main" val="2027886374"/>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2807595" y="303686"/>
            <a:ext cx="60659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a:t>
            </a:r>
            <a:r>
              <a:rPr lang="ja-JP" altLang="en-US" sz="1750" b="1" dirty="0">
                <a:latin typeface="Meiryo UI" panose="020B0604030504040204" pitchFamily="50" charset="-128"/>
                <a:ea typeface="Meiryo UI" panose="020B0604030504040204" pitchFamily="50" charset="-128"/>
              </a:rPr>
              <a:t>３</a:t>
            </a:r>
            <a:r>
              <a:rPr lang="ja-JP" altLang="en-US" sz="1750" b="1" dirty="0" smtClean="0">
                <a:latin typeface="Meiryo UI" panose="020B0604030504040204" pitchFamily="50" charset="-128"/>
                <a:ea typeface="Meiryo UI" panose="020B0604030504040204" pitchFamily="50" charset="-128"/>
              </a:rPr>
              <a:t>）　不正受給対策　（大阪市）</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1604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50775" y="683283"/>
            <a:ext cx="9160288" cy="249299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「適正化推進チーム」の設置</a:t>
            </a:r>
            <a:r>
              <a:rPr lang="ja-JP" altLang="en-US" sz="1400" dirty="0" smtClean="0">
                <a:latin typeface="Meiryo UI" panose="020B0604030504040204" pitchFamily="50" charset="-128"/>
                <a:ea typeface="Meiryo UI" panose="020B0604030504040204" pitchFamily="50" charset="-128"/>
              </a:rPr>
              <a:t>（福祉局）</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日常のケースワーク業務では対応しきれない不正受給やいわゆる「貧困ビジネス」事業者、指定医療機関等からの不正請求</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に対して重点的調査を実施し、告訴・告発等の法的対応を視野に入れた厳正な対応を行うため、</a:t>
            </a:r>
            <a:r>
              <a:rPr lang="en-US" altLang="ja-JP" sz="1400" dirty="0" smtClean="0">
                <a:latin typeface="Meiryo UI" panose="020B0604030504040204" pitchFamily="50" charset="-128"/>
                <a:ea typeface="Meiryo UI" panose="020B0604030504040204" pitchFamily="50" charset="-128"/>
              </a:rPr>
              <a:t>2009</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rPr>
              <a:t>月に設置した。</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年度</a:t>
            </a:r>
            <a:r>
              <a:rPr lang="ja-JP" altLang="en-US" sz="1400" dirty="0" smtClean="0">
                <a:latin typeface="Meiryo UI" panose="020B0604030504040204" pitchFamily="50" charset="-128"/>
                <a:ea typeface="Meiryo UI" panose="020B0604030504040204" pitchFamily="50" charset="-128"/>
              </a:rPr>
              <a:t>からは、区をまたがる不正受給や被保護者に不利益をもたらす恐れのある施設・団体等に関する調査を実施。</a:t>
            </a:r>
            <a:endParaRPr lang="en-US" altLang="ja-JP" sz="14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各区における「</a:t>
            </a:r>
            <a:r>
              <a:rPr lang="ja-JP" altLang="en-US" sz="1400" b="1" u="sng" dirty="0">
                <a:latin typeface="Meiryo UI" panose="020B0604030504040204" pitchFamily="50" charset="-128"/>
                <a:ea typeface="Meiryo UI" panose="020B0604030504040204" pitchFamily="50" charset="-128"/>
              </a:rPr>
              <a:t>不正受給調査専任チーム」の設置</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2011</a:t>
            </a:r>
            <a:r>
              <a:rPr lang="ja-JP" altLang="en-US" sz="1400" dirty="0">
                <a:latin typeface="Meiryo UI" panose="020B0604030504040204" pitchFamily="50" charset="-128"/>
                <a:ea typeface="Meiryo UI" panose="020B0604030504040204" pitchFamily="50" charset="-128"/>
              </a:rPr>
              <a:t>年：浪速区・西成区、</a:t>
            </a:r>
            <a:r>
              <a:rPr lang="en-US" altLang="ja-JP" sz="1400" dirty="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年：全区）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日常</a:t>
            </a:r>
            <a:r>
              <a:rPr lang="ja-JP" altLang="en-US" sz="1400" dirty="0">
                <a:latin typeface="Meiryo UI" panose="020B0604030504040204" pitchFamily="50" charset="-128"/>
                <a:ea typeface="Meiryo UI" panose="020B0604030504040204" pitchFamily="50" charset="-128"/>
              </a:rPr>
              <a:t>のケースワーク業務では調査が困難である被保護者の詳細な生活実態把握等について、重点的調査を</a:t>
            </a:r>
            <a:r>
              <a:rPr lang="ja-JP" altLang="en-US" sz="1400" dirty="0" smtClean="0">
                <a:latin typeface="Meiryo UI" panose="020B0604030504040204" pitchFamily="50" charset="-128"/>
                <a:ea typeface="Meiryo UI" panose="020B0604030504040204" pitchFamily="50" charset="-128"/>
              </a:rPr>
              <a:t>実施するため、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年度より全区に不正受給調査専任チームを配置し、不正受給事案への対応</a:t>
            </a:r>
            <a:r>
              <a:rPr lang="ja-JP" altLang="en-US" sz="1400" dirty="0" smtClean="0">
                <a:latin typeface="Meiryo UI" panose="020B0604030504040204" pitchFamily="50" charset="-128"/>
                <a:ea typeface="Meiryo UI" panose="020B0604030504040204" pitchFamily="50" charset="-128"/>
              </a:rPr>
              <a:t>を実施。</a:t>
            </a:r>
            <a:endParaRPr lang="en-US" altLang="ja-JP" sz="800" dirty="0">
              <a:latin typeface="Meiryo UI" panose="020B0604030504040204" pitchFamily="50" charset="-128"/>
              <a:ea typeface="Meiryo UI" panose="020B0604030504040204" pitchFamily="50" charset="-128"/>
            </a:endParaRPr>
          </a:p>
        </p:txBody>
      </p:sp>
      <p:sp>
        <p:nvSpPr>
          <p:cNvPr id="16" name="角丸四角形 15"/>
          <p:cNvSpPr/>
          <p:nvPr/>
        </p:nvSpPr>
        <p:spPr>
          <a:xfrm>
            <a:off x="372444" y="1590321"/>
            <a:ext cx="8501101" cy="68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角丸四角形 18"/>
          <p:cNvSpPr/>
          <p:nvPr/>
        </p:nvSpPr>
        <p:spPr>
          <a:xfrm>
            <a:off x="372445" y="3126244"/>
            <a:ext cx="8501101" cy="663881"/>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正方形/長方形 19"/>
          <p:cNvSpPr/>
          <p:nvPr/>
        </p:nvSpPr>
        <p:spPr>
          <a:xfrm>
            <a:off x="78955" y="3886243"/>
            <a:ext cx="8881382" cy="2769989"/>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貧困ビジネス対策等</a:t>
            </a:r>
            <a:endParaRPr lang="en-US" altLang="ja-JP" sz="1400" b="1" u="sng"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・敷金・礼金がゼロ円の物件への敷金等不支給</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・敷金上限額引き下げ</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・布団類の現物給付</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24" name="大かっこ 23"/>
          <p:cNvSpPr/>
          <p:nvPr/>
        </p:nvSpPr>
        <p:spPr>
          <a:xfrm>
            <a:off x="590581" y="4371824"/>
            <a:ext cx="8000371" cy="478471"/>
          </a:xfrm>
          <a:prstGeom prst="bracketPair">
            <a:avLst/>
          </a:prstGeom>
          <a:solidFill>
            <a:schemeClr val="accent1">
              <a:lumMod val="20000"/>
              <a:lumOff val="80000"/>
            </a:schemeClr>
          </a:solidFill>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大かっこ 24"/>
          <p:cNvSpPr/>
          <p:nvPr/>
        </p:nvSpPr>
        <p:spPr>
          <a:xfrm>
            <a:off x="597211" y="5160321"/>
            <a:ext cx="8000371" cy="586112"/>
          </a:xfrm>
          <a:prstGeom prst="bracketPair">
            <a:avLst/>
          </a:prstGeom>
          <a:solidFill>
            <a:schemeClr val="accent1">
              <a:lumMod val="20000"/>
              <a:lumOff val="80000"/>
            </a:schemeClr>
          </a:solidFill>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大かっこ 25"/>
          <p:cNvSpPr/>
          <p:nvPr/>
        </p:nvSpPr>
        <p:spPr>
          <a:xfrm>
            <a:off x="585067" y="6160037"/>
            <a:ext cx="8000371" cy="575616"/>
          </a:xfrm>
          <a:prstGeom prst="bracketPair">
            <a:avLst/>
          </a:prstGeom>
          <a:solidFill>
            <a:schemeClr val="accent1">
              <a:lumMod val="20000"/>
              <a:lumOff val="80000"/>
            </a:schemeClr>
          </a:solidFill>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372445" y="1590321"/>
            <a:ext cx="8652287" cy="738664"/>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主な調査内容</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・被保護者等の囲い込み　　　　　　　　　　　　　　　　　 　　　　　・事業者と被保護者が共謀した不正受給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・被保護者等を利用した、不適正な賃貸借契約　　　　　　　　　　　　　　　　　　　　　　　　　　　　　　　　　　　など</a:t>
            </a:r>
            <a:endParaRPr lang="en-US" altLang="ja-JP" sz="14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74579" y="3099344"/>
            <a:ext cx="8498965" cy="738664"/>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主な調査内容</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・就労や年金などによる収入の未申告（過少申告）　　　　　　・預貯金や車の保有などの資産の未申告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・世帯員など居住実態の虚偽申告（いわゆる偽装離婚や非居住）　　　　　　　　　　　　　　　　　　　　　　　</a:t>
            </a:r>
            <a:r>
              <a:rPr lang="ja-JP" altLang="en-US" sz="1400" dirty="0" smtClean="0">
                <a:latin typeface="Meiryo UI" panose="020B0604030504040204" pitchFamily="50" charset="-128"/>
                <a:ea typeface="Meiryo UI" panose="020B0604030504040204" pitchFamily="50" charset="-128"/>
              </a:rPr>
              <a:t> など</a:t>
            </a:r>
            <a:endParaRPr lang="en-US" altLang="ja-JP"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97730" y="4386337"/>
            <a:ext cx="8090676" cy="461665"/>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敷金・礼金がゼロ円のいわゆるゼロ・ゼロ物件であるにも関わらず、被保護者に対しては敷金・礼金を請求する事業者があることから</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そのような</a:t>
            </a:r>
            <a:r>
              <a:rPr lang="ja-JP" altLang="en-US" sz="1200" dirty="0">
                <a:latin typeface="Meiryo UI" panose="020B0604030504040204" pitchFamily="50" charset="-128"/>
                <a:ea typeface="Meiryo UI" panose="020B0604030504040204" pitchFamily="50" charset="-128"/>
              </a:rPr>
              <a:t>物件であることが判明した場合は敷金・礼金を支給</a:t>
            </a:r>
            <a:r>
              <a:rPr lang="ja-JP" altLang="en-US" sz="1200" dirty="0" smtClean="0">
                <a:latin typeface="Meiryo UI" panose="020B0604030504040204" pitchFamily="50" charset="-128"/>
                <a:ea typeface="Meiryo UI" panose="020B0604030504040204" pitchFamily="50" charset="-128"/>
              </a:rPr>
              <a:t>しないこととした。</a:t>
            </a:r>
            <a:endParaRPr kumimoji="1"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86614" y="5126606"/>
            <a:ext cx="8286930"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実際は低額な敷金が設定されている物件において、被保護者に対しては敷金扶助の上限額を請求する事業者があることから</a:t>
            </a:r>
            <a:r>
              <a:rPr lang="ja-JP" altLang="en-US" sz="1200" dirty="0" smtClean="0">
                <a:latin typeface="Meiryo UI" panose="020B0604030504040204" pitchFamily="50" charset="-128"/>
                <a:ea typeface="Meiryo UI" panose="020B0604030504040204" pitchFamily="50" charset="-128"/>
              </a:rPr>
              <a:t>、敷金</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上限額</a:t>
            </a:r>
            <a:r>
              <a:rPr lang="ja-JP" altLang="en-US" sz="1200" dirty="0">
                <a:latin typeface="Meiryo UI" panose="020B0604030504040204" pitchFamily="50" charset="-128"/>
                <a:ea typeface="Meiryo UI" panose="020B0604030504040204" pitchFamily="50" charset="-128"/>
              </a:rPr>
              <a:t>の基準改定を国に</a:t>
            </a:r>
            <a:r>
              <a:rPr lang="ja-JP" altLang="en-US" sz="1200" dirty="0" smtClean="0">
                <a:latin typeface="Meiryo UI" panose="020B0604030504040204" pitchFamily="50" charset="-128"/>
                <a:ea typeface="Meiryo UI" panose="020B0604030504040204" pitchFamily="50" charset="-128"/>
              </a:rPr>
              <a:t>働きかけ、その</a:t>
            </a:r>
            <a:r>
              <a:rPr lang="ja-JP" altLang="en-US" sz="1200" dirty="0">
                <a:latin typeface="Meiryo UI" panose="020B0604030504040204" pitchFamily="50" charset="-128"/>
                <a:ea typeface="Meiryo UI" panose="020B0604030504040204" pitchFamily="50" charset="-128"/>
              </a:rPr>
              <a:t>結果</a:t>
            </a:r>
            <a:r>
              <a:rPr lang="ja-JP" altLang="en-US" sz="1200" dirty="0" smtClean="0">
                <a:latin typeface="Meiryo UI" panose="020B0604030504040204" pitchFamily="50" charset="-128"/>
                <a:ea typeface="Meiryo UI" panose="020B0604030504040204" pitchFamily="50" charset="-128"/>
              </a:rPr>
              <a:t>、敷金</a:t>
            </a:r>
            <a:r>
              <a:rPr lang="ja-JP" altLang="en-US" sz="1200" dirty="0">
                <a:latin typeface="Meiryo UI" panose="020B0604030504040204" pitchFamily="50" charset="-128"/>
                <a:ea typeface="Meiryo UI" panose="020B0604030504040204" pitchFamily="50" charset="-128"/>
              </a:rPr>
              <a:t>上限額が家賃の</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ヶ月分（単身の場合、</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rPr>
              <a:t>4,000</a:t>
            </a:r>
            <a:r>
              <a:rPr lang="ja-JP" altLang="en-US" sz="1200" dirty="0">
                <a:latin typeface="Meiryo UI" panose="020B0604030504040204" pitchFamily="50" charset="-128"/>
                <a:ea typeface="Meiryo UI" panose="020B0604030504040204" pitchFamily="50" charset="-128"/>
              </a:rPr>
              <a:t>円）から</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ヶ</a:t>
            </a:r>
            <a:r>
              <a:rPr lang="ja-JP" altLang="en-US" sz="1200" dirty="0" smtClean="0">
                <a:latin typeface="Meiryo UI" panose="020B0604030504040204" pitchFamily="50" charset="-128"/>
                <a:ea typeface="Meiryo UI" panose="020B0604030504040204" pitchFamily="50" charset="-128"/>
              </a:rPr>
              <a:t>月分</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同</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rPr>
              <a:t>8,000</a:t>
            </a:r>
            <a:r>
              <a:rPr lang="ja-JP" altLang="en-US" sz="1200" dirty="0">
                <a:latin typeface="Meiryo UI" panose="020B0604030504040204" pitchFamily="50" charset="-128"/>
                <a:ea typeface="Meiryo UI" panose="020B0604030504040204" pitchFamily="50" charset="-128"/>
              </a:rPr>
              <a:t>円）に</a:t>
            </a:r>
            <a:r>
              <a:rPr lang="ja-JP" altLang="en-US" sz="1200" dirty="0" smtClean="0">
                <a:latin typeface="Meiryo UI" panose="020B0604030504040204" pitchFamily="50" charset="-128"/>
                <a:ea typeface="Meiryo UI" panose="020B0604030504040204" pitchFamily="50" charset="-128"/>
              </a:rPr>
              <a:t>引き下げた。</a:t>
            </a:r>
            <a:endParaRPr lang="en-US" altLang="ja-JP" sz="12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76910" y="6129078"/>
            <a:ext cx="8283382"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被服費（布団類）は、住居がない方の保護開始時に、購入に要した費用（平成</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年度は上限</a:t>
            </a:r>
            <a:r>
              <a:rPr lang="en-US" altLang="ja-JP" sz="1200" dirty="0">
                <a:latin typeface="Meiryo UI" panose="020B0604030504040204" pitchFamily="50" charset="-128"/>
                <a:ea typeface="Meiryo UI" panose="020B0604030504040204" pitchFamily="50" charset="-128"/>
              </a:rPr>
              <a:t>17,300</a:t>
            </a:r>
            <a:r>
              <a:rPr lang="ja-JP" altLang="en-US" sz="1200" dirty="0">
                <a:latin typeface="Meiryo UI" panose="020B0604030504040204" pitchFamily="50" charset="-128"/>
                <a:ea typeface="Meiryo UI" panose="020B0604030504040204" pitchFamily="50" charset="-128"/>
              </a:rPr>
              <a:t>円）が支給</a:t>
            </a:r>
            <a:r>
              <a:rPr lang="ja-JP" altLang="en-US" sz="1200" dirty="0" smtClean="0">
                <a:latin typeface="Meiryo UI" panose="020B0604030504040204" pitchFamily="50" charset="-128"/>
                <a:ea typeface="Meiryo UI" panose="020B0604030504040204" pitchFamily="50" charset="-128"/>
              </a:rPr>
              <a:t>され</a:t>
            </a:r>
            <a:r>
              <a:rPr lang="ja-JP" altLang="en-US" sz="1200" dirty="0">
                <a:latin typeface="Meiryo UI" panose="020B0604030504040204" pitchFamily="50" charset="-128"/>
                <a:ea typeface="Meiryo UI" panose="020B0604030504040204" pitchFamily="50" charset="-128"/>
              </a:rPr>
              <a:t>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しかし</a:t>
            </a:r>
            <a:r>
              <a:rPr lang="ja-JP" altLang="en-US" sz="1200" dirty="0">
                <a:latin typeface="Meiryo UI" panose="020B0604030504040204" pitchFamily="50" charset="-128"/>
                <a:ea typeface="Meiryo UI" panose="020B0604030504040204" pitchFamily="50" charset="-128"/>
              </a:rPr>
              <a:t>、そのほとんどが上限額近い金額となっており、市場価格と</a:t>
            </a:r>
            <a:r>
              <a:rPr lang="ja-JP" altLang="en-US" sz="1200" dirty="0" smtClean="0">
                <a:latin typeface="Meiryo UI" panose="020B0604030504040204" pitchFamily="50" charset="-128"/>
                <a:ea typeface="Meiryo UI" panose="020B0604030504040204" pitchFamily="50" charset="-128"/>
              </a:rPr>
              <a:t>格差があ</a:t>
            </a:r>
            <a:r>
              <a:rPr lang="ja-JP" altLang="en-US" sz="1200" dirty="0">
                <a:latin typeface="Meiryo UI" panose="020B0604030504040204" pitchFamily="50" charset="-128"/>
                <a:ea typeface="Meiryo UI" panose="020B0604030504040204" pitchFamily="50" charset="-128"/>
              </a:rPr>
              <a:t>った</a:t>
            </a:r>
            <a:r>
              <a:rPr lang="ja-JP" altLang="en-US" sz="1200" dirty="0" smtClean="0">
                <a:latin typeface="Meiryo UI" panose="020B0604030504040204" pitchFamily="50" charset="-128"/>
                <a:ea typeface="Meiryo UI" panose="020B0604030504040204" pitchFamily="50" charset="-128"/>
              </a:rPr>
              <a:t>ため、全市分</a:t>
            </a:r>
            <a:r>
              <a:rPr lang="ja-JP" altLang="en-US" sz="1200" dirty="0">
                <a:latin typeface="Meiryo UI" panose="020B0604030504040204" pitchFamily="50" charset="-128"/>
                <a:ea typeface="Meiryo UI" panose="020B0604030504040204" pitchFamily="50" charset="-128"/>
              </a:rPr>
              <a:t>を入札で一括購入した布団類を現物</a:t>
            </a:r>
            <a:r>
              <a:rPr lang="ja-JP" altLang="en-US" sz="1200" dirty="0" smtClean="0">
                <a:latin typeface="Meiryo UI" panose="020B0604030504040204" pitchFamily="50" charset="-128"/>
                <a:ea typeface="Meiryo UI" panose="020B0604030504040204" pitchFamily="50" charset="-128"/>
              </a:rPr>
              <a:t>給付</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する</a:t>
            </a:r>
            <a:r>
              <a:rPr lang="ja-JP" altLang="en-US" sz="1200" dirty="0">
                <a:latin typeface="Meiryo UI" panose="020B0604030504040204" pitchFamily="50" charset="-128"/>
                <a:ea typeface="Meiryo UI" panose="020B0604030504040204" pitchFamily="50" charset="-128"/>
              </a:rPr>
              <a:t>ことにより、保護費としての支給の妥当性を確保すること</a:t>
            </a:r>
            <a:r>
              <a:rPr lang="ja-JP" altLang="en-US" sz="1200" dirty="0" smtClean="0">
                <a:latin typeface="Meiryo UI" panose="020B0604030504040204" pitchFamily="50" charset="-128"/>
                <a:ea typeface="Meiryo UI" panose="020B0604030504040204" pitchFamily="50" charset="-128"/>
              </a:rPr>
              <a:t>とした。</a:t>
            </a:r>
            <a:endParaRPr lang="en-US" altLang="ja-JP" sz="12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107</a:t>
            </a:fld>
            <a:endParaRPr lang="ja-JP" altLang="en-US"/>
          </a:p>
        </p:txBody>
      </p:sp>
    </p:spTree>
    <p:extLst>
      <p:ext uri="{BB962C8B-B14F-4D97-AF65-F5344CB8AC3E}">
        <p14:creationId xmlns:p14="http://schemas.microsoft.com/office/powerpoint/2010/main" val="4041313028"/>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45695" y="1735557"/>
            <a:ext cx="7321931" cy="2523963"/>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1604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35106" y="714666"/>
            <a:ext cx="1457041" cy="307777"/>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＜改革の結果＞</a:t>
            </a:r>
            <a:endParaRPr lang="en-US" altLang="ja-JP" sz="1400" b="1" dirty="0" smtClean="0">
              <a:solidFill>
                <a:srgbClr val="000000"/>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3914915" y="1601464"/>
            <a:ext cx="1886755" cy="307776"/>
          </a:xfrm>
          <a:prstGeom prst="rect">
            <a:avLst/>
          </a:prstGeom>
          <a:noFill/>
        </p:spPr>
        <p:txBody>
          <a:bodyPr wrap="square">
            <a:spAutoFit/>
          </a:bodyPr>
          <a:lstStyle/>
          <a:p>
            <a:r>
              <a:rPr lang="ja-JP" altLang="en-US" sz="1200" b="1" u="sng" dirty="0" smtClean="0">
                <a:solidFill>
                  <a:srgbClr val="000000"/>
                </a:solidFill>
                <a:latin typeface="Meiryo UI" panose="020B0604030504040204" pitchFamily="50" charset="-128"/>
                <a:ea typeface="Meiryo UI" panose="020B0604030504040204" pitchFamily="50" charset="-128"/>
              </a:rPr>
              <a:t>後発医薬品の使用率</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24" name="角丸四角形 23"/>
          <p:cNvSpPr/>
          <p:nvPr/>
        </p:nvSpPr>
        <p:spPr>
          <a:xfrm>
            <a:off x="168411" y="1018178"/>
            <a:ext cx="8846800" cy="6242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50704" y="4259520"/>
            <a:ext cx="87799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rPr>
              <a:t>件数</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b="1" dirty="0">
                <a:solidFill>
                  <a:srgbClr val="000000"/>
                </a:solidFill>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20" name="正方形/長方形 19"/>
          <p:cNvSpPr/>
          <p:nvPr/>
        </p:nvSpPr>
        <p:spPr>
          <a:xfrm>
            <a:off x="3204830" y="4133982"/>
            <a:ext cx="3306926" cy="307777"/>
          </a:xfrm>
          <a:prstGeom prst="rect">
            <a:avLst/>
          </a:prstGeom>
          <a:noFill/>
        </p:spPr>
        <p:txBody>
          <a:bodyPr wrap="square">
            <a:spAutoFit/>
          </a:bodyPr>
          <a:lstStyle/>
          <a:p>
            <a:r>
              <a:rPr lang="ja-JP" altLang="en-US" sz="1200" b="1" u="sng" dirty="0">
                <a:solidFill>
                  <a:srgbClr val="000000"/>
                </a:solidFill>
                <a:latin typeface="Meiryo UI" panose="020B0604030504040204" pitchFamily="50" charset="-128"/>
                <a:ea typeface="Meiryo UI" panose="020B0604030504040204" pitchFamily="50" charset="-128"/>
              </a:rPr>
              <a:t>不正受給調査専任チームによる重点的調査件数</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1592147" y="6650386"/>
            <a:ext cx="2297265" cy="216402"/>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(※)2011</a:t>
            </a:r>
            <a:r>
              <a:rPr lang="ja-JP" altLang="en-US" sz="800" dirty="0" smtClean="0">
                <a:solidFill>
                  <a:srgbClr val="000000"/>
                </a:solidFill>
                <a:latin typeface="Meiryo UI" panose="020B0604030504040204" pitchFamily="50" charset="-128"/>
                <a:ea typeface="Meiryo UI" panose="020B0604030504040204" pitchFamily="50" charset="-128"/>
              </a:rPr>
              <a:t>年度は、</a:t>
            </a:r>
            <a:r>
              <a:rPr lang="en-US" altLang="ja-JP" sz="800" dirty="0" smtClean="0">
                <a:solidFill>
                  <a:srgbClr val="000000"/>
                </a:solidFill>
                <a:latin typeface="Meiryo UI" panose="020B0604030504040204" pitchFamily="50" charset="-128"/>
                <a:ea typeface="Meiryo UI" panose="020B0604030504040204" pitchFamily="50" charset="-128"/>
              </a:rPr>
              <a:t>2011</a:t>
            </a:r>
            <a:r>
              <a:rPr lang="ja-JP" altLang="en-US" sz="800" dirty="0" smtClean="0">
                <a:solidFill>
                  <a:srgbClr val="000000"/>
                </a:solidFill>
                <a:latin typeface="Meiryo UI" panose="020B0604030504040204" pitchFamily="50" charset="-128"/>
                <a:ea typeface="Meiryo UI" panose="020B0604030504040204" pitchFamily="50" charset="-128"/>
              </a:rPr>
              <a:t>年</a:t>
            </a:r>
            <a:r>
              <a:rPr lang="en-US" altLang="ja-JP" sz="800" dirty="0" smtClean="0">
                <a:solidFill>
                  <a:srgbClr val="000000"/>
                </a:solidFill>
                <a:latin typeface="Meiryo UI" panose="020B0604030504040204" pitchFamily="50" charset="-128"/>
                <a:ea typeface="Meiryo UI" panose="020B0604030504040204" pitchFamily="50" charset="-128"/>
              </a:rPr>
              <a:t>11</a:t>
            </a:r>
            <a:r>
              <a:rPr lang="ja-JP" altLang="en-US" sz="800" dirty="0" smtClean="0">
                <a:solidFill>
                  <a:srgbClr val="000000"/>
                </a:solidFill>
                <a:latin typeface="Meiryo UI" panose="020B0604030504040204" pitchFamily="50" charset="-128"/>
                <a:ea typeface="Meiryo UI" panose="020B0604030504040204" pitchFamily="50" charset="-128"/>
              </a:rPr>
              <a:t>月～</a:t>
            </a:r>
            <a:r>
              <a:rPr lang="en-US" altLang="ja-JP" sz="800" dirty="0" smtClean="0">
                <a:solidFill>
                  <a:srgbClr val="000000"/>
                </a:solidFill>
                <a:latin typeface="Meiryo UI" panose="020B0604030504040204" pitchFamily="50" charset="-128"/>
                <a:ea typeface="Meiryo UI" panose="020B0604030504040204" pitchFamily="50" charset="-128"/>
              </a:rPr>
              <a:t>2012</a:t>
            </a:r>
            <a:r>
              <a:rPr lang="ja-JP" altLang="en-US" sz="800" dirty="0" smtClean="0">
                <a:solidFill>
                  <a:srgbClr val="000000"/>
                </a:solidFill>
                <a:latin typeface="Meiryo UI" panose="020B0604030504040204" pitchFamily="50" charset="-128"/>
                <a:ea typeface="Meiryo UI" panose="020B0604030504040204" pitchFamily="50" charset="-128"/>
              </a:rPr>
              <a:t>年</a:t>
            </a:r>
            <a:r>
              <a:rPr lang="en-US" altLang="ja-JP" sz="800" dirty="0" smtClean="0">
                <a:solidFill>
                  <a:srgbClr val="000000"/>
                </a:solidFill>
                <a:latin typeface="Meiryo UI" panose="020B0604030504040204" pitchFamily="50" charset="-128"/>
                <a:ea typeface="Meiryo UI" panose="020B0604030504040204" pitchFamily="50" charset="-128"/>
              </a:rPr>
              <a:t>3</a:t>
            </a:r>
            <a:r>
              <a:rPr lang="ja-JP" altLang="en-US" sz="800" dirty="0" smtClean="0">
                <a:solidFill>
                  <a:srgbClr val="000000"/>
                </a:solidFill>
                <a:latin typeface="Meiryo UI" panose="020B0604030504040204" pitchFamily="50" charset="-128"/>
                <a:ea typeface="Meiryo UI" panose="020B0604030504040204" pitchFamily="50" charset="-128"/>
              </a:rPr>
              <a:t>月</a:t>
            </a:r>
            <a:r>
              <a:rPr lang="ja-JP" altLang="en-US" sz="800" b="1" dirty="0">
                <a:solidFill>
                  <a:srgbClr val="000000"/>
                </a:solidFill>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2" name="角丸四角形 41"/>
          <p:cNvSpPr/>
          <p:nvPr/>
        </p:nvSpPr>
        <p:spPr>
          <a:xfrm>
            <a:off x="2807595" y="303686"/>
            <a:ext cx="60659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（２）医薬扶助の適正化／（</a:t>
            </a:r>
            <a:r>
              <a:rPr lang="ja-JP" altLang="en-US" sz="1750" b="1" dirty="0">
                <a:latin typeface="Meiryo UI" panose="020B0604030504040204" pitchFamily="50" charset="-128"/>
                <a:ea typeface="Meiryo UI" panose="020B0604030504040204" pitchFamily="50" charset="-128"/>
              </a:rPr>
              <a:t>３</a:t>
            </a:r>
            <a:r>
              <a:rPr lang="ja-JP" altLang="en-US" sz="1750" b="1" dirty="0" smtClean="0">
                <a:latin typeface="Meiryo UI" panose="020B0604030504040204" pitchFamily="50" charset="-128"/>
                <a:ea typeface="Meiryo UI" panose="020B0604030504040204" pitchFamily="50" charset="-128"/>
              </a:rPr>
              <a:t>）不正受給対策（大阪市）</a:t>
            </a:r>
            <a:endParaRPr lang="ja-JP" altLang="en-US" sz="1750" b="1" dirty="0">
              <a:latin typeface="Meiryo UI" panose="020B0604030504040204" pitchFamily="50" charset="-128"/>
              <a:ea typeface="Meiryo UI" panose="020B0604030504040204" pitchFamily="50" charset="-128"/>
            </a:endParaRPr>
          </a:p>
        </p:txBody>
      </p:sp>
      <p:sp>
        <p:nvSpPr>
          <p:cNvPr id="43" name="正方形/長方形 42"/>
          <p:cNvSpPr/>
          <p:nvPr/>
        </p:nvSpPr>
        <p:spPr>
          <a:xfrm>
            <a:off x="180256" y="1015832"/>
            <a:ext cx="8963744" cy="830997"/>
          </a:xfrm>
          <a:prstGeom prst="rect">
            <a:avLst/>
          </a:prstGeom>
        </p:spPr>
        <p:txBody>
          <a:bodyPr wrap="square">
            <a:spAutoFit/>
          </a:bodyPr>
          <a:lstStyle/>
          <a:p>
            <a:r>
              <a:rPr lang="ja-JP" altLang="en-US" sz="1200" dirty="0" smtClean="0">
                <a:solidFill>
                  <a:srgbClr val="000000"/>
                </a:solidFill>
                <a:latin typeface="Meiryo UI" panose="020B0604030504040204" pitchFamily="50" charset="-128"/>
                <a:ea typeface="Meiryo UI" panose="020B0604030504040204" pitchFamily="50" charset="-128"/>
              </a:rPr>
              <a:t>・後発医薬品の使用率は、</a:t>
            </a:r>
            <a:r>
              <a:rPr lang="ja-JP" altLang="en-US" sz="1200" b="1" dirty="0" smtClean="0">
                <a:solidFill>
                  <a:srgbClr val="000000"/>
                </a:solidFill>
                <a:latin typeface="Meiryo UI" panose="020B0604030504040204" pitchFamily="50" charset="-128"/>
                <a:ea typeface="Meiryo UI" panose="020B0604030504040204" pitchFamily="50" charset="-128"/>
              </a:rPr>
              <a:t>年々</a:t>
            </a:r>
            <a:r>
              <a:rPr lang="ja-JP" altLang="en-US" sz="1200" b="1" dirty="0">
                <a:solidFill>
                  <a:srgbClr val="000000"/>
                </a:solidFill>
                <a:latin typeface="Meiryo UI" panose="020B0604030504040204" pitchFamily="50" charset="-128"/>
                <a:ea typeface="Meiryo UI" panose="020B0604030504040204" pitchFamily="50" charset="-128"/>
              </a:rPr>
              <a:t>着実に増加</a:t>
            </a:r>
            <a:r>
              <a:rPr lang="ja-JP" altLang="en-US" sz="1200" b="1" dirty="0" smtClean="0">
                <a:solidFill>
                  <a:srgbClr val="000000"/>
                </a:solidFill>
                <a:latin typeface="Meiryo UI" panose="020B0604030504040204" pitchFamily="50" charset="-128"/>
                <a:ea typeface="Meiryo UI" panose="020B0604030504040204" pitchFamily="50" charset="-128"/>
              </a:rPr>
              <a:t>し全国との差も着実に縮まっている</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r>
              <a:rPr lang="ja-JP" altLang="en-US" sz="1200" b="1" dirty="0" smtClean="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不正受給調査専任チームによる重点的調査件数については、減少傾向にあるが、これは不正受給に対しての厳正な取組みを実施している</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ことによる</a:t>
            </a:r>
            <a:r>
              <a:rPr lang="ja-JP" altLang="en-US" sz="1200" b="1" dirty="0">
                <a:solidFill>
                  <a:srgbClr val="000000"/>
                </a:solidFill>
                <a:latin typeface="Meiryo UI" panose="020B0604030504040204" pitchFamily="50" charset="-128"/>
                <a:ea typeface="Meiryo UI" panose="020B0604030504040204" pitchFamily="50" charset="-128"/>
              </a:rPr>
              <a:t>抑制効果が働いている</a:t>
            </a:r>
            <a:r>
              <a:rPr lang="ja-JP" altLang="en-US" sz="1200" dirty="0">
                <a:solidFill>
                  <a:srgbClr val="000000"/>
                </a:solidFill>
                <a:latin typeface="Meiryo UI" panose="020B0604030504040204" pitchFamily="50" charset="-128"/>
                <a:ea typeface="Meiryo UI" panose="020B0604030504040204" pitchFamily="50" charset="-128"/>
              </a:rPr>
              <a:t>ものと考えられる。</a:t>
            </a:r>
            <a:endParaRPr lang="en-US" altLang="ja-JP" sz="1200" dirty="0">
              <a:solidFill>
                <a:srgbClr val="000000"/>
              </a:solidFill>
              <a:latin typeface="Meiryo UI" panose="020B0604030504040204" pitchFamily="50" charset="-128"/>
              <a:ea typeface="Meiryo UI" panose="020B0604030504040204" pitchFamily="50" charset="-128"/>
            </a:endParaRPr>
          </a:p>
          <a:p>
            <a:endParaRPr lang="en-US" altLang="ja-JP" sz="1200" b="1" dirty="0" smtClean="0">
              <a:solidFill>
                <a:srgbClr val="000000"/>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5415182" y="3435226"/>
            <a:ext cx="2523844" cy="415498"/>
          </a:xfrm>
          <a:prstGeom prst="rect">
            <a:avLst/>
          </a:prstGeom>
          <a:noFill/>
          <a:ln>
            <a:noFill/>
          </a:ln>
        </p:spPr>
        <p:txBody>
          <a:bodyPr wrap="square">
            <a:spAutoFit/>
          </a:bodyPr>
          <a:lstStyle/>
          <a:p>
            <a:pPr algn="ct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rPr>
              <a:t>出典</a:t>
            </a:r>
            <a:r>
              <a:rPr lang="en-US" altLang="ja-JP" sz="1050" dirty="0" smtClean="0">
                <a:solidFill>
                  <a:srgbClr val="000000"/>
                </a:solidFill>
                <a:latin typeface="Meiryo UI" panose="020B0604030504040204" pitchFamily="50" charset="-128"/>
                <a:ea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rPr>
              <a:t>厚生労働省医療扶助実態調査）</a:t>
            </a:r>
            <a:endParaRPr lang="en-US" altLang="ja-JP" sz="1050" dirty="0" smtClean="0">
              <a:solidFill>
                <a:srgbClr val="000000"/>
              </a:solidFill>
              <a:latin typeface="Meiryo UI" panose="020B0604030504040204" pitchFamily="50" charset="-128"/>
              <a:ea typeface="Meiryo UI" panose="020B0604030504040204" pitchFamily="50" charset="-128"/>
            </a:endParaRPr>
          </a:p>
          <a:p>
            <a:pPr algn="ctr"/>
            <a:r>
              <a:rPr lang="en-US" altLang="ja-JP" sz="1050" dirty="0" smtClean="0">
                <a:solidFill>
                  <a:srgbClr val="000000"/>
                </a:solidFill>
                <a:latin typeface="Meiryo UI" panose="020B0604030504040204" pitchFamily="50" charset="-128"/>
                <a:ea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rPr>
              <a:t>各年</a:t>
            </a:r>
            <a:r>
              <a:rPr lang="en-US" altLang="ja-JP" sz="1050" dirty="0" smtClean="0">
                <a:solidFill>
                  <a:srgbClr val="000000"/>
                </a:solidFill>
                <a:latin typeface="Meiryo UI" panose="020B0604030504040204" pitchFamily="50" charset="-128"/>
                <a:ea typeface="Meiryo UI" panose="020B0604030504040204" pitchFamily="50" charset="-128"/>
              </a:rPr>
              <a:t>6</a:t>
            </a:r>
            <a:r>
              <a:rPr lang="ja-JP" altLang="en-US" sz="1050" dirty="0" smtClean="0">
                <a:solidFill>
                  <a:srgbClr val="000000"/>
                </a:solidFill>
                <a:latin typeface="Meiryo UI" panose="020B0604030504040204" pitchFamily="50" charset="-128"/>
                <a:ea typeface="Meiryo UI" panose="020B0604030504040204" pitchFamily="50" charset="-128"/>
              </a:rPr>
              <a:t>月審査分　調剤のみ</a:t>
            </a:r>
            <a:r>
              <a:rPr lang="en-US" altLang="ja-JP" sz="1050" dirty="0" smtClean="0">
                <a:solidFill>
                  <a:srgbClr val="000000"/>
                </a:solidFill>
                <a:latin typeface="Meiryo UI" panose="020B0604030504040204" pitchFamily="50" charset="-128"/>
                <a:ea typeface="Meiryo UI" panose="020B0604030504040204" pitchFamily="50" charset="-128"/>
              </a:rPr>
              <a:t>】</a:t>
            </a:r>
            <a:r>
              <a:rPr lang="ja-JP" altLang="en-US" sz="1050" dirty="0">
                <a:solidFill>
                  <a:srgbClr val="000000"/>
                </a:solidFill>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p:txBody>
      </p:sp>
      <p:sp>
        <p:nvSpPr>
          <p:cNvPr id="18" name="線吹き出し 1 17"/>
          <p:cNvSpPr/>
          <p:nvPr/>
        </p:nvSpPr>
        <p:spPr>
          <a:xfrm>
            <a:off x="2545582" y="2130087"/>
            <a:ext cx="914400" cy="292341"/>
          </a:xfrm>
          <a:prstGeom prst="callout1">
            <a:avLst>
              <a:gd name="adj1" fmla="val 89329"/>
              <a:gd name="adj2" fmla="val 56455"/>
              <a:gd name="adj3" fmla="val 180684"/>
              <a:gd name="adj4" fmla="val 8701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全国</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2" name="線吹き出し 1 21"/>
          <p:cNvSpPr/>
          <p:nvPr/>
        </p:nvSpPr>
        <p:spPr>
          <a:xfrm>
            <a:off x="6223430" y="2658801"/>
            <a:ext cx="914400" cy="292341"/>
          </a:xfrm>
          <a:prstGeom prst="callout1">
            <a:avLst>
              <a:gd name="adj1" fmla="val 40869"/>
              <a:gd name="adj2" fmla="val 21244"/>
              <a:gd name="adj3" fmla="val -43993"/>
              <a:gd name="adj4" fmla="val -2002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大阪市</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109960" y="1680836"/>
            <a:ext cx="87799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en-US" altLang="ja-JP" sz="800" dirty="0">
                <a:solidFill>
                  <a:srgbClr val="000000"/>
                </a:solidFill>
                <a:latin typeface="Meiryo UI" panose="020B0604030504040204" pitchFamily="50" charset="-128"/>
                <a:ea typeface="Meiryo UI" panose="020B0604030504040204" pitchFamily="50" charset="-128"/>
              </a:rPr>
              <a:t>%</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b="1" dirty="0">
                <a:solidFill>
                  <a:srgbClr val="000000"/>
                </a:solidFill>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823277" y="4351246"/>
            <a:ext cx="7321931" cy="2444708"/>
          </a:xfrm>
          <a:prstGeom prst="rect">
            <a:avLst/>
          </a:prstGeom>
        </p:spPr>
      </p:pic>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108</a:t>
            </a:fld>
            <a:endParaRPr lang="ja-JP" altLang="en-US"/>
          </a:p>
        </p:txBody>
      </p:sp>
    </p:spTree>
    <p:extLst>
      <p:ext uri="{BB962C8B-B14F-4D97-AF65-F5344CB8AC3E}">
        <p14:creationId xmlns:p14="http://schemas.microsoft.com/office/powerpoint/2010/main" val="2850913549"/>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fontAlgn="ctr">
              <a:defRPr/>
            </a:pPr>
            <a:r>
              <a:rPr lang="ja-JP" altLang="en-US" sz="1750" b="1" smtClean="0">
                <a:latin typeface="Meiryo UI" panose="020B0604030504040204" pitchFamily="50" charset="-128"/>
                <a:ea typeface="Meiryo UI" panose="020B0604030504040204" pitchFamily="50" charset="-128"/>
              </a:rPr>
              <a:t>（４）</a:t>
            </a:r>
            <a:r>
              <a:rPr lang="ja-JP" altLang="en-US" sz="1750" b="1" dirty="0" smtClean="0">
                <a:latin typeface="Meiryo UI" panose="020B0604030504040204" pitchFamily="50" charset="-128"/>
                <a:ea typeface="Meiryo UI" panose="020B0604030504040204" pitchFamily="50" charset="-128"/>
              </a:rPr>
              <a:t>国への</a:t>
            </a:r>
            <a:r>
              <a:rPr lang="ja-JP" altLang="en-US" sz="1600" b="1" dirty="0">
                <a:latin typeface="Meiryo UI" panose="020B0604030504040204" pitchFamily="50" charset="-128"/>
                <a:ea typeface="Meiryo UI" panose="020B0604030504040204" pitchFamily="50" charset="-128"/>
              </a:rPr>
              <a:t>制度</a:t>
            </a:r>
            <a:r>
              <a:rPr lang="ja-JP" altLang="en-US" sz="1600" b="1" dirty="0" smtClean="0">
                <a:latin typeface="Meiryo UI" panose="020B0604030504040204" pitchFamily="50" charset="-128"/>
                <a:ea typeface="Meiryo UI" panose="020B0604030504040204" pitchFamily="50" charset="-128"/>
              </a:rPr>
              <a:t>改革提案</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要望（大阪市）</a:t>
            </a:r>
            <a:endParaRPr lang="en-US" altLang="ja-JP" sz="160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1604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7" name="正方形/長方形 6"/>
          <p:cNvSpPr/>
          <p:nvPr/>
        </p:nvSpPr>
        <p:spPr>
          <a:xfrm>
            <a:off x="145769" y="669285"/>
            <a:ext cx="8727776" cy="2031325"/>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前</a:t>
            </a:r>
            <a:r>
              <a:rPr lang="ja-JP" altLang="en-US" sz="1400" b="1" dirty="0" smtClean="0">
                <a:solidFill>
                  <a:srgbClr val="000000"/>
                </a:solidFill>
                <a:latin typeface="Meiryo UI" panose="020B0604030504040204" pitchFamily="50" charset="-128"/>
                <a:ea typeface="Meiryo UI" panose="020B0604030504040204" pitchFamily="50" charset="-128"/>
              </a:rPr>
              <a:t>の施策・状況＞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b="1" dirty="0" smtClean="0">
                <a:solidFill>
                  <a:srgbClr val="000000"/>
                </a:solidFill>
                <a:latin typeface="Meiryo UI" panose="020B0604030504040204" pitchFamily="50" charset="-128"/>
                <a:ea typeface="Meiryo UI" panose="020B0604030504040204" pitchFamily="50" charset="-128"/>
              </a:rPr>
              <a:t>・</a:t>
            </a:r>
            <a:r>
              <a:rPr lang="en-US" altLang="ja-JP" sz="1400" dirty="0" smtClean="0">
                <a:solidFill>
                  <a:srgbClr val="000000"/>
                </a:solidFill>
                <a:latin typeface="Meiryo UI" panose="020B0604030504040204" pitchFamily="50" charset="-128"/>
                <a:ea typeface="Meiryo UI" panose="020B0604030504040204" pitchFamily="50" charset="-128"/>
              </a:rPr>
              <a:t>1950</a:t>
            </a:r>
            <a:r>
              <a:rPr lang="ja-JP" altLang="en-US" sz="1400" dirty="0" smtClean="0">
                <a:solidFill>
                  <a:srgbClr val="000000"/>
                </a:solidFill>
                <a:latin typeface="Meiryo UI" panose="020B0604030504040204" pitchFamily="50" charset="-128"/>
                <a:ea typeface="Meiryo UI" panose="020B0604030504040204" pitchFamily="50" charset="-128"/>
              </a:rPr>
              <a:t>年の制度発足以来、時代に応じた抜本的改革がなされないまま今日に至っていたため、年金・最低賃金との不整</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合</a:t>
            </a:r>
            <a:r>
              <a:rPr lang="ja-JP" altLang="en-US" sz="1400" dirty="0">
                <a:solidFill>
                  <a:srgbClr val="000000"/>
                </a:solidFill>
                <a:latin typeface="Meiryo UI" panose="020B0604030504040204" pitchFamily="50" charset="-128"/>
                <a:ea typeface="Meiryo UI" panose="020B0604030504040204" pitchFamily="50" charset="-128"/>
              </a:rPr>
              <a:t>や</a:t>
            </a:r>
            <a:r>
              <a:rPr lang="ja-JP" altLang="en-US" sz="1400" dirty="0" smtClean="0">
                <a:solidFill>
                  <a:srgbClr val="000000"/>
                </a:solidFill>
                <a:latin typeface="Meiryo UI" panose="020B0604030504040204" pitchFamily="50" charset="-128"/>
                <a:ea typeface="Meiryo UI" panose="020B0604030504040204" pitchFamily="50" charset="-128"/>
              </a:rPr>
              <a:t>失業が生活保護に直結、不正受給の増加等、市民からの制度の信頼が揺らいできており、最後のセーフティネット</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として持続可能なものとなるよう制度の抜本的改革が必要であった。</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b="1" dirty="0" smtClean="0">
                <a:solidFill>
                  <a:srgbClr val="000000"/>
                </a:solidFill>
                <a:latin typeface="Meiryo UI" panose="020B0604030504040204" pitchFamily="50" charset="-128"/>
                <a:ea typeface="Meiryo UI" panose="020B0604030504040204" pitchFamily="50" charset="-128"/>
              </a:rPr>
              <a:t>＜改革取組み＞</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・大阪市が国に対して行った主な制度改革提案・要望</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10" name="フローチャート: 組合せ 15"/>
          <p:cNvSpPr/>
          <p:nvPr/>
        </p:nvSpPr>
        <p:spPr>
          <a:xfrm>
            <a:off x="1996019" y="1615332"/>
            <a:ext cx="5056094" cy="285060"/>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 name="角丸四角形 1"/>
          <p:cNvSpPr/>
          <p:nvPr/>
        </p:nvSpPr>
        <p:spPr>
          <a:xfrm>
            <a:off x="326249" y="2451649"/>
            <a:ext cx="1417982" cy="13849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080573" y="2446352"/>
            <a:ext cx="1418400" cy="13849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3814866" y="2446352"/>
            <a:ext cx="1418400" cy="13849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5535440" y="2446352"/>
            <a:ext cx="1418400" cy="13849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7344535" y="2446352"/>
            <a:ext cx="1418400" cy="13849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41853" y="4287129"/>
            <a:ext cx="8727776" cy="523220"/>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＜改革の結果＞</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・国への提案・要望により制度改正・改善された事項</a:t>
            </a:r>
            <a:endParaRPr lang="en-US" altLang="ja-JP" sz="1400" dirty="0" smtClean="0">
              <a:latin typeface="Meiryo UI" panose="020B0604030504040204" pitchFamily="50" charset="-128"/>
              <a:ea typeface="Meiryo UI" panose="020B0604030504040204" pitchFamily="50" charset="-128"/>
            </a:endParaRPr>
          </a:p>
        </p:txBody>
      </p:sp>
      <p:sp>
        <p:nvSpPr>
          <p:cNvPr id="29" name="フローチャート: 組合せ 15"/>
          <p:cNvSpPr/>
          <p:nvPr/>
        </p:nvSpPr>
        <p:spPr>
          <a:xfrm>
            <a:off x="2015899" y="4033824"/>
            <a:ext cx="5056094" cy="285060"/>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30" name="テキスト ボックス 29"/>
          <p:cNvSpPr txBox="1"/>
          <p:nvPr/>
        </p:nvSpPr>
        <p:spPr>
          <a:xfrm>
            <a:off x="325893" y="4795528"/>
            <a:ext cx="8437042" cy="203132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福祉事務所調査権限の強化</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官公署に対しては回答義務が付された）</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徴収金</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法７８条</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と保護費との調整</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不正受給に係る徴収金について、本人事前申出を前提に保護費と相殺</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医療扶助の適正化</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指定要件の具体化や６年ごとの更新等）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就労インセンティブの強化</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就労自立給付金について仮想積立期間の無い者も給付の対象）</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子どもが学習しやすい環境となるよう配慮した支援の仕組み（進学準備金の創設、世帯分離による住宅扶助</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減額の廃止）</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後発医薬品の原則使用義務化</a:t>
            </a:r>
            <a:endParaRPr lang="en-US" altLang="ja-JP" sz="1400" b="1" dirty="0">
              <a:solidFill>
                <a:schemeClr val="tx1"/>
              </a:solidFill>
              <a:latin typeface="Meiryo UI" panose="020B0604030504040204" pitchFamily="50" charset="-128"/>
              <a:ea typeface="Meiryo UI" panose="020B0604030504040204" pitchFamily="50" charset="-128"/>
            </a:endParaRPr>
          </a:p>
          <a:p>
            <a:pPr indent="-360000"/>
            <a:r>
              <a:rPr lang="ja-JP" altLang="en-US" sz="1400" b="1" dirty="0">
                <a:solidFill>
                  <a:schemeClr val="tx1"/>
                </a:solidFill>
                <a:latin typeface="Meiryo UI" panose="020B0604030504040204" pitchFamily="50" charset="-128"/>
                <a:ea typeface="Meiryo UI" panose="020B0604030504040204" pitchFamily="50" charset="-128"/>
              </a:rPr>
              <a:t>・　返還金</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法６３条</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と保護費との調整</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法６３条に係る返還金について、本人事前申出を前提に保護費と</a:t>
            </a:r>
            <a:r>
              <a:rPr lang="ja-JP" altLang="en-US" sz="1400" b="1" dirty="0" smtClean="0">
                <a:solidFill>
                  <a:schemeClr val="tx1"/>
                </a:solidFill>
                <a:latin typeface="Meiryo UI" panose="020B0604030504040204" pitchFamily="50" charset="-128"/>
                <a:ea typeface="Meiryo UI" panose="020B0604030504040204" pitchFamily="50" charset="-128"/>
              </a:rPr>
              <a:t>相</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indent="-360000"/>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 殺</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err="1">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破産法との調整</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83654" y="2508207"/>
            <a:ext cx="1324192" cy="1384995"/>
          </a:xfrm>
          <a:prstGeom prst="rect">
            <a:avLst/>
          </a:prstGeom>
          <a:noFill/>
        </p:spPr>
        <p:txBody>
          <a:bodyPr wrap="square" rtlCol="0">
            <a:spAutoFit/>
          </a:bodyPr>
          <a:lstStyle/>
          <a:p>
            <a:pPr algn="ctr"/>
            <a:r>
              <a:rPr kumimoji="1" lang="en-US" altLang="ja-JP" sz="1400" u="sng" dirty="0" smtClean="0">
                <a:latin typeface="Meiryo UI" panose="020B0604030504040204" pitchFamily="50" charset="-128"/>
                <a:ea typeface="Meiryo UI" panose="020B0604030504040204" pitchFamily="50" charset="-128"/>
              </a:rPr>
              <a:t>2012</a:t>
            </a:r>
            <a:r>
              <a:rPr kumimoji="1" lang="ja-JP" altLang="en-US" sz="1400" u="sng" dirty="0" smtClean="0">
                <a:latin typeface="Meiryo UI" panose="020B0604030504040204" pitchFamily="50" charset="-128"/>
                <a:ea typeface="Meiryo UI" panose="020B0604030504040204" pitchFamily="50" charset="-128"/>
              </a:rPr>
              <a:t>年</a:t>
            </a:r>
            <a:endParaRPr kumimoji="1" lang="en-US" altLang="ja-JP" sz="1400" u="sng" dirty="0" smtClean="0">
              <a:latin typeface="Meiryo UI" panose="020B0604030504040204" pitchFamily="50" charset="-128"/>
              <a:ea typeface="Meiryo UI" panose="020B0604030504040204" pitchFamily="50" charset="-128"/>
            </a:endParaRPr>
          </a:p>
          <a:p>
            <a:pPr algn="ctr"/>
            <a:endParaRPr kumimoji="1" lang="en-US" altLang="ja-JP" sz="1400" u="sng" dirty="0" smtClean="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生活保護制度の抜本的改革</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にかかる</a:t>
            </a:r>
            <a:r>
              <a:rPr lang="ja-JP" altLang="en-US" sz="1400" dirty="0" smtClean="0">
                <a:latin typeface="Meiryo UI" panose="020B0604030504040204" pitchFamily="50" charset="-128"/>
                <a:ea typeface="Meiryo UI" panose="020B0604030504040204" pitchFamily="50" charset="-128"/>
              </a:rPr>
              <a:t>提案</a:t>
            </a:r>
            <a:endParaRPr lang="en-US" altLang="ja-JP" sz="1400" dirty="0" smtClean="0">
              <a:latin typeface="Meiryo UI" panose="020B0604030504040204" pitchFamily="50" charset="-128"/>
              <a:ea typeface="Meiryo UI" panose="020B0604030504040204" pitchFamily="50" charset="-128"/>
            </a:endParaRPr>
          </a:p>
          <a:p>
            <a:pPr algn="ctr"/>
            <a:endParaRPr lang="en-US" altLang="ja-JP" sz="14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091251" y="2508207"/>
            <a:ext cx="1450600" cy="1169551"/>
          </a:xfrm>
          <a:prstGeom prst="rect">
            <a:avLst/>
          </a:prstGeom>
          <a:noFill/>
        </p:spPr>
        <p:txBody>
          <a:bodyPr wrap="square" rtlCol="0">
            <a:spAutoFit/>
          </a:bodyPr>
          <a:lstStyle/>
          <a:p>
            <a:pPr algn="ctr"/>
            <a:r>
              <a:rPr kumimoji="1" lang="en-US" altLang="ja-JP" sz="1400" u="sng" dirty="0" smtClean="0">
                <a:latin typeface="Meiryo UI" panose="020B0604030504040204" pitchFamily="50" charset="-128"/>
                <a:ea typeface="Meiryo UI" panose="020B0604030504040204" pitchFamily="50" charset="-128"/>
              </a:rPr>
              <a:t>2012</a:t>
            </a:r>
            <a:r>
              <a:rPr kumimoji="1" lang="ja-JP" altLang="en-US" sz="1400" u="sng" dirty="0" smtClean="0">
                <a:latin typeface="Meiryo UI" panose="020B0604030504040204" pitchFamily="50" charset="-128"/>
                <a:ea typeface="Meiryo UI" panose="020B0604030504040204" pitchFamily="50" charset="-128"/>
              </a:rPr>
              <a:t>年</a:t>
            </a:r>
            <a:endParaRPr kumimoji="1" lang="en-US" altLang="ja-JP" sz="1400" u="sng" dirty="0" smtClean="0">
              <a:latin typeface="Meiryo UI" panose="020B0604030504040204" pitchFamily="50" charset="-128"/>
              <a:ea typeface="Meiryo UI" panose="020B0604030504040204" pitchFamily="50" charset="-128"/>
            </a:endParaRPr>
          </a:p>
          <a:p>
            <a:pPr algn="ctr"/>
            <a:endParaRPr kumimoji="1" lang="en-US" altLang="ja-JP" sz="1400" u="sng" dirty="0" smtClean="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遺留金の事務処理に関する</a:t>
            </a:r>
            <a:r>
              <a:rPr lang="ja-JP" altLang="en-US" sz="1400" dirty="0" smtClean="0">
                <a:latin typeface="Meiryo UI" panose="020B0604030504040204" pitchFamily="50" charset="-128"/>
                <a:ea typeface="Meiryo UI" panose="020B0604030504040204" pitchFamily="50" charset="-128"/>
              </a:rPr>
              <a:t>要望</a:t>
            </a:r>
            <a:endParaRPr lang="en-US" altLang="ja-JP" sz="1400" dirty="0" smtClean="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845590" y="2520932"/>
            <a:ext cx="1324192" cy="1169551"/>
          </a:xfrm>
          <a:prstGeom prst="rect">
            <a:avLst/>
          </a:prstGeom>
          <a:noFill/>
        </p:spPr>
        <p:txBody>
          <a:bodyPr wrap="square" rtlCol="0">
            <a:spAutoFit/>
          </a:bodyPr>
          <a:lstStyle/>
          <a:p>
            <a:pPr algn="ctr"/>
            <a:r>
              <a:rPr kumimoji="1" lang="en-US" altLang="ja-JP" sz="1400" u="sng" dirty="0" smtClean="0">
                <a:latin typeface="Meiryo UI" panose="020B0604030504040204" pitchFamily="50" charset="-128"/>
                <a:ea typeface="Meiryo UI" panose="020B0604030504040204" pitchFamily="50" charset="-128"/>
              </a:rPr>
              <a:t>2014</a:t>
            </a:r>
            <a:r>
              <a:rPr kumimoji="1" lang="ja-JP" altLang="en-US" sz="1400" u="sng" dirty="0" smtClean="0">
                <a:latin typeface="Meiryo UI" panose="020B0604030504040204" pitchFamily="50" charset="-128"/>
                <a:ea typeface="Meiryo UI" panose="020B0604030504040204" pitchFamily="50" charset="-128"/>
              </a:rPr>
              <a:t>年</a:t>
            </a:r>
            <a:endParaRPr kumimoji="1" lang="en-US" altLang="ja-JP" sz="1400" u="sng" dirty="0" smtClean="0">
              <a:latin typeface="Meiryo UI" panose="020B0604030504040204" pitchFamily="50" charset="-128"/>
              <a:ea typeface="Meiryo UI" panose="020B0604030504040204" pitchFamily="50" charset="-128"/>
            </a:endParaRPr>
          </a:p>
          <a:p>
            <a:pPr algn="ctr"/>
            <a:endParaRPr kumimoji="1" lang="en-US" altLang="ja-JP" sz="1400" u="sng" dirty="0" smtClean="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住宅扶助に関する</a:t>
            </a:r>
            <a:r>
              <a:rPr lang="ja-JP" altLang="en-US" sz="1400" dirty="0" smtClean="0">
                <a:latin typeface="Meiryo UI" panose="020B0604030504040204" pitchFamily="50" charset="-128"/>
                <a:ea typeface="Meiryo UI" panose="020B0604030504040204" pitchFamily="50" charset="-128"/>
              </a:rPr>
              <a:t>要望</a:t>
            </a:r>
            <a:endParaRPr lang="en-US" altLang="ja-JP" sz="1400" dirty="0" smtClean="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582544" y="2493357"/>
            <a:ext cx="1324192" cy="1384995"/>
          </a:xfrm>
          <a:prstGeom prst="rect">
            <a:avLst/>
          </a:prstGeom>
          <a:noFill/>
        </p:spPr>
        <p:txBody>
          <a:bodyPr wrap="square" rtlCol="0">
            <a:spAutoFit/>
          </a:bodyPr>
          <a:lstStyle/>
          <a:p>
            <a:pPr algn="ctr"/>
            <a:r>
              <a:rPr kumimoji="1" lang="en-US" altLang="ja-JP" sz="1400" u="sng" dirty="0" smtClean="0">
                <a:latin typeface="Meiryo UI" panose="020B0604030504040204" pitchFamily="50" charset="-128"/>
                <a:ea typeface="Meiryo UI" panose="020B0604030504040204" pitchFamily="50" charset="-128"/>
              </a:rPr>
              <a:t>2014</a:t>
            </a:r>
            <a:r>
              <a:rPr kumimoji="1" lang="ja-JP" altLang="en-US" sz="1400" u="sng" dirty="0" smtClean="0">
                <a:latin typeface="Meiryo UI" panose="020B0604030504040204" pitchFamily="50" charset="-128"/>
                <a:ea typeface="Meiryo UI" panose="020B0604030504040204" pitchFamily="50" charset="-128"/>
              </a:rPr>
              <a:t>年</a:t>
            </a:r>
            <a:endParaRPr kumimoji="1" lang="en-US" altLang="ja-JP" sz="1400" u="sng" dirty="0" smtClean="0">
              <a:latin typeface="Meiryo UI" panose="020B0604030504040204" pitchFamily="50" charset="-128"/>
              <a:ea typeface="Meiryo UI" panose="020B0604030504040204" pitchFamily="50" charset="-128"/>
            </a:endParaRPr>
          </a:p>
          <a:p>
            <a:pPr algn="ctr"/>
            <a:endParaRPr kumimoji="1" lang="en-US" altLang="ja-JP" sz="1400" u="sng" dirty="0" smtClean="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遺留金に係る取り扱いに関する</a:t>
            </a:r>
            <a:r>
              <a:rPr lang="ja-JP" altLang="en-US" sz="1400" dirty="0" smtClean="0">
                <a:latin typeface="Meiryo UI" panose="020B0604030504040204" pitchFamily="50" charset="-128"/>
                <a:ea typeface="Meiryo UI" panose="020B0604030504040204" pitchFamily="50" charset="-128"/>
              </a:rPr>
              <a:t>要望</a:t>
            </a:r>
            <a:endParaRPr lang="en-US" altLang="ja-JP" sz="1400" dirty="0" smtClean="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7391639" y="2497905"/>
            <a:ext cx="1324192" cy="1384995"/>
          </a:xfrm>
          <a:prstGeom prst="rect">
            <a:avLst/>
          </a:prstGeom>
          <a:noFill/>
        </p:spPr>
        <p:txBody>
          <a:bodyPr wrap="square" rtlCol="0">
            <a:spAutoFit/>
          </a:bodyPr>
          <a:lstStyle/>
          <a:p>
            <a:pPr algn="ctr"/>
            <a:r>
              <a:rPr kumimoji="1" lang="en-US" altLang="ja-JP" sz="1400" u="sng" dirty="0" smtClean="0">
                <a:latin typeface="Meiryo UI" panose="020B0604030504040204" pitchFamily="50" charset="-128"/>
                <a:ea typeface="Meiryo UI" panose="020B0604030504040204" pitchFamily="50" charset="-128"/>
              </a:rPr>
              <a:t>2017</a:t>
            </a:r>
            <a:r>
              <a:rPr kumimoji="1" lang="ja-JP" altLang="en-US" sz="1400" u="sng" dirty="0" smtClean="0">
                <a:latin typeface="Meiryo UI" panose="020B0604030504040204" pitchFamily="50" charset="-128"/>
                <a:ea typeface="Meiryo UI" panose="020B0604030504040204" pitchFamily="50" charset="-128"/>
              </a:rPr>
              <a:t>年</a:t>
            </a:r>
            <a:endParaRPr kumimoji="1" lang="en-US" altLang="ja-JP" sz="1400" u="sng" dirty="0" smtClean="0">
              <a:latin typeface="Meiryo UI" panose="020B0604030504040204" pitchFamily="50" charset="-128"/>
              <a:ea typeface="Meiryo UI" panose="020B0604030504040204" pitchFamily="50" charset="-128"/>
            </a:endParaRPr>
          </a:p>
          <a:p>
            <a:pPr algn="ctr"/>
            <a:endParaRPr kumimoji="1" lang="en-US" altLang="ja-JP" sz="1400" u="sng" dirty="0" smtClean="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生活保護</a:t>
            </a:r>
            <a:r>
              <a:rPr lang="ja-JP" altLang="en-US" sz="1400" dirty="0">
                <a:latin typeface="Meiryo UI" panose="020B0604030504040204" pitchFamily="50" charset="-128"/>
                <a:ea typeface="Meiryo UI" panose="020B0604030504040204" pitchFamily="50" charset="-128"/>
              </a:rPr>
              <a:t>制度</a:t>
            </a:r>
            <a:r>
              <a:rPr lang="ja-JP" altLang="en-US" sz="1400" dirty="0" smtClean="0">
                <a:latin typeface="Meiryo UI" panose="020B0604030504040204" pitchFamily="50" charset="-128"/>
                <a:ea typeface="Meiryo UI" panose="020B0604030504040204" pitchFamily="50" charset="-128"/>
              </a:rPr>
              <a:t>の改正にかかる要望</a:t>
            </a:r>
            <a:endParaRPr lang="en-US" altLang="ja-JP" sz="1400" dirty="0" smtClean="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109</a:t>
            </a:fld>
            <a:endParaRPr lang="ja-JP" altLang="en-US"/>
          </a:p>
        </p:txBody>
      </p:sp>
    </p:spTree>
    <p:extLst>
      <p:ext uri="{BB962C8B-B14F-4D97-AF65-F5344CB8AC3E}">
        <p14:creationId xmlns:p14="http://schemas.microsoft.com/office/powerpoint/2010/main" val="22239894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58423" y="570837"/>
          <a:ext cx="8933466" cy="4178584"/>
        </p:xfrm>
        <a:graphic>
          <a:graphicData uri="http://schemas.openxmlformats.org/drawingml/2006/table">
            <a:tbl>
              <a:tblPr firstRow="1" bandRow="1">
                <a:tableStyleId>{5940675A-B579-460E-94D1-54222C63F5DA}</a:tableStyleId>
              </a:tblPr>
              <a:tblGrid>
                <a:gridCol w="226845">
                  <a:extLst>
                    <a:ext uri="{9D8B030D-6E8A-4147-A177-3AD203B41FA5}">
                      <a16:colId xmlns="" xmlns:a16="http://schemas.microsoft.com/office/drawing/2014/main" val="20000"/>
                    </a:ext>
                  </a:extLst>
                </a:gridCol>
                <a:gridCol w="791511">
                  <a:extLst>
                    <a:ext uri="{9D8B030D-6E8A-4147-A177-3AD203B41FA5}">
                      <a16:colId xmlns="" xmlns:a16="http://schemas.microsoft.com/office/drawing/2014/main" val="20001"/>
                    </a:ext>
                  </a:extLst>
                </a:gridCol>
                <a:gridCol w="791511">
                  <a:extLst>
                    <a:ext uri="{9D8B030D-6E8A-4147-A177-3AD203B41FA5}">
                      <a16:colId xmlns="" xmlns:a16="http://schemas.microsoft.com/office/drawing/2014/main" val="20002"/>
                    </a:ext>
                  </a:extLst>
                </a:gridCol>
                <a:gridCol w="791511">
                  <a:extLst>
                    <a:ext uri="{9D8B030D-6E8A-4147-A177-3AD203B41FA5}">
                      <a16:colId xmlns="" xmlns:a16="http://schemas.microsoft.com/office/drawing/2014/main" val="20003"/>
                    </a:ext>
                  </a:extLst>
                </a:gridCol>
                <a:gridCol w="791511">
                  <a:extLst>
                    <a:ext uri="{9D8B030D-6E8A-4147-A177-3AD203B41FA5}">
                      <a16:colId xmlns="" xmlns:a16="http://schemas.microsoft.com/office/drawing/2014/main" val="20004"/>
                    </a:ext>
                  </a:extLst>
                </a:gridCol>
                <a:gridCol w="791511">
                  <a:extLst>
                    <a:ext uri="{9D8B030D-6E8A-4147-A177-3AD203B41FA5}">
                      <a16:colId xmlns="" xmlns:a16="http://schemas.microsoft.com/office/drawing/2014/main" val="20005"/>
                    </a:ext>
                  </a:extLst>
                </a:gridCol>
                <a:gridCol w="791511">
                  <a:extLst>
                    <a:ext uri="{9D8B030D-6E8A-4147-A177-3AD203B41FA5}">
                      <a16:colId xmlns="" xmlns:a16="http://schemas.microsoft.com/office/drawing/2014/main" val="20006"/>
                    </a:ext>
                  </a:extLst>
                </a:gridCol>
                <a:gridCol w="791511">
                  <a:extLst>
                    <a:ext uri="{9D8B030D-6E8A-4147-A177-3AD203B41FA5}">
                      <a16:colId xmlns="" xmlns:a16="http://schemas.microsoft.com/office/drawing/2014/main" val="20007"/>
                    </a:ext>
                  </a:extLst>
                </a:gridCol>
                <a:gridCol w="791511">
                  <a:extLst>
                    <a:ext uri="{9D8B030D-6E8A-4147-A177-3AD203B41FA5}">
                      <a16:colId xmlns="" xmlns:a16="http://schemas.microsoft.com/office/drawing/2014/main" val="20008"/>
                    </a:ext>
                  </a:extLst>
                </a:gridCol>
                <a:gridCol w="791511">
                  <a:extLst>
                    <a:ext uri="{9D8B030D-6E8A-4147-A177-3AD203B41FA5}">
                      <a16:colId xmlns="" xmlns:a16="http://schemas.microsoft.com/office/drawing/2014/main" val="20009"/>
                    </a:ext>
                  </a:extLst>
                </a:gridCol>
                <a:gridCol w="791511">
                  <a:extLst>
                    <a:ext uri="{9D8B030D-6E8A-4147-A177-3AD203B41FA5}">
                      <a16:colId xmlns="" xmlns:a16="http://schemas.microsoft.com/office/drawing/2014/main" val="20010"/>
                    </a:ext>
                  </a:extLst>
                </a:gridCol>
                <a:gridCol w="791511">
                  <a:extLst>
                    <a:ext uri="{9D8B030D-6E8A-4147-A177-3AD203B41FA5}">
                      <a16:colId xmlns="" xmlns:a16="http://schemas.microsoft.com/office/drawing/2014/main" val="20011"/>
                    </a:ext>
                  </a:extLst>
                </a:gridCol>
              </a:tblGrid>
              <a:tr h="353088">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2008</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2009</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2010</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2011</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2012</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2013</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2014</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2015</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2016</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2017</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 xmlns:a16="http://schemas.microsoft.com/office/drawing/2014/main" val="10000"/>
                  </a:ext>
                </a:extLst>
              </a:tr>
              <a:tr h="3825496">
                <a:tc>
                  <a:txBody>
                    <a:bodyPr/>
                    <a:lstStyle/>
                    <a:p>
                      <a:pPr algn="ctr"/>
                      <a:r>
                        <a:rPr kumimoji="1" lang="ja-JP" altLang="en-US" sz="1500" dirty="0" smtClean="0">
                          <a:ea typeface="Meiryo UI" panose="020B0604030504040204" pitchFamily="50" charset="-128"/>
                        </a:rPr>
                        <a:t>制度改革</a:t>
                      </a:r>
                      <a:endParaRPr kumimoji="1" lang="ja-JP" altLang="en-US" sz="1500" dirty="0">
                        <a:ea typeface="Meiryo UI" panose="020B0604030504040204" pitchFamily="50" charset="-128"/>
                      </a:endParaRP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extLst>
                  <a:ext uri="{0D108BD9-81ED-4DB2-BD59-A6C34878D82A}">
                    <a16:rowId xmlns="" xmlns:a16="http://schemas.microsoft.com/office/drawing/2014/main" val="10001"/>
                  </a:ext>
                </a:extLst>
              </a:tr>
            </a:tbl>
          </a:graphicData>
        </a:graphic>
      </p:graphicFrame>
      <p:sp>
        <p:nvSpPr>
          <p:cNvPr id="20" name="角丸四角形 19"/>
          <p:cNvSpPr/>
          <p:nvPr/>
        </p:nvSpPr>
        <p:spPr>
          <a:xfrm>
            <a:off x="444916" y="2598866"/>
            <a:ext cx="720000" cy="754323"/>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市</a:t>
            </a:r>
            <a:r>
              <a:rPr kumimoji="1" lang="en-US" altLang="ja-JP" sz="10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教育行政</a:t>
            </a:r>
            <a:r>
              <a:rPr kumimoji="1" lang="ja-JP" altLang="en-US" sz="10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rPr>
              <a:t>制度</a:t>
            </a:r>
            <a:r>
              <a:rPr kumimoji="1" lang="ja-JP" altLang="en-US" sz="10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の</a:t>
            </a:r>
            <a:endParaRPr kumimoji="1" lang="en-US" altLang="ja-JP" sz="10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改革</a:t>
            </a:r>
            <a:endParaRPr kumimoji="1" lang="en-US" altLang="ja-JP" sz="10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endParaRPr>
          </a:p>
        </p:txBody>
      </p:sp>
      <p:sp>
        <p:nvSpPr>
          <p:cNvPr id="98" name="フローチャート: 結合子 50"/>
          <p:cNvSpPr>
            <a:spLocks noChangeAspect="1"/>
          </p:cNvSpPr>
          <p:nvPr/>
        </p:nvSpPr>
        <p:spPr>
          <a:xfrm>
            <a:off x="4685403" y="272177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タイトル 1"/>
          <p:cNvSpPr txBox="1">
            <a:spLocks/>
          </p:cNvSpPr>
          <p:nvPr/>
        </p:nvSpPr>
        <p:spPr>
          <a:xfrm>
            <a:off x="0" y="238492"/>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　</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rPr>
              <a:t>主な改革取組み経過</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37" name="角丸四角形吹き出し 36"/>
          <p:cNvSpPr/>
          <p:nvPr/>
        </p:nvSpPr>
        <p:spPr>
          <a:xfrm>
            <a:off x="2176804" y="1891332"/>
            <a:ext cx="1922971" cy="418009"/>
          </a:xfrm>
          <a:prstGeom prst="wedgeRoundRectCallout">
            <a:avLst>
              <a:gd name="adj1" fmla="val 63268"/>
              <a:gd name="adj2" fmla="val -4339"/>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全国に先駆けて</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教育委員会制度を改革</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角丸四角形 37"/>
          <p:cNvSpPr/>
          <p:nvPr/>
        </p:nvSpPr>
        <p:spPr>
          <a:xfrm>
            <a:off x="4225151" y="1475603"/>
            <a:ext cx="4156849" cy="2857033"/>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74" name="グループ化 73"/>
          <p:cNvGrpSpPr/>
          <p:nvPr/>
        </p:nvGrpSpPr>
        <p:grpSpPr>
          <a:xfrm>
            <a:off x="7547822" y="3599749"/>
            <a:ext cx="720000" cy="643116"/>
            <a:chOff x="8260691" y="1373418"/>
            <a:chExt cx="720000" cy="643116"/>
          </a:xfrm>
        </p:grpSpPr>
        <p:sp>
          <p:nvSpPr>
            <p:cNvPr id="76" name="フローチャート: 結合子 50"/>
            <p:cNvSpPr>
              <a:spLocks noChangeAspect="1"/>
            </p:cNvSpPr>
            <p:nvPr/>
          </p:nvSpPr>
          <p:spPr>
            <a:xfrm>
              <a:off x="8560466"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大かっこ 74"/>
            <p:cNvSpPr/>
            <p:nvPr/>
          </p:nvSpPr>
          <p:spPr>
            <a:xfrm>
              <a:off x="8260691" y="1539982"/>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教育庁創設</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公私</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連携の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取組みを強化</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11" name="グループ化 10"/>
          <p:cNvGrpSpPr/>
          <p:nvPr/>
        </p:nvGrpSpPr>
        <p:grpSpPr>
          <a:xfrm>
            <a:off x="446250" y="1312907"/>
            <a:ext cx="8617241" cy="1285959"/>
            <a:chOff x="446250" y="1312907"/>
            <a:chExt cx="8617241" cy="1285959"/>
          </a:xfrm>
        </p:grpSpPr>
        <p:cxnSp>
          <p:nvCxnSpPr>
            <p:cNvPr id="24" name="直線矢印コネクタ 23"/>
            <p:cNvCxnSpPr/>
            <p:nvPr/>
          </p:nvCxnSpPr>
          <p:spPr>
            <a:xfrm>
              <a:off x="4335186" y="1434463"/>
              <a:ext cx="4728305"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28" name="フローチャート: 結合子 50"/>
            <p:cNvSpPr>
              <a:spLocks noChangeAspect="1"/>
            </p:cNvSpPr>
            <p:nvPr/>
          </p:nvSpPr>
          <p:spPr>
            <a:xfrm>
              <a:off x="4688362"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9" name="直線コネクタ 28"/>
            <p:cNvCxnSpPr/>
            <p:nvPr/>
          </p:nvCxnSpPr>
          <p:spPr>
            <a:xfrm>
              <a:off x="1316870" y="1435038"/>
              <a:ext cx="446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2" name="角丸四角形 21"/>
            <p:cNvSpPr/>
            <p:nvPr/>
          </p:nvSpPr>
          <p:spPr>
            <a:xfrm>
              <a:off x="446250" y="1312907"/>
              <a:ext cx="720000" cy="732314"/>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教育行政制度の</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改革</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p:txBody>
        </p:sp>
        <p:sp>
          <p:nvSpPr>
            <p:cNvPr id="30" name="大かっこ 29"/>
            <p:cNvSpPr/>
            <p:nvPr/>
          </p:nvSpPr>
          <p:spPr>
            <a:xfrm>
              <a:off x="4379062" y="1541517"/>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教育行政</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基本条例</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学校条例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大かっこ 22"/>
            <p:cNvSpPr/>
            <p:nvPr/>
          </p:nvSpPr>
          <p:spPr>
            <a:xfrm>
              <a:off x="4402419" y="2122314"/>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振興</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基本計画策定</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68" name="グループ化 67"/>
          <p:cNvGrpSpPr/>
          <p:nvPr/>
        </p:nvGrpSpPr>
        <p:grpSpPr>
          <a:xfrm>
            <a:off x="423381" y="3529240"/>
            <a:ext cx="8617241" cy="325392"/>
            <a:chOff x="598650" y="1465308"/>
            <a:chExt cx="8617241" cy="325392"/>
          </a:xfrm>
        </p:grpSpPr>
        <p:cxnSp>
          <p:nvCxnSpPr>
            <p:cNvPr id="69" name="直線矢印コネクタ 68"/>
            <p:cNvCxnSpPr/>
            <p:nvPr/>
          </p:nvCxnSpPr>
          <p:spPr>
            <a:xfrm>
              <a:off x="7723091" y="1586863"/>
              <a:ext cx="1492800"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70" name="直線コネクタ 69"/>
            <p:cNvCxnSpPr/>
            <p:nvPr/>
          </p:nvCxnSpPr>
          <p:spPr>
            <a:xfrm>
              <a:off x="1469270" y="1587438"/>
              <a:ext cx="6101421"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71" name="角丸四角形 70"/>
            <p:cNvSpPr/>
            <p:nvPr/>
          </p:nvSpPr>
          <p:spPr>
            <a:xfrm>
              <a:off x="598650" y="1465308"/>
              <a:ext cx="720000" cy="325392"/>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公私</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連携</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p:txBody>
        </p:sp>
      </p:grpSp>
      <p:grpSp>
        <p:nvGrpSpPr>
          <p:cNvPr id="84" name="グループ化 83"/>
          <p:cNvGrpSpPr/>
          <p:nvPr/>
        </p:nvGrpSpPr>
        <p:grpSpPr>
          <a:xfrm>
            <a:off x="1284476" y="2784805"/>
            <a:ext cx="7746621" cy="575"/>
            <a:chOff x="1469270" y="1586863"/>
            <a:chExt cx="7746621" cy="575"/>
          </a:xfrm>
        </p:grpSpPr>
        <p:cxnSp>
          <p:nvCxnSpPr>
            <p:cNvPr id="85" name="直線矢印コネクタ 84"/>
            <p:cNvCxnSpPr/>
            <p:nvPr/>
          </p:nvCxnSpPr>
          <p:spPr>
            <a:xfrm>
              <a:off x="4529505" y="1586863"/>
              <a:ext cx="4686386"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86" name="直線コネクタ 85"/>
            <p:cNvCxnSpPr/>
            <p:nvPr/>
          </p:nvCxnSpPr>
          <p:spPr>
            <a:xfrm>
              <a:off x="1469270" y="1587438"/>
              <a:ext cx="6101421" cy="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35" name="グループ化 34"/>
          <p:cNvGrpSpPr/>
          <p:nvPr/>
        </p:nvGrpSpPr>
        <p:grpSpPr>
          <a:xfrm>
            <a:off x="4379062" y="2710346"/>
            <a:ext cx="3099507" cy="760079"/>
            <a:chOff x="4379062" y="4566637"/>
            <a:chExt cx="3099507" cy="760079"/>
          </a:xfrm>
        </p:grpSpPr>
        <p:grpSp>
          <p:nvGrpSpPr>
            <p:cNvPr id="36" name="グループ化 35"/>
            <p:cNvGrpSpPr/>
            <p:nvPr/>
          </p:nvGrpSpPr>
          <p:grpSpPr>
            <a:xfrm>
              <a:off x="4379062" y="4572451"/>
              <a:ext cx="2307039" cy="754265"/>
              <a:chOff x="3902812" y="4572451"/>
              <a:chExt cx="2307039" cy="754265"/>
            </a:xfrm>
          </p:grpSpPr>
          <p:sp>
            <p:nvSpPr>
              <p:cNvPr id="41" name="大かっこ 40"/>
              <p:cNvSpPr/>
              <p:nvPr/>
            </p:nvSpPr>
            <p:spPr>
              <a:xfrm>
                <a:off x="3902812" y="4732930"/>
                <a:ext cx="720000" cy="59378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教育行政</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基本条例</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市立学校</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活性化条例</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2" name="フローチャート: 結合子 50"/>
              <p:cNvSpPr>
                <a:spLocks noChangeAspect="1"/>
              </p:cNvSpPr>
              <p:nvPr/>
            </p:nvSpPr>
            <p:spPr>
              <a:xfrm>
                <a:off x="5006352" y="457425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600"/>
              </a:p>
            </p:txBody>
          </p:sp>
          <p:sp>
            <p:nvSpPr>
              <p:cNvPr id="43" name="大かっこ 42"/>
              <p:cNvSpPr/>
              <p:nvPr/>
            </p:nvSpPr>
            <p:spPr>
              <a:xfrm>
                <a:off x="4693902" y="4741072"/>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教育</a:t>
                </a:r>
                <a:r>
                  <a:rPr kumimoji="1" lang="ja-JP" altLang="en-US" sz="800" dirty="0" smtClean="0">
                    <a:solidFill>
                      <a:schemeClr val="tx1"/>
                    </a:solidFill>
                    <a:latin typeface="Meiryo UI" panose="020B0604030504040204" pitchFamily="50" charset="-128"/>
                    <a:ea typeface="Meiryo UI" panose="020B0604030504040204" pitchFamily="50" charset="-128"/>
                  </a:rPr>
                  <a:t>振興</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rPr>
                  <a:t>基本計画策定</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4" name="大かっこ 43"/>
              <p:cNvSpPr/>
              <p:nvPr/>
            </p:nvSpPr>
            <p:spPr>
              <a:xfrm>
                <a:off x="5489851" y="4732929"/>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市長と教育委員の協議実施</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5" name="フローチャート: 結合子 50"/>
              <p:cNvSpPr>
                <a:spLocks noChangeAspect="1"/>
              </p:cNvSpPr>
              <p:nvPr/>
            </p:nvSpPr>
            <p:spPr>
              <a:xfrm>
                <a:off x="5808676" y="45724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600"/>
              </a:p>
            </p:txBody>
          </p:sp>
        </p:grpSp>
        <p:sp>
          <p:nvSpPr>
            <p:cNvPr id="39" name="大かっこ 38"/>
            <p:cNvSpPr/>
            <p:nvPr/>
          </p:nvSpPr>
          <p:spPr>
            <a:xfrm>
              <a:off x="6758569" y="4740549"/>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分権型教育行政への転換</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0" name="フローチャート: 結合子 50"/>
            <p:cNvSpPr>
              <a:spLocks noChangeAspect="1"/>
            </p:cNvSpPr>
            <p:nvPr/>
          </p:nvSpPr>
          <p:spPr>
            <a:xfrm>
              <a:off x="7048819" y="45666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600"/>
            </a:p>
          </p:txBody>
        </p:sp>
      </p:grpSp>
      <p:sp>
        <p:nvSpPr>
          <p:cNvPr id="46" name="フローチャート: 結合子 50"/>
          <p:cNvSpPr>
            <a:spLocks noChangeAspect="1"/>
          </p:cNvSpPr>
          <p:nvPr/>
        </p:nvSpPr>
        <p:spPr>
          <a:xfrm>
            <a:off x="4702716" y="271805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b="0" smtClean="0"/>
              <a:pPr/>
              <a:t>11</a:t>
            </a:fld>
            <a:endParaRPr lang="ja-JP" altLang="en-US" b="0"/>
          </a:p>
        </p:txBody>
      </p:sp>
    </p:spTree>
    <p:extLst>
      <p:ext uri="{BB962C8B-B14F-4D97-AF65-F5344CB8AC3E}">
        <p14:creationId xmlns:p14="http://schemas.microsoft.com/office/powerpoint/2010/main" val="30801010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63193" y="2774283"/>
            <a:ext cx="8559526" cy="1950889"/>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835759"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4</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26401" y="807363"/>
            <a:ext cx="8444111" cy="83099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大阪市の保護率は依然として政令指定都市の中で突出して高いものの、全国の保護率は</a:t>
            </a:r>
            <a:r>
              <a:rPr lang="en-US" altLang="ja-JP" sz="1600" dirty="0" smtClean="0">
                <a:latin typeface="Meiryo UI" panose="020B0604030504040204" pitchFamily="50" charset="-128"/>
                <a:ea typeface="Meiryo UI" panose="020B0604030504040204" pitchFamily="50" charset="-128"/>
              </a:rPr>
              <a:t>201</a:t>
            </a:r>
            <a:r>
              <a:rPr lang="en-US" altLang="ja-JP" sz="1600" dirty="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年度以降</a:t>
            </a:r>
            <a:r>
              <a:rPr lang="ja-JP" altLang="en-US" sz="1600" dirty="0">
                <a:latin typeface="Meiryo UI" panose="020B0604030504040204" pitchFamily="50" charset="-128"/>
                <a:ea typeface="Meiryo UI" panose="020B0604030504040204" pitchFamily="50" charset="-128"/>
              </a:rPr>
              <a:t>約</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％とほぼ横ばいで推移しているに対して、大阪市の保護率はピークであった</a:t>
            </a: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年度以降減少を続け、</a:t>
            </a:r>
            <a:r>
              <a:rPr lang="en-US" altLang="ja-JP" sz="1600" dirty="0" smtClean="0">
                <a:latin typeface="Meiryo UI" panose="020B0604030504040204" pitchFamily="50" charset="-128"/>
                <a:ea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rPr>
              <a:t>年度は</a:t>
            </a:r>
            <a:r>
              <a:rPr lang="en-US" altLang="ja-JP" sz="1600" dirty="0" smtClean="0">
                <a:latin typeface="Meiryo UI" panose="020B0604030504040204" pitchFamily="50" charset="-128"/>
                <a:ea typeface="Meiryo UI" panose="020B0604030504040204" pitchFamily="50" charset="-128"/>
              </a:rPr>
              <a:t>0.47</a:t>
            </a:r>
            <a:r>
              <a:rPr lang="ja-JP" altLang="en-US" sz="1600" dirty="0" smtClean="0">
                <a:latin typeface="Meiryo UI" panose="020B0604030504040204" pitchFamily="50" charset="-128"/>
                <a:ea typeface="Meiryo UI" panose="020B0604030504040204" pitchFamily="50" charset="-128"/>
              </a:rPr>
              <a:t>ポイント減</a:t>
            </a: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年度比</a:t>
            </a:r>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5.24%</a:t>
            </a:r>
            <a:r>
              <a:rPr lang="ja-JP" altLang="en-US" sz="1600" dirty="0" smtClean="0">
                <a:latin typeface="Meiryo UI" panose="020B0604030504040204" pitchFamily="50" charset="-128"/>
                <a:ea typeface="Meiryo UI" panose="020B0604030504040204" pitchFamily="50" charset="-128"/>
              </a:rPr>
              <a:t>となっている。</a:t>
            </a:r>
            <a:endParaRPr lang="en-US" altLang="ja-JP" sz="1600" dirty="0" smtClean="0">
              <a:latin typeface="Meiryo UI" panose="020B0604030504040204" pitchFamily="50" charset="-128"/>
              <a:ea typeface="Meiryo UI" panose="020B0604030504040204" pitchFamily="50" charset="-128"/>
            </a:endParaRPr>
          </a:p>
        </p:txBody>
      </p:sp>
      <p:sp>
        <p:nvSpPr>
          <p:cNvPr id="2" name="角丸四角形 1"/>
          <p:cNvSpPr/>
          <p:nvPr/>
        </p:nvSpPr>
        <p:spPr>
          <a:xfrm>
            <a:off x="270457" y="793468"/>
            <a:ext cx="8603087" cy="8448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58365" y="2655385"/>
            <a:ext cx="377026"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657715" y="2591157"/>
            <a:ext cx="2235020" cy="338554"/>
          </a:xfrm>
          <a:prstGeom prst="rect">
            <a:avLst/>
          </a:prstGeom>
          <a:noFill/>
        </p:spPr>
        <p:txBody>
          <a:bodyPr wrap="square" rtlCol="0">
            <a:spAutoFit/>
          </a:bodyPr>
          <a:lstStyle/>
          <a:p>
            <a:pPr algn="ctr"/>
            <a:r>
              <a:rPr lang="en-US" altLang="ja-JP" sz="800" dirty="0" smtClean="0">
                <a:latin typeface="Meiryo UI" panose="020B0604030504040204" pitchFamily="50" charset="-128"/>
                <a:ea typeface="Meiryo UI" panose="020B0604030504040204" pitchFamily="50" charset="-128"/>
              </a:rPr>
              <a:t>※2017</a:t>
            </a:r>
            <a:r>
              <a:rPr lang="ja-JP" altLang="en-US" sz="800" dirty="0" smtClean="0">
                <a:latin typeface="Meiryo UI" panose="020B0604030504040204" pitchFamily="50" charset="-128"/>
                <a:ea typeface="Meiryo UI" panose="020B0604030504040204" pitchFamily="50" charset="-128"/>
              </a:rPr>
              <a:t>年度の全国の保護率は</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未公表</a:t>
            </a:r>
            <a:r>
              <a:rPr lang="en-US" altLang="ja-JP" sz="800" dirty="0" smtClean="0">
                <a:latin typeface="Meiryo UI" panose="020B0604030504040204" pitchFamily="50" charset="-128"/>
                <a:ea typeface="Meiryo UI" panose="020B0604030504040204" pitchFamily="50" charset="-128"/>
              </a:rPr>
              <a:t>(2018</a:t>
            </a:r>
            <a:r>
              <a:rPr lang="ja-JP" altLang="en-US" sz="800" dirty="0" smtClean="0">
                <a:latin typeface="Meiryo UI" panose="020B0604030504040204" pitchFamily="50" charset="-128"/>
                <a:ea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rPr>
              <a:t>8</a:t>
            </a:r>
            <a:r>
              <a:rPr lang="ja-JP" altLang="en-US" sz="800" dirty="0" smtClean="0">
                <a:latin typeface="Meiryo UI" panose="020B0604030504040204" pitchFamily="50" charset="-128"/>
                <a:ea typeface="Meiryo UI" panose="020B0604030504040204" pitchFamily="50" charset="-128"/>
              </a:rPr>
              <a:t>月時点</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フローチャート: 組合せ 26"/>
          <p:cNvSpPr/>
          <p:nvPr/>
        </p:nvSpPr>
        <p:spPr>
          <a:xfrm>
            <a:off x="3163331" y="1690997"/>
            <a:ext cx="3247780" cy="242337"/>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33" name="テキスト ボックス 32"/>
          <p:cNvSpPr txBox="1"/>
          <p:nvPr/>
        </p:nvSpPr>
        <p:spPr>
          <a:xfrm>
            <a:off x="3197239" y="2035846"/>
            <a:ext cx="3288488" cy="523220"/>
          </a:xfrm>
          <a:prstGeom prst="rect">
            <a:avLst/>
          </a:prstGeom>
          <a:solidFill>
            <a:srgbClr val="FFFF00"/>
          </a:solidFill>
        </p:spPr>
        <p:txBody>
          <a:bodyPr wrap="square" rtlCol="0">
            <a:spAutoFit/>
          </a:bodyPr>
          <a:lstStyle/>
          <a:p>
            <a:pPr algn="ctr"/>
            <a:r>
              <a:rPr lang="ja-JP" altLang="en-US" sz="2800" b="1" u="sng" dirty="0" smtClean="0">
                <a:solidFill>
                  <a:srgbClr val="FF0000"/>
                </a:solidFill>
                <a:latin typeface="Meiryo UI" panose="020B0604030504040204" pitchFamily="50" charset="-128"/>
                <a:ea typeface="Meiryo UI" panose="020B0604030504040204" pitchFamily="50" charset="-128"/>
              </a:rPr>
              <a:t>改　善　傾　向</a:t>
            </a:r>
            <a:endParaRPr lang="en-US" altLang="ja-JP" sz="2800" b="1" u="sng" dirty="0" smtClean="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219719" y="2559066"/>
            <a:ext cx="3400282" cy="307777"/>
          </a:xfrm>
          <a:prstGeom prst="rect">
            <a:avLst/>
          </a:prstGeom>
          <a:noFill/>
        </p:spPr>
        <p:txBody>
          <a:bodyPr wrap="square" rtlCol="0">
            <a:spAutoFit/>
          </a:bodyPr>
          <a:lstStyle/>
          <a:p>
            <a:pPr algn="ctr"/>
            <a:r>
              <a:rPr lang="ja-JP" altLang="en-US" sz="1400" b="1" u="sng" dirty="0" smtClean="0">
                <a:latin typeface="Meiryo UI" panose="020B0604030504040204" pitchFamily="50" charset="-128"/>
                <a:ea typeface="Meiryo UI" panose="020B0604030504040204" pitchFamily="50" charset="-128"/>
              </a:rPr>
              <a:t>保護率</a:t>
            </a:r>
            <a:r>
              <a:rPr lang="ja-JP" altLang="en-US" sz="1400" b="1" u="sng" dirty="0">
                <a:latin typeface="Meiryo UI" panose="020B0604030504040204" pitchFamily="50" charset="-128"/>
                <a:ea typeface="Meiryo UI" panose="020B0604030504040204" pitchFamily="50" charset="-128"/>
              </a:rPr>
              <a:t>（年度平均</a:t>
            </a:r>
            <a:r>
              <a:rPr lang="ja-JP" altLang="en-US" sz="1400" b="1" u="sng" dirty="0" smtClean="0">
                <a:latin typeface="Meiryo UI" panose="020B0604030504040204" pitchFamily="50" charset="-128"/>
                <a:ea typeface="Meiryo UI" panose="020B0604030504040204" pitchFamily="50" charset="-128"/>
              </a:rPr>
              <a:t>）の全国・大阪市比較</a:t>
            </a:r>
            <a:endParaRPr lang="en-US" altLang="ja-JP" sz="1400" b="1" u="sng" dirty="0" smtClean="0">
              <a:latin typeface="Meiryo UI" panose="020B0604030504040204" pitchFamily="50" charset="-128"/>
              <a:ea typeface="Meiryo UI" panose="020B0604030504040204" pitchFamily="50" charset="-128"/>
            </a:endParaRPr>
          </a:p>
        </p:txBody>
      </p:sp>
      <p:sp>
        <p:nvSpPr>
          <p:cNvPr id="25" name="線吹き出し 1 24"/>
          <p:cNvSpPr/>
          <p:nvPr/>
        </p:nvSpPr>
        <p:spPr>
          <a:xfrm>
            <a:off x="1411034" y="2996254"/>
            <a:ext cx="566671" cy="260005"/>
          </a:xfrm>
          <a:prstGeom prst="callout1">
            <a:avLst>
              <a:gd name="adj1" fmla="val 55106"/>
              <a:gd name="adj2" fmla="val 73485"/>
              <a:gd name="adj3" fmla="val 154167"/>
              <a:gd name="adj4" fmla="val 833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b="1" dirty="0" smtClean="0">
                <a:solidFill>
                  <a:schemeClr val="tx1"/>
                </a:solidFill>
                <a:latin typeface="Meiryo UI" panose="020B0604030504040204" pitchFamily="50" charset="-128"/>
                <a:ea typeface="Meiryo UI" panose="020B0604030504040204" pitchFamily="50" charset="-128"/>
              </a:rPr>
              <a:t>大阪市保護率</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24" name="線吹き出し 1 23"/>
          <p:cNvSpPr/>
          <p:nvPr/>
        </p:nvSpPr>
        <p:spPr>
          <a:xfrm>
            <a:off x="8048913" y="4136258"/>
            <a:ext cx="522545" cy="329945"/>
          </a:xfrm>
          <a:prstGeom prst="callout1">
            <a:avLst>
              <a:gd name="adj1" fmla="val 40405"/>
              <a:gd name="adj2" fmla="val 8322"/>
              <a:gd name="adj3" fmla="val -27804"/>
              <a:gd name="adj4" fmla="val -1099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b="1" dirty="0" smtClean="0">
                <a:solidFill>
                  <a:schemeClr val="tx1"/>
                </a:solidFill>
                <a:latin typeface="Meiryo UI" panose="020B0604030504040204" pitchFamily="50" charset="-128"/>
                <a:ea typeface="Meiryo UI" panose="020B0604030504040204" pitchFamily="50" charset="-128"/>
              </a:rPr>
              <a:t>全国</a:t>
            </a:r>
            <a:endParaRPr lang="en-US" altLang="ja-JP" sz="80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保護</a:t>
            </a:r>
            <a:r>
              <a:rPr kumimoji="1" lang="ja-JP" altLang="en-US" sz="800" b="1" dirty="0">
                <a:solidFill>
                  <a:schemeClr val="tx1"/>
                </a:solidFill>
                <a:latin typeface="Meiryo UI" panose="020B0604030504040204" pitchFamily="50" charset="-128"/>
                <a:ea typeface="Meiryo UI" panose="020B0604030504040204" pitchFamily="50" charset="-128"/>
              </a:rPr>
              <a:t>率</a:t>
            </a:r>
          </a:p>
        </p:txBody>
      </p:sp>
      <p:sp>
        <p:nvSpPr>
          <p:cNvPr id="30" name="線吹き出し 1 29"/>
          <p:cNvSpPr/>
          <p:nvPr/>
        </p:nvSpPr>
        <p:spPr>
          <a:xfrm>
            <a:off x="1320677" y="4712047"/>
            <a:ext cx="747383" cy="241732"/>
          </a:xfrm>
          <a:prstGeom prst="callout1">
            <a:avLst>
              <a:gd name="adj1" fmla="val 83702"/>
              <a:gd name="adj2" fmla="val 12595"/>
              <a:gd name="adj3" fmla="val 164823"/>
              <a:gd name="adj4" fmla="val -5123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800" b="1" dirty="0" smtClean="0">
                <a:solidFill>
                  <a:schemeClr val="tx1"/>
                </a:solidFill>
                <a:latin typeface="Meiryo UI" panose="020B0604030504040204" pitchFamily="50" charset="-128"/>
                <a:ea typeface="Meiryo UI" panose="020B0604030504040204" pitchFamily="50" charset="-128"/>
              </a:rPr>
              <a:t>2018</a:t>
            </a:r>
            <a:r>
              <a:rPr lang="ja-JP" altLang="en-US" sz="800" b="1" dirty="0" smtClean="0">
                <a:solidFill>
                  <a:schemeClr val="tx1"/>
                </a:solidFill>
                <a:latin typeface="Meiryo UI" panose="020B0604030504040204" pitchFamily="50" charset="-128"/>
                <a:ea typeface="Meiryo UI" panose="020B0604030504040204" pitchFamily="50" charset="-128"/>
              </a:rPr>
              <a:t>年</a:t>
            </a:r>
            <a:r>
              <a:rPr lang="en-US" altLang="ja-JP" sz="800" b="1" dirty="0" smtClean="0">
                <a:solidFill>
                  <a:schemeClr val="tx1"/>
                </a:solidFill>
                <a:latin typeface="Meiryo UI" panose="020B0604030504040204" pitchFamily="50" charset="-128"/>
                <a:ea typeface="Meiryo UI" panose="020B0604030504040204" pitchFamily="50" charset="-128"/>
              </a:rPr>
              <a:t>3</a:t>
            </a:r>
            <a:r>
              <a:rPr lang="ja-JP" altLang="en-US" sz="800" b="1" dirty="0" smtClean="0">
                <a:solidFill>
                  <a:schemeClr val="tx1"/>
                </a:solidFill>
                <a:latin typeface="Meiryo UI" panose="020B0604030504040204" pitchFamily="50" charset="-128"/>
                <a:ea typeface="Meiryo UI" panose="020B0604030504040204" pitchFamily="50" charset="-128"/>
              </a:rPr>
              <a:t>月</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21145" y="4526791"/>
            <a:ext cx="377026"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1" name="線吹き出し 1 30"/>
          <p:cNvSpPr/>
          <p:nvPr/>
        </p:nvSpPr>
        <p:spPr>
          <a:xfrm>
            <a:off x="1972266" y="4927264"/>
            <a:ext cx="747383" cy="241732"/>
          </a:xfrm>
          <a:prstGeom prst="callout1">
            <a:avLst>
              <a:gd name="adj1" fmla="val 78374"/>
              <a:gd name="adj2" fmla="val 38443"/>
              <a:gd name="adj3" fmla="val 266050"/>
              <a:gd name="adj4" fmla="val 556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800" b="1" dirty="0" smtClean="0">
                <a:solidFill>
                  <a:schemeClr val="tx1"/>
                </a:solidFill>
                <a:latin typeface="Meiryo UI" panose="020B0604030504040204" pitchFamily="50" charset="-128"/>
                <a:ea typeface="Meiryo UI" panose="020B0604030504040204" pitchFamily="50" charset="-128"/>
              </a:rPr>
              <a:t>2007</a:t>
            </a:r>
            <a:r>
              <a:rPr lang="ja-JP" altLang="en-US" sz="800" b="1" dirty="0" smtClean="0">
                <a:solidFill>
                  <a:schemeClr val="tx1"/>
                </a:solidFill>
                <a:latin typeface="Meiryo UI" panose="020B0604030504040204" pitchFamily="50" charset="-128"/>
                <a:ea typeface="Meiryo UI" panose="020B0604030504040204" pitchFamily="50" charset="-128"/>
              </a:rPr>
              <a:t>年</a:t>
            </a:r>
            <a:r>
              <a:rPr lang="en-US" altLang="ja-JP" sz="800" b="1" dirty="0" smtClean="0">
                <a:solidFill>
                  <a:schemeClr val="tx1"/>
                </a:solidFill>
                <a:latin typeface="Meiryo UI" panose="020B0604030504040204" pitchFamily="50" charset="-128"/>
                <a:ea typeface="Meiryo UI" panose="020B0604030504040204" pitchFamily="50" charset="-128"/>
              </a:rPr>
              <a:t>3</a:t>
            </a:r>
            <a:r>
              <a:rPr lang="ja-JP" altLang="en-US" sz="800" b="1" dirty="0" smtClean="0">
                <a:solidFill>
                  <a:schemeClr val="tx1"/>
                </a:solidFill>
                <a:latin typeface="Meiryo UI" panose="020B0604030504040204" pitchFamily="50" charset="-128"/>
                <a:ea typeface="Meiryo UI" panose="020B0604030504040204" pitchFamily="50" charset="-128"/>
              </a:rPr>
              <a:t>月</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70792" y="6570324"/>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1.2</a:t>
            </a:r>
            <a:endParaRPr kumimoji="1" lang="ja-JP" altLang="en-US" sz="8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078" y="6537367"/>
            <a:ext cx="814646" cy="307777"/>
          </a:xfrm>
          <a:prstGeom prst="rect">
            <a:avLst/>
          </a:prstGeom>
          <a:noFill/>
        </p:spPr>
        <p:txBody>
          <a:bodyPr wrap="none" rtlCol="0">
            <a:spAutoFit/>
          </a:bodyPr>
          <a:lstStyle/>
          <a:p>
            <a:pPr algn="ctr"/>
            <a:r>
              <a:rPr lang="ja-JP" altLang="en-US" sz="700" b="1" dirty="0" smtClean="0">
                <a:latin typeface="Meiryo UI" panose="020B0604030504040204" pitchFamily="50" charset="-128"/>
                <a:ea typeface="Meiryo UI" panose="020B0604030504040204" pitchFamily="50" charset="-128"/>
              </a:rPr>
              <a:t>伸び率</a:t>
            </a:r>
            <a:endParaRPr lang="en-US" altLang="ja-JP" sz="700" b="1" dirty="0" smtClean="0">
              <a:latin typeface="Meiryo UI" panose="020B0604030504040204" pitchFamily="50" charset="-128"/>
              <a:ea typeface="Meiryo UI" panose="020B0604030504040204" pitchFamily="50" charset="-128"/>
            </a:endParaRPr>
          </a:p>
          <a:p>
            <a:pPr algn="ctr"/>
            <a:r>
              <a:rPr kumimoji="1" lang="en-US" altLang="ja-JP" sz="700" b="1" dirty="0" smtClean="0">
                <a:latin typeface="Meiryo UI" panose="020B0604030504040204" pitchFamily="50" charset="-128"/>
                <a:ea typeface="Meiryo UI" panose="020B0604030504040204" pitchFamily="50" charset="-128"/>
              </a:rPr>
              <a:t>(2018/2007)</a:t>
            </a:r>
            <a:endParaRPr kumimoji="1" lang="ja-JP" altLang="en-US" sz="7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673433" y="6578362"/>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1.5</a:t>
            </a:r>
            <a:endParaRPr kumimoji="1" lang="ja-JP" altLang="en-US" sz="8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498576" y="6590927"/>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1.6</a:t>
            </a:r>
            <a:endParaRPr kumimoji="1" lang="ja-JP" altLang="en-US" sz="8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885994" y="6578362"/>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1.1</a:t>
            </a:r>
            <a:endParaRPr kumimoji="1" lang="ja-JP" altLang="en-US" sz="8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515473" y="6570324"/>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1.3</a:t>
            </a:r>
            <a:endParaRPr kumimoji="1" lang="ja-JP" altLang="en-US" sz="80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080829" y="6578362"/>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1.3</a:t>
            </a:r>
            <a:endParaRPr kumimoji="1" lang="ja-JP" altLang="en-US" sz="8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298053" y="6578362"/>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1.1</a:t>
            </a:r>
            <a:endParaRPr kumimoji="1" lang="ja-JP" altLang="en-US" sz="8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081322" y="6651198"/>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1.9</a:t>
            </a:r>
            <a:endParaRPr kumimoji="1" lang="ja-JP" altLang="en-US" sz="8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4290159" y="6567582"/>
            <a:ext cx="357790" cy="215444"/>
          </a:xfrm>
          <a:prstGeom prst="rect">
            <a:avLst/>
          </a:prstGeom>
          <a:noFill/>
        </p:spPr>
        <p:txBody>
          <a:bodyPr wrap="square" rtlCol="0">
            <a:spAutoFit/>
          </a:bodyPr>
          <a:lstStyle/>
          <a:p>
            <a:r>
              <a:rPr kumimoji="1" lang="en-US" altLang="ja-JP" sz="800" b="1" dirty="0" smtClean="0">
                <a:latin typeface="Meiryo UI" panose="020B0604030504040204" pitchFamily="50" charset="-128"/>
                <a:ea typeface="Meiryo UI" panose="020B0604030504040204" pitchFamily="50" charset="-128"/>
              </a:rPr>
              <a:t>1.4</a:t>
            </a:r>
            <a:endParaRPr kumimoji="1" lang="ja-JP" altLang="en-US" sz="8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666952" y="6578362"/>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1.2</a:t>
            </a:r>
            <a:endParaRPr kumimoji="1" lang="ja-JP" altLang="en-US" sz="8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8310185" y="6569722"/>
            <a:ext cx="357790" cy="215444"/>
          </a:xfrm>
          <a:prstGeom prst="rect">
            <a:avLst/>
          </a:prstGeom>
          <a:noFill/>
        </p:spPr>
        <p:txBody>
          <a:bodyPr wrap="none" rtlCol="0">
            <a:spAutoFit/>
          </a:bodyPr>
          <a:lstStyle/>
          <a:p>
            <a:r>
              <a:rPr lang="en-US" altLang="ja-JP" sz="800" b="1" dirty="0">
                <a:latin typeface="Meiryo UI" panose="020B0604030504040204" pitchFamily="50" charset="-128"/>
                <a:ea typeface="Meiryo UI" panose="020B0604030504040204" pitchFamily="50" charset="-128"/>
              </a:rPr>
              <a:t>2</a:t>
            </a:r>
            <a:r>
              <a:rPr kumimoji="1" lang="en-US" altLang="ja-JP" sz="800" b="1" dirty="0" smtClean="0">
                <a:latin typeface="Meiryo UI" panose="020B0604030504040204" pitchFamily="50" charset="-128"/>
                <a:ea typeface="Meiryo UI" panose="020B0604030504040204" pitchFamily="50" charset="-128"/>
              </a:rPr>
              <a:t>.1</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657715" y="6578362"/>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1.5</a:t>
            </a:r>
            <a:endParaRPr kumimoji="1" lang="ja-JP" altLang="en-US" sz="8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5892328" y="6578362"/>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1.4</a:t>
            </a:r>
            <a:endParaRPr kumimoji="1" lang="ja-JP" altLang="en-US" sz="8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081742" y="6641638"/>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1.7</a:t>
            </a:r>
            <a:endParaRPr kumimoji="1" lang="ja-JP" altLang="en-US" sz="8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7472699" y="6578362"/>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1.5</a:t>
            </a:r>
            <a:endParaRPr kumimoji="1" lang="ja-JP" altLang="en-US" sz="8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7083511" y="6686084"/>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1.7</a:t>
            </a:r>
            <a:endParaRPr kumimoji="1" lang="ja-JP" altLang="en-US" sz="8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7893285" y="6567686"/>
            <a:ext cx="357790" cy="215444"/>
          </a:xfrm>
          <a:prstGeom prst="rect">
            <a:avLst/>
          </a:prstGeom>
          <a:noFill/>
        </p:spPr>
        <p:txBody>
          <a:bodyPr wrap="none" rtlCol="0">
            <a:spAutoFit/>
          </a:bodyPr>
          <a:lstStyle/>
          <a:p>
            <a:r>
              <a:rPr kumimoji="1" lang="en-US" altLang="ja-JP" sz="800" b="1" dirty="0" smtClean="0">
                <a:latin typeface="Meiryo UI" panose="020B0604030504040204" pitchFamily="50" charset="-128"/>
                <a:ea typeface="Meiryo UI" panose="020B0604030504040204" pitchFamily="50" charset="-128"/>
              </a:rPr>
              <a:t>1.7</a:t>
            </a:r>
            <a:endParaRPr kumimoji="1" lang="ja-JP" altLang="en-US" sz="8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272256" y="4629592"/>
            <a:ext cx="8602202" cy="2213040"/>
          </a:xfrm>
          <a:prstGeom prst="rect">
            <a:avLst/>
          </a:prstGeom>
        </p:spPr>
      </p:pic>
      <p:sp>
        <p:nvSpPr>
          <p:cNvPr id="19" name="テキスト ボックス 18"/>
          <p:cNvSpPr txBox="1"/>
          <p:nvPr/>
        </p:nvSpPr>
        <p:spPr>
          <a:xfrm>
            <a:off x="3833424" y="4698063"/>
            <a:ext cx="5202847" cy="615553"/>
          </a:xfrm>
          <a:prstGeom prst="rect">
            <a:avLst/>
          </a:prstGeom>
          <a:noFill/>
          <a:ln>
            <a:noFill/>
          </a:ln>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保護率の他都市比較（</a:t>
            </a:r>
            <a:r>
              <a:rPr lang="en-US" altLang="ja-JP" sz="1400" b="1" u="sng" dirty="0" smtClean="0">
                <a:latin typeface="Meiryo UI" panose="020B0604030504040204" pitchFamily="50" charset="-128"/>
                <a:ea typeface="Meiryo UI" panose="020B0604030504040204" pitchFamily="50" charset="-128"/>
              </a:rPr>
              <a:t>2018</a:t>
            </a:r>
            <a:r>
              <a:rPr lang="ja-JP" altLang="en-US" sz="1400" b="1" u="sng" dirty="0" smtClean="0">
                <a:latin typeface="Meiryo UI" panose="020B0604030504040204" pitchFamily="50" charset="-128"/>
                <a:ea typeface="Meiryo UI" panose="020B0604030504040204" pitchFamily="50" charset="-128"/>
              </a:rPr>
              <a:t>年</a:t>
            </a:r>
            <a:r>
              <a:rPr lang="en-US" altLang="ja-JP" sz="1400" b="1" u="sng" dirty="0">
                <a:latin typeface="Meiryo UI" panose="020B0604030504040204" pitchFamily="50" charset="-128"/>
                <a:ea typeface="Meiryo UI" panose="020B0604030504040204" pitchFamily="50" charset="-128"/>
              </a:rPr>
              <a:t>3</a:t>
            </a:r>
            <a:r>
              <a:rPr lang="ja-JP" altLang="en-US" sz="1400" b="1" u="sng" dirty="0" smtClean="0">
                <a:latin typeface="Meiryo UI" panose="020B0604030504040204" pitchFamily="50" charset="-128"/>
                <a:ea typeface="Meiryo UI" panose="020B0604030504040204" pitchFamily="50" charset="-128"/>
              </a:rPr>
              <a:t>月・</a:t>
            </a:r>
            <a:r>
              <a:rPr lang="en-US" altLang="ja-JP" sz="1400" b="1" u="sng" dirty="0" smtClean="0">
                <a:latin typeface="Meiryo UI" panose="020B0604030504040204" pitchFamily="50" charset="-128"/>
                <a:ea typeface="Meiryo UI" panose="020B0604030504040204" pitchFamily="50" charset="-128"/>
              </a:rPr>
              <a:t>2007</a:t>
            </a:r>
            <a:r>
              <a:rPr lang="ja-JP" altLang="en-US" sz="1400" b="1" u="sng" dirty="0" smtClean="0">
                <a:latin typeface="Meiryo UI" panose="020B0604030504040204" pitchFamily="50" charset="-128"/>
                <a:ea typeface="Meiryo UI" panose="020B0604030504040204" pitchFamily="50" charset="-128"/>
              </a:rPr>
              <a:t>年</a:t>
            </a:r>
            <a:r>
              <a:rPr lang="en-US" altLang="ja-JP" sz="1400" b="1" u="sng" dirty="0">
                <a:latin typeface="Meiryo UI" panose="020B0604030504040204" pitchFamily="50" charset="-128"/>
                <a:ea typeface="Meiryo UI" panose="020B0604030504040204" pitchFamily="50" charset="-128"/>
              </a:rPr>
              <a:t>3</a:t>
            </a:r>
            <a:r>
              <a:rPr lang="ja-JP" altLang="en-US" sz="1400" b="1" u="sng" dirty="0" smtClean="0">
                <a:latin typeface="Meiryo UI" panose="020B0604030504040204" pitchFamily="50" charset="-128"/>
                <a:ea typeface="Meiryo UI" panose="020B0604030504040204" pitchFamily="50" charset="-128"/>
              </a:rPr>
              <a:t>月）</a:t>
            </a:r>
            <a:endParaRPr lang="en-US" altLang="ja-JP" sz="1400" b="1" u="sng" dirty="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　　　  </a:t>
            </a:r>
            <a:r>
              <a:rPr lang="en-US" altLang="ja-JP" sz="1000" b="1" dirty="0" smtClean="0">
                <a:latin typeface="Meiryo UI" panose="020B0604030504040204" pitchFamily="50" charset="-128"/>
                <a:ea typeface="Meiryo UI" panose="020B0604030504040204" pitchFamily="50" charset="-128"/>
              </a:rPr>
              <a:t>※</a:t>
            </a:r>
            <a:r>
              <a:rPr lang="en-US" altLang="ja-JP" sz="1000" b="1" u="sng" dirty="0" smtClean="0">
                <a:latin typeface="Meiryo UI" panose="020B0604030504040204" pitchFamily="50" charset="-128"/>
                <a:ea typeface="Meiryo UI" panose="020B0604030504040204" pitchFamily="50" charset="-128"/>
              </a:rPr>
              <a:t>2018</a:t>
            </a:r>
            <a:r>
              <a:rPr lang="ja-JP" altLang="en-US" sz="1000" b="1" u="sng" dirty="0" smtClean="0">
                <a:latin typeface="Meiryo UI" panose="020B0604030504040204" pitchFamily="50" charset="-128"/>
                <a:ea typeface="Meiryo UI" panose="020B0604030504040204" pitchFamily="50" charset="-128"/>
              </a:rPr>
              <a:t>年</a:t>
            </a:r>
            <a:r>
              <a:rPr lang="en-US" altLang="ja-JP" sz="1000" b="1" u="sng" dirty="0">
                <a:latin typeface="Meiryo UI" panose="020B0604030504040204" pitchFamily="50" charset="-128"/>
                <a:ea typeface="Meiryo UI" panose="020B0604030504040204" pitchFamily="50" charset="-128"/>
              </a:rPr>
              <a:t>3</a:t>
            </a:r>
            <a:r>
              <a:rPr lang="ja-JP" altLang="en-US" sz="1000" b="1" u="sng" dirty="0" smtClean="0">
                <a:latin typeface="Meiryo UI" panose="020B0604030504040204" pitchFamily="50" charset="-128"/>
                <a:ea typeface="Meiryo UI" panose="020B0604030504040204" pitchFamily="50" charset="-128"/>
              </a:rPr>
              <a:t>月現在の保護率が高い政令市の順</a:t>
            </a:r>
            <a:endParaRPr lang="en-US" altLang="ja-JP" sz="1000" b="1" u="sng" dirty="0" smtClean="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rPr>
              <a:t>　　　</a:t>
            </a:r>
            <a:r>
              <a:rPr lang="en-US" altLang="ja-JP" sz="1000" b="1" u="sng" dirty="0" smtClean="0">
                <a:latin typeface="Meiryo UI" panose="020B0604030504040204" pitchFamily="50" charset="-128"/>
                <a:ea typeface="Meiryo UI" panose="020B0604030504040204" pitchFamily="50" charset="-128"/>
              </a:rPr>
              <a:t>※</a:t>
            </a:r>
            <a:r>
              <a:rPr lang="ja-JP" altLang="en-US" sz="1000" b="1" u="sng" dirty="0" smtClean="0">
                <a:latin typeface="Meiryo UI" panose="020B0604030504040204" pitchFamily="50" charset="-128"/>
                <a:ea typeface="Meiryo UI" panose="020B0604030504040204" pitchFamily="50" charset="-128"/>
              </a:rPr>
              <a:t>相模原市・岡山市・熊本市は</a:t>
            </a:r>
            <a:r>
              <a:rPr lang="en-US" altLang="ja-JP" sz="1000" b="1" u="sng" dirty="0" smtClean="0">
                <a:latin typeface="Meiryo UI" panose="020B0604030504040204" pitchFamily="50" charset="-128"/>
                <a:ea typeface="Meiryo UI" panose="020B0604030504040204" pitchFamily="50" charset="-128"/>
              </a:rPr>
              <a:t>2009</a:t>
            </a:r>
            <a:r>
              <a:rPr lang="ja-JP" altLang="en-US" sz="1000" b="1" u="sng" dirty="0" smtClean="0">
                <a:latin typeface="Meiryo UI" panose="020B0604030504040204" pitchFamily="50" charset="-128"/>
                <a:ea typeface="Meiryo UI" panose="020B0604030504040204" pitchFamily="50" charset="-128"/>
              </a:rPr>
              <a:t>年以降に政令市となったため</a:t>
            </a:r>
            <a:r>
              <a:rPr lang="en-US" altLang="ja-JP" sz="1000" b="1" u="sng" dirty="0" smtClean="0">
                <a:latin typeface="Meiryo UI" panose="020B0604030504040204" pitchFamily="50" charset="-128"/>
                <a:ea typeface="Meiryo UI" panose="020B0604030504040204" pitchFamily="50" charset="-128"/>
              </a:rPr>
              <a:t>2007</a:t>
            </a:r>
            <a:r>
              <a:rPr lang="ja-JP" altLang="en-US" sz="1000" b="1" u="sng" dirty="0" smtClean="0">
                <a:latin typeface="Meiryo UI" panose="020B0604030504040204" pitchFamily="50" charset="-128"/>
                <a:ea typeface="Meiryo UI" panose="020B0604030504040204" pitchFamily="50" charset="-128"/>
              </a:rPr>
              <a:t>年実績記載なし</a:t>
            </a:r>
            <a:r>
              <a:rPr lang="ja-JP" altLang="en-US" sz="1000" b="1" dirty="0" smtClean="0">
                <a:latin typeface="Meiryo UI" panose="020B0604030504040204" pitchFamily="50" charset="-128"/>
                <a:ea typeface="Meiryo UI" panose="020B0604030504040204" pitchFamily="50" charset="-128"/>
              </a:rPr>
              <a:t>　　　</a:t>
            </a:r>
            <a:endParaRPr lang="en-US" altLang="ja-JP" sz="1000" b="1" u="sng"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110</a:t>
            </a:fld>
            <a:endParaRPr lang="ja-JP" altLang="en-US"/>
          </a:p>
        </p:txBody>
      </p:sp>
    </p:spTree>
    <p:extLst>
      <p:ext uri="{BB962C8B-B14F-4D97-AF65-F5344CB8AC3E}">
        <p14:creationId xmlns:p14="http://schemas.microsoft.com/office/powerpoint/2010/main" val="512544961"/>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399523" y="2932818"/>
            <a:ext cx="8480271" cy="3682303"/>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835759"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4</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26401" y="768726"/>
            <a:ext cx="8547143" cy="83099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全国の生活保護費負担金実績額が</a:t>
            </a:r>
            <a:r>
              <a:rPr lang="en-US" altLang="ja-JP" sz="1600" dirty="0" smtClean="0">
                <a:latin typeface="Meiryo UI" panose="020B0604030504040204" pitchFamily="50" charset="-128"/>
                <a:ea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rPr>
              <a:t>年度までは増額傾向にある中、大阪市の生活保護費の決算額については、</a:t>
            </a: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年度から</a:t>
            </a:r>
            <a:r>
              <a:rPr lang="en-US" altLang="ja-JP" sz="1600" dirty="0" smtClean="0">
                <a:latin typeface="Meiryo UI" panose="020B0604030504040204" pitchFamily="50" charset="-128"/>
                <a:ea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rPr>
              <a:t>年連続で前年度比マイナスとなり、ピーク時の</a:t>
            </a:r>
            <a:r>
              <a:rPr lang="en-US" altLang="ja-JP" sz="1600" dirty="0" smtClean="0">
                <a:latin typeface="Meiryo UI" panose="020B0604030504040204" pitchFamily="50" charset="-128"/>
                <a:ea typeface="Meiryo UI" panose="020B0604030504040204" pitchFamily="50" charset="-128"/>
              </a:rPr>
              <a:t>2011</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にかけて</a:t>
            </a:r>
            <a:r>
              <a:rPr lang="en-US" altLang="ja-JP" sz="1600" dirty="0" smtClean="0">
                <a:latin typeface="Meiryo UI" panose="020B0604030504040204" pitchFamily="50" charset="-128"/>
                <a:ea typeface="Meiryo UI" panose="020B0604030504040204" pitchFamily="50" charset="-128"/>
              </a:rPr>
              <a:t>146</a:t>
            </a:r>
            <a:r>
              <a:rPr lang="ja-JP" altLang="en-US" sz="1600" dirty="0" smtClean="0">
                <a:latin typeface="Meiryo UI" panose="020B0604030504040204" pitchFamily="50" charset="-128"/>
                <a:ea typeface="Meiryo UI" panose="020B0604030504040204" pitchFamily="50" charset="-128"/>
              </a:rPr>
              <a:t>億円の減となっている。</a:t>
            </a:r>
            <a:endParaRPr lang="en-US" altLang="ja-JP" sz="1600" dirty="0" smtClean="0">
              <a:latin typeface="Meiryo UI" panose="020B0604030504040204" pitchFamily="50" charset="-128"/>
              <a:ea typeface="Meiryo UI" panose="020B0604030504040204" pitchFamily="50" charset="-128"/>
            </a:endParaRPr>
          </a:p>
        </p:txBody>
      </p:sp>
      <p:sp>
        <p:nvSpPr>
          <p:cNvPr id="16" name="フローチャート: 組合せ 15"/>
          <p:cNvSpPr/>
          <p:nvPr/>
        </p:nvSpPr>
        <p:spPr>
          <a:xfrm>
            <a:off x="3163331" y="1690997"/>
            <a:ext cx="3247780" cy="242337"/>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7" name="テキスト ボックス 16"/>
          <p:cNvSpPr txBox="1"/>
          <p:nvPr/>
        </p:nvSpPr>
        <p:spPr>
          <a:xfrm>
            <a:off x="3197239" y="2035846"/>
            <a:ext cx="3288488" cy="523220"/>
          </a:xfrm>
          <a:prstGeom prst="rect">
            <a:avLst/>
          </a:prstGeom>
          <a:solidFill>
            <a:srgbClr val="FFFF00"/>
          </a:solidFill>
        </p:spPr>
        <p:txBody>
          <a:bodyPr wrap="square" rtlCol="0">
            <a:spAutoFit/>
          </a:bodyPr>
          <a:lstStyle/>
          <a:p>
            <a:pPr algn="ctr"/>
            <a:r>
              <a:rPr lang="ja-JP" altLang="en-US" sz="2800" b="1" u="sng" dirty="0" smtClean="0">
                <a:solidFill>
                  <a:srgbClr val="FF0000"/>
                </a:solidFill>
                <a:latin typeface="Meiryo UI" panose="020B0604030504040204" pitchFamily="50" charset="-128"/>
                <a:ea typeface="Meiryo UI" panose="020B0604030504040204" pitchFamily="50" charset="-128"/>
              </a:rPr>
              <a:t>改　善　傾　向</a:t>
            </a:r>
            <a:endParaRPr lang="en-US" altLang="ja-JP" sz="2800" b="1" u="sng" dirty="0" smtClean="0">
              <a:solidFill>
                <a:srgbClr val="FF0000"/>
              </a:solidFill>
              <a:latin typeface="Meiryo UI" panose="020B0604030504040204" pitchFamily="50" charset="-128"/>
              <a:ea typeface="Meiryo UI" panose="020B0604030504040204" pitchFamily="50" charset="-128"/>
            </a:endParaRPr>
          </a:p>
        </p:txBody>
      </p:sp>
      <p:sp>
        <p:nvSpPr>
          <p:cNvPr id="2" name="角丸四角形 1"/>
          <p:cNvSpPr/>
          <p:nvPr/>
        </p:nvSpPr>
        <p:spPr>
          <a:xfrm>
            <a:off x="270458" y="729073"/>
            <a:ext cx="8603087" cy="9092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302697" y="2714388"/>
            <a:ext cx="389850" cy="338554"/>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rPr>
              <a:t>全国</a:t>
            </a:r>
            <a:endParaRPr kumimoji="1"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85534" y="6504538"/>
            <a:ext cx="3461463"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大阪市決算額は施設事務費を含んでいますが、</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全国の生活保護費負担金実績額は施設事務費を含んでいません。　</a:t>
            </a:r>
            <a:endParaRPr kumimoji="1" lang="ja-JP" altLang="en-US"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235282" y="2783831"/>
            <a:ext cx="5391729" cy="307777"/>
          </a:xfrm>
          <a:prstGeom prst="rect">
            <a:avLst/>
          </a:prstGeom>
          <a:noFill/>
        </p:spPr>
        <p:txBody>
          <a:bodyPr wrap="square" rtlCol="0">
            <a:spAutoFit/>
          </a:bodyPr>
          <a:lstStyle/>
          <a:p>
            <a:pPr algn="ctr"/>
            <a:r>
              <a:rPr lang="ja-JP" altLang="en-US" sz="1400" b="1" u="sng" dirty="0" smtClean="0">
                <a:latin typeface="Meiryo UI" panose="020B0604030504040204" pitchFamily="50" charset="-128"/>
                <a:ea typeface="Meiryo UI" panose="020B0604030504040204" pitchFamily="50" charset="-128"/>
              </a:rPr>
              <a:t>大阪市の生活保護費</a:t>
            </a:r>
            <a:r>
              <a:rPr lang="en-US" altLang="ja-JP" sz="1400" b="1" u="sng"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決算額</a:t>
            </a:r>
            <a:r>
              <a:rPr lang="en-US" altLang="ja-JP" sz="1400" b="1" u="sng"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及び全国の生活保護費負担金実績額</a:t>
            </a:r>
            <a:endParaRPr lang="en-US" altLang="ja-JP" sz="1400" b="1" u="sng"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76909" y="2704345"/>
            <a:ext cx="492443" cy="338554"/>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rPr>
              <a:t>大阪市</a:t>
            </a:r>
            <a:endParaRPr kumimoji="1"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3" name="大かっこ 2"/>
          <p:cNvSpPr/>
          <p:nvPr/>
        </p:nvSpPr>
        <p:spPr>
          <a:xfrm>
            <a:off x="815206" y="2763218"/>
            <a:ext cx="403276" cy="20617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大かっこ 31"/>
          <p:cNvSpPr/>
          <p:nvPr/>
        </p:nvSpPr>
        <p:spPr>
          <a:xfrm>
            <a:off x="8305229" y="2788766"/>
            <a:ext cx="344783" cy="18979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線吹き出し 1 25"/>
          <p:cNvSpPr/>
          <p:nvPr/>
        </p:nvSpPr>
        <p:spPr>
          <a:xfrm>
            <a:off x="2945362" y="3615404"/>
            <a:ext cx="566671" cy="284356"/>
          </a:xfrm>
          <a:prstGeom prst="callout1">
            <a:avLst>
              <a:gd name="adj1" fmla="val 96942"/>
              <a:gd name="adj2" fmla="val 89395"/>
              <a:gd name="adj3" fmla="val 173056"/>
              <a:gd name="adj4" fmla="val 1372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b="1" dirty="0" smtClean="0">
                <a:solidFill>
                  <a:schemeClr val="tx1"/>
                </a:solidFill>
                <a:latin typeface="Meiryo UI" panose="020B0604030504040204" pitchFamily="50" charset="-128"/>
                <a:ea typeface="Meiryo UI" panose="020B0604030504040204" pitchFamily="50" charset="-128"/>
              </a:rPr>
              <a:t>大阪市決算額</a:t>
            </a:r>
            <a:endParaRPr lang="en-US" altLang="ja-JP" sz="1000" b="1" dirty="0" smtClean="0">
              <a:solidFill>
                <a:schemeClr val="tx1"/>
              </a:solidFill>
              <a:latin typeface="Meiryo UI" panose="020B0604030504040204" pitchFamily="50" charset="-128"/>
              <a:ea typeface="Meiryo UI" panose="020B0604030504040204" pitchFamily="50" charset="-128"/>
            </a:endParaRPr>
          </a:p>
        </p:txBody>
      </p:sp>
      <p:sp>
        <p:nvSpPr>
          <p:cNvPr id="5" name="四角形吹き出し 4"/>
          <p:cNvSpPr/>
          <p:nvPr/>
        </p:nvSpPr>
        <p:spPr>
          <a:xfrm>
            <a:off x="5216734" y="5179036"/>
            <a:ext cx="1756359" cy="610000"/>
          </a:xfrm>
          <a:prstGeom prst="wedgeRectCallout">
            <a:avLst>
              <a:gd name="adj1" fmla="val 35677"/>
              <a:gd name="adj2" fmla="val -135104"/>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大阪市の決算額は、</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en-US" altLang="ja-JP" sz="1050" b="1" dirty="0" smtClean="0">
                <a:solidFill>
                  <a:schemeClr val="tx1"/>
                </a:solidFill>
                <a:latin typeface="Meiryo UI" panose="020B0604030504040204" pitchFamily="50" charset="-128"/>
                <a:ea typeface="Meiryo UI" panose="020B0604030504040204" pitchFamily="50" charset="-128"/>
              </a:rPr>
              <a:t>2012</a:t>
            </a:r>
            <a:r>
              <a:rPr kumimoji="1" lang="ja-JP" altLang="en-US" sz="1050" b="1" dirty="0" smtClean="0">
                <a:solidFill>
                  <a:schemeClr val="tx1"/>
                </a:solidFill>
                <a:latin typeface="Meiryo UI" panose="020B0604030504040204" pitchFamily="50" charset="-128"/>
                <a:ea typeface="Meiryo UI" panose="020B0604030504040204" pitchFamily="50" charset="-128"/>
              </a:rPr>
              <a:t>年度以降前年度比</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減額</a:t>
            </a:r>
            <a:r>
              <a:rPr kumimoji="1" lang="ja-JP" altLang="en-US" sz="1050" b="1" dirty="0" smtClean="0">
                <a:solidFill>
                  <a:schemeClr val="tx1"/>
                </a:solidFill>
                <a:latin typeface="Meiryo UI" panose="020B0604030504040204" pitchFamily="50" charset="-128"/>
                <a:ea typeface="Meiryo UI" panose="020B0604030504040204" pitchFamily="50" charset="-128"/>
              </a:rPr>
              <a:t>傾向</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endParaRPr kumimoji="1" lang="ja-JP" altLang="en-US" sz="1050" dirty="0">
              <a:solidFill>
                <a:schemeClr val="tx1"/>
              </a:solidFill>
            </a:endParaRPr>
          </a:p>
        </p:txBody>
      </p:sp>
      <p:sp>
        <p:nvSpPr>
          <p:cNvPr id="23" name="テキスト ボックス 22"/>
          <p:cNvSpPr txBox="1"/>
          <p:nvPr/>
        </p:nvSpPr>
        <p:spPr>
          <a:xfrm>
            <a:off x="4420130" y="6556361"/>
            <a:ext cx="3817373" cy="230832"/>
          </a:xfrm>
          <a:prstGeom prst="rect">
            <a:avLst/>
          </a:prstGeom>
          <a:no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年度の全国の生活保護負担金実績額は未公表</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月時点</a:t>
            </a:r>
            <a:r>
              <a:rPr lang="en-US" altLang="ja-JP"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30" name="線吹き出し 1 29"/>
          <p:cNvSpPr/>
          <p:nvPr/>
        </p:nvSpPr>
        <p:spPr>
          <a:xfrm>
            <a:off x="2749614" y="4936176"/>
            <a:ext cx="566671" cy="532168"/>
          </a:xfrm>
          <a:prstGeom prst="callout1">
            <a:avLst>
              <a:gd name="adj1" fmla="val 92791"/>
              <a:gd name="adj2" fmla="val 55304"/>
              <a:gd name="adj3" fmla="val 131525"/>
              <a:gd name="adj4" fmla="val 1258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b="1" dirty="0" smtClean="0">
                <a:solidFill>
                  <a:schemeClr val="tx1"/>
                </a:solidFill>
                <a:latin typeface="Meiryo UI" panose="020B0604030504040204" pitchFamily="50" charset="-128"/>
                <a:ea typeface="Meiryo UI" panose="020B0604030504040204" pitchFamily="50" charset="-128"/>
              </a:rPr>
              <a:t> 全国</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a:solidFill>
                  <a:schemeClr val="tx1"/>
                </a:solidFill>
                <a:latin typeface="Meiryo UI" panose="020B0604030504040204" pitchFamily="50" charset="-128"/>
                <a:ea typeface="Meiryo UI" panose="020B0604030504040204" pitchFamily="50" charset="-128"/>
              </a:rPr>
              <a:t>負担</a:t>
            </a:r>
            <a:r>
              <a:rPr lang="ja-JP" altLang="en-US" sz="1000" b="1" dirty="0" smtClean="0">
                <a:solidFill>
                  <a:schemeClr val="tx1"/>
                </a:solidFill>
                <a:latin typeface="Meiryo UI" panose="020B0604030504040204" pitchFamily="50" charset="-128"/>
                <a:ea typeface="Meiryo UI" panose="020B0604030504040204" pitchFamily="50" charset="-128"/>
              </a:rPr>
              <a:t>金</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実績額</a:t>
            </a:r>
            <a:endParaRPr lang="en-US" altLang="ja-JP" sz="1000" b="1" dirty="0" smtClean="0">
              <a:solidFill>
                <a:schemeClr val="tx1"/>
              </a:solidFill>
              <a:latin typeface="Meiryo UI" panose="020B0604030504040204" pitchFamily="50" charset="-128"/>
              <a:ea typeface="Meiryo UI" panose="020B0604030504040204" pitchFamily="50" charset="-128"/>
            </a:endParaRPr>
          </a:p>
        </p:txBody>
      </p:sp>
      <p:sp>
        <p:nvSpPr>
          <p:cNvPr id="4" name="右矢印 3"/>
          <p:cNvSpPr/>
          <p:nvPr/>
        </p:nvSpPr>
        <p:spPr>
          <a:xfrm rot="747002">
            <a:off x="5258789" y="4472747"/>
            <a:ext cx="2994613" cy="262996"/>
          </a:xfrm>
          <a:prstGeom prst="rightArrow">
            <a:avLst>
              <a:gd name="adj1" fmla="val 50000"/>
              <a:gd name="adj2" fmla="val 108740"/>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111</a:t>
            </a:fld>
            <a:endParaRPr lang="ja-JP" altLang="en-US"/>
          </a:p>
        </p:txBody>
      </p:sp>
    </p:spTree>
    <p:extLst>
      <p:ext uri="{BB962C8B-B14F-4D97-AF65-F5344CB8AC3E}">
        <p14:creationId xmlns:p14="http://schemas.microsoft.com/office/powerpoint/2010/main" val="675437830"/>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08945" y="1263947"/>
            <a:ext cx="9035055" cy="5560034"/>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21058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参考</a:t>
            </a:r>
            <a:endParaRPr kumimoji="1" lang="ja-JP" altLang="en-US" sz="20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628037" y="920197"/>
            <a:ext cx="4216834" cy="369332"/>
          </a:xfrm>
          <a:prstGeom prst="rect">
            <a:avLst/>
          </a:prstGeom>
          <a:noFill/>
        </p:spPr>
        <p:txBody>
          <a:bodyPr wrap="square" rtlCol="0">
            <a:spAutoFit/>
          </a:bodyPr>
          <a:lstStyle/>
          <a:p>
            <a:pPr algn="ctr"/>
            <a:r>
              <a:rPr lang="ja-JP" altLang="en-US" b="1" u="sng" dirty="0" smtClean="0">
                <a:latin typeface="Meiryo UI" panose="020B0604030504040204" pitchFamily="50" charset="-128"/>
                <a:ea typeface="Meiryo UI" panose="020B0604030504040204" pitchFamily="50" charset="-128"/>
              </a:rPr>
              <a:t>被　保　護　世　帯　数</a:t>
            </a:r>
            <a:r>
              <a:rPr kumimoji="1" lang="ja-JP" altLang="en-US" b="1" u="sng" dirty="0" smtClean="0">
                <a:latin typeface="Meiryo UI" panose="020B0604030504040204" pitchFamily="50" charset="-128"/>
                <a:ea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rPr>
              <a:t>（年度平均）</a:t>
            </a:r>
            <a:endParaRPr lang="en-US" altLang="ja-JP" b="1" u="sng"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70457" y="1163320"/>
            <a:ext cx="1191352"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世帯</a:t>
            </a:r>
            <a:r>
              <a:rPr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大阪府</a:t>
            </a:r>
            <a:r>
              <a:rPr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094065" y="1143346"/>
            <a:ext cx="684803"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世帯</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17" name="線吹き出し 1 16"/>
          <p:cNvSpPr/>
          <p:nvPr/>
        </p:nvSpPr>
        <p:spPr>
          <a:xfrm>
            <a:off x="1818393" y="4066814"/>
            <a:ext cx="430717" cy="205665"/>
          </a:xfrm>
          <a:prstGeom prst="callout1">
            <a:avLst>
              <a:gd name="adj1" fmla="val 82500"/>
              <a:gd name="adj2" fmla="val 41667"/>
              <a:gd name="adj3" fmla="val 213208"/>
              <a:gd name="adj4" fmla="val -1012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b="1" dirty="0" smtClean="0">
                <a:solidFill>
                  <a:schemeClr val="tx1"/>
                </a:solidFill>
                <a:latin typeface="Meiryo UI" panose="020B0604030504040204" pitchFamily="50" charset="-128"/>
                <a:ea typeface="Meiryo UI" panose="020B0604030504040204" pitchFamily="50" charset="-128"/>
              </a:rPr>
              <a:t>全国</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6" name="線吹き出し 1 15"/>
          <p:cNvSpPr/>
          <p:nvPr/>
        </p:nvSpPr>
        <p:spPr>
          <a:xfrm>
            <a:off x="2443688" y="3629758"/>
            <a:ext cx="566671" cy="156585"/>
          </a:xfrm>
          <a:prstGeom prst="callout1">
            <a:avLst>
              <a:gd name="adj1" fmla="val 68099"/>
              <a:gd name="adj2" fmla="val 75758"/>
              <a:gd name="adj3" fmla="val 285222"/>
              <a:gd name="adj4" fmla="val 1275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8" name="線吹き出し 1 17"/>
          <p:cNvSpPr/>
          <p:nvPr/>
        </p:nvSpPr>
        <p:spPr>
          <a:xfrm>
            <a:off x="4838806" y="5287209"/>
            <a:ext cx="515860" cy="165619"/>
          </a:xfrm>
          <a:prstGeom prst="callout1">
            <a:avLst>
              <a:gd name="adj1" fmla="val -9663"/>
              <a:gd name="adj2" fmla="val 40806"/>
              <a:gd name="adj3" fmla="val -343156"/>
              <a:gd name="adj4" fmla="val 15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112</a:t>
            </a:fld>
            <a:endParaRPr lang="ja-JP" altLang="en-US"/>
          </a:p>
        </p:txBody>
      </p:sp>
    </p:spTree>
    <p:extLst>
      <p:ext uri="{BB962C8B-B14F-4D97-AF65-F5344CB8AC3E}">
        <p14:creationId xmlns:p14="http://schemas.microsoft.com/office/powerpoint/2010/main" val="3842266997"/>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49351" y="1333985"/>
            <a:ext cx="8974090" cy="5364945"/>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21058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参考</a:t>
            </a:r>
            <a:endParaRPr kumimoji="1" lang="ja-JP" altLang="en-US" sz="20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835652" y="983661"/>
            <a:ext cx="3472698" cy="369332"/>
          </a:xfrm>
          <a:prstGeom prst="rect">
            <a:avLst/>
          </a:prstGeom>
          <a:noFill/>
        </p:spPr>
        <p:txBody>
          <a:bodyPr wrap="square" rtlCol="0">
            <a:spAutoFit/>
          </a:bodyPr>
          <a:lstStyle/>
          <a:p>
            <a:pPr algn="ctr"/>
            <a:r>
              <a:rPr lang="ja-JP" altLang="en-US" b="1" u="sng" dirty="0" smtClean="0">
                <a:latin typeface="Meiryo UI" panose="020B0604030504040204" pitchFamily="50" charset="-128"/>
                <a:ea typeface="Meiryo UI" panose="020B0604030504040204" pitchFamily="50" charset="-128"/>
              </a:rPr>
              <a:t>被　</a:t>
            </a:r>
            <a:r>
              <a:rPr kumimoji="1" lang="ja-JP" altLang="en-US" b="1" u="sng" dirty="0" smtClean="0">
                <a:latin typeface="Meiryo UI" panose="020B0604030504040204" pitchFamily="50" charset="-128"/>
                <a:ea typeface="Meiryo UI" panose="020B0604030504040204" pitchFamily="50" charset="-128"/>
              </a:rPr>
              <a:t>保　護　人　員　</a:t>
            </a:r>
            <a:r>
              <a:rPr lang="ja-JP" altLang="en-US" b="1" u="sng" dirty="0" smtClean="0">
                <a:latin typeface="Meiryo UI" panose="020B0604030504040204" pitchFamily="50" charset="-128"/>
                <a:ea typeface="Meiryo UI" panose="020B0604030504040204" pitchFamily="50" charset="-128"/>
              </a:rPr>
              <a:t>（年度平均）</a:t>
            </a:r>
            <a:endParaRPr lang="en-US" altLang="ja-JP" b="1" u="sng" dirty="0" smtClean="0">
              <a:latin typeface="Meiryo UI" panose="020B0604030504040204" pitchFamily="50" charset="-128"/>
              <a:ea typeface="Meiryo UI" panose="020B0604030504040204" pitchFamily="50" charset="-128"/>
            </a:endParaRPr>
          </a:p>
        </p:txBody>
      </p:sp>
      <p:sp>
        <p:nvSpPr>
          <p:cNvPr id="35" name="線吹き出し 1 34"/>
          <p:cNvSpPr/>
          <p:nvPr/>
        </p:nvSpPr>
        <p:spPr>
          <a:xfrm>
            <a:off x="2307620" y="3331519"/>
            <a:ext cx="566671" cy="156585"/>
          </a:xfrm>
          <a:prstGeom prst="callout1">
            <a:avLst>
              <a:gd name="adj1" fmla="val 68099"/>
              <a:gd name="adj2" fmla="val 75758"/>
              <a:gd name="adj3" fmla="val 285222"/>
              <a:gd name="adj4" fmla="val 1684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99523" y="1137549"/>
            <a:ext cx="1043877"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人</a:t>
            </a:r>
            <a:r>
              <a:rPr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大阪府</a:t>
            </a:r>
            <a:r>
              <a:rPr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8094065" y="1137549"/>
            <a:ext cx="582211"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34" name="線吹き出し 1 33"/>
          <p:cNvSpPr/>
          <p:nvPr/>
        </p:nvSpPr>
        <p:spPr>
          <a:xfrm>
            <a:off x="1838266" y="3593592"/>
            <a:ext cx="430717" cy="205665"/>
          </a:xfrm>
          <a:prstGeom prst="callout1">
            <a:avLst>
              <a:gd name="adj1" fmla="val 82500"/>
              <a:gd name="adj2" fmla="val 41667"/>
              <a:gd name="adj3" fmla="val 213208"/>
              <a:gd name="adj4" fmla="val -1012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b="1" dirty="0" smtClean="0">
                <a:solidFill>
                  <a:schemeClr val="tx1"/>
                </a:solidFill>
                <a:latin typeface="Meiryo UI" panose="020B0604030504040204" pitchFamily="50" charset="-128"/>
                <a:ea typeface="Meiryo UI" panose="020B0604030504040204" pitchFamily="50" charset="-128"/>
              </a:rPr>
              <a:t>全国</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36" name="線吹き出し 1 35"/>
          <p:cNvSpPr/>
          <p:nvPr/>
        </p:nvSpPr>
        <p:spPr>
          <a:xfrm>
            <a:off x="4123306" y="5493734"/>
            <a:ext cx="515860" cy="165619"/>
          </a:xfrm>
          <a:prstGeom prst="callout1">
            <a:avLst>
              <a:gd name="adj1" fmla="val -9663"/>
              <a:gd name="adj2" fmla="val 40806"/>
              <a:gd name="adj3" fmla="val -397590"/>
              <a:gd name="adj4" fmla="val 290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113</a:t>
            </a:fld>
            <a:endParaRPr lang="ja-JP" altLang="en-US"/>
          </a:p>
        </p:txBody>
      </p:sp>
    </p:spTree>
    <p:extLst>
      <p:ext uri="{BB962C8B-B14F-4D97-AF65-F5344CB8AC3E}">
        <p14:creationId xmlns:p14="http://schemas.microsoft.com/office/powerpoint/2010/main" val="1940148890"/>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６</a:t>
            </a:r>
            <a:r>
              <a:rPr lang="ja-JP" altLang="en-US" sz="3200" dirty="0" smtClean="0">
                <a:latin typeface="Meiryo UI" panose="020B0604030504040204" pitchFamily="50" charset="-128"/>
                <a:ea typeface="Meiryo UI" panose="020B0604030504040204" pitchFamily="50" charset="-128"/>
              </a:rPr>
              <a:t>．インバウンド戦略</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114</a:t>
            </a:fld>
            <a:endParaRPr lang="ja-JP" altLang="en-US"/>
          </a:p>
        </p:txBody>
      </p:sp>
    </p:spTree>
    <p:extLst>
      <p:ext uri="{BB962C8B-B14F-4D97-AF65-F5344CB8AC3E}">
        <p14:creationId xmlns:p14="http://schemas.microsoft.com/office/powerpoint/2010/main" val="9750267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1117614"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61686" y="976723"/>
            <a:ext cx="8093877" cy="1283175"/>
            <a:chOff x="586711" y="629763"/>
            <a:chExt cx="8575021" cy="1338037"/>
          </a:xfrm>
        </p:grpSpPr>
        <p:sp>
          <p:nvSpPr>
            <p:cNvPr id="22" name="角丸四角形 21"/>
            <p:cNvSpPr/>
            <p:nvPr/>
          </p:nvSpPr>
          <p:spPr>
            <a:xfrm>
              <a:off x="586711" y="635725"/>
              <a:ext cx="8575021" cy="13320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23" name="テキスト ボックス 5"/>
            <p:cNvSpPr txBox="1"/>
            <p:nvPr/>
          </p:nvSpPr>
          <p:spPr>
            <a:xfrm>
              <a:off x="644028" y="1152940"/>
              <a:ext cx="8517704" cy="33330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586711" y="629763"/>
              <a:ext cx="3263928" cy="357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5" name="下矢印 24"/>
          <p:cNvSpPr/>
          <p:nvPr/>
        </p:nvSpPr>
        <p:spPr>
          <a:xfrm>
            <a:off x="4180552" y="2362962"/>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26" name="グループ化 25"/>
          <p:cNvGrpSpPr/>
          <p:nvPr/>
        </p:nvGrpSpPr>
        <p:grpSpPr>
          <a:xfrm>
            <a:off x="592376" y="2819674"/>
            <a:ext cx="8144957" cy="1625593"/>
            <a:chOff x="560034" y="164100"/>
            <a:chExt cx="8601698" cy="1293744"/>
          </a:xfrm>
        </p:grpSpPr>
        <p:sp>
          <p:nvSpPr>
            <p:cNvPr id="27" name="角丸四角形 26"/>
            <p:cNvSpPr/>
            <p:nvPr/>
          </p:nvSpPr>
          <p:spPr>
            <a:xfrm>
              <a:off x="586711" y="168556"/>
              <a:ext cx="8575021" cy="12892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角丸四角形 28"/>
            <p:cNvSpPr/>
            <p:nvPr/>
          </p:nvSpPr>
          <p:spPr>
            <a:xfrm>
              <a:off x="560034" y="164100"/>
              <a:ext cx="3263928" cy="2731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改革取組み</a:t>
              </a:r>
            </a:p>
          </p:txBody>
        </p:sp>
      </p:grpSp>
      <p:grpSp>
        <p:nvGrpSpPr>
          <p:cNvPr id="30" name="グループ化 29"/>
          <p:cNvGrpSpPr/>
          <p:nvPr/>
        </p:nvGrpSpPr>
        <p:grpSpPr>
          <a:xfrm>
            <a:off x="592376" y="4964535"/>
            <a:ext cx="8163188" cy="1621728"/>
            <a:chOff x="586711" y="844050"/>
            <a:chExt cx="8575021" cy="1201564"/>
          </a:xfrm>
        </p:grpSpPr>
        <p:sp>
          <p:nvSpPr>
            <p:cNvPr id="31" name="角丸四角形 30"/>
            <p:cNvSpPr/>
            <p:nvPr/>
          </p:nvSpPr>
          <p:spPr>
            <a:xfrm>
              <a:off x="586711" y="854763"/>
              <a:ext cx="8575021" cy="11908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32" name="テキスト ボックス 5"/>
            <p:cNvSpPr txBox="1"/>
            <p:nvPr/>
          </p:nvSpPr>
          <p:spPr>
            <a:xfrm>
              <a:off x="644028" y="1152940"/>
              <a:ext cx="8517704" cy="23682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586711" y="844050"/>
              <a:ext cx="3265689" cy="2620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4516049"/>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09304" y="3052758"/>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09304" y="3226151"/>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6" name="正方形/長方形 35"/>
          <p:cNvSpPr/>
          <p:nvPr/>
        </p:nvSpPr>
        <p:spPr>
          <a:xfrm>
            <a:off x="727533" y="5322635"/>
            <a:ext cx="7829693" cy="1228541"/>
          </a:xfrm>
          <a:prstGeom prst="rect">
            <a:avLst/>
          </a:prstGeom>
        </p:spPr>
        <p:txBody>
          <a:bodyPr wrap="square">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a:latin typeface="Meiryo UI"/>
                <a:ea typeface="Meiryo UI"/>
              </a:rPr>
              <a:t>関空の</a:t>
            </a:r>
            <a:r>
              <a:rPr lang="en-US" altLang="ja-JP" sz="1846" dirty="0">
                <a:latin typeface="Meiryo UI"/>
                <a:ea typeface="Meiryo UI"/>
              </a:rPr>
              <a:t>LCC</a:t>
            </a:r>
            <a:r>
              <a:rPr lang="ja-JP" altLang="en-US" sz="1846" dirty="0">
                <a:latin typeface="Meiryo UI"/>
                <a:ea typeface="Meiryo UI"/>
              </a:rPr>
              <a:t>就航</a:t>
            </a:r>
            <a:r>
              <a:rPr lang="ja-JP" altLang="en-US" sz="1846" dirty="0" smtClean="0">
                <a:latin typeface="Meiryo UI"/>
                <a:ea typeface="Meiryo UI"/>
              </a:rPr>
              <a:t>拡大や、大阪府</a:t>
            </a:r>
            <a:r>
              <a:rPr kumimoji="1" lang="ja-JP" altLang="en-US" sz="1846" b="0" i="0" u="none" strike="noStrike" kern="1200" cap="none" spc="0" normalizeH="0" baseline="0" noProof="0" dirty="0" smtClean="0">
                <a:ln>
                  <a:noFill/>
                </a:ln>
                <a:effectLst/>
                <a:uLnTx/>
                <a:uFillTx/>
                <a:latin typeface="Meiryo UI"/>
                <a:ea typeface="Meiryo UI"/>
                <a:cs typeface="+mn-cs"/>
              </a:rPr>
              <a:t>・大阪市</a:t>
            </a:r>
            <a:r>
              <a:rPr kumimoji="1" lang="ja-JP" altLang="en-US" sz="1846" b="0" i="0" u="none" strike="noStrike" kern="1200" cap="none" spc="0" normalizeH="0" baseline="0" noProof="0" dirty="0">
                <a:ln>
                  <a:noFill/>
                </a:ln>
                <a:effectLst/>
                <a:uLnTx/>
                <a:uFillTx/>
                <a:latin typeface="Meiryo UI"/>
                <a:ea typeface="Meiryo UI"/>
                <a:cs typeface="+mn-cs"/>
              </a:rPr>
              <a:t>・経済界が一体と</a:t>
            </a:r>
            <a:r>
              <a:rPr kumimoji="1" lang="ja-JP" altLang="en-US" sz="1846" b="0" i="0" u="none" strike="noStrike" kern="1200" cap="none" spc="0" normalizeH="0" baseline="0" noProof="0" dirty="0" smtClean="0">
                <a:ln>
                  <a:noFill/>
                </a:ln>
                <a:effectLst/>
                <a:uLnTx/>
                <a:uFillTx/>
                <a:latin typeface="Meiryo UI"/>
                <a:ea typeface="Meiryo UI"/>
                <a:cs typeface="+mn-cs"/>
              </a:rPr>
              <a:t>なった取組み等により、</a:t>
            </a:r>
            <a:r>
              <a:rPr kumimoji="1" lang="ja-JP" altLang="en-US" sz="1846" b="0" i="0" u="none" strike="noStrike" kern="1200" cap="none" spc="0" normalizeH="0" baseline="0" noProof="0" dirty="0">
                <a:ln>
                  <a:noFill/>
                </a:ln>
                <a:effectLst/>
                <a:uLnTx/>
                <a:uFillTx/>
                <a:latin typeface="Meiryo UI"/>
                <a:ea typeface="Meiryo UI"/>
                <a:cs typeface="+mn-cs"/>
              </a:rPr>
              <a:t>アジアを中心に</a:t>
            </a:r>
            <a:r>
              <a:rPr kumimoji="1" lang="ja-JP" altLang="en-US" sz="1846" b="1" i="0" u="none" strike="noStrike" kern="1200" cap="none" spc="0" normalizeH="0" baseline="0" noProof="0" dirty="0">
                <a:ln>
                  <a:noFill/>
                </a:ln>
                <a:effectLst/>
                <a:uLnTx/>
                <a:uFillTx/>
                <a:latin typeface="Meiryo UI"/>
                <a:ea typeface="Meiryo UI"/>
                <a:cs typeface="+mn-cs"/>
              </a:rPr>
              <a:t>来阪外国人旅行者数や観光消費額が増加</a:t>
            </a:r>
            <a:r>
              <a:rPr kumimoji="1" lang="ja-JP" altLang="en-US" sz="1846" b="0" i="0" u="none" strike="noStrike" kern="1200" cap="none" spc="0" normalizeH="0" baseline="0" noProof="0" dirty="0">
                <a:ln>
                  <a:noFill/>
                </a:ln>
                <a:effectLst/>
                <a:uLnTx/>
                <a:uFillTx/>
                <a:latin typeface="Meiryo UI"/>
                <a:ea typeface="Meiryo UI"/>
                <a:cs typeface="+mn-cs"/>
              </a:rPr>
              <a:t>するなど、</a:t>
            </a:r>
            <a:r>
              <a:rPr kumimoji="1" lang="ja-JP" altLang="en-US" sz="1846" b="1" i="0" u="none" strike="noStrike" kern="1200" cap="none" spc="0" normalizeH="0" baseline="0" noProof="0" dirty="0">
                <a:ln>
                  <a:noFill/>
                </a:ln>
                <a:effectLst/>
                <a:uLnTx/>
                <a:uFillTx/>
                <a:latin typeface="Meiryo UI"/>
                <a:ea typeface="Meiryo UI"/>
                <a:cs typeface="+mn-cs"/>
              </a:rPr>
              <a:t>インバウンド関連指標は大幅に上昇</a:t>
            </a:r>
            <a:r>
              <a:rPr kumimoji="1" lang="ja-JP" altLang="en-US" sz="1846" b="0" i="0" u="none" strike="noStrike" kern="1200" cap="none" spc="0" normalizeH="0" baseline="0" noProof="0" dirty="0">
                <a:ln>
                  <a:noFill/>
                </a:ln>
                <a:effectLst/>
                <a:uLnTx/>
                <a:uFillTx/>
                <a:latin typeface="Meiryo UI"/>
                <a:ea typeface="Meiryo UI"/>
              </a:rPr>
              <a:t>。好調なインバウンドをさらに拡大するため、今後、観光客の需要の多様化・高度化に対応した戦略的な取組みを推進。</a:t>
            </a: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657596" y="3216726"/>
            <a:ext cx="8039777" cy="1228541"/>
          </a:xfrm>
          <a:prstGeom prst="rect">
            <a:avLst/>
          </a:prstGeom>
        </p:spPr>
        <p:txBody>
          <a:bodyPr wrap="square">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関空の</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拠点化</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インバウンド受入機能の強化</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等に取り組んだ結果、外国人旅行者の来阪を後押し。アジア等からの観光集客を促進するため、大阪府・大阪市・経済界</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が一体と</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なって</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オール大阪で</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の推進体制</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整備</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0" i="0" u="none" strike="noStrike" kern="1200" cap="none" spc="0" normalizeH="0" baseline="0" noProof="0" dirty="0" smtClean="0">
                <a:ln>
                  <a:noFill/>
                </a:ln>
                <a:effectLst/>
                <a:uLnTx/>
                <a:uFillTx/>
                <a:latin typeface="Meiryo UI"/>
                <a:ea typeface="Meiryo UI"/>
                <a:cs typeface="+mn-cs"/>
              </a:rPr>
              <a:t>戦略的</a:t>
            </a:r>
            <a:r>
              <a:rPr kumimoji="1" lang="ja-JP" altLang="en-US" sz="1846" b="0" i="0" u="none" strike="noStrike" kern="1200" cap="none" spc="0" normalizeH="0" baseline="0" noProof="0" dirty="0">
                <a:ln>
                  <a:noFill/>
                </a:ln>
                <a:effectLst/>
                <a:uLnTx/>
                <a:uFillTx/>
                <a:latin typeface="Meiryo UI"/>
                <a:ea typeface="Meiryo UI"/>
                <a:cs typeface="+mn-cs"/>
              </a:rPr>
              <a:t>なマーケティングの</a:t>
            </a:r>
            <a:r>
              <a:rPr kumimoji="1" lang="ja-JP" altLang="en-US" sz="1846" b="0" i="0" u="none" strike="noStrike" kern="1200" cap="none" spc="0" normalizeH="0" baseline="0" noProof="0" dirty="0" smtClean="0">
                <a:ln>
                  <a:noFill/>
                </a:ln>
                <a:effectLst/>
                <a:uLnTx/>
                <a:uFillTx/>
                <a:latin typeface="Meiryo UI"/>
                <a:ea typeface="Meiryo UI"/>
                <a:cs typeface="+mn-cs"/>
              </a:rPr>
              <a:t>もと</a:t>
            </a:r>
            <a:r>
              <a:rPr kumimoji="1" lang="en-US" altLang="ja-JP" sz="1846" b="0" i="0" u="none" strike="noStrike" kern="1200" cap="none" spc="0" normalizeH="0" baseline="0" noProof="0" dirty="0" smtClean="0">
                <a:ln>
                  <a:noFill/>
                </a:ln>
                <a:effectLst/>
                <a:uLnTx/>
                <a:uFillTx/>
                <a:latin typeface="Meiryo UI"/>
                <a:ea typeface="Meiryo UI"/>
                <a:cs typeface="+mn-cs"/>
              </a:rPr>
              <a:t>､</a:t>
            </a:r>
            <a:r>
              <a:rPr kumimoji="1" lang="ja-JP" altLang="en-US" sz="1846" b="1" i="0" u="none" strike="noStrike" kern="1200" cap="none" spc="0" normalizeH="0" baseline="0" noProof="0" dirty="0" smtClean="0">
                <a:ln>
                  <a:noFill/>
                </a:ln>
                <a:effectLst/>
                <a:uLnTx/>
                <a:uFillTx/>
                <a:latin typeface="Meiryo UI"/>
                <a:ea typeface="Meiryo UI"/>
                <a:cs typeface="+mn-cs"/>
              </a:rPr>
              <a:t>都市</a:t>
            </a:r>
            <a:r>
              <a:rPr kumimoji="1" lang="ja-JP" altLang="en-US" sz="1846" b="1" i="0" u="none" strike="noStrike" kern="1200" cap="none" spc="0" normalizeH="0" baseline="0" noProof="0" dirty="0">
                <a:ln>
                  <a:noFill/>
                </a:ln>
                <a:effectLst/>
                <a:uLnTx/>
                <a:uFillTx/>
                <a:latin typeface="Meiryo UI"/>
                <a:ea typeface="Meiryo UI"/>
                <a:cs typeface="+mn-cs"/>
              </a:rPr>
              <a:t>魅力の向上と情報</a:t>
            </a:r>
            <a:r>
              <a:rPr kumimoji="1" lang="ja-JP" altLang="en-US" sz="1846" b="1" i="0" u="none" strike="noStrike" kern="1200" cap="none" spc="0" normalizeH="0" baseline="0" noProof="0" dirty="0" smtClean="0">
                <a:ln>
                  <a:noFill/>
                </a:ln>
                <a:effectLst/>
                <a:uLnTx/>
                <a:uFillTx/>
                <a:latin typeface="Meiryo UI"/>
                <a:ea typeface="Meiryo UI"/>
                <a:cs typeface="+mn-cs"/>
              </a:rPr>
              <a:t>発信</a:t>
            </a:r>
            <a:r>
              <a:rPr lang="en-US" altLang="ja-JP" sz="1846" dirty="0">
                <a:latin typeface="Meiryo UI"/>
                <a:ea typeface="Meiryo UI"/>
              </a:rPr>
              <a:t>､</a:t>
            </a:r>
            <a:r>
              <a:rPr kumimoji="1" lang="ja-JP" altLang="en-US" sz="1846" b="1" i="0" u="none" strike="noStrike" kern="1200" cap="none" spc="0" normalizeH="0" baseline="0" noProof="0" dirty="0" smtClean="0">
                <a:ln>
                  <a:noFill/>
                </a:ln>
                <a:effectLst/>
                <a:uLnTx/>
                <a:uFillTx/>
                <a:latin typeface="Meiryo UI"/>
                <a:ea typeface="Meiryo UI"/>
                <a:cs typeface="+mn-cs"/>
              </a:rPr>
              <a:t>観光客</a:t>
            </a:r>
            <a:r>
              <a:rPr kumimoji="1" lang="ja-JP" altLang="en-US" sz="1846" b="1" i="0" u="none" strike="noStrike" kern="1200" cap="none" spc="0" normalizeH="0" baseline="0" noProof="0" dirty="0">
                <a:ln>
                  <a:noFill/>
                </a:ln>
                <a:effectLst/>
                <a:uLnTx/>
                <a:uFillTx/>
                <a:latin typeface="Meiryo UI"/>
                <a:ea typeface="Meiryo UI"/>
                <a:cs typeface="+mn-cs"/>
              </a:rPr>
              <a:t>の</a:t>
            </a:r>
            <a:r>
              <a:rPr kumimoji="1" lang="ja-JP" altLang="en-US" sz="1846" b="1" i="0" u="none" strike="noStrike" kern="1200" cap="none" spc="0" normalizeH="0" baseline="0" noProof="0" dirty="0" smtClean="0">
                <a:ln>
                  <a:noFill/>
                </a:ln>
                <a:effectLst/>
                <a:uLnTx/>
                <a:uFillTx/>
                <a:latin typeface="Meiryo UI"/>
                <a:ea typeface="Meiryo UI"/>
                <a:cs typeface="+mn-cs"/>
              </a:rPr>
              <a:t>受入環境</a:t>
            </a:r>
            <a:r>
              <a:rPr kumimoji="1" lang="ja-JP" altLang="en-US" sz="1846" b="1" i="0" u="none" strike="noStrike" kern="1200" cap="none" spc="0" normalizeH="0" baseline="0" noProof="0" dirty="0">
                <a:ln>
                  <a:noFill/>
                </a:ln>
                <a:effectLst/>
                <a:uLnTx/>
                <a:uFillTx/>
                <a:latin typeface="Meiryo UI"/>
                <a:ea typeface="Meiryo UI"/>
                <a:cs typeface="+mn-cs"/>
              </a:rPr>
              <a:t>整備</a:t>
            </a:r>
            <a:r>
              <a:rPr kumimoji="1" lang="ja-JP" altLang="en-US" sz="1846" b="0" i="0" u="none" strike="noStrike" kern="1200" cap="none" spc="0" normalizeH="0" baseline="0" noProof="0" dirty="0">
                <a:ln>
                  <a:noFill/>
                </a:ln>
                <a:effectLst/>
                <a:uLnTx/>
                <a:uFillTx/>
                <a:latin typeface="Meiryo UI"/>
                <a:ea typeface="Meiryo UI"/>
                <a:cs typeface="+mn-cs"/>
              </a:rPr>
              <a:t>を</a:t>
            </a:r>
            <a:r>
              <a:rPr kumimoji="1" lang="ja-JP" altLang="en-US" sz="1846" b="0" i="0" u="none" strike="noStrike" kern="1200" cap="none" spc="0" normalizeH="0" baseline="0" noProof="0" dirty="0" smtClean="0">
                <a:ln>
                  <a:noFill/>
                </a:ln>
                <a:effectLst/>
                <a:uLnTx/>
                <a:uFillTx/>
                <a:latin typeface="Meiryo UI"/>
                <a:ea typeface="Meiryo UI"/>
              </a:rPr>
              <a:t>推進。</a:t>
            </a: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705428" y="1318553"/>
            <a:ext cx="8039777" cy="94448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来阪</a:t>
            </a:r>
            <a:r>
              <a:rPr kumimoji="1" lang="ja-JP" altLang="en-US" sz="1846"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外国人数の</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伸び悩み</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などの課題が生じている状況。観光施策は主に行政主導の企画立案であり、</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府市それぞれが類似の観光施策を展開</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していることで、</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集客力・発信力が分散。</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115</a:t>
            </a:fld>
            <a:endParaRPr lang="ja-JP" altLang="en-US"/>
          </a:p>
        </p:txBody>
      </p:sp>
    </p:spTree>
    <p:extLst>
      <p:ext uri="{BB962C8B-B14F-4D97-AF65-F5344CB8AC3E}">
        <p14:creationId xmlns:p14="http://schemas.microsoft.com/office/powerpoint/2010/main" val="15121347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0457" y="495347"/>
            <a:ext cx="2201244"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改革前の状況</a:t>
            </a:r>
          </a:p>
        </p:txBody>
      </p:sp>
      <p:cxnSp>
        <p:nvCxnSpPr>
          <p:cNvPr id="4" name="直線コネクタ 3"/>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493968" y="1578762"/>
            <a:ext cx="3310168"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■訪日</a:t>
            </a:r>
            <a:r>
              <a:rPr kumimoji="1" lang="zh-CN"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客数（</a:t>
            </a:r>
            <a:r>
              <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endParaRPr kumimoji="1" lang="en-US" altLang="ja-JP"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年の大阪府の訪日外国人数は、　 </a:t>
            </a:r>
            <a:endPar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29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2007</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年の</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％となった</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73%)</a:t>
            </a:r>
            <a:endPar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38039" y="942448"/>
            <a:ext cx="9005961" cy="66043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　○全国や東京都と比較し、</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来阪外国人数の伸び悩み</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などの課題があった。</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　○観光施策は主に行政主導の企画立案。府市それぞれが類似の観光施策を展開。</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4" name="グラフ 13"/>
          <p:cNvGraphicFramePr/>
          <p:nvPr>
            <p:extLst>
              <p:ext uri="{D42A27DB-BD31-4B8C-83A1-F6EECF244321}">
                <p14:modId xmlns:p14="http://schemas.microsoft.com/office/powerpoint/2010/main" val="1738807385"/>
              </p:ext>
            </p:extLst>
          </p:nvPr>
        </p:nvGraphicFramePr>
        <p:xfrm>
          <a:off x="605341" y="2297402"/>
          <a:ext cx="3720475" cy="1631960"/>
        </p:xfrm>
        <a:graphic>
          <a:graphicData uri="http://schemas.openxmlformats.org/drawingml/2006/chart">
            <c:chart xmlns:c="http://schemas.openxmlformats.org/drawingml/2006/chart" xmlns:r="http://schemas.openxmlformats.org/officeDocument/2006/relationships" r:id="rId2"/>
          </a:graphicData>
        </a:graphic>
      </p:graphicFrame>
      <p:sp>
        <p:nvSpPr>
          <p:cNvPr id="18" name="正方形/長方形 17"/>
          <p:cNvSpPr/>
          <p:nvPr/>
        </p:nvSpPr>
        <p:spPr>
          <a:xfrm>
            <a:off x="4931505" y="3990771"/>
            <a:ext cx="3310168"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■都道府県別訪問率</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大阪府は訪問率</a:t>
            </a:r>
            <a:r>
              <a:rPr kumimoji="1" lang="ja-JP" altLang="en-US" sz="129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1292"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29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と全国</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位だが、</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東京都は約</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29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大幅</a:t>
            </a:r>
            <a:r>
              <a:rPr lang="ja-JP" altLang="en-US" sz="1292"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129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開き</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がある。</a:t>
            </a:r>
          </a:p>
        </p:txBody>
      </p:sp>
      <p:sp>
        <p:nvSpPr>
          <p:cNvPr id="19" name="正方形/長方形 18"/>
          <p:cNvSpPr/>
          <p:nvPr/>
        </p:nvSpPr>
        <p:spPr>
          <a:xfrm>
            <a:off x="4706301" y="1594760"/>
            <a:ext cx="4241984" cy="49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■一人当たり訪日外国人旅行消費額（全国、大阪府）</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大阪での外国人旅行消費単価は、全国の半分以下。</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p:nvPr>
            <p:extLst>
              <p:ext uri="{D42A27DB-BD31-4B8C-83A1-F6EECF244321}">
                <p14:modId xmlns:p14="http://schemas.microsoft.com/office/powerpoint/2010/main" val="3546971505"/>
              </p:ext>
            </p:extLst>
          </p:nvPr>
        </p:nvGraphicFramePr>
        <p:xfrm>
          <a:off x="4706301" y="2193986"/>
          <a:ext cx="3720475" cy="163196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024555" y="2164277"/>
            <a:ext cx="1160238"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単位：万人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テキスト ボックス 21"/>
          <p:cNvSpPr txBox="1"/>
          <p:nvPr/>
        </p:nvSpPr>
        <p:spPr>
          <a:xfrm>
            <a:off x="7514493" y="2076761"/>
            <a:ext cx="1292767"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（単位：円／人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a:off x="460402" y="4008316"/>
            <a:ext cx="4010351"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a:t>
            </a:r>
            <a:endParaRPr kumimoji="1" lang="en-US" altLang="ja-JP"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年の大阪府の外国人延べ宿泊者数は、</a:t>
            </a:r>
            <a:endPar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2007</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年の</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％となった（全国</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81</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800734" y="3718950"/>
            <a:ext cx="449583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全国：日本旅行中の消費単価　大阪：大阪旅行中の消費単価</a:t>
            </a:r>
          </a:p>
        </p:txBody>
      </p:sp>
      <p:graphicFrame>
        <p:nvGraphicFramePr>
          <p:cNvPr id="27" name="グラフ 26"/>
          <p:cNvGraphicFramePr/>
          <p:nvPr>
            <p:extLst>
              <p:ext uri="{D42A27DB-BD31-4B8C-83A1-F6EECF244321}">
                <p14:modId xmlns:p14="http://schemas.microsoft.com/office/powerpoint/2010/main" val="1100321833"/>
              </p:ext>
            </p:extLst>
          </p:nvPr>
        </p:nvGraphicFramePr>
        <p:xfrm>
          <a:off x="464318" y="4792597"/>
          <a:ext cx="3720475" cy="1631960"/>
        </p:xfrm>
        <a:graphic>
          <a:graphicData uri="http://schemas.openxmlformats.org/drawingml/2006/chart">
            <c:chart xmlns:c="http://schemas.openxmlformats.org/drawingml/2006/chart" xmlns:r="http://schemas.openxmlformats.org/officeDocument/2006/relationships" r:id="rId4"/>
          </a:graphicData>
        </a:graphic>
      </p:graphicFrame>
      <p:sp>
        <p:nvSpPr>
          <p:cNvPr id="28" name="テキスト ボックス 27"/>
          <p:cNvSpPr txBox="1"/>
          <p:nvPr/>
        </p:nvSpPr>
        <p:spPr>
          <a:xfrm>
            <a:off x="350241" y="6259525"/>
            <a:ext cx="2498466"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zh-TW"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観光庁「宿泊旅⾏統計調査」</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29494" y="3792654"/>
            <a:ext cx="2751173"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出典：大阪観光局資料等をもとに作成</a:t>
            </a:r>
          </a:p>
        </p:txBody>
      </p:sp>
      <p:sp>
        <p:nvSpPr>
          <p:cNvPr id="30" name="テキスト ボックス 29"/>
          <p:cNvSpPr txBox="1"/>
          <p:nvPr/>
        </p:nvSpPr>
        <p:spPr>
          <a:xfrm>
            <a:off x="3024554" y="4566537"/>
            <a:ext cx="1149090"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（単位：万人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1" name="テキスト ボックス 30"/>
          <p:cNvSpPr txBox="1"/>
          <p:nvPr/>
        </p:nvSpPr>
        <p:spPr>
          <a:xfrm>
            <a:off x="4916087" y="3916854"/>
            <a:ext cx="4039887" cy="177613"/>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（公財）大阪観光局　「外国人動向調査」　</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　「訪日外国人消費動向調査」</a:t>
            </a:r>
            <a:endPar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5"/>
          <a:stretch>
            <a:fillRect/>
          </a:stretch>
        </p:blipFill>
        <p:spPr>
          <a:xfrm>
            <a:off x="4985892" y="4692407"/>
            <a:ext cx="3255781" cy="1684538"/>
          </a:xfrm>
          <a:prstGeom prst="rect">
            <a:avLst/>
          </a:prstGeom>
          <a:noFill/>
        </p:spPr>
      </p:pic>
      <p:sp>
        <p:nvSpPr>
          <p:cNvPr id="33" name="テキスト ボックス 32"/>
          <p:cNvSpPr txBox="1"/>
          <p:nvPr/>
        </p:nvSpPr>
        <p:spPr>
          <a:xfrm>
            <a:off x="4285650" y="5015615"/>
            <a:ext cx="660535" cy="248530"/>
          </a:xfrm>
          <a:prstGeom prst="rect">
            <a:avLst/>
          </a:prstGeom>
          <a:noFill/>
          <a:ln>
            <a:solidFill>
              <a:schemeClr val="tx1"/>
            </a:solidFill>
          </a:ln>
        </p:spPr>
        <p:txBody>
          <a:bodyPr wrap="square" rtlCol="0">
            <a:spAutoFit/>
          </a:bodyPr>
          <a:lstStyle/>
          <a:p>
            <a:pPr algn="ctr" defTabSz="957700">
              <a:defRPr/>
            </a:pP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35" name="正方形/長方形 34"/>
          <p:cNvSpPr/>
          <p:nvPr/>
        </p:nvSpPr>
        <p:spPr>
          <a:xfrm>
            <a:off x="7412531" y="5608577"/>
            <a:ext cx="1276710" cy="39742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57700">
              <a:defRPr/>
            </a:pPr>
            <a:r>
              <a:rPr lang="ja-JP" altLang="en-US" sz="1050" dirty="0">
                <a:solidFill>
                  <a:prstClr val="black"/>
                </a:solidFill>
                <a:latin typeface="Meiryo UI"/>
                <a:ea typeface="Meiryo UI"/>
              </a:rPr>
              <a:t>東京都</a:t>
            </a:r>
            <a:r>
              <a:rPr lang="ja-JP" altLang="en-US" sz="1050" dirty="0" smtClean="0">
                <a:solidFill>
                  <a:prstClr val="black"/>
                </a:solidFill>
                <a:latin typeface="Meiryo UI"/>
                <a:ea typeface="Meiryo UI"/>
              </a:rPr>
              <a:t>：</a:t>
            </a:r>
            <a:r>
              <a:rPr lang="en-US" altLang="ja-JP" sz="1050" dirty="0">
                <a:solidFill>
                  <a:prstClr val="black"/>
                </a:solidFill>
                <a:latin typeface="Meiryo UI"/>
                <a:ea typeface="Meiryo UI"/>
              </a:rPr>
              <a:t>49.8</a:t>
            </a:r>
            <a:r>
              <a:rPr lang="en-US" altLang="ja-JP" sz="1050" dirty="0" smtClean="0">
                <a:solidFill>
                  <a:prstClr val="black"/>
                </a:solidFill>
                <a:latin typeface="Meiryo UI"/>
                <a:ea typeface="Meiryo UI"/>
              </a:rPr>
              <a:t>%</a:t>
            </a:r>
            <a:endParaRPr lang="en-US" altLang="ja-JP" sz="1050" dirty="0">
              <a:solidFill>
                <a:prstClr val="black"/>
              </a:solidFill>
              <a:latin typeface="Meiryo UI"/>
              <a:ea typeface="Meiryo UI"/>
            </a:endParaRPr>
          </a:p>
          <a:p>
            <a:pPr algn="ctr" defTabSz="957700">
              <a:defRPr/>
            </a:pPr>
            <a:r>
              <a:rPr lang="ja-JP" altLang="en-US" sz="1050" dirty="0">
                <a:solidFill>
                  <a:prstClr val="black"/>
                </a:solidFill>
                <a:latin typeface="Meiryo UI"/>
                <a:ea typeface="Meiryo UI"/>
              </a:rPr>
              <a:t>大阪府</a:t>
            </a:r>
            <a:r>
              <a:rPr lang="ja-JP" altLang="en-US" sz="1050" dirty="0" smtClean="0">
                <a:solidFill>
                  <a:prstClr val="black"/>
                </a:solidFill>
                <a:latin typeface="Meiryo UI"/>
                <a:ea typeface="Meiryo UI"/>
              </a:rPr>
              <a:t>：</a:t>
            </a:r>
            <a:r>
              <a:rPr lang="en-US" altLang="ja-JP" sz="1050" dirty="0">
                <a:solidFill>
                  <a:prstClr val="black"/>
                </a:solidFill>
                <a:latin typeface="Meiryo UI"/>
                <a:ea typeface="Meiryo UI"/>
              </a:rPr>
              <a:t>32.4</a:t>
            </a:r>
            <a:r>
              <a:rPr lang="en-US" altLang="ja-JP" sz="1050" dirty="0" smtClean="0">
                <a:solidFill>
                  <a:prstClr val="black"/>
                </a:solidFill>
                <a:latin typeface="Meiryo UI"/>
                <a:ea typeface="Meiryo UI"/>
              </a:rPr>
              <a:t>%</a:t>
            </a:r>
            <a:endParaRPr lang="ja-JP" altLang="en-US" sz="1050" dirty="0">
              <a:solidFill>
                <a:prstClr val="black"/>
              </a:solidFill>
              <a:latin typeface="Meiryo UI"/>
              <a:ea typeface="Meiryo UI"/>
            </a:endParaRPr>
          </a:p>
        </p:txBody>
      </p:sp>
      <p:sp>
        <p:nvSpPr>
          <p:cNvPr id="36" name="テキスト ボックス 35"/>
          <p:cNvSpPr txBox="1"/>
          <p:nvPr/>
        </p:nvSpPr>
        <p:spPr>
          <a:xfrm>
            <a:off x="4506398" y="6330603"/>
            <a:ext cx="4039887" cy="234360"/>
          </a:xfrm>
          <a:prstGeom prst="rect">
            <a:avLst/>
          </a:prstGeom>
          <a:noFill/>
        </p:spPr>
        <p:txBody>
          <a:bodyPr wrap="square" rtlCol="0">
            <a:spAutoFit/>
          </a:bodyPr>
          <a:lstStyle/>
          <a:p>
            <a:pPr defTabSz="957700">
              <a:defRPr/>
            </a:pP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出典：観光庁「訪日外国人消費動向調査</a:t>
            </a:r>
            <a:r>
              <a:rPr lang="ja-JP" altLang="en-US"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観光・レジャー目的</a:t>
            </a:r>
            <a:endPar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948320" y="5196669"/>
            <a:ext cx="928422" cy="262829"/>
          </a:xfrm>
          <a:prstGeom prst="rect">
            <a:avLst/>
          </a:prstGeom>
          <a:noFill/>
        </p:spPr>
        <p:txBody>
          <a:bodyPr wrap="square" rtlCol="0">
            <a:spAutoFit/>
          </a:bodyPr>
          <a:lstStyle/>
          <a:p>
            <a:pPr defTabSz="957700">
              <a:defRPr/>
            </a:pPr>
            <a:r>
              <a:rPr lang="en-US" altLang="ja-JP" sz="1108" dirty="0">
                <a:solidFill>
                  <a:prstClr val="black"/>
                </a:solidFill>
                <a:latin typeface="Meiryo UI"/>
                <a:ea typeface="Meiryo UI"/>
              </a:rPr>
              <a:t>(</a:t>
            </a:r>
            <a:r>
              <a:rPr lang="ja-JP" altLang="en-US" sz="1108" dirty="0">
                <a:solidFill>
                  <a:prstClr val="black"/>
                </a:solidFill>
                <a:latin typeface="Meiryo UI"/>
                <a:ea typeface="Meiryo UI"/>
              </a:rPr>
              <a:t>単位：％</a:t>
            </a:r>
            <a:r>
              <a:rPr lang="en-US" altLang="ja-JP" sz="1108" dirty="0">
                <a:solidFill>
                  <a:prstClr val="black"/>
                </a:solidFill>
                <a:latin typeface="Meiryo UI"/>
                <a:ea typeface="Meiryo UI"/>
              </a:rPr>
              <a:t>)</a:t>
            </a:r>
          </a:p>
        </p:txBody>
      </p:sp>
      <p:sp>
        <p:nvSpPr>
          <p:cNvPr id="38" name="正方形/長方形 37"/>
          <p:cNvSpPr/>
          <p:nvPr/>
        </p:nvSpPr>
        <p:spPr>
          <a:xfrm>
            <a:off x="5060929" y="4755926"/>
            <a:ext cx="2681112" cy="2140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57700">
              <a:defRPr/>
            </a:pPr>
            <a:endParaRPr lang="ja-JP" altLang="en-US" sz="1015" dirty="0">
              <a:solidFill>
                <a:prstClr val="black"/>
              </a:solidFill>
              <a:latin typeface="Meiryo UI"/>
              <a:ea typeface="Meiryo UI"/>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116</a:t>
            </a:fld>
            <a:endParaRPr lang="ja-JP" altLang="en-US"/>
          </a:p>
        </p:txBody>
      </p:sp>
    </p:spTree>
    <p:extLst>
      <p:ext uri="{BB962C8B-B14F-4D97-AF65-F5344CB8AC3E}">
        <p14:creationId xmlns:p14="http://schemas.microsoft.com/office/powerpoint/2010/main" val="28074986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528200" y="1844703"/>
          <a:ext cx="8087599" cy="4950215"/>
        </p:xfrm>
        <a:graphic>
          <a:graphicData uri="http://schemas.openxmlformats.org/drawingml/2006/table">
            <a:tbl>
              <a:tblPr firstRow="1" bandRow="1"/>
              <a:tblGrid>
                <a:gridCol w="3321219">
                  <a:extLst>
                    <a:ext uri="{9D8B030D-6E8A-4147-A177-3AD203B41FA5}">
                      <a16:colId xmlns="" xmlns:a16="http://schemas.microsoft.com/office/drawing/2014/main" val="4005841109"/>
                    </a:ext>
                  </a:extLst>
                </a:gridCol>
                <a:gridCol w="4766380">
                  <a:extLst>
                    <a:ext uri="{9D8B030D-6E8A-4147-A177-3AD203B41FA5}">
                      <a16:colId xmlns="" xmlns:a16="http://schemas.microsoft.com/office/drawing/2014/main" val="3048149898"/>
                    </a:ext>
                  </a:extLst>
                </a:gridCol>
              </a:tblGrid>
              <a:tr h="329726">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主な取組み</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 xmlns:a16="http://schemas.microsoft.com/office/drawing/2014/main" val="1116222294"/>
                  </a:ext>
                </a:extLst>
              </a:tr>
              <a:tr h="827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（１）関西国際空港の機能向上</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endParaRPr kumimoji="1" lang="ja-JP" altLang="en-US" sz="16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LCC</a:t>
                      </a:r>
                      <a:r>
                        <a:rPr kumimoji="1" lang="ja-JP" altLang="en-US" sz="1600" dirty="0" smtClean="0">
                          <a:solidFill>
                            <a:schemeClr val="tx1"/>
                          </a:solidFill>
                          <a:latin typeface="Meiryo UI" panose="020B0604030504040204" pitchFamily="50" charset="-128"/>
                          <a:ea typeface="Meiryo UI" panose="020B0604030504040204" pitchFamily="50" charset="-128"/>
                        </a:rPr>
                        <a:t>の拠点化</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・インバウンド受入機能の強化</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・関空アクセスの利便性向上</a:t>
                      </a: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4148568"/>
                  </a:ext>
                </a:extLst>
              </a:tr>
              <a:tr h="57842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600" dirty="0" smtClean="0">
                          <a:solidFill>
                            <a:schemeClr val="tx1"/>
                          </a:solidFill>
                          <a:latin typeface="Meiryo UI" panose="020B0604030504040204" pitchFamily="50" charset="-128"/>
                          <a:ea typeface="Meiryo UI" panose="020B0604030504040204" pitchFamily="50" charset="-128"/>
                        </a:rPr>
                        <a:t>（２）オール大阪での推進体制整備</a:t>
                      </a:r>
                    </a:p>
                  </a:txBody>
                  <a:tcPr marL="84406" marR="84406" marT="42203" marB="4220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600" dirty="0" smtClean="0">
                          <a:solidFill>
                            <a:schemeClr val="tx1"/>
                          </a:solidFill>
                          <a:latin typeface="Meiryo UI" panose="020B0604030504040204" pitchFamily="50" charset="-128"/>
                          <a:ea typeface="Meiryo UI" panose="020B0604030504040204" pitchFamily="50" charset="-128"/>
                        </a:rPr>
                        <a:t>・大阪都市魅力創造戦略の策定</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・大阪観光局などの設置</a:t>
                      </a: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69842676"/>
                  </a:ext>
                </a:extLst>
              </a:tr>
              <a:tr h="2070635">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600" dirty="0" smtClean="0">
                          <a:solidFill>
                            <a:schemeClr val="tx1"/>
                          </a:solidFill>
                          <a:latin typeface="Meiryo UI" panose="020B0604030504040204" pitchFamily="50" charset="-128"/>
                          <a:ea typeface="Meiryo UI" panose="020B0604030504040204" pitchFamily="50" charset="-128"/>
                        </a:rPr>
                        <a:t>（３）都市魅力の向上、発信</a:t>
                      </a:r>
                    </a:p>
                  </a:txBody>
                  <a:tcPr marL="84406" marR="84406" marT="42203" marB="42203">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600" dirty="0" smtClean="0">
                          <a:solidFill>
                            <a:schemeClr val="tx1"/>
                          </a:solidFill>
                          <a:latin typeface="Meiryo UI" panose="020B0604030504040204" pitchFamily="50" charset="-128"/>
                          <a:ea typeface="Meiryo UI" panose="020B0604030504040204" pitchFamily="50" charset="-128"/>
                        </a:rPr>
                        <a:t>・大阪全体の都市魅力の向上</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（水と光のまちづくり、大阪マラソンなど）</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・公共空間の活用</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（大阪城公園、天王寺公園）</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・大阪が誇る文化を保存、継承</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（大阪中之島美術館）</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kern="1200" dirty="0" smtClean="0">
                          <a:solidFill>
                            <a:schemeClr val="tx1"/>
                          </a:solidFill>
                          <a:effectLst/>
                          <a:latin typeface="Meiryo UI"/>
                          <a:ea typeface="Meiryo UI"/>
                          <a:cs typeface="+mn-cs"/>
                        </a:rPr>
                        <a:t>・大阪が誇る文化魅力の発信</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ja-JP" sz="1600" kern="1200" dirty="0" smtClean="0">
                          <a:solidFill>
                            <a:schemeClr val="tx1"/>
                          </a:solidFill>
                          <a:effectLst/>
                          <a:latin typeface="Meiryo UI"/>
                          <a:ea typeface="Meiryo UI"/>
                          <a:cs typeface="+mn-cs"/>
                        </a:rPr>
                        <a:t>（大阪文化芸術フェス）</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・大阪の魅力を世界に発信するインパクトとなる取組み</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2025</a:t>
                      </a:r>
                      <a:r>
                        <a:rPr kumimoji="1" lang="ja-JP" altLang="en-US" sz="1600" dirty="0" smtClean="0">
                          <a:solidFill>
                            <a:schemeClr val="tx1"/>
                          </a:solidFill>
                          <a:latin typeface="Meiryo UI" panose="020B0604030504040204" pitchFamily="50" charset="-128"/>
                          <a:ea typeface="Meiryo UI" panose="020B0604030504040204" pitchFamily="50" charset="-128"/>
                        </a:rPr>
                        <a:t>年国際博覧会、</a:t>
                      </a:r>
                      <a:r>
                        <a:rPr kumimoji="1" lang="en-US" altLang="ja-JP" sz="1600" dirty="0" smtClean="0">
                          <a:solidFill>
                            <a:schemeClr val="tx1"/>
                          </a:solidFill>
                          <a:latin typeface="Meiryo UI" panose="020B0604030504040204" pitchFamily="50" charset="-128"/>
                          <a:ea typeface="Meiryo UI" panose="020B0604030504040204" pitchFamily="50" charset="-128"/>
                        </a:rPr>
                        <a:t>IR</a:t>
                      </a:r>
                      <a:r>
                        <a:rPr kumimoji="1" lang="ja-JP" altLang="en-US" sz="1600" dirty="0" err="1" smtClean="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G20</a:t>
                      </a:r>
                      <a:r>
                        <a:rPr kumimoji="1" lang="ja-JP" altLang="en-US" sz="1600" dirty="0" smtClean="0">
                          <a:solidFill>
                            <a:schemeClr val="tx1"/>
                          </a:solidFill>
                          <a:latin typeface="Meiryo UI" panose="020B0604030504040204" pitchFamily="50" charset="-128"/>
                          <a:ea typeface="Meiryo UI" panose="020B0604030504040204" pitchFamily="50" charset="-128"/>
                        </a:rPr>
                        <a:t>サミット）</a:t>
                      </a: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55908011"/>
                  </a:ext>
                </a:extLst>
              </a:tr>
              <a:tr h="692127">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（４）観光客の受入環境整備</a:t>
                      </a:r>
                    </a:p>
                  </a:txBody>
                  <a:tcPr marL="84406" marR="84406" marT="42203" marB="42203">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・インバウンドの受入環境の整備</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（利便性向上、観光案内強化、特区民泊）</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33480358"/>
                  </a:ext>
                </a:extLst>
              </a:tr>
            </a:tbl>
          </a:graphicData>
        </a:graphic>
      </p:graphicFrame>
      <p:cxnSp>
        <p:nvCxnSpPr>
          <p:cNvPr id="4" name="直線コネクタ 3"/>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15865" y="943002"/>
            <a:ext cx="8928135" cy="923330"/>
          </a:xfrm>
          <a:prstGeom prst="rect">
            <a:avLst/>
          </a:prstGeom>
        </p:spPr>
        <p:txBody>
          <a:bodyPr wrap="square">
            <a:spAutoFit/>
          </a:bodyPr>
          <a:lstStyle/>
          <a:p>
            <a:pPr lvl="0" defTabSz="957700">
              <a:defRPr/>
            </a:pPr>
            <a:r>
              <a:rPr kumimoji="1" lang="ja-JP" altLang="en-US" b="0" i="0" u="none" strike="noStrike" kern="1200" cap="none" spc="0" normalizeH="0" baseline="0" noProof="0" dirty="0" smtClean="0">
                <a:ln>
                  <a:noFill/>
                </a:ln>
                <a:effectLst/>
                <a:uLnTx/>
                <a:uFillTx/>
                <a:latin typeface="Meiryo UI"/>
                <a:ea typeface="Meiryo UI"/>
              </a:rPr>
              <a:t>〇</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関空の</a:t>
            </a:r>
            <a:r>
              <a:rPr lang="en-US" altLang="ja-JP" b="1" dirty="0">
                <a:latin typeface="Meiryo UI" panose="020B0604030504040204" pitchFamily="50" charset="-128"/>
                <a:ea typeface="Meiryo UI" panose="020B0604030504040204" pitchFamily="50" charset="-128"/>
                <a:cs typeface="Meiryo UI" panose="020B0604030504040204" pitchFamily="50" charset="-128"/>
              </a:rPr>
              <a:t>LCC</a:t>
            </a:r>
            <a:r>
              <a:rPr lang="ja-JP" altLang="en-US" b="1" dirty="0">
                <a:latin typeface="Meiryo UI" panose="020B0604030504040204" pitchFamily="50" charset="-128"/>
                <a:ea typeface="Meiryo UI" panose="020B0604030504040204" pitchFamily="50" charset="-128"/>
                <a:cs typeface="Meiryo UI" panose="020B0604030504040204" pitchFamily="50" charset="-128"/>
              </a:rPr>
              <a:t>拠点化</a:t>
            </a:r>
            <a:r>
              <a:rPr lang="ja-JP" altLang="en-US" dirty="0">
                <a:latin typeface="Meiryo UI" panose="020B0604030504040204" pitchFamily="50" charset="-128"/>
                <a:ea typeface="Meiryo UI" panose="020B0604030504040204" pitchFamily="50" charset="-128"/>
                <a:cs typeface="Meiryo UI" panose="020B0604030504040204" pitchFamily="50" charset="-128"/>
              </a:rPr>
              <a:t>や</a:t>
            </a:r>
            <a:r>
              <a:rPr lang="ja-JP" altLang="en-US" b="1" dirty="0">
                <a:latin typeface="Meiryo UI" panose="020B0604030504040204" pitchFamily="50" charset="-128"/>
                <a:ea typeface="Meiryo UI" panose="020B0604030504040204" pitchFamily="50" charset="-128"/>
                <a:cs typeface="Meiryo UI" panose="020B0604030504040204" pitchFamily="50" charset="-128"/>
              </a:rPr>
              <a:t>インバウンド受入</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機能強化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等の取組みを推進。アジア等からの観光集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客</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促進するため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大阪市･経済界</a:t>
            </a:r>
            <a:r>
              <a:rPr lang="ja-JP" altLang="en-US" dirty="0">
                <a:latin typeface="Meiryo UI" panose="020B0604030504040204" pitchFamily="50" charset="-128"/>
                <a:ea typeface="Meiryo UI" panose="020B0604030504040204" pitchFamily="50" charset="-128"/>
                <a:cs typeface="Meiryo UI" panose="020B0604030504040204" pitchFamily="50" charset="-128"/>
              </a:rPr>
              <a:t>が一体となって</a:t>
            </a:r>
            <a:r>
              <a:rPr lang="ja-JP" altLang="en-US" b="1" dirty="0">
                <a:latin typeface="Meiryo UI" panose="020B0604030504040204" pitchFamily="50" charset="-128"/>
                <a:ea typeface="Meiryo UI" panose="020B0604030504040204" pitchFamily="50" charset="-128"/>
                <a:cs typeface="Meiryo UI" panose="020B0604030504040204" pitchFamily="50" charset="-128"/>
              </a:rPr>
              <a:t>オール大阪での推進</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体制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を整備</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lvl="0" defTabSz="957700">
              <a:defRPr/>
            </a:pPr>
            <a:r>
              <a:rPr lang="ja-JP" altLang="en-US" dirty="0">
                <a:latin typeface="Meiryo UI" panose="020B0604030504040204" pitchFamily="50" charset="-128"/>
                <a:ea typeface="Meiryo UI" panose="020B0604030504040204" pitchFamily="50" charset="-128"/>
              </a:rPr>
              <a:t>　</a:t>
            </a:r>
            <a:r>
              <a:rPr lang="ja-JP" altLang="en-US" dirty="0" smtClean="0">
                <a:latin typeface="Meiryo UI"/>
                <a:ea typeface="Meiryo UI"/>
              </a:rPr>
              <a:t>戦略的</a:t>
            </a:r>
            <a:r>
              <a:rPr lang="ja-JP" altLang="en-US" dirty="0">
                <a:latin typeface="Meiryo UI"/>
                <a:ea typeface="Meiryo UI"/>
              </a:rPr>
              <a:t>なマーケティングの</a:t>
            </a:r>
            <a:r>
              <a:rPr lang="ja-JP" altLang="en-US" dirty="0" smtClean="0">
                <a:latin typeface="Meiryo UI"/>
                <a:ea typeface="Meiryo UI"/>
              </a:rPr>
              <a:t>もと</a:t>
            </a:r>
            <a:r>
              <a:rPr lang="en-US" altLang="ja-JP" dirty="0" smtClean="0">
                <a:latin typeface="Meiryo UI"/>
                <a:ea typeface="Meiryo UI"/>
              </a:rPr>
              <a:t>､</a:t>
            </a:r>
            <a:r>
              <a:rPr lang="ja-JP" altLang="en-US" b="1" dirty="0" smtClean="0">
                <a:latin typeface="Meiryo UI"/>
                <a:ea typeface="Meiryo UI"/>
              </a:rPr>
              <a:t>都市</a:t>
            </a:r>
            <a:r>
              <a:rPr lang="ja-JP" altLang="en-US" b="1" dirty="0">
                <a:latin typeface="Meiryo UI"/>
                <a:ea typeface="Meiryo UI"/>
              </a:rPr>
              <a:t>魅力の向上と情報</a:t>
            </a:r>
            <a:r>
              <a:rPr lang="ja-JP" altLang="en-US" b="1" dirty="0" smtClean="0">
                <a:latin typeface="Meiryo UI"/>
                <a:ea typeface="Meiryo UI"/>
              </a:rPr>
              <a:t>発信</a:t>
            </a:r>
            <a:r>
              <a:rPr lang="en-US" altLang="ja-JP" dirty="0" smtClean="0">
                <a:latin typeface="Meiryo UI"/>
                <a:ea typeface="Meiryo UI"/>
              </a:rPr>
              <a:t>､</a:t>
            </a:r>
            <a:r>
              <a:rPr lang="ja-JP" altLang="en-US" b="1" dirty="0" smtClean="0">
                <a:latin typeface="Meiryo UI"/>
                <a:ea typeface="Meiryo UI"/>
              </a:rPr>
              <a:t>観光客</a:t>
            </a:r>
            <a:r>
              <a:rPr lang="ja-JP" altLang="en-US" b="1" dirty="0">
                <a:latin typeface="Meiryo UI"/>
                <a:ea typeface="Meiryo UI"/>
              </a:rPr>
              <a:t>の受入</a:t>
            </a:r>
            <a:r>
              <a:rPr lang="ja-JP" altLang="en-US" b="1" dirty="0" smtClean="0">
                <a:latin typeface="Meiryo UI"/>
                <a:ea typeface="Meiryo UI"/>
              </a:rPr>
              <a:t>環境整備</a:t>
            </a:r>
            <a:r>
              <a:rPr lang="ja-JP" altLang="en-US" dirty="0">
                <a:latin typeface="Meiryo UI"/>
                <a:ea typeface="Meiryo UI"/>
              </a:rPr>
              <a:t>を</a:t>
            </a:r>
            <a:r>
              <a:rPr lang="ja-JP" altLang="en-US" dirty="0" smtClean="0">
                <a:latin typeface="Meiryo UI"/>
                <a:ea typeface="Meiryo UI"/>
              </a:rPr>
              <a:t>推進</a:t>
            </a:r>
            <a:r>
              <a:rPr lang="en-US" altLang="ja-JP" dirty="0" smtClean="0">
                <a:latin typeface="Meiryo UI"/>
                <a:ea typeface="Meiryo UI"/>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70457" y="495347"/>
            <a:ext cx="2464136"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主な改革取組み</a:t>
            </a:r>
          </a:p>
        </p:txBody>
      </p:sp>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117</a:t>
            </a:fld>
            <a:endParaRPr lang="ja-JP" altLang="en-US"/>
          </a:p>
        </p:txBody>
      </p:sp>
    </p:spTree>
    <p:extLst>
      <p:ext uri="{BB962C8B-B14F-4D97-AF65-F5344CB8AC3E}">
        <p14:creationId xmlns:p14="http://schemas.microsoft.com/office/powerpoint/2010/main" val="21662758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コネクタ 58"/>
          <p:cNvCxnSpPr/>
          <p:nvPr/>
        </p:nvCxnSpPr>
        <p:spPr>
          <a:xfrm>
            <a:off x="861037" y="5610794"/>
            <a:ext cx="8128728" cy="0"/>
          </a:xfrm>
          <a:prstGeom prst="line">
            <a:avLst/>
          </a:prstGeom>
          <a:ln w="28575">
            <a:prstDash val="solid"/>
            <a:tailEnd type="triangle" w="lg" len="lg"/>
          </a:ln>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a:off x="861037" y="2447859"/>
            <a:ext cx="8204689" cy="0"/>
          </a:xfrm>
          <a:prstGeom prst="line">
            <a:avLst/>
          </a:prstGeom>
          <a:ln w="28575">
            <a:prstDash val="solid"/>
            <a:tailEnd type="triangle" w="lg" len="lg"/>
          </a:ln>
        </p:spPr>
        <p:style>
          <a:lnRef idx="1">
            <a:schemeClr val="dk1"/>
          </a:lnRef>
          <a:fillRef idx="0">
            <a:schemeClr val="dk1"/>
          </a:fillRef>
          <a:effectRef idx="0">
            <a:schemeClr val="dk1"/>
          </a:effectRef>
          <a:fontRef idx="minor">
            <a:schemeClr val="tx1"/>
          </a:fontRef>
        </p:style>
      </p:cxnSp>
      <p:graphicFrame>
        <p:nvGraphicFramePr>
          <p:cNvPr id="2" name="表 1"/>
          <p:cNvGraphicFramePr>
            <a:graphicFrameLocks noGrp="1"/>
          </p:cNvGraphicFramePr>
          <p:nvPr>
            <p:extLst/>
          </p:nvPr>
        </p:nvGraphicFramePr>
        <p:xfrm>
          <a:off x="257666" y="991065"/>
          <a:ext cx="8727913" cy="5677020"/>
        </p:xfrm>
        <a:graphic>
          <a:graphicData uri="http://schemas.openxmlformats.org/drawingml/2006/table">
            <a:tbl>
              <a:tblPr firstRow="1" bandRow="1">
                <a:tableStyleId>{5940675A-B579-460E-94D1-54222C63F5DA}</a:tableStyleId>
              </a:tblPr>
              <a:tblGrid>
                <a:gridCol w="517603">
                  <a:extLst>
                    <a:ext uri="{9D8B030D-6E8A-4147-A177-3AD203B41FA5}">
                      <a16:colId xmlns="" xmlns:a16="http://schemas.microsoft.com/office/drawing/2014/main" val="20000"/>
                    </a:ext>
                  </a:extLst>
                </a:gridCol>
                <a:gridCol w="1368385">
                  <a:extLst>
                    <a:ext uri="{9D8B030D-6E8A-4147-A177-3AD203B41FA5}">
                      <a16:colId xmlns="" xmlns:a16="http://schemas.microsoft.com/office/drawing/2014/main" val="20002"/>
                    </a:ext>
                  </a:extLst>
                </a:gridCol>
                <a:gridCol w="1368385">
                  <a:extLst>
                    <a:ext uri="{9D8B030D-6E8A-4147-A177-3AD203B41FA5}">
                      <a16:colId xmlns="" xmlns:a16="http://schemas.microsoft.com/office/drawing/2014/main" val="20003"/>
                    </a:ext>
                  </a:extLst>
                </a:gridCol>
                <a:gridCol w="1368385">
                  <a:extLst>
                    <a:ext uri="{9D8B030D-6E8A-4147-A177-3AD203B41FA5}">
                      <a16:colId xmlns="" xmlns:a16="http://schemas.microsoft.com/office/drawing/2014/main" val="20004"/>
                    </a:ext>
                  </a:extLst>
                </a:gridCol>
                <a:gridCol w="1368385">
                  <a:extLst>
                    <a:ext uri="{9D8B030D-6E8A-4147-A177-3AD203B41FA5}">
                      <a16:colId xmlns="" xmlns:a16="http://schemas.microsoft.com/office/drawing/2014/main" val="20005"/>
                    </a:ext>
                  </a:extLst>
                </a:gridCol>
                <a:gridCol w="1368385">
                  <a:extLst>
                    <a:ext uri="{9D8B030D-6E8A-4147-A177-3AD203B41FA5}">
                      <a16:colId xmlns="" xmlns:a16="http://schemas.microsoft.com/office/drawing/2014/main" val="20006"/>
                    </a:ext>
                  </a:extLst>
                </a:gridCol>
                <a:gridCol w="1368385">
                  <a:extLst>
                    <a:ext uri="{9D8B030D-6E8A-4147-A177-3AD203B41FA5}">
                      <a16:colId xmlns="" xmlns:a16="http://schemas.microsoft.com/office/drawing/2014/main" val="20007"/>
                    </a:ext>
                  </a:extLst>
                </a:gridCol>
              </a:tblGrid>
              <a:tr h="303752">
                <a:tc>
                  <a:txBody>
                    <a:bodyPr/>
                    <a:lstStyle/>
                    <a:p>
                      <a:pPr algn="ctr"/>
                      <a:endParaRPr kumimoji="1" lang="ja-JP" altLang="en-US" sz="1400" dirty="0">
                        <a:ea typeface="Meiryo UI" panose="020B0604030504040204" pitchFamily="50" charset="-128"/>
                      </a:endParaRPr>
                    </a:p>
                  </a:txBody>
                  <a:tcPr marT="38957" marB="38957" vert="eaVert"/>
                </a:tc>
                <a:tc>
                  <a:txBody>
                    <a:bodyPr/>
                    <a:lstStyle/>
                    <a:p>
                      <a:pPr algn="ctr"/>
                      <a:r>
                        <a:rPr kumimoji="1" lang="ja-JP" altLang="en-US" sz="1400" dirty="0" smtClean="0">
                          <a:solidFill>
                            <a:schemeClr val="bg1"/>
                          </a:solidFill>
                          <a:ea typeface="Meiryo UI" panose="020B0604030504040204" pitchFamily="50" charset="-128"/>
                        </a:rPr>
                        <a:t>～</a:t>
                      </a:r>
                      <a:r>
                        <a:rPr kumimoji="1" lang="en-US" altLang="ja-JP" sz="1400" dirty="0" smtClean="0">
                          <a:solidFill>
                            <a:schemeClr val="bg1"/>
                          </a:solidFill>
                          <a:ea typeface="Meiryo UI" panose="020B0604030504040204" pitchFamily="50" charset="-128"/>
                        </a:rPr>
                        <a:t>2012</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2013</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2014</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2015</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2016</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2017</a:t>
                      </a:r>
                      <a:r>
                        <a:rPr kumimoji="1" lang="ja-JP" altLang="en-US" sz="1400" dirty="0" smtClean="0">
                          <a:solidFill>
                            <a:schemeClr val="bg1"/>
                          </a:solidFill>
                          <a:ea typeface="Meiryo UI" panose="020B0604030504040204" pitchFamily="50" charset="-128"/>
                        </a:rPr>
                        <a:t>～</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extLst>
                  <a:ext uri="{0D108BD9-81ED-4DB2-BD59-A6C34878D82A}">
                    <a16:rowId xmlns="" xmlns:a16="http://schemas.microsoft.com/office/drawing/2014/main" val="10000"/>
                  </a:ext>
                </a:extLst>
              </a:tr>
              <a:tr h="949205">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関空の機能向上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 xmlns:a16="http://schemas.microsoft.com/office/drawing/2014/main" val="1065198782"/>
                  </a:ext>
                </a:extLst>
              </a:tr>
              <a:tr h="125110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オール大阪での推進体制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 xmlns:a16="http://schemas.microsoft.com/office/drawing/2014/main" val="2068885836"/>
                  </a:ext>
                </a:extLst>
              </a:tr>
              <a:tr h="1997609">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都市魅力の向上・</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 xmlns:a16="http://schemas.microsoft.com/office/drawing/2014/main" val="3841769736"/>
                  </a:ext>
                </a:extLst>
              </a:tr>
              <a:tr h="1175353">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受入</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環境の整備</a:t>
                      </a: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 xmlns:a16="http://schemas.microsoft.com/office/drawing/2014/main" val="556486364"/>
                  </a:ext>
                </a:extLst>
              </a:tr>
            </a:tbl>
          </a:graphicData>
        </a:graphic>
      </p:graphicFrame>
      <p:sp>
        <p:nvSpPr>
          <p:cNvPr id="31" name="フローチャート: 結合子 50"/>
          <p:cNvSpPr>
            <a:spLocks noChangeAspect="1"/>
          </p:cNvSpPr>
          <p:nvPr/>
        </p:nvSpPr>
        <p:spPr>
          <a:xfrm>
            <a:off x="1449997" y="2389291"/>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9" name="テキスト ボックス 38"/>
          <p:cNvSpPr txBox="1"/>
          <p:nvPr/>
        </p:nvSpPr>
        <p:spPr>
          <a:xfrm>
            <a:off x="270459" y="495347"/>
            <a:ext cx="3264035"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主な改革取組みの経過</a:t>
            </a:r>
          </a:p>
        </p:txBody>
      </p:sp>
      <p:cxnSp>
        <p:nvCxnSpPr>
          <p:cNvPr id="43" name="直線コネクタ 4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フローチャート: 結合子 50"/>
          <p:cNvSpPr>
            <a:spLocks noChangeAspect="1"/>
          </p:cNvSpPr>
          <p:nvPr/>
        </p:nvSpPr>
        <p:spPr>
          <a:xfrm>
            <a:off x="6933404" y="239429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5" name="大かっこ 14"/>
          <p:cNvSpPr/>
          <p:nvPr/>
        </p:nvSpPr>
        <p:spPr>
          <a:xfrm>
            <a:off x="2283998" y="2501180"/>
            <a:ext cx="1103081"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大阪観光局の設立</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大かっこ 15"/>
          <p:cNvSpPr/>
          <p:nvPr/>
        </p:nvSpPr>
        <p:spPr>
          <a:xfrm>
            <a:off x="6382978" y="2538692"/>
            <a:ext cx="1218302" cy="44294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大阪観光局を</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923"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版</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ＤＭＯ</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として機能強化</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フローチャート: 結合子 50"/>
          <p:cNvSpPr>
            <a:spLocks noChangeAspect="1"/>
          </p:cNvSpPr>
          <p:nvPr/>
        </p:nvSpPr>
        <p:spPr>
          <a:xfrm>
            <a:off x="6929482" y="5555365"/>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0" name="大かっこ 39"/>
          <p:cNvSpPr/>
          <p:nvPr/>
        </p:nvSpPr>
        <p:spPr>
          <a:xfrm>
            <a:off x="6337341" y="5735093"/>
            <a:ext cx="1245008" cy="29804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宿泊税導入</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大かっこ 40"/>
          <p:cNvSpPr/>
          <p:nvPr/>
        </p:nvSpPr>
        <p:spPr>
          <a:xfrm>
            <a:off x="6337341" y="6135714"/>
            <a:ext cx="1245008" cy="29804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トラベルサービス</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センター大阪設置</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フローチャート: 結合子 50"/>
          <p:cNvSpPr>
            <a:spLocks noChangeAspect="1"/>
          </p:cNvSpPr>
          <p:nvPr/>
        </p:nvSpPr>
        <p:spPr>
          <a:xfrm>
            <a:off x="8257339" y="5557462"/>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5" name="大かっこ 44"/>
          <p:cNvSpPr/>
          <p:nvPr/>
        </p:nvSpPr>
        <p:spPr>
          <a:xfrm>
            <a:off x="7691157" y="5732561"/>
            <a:ext cx="1290378" cy="33738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Free</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Wi</a:t>
            </a:r>
            <a:r>
              <a:rPr kumimoji="1" lang="ja-JP" altLang="en-US" sz="923"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ー</a:t>
            </a:r>
            <a:r>
              <a:rPr kumimoji="1" lang="en-US" altLang="ja-JP"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Fi</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TW" altLang="en-US"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a:t>
            </a:r>
            <a:r>
              <a:rPr kumimoji="1" lang="zh-TW"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促進事業</a:t>
            </a:r>
            <a:endParaRPr kumimoji="1" lang="en-US" altLang="ja-JP" sz="923" b="0" i="0" u="none" strike="dbl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7" name="大かっこ 46"/>
          <p:cNvSpPr/>
          <p:nvPr/>
        </p:nvSpPr>
        <p:spPr>
          <a:xfrm>
            <a:off x="7695201" y="6118146"/>
            <a:ext cx="1290378" cy="33738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宿泊施設等の</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多言語化支援</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大かっこ 69"/>
          <p:cNvSpPr/>
          <p:nvPr/>
        </p:nvSpPr>
        <p:spPr>
          <a:xfrm>
            <a:off x="952456" y="2577936"/>
            <a:ext cx="1103081"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大阪都市</a:t>
            </a: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魅力創造</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戦略の策定</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フローチャート: 結合子 50"/>
          <p:cNvSpPr>
            <a:spLocks noChangeAspect="1"/>
          </p:cNvSpPr>
          <p:nvPr/>
        </p:nvSpPr>
        <p:spPr>
          <a:xfrm>
            <a:off x="2781539" y="2389291"/>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72" name="直線コネクタ 71"/>
          <p:cNvCxnSpPr/>
          <p:nvPr/>
        </p:nvCxnSpPr>
        <p:spPr>
          <a:xfrm>
            <a:off x="861037" y="3653260"/>
            <a:ext cx="8141517" cy="0"/>
          </a:xfrm>
          <a:prstGeom prst="line">
            <a:avLst/>
          </a:prstGeom>
          <a:ln w="28575">
            <a:prstDash val="solid"/>
            <a:tailEnd type="triangle" w="lg" len="lg"/>
          </a:ln>
        </p:spPr>
        <p:style>
          <a:lnRef idx="1">
            <a:schemeClr val="dk1"/>
          </a:lnRef>
          <a:fillRef idx="0">
            <a:schemeClr val="dk1"/>
          </a:fillRef>
          <a:effectRef idx="0">
            <a:schemeClr val="dk1"/>
          </a:effectRef>
          <a:fontRef idx="minor">
            <a:schemeClr val="tx1"/>
          </a:fontRef>
        </p:style>
      </p:cxnSp>
      <p:sp>
        <p:nvSpPr>
          <p:cNvPr id="73" name="フローチャート: 結合子 50"/>
          <p:cNvSpPr>
            <a:spLocks noChangeAspect="1"/>
          </p:cNvSpPr>
          <p:nvPr/>
        </p:nvSpPr>
        <p:spPr>
          <a:xfrm>
            <a:off x="5525687" y="3594980"/>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4" name="大かっこ 73"/>
          <p:cNvSpPr/>
          <p:nvPr/>
        </p:nvSpPr>
        <p:spPr>
          <a:xfrm>
            <a:off x="4971158" y="3768415"/>
            <a:ext cx="1245008" cy="24813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御堂筋シンボルイヤー</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イベント開催</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フローチャート: 結合子 50"/>
          <p:cNvSpPr>
            <a:spLocks noChangeAspect="1"/>
          </p:cNvSpPr>
          <p:nvPr/>
        </p:nvSpPr>
        <p:spPr>
          <a:xfrm>
            <a:off x="1438091" y="3597077"/>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6" name="大かっこ 75"/>
          <p:cNvSpPr/>
          <p:nvPr/>
        </p:nvSpPr>
        <p:spPr>
          <a:xfrm>
            <a:off x="2270942" y="3754344"/>
            <a:ext cx="1103081"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水と光のまちづくり</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推進会議設置</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フローチャート: 結合子 50"/>
          <p:cNvSpPr>
            <a:spLocks noChangeAspect="1"/>
          </p:cNvSpPr>
          <p:nvPr/>
        </p:nvSpPr>
        <p:spPr>
          <a:xfrm>
            <a:off x="6902188" y="3597077"/>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8" name="大かっこ 77"/>
          <p:cNvSpPr/>
          <p:nvPr/>
        </p:nvSpPr>
        <p:spPr>
          <a:xfrm>
            <a:off x="5001928" y="4802406"/>
            <a:ext cx="1245008"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御堂筋イルミネーション</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ギネス認定</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大かっこ 78"/>
          <p:cNvSpPr/>
          <p:nvPr/>
        </p:nvSpPr>
        <p:spPr>
          <a:xfrm>
            <a:off x="4971158" y="4072104"/>
            <a:ext cx="1245008" cy="24813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大阪城ＰＭＯ事業</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フローチャート: 結合子 50"/>
          <p:cNvSpPr>
            <a:spLocks noChangeAspect="1"/>
          </p:cNvSpPr>
          <p:nvPr/>
        </p:nvSpPr>
        <p:spPr>
          <a:xfrm>
            <a:off x="8242640" y="3599174"/>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82" name="大かっこ 81"/>
          <p:cNvSpPr/>
          <p:nvPr/>
        </p:nvSpPr>
        <p:spPr>
          <a:xfrm>
            <a:off x="7702555" y="3768415"/>
            <a:ext cx="1245008"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大阪文化芸術</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フェス開催</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角丸四角形吹き出し 85"/>
          <p:cNvSpPr/>
          <p:nvPr/>
        </p:nvSpPr>
        <p:spPr>
          <a:xfrm>
            <a:off x="3669226" y="4781173"/>
            <a:ext cx="945518" cy="385854"/>
          </a:xfrm>
          <a:prstGeom prst="wedgeRoundRectCallout">
            <a:avLst>
              <a:gd name="adj1" fmla="val 77567"/>
              <a:gd name="adj2" fmla="val -3581"/>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75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世界一</a:t>
            </a:r>
          </a:p>
        </p:txBody>
      </p:sp>
      <p:sp>
        <p:nvSpPr>
          <p:cNvPr id="87" name="大かっこ 86"/>
          <p:cNvSpPr/>
          <p:nvPr/>
        </p:nvSpPr>
        <p:spPr>
          <a:xfrm>
            <a:off x="6337341" y="3768415"/>
            <a:ext cx="1245008"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水都大阪コンソーシアム</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の設立</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大かっこ 87"/>
          <p:cNvSpPr/>
          <p:nvPr/>
        </p:nvSpPr>
        <p:spPr>
          <a:xfrm>
            <a:off x="7702555" y="4226479"/>
            <a:ext cx="1245008"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大阪府ナイトカルチャー</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発掘・創出事業実施</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大かっこ 45"/>
          <p:cNvSpPr/>
          <p:nvPr/>
        </p:nvSpPr>
        <p:spPr>
          <a:xfrm>
            <a:off x="891732" y="3761035"/>
            <a:ext cx="1176940"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大阪マラソンスタート</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p>
        </p:txBody>
      </p:sp>
      <p:sp>
        <p:nvSpPr>
          <p:cNvPr id="49" name="大かっこ 48"/>
          <p:cNvSpPr/>
          <p:nvPr/>
        </p:nvSpPr>
        <p:spPr>
          <a:xfrm>
            <a:off x="4971158" y="4400554"/>
            <a:ext cx="1245008" cy="24813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天王寺公園エントランスエリア</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（てんしば）オープン</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大かっこ 52"/>
          <p:cNvSpPr/>
          <p:nvPr/>
        </p:nvSpPr>
        <p:spPr>
          <a:xfrm>
            <a:off x="7717254" y="4666197"/>
            <a:ext cx="1245008" cy="36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dash"/>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TW"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大阪中之島美術館</a:t>
            </a:r>
            <a:endParaRPr kumimoji="1" lang="en-US" altLang="zh-TW"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開館予定</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61" name="直線コネクタ 60"/>
          <p:cNvCxnSpPr/>
          <p:nvPr/>
        </p:nvCxnSpPr>
        <p:spPr>
          <a:xfrm>
            <a:off x="825832" y="1542795"/>
            <a:ext cx="8128728" cy="0"/>
          </a:xfrm>
          <a:prstGeom prst="line">
            <a:avLst/>
          </a:prstGeom>
          <a:ln w="28575">
            <a:prstDash val="solid"/>
            <a:tailEnd type="triangle" w="lg" len="lg"/>
          </a:ln>
        </p:spPr>
        <p:style>
          <a:lnRef idx="1">
            <a:schemeClr val="dk1"/>
          </a:lnRef>
          <a:fillRef idx="0">
            <a:schemeClr val="dk1"/>
          </a:fillRef>
          <a:effectRef idx="0">
            <a:schemeClr val="dk1"/>
          </a:effectRef>
          <a:fontRef idx="minor">
            <a:schemeClr val="tx1"/>
          </a:fontRef>
        </p:style>
      </p:cxnSp>
      <p:sp>
        <p:nvSpPr>
          <p:cNvPr id="62" name="フローチャート: 結合子 50"/>
          <p:cNvSpPr>
            <a:spLocks noChangeAspect="1"/>
          </p:cNvSpPr>
          <p:nvPr/>
        </p:nvSpPr>
        <p:spPr>
          <a:xfrm>
            <a:off x="6894277" y="1487366"/>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65" name="フローチャート: 結合子 50"/>
          <p:cNvSpPr>
            <a:spLocks noChangeAspect="1"/>
          </p:cNvSpPr>
          <p:nvPr/>
        </p:nvSpPr>
        <p:spPr>
          <a:xfrm>
            <a:off x="8222134" y="1489463"/>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68" name="フローチャート: 結合子 50"/>
          <p:cNvSpPr>
            <a:spLocks noChangeAspect="1"/>
          </p:cNvSpPr>
          <p:nvPr/>
        </p:nvSpPr>
        <p:spPr>
          <a:xfrm>
            <a:off x="5522362" y="1500350"/>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69" name="大かっこ 68"/>
          <p:cNvSpPr/>
          <p:nvPr/>
        </p:nvSpPr>
        <p:spPr>
          <a:xfrm>
            <a:off x="4954853" y="1616909"/>
            <a:ext cx="1245008" cy="3861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リムジンバス</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24H</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運行開始</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フローチャート: 結合子 50"/>
          <p:cNvSpPr>
            <a:spLocks noChangeAspect="1"/>
          </p:cNvSpPr>
          <p:nvPr/>
        </p:nvSpPr>
        <p:spPr>
          <a:xfrm>
            <a:off x="1407654" y="1517217"/>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83" name="大かっこ 82"/>
          <p:cNvSpPr/>
          <p:nvPr/>
        </p:nvSpPr>
        <p:spPr>
          <a:xfrm>
            <a:off x="873369" y="1657487"/>
            <a:ext cx="1180125" cy="41972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ターミナル</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(LCC</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専用</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運用開始</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大かっこ 83"/>
          <p:cNvSpPr/>
          <p:nvPr/>
        </p:nvSpPr>
        <p:spPr>
          <a:xfrm>
            <a:off x="6379622" y="1636031"/>
            <a:ext cx="1145510"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LCC</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専用ターミナルビル供用開始</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角丸四角形吹き出し 84"/>
          <p:cNvSpPr/>
          <p:nvPr/>
        </p:nvSpPr>
        <p:spPr>
          <a:xfrm>
            <a:off x="2308780" y="1650675"/>
            <a:ext cx="945518" cy="385854"/>
          </a:xfrm>
          <a:prstGeom prst="wedgeRoundRectCallout">
            <a:avLst>
              <a:gd name="adj1" fmla="val -81457"/>
              <a:gd name="adj2" fmla="val -1025"/>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75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全国初</a:t>
            </a:r>
          </a:p>
        </p:txBody>
      </p:sp>
      <p:sp>
        <p:nvSpPr>
          <p:cNvPr id="50" name="フローチャート: 結合子 50"/>
          <p:cNvSpPr>
            <a:spLocks noChangeAspect="1"/>
          </p:cNvSpPr>
          <p:nvPr/>
        </p:nvSpPr>
        <p:spPr>
          <a:xfrm>
            <a:off x="2778543" y="3594980"/>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b="0" smtClean="0"/>
              <a:pPr/>
              <a:t>118</a:t>
            </a:fld>
            <a:endParaRPr lang="ja-JP" altLang="en-US" b="0"/>
          </a:p>
        </p:txBody>
      </p:sp>
    </p:spTree>
    <p:extLst>
      <p:ext uri="{BB962C8B-B14F-4D97-AF65-F5344CB8AC3E}">
        <p14:creationId xmlns:p14="http://schemas.microsoft.com/office/powerpoint/2010/main" val="35175977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60316" y="969278"/>
            <a:ext cx="8603087" cy="660437"/>
          </a:xfrm>
          <a:prstGeom prst="rect">
            <a:avLst/>
          </a:prstGeom>
        </p:spPr>
        <p:txBody>
          <a:bodyPr wrap="square">
            <a:spAutoFit/>
          </a:bodyPr>
          <a:lstStyle/>
          <a:p>
            <a:pPr lvl="0" defTabSz="957700">
              <a:defRPr/>
            </a:pPr>
            <a:r>
              <a:rPr lang="ja-JP" altLang="en-US" sz="1846" dirty="0">
                <a:latin typeface="Meiryo UI"/>
                <a:ea typeface="Meiryo UI"/>
              </a:rPr>
              <a:t>〇</a:t>
            </a:r>
            <a:r>
              <a:rPr lang="ja-JP" altLang="en-US" sz="1846" b="1" dirty="0">
                <a:latin typeface="Meiryo UI"/>
                <a:ea typeface="Meiryo UI"/>
              </a:rPr>
              <a:t>関西国際空港</a:t>
            </a:r>
            <a:r>
              <a:rPr lang="ja-JP" altLang="en-US" sz="1846" b="1" dirty="0" smtClean="0">
                <a:latin typeface="Meiryo UI"/>
                <a:ea typeface="Meiryo UI"/>
              </a:rPr>
              <a:t>は</a:t>
            </a:r>
            <a:r>
              <a:rPr lang="en-US" altLang="ja-JP" sz="1846" b="1" dirty="0" smtClean="0">
                <a:latin typeface="Meiryo UI"/>
                <a:ea typeface="Meiryo UI"/>
              </a:rPr>
              <a:t>2012</a:t>
            </a:r>
            <a:r>
              <a:rPr lang="ja-JP" altLang="en-US" sz="1846" b="1" dirty="0" smtClean="0">
                <a:latin typeface="Meiryo UI"/>
                <a:ea typeface="Meiryo UI"/>
              </a:rPr>
              <a:t>年に民営化を</a:t>
            </a:r>
            <a:r>
              <a:rPr lang="ja-JP" altLang="en-US" sz="1846" b="1" dirty="0">
                <a:latin typeface="Meiryo UI"/>
                <a:ea typeface="Meiryo UI"/>
              </a:rPr>
              <a:t>実現</a:t>
            </a:r>
            <a:r>
              <a:rPr lang="ja-JP" altLang="en-US" sz="1846" dirty="0">
                <a:latin typeface="Meiryo UI"/>
                <a:ea typeface="Meiryo UI"/>
              </a:rPr>
              <a:t>し、ＬＣＣを始めとする経営強化に</a:t>
            </a:r>
            <a:r>
              <a:rPr lang="ja-JP" altLang="en-US" sz="1846" dirty="0" smtClean="0">
                <a:latin typeface="Meiryo UI"/>
                <a:ea typeface="Meiryo UI"/>
              </a:rPr>
              <a:t>積極的</a:t>
            </a:r>
            <a:endParaRPr lang="en-US" altLang="ja-JP" sz="1846" dirty="0" smtClean="0">
              <a:latin typeface="Meiryo UI"/>
              <a:ea typeface="Meiryo UI"/>
            </a:endParaRPr>
          </a:p>
          <a:p>
            <a:pPr lvl="0" defTabSz="957700">
              <a:defRPr/>
            </a:pPr>
            <a:r>
              <a:rPr lang="ja-JP" altLang="en-US" sz="1846" dirty="0">
                <a:latin typeface="Meiryo UI"/>
                <a:ea typeface="Meiryo UI"/>
              </a:rPr>
              <a:t>　に</a:t>
            </a:r>
            <a:r>
              <a:rPr lang="ja-JP" altLang="en-US" sz="1846" dirty="0" smtClean="0">
                <a:latin typeface="Meiryo UI"/>
                <a:ea typeface="Meiryo UI"/>
              </a:rPr>
              <a:t>取組み。</a:t>
            </a:r>
            <a:r>
              <a:rPr kumimoji="1" lang="ja-JP" altLang="en-US" sz="1846" b="0" i="0" u="none" strike="noStrike" kern="1200" cap="none" spc="0" normalizeH="0" baseline="0" noProof="0" dirty="0">
                <a:ln>
                  <a:noFill/>
                </a:ln>
                <a:effectLst/>
                <a:uLnTx/>
                <a:uFillTx/>
                <a:latin typeface="Meiryo UI"/>
                <a:ea typeface="Meiryo UI"/>
                <a:cs typeface="+mn-cs"/>
              </a:rPr>
              <a:t>　　　　　　　</a:t>
            </a:r>
            <a:endParaRPr kumimoji="1" lang="en-US" altLang="ja-JP" sz="1846" b="0" i="0" u="none" strike="noStrike" kern="1200" cap="none" spc="0" normalizeH="0" baseline="0" noProof="0" dirty="0">
              <a:ln>
                <a:noFill/>
              </a:ln>
              <a:effectLst/>
              <a:uLnTx/>
              <a:uFillTx/>
              <a:latin typeface="Meiryo UI"/>
              <a:ea typeface="Meiryo UI"/>
              <a:cs typeface="+mn-cs"/>
            </a:endParaRPr>
          </a:p>
        </p:txBody>
      </p:sp>
      <p:sp>
        <p:nvSpPr>
          <p:cNvPr id="20" name="テキスト ボックス 19"/>
          <p:cNvSpPr txBox="1"/>
          <p:nvPr/>
        </p:nvSpPr>
        <p:spPr>
          <a:xfrm>
            <a:off x="260316" y="534873"/>
            <a:ext cx="534633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１</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smtClean="0">
                <a:solidFill>
                  <a:prstClr val="black"/>
                </a:solidFill>
                <a:latin typeface="Meiryo UI" panose="020B0604030504040204" pitchFamily="50" charset="-128"/>
                <a:ea typeface="Meiryo UI" panose="020B0604030504040204" pitchFamily="50" charset="-128"/>
              </a:rPr>
              <a:t>関西国際空港の機能向上</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テキスト ボックス 28"/>
          <p:cNvSpPr txBox="1"/>
          <p:nvPr/>
        </p:nvSpPr>
        <p:spPr>
          <a:xfrm>
            <a:off x="1024563" y="1687735"/>
            <a:ext cx="1893467" cy="307777"/>
          </a:xfrm>
          <a:prstGeom prst="rect">
            <a:avLst/>
          </a:prstGeom>
          <a:noFill/>
          <a:ln>
            <a:solidFill>
              <a:schemeClr val="bg1">
                <a:lumMod val="75000"/>
              </a:schemeClr>
            </a:solidFill>
          </a:ln>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関西国際空港のあゆみ</a:t>
            </a:r>
          </a:p>
        </p:txBody>
      </p:sp>
      <p:graphicFrame>
        <p:nvGraphicFramePr>
          <p:cNvPr id="30" name="表 29"/>
          <p:cNvGraphicFramePr>
            <a:graphicFrameLocks noGrp="1"/>
          </p:cNvGraphicFramePr>
          <p:nvPr>
            <p:extLst/>
          </p:nvPr>
        </p:nvGraphicFramePr>
        <p:xfrm>
          <a:off x="1024564" y="2053532"/>
          <a:ext cx="6512414" cy="4231548"/>
        </p:xfrm>
        <a:graphic>
          <a:graphicData uri="http://schemas.openxmlformats.org/drawingml/2006/table">
            <a:tbl>
              <a:tblPr firstRow="1" bandRow="1">
                <a:tableStyleId>{5940675A-B579-460E-94D1-54222C63F5DA}</a:tableStyleId>
              </a:tblPr>
              <a:tblGrid>
                <a:gridCol w="1139203">
                  <a:extLst>
                    <a:ext uri="{9D8B030D-6E8A-4147-A177-3AD203B41FA5}">
                      <a16:colId xmlns="" xmlns:a16="http://schemas.microsoft.com/office/drawing/2014/main" val="20000"/>
                    </a:ext>
                  </a:extLst>
                </a:gridCol>
                <a:gridCol w="5373211">
                  <a:extLst>
                    <a:ext uri="{9D8B030D-6E8A-4147-A177-3AD203B41FA5}">
                      <a16:colId xmlns="" xmlns:a16="http://schemas.microsoft.com/office/drawing/2014/main" val="20001"/>
                    </a:ext>
                  </a:extLst>
                </a:gridCol>
              </a:tblGrid>
              <a:tr h="342808">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年次</a:t>
                      </a:r>
                    </a:p>
                  </a:txBody>
                  <a:tcPr>
                    <a:solidFill>
                      <a:schemeClr val="accent1">
                        <a:lumMod val="40000"/>
                        <a:lumOff val="6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主な出来事</a:t>
                      </a:r>
                    </a:p>
                  </a:txBody>
                  <a:tcPr>
                    <a:solidFill>
                      <a:schemeClr val="accent1">
                        <a:lumMod val="40000"/>
                        <a:lumOff val="60000"/>
                      </a:schemeClr>
                    </a:solidFill>
                  </a:tcPr>
                </a:tc>
                <a:extLst>
                  <a:ext uri="{0D108BD9-81ED-4DB2-BD59-A6C34878D82A}">
                    <a16:rowId xmlns="" xmlns:a16="http://schemas.microsoft.com/office/drawing/2014/main" val="10000"/>
                  </a:ext>
                </a:extLst>
              </a:tr>
              <a:tr h="3465738">
                <a:tc>
                  <a:txBody>
                    <a:bodyPr/>
                    <a:lstStyle/>
                    <a:p>
                      <a:pPr>
                        <a:lnSpc>
                          <a:spcPts val="2300"/>
                        </a:lnSpc>
                      </a:pPr>
                      <a:r>
                        <a:rPr kumimoji="1" lang="en-US" altLang="ja-JP" sz="1400" dirty="0">
                          <a:solidFill>
                            <a:schemeClr val="tx1"/>
                          </a:solidFill>
                          <a:latin typeface="Meiryo UI" panose="020B0604030504040204" pitchFamily="50" charset="-128"/>
                          <a:ea typeface="Meiryo UI" panose="020B0604030504040204" pitchFamily="50" charset="-128"/>
                        </a:rPr>
                        <a:t>1994</a:t>
                      </a:r>
                      <a:r>
                        <a:rPr kumimoji="1" lang="ja-JP" altLang="en-US" sz="1400" dirty="0">
                          <a:solidFill>
                            <a:schemeClr val="tx1"/>
                          </a:solidFill>
                          <a:latin typeface="Meiryo UI" panose="020B0604030504040204" pitchFamily="50" charset="-128"/>
                          <a:ea typeface="Meiryo UI" panose="020B0604030504040204" pitchFamily="50" charset="-128"/>
                        </a:rPr>
                        <a:t>年</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dirty="0">
                          <a:solidFill>
                            <a:schemeClr val="tx1"/>
                          </a:solidFill>
                          <a:latin typeface="Meiryo UI" panose="020B0604030504040204" pitchFamily="50" charset="-128"/>
                          <a:ea typeface="Meiryo UI" panose="020B0604030504040204" pitchFamily="50" charset="-128"/>
                        </a:rPr>
                        <a:t>1997</a:t>
                      </a:r>
                      <a:r>
                        <a:rPr kumimoji="1" lang="ja-JP" altLang="en-US" sz="1400" dirty="0">
                          <a:solidFill>
                            <a:schemeClr val="tx1"/>
                          </a:solidFill>
                          <a:latin typeface="Meiryo UI" panose="020B0604030504040204" pitchFamily="50" charset="-128"/>
                          <a:ea typeface="Meiryo UI" panose="020B0604030504040204" pitchFamily="50" charset="-128"/>
                        </a:rPr>
                        <a:t>年</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dirty="0" smtClean="0">
                          <a:solidFill>
                            <a:schemeClr val="tx1"/>
                          </a:solidFill>
                          <a:latin typeface="Meiryo UI" panose="020B0604030504040204" pitchFamily="50" charset="-128"/>
                          <a:ea typeface="Meiryo UI" panose="020B0604030504040204" pitchFamily="50" charset="-128"/>
                        </a:rPr>
                        <a:t>2005</a:t>
                      </a:r>
                      <a:r>
                        <a:rPr kumimoji="1" lang="ja-JP" altLang="en-US" sz="1400" dirty="0">
                          <a:solidFill>
                            <a:schemeClr val="tx1"/>
                          </a:solidFill>
                          <a:latin typeface="Meiryo UI" panose="020B0604030504040204" pitchFamily="50" charset="-128"/>
                          <a:ea typeface="Meiryo UI" panose="020B0604030504040204" pitchFamily="50" charset="-128"/>
                        </a:rPr>
                        <a:t>年</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dirty="0">
                          <a:solidFill>
                            <a:schemeClr val="tx1"/>
                          </a:solidFill>
                          <a:latin typeface="Meiryo UI" panose="020B0604030504040204" pitchFamily="50" charset="-128"/>
                          <a:ea typeface="Meiryo UI" panose="020B0604030504040204" pitchFamily="50" charset="-128"/>
                        </a:rPr>
                        <a:t>2007</a:t>
                      </a:r>
                      <a:r>
                        <a:rPr kumimoji="1" lang="ja-JP" altLang="en-US" sz="1400" dirty="0">
                          <a:solidFill>
                            <a:schemeClr val="tx1"/>
                          </a:solidFill>
                          <a:latin typeface="Meiryo UI" panose="020B0604030504040204" pitchFamily="50" charset="-128"/>
                          <a:ea typeface="Meiryo UI" panose="020B0604030504040204" pitchFamily="50" charset="-128"/>
                        </a:rPr>
                        <a:t>年</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dirty="0" smtClean="0">
                          <a:solidFill>
                            <a:schemeClr val="tx1"/>
                          </a:solidFill>
                          <a:latin typeface="Meiryo UI" panose="020B0604030504040204" pitchFamily="50" charset="-128"/>
                          <a:ea typeface="Meiryo UI" panose="020B0604030504040204" pitchFamily="50" charset="-128"/>
                        </a:rPr>
                        <a:t>2011</a:t>
                      </a:r>
                      <a:r>
                        <a:rPr kumimoji="1" lang="ja-JP" altLang="en-US" sz="1400" dirty="0">
                          <a:solidFill>
                            <a:schemeClr val="tx1"/>
                          </a:solidFill>
                          <a:latin typeface="Meiryo UI" panose="020B0604030504040204" pitchFamily="50" charset="-128"/>
                          <a:ea typeface="Meiryo UI" panose="020B0604030504040204" pitchFamily="50" charset="-128"/>
                        </a:rPr>
                        <a:t>年</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b="1" dirty="0" smtClean="0">
                          <a:solidFill>
                            <a:schemeClr val="tx1"/>
                          </a:solidFill>
                          <a:latin typeface="Meiryo UI" panose="020B0604030504040204" pitchFamily="50" charset="-128"/>
                          <a:ea typeface="Meiryo UI" panose="020B0604030504040204" pitchFamily="50" charset="-128"/>
                        </a:rPr>
                        <a:t>2012</a:t>
                      </a:r>
                      <a:r>
                        <a:rPr kumimoji="1" lang="ja-JP" altLang="en-US" sz="1400" b="1" dirty="0">
                          <a:solidFill>
                            <a:schemeClr val="tx1"/>
                          </a:solidFill>
                          <a:latin typeface="Meiryo UI" panose="020B0604030504040204" pitchFamily="50" charset="-128"/>
                          <a:ea typeface="Meiryo UI" panose="020B0604030504040204" pitchFamily="50" charset="-128"/>
                        </a:rPr>
                        <a:t>年</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dirty="0" smtClean="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dirty="0" smtClean="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dirty="0">
                          <a:solidFill>
                            <a:schemeClr val="tx1"/>
                          </a:solidFill>
                          <a:latin typeface="Meiryo UI" panose="020B0604030504040204" pitchFamily="50" charset="-128"/>
                          <a:ea typeface="Meiryo UI" panose="020B0604030504040204" pitchFamily="50" charset="-128"/>
                        </a:rPr>
                        <a:t>2017</a:t>
                      </a:r>
                      <a:r>
                        <a:rPr kumimoji="1" lang="ja-JP" altLang="en-US" sz="1400" dirty="0">
                          <a:solidFill>
                            <a:schemeClr val="tx1"/>
                          </a:solidFill>
                          <a:latin typeface="Meiryo UI" panose="020B0604030504040204" pitchFamily="50" charset="-128"/>
                          <a:ea typeface="Meiryo UI" panose="020B0604030504040204" pitchFamily="50" charset="-128"/>
                        </a:rPr>
                        <a:t>年</a:t>
                      </a:r>
                    </a:p>
                  </a:txBody>
                  <a:tcPr/>
                </a:tc>
                <a:tc>
                  <a:txBody>
                    <a:bodyPr/>
                    <a:lstStyle/>
                    <a:p>
                      <a:pPr>
                        <a:lnSpc>
                          <a:spcPts val="2300"/>
                        </a:lnSpc>
                      </a:pPr>
                      <a:r>
                        <a:rPr kumimoji="1" lang="ja-JP" altLang="en-US" sz="1400" dirty="0">
                          <a:solidFill>
                            <a:schemeClr val="tx1"/>
                          </a:solidFill>
                          <a:latin typeface="Meiryo UI" panose="020B0604030504040204" pitchFamily="50" charset="-128"/>
                          <a:ea typeface="Meiryo UI" panose="020B0604030504040204" pitchFamily="50" charset="-128"/>
                        </a:rPr>
                        <a:t>関西国際開港</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dirty="0">
                          <a:solidFill>
                            <a:schemeClr val="tx1"/>
                          </a:solidFill>
                          <a:latin typeface="Meiryo UI" panose="020B0604030504040204" pitchFamily="50" charset="-128"/>
                          <a:ea typeface="Meiryo UI" panose="020B0604030504040204" pitchFamily="50" charset="-128"/>
                        </a:rPr>
                        <a:t>二期工事着工</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dirty="0" smtClean="0">
                          <a:solidFill>
                            <a:schemeClr val="tx1"/>
                          </a:solidFill>
                          <a:latin typeface="Meiryo UI" panose="020B0604030504040204" pitchFamily="50" charset="-128"/>
                          <a:ea typeface="Meiryo UI" panose="020B0604030504040204" pitchFamily="50" charset="-128"/>
                        </a:rPr>
                        <a:t>国際</a:t>
                      </a:r>
                      <a:r>
                        <a:rPr kumimoji="1" lang="ja-JP" altLang="en-US" sz="1400" dirty="0">
                          <a:solidFill>
                            <a:schemeClr val="tx1"/>
                          </a:solidFill>
                          <a:latin typeface="Meiryo UI" panose="020B0604030504040204" pitchFamily="50" charset="-128"/>
                          <a:ea typeface="Meiryo UI" panose="020B0604030504040204" pitchFamily="50" charset="-128"/>
                        </a:rPr>
                        <a:t>貨物上屋整備</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滑走路</a:t>
                      </a:r>
                      <a:r>
                        <a:rPr kumimoji="1" lang="ja-JP" altLang="en-US" sz="1400" dirty="0" smtClean="0">
                          <a:solidFill>
                            <a:schemeClr val="tx1"/>
                          </a:solidFill>
                          <a:latin typeface="Meiryo UI" panose="020B0604030504040204" pitchFamily="50" charset="-128"/>
                          <a:ea typeface="Meiryo UI" panose="020B0604030504040204" pitchFamily="50" charset="-128"/>
                        </a:rPr>
                        <a:t>オープン</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dirty="0" smtClean="0">
                          <a:solidFill>
                            <a:schemeClr val="tx1"/>
                          </a:solidFill>
                          <a:latin typeface="Meiryo UI" panose="020B0604030504040204" pitchFamily="50" charset="-128"/>
                          <a:ea typeface="Meiryo UI" panose="020B0604030504040204" pitchFamily="50" charset="-128"/>
                        </a:rPr>
                        <a:t>関西</a:t>
                      </a:r>
                      <a:r>
                        <a:rPr kumimoji="1" lang="ja-JP" altLang="en-US" sz="1400" dirty="0">
                          <a:solidFill>
                            <a:schemeClr val="tx1"/>
                          </a:solidFill>
                          <a:latin typeface="Meiryo UI" panose="020B0604030504040204" pitchFamily="50" charset="-128"/>
                          <a:ea typeface="Meiryo UI" panose="020B0604030504040204" pitchFamily="50" charset="-128"/>
                        </a:rPr>
                        <a:t>国際空港と大阪国際空港との経営統合法案</a:t>
                      </a:r>
                      <a:r>
                        <a:rPr kumimoji="1" lang="ja-JP" altLang="en-US" sz="1400" dirty="0" smtClean="0">
                          <a:solidFill>
                            <a:schemeClr val="tx1"/>
                          </a:solidFill>
                          <a:latin typeface="Meiryo UI" panose="020B0604030504040204" pitchFamily="50" charset="-128"/>
                          <a:ea typeface="Meiryo UI" panose="020B0604030504040204" pitchFamily="50" charset="-128"/>
                        </a:rPr>
                        <a:t>成立</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4</a:t>
                      </a:r>
                      <a:r>
                        <a:rPr kumimoji="1" lang="ja-JP" altLang="en-US" sz="1400" b="1" dirty="0">
                          <a:solidFill>
                            <a:schemeClr val="tx1"/>
                          </a:solidFill>
                          <a:latin typeface="Meiryo UI" panose="020B0604030504040204" pitchFamily="50" charset="-128"/>
                          <a:ea typeface="Meiryo UI" panose="020B0604030504040204" pitchFamily="50" charset="-128"/>
                        </a:rPr>
                        <a:t>月　新関西国際空港会社　設立</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7</a:t>
                      </a:r>
                      <a:r>
                        <a:rPr kumimoji="1" lang="ja-JP" altLang="en-US" sz="1400" b="1" dirty="0">
                          <a:solidFill>
                            <a:schemeClr val="tx1"/>
                          </a:solidFill>
                          <a:latin typeface="Meiryo UI" panose="020B0604030504040204" pitchFamily="50" charset="-128"/>
                          <a:ea typeface="Meiryo UI" panose="020B0604030504040204" pitchFamily="50" charset="-128"/>
                        </a:rPr>
                        <a:t>月　関西国際空港と大阪国際空港が経営統合</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b="1" dirty="0">
                          <a:solidFill>
                            <a:schemeClr val="tx1"/>
                          </a:solidFill>
                          <a:latin typeface="Meiryo UI" panose="020B0604030504040204" pitchFamily="50" charset="-128"/>
                          <a:ea typeface="Meiryo UI" panose="020B0604030504040204" pitchFamily="50" charset="-128"/>
                        </a:rPr>
                        <a:t>10</a:t>
                      </a:r>
                      <a:r>
                        <a:rPr kumimoji="1" lang="ja-JP" altLang="en-US" sz="1400" b="1" dirty="0">
                          <a:solidFill>
                            <a:schemeClr val="tx1"/>
                          </a:solidFill>
                          <a:latin typeface="Meiryo UI" panose="020B0604030504040204" pitchFamily="50" charset="-128"/>
                          <a:ea typeface="Meiryo UI" panose="020B0604030504040204" pitchFamily="50" charset="-128"/>
                        </a:rPr>
                        <a:t>月　日本初本格的ＬＣＣ専用ターミナル運用</a:t>
                      </a:r>
                      <a:r>
                        <a:rPr kumimoji="1" lang="ja-JP" altLang="en-US" sz="1400" b="1" dirty="0" smtClean="0">
                          <a:solidFill>
                            <a:schemeClr val="tx1"/>
                          </a:solidFill>
                          <a:latin typeface="Meiryo UI" panose="020B0604030504040204" pitchFamily="50" charset="-128"/>
                          <a:ea typeface="Meiryo UI" panose="020B0604030504040204" pitchFamily="50" charset="-128"/>
                        </a:rPr>
                        <a:t>開始</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b="0" dirty="0">
                          <a:solidFill>
                            <a:schemeClr val="tx1"/>
                          </a:solidFill>
                          <a:latin typeface="Meiryo UI" panose="020B0604030504040204" pitchFamily="50" charset="-128"/>
                          <a:ea typeface="Meiryo UI" panose="020B0604030504040204" pitchFamily="50" charset="-128"/>
                        </a:rPr>
                        <a:t>大阪国際空港ターミナルビル㈱の全株取得</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en-US" altLang="ja-JP" sz="1400" b="0" dirty="0" err="1">
                          <a:solidFill>
                            <a:schemeClr val="tx1"/>
                          </a:solidFill>
                          <a:latin typeface="Meiryo UI" panose="020B0604030504040204" pitchFamily="50" charset="-128"/>
                          <a:ea typeface="Meiryo UI" panose="020B0604030504040204" pitchFamily="50" charset="-128"/>
                        </a:rPr>
                        <a:t>FedEX</a:t>
                      </a:r>
                      <a:r>
                        <a:rPr kumimoji="1" lang="ja-JP" altLang="en-US" sz="1400" b="0" dirty="0">
                          <a:solidFill>
                            <a:schemeClr val="tx1"/>
                          </a:solidFill>
                          <a:latin typeface="Meiryo UI" panose="020B0604030504040204" pitchFamily="50" charset="-128"/>
                          <a:ea typeface="Meiryo UI" panose="020B0604030504040204" pitchFamily="50" charset="-128"/>
                        </a:rPr>
                        <a:t>の北太平洋地区ハブ開設</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b="0" dirty="0" smtClean="0">
                          <a:solidFill>
                            <a:schemeClr val="tx1"/>
                          </a:solidFill>
                          <a:latin typeface="Meiryo UI" panose="020B0604030504040204" pitchFamily="50" charset="-128"/>
                          <a:ea typeface="Meiryo UI" panose="020B0604030504040204" pitchFamily="50" charset="-128"/>
                        </a:rPr>
                        <a:t>関西</a:t>
                      </a:r>
                      <a:r>
                        <a:rPr kumimoji="1" lang="ja-JP" altLang="en-US" sz="1400" b="0" dirty="0">
                          <a:solidFill>
                            <a:schemeClr val="tx1"/>
                          </a:solidFill>
                          <a:latin typeface="Meiryo UI" panose="020B0604030504040204" pitchFamily="50" charset="-128"/>
                          <a:ea typeface="Meiryo UI" panose="020B0604030504040204" pitchFamily="50" charset="-128"/>
                        </a:rPr>
                        <a:t>エアポート株式会社設立</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b="0" dirty="0">
                          <a:solidFill>
                            <a:schemeClr val="tx1"/>
                          </a:solidFill>
                          <a:latin typeface="Meiryo UI" panose="020B0604030504040204" pitchFamily="50" charset="-128"/>
                          <a:ea typeface="Meiryo UI" panose="020B0604030504040204" pitchFamily="50" charset="-128"/>
                        </a:rPr>
                        <a:t>同社と新関西国際空港㈱が運営権実施契約を締結</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nSpc>
                          <a:spcPts val="2300"/>
                        </a:lnSpc>
                      </a:pPr>
                      <a:r>
                        <a:rPr kumimoji="1" lang="ja-JP" altLang="en-US" sz="1400" b="0" dirty="0">
                          <a:solidFill>
                            <a:schemeClr val="tx1"/>
                          </a:solidFill>
                          <a:latin typeface="Meiryo UI" panose="020B0604030504040204" pitchFamily="50" charset="-128"/>
                          <a:ea typeface="Meiryo UI" panose="020B0604030504040204" pitchFamily="50" charset="-128"/>
                        </a:rPr>
                        <a:t>第</a:t>
                      </a:r>
                      <a:r>
                        <a:rPr kumimoji="1" lang="en-US" altLang="ja-JP" sz="1400" b="0" dirty="0">
                          <a:solidFill>
                            <a:schemeClr val="tx1"/>
                          </a:solidFill>
                          <a:latin typeface="Meiryo UI" panose="020B0604030504040204" pitchFamily="50" charset="-128"/>
                          <a:ea typeface="Meiryo UI" panose="020B0604030504040204" pitchFamily="50" charset="-128"/>
                        </a:rPr>
                        <a:t>2</a:t>
                      </a:r>
                      <a:r>
                        <a:rPr kumimoji="1" lang="ja-JP" altLang="en-US" sz="1400" b="0" dirty="0">
                          <a:solidFill>
                            <a:schemeClr val="tx1"/>
                          </a:solidFill>
                          <a:latin typeface="Meiryo UI" panose="020B0604030504040204" pitchFamily="50" charset="-128"/>
                          <a:ea typeface="Meiryo UI" panose="020B0604030504040204" pitchFamily="50" charset="-128"/>
                        </a:rPr>
                        <a:t>ターミナルビル（国際線）共用開始</a:t>
                      </a:r>
                    </a:p>
                  </a:txBody>
                  <a:tcPr/>
                </a:tc>
                <a:extLst>
                  <a:ext uri="{0D108BD9-81ED-4DB2-BD59-A6C34878D82A}">
                    <a16:rowId xmlns="" xmlns:a16="http://schemas.microsoft.com/office/drawing/2014/main" val="10001"/>
                  </a:ext>
                </a:extLst>
              </a:tr>
            </a:tbl>
          </a:graphicData>
        </a:graphic>
      </p:graphicFrame>
      <p:sp>
        <p:nvSpPr>
          <p:cNvPr id="32" name="角丸四角形 31"/>
          <p:cNvSpPr/>
          <p:nvPr/>
        </p:nvSpPr>
        <p:spPr>
          <a:xfrm>
            <a:off x="1024563" y="3910786"/>
            <a:ext cx="6512414" cy="832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119</a:t>
            </a:fld>
            <a:endParaRPr lang="ja-JP" altLang="en-US"/>
          </a:p>
        </p:txBody>
      </p:sp>
    </p:spTree>
    <p:extLst>
      <p:ext uri="{BB962C8B-B14F-4D97-AF65-F5344CB8AC3E}">
        <p14:creationId xmlns:p14="http://schemas.microsoft.com/office/powerpoint/2010/main" val="160181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40" name="角丸四角形 39"/>
          <p:cNvSpPr/>
          <p:nvPr/>
        </p:nvSpPr>
        <p:spPr bwMode="auto">
          <a:xfrm>
            <a:off x="270457" y="782156"/>
            <a:ext cx="8603088" cy="5527204"/>
          </a:xfrm>
          <a:prstGeom prst="roundRect">
            <a:avLst>
              <a:gd name="adj" fmla="val 2867"/>
            </a:avLst>
          </a:prstGeom>
          <a:solidFill>
            <a:schemeClr val="bg1"/>
          </a:solidFill>
          <a:ln w="9525">
            <a:solidFill>
              <a:schemeClr val="dk1">
                <a:shade val="95000"/>
                <a:satMod val="105000"/>
              </a:schemeClr>
            </a:solidFill>
            <a:miter lim="800000"/>
            <a:headEnd/>
            <a:tailEnd/>
          </a:ln>
          <a:effectLst/>
          <a:extLst/>
        </p:spPr>
        <p:txBody>
          <a:bodyPr wrap="square" rtlCol="0" anchor="t" anchorCtr="0"/>
          <a:lstStyle/>
          <a:p>
            <a:r>
              <a:rPr lang="ja-JP" altLang="en-US" sz="1400" b="1" dirty="0" smtClean="0">
                <a:latin typeface="Meiryo UI" panose="020B0604030504040204" pitchFamily="50" charset="-128"/>
                <a:ea typeface="Meiryo UI" panose="020B0604030504040204" pitchFamily="50" charset="-128"/>
              </a:rPr>
              <a:t>＜改革前の施策・状況＞</a:t>
            </a:r>
            <a:endParaRPr lang="en-US" altLang="ja-JP" sz="14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a:t>
            </a:r>
            <a:r>
              <a:rPr lang="en-US" altLang="ja-JP" sz="1400"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国においては、教育基本法改正で、幼児教育の重要性に鑑み、国や地方公共団体がその振興に努めるべきこと</a:t>
            </a:r>
            <a:r>
              <a:rPr lang="ja-JP" altLang="en-US" sz="1400" dirty="0" smtClean="0">
                <a:latin typeface="Meiryo UI" panose="020B0604030504040204" pitchFamily="50" charset="-128"/>
                <a:ea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新た</a:t>
            </a:r>
            <a:r>
              <a:rPr lang="ja-JP" altLang="en-US" sz="1400" dirty="0">
                <a:latin typeface="Meiryo UI" panose="020B0604030504040204" pitchFamily="50" charset="-128"/>
                <a:ea typeface="Meiryo UI" panose="020B0604030504040204" pitchFamily="50" charset="-128"/>
              </a:rPr>
              <a:t>に規定  （</a:t>
            </a:r>
            <a:r>
              <a:rPr lang="ja-JP" altLang="en-US" sz="1400" dirty="0" smtClean="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施行）</a:t>
            </a:r>
          </a:p>
          <a:p>
            <a:r>
              <a:rPr lang="ja-JP" altLang="en-US" sz="1400" dirty="0" smtClean="0">
                <a:latin typeface="Meiryo UI" panose="020B0604030504040204" pitchFamily="50" charset="-128"/>
                <a:ea typeface="Meiryo UI" panose="020B0604030504040204" pitchFamily="50" charset="-128"/>
              </a:rPr>
              <a:t>　 ・海外</a:t>
            </a:r>
            <a:r>
              <a:rPr lang="ja-JP" altLang="en-US" sz="1400" dirty="0">
                <a:latin typeface="Meiryo UI" panose="020B0604030504040204" pitchFamily="50" charset="-128"/>
                <a:ea typeface="Meiryo UI" panose="020B0604030504040204" pitchFamily="50" charset="-128"/>
              </a:rPr>
              <a:t>の現状や調査結果、日本のおかれている現状等をふまえ</a:t>
            </a:r>
            <a:r>
              <a:rPr lang="ja-JP" altLang="en-US" sz="1400" dirty="0" smtClean="0">
                <a:latin typeface="Meiryo UI" panose="020B0604030504040204" pitchFamily="50" charset="-128"/>
                <a:ea typeface="Meiryo UI" panose="020B0604030504040204" pitchFamily="50" charset="-128"/>
              </a:rPr>
              <a:t>、将来的</a:t>
            </a:r>
            <a:r>
              <a:rPr lang="ja-JP" altLang="en-US" sz="1400" dirty="0">
                <a:latin typeface="Meiryo UI" panose="020B0604030504040204" pitchFamily="50" charset="-128"/>
                <a:ea typeface="Meiryo UI" panose="020B0604030504040204" pitchFamily="50" charset="-128"/>
              </a:rPr>
              <a:t>な義務教育化も視野に入れ</a:t>
            </a:r>
            <a:r>
              <a:rPr lang="ja-JP" altLang="en-US" sz="1400" dirty="0" smtClean="0">
                <a:latin typeface="Meiryo UI" panose="020B0604030504040204" pitchFamily="50" charset="-128"/>
                <a:ea typeface="Meiryo UI" panose="020B0604030504040204" pitchFamily="50" charset="-128"/>
              </a:rPr>
              <a:t>、幼児教育無</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償化</a:t>
            </a:r>
            <a:r>
              <a:rPr lang="ja-JP" altLang="en-US" sz="1400" dirty="0">
                <a:latin typeface="Meiryo UI" panose="020B0604030504040204" pitchFamily="50" charset="-128"/>
                <a:ea typeface="Meiryo UI" panose="020B0604030504040204" pitchFamily="50" charset="-128"/>
              </a:rPr>
              <a:t>を検討し、まずは５歳児を対象として、段階的に</a:t>
            </a:r>
            <a:r>
              <a:rPr lang="ja-JP" altLang="en-US" sz="1400" dirty="0" smtClean="0">
                <a:latin typeface="Meiryo UI" panose="020B0604030504040204" pitchFamily="50" charset="-128"/>
                <a:ea typeface="Meiryo UI" panose="020B0604030504040204" pitchFamily="50" charset="-128"/>
              </a:rPr>
              <a:t>取り組む</a:t>
            </a:r>
            <a:r>
              <a:rPr lang="ja-JP" altLang="en-US" sz="1400" dirty="0">
                <a:latin typeface="Meiryo UI" panose="020B0604030504040204" pitchFamily="50" charset="-128"/>
                <a:ea typeface="Meiryo UI" panose="020B0604030504040204" pitchFamily="50" charset="-128"/>
              </a:rPr>
              <a:t>ことと</a:t>
            </a:r>
            <a:r>
              <a:rPr lang="ja-JP" altLang="en-US" sz="1400" dirty="0" smtClean="0">
                <a:latin typeface="Meiryo UI" panose="020B0604030504040204" pitchFamily="50" charset="-128"/>
                <a:ea typeface="Meiryo UI" panose="020B0604030504040204" pitchFamily="50" charset="-128"/>
              </a:rPr>
              <a:t>してたが</a:t>
            </a:r>
            <a:r>
              <a:rPr lang="ja-JP" altLang="en-US" sz="1400" dirty="0">
                <a:latin typeface="Meiryo UI" panose="020B0604030504040204" pitchFamily="50" charset="-128"/>
                <a:ea typeface="Meiryo UI" panose="020B0604030504040204" pitchFamily="50" charset="-128"/>
              </a:rPr>
              <a:t>、５歳児無償化の</a:t>
            </a:r>
            <a:r>
              <a:rPr lang="ja-JP" altLang="en-US" sz="1400" dirty="0" smtClean="0">
                <a:latin typeface="Meiryo UI" panose="020B0604030504040204" pitchFamily="50" charset="-128"/>
                <a:ea typeface="Meiryo UI" panose="020B0604030504040204" pitchFamily="50" charset="-128"/>
              </a:rPr>
              <a:t>実現には</a:t>
            </a:r>
            <a:r>
              <a:rPr lang="ja-JP" altLang="en-US" sz="1400" dirty="0">
                <a:latin typeface="Meiryo UI" panose="020B0604030504040204" pitchFamily="50" charset="-128"/>
                <a:ea typeface="Meiryo UI" panose="020B0604030504040204" pitchFamily="50" charset="-128"/>
              </a:rPr>
              <a:t>至って</a:t>
            </a:r>
            <a:r>
              <a:rPr lang="ja-JP" altLang="en-US" sz="1400" dirty="0" smtClean="0">
                <a:latin typeface="Meiryo UI" panose="020B0604030504040204" pitchFamily="50" charset="-128"/>
                <a:ea typeface="Meiryo UI" panose="020B0604030504040204" pitchFamily="50" charset="-128"/>
              </a:rPr>
              <a:t>いな</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かった。</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大阪市</a:t>
            </a:r>
            <a:r>
              <a:rPr lang="en-US" altLang="ja-JP" sz="1400" dirty="0" smtClean="0">
                <a:latin typeface="Meiryo UI" panose="020B0604030504040204" pitchFamily="50" charset="-128"/>
                <a:ea typeface="Meiryo UI" panose="020B0604030504040204" pitchFamily="50" charset="-128"/>
              </a:rPr>
              <a:t>】 </a:t>
            </a: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・大阪市のこどもの学力は、全国学力・学習状況調査で平均正答率が全国平均を下回っており、改善傾向に</a:t>
            </a:r>
            <a:r>
              <a:rPr lang="ja-JP" altLang="en-US" sz="1400" dirty="0" smtClean="0">
                <a:latin typeface="Meiryo UI" panose="020B0604030504040204" pitchFamily="50" charset="-128"/>
                <a:ea typeface="Meiryo UI" panose="020B0604030504040204" pitchFamily="50" charset="-128"/>
              </a:rPr>
              <a:t>はあ   </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るが</a:t>
            </a:r>
            <a:r>
              <a:rPr lang="ja-JP" altLang="en-US" sz="1400" dirty="0">
                <a:latin typeface="Meiryo UI" panose="020B0604030504040204" pitchFamily="50" charset="-128"/>
                <a:ea typeface="Meiryo UI" panose="020B0604030504040204" pitchFamily="50" charset="-128"/>
              </a:rPr>
              <a:t>、教育の充実が必要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小学校に入学したばかりの児童が、「教員の話を聞かない」、「授業中に座っていられない」などの「小１プロブレム</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が全国的</a:t>
            </a:r>
            <a:r>
              <a:rPr lang="ja-JP" altLang="en-US" sz="1400" dirty="0">
                <a:latin typeface="Meiryo UI" panose="020B0604030504040204" pitchFamily="50" charset="-128"/>
                <a:ea typeface="Meiryo UI" panose="020B0604030504040204" pitchFamily="50" charset="-128"/>
              </a:rPr>
              <a:t>な問題となっており、市においても取組みが</a:t>
            </a:r>
            <a:r>
              <a:rPr lang="ja-JP" altLang="en-US" sz="1400" dirty="0" smtClean="0">
                <a:latin typeface="Meiryo UI" panose="020B0604030504040204" pitchFamily="50" charset="-128"/>
                <a:ea typeface="Meiryo UI" panose="020B0604030504040204" pitchFamily="50" charset="-128"/>
              </a:rPr>
              <a:t>必要</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8" name="角丸四角形 17"/>
          <p:cNvSpPr/>
          <p:nvPr/>
        </p:nvSpPr>
        <p:spPr>
          <a:xfrm>
            <a:off x="3429000" y="302662"/>
            <a:ext cx="5430246" cy="333436"/>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幼児教育の無償化（</a:t>
            </a:r>
            <a:r>
              <a:rPr lang="ja-JP" altLang="en-US" sz="1846" b="1" dirty="0">
                <a:latin typeface="Meiryo UI" panose="020B0604030504040204" pitchFamily="50" charset="-128"/>
                <a:ea typeface="Meiryo UI" panose="020B0604030504040204" pitchFamily="50" charset="-128"/>
              </a:rPr>
              <a:t>大阪市</a:t>
            </a:r>
            <a:r>
              <a:rPr lang="ja-JP" altLang="en-US" sz="1846" b="1" dirty="0" smtClean="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3268844"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就学前</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16" name="フローチャート: 組合せ 15"/>
          <p:cNvSpPr/>
          <p:nvPr/>
        </p:nvSpPr>
        <p:spPr>
          <a:xfrm>
            <a:off x="2103997" y="6418593"/>
            <a:ext cx="5056094" cy="253550"/>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3" name="テキスト ボックス 12"/>
          <p:cNvSpPr txBox="1">
            <a:spLocks noChangeArrowheads="1"/>
          </p:cNvSpPr>
          <p:nvPr/>
        </p:nvSpPr>
        <p:spPr bwMode="auto">
          <a:xfrm>
            <a:off x="424422" y="2370600"/>
            <a:ext cx="21127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1400" u="sng" dirty="0" smtClean="0">
                <a:solidFill>
                  <a:srgbClr val="000000"/>
                </a:solidFill>
                <a:latin typeface="Meiryo UI" panose="020B0604030504040204" pitchFamily="50" charset="-128"/>
                <a:ea typeface="Meiryo UI" panose="020B0604030504040204" pitchFamily="50" charset="-128"/>
              </a:rPr>
              <a:t>【</a:t>
            </a:r>
            <a:r>
              <a:rPr lang="ja-JP" altLang="en-US" sz="1400" u="sng" dirty="0" smtClean="0">
                <a:solidFill>
                  <a:srgbClr val="000000"/>
                </a:solidFill>
                <a:latin typeface="Meiryo UI" panose="020B0604030504040204" pitchFamily="50" charset="-128"/>
                <a:ea typeface="Meiryo UI" panose="020B0604030504040204" pitchFamily="50" charset="-128"/>
              </a:rPr>
              <a:t>諸外国の学校制度</a:t>
            </a:r>
            <a:r>
              <a:rPr lang="en-US" altLang="ja-JP" sz="1400" u="sng" dirty="0" smtClean="0">
                <a:solidFill>
                  <a:srgbClr val="000000"/>
                </a:solidFill>
                <a:latin typeface="Meiryo UI" panose="020B0604030504040204" pitchFamily="50" charset="-128"/>
                <a:ea typeface="Meiryo UI" panose="020B0604030504040204" pitchFamily="50" charset="-128"/>
              </a:rPr>
              <a:t>】</a:t>
            </a:r>
            <a:endParaRPr lang="en-US" altLang="ja-JP" sz="1400" u="sng" dirty="0">
              <a:solidFill>
                <a:srgbClr val="000000"/>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448608" y="2670063"/>
            <a:ext cx="5782374" cy="2437514"/>
          </a:xfrm>
          <a:prstGeom prst="rect">
            <a:avLst/>
          </a:prstGeom>
        </p:spPr>
      </p:pic>
      <p:sp>
        <p:nvSpPr>
          <p:cNvPr id="25" name="テキスト ボックス 12"/>
          <p:cNvSpPr txBox="1">
            <a:spLocks noChangeArrowheads="1"/>
          </p:cNvSpPr>
          <p:nvPr/>
        </p:nvSpPr>
        <p:spPr bwMode="auto">
          <a:xfrm>
            <a:off x="2166553" y="2438287"/>
            <a:ext cx="3479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資料：第</a:t>
            </a:r>
            <a:r>
              <a:rPr lang="en-US" altLang="ja-JP" sz="900" dirty="0">
                <a:solidFill>
                  <a:srgbClr val="000000"/>
                </a:solidFill>
                <a:latin typeface="Meiryo UI" panose="020B0604030504040204" pitchFamily="50" charset="-128"/>
                <a:ea typeface="Meiryo UI" panose="020B0604030504040204" pitchFamily="50" charset="-128"/>
              </a:rPr>
              <a:t>14</a:t>
            </a:r>
            <a:r>
              <a:rPr lang="ja-JP" altLang="en-US" sz="900" dirty="0">
                <a:solidFill>
                  <a:srgbClr val="000000"/>
                </a:solidFill>
                <a:latin typeface="Meiryo UI" panose="020B0604030504040204" pitchFamily="50" charset="-128"/>
                <a:ea typeface="Meiryo UI" panose="020B0604030504040204" pitchFamily="50" charset="-128"/>
              </a:rPr>
              <a:t>回教育再生実行会議（</a:t>
            </a:r>
            <a:r>
              <a:rPr lang="en-US" altLang="ja-JP" sz="900" dirty="0">
                <a:solidFill>
                  <a:srgbClr val="000000"/>
                </a:solidFill>
                <a:latin typeface="Meiryo UI" panose="020B0604030504040204" pitchFamily="50" charset="-128"/>
                <a:ea typeface="Meiryo UI" panose="020B0604030504040204" pitchFamily="50" charset="-128"/>
              </a:rPr>
              <a:t>25</a:t>
            </a:r>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10</a:t>
            </a:r>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31</a:t>
            </a:r>
            <a:r>
              <a:rPr lang="ja-JP" altLang="en-US" sz="900" dirty="0">
                <a:solidFill>
                  <a:srgbClr val="000000"/>
                </a:solidFill>
                <a:latin typeface="Meiryo UI" panose="020B0604030504040204" pitchFamily="50" charset="-128"/>
                <a:ea typeface="Meiryo UI" panose="020B0604030504040204" pitchFamily="50" charset="-128"/>
              </a:rPr>
              <a:t>））資料より作成</a:t>
            </a:r>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　 </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6" name="テキスト ボックス 9"/>
          <p:cNvSpPr txBox="1">
            <a:spLocks noChangeArrowheads="1"/>
          </p:cNvSpPr>
          <p:nvPr/>
        </p:nvSpPr>
        <p:spPr bwMode="auto">
          <a:xfrm>
            <a:off x="6216767" y="2378038"/>
            <a:ext cx="19270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1400" u="sng" dirty="0" smtClean="0">
                <a:latin typeface="Meiryo UI" panose="020B0604030504040204" pitchFamily="50" charset="-128"/>
                <a:ea typeface="Meiryo UI" panose="020B0604030504040204" pitchFamily="50" charset="-128"/>
              </a:rPr>
              <a:t>【</a:t>
            </a:r>
            <a:r>
              <a:rPr lang="ja-JP" altLang="en-US" sz="1400" u="sng" dirty="0" smtClean="0">
                <a:latin typeface="Meiryo UI" panose="020B0604030504040204" pitchFamily="50" charset="-128"/>
                <a:ea typeface="Meiryo UI" panose="020B0604030504040204" pitchFamily="50" charset="-128"/>
              </a:rPr>
              <a:t>海外</a:t>
            </a:r>
            <a:r>
              <a:rPr lang="ja-JP" altLang="en-US" sz="1400" u="sng" dirty="0">
                <a:latin typeface="Meiryo UI" panose="020B0604030504040204" pitchFamily="50" charset="-128"/>
                <a:ea typeface="Meiryo UI" panose="020B0604030504040204" pitchFamily="50" charset="-128"/>
              </a:rPr>
              <a:t>における</a:t>
            </a:r>
            <a:r>
              <a:rPr lang="ja-JP" altLang="en-US" sz="1400" u="sng" dirty="0" smtClean="0">
                <a:latin typeface="Meiryo UI" panose="020B0604030504040204" pitchFamily="50" charset="-128"/>
                <a:ea typeface="Meiryo UI" panose="020B0604030504040204" pitchFamily="50" charset="-128"/>
              </a:rPr>
              <a:t>調査</a:t>
            </a:r>
            <a:r>
              <a:rPr lang="en-US" altLang="ja-JP" sz="1400" u="sng" dirty="0" smtClean="0">
                <a:latin typeface="Meiryo UI" panose="020B0604030504040204" pitchFamily="50" charset="-128"/>
                <a:ea typeface="Meiryo UI" panose="020B0604030504040204" pitchFamily="50" charset="-128"/>
              </a:rPr>
              <a:t>】</a:t>
            </a:r>
            <a:endParaRPr lang="ja-JP" altLang="en-US" sz="1400"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6335486" y="2590148"/>
            <a:ext cx="2566466" cy="1569660"/>
          </a:xfrm>
          <a:prstGeom prst="rect">
            <a:avLst/>
          </a:prstGeom>
        </p:spPr>
        <p:txBody>
          <a:bodyPr wrap="square">
            <a:spAutoFit/>
          </a:bodyPr>
          <a:lstStyle/>
          <a:p>
            <a:pPr>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ペリー</a:t>
            </a:r>
            <a:r>
              <a:rPr lang="ja-JP" altLang="en-US" sz="1200" dirty="0">
                <a:latin typeface="Meiryo UI" panose="020B0604030504040204" pitchFamily="50" charset="-128"/>
                <a:ea typeface="Meiryo UI" panose="020B0604030504040204" pitchFamily="50" charset="-128"/>
              </a:rPr>
              <a:t>就学前</a:t>
            </a:r>
            <a:r>
              <a:rPr lang="ja-JP" altLang="en-US" sz="1200" dirty="0" smtClean="0">
                <a:latin typeface="Meiryo UI" panose="020B0604030504040204" pitchFamily="50" charset="-128"/>
                <a:ea typeface="Meiryo UI" panose="020B0604030504040204" pitchFamily="50" charset="-128"/>
              </a:rPr>
              <a:t>計画</a:t>
            </a:r>
            <a:r>
              <a:rPr lang="en-US" altLang="ja-JP" sz="1200" dirty="0" smtClean="0">
                <a:latin typeface="Meiryo UI" panose="020B0604030504040204" pitchFamily="50" charset="-128"/>
                <a:ea typeface="Meiryo UI" panose="020B0604030504040204" pitchFamily="50" charset="-128"/>
              </a:rPr>
              <a:t>】</a:t>
            </a:r>
          </a:p>
          <a:p>
            <a:pPr>
              <a:defRPr/>
            </a:pPr>
            <a:r>
              <a:rPr lang="en-US" altLang="ja-JP" sz="1200" dirty="0">
                <a:latin typeface="Meiryo UI" panose="020B0604030504040204" pitchFamily="50" charset="-128"/>
                <a:ea typeface="Meiryo UI" panose="020B0604030504040204" pitchFamily="50" charset="-128"/>
              </a:rPr>
              <a:t> </a:t>
            </a:r>
            <a:r>
              <a:rPr lang="en-US" altLang="ja-JP" sz="1200" dirty="0" smtClean="0"/>
              <a:t>Heckman </a:t>
            </a:r>
            <a:r>
              <a:rPr lang="en-US" altLang="ja-JP" sz="1200" dirty="0"/>
              <a:t>and </a:t>
            </a:r>
            <a:r>
              <a:rPr lang="en-US" altLang="ja-JP" sz="1200" dirty="0" err="1"/>
              <a:t>Masterov</a:t>
            </a:r>
            <a:r>
              <a:rPr lang="en-US" altLang="ja-JP" sz="1200" dirty="0"/>
              <a:t> (2007) </a:t>
            </a:r>
          </a:p>
          <a:p>
            <a:pPr>
              <a:defRPr/>
            </a:pPr>
            <a:r>
              <a:rPr lang="ja-JP" altLang="en-US" sz="1200" dirty="0" smtClean="0">
                <a:latin typeface="Meiryo UI" panose="020B0604030504040204" pitchFamily="50" charset="-128"/>
                <a:ea typeface="Meiryo UI" panose="020B0604030504040204" pitchFamily="50" charset="-128"/>
              </a:rPr>
              <a:t>・幼児期</a:t>
            </a:r>
            <a:r>
              <a:rPr lang="ja-JP" altLang="en-US" sz="1200" dirty="0">
                <a:latin typeface="Meiryo UI" panose="020B0604030504040204" pitchFamily="50" charset="-128"/>
                <a:ea typeface="Meiryo UI" panose="020B0604030504040204" pitchFamily="50" charset="-128"/>
              </a:rPr>
              <a:t>の教育は生涯にわたる</a:t>
            </a:r>
            <a:r>
              <a:rPr lang="ja-JP" altLang="en-US" sz="1200" dirty="0" smtClean="0">
                <a:latin typeface="Meiryo UI" panose="020B0604030504040204" pitchFamily="50" charset="-128"/>
                <a:ea typeface="Meiryo UI" panose="020B0604030504040204" pitchFamily="50" charset="-128"/>
              </a:rPr>
              <a:t>学習の</a:t>
            </a:r>
            <a:endParaRPr lang="en-US" altLang="ja-JP" sz="1200" dirty="0" smtClean="0">
              <a:latin typeface="Meiryo UI" panose="020B0604030504040204" pitchFamily="50" charset="-128"/>
              <a:ea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基礎を</a:t>
            </a:r>
            <a:r>
              <a:rPr lang="ja-JP" altLang="en-US" sz="1200" dirty="0">
                <a:latin typeface="Meiryo UI" panose="020B0604030504040204" pitchFamily="50" charset="-128"/>
                <a:ea typeface="Meiryo UI" panose="020B0604030504040204" pitchFamily="50" charset="-128"/>
              </a:rPr>
              <a:t>形成するもので</a:t>
            </a:r>
            <a:r>
              <a:rPr lang="ja-JP" altLang="en-US" sz="1200" dirty="0" smtClean="0">
                <a:latin typeface="Meiryo UI" panose="020B0604030504040204" pitchFamily="50" charset="-128"/>
                <a:ea typeface="Meiryo UI" panose="020B0604030504040204" pitchFamily="50" charset="-128"/>
              </a:rPr>
              <a:t>ある</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defRPr/>
            </a:pPr>
            <a:r>
              <a:rPr lang="ja-JP" altLang="en-US" sz="1200" dirty="0" smtClean="0">
                <a:latin typeface="Meiryo UI" panose="020B0604030504040204" pitchFamily="50" charset="-128"/>
                <a:ea typeface="Meiryo UI" panose="020B0604030504040204" pitchFamily="50" charset="-128"/>
              </a:rPr>
              <a:t>・質</a:t>
            </a:r>
            <a:r>
              <a:rPr lang="ja-JP" altLang="en-US" sz="1200" dirty="0">
                <a:latin typeface="Meiryo UI" panose="020B0604030504040204" pitchFamily="50" charset="-128"/>
                <a:ea typeface="Meiryo UI" panose="020B0604030504040204" pitchFamily="50" charset="-128"/>
              </a:rPr>
              <a:t>の高い幼児教育を受けることにより</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その後</a:t>
            </a:r>
            <a:r>
              <a:rPr lang="ja-JP" altLang="en-US" sz="1200" dirty="0">
                <a:latin typeface="Meiryo UI" panose="020B0604030504040204" pitchFamily="50" charset="-128"/>
                <a:ea typeface="Meiryo UI" panose="020B0604030504040204" pitchFamily="50" charset="-128"/>
              </a:rPr>
              <a:t>の学力の向上や、将来の</a:t>
            </a:r>
            <a:r>
              <a:rPr lang="ja-JP" altLang="en-US" sz="1200" dirty="0" smtClean="0">
                <a:latin typeface="Meiryo UI" panose="020B0604030504040204" pitchFamily="50" charset="-128"/>
                <a:ea typeface="Meiryo UI" panose="020B0604030504040204" pitchFamily="50" charset="-128"/>
              </a:rPr>
              <a:t>所得</a:t>
            </a:r>
            <a:endParaRPr lang="en-US" altLang="ja-JP" sz="1200" dirty="0" smtClean="0">
              <a:latin typeface="Meiryo UI" panose="020B0604030504040204" pitchFamily="50" charset="-128"/>
              <a:ea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向上</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逮捕歴</a:t>
            </a:r>
            <a:r>
              <a:rPr lang="ja-JP" altLang="en-US" sz="1200" dirty="0">
                <a:latin typeface="Meiryo UI" panose="020B0604030504040204" pitchFamily="50" charset="-128"/>
                <a:ea typeface="Meiryo UI" panose="020B0604030504040204" pitchFamily="50" charset="-128"/>
              </a:rPr>
              <a:t>の低下等につながる</a:t>
            </a:r>
            <a:r>
              <a:rPr lang="ja-JP" altLang="en-US" sz="1200" dirty="0" smtClean="0">
                <a:latin typeface="Meiryo UI" panose="020B0604030504040204" pitchFamily="50" charset="-128"/>
                <a:ea typeface="Meiryo UI" panose="020B0604030504040204" pitchFamily="50" charset="-128"/>
              </a:rPr>
              <a:t>とい</a:t>
            </a:r>
            <a:endParaRPr lang="en-US" altLang="ja-JP" sz="1200" dirty="0" smtClean="0">
              <a:latin typeface="Meiryo UI" panose="020B0604030504040204" pitchFamily="50" charset="-128"/>
              <a:ea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う調査</a:t>
            </a:r>
            <a:r>
              <a:rPr lang="ja-JP" altLang="en-US" sz="1200" dirty="0">
                <a:latin typeface="Meiryo UI" panose="020B0604030504040204" pitchFamily="50" charset="-128"/>
                <a:ea typeface="Meiryo UI" panose="020B0604030504040204" pitchFamily="50" charset="-128"/>
              </a:rPr>
              <a:t>結果</a:t>
            </a:r>
            <a:r>
              <a:rPr lang="ja-JP" altLang="en-US" sz="1200" dirty="0" smtClean="0">
                <a:latin typeface="Meiryo UI" panose="020B0604030504040204" pitchFamily="50" charset="-128"/>
                <a:ea typeface="Meiryo UI" panose="020B0604030504040204" pitchFamily="50" charset="-128"/>
              </a:rPr>
              <a:t>が示されている。</a:t>
            </a:r>
            <a:endParaRPr lang="en-US" altLang="ja-JP" sz="1200" dirty="0">
              <a:latin typeface="Meiryo UI" panose="020B0604030504040204" pitchFamily="50" charset="-128"/>
              <a:ea typeface="Meiryo UI" panose="020B0604030504040204" pitchFamily="50" charset="-128"/>
            </a:endParaRPr>
          </a:p>
        </p:txBody>
      </p:sp>
      <p:sp>
        <p:nvSpPr>
          <p:cNvPr id="29" name="テキスト ボックス 1"/>
          <p:cNvSpPr txBox="1">
            <a:spLocks noChangeArrowheads="1"/>
          </p:cNvSpPr>
          <p:nvPr/>
        </p:nvSpPr>
        <p:spPr bwMode="auto">
          <a:xfrm>
            <a:off x="6387737" y="4070836"/>
            <a:ext cx="21926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「ペリー就学前計画」とは、</a:t>
            </a:r>
            <a:r>
              <a:rPr lang="en-US" altLang="ja-JP" sz="900" dirty="0">
                <a:latin typeface="Meiryo UI" panose="020B0604030504040204" pitchFamily="50" charset="-128"/>
                <a:ea typeface="Meiryo UI" panose="020B0604030504040204" pitchFamily="50" charset="-128"/>
              </a:rPr>
              <a:t>1960</a:t>
            </a:r>
            <a:r>
              <a:rPr lang="ja-JP" altLang="en-US" sz="900" dirty="0">
                <a:latin typeface="Meiryo UI" panose="020B0604030504040204" pitchFamily="50" charset="-128"/>
                <a:ea typeface="Meiryo UI" panose="020B0604030504040204" pitchFamily="50" charset="-128"/>
              </a:rPr>
              <a:t>年代のアメリカ・ミシガン州において、低所得層アフリカ系アメリカ人３歳児で、学校教育上の「リスクが高い」と判定された子供を対象に、一部に質の高い幼児教育を提供し、その後約</a:t>
            </a:r>
            <a:r>
              <a:rPr lang="en-US" altLang="ja-JP" sz="900" dirty="0">
                <a:latin typeface="Meiryo UI" panose="020B0604030504040204" pitchFamily="50" charset="-128"/>
                <a:ea typeface="Meiryo UI" panose="020B0604030504040204" pitchFamily="50" charset="-128"/>
              </a:rPr>
              <a:t>40</a:t>
            </a:r>
            <a:r>
              <a:rPr lang="ja-JP" altLang="en-US" sz="900" dirty="0">
                <a:latin typeface="Meiryo UI" panose="020B0604030504040204" pitchFamily="50" charset="-128"/>
                <a:ea typeface="Meiryo UI" panose="020B0604030504040204" pitchFamily="50" charset="-128"/>
              </a:rPr>
              <a:t>年にわたり追跡調査を実施しているもの</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12</a:t>
            </a:fld>
            <a:endParaRPr lang="ja-JP" altLang="en-US"/>
          </a:p>
        </p:txBody>
      </p:sp>
    </p:spTree>
    <p:extLst>
      <p:ext uri="{BB962C8B-B14F-4D97-AF65-F5344CB8AC3E}">
        <p14:creationId xmlns:p14="http://schemas.microsoft.com/office/powerpoint/2010/main" val="1663207339"/>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88185" y="1566230"/>
            <a:ext cx="4837953" cy="93506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【LCC</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の拠点化</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・関空第</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ターミナル（ＬＣＣ専用）の供用開始（</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・ＬＣＣ専用ターミナルの整備（</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現在</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、関空は日本最大の</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LCC</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拠点（</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17</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社、</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都市</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正方形/長方形 8"/>
          <p:cNvSpPr/>
          <p:nvPr/>
        </p:nvSpPr>
        <p:spPr>
          <a:xfrm>
            <a:off x="4787215" y="1546817"/>
            <a:ext cx="4318355" cy="73622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インバウンド受入機能の強化</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関空において、出国時保安検査場や入国審査ブースの増設、入国審査官の緊急増員などインバウンド受入体制を強化。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0" name="表 9"/>
          <p:cNvGraphicFramePr>
            <a:graphicFrameLocks noGrp="1"/>
          </p:cNvGraphicFramePr>
          <p:nvPr>
            <p:extLst/>
          </p:nvPr>
        </p:nvGraphicFramePr>
        <p:xfrm>
          <a:off x="5006090" y="2278768"/>
          <a:ext cx="3796715" cy="2942492"/>
        </p:xfrm>
        <a:graphic>
          <a:graphicData uri="http://schemas.openxmlformats.org/drawingml/2006/table">
            <a:tbl>
              <a:tblPr firstRow="1" bandRow="1">
                <a:tableStyleId>{5C22544A-7EE6-4342-B048-85BDC9FD1C3A}</a:tableStyleId>
              </a:tblPr>
              <a:tblGrid>
                <a:gridCol w="1206568">
                  <a:extLst>
                    <a:ext uri="{9D8B030D-6E8A-4147-A177-3AD203B41FA5}">
                      <a16:colId xmlns="" xmlns:a16="http://schemas.microsoft.com/office/drawing/2014/main" val="3470529406"/>
                    </a:ext>
                  </a:extLst>
                </a:gridCol>
                <a:gridCol w="2590147">
                  <a:extLst>
                    <a:ext uri="{9D8B030D-6E8A-4147-A177-3AD203B41FA5}">
                      <a16:colId xmlns="" xmlns:a16="http://schemas.microsoft.com/office/drawing/2014/main" val="3233657943"/>
                    </a:ext>
                  </a:extLst>
                </a:gridCol>
              </a:tblGrid>
              <a:tr h="1856935">
                <a:tc>
                  <a:txBody>
                    <a:bodyPr/>
                    <a:lstStyle/>
                    <a:p>
                      <a:r>
                        <a:rPr kumimoji="1" lang="ja-JP" altLang="en-US" sz="1300" dirty="0" smtClean="0"/>
                        <a:t>◎空港運営者</a:t>
                      </a:r>
                      <a:endParaRPr kumimoji="1" lang="en-US" altLang="ja-JP" sz="1300" dirty="0" smtClean="0"/>
                    </a:p>
                    <a:p>
                      <a:r>
                        <a:rPr kumimoji="1" lang="ja-JP" altLang="en-US" sz="1300" dirty="0" smtClean="0"/>
                        <a:t>　の取組み</a:t>
                      </a:r>
                    </a:p>
                    <a:p>
                      <a:endParaRPr kumimoji="1" lang="ja-JP" altLang="en-US" sz="1300" dirty="0"/>
                    </a:p>
                  </a:txBody>
                  <a:tcPr marL="84406" marR="84406" marT="42203" marB="42203">
                    <a:solidFill>
                      <a:schemeClr val="accent1">
                        <a:lumMod val="75000"/>
                      </a:schemeClr>
                    </a:solidFill>
                  </a:tcPr>
                </a:tc>
                <a:tc>
                  <a:txBody>
                    <a:bodyPr/>
                    <a:lstStyle/>
                    <a:p>
                      <a:r>
                        <a:rPr kumimoji="1" lang="ja-JP" altLang="en-US" sz="1300" dirty="0" smtClean="0"/>
                        <a:t>・国際線保安検査場の増設（</a:t>
                      </a:r>
                      <a:r>
                        <a:rPr kumimoji="1" lang="en-US" altLang="ja-JP" sz="1300" dirty="0" smtClean="0"/>
                        <a:t>16⇒24</a:t>
                      </a:r>
                      <a:r>
                        <a:rPr kumimoji="1" lang="ja-JP" altLang="en-US" sz="1300" dirty="0" smtClean="0"/>
                        <a:t>ブース）</a:t>
                      </a:r>
                    </a:p>
                    <a:p>
                      <a:r>
                        <a:rPr kumimoji="1" lang="ja-JP" altLang="en-US" sz="1300" dirty="0" smtClean="0"/>
                        <a:t>・エリアマネージャーの配置</a:t>
                      </a:r>
                    </a:p>
                    <a:p>
                      <a:r>
                        <a:rPr kumimoji="1" lang="ja-JP" altLang="en-US" sz="1300" dirty="0" smtClean="0"/>
                        <a:t>・入国審査場における誘導案内の増強</a:t>
                      </a:r>
                    </a:p>
                    <a:p>
                      <a:r>
                        <a:rPr kumimoji="1" lang="ja-JP" altLang="en-US" sz="1300" dirty="0" smtClean="0"/>
                        <a:t>・仮眠・休憩スペースの整備</a:t>
                      </a:r>
                    </a:p>
                    <a:p>
                      <a:r>
                        <a:rPr kumimoji="1" lang="ja-JP" altLang="en-US" sz="1300" dirty="0" smtClean="0"/>
                        <a:t>・案内カウンターの</a:t>
                      </a:r>
                      <a:r>
                        <a:rPr kumimoji="1" lang="en-US" altLang="ja-JP" sz="1300" dirty="0" smtClean="0"/>
                        <a:t>24</a:t>
                      </a:r>
                      <a:r>
                        <a:rPr kumimoji="1" lang="ja-JP" altLang="en-US" sz="1300" dirty="0" smtClean="0"/>
                        <a:t>時間化</a:t>
                      </a:r>
                    </a:p>
                    <a:p>
                      <a:r>
                        <a:rPr kumimoji="1" lang="ja-JP" altLang="en-US" sz="1300" dirty="0" smtClean="0"/>
                        <a:t>・空港島内へのホテル誘致</a:t>
                      </a:r>
                      <a:endParaRPr kumimoji="1" lang="en-US" altLang="ja-JP" sz="1300" dirty="0" smtClean="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bg1"/>
                          </a:solidFill>
                        </a:rPr>
                        <a:t>・キャッシュレス化の推進</a:t>
                      </a:r>
                    </a:p>
                  </a:txBody>
                  <a:tcPr marL="84406" marR="84406" marT="42203" marB="42203">
                    <a:solidFill>
                      <a:schemeClr val="accent1">
                        <a:lumMod val="75000"/>
                      </a:schemeClr>
                    </a:solidFill>
                  </a:tcPr>
                </a:tc>
                <a:extLst>
                  <a:ext uri="{0D108BD9-81ED-4DB2-BD59-A6C34878D82A}">
                    <a16:rowId xmlns="" xmlns:a16="http://schemas.microsoft.com/office/drawing/2014/main" val="2709112730"/>
                  </a:ext>
                </a:extLst>
              </a:tr>
              <a:tr h="1069145">
                <a:tc>
                  <a:txBody>
                    <a:bodyPr/>
                    <a:lstStyle/>
                    <a:p>
                      <a:r>
                        <a:rPr kumimoji="1" lang="ja-JP" altLang="en-US" sz="1300" dirty="0" smtClean="0"/>
                        <a:t>◎国の取組み</a:t>
                      </a:r>
                      <a:endParaRPr kumimoji="1" lang="ja-JP" altLang="en-US" sz="1300" dirty="0"/>
                    </a:p>
                  </a:txBody>
                  <a:tcPr marL="84406" marR="84406" marT="42203" marB="42203"/>
                </a:tc>
                <a:tc>
                  <a:txBody>
                    <a:bodyPr/>
                    <a:lstStyle/>
                    <a:p>
                      <a:r>
                        <a:rPr kumimoji="1" lang="ja-JP" altLang="en-US" sz="1300" dirty="0" smtClean="0"/>
                        <a:t>・入国審査ブースの増設（</a:t>
                      </a:r>
                      <a:r>
                        <a:rPr kumimoji="1" lang="en-US" altLang="ja-JP" sz="1300" dirty="0" smtClean="0"/>
                        <a:t>40⇒80</a:t>
                      </a:r>
                      <a:r>
                        <a:rPr kumimoji="1" lang="ja-JP" altLang="en-US" sz="1300" dirty="0" smtClean="0"/>
                        <a:t>ブース）</a:t>
                      </a:r>
                      <a:endParaRPr kumimoji="1" lang="en-US" altLang="ja-JP" sz="1300" dirty="0" smtClean="0"/>
                    </a:p>
                    <a:p>
                      <a:r>
                        <a:rPr kumimoji="1" lang="ja-JP" altLang="en-US" sz="1300" dirty="0" smtClean="0"/>
                        <a:t>・入国審査官等の緊急増員</a:t>
                      </a:r>
                    </a:p>
                    <a:p>
                      <a:r>
                        <a:rPr kumimoji="1" lang="ja-JP" altLang="en-US" sz="1300" dirty="0" smtClean="0"/>
                        <a:t>・入国審査の迅速化に向けた審査機器</a:t>
                      </a:r>
                      <a:r>
                        <a:rPr kumimoji="1" lang="en-US" altLang="ja-JP" sz="1300" dirty="0" smtClean="0"/>
                        <a:t>(</a:t>
                      </a:r>
                      <a:r>
                        <a:rPr kumimoji="1" lang="ja-JP" altLang="en-US" sz="1300" dirty="0" smtClean="0"/>
                        <a:t>バイオカート</a:t>
                      </a:r>
                      <a:r>
                        <a:rPr kumimoji="1" lang="en-US" altLang="ja-JP" sz="1300" dirty="0" smtClean="0"/>
                        <a:t>)</a:t>
                      </a:r>
                      <a:r>
                        <a:rPr kumimoji="1" lang="ja-JP" altLang="en-US" sz="1300" dirty="0" smtClean="0"/>
                        <a:t>の導入</a:t>
                      </a:r>
                    </a:p>
                  </a:txBody>
                  <a:tcPr marL="84406" marR="84406" marT="42203" marB="42203"/>
                </a:tc>
                <a:extLst>
                  <a:ext uri="{0D108BD9-81ED-4DB2-BD59-A6C34878D82A}">
                    <a16:rowId xmlns="" xmlns:a16="http://schemas.microsoft.com/office/drawing/2014/main" val="1076818883"/>
                  </a:ext>
                </a:extLst>
              </a:tr>
            </a:tbl>
          </a:graphicData>
        </a:graphic>
      </p:graphicFrame>
      <p:sp>
        <p:nvSpPr>
          <p:cNvPr id="14" name="正方形/長方形 13"/>
          <p:cNvSpPr/>
          <p:nvPr/>
        </p:nvSpPr>
        <p:spPr>
          <a:xfrm>
            <a:off x="88185" y="5866458"/>
            <a:ext cx="5694266" cy="73622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関空アクセスの利便性向上</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p>
          <a:p>
            <a:pPr marL="164127" marR="0" lvl="0" indent="-164127"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9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リムジンバス</a:t>
            </a:r>
            <a:r>
              <a:rPr kumimoji="1" lang="ja-JP" altLang="en-US" sz="1292"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の完全</a:t>
            </a:r>
            <a:r>
              <a:rPr kumimoji="1" lang="en-US" altLang="ja-JP" sz="1292"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92"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時間化：関空から大阪駅前まで、毎時</a:t>
            </a:r>
            <a:r>
              <a:rPr kumimoji="1" lang="en-US" altLang="ja-JP" sz="1292"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92"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時間運行。</a:t>
            </a:r>
            <a:endParaRPr kumimoji="1" lang="en-US" altLang="ja-JP" sz="1292"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9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リムジンバス</a:t>
            </a:r>
            <a:r>
              <a:rPr kumimoji="1" lang="ja-JP" altLang="en-US" sz="1292"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案内表示の国際化：停留所の案内板や路線図の多言語化等。</a:t>
            </a:r>
            <a:endParaRPr kumimoji="1" lang="ja-JP" altLang="en-US" sz="1292" i="0" u="none" strike="noStrike" kern="1200" cap="none" spc="0" normalizeH="0" baseline="0" noProof="0" dirty="0">
              <a:ln>
                <a:noFill/>
              </a:ln>
              <a:solidFill>
                <a:prstClr val="black"/>
              </a:solidFill>
              <a:effectLst/>
              <a:uLnTx/>
              <a:uFillTx/>
              <a:latin typeface="Meiryo UI"/>
              <a:ea typeface="Meiryo UI"/>
            </a:endParaRPr>
          </a:p>
        </p:txBody>
      </p:sp>
      <p:pic>
        <p:nvPicPr>
          <p:cNvPr id="17" name="図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090" y="5447660"/>
            <a:ext cx="799223" cy="1146571"/>
          </a:xfrm>
          <a:prstGeom prst="rect">
            <a:avLst/>
          </a:prstGeom>
          <a:noFill/>
          <a:ln>
            <a:noFill/>
          </a:ln>
        </p:spPr>
      </p:pic>
      <p:pic>
        <p:nvPicPr>
          <p:cNvPr id="18" name="図 17" descr="G:\DCIM\101MSDCF\DSC0044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5062" y="5677611"/>
            <a:ext cx="1458141" cy="863859"/>
          </a:xfrm>
          <a:prstGeom prst="rect">
            <a:avLst/>
          </a:prstGeom>
          <a:noFill/>
          <a:ln>
            <a:noFill/>
          </a:ln>
        </p:spPr>
      </p:pic>
      <p:graphicFrame>
        <p:nvGraphicFramePr>
          <p:cNvPr id="15" name="グラフ 14"/>
          <p:cNvGraphicFramePr>
            <a:graphicFrameLocks noChangeAspect="1"/>
          </p:cNvGraphicFramePr>
          <p:nvPr>
            <p:extLst/>
          </p:nvPr>
        </p:nvGraphicFramePr>
        <p:xfrm>
          <a:off x="176525" y="2705939"/>
          <a:ext cx="4224000" cy="2924308"/>
        </p:xfrm>
        <a:graphic>
          <a:graphicData uri="http://schemas.openxmlformats.org/drawingml/2006/chart">
            <c:chart xmlns:c="http://schemas.openxmlformats.org/drawingml/2006/chart" xmlns:r="http://schemas.openxmlformats.org/officeDocument/2006/relationships" r:id="rId5"/>
          </a:graphicData>
        </a:graphic>
      </p:graphicFrame>
      <p:sp>
        <p:nvSpPr>
          <p:cNvPr id="16" name="正方形/長方形 15"/>
          <p:cNvSpPr>
            <a:spLocks noChangeAspect="1"/>
          </p:cNvSpPr>
          <p:nvPr/>
        </p:nvSpPr>
        <p:spPr>
          <a:xfrm>
            <a:off x="563262" y="3015221"/>
            <a:ext cx="1792803" cy="797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sng" strike="noStrike" kern="1200" cap="none" spc="0" normalizeH="0" baseline="0" noProof="0" dirty="0">
                <a:ln>
                  <a:noFill/>
                </a:ln>
                <a:solidFill>
                  <a:prstClr val="black"/>
                </a:solidFill>
                <a:effectLst/>
                <a:uLnTx/>
                <a:uFillTx/>
                <a:latin typeface="Meiryo UI"/>
                <a:ea typeface="Meiryo UI"/>
                <a:cs typeface="+mn-cs"/>
              </a:rPr>
              <a:t>推移：</a:t>
            </a:r>
            <a:r>
              <a:rPr kumimoji="1" lang="en-US" altLang="ja-JP" sz="923" b="0" i="0" u="sng" strike="noStrike" kern="1200" cap="none" spc="0" normalizeH="0" baseline="0" noProof="0" dirty="0">
                <a:ln>
                  <a:noFill/>
                </a:ln>
                <a:solidFill>
                  <a:prstClr val="black"/>
                </a:solidFill>
                <a:effectLst/>
                <a:uLnTx/>
                <a:uFillTx/>
                <a:latin typeface="Meiryo UI"/>
                <a:ea typeface="Meiryo UI"/>
                <a:cs typeface="+mn-cs"/>
              </a:rPr>
              <a:t>2009 </a:t>
            </a:r>
            <a:r>
              <a:rPr kumimoji="1" lang="ja-JP" altLang="en-US" sz="923" b="0" i="0" u="sng" strike="noStrike" kern="1200" cap="none" spc="0" normalizeH="0" baseline="0" noProof="0" dirty="0">
                <a:ln>
                  <a:noFill/>
                </a:ln>
                <a:solidFill>
                  <a:prstClr val="black"/>
                </a:solidFill>
                <a:effectLst/>
                <a:uLnTx/>
                <a:uFillTx/>
                <a:latin typeface="Meiryo UI"/>
                <a:ea typeface="Meiryo UI"/>
                <a:cs typeface="+mn-cs"/>
              </a:rPr>
              <a:t>⇒ </a:t>
            </a:r>
            <a:r>
              <a:rPr kumimoji="1" lang="en-US" altLang="ja-JP" sz="923" b="0" i="0" u="sng" strike="noStrike" kern="1200" cap="none" spc="0" normalizeH="0" baseline="0" noProof="0" dirty="0">
                <a:ln>
                  <a:noFill/>
                </a:ln>
                <a:solidFill>
                  <a:prstClr val="black"/>
                </a:solidFill>
                <a:effectLst/>
                <a:uLnTx/>
                <a:uFillTx/>
                <a:latin typeface="Meiryo UI"/>
                <a:ea typeface="Meiryo UI"/>
                <a:cs typeface="+mn-cs"/>
              </a:rPr>
              <a:t>2017</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1F497D"/>
                </a:solidFill>
                <a:effectLst/>
                <a:uLnTx/>
                <a:uFillTx/>
                <a:latin typeface="Meiryo UI"/>
                <a:ea typeface="Meiryo UI"/>
                <a:cs typeface="+mn-cs"/>
              </a:rPr>
              <a:t>　</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関空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17</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 ⇒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472</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            3</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39</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成田＋羽田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14</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 ⇒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398</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１％ ⇒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16</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9" name="円形吹き出し 18"/>
          <p:cNvSpPr/>
          <p:nvPr/>
        </p:nvSpPr>
        <p:spPr>
          <a:xfrm>
            <a:off x="888023" y="3980563"/>
            <a:ext cx="1107831" cy="430823"/>
          </a:xfrm>
          <a:prstGeom prst="wedgeEllipseCallout">
            <a:avLst>
              <a:gd name="adj1" fmla="val 44246"/>
              <a:gd name="adj2" fmla="val 76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20" name="テキスト ボックス 19"/>
          <p:cNvSpPr txBox="1"/>
          <p:nvPr/>
        </p:nvSpPr>
        <p:spPr>
          <a:xfrm>
            <a:off x="260316" y="534873"/>
            <a:ext cx="5346335" cy="376385"/>
          </a:xfrm>
          <a:prstGeom prst="rect">
            <a:avLst/>
          </a:prstGeom>
          <a:noFill/>
        </p:spPr>
        <p:txBody>
          <a:bodyPr wrap="none" rtlCol="0">
            <a:spAutoFit/>
          </a:bodyPr>
          <a:lstStyle/>
          <a:p>
            <a:pPr lvl="0" defTabSz="957700">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lang="en-US" altLang="ja-JP" sz="1846" dirty="0" smtClean="0">
                <a:solidFill>
                  <a:prstClr val="black"/>
                </a:solidFill>
                <a:latin typeface="Meiryo UI" panose="020B0604030504040204" pitchFamily="50" charset="-128"/>
                <a:ea typeface="Meiryo UI" panose="020B0604030504040204" pitchFamily="50" charset="-128"/>
              </a:rPr>
              <a:t>(</a:t>
            </a:r>
            <a:r>
              <a:rPr lang="ja-JP" altLang="en-US" sz="1846" dirty="0">
                <a:solidFill>
                  <a:prstClr val="black"/>
                </a:solidFill>
                <a:latin typeface="Meiryo UI" panose="020B0604030504040204" pitchFamily="50" charset="-128"/>
                <a:ea typeface="Meiryo UI" panose="020B0604030504040204" pitchFamily="50" charset="-128"/>
              </a:rPr>
              <a:t>１</a:t>
            </a:r>
            <a:r>
              <a:rPr lang="en-US" altLang="ja-JP" sz="1846" dirty="0">
                <a:solidFill>
                  <a:prstClr val="black"/>
                </a:solidFill>
                <a:latin typeface="Meiryo UI" panose="020B0604030504040204" pitchFamily="50" charset="-128"/>
                <a:ea typeface="Meiryo UI" panose="020B0604030504040204" pitchFamily="50" charset="-128"/>
              </a:rPr>
              <a:t>)</a:t>
            </a:r>
            <a:r>
              <a:rPr lang="ja-JP" altLang="en-US" sz="1846" dirty="0">
                <a:solidFill>
                  <a:prstClr val="black"/>
                </a:solidFill>
                <a:latin typeface="Meiryo UI" panose="020B0604030504040204" pitchFamily="50" charset="-128"/>
                <a:ea typeface="Meiryo UI" panose="020B0604030504040204" pitchFamily="50" charset="-128"/>
              </a:rPr>
              <a:t>関西国際空港の機能向上</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a:off x="260316" y="896338"/>
            <a:ext cx="8603087" cy="660437"/>
          </a:xfrm>
          <a:prstGeom prst="rect">
            <a:avLst/>
          </a:prstGeom>
        </p:spPr>
        <p:txBody>
          <a:bodyPr wrap="square">
            <a:spAutoFit/>
          </a:bodyPr>
          <a:lstStyle/>
          <a:p>
            <a:pPr lvl="0" defTabSz="957700">
              <a:defRPr/>
            </a:pPr>
            <a:r>
              <a:rPr lang="ja-JP" altLang="en-US" sz="1846" dirty="0" smtClean="0">
                <a:latin typeface="Meiryo UI"/>
                <a:ea typeface="Meiryo UI"/>
              </a:rPr>
              <a:t>〇関空ではＬＣＣの拠点整備やインバウンド受入機能の強化等に取り組んだ結果、</a:t>
            </a:r>
            <a:endParaRPr lang="en-US" altLang="ja-JP" sz="1846" dirty="0" smtClean="0">
              <a:latin typeface="Meiryo UI"/>
              <a:ea typeface="Meiryo UI"/>
            </a:endParaRPr>
          </a:p>
          <a:p>
            <a:pPr lvl="0" defTabSz="957700">
              <a:defRPr/>
            </a:pPr>
            <a:r>
              <a:rPr lang="ja-JP" altLang="en-US" sz="1846" dirty="0">
                <a:latin typeface="Meiryo UI"/>
                <a:ea typeface="Meiryo UI"/>
              </a:rPr>
              <a:t>　</a:t>
            </a:r>
            <a:r>
              <a:rPr lang="ja-JP" altLang="en-US" sz="1846" b="1" dirty="0" smtClean="0">
                <a:latin typeface="Meiryo UI"/>
                <a:ea typeface="Meiryo UI"/>
              </a:rPr>
              <a:t>日本最大のＬＣＣ拠点</a:t>
            </a:r>
            <a:r>
              <a:rPr lang="ja-JP" altLang="en-US" sz="1846" dirty="0" smtClean="0">
                <a:latin typeface="Meiryo UI"/>
                <a:ea typeface="Meiryo UI"/>
              </a:rPr>
              <a:t>となり、</a:t>
            </a:r>
            <a:r>
              <a:rPr lang="ja-JP" altLang="en-US" sz="1846" b="1" dirty="0" smtClean="0">
                <a:latin typeface="Meiryo UI"/>
                <a:ea typeface="Meiryo UI"/>
              </a:rPr>
              <a:t>外国人旅行者の来阪を後押し</a:t>
            </a:r>
            <a:r>
              <a:rPr lang="ja-JP" altLang="en-US" sz="1846" dirty="0" smtClean="0">
                <a:latin typeface="Meiryo UI"/>
                <a:ea typeface="Meiryo UI"/>
              </a:rPr>
              <a:t>。</a:t>
            </a:r>
            <a:endParaRPr lang="en-US" altLang="ja-JP" sz="1846" dirty="0" smtClean="0">
              <a:latin typeface="Meiryo UI"/>
              <a:ea typeface="Meiryo UI"/>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120</a:t>
            </a:fld>
            <a:endParaRPr lang="ja-JP" altLang="en-US"/>
          </a:p>
        </p:txBody>
      </p:sp>
    </p:spTree>
    <p:extLst>
      <p:ext uri="{BB962C8B-B14F-4D97-AF65-F5344CB8AC3E}">
        <p14:creationId xmlns:p14="http://schemas.microsoft.com/office/powerpoint/2010/main" val="12583076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p:cNvGraphicFramePr>
            <a:graphicFrameLocks/>
          </p:cNvGraphicFramePr>
          <p:nvPr>
            <p:extLst/>
          </p:nvPr>
        </p:nvGraphicFramePr>
        <p:xfrm>
          <a:off x="4594652" y="4470571"/>
          <a:ext cx="4464495" cy="2228631"/>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60316" y="534873"/>
            <a:ext cx="5346335" cy="376385"/>
          </a:xfrm>
          <a:prstGeom prst="rect">
            <a:avLst/>
          </a:prstGeom>
          <a:noFill/>
        </p:spPr>
        <p:txBody>
          <a:bodyPr wrap="none" rtlCol="0">
            <a:spAutoFit/>
          </a:bodyPr>
          <a:lstStyle/>
          <a:p>
            <a:pPr lvl="0" defTabSz="957700">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lang="en-US" altLang="ja-JP" sz="1846" dirty="0" smtClean="0">
                <a:solidFill>
                  <a:prstClr val="black"/>
                </a:solidFill>
                <a:latin typeface="Meiryo UI" panose="020B0604030504040204" pitchFamily="50" charset="-128"/>
                <a:ea typeface="Meiryo UI" panose="020B0604030504040204" pitchFamily="50" charset="-128"/>
              </a:rPr>
              <a:t>(</a:t>
            </a:r>
            <a:r>
              <a:rPr lang="ja-JP" altLang="en-US" sz="1846" dirty="0">
                <a:solidFill>
                  <a:prstClr val="black"/>
                </a:solidFill>
                <a:latin typeface="Meiryo UI" panose="020B0604030504040204" pitchFamily="50" charset="-128"/>
                <a:ea typeface="Meiryo UI" panose="020B0604030504040204" pitchFamily="50" charset="-128"/>
              </a:rPr>
              <a:t>１</a:t>
            </a:r>
            <a:r>
              <a:rPr lang="en-US" altLang="ja-JP" sz="1846" dirty="0">
                <a:solidFill>
                  <a:prstClr val="black"/>
                </a:solidFill>
                <a:latin typeface="Meiryo UI" panose="020B0604030504040204" pitchFamily="50" charset="-128"/>
                <a:ea typeface="Meiryo UI" panose="020B0604030504040204" pitchFamily="50" charset="-128"/>
              </a:rPr>
              <a:t>)</a:t>
            </a:r>
            <a:r>
              <a:rPr lang="ja-JP" altLang="en-US" sz="1846" dirty="0">
                <a:solidFill>
                  <a:prstClr val="black"/>
                </a:solidFill>
                <a:latin typeface="Meiryo UI" panose="020B0604030504040204" pitchFamily="50" charset="-128"/>
                <a:ea typeface="Meiryo UI" panose="020B0604030504040204" pitchFamily="50" charset="-128"/>
              </a:rPr>
              <a:t>関西国際空港の機能向上</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a:off x="317410" y="896730"/>
            <a:ext cx="8603087" cy="944489"/>
          </a:xfrm>
          <a:prstGeom prst="rect">
            <a:avLst/>
          </a:prstGeom>
        </p:spPr>
        <p:txBody>
          <a:bodyPr wrap="square">
            <a:spAutoFit/>
          </a:bodyPr>
          <a:lstStyle/>
          <a:p>
            <a:pPr defTabSz="957700">
              <a:defRPr/>
            </a:pPr>
            <a:r>
              <a:rPr lang="ja-JP" altLang="en-US" sz="1846" dirty="0">
                <a:latin typeface="Meiryo UI"/>
                <a:ea typeface="Meiryo UI"/>
              </a:rPr>
              <a:t>〇関空の</a:t>
            </a:r>
            <a:r>
              <a:rPr lang="en-US" altLang="ja-JP" sz="1846" dirty="0">
                <a:latin typeface="Meiryo UI"/>
                <a:ea typeface="Meiryo UI"/>
              </a:rPr>
              <a:t>LCC</a:t>
            </a:r>
            <a:r>
              <a:rPr lang="ja-JP" altLang="en-US" sz="1846" dirty="0">
                <a:latin typeface="Meiryo UI"/>
                <a:ea typeface="Meiryo UI"/>
              </a:rPr>
              <a:t>拠点化等を背景に、</a:t>
            </a:r>
            <a:r>
              <a:rPr lang="ja-JP" altLang="en-US" sz="1846" b="1" dirty="0" smtClean="0">
                <a:latin typeface="Meiryo UI"/>
                <a:ea typeface="Meiryo UI"/>
              </a:rPr>
              <a:t>関空の</a:t>
            </a:r>
            <a:r>
              <a:rPr lang="ja-JP" altLang="en-US" sz="1846" b="1" dirty="0">
                <a:latin typeface="Meiryo UI"/>
                <a:ea typeface="Meiryo UI"/>
              </a:rPr>
              <a:t>外国人</a:t>
            </a:r>
            <a:r>
              <a:rPr lang="ja-JP" altLang="en-US" sz="1846" b="1" dirty="0" smtClean="0">
                <a:latin typeface="Meiryo UI"/>
                <a:ea typeface="Meiryo UI"/>
              </a:rPr>
              <a:t>入国者数はアジア</a:t>
            </a:r>
            <a:r>
              <a:rPr lang="ja-JP" altLang="en-US" sz="1846" b="1" dirty="0">
                <a:latin typeface="Meiryo UI"/>
                <a:ea typeface="Meiryo UI"/>
              </a:rPr>
              <a:t>を中心</a:t>
            </a:r>
            <a:r>
              <a:rPr lang="ja-JP" altLang="en-US" sz="1846" b="1" dirty="0" smtClean="0">
                <a:latin typeface="Meiryo UI"/>
                <a:ea typeface="Meiryo UI"/>
              </a:rPr>
              <a:t>に過去最高の</a:t>
            </a:r>
            <a:endParaRPr lang="en-US" altLang="ja-JP" sz="1846" b="1" dirty="0" smtClean="0">
              <a:latin typeface="Meiryo UI"/>
              <a:ea typeface="Meiryo UI"/>
            </a:endParaRPr>
          </a:p>
          <a:p>
            <a:pPr defTabSz="957700">
              <a:defRPr/>
            </a:pPr>
            <a:r>
              <a:rPr lang="ja-JP" altLang="en-US" sz="1846" b="1" dirty="0">
                <a:latin typeface="Meiryo UI"/>
                <a:ea typeface="Meiryo UI"/>
              </a:rPr>
              <a:t>　</a:t>
            </a:r>
            <a:r>
              <a:rPr lang="en-US" altLang="ja-JP" sz="1846" b="1" dirty="0" smtClean="0">
                <a:latin typeface="Meiryo UI"/>
                <a:ea typeface="Meiryo UI"/>
              </a:rPr>
              <a:t>716</a:t>
            </a:r>
            <a:r>
              <a:rPr lang="ja-JP" altLang="en-US" sz="1846" b="1" dirty="0">
                <a:latin typeface="Meiryo UI"/>
                <a:ea typeface="Meiryo UI"/>
              </a:rPr>
              <a:t>万人を記録</a:t>
            </a:r>
            <a:r>
              <a:rPr lang="ja-JP" altLang="en-US" sz="1846" dirty="0" smtClean="0">
                <a:latin typeface="Meiryo UI"/>
                <a:ea typeface="Meiryo UI"/>
              </a:rPr>
              <a:t>。来</a:t>
            </a:r>
            <a:r>
              <a:rPr lang="ja-JP" altLang="en-US" sz="1846" dirty="0">
                <a:latin typeface="Meiryo UI"/>
                <a:ea typeface="Meiryo UI"/>
              </a:rPr>
              <a:t>阪外国人</a:t>
            </a:r>
            <a:r>
              <a:rPr lang="ja-JP" altLang="en-US" sz="1846" dirty="0" smtClean="0">
                <a:latin typeface="Meiryo UI"/>
                <a:ea typeface="Meiryo UI"/>
              </a:rPr>
              <a:t>旅行者数についても、</a:t>
            </a:r>
            <a:r>
              <a:rPr lang="en-US" altLang="ja-JP" sz="1846" dirty="0">
                <a:latin typeface="Meiryo UI"/>
                <a:ea typeface="Meiryo UI"/>
              </a:rPr>
              <a:t>2015</a:t>
            </a:r>
            <a:r>
              <a:rPr lang="ja-JP" altLang="en-US" sz="1846" dirty="0">
                <a:latin typeface="Meiryo UI"/>
                <a:ea typeface="Meiryo UI"/>
              </a:rPr>
              <a:t>年を境に</a:t>
            </a:r>
            <a:r>
              <a:rPr lang="ja-JP" altLang="en-US" sz="1846" b="1" dirty="0">
                <a:latin typeface="Meiryo UI"/>
                <a:ea typeface="Meiryo UI"/>
              </a:rPr>
              <a:t>中国や韓国から</a:t>
            </a:r>
            <a:r>
              <a:rPr lang="ja-JP" altLang="en-US" sz="1846" b="1" dirty="0" smtClean="0">
                <a:latin typeface="Meiryo UI"/>
                <a:ea typeface="Meiryo UI"/>
              </a:rPr>
              <a:t>の</a:t>
            </a:r>
            <a:endParaRPr lang="en-US" altLang="ja-JP" sz="1846" b="1" dirty="0" smtClean="0">
              <a:latin typeface="Meiryo UI"/>
              <a:ea typeface="Meiryo UI"/>
            </a:endParaRPr>
          </a:p>
          <a:p>
            <a:pPr defTabSz="957700">
              <a:defRPr/>
            </a:pPr>
            <a:r>
              <a:rPr lang="ja-JP" altLang="en-US" sz="1846" b="1" dirty="0">
                <a:latin typeface="Meiryo UI"/>
                <a:ea typeface="Meiryo UI"/>
              </a:rPr>
              <a:t>　</a:t>
            </a:r>
            <a:r>
              <a:rPr lang="ja-JP" altLang="en-US" sz="1846" b="1" dirty="0" smtClean="0">
                <a:latin typeface="Meiryo UI"/>
                <a:ea typeface="Meiryo UI"/>
              </a:rPr>
              <a:t>旅</a:t>
            </a:r>
            <a:r>
              <a:rPr lang="ja-JP" altLang="en-US" sz="1846" b="1" dirty="0">
                <a:latin typeface="Meiryo UI"/>
                <a:ea typeface="Meiryo UI"/>
              </a:rPr>
              <a:t>行者が飛躍的に増加</a:t>
            </a:r>
            <a:r>
              <a:rPr lang="ja-JP" altLang="en-US" sz="1846" dirty="0" smtClean="0">
                <a:latin typeface="Meiryo UI"/>
                <a:ea typeface="Meiryo UI"/>
              </a:rPr>
              <a:t>。</a:t>
            </a:r>
            <a:endParaRPr lang="ja-JP" altLang="en-US" sz="1846" dirty="0">
              <a:latin typeface="Meiryo UI"/>
              <a:ea typeface="Meiryo UI"/>
            </a:endParaRPr>
          </a:p>
        </p:txBody>
      </p:sp>
      <p:sp>
        <p:nvSpPr>
          <p:cNvPr id="25" name="テキスト ボックス 24"/>
          <p:cNvSpPr txBox="1"/>
          <p:nvPr/>
        </p:nvSpPr>
        <p:spPr>
          <a:xfrm>
            <a:off x="6150236" y="4249641"/>
            <a:ext cx="3189879" cy="369332"/>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訪問率</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日本国内</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空</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港</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から出国する</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外国人客の</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内</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を訪問したと回答した人数の割合</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585649" y="4298307"/>
            <a:ext cx="3312368"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大阪府への訪問率</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93514" y="4285295"/>
            <a:ext cx="3312368"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阪外国人旅行者数の推移（実数）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グラフ 29"/>
          <p:cNvGraphicFramePr>
            <a:graphicFrameLocks/>
          </p:cNvGraphicFramePr>
          <p:nvPr>
            <p:extLst/>
          </p:nvPr>
        </p:nvGraphicFramePr>
        <p:xfrm>
          <a:off x="159335" y="4568579"/>
          <a:ext cx="4438464" cy="2130623"/>
        </p:xfrm>
        <a:graphic>
          <a:graphicData uri="http://schemas.openxmlformats.org/drawingml/2006/chart">
            <c:chart xmlns:c="http://schemas.openxmlformats.org/drawingml/2006/chart" xmlns:r="http://schemas.openxmlformats.org/officeDocument/2006/relationships" r:id="rId4"/>
          </a:graphicData>
        </a:graphic>
      </p:graphicFrame>
      <p:sp>
        <p:nvSpPr>
          <p:cNvPr id="33" name="テキスト ボックス 32"/>
          <p:cNvSpPr txBox="1"/>
          <p:nvPr/>
        </p:nvSpPr>
        <p:spPr>
          <a:xfrm>
            <a:off x="87327" y="4531827"/>
            <a:ext cx="720080"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721002" y="6638857"/>
            <a:ext cx="7041662"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出典：観光庁</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訪日</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外国人消費</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動向</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調査</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より作成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訪日</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外国人旅行者の消費実態等を調査したもの（留学生等を除く</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24827" y="1896873"/>
            <a:ext cx="8856984"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国際空港における外国人入国者数内訳の推移</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出典：法務省入国管理局「出入国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管理統計表」より作成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9" name="グラフ 38"/>
          <p:cNvGraphicFramePr>
            <a:graphicFrameLocks/>
          </p:cNvGraphicFramePr>
          <p:nvPr>
            <p:extLst/>
          </p:nvPr>
        </p:nvGraphicFramePr>
        <p:xfrm>
          <a:off x="271739" y="2239510"/>
          <a:ext cx="8744580" cy="2185119"/>
        </p:xfrm>
        <a:graphic>
          <a:graphicData uri="http://schemas.openxmlformats.org/drawingml/2006/chart">
            <c:chart xmlns:c="http://schemas.openxmlformats.org/drawingml/2006/chart" xmlns:r="http://schemas.openxmlformats.org/officeDocument/2006/relationships" r:id="rId5"/>
          </a:graphicData>
        </a:graphic>
      </p:graphicFrame>
      <p:sp>
        <p:nvSpPr>
          <p:cNvPr id="40" name="正方形/長方形 39"/>
          <p:cNvSpPr/>
          <p:nvPr/>
        </p:nvSpPr>
        <p:spPr>
          <a:xfrm>
            <a:off x="7684281" y="2099091"/>
            <a:ext cx="683966" cy="307777"/>
          </a:xfrm>
          <a:prstGeom prst="rect">
            <a:avLst/>
          </a:prstGeom>
        </p:spPr>
        <p:txBody>
          <a:bodyPr wrap="square">
            <a:spAutoFit/>
          </a:bodyPr>
          <a:lstStyle/>
          <a:p>
            <a:pPr marL="177800" indent="-1778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716</a:t>
            </a:r>
          </a:p>
        </p:txBody>
      </p:sp>
      <p:sp>
        <p:nvSpPr>
          <p:cNvPr id="41" name="正方形/長方形 40"/>
          <p:cNvSpPr/>
          <p:nvPr/>
        </p:nvSpPr>
        <p:spPr>
          <a:xfrm>
            <a:off x="3807234" y="3045067"/>
            <a:ext cx="683966" cy="307777"/>
          </a:xfrm>
          <a:prstGeom prst="rect">
            <a:avLst/>
          </a:prstGeom>
        </p:spPr>
        <p:txBody>
          <a:bodyPr wrap="square">
            <a:spAutoFit/>
          </a:bodyPr>
          <a:lstStyle/>
          <a:p>
            <a:pPr marL="177800" indent="-1778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232</a:t>
            </a:r>
          </a:p>
        </p:txBody>
      </p:sp>
      <p:sp>
        <p:nvSpPr>
          <p:cNvPr id="42" name="正方形/長方形 41"/>
          <p:cNvSpPr/>
          <p:nvPr/>
        </p:nvSpPr>
        <p:spPr>
          <a:xfrm>
            <a:off x="4767847" y="2891179"/>
            <a:ext cx="683966" cy="307777"/>
          </a:xfrm>
          <a:prstGeom prst="rect">
            <a:avLst/>
          </a:prstGeom>
        </p:spPr>
        <p:txBody>
          <a:bodyPr wrap="square">
            <a:spAutoFit/>
          </a:bodyPr>
          <a:lstStyle/>
          <a:p>
            <a:pPr marL="177800" indent="-1778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317</a:t>
            </a:r>
          </a:p>
        </p:txBody>
      </p:sp>
      <p:sp>
        <p:nvSpPr>
          <p:cNvPr id="43" name="正方形/長方形 42"/>
          <p:cNvSpPr/>
          <p:nvPr/>
        </p:nvSpPr>
        <p:spPr>
          <a:xfrm>
            <a:off x="2787737" y="3179211"/>
            <a:ext cx="683966" cy="307777"/>
          </a:xfrm>
          <a:prstGeom prst="rect">
            <a:avLst/>
          </a:prstGeom>
        </p:spPr>
        <p:txBody>
          <a:bodyPr wrap="square">
            <a:spAutoFit/>
          </a:bodyPr>
          <a:lstStyle/>
          <a:p>
            <a:pPr marL="177800" indent="-1778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179</a:t>
            </a:r>
          </a:p>
        </p:txBody>
      </p:sp>
      <p:sp>
        <p:nvSpPr>
          <p:cNvPr id="44" name="正方形/長方形 43"/>
          <p:cNvSpPr/>
          <p:nvPr/>
        </p:nvSpPr>
        <p:spPr>
          <a:xfrm>
            <a:off x="5740065" y="2507111"/>
            <a:ext cx="683966" cy="307777"/>
          </a:xfrm>
          <a:prstGeom prst="rect">
            <a:avLst/>
          </a:prstGeom>
        </p:spPr>
        <p:txBody>
          <a:bodyPr wrap="square">
            <a:spAutoFit/>
          </a:bodyPr>
          <a:lstStyle/>
          <a:p>
            <a:pPr marL="177800" indent="-1778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501</a:t>
            </a:r>
          </a:p>
        </p:txBody>
      </p:sp>
      <p:sp>
        <p:nvSpPr>
          <p:cNvPr id="45" name="正方形/長方形 44"/>
          <p:cNvSpPr/>
          <p:nvPr/>
        </p:nvSpPr>
        <p:spPr>
          <a:xfrm>
            <a:off x="879415" y="3164477"/>
            <a:ext cx="683966" cy="307777"/>
          </a:xfrm>
          <a:prstGeom prst="rect">
            <a:avLst/>
          </a:prstGeom>
        </p:spPr>
        <p:txBody>
          <a:bodyPr wrap="square">
            <a:spAutoFit/>
          </a:bodyPr>
          <a:lstStyle/>
          <a:p>
            <a:pPr marL="177800" indent="-1778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175</a:t>
            </a:r>
          </a:p>
        </p:txBody>
      </p:sp>
      <p:sp>
        <p:nvSpPr>
          <p:cNvPr id="46" name="正方形/長方形 45"/>
          <p:cNvSpPr/>
          <p:nvPr/>
        </p:nvSpPr>
        <p:spPr>
          <a:xfrm>
            <a:off x="6748177" y="2315115"/>
            <a:ext cx="683966" cy="307777"/>
          </a:xfrm>
          <a:prstGeom prst="rect">
            <a:avLst/>
          </a:prstGeom>
        </p:spPr>
        <p:txBody>
          <a:bodyPr wrap="square">
            <a:spAutoFit/>
          </a:bodyPr>
          <a:lstStyle/>
          <a:p>
            <a:pPr marL="177800" indent="-1778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609</a:t>
            </a:r>
          </a:p>
        </p:txBody>
      </p:sp>
      <p:sp>
        <p:nvSpPr>
          <p:cNvPr id="47" name="正方形/長方形 46"/>
          <p:cNvSpPr/>
          <p:nvPr/>
        </p:nvSpPr>
        <p:spPr>
          <a:xfrm>
            <a:off x="1831382" y="3323410"/>
            <a:ext cx="683966" cy="307777"/>
          </a:xfrm>
          <a:prstGeom prst="rect">
            <a:avLst/>
          </a:prstGeom>
        </p:spPr>
        <p:txBody>
          <a:bodyPr wrap="square">
            <a:spAutoFit/>
          </a:bodyPr>
          <a:lstStyle/>
          <a:p>
            <a:pPr marL="177800" indent="-17780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134</a:t>
            </a:r>
          </a:p>
        </p:txBody>
      </p:sp>
      <p:sp>
        <p:nvSpPr>
          <p:cNvPr id="48" name="テキスト ボックス 1"/>
          <p:cNvSpPr txBox="1"/>
          <p:nvPr/>
        </p:nvSpPr>
        <p:spPr>
          <a:xfrm>
            <a:off x="87327" y="2134064"/>
            <a:ext cx="955764" cy="2389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121</a:t>
            </a:fld>
            <a:endParaRPr lang="ja-JP" altLang="en-US"/>
          </a:p>
        </p:txBody>
      </p:sp>
    </p:spTree>
    <p:extLst>
      <p:ext uri="{BB962C8B-B14F-4D97-AF65-F5344CB8AC3E}">
        <p14:creationId xmlns:p14="http://schemas.microsoft.com/office/powerpoint/2010/main" val="337226997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8" y="943002"/>
            <a:ext cx="7839399" cy="49013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正方形/長方形 6"/>
          <p:cNvSpPr/>
          <p:nvPr/>
        </p:nvSpPr>
        <p:spPr>
          <a:xfrm>
            <a:off x="270457" y="943002"/>
            <a:ext cx="8603087" cy="660437"/>
          </a:xfrm>
          <a:prstGeom prst="rect">
            <a:avLst/>
          </a:prstGeom>
        </p:spPr>
        <p:txBody>
          <a:bodyPr wrap="square">
            <a:spAutoFit/>
          </a:bodyPr>
          <a:lstStyle/>
          <a:p>
            <a:pPr lvl="0" defTabSz="957700">
              <a:defRPr/>
            </a:pPr>
            <a:r>
              <a:rPr lang="ja-JP" altLang="en-US" sz="1846" dirty="0">
                <a:solidFill>
                  <a:prstClr val="black"/>
                </a:solidFill>
                <a:latin typeface="Meiryo UI"/>
                <a:ea typeface="Meiryo UI"/>
              </a:rPr>
              <a:t>〇</a:t>
            </a:r>
            <a:r>
              <a:rPr lang="ja-JP" altLang="en-US" sz="1846" b="1" dirty="0">
                <a:solidFill>
                  <a:prstClr val="black"/>
                </a:solidFill>
                <a:latin typeface="Meiryo UI"/>
                <a:ea typeface="Meiryo UI"/>
              </a:rPr>
              <a:t>アジア等からの効果的な誘客</a:t>
            </a:r>
            <a:r>
              <a:rPr lang="ja-JP" altLang="en-US" sz="1846" dirty="0">
                <a:solidFill>
                  <a:prstClr val="black"/>
                </a:solidFill>
                <a:latin typeface="Meiryo UI"/>
                <a:ea typeface="Meiryo UI"/>
              </a:rPr>
              <a:t>や</a:t>
            </a:r>
            <a:r>
              <a:rPr lang="ja-JP" altLang="en-US" sz="1846" b="1" dirty="0">
                <a:solidFill>
                  <a:prstClr val="black"/>
                </a:solidFill>
                <a:latin typeface="Meiryo UI"/>
                <a:ea typeface="Meiryo UI"/>
              </a:rPr>
              <a:t>海外への情報発信</a:t>
            </a:r>
            <a:r>
              <a:rPr lang="ja-JP" altLang="en-US" sz="1846" dirty="0">
                <a:solidFill>
                  <a:prstClr val="black"/>
                </a:solidFill>
                <a:latin typeface="Meiryo UI"/>
                <a:ea typeface="Meiryo UI"/>
              </a:rPr>
              <a:t>を</a:t>
            </a:r>
            <a:r>
              <a:rPr lang="ja-JP" altLang="en-US" sz="1846" dirty="0" smtClean="0">
                <a:solidFill>
                  <a:prstClr val="black"/>
                </a:solidFill>
                <a:latin typeface="Meiryo UI"/>
                <a:ea typeface="Meiryo UI"/>
              </a:rPr>
              <a:t>展開するため、</a:t>
            </a:r>
            <a:r>
              <a:rPr lang="ja-JP" altLang="en-US" sz="1846" b="1" dirty="0" smtClean="0">
                <a:solidFill>
                  <a:prstClr val="black"/>
                </a:solidFill>
                <a:latin typeface="Meiryo UI"/>
                <a:ea typeface="Meiryo UI"/>
              </a:rPr>
              <a:t>戦略的</a:t>
            </a:r>
            <a:r>
              <a:rPr kumimoji="1" lang="ja-JP" altLang="en-US" sz="1846" b="1" i="0" u="none" strike="noStrike" kern="1200" cap="none" spc="0" normalizeH="0" baseline="0" noProof="0" dirty="0">
                <a:ln>
                  <a:noFill/>
                </a:ln>
                <a:solidFill>
                  <a:prstClr val="black"/>
                </a:solidFill>
                <a:effectLst/>
                <a:uLnTx/>
                <a:uFillTx/>
                <a:latin typeface="Meiryo UI"/>
                <a:ea typeface="Meiryo UI"/>
              </a:rPr>
              <a:t>に</a:t>
            </a:r>
            <a:r>
              <a:rPr kumimoji="1" lang="ja-JP" altLang="en-US" sz="1846" b="1" i="0" u="none" strike="noStrike" kern="1200" cap="none" spc="0" normalizeH="0" baseline="0" noProof="0" dirty="0" smtClean="0">
                <a:ln>
                  <a:noFill/>
                </a:ln>
                <a:solidFill>
                  <a:prstClr val="black"/>
                </a:solidFill>
                <a:effectLst/>
                <a:uLnTx/>
                <a:uFillTx/>
                <a:latin typeface="Meiryo UI"/>
                <a:ea typeface="Meiryo UI"/>
              </a:rPr>
              <a:t>観光集</a:t>
            </a:r>
            <a:endParaRPr kumimoji="1" lang="en-US" altLang="ja-JP" sz="1846" b="1" i="0" u="none" strike="noStrike" kern="1200" cap="none" spc="0" normalizeH="0" baseline="0" noProof="0" dirty="0" smtClean="0">
              <a:ln>
                <a:noFill/>
              </a:ln>
              <a:solidFill>
                <a:prstClr val="black"/>
              </a:solidFill>
              <a:effectLst/>
              <a:uLnTx/>
              <a:uFillTx/>
              <a:latin typeface="Meiryo UI"/>
              <a:ea typeface="Meiryo UI"/>
            </a:endParaRPr>
          </a:p>
          <a:p>
            <a:pPr lvl="0" defTabSz="957700">
              <a:defRPr/>
            </a:pPr>
            <a:r>
              <a:rPr lang="ja-JP" altLang="en-US" sz="1846" b="1" dirty="0">
                <a:solidFill>
                  <a:prstClr val="black"/>
                </a:solidFill>
                <a:latin typeface="Meiryo UI"/>
                <a:ea typeface="Meiryo UI"/>
              </a:rPr>
              <a:t>　</a:t>
            </a:r>
            <a:r>
              <a:rPr kumimoji="1" lang="ja-JP" altLang="en-US" sz="1846" b="1" i="0" u="none" strike="noStrike" kern="1200" cap="none" spc="0" normalizeH="0" baseline="0" noProof="0" dirty="0" smtClean="0">
                <a:ln>
                  <a:noFill/>
                </a:ln>
                <a:solidFill>
                  <a:prstClr val="black"/>
                </a:solidFill>
                <a:effectLst/>
                <a:uLnTx/>
                <a:uFillTx/>
                <a:latin typeface="Meiryo UI"/>
                <a:ea typeface="Meiryo UI"/>
              </a:rPr>
              <a:t>客</a:t>
            </a:r>
            <a:r>
              <a:rPr kumimoji="1" lang="ja-JP" altLang="en-US" sz="1846" b="0" i="0" u="none" strike="noStrike" kern="1200" cap="none" spc="0" normalizeH="0" baseline="0" noProof="0" dirty="0" smtClean="0">
                <a:ln>
                  <a:noFill/>
                </a:ln>
                <a:solidFill>
                  <a:prstClr val="black"/>
                </a:solidFill>
                <a:effectLst/>
                <a:uLnTx/>
                <a:uFillTx/>
                <a:latin typeface="Meiryo UI"/>
                <a:ea typeface="Meiryo UI"/>
                <a:cs typeface="+mn-cs"/>
              </a:rPr>
              <a:t>を</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促進するエンジン役を担う観光振興組織として、</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2013</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年に</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大阪</a:t>
            </a:r>
            <a:r>
              <a:rPr kumimoji="1" lang="ja-JP" altLang="en-US" sz="1846" b="1" i="0" u="none" strike="noStrike" kern="1200" cap="none" spc="0" normalizeH="0" baseline="0" noProof="0" dirty="0" smtClean="0">
                <a:ln>
                  <a:noFill/>
                </a:ln>
                <a:solidFill>
                  <a:prstClr val="black"/>
                </a:solidFill>
                <a:effectLst/>
                <a:uLnTx/>
                <a:uFillTx/>
                <a:latin typeface="Meiryo UI"/>
                <a:ea typeface="Meiryo UI"/>
                <a:cs typeface="+mn-cs"/>
              </a:rPr>
              <a:t>観光局</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を設置</a:t>
            </a:r>
            <a:r>
              <a:rPr kumimoji="1" lang="ja-JP" altLang="en-US" sz="1846"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470917" y="1871582"/>
            <a:ext cx="3429936" cy="24619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9695" marR="0" lvl="0" indent="-132926"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66463" marR="0" lvl="0" indent="-132926" algn="l" defTabSz="957700" rtl="0" eaLnBrk="1" fontAlgn="auto" latinLnBrk="0" hangingPunct="1">
              <a:lnSpc>
                <a:spcPct val="100000"/>
              </a:lnSpc>
              <a:spcBef>
                <a:spcPts val="554"/>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背景</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66463" marR="0" lvl="0" indent="-132926"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大阪における観光振興については、大阪府は「大阪府観光戦略」、大阪市は「大阪市観光振興戦略」に基づき、府市ともに（公財）大阪観光コンベンション協会と連携して実施してきた。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66463" marR="0" lvl="0" indent="-132926"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66463" marR="0" lvl="0" indent="-132926" algn="l"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課題</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66463" marR="0" lvl="0" indent="-132926"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・行政主導による事業組み立て</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66463" marR="0" lvl="0" indent="-132926"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・状況の変化に応じた迅速な対応が困難</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p:cNvSpPr/>
          <p:nvPr/>
        </p:nvSpPr>
        <p:spPr>
          <a:xfrm>
            <a:off x="4681397" y="1893369"/>
            <a:ext cx="3924718" cy="244014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変革</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・観光のプロによる事業展開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・結果（目標達成）を重視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・トップの裁量による柔軟な予算執行</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特色</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・観光局トップのマネジメントを最大限発揮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・民間の視点重視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・徹底した旅行者目線による事業展開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・マーケティングとフォローアップを強化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・観光局ブランドを活かした事業の展開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右矢印 15"/>
          <p:cNvSpPr/>
          <p:nvPr/>
        </p:nvSpPr>
        <p:spPr>
          <a:xfrm>
            <a:off x="4067058" y="2573390"/>
            <a:ext cx="519557" cy="108009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7" name="正方形/長方形 16"/>
          <p:cNvSpPr/>
          <p:nvPr/>
        </p:nvSpPr>
        <p:spPr>
          <a:xfrm>
            <a:off x="451722" y="1871583"/>
            <a:ext cx="3449131" cy="220303"/>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大阪観光局設立前</a:t>
            </a:r>
          </a:p>
        </p:txBody>
      </p:sp>
      <p:sp>
        <p:nvSpPr>
          <p:cNvPr id="18" name="正方形/長方形 17"/>
          <p:cNvSpPr/>
          <p:nvPr/>
        </p:nvSpPr>
        <p:spPr>
          <a:xfrm>
            <a:off x="4680459" y="1893370"/>
            <a:ext cx="3925477" cy="19851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大阪観光局設立後</a:t>
            </a:r>
          </a:p>
        </p:txBody>
      </p:sp>
      <p:sp>
        <p:nvSpPr>
          <p:cNvPr id="6" name="テキスト ボックス 5"/>
          <p:cNvSpPr txBox="1"/>
          <p:nvPr/>
        </p:nvSpPr>
        <p:spPr>
          <a:xfrm>
            <a:off x="431205" y="4490052"/>
            <a:ext cx="2579527"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■具体的取組み</a:t>
            </a:r>
          </a:p>
        </p:txBody>
      </p:sp>
      <p:sp>
        <p:nvSpPr>
          <p:cNvPr id="19" name="テキスト ボックス 18"/>
          <p:cNvSpPr txBox="1"/>
          <p:nvPr/>
        </p:nvSpPr>
        <p:spPr>
          <a:xfrm>
            <a:off x="260317" y="534873"/>
            <a:ext cx="743665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２</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オール大阪での推進体制の整備 </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大阪観光局）</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21" name="表 20"/>
          <p:cNvGraphicFramePr>
            <a:graphicFrameLocks noGrp="1"/>
          </p:cNvGraphicFramePr>
          <p:nvPr>
            <p:extLst/>
          </p:nvPr>
        </p:nvGraphicFramePr>
        <p:xfrm>
          <a:off x="661988" y="4841809"/>
          <a:ext cx="7349248" cy="1651065"/>
        </p:xfrm>
        <a:graphic>
          <a:graphicData uri="http://schemas.openxmlformats.org/drawingml/2006/table">
            <a:tbl>
              <a:tblPr firstRow="1" bandRow="1">
                <a:tableStyleId>{BC89EF96-8CEA-46FF-86C4-4CE0E7609802}</a:tableStyleId>
              </a:tblPr>
              <a:tblGrid>
                <a:gridCol w="2816255">
                  <a:extLst>
                    <a:ext uri="{9D8B030D-6E8A-4147-A177-3AD203B41FA5}">
                      <a16:colId xmlns="" xmlns:a16="http://schemas.microsoft.com/office/drawing/2014/main" val="1896901646"/>
                    </a:ext>
                  </a:extLst>
                </a:gridCol>
                <a:gridCol w="4532993">
                  <a:extLst>
                    <a:ext uri="{9D8B030D-6E8A-4147-A177-3AD203B41FA5}">
                      <a16:colId xmlns="" xmlns:a16="http://schemas.microsoft.com/office/drawing/2014/main" val="3567868417"/>
                    </a:ext>
                  </a:extLst>
                </a:gridCol>
              </a:tblGrid>
              <a:tr h="330213">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戦略的マーケティングの実施</a:t>
                      </a:r>
                      <a:endParaRPr kumimoji="1" lang="ja-JP" altLang="en-US" sz="1300" b="0" u="none" strike="noStrike" baseline="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ビッグデータ分析、関西空港での外国人観光客調査など</a:t>
                      </a:r>
                      <a:endParaRPr kumimoji="1" lang="ja-JP" altLang="en-US" sz="1300" b="0" u="none" strike="noStrike" baseline="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 xmlns:a16="http://schemas.microsoft.com/office/drawing/2014/main" val="3595473785"/>
                  </a:ext>
                </a:extLst>
              </a:tr>
              <a:tr h="330213">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情報ネットワークのワンストップ化</a:t>
                      </a:r>
                      <a:endParaRPr kumimoji="1" lang="en-US" altLang="ja-JP" sz="1300" b="0" u="none" strike="noStrike" baseline="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観光情報サイト</a:t>
                      </a:r>
                      <a:r>
                        <a:rPr kumimoji="1" lang="en-US" altLang="ja-JP" sz="1300" b="0" u="none" strike="noStrike" baseline="0" dirty="0" smtClean="0">
                          <a:solidFill>
                            <a:schemeClr val="tx1"/>
                          </a:solidFill>
                          <a:latin typeface="Meiryo UI" panose="020B0604030504040204" pitchFamily="50" charset="-128"/>
                          <a:ea typeface="Meiryo UI" panose="020B0604030504040204" pitchFamily="50" charset="-128"/>
                        </a:rPr>
                        <a:t>Osaka-Info</a:t>
                      </a:r>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による情報発信など</a:t>
                      </a:r>
                      <a:endParaRPr kumimoji="1" lang="ja-JP" altLang="en-US" sz="1300" b="0" u="none" strike="noStrike" baseline="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 xmlns:a16="http://schemas.microsoft.com/office/drawing/2014/main" val="2099887586"/>
                  </a:ext>
                </a:extLst>
              </a:tr>
              <a:tr h="330213">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観光案内のワンストップ化</a:t>
                      </a:r>
                      <a:endParaRPr kumimoji="1" lang="en-US" altLang="ja-JP" sz="1300" b="0" u="none" strike="noStrike" baseline="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観光案内所の設置・機能強化など</a:t>
                      </a:r>
                      <a:endParaRPr kumimoji="1" lang="ja-JP" altLang="en-US" sz="1300" b="0" u="none" strike="noStrike" baseline="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 xmlns:a16="http://schemas.microsoft.com/office/drawing/2014/main" val="3297913166"/>
                  </a:ext>
                </a:extLst>
              </a:tr>
              <a:tr h="330213">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戦略に基づく新たなプロモーション</a:t>
                      </a:r>
                      <a:endParaRPr kumimoji="1" lang="en-US" altLang="ja-JP" sz="1300" b="0" u="none" strike="noStrike" baseline="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欧米や東南アジア諸国等に対する</a:t>
                      </a:r>
                      <a:r>
                        <a:rPr kumimoji="1" lang="en-US" altLang="ja-JP" sz="1300" b="0" u="none" strike="noStrike" baseline="0" dirty="0" smtClean="0">
                          <a:solidFill>
                            <a:schemeClr val="tx1"/>
                          </a:solidFill>
                          <a:latin typeface="Meiryo UI" panose="020B0604030504040204" pitchFamily="50" charset="-128"/>
                          <a:ea typeface="Meiryo UI" panose="020B0604030504040204" pitchFamily="50" charset="-128"/>
                        </a:rPr>
                        <a:t>SNS</a:t>
                      </a:r>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を活用したプロモーションなど</a:t>
                      </a:r>
                      <a:endParaRPr kumimoji="1" lang="ja-JP" altLang="en-US" sz="1300" b="0" u="none" strike="noStrike" baseline="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 xmlns:a16="http://schemas.microsoft.com/office/drawing/2014/main" val="1910119432"/>
                  </a:ext>
                </a:extLst>
              </a:tr>
              <a:tr h="330213">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戦略的</a:t>
                      </a:r>
                      <a:r>
                        <a:rPr kumimoji="1" lang="en-US" altLang="ja-JP" sz="1300" b="0" u="none" strike="noStrike" baseline="0" dirty="0" smtClean="0">
                          <a:solidFill>
                            <a:schemeClr val="tx1"/>
                          </a:solidFill>
                          <a:latin typeface="Meiryo UI" panose="020B0604030504040204" pitchFamily="50" charset="-128"/>
                          <a:ea typeface="Meiryo UI" panose="020B0604030504040204" pitchFamily="50" charset="-128"/>
                        </a:rPr>
                        <a:t>MICE</a:t>
                      </a:r>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誘致の推進</a:t>
                      </a:r>
                      <a:endParaRPr kumimoji="1" lang="en-US" altLang="ja-JP" sz="1300" b="0" u="none" strike="noStrike" baseline="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pPr algn="l"/>
                      <a:r>
                        <a:rPr kumimoji="1" lang="ja-JP" altLang="en-US" sz="1300" b="0" u="none" strike="noStrike" baseline="0" dirty="0" smtClean="0">
                          <a:solidFill>
                            <a:schemeClr val="tx1"/>
                          </a:solidFill>
                          <a:latin typeface="Meiryo UI" panose="020B0604030504040204" pitchFamily="50" charset="-128"/>
                          <a:ea typeface="Meiryo UI" panose="020B0604030504040204" pitchFamily="50" charset="-128"/>
                        </a:rPr>
                        <a:t>企業・団体・大学等との連携など</a:t>
                      </a:r>
                      <a:endParaRPr kumimoji="1" lang="ja-JP" altLang="en-US" sz="1300" b="0" u="none" strike="noStrike" baseline="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 xmlns:a16="http://schemas.microsoft.com/office/drawing/2014/main" val="2939456137"/>
                  </a:ext>
                </a:extLst>
              </a:tr>
            </a:tbl>
          </a:graphicData>
        </a:graphic>
      </p:graphicFrame>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122</a:t>
            </a:fld>
            <a:endParaRPr lang="ja-JP" altLang="en-US"/>
          </a:p>
        </p:txBody>
      </p:sp>
    </p:spTree>
    <p:extLst>
      <p:ext uri="{BB962C8B-B14F-4D97-AF65-F5344CB8AC3E}">
        <p14:creationId xmlns:p14="http://schemas.microsoft.com/office/powerpoint/2010/main" val="310729231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902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943002"/>
            <a:ext cx="8829462" cy="660437"/>
          </a:xfrm>
          <a:prstGeom prst="rect">
            <a:avLst/>
          </a:prstGeom>
        </p:spPr>
        <p:txBody>
          <a:bodyPr wrap="square">
            <a:spAutoFit/>
          </a:bodyPr>
          <a:lstStyle/>
          <a:p>
            <a:pPr marL="252052" marR="0" lvl="0" indent="-252052"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〇海外観光客の玄関口である大阪に世界最高水準のエンターテインメント都市を創出するため、</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魅力あふれるまちづくりや観光資源づくりを戦略的に展開</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正方形/長方形 3"/>
          <p:cNvSpPr/>
          <p:nvPr/>
        </p:nvSpPr>
        <p:spPr>
          <a:xfrm>
            <a:off x="270457" y="1487650"/>
            <a:ext cx="8435661" cy="9317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1" i="0" u="none" strike="noStrike" kern="1200" cap="none" spc="0" normalizeH="0" baseline="0" noProof="0" dirty="0">
                <a:ln>
                  <a:noFill/>
                </a:ln>
                <a:solidFill>
                  <a:prstClr val="black"/>
                </a:solidFill>
                <a:effectLst/>
                <a:uLnTx/>
                <a:uFillTx/>
                <a:latin typeface="Meiryo UI"/>
                <a:ea typeface="Meiryo UI"/>
              </a:rPr>
              <a:t>　</a:t>
            </a:r>
            <a:r>
              <a:rPr lang="ja-JP" altLang="en-US" sz="1477" b="1" dirty="0">
                <a:solidFill>
                  <a:prstClr val="black"/>
                </a:solidFill>
                <a:latin typeface="Meiryo UI"/>
                <a:ea typeface="Meiryo UI"/>
              </a:rPr>
              <a:t>＜</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rPr>
              <a:t>大阪</a:t>
            </a:r>
            <a:r>
              <a:rPr kumimoji="1" lang="ja-JP" altLang="en-US" sz="1477" b="1" i="0" u="none" strike="noStrike" kern="1200" cap="none" spc="0" normalizeH="0" baseline="0" noProof="0" dirty="0">
                <a:ln>
                  <a:noFill/>
                </a:ln>
                <a:solidFill>
                  <a:prstClr val="black"/>
                </a:solidFill>
                <a:effectLst/>
                <a:uLnTx/>
                <a:uFillTx/>
                <a:latin typeface="Meiryo UI"/>
                <a:ea typeface="Meiryo UI"/>
              </a:rPr>
              <a:t>全体の都市魅力の</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rPr>
              <a:t>向上＞</a:t>
            </a:r>
            <a:endParaRPr kumimoji="1" lang="ja-JP" altLang="en-US" sz="1477" b="1"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大阪都市魅力創造戦略のもと、大阪府・大阪市等が一体となって、水都大阪や大阪・光の饗宴、</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大阪マラソンなど、都市魅力の創造・発信、集客促進を図る様々な取組みを発展・進化。</a:t>
            </a:r>
          </a:p>
        </p:txBody>
      </p:sp>
      <p:sp>
        <p:nvSpPr>
          <p:cNvPr id="13" name="テキスト ボックス 12"/>
          <p:cNvSpPr txBox="1"/>
          <p:nvPr/>
        </p:nvSpPr>
        <p:spPr>
          <a:xfrm>
            <a:off x="260316" y="534873"/>
            <a:ext cx="631935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３</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都市魅力の向上、発信</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観光資源）</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6"/>
          <p:cNvSpPr txBox="1"/>
          <p:nvPr/>
        </p:nvSpPr>
        <p:spPr>
          <a:xfrm>
            <a:off x="586493" y="3150146"/>
            <a:ext cx="3914269" cy="398769"/>
          </a:xfrm>
          <a:prstGeom prst="rect">
            <a:avLst/>
          </a:prstGeom>
          <a:noFill/>
          <a:ln w="38100">
            <a:no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都市景観の形成</a:t>
            </a:r>
            <a:endParaRPr kumimoji="0" lang="en-US" altLang="ja-JP"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角丸四角形 19"/>
          <p:cNvSpPr/>
          <p:nvPr/>
        </p:nvSpPr>
        <p:spPr>
          <a:xfrm>
            <a:off x="578337" y="3482743"/>
            <a:ext cx="2992556" cy="1572702"/>
          </a:xfrm>
          <a:prstGeom prst="roundRect">
            <a:avLst>
              <a:gd name="adj" fmla="val 10689"/>
            </a:avLst>
          </a:prstGeom>
          <a:solidFill>
            <a:schemeClr val="accent5">
              <a:lumMod val="60000"/>
              <a:lumOff val="40000"/>
              <a:alpha val="50000"/>
            </a:schemeClr>
          </a:solidFill>
          <a:ln w="25400">
            <a:noFill/>
            <a:miter lim="800000"/>
            <a:headEnd/>
            <a:tailEnd/>
          </a:ln>
        </p:spPr>
        <p:txBody>
          <a:bodyPr wrap="square" anchor="t"/>
          <a:lstStyle/>
          <a:p>
            <a:pPr marL="0" marR="0" lvl="0" indent="0" algn="ctr" defTabSz="974831"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環境整備</a:t>
            </a:r>
            <a:endPar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ホームベース 20"/>
          <p:cNvSpPr/>
          <p:nvPr/>
        </p:nvSpPr>
        <p:spPr>
          <a:xfrm>
            <a:off x="689597" y="3833923"/>
            <a:ext cx="2776723" cy="33230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0" rIns="0"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護岸・橋梁のライトアップ</a:t>
            </a:r>
          </a:p>
        </p:txBody>
      </p:sp>
      <p:sp>
        <p:nvSpPr>
          <p:cNvPr id="22" name="ホームベース 21"/>
          <p:cNvSpPr/>
          <p:nvPr/>
        </p:nvSpPr>
        <p:spPr>
          <a:xfrm>
            <a:off x="687430" y="4234317"/>
            <a:ext cx="2776723" cy="33230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0" rIns="0"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みどりの遊歩道</a:t>
            </a:r>
          </a:p>
        </p:txBody>
      </p:sp>
      <p:sp>
        <p:nvSpPr>
          <p:cNvPr id="23" name="ホームベース 22"/>
          <p:cNvSpPr/>
          <p:nvPr/>
        </p:nvSpPr>
        <p:spPr>
          <a:xfrm>
            <a:off x="685263" y="4621725"/>
            <a:ext cx="2776723" cy="33230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0" rIns="0"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公共船着場</a:t>
            </a:r>
          </a:p>
        </p:txBody>
      </p:sp>
      <p:sp>
        <p:nvSpPr>
          <p:cNvPr id="24" name="角丸四角形 23"/>
          <p:cNvSpPr/>
          <p:nvPr/>
        </p:nvSpPr>
        <p:spPr>
          <a:xfrm>
            <a:off x="589156" y="5181722"/>
            <a:ext cx="2992556" cy="1081384"/>
          </a:xfrm>
          <a:prstGeom prst="roundRect">
            <a:avLst>
              <a:gd name="adj" fmla="val 14161"/>
            </a:avLst>
          </a:prstGeom>
          <a:solidFill>
            <a:schemeClr val="accent5">
              <a:lumMod val="60000"/>
              <a:lumOff val="40000"/>
              <a:alpha val="50000"/>
            </a:schemeClr>
          </a:solidFill>
          <a:ln w="25400">
            <a:noFill/>
            <a:miter lim="800000"/>
            <a:headEnd/>
            <a:tailEnd/>
          </a:ln>
        </p:spPr>
        <p:txBody>
          <a:bodyPr wrap="square" anchor="t"/>
          <a:lstStyle/>
          <a:p>
            <a:pPr marL="0" marR="0" lvl="0" indent="0" algn="ctr" defTabSz="974831"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規制緩和</a:t>
            </a:r>
            <a:endPar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ホームベース 24"/>
          <p:cNvSpPr/>
          <p:nvPr/>
        </p:nvSpPr>
        <p:spPr>
          <a:xfrm>
            <a:off x="700416" y="5532902"/>
            <a:ext cx="2776723" cy="574377"/>
          </a:xfrm>
          <a:prstGeom prst="homePlate">
            <a:avLst>
              <a:gd name="adj" fmla="val 23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0" rIns="0"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河川敷の占用に関する制限の緩和</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民間の水辺レストランの実現等</a:t>
            </a:r>
          </a:p>
        </p:txBody>
      </p:sp>
      <p:sp>
        <p:nvSpPr>
          <p:cNvPr id="26" name="右矢印 25"/>
          <p:cNvSpPr/>
          <p:nvPr/>
        </p:nvSpPr>
        <p:spPr>
          <a:xfrm>
            <a:off x="3696151" y="4562007"/>
            <a:ext cx="576099" cy="960931"/>
          </a:xfrm>
          <a:prstGeom prst="rightArrow">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テキスト ボックス 16"/>
          <p:cNvSpPr txBox="1"/>
          <p:nvPr/>
        </p:nvSpPr>
        <p:spPr>
          <a:xfrm>
            <a:off x="4289626" y="3139328"/>
            <a:ext cx="3914269" cy="398769"/>
          </a:xfrm>
          <a:prstGeom prst="rect">
            <a:avLst/>
          </a:prstGeom>
          <a:noFill/>
          <a:ln w="38100">
            <a:no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舟運の活性化（舟運利用者数の増加）</a:t>
            </a:r>
            <a:endParaRPr kumimoji="0" lang="en-US" altLang="ja-JP"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221" y="3509562"/>
            <a:ext cx="4775726" cy="2577220"/>
          </a:xfrm>
          <a:prstGeom prst="rect">
            <a:avLst/>
          </a:prstGeom>
        </p:spPr>
      </p:pic>
      <p:sp>
        <p:nvSpPr>
          <p:cNvPr id="2" name="正方形/長方形 1"/>
          <p:cNvSpPr/>
          <p:nvPr/>
        </p:nvSpPr>
        <p:spPr>
          <a:xfrm>
            <a:off x="7985071" y="3482743"/>
            <a:ext cx="958647" cy="3511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smtClean="0">
                <a:ln>
                  <a:noFill/>
                </a:ln>
                <a:solidFill>
                  <a:prstClr val="black"/>
                </a:solidFill>
                <a:effectLst/>
                <a:uLnTx/>
                <a:uFillTx/>
                <a:latin typeface="Meiryo UI"/>
                <a:ea typeface="Meiryo UI"/>
                <a:cs typeface="+mn-cs"/>
              </a:rPr>
              <a:t>対</a:t>
            </a:r>
            <a:r>
              <a:rPr kumimoji="1" lang="en-US" altLang="ja-JP" sz="1015" b="1" i="0" u="none" strike="noStrike" kern="1200" cap="none" spc="0" normalizeH="0" baseline="0" noProof="0" dirty="0" smtClean="0">
                <a:ln>
                  <a:noFill/>
                </a:ln>
                <a:solidFill>
                  <a:prstClr val="black"/>
                </a:solidFill>
                <a:effectLst/>
                <a:uLnTx/>
                <a:uFillTx/>
                <a:latin typeface="Meiryo UI"/>
                <a:ea typeface="Meiryo UI"/>
                <a:cs typeface="+mn-cs"/>
              </a:rPr>
              <a:t>H24</a:t>
            </a:r>
            <a:r>
              <a:rPr kumimoji="1" lang="ja-JP" altLang="en-US" sz="1015" b="1" i="0" u="none" strike="noStrike" kern="1200" cap="none" spc="0" normalizeH="0" baseline="0" noProof="0" dirty="0" smtClean="0">
                <a:ln>
                  <a:noFill/>
                </a:ln>
                <a:solidFill>
                  <a:prstClr val="black"/>
                </a:solidFill>
                <a:effectLst/>
                <a:uLnTx/>
                <a:uFillTx/>
                <a:latin typeface="Meiryo UI"/>
                <a:ea typeface="Meiryo UI"/>
                <a:cs typeface="+mn-cs"/>
              </a:rPr>
              <a:t>年</a:t>
            </a:r>
            <a:r>
              <a:rPr kumimoji="1" lang="ja-JP" altLang="en-US" sz="1015" b="1" i="0" u="none" strike="noStrike" kern="1200" cap="none" spc="0" normalizeH="0" noProof="0" dirty="0" smtClean="0">
                <a:ln>
                  <a:noFill/>
                </a:ln>
                <a:solidFill>
                  <a:prstClr val="black"/>
                </a:solidFill>
                <a:effectLst/>
                <a:uLnTx/>
                <a:uFillTx/>
                <a:latin typeface="Meiryo UI"/>
                <a:ea typeface="Meiryo UI"/>
                <a:cs typeface="+mn-cs"/>
              </a:rPr>
              <a:t> </a:t>
            </a:r>
            <a:r>
              <a:rPr kumimoji="1" lang="en-US" altLang="ja-JP" sz="1015" b="1" i="0" u="none" strike="noStrike" kern="1200" cap="none" spc="0" normalizeH="0" baseline="0" noProof="0" dirty="0" smtClean="0">
                <a:ln>
                  <a:noFill/>
                </a:ln>
                <a:solidFill>
                  <a:prstClr val="black"/>
                </a:solidFill>
                <a:effectLst/>
                <a:uLnTx/>
                <a:uFillTx/>
                <a:latin typeface="Meiryo UI"/>
                <a:ea typeface="Meiryo UI"/>
                <a:cs typeface="+mn-cs"/>
              </a:rPr>
              <a:t>2.6</a:t>
            </a:r>
            <a:r>
              <a:rPr kumimoji="1" lang="ja-JP" altLang="en-US" sz="1015" b="1" i="0" u="none" strike="noStrike" kern="1200" cap="none" spc="0" normalizeH="0" baseline="0" noProof="0" dirty="0" smtClean="0">
                <a:ln>
                  <a:noFill/>
                </a:ln>
                <a:solidFill>
                  <a:prstClr val="black"/>
                </a:solidFill>
                <a:effectLst/>
                <a:uLnTx/>
                <a:uFillTx/>
                <a:latin typeface="Meiryo UI"/>
                <a:ea typeface="Meiryo UI"/>
                <a:cs typeface="+mn-cs"/>
              </a:rPr>
              <a:t>倍</a:t>
            </a:r>
            <a:endParaRPr kumimoji="1" lang="ja-JP" altLang="en-US" sz="1015"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下矢印 5"/>
          <p:cNvSpPr/>
          <p:nvPr/>
        </p:nvSpPr>
        <p:spPr>
          <a:xfrm rot="14583116">
            <a:off x="6389091" y="3433873"/>
            <a:ext cx="593984" cy="1714632"/>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正方形/長方形 28"/>
          <p:cNvSpPr/>
          <p:nvPr/>
        </p:nvSpPr>
        <p:spPr>
          <a:xfrm>
            <a:off x="133337" y="2096997"/>
            <a:ext cx="8695377" cy="12481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◆水都大阪の取組み</a:t>
            </a:r>
            <a:endParaRPr kumimoji="1" lang="en-US" altLang="ja-JP"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lang="ja-JP" altLang="en-US" sz="1477" dirty="0">
                <a:solidFill>
                  <a:schemeClr val="tx1"/>
                </a:solidFill>
                <a:latin typeface="Meiryo UI" panose="020B0604030504040204" pitchFamily="50" charset="-128"/>
                <a:ea typeface="Meiryo UI" panose="020B0604030504040204" pitchFamily="50" charset="-128"/>
              </a:rPr>
              <a:t>船が行き交い、人々が水辺で集い憩う、他都市に類を見ない水都大阪の修景づくりを進めるため、</a:t>
            </a:r>
            <a:r>
              <a:rPr lang="ja-JP" altLang="en-US" sz="1477" dirty="0" smtClean="0">
                <a:solidFill>
                  <a:schemeClr val="tx1"/>
                </a:solidFill>
                <a:latin typeface="Meiryo UI" panose="020B0604030504040204" pitchFamily="50" charset="-128"/>
                <a:ea typeface="Meiryo UI" panose="020B0604030504040204" pitchFamily="50" charset="-128"/>
              </a:rPr>
              <a:t>遊歩　　　</a:t>
            </a:r>
            <a:endParaRPr lang="en-US" altLang="ja-JP" sz="1477" dirty="0" smtClean="0">
              <a:solidFill>
                <a:schemeClr val="tx1"/>
              </a:solidFill>
              <a:latin typeface="Meiryo UI" panose="020B0604030504040204" pitchFamily="50" charset="-128"/>
              <a:ea typeface="Meiryo UI" panose="020B0604030504040204" pitchFamily="50" charset="-128"/>
            </a:endParaRPr>
          </a:p>
          <a:p>
            <a:r>
              <a:rPr lang="ja-JP" altLang="en-US" sz="1477" dirty="0">
                <a:solidFill>
                  <a:schemeClr val="tx1"/>
                </a:solidFill>
                <a:latin typeface="Meiryo UI" panose="020B0604030504040204" pitchFamily="50" charset="-128"/>
                <a:ea typeface="Meiryo UI" panose="020B0604030504040204" pitchFamily="50" charset="-128"/>
              </a:rPr>
              <a:t>　</a:t>
            </a:r>
            <a:r>
              <a:rPr lang="ja-JP" altLang="en-US" sz="1477" dirty="0" smtClean="0">
                <a:solidFill>
                  <a:schemeClr val="tx1"/>
                </a:solidFill>
                <a:latin typeface="Meiryo UI" panose="020B0604030504040204" pitchFamily="50" charset="-128"/>
                <a:ea typeface="Meiryo UI" panose="020B0604030504040204" pitchFamily="50" charset="-128"/>
              </a:rPr>
              <a:t>　　　　道や船着場</a:t>
            </a:r>
            <a:r>
              <a:rPr lang="ja-JP" altLang="en-US" sz="1477" dirty="0">
                <a:solidFill>
                  <a:schemeClr val="tx1"/>
                </a:solidFill>
                <a:latin typeface="Meiryo UI" panose="020B0604030504040204" pitchFamily="50" charset="-128"/>
                <a:ea typeface="Meiryo UI" panose="020B0604030504040204" pitchFamily="50" charset="-128"/>
              </a:rPr>
              <a:t>の整備、橋梁や護岸などのライトアップ、規制緩和による河川空間での賑わい施設など</a:t>
            </a:r>
            <a:r>
              <a:rPr lang="ja-JP" altLang="en-US" sz="1477" dirty="0" smtClean="0">
                <a:solidFill>
                  <a:schemeClr val="tx1"/>
                </a:solidFill>
                <a:latin typeface="Meiryo UI" panose="020B0604030504040204" pitchFamily="50" charset="-128"/>
                <a:ea typeface="Meiryo UI" panose="020B0604030504040204" pitchFamily="50" charset="-128"/>
              </a:rPr>
              <a:t>の</a:t>
            </a:r>
            <a:endParaRPr lang="en-US" altLang="ja-JP" sz="1477" dirty="0" smtClean="0">
              <a:solidFill>
                <a:schemeClr val="tx1"/>
              </a:solidFill>
              <a:latin typeface="Meiryo UI" panose="020B0604030504040204" pitchFamily="50" charset="-128"/>
              <a:ea typeface="Meiryo UI" panose="020B0604030504040204" pitchFamily="50" charset="-128"/>
            </a:endParaRPr>
          </a:p>
          <a:p>
            <a:r>
              <a:rPr lang="ja-JP" altLang="en-US" sz="1477" dirty="0">
                <a:solidFill>
                  <a:schemeClr val="tx1"/>
                </a:solidFill>
                <a:latin typeface="Meiryo UI" panose="020B0604030504040204" pitchFamily="50" charset="-128"/>
                <a:ea typeface="Meiryo UI" panose="020B0604030504040204" pitchFamily="50" charset="-128"/>
              </a:rPr>
              <a:t>　</a:t>
            </a:r>
            <a:r>
              <a:rPr lang="ja-JP" altLang="en-US" sz="1477" dirty="0" smtClean="0">
                <a:solidFill>
                  <a:schemeClr val="tx1"/>
                </a:solidFill>
                <a:latin typeface="Meiryo UI" panose="020B0604030504040204" pitchFamily="50" charset="-128"/>
                <a:ea typeface="Meiryo UI" panose="020B0604030504040204" pitchFamily="50" charset="-128"/>
              </a:rPr>
              <a:t>　　　　整備</a:t>
            </a:r>
            <a:r>
              <a:rPr lang="ja-JP" altLang="en-US" sz="1477" dirty="0">
                <a:solidFill>
                  <a:schemeClr val="tx1"/>
                </a:solidFill>
                <a:latin typeface="Meiryo UI" panose="020B0604030504040204" pitchFamily="50" charset="-128"/>
                <a:ea typeface="Meiryo UI" panose="020B0604030504040204" pitchFamily="50" charset="-128"/>
              </a:rPr>
              <a:t>を推進</a:t>
            </a:r>
            <a:r>
              <a:rPr lang="ja-JP" altLang="en-US" sz="1477" dirty="0" smtClean="0">
                <a:solidFill>
                  <a:schemeClr val="tx1"/>
                </a:solidFill>
                <a:latin typeface="Meiryo UI" panose="020B0604030504040204" pitchFamily="50" charset="-128"/>
                <a:ea typeface="Meiryo UI" panose="020B0604030504040204" pitchFamily="50" charset="-128"/>
              </a:rPr>
              <a:t>。</a:t>
            </a:r>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123</a:t>
            </a:fld>
            <a:endParaRPr lang="ja-JP" altLang="en-US"/>
          </a:p>
        </p:txBody>
      </p:sp>
    </p:spTree>
    <p:extLst>
      <p:ext uri="{BB962C8B-B14F-4D97-AF65-F5344CB8AC3E}">
        <p14:creationId xmlns:p14="http://schemas.microsoft.com/office/powerpoint/2010/main" val="30682327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902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106" y="4432351"/>
            <a:ext cx="2829658" cy="1855514"/>
          </a:xfrm>
          <a:prstGeom prst="rect">
            <a:avLst/>
          </a:prstGeom>
        </p:spPr>
      </p:pic>
      <p:sp>
        <p:nvSpPr>
          <p:cNvPr id="9" name="テキスト ボックス 8"/>
          <p:cNvSpPr txBox="1"/>
          <p:nvPr/>
        </p:nvSpPr>
        <p:spPr>
          <a:xfrm>
            <a:off x="3403188" y="6321812"/>
            <a:ext cx="270949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御堂筋イルミネーション</a:t>
            </a: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70" y="4432351"/>
            <a:ext cx="2822223" cy="1855514"/>
          </a:xfrm>
          <a:prstGeom prst="rect">
            <a:avLst/>
          </a:prstGeom>
        </p:spPr>
      </p:pic>
      <p:sp>
        <p:nvSpPr>
          <p:cNvPr id="17" name="テキスト ボックス 16"/>
          <p:cNvSpPr txBox="1"/>
          <p:nvPr/>
        </p:nvSpPr>
        <p:spPr>
          <a:xfrm>
            <a:off x="493835" y="6318286"/>
            <a:ext cx="270949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OSAKA</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光のルネサンス</a:t>
            </a:r>
          </a:p>
        </p:txBody>
      </p:sp>
      <p:sp>
        <p:nvSpPr>
          <p:cNvPr id="18" name="テキスト ボックス 17"/>
          <p:cNvSpPr txBox="1"/>
          <p:nvPr/>
        </p:nvSpPr>
        <p:spPr>
          <a:xfrm>
            <a:off x="6276654" y="6321812"/>
            <a:ext cx="270949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大阪マラソン</a:t>
            </a:r>
          </a:p>
        </p:txBody>
      </p:sp>
      <p:pic>
        <p:nvPicPr>
          <p:cNvPr id="19" name="図 18"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655" y="4432352"/>
            <a:ext cx="2596890" cy="1298445"/>
          </a:xfrm>
          <a:prstGeom prst="rect">
            <a:avLst/>
          </a:prstGeom>
          <a:ln>
            <a:solidFill>
              <a:schemeClr val="tx1"/>
            </a:solidFill>
          </a:ln>
        </p:spPr>
      </p:pic>
      <p:sp>
        <p:nvSpPr>
          <p:cNvPr id="15" name="正方形/長方形 14"/>
          <p:cNvSpPr/>
          <p:nvPr/>
        </p:nvSpPr>
        <p:spPr>
          <a:xfrm>
            <a:off x="10741" y="1143204"/>
            <a:ext cx="6628974" cy="25029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◆大阪・光の饗宴、大阪マラソンの取組み</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sng"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sng" strike="noStrike" kern="1200" cap="none" spc="0" normalizeH="0" baseline="0" noProof="0" dirty="0">
                <a:ln>
                  <a:noFill/>
                </a:ln>
                <a:solidFill>
                  <a:prstClr val="black"/>
                </a:solidFill>
                <a:effectLst/>
                <a:uLnTx/>
                <a:uFillTx/>
                <a:latin typeface="Meiryo UI"/>
                <a:ea typeface="Meiryo UI"/>
                <a:cs typeface="+mn-cs"/>
              </a:rPr>
              <a:t>大阪・光の饗宴</a:t>
            </a:r>
            <a:r>
              <a:rPr kumimoji="1" lang="en-US" altLang="ja-JP" sz="1292" b="0" i="0" u="sng" strike="noStrike" kern="1200" cap="none" spc="0" normalizeH="0" baseline="0" noProof="0" dirty="0">
                <a:ln>
                  <a:noFill/>
                </a:ln>
                <a:solidFill>
                  <a:prstClr val="black"/>
                </a:solidFill>
                <a:effectLst/>
                <a:uLnTx/>
                <a:uFillTx/>
                <a:latin typeface="Meiryo UI"/>
                <a:ea typeface="Meiryo UI"/>
                <a:cs typeface="+mn-cs"/>
              </a:rPr>
              <a:t>】</a:t>
            </a:r>
          </a:p>
          <a:p>
            <a:r>
              <a:rPr lang="ja-JP" altLang="en-US" sz="1292" dirty="0">
                <a:solidFill>
                  <a:schemeClr val="tx1"/>
                </a:solidFill>
                <a:latin typeface="Meiryo UI" panose="020B0604030504040204" pitchFamily="50" charset="-128"/>
                <a:ea typeface="Meiryo UI" panose="020B0604030504040204" pitchFamily="50" charset="-128"/>
              </a:rPr>
              <a:t>　　　　　　「</a:t>
            </a:r>
            <a:r>
              <a:rPr lang="en-US" altLang="ja-JP" sz="1292" dirty="0">
                <a:solidFill>
                  <a:schemeClr val="tx1"/>
                </a:solidFill>
                <a:latin typeface="Meiryo UI" panose="020B0604030504040204" pitchFamily="50" charset="-128"/>
                <a:ea typeface="Meiryo UI" panose="020B0604030504040204" pitchFamily="50" charset="-128"/>
              </a:rPr>
              <a:t>OSAKA</a:t>
            </a:r>
            <a:r>
              <a:rPr lang="ja-JP" altLang="en-US" sz="1292" dirty="0">
                <a:solidFill>
                  <a:schemeClr val="tx1"/>
                </a:solidFill>
                <a:latin typeface="Meiryo UI" panose="020B0604030504040204" pitchFamily="50" charset="-128"/>
                <a:ea typeface="Meiryo UI" panose="020B0604030504040204" pitchFamily="50" charset="-128"/>
              </a:rPr>
              <a:t>光のルネサンス」と「御堂筋イルミネーション」を核に、</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大阪府内各所で民間団体等が主催する光のプログラム（エリアプログラム）</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と連携して、「大阪・光の饗宴」を開催。</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エリアプログラムは、</a:t>
            </a:r>
            <a:r>
              <a:rPr lang="en-US" altLang="ja-JP" sz="1292" dirty="0">
                <a:solidFill>
                  <a:schemeClr val="tx1"/>
                </a:solidFill>
                <a:latin typeface="Meiryo UI" panose="020B0604030504040204" pitchFamily="50" charset="-128"/>
                <a:ea typeface="Meiryo UI" panose="020B0604030504040204" pitchFamily="50" charset="-128"/>
              </a:rPr>
              <a:t>2013</a:t>
            </a:r>
            <a:r>
              <a:rPr lang="ja-JP" altLang="en-US" sz="1292" dirty="0">
                <a:solidFill>
                  <a:schemeClr val="tx1"/>
                </a:solidFill>
                <a:latin typeface="Meiryo UI" panose="020B0604030504040204" pitchFamily="50" charset="-128"/>
                <a:ea typeface="Meiryo UI" panose="020B0604030504040204" pitchFamily="50" charset="-128"/>
              </a:rPr>
              <a:t>年は</a:t>
            </a:r>
            <a:r>
              <a:rPr lang="en-US" altLang="ja-JP" sz="1292" dirty="0">
                <a:solidFill>
                  <a:schemeClr val="tx1"/>
                </a:solidFill>
                <a:latin typeface="Meiryo UI" panose="020B0604030504040204" pitchFamily="50" charset="-128"/>
                <a:ea typeface="Meiryo UI" panose="020B0604030504040204" pitchFamily="50" charset="-128"/>
              </a:rPr>
              <a:t>8</a:t>
            </a:r>
            <a:r>
              <a:rPr lang="ja-JP" altLang="en-US" sz="1292" dirty="0">
                <a:solidFill>
                  <a:schemeClr val="tx1"/>
                </a:solidFill>
                <a:latin typeface="Meiryo UI" panose="020B0604030504040204" pitchFamily="50" charset="-128"/>
                <a:ea typeface="Meiryo UI" panose="020B0604030504040204" pitchFamily="50" charset="-128"/>
              </a:rPr>
              <a:t>団体</a:t>
            </a:r>
            <a:r>
              <a:rPr lang="en-US" altLang="ja-JP" sz="1292" dirty="0">
                <a:solidFill>
                  <a:schemeClr val="tx1"/>
                </a:solidFill>
                <a:latin typeface="Meiryo UI" panose="020B0604030504040204" pitchFamily="50" charset="-128"/>
                <a:ea typeface="Meiryo UI" panose="020B0604030504040204" pitchFamily="50" charset="-128"/>
              </a:rPr>
              <a:t>10</a:t>
            </a:r>
            <a:r>
              <a:rPr lang="ja-JP" altLang="en-US" sz="1292" dirty="0">
                <a:solidFill>
                  <a:schemeClr val="tx1"/>
                </a:solidFill>
                <a:latin typeface="Meiryo UI" panose="020B0604030504040204" pitchFamily="50" charset="-128"/>
                <a:ea typeface="Meiryo UI" panose="020B0604030504040204" pitchFamily="50" charset="-128"/>
              </a:rPr>
              <a:t>プログラム（大阪市内のみ）</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であったが、</a:t>
            </a:r>
            <a:r>
              <a:rPr lang="en-US" altLang="ja-JP" sz="1292" dirty="0">
                <a:solidFill>
                  <a:schemeClr val="tx1"/>
                </a:solidFill>
                <a:latin typeface="Meiryo UI" panose="020B0604030504040204" pitchFamily="50" charset="-128"/>
                <a:ea typeface="Meiryo UI" panose="020B0604030504040204" pitchFamily="50" charset="-128"/>
              </a:rPr>
              <a:t>2017</a:t>
            </a:r>
            <a:r>
              <a:rPr lang="ja-JP" altLang="en-US" sz="1292" dirty="0">
                <a:solidFill>
                  <a:schemeClr val="tx1"/>
                </a:solidFill>
                <a:latin typeface="Meiryo UI" panose="020B0604030504040204" pitchFamily="50" charset="-128"/>
                <a:ea typeface="Meiryo UI" panose="020B0604030504040204" pitchFamily="50" charset="-128"/>
              </a:rPr>
              <a:t>は</a:t>
            </a:r>
            <a:r>
              <a:rPr lang="en-US" altLang="ja-JP" sz="1292" dirty="0">
                <a:solidFill>
                  <a:schemeClr val="tx1"/>
                </a:solidFill>
                <a:latin typeface="Meiryo UI" panose="020B0604030504040204" pitchFamily="50" charset="-128"/>
                <a:ea typeface="Meiryo UI" panose="020B0604030504040204" pitchFamily="50" charset="-128"/>
              </a:rPr>
              <a:t>19</a:t>
            </a:r>
            <a:r>
              <a:rPr lang="ja-JP" altLang="en-US" sz="1292" dirty="0">
                <a:solidFill>
                  <a:schemeClr val="tx1"/>
                </a:solidFill>
                <a:latin typeface="Meiryo UI" panose="020B0604030504040204" pitchFamily="50" charset="-128"/>
                <a:ea typeface="Meiryo UI" panose="020B0604030504040204" pitchFamily="50" charset="-128"/>
              </a:rPr>
              <a:t>団体</a:t>
            </a:r>
            <a:r>
              <a:rPr lang="en-US" altLang="ja-JP" sz="1292" dirty="0">
                <a:solidFill>
                  <a:schemeClr val="tx1"/>
                </a:solidFill>
                <a:latin typeface="Meiryo UI" panose="020B0604030504040204" pitchFamily="50" charset="-128"/>
                <a:ea typeface="Meiryo UI" panose="020B0604030504040204" pitchFamily="50" charset="-128"/>
              </a:rPr>
              <a:t>23</a:t>
            </a:r>
            <a:r>
              <a:rPr lang="ja-JP" altLang="en-US" sz="1292" dirty="0">
                <a:solidFill>
                  <a:schemeClr val="tx1"/>
                </a:solidFill>
                <a:latin typeface="Meiryo UI" panose="020B0604030504040204" pitchFamily="50" charset="-128"/>
                <a:ea typeface="Meiryo UI" panose="020B0604030504040204" pitchFamily="50" charset="-128"/>
              </a:rPr>
              <a:t>プログラム（大阪市外</a:t>
            </a:r>
            <a:r>
              <a:rPr lang="en-US" altLang="ja-JP" sz="1292" dirty="0">
                <a:solidFill>
                  <a:schemeClr val="tx1"/>
                </a:solidFill>
                <a:latin typeface="Meiryo UI" panose="020B0604030504040204" pitchFamily="50" charset="-128"/>
                <a:ea typeface="Meiryo UI" panose="020B0604030504040204" pitchFamily="50" charset="-128"/>
              </a:rPr>
              <a:t>6</a:t>
            </a:r>
            <a:r>
              <a:rPr lang="ja-JP" altLang="en-US" sz="1292" dirty="0">
                <a:solidFill>
                  <a:schemeClr val="tx1"/>
                </a:solidFill>
                <a:latin typeface="Meiryo UI" panose="020B0604030504040204" pitchFamily="50" charset="-128"/>
                <a:ea typeface="Meiryo UI" panose="020B0604030504040204" pitchFamily="50" charset="-128"/>
              </a:rPr>
              <a:t>団体</a:t>
            </a:r>
            <a:r>
              <a:rPr lang="en-US" altLang="ja-JP" sz="1292" dirty="0">
                <a:solidFill>
                  <a:schemeClr val="tx1"/>
                </a:solidFill>
                <a:latin typeface="Meiryo UI" panose="020B0604030504040204" pitchFamily="50" charset="-128"/>
                <a:ea typeface="Meiryo UI" panose="020B0604030504040204" pitchFamily="50" charset="-128"/>
              </a:rPr>
              <a:t>7</a:t>
            </a:r>
            <a:r>
              <a:rPr lang="ja-JP" altLang="en-US" sz="1292" dirty="0">
                <a:solidFill>
                  <a:schemeClr val="tx1"/>
                </a:solidFill>
                <a:latin typeface="Meiryo UI" panose="020B0604030504040204" pitchFamily="50" charset="-128"/>
                <a:ea typeface="Meiryo UI" panose="020B0604030504040204" pitchFamily="50" charset="-128"/>
              </a:rPr>
              <a:t>プ</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ラグラムを含む）となった。</a:t>
            </a:r>
            <a:endParaRPr lang="en-US" altLang="ja-JP" sz="1292"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sng"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sng" strike="noStrike" kern="1200" cap="none" spc="0" normalizeH="0" baseline="0" noProof="0" dirty="0">
                <a:ln>
                  <a:noFill/>
                </a:ln>
                <a:solidFill>
                  <a:prstClr val="black"/>
                </a:solidFill>
                <a:effectLst/>
                <a:uLnTx/>
                <a:uFillTx/>
                <a:latin typeface="Meiryo UI"/>
                <a:ea typeface="Meiryo UI"/>
                <a:cs typeface="+mn-cs"/>
              </a:rPr>
              <a:t>大阪マラソン</a:t>
            </a:r>
            <a:r>
              <a:rPr kumimoji="1" lang="en-US" altLang="ja-JP" sz="1292" b="0" i="0" u="sng"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元気あふれる大阪を世界に発信するため、</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世界トップレベルの市民マラソンを目指して、大阪マラソンを実施。</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大阪の秋の風物詩として定着。</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p:cNvSpPr txBox="1"/>
          <p:nvPr/>
        </p:nvSpPr>
        <p:spPr>
          <a:xfrm>
            <a:off x="260316" y="534873"/>
            <a:ext cx="631935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３</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都市魅力の向上、発信</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観光資源）</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24" name="グラフ 23"/>
          <p:cNvGraphicFramePr/>
          <p:nvPr>
            <p:extLst>
              <p:ext uri="{D42A27DB-BD31-4B8C-83A1-F6EECF244321}">
                <p14:modId xmlns:p14="http://schemas.microsoft.com/office/powerpoint/2010/main" val="179362826"/>
              </p:ext>
            </p:extLst>
          </p:nvPr>
        </p:nvGraphicFramePr>
        <p:xfrm>
          <a:off x="5432319" y="1380714"/>
          <a:ext cx="2990832" cy="1260457"/>
        </p:xfrm>
        <a:graphic>
          <a:graphicData uri="http://schemas.openxmlformats.org/drawingml/2006/chart">
            <c:chart xmlns:c="http://schemas.openxmlformats.org/drawingml/2006/chart" xmlns:r="http://schemas.openxmlformats.org/officeDocument/2006/relationships" r:id="rId6"/>
          </a:graphicData>
        </a:graphic>
      </p:graphicFrame>
      <p:sp>
        <p:nvSpPr>
          <p:cNvPr id="25" name="テキスト ボックス 24"/>
          <p:cNvSpPr txBox="1"/>
          <p:nvPr/>
        </p:nvSpPr>
        <p:spPr>
          <a:xfrm>
            <a:off x="5977402" y="1176980"/>
            <a:ext cx="1996624"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光の饗宴参加者数、経済効果</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219000" y="1270222"/>
            <a:ext cx="889896"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参加者</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万人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680072" y="1230927"/>
            <a:ext cx="889896"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経済</a:t>
            </a:r>
            <a:r>
              <a:rPr lang="ja-JP" altLang="en-US" sz="700" dirty="0">
                <a:latin typeface="Meiryo UI" panose="020B0604030504040204" pitchFamily="50" charset="-128"/>
                <a:ea typeface="Meiryo UI" panose="020B0604030504040204" pitchFamily="50" charset="-128"/>
              </a:rPr>
              <a:t>効果</a:t>
            </a:r>
            <a:r>
              <a:rPr kumimoji="1" lang="en-US" altLang="ja-JP" sz="700" dirty="0" smtClean="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億円</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graphicFrame>
        <p:nvGraphicFramePr>
          <p:cNvPr id="28" name="グラフ 27"/>
          <p:cNvGraphicFramePr/>
          <p:nvPr>
            <p:extLst>
              <p:ext uri="{D42A27DB-BD31-4B8C-83A1-F6EECF244321}">
                <p14:modId xmlns:p14="http://schemas.microsoft.com/office/powerpoint/2010/main" val="2034707354"/>
              </p:ext>
            </p:extLst>
          </p:nvPr>
        </p:nvGraphicFramePr>
        <p:xfrm>
          <a:off x="5336017" y="2980260"/>
          <a:ext cx="2990832" cy="1260457"/>
        </p:xfrm>
        <a:graphic>
          <a:graphicData uri="http://schemas.openxmlformats.org/drawingml/2006/chart">
            <c:chart xmlns:c="http://schemas.openxmlformats.org/drawingml/2006/chart" xmlns:r="http://schemas.openxmlformats.org/officeDocument/2006/relationships" r:id="rId7"/>
          </a:graphicData>
        </a:graphic>
      </p:graphicFrame>
      <p:sp>
        <p:nvSpPr>
          <p:cNvPr id="29" name="テキスト ボックス 28"/>
          <p:cNvSpPr txBox="1"/>
          <p:nvPr/>
        </p:nvSpPr>
        <p:spPr>
          <a:xfrm>
            <a:off x="5148157" y="2977108"/>
            <a:ext cx="889896"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参加者</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777233" y="2666089"/>
            <a:ext cx="2241425"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大阪マラソン　</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参加者数、来場</a:t>
            </a:r>
            <a:r>
              <a:rPr lang="ja-JP" altLang="en-US" sz="1000" dirty="0" smtClean="0">
                <a:latin typeface="Meiryo UI" panose="020B0604030504040204" pitchFamily="50" charset="-128"/>
                <a:ea typeface="Meiryo UI" panose="020B0604030504040204" pitchFamily="50" charset="-128"/>
              </a:rPr>
              <a:t>数等</a:t>
            </a:r>
            <a:endParaRPr lang="ja-JP" altLang="en-US" sz="10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607551" y="2878405"/>
            <a:ext cx="889896"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来場数等</a:t>
            </a:r>
            <a:r>
              <a:rPr lang="en-US" altLang="ja-JP"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万人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665390" y="4133611"/>
            <a:ext cx="1744767" cy="200055"/>
          </a:xfrm>
          <a:prstGeom prst="rect">
            <a:avLst/>
          </a:prstGeom>
          <a:noFill/>
        </p:spPr>
        <p:txBody>
          <a:bodyPr wrap="square" rtlCol="0">
            <a:spAutoFit/>
          </a:bodyPr>
          <a:lstStyle/>
          <a:p>
            <a:r>
              <a:rPr lang="en-US" altLang="ja-JP" sz="700" dirty="0" smtClean="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沿道応援、</a:t>
            </a:r>
            <a:r>
              <a:rPr lang="en-US" altLang="ja-JP" sz="700" dirty="0" smtClean="0">
                <a:latin typeface="Meiryo UI" panose="020B0604030504040204" pitchFamily="50" charset="-128"/>
                <a:ea typeface="Meiryo UI" panose="020B0604030504040204" pitchFamily="50" charset="-128"/>
              </a:rPr>
              <a:t>EXPO</a:t>
            </a:r>
            <a:r>
              <a:rPr lang="ja-JP" altLang="en-US" sz="700" dirty="0" smtClean="0">
                <a:latin typeface="Meiryo UI" panose="020B0604030504040204" pitchFamily="50" charset="-128"/>
                <a:ea typeface="Meiryo UI" panose="020B0604030504040204" pitchFamily="50" charset="-128"/>
              </a:rPr>
              <a:t>来場数</a:t>
            </a:r>
            <a:endParaRPr kumimoji="1" lang="ja-JP" altLang="en-US" sz="7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124</a:t>
            </a:fld>
            <a:endParaRPr lang="ja-JP" altLang="en-US"/>
          </a:p>
        </p:txBody>
      </p:sp>
    </p:spTree>
    <p:extLst>
      <p:ext uri="{BB962C8B-B14F-4D97-AF65-F5344CB8AC3E}">
        <p14:creationId xmlns:p14="http://schemas.microsoft.com/office/powerpoint/2010/main" val="14580329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05"/>
          <p:cNvSpPr>
            <a:spLocks noChangeArrowheads="1"/>
          </p:cNvSpPr>
          <p:nvPr/>
        </p:nvSpPr>
        <p:spPr bwMode="auto">
          <a:xfrm>
            <a:off x="596086" y="2057274"/>
            <a:ext cx="4601959" cy="2341866"/>
          </a:xfrm>
          <a:prstGeom prst="rect">
            <a:avLst/>
          </a:prstGeom>
          <a:solidFill>
            <a:schemeClr val="accent1">
              <a:lumMod val="40000"/>
              <a:lumOff val="60000"/>
              <a:alpha val="50195"/>
            </a:schemeClr>
          </a:solidFill>
          <a:ln w="25400">
            <a:solidFill>
              <a:srgbClr val="002060"/>
            </a:solidFill>
            <a:miter lim="800000"/>
            <a:headEnd/>
            <a:tailEnd/>
          </a:ln>
        </p:spPr>
        <p:txBody>
          <a:bodyPr wrap="square" anchor="ct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5" name="テキスト ボックス 16"/>
          <p:cNvSpPr txBox="1"/>
          <p:nvPr/>
        </p:nvSpPr>
        <p:spPr>
          <a:xfrm>
            <a:off x="446607" y="1647988"/>
            <a:ext cx="5385272" cy="398769"/>
          </a:xfrm>
          <a:prstGeom prst="rect">
            <a:avLst/>
          </a:prstGeom>
          <a:noFill/>
          <a:ln w="38100">
            <a:no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ＰＭＯ事業導入前の状況：ポテンシャルを活かしきれていない</a:t>
            </a:r>
            <a:endParaRPr kumimoji="0" lang="en-US" altLang="ja-JP" sz="1292"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Rectangle 105"/>
          <p:cNvSpPr>
            <a:spLocks noChangeArrowheads="1"/>
          </p:cNvSpPr>
          <p:nvPr/>
        </p:nvSpPr>
        <p:spPr bwMode="auto">
          <a:xfrm>
            <a:off x="488441" y="1881674"/>
            <a:ext cx="5649231" cy="2558769"/>
          </a:xfrm>
          <a:prstGeom prst="roundRect">
            <a:avLst>
              <a:gd name="adj" fmla="val 6184"/>
            </a:avLst>
          </a:prstGeom>
          <a:grpFill/>
          <a:ln w="25400">
            <a:noFill/>
            <a:miter lim="800000"/>
            <a:headEnd/>
            <a:tailEnd/>
          </a:ln>
        </p:spPr>
        <p:txBody>
          <a:bodyPr wrap="square" anchor="ct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latin typeface="Calibri"/>
              <a:ea typeface="ＭＳ Ｐゴシック" panose="020B0600070205080204" pitchFamily="50" charset="-128"/>
              <a:cs typeface="+mn-cs"/>
            </a:endParaRPr>
          </a:p>
        </p:txBody>
      </p:sp>
      <p:sp>
        <p:nvSpPr>
          <p:cNvPr id="38" name="正方形/長方形 37"/>
          <p:cNvSpPr/>
          <p:nvPr/>
        </p:nvSpPr>
        <p:spPr>
          <a:xfrm>
            <a:off x="3039292" y="2228572"/>
            <a:ext cx="1927385" cy="855497"/>
          </a:xfrm>
          <a:prstGeom prst="rect">
            <a:avLst/>
          </a:prstGeom>
          <a:solidFill>
            <a:schemeClr val="bg1">
              <a:lumMod val="65000"/>
            </a:schemeClr>
          </a:solidFill>
          <a:ln w="25400" cap="flat" cmpd="sng" algn="ctr">
            <a:solidFill>
              <a:schemeClr val="tx1">
                <a:lumMod val="75000"/>
                <a:lumOff val="25000"/>
              </a:schemeClr>
            </a:solidFill>
            <a:prstDash val="solid"/>
          </a:ln>
          <a:effectLst/>
        </p:spPr>
        <p:txBody>
          <a:bodyPr wrap="square" lIns="33231" tIns="33231" rIns="33231" bIns="33231" rtlCol="0" anchor="ctr" anchorCtr="1"/>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0" lang="en-US" altLang="ja-JP"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r>
              <a:rPr kumimoji="0" lang="en-US" altLang="ja-JP"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ノウハウも収入も</a:t>
            </a:r>
            <a:endParaRPr kumimoji="0" lang="en-US" altLang="ja-JP" sz="1108"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ないため、</a:t>
            </a:r>
            <a:endParaRPr kumimoji="0" lang="en-US" altLang="ja-JP" sz="1108"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投資ができない</a:t>
            </a:r>
          </a:p>
        </p:txBody>
      </p:sp>
      <p:sp>
        <p:nvSpPr>
          <p:cNvPr id="48" name="角丸四角形 47"/>
          <p:cNvSpPr/>
          <p:nvPr/>
        </p:nvSpPr>
        <p:spPr>
          <a:xfrm>
            <a:off x="5720622" y="1882783"/>
            <a:ext cx="2992556" cy="2519102"/>
          </a:xfrm>
          <a:prstGeom prst="roundRect">
            <a:avLst>
              <a:gd name="adj" fmla="val 7386"/>
            </a:avLst>
          </a:prstGeom>
          <a:solidFill>
            <a:schemeClr val="accent1">
              <a:lumMod val="40000"/>
              <a:lumOff val="60000"/>
              <a:alpha val="50195"/>
            </a:schemeClr>
          </a:solidFill>
          <a:ln w="25400">
            <a:solidFill>
              <a:srgbClr val="002060"/>
            </a:solidFill>
            <a:miter lim="800000"/>
            <a:headEnd/>
            <a:tailEnd/>
          </a:ln>
        </p:spPr>
        <p:txBody>
          <a:bodyPr wrap="square" anchor="t"/>
          <a:lstStyle/>
          <a:p>
            <a:pPr marL="0" marR="0" lvl="0" indent="0" algn="ctr" defTabSz="974831"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潜在するポテンシャル</a:t>
            </a:r>
            <a:endPar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16"/>
          <p:cNvSpPr txBox="1"/>
          <p:nvPr/>
        </p:nvSpPr>
        <p:spPr>
          <a:xfrm>
            <a:off x="1889391" y="4507978"/>
            <a:ext cx="3588923" cy="319639"/>
          </a:xfrm>
          <a:prstGeom prst="rect">
            <a:avLst/>
          </a:prstGeom>
          <a:noFill/>
          <a:ln w="38100">
            <a:noFill/>
          </a:ln>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民間事業者のノウハウ・資金力投入</a:t>
            </a:r>
            <a:endParaRPr kumimoji="0" lang="en-US" altLang="ja-JP" sz="1477"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 name="正方形/長方形 49"/>
          <p:cNvSpPr/>
          <p:nvPr/>
        </p:nvSpPr>
        <p:spPr>
          <a:xfrm>
            <a:off x="5831882" y="2233962"/>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圧倒的なシンボル（天守閣）</a:t>
            </a:r>
          </a:p>
        </p:txBody>
      </p:sp>
      <p:sp>
        <p:nvSpPr>
          <p:cNvPr id="51" name="正方形/長方形 50"/>
          <p:cNvSpPr/>
          <p:nvPr/>
        </p:nvSpPr>
        <p:spPr>
          <a:xfrm>
            <a:off x="5831881" y="2655794"/>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豊富な歴史資産</a:t>
            </a:r>
          </a:p>
        </p:txBody>
      </p:sp>
      <p:sp>
        <p:nvSpPr>
          <p:cNvPr id="52" name="正方形/長方形 51"/>
          <p:cNvSpPr/>
          <p:nvPr/>
        </p:nvSpPr>
        <p:spPr>
          <a:xfrm>
            <a:off x="5831882" y="3077627"/>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貴重な都心の大規模緑地・水辺空間</a:t>
            </a:r>
          </a:p>
        </p:txBody>
      </p:sp>
      <p:sp>
        <p:nvSpPr>
          <p:cNvPr id="53" name="右矢印 52"/>
          <p:cNvSpPr/>
          <p:nvPr/>
        </p:nvSpPr>
        <p:spPr>
          <a:xfrm rot="5400000">
            <a:off x="268093" y="5038241"/>
            <a:ext cx="1661538" cy="564923"/>
          </a:xfrm>
          <a:prstGeom prst="rightArrow">
            <a:avLst>
              <a:gd name="adj1" fmla="val 50000"/>
              <a:gd name="adj2" fmla="val 3992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prstClr val="white"/>
              </a:solidFill>
              <a:effectLst/>
              <a:uLnTx/>
              <a:uFillTx/>
              <a:latin typeface="Meiryo UI"/>
              <a:ea typeface="Meiryo UI"/>
              <a:cs typeface="+mn-cs"/>
            </a:endParaRPr>
          </a:p>
        </p:txBody>
      </p:sp>
      <p:sp>
        <p:nvSpPr>
          <p:cNvPr id="54" name="角丸四角形 53"/>
          <p:cNvSpPr/>
          <p:nvPr/>
        </p:nvSpPr>
        <p:spPr>
          <a:xfrm>
            <a:off x="5232929" y="4441717"/>
            <a:ext cx="3492077" cy="1753183"/>
          </a:xfrm>
          <a:prstGeom prst="roundRect">
            <a:avLst>
              <a:gd name="adj" fmla="val 9643"/>
            </a:avLst>
          </a:prstGeom>
          <a:solidFill>
            <a:schemeClr val="accent1">
              <a:lumMod val="40000"/>
              <a:lumOff val="60000"/>
              <a:alpha val="50195"/>
            </a:schemeClr>
          </a:solidFill>
          <a:ln w="25400">
            <a:solidFill>
              <a:srgbClr val="002060"/>
            </a:solidFill>
            <a:miter lim="800000"/>
            <a:headEnd/>
            <a:tailEnd/>
          </a:ln>
        </p:spPr>
        <p:txBody>
          <a:bodyPr wrap="square" anchor="t"/>
          <a:lstStyle/>
          <a:p>
            <a:pPr marL="0" marR="0" lvl="0" indent="0" algn="ctr" defTabSz="974831"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官民連携の仕組み（</a:t>
            </a:r>
            <a:r>
              <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PMO</a:t>
            </a: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事業）を導入</a:t>
            </a:r>
            <a:endPar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5" name="正方形/長方形 54"/>
          <p:cNvSpPr/>
          <p:nvPr/>
        </p:nvSpPr>
        <p:spPr>
          <a:xfrm>
            <a:off x="5831881" y="3504995"/>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交通至便な立地</a:t>
            </a:r>
          </a:p>
        </p:txBody>
      </p:sp>
      <p:sp>
        <p:nvSpPr>
          <p:cNvPr id="56" name="正方形/長方形 55"/>
          <p:cNvSpPr/>
          <p:nvPr/>
        </p:nvSpPr>
        <p:spPr>
          <a:xfrm>
            <a:off x="5831881" y="3944877"/>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大阪城ホール、太陽の広場などの集客力</a:t>
            </a:r>
          </a:p>
        </p:txBody>
      </p:sp>
      <p:sp>
        <p:nvSpPr>
          <p:cNvPr id="57" name="左右矢印 56"/>
          <p:cNvSpPr/>
          <p:nvPr/>
        </p:nvSpPr>
        <p:spPr>
          <a:xfrm>
            <a:off x="5232930" y="3055045"/>
            <a:ext cx="461624" cy="328691"/>
          </a:xfrm>
          <a:prstGeom prst="leftRightArrow">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58" name="直線矢印コネクタ 57"/>
          <p:cNvCxnSpPr/>
          <p:nvPr/>
        </p:nvCxnSpPr>
        <p:spPr>
          <a:xfrm flipH="1">
            <a:off x="1381326" y="4633488"/>
            <a:ext cx="531692" cy="0"/>
          </a:xfrm>
          <a:prstGeom prst="straightConnector1">
            <a:avLst/>
          </a:prstGeom>
          <a:ln w="53975">
            <a:solidFill>
              <a:schemeClr val="tx1">
                <a:lumMod val="75000"/>
                <a:lumOff val="25000"/>
              </a:schemeClr>
            </a:solidFill>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566070" y="6224291"/>
            <a:ext cx="5084308" cy="376385"/>
          </a:xfrm>
          <a:prstGeom prst="rect">
            <a:avLst/>
          </a:prstGeom>
          <a:noFill/>
          <a:ln w="38100">
            <a:noFill/>
          </a:ln>
        </p:spPr>
        <p:txBody>
          <a:bodyPr wrap="square" anchor="ctr">
            <a:spAutoFit/>
          </a:body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ポテンシャルの最大活用（管理から活用へ）</a:t>
            </a:r>
          </a:p>
        </p:txBody>
      </p:sp>
      <p:sp>
        <p:nvSpPr>
          <p:cNvPr id="60" name="正方形/長方形 59"/>
          <p:cNvSpPr/>
          <p:nvPr/>
        </p:nvSpPr>
        <p:spPr>
          <a:xfrm>
            <a:off x="5486401" y="4774169"/>
            <a:ext cx="3122201" cy="3819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長期運営（</a:t>
            </a:r>
            <a:r>
              <a:rPr kumimoji="1" lang="en-US" altLang="ja-JP"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a:t>
            </a:r>
            <a:r>
              <a:rPr kumimoji="1" lang="ja-JP" altLang="en-US"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年間）</a:t>
            </a:r>
            <a:endParaRPr kumimoji="1" lang="en-US" altLang="ja-JP"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1" name="正方形/長方形 60"/>
          <p:cNvSpPr/>
          <p:nvPr/>
        </p:nvSpPr>
        <p:spPr>
          <a:xfrm>
            <a:off x="5486400" y="5223558"/>
            <a:ext cx="3122201" cy="3819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収入確保（施設整備、イベント実施）</a:t>
            </a:r>
            <a:endParaRPr kumimoji="1" lang="en-US" altLang="ja-JP"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2" name="正方形/長方形 61"/>
          <p:cNvSpPr/>
          <p:nvPr/>
        </p:nvSpPr>
        <p:spPr>
          <a:xfrm>
            <a:off x="5486401" y="5672949"/>
            <a:ext cx="3122201" cy="3819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大きな裁量（行為許可、一括管理）</a:t>
            </a:r>
          </a:p>
        </p:txBody>
      </p:sp>
      <p:sp>
        <p:nvSpPr>
          <p:cNvPr id="3" name="正方形/長方形 2"/>
          <p:cNvSpPr/>
          <p:nvPr/>
        </p:nvSpPr>
        <p:spPr>
          <a:xfrm>
            <a:off x="836427" y="2232968"/>
            <a:ext cx="1927385" cy="855497"/>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・既存施設の活用や新規施設整備、基盤整備等が実施できない</a:t>
            </a:r>
          </a:p>
        </p:txBody>
      </p:sp>
      <p:sp>
        <p:nvSpPr>
          <p:cNvPr id="70" name="正方形/長方形 69"/>
          <p:cNvSpPr/>
          <p:nvPr/>
        </p:nvSpPr>
        <p:spPr>
          <a:xfrm>
            <a:off x="836427" y="3310461"/>
            <a:ext cx="1927385" cy="855497"/>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8"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滞在時間が伸びない</a:t>
            </a:r>
            <a:endParaRPr kumimoji="0" lang="en-US" altLang="ja-JP" sz="1108"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・リピーターを獲得できない</a:t>
            </a:r>
            <a:endParaRPr kumimoji="0" lang="en-US" altLang="ja-JP" sz="1108"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・お金を使う場所がない</a:t>
            </a:r>
            <a:endParaRPr kumimoji="0" lang="en-US" altLang="ja-JP" sz="1108"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・来園者数や収益が頭打ち</a:t>
            </a:r>
          </a:p>
        </p:txBody>
      </p:sp>
      <p:sp>
        <p:nvSpPr>
          <p:cNvPr id="71" name="正方形/長方形 70"/>
          <p:cNvSpPr/>
          <p:nvPr/>
        </p:nvSpPr>
        <p:spPr>
          <a:xfrm>
            <a:off x="3039292" y="3310461"/>
            <a:ext cx="1927385" cy="855497"/>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8"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公園全体で支出が収入を上回っている（赤字）</a:t>
            </a:r>
          </a:p>
        </p:txBody>
      </p:sp>
      <p:grpSp>
        <p:nvGrpSpPr>
          <p:cNvPr id="45" name="グループ化 44"/>
          <p:cNvGrpSpPr/>
          <p:nvPr/>
        </p:nvGrpSpPr>
        <p:grpSpPr>
          <a:xfrm>
            <a:off x="693961" y="2987582"/>
            <a:ext cx="4407369" cy="598154"/>
            <a:chOff x="286136" y="5183223"/>
            <a:chExt cx="5029924" cy="682240"/>
          </a:xfrm>
          <a:solidFill>
            <a:schemeClr val="accent1">
              <a:lumMod val="75000"/>
            </a:schemeClr>
          </a:solidFill>
        </p:grpSpPr>
        <p:sp>
          <p:nvSpPr>
            <p:cNvPr id="46" name="AutoShape 1089"/>
            <p:cNvSpPr>
              <a:spLocks noChangeArrowheads="1"/>
            </p:cNvSpPr>
            <p:nvPr/>
          </p:nvSpPr>
          <p:spPr bwMode="auto">
            <a:xfrm rot="5400000" flipH="1">
              <a:off x="4675740" y="5214506"/>
              <a:ext cx="671603" cy="609037"/>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latin typeface="Calibri"/>
                <a:ea typeface="ＭＳ Ｐゴシック" panose="020B0600070205080204" pitchFamily="50" charset="-128"/>
                <a:cs typeface="+mn-cs"/>
              </a:endParaRPr>
            </a:p>
          </p:txBody>
        </p:sp>
        <p:sp>
          <p:nvSpPr>
            <p:cNvPr id="47" name="AutoShape 1091"/>
            <p:cNvSpPr>
              <a:spLocks noChangeArrowheads="1"/>
            </p:cNvSpPr>
            <p:nvPr/>
          </p:nvSpPr>
          <p:spPr bwMode="auto">
            <a:xfrm rot="16200000" flipH="1">
              <a:off x="254853" y="5225143"/>
              <a:ext cx="671603" cy="609037"/>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latin typeface="Calibri"/>
                <a:ea typeface="ＭＳ Ｐゴシック" panose="020B0600070205080204" pitchFamily="50" charset="-128"/>
                <a:cs typeface="+mn-cs"/>
              </a:endParaRPr>
            </a:p>
          </p:txBody>
        </p:sp>
      </p:grpSp>
      <p:grpSp>
        <p:nvGrpSpPr>
          <p:cNvPr id="42" name="グループ化 41"/>
          <p:cNvGrpSpPr/>
          <p:nvPr/>
        </p:nvGrpSpPr>
        <p:grpSpPr>
          <a:xfrm>
            <a:off x="2567057" y="2083941"/>
            <a:ext cx="664616" cy="2267982"/>
            <a:chOff x="2107935" y="4365103"/>
            <a:chExt cx="610283" cy="2402839"/>
          </a:xfrm>
          <a:solidFill>
            <a:schemeClr val="accent1">
              <a:lumMod val="75000"/>
            </a:schemeClr>
          </a:solidFill>
        </p:grpSpPr>
        <p:sp>
          <p:nvSpPr>
            <p:cNvPr id="43" name="AutoShape 1087"/>
            <p:cNvSpPr>
              <a:spLocks noChangeArrowheads="1"/>
            </p:cNvSpPr>
            <p:nvPr/>
          </p:nvSpPr>
          <p:spPr bwMode="auto">
            <a:xfrm flipH="1">
              <a:off x="2107935" y="4365103"/>
              <a:ext cx="610282" cy="647162"/>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AutoShape 1088"/>
            <p:cNvSpPr>
              <a:spLocks noChangeArrowheads="1"/>
            </p:cNvSpPr>
            <p:nvPr/>
          </p:nvSpPr>
          <p:spPr bwMode="auto">
            <a:xfrm rot="10800000" flipH="1">
              <a:off x="2107936" y="6120780"/>
              <a:ext cx="610282" cy="647162"/>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37" name="テキスト ボックス 36"/>
          <p:cNvSpPr txBox="1"/>
          <p:nvPr/>
        </p:nvSpPr>
        <p:spPr>
          <a:xfrm>
            <a:off x="446607" y="725657"/>
            <a:ext cx="8126253"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○大阪城公園パークマネジメント（</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PMO</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5" name="直線コネクタ 64"/>
          <p:cNvCxnSpPr/>
          <p:nvPr/>
        </p:nvCxnSpPr>
        <p:spPr>
          <a:xfrm>
            <a:off x="270457" y="6990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60316" y="351989"/>
            <a:ext cx="6987810"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３</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都市魅力の向上、発信</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公共空間の活用）</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3" name="図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910" y="4881953"/>
            <a:ext cx="1597146" cy="1063385"/>
          </a:xfrm>
          <a:prstGeom prst="rect">
            <a:avLst/>
          </a:prstGeom>
          <a:ln w="25400">
            <a:noFill/>
            <a:prstDash val="sysDot"/>
          </a:ln>
        </p:spPr>
      </p:pic>
      <p:sp>
        <p:nvSpPr>
          <p:cNvPr id="64" name="正方形/長方形 63"/>
          <p:cNvSpPr/>
          <p:nvPr/>
        </p:nvSpPr>
        <p:spPr>
          <a:xfrm>
            <a:off x="3227460" y="4721040"/>
            <a:ext cx="1499889" cy="374461"/>
          </a:xfrm>
          <a:prstGeom prst="rect">
            <a:avLst/>
          </a:prstGeom>
        </p:spPr>
        <p:txBody>
          <a:bodyPr wrap="square">
            <a:spAutoFit/>
          </a:bodyPr>
          <a:lstStyle/>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MIRAIZA</a:t>
            </a:r>
            <a:r>
              <a:rPr kumimoji="1" lang="ja-JP" altLang="en-US" sz="738" b="1" i="0" u="none" strike="noStrike" kern="1200" cap="none" spc="0" normalizeH="0" baseline="0" noProof="0" dirty="0">
                <a:ln>
                  <a:noFill/>
                </a:ln>
                <a:solidFill>
                  <a:prstClr val="black"/>
                </a:solidFill>
                <a:effectLst/>
                <a:uLnTx/>
                <a:uFillTx/>
                <a:latin typeface="ＭＳ Ｐゴシック"/>
                <a:ea typeface="Meiryo UI"/>
                <a:cs typeface="+mn-cs"/>
              </a:rPr>
              <a:t>　</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OSAKA-JO</a:t>
            </a:r>
            <a:endPar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10</a:t>
            </a:r>
            <a:r>
              <a:rPr kumimoji="1" lang="ja-JP" altLang="en-US" sz="738" b="1" i="0" u="none" strike="noStrike" kern="1200" cap="none" spc="0" normalizeH="0" baseline="0" noProof="0" dirty="0">
                <a:ln>
                  <a:noFill/>
                </a:ln>
                <a:solidFill>
                  <a:prstClr val="black"/>
                </a:solidFill>
                <a:effectLst/>
                <a:uLnTx/>
                <a:uFillTx/>
                <a:latin typeface="ＭＳ Ｐゴシック"/>
                <a:ea typeface="Meiryo UI"/>
                <a:cs typeface="+mn-cs"/>
              </a:rPr>
              <a:t>月</a:t>
            </a:r>
            <a:r>
              <a:rPr kumimoji="1" lang="ja-JP" altLang="ja-JP" sz="738" b="1" i="0" u="none" strike="noStrike" kern="1200" cap="none" spc="0" normalizeH="0" baseline="0" noProof="0" dirty="0">
                <a:ln>
                  <a:noFill/>
                </a:ln>
                <a:solidFill>
                  <a:prstClr val="black"/>
                </a:solidFill>
                <a:effectLst/>
                <a:uLnTx/>
                <a:uFillTx/>
                <a:latin typeface="ＭＳ Ｐゴシック"/>
                <a:ea typeface="Meiryo UI"/>
                <a:cs typeface="+mn-cs"/>
              </a:rPr>
              <a:t>オープン</a:t>
            </a:r>
            <a:endPar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メイリオ" panose="020B0604030504040204" pitchFamily="50" charset="-128"/>
            </a:endParaRPr>
          </a:p>
        </p:txBody>
      </p:sp>
      <p:pic>
        <p:nvPicPr>
          <p:cNvPr id="66" name="図 6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28038" y="4888916"/>
            <a:ext cx="1908102" cy="1063385"/>
          </a:xfrm>
          <a:prstGeom prst="rect">
            <a:avLst/>
          </a:prstGeom>
          <a:ln w="25400">
            <a:noFill/>
            <a:prstDash val="sysDot"/>
          </a:ln>
          <a:effectLst/>
        </p:spPr>
      </p:pic>
      <p:sp>
        <p:nvSpPr>
          <p:cNvPr id="67" name="正方形/長方形 66"/>
          <p:cNvSpPr/>
          <p:nvPr/>
        </p:nvSpPr>
        <p:spPr>
          <a:xfrm>
            <a:off x="1360099" y="4724717"/>
            <a:ext cx="1781778" cy="374461"/>
          </a:xfrm>
          <a:prstGeom prst="rect">
            <a:avLst/>
          </a:prstGeom>
        </p:spPr>
        <p:txBody>
          <a:bodyPr wrap="square">
            <a:spAutoFit/>
          </a:bodyPr>
          <a:lstStyle/>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JO-TERRACE</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p>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年６月オープン</a:t>
            </a:r>
            <a:endPar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264760" y="1023710"/>
            <a:ext cx="8633580" cy="646067"/>
          </a:xfrm>
          <a:prstGeom prst="roundRect">
            <a:avLst>
              <a:gd name="adj" fmla="val 13437"/>
            </a:avLst>
          </a:prstGeom>
          <a:no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大阪城公園はポテンシャルを活かしきれていない状態であったが、ＰＭＯ事業導入により、</a:t>
            </a:r>
            <a:r>
              <a:rPr kumimoji="0" lang="ja-JP" altLang="en-US" sz="1600" b="1" kern="0" dirty="0">
                <a:solidFill>
                  <a:prstClr val="black"/>
                </a:solidFill>
                <a:latin typeface="メイリオ" panose="020B0604030504040204" pitchFamily="50" charset="-128"/>
                <a:ea typeface="メイリオ" panose="020B0604030504040204" pitchFamily="50" charset="-128"/>
              </a:rPr>
              <a:t>民間事業者</a:t>
            </a:r>
            <a:r>
              <a:rPr kumimoji="0" lang="ja-JP" altLang="en-US" sz="1600" b="1" kern="0" dirty="0" smtClean="0">
                <a:solidFill>
                  <a:prstClr val="black"/>
                </a:solidFill>
                <a:latin typeface="メイリオ" panose="020B0604030504040204" pitchFamily="50" charset="-128"/>
                <a:ea typeface="メイリオ" panose="020B0604030504040204" pitchFamily="50" charset="-128"/>
              </a:rPr>
              <a:t>のノウハウ</a:t>
            </a:r>
            <a:r>
              <a:rPr kumimoji="0" lang="ja-JP" altLang="en-US" sz="1600" b="1" kern="0" dirty="0">
                <a:solidFill>
                  <a:prstClr val="black"/>
                </a:solidFill>
                <a:latin typeface="メイリオ" panose="020B0604030504040204" pitchFamily="50" charset="-128"/>
                <a:ea typeface="メイリオ" panose="020B0604030504040204" pitchFamily="50" charset="-128"/>
              </a:rPr>
              <a:t>・</a:t>
            </a:r>
            <a:r>
              <a:rPr kumimoji="0" lang="ja-JP" altLang="en-US" sz="1600" b="1" kern="0" dirty="0" smtClean="0">
                <a:solidFill>
                  <a:prstClr val="black"/>
                </a:solidFill>
                <a:latin typeface="メイリオ" panose="020B0604030504040204" pitchFamily="50" charset="-128"/>
                <a:ea typeface="メイリオ" panose="020B0604030504040204" pitchFamily="50" charset="-128"/>
              </a:rPr>
              <a:t>資金力を投入。</a:t>
            </a:r>
            <a:endParaRPr kumimoji="0" lang="en-US" altLang="ja-JP" sz="1600" b="1" kern="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125</a:t>
            </a:fld>
            <a:endParaRPr lang="ja-JP" altLang="en-US"/>
          </a:p>
        </p:txBody>
      </p:sp>
    </p:spTree>
    <p:extLst>
      <p:ext uri="{BB962C8B-B14F-4D97-AF65-F5344CB8AC3E}">
        <p14:creationId xmlns:p14="http://schemas.microsoft.com/office/powerpoint/2010/main" val="224961315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rot="5400000">
            <a:off x="1287587" y="2729550"/>
            <a:ext cx="377380" cy="498462"/>
          </a:xfrm>
          <a:prstGeom prst="rightArrow">
            <a:avLst>
              <a:gd name="adj1" fmla="val 50000"/>
              <a:gd name="adj2" fmla="val 3992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prstClr val="white"/>
              </a:solidFill>
              <a:effectLst/>
              <a:uLnTx/>
              <a:uFillTx/>
              <a:latin typeface="Meiryo UI"/>
              <a:ea typeface="Meiryo UI"/>
              <a:cs typeface="+mn-cs"/>
            </a:endParaRPr>
          </a:p>
        </p:txBody>
      </p:sp>
      <p:sp>
        <p:nvSpPr>
          <p:cNvPr id="6" name="正方形/長方形 5"/>
          <p:cNvSpPr/>
          <p:nvPr/>
        </p:nvSpPr>
        <p:spPr>
          <a:xfrm>
            <a:off x="1129652" y="3692809"/>
            <a:ext cx="7413006" cy="1041202"/>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060" tIns="0" rIns="140081" bIns="33231" rtlCol="0" anchor="b"/>
          <a:lstStyle/>
          <a:p>
            <a:pPr marL="50961" marR="0" lvl="0" indent="0" algn="l" defTabSz="884053" rtl="0" eaLnBrk="1" fontAlgn="auto" latinLnBrk="0" hangingPunct="1">
              <a:lnSpc>
                <a:spcPts val="1569"/>
              </a:lnSpc>
              <a:spcBef>
                <a:spcPts val="0"/>
              </a:spcBef>
              <a:spcAft>
                <a:spcPts val="0"/>
              </a:spcAft>
              <a:buClrTx/>
              <a:buSzTx/>
              <a:buFontTx/>
              <a:buNone/>
              <a:tabLst/>
              <a:defRPr/>
            </a:pPr>
            <a:endParaRPr kumimoji="1" lang="en-US" altLang="ja-JP" sz="1052"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186856" marR="0" lvl="0" indent="-135895" algn="l" defTabSz="884053" rtl="0" eaLnBrk="1" fontAlgn="auto" latinLnBrk="0" hangingPunct="1">
              <a:lnSpc>
                <a:spcPts val="1569"/>
              </a:lnSpc>
              <a:spcBef>
                <a:spcPts val="0"/>
              </a:spcBef>
              <a:spcAft>
                <a:spcPts val="0"/>
              </a:spcAft>
              <a:buClrTx/>
              <a:buSzTx/>
              <a:buFont typeface="Arial" panose="020B0604020202020204" pitchFamily="34" charset="0"/>
              <a:buChar char="•"/>
              <a:tabLst/>
              <a:defRPr/>
            </a:pPr>
            <a:r>
              <a:rPr kumimoji="1" lang="ja-JP" altLang="en-US"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大規模な空間を確保し、天王寺ターミナルからの玄関口として、</a:t>
            </a:r>
            <a:r>
              <a:rPr kumimoji="1" lang="ja-JP" altLang="en-US" sz="105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大阪の代表的な風景となるランドマーク空間を創出</a:t>
            </a:r>
            <a:endParaRPr kumimoji="1" lang="en-US" altLang="ja-JP"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6856" marR="0" lvl="0" indent="-135895" algn="l" defTabSz="884053" rtl="0" eaLnBrk="1" fontAlgn="auto" latinLnBrk="0" hangingPunct="1">
              <a:lnSpc>
                <a:spcPts val="1569"/>
              </a:lnSpc>
              <a:spcBef>
                <a:spcPts val="0"/>
              </a:spcBef>
              <a:spcAft>
                <a:spcPts val="0"/>
              </a:spcAft>
              <a:buClrTx/>
              <a:buSzTx/>
              <a:buFont typeface="Arial" panose="020B0604020202020204" pitchFamily="34" charset="0"/>
              <a:buChar char="•"/>
              <a:tabLst/>
              <a:defRPr/>
            </a:pPr>
            <a:r>
              <a:rPr kumimoji="1" lang="ja-JP" altLang="en-US"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大規模なオープンスペースを設け、</a:t>
            </a:r>
            <a:r>
              <a:rPr kumimoji="1" lang="ja-JP" altLang="ja-JP"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ソフト・ハード両面にわたる工夫を行う</a:t>
            </a:r>
            <a:r>
              <a:rPr kumimoji="1" lang="ja-JP" altLang="en-US"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ことで、</a:t>
            </a:r>
            <a:r>
              <a:rPr kumimoji="1" lang="ja-JP" altLang="ja-JP" sz="105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上質な都市空間</a:t>
            </a:r>
            <a:r>
              <a:rPr kumimoji="1" lang="ja-JP" altLang="en-US" sz="105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を形成</a:t>
            </a:r>
            <a:endParaRPr kumimoji="1" lang="en-US" altLang="ja-JP" sz="105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6856" marR="0" lvl="0" indent="-135895" algn="l" defTabSz="884053" rtl="0" eaLnBrk="1" fontAlgn="auto" latinLnBrk="0" hangingPunct="1">
              <a:lnSpc>
                <a:spcPts val="1569"/>
              </a:lnSpc>
              <a:spcBef>
                <a:spcPts val="0"/>
              </a:spcBef>
              <a:spcAft>
                <a:spcPts val="0"/>
              </a:spcAft>
              <a:buClrTx/>
              <a:buSzTx/>
              <a:buFont typeface="Arial" panose="020B0604020202020204" pitchFamily="34" charset="0"/>
              <a:buChar char="•"/>
              <a:tabLst/>
              <a:defRPr/>
            </a:pPr>
            <a:r>
              <a:rPr kumimoji="1" lang="ja-JP" altLang="ja-JP"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動物園・美術館等</a:t>
            </a:r>
            <a:r>
              <a:rPr kumimoji="1" lang="ja-JP" altLang="en-US"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への</a:t>
            </a:r>
            <a:r>
              <a:rPr kumimoji="1" lang="ja-JP" altLang="ja-JP"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メインゲートと</a:t>
            </a:r>
            <a:r>
              <a:rPr kumimoji="1" lang="ja-JP" altLang="en-US"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r>
              <a:rPr kumimoji="1" lang="ja-JP" altLang="en-US" sz="105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プレショー（期待感）・アフターショー（余韻）を高める空間を創出</a:t>
            </a:r>
            <a:endParaRPr kumimoji="1" lang="en-US" altLang="ja-JP"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6856" marR="0" lvl="0" indent="-135895" algn="l" defTabSz="884053" rtl="0" eaLnBrk="1" fontAlgn="auto" latinLnBrk="0" hangingPunct="1">
              <a:lnSpc>
                <a:spcPts val="1569"/>
              </a:lnSpc>
              <a:spcBef>
                <a:spcPts val="0"/>
              </a:spcBef>
              <a:spcAft>
                <a:spcPts val="0"/>
              </a:spcAft>
              <a:buClrTx/>
              <a:buSzTx/>
              <a:buFont typeface="Arial" panose="020B0604020202020204" pitchFamily="34" charset="0"/>
              <a:buChar char="•"/>
              <a:tabLst/>
              <a:defRPr/>
            </a:pPr>
            <a:r>
              <a:rPr kumimoji="1" lang="ja-JP" altLang="en-US"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多様なイベントの企画・実施・周辺施設や地域との連携への取り組みによって、</a:t>
            </a:r>
            <a:r>
              <a:rPr kumimoji="1" lang="ja-JP" altLang="en-US" sz="105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恒常的な賑わいを創出</a:t>
            </a:r>
            <a:endParaRPr kumimoji="1" lang="ja-JP" altLang="ja-JP" sz="105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955325" y="2846427"/>
            <a:ext cx="2470638" cy="512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44476" rIns="70040" bIns="44476"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投資効果を最大化する、</a:t>
            </a:r>
            <a:endParaRPr kumimoji="1" lang="en-US" altLang="ja-JP"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効果的な事業手法</a:t>
            </a:r>
            <a:endPar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円/楕円 7"/>
          <p:cNvSpPr/>
          <p:nvPr/>
        </p:nvSpPr>
        <p:spPr>
          <a:xfrm>
            <a:off x="555924" y="3201898"/>
            <a:ext cx="1800000" cy="629356"/>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エントランスエリア</a:t>
            </a:r>
            <a:endParaRPr kumimoji="1" lang="en-US" altLang="ja-JP"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活用方針</a:t>
            </a:r>
          </a:p>
        </p:txBody>
      </p:sp>
      <p:sp>
        <p:nvSpPr>
          <p:cNvPr id="9" name="正方形/長方形 8"/>
          <p:cNvSpPr/>
          <p:nvPr/>
        </p:nvSpPr>
        <p:spPr>
          <a:xfrm>
            <a:off x="6054105" y="1851801"/>
            <a:ext cx="2651344" cy="901460"/>
          </a:xfrm>
          <a:prstGeom prst="rect">
            <a:avLst/>
          </a:prstGeom>
          <a:noFill/>
          <a:ln w="38100">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10506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292"/>
              </a:spcBef>
              <a:spcAft>
                <a:spcPts val="292"/>
              </a:spcAft>
              <a:buClrTx/>
              <a:buSzTx/>
              <a:buFontTx/>
              <a:buNone/>
              <a:tabLst/>
              <a:defRPr/>
            </a:pPr>
            <a:r>
              <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r>
              <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884053" rtl="0" eaLnBrk="1" fontAlgn="auto" latinLnBrk="0" hangingPunct="1">
              <a:lnSpc>
                <a:spcPct val="100000"/>
              </a:lnSpc>
              <a:spcBef>
                <a:spcPts val="292"/>
              </a:spcBef>
              <a:spcAft>
                <a:spcPts val="292"/>
              </a:spcAft>
              <a:buClrTx/>
              <a:buSzTx/>
              <a:buFontTx/>
              <a:buNone/>
              <a:tabLst/>
              <a:defRPr/>
            </a:pP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充分な活用ができておらず、</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292"/>
              </a:spcBef>
              <a:spcAft>
                <a:spcPts val="292"/>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ポテンシャルを活かせていない</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p:cNvSpPr/>
          <p:nvPr/>
        </p:nvSpPr>
        <p:spPr>
          <a:xfrm>
            <a:off x="2650629" y="3394942"/>
            <a:ext cx="5301540" cy="341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44476" rIns="0" bIns="44476"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ポテンシャルの最大活用</a:t>
            </a:r>
            <a:r>
              <a:rPr kumimoji="1" lang="ja-JP" altLang="en-US"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（管理から活用へ）</a:t>
            </a:r>
            <a:endPar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円/楕円 10"/>
          <p:cNvSpPr/>
          <p:nvPr/>
        </p:nvSpPr>
        <p:spPr>
          <a:xfrm>
            <a:off x="601347" y="1865887"/>
            <a:ext cx="1804230" cy="791886"/>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エントランスエリアのポテンシャル</a:t>
            </a:r>
          </a:p>
        </p:txBody>
      </p:sp>
      <p:grpSp>
        <p:nvGrpSpPr>
          <p:cNvPr id="12" name="グループ化 11"/>
          <p:cNvGrpSpPr/>
          <p:nvPr/>
        </p:nvGrpSpPr>
        <p:grpSpPr>
          <a:xfrm>
            <a:off x="2500383" y="1851802"/>
            <a:ext cx="2971365" cy="901458"/>
            <a:chOff x="2207715" y="1294321"/>
            <a:chExt cx="3054506" cy="926681"/>
          </a:xfrm>
        </p:grpSpPr>
        <p:sp>
          <p:nvSpPr>
            <p:cNvPr id="13" name="正方形/長方形 12"/>
            <p:cNvSpPr/>
            <p:nvPr/>
          </p:nvSpPr>
          <p:spPr>
            <a:xfrm>
              <a:off x="2207716" y="1294321"/>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豊富な歴史・観光資源、大型ターミナルに近接</a:t>
              </a:r>
            </a:p>
          </p:txBody>
        </p:sp>
        <p:sp>
          <p:nvSpPr>
            <p:cNvPr id="14" name="正方形/長方形 13"/>
            <p:cNvSpPr/>
            <p:nvPr/>
          </p:nvSpPr>
          <p:spPr>
            <a:xfrm>
              <a:off x="2207715" y="1621020"/>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貴重な都心のオープンスペース</a:t>
              </a:r>
            </a:p>
          </p:txBody>
        </p:sp>
        <p:sp>
          <p:nvSpPr>
            <p:cNvPr id="15" name="正方形/長方形 14"/>
            <p:cNvSpPr/>
            <p:nvPr/>
          </p:nvSpPr>
          <p:spPr>
            <a:xfrm>
              <a:off x="2207716" y="1947718"/>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動物園・美術館・日本庭園への玄関口</a:t>
              </a:r>
            </a:p>
          </p:txBody>
        </p:sp>
      </p:grpSp>
      <p:sp>
        <p:nvSpPr>
          <p:cNvPr id="16" name="円/楕円 15"/>
          <p:cNvSpPr/>
          <p:nvPr/>
        </p:nvSpPr>
        <p:spPr>
          <a:xfrm>
            <a:off x="3062994" y="2790092"/>
            <a:ext cx="2744943" cy="543272"/>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5020" rIns="0" bIns="3502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en-US" altLang="ja-JP"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PPP</a:t>
            </a: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事業化）</a:t>
            </a:r>
            <a:endParaRPr kumimoji="1" lang="en-US" altLang="ja-JP"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民間ノウハウの積極的な活用</a:t>
            </a:r>
          </a:p>
        </p:txBody>
      </p:sp>
      <p:cxnSp>
        <p:nvCxnSpPr>
          <p:cNvPr id="17" name="直線矢印コネクタ 16"/>
          <p:cNvCxnSpPr/>
          <p:nvPr/>
        </p:nvCxnSpPr>
        <p:spPr>
          <a:xfrm flipH="1" flipV="1">
            <a:off x="1846385" y="3039986"/>
            <a:ext cx="1030010" cy="0"/>
          </a:xfrm>
          <a:prstGeom prst="straightConnector1">
            <a:avLst/>
          </a:prstGeom>
          <a:ln w="53975">
            <a:solidFill>
              <a:schemeClr val="tx1">
                <a:lumMod val="75000"/>
                <a:lumOff val="25000"/>
              </a:schemeClr>
            </a:solidFill>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18" name="二等辺三角形 17"/>
          <p:cNvSpPr/>
          <p:nvPr/>
        </p:nvSpPr>
        <p:spPr>
          <a:xfrm rot="10800000">
            <a:off x="3347456" y="5009788"/>
            <a:ext cx="413084" cy="202446"/>
          </a:xfrm>
          <a:prstGeom prst="triangle">
            <a:avLst/>
          </a:prstGeom>
          <a:solidFill>
            <a:srgbClr val="FF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p:cNvSpPr/>
          <p:nvPr/>
        </p:nvSpPr>
        <p:spPr>
          <a:xfrm>
            <a:off x="2688698" y="4730884"/>
            <a:ext cx="2286440" cy="341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44476" rIns="0" bIns="44476"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官民連携による取組み</a:t>
            </a:r>
            <a:endPar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左右矢印 19"/>
          <p:cNvSpPr/>
          <p:nvPr/>
        </p:nvSpPr>
        <p:spPr>
          <a:xfrm>
            <a:off x="5553810" y="2106873"/>
            <a:ext cx="451338" cy="399485"/>
          </a:xfrm>
          <a:prstGeom prst="leftRightArrow">
            <a:avLst>
              <a:gd name="adj1" fmla="val 35327"/>
              <a:gd name="adj2" fmla="val 41196"/>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正方形/長方形 21"/>
          <p:cNvSpPr/>
          <p:nvPr/>
        </p:nvSpPr>
        <p:spPr>
          <a:xfrm>
            <a:off x="2673431" y="5147368"/>
            <a:ext cx="5967998" cy="350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b"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民間事業者によるトータルプロデュース</a:t>
            </a:r>
            <a:endParaRPr kumimoji="1" lang="en-US" altLang="ja-JP"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6" name="円/楕円 25"/>
          <p:cNvSpPr/>
          <p:nvPr/>
        </p:nvSpPr>
        <p:spPr>
          <a:xfrm>
            <a:off x="651600" y="5488298"/>
            <a:ext cx="1852760" cy="719425"/>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5020" rIns="0" bIns="3502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運営・維持管理</a:t>
            </a:r>
            <a:endPar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賑わい創出</a:t>
            </a:r>
            <a:endPar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（事業期間</a:t>
            </a:r>
            <a:r>
              <a:rPr kumimoji="1" lang="en-US" altLang="ja-JP"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r>
              <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a:t>
            </a:r>
            <a:endParaRPr kumimoji="1" lang="en-US" altLang="ja-JP"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8" name="正方形/長方形 27"/>
          <p:cNvSpPr/>
          <p:nvPr/>
        </p:nvSpPr>
        <p:spPr>
          <a:xfrm>
            <a:off x="2500564" y="5629020"/>
            <a:ext cx="4245859" cy="774315"/>
          </a:xfrm>
          <a:prstGeom prst="rect">
            <a:avLst/>
          </a:prstGeom>
        </p:spPr>
        <p:txBody>
          <a:bodyPr wrap="square">
            <a:spAutoFit/>
          </a:bodyPr>
          <a:lstStyle/>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資金調達</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テナントの企画・誘致</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公園ランドスケープ・店舗等の計画・設計・施工（</a:t>
            </a:r>
            <a:r>
              <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DBO</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イベントの企画・実施、プロモーション活動</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正方形/長方形 23"/>
          <p:cNvSpPr/>
          <p:nvPr/>
        </p:nvSpPr>
        <p:spPr>
          <a:xfrm>
            <a:off x="6472733" y="5449023"/>
            <a:ext cx="2271776" cy="272062"/>
          </a:xfrm>
          <a:prstGeom prst="rect">
            <a:avLst/>
          </a:prstGeom>
        </p:spPr>
        <p:txBody>
          <a:bodyPr wrap="none">
            <a:sp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16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選定事業者：近鉄不動産（株）</a:t>
            </a:r>
            <a:endParaRPr kumimoji="1" lang="ja-JP" altLang="en-US" sz="116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テキスト ボックス 31"/>
          <p:cNvSpPr txBox="1"/>
          <p:nvPr/>
        </p:nvSpPr>
        <p:spPr>
          <a:xfrm>
            <a:off x="428516" y="824090"/>
            <a:ext cx="8389958" cy="319639"/>
          </a:xfrm>
          <a:prstGeom prst="rect">
            <a:avLst/>
          </a:prstGeom>
          <a:noFill/>
        </p:spPr>
        <p:txBody>
          <a:bodyPr wrap="square" rtlCol="0">
            <a:spAutoFit/>
          </a:bodyPr>
          <a:lstStyle/>
          <a:p>
            <a:pPr lvl="0" defTabSz="884053">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○天王寺公園</a:t>
            </a:r>
            <a:r>
              <a:rPr lang="ja-JP" altLang="en-US" sz="1477" dirty="0">
                <a:solidFill>
                  <a:prstClr val="black"/>
                </a:solidFill>
                <a:latin typeface="Meiryo UI" panose="020B0604030504040204" pitchFamily="50" charset="-128"/>
                <a:ea typeface="Meiryo UI" panose="020B0604030504040204" pitchFamily="50" charset="-128"/>
              </a:rPr>
              <a:t>エントランスエリア</a:t>
            </a:r>
            <a:r>
              <a:rPr lang="ja-JP" altLang="en-US" sz="1477" dirty="0">
                <a:latin typeface="Meiryo UI" panose="020B0604030504040204" pitchFamily="50" charset="-128"/>
                <a:ea typeface="Meiryo UI" panose="020B0604030504040204" pitchFamily="50" charset="-128"/>
              </a:rPr>
              <a:t>魅力創造・管理運営事業</a:t>
            </a:r>
            <a:endParaRPr kumimoji="1" lang="en-US" altLang="ja-JP" sz="1477"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35" name="直線コネクタ 34"/>
          <p:cNvCxnSpPr/>
          <p:nvPr/>
        </p:nvCxnSpPr>
        <p:spPr>
          <a:xfrm>
            <a:off x="270457" y="74127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60316" y="394193"/>
            <a:ext cx="6987810"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３</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都市魅力の向上、発信</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公共空間の活用）</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9221" y="5690108"/>
            <a:ext cx="1246970" cy="830769"/>
          </a:xfrm>
          <a:prstGeom prst="rect">
            <a:avLst/>
          </a:prstGeom>
          <a:noFill/>
          <a:ln w="28575">
            <a:noFill/>
            <a:prstDash val="sysDot"/>
          </a:ln>
          <a:effectLst>
            <a:glow rad="101600">
              <a:schemeClr val="bg1"/>
            </a:glow>
          </a:effectLst>
        </p:spPr>
      </p:pic>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7602" y="5686287"/>
            <a:ext cx="1242933" cy="830769"/>
          </a:xfrm>
          <a:prstGeom prst="rect">
            <a:avLst/>
          </a:prstGeom>
          <a:noFill/>
          <a:ln w="25400">
            <a:noFill/>
            <a:prstDash val="sysDot"/>
            <a:miter lim="800000"/>
            <a:headEnd/>
            <a:tailEnd/>
          </a:ln>
          <a:effectLst/>
          <a:extLst/>
        </p:spPr>
      </p:pic>
      <p:sp>
        <p:nvSpPr>
          <p:cNvPr id="27" name="正方形/長方形 26"/>
          <p:cNvSpPr/>
          <p:nvPr/>
        </p:nvSpPr>
        <p:spPr>
          <a:xfrm>
            <a:off x="541541" y="5432454"/>
            <a:ext cx="8407385" cy="1129846"/>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583"/>
              </a:spcBef>
              <a:spcAft>
                <a:spcPts val="0"/>
              </a:spcAft>
              <a:buClrTx/>
              <a:buSzTx/>
              <a:buFontTx/>
              <a:buNone/>
              <a:tabLst/>
              <a:defRPr/>
            </a:pPr>
            <a:endParaRPr kumimoji="1" lang="en-US" altLang="ja-JP" sz="116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0" name="角丸四角形 29"/>
          <p:cNvSpPr/>
          <p:nvPr/>
        </p:nvSpPr>
        <p:spPr>
          <a:xfrm>
            <a:off x="283699" y="1141339"/>
            <a:ext cx="8633580" cy="646067"/>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○天王寺公園エントランスエリアはポテンシャルを活かしきれていない状態であったが、民間事業者のトータルプロデュースにより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、賑わいを創出するとともに運営</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管理を実施。</a:t>
            </a:r>
            <a:endParaRPr lang="ja-JP" altLang="en-US" sz="1600" b="1"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126</a:t>
            </a:fld>
            <a:endParaRPr lang="ja-JP" altLang="en-US"/>
          </a:p>
        </p:txBody>
      </p:sp>
    </p:spTree>
    <p:extLst>
      <p:ext uri="{BB962C8B-B14F-4D97-AF65-F5344CB8AC3E}">
        <p14:creationId xmlns:p14="http://schemas.microsoft.com/office/powerpoint/2010/main" val="117051783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943002"/>
            <a:ext cx="8603087" cy="66043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大阪が誇る文化を保存・継承し、国内外に情報発信</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していくことにより、大阪の魅力</a:t>
            </a:r>
            <a:r>
              <a:rPr kumimoji="1" lang="ja-JP" altLang="en-US" sz="1846" b="0" i="0" u="none" strike="noStrike" kern="1200" cap="none" spc="0" normalizeH="0" baseline="0" noProof="0" dirty="0" smtClean="0">
                <a:ln>
                  <a:noFill/>
                </a:ln>
                <a:solidFill>
                  <a:prstClr val="black"/>
                </a:solidFill>
                <a:effectLst/>
                <a:uLnTx/>
                <a:uFillTx/>
                <a:latin typeface="Meiryo UI"/>
                <a:ea typeface="Meiryo UI"/>
                <a:cs typeface="+mn-cs"/>
              </a:rPr>
              <a:t>を</a:t>
            </a:r>
            <a:endParaRPr kumimoji="1" lang="en-US" altLang="ja-JP" sz="1846"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dirty="0">
                <a:solidFill>
                  <a:prstClr val="black"/>
                </a:solidFill>
                <a:latin typeface="Meiryo UI"/>
                <a:ea typeface="Meiryo UI"/>
              </a:rPr>
              <a:t>　</a:t>
            </a:r>
            <a:r>
              <a:rPr kumimoji="1" lang="ja-JP" altLang="en-US" sz="1846" b="0" i="0" u="none" strike="noStrike" kern="1200" cap="none" spc="0" normalizeH="0" baseline="0" noProof="0" dirty="0" smtClean="0">
                <a:ln>
                  <a:noFill/>
                </a:ln>
                <a:solidFill>
                  <a:prstClr val="black"/>
                </a:solidFill>
                <a:effectLst/>
                <a:uLnTx/>
                <a:uFillTx/>
                <a:latin typeface="Meiryo UI"/>
                <a:ea typeface="Meiryo UI"/>
                <a:cs typeface="+mn-cs"/>
              </a:rPr>
              <a:t>高める</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取組みを実施。　　</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正方形/長方形 3"/>
          <p:cNvSpPr/>
          <p:nvPr/>
        </p:nvSpPr>
        <p:spPr>
          <a:xfrm>
            <a:off x="354170" y="1885806"/>
            <a:ext cx="8435661" cy="258567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■大阪文化芸術フェス（</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･府内のホール・劇場や公園に、上方伝統芸能、上方演芸等の国内外の</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コンテンツを一堂に集め、合わせて実施することで、文化を楽しむ機会を創出</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するとともに、府内全域に多くの観光客を呼び込む。</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・国際エンターテインメント都市の実現を目指すとともに、大阪の都市格の向上</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を図り、</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477" b="0" i="0" u="none" strike="noStrike" kern="1200" cap="none" spc="0" normalizeH="0" baseline="0" noProof="0" dirty="0" smtClean="0">
                <a:ln>
                  <a:noFill/>
                </a:ln>
                <a:solidFill>
                  <a:schemeClr val="tx1"/>
                </a:solidFill>
                <a:effectLst/>
                <a:uLnTx/>
                <a:uFillTx/>
                <a:latin typeface="Meiryo UI"/>
                <a:ea typeface="Meiryo UI"/>
                <a:cs typeface="+mn-cs"/>
              </a:rPr>
              <a:t>年国際博覧会に</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つなげていく。</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実績</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・主催プログラム：</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14</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件・</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22</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公演</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・共催プログラム：</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8</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件・</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28</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公演</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・報道実績：</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556</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件（新聞、テレビ、ラジオ、</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Web</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等）</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・「イベントを総合的にみて</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常に良かった</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良かった</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」の割合：</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77</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142" y="1995793"/>
            <a:ext cx="1983035" cy="2410219"/>
          </a:xfrm>
          <a:prstGeom prst="rect">
            <a:avLst/>
          </a:prstGeom>
        </p:spPr>
      </p:pic>
      <p:sp>
        <p:nvSpPr>
          <p:cNvPr id="14" name="正方形/長方形 13"/>
          <p:cNvSpPr/>
          <p:nvPr/>
        </p:nvSpPr>
        <p:spPr>
          <a:xfrm>
            <a:off x="354169" y="4647210"/>
            <a:ext cx="8435661" cy="18271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p:cNvSpPr/>
          <p:nvPr/>
        </p:nvSpPr>
        <p:spPr>
          <a:xfrm>
            <a:off x="354169" y="4747018"/>
            <a:ext cx="5730634" cy="1310615"/>
          </a:xfrm>
          <a:prstGeom prst="rect">
            <a:avLst/>
          </a:prstGeom>
          <a:noFill/>
          <a:ln>
            <a:noFill/>
          </a:ln>
        </p:spPr>
        <p:txBody>
          <a:bodyPr wrap="square" rtlCol="0">
            <a:spAutoFit/>
          </a:bodyPr>
          <a:lstStyle/>
          <a:p>
            <a:pPr marL="0" marR="0" lvl="0" indent="0" algn="l" defTabSz="957700" rtl="0" eaLnBrk="1" fontAlgn="auto" latinLnBrk="0" hangingPunct="1">
              <a:lnSpc>
                <a:spcPts val="1939"/>
              </a:lnSpc>
              <a:spcBef>
                <a:spcPts val="0"/>
              </a:spcBef>
              <a:spcAft>
                <a:spcPts val="0"/>
              </a:spcAft>
              <a:buClrTx/>
              <a:buSzTx/>
              <a:buFontTx/>
              <a:buNone/>
              <a:tabLst/>
              <a:defRPr/>
            </a:pPr>
            <a:r>
              <a:rPr kumimoji="1" lang="ja-JP" altLang="en-US" sz="147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■大阪中之島美術館の整備</a:t>
            </a:r>
            <a:endParaRPr kumimoji="1" lang="en-US" altLang="ja-JP" sz="147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82064" marR="0" lvl="0" indent="0" algn="l" defTabSz="957700" rtl="0" eaLnBrk="1" fontAlgn="auto" latinLnBrk="0" hangingPunct="1">
              <a:lnSpc>
                <a:spcPts val="1939"/>
              </a:lnSpc>
              <a:spcBef>
                <a:spcPts val="0"/>
              </a:spcBef>
              <a:spcAft>
                <a:spcPts val="0"/>
              </a:spcAft>
              <a:buClrTx/>
              <a:buSzTx/>
              <a:buFontTx/>
              <a:buNone/>
              <a:tabLst/>
              <a:defRPr/>
            </a:pPr>
            <a:r>
              <a:rPr kumimoji="1" lang="ja-JP" altLang="en-US"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・大阪市が所蔵する第一級のコレクションを活用して、市立美術館や東洋陶磁美術館とは異なる新たな魅力あふれる美術館を、</a:t>
            </a:r>
            <a:r>
              <a:rPr kumimoji="1" lang="en-US" altLang="ja-JP"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2021</a:t>
            </a:r>
            <a:r>
              <a:rPr kumimoji="1" lang="ja-JP" altLang="en-US"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年度の開館をめざして整備することにより、</a:t>
            </a:r>
            <a:r>
              <a:rPr kumimoji="1" lang="ja-JP" altLang="ja-JP"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歴史的にも文化的にも豊かな蓄積をもつ中之島の魅力向上に貢献。</a:t>
            </a:r>
            <a:endParaRPr kumimoji="1" lang="en-US" altLang="ja-JP"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16" name="Picture 26" descr="X:\ユーザ作業用フォルダ\新美術館担当\【平成29年度】\【05.学芸】\【04.開館にむけて】\08_整備パンフレット\パンフ用3\外観メイン_mi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274" y="4801463"/>
            <a:ext cx="2249516" cy="1595472"/>
          </a:xfrm>
          <a:prstGeom prst="rect">
            <a:avLst/>
          </a:prstGeom>
          <a:solidFill>
            <a:srgbClr val="000000">
              <a:shade val="95000"/>
            </a:srgbClr>
          </a:solidFill>
          <a:ln w="9525">
            <a:noFill/>
            <a:miter lim="800000"/>
            <a:headEnd/>
            <a:tailEnd/>
          </a:ln>
          <a:effectLst/>
          <a:extLst/>
        </p:spPr>
      </p:pic>
      <p:sp>
        <p:nvSpPr>
          <p:cNvPr id="13" name="テキスト ボックス 12"/>
          <p:cNvSpPr txBox="1"/>
          <p:nvPr/>
        </p:nvSpPr>
        <p:spPr>
          <a:xfrm>
            <a:off x="260316" y="534873"/>
            <a:ext cx="631935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３</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都市魅力の向上、発信</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文化芸術）</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127</a:t>
            </a:fld>
            <a:endParaRPr lang="ja-JP" altLang="en-US"/>
          </a:p>
        </p:txBody>
      </p:sp>
    </p:spTree>
    <p:extLst>
      <p:ext uri="{BB962C8B-B14F-4D97-AF65-F5344CB8AC3E}">
        <p14:creationId xmlns:p14="http://schemas.microsoft.com/office/powerpoint/2010/main" val="20616292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868962"/>
            <a:ext cx="8603087" cy="94448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a:ea typeface="Meiryo UI"/>
                <a:cs typeface="+mn-cs"/>
              </a:rPr>
              <a:t>〇大阪の魅力を世界に発信する大きなインパクトとなる、</a:t>
            </a:r>
            <a:r>
              <a:rPr kumimoji="1" lang="en-US" altLang="ja-JP" sz="1846" b="1" i="0" u="none" strike="noStrike" kern="1200" cap="none" spc="0" normalizeH="0" baseline="0" noProof="0" dirty="0" smtClean="0">
                <a:ln>
                  <a:noFill/>
                </a:ln>
                <a:effectLst/>
                <a:uLnTx/>
                <a:uFillTx/>
                <a:latin typeface="Meiryo UI"/>
                <a:ea typeface="Meiryo UI"/>
                <a:cs typeface="+mn-cs"/>
              </a:rPr>
              <a:t>2025</a:t>
            </a:r>
            <a:r>
              <a:rPr kumimoji="1" lang="ja-JP" altLang="en-US" sz="1846" b="1" i="0" u="none" strike="noStrike" kern="1200" cap="none" spc="0" normalizeH="0" baseline="0" noProof="0" dirty="0" smtClean="0">
                <a:ln>
                  <a:noFill/>
                </a:ln>
                <a:effectLst/>
                <a:uLnTx/>
                <a:uFillTx/>
                <a:latin typeface="Meiryo UI"/>
                <a:ea typeface="Meiryo UI"/>
                <a:cs typeface="+mn-cs"/>
              </a:rPr>
              <a:t>年国際博覧会</a:t>
            </a:r>
            <a:r>
              <a:rPr kumimoji="1" lang="ja-JP" altLang="en-US" sz="1846" b="0" i="0" u="none" strike="noStrike" kern="1200" cap="none" spc="0" normalizeH="0" baseline="0" noProof="0" dirty="0">
                <a:ln>
                  <a:noFill/>
                </a:ln>
                <a:effectLst/>
                <a:uLnTx/>
                <a:uFillTx/>
                <a:latin typeface="Meiryo UI"/>
                <a:ea typeface="Meiryo UI"/>
                <a:cs typeface="+mn-cs"/>
              </a:rPr>
              <a:t>や、</a:t>
            </a:r>
            <a:r>
              <a:rPr kumimoji="1" lang="ja-JP" altLang="en-US" sz="1846" b="1" i="0" u="none" strike="noStrike" kern="1200" cap="none" spc="0" normalizeH="0" baseline="0" noProof="0" dirty="0">
                <a:ln>
                  <a:noFill/>
                </a:ln>
                <a:effectLst/>
                <a:uLnTx/>
                <a:uFillTx/>
                <a:latin typeface="Meiryo UI"/>
                <a:ea typeface="Meiryo UI"/>
                <a:cs typeface="+mn-cs"/>
              </a:rPr>
              <a:t>「</a:t>
            </a:r>
            <a:r>
              <a:rPr kumimoji="1" lang="ja-JP" altLang="en-US" sz="1846" b="1" i="0" u="none" strike="noStrike" kern="1200" cap="none" spc="0" normalizeH="0" baseline="0" noProof="0" dirty="0" smtClean="0">
                <a:ln>
                  <a:noFill/>
                </a:ln>
                <a:effectLst/>
                <a:uLnTx/>
                <a:uFillTx/>
                <a:latin typeface="Meiryo UI"/>
                <a:ea typeface="Meiryo UI"/>
                <a:cs typeface="+mn-cs"/>
              </a:rPr>
              <a:t>統合</a:t>
            </a:r>
            <a:endParaRPr kumimoji="1" lang="en-US" altLang="ja-JP" sz="1846" b="1" i="0" u="none" strike="noStrike" kern="1200" cap="none" spc="0" normalizeH="0" baseline="0" noProof="0" dirty="0" smtClean="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b="1" dirty="0">
                <a:latin typeface="Meiryo UI"/>
                <a:ea typeface="Meiryo UI"/>
              </a:rPr>
              <a:t>　</a:t>
            </a:r>
            <a:r>
              <a:rPr kumimoji="1" lang="ja-JP" altLang="en-US" sz="1846" b="1" i="0" u="none" strike="noStrike" kern="1200" cap="none" spc="0" normalizeH="0" baseline="0" noProof="0" dirty="0" smtClean="0">
                <a:ln>
                  <a:noFill/>
                </a:ln>
                <a:effectLst/>
                <a:uLnTx/>
                <a:uFillTx/>
                <a:latin typeface="Meiryo UI"/>
                <a:ea typeface="Meiryo UI"/>
                <a:cs typeface="+mn-cs"/>
              </a:rPr>
              <a:t>型</a:t>
            </a:r>
            <a:r>
              <a:rPr kumimoji="1" lang="ja-JP" altLang="en-US" sz="1846" b="1" i="0" u="none" strike="noStrike" kern="1200" cap="none" spc="0" normalizeH="0" baseline="0" noProof="0" dirty="0">
                <a:ln>
                  <a:noFill/>
                </a:ln>
                <a:effectLst/>
                <a:uLnTx/>
                <a:uFillTx/>
                <a:latin typeface="Meiryo UI"/>
                <a:ea typeface="Meiryo UI"/>
                <a:cs typeface="+mn-cs"/>
              </a:rPr>
              <a:t>リゾート（ＩＲ）」</a:t>
            </a:r>
            <a:r>
              <a:rPr kumimoji="1" lang="ja-JP" altLang="en-US" sz="1846" b="0" i="0" u="none" strike="noStrike" kern="1200" cap="none" spc="0" normalizeH="0" baseline="0" noProof="0" dirty="0">
                <a:ln>
                  <a:noFill/>
                </a:ln>
                <a:effectLst/>
                <a:uLnTx/>
                <a:uFillTx/>
                <a:latin typeface="Meiryo UI"/>
                <a:ea typeface="Meiryo UI"/>
                <a:cs typeface="+mn-cs"/>
              </a:rPr>
              <a:t>の夢洲への立地推進、</a:t>
            </a:r>
            <a:r>
              <a:rPr kumimoji="1" lang="en-US" altLang="ja-JP" sz="1846" b="1" i="0" u="none" strike="noStrike" kern="1200" cap="none" spc="0" normalizeH="0" baseline="0" noProof="0" dirty="0">
                <a:ln>
                  <a:noFill/>
                </a:ln>
                <a:effectLst/>
                <a:uLnTx/>
                <a:uFillTx/>
                <a:latin typeface="Meiryo UI"/>
                <a:ea typeface="Meiryo UI"/>
                <a:cs typeface="+mn-cs"/>
              </a:rPr>
              <a:t>G20</a:t>
            </a:r>
            <a:r>
              <a:rPr kumimoji="1" lang="ja-JP" altLang="en-US" sz="1846" b="1" i="0" u="none" strike="noStrike" kern="1200" cap="none" spc="0" normalizeH="0" baseline="0" noProof="0" dirty="0">
                <a:ln>
                  <a:noFill/>
                </a:ln>
                <a:effectLst/>
                <a:uLnTx/>
                <a:uFillTx/>
                <a:latin typeface="Meiryo UI"/>
                <a:ea typeface="Meiryo UI"/>
                <a:cs typeface="+mn-cs"/>
              </a:rPr>
              <a:t>大阪サミット</a:t>
            </a:r>
            <a:r>
              <a:rPr kumimoji="1" lang="ja-JP" altLang="en-US" sz="1846" b="0" i="0" u="none" strike="noStrike" kern="1200" cap="none" spc="0" normalizeH="0" baseline="0" noProof="0" dirty="0">
                <a:ln>
                  <a:noFill/>
                </a:ln>
                <a:effectLst/>
                <a:uLnTx/>
                <a:uFillTx/>
                <a:latin typeface="Meiryo UI"/>
                <a:ea typeface="Meiryo UI"/>
                <a:cs typeface="+mn-cs"/>
              </a:rPr>
              <a:t>の開催に向けた取組み</a:t>
            </a:r>
            <a:r>
              <a:rPr kumimoji="1" lang="ja-JP" altLang="en-US" sz="1846" b="0" i="0" u="none" strike="noStrike" kern="1200" cap="none" spc="0" normalizeH="0" baseline="0" noProof="0" dirty="0" smtClean="0">
                <a:ln>
                  <a:noFill/>
                </a:ln>
                <a:effectLst/>
                <a:uLnTx/>
                <a:uFillTx/>
                <a:latin typeface="Meiryo UI"/>
                <a:ea typeface="Meiryo UI"/>
                <a:cs typeface="+mn-cs"/>
              </a:rPr>
              <a:t>を</a:t>
            </a:r>
            <a:endParaRPr kumimoji="1" lang="en-US" altLang="ja-JP" sz="1846" b="0" i="0" u="none" strike="noStrike" kern="1200" cap="none" spc="0" normalizeH="0" baseline="0" noProof="0" dirty="0" smtClean="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dirty="0">
                <a:latin typeface="Meiryo UI"/>
                <a:ea typeface="Meiryo UI"/>
              </a:rPr>
              <a:t>　</a:t>
            </a:r>
            <a:r>
              <a:rPr kumimoji="1" lang="ja-JP" altLang="en-US" sz="1846" b="0" i="0" u="none" strike="noStrike" kern="1200" cap="none" spc="0" normalizeH="0" baseline="0" noProof="0" dirty="0" smtClean="0">
                <a:ln>
                  <a:noFill/>
                </a:ln>
                <a:effectLst/>
                <a:uLnTx/>
                <a:uFillTx/>
                <a:latin typeface="Meiryo UI"/>
                <a:ea typeface="Meiryo UI"/>
                <a:cs typeface="+mn-cs"/>
              </a:rPr>
              <a:t>実施</a:t>
            </a:r>
            <a:r>
              <a:rPr kumimoji="1" lang="ja-JP" altLang="en-US" sz="1846" b="0" i="0" u="none" strike="noStrike" kern="1200" cap="none" spc="0" normalizeH="0" baseline="0" noProof="0" dirty="0">
                <a:ln>
                  <a:noFill/>
                </a:ln>
                <a:effectLst/>
                <a:uLnTx/>
                <a:uFillTx/>
                <a:latin typeface="Meiryo UI"/>
                <a:ea typeface="Meiryo UI"/>
                <a:cs typeface="+mn-cs"/>
              </a:rPr>
              <a:t>。</a:t>
            </a:r>
            <a:endParaRPr kumimoji="1" lang="en-US" altLang="ja-JP" sz="1846" b="0" i="0" u="none" strike="noStrike" kern="1200" cap="none" spc="0" normalizeH="0" baseline="0" noProof="0" dirty="0">
              <a:ln>
                <a:noFill/>
              </a:ln>
              <a:effectLst/>
              <a:uLnTx/>
              <a:uFillTx/>
              <a:latin typeface="Meiryo UI"/>
              <a:ea typeface="Meiryo UI"/>
              <a:cs typeface="+mn-cs"/>
            </a:endParaRPr>
          </a:p>
        </p:txBody>
      </p:sp>
      <p:sp>
        <p:nvSpPr>
          <p:cNvPr id="17" name="テキスト ボックス 16"/>
          <p:cNvSpPr txBox="1"/>
          <p:nvPr/>
        </p:nvSpPr>
        <p:spPr>
          <a:xfrm>
            <a:off x="142248" y="2252849"/>
            <a:ext cx="8972257" cy="1196308"/>
          </a:xfrm>
          <a:prstGeom prst="rect">
            <a:avLst/>
          </a:prstGeom>
          <a:solidFill>
            <a:srgbClr val="FFFFFF"/>
          </a:solidFill>
          <a:ln w="26425" cap="flat" cmpd="sng" algn="ctr">
            <a:solidFill>
              <a:srgbClr val="F5C040"/>
            </a:solidFill>
            <a:prstDash val="solid"/>
          </a:ln>
          <a:effectLst/>
        </p:spPr>
        <p:txBody>
          <a:bodyPr wrap="square" lIns="84387" tIns="99669" rIns="84387" bIns="99669" rtlCol="0">
            <a:noAutofit/>
          </a:bodyPr>
          <a:lstStyle/>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一過性のイベントに終わらせず、</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大阪／関西全体でイノベーションを巻き起こし、経済を活性化。</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■テ  ー  マ　 「いのち輝く未来社会のデザイン」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Designing Future Society for Our Lives</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■入 場  者</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2,800</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万人</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想定</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a:t>
            </a:r>
            <a:endPar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42248" y="1959186"/>
            <a:ext cx="8972257" cy="332308"/>
          </a:xfrm>
          <a:prstGeom prst="roundRect">
            <a:avLst>
              <a:gd name="adj" fmla="val 0"/>
            </a:avLst>
          </a:prstGeom>
          <a:solidFill>
            <a:srgbClr val="F5C040">
              <a:lumMod val="40000"/>
              <a:lumOff val="60000"/>
            </a:srgbClr>
          </a:solidFill>
          <a:ln w="25400" cap="flat" cmpd="sng" algn="ctr">
            <a:solidFill>
              <a:srgbClr val="F5C040"/>
            </a:solidFill>
            <a:prstDash val="solid"/>
          </a:ln>
          <a:effectLst/>
        </p:spPr>
        <p:txBody>
          <a:bodyPr vert="horz" lIns="84387" tIns="42193" rIns="84387" bIns="42193"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1477"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年国際博覧会</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開催決定</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nvPr>
        </p:nvGraphicFramePr>
        <p:xfrm>
          <a:off x="4731772" y="2909342"/>
          <a:ext cx="2415540" cy="391551"/>
        </p:xfrm>
        <a:graphic>
          <a:graphicData uri="http://schemas.openxmlformats.org/drawingml/2006/table">
            <a:tbl>
              <a:tblPr firstCol="1" bandRow="1">
                <a:tableStyleId>{5C22544A-7EE6-4342-B048-85BDC9FD1C3A}</a:tableStyleId>
              </a:tblPr>
              <a:tblGrid>
                <a:gridCol w="1441352">
                  <a:extLst>
                    <a:ext uri="{9D8B030D-6E8A-4147-A177-3AD203B41FA5}">
                      <a16:colId xmlns="" xmlns:a16="http://schemas.microsoft.com/office/drawing/2014/main" val="20000"/>
                    </a:ext>
                  </a:extLst>
                </a:gridCol>
                <a:gridCol w="974188">
                  <a:extLst>
                    <a:ext uri="{9D8B030D-6E8A-4147-A177-3AD203B41FA5}">
                      <a16:colId xmlns="" xmlns:a16="http://schemas.microsoft.com/office/drawing/2014/main" val="20001"/>
                    </a:ext>
                  </a:extLst>
                </a:gridCol>
              </a:tblGrid>
              <a:tr h="391551">
                <a:tc>
                  <a:txBody>
                    <a:bodyPr/>
                    <a:lstStyle/>
                    <a:p>
                      <a:pPr algn="ctr">
                        <a:lnSpc>
                          <a:spcPct val="100000"/>
                        </a:lnSpc>
                        <a:spcAft>
                          <a:spcPts val="0"/>
                        </a:spcAft>
                      </a:pPr>
                      <a:r>
                        <a:rPr lang="ja-JP" altLang="en-US" sz="1500" strike="noStrik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経済波及効果</a:t>
                      </a:r>
                    </a:p>
                  </a:txBody>
                  <a:tcPr marL="63305" marR="63305" marT="0" marB="0" anchor="ctr"/>
                </a:tc>
                <a:tc>
                  <a:txBody>
                    <a:bodyPr/>
                    <a:lstStyle/>
                    <a:p>
                      <a:pPr algn="ctr">
                        <a:spcAft>
                          <a:spcPts val="0"/>
                        </a:spcAft>
                      </a:pPr>
                      <a:r>
                        <a:rPr lang="ja-JP" altLang="en-US" sz="1500" b="1"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約２兆円</a:t>
                      </a:r>
                    </a:p>
                  </a:txBody>
                  <a:tcPr marL="63305" marR="63305" marT="0" marB="0" anchor="ctr"/>
                </a:tc>
                <a:extLst>
                  <a:ext uri="{0D108BD9-81ED-4DB2-BD59-A6C34878D82A}">
                    <a16:rowId xmlns="" xmlns:a16="http://schemas.microsoft.com/office/drawing/2014/main" val="10000"/>
                  </a:ext>
                </a:extLst>
              </a:tr>
            </a:tbl>
          </a:graphicData>
        </a:graphic>
      </p:graphicFrame>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30" y="2413280"/>
            <a:ext cx="1591171" cy="93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171744" y="5343218"/>
            <a:ext cx="8972257" cy="1196308"/>
          </a:xfrm>
          <a:prstGeom prst="rect">
            <a:avLst/>
          </a:prstGeom>
          <a:solidFill>
            <a:srgbClr val="FFFFFF"/>
          </a:solidFill>
          <a:ln w="26425" cap="flat" cmpd="sng" algn="ctr">
            <a:solidFill>
              <a:srgbClr val="F5C040"/>
            </a:solidFill>
            <a:prstDash val="solid"/>
          </a:ln>
          <a:effectLst/>
        </p:spPr>
        <p:txBody>
          <a:bodyPr wrap="square" lIns="84387" tIns="99669" rIns="84387" bIns="99669" rtlCol="0">
            <a:noAutofit/>
          </a:bodyPr>
          <a:lstStyle/>
          <a:p>
            <a:pPr marL="0" marR="0" lvl="0" indent="0" algn="l" defTabSz="957700" rtl="0" eaLnBrk="1" fontAlgn="auto" latinLnBrk="0" hangingPunct="1">
              <a:lnSpc>
                <a:spcPts val="2585"/>
              </a:lnSpc>
              <a:spcBef>
                <a:spcPts val="0"/>
              </a:spcBef>
              <a:spcAft>
                <a:spcPts val="0"/>
              </a:spcAft>
              <a:buClr>
                <a:srgbClr val="00B0F0"/>
              </a:buClr>
              <a:buSzTx/>
              <a:buFontTx/>
              <a:buNone/>
              <a:tabLst/>
              <a:defRPr/>
            </a:pPr>
            <a:r>
              <a:rPr kumimoji="1" lang="en-US" altLang="ja-JP"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2025</a:t>
            </a:r>
            <a:r>
              <a:rPr kumimoji="1" lang="ja-JP" altLang="en-US"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年国際博覧会を</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控える大阪・関西で</a:t>
            </a:r>
            <a:r>
              <a:rPr kumimoji="1" lang="en-US" altLang="ja-JP"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G20</a:t>
            </a:r>
            <a:r>
              <a:rPr kumimoji="1" lang="ja-JP" altLang="en-US"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サミットを</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開催することは大きな意義</a:t>
            </a:r>
            <a:r>
              <a:rPr kumimoji="1" lang="ja-JP" altLang="en-US"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を</a:t>
            </a:r>
            <a:endParaRPr kumimoji="1" lang="en-US" altLang="ja-JP"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auto" latinLnBrk="0" hangingPunct="1">
              <a:lnSpc>
                <a:spcPts val="2585"/>
              </a:lnSpc>
              <a:spcBef>
                <a:spcPts val="0"/>
              </a:spcBef>
              <a:spcAft>
                <a:spcPts val="0"/>
              </a:spcAft>
              <a:buClr>
                <a:srgbClr val="00B0F0"/>
              </a:buClr>
              <a:buSzTx/>
              <a:buFontTx/>
              <a:buNone/>
              <a:tabLst/>
              <a:defRPr/>
            </a:pPr>
            <a:r>
              <a:rPr kumimoji="1" lang="ja-JP" altLang="en-US"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持つ。知名度</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・都市格向上や地域経済の活性化といったメリットも期待される。</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auto" latinLnBrk="0" hangingPunct="1">
              <a:lnSpc>
                <a:spcPts val="2585"/>
              </a:lnSpc>
              <a:spcBef>
                <a:spcPts val="0"/>
              </a:spcBef>
              <a:spcAft>
                <a:spcPts val="0"/>
              </a:spcAft>
              <a:buClr>
                <a:srgbClr val="00B0F0"/>
              </a:buClr>
              <a:buSzTx/>
              <a:buFontTx/>
              <a:buNone/>
              <a:tabLst/>
              <a:defRPr/>
            </a:pP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■参加者　各国首脳、海外プレスなど約３万人</a:t>
            </a:r>
            <a:endParaRPr kumimoji="1" lang="en-US" altLang="ja-JP"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auto" latinLnBrk="0" hangingPunct="1">
              <a:lnSpc>
                <a:spcPts val="2585"/>
              </a:lnSpc>
              <a:spcBef>
                <a:spcPts val="0"/>
              </a:spcBef>
              <a:spcAft>
                <a:spcPts val="0"/>
              </a:spcAft>
              <a:buClr>
                <a:srgbClr val="00B0F0"/>
              </a:buClr>
              <a:buSzTx/>
              <a:buFontTx/>
              <a:buNone/>
              <a:tabLst/>
              <a:defRPr/>
            </a:pPr>
            <a:endParaRPr kumimoji="1" lang="en-US" altLang="ja-JP"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base" latinLnBrk="0" hangingPunct="1">
              <a:lnSpc>
                <a:spcPts val="1846"/>
              </a:lnSpc>
              <a:spcBef>
                <a:spcPts val="92"/>
              </a:spcBef>
              <a:spcAft>
                <a:spcPts val="92"/>
              </a:spcAft>
              <a:buClrTx/>
              <a:buSzTx/>
              <a:buFontTx/>
              <a:buNone/>
              <a:tabLst/>
              <a:defRPr/>
            </a:pPr>
            <a:endPar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71744" y="5049555"/>
            <a:ext cx="8972257" cy="332308"/>
          </a:xfrm>
          <a:prstGeom prst="roundRect">
            <a:avLst>
              <a:gd name="adj" fmla="val 0"/>
            </a:avLst>
          </a:prstGeom>
          <a:solidFill>
            <a:srgbClr val="F5C040">
              <a:lumMod val="40000"/>
              <a:lumOff val="60000"/>
            </a:srgbClr>
          </a:solidFill>
          <a:ln w="25400" cap="flat" cmpd="sng" algn="ctr">
            <a:solidFill>
              <a:srgbClr val="F5C040"/>
            </a:solidFill>
            <a:prstDash val="solid"/>
          </a:ln>
          <a:effectLst/>
        </p:spPr>
        <p:txBody>
          <a:bodyPr vert="horz" lIns="84387" tIns="42193" rIns="84387" bIns="42193"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477"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477"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G20</a:t>
            </a:r>
            <a:r>
              <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大阪サミット</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開催決定</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938" y="5441992"/>
            <a:ext cx="2319673" cy="99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サブタイトル 2"/>
          <p:cNvSpPr txBox="1"/>
          <p:nvPr/>
        </p:nvSpPr>
        <p:spPr>
          <a:xfrm>
            <a:off x="4889501" y="6174402"/>
            <a:ext cx="2257812" cy="294524"/>
          </a:xfrm>
          <a:prstGeom prst="rect">
            <a:avLst/>
          </a:prstGeom>
          <a:ln w="6350">
            <a:noFill/>
          </a:ln>
        </p:spPr>
        <p:txBody>
          <a:bodyPr vert="horz" lIns="84384" tIns="42192" rIns="84384" bIns="42192"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108"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eiryo UI"/>
                <a:cs typeface="Meiryo UI" panose="020B0604030504040204" pitchFamily="50" charset="-128"/>
              </a:rPr>
              <a:t>首脳会議場：インテックス</a:t>
            </a:r>
            <a:r>
              <a:rPr kumimoji="1" lang="ja-JP" altLang="en-US" sz="1108" b="0" i="0" u="none" strike="noStrike" kern="1200" cap="none" spc="0" normalizeH="0" baseline="0" noProof="0" dirty="0">
                <a:ln>
                  <a:noFill/>
                </a:ln>
                <a:solidFill>
                  <a:schemeClr val="tx1"/>
                </a:solidFill>
                <a:effectLst/>
                <a:uLnTx/>
                <a:uFillTx/>
                <a:latin typeface="ＭＳ Ｐゴシック" panose="020B0600070205080204" pitchFamily="50" charset="-128"/>
                <a:ea typeface="Meiryo UI"/>
                <a:cs typeface="Meiryo UI" panose="020B0604030504040204" pitchFamily="50" charset="-128"/>
              </a:rPr>
              <a:t>大阪</a:t>
            </a:r>
          </a:p>
        </p:txBody>
      </p:sp>
      <p:sp>
        <p:nvSpPr>
          <p:cNvPr id="19" name="テキスト ボックス 18"/>
          <p:cNvSpPr txBox="1"/>
          <p:nvPr/>
        </p:nvSpPr>
        <p:spPr>
          <a:xfrm>
            <a:off x="260316" y="534873"/>
            <a:ext cx="6248827"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３</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都市魅力の向上、発信</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インパクト）</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テキスト ボックス 17"/>
          <p:cNvSpPr txBox="1"/>
          <p:nvPr/>
        </p:nvSpPr>
        <p:spPr>
          <a:xfrm>
            <a:off x="171744" y="3802473"/>
            <a:ext cx="8972257" cy="1196308"/>
          </a:xfrm>
          <a:prstGeom prst="rect">
            <a:avLst/>
          </a:prstGeom>
          <a:solidFill>
            <a:srgbClr val="FFFFFF"/>
          </a:solidFill>
          <a:ln w="26425" cap="flat" cmpd="sng" algn="ctr">
            <a:solidFill>
              <a:srgbClr val="F5C040"/>
            </a:solidFill>
            <a:prstDash val="solid"/>
          </a:ln>
          <a:effectLst/>
        </p:spPr>
        <p:txBody>
          <a:bodyPr wrap="square" lIns="84387" tIns="99669" rIns="84387" bIns="99669" rtlCol="0">
            <a:noAutofit/>
          </a:bodyPr>
          <a:lstStyle/>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大阪・関西の持続的な経済成長のエンジンとなる</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「世界最高水準の成長型ＩＲ」</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rPr>
              <a:t>を実現</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0" name="角丸四角形 19"/>
          <p:cNvSpPr/>
          <p:nvPr/>
        </p:nvSpPr>
        <p:spPr>
          <a:xfrm>
            <a:off x="171744" y="3508810"/>
            <a:ext cx="8972257" cy="332308"/>
          </a:xfrm>
          <a:prstGeom prst="roundRect">
            <a:avLst>
              <a:gd name="adj" fmla="val 0"/>
            </a:avLst>
          </a:prstGeom>
          <a:solidFill>
            <a:srgbClr val="F5C040">
              <a:lumMod val="40000"/>
              <a:lumOff val="60000"/>
            </a:srgbClr>
          </a:solidFill>
          <a:ln w="25400" cap="flat" cmpd="sng" algn="ctr">
            <a:solidFill>
              <a:srgbClr val="F5C040"/>
            </a:solidFill>
            <a:prstDash val="solid"/>
          </a:ln>
          <a:effectLst/>
        </p:spPr>
        <p:txBody>
          <a:bodyPr vert="horz" lIns="84387" tIns="42193" rIns="84387" bIns="42193"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0" lang="ja-JP" altLang="en-US" sz="1477"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誘致中</a:t>
            </a:r>
            <a:r>
              <a:rPr kumimoji="0" lang="en-US" altLang="ja-JP" sz="1477"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77"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nvPr>
        </p:nvGraphicFramePr>
        <p:xfrm>
          <a:off x="5257991" y="3955811"/>
          <a:ext cx="3367394" cy="928278"/>
        </p:xfrm>
        <a:graphic>
          <a:graphicData uri="http://schemas.openxmlformats.org/drawingml/2006/table">
            <a:tbl>
              <a:tblPr firstRow="1" bandRow="1">
                <a:tableStyleId>{5C22544A-7EE6-4342-B048-85BDC9FD1C3A}</a:tableStyleId>
              </a:tblPr>
              <a:tblGrid>
                <a:gridCol w="1574432">
                  <a:extLst>
                    <a:ext uri="{9D8B030D-6E8A-4147-A177-3AD203B41FA5}">
                      <a16:colId xmlns="" xmlns:a16="http://schemas.microsoft.com/office/drawing/2014/main" val="20000"/>
                    </a:ext>
                  </a:extLst>
                </a:gridCol>
                <a:gridCol w="1792962">
                  <a:extLst>
                    <a:ext uri="{9D8B030D-6E8A-4147-A177-3AD203B41FA5}">
                      <a16:colId xmlns="" xmlns:a16="http://schemas.microsoft.com/office/drawing/2014/main" val="20002"/>
                    </a:ext>
                  </a:extLst>
                </a:gridCol>
              </a:tblGrid>
              <a:tr h="309426">
                <a:tc>
                  <a:txBody>
                    <a:bodyPr/>
                    <a:lstStyle/>
                    <a:p>
                      <a:pPr algn="ct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30942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300" b="1"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経済波及効果</a:t>
                      </a:r>
                      <a:endParaRPr lang="ja-JP" altLang="ja-JP" sz="13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ja-JP" sz="13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6,900</a:t>
                      </a:r>
                      <a:r>
                        <a:rPr lang="ja-JP" altLang="en-US" sz="13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億円／年</a:t>
                      </a:r>
                      <a:endParaRPr lang="en-US" altLang="ja-JP" sz="13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1"/>
                  </a:ext>
                </a:extLst>
              </a:tr>
              <a:tr h="309426">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ja-JP" altLang="en-US" sz="13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altLang="ja-JP" sz="13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ja-JP" sz="13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3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万人／年</a:t>
                      </a:r>
                      <a:endParaRPr lang="en-US" altLang="ja-JP" sz="13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 xmlns:a16="http://schemas.microsoft.com/office/drawing/2014/main" val="10002"/>
                  </a:ext>
                </a:extLst>
              </a:tr>
            </a:tbl>
          </a:graphicData>
        </a:graphic>
      </p:graphicFrame>
      <p:sp>
        <p:nvSpPr>
          <p:cNvPr id="22" name="サブタイトル 2"/>
          <p:cNvSpPr txBox="1"/>
          <p:nvPr/>
        </p:nvSpPr>
        <p:spPr>
          <a:xfrm>
            <a:off x="575890" y="4498351"/>
            <a:ext cx="4830545" cy="336244"/>
          </a:xfrm>
          <a:prstGeom prst="rect">
            <a:avLst/>
          </a:prstGeom>
          <a:ln w="6350">
            <a:noFill/>
          </a:ln>
        </p:spPr>
        <p:txBody>
          <a:bodyPr vert="horz" lIns="84384" tIns="42192" rIns="84384" bIns="42192"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923"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a:cs typeface="Meiryo UI" panose="020B0604030504040204" pitchFamily="50" charset="-128"/>
              </a:rPr>
              <a:t>出典：「夢洲まちづくり構想」より／夢洲における国際観光拠点</a:t>
            </a:r>
            <a:r>
              <a:rPr kumimoji="1" lang="ja-JP" altLang="en-US" sz="923"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eiryo UI"/>
                <a:cs typeface="Meiryo UI" panose="020B0604030504040204" pitchFamily="50" charset="-128"/>
              </a:rPr>
              <a:t>の運営</a:t>
            </a:r>
            <a:r>
              <a:rPr kumimoji="1" lang="ja-JP" altLang="en-US" sz="923"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a:cs typeface="Meiryo UI" panose="020B0604030504040204" pitchFamily="50" charset="-128"/>
              </a:rPr>
              <a:t>における</a:t>
            </a:r>
            <a:endParaRPr kumimoji="1" lang="en-US" altLang="ja-JP" sz="923"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a:cs typeface="Meiryo UI"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923"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a:cs typeface="Meiryo UI" panose="020B0604030504040204" pitchFamily="50" charset="-128"/>
              </a:rPr>
              <a:t>　　　　　経済的効果（第</a:t>
            </a:r>
            <a:r>
              <a:rPr kumimoji="1" lang="en-US" altLang="ja-JP" sz="923"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a:cs typeface="Meiryo UI" panose="020B0604030504040204" pitchFamily="50" charset="-128"/>
              </a:rPr>
              <a:t>1</a:t>
            </a:r>
            <a:r>
              <a:rPr kumimoji="1" lang="ja-JP" altLang="en-US" sz="923"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a:cs typeface="Meiryo UI" panose="020B0604030504040204" pitchFamily="50" charset="-128"/>
              </a:rPr>
              <a:t>期</a:t>
            </a:r>
            <a:r>
              <a:rPr kumimoji="1" lang="en-US" altLang="ja-JP" sz="923"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a:cs typeface="Meiryo UI" panose="020B0604030504040204" pitchFamily="50" charset="-128"/>
              </a:rPr>
              <a:t>70ha)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923"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128</a:t>
            </a:fld>
            <a:endParaRPr lang="ja-JP" altLang="en-US"/>
          </a:p>
        </p:txBody>
      </p:sp>
    </p:spTree>
    <p:extLst>
      <p:ext uri="{BB962C8B-B14F-4D97-AF65-F5344CB8AC3E}">
        <p14:creationId xmlns:p14="http://schemas.microsoft.com/office/powerpoint/2010/main" val="337408400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974133"/>
            <a:ext cx="8491139" cy="66043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〇国内外から訪れる人々が安心・快適に過ごせるよう、</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利便性向上や観光案内機能</a:t>
            </a:r>
            <a:r>
              <a:rPr kumimoji="1" lang="ja-JP" altLang="en-US" sz="1846" b="1" i="0" u="none" strike="noStrike" kern="1200" cap="none" spc="0" normalizeH="0" baseline="0" noProof="0" dirty="0" smtClean="0">
                <a:ln>
                  <a:noFill/>
                </a:ln>
                <a:solidFill>
                  <a:prstClr val="black"/>
                </a:solidFill>
                <a:effectLst/>
                <a:uLnTx/>
                <a:uFillTx/>
                <a:latin typeface="Meiryo UI"/>
                <a:ea typeface="Meiryo UI"/>
                <a:cs typeface="+mn-cs"/>
              </a:rPr>
              <a:t>の</a:t>
            </a:r>
            <a:endParaRPr kumimoji="1" lang="en-US" altLang="ja-JP" sz="1846" b="1"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b="1" dirty="0">
                <a:solidFill>
                  <a:prstClr val="black"/>
                </a:solidFill>
                <a:latin typeface="Meiryo UI"/>
                <a:ea typeface="Meiryo UI"/>
              </a:rPr>
              <a:t>　</a:t>
            </a:r>
            <a:r>
              <a:rPr kumimoji="1" lang="ja-JP" altLang="en-US" sz="1846" b="1" i="0" u="none" strike="noStrike" kern="1200" cap="none" spc="0" normalizeH="0" baseline="0" noProof="0" dirty="0" smtClean="0">
                <a:ln>
                  <a:noFill/>
                </a:ln>
                <a:solidFill>
                  <a:prstClr val="black"/>
                </a:solidFill>
                <a:effectLst/>
                <a:uLnTx/>
                <a:uFillTx/>
                <a:latin typeface="Meiryo UI"/>
                <a:ea typeface="Meiryo UI"/>
                <a:cs typeface="+mn-cs"/>
              </a:rPr>
              <a:t>強化</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、特区民泊などの受入環境を整備</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正方形/長方形 5"/>
          <p:cNvSpPr/>
          <p:nvPr/>
        </p:nvSpPr>
        <p:spPr>
          <a:xfrm>
            <a:off x="512184" y="1698748"/>
            <a:ext cx="8119634" cy="2064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旅行者の利便性向上や観光案内機能強化などを実施。</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Wi-Fi</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環境の整備</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(6,154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台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2018.8</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月末時点</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・公共交通機関等と連携した受入環境の</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整備</a:t>
            </a:r>
            <a:r>
              <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駅、</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・トラベルサービスセンター大阪の運営</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外国人利用者数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167,200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人</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 2017</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・宿泊施設における多言語化や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IT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環境を整備</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(77</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件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・鉄道会社や観光施設等が連携し</a:t>
            </a:r>
            <a:r>
              <a:rPr lang="ja-JP" altLang="en-US" sz="1292" dirty="0">
                <a:solidFill>
                  <a:schemeClr val="tx1"/>
                </a:solidFill>
                <a:latin typeface="Meiryo UI"/>
                <a:ea typeface="Meiryo UI"/>
              </a:rPr>
              <a:t>「</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大阪周遊パス</a:t>
            </a:r>
            <a:r>
              <a:rPr lang="ja-JP" altLang="en-US" sz="1292" dirty="0" smtClean="0">
                <a:solidFill>
                  <a:schemeClr val="tx1"/>
                </a:solidFill>
                <a:latin typeface="Meiryo UI"/>
                <a:ea typeface="Meiryo UI"/>
              </a:rPr>
              <a:t>」を発売</a:t>
            </a:r>
            <a:endParaRPr kumimoji="1" lang="en-US" altLang="ja-JP" sz="1292" b="0" i="0" u="none" strike="noStrike" kern="1200" cap="none" spc="0" normalizeH="0" baseline="0" noProof="0" dirty="0" smtClean="0">
              <a:ln>
                <a:noFill/>
              </a:ln>
              <a:solidFill>
                <a:schemeClr val="tx1"/>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オール大阪で受入環境を整備するため市町村を支援</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市町村、</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18</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事業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77"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正方形/長方形 7"/>
          <p:cNvSpPr/>
          <p:nvPr/>
        </p:nvSpPr>
        <p:spPr>
          <a:xfrm>
            <a:off x="512184" y="3848680"/>
            <a:ext cx="8119634" cy="11387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急増するインバウンドなどへの対応</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として、</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全国に先駆けて</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（全国で</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番目）</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宿泊税を導入</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(2017.1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受入環境整備や魅力づくりの財源として活用</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defTabSz="957700">
              <a:defRPr/>
            </a:pPr>
            <a:r>
              <a:rPr lang="en-US" altLang="ja-JP" sz="1292" dirty="0" smtClean="0">
                <a:solidFill>
                  <a:schemeClr val="tx1"/>
                </a:solidFill>
                <a:latin typeface="Meiryo UI" panose="020B0604030504040204" pitchFamily="50" charset="-128"/>
                <a:ea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rPr>
              <a:t>免税点を</a:t>
            </a:r>
            <a:r>
              <a:rPr lang="en-US" altLang="ja-JP" sz="1292" dirty="0">
                <a:solidFill>
                  <a:schemeClr val="tx1"/>
                </a:solidFill>
                <a:latin typeface="Meiryo UI" panose="020B0604030504040204" pitchFamily="50" charset="-128"/>
                <a:ea typeface="Meiryo UI" panose="020B0604030504040204" pitchFamily="50" charset="-128"/>
              </a:rPr>
              <a:t>7</a:t>
            </a:r>
            <a:r>
              <a:rPr lang="ja-JP" altLang="en-US" sz="1292" dirty="0">
                <a:solidFill>
                  <a:schemeClr val="tx1"/>
                </a:solidFill>
                <a:latin typeface="Meiryo UI" panose="020B0604030504040204" pitchFamily="50" charset="-128"/>
                <a:ea typeface="Meiryo UI" panose="020B0604030504040204" pitchFamily="50" charset="-128"/>
              </a:rPr>
              <a:t>千円に引き下げる制度改正を行うべく、現在総務省協議中</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512183" y="3848680"/>
            <a:ext cx="1196308" cy="24035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Meiryo UI"/>
                <a:ea typeface="Meiryo UI"/>
                <a:cs typeface="+mn-cs"/>
              </a:rPr>
              <a:t>宿泊税</a:t>
            </a:r>
          </a:p>
        </p:txBody>
      </p:sp>
      <p:graphicFrame>
        <p:nvGraphicFramePr>
          <p:cNvPr id="7" name="表 6"/>
          <p:cNvGraphicFramePr>
            <a:graphicFrameLocks noGrp="1"/>
          </p:cNvGraphicFramePr>
          <p:nvPr>
            <p:extLst/>
          </p:nvPr>
        </p:nvGraphicFramePr>
        <p:xfrm>
          <a:off x="5633485" y="3934655"/>
          <a:ext cx="2845073" cy="947224"/>
        </p:xfrm>
        <a:graphic>
          <a:graphicData uri="http://schemas.openxmlformats.org/drawingml/2006/table">
            <a:tbl>
              <a:tblPr firstRow="1" bandRow="1">
                <a:tableStyleId>{5C22544A-7EE6-4342-B048-85BDC9FD1C3A}</a:tableStyleId>
              </a:tblPr>
              <a:tblGrid>
                <a:gridCol w="2071350">
                  <a:extLst>
                    <a:ext uri="{9D8B030D-6E8A-4147-A177-3AD203B41FA5}">
                      <a16:colId xmlns="" xmlns:a16="http://schemas.microsoft.com/office/drawing/2014/main" val="2343864636"/>
                    </a:ext>
                  </a:extLst>
                </a:gridCol>
                <a:gridCol w="773723">
                  <a:extLst>
                    <a:ext uri="{9D8B030D-6E8A-4147-A177-3AD203B41FA5}">
                      <a16:colId xmlns="" xmlns:a16="http://schemas.microsoft.com/office/drawing/2014/main" val="218806261"/>
                    </a:ext>
                  </a:extLst>
                </a:gridCol>
              </a:tblGrid>
              <a:tr h="232117">
                <a:tc>
                  <a:txBody>
                    <a:bodyPr/>
                    <a:lstStyle/>
                    <a:p>
                      <a:pPr algn="ctr"/>
                      <a:r>
                        <a:rPr kumimoji="1" lang="ja-JP" altLang="en-US" sz="1000" dirty="0" smtClean="0"/>
                        <a:t>宿泊料金</a:t>
                      </a:r>
                      <a:endParaRPr kumimoji="1" lang="ja-JP" altLang="en-US" sz="1000" dirty="0"/>
                    </a:p>
                  </a:txBody>
                  <a:tcPr marL="84406" marR="84406" marT="42203" marB="42203" anchor="ctr"/>
                </a:tc>
                <a:tc>
                  <a:txBody>
                    <a:bodyPr/>
                    <a:lstStyle/>
                    <a:p>
                      <a:pPr algn="ctr"/>
                      <a:r>
                        <a:rPr kumimoji="1" lang="ja-JP" altLang="en-US" sz="1000" dirty="0" smtClean="0"/>
                        <a:t>税率</a:t>
                      </a:r>
                      <a:endParaRPr kumimoji="1" lang="ja-JP" altLang="en-US" sz="1000" dirty="0"/>
                    </a:p>
                  </a:txBody>
                  <a:tcPr marL="84406" marR="84406" marT="42203" marB="42203" anchor="ctr"/>
                </a:tc>
                <a:extLst>
                  <a:ext uri="{0D108BD9-81ED-4DB2-BD59-A6C34878D82A}">
                    <a16:rowId xmlns="" xmlns:a16="http://schemas.microsoft.com/office/drawing/2014/main" val="3630086178"/>
                  </a:ext>
                </a:extLst>
              </a:tr>
              <a:tr h="232117">
                <a:tc>
                  <a:txBody>
                    <a:bodyPr/>
                    <a:lstStyle/>
                    <a:p>
                      <a:pPr algn="ctr"/>
                      <a:r>
                        <a:rPr kumimoji="1" lang="en-US" altLang="ja-JP" sz="1000" dirty="0" smtClean="0"/>
                        <a:t>10,000</a:t>
                      </a:r>
                      <a:r>
                        <a:rPr kumimoji="1" lang="ja-JP" altLang="en-US" sz="1000" dirty="0" smtClean="0"/>
                        <a:t>円以上</a:t>
                      </a:r>
                      <a:r>
                        <a:rPr kumimoji="1" lang="en-US" altLang="ja-JP" sz="1000" dirty="0" smtClean="0"/>
                        <a:t>15,000</a:t>
                      </a:r>
                      <a:r>
                        <a:rPr kumimoji="1" lang="ja-JP" altLang="en-US" sz="1000" dirty="0" smtClean="0"/>
                        <a:t>円未満</a:t>
                      </a:r>
                      <a:endParaRPr kumimoji="1" lang="ja-JP" altLang="en-US" sz="1000" dirty="0"/>
                    </a:p>
                  </a:txBody>
                  <a:tcPr marL="84406" marR="84406" marT="42203" marB="42203" anchor="ctr"/>
                </a:tc>
                <a:tc>
                  <a:txBody>
                    <a:bodyPr/>
                    <a:lstStyle/>
                    <a:p>
                      <a:pPr algn="ctr"/>
                      <a:r>
                        <a:rPr kumimoji="1" lang="en-US" altLang="ja-JP" sz="1000" dirty="0" smtClean="0"/>
                        <a:t>100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1767930668"/>
                  </a:ext>
                </a:extLst>
              </a:tr>
              <a:tr h="232117">
                <a:tc>
                  <a:txBody>
                    <a:bodyPr/>
                    <a:lstStyle/>
                    <a:p>
                      <a:pPr algn="ctr"/>
                      <a:r>
                        <a:rPr kumimoji="1" lang="en-US" altLang="ja-JP" sz="1000" dirty="0" smtClean="0"/>
                        <a:t>15,000</a:t>
                      </a:r>
                      <a:r>
                        <a:rPr kumimoji="1" lang="ja-JP" altLang="en-US" sz="1000" dirty="0" smtClean="0"/>
                        <a:t>円以上</a:t>
                      </a:r>
                      <a:r>
                        <a:rPr kumimoji="1" lang="en-US" altLang="ja-JP" sz="1000" dirty="0" smtClean="0"/>
                        <a:t>20,000</a:t>
                      </a:r>
                      <a:r>
                        <a:rPr kumimoji="1" lang="ja-JP" altLang="en-US" sz="1000" dirty="0" smtClean="0"/>
                        <a:t>円未満</a:t>
                      </a:r>
                      <a:endParaRPr kumimoji="1" lang="ja-JP" altLang="en-US" sz="1000" dirty="0"/>
                    </a:p>
                  </a:txBody>
                  <a:tcPr marL="84406" marR="84406" marT="42203" marB="42203" anchor="ctr"/>
                </a:tc>
                <a:tc>
                  <a:txBody>
                    <a:bodyPr/>
                    <a:lstStyle/>
                    <a:p>
                      <a:pPr algn="ctr"/>
                      <a:r>
                        <a:rPr kumimoji="1" lang="en-US" altLang="ja-JP" sz="1000" dirty="0" smtClean="0"/>
                        <a:t>200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806187393"/>
                  </a:ext>
                </a:extLst>
              </a:tr>
              <a:tr h="232117">
                <a:tc>
                  <a:txBody>
                    <a:bodyPr/>
                    <a:lstStyle/>
                    <a:p>
                      <a:pPr algn="ctr"/>
                      <a:r>
                        <a:rPr kumimoji="1" lang="en-US" altLang="ja-JP" sz="1000" dirty="0" smtClean="0"/>
                        <a:t>20,000</a:t>
                      </a:r>
                      <a:r>
                        <a:rPr kumimoji="1" lang="ja-JP" altLang="en-US" sz="1000" dirty="0" smtClean="0"/>
                        <a:t>円以上</a:t>
                      </a:r>
                      <a:endParaRPr kumimoji="1" lang="ja-JP" altLang="en-US" sz="1000" dirty="0"/>
                    </a:p>
                  </a:txBody>
                  <a:tcPr marL="84406" marR="84406" marT="42203" marB="42203" anchor="ctr"/>
                </a:tc>
                <a:tc>
                  <a:txBody>
                    <a:bodyPr/>
                    <a:lstStyle/>
                    <a:p>
                      <a:pPr algn="ctr"/>
                      <a:r>
                        <a:rPr kumimoji="1" lang="en-US" altLang="ja-JP" sz="1000" dirty="0" smtClean="0"/>
                        <a:t>300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3938020983"/>
                  </a:ext>
                </a:extLst>
              </a:tr>
            </a:tbl>
          </a:graphicData>
        </a:graphic>
      </p:graphicFrame>
      <p:sp>
        <p:nvSpPr>
          <p:cNvPr id="14" name="テキスト ボックス 13"/>
          <p:cNvSpPr txBox="1"/>
          <p:nvPr/>
        </p:nvSpPr>
        <p:spPr>
          <a:xfrm>
            <a:off x="260316" y="534873"/>
            <a:ext cx="573105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　</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846" dirty="0">
                <a:solidFill>
                  <a:prstClr val="black"/>
                </a:solidFill>
                <a:latin typeface="Meiryo UI" panose="020B0604030504040204" pitchFamily="50" charset="-128"/>
                <a:ea typeface="Meiryo UI" panose="020B0604030504040204" pitchFamily="50" charset="-128"/>
              </a:rPr>
              <a:t>４</a:t>
            </a:r>
            <a:r>
              <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受入環境整備</a:t>
            </a:r>
            <a:r>
              <a:rPr kumimoji="1" lang="en-US" altLang="ja-JP"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観光案内等）</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300" y="1726747"/>
            <a:ext cx="1657629" cy="751108"/>
          </a:xfrm>
          <a:prstGeom prst="rect">
            <a:avLst/>
          </a:prstGeom>
        </p:spPr>
      </p:pic>
      <p:sp>
        <p:nvSpPr>
          <p:cNvPr id="15" name="テキスト ボックス 14"/>
          <p:cNvSpPr txBox="1"/>
          <p:nvPr/>
        </p:nvSpPr>
        <p:spPr>
          <a:xfrm>
            <a:off x="6692847" y="2469526"/>
            <a:ext cx="1980765" cy="230832"/>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公共交通機関</a:t>
            </a:r>
            <a:r>
              <a:rPr kumimoji="1" lang="ja-JP" altLang="en-US" sz="900" b="0" i="0" u="none" strike="noStrike" kern="1200" cap="none" spc="0" normalizeH="0" baseline="0" noProof="0" dirty="0" smtClean="0">
                <a:ln>
                  <a:noFill/>
                </a:ln>
                <a:solidFill>
                  <a:prstClr val="black"/>
                </a:solidFill>
                <a:effectLst/>
                <a:uLnTx/>
                <a:uFillTx/>
                <a:latin typeface="Meiryo UI"/>
                <a:ea typeface="Meiryo UI"/>
                <a:cs typeface="+mn-cs"/>
              </a:rPr>
              <a:t>の経路</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床面案内表示</a:t>
            </a: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8530" y="2671163"/>
            <a:ext cx="1669400" cy="937647"/>
          </a:xfrm>
          <a:prstGeom prst="rect">
            <a:avLst/>
          </a:prstGeom>
        </p:spPr>
      </p:pic>
      <p:sp>
        <p:nvSpPr>
          <p:cNvPr id="16" name="テキスト ボックス 15"/>
          <p:cNvSpPr txBox="1"/>
          <p:nvPr/>
        </p:nvSpPr>
        <p:spPr>
          <a:xfrm>
            <a:off x="6805821" y="3585576"/>
            <a:ext cx="1782987" cy="230832"/>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トラベルサービスセンター大阪</a:t>
            </a:r>
          </a:p>
        </p:txBody>
      </p:sp>
      <p:sp>
        <p:nvSpPr>
          <p:cNvPr id="17" name="正方形/長方形 16"/>
          <p:cNvSpPr/>
          <p:nvPr/>
        </p:nvSpPr>
        <p:spPr>
          <a:xfrm>
            <a:off x="512184" y="5072519"/>
            <a:ext cx="8119634" cy="150297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月から特区民泊を導入開始し、</a:t>
            </a:r>
            <a:endParaRPr kumimoji="1" lang="en-US" altLang="ja-JP"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宿泊需要増加に対応。</a:t>
            </a:r>
            <a:r>
              <a:rPr kumimoji="1" lang="ja-JP" altLang="en-US"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（最低滞在日数７日）</a:t>
            </a: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１～　最低滞在日数を３日に短縮</a:t>
            </a: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18" name="正方形/長方形 17"/>
          <p:cNvSpPr/>
          <p:nvPr/>
        </p:nvSpPr>
        <p:spPr>
          <a:xfrm>
            <a:off x="512183" y="5072519"/>
            <a:ext cx="1196308" cy="265135"/>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Meiryo UI"/>
                <a:ea typeface="Meiryo UI"/>
                <a:cs typeface="+mn-cs"/>
              </a:rPr>
              <a:t>特区民泊</a:t>
            </a:r>
          </a:p>
        </p:txBody>
      </p:sp>
      <p:graphicFrame>
        <p:nvGraphicFramePr>
          <p:cNvPr id="20" name="表 19"/>
          <p:cNvGraphicFramePr>
            <a:graphicFrameLocks noGrp="1"/>
          </p:cNvGraphicFramePr>
          <p:nvPr>
            <p:extLst/>
          </p:nvPr>
        </p:nvGraphicFramePr>
        <p:xfrm>
          <a:off x="4212444" y="5135394"/>
          <a:ext cx="4266116" cy="1378634"/>
        </p:xfrm>
        <a:graphic>
          <a:graphicData uri="http://schemas.openxmlformats.org/drawingml/2006/table">
            <a:tbl>
              <a:tblPr firstRow="1" bandRow="1">
                <a:tableStyleId>{5C22544A-7EE6-4342-B048-85BDC9FD1C3A}</a:tableStyleId>
              </a:tblPr>
              <a:tblGrid>
                <a:gridCol w="777120">
                  <a:extLst>
                    <a:ext uri="{9D8B030D-6E8A-4147-A177-3AD203B41FA5}">
                      <a16:colId xmlns="" xmlns:a16="http://schemas.microsoft.com/office/drawing/2014/main" val="3852640906"/>
                    </a:ext>
                  </a:extLst>
                </a:gridCol>
                <a:gridCol w="1848425">
                  <a:extLst>
                    <a:ext uri="{9D8B030D-6E8A-4147-A177-3AD203B41FA5}">
                      <a16:colId xmlns="" xmlns:a16="http://schemas.microsoft.com/office/drawing/2014/main" val="3629595016"/>
                    </a:ext>
                  </a:extLst>
                </a:gridCol>
                <a:gridCol w="1640571">
                  <a:extLst>
                    <a:ext uri="{9D8B030D-6E8A-4147-A177-3AD203B41FA5}">
                      <a16:colId xmlns="" xmlns:a16="http://schemas.microsoft.com/office/drawing/2014/main" val="2329960514"/>
                    </a:ext>
                  </a:extLst>
                </a:gridCol>
              </a:tblGrid>
              <a:tr h="225083">
                <a:tc>
                  <a:txBody>
                    <a:bodyPr/>
                    <a:lstStyle/>
                    <a:p>
                      <a:pPr algn="ctr"/>
                      <a:endParaRPr kumimoji="1" lang="ja-JP" altLang="en-US" sz="900" dirty="0"/>
                    </a:p>
                  </a:txBody>
                  <a:tcPr marL="84406" marR="84406" marT="42203" marB="42203" anchor="ctr"/>
                </a:tc>
                <a:tc>
                  <a:txBody>
                    <a:bodyPr/>
                    <a:lstStyle/>
                    <a:p>
                      <a:pPr algn="ctr"/>
                      <a:r>
                        <a:rPr kumimoji="1" lang="ja-JP" altLang="en-US" sz="900" dirty="0" smtClean="0"/>
                        <a:t>特区民泊</a:t>
                      </a:r>
                      <a:endParaRPr kumimoji="1" lang="ja-JP" altLang="en-US" sz="900" dirty="0"/>
                    </a:p>
                  </a:txBody>
                  <a:tcPr marL="84406" marR="84406" marT="42203" marB="42203" anchor="ctr"/>
                </a:tc>
                <a:tc>
                  <a:txBody>
                    <a:bodyPr/>
                    <a:lstStyle/>
                    <a:p>
                      <a:pPr algn="ctr"/>
                      <a:r>
                        <a:rPr kumimoji="1" lang="ja-JP" altLang="en-US" sz="900" dirty="0" smtClean="0">
                          <a:solidFill>
                            <a:schemeClr val="bg1"/>
                          </a:solidFill>
                        </a:rPr>
                        <a:t>住宅宿泊事業法</a:t>
                      </a:r>
                      <a:endParaRPr kumimoji="1" lang="ja-JP" altLang="en-US" sz="900" dirty="0">
                        <a:solidFill>
                          <a:schemeClr val="bg1"/>
                        </a:solidFill>
                      </a:endParaRPr>
                    </a:p>
                  </a:txBody>
                  <a:tcPr marL="84406" marR="84406" marT="42203" marB="42203" anchor="ctr"/>
                </a:tc>
                <a:extLst>
                  <a:ext uri="{0D108BD9-81ED-4DB2-BD59-A6C34878D82A}">
                    <a16:rowId xmlns="" xmlns:a16="http://schemas.microsoft.com/office/drawing/2014/main" val="3122586544"/>
                  </a:ext>
                </a:extLst>
              </a:tr>
              <a:tr h="365760">
                <a:tc>
                  <a:txBody>
                    <a:bodyPr/>
                    <a:lstStyle/>
                    <a:p>
                      <a:r>
                        <a:rPr kumimoji="1" lang="ja-JP" altLang="en-US" sz="900" dirty="0" smtClean="0">
                          <a:solidFill>
                            <a:schemeClr val="tx1"/>
                          </a:solidFill>
                        </a:rPr>
                        <a:t>導入時期</a:t>
                      </a:r>
                      <a:endParaRPr kumimoji="1" lang="ja-JP" altLang="en-US" sz="900" dirty="0">
                        <a:solidFill>
                          <a:schemeClr val="tx1"/>
                        </a:solidFill>
                      </a:endParaRPr>
                    </a:p>
                  </a:txBody>
                  <a:tcPr marL="84406" marR="84406" marT="42203" marB="42203" anchor="ctr"/>
                </a:tc>
                <a:tc>
                  <a:txBody>
                    <a:bodyPr/>
                    <a:lstStyle/>
                    <a:p>
                      <a:r>
                        <a:rPr kumimoji="1" lang="en-US" altLang="ja-JP" sz="900" dirty="0" smtClean="0">
                          <a:solidFill>
                            <a:schemeClr val="tx1"/>
                          </a:solidFill>
                        </a:rPr>
                        <a:t>2016.4</a:t>
                      </a:r>
                      <a:r>
                        <a:rPr kumimoji="1" lang="ja-JP" altLang="en-US" sz="900" dirty="0" smtClean="0">
                          <a:solidFill>
                            <a:schemeClr val="tx1"/>
                          </a:solidFill>
                        </a:rPr>
                        <a:t>月</a:t>
                      </a:r>
                      <a:r>
                        <a:rPr kumimoji="1" lang="en-US" altLang="ja-JP" sz="900" dirty="0" smtClean="0">
                          <a:solidFill>
                            <a:schemeClr val="tx1"/>
                          </a:solidFill>
                        </a:rPr>
                        <a:t>(</a:t>
                      </a:r>
                      <a:r>
                        <a:rPr kumimoji="1" lang="ja-JP" altLang="en-US" sz="900" dirty="0" smtClean="0">
                          <a:solidFill>
                            <a:schemeClr val="tx1"/>
                          </a:solidFill>
                        </a:rPr>
                        <a:t>大阪府</a:t>
                      </a:r>
                      <a:r>
                        <a:rPr kumimoji="1" lang="en-US" altLang="ja-JP" sz="900" dirty="0" smtClean="0">
                          <a:solidFill>
                            <a:schemeClr val="tx1"/>
                          </a:solidFill>
                        </a:rPr>
                        <a:t>)</a:t>
                      </a:r>
                    </a:p>
                    <a:p>
                      <a:r>
                        <a:rPr kumimoji="1" lang="en-US" altLang="ja-JP" sz="900" dirty="0" smtClean="0">
                          <a:solidFill>
                            <a:schemeClr val="tx1"/>
                          </a:solidFill>
                        </a:rPr>
                        <a:t>2016.10</a:t>
                      </a:r>
                      <a:r>
                        <a:rPr kumimoji="1" lang="ja-JP" altLang="en-US" sz="900" dirty="0" smtClean="0">
                          <a:solidFill>
                            <a:schemeClr val="tx1"/>
                          </a:solidFill>
                        </a:rPr>
                        <a:t>月</a:t>
                      </a:r>
                      <a:r>
                        <a:rPr kumimoji="1" lang="en-US" altLang="ja-JP" sz="900" dirty="0" smtClean="0">
                          <a:solidFill>
                            <a:schemeClr val="tx1"/>
                          </a:solidFill>
                        </a:rPr>
                        <a:t>(</a:t>
                      </a:r>
                      <a:r>
                        <a:rPr kumimoji="1" lang="ja-JP" altLang="en-US" sz="900" dirty="0" smtClean="0">
                          <a:solidFill>
                            <a:schemeClr val="tx1"/>
                          </a:solidFill>
                        </a:rPr>
                        <a:t>大阪市</a:t>
                      </a:r>
                      <a:r>
                        <a:rPr kumimoji="1" lang="en-US" altLang="ja-JP" sz="900" dirty="0" smtClean="0">
                          <a:solidFill>
                            <a:schemeClr val="tx1"/>
                          </a:solidFill>
                        </a:rPr>
                        <a:t>)</a:t>
                      </a:r>
                      <a:endParaRPr kumimoji="1" lang="ja-JP" altLang="en-US" sz="900" dirty="0">
                        <a:solidFill>
                          <a:schemeClr val="tx1"/>
                        </a:solidFill>
                      </a:endParaRPr>
                    </a:p>
                  </a:txBody>
                  <a:tcPr marL="84406" marR="84406" marT="42203" marB="42203" anchor="ctr"/>
                </a:tc>
                <a:tc>
                  <a:txBody>
                    <a:bodyPr/>
                    <a:lstStyle/>
                    <a:p>
                      <a:r>
                        <a:rPr kumimoji="1" lang="en-US" altLang="ja-JP" sz="900" dirty="0" smtClean="0">
                          <a:solidFill>
                            <a:schemeClr val="tx1"/>
                          </a:solidFill>
                        </a:rPr>
                        <a:t>2018.6</a:t>
                      </a:r>
                      <a:r>
                        <a:rPr kumimoji="1" lang="ja-JP" altLang="en-US" sz="900" dirty="0" smtClean="0">
                          <a:solidFill>
                            <a:schemeClr val="tx1"/>
                          </a:solidFill>
                        </a:rPr>
                        <a:t>月</a:t>
                      </a:r>
                      <a:endParaRPr kumimoji="1" lang="ja-JP" altLang="en-US" sz="900" dirty="0">
                        <a:solidFill>
                          <a:schemeClr val="tx1"/>
                        </a:solidFill>
                      </a:endParaRPr>
                    </a:p>
                  </a:txBody>
                  <a:tcPr marL="84406" marR="84406" marT="42203" marB="42203" anchor="ctr"/>
                </a:tc>
                <a:extLst>
                  <a:ext uri="{0D108BD9-81ED-4DB2-BD59-A6C34878D82A}">
                    <a16:rowId xmlns="" xmlns:a16="http://schemas.microsoft.com/office/drawing/2014/main" val="10001"/>
                  </a:ext>
                </a:extLst>
              </a:tr>
              <a:tr h="337625">
                <a:tc>
                  <a:txBody>
                    <a:bodyPr/>
                    <a:lstStyle/>
                    <a:p>
                      <a:r>
                        <a:rPr kumimoji="1" lang="ja-JP" altLang="en-US" sz="900" dirty="0" smtClean="0">
                          <a:solidFill>
                            <a:schemeClr val="tx1"/>
                          </a:solidFill>
                        </a:rPr>
                        <a:t>対象</a:t>
                      </a:r>
                      <a:endParaRPr kumimoji="1" lang="ja-JP" altLang="en-US" sz="900" dirty="0">
                        <a:solidFill>
                          <a:schemeClr val="tx1"/>
                        </a:solidFill>
                      </a:endParaRPr>
                    </a:p>
                  </a:txBody>
                  <a:tcPr marL="84406" marR="84406" marT="42203" marB="42203" anchor="ctr"/>
                </a:tc>
                <a:tc>
                  <a:txBody>
                    <a:bodyPr/>
                    <a:lstStyle/>
                    <a:p>
                      <a:r>
                        <a:rPr kumimoji="1" lang="ja-JP" altLang="en-US" sz="900" dirty="0" smtClean="0">
                          <a:solidFill>
                            <a:schemeClr val="tx1"/>
                          </a:solidFill>
                        </a:rPr>
                        <a:t>国家戦略特区指定地域</a:t>
                      </a:r>
                      <a:r>
                        <a:rPr kumimoji="1" lang="en-US" altLang="ja-JP" sz="700" dirty="0" smtClean="0">
                          <a:solidFill>
                            <a:schemeClr val="tx1"/>
                          </a:solidFill>
                        </a:rPr>
                        <a:t>(</a:t>
                      </a:r>
                      <a:r>
                        <a:rPr kumimoji="1" lang="ja-JP" altLang="en-US" sz="700" dirty="0" smtClean="0">
                          <a:solidFill>
                            <a:schemeClr val="tx1"/>
                          </a:solidFill>
                        </a:rPr>
                        <a:t>大阪府域のほか４地域で実施</a:t>
                      </a:r>
                      <a:r>
                        <a:rPr kumimoji="1" lang="en-US" altLang="ja-JP" sz="700" dirty="0" smtClean="0">
                          <a:solidFill>
                            <a:schemeClr val="tx1"/>
                          </a:solidFill>
                        </a:rPr>
                        <a:t>2018</a:t>
                      </a:r>
                      <a:r>
                        <a:rPr kumimoji="1" lang="ja-JP" altLang="en-US" sz="700" dirty="0" smtClean="0">
                          <a:solidFill>
                            <a:schemeClr val="tx1"/>
                          </a:solidFill>
                        </a:rPr>
                        <a:t>年</a:t>
                      </a:r>
                      <a:r>
                        <a:rPr kumimoji="1" lang="en-US" altLang="ja-JP" sz="700" dirty="0" smtClean="0">
                          <a:solidFill>
                            <a:schemeClr val="tx1"/>
                          </a:solidFill>
                        </a:rPr>
                        <a:t>10</a:t>
                      </a:r>
                      <a:r>
                        <a:rPr kumimoji="1" lang="ja-JP" altLang="en-US" sz="700" dirty="0" smtClean="0">
                          <a:solidFill>
                            <a:schemeClr val="tx1"/>
                          </a:solidFill>
                        </a:rPr>
                        <a:t>月末現在</a:t>
                      </a:r>
                      <a:r>
                        <a:rPr kumimoji="1" lang="en-US" altLang="ja-JP" sz="700" dirty="0" smtClean="0">
                          <a:solidFill>
                            <a:schemeClr val="tx1"/>
                          </a:solidFill>
                        </a:rPr>
                        <a:t>)</a:t>
                      </a:r>
                      <a:endParaRPr kumimoji="1" lang="ja-JP" altLang="en-US" sz="900" dirty="0">
                        <a:solidFill>
                          <a:schemeClr val="tx1"/>
                        </a:solidFill>
                      </a:endParaRPr>
                    </a:p>
                  </a:txBody>
                  <a:tcPr marL="84406" marR="84406" marT="42203" marB="42203" anchor="ctr"/>
                </a:tc>
                <a:tc>
                  <a:txBody>
                    <a:bodyPr/>
                    <a:lstStyle/>
                    <a:p>
                      <a:r>
                        <a:rPr kumimoji="1" lang="ja-JP" altLang="en-US" sz="900" dirty="0" smtClean="0">
                          <a:solidFill>
                            <a:schemeClr val="tx1"/>
                          </a:solidFill>
                        </a:rPr>
                        <a:t>全国</a:t>
                      </a:r>
                      <a:endParaRPr kumimoji="1" lang="ja-JP" altLang="en-US" sz="900" dirty="0">
                        <a:solidFill>
                          <a:schemeClr val="tx1"/>
                        </a:solidFill>
                      </a:endParaRPr>
                    </a:p>
                  </a:txBody>
                  <a:tcPr marL="84406" marR="84406" marT="42203" marB="42203" anchor="ctr"/>
                </a:tc>
                <a:extLst>
                  <a:ext uri="{0D108BD9-81ED-4DB2-BD59-A6C34878D82A}">
                    <a16:rowId xmlns="" xmlns:a16="http://schemas.microsoft.com/office/drawing/2014/main" val="1259911513"/>
                  </a:ext>
                </a:extLst>
              </a:tr>
              <a:tr h="225083">
                <a:tc>
                  <a:txBody>
                    <a:bodyPr/>
                    <a:lstStyle/>
                    <a:p>
                      <a:r>
                        <a:rPr kumimoji="1" lang="ja-JP" altLang="en-US" sz="900" dirty="0" smtClean="0">
                          <a:solidFill>
                            <a:schemeClr val="tx1"/>
                          </a:solidFill>
                        </a:rPr>
                        <a:t>宿泊日数</a:t>
                      </a:r>
                      <a:endParaRPr kumimoji="1" lang="ja-JP" altLang="en-US" sz="900" dirty="0">
                        <a:solidFill>
                          <a:schemeClr val="tx1"/>
                        </a:solidFill>
                      </a:endParaRPr>
                    </a:p>
                  </a:txBody>
                  <a:tcPr marL="84406" marR="84406" marT="42203" marB="42203" anchor="ctr"/>
                </a:tc>
                <a:tc>
                  <a:txBody>
                    <a:bodyPr/>
                    <a:lstStyle/>
                    <a:p>
                      <a:r>
                        <a:rPr kumimoji="1" lang="ja-JP" altLang="en-US" sz="900" dirty="0" smtClean="0">
                          <a:solidFill>
                            <a:schemeClr val="tx1"/>
                          </a:solidFill>
                        </a:rPr>
                        <a:t>最低滞在日数</a:t>
                      </a:r>
                      <a:r>
                        <a:rPr kumimoji="1" lang="en-US" altLang="ja-JP" sz="900" dirty="0" smtClean="0">
                          <a:solidFill>
                            <a:schemeClr val="tx1"/>
                          </a:solidFill>
                        </a:rPr>
                        <a:t>3</a:t>
                      </a:r>
                      <a:r>
                        <a:rPr kumimoji="1" lang="ja-JP" altLang="en-US" sz="900" dirty="0" smtClean="0">
                          <a:solidFill>
                            <a:schemeClr val="tx1"/>
                          </a:solidFill>
                        </a:rPr>
                        <a:t>日</a:t>
                      </a:r>
                      <a:r>
                        <a:rPr kumimoji="1" lang="en-US" altLang="ja-JP" sz="900" dirty="0" smtClean="0">
                          <a:solidFill>
                            <a:schemeClr val="tx1"/>
                          </a:solidFill>
                        </a:rPr>
                        <a:t>(2017.1</a:t>
                      </a:r>
                      <a:r>
                        <a:rPr kumimoji="1" lang="ja-JP" altLang="en-US" sz="900" dirty="0" smtClean="0">
                          <a:solidFill>
                            <a:schemeClr val="tx1"/>
                          </a:solidFill>
                        </a:rPr>
                        <a:t>～</a:t>
                      </a:r>
                      <a:r>
                        <a:rPr kumimoji="1" lang="en-US" altLang="ja-JP" sz="900" dirty="0" smtClean="0">
                          <a:solidFill>
                            <a:schemeClr val="tx1"/>
                          </a:solidFill>
                        </a:rPr>
                        <a:t>)</a:t>
                      </a:r>
                      <a:endParaRPr kumimoji="1" lang="ja-JP" altLang="en-US" sz="900" dirty="0">
                        <a:solidFill>
                          <a:schemeClr val="tx1"/>
                        </a:solidFill>
                      </a:endParaRPr>
                    </a:p>
                  </a:txBody>
                  <a:tcPr marL="84406" marR="84406" marT="42203" marB="42203" anchor="ctr"/>
                </a:tc>
                <a:tc>
                  <a:txBody>
                    <a:bodyPr/>
                    <a:lstStyle/>
                    <a:p>
                      <a:r>
                        <a:rPr kumimoji="1" lang="ja-JP" altLang="en-US" sz="900" dirty="0" smtClean="0">
                          <a:solidFill>
                            <a:schemeClr val="tx1"/>
                          </a:solidFill>
                        </a:rPr>
                        <a:t>年間</a:t>
                      </a:r>
                      <a:r>
                        <a:rPr kumimoji="1" lang="en-US" altLang="ja-JP" sz="900" dirty="0" smtClean="0">
                          <a:solidFill>
                            <a:schemeClr val="tx1"/>
                          </a:solidFill>
                        </a:rPr>
                        <a:t>180</a:t>
                      </a:r>
                      <a:r>
                        <a:rPr kumimoji="1" lang="ja-JP" altLang="en-US" sz="900" dirty="0" smtClean="0">
                          <a:solidFill>
                            <a:schemeClr val="tx1"/>
                          </a:solidFill>
                        </a:rPr>
                        <a:t>日以内</a:t>
                      </a:r>
                      <a:endParaRPr kumimoji="1" lang="ja-JP" altLang="en-US" sz="900" dirty="0">
                        <a:solidFill>
                          <a:schemeClr val="tx1"/>
                        </a:solidFill>
                      </a:endParaRPr>
                    </a:p>
                  </a:txBody>
                  <a:tcPr marL="84406" marR="84406" marT="42203" marB="42203" anchor="ctr"/>
                </a:tc>
                <a:extLst>
                  <a:ext uri="{0D108BD9-81ED-4DB2-BD59-A6C34878D82A}">
                    <a16:rowId xmlns="" xmlns:a16="http://schemas.microsoft.com/office/drawing/2014/main" val="451171297"/>
                  </a:ext>
                </a:extLst>
              </a:tr>
              <a:tr h="225083">
                <a:tc>
                  <a:txBody>
                    <a:bodyPr/>
                    <a:lstStyle/>
                    <a:p>
                      <a:r>
                        <a:rPr kumimoji="1" lang="ja-JP" altLang="en-US" sz="900" dirty="0" smtClean="0">
                          <a:solidFill>
                            <a:schemeClr val="tx1"/>
                          </a:solidFill>
                        </a:rPr>
                        <a:t>手続</a:t>
                      </a:r>
                      <a:endParaRPr kumimoji="1" lang="ja-JP" altLang="en-US" sz="900" dirty="0">
                        <a:solidFill>
                          <a:schemeClr val="tx1"/>
                        </a:solidFill>
                      </a:endParaRPr>
                    </a:p>
                  </a:txBody>
                  <a:tcPr marL="84406" marR="84406" marT="42203" marB="42203" anchor="ctr"/>
                </a:tc>
                <a:tc>
                  <a:txBody>
                    <a:bodyPr/>
                    <a:lstStyle/>
                    <a:p>
                      <a:r>
                        <a:rPr kumimoji="1" lang="ja-JP" altLang="en-US" sz="900" dirty="0" smtClean="0">
                          <a:solidFill>
                            <a:schemeClr val="tx1"/>
                          </a:solidFill>
                        </a:rPr>
                        <a:t>認定</a:t>
                      </a:r>
                      <a:endParaRPr kumimoji="1" lang="ja-JP" altLang="en-US" sz="900" dirty="0">
                        <a:solidFill>
                          <a:schemeClr val="tx1"/>
                        </a:solidFill>
                      </a:endParaRPr>
                    </a:p>
                  </a:txBody>
                  <a:tcPr marL="84406" marR="84406" marT="42203" marB="42203" anchor="ctr"/>
                </a:tc>
                <a:tc>
                  <a:txBody>
                    <a:bodyPr/>
                    <a:lstStyle/>
                    <a:p>
                      <a:r>
                        <a:rPr kumimoji="1" lang="ja-JP" altLang="en-US" sz="900" dirty="0" smtClean="0">
                          <a:solidFill>
                            <a:schemeClr val="tx1"/>
                          </a:solidFill>
                        </a:rPr>
                        <a:t>届出</a:t>
                      </a:r>
                      <a:endParaRPr kumimoji="1" lang="ja-JP" altLang="en-US" sz="900" dirty="0">
                        <a:solidFill>
                          <a:schemeClr val="tx1"/>
                        </a:solidFill>
                      </a:endParaRPr>
                    </a:p>
                  </a:txBody>
                  <a:tcPr marL="84406" marR="84406" marT="42203" marB="42203" anchor="ctr"/>
                </a:tc>
                <a:extLst>
                  <a:ext uri="{0D108BD9-81ED-4DB2-BD59-A6C34878D82A}">
                    <a16:rowId xmlns="" xmlns:a16="http://schemas.microsoft.com/office/drawing/2014/main" val="730364472"/>
                  </a:ext>
                </a:extLst>
              </a:tr>
            </a:tbl>
          </a:graphicData>
        </a:graphic>
      </p:graphicFrame>
      <p:sp>
        <p:nvSpPr>
          <p:cNvPr id="21" name="正方形/長方形 20"/>
          <p:cNvSpPr/>
          <p:nvPr/>
        </p:nvSpPr>
        <p:spPr>
          <a:xfrm>
            <a:off x="512183" y="1685469"/>
            <a:ext cx="1196308" cy="24035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Meiryo UI"/>
                <a:ea typeface="Meiryo UI"/>
                <a:cs typeface="+mn-cs"/>
              </a:rPr>
              <a:t>受入環境整備</a:t>
            </a:r>
          </a:p>
        </p:txBody>
      </p:sp>
      <p:sp>
        <p:nvSpPr>
          <p:cNvPr id="23" name="テキスト ボックス 22"/>
          <p:cNvSpPr txBox="1"/>
          <p:nvPr/>
        </p:nvSpPr>
        <p:spPr>
          <a:xfrm>
            <a:off x="5072503" y="1885175"/>
            <a:ext cx="1494319" cy="415498"/>
          </a:xfrm>
          <a:prstGeom prst="rect">
            <a:avLst/>
          </a:prstGeom>
          <a:noFill/>
        </p:spPr>
        <p:txBody>
          <a:bodyPr wrap="none"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algun Gothic Semilight" panose="020B0502040204020203" pitchFamily="50" charset="-128"/>
              </a:rPr>
              <a:t>＜周遊パス売上枚数＞</a:t>
            </a:r>
            <a:endParaRPr kumimoji="1" lang="en-US" altLang="ja-JP" sz="1050" dirty="0" smtClean="0">
              <a:latin typeface="Meiryo UI" panose="020B0604030504040204" pitchFamily="50" charset="-128"/>
              <a:ea typeface="Meiryo UI" panose="020B0604030504040204" pitchFamily="50" charset="-128"/>
              <a:cs typeface="Malgun Gothic Semilight" panose="020B0502040204020203" pitchFamily="50" charset="-128"/>
            </a:endParaRPr>
          </a:p>
          <a:p>
            <a:pPr algn="ctr"/>
            <a:r>
              <a:rPr lang="ja-JP" altLang="en-US" sz="1050" dirty="0" smtClean="0">
                <a:latin typeface="Meiryo UI" panose="020B0604030504040204" pitchFamily="50" charset="-128"/>
                <a:ea typeface="Meiryo UI" panose="020B0604030504040204" pitchFamily="50" charset="-128"/>
                <a:cs typeface="Malgun Gothic Semilight" panose="020B0502040204020203" pitchFamily="50" charset="-128"/>
              </a:rPr>
              <a:t>（単位：千枚）</a:t>
            </a:r>
            <a:endParaRPr kumimoji="1" lang="ja-JP" altLang="en-US" sz="1050" dirty="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24" name="グラフ 23"/>
          <p:cNvGraphicFramePr/>
          <p:nvPr>
            <p:extLst>
              <p:ext uri="{D42A27DB-BD31-4B8C-83A1-F6EECF244321}">
                <p14:modId xmlns:p14="http://schemas.microsoft.com/office/powerpoint/2010/main" val="1944734464"/>
              </p:ext>
            </p:extLst>
          </p:nvPr>
        </p:nvGraphicFramePr>
        <p:xfrm>
          <a:off x="4983112" y="2041796"/>
          <a:ext cx="1959936" cy="1774611"/>
        </p:xfrm>
        <a:graphic>
          <a:graphicData uri="http://schemas.openxmlformats.org/drawingml/2006/chart">
            <c:chart xmlns:c="http://schemas.openxmlformats.org/drawingml/2006/chart" xmlns:r="http://schemas.openxmlformats.org/officeDocument/2006/relationships" r:id="rId5"/>
          </a:graphicData>
        </a:graphic>
      </p:graphicFrame>
      <p:sp>
        <p:nvSpPr>
          <p:cNvPr id="25" name="テキスト ボックス 24"/>
          <p:cNvSpPr txBox="1"/>
          <p:nvPr/>
        </p:nvSpPr>
        <p:spPr>
          <a:xfrm>
            <a:off x="6443198" y="2417280"/>
            <a:ext cx="417102" cy="261610"/>
          </a:xfrm>
          <a:prstGeom prst="rect">
            <a:avLst/>
          </a:prstGeom>
          <a:noFill/>
        </p:spPr>
        <p:txBody>
          <a:bodyPr wrap="none" rtlCol="0">
            <a:spAutoFit/>
          </a:bodyPr>
          <a:lstStyle/>
          <a:p>
            <a:r>
              <a:rPr kumimoji="1" lang="en-US" altLang="ja-JP" sz="1100" dirty="0" smtClean="0">
                <a:latin typeface="HGP創英角ﾎﾟｯﾌﾟ体" panose="040B0A00000000000000" pitchFamily="50" charset="-128"/>
                <a:ea typeface="HGP創英角ﾎﾟｯﾌﾟ体" panose="040B0A00000000000000" pitchFamily="50" charset="-128"/>
              </a:rPr>
              <a:t>5</a:t>
            </a:r>
            <a:r>
              <a:rPr kumimoji="1" lang="ja-JP" altLang="en-US" sz="1100" dirty="0" smtClean="0">
                <a:latin typeface="HGP創英角ﾎﾟｯﾌﾟ体" panose="040B0A00000000000000" pitchFamily="50" charset="-128"/>
                <a:ea typeface="HGP創英角ﾎﾟｯﾌﾟ体" panose="040B0A00000000000000" pitchFamily="50" charset="-128"/>
              </a:rPr>
              <a:t>倍</a:t>
            </a:r>
            <a:endParaRPr kumimoji="1" lang="ja-JP" altLang="en-US" sz="1100" dirty="0">
              <a:latin typeface="HGP創英角ﾎﾟｯﾌﾟ体" panose="040B0A00000000000000" pitchFamily="50" charset="-128"/>
              <a:ea typeface="HGP創英角ﾎﾟｯﾌﾟ体" panose="040B0A00000000000000" pitchFamily="50" charset="-128"/>
            </a:endParaRPr>
          </a:p>
        </p:txBody>
      </p:sp>
      <p:cxnSp>
        <p:nvCxnSpPr>
          <p:cNvPr id="26" name="直線矢印コネクタ 25"/>
          <p:cNvCxnSpPr/>
          <p:nvPr/>
        </p:nvCxnSpPr>
        <p:spPr>
          <a:xfrm flipV="1">
            <a:off x="5445902" y="2599564"/>
            <a:ext cx="997103" cy="708781"/>
          </a:xfrm>
          <a:prstGeom prst="straightConnector1">
            <a:avLst/>
          </a:prstGeom>
          <a:ln w="190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129</a:t>
            </a:fld>
            <a:endParaRPr lang="ja-JP" altLang="en-US"/>
          </a:p>
        </p:txBody>
      </p:sp>
    </p:spTree>
    <p:extLst>
      <p:ext uri="{BB962C8B-B14F-4D97-AF65-F5344CB8AC3E}">
        <p14:creationId xmlns:p14="http://schemas.microsoft.com/office/powerpoint/2010/main" val="1627384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3"/>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7" name="角丸四角形 16"/>
          <p:cNvSpPr/>
          <p:nvPr/>
        </p:nvSpPr>
        <p:spPr bwMode="auto">
          <a:xfrm>
            <a:off x="270457" y="816391"/>
            <a:ext cx="8603088" cy="5052146"/>
          </a:xfrm>
          <a:prstGeom prst="roundRect">
            <a:avLst>
              <a:gd name="adj" fmla="val 2867"/>
            </a:avLst>
          </a:prstGeom>
          <a:solidFill>
            <a:schemeClr val="bg1"/>
          </a:solidFill>
          <a:ln w="9525">
            <a:solidFill>
              <a:schemeClr val="dk1">
                <a:shade val="95000"/>
                <a:satMod val="105000"/>
              </a:schemeClr>
            </a:solidFill>
            <a:miter lim="800000"/>
            <a:headEnd/>
            <a:tailEnd/>
          </a:ln>
          <a:effectLst/>
          <a:extLst/>
        </p:spPr>
        <p:txBody>
          <a:bodyPr wrap="square" rIns="36000" rtlCol="0" anchor="t" anchorCtr="0"/>
          <a:lstStyle/>
          <a:p>
            <a:pPr>
              <a:lnSpc>
                <a:spcPts val="1900"/>
              </a:lnSpc>
            </a:pPr>
            <a:r>
              <a:rPr lang="ja-JP" altLang="en-US" sz="1400" b="1" dirty="0">
                <a:latin typeface="Meiryo UI" panose="020B0604030504040204" pitchFamily="50" charset="-128"/>
                <a:ea typeface="Meiryo UI" panose="020B0604030504040204" pitchFamily="50" charset="-128"/>
              </a:rPr>
              <a:t>＜改革取組み＞</a:t>
            </a:r>
            <a:endParaRPr lang="en-US" altLang="ja-JP" sz="1400" b="1"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年度～　</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歳児の幼児</a:t>
            </a:r>
            <a:r>
              <a:rPr lang="ja-JP" altLang="en-US" sz="1400" b="1" dirty="0" smtClean="0">
                <a:latin typeface="Meiryo UI" panose="020B0604030504040204" pitchFamily="50" charset="-128"/>
                <a:ea typeface="Meiryo UI" panose="020B0604030504040204" pitchFamily="50" charset="-128"/>
              </a:rPr>
              <a:t>教育を</a:t>
            </a:r>
            <a:r>
              <a:rPr lang="ja-JP" altLang="en-US" sz="1400" b="1" dirty="0">
                <a:latin typeface="Meiryo UI" panose="020B0604030504040204" pitchFamily="50" charset="-128"/>
                <a:ea typeface="Meiryo UI" panose="020B0604030504040204" pitchFamily="50" charset="-128"/>
              </a:rPr>
              <a:t>無償化</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国に先駆けて実施。</a:t>
            </a:r>
            <a:r>
              <a:rPr lang="ja-JP" altLang="en-US" sz="2000" b="1" dirty="0">
                <a:latin typeface="Meiryo UI" panose="020B0604030504040204" pitchFamily="50" charset="-128"/>
                <a:ea typeface="Meiryo UI" panose="020B0604030504040204" pitchFamily="50" charset="-128"/>
              </a:rPr>
              <a:t>政令市初・大阪府内初</a:t>
            </a:r>
            <a:r>
              <a:rPr lang="en-US" altLang="ja-JP" sz="1400" dirty="0">
                <a:latin typeface="Meiryo UI" panose="020B0604030504040204" pitchFamily="50" charset="-128"/>
                <a:ea typeface="Meiryo UI" panose="020B0604030504040204" pitchFamily="50" charset="-128"/>
              </a:rPr>
              <a:t>】</a:t>
            </a:r>
          </a:p>
          <a:p>
            <a:pPr>
              <a:lnSpc>
                <a:spcPts val="1900"/>
              </a:lnSpc>
            </a:pPr>
            <a:r>
              <a:rPr lang="ja-JP" altLang="en-US" sz="1400" dirty="0"/>
              <a:t>　　　　</a:t>
            </a:r>
            <a:endParaRPr lang="en-US" altLang="ja-JP" sz="1400" dirty="0"/>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smtClean="0">
              <a:latin typeface="Meiryo UI" panose="020B0604030504040204" pitchFamily="50" charset="-128"/>
              <a:ea typeface="Meiryo UI" panose="020B0604030504040204" pitchFamily="50" charset="-128"/>
            </a:endParaRPr>
          </a:p>
          <a:p>
            <a:pPr>
              <a:lnSpc>
                <a:spcPts val="1900"/>
              </a:lnSpc>
            </a:pPr>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年度～　</a:t>
            </a:r>
            <a:r>
              <a:rPr lang="en-US" altLang="ja-JP" sz="1400" b="1" dirty="0">
                <a:latin typeface="Meiryo UI" panose="020B0604030504040204" pitchFamily="50" charset="-128"/>
                <a:ea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rPr>
              <a:t>歳児に拡大、認可外保育施設</a:t>
            </a:r>
            <a:r>
              <a:rPr lang="ja-JP" altLang="en-US" sz="1400" b="1" dirty="0" smtClean="0">
                <a:latin typeface="Meiryo UI" panose="020B0604030504040204" pitchFamily="50" charset="-128"/>
                <a:ea typeface="Meiryo UI" panose="020B0604030504040204" pitchFamily="50" charset="-128"/>
              </a:rPr>
              <a:t>のこども</a:t>
            </a:r>
            <a:r>
              <a:rPr lang="ja-JP" altLang="en-US" sz="1400" b="1" dirty="0">
                <a:latin typeface="Meiryo UI" panose="020B0604030504040204" pitchFamily="50" charset="-128"/>
                <a:ea typeface="Meiryo UI" panose="020B0604030504040204" pitchFamily="50" charset="-128"/>
              </a:rPr>
              <a:t>も新たに対象に</a:t>
            </a:r>
            <a:endParaRPr lang="en-US" altLang="ja-JP" sz="1400" b="1" dirty="0">
              <a:latin typeface="Meiryo UI" panose="020B0604030504040204" pitchFamily="50" charset="-128"/>
              <a:ea typeface="Meiryo UI" panose="020B0604030504040204" pitchFamily="50" charset="-128"/>
            </a:endParaRPr>
          </a:p>
          <a:p>
            <a:pPr>
              <a:lnSpc>
                <a:spcPts val="1900"/>
              </a:lnSpc>
            </a:pPr>
            <a:r>
              <a:rPr lang="en-US" altLang="ja-JP" sz="1400" dirty="0">
                <a:latin typeface="Meiryo UI" panose="020B0604030504040204" pitchFamily="50" charset="-128"/>
                <a:ea typeface="Meiryo UI" panose="020B0604030504040204" pitchFamily="50" charset="-128"/>
              </a:rPr>
              <a:t>                    </a:t>
            </a: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r>
              <a:rPr lang="en-US" altLang="ja-JP" sz="1400" dirty="0">
                <a:latin typeface="Meiryo UI" panose="020B0604030504040204" pitchFamily="50" charset="-128"/>
                <a:ea typeface="Meiryo UI" panose="020B0604030504040204" pitchFamily="50" charset="-128"/>
              </a:rPr>
              <a:t>                     </a:t>
            </a:r>
          </a:p>
          <a:p>
            <a:pPr>
              <a:lnSpc>
                <a:spcPts val="1900"/>
              </a:lnSpc>
              <a:tabLst>
                <a:tab pos="1076325" algn="l"/>
                <a:tab pos="1250950" algn="l"/>
              </a:tabLst>
            </a:pPr>
            <a:endParaRPr lang="en-US" altLang="ja-JP" sz="1400" b="1" dirty="0" smtClean="0">
              <a:solidFill>
                <a:srgbClr val="FF0000"/>
              </a:solidFill>
              <a:latin typeface="Meiryo UI" panose="020B0604030504040204" pitchFamily="50" charset="-128"/>
              <a:ea typeface="Meiryo UI" panose="020B0604030504040204" pitchFamily="50" charset="-128"/>
            </a:endParaRPr>
          </a:p>
          <a:p>
            <a:pPr>
              <a:lnSpc>
                <a:spcPts val="1900"/>
              </a:lnSpc>
              <a:tabLst>
                <a:tab pos="1076325" algn="l"/>
                <a:tab pos="1250950" algn="l"/>
              </a:tabLst>
            </a:pP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改革の結果</a:t>
            </a:r>
            <a:r>
              <a:rPr lang="ja-JP" altLang="en-US" sz="1400" b="1"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pPr>
              <a:lnSpc>
                <a:spcPts val="1900"/>
              </a:lnSpc>
              <a:tabLst>
                <a:tab pos="1076325" algn="l"/>
                <a:tab pos="1250950" algn="l"/>
              </a:tabLst>
            </a:pPr>
            <a:r>
              <a:rPr lang="ja-JP" altLang="en-US" sz="1400" dirty="0" smtClean="0">
                <a:latin typeface="Meiryo UI" panose="020B0604030504040204" pitchFamily="50" charset="-128"/>
                <a:ea typeface="Meiryo UI" panose="020B0604030504040204" pitchFamily="50" charset="-128"/>
              </a:rPr>
              <a:t>・幼稚園</a:t>
            </a:r>
            <a:r>
              <a:rPr lang="ja-JP" altLang="en-US" sz="1400" dirty="0">
                <a:latin typeface="Meiryo UI" panose="020B0604030504040204" pitchFamily="50" charset="-128"/>
                <a:ea typeface="Meiryo UI" panose="020B0604030504040204" pitchFamily="50" charset="-128"/>
              </a:rPr>
              <a:t>・認定こども園・保育所・一定の条件を満たす認可外保育施設・児童発達支援事業所に</a:t>
            </a:r>
            <a:r>
              <a:rPr lang="ja-JP" altLang="en-US" sz="1400" dirty="0" smtClean="0">
                <a:latin typeface="Meiryo UI" panose="020B0604030504040204" pitchFamily="50" charset="-128"/>
                <a:ea typeface="Meiryo UI" panose="020B0604030504040204" pitchFamily="50" charset="-128"/>
              </a:rPr>
              <a:t>通うすべての</a:t>
            </a:r>
            <a:endParaRPr lang="en-US" altLang="ja-JP" sz="1400" dirty="0" smtClean="0">
              <a:latin typeface="Meiryo UI" panose="020B0604030504040204" pitchFamily="50" charset="-128"/>
              <a:ea typeface="Meiryo UI" panose="020B0604030504040204" pitchFamily="50" charset="-128"/>
            </a:endParaRPr>
          </a:p>
          <a:p>
            <a:pPr>
              <a:lnSpc>
                <a:spcPts val="1900"/>
              </a:lnSpc>
              <a:tabLst>
                <a:tab pos="1076325" algn="l"/>
                <a:tab pos="1250950" algn="l"/>
              </a:tabLst>
            </a:pPr>
            <a:r>
              <a:rPr lang="ja-JP" altLang="en-US" sz="1400" dirty="0" smtClean="0">
                <a:latin typeface="Meiryo UI" panose="020B0604030504040204" pitchFamily="50" charset="-128"/>
                <a:ea typeface="Meiryo UI" panose="020B0604030504040204" pitchFamily="50" charset="-128"/>
              </a:rPr>
              <a:t> ５歳児　約</a:t>
            </a:r>
            <a:r>
              <a:rPr lang="en-US" altLang="ja-JP" sz="1400" dirty="0" smtClean="0">
                <a:latin typeface="Meiryo UI" panose="020B0604030504040204" pitchFamily="50" charset="-128"/>
                <a:ea typeface="Meiryo UI" panose="020B0604030504040204" pitchFamily="50" charset="-128"/>
              </a:rPr>
              <a:t>19,700</a:t>
            </a:r>
            <a:r>
              <a:rPr lang="ja-JP" altLang="en-US" sz="1400" dirty="0">
                <a:latin typeface="Meiryo UI" panose="020B0604030504040204" pitchFamily="50" charset="-128"/>
                <a:ea typeface="Meiryo UI" panose="020B0604030504040204" pitchFamily="50" charset="-128"/>
              </a:rPr>
              <a:t>人、４歳児　</a:t>
            </a:r>
            <a:r>
              <a:rPr lang="en-US" altLang="ja-JP" sz="1400" dirty="0">
                <a:latin typeface="Meiryo UI" panose="020B0604030504040204" pitchFamily="50" charset="-128"/>
                <a:ea typeface="Meiryo UI" panose="020B0604030504040204" pitchFamily="50" charset="-128"/>
              </a:rPr>
              <a:t>19,600</a:t>
            </a:r>
            <a:r>
              <a:rPr lang="ja-JP" altLang="en-US" sz="1400" dirty="0" smtClean="0">
                <a:latin typeface="Meiryo UI" panose="020B0604030504040204" pitchFamily="50" charset="-128"/>
                <a:ea typeface="Meiryo UI" panose="020B0604030504040204" pitchFamily="50" charset="-128"/>
              </a:rPr>
              <a:t>人</a:t>
            </a:r>
            <a:r>
              <a:rPr lang="ja-JP" altLang="en-US" sz="1400" dirty="0">
                <a:latin typeface="Meiryo UI" panose="020B0604030504040204" pitchFamily="50" charset="-128"/>
                <a:ea typeface="Meiryo UI" panose="020B0604030504040204" pitchFamily="50" charset="-128"/>
              </a:rPr>
              <a:t>（国制度において</a:t>
            </a:r>
            <a:r>
              <a:rPr lang="ja-JP" altLang="en-US" sz="1400" dirty="0" smtClean="0">
                <a:latin typeface="Meiryo UI" panose="020B0604030504040204" pitchFamily="50" charset="-128"/>
                <a:ea typeface="Meiryo UI" panose="020B0604030504040204" pitchFamily="50" charset="-128"/>
              </a:rPr>
              <a:t>無料のこども</a:t>
            </a:r>
            <a:r>
              <a:rPr lang="ja-JP" altLang="en-US" sz="1400" dirty="0">
                <a:latin typeface="Meiryo UI" panose="020B0604030504040204" pitchFamily="50" charset="-128"/>
                <a:ea typeface="Meiryo UI" panose="020B0604030504040204" pitchFamily="50" charset="-128"/>
              </a:rPr>
              <a:t>を含む</a:t>
            </a:r>
            <a:r>
              <a:rPr lang="ja-JP" altLang="en-US" sz="1400" dirty="0" smtClean="0">
                <a:latin typeface="Meiryo UI" panose="020B0604030504040204" pitchFamily="50" charset="-128"/>
                <a:ea typeface="Meiryo UI" panose="020B0604030504040204" pitchFamily="50" charset="-128"/>
              </a:rPr>
              <a:t>）が</a:t>
            </a:r>
            <a:r>
              <a:rPr lang="ja-JP" altLang="en-US" sz="1400" dirty="0">
                <a:latin typeface="Meiryo UI" panose="020B0604030504040204" pitchFamily="50" charset="-128"/>
                <a:ea typeface="Meiryo UI" panose="020B0604030504040204" pitchFamily="50" charset="-128"/>
              </a:rPr>
              <a:t>幼児教育の無償化の</a:t>
            </a:r>
            <a:r>
              <a:rPr lang="ja-JP" altLang="en-US" sz="1400" dirty="0" smtClean="0">
                <a:latin typeface="Meiryo UI" panose="020B0604030504040204" pitchFamily="50" charset="-128"/>
                <a:ea typeface="Meiryo UI" panose="020B0604030504040204" pitchFamily="50" charset="-128"/>
              </a:rPr>
              <a:t>対象。</a:t>
            </a:r>
            <a:endParaRPr lang="ja-JP" altLang="en-US" sz="1400" dirty="0">
              <a:latin typeface="Meiryo UI" panose="020B0604030504040204" pitchFamily="50" charset="-128"/>
              <a:ea typeface="Meiryo UI" panose="020B0604030504040204" pitchFamily="50" charset="-128"/>
            </a:endParaRPr>
          </a:p>
          <a:p>
            <a:pPr>
              <a:lnSpc>
                <a:spcPts val="1900"/>
              </a:lnSpc>
              <a:tabLst>
                <a:tab pos="1076325" algn="l"/>
                <a:tab pos="1250950" algn="l"/>
              </a:tabLst>
            </a:pPr>
            <a:endParaRPr lang="en-US" altLang="ja-JP" sz="1400" b="1" dirty="0">
              <a:solidFill>
                <a:srgbClr val="FF0000"/>
              </a:solidFill>
              <a:latin typeface="Meiryo UI" panose="020B0604030504040204" pitchFamily="50" charset="-128"/>
              <a:ea typeface="Meiryo UI" panose="020B0604030504040204" pitchFamily="50" charset="-128"/>
            </a:endParaRPr>
          </a:p>
          <a:p>
            <a:pPr>
              <a:lnSpc>
                <a:spcPts val="1900"/>
              </a:lnSpc>
            </a:pPr>
            <a:endParaRPr lang="en-US" altLang="ja-JP" sz="1400" strike="sngStrike" dirty="0">
              <a:solidFill>
                <a:srgbClr val="FF0000"/>
              </a:solidFill>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ja-JP" altLang="en-US"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626" y="3556010"/>
            <a:ext cx="5107549" cy="2220674"/>
          </a:xfrm>
          <a:prstGeom prst="rect">
            <a:avLst/>
          </a:prstGeom>
        </p:spPr>
      </p:pic>
      <p:sp>
        <p:nvSpPr>
          <p:cNvPr id="19" name="テキスト ボックス 18"/>
          <p:cNvSpPr txBox="1"/>
          <p:nvPr/>
        </p:nvSpPr>
        <p:spPr>
          <a:xfrm>
            <a:off x="635182" y="1398090"/>
            <a:ext cx="8077744" cy="1705595"/>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lIns="33231" tIns="0" rIns="33231" bIns="0" rtlCol="0">
            <a:spAutoFit/>
          </a:bodyPr>
          <a:lstStyle/>
          <a:p>
            <a:pPr>
              <a:lnSpc>
                <a:spcPts val="1900"/>
              </a:lnSpc>
            </a:pPr>
            <a:r>
              <a:rPr lang="ja-JP" altLang="en-US" sz="1400" dirty="0">
                <a:latin typeface="Meiryo UI" panose="020B0604030504040204" pitchFamily="50" charset="-128"/>
                <a:ea typeface="Meiryo UI" panose="020B0604030504040204" pitchFamily="50" charset="-128"/>
              </a:rPr>
              <a:t>＜大阪市における無償化の考え方＞</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①こ</a:t>
            </a:r>
            <a:r>
              <a:rPr lang="ja-JP" altLang="ja-JP" sz="1400" dirty="0">
                <a:latin typeface="Meiryo UI" panose="020B0604030504040204" pitchFamily="50" charset="-128"/>
                <a:ea typeface="Meiryo UI" panose="020B0604030504040204" pitchFamily="50" charset="-128"/>
              </a:rPr>
              <a:t>どもの教育は、未来への投資</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無償化は、幼児教育を最も重要な分野と</a:t>
            </a:r>
            <a:r>
              <a:rPr lang="ja-JP" altLang="en-US" sz="1400" dirty="0">
                <a:latin typeface="Meiryo UI" panose="020B0604030504040204" pitchFamily="50" charset="-128"/>
                <a:ea typeface="Meiryo UI" panose="020B0604030504040204" pitchFamily="50" charset="-128"/>
              </a:rPr>
              <a:t>する</a:t>
            </a:r>
            <a:r>
              <a:rPr lang="ja-JP" altLang="ja-JP" sz="1400" dirty="0">
                <a:latin typeface="Meiryo UI" panose="020B0604030504040204" pitchFamily="50" charset="-128"/>
                <a:ea typeface="Meiryo UI" panose="020B0604030504040204" pitchFamily="50" charset="-128"/>
              </a:rPr>
              <a:t>明確な意思表示</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②</a:t>
            </a:r>
            <a:r>
              <a:rPr lang="ja-JP" altLang="ja-JP" sz="1400" dirty="0">
                <a:latin typeface="Meiryo UI" panose="020B0604030504040204" pitchFamily="50" charset="-128"/>
                <a:ea typeface="Meiryo UI" panose="020B0604030504040204" pitchFamily="50" charset="-128"/>
              </a:rPr>
              <a:t>幼児教育の充実は急務。</a:t>
            </a:r>
            <a:r>
              <a:rPr lang="ja-JP" altLang="en-US" sz="1400" dirty="0">
                <a:latin typeface="Meiryo UI" panose="020B0604030504040204" pitchFamily="50" charset="-128"/>
                <a:ea typeface="Meiryo UI" panose="020B0604030504040204" pitchFamily="50" charset="-128"/>
              </a:rPr>
              <a:t>西日本のリーディング都市である</a:t>
            </a:r>
            <a:r>
              <a:rPr lang="ja-JP" altLang="ja-JP" sz="1400" dirty="0">
                <a:latin typeface="Meiryo UI" panose="020B0604030504040204" pitchFamily="50" charset="-128"/>
                <a:ea typeface="Meiryo UI" panose="020B0604030504040204" pitchFamily="50" charset="-128"/>
              </a:rPr>
              <a:t>大阪市が、</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歳児の</a:t>
            </a:r>
            <a:r>
              <a:rPr lang="ja-JP" altLang="ja-JP" sz="1400" dirty="0">
                <a:latin typeface="Meiryo UI" panose="020B0604030504040204" pitchFamily="50" charset="-128"/>
                <a:ea typeface="Meiryo UI" panose="020B0604030504040204" pitchFamily="50" charset="-128"/>
              </a:rPr>
              <a:t>幼児教育の無償化を</a:t>
            </a:r>
            <a:r>
              <a:rPr lang="ja-JP" altLang="en-US" sz="1400" dirty="0">
                <a:latin typeface="Meiryo UI" panose="020B0604030504040204" pitchFamily="50" charset="-128"/>
                <a:ea typeface="Meiryo UI" panose="020B0604030504040204" pitchFamily="50" charset="-128"/>
              </a:rPr>
              <a:t>国に</a:t>
            </a:r>
            <a:r>
              <a:rPr lang="ja-JP" altLang="ja-JP" sz="1400" dirty="0">
                <a:latin typeface="Meiryo UI" panose="020B0604030504040204" pitchFamily="50" charset="-128"/>
                <a:ea typeface="Meiryo UI" panose="020B0604030504040204" pitchFamily="50" charset="-128"/>
              </a:rPr>
              <a:t>先</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駆け実施</a:t>
            </a:r>
            <a:r>
              <a:rPr lang="ja-JP" altLang="en-US" sz="1400" dirty="0">
                <a:latin typeface="Meiryo UI" panose="020B0604030504040204" pitchFamily="50" charset="-128"/>
                <a:ea typeface="Meiryo UI" panose="020B0604030504040204" pitchFamily="50" charset="-128"/>
              </a:rPr>
              <a:t>。教育を受ける機会の提供という観点で取組み、すべてのこどもが等しく教育を受けられる</a:t>
            </a:r>
            <a:r>
              <a:rPr lang="ja-JP" altLang="ja-JP" sz="1400" dirty="0">
                <a:latin typeface="Meiryo UI" panose="020B0604030504040204" pitchFamily="50" charset="-128"/>
                <a:ea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rPr>
              <a:t>づくり</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を進める</a:t>
            </a:r>
            <a:endParaRPr lang="en-US" altLang="ja-JP" sz="1400" dirty="0">
              <a:latin typeface="Meiryo UI" panose="020B0604030504040204" pitchFamily="50" charset="-128"/>
              <a:ea typeface="Meiryo UI" panose="020B0604030504040204" pitchFamily="50" charset="-128"/>
            </a:endParaRPr>
          </a:p>
          <a:p>
            <a:pPr>
              <a:lnSpc>
                <a:spcPts val="1900"/>
              </a:lnSpc>
              <a:defRPr/>
            </a:pPr>
            <a:r>
              <a:rPr lang="ja-JP" altLang="en-US" sz="1400" dirty="0">
                <a:latin typeface="Meiryo UI" panose="020B0604030504040204" pitchFamily="50" charset="-128"/>
                <a:ea typeface="Meiryo UI" panose="020B0604030504040204" pitchFamily="50" charset="-128"/>
              </a:rPr>
              <a:t>　　③</a:t>
            </a:r>
            <a:r>
              <a:rPr lang="ja-JP" altLang="ja-JP" sz="1400" dirty="0">
                <a:latin typeface="Meiryo UI" panose="020B0604030504040204" pitchFamily="50" charset="-128"/>
                <a:ea typeface="Meiryo UI" panose="020B0604030504040204" pitchFamily="50" charset="-128"/>
              </a:rPr>
              <a:t>質の高い幼児教育とあわせ、社会全体で</a:t>
            </a:r>
            <a:r>
              <a:rPr lang="ja-JP" altLang="en-US" sz="1400" dirty="0">
                <a:latin typeface="Meiryo UI" panose="020B0604030504040204" pitchFamily="50" charset="-128"/>
                <a:ea typeface="Meiryo UI" panose="020B0604030504040204" pitchFamily="50" charset="-128"/>
              </a:rPr>
              <a:t>こ</a:t>
            </a:r>
            <a:r>
              <a:rPr lang="ja-JP" altLang="ja-JP" sz="1400" dirty="0">
                <a:latin typeface="Meiryo UI" panose="020B0604030504040204" pitchFamily="50" charset="-128"/>
                <a:ea typeface="Meiryo UI" panose="020B0604030504040204" pitchFamily="50" charset="-128"/>
              </a:rPr>
              <a:t>どもの成長を支える環境を構築</a:t>
            </a:r>
            <a:endParaRPr lang="en-US" altLang="ja-JP" sz="1400" dirty="0">
              <a:latin typeface="Meiryo UI" panose="020B0604030504040204" pitchFamily="50" charset="-128"/>
              <a:ea typeface="Meiryo UI" panose="020B0604030504040204" pitchFamily="50" charset="-128"/>
            </a:endParaRPr>
          </a:p>
          <a:p>
            <a:pPr>
              <a:lnSpc>
                <a:spcPts val="1900"/>
              </a:lnSpc>
              <a:defRPr/>
            </a:pPr>
            <a:r>
              <a:rPr lang="ja-JP" altLang="en-US" sz="1400" dirty="0">
                <a:latin typeface="Meiryo UI" panose="020B0604030504040204" pitchFamily="50" charset="-128"/>
                <a:ea typeface="Meiryo UI" panose="020B0604030504040204" pitchFamily="50" charset="-128"/>
              </a:rPr>
              <a:t>　　④保護者負担を軽減する側面もあり、</a:t>
            </a:r>
            <a:r>
              <a:rPr lang="ja-JP" altLang="ja-JP" sz="1400" dirty="0">
                <a:latin typeface="Meiryo UI" panose="020B0604030504040204" pitchFamily="50" charset="-128"/>
                <a:ea typeface="Meiryo UI" panose="020B0604030504040204" pitchFamily="50" charset="-128"/>
              </a:rPr>
              <a:t>少子化対策や子育て世帯の定住促進等も期待</a:t>
            </a:r>
          </a:p>
        </p:txBody>
      </p:sp>
      <p:sp>
        <p:nvSpPr>
          <p:cNvPr id="8" name="角丸四角形 7"/>
          <p:cNvSpPr/>
          <p:nvPr/>
        </p:nvSpPr>
        <p:spPr>
          <a:xfrm>
            <a:off x="3421628" y="302664"/>
            <a:ext cx="5437619" cy="36350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ja-JP" altLang="en-US" sz="1846" b="1" dirty="0">
                <a:latin typeface="Meiryo UI" panose="020B0604030504040204" pitchFamily="50" charset="-128"/>
                <a:ea typeface="Meiryo UI" panose="020B0604030504040204" pitchFamily="50" charset="-128"/>
              </a:rPr>
              <a:t>幼児教育の無償化（大阪市）</a:t>
            </a:r>
            <a:endParaRPr lang="ja-JP" altLang="en-US" sz="1477"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70457" y="266053"/>
            <a:ext cx="3268844"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就学前</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主な改革取組み　</a:t>
            </a:r>
          </a:p>
        </p:txBody>
      </p:sp>
      <p:cxnSp>
        <p:nvCxnSpPr>
          <p:cNvPr id="11" name="直線コネクタ 10"/>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13</a:t>
            </a:fld>
            <a:endParaRPr lang="ja-JP" altLang="en-US"/>
          </a:p>
        </p:txBody>
      </p:sp>
    </p:spTree>
    <p:extLst>
      <p:ext uri="{BB962C8B-B14F-4D97-AF65-F5344CB8AC3E}">
        <p14:creationId xmlns:p14="http://schemas.microsoft.com/office/powerpoint/2010/main" val="2537258996"/>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9" y="495348"/>
            <a:ext cx="507061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　成果</a:t>
            </a:r>
            <a:r>
              <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（現時点の到達点・今後の取組みの方向性）</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023" y="860546"/>
            <a:ext cx="8711869" cy="816762"/>
          </a:xfrm>
          <a:prstGeom prst="rect">
            <a:avLst/>
          </a:prstGeom>
        </p:spPr>
        <p:txBody>
          <a:bodyPr wrap="square">
            <a:spAutoFit/>
          </a:bodyPr>
          <a:lstStyle/>
          <a:p>
            <a:pPr marL="164127" lvl="0" indent="-164127" defTabSz="957700">
              <a:defRPr/>
            </a:pPr>
            <a:r>
              <a:rPr lang="ja-JP" altLang="en-US" sz="1569" dirty="0">
                <a:solidFill>
                  <a:prstClr val="black"/>
                </a:solidFill>
                <a:latin typeface="Meiryo UI"/>
                <a:ea typeface="Meiryo UI"/>
              </a:rPr>
              <a:t>○関空の</a:t>
            </a:r>
            <a:r>
              <a:rPr lang="en-US" altLang="ja-JP" sz="1569" dirty="0">
                <a:solidFill>
                  <a:prstClr val="black"/>
                </a:solidFill>
                <a:latin typeface="Meiryo UI"/>
                <a:ea typeface="Meiryo UI"/>
              </a:rPr>
              <a:t>LCC</a:t>
            </a:r>
            <a:r>
              <a:rPr lang="ja-JP" altLang="en-US" sz="1569" dirty="0">
                <a:solidFill>
                  <a:prstClr val="black"/>
                </a:solidFill>
                <a:latin typeface="Meiryo UI"/>
                <a:ea typeface="Meiryo UI"/>
              </a:rPr>
              <a:t>就航拡大</a:t>
            </a:r>
            <a:r>
              <a:rPr lang="ja-JP" altLang="en-US" sz="1569" dirty="0" smtClean="0">
                <a:solidFill>
                  <a:prstClr val="black"/>
                </a:solidFill>
                <a:latin typeface="Meiryo UI"/>
                <a:ea typeface="Meiryo UI"/>
              </a:rPr>
              <a:t>等や、府</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・市・経済界が一体となって、大阪観光局を設置するとともに、都市魅力の創造・発信を推進してきた</a:t>
            </a:r>
            <a:r>
              <a:rPr kumimoji="1" lang="ja-JP" altLang="en-US" sz="1569" b="0" i="0" u="none" strike="noStrike" kern="1200" cap="none" spc="0" normalizeH="0" baseline="0" noProof="0" dirty="0" smtClean="0">
                <a:ln>
                  <a:noFill/>
                </a:ln>
                <a:solidFill>
                  <a:prstClr val="black"/>
                </a:solidFill>
                <a:effectLst/>
                <a:uLnTx/>
                <a:uFillTx/>
                <a:latin typeface="Meiryo UI"/>
                <a:ea typeface="Meiryo UI"/>
                <a:cs typeface="+mn-cs"/>
              </a:rPr>
              <a:t>こと等により、アジア</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を中心に</a:t>
            </a: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来阪外国人旅行者数や観光消費額が増加</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するなど、</a:t>
            </a: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インバウンド関連指標は大幅に上昇</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0" name="正方形/長方形 9"/>
          <p:cNvSpPr/>
          <p:nvPr/>
        </p:nvSpPr>
        <p:spPr>
          <a:xfrm>
            <a:off x="338515" y="1762269"/>
            <a:ext cx="3637773" cy="363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■訪日</a:t>
            </a:r>
            <a:r>
              <a:rPr kumimoji="1" lang="zh-CN"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客数の推移（全国、大阪府）</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全国を大きく上回る伸びを達成。</a:t>
            </a:r>
          </a:p>
        </p:txBody>
      </p:sp>
      <p:sp>
        <p:nvSpPr>
          <p:cNvPr id="12" name="テキスト ボックス 11"/>
          <p:cNvSpPr txBox="1"/>
          <p:nvPr/>
        </p:nvSpPr>
        <p:spPr>
          <a:xfrm>
            <a:off x="1211360" y="3531274"/>
            <a:ext cx="2751173"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出典：大阪観光局資料等をもとに作成</a:t>
            </a:r>
          </a:p>
        </p:txBody>
      </p:sp>
      <p:graphicFrame>
        <p:nvGraphicFramePr>
          <p:cNvPr id="17" name="グラフ 16"/>
          <p:cNvGraphicFramePr/>
          <p:nvPr>
            <p:extLst>
              <p:ext uri="{D42A27DB-BD31-4B8C-83A1-F6EECF244321}">
                <p14:modId xmlns:p14="http://schemas.microsoft.com/office/powerpoint/2010/main" val="3968802961"/>
              </p:ext>
            </p:extLst>
          </p:nvPr>
        </p:nvGraphicFramePr>
        <p:xfrm>
          <a:off x="74916" y="2009254"/>
          <a:ext cx="3653286" cy="1656815"/>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p:cNvSpPr/>
          <p:nvPr/>
        </p:nvSpPr>
        <p:spPr>
          <a:xfrm>
            <a:off x="4765042" y="3917996"/>
            <a:ext cx="2847808" cy="194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■都道府県別訪問率ランキング</a:t>
            </a:r>
          </a:p>
        </p:txBody>
      </p:sp>
      <p:cxnSp>
        <p:nvCxnSpPr>
          <p:cNvPr id="24" name="直線矢印コネクタ 23"/>
          <p:cNvCxnSpPr/>
          <p:nvPr/>
        </p:nvCxnSpPr>
        <p:spPr>
          <a:xfrm>
            <a:off x="8143679" y="4680262"/>
            <a:ext cx="0" cy="894304"/>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5" name="正方形/長方形 24"/>
          <p:cNvSpPr/>
          <p:nvPr/>
        </p:nvSpPr>
        <p:spPr>
          <a:xfrm>
            <a:off x="8256773" y="4645972"/>
            <a:ext cx="505057" cy="74567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wordArtVertRtl"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a:ea typeface="Meiryo UI"/>
                <a:cs typeface="+mn-cs"/>
              </a:rPr>
              <a:t>大阪府の訪問率</a:t>
            </a:r>
            <a:endParaRPr kumimoji="1" lang="en-US" altLang="ja-JP" sz="923"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a:ea typeface="Meiryo UI"/>
                <a:cs typeface="+mn-cs"/>
              </a:rPr>
              <a:t>が向上</a:t>
            </a:r>
          </a:p>
        </p:txBody>
      </p:sp>
      <p:sp>
        <p:nvSpPr>
          <p:cNvPr id="26" name="テキスト ボックス 25"/>
          <p:cNvSpPr txBox="1"/>
          <p:nvPr/>
        </p:nvSpPr>
        <p:spPr>
          <a:xfrm>
            <a:off x="5039487" y="4386133"/>
            <a:ext cx="660535" cy="248530"/>
          </a:xfrm>
          <a:prstGeom prst="rect">
            <a:avLst/>
          </a:prstGeom>
          <a:noFill/>
          <a:ln>
            <a:solidFill>
              <a:schemeClr val="tx1"/>
            </a:solidFill>
          </a:ln>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27" name="テキスト ボックス 26"/>
          <p:cNvSpPr txBox="1"/>
          <p:nvPr/>
        </p:nvSpPr>
        <p:spPr>
          <a:xfrm>
            <a:off x="5095477" y="5453823"/>
            <a:ext cx="660535" cy="248530"/>
          </a:xfrm>
          <a:prstGeom prst="rect">
            <a:avLst/>
          </a:prstGeom>
          <a:noFill/>
          <a:ln>
            <a:solidFill>
              <a:schemeClr val="tx1"/>
            </a:solidFill>
          </a:ln>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38" name="正方形/長方形 37"/>
          <p:cNvSpPr/>
          <p:nvPr/>
        </p:nvSpPr>
        <p:spPr>
          <a:xfrm>
            <a:off x="418034" y="3821463"/>
            <a:ext cx="2023912" cy="259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a:t>
            </a:r>
          </a:p>
        </p:txBody>
      </p:sp>
      <p:sp>
        <p:nvSpPr>
          <p:cNvPr id="39" name="テキスト ボックス 38"/>
          <p:cNvSpPr txBox="1"/>
          <p:nvPr/>
        </p:nvSpPr>
        <p:spPr>
          <a:xfrm>
            <a:off x="418034" y="6148320"/>
            <a:ext cx="2498466"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zh-TW"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観光庁「宿泊旅⾏統計調査」</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21665" y="4032865"/>
            <a:ext cx="4716317"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全国や東京都を上回るペースで大幅に増加</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2011:237</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2017:1,167</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四角形吹き出し 28"/>
          <p:cNvSpPr/>
          <p:nvPr/>
        </p:nvSpPr>
        <p:spPr>
          <a:xfrm>
            <a:off x="3529490" y="2169753"/>
            <a:ext cx="633046" cy="330591"/>
          </a:xfrm>
          <a:prstGeom prst="wedgeRectCallout">
            <a:avLst>
              <a:gd name="adj1" fmla="val -83982"/>
              <a:gd name="adj2" fmla="val 3129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全国</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4.6</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倍</a:t>
            </a:r>
          </a:p>
        </p:txBody>
      </p:sp>
      <p:graphicFrame>
        <p:nvGraphicFramePr>
          <p:cNvPr id="31" name="グラフ 30"/>
          <p:cNvGraphicFramePr/>
          <p:nvPr>
            <p:extLst>
              <p:ext uri="{D42A27DB-BD31-4B8C-83A1-F6EECF244321}">
                <p14:modId xmlns:p14="http://schemas.microsoft.com/office/powerpoint/2010/main" val="721837451"/>
              </p:ext>
            </p:extLst>
          </p:nvPr>
        </p:nvGraphicFramePr>
        <p:xfrm>
          <a:off x="4349887" y="1978527"/>
          <a:ext cx="4114605" cy="1593816"/>
        </p:xfrm>
        <a:graphic>
          <a:graphicData uri="http://schemas.openxmlformats.org/drawingml/2006/chart">
            <c:chart xmlns:c="http://schemas.openxmlformats.org/drawingml/2006/chart" xmlns:r="http://schemas.openxmlformats.org/officeDocument/2006/relationships" r:id="rId4"/>
          </a:graphicData>
        </a:graphic>
      </p:graphicFrame>
      <p:sp>
        <p:nvSpPr>
          <p:cNvPr id="32" name="四角形吹き出し 31"/>
          <p:cNvSpPr/>
          <p:nvPr/>
        </p:nvSpPr>
        <p:spPr>
          <a:xfrm>
            <a:off x="8043365" y="2053358"/>
            <a:ext cx="633046" cy="330591"/>
          </a:xfrm>
          <a:prstGeom prst="wedgeRectCallout">
            <a:avLst>
              <a:gd name="adj1" fmla="val -72925"/>
              <a:gd name="adj2" fmla="val 2242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全国</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1.1</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倍</a:t>
            </a:r>
          </a:p>
        </p:txBody>
      </p:sp>
      <p:sp>
        <p:nvSpPr>
          <p:cNvPr id="34" name="正方形/長方形 33"/>
          <p:cNvSpPr/>
          <p:nvPr/>
        </p:nvSpPr>
        <p:spPr>
          <a:xfrm>
            <a:off x="4756909" y="1411033"/>
            <a:ext cx="4114605"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■一人当たり訪日外国人旅行消費額（全国、大阪府）</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全国を大きく上回る伸びを達成。</a:t>
            </a:r>
          </a:p>
        </p:txBody>
      </p:sp>
      <p:sp>
        <p:nvSpPr>
          <p:cNvPr id="35" name="四角形吹き出し 34"/>
          <p:cNvSpPr/>
          <p:nvPr/>
        </p:nvSpPr>
        <p:spPr>
          <a:xfrm>
            <a:off x="3540389" y="2758725"/>
            <a:ext cx="633046" cy="330591"/>
          </a:xfrm>
          <a:prstGeom prst="wedgeRectCallout">
            <a:avLst>
              <a:gd name="adj1" fmla="val -87265"/>
              <a:gd name="adj2" fmla="val 2307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大阪府</a:t>
            </a:r>
            <a:endParaRPr kumimoji="1" lang="en-US" altLang="ja-JP" sz="1015"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7</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倍</a:t>
            </a:r>
          </a:p>
        </p:txBody>
      </p:sp>
      <p:sp>
        <p:nvSpPr>
          <p:cNvPr id="36" name="テキスト ボックス 35"/>
          <p:cNvSpPr txBox="1"/>
          <p:nvPr/>
        </p:nvSpPr>
        <p:spPr>
          <a:xfrm>
            <a:off x="4821774" y="3607110"/>
            <a:ext cx="4039887" cy="34817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（公財）大阪観光局　「外国人動向調査（</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（公財）大阪観光局　「来阪インバウンド消費額調査</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　「訪日外国人消費動向調査」</a:t>
            </a:r>
            <a:endPar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2918611" y="1916578"/>
            <a:ext cx="1154574"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単位：万人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テキスト ボックス 41"/>
          <p:cNvSpPr txBox="1"/>
          <p:nvPr/>
        </p:nvSpPr>
        <p:spPr>
          <a:xfrm>
            <a:off x="7493893" y="1801213"/>
            <a:ext cx="1486647"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単位：円／人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46" name="グラフ 45"/>
          <p:cNvGraphicFramePr/>
          <p:nvPr>
            <p:extLst>
              <p:ext uri="{D42A27DB-BD31-4B8C-83A1-F6EECF244321}">
                <p14:modId xmlns:p14="http://schemas.microsoft.com/office/powerpoint/2010/main" val="2993610939"/>
              </p:ext>
            </p:extLst>
          </p:nvPr>
        </p:nvGraphicFramePr>
        <p:xfrm>
          <a:off x="63356" y="4303542"/>
          <a:ext cx="4114605" cy="1928279"/>
        </p:xfrm>
        <a:graphic>
          <a:graphicData uri="http://schemas.openxmlformats.org/drawingml/2006/chart">
            <c:chart xmlns:c="http://schemas.openxmlformats.org/drawingml/2006/chart" xmlns:r="http://schemas.openxmlformats.org/officeDocument/2006/relationships" r:id="rId5"/>
          </a:graphicData>
        </a:graphic>
      </p:graphicFrame>
      <p:sp>
        <p:nvSpPr>
          <p:cNvPr id="45" name="四角形吹き出し 44"/>
          <p:cNvSpPr/>
          <p:nvPr/>
        </p:nvSpPr>
        <p:spPr>
          <a:xfrm>
            <a:off x="3843976" y="4537193"/>
            <a:ext cx="633046" cy="330591"/>
          </a:xfrm>
          <a:prstGeom prst="wedgeRectCallout">
            <a:avLst>
              <a:gd name="adj1" fmla="val -72967"/>
              <a:gd name="adj2" fmla="val -2273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全国</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4.3</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倍</a:t>
            </a:r>
          </a:p>
        </p:txBody>
      </p:sp>
      <p:sp>
        <p:nvSpPr>
          <p:cNvPr id="44" name="四角形吹き出し 43"/>
          <p:cNvSpPr/>
          <p:nvPr/>
        </p:nvSpPr>
        <p:spPr>
          <a:xfrm>
            <a:off x="3856912" y="5421234"/>
            <a:ext cx="633046" cy="330591"/>
          </a:xfrm>
          <a:prstGeom prst="wedgeRectCallout">
            <a:avLst>
              <a:gd name="adj1" fmla="val -84994"/>
              <a:gd name="adj2" fmla="val -136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大阪府</a:t>
            </a:r>
            <a:endParaRPr kumimoji="1" lang="en-US" altLang="ja-JP" sz="1015"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4.9</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倍</a:t>
            </a:r>
          </a:p>
        </p:txBody>
      </p:sp>
      <p:sp>
        <p:nvSpPr>
          <p:cNvPr id="47" name="四角形吹き出し 46"/>
          <p:cNvSpPr/>
          <p:nvPr/>
        </p:nvSpPr>
        <p:spPr>
          <a:xfrm>
            <a:off x="3843976" y="4969373"/>
            <a:ext cx="633046" cy="330591"/>
          </a:xfrm>
          <a:prstGeom prst="wedgeRectCallout">
            <a:avLst>
              <a:gd name="adj1" fmla="val -64598"/>
              <a:gd name="adj2" fmla="val -2774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東京都</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3.5</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倍</a:t>
            </a:r>
          </a:p>
        </p:txBody>
      </p:sp>
      <p:sp>
        <p:nvSpPr>
          <p:cNvPr id="4" name="四角形吹き出し 3"/>
          <p:cNvSpPr/>
          <p:nvPr/>
        </p:nvSpPr>
        <p:spPr>
          <a:xfrm>
            <a:off x="8090683" y="2739350"/>
            <a:ext cx="633046" cy="330591"/>
          </a:xfrm>
          <a:prstGeom prst="wedgeRectCallout">
            <a:avLst>
              <a:gd name="adj1" fmla="val -80306"/>
              <a:gd name="adj2" fmla="val 1539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大阪府</a:t>
            </a:r>
            <a:endParaRPr kumimoji="1" lang="en-US" altLang="ja-JP" sz="1015"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1.8</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倍</a:t>
            </a:r>
          </a:p>
        </p:txBody>
      </p:sp>
      <p:sp>
        <p:nvSpPr>
          <p:cNvPr id="48" name="テキスト ボックス 47"/>
          <p:cNvSpPr txBox="1"/>
          <p:nvPr/>
        </p:nvSpPr>
        <p:spPr>
          <a:xfrm>
            <a:off x="4753185" y="3445882"/>
            <a:ext cx="4495830" cy="22018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全国：日本旅行中の消費単価　大阪：大阪旅行中の消費単価</a:t>
            </a:r>
          </a:p>
        </p:txBody>
      </p:sp>
      <p:sp>
        <p:nvSpPr>
          <p:cNvPr id="49" name="テキスト ボックス 48"/>
          <p:cNvSpPr txBox="1"/>
          <p:nvPr/>
        </p:nvSpPr>
        <p:spPr>
          <a:xfrm>
            <a:off x="3610468" y="4204057"/>
            <a:ext cx="1154574"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単位：万人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0" name="テキスト ボックス 49"/>
          <p:cNvSpPr txBox="1"/>
          <p:nvPr/>
        </p:nvSpPr>
        <p:spPr>
          <a:xfrm>
            <a:off x="7426077" y="3876183"/>
            <a:ext cx="1486647"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単位：％</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正方形/長方形 42"/>
          <p:cNvSpPr/>
          <p:nvPr/>
        </p:nvSpPr>
        <p:spPr>
          <a:xfrm>
            <a:off x="311975" y="6392177"/>
            <a:ext cx="8711869" cy="305468"/>
          </a:xfrm>
          <a:prstGeom prst="rect">
            <a:avLst/>
          </a:prstGeom>
        </p:spPr>
        <p:txBody>
          <a:bodyPr wrap="square">
            <a:spAutoFit/>
          </a:bodyPr>
          <a:lstStyle/>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⇒好調なインバウンドをさらに拡大するため、今後、</a:t>
            </a:r>
            <a:r>
              <a:rPr kumimoji="1" lang="ja-JP" altLang="en-US" sz="1385" b="1" i="0" u="none" strike="noStrike" kern="1200" cap="none" spc="0" normalizeH="0" baseline="0" noProof="0" dirty="0">
                <a:ln>
                  <a:noFill/>
                </a:ln>
                <a:solidFill>
                  <a:prstClr val="black"/>
                </a:solidFill>
                <a:effectLst/>
                <a:uLnTx/>
                <a:uFillTx/>
                <a:latin typeface="Meiryo UI"/>
                <a:ea typeface="Meiryo UI"/>
                <a:cs typeface="+mn-cs"/>
              </a:rPr>
              <a:t>観光客の需要の多様化・高度化に対応</a:t>
            </a: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した戦略的な取組みを推進。</a:t>
            </a:r>
          </a:p>
        </p:txBody>
      </p:sp>
      <p:pic>
        <p:nvPicPr>
          <p:cNvPr id="40" name="図 39"/>
          <p:cNvPicPr>
            <a:picLocks noChangeAspect="1"/>
          </p:cNvPicPr>
          <p:nvPr/>
        </p:nvPicPr>
        <p:blipFill>
          <a:blip r:embed="rId6"/>
          <a:stretch>
            <a:fillRect/>
          </a:stretch>
        </p:blipFill>
        <p:spPr>
          <a:xfrm>
            <a:off x="5787514" y="4212795"/>
            <a:ext cx="1860609" cy="962677"/>
          </a:xfrm>
          <a:prstGeom prst="rect">
            <a:avLst/>
          </a:prstGeom>
          <a:noFill/>
        </p:spPr>
      </p:pic>
      <p:sp>
        <p:nvSpPr>
          <p:cNvPr id="51" name="正方形/長方形 50"/>
          <p:cNvSpPr/>
          <p:nvPr/>
        </p:nvSpPr>
        <p:spPr>
          <a:xfrm>
            <a:off x="7587831" y="4255957"/>
            <a:ext cx="1276710" cy="39742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57700">
              <a:defRPr/>
            </a:pPr>
            <a:r>
              <a:rPr lang="ja-JP" altLang="en-US" sz="1050" dirty="0">
                <a:solidFill>
                  <a:prstClr val="black"/>
                </a:solidFill>
                <a:latin typeface="Meiryo UI"/>
                <a:ea typeface="Meiryo UI"/>
              </a:rPr>
              <a:t>東京都</a:t>
            </a:r>
            <a:r>
              <a:rPr lang="ja-JP" altLang="en-US" sz="1050" dirty="0" smtClean="0">
                <a:solidFill>
                  <a:prstClr val="black"/>
                </a:solidFill>
                <a:latin typeface="Meiryo UI"/>
                <a:ea typeface="Meiryo UI"/>
              </a:rPr>
              <a:t>：</a:t>
            </a:r>
            <a:r>
              <a:rPr lang="en-US" altLang="ja-JP" sz="1050" dirty="0">
                <a:solidFill>
                  <a:prstClr val="black"/>
                </a:solidFill>
                <a:latin typeface="Meiryo UI"/>
                <a:ea typeface="Meiryo UI"/>
              </a:rPr>
              <a:t>49.8</a:t>
            </a:r>
            <a:r>
              <a:rPr lang="en-US" altLang="ja-JP" sz="1050" dirty="0" smtClean="0">
                <a:solidFill>
                  <a:prstClr val="black"/>
                </a:solidFill>
                <a:latin typeface="Meiryo UI"/>
                <a:ea typeface="Meiryo UI"/>
              </a:rPr>
              <a:t>%</a:t>
            </a:r>
            <a:endParaRPr lang="en-US" altLang="ja-JP" sz="1050" dirty="0">
              <a:solidFill>
                <a:prstClr val="black"/>
              </a:solidFill>
              <a:latin typeface="Meiryo UI"/>
              <a:ea typeface="Meiryo UI"/>
            </a:endParaRPr>
          </a:p>
          <a:p>
            <a:pPr algn="ctr" defTabSz="957700">
              <a:defRPr/>
            </a:pPr>
            <a:r>
              <a:rPr lang="ja-JP" altLang="en-US" sz="1050" b="1" dirty="0">
                <a:solidFill>
                  <a:prstClr val="black"/>
                </a:solidFill>
                <a:latin typeface="Meiryo UI"/>
                <a:ea typeface="Meiryo UI"/>
              </a:rPr>
              <a:t>大阪府</a:t>
            </a:r>
            <a:r>
              <a:rPr lang="ja-JP" altLang="en-US" sz="1050" b="1" dirty="0" smtClean="0">
                <a:solidFill>
                  <a:prstClr val="black"/>
                </a:solidFill>
                <a:latin typeface="Meiryo UI"/>
                <a:ea typeface="Meiryo UI"/>
              </a:rPr>
              <a:t>：</a:t>
            </a:r>
            <a:r>
              <a:rPr lang="en-US" altLang="ja-JP" sz="1050" b="1" dirty="0">
                <a:solidFill>
                  <a:prstClr val="black"/>
                </a:solidFill>
                <a:latin typeface="Meiryo UI"/>
                <a:ea typeface="Meiryo UI"/>
              </a:rPr>
              <a:t>32.4</a:t>
            </a:r>
            <a:r>
              <a:rPr lang="en-US" altLang="ja-JP" sz="1050" b="1" dirty="0" smtClean="0">
                <a:solidFill>
                  <a:prstClr val="black"/>
                </a:solidFill>
                <a:latin typeface="Meiryo UI"/>
                <a:ea typeface="Meiryo UI"/>
              </a:rPr>
              <a:t>%</a:t>
            </a:r>
            <a:endParaRPr lang="ja-JP" altLang="en-US" sz="1050" b="1" dirty="0">
              <a:solidFill>
                <a:prstClr val="black"/>
              </a:solidFill>
              <a:latin typeface="Meiryo UI"/>
              <a:ea typeface="Meiryo UI"/>
            </a:endParaRPr>
          </a:p>
        </p:txBody>
      </p:sp>
      <p:pic>
        <p:nvPicPr>
          <p:cNvPr id="6" name="図 5" descr="画面の領域"/>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8929" y="5335828"/>
            <a:ext cx="1684963" cy="808127"/>
          </a:xfrm>
          <a:prstGeom prst="rect">
            <a:avLst/>
          </a:prstGeom>
        </p:spPr>
      </p:pic>
      <p:sp>
        <p:nvSpPr>
          <p:cNvPr id="53" name="テキスト ボックス 52"/>
          <p:cNvSpPr txBox="1"/>
          <p:nvPr/>
        </p:nvSpPr>
        <p:spPr>
          <a:xfrm>
            <a:off x="4887398" y="6178203"/>
            <a:ext cx="4039887" cy="234360"/>
          </a:xfrm>
          <a:prstGeom prst="rect">
            <a:avLst/>
          </a:prstGeom>
          <a:noFill/>
        </p:spPr>
        <p:txBody>
          <a:bodyPr wrap="square" rtlCol="0">
            <a:spAutoFit/>
          </a:bodyPr>
          <a:lstStyle/>
          <a:p>
            <a:pPr defTabSz="957700">
              <a:defRPr/>
            </a:pP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出典：観光庁「訪日外国人消費動向調査</a:t>
            </a:r>
            <a:r>
              <a:rPr lang="ja-JP" altLang="en-US"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観光・レジャー目的</a:t>
            </a:r>
            <a:endPar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7584951" y="5517306"/>
            <a:ext cx="1276710" cy="39742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57700">
              <a:defRPr/>
            </a:pPr>
            <a:r>
              <a:rPr lang="ja-JP" altLang="en-US" sz="1050" dirty="0">
                <a:solidFill>
                  <a:prstClr val="black"/>
                </a:solidFill>
                <a:latin typeface="Meiryo UI"/>
                <a:ea typeface="Meiryo UI"/>
              </a:rPr>
              <a:t>東京都</a:t>
            </a:r>
            <a:r>
              <a:rPr lang="ja-JP" altLang="en-US" sz="1050" dirty="0" smtClean="0">
                <a:solidFill>
                  <a:prstClr val="black"/>
                </a:solidFill>
                <a:latin typeface="Meiryo UI"/>
                <a:ea typeface="Meiryo UI"/>
              </a:rPr>
              <a:t>：</a:t>
            </a:r>
            <a:r>
              <a:rPr lang="en-US" altLang="ja-JP" sz="1050" dirty="0" smtClean="0">
                <a:solidFill>
                  <a:prstClr val="black"/>
                </a:solidFill>
                <a:latin typeface="Meiryo UI"/>
                <a:ea typeface="Meiryo UI"/>
              </a:rPr>
              <a:t>41.1%</a:t>
            </a:r>
            <a:endParaRPr lang="en-US" altLang="ja-JP" sz="1050" dirty="0">
              <a:solidFill>
                <a:prstClr val="black"/>
              </a:solidFill>
              <a:latin typeface="Meiryo UI"/>
              <a:ea typeface="Meiryo UI"/>
            </a:endParaRPr>
          </a:p>
          <a:p>
            <a:pPr algn="ctr" defTabSz="957700">
              <a:defRPr/>
            </a:pPr>
            <a:r>
              <a:rPr lang="ja-JP" altLang="en-US" sz="1050" b="1" dirty="0">
                <a:solidFill>
                  <a:prstClr val="black"/>
                </a:solidFill>
                <a:latin typeface="Meiryo UI"/>
                <a:ea typeface="Meiryo UI"/>
              </a:rPr>
              <a:t>大阪府</a:t>
            </a:r>
            <a:r>
              <a:rPr lang="ja-JP" altLang="en-US" sz="1050" b="1" dirty="0" smtClean="0">
                <a:solidFill>
                  <a:prstClr val="black"/>
                </a:solidFill>
                <a:latin typeface="Meiryo UI"/>
                <a:ea typeface="Meiryo UI"/>
              </a:rPr>
              <a:t>：</a:t>
            </a:r>
            <a:r>
              <a:rPr lang="en-US" altLang="ja-JP" sz="1050" b="1" dirty="0" smtClean="0">
                <a:solidFill>
                  <a:prstClr val="black"/>
                </a:solidFill>
                <a:latin typeface="Meiryo UI"/>
                <a:ea typeface="Meiryo UI"/>
              </a:rPr>
              <a:t>44.1%</a:t>
            </a:r>
            <a:endParaRPr lang="ja-JP" altLang="en-US" sz="1050" b="1" dirty="0">
              <a:solidFill>
                <a:prstClr val="black"/>
              </a:solidFill>
              <a:latin typeface="Meiryo UI"/>
              <a:ea typeface="Meiryo UI"/>
            </a:endParaRPr>
          </a:p>
        </p:txBody>
      </p:sp>
      <p:sp>
        <p:nvSpPr>
          <p:cNvPr id="7" name="テキスト ボックス 6"/>
          <p:cNvSpPr txBox="1"/>
          <p:nvPr/>
        </p:nvSpPr>
        <p:spPr>
          <a:xfrm>
            <a:off x="6565900" y="4645972"/>
            <a:ext cx="71918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全国</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6611620" y="5716016"/>
            <a:ext cx="71918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全国</a:t>
            </a:r>
            <a:r>
              <a:rPr lang="ja-JP" altLang="en-US" sz="1050" dirty="0">
                <a:latin typeface="Meiryo UI" panose="020B0604030504040204" pitchFamily="50" charset="-128"/>
                <a:ea typeface="Meiryo UI" panose="020B0604030504040204" pitchFamily="50" charset="-128"/>
              </a:rPr>
              <a:t>１</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130</a:t>
            </a:fld>
            <a:endParaRPr lang="ja-JP" altLang="en-US"/>
          </a:p>
        </p:txBody>
      </p:sp>
    </p:spTree>
    <p:extLst>
      <p:ext uri="{BB962C8B-B14F-4D97-AF65-F5344CB8AC3E}">
        <p14:creationId xmlns:p14="http://schemas.microsoft.com/office/powerpoint/2010/main" val="7102699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46663" y="2847698"/>
            <a:ext cx="5895833"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７</a:t>
            </a:r>
            <a:r>
              <a:rPr lang="ja-JP" altLang="en-US" sz="3200" dirty="0" smtClean="0">
                <a:latin typeface="Meiryo UI" panose="020B0604030504040204" pitchFamily="50" charset="-128"/>
                <a:ea typeface="Meiryo UI" panose="020B0604030504040204" pitchFamily="50" charset="-128"/>
              </a:rPr>
              <a:t>．経済のグローバル化への対応</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131</a:t>
            </a:fld>
            <a:endParaRPr lang="ja-JP" altLang="en-US"/>
          </a:p>
        </p:txBody>
      </p:sp>
    </p:spTree>
    <p:extLst>
      <p:ext uri="{BB962C8B-B14F-4D97-AF65-F5344CB8AC3E}">
        <p14:creationId xmlns:p14="http://schemas.microsoft.com/office/powerpoint/2010/main" val="31807694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1225015"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61686" y="976723"/>
            <a:ext cx="8093877" cy="1283175"/>
            <a:chOff x="586711" y="629763"/>
            <a:chExt cx="8575021" cy="1338037"/>
          </a:xfrm>
        </p:grpSpPr>
        <p:sp>
          <p:nvSpPr>
            <p:cNvPr id="22" name="角丸四角形 21"/>
            <p:cNvSpPr/>
            <p:nvPr/>
          </p:nvSpPr>
          <p:spPr>
            <a:xfrm>
              <a:off x="586711" y="635725"/>
              <a:ext cx="8575021" cy="13320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chemeClr val="tx1"/>
                </a:solidFill>
                <a:effectLst/>
                <a:uLnTx/>
                <a:uFillTx/>
                <a:latin typeface="Meiryo UI"/>
                <a:ea typeface="Meiryo UI"/>
                <a:cs typeface="+mn-cs"/>
              </a:endParaRPr>
            </a:p>
          </p:txBody>
        </p:sp>
        <p:sp>
          <p:nvSpPr>
            <p:cNvPr id="23" name="テキスト ボックス 5"/>
            <p:cNvSpPr txBox="1"/>
            <p:nvPr/>
          </p:nvSpPr>
          <p:spPr>
            <a:xfrm>
              <a:off x="644028" y="1152940"/>
              <a:ext cx="8517704" cy="33330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endParaRPr kumimoji="1" lang="en-US" altLang="ja-JP" sz="1108"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586711" y="629763"/>
              <a:ext cx="3263928" cy="357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5" name="下矢印 24"/>
          <p:cNvSpPr/>
          <p:nvPr/>
        </p:nvSpPr>
        <p:spPr>
          <a:xfrm>
            <a:off x="4180552" y="2308370"/>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26" name="グループ化 25"/>
          <p:cNvGrpSpPr/>
          <p:nvPr/>
        </p:nvGrpSpPr>
        <p:grpSpPr>
          <a:xfrm>
            <a:off x="610606" y="2671095"/>
            <a:ext cx="8144957" cy="1643716"/>
            <a:chOff x="560034" y="164099"/>
            <a:chExt cx="8601698" cy="1593412"/>
          </a:xfrm>
        </p:grpSpPr>
        <p:sp>
          <p:nvSpPr>
            <p:cNvPr id="27" name="角丸四角形 26"/>
            <p:cNvSpPr/>
            <p:nvPr/>
          </p:nvSpPr>
          <p:spPr>
            <a:xfrm>
              <a:off x="586711" y="168556"/>
              <a:ext cx="8575021" cy="15889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角丸四角形 28"/>
            <p:cNvSpPr/>
            <p:nvPr/>
          </p:nvSpPr>
          <p:spPr>
            <a:xfrm>
              <a:off x="560034" y="164099"/>
              <a:ext cx="3263928"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改革取組み</a:t>
              </a:r>
            </a:p>
          </p:txBody>
        </p:sp>
      </p:grpSp>
      <p:grpSp>
        <p:nvGrpSpPr>
          <p:cNvPr id="30" name="グループ化 29"/>
          <p:cNvGrpSpPr/>
          <p:nvPr/>
        </p:nvGrpSpPr>
        <p:grpSpPr>
          <a:xfrm>
            <a:off x="592376" y="4750748"/>
            <a:ext cx="8163188" cy="1662704"/>
            <a:chOff x="586711" y="846190"/>
            <a:chExt cx="8575021" cy="1377466"/>
          </a:xfrm>
        </p:grpSpPr>
        <p:sp>
          <p:nvSpPr>
            <p:cNvPr id="31" name="角丸四角形 30"/>
            <p:cNvSpPr/>
            <p:nvPr/>
          </p:nvSpPr>
          <p:spPr>
            <a:xfrm>
              <a:off x="586711" y="854763"/>
              <a:ext cx="8575021" cy="13688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32" name="テキスト ボックス 5"/>
            <p:cNvSpPr txBox="1"/>
            <p:nvPr/>
          </p:nvSpPr>
          <p:spPr>
            <a:xfrm>
              <a:off x="644028" y="1152940"/>
              <a:ext cx="8517704" cy="26480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586711" y="846190"/>
              <a:ext cx="3265689" cy="292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4350366"/>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80867" y="1343185"/>
            <a:ext cx="7829693" cy="1228541"/>
          </a:xfrm>
          <a:prstGeom prst="rect">
            <a:avLst/>
          </a:prstGeom>
        </p:spPr>
        <p:txBody>
          <a:bodyPr wrap="square">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外資系企業の日本進出</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は東京</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集中し、</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大阪への進出</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件数や</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シェア</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年々</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減少傾向</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府内企業の海外進出はほぼ</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横ばい</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であり、全国</a:t>
            </a:r>
            <a:r>
              <a:rPr lang="en-US" altLang="ja-JP" sz="1846"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位を維持しているものの、依然、</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東京とは大きく乖離</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a:t>
            </a:r>
          </a:p>
          <a:p>
            <a:pPr lvl="0" defTabSz="957700">
              <a:defRPr/>
            </a:pP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59123" y="3099506"/>
            <a:ext cx="7829693" cy="1228541"/>
          </a:xfrm>
          <a:prstGeom prst="rect">
            <a:avLst/>
          </a:prstGeom>
        </p:spPr>
        <p:txBody>
          <a:bodyPr wrap="square">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特区制度等を活用した規制緩和</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や、大阪</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・関西の強みである健康・</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医療関連産業</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等のクラスター形成</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などに</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より、大阪の国際競争力を強化</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対内</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投資を</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46" dirty="0" smtClean="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また、アジア</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との関係を活かし、</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アジア市場等にうってでる大阪産業・大阪企業への支援を</a:t>
            </a:r>
            <a:r>
              <a:rPr lang="ja-JP" altLang="en-US" sz="1846" b="1"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84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727534" y="5133756"/>
            <a:ext cx="7829693" cy="1228541"/>
          </a:xfrm>
          <a:prstGeom prst="rect">
            <a:avLst/>
          </a:prstGeom>
        </p:spPr>
        <p:txBody>
          <a:bodyPr wrap="square">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特区制度を活用した規制緩和等</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や、企業</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への金融・技術支援など取組みは進めているものの</a:t>
            </a:r>
            <a:r>
              <a:rPr lang="ja-JP" altLang="en-US" sz="1846"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近畿圏</a:t>
            </a:r>
            <a:r>
              <a:rPr kumimoji="1" lang="ja-JP" altLang="en-US" sz="1846"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846"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輸出入貿易額は伸びておらず</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外資系</a:t>
            </a:r>
            <a:r>
              <a:rPr kumimoji="1" lang="ja-JP" altLang="en-US" sz="1846"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企業も</a:t>
            </a:r>
            <a:r>
              <a:rPr kumimoji="1" lang="ja-JP" altLang="en-US" sz="1846"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東京一極集中</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の状況が続くなど、課題が残る状況。今後</a:t>
            </a:r>
            <a:r>
              <a:rPr kumimoji="1" lang="ja-JP" altLang="en-US" sz="1846"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世界で最もビジネスしやすい環境づくり</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大阪企業の海外展開を支援</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する取組みを推進。</a:t>
            </a:r>
            <a:endParaRPr kumimoji="1" lang="ja-JP" altLang="en-US" sz="1846"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132</a:t>
            </a:fld>
            <a:endParaRPr lang="ja-JP" altLang="en-US"/>
          </a:p>
        </p:txBody>
      </p:sp>
    </p:spTree>
    <p:extLst>
      <p:ext uri="{BB962C8B-B14F-4D97-AF65-F5344CB8AC3E}">
        <p14:creationId xmlns:p14="http://schemas.microsoft.com/office/powerpoint/2010/main" val="41228627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2308645"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4" name="グラフ 53"/>
          <p:cNvGraphicFramePr/>
          <p:nvPr>
            <p:extLst>
              <p:ext uri="{D42A27DB-BD31-4B8C-83A1-F6EECF244321}">
                <p14:modId xmlns:p14="http://schemas.microsoft.com/office/powerpoint/2010/main" val="1656728977"/>
              </p:ext>
            </p:extLst>
          </p:nvPr>
        </p:nvGraphicFramePr>
        <p:xfrm>
          <a:off x="497297" y="2161697"/>
          <a:ext cx="9956887" cy="4525705"/>
        </p:xfrm>
        <a:graphic>
          <a:graphicData uri="http://schemas.openxmlformats.org/drawingml/2006/chart">
            <c:chart xmlns:c="http://schemas.openxmlformats.org/drawingml/2006/chart" xmlns:r="http://schemas.openxmlformats.org/officeDocument/2006/relationships" r:id="rId2"/>
          </a:graphicData>
        </a:graphic>
      </p:graphicFrame>
      <p:sp>
        <p:nvSpPr>
          <p:cNvPr id="55" name="テキスト ボックス 54"/>
          <p:cNvSpPr txBox="1">
            <a:spLocks/>
          </p:cNvSpPr>
          <p:nvPr/>
        </p:nvSpPr>
        <p:spPr>
          <a:xfrm>
            <a:off x="8014607" y="3570478"/>
            <a:ext cx="994202" cy="246221"/>
          </a:xfrm>
          <a:prstGeom prst="rect">
            <a:avLst/>
          </a:prstGeom>
          <a:noFill/>
        </p:spPr>
        <p:txBody>
          <a:bodyPr wrap="square" rtlCol="0">
            <a:spAutoFit/>
          </a:bodyPr>
          <a:lstStyle/>
          <a:p>
            <a:r>
              <a:rPr kumimoji="1" lang="ja-JP" altLang="en-US" sz="1000" dirty="0">
                <a:uFillTx/>
              </a:rPr>
              <a:t>（左軸）</a:t>
            </a:r>
          </a:p>
        </p:txBody>
      </p:sp>
      <p:sp>
        <p:nvSpPr>
          <p:cNvPr id="56" name="テキスト ボックス 55"/>
          <p:cNvSpPr txBox="1">
            <a:spLocks/>
          </p:cNvSpPr>
          <p:nvPr/>
        </p:nvSpPr>
        <p:spPr>
          <a:xfrm>
            <a:off x="944517" y="2002041"/>
            <a:ext cx="770282" cy="246221"/>
          </a:xfrm>
          <a:prstGeom prst="rect">
            <a:avLst/>
          </a:prstGeom>
          <a:noFill/>
        </p:spPr>
        <p:txBody>
          <a:bodyPr wrap="square" rtlCol="0">
            <a:spAutoFit/>
          </a:bodyPr>
          <a:lstStyle/>
          <a:p>
            <a:r>
              <a:rPr kumimoji="1" lang="ja-JP" altLang="en-US" sz="1000" dirty="0">
                <a:uFillTx/>
              </a:rPr>
              <a:t>（社）</a:t>
            </a:r>
          </a:p>
        </p:txBody>
      </p:sp>
      <p:sp>
        <p:nvSpPr>
          <p:cNvPr id="57" name="テキスト ボックス 56"/>
          <p:cNvSpPr txBox="1">
            <a:spLocks/>
          </p:cNvSpPr>
          <p:nvPr/>
        </p:nvSpPr>
        <p:spPr>
          <a:xfrm>
            <a:off x="7629466" y="2048911"/>
            <a:ext cx="770282" cy="246221"/>
          </a:xfrm>
          <a:prstGeom prst="rect">
            <a:avLst/>
          </a:prstGeom>
          <a:noFill/>
        </p:spPr>
        <p:txBody>
          <a:bodyPr wrap="square" rtlCol="0">
            <a:spAutoFit/>
          </a:bodyPr>
          <a:lstStyle/>
          <a:p>
            <a:r>
              <a:rPr kumimoji="1" lang="ja-JP" altLang="en-US" sz="1000" dirty="0">
                <a:uFillTx/>
              </a:rPr>
              <a:t>（％）</a:t>
            </a:r>
          </a:p>
        </p:txBody>
      </p:sp>
      <p:sp>
        <p:nvSpPr>
          <p:cNvPr id="58" name="テキスト ボックス 57"/>
          <p:cNvSpPr txBox="1">
            <a:spLocks/>
          </p:cNvSpPr>
          <p:nvPr/>
        </p:nvSpPr>
        <p:spPr>
          <a:xfrm>
            <a:off x="758799" y="1701360"/>
            <a:ext cx="7148402" cy="503590"/>
          </a:xfrm>
          <a:prstGeom prst="rect">
            <a:avLst/>
          </a:prstGeom>
          <a:noFill/>
        </p:spPr>
        <p:txBody>
          <a:bodyPr wrap="square" lIns="36000" tIns="36000" rIns="36000" bIns="36000" rtlCol="0">
            <a:spAutoFit/>
          </a:bodyPr>
          <a:lstStyle/>
          <a:p>
            <a:pPr algn="ctr"/>
            <a:r>
              <a:rPr lang="ja-JP" altLang="en-US" sz="1600" b="1" dirty="0" smtClean="0">
                <a:uFillTx/>
                <a:latin typeface="Meiryo UI" panose="020B0604030504040204" pitchFamily="50" charset="-128"/>
                <a:ea typeface="Meiryo UI" panose="020B0604030504040204" pitchFamily="50" charset="-128"/>
              </a:rPr>
              <a:t>■外資</a:t>
            </a:r>
            <a:r>
              <a:rPr lang="ja-JP" altLang="en-US" sz="1600" b="1" dirty="0">
                <a:uFillTx/>
                <a:latin typeface="Meiryo UI" panose="020B0604030504040204" pitchFamily="50" charset="-128"/>
                <a:ea typeface="Meiryo UI" panose="020B0604030504040204" pitchFamily="50" charset="-128"/>
              </a:rPr>
              <a:t>系企業の日本への進出件数の推移</a:t>
            </a:r>
            <a:endParaRPr lang="en-US" altLang="ja-JP" sz="1600" b="1" dirty="0">
              <a:uFillTx/>
              <a:latin typeface="Meiryo UI" panose="020B0604030504040204" pitchFamily="50" charset="-128"/>
              <a:ea typeface="Meiryo UI" panose="020B0604030504040204" pitchFamily="50" charset="-128"/>
            </a:endParaRPr>
          </a:p>
          <a:p>
            <a:pPr algn="ctr"/>
            <a:r>
              <a:rPr lang="ja-JP" altLang="en-US" sz="1200" b="1" dirty="0">
                <a:uFillTx/>
                <a:latin typeface="Meiryo UI" panose="020B0604030504040204" pitchFamily="50" charset="-128"/>
                <a:ea typeface="Meiryo UI" panose="020B0604030504040204" pitchFamily="50" charset="-128"/>
              </a:rPr>
              <a:t>（棒グラフ：大阪の</a:t>
            </a:r>
            <a:r>
              <a:rPr lang="ja-JP" altLang="en-US" sz="1200" b="1" dirty="0" smtClean="0">
                <a:uFillTx/>
                <a:latin typeface="Meiryo UI" panose="020B0604030504040204" pitchFamily="50" charset="-128"/>
                <a:ea typeface="Meiryo UI" panose="020B0604030504040204" pitchFamily="50" charset="-128"/>
              </a:rPr>
              <a:t>件数　／　折れ線</a:t>
            </a:r>
            <a:r>
              <a:rPr lang="ja-JP" altLang="en-US" sz="1200" b="1" dirty="0">
                <a:uFillTx/>
                <a:latin typeface="Meiryo UI" panose="020B0604030504040204" pitchFamily="50" charset="-128"/>
                <a:ea typeface="Meiryo UI" panose="020B0604030504040204" pitchFamily="50" charset="-128"/>
              </a:rPr>
              <a:t>グラフ：東京と大阪の全国シェア）</a:t>
            </a:r>
            <a:endParaRPr lang="en-US" altLang="ja-JP" sz="1200" b="1" dirty="0">
              <a:uFillTx/>
              <a:latin typeface="Meiryo UI" panose="020B0604030504040204" pitchFamily="50" charset="-128"/>
              <a:ea typeface="Meiryo UI" panose="020B0604030504040204" pitchFamily="50" charset="-128"/>
            </a:endParaRPr>
          </a:p>
        </p:txBody>
      </p:sp>
      <p:sp>
        <p:nvSpPr>
          <p:cNvPr id="59" name="右矢印 58"/>
          <p:cNvSpPr>
            <a:spLocks/>
          </p:cNvSpPr>
          <p:nvPr/>
        </p:nvSpPr>
        <p:spPr>
          <a:xfrm rot="688592">
            <a:off x="3018543" y="3390805"/>
            <a:ext cx="4376385" cy="359347"/>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61" name="正方形/長方形 60"/>
          <p:cNvSpPr/>
          <p:nvPr/>
        </p:nvSpPr>
        <p:spPr>
          <a:xfrm>
            <a:off x="497297" y="989584"/>
            <a:ext cx="8682823" cy="348109"/>
          </a:xfrm>
          <a:prstGeom prst="rect">
            <a:avLst/>
          </a:prstGeom>
        </p:spPr>
        <p:txBody>
          <a:bodyPr wrap="square">
            <a:spAutoFit/>
          </a:bodyPr>
          <a:lstStyle/>
          <a:p>
            <a:pPr lvl="0" defTabSz="957700">
              <a:defRPr/>
            </a:pPr>
            <a:r>
              <a:rPr lang="ja-JP" altLang="en-US" sz="1662" dirty="0">
                <a:latin typeface="Meiryo UI"/>
                <a:ea typeface="Meiryo UI"/>
              </a:rPr>
              <a:t>〇外資系企業の日本進出</a:t>
            </a:r>
            <a:r>
              <a:rPr lang="ja-JP" altLang="en-US" sz="1662" dirty="0" smtClean="0">
                <a:latin typeface="Meiryo UI"/>
                <a:ea typeface="Meiryo UI"/>
              </a:rPr>
              <a:t>は、東京</a:t>
            </a:r>
            <a:r>
              <a:rPr lang="ja-JP" altLang="en-US" sz="1662" dirty="0">
                <a:latin typeface="Meiryo UI"/>
                <a:ea typeface="Meiryo UI"/>
              </a:rPr>
              <a:t>に</a:t>
            </a:r>
            <a:r>
              <a:rPr lang="ja-JP" altLang="en-US" sz="1662" dirty="0" smtClean="0">
                <a:latin typeface="Meiryo UI"/>
                <a:ea typeface="Meiryo UI"/>
              </a:rPr>
              <a:t>集中。</a:t>
            </a:r>
            <a:r>
              <a:rPr lang="ja-JP" altLang="en-US" sz="1662" b="1" dirty="0" smtClean="0">
                <a:latin typeface="Meiryo UI"/>
                <a:ea typeface="Meiryo UI"/>
              </a:rPr>
              <a:t>大阪への進出</a:t>
            </a:r>
            <a:r>
              <a:rPr lang="ja-JP" altLang="en-US" sz="1662" b="1" dirty="0">
                <a:latin typeface="Meiryo UI"/>
                <a:ea typeface="Meiryo UI"/>
              </a:rPr>
              <a:t>件数や</a:t>
            </a:r>
            <a:r>
              <a:rPr lang="ja-JP" altLang="en-US" sz="1662" b="1" dirty="0" smtClean="0">
                <a:latin typeface="Meiryo UI"/>
                <a:ea typeface="Meiryo UI"/>
              </a:rPr>
              <a:t>シェア</a:t>
            </a:r>
            <a:r>
              <a:rPr lang="ja-JP" altLang="en-US" sz="1662" b="1" dirty="0">
                <a:latin typeface="Meiryo UI"/>
                <a:ea typeface="Meiryo UI"/>
              </a:rPr>
              <a:t>は</a:t>
            </a:r>
            <a:r>
              <a:rPr lang="ja-JP" altLang="en-US" sz="1662" b="1" dirty="0" smtClean="0">
                <a:latin typeface="Meiryo UI"/>
                <a:ea typeface="Meiryo UI"/>
              </a:rPr>
              <a:t>、年々</a:t>
            </a:r>
            <a:r>
              <a:rPr lang="ja-JP" altLang="en-US" sz="1662" b="1" dirty="0">
                <a:latin typeface="Meiryo UI"/>
                <a:ea typeface="Meiryo UI"/>
              </a:rPr>
              <a:t>減少</a:t>
            </a:r>
            <a:r>
              <a:rPr lang="ja-JP" altLang="en-US" sz="1662" b="1" dirty="0" smtClean="0">
                <a:latin typeface="Meiryo UI"/>
                <a:ea typeface="Meiryo UI"/>
              </a:rPr>
              <a:t>傾向</a:t>
            </a:r>
            <a:r>
              <a:rPr lang="ja-JP" altLang="en-US" sz="1662" dirty="0" smtClean="0">
                <a:latin typeface="Meiryo UI"/>
                <a:ea typeface="Meiryo UI"/>
              </a:rPr>
              <a:t>。</a:t>
            </a:r>
            <a:endParaRPr lang="ja-JP" altLang="en-US" sz="1662" dirty="0">
              <a:latin typeface="Meiryo UI"/>
              <a:ea typeface="Meiryo UI"/>
            </a:endParaRPr>
          </a:p>
        </p:txBody>
      </p:sp>
      <p:sp>
        <p:nvSpPr>
          <p:cNvPr id="62" name="正方形/長方形 61"/>
          <p:cNvSpPr/>
          <p:nvPr/>
        </p:nvSpPr>
        <p:spPr>
          <a:xfrm>
            <a:off x="5380662" y="6552326"/>
            <a:ext cx="2734638" cy="230832"/>
          </a:xfrm>
          <a:prstGeom prst="rect">
            <a:avLst/>
          </a:prstGeom>
        </p:spPr>
        <p:txBody>
          <a:bodyPr wrap="square">
            <a:spAutoFit/>
          </a:bodyPr>
          <a:lstStyle/>
          <a:p>
            <a:pPr lvl="0" defTabSz="957700">
              <a:defRPr/>
            </a:pPr>
            <a:r>
              <a:rPr lang="ja-JP" altLang="en-US" sz="900" dirty="0" smtClean="0">
                <a:solidFill>
                  <a:prstClr val="black"/>
                </a:solidFill>
                <a:latin typeface="Meiryo UI"/>
                <a:ea typeface="Meiryo UI"/>
              </a:rPr>
              <a:t>出展：東洋経済新報社「外資系企業総覧」</a:t>
            </a:r>
            <a:endParaRPr lang="ja-JP" altLang="en-US" sz="900" dirty="0">
              <a:solidFill>
                <a:prstClr val="black"/>
              </a:solidFill>
              <a:latin typeface="Meiryo UI"/>
              <a:ea typeface="Meiryo UI"/>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133</a:t>
            </a:fld>
            <a:endParaRPr lang="ja-JP" altLang="en-US"/>
          </a:p>
        </p:txBody>
      </p:sp>
    </p:spTree>
    <p:extLst>
      <p:ext uri="{BB962C8B-B14F-4D97-AF65-F5344CB8AC3E}">
        <p14:creationId xmlns:p14="http://schemas.microsoft.com/office/powerpoint/2010/main" val="148208092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2308645"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10"/>
          <p:cNvSpPr>
            <a:spLocks noChangeArrowheads="1"/>
          </p:cNvSpPr>
          <p:nvPr/>
        </p:nvSpPr>
        <p:spPr bwMode="auto">
          <a:xfrm>
            <a:off x="49943" y="1740438"/>
            <a:ext cx="8964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府内</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企業の海外進出動向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出典：地域経済分析システムより作成　経済産業省「企業活動基本調査」を再編加工</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26832" y="882281"/>
            <a:ext cx="8646713" cy="85815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府内企業の海外進出はほぼ横ばい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位を維持しているものの、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依然、東京とは大きく乖離</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（府内企業の海外進出先は、中国が大半を占めているが、直近は減少。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別では、製造業と卸売業・小売業が多くを占め、その他の産業では海外進出が進んでいない状況。）</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2129022813"/>
              </p:ext>
            </p:extLst>
          </p:nvPr>
        </p:nvGraphicFramePr>
        <p:xfrm>
          <a:off x="35496" y="2433903"/>
          <a:ext cx="4124922" cy="4418466"/>
        </p:xfrm>
        <a:graphic>
          <a:graphicData uri="http://schemas.openxmlformats.org/drawingml/2006/chart">
            <c:chart xmlns:c="http://schemas.openxmlformats.org/drawingml/2006/chart" xmlns:r="http://schemas.openxmlformats.org/officeDocument/2006/relationships" r:id="rId3"/>
          </a:graphicData>
        </a:graphic>
      </p:graphicFrame>
      <p:sp>
        <p:nvSpPr>
          <p:cNvPr id="30" name="テキスト ボックス 29"/>
          <p:cNvSpPr txBox="1"/>
          <p:nvPr/>
        </p:nvSpPr>
        <p:spPr>
          <a:xfrm>
            <a:off x="77237" y="2446646"/>
            <a:ext cx="1944216"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5496" y="2113111"/>
            <a:ext cx="4268940" cy="307777"/>
          </a:xfrm>
          <a:prstGeom prst="rect">
            <a:avLst/>
          </a:prstGeom>
        </p:spPr>
        <p:txBody>
          <a:bodyPr wrap="square">
            <a:spAutoFit/>
          </a:bodyPr>
          <a:lstStyle/>
          <a:p>
            <a:pPr marL="177800" indent="-1778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○都道府県別、海外現地法人数の推移</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191492" y="2106719"/>
            <a:ext cx="4898248" cy="307777"/>
          </a:xfrm>
          <a:prstGeom prst="rect">
            <a:avLst/>
          </a:prstGeom>
        </p:spPr>
        <p:txBody>
          <a:bodyPr wrap="square">
            <a:spAutoFit/>
          </a:bodyPr>
          <a:lstStyle/>
          <a:p>
            <a:pPr marL="177800" indent="-1778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　国・地域別海外現地法人数の推移</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4248515" y="4437112"/>
            <a:ext cx="4268940" cy="307777"/>
          </a:xfrm>
          <a:prstGeom prst="rect">
            <a:avLst/>
          </a:prstGeom>
        </p:spPr>
        <p:txBody>
          <a:bodyPr wrap="square">
            <a:spAutoFit/>
          </a:bodyPr>
          <a:lstStyle/>
          <a:p>
            <a:pPr marL="177800" indent="-1778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　業種別海外現地法人数の推移</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283968" y="4797152"/>
            <a:ext cx="108012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4211960" y="2380322"/>
            <a:ext cx="108012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134</a:t>
            </a:fld>
            <a:endParaRPr lang="ja-JP" altLang="en-US"/>
          </a:p>
        </p:txBody>
      </p:sp>
      <p:pic>
        <p:nvPicPr>
          <p:cNvPr id="3" name="図 2"/>
          <p:cNvPicPr>
            <a:picLocks noChangeAspect="1"/>
          </p:cNvPicPr>
          <p:nvPr/>
        </p:nvPicPr>
        <p:blipFill>
          <a:blip r:embed="rId4"/>
          <a:stretch>
            <a:fillRect/>
          </a:stretch>
        </p:blipFill>
        <p:spPr>
          <a:xfrm>
            <a:off x="4304436" y="2395550"/>
            <a:ext cx="4608975" cy="2121592"/>
          </a:xfrm>
          <a:prstGeom prst="rect">
            <a:avLst/>
          </a:prstGeom>
        </p:spPr>
      </p:pic>
      <p:pic>
        <p:nvPicPr>
          <p:cNvPr id="6" name="図 5"/>
          <p:cNvPicPr>
            <a:picLocks noChangeAspect="1"/>
          </p:cNvPicPr>
          <p:nvPr/>
        </p:nvPicPr>
        <p:blipFill>
          <a:blip r:embed="rId5"/>
          <a:stretch>
            <a:fillRect/>
          </a:stretch>
        </p:blipFill>
        <p:spPr>
          <a:xfrm>
            <a:off x="4243024" y="4386683"/>
            <a:ext cx="4755292" cy="2426418"/>
          </a:xfrm>
          <a:prstGeom prst="rect">
            <a:avLst/>
          </a:prstGeom>
        </p:spPr>
      </p:pic>
    </p:spTree>
    <p:extLst>
      <p:ext uri="{BB962C8B-B14F-4D97-AF65-F5344CB8AC3E}">
        <p14:creationId xmlns:p14="http://schemas.microsoft.com/office/powerpoint/2010/main" val="422979099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2571538"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65754" y="940746"/>
            <a:ext cx="8603088" cy="74881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lvl="0" defTabSz="957700">
              <a:defRPr/>
            </a:pPr>
            <a:r>
              <a:rPr lang="ja-JP" altLang="en-US" sz="1662" dirty="0">
                <a:solidFill>
                  <a:schemeClr val="tx1"/>
                </a:solidFill>
                <a:latin typeface="Meiryo UI"/>
                <a:ea typeface="Meiryo UI"/>
              </a:rPr>
              <a:t>〇特区制度等を活用した規制</a:t>
            </a:r>
            <a:r>
              <a:rPr lang="ja-JP" altLang="en-US" sz="1662" dirty="0" smtClean="0">
                <a:solidFill>
                  <a:schemeClr val="tx1"/>
                </a:solidFill>
                <a:latin typeface="Meiryo UI"/>
                <a:ea typeface="Meiryo UI"/>
              </a:rPr>
              <a:t>緩和や、大阪</a:t>
            </a:r>
            <a:r>
              <a:rPr lang="ja-JP" altLang="en-US" sz="1662" dirty="0">
                <a:solidFill>
                  <a:schemeClr val="tx1"/>
                </a:solidFill>
                <a:latin typeface="Meiryo UI"/>
                <a:ea typeface="Meiryo UI"/>
              </a:rPr>
              <a:t>・関西の強みである健康・医療産業等の</a:t>
            </a:r>
            <a:r>
              <a:rPr lang="ja-JP" altLang="en-US" sz="1662" dirty="0" smtClean="0">
                <a:solidFill>
                  <a:schemeClr val="tx1"/>
                </a:solidFill>
                <a:latin typeface="Meiryo UI"/>
                <a:ea typeface="Meiryo UI"/>
              </a:rPr>
              <a:t>クラスター形成</a:t>
            </a:r>
            <a:endParaRPr lang="en-US" altLang="ja-JP" sz="1662" dirty="0" smtClean="0">
              <a:solidFill>
                <a:schemeClr val="tx1"/>
              </a:solidFill>
              <a:latin typeface="Meiryo UI"/>
              <a:ea typeface="Meiryo UI"/>
            </a:endParaRPr>
          </a:p>
          <a:p>
            <a:pPr lvl="0" defTabSz="957700">
              <a:defRPr/>
            </a:pPr>
            <a:r>
              <a:rPr lang="ja-JP" altLang="en-US" sz="1662" dirty="0">
                <a:solidFill>
                  <a:schemeClr val="tx1"/>
                </a:solidFill>
                <a:latin typeface="Meiryo UI"/>
                <a:ea typeface="Meiryo UI"/>
              </a:rPr>
              <a:t>　</a:t>
            </a:r>
            <a:r>
              <a:rPr lang="ja-JP" altLang="en-US" sz="1662" dirty="0" smtClean="0">
                <a:solidFill>
                  <a:schemeClr val="tx1"/>
                </a:solidFill>
                <a:latin typeface="Meiryo UI"/>
                <a:ea typeface="Meiryo UI"/>
              </a:rPr>
              <a:t>などに</a:t>
            </a:r>
            <a:r>
              <a:rPr lang="ja-JP" altLang="en-US" sz="1662" dirty="0">
                <a:solidFill>
                  <a:schemeClr val="tx1"/>
                </a:solidFill>
                <a:latin typeface="Meiryo UI"/>
                <a:ea typeface="Meiryo UI"/>
              </a:rPr>
              <a:t>より、</a:t>
            </a:r>
            <a:r>
              <a:rPr lang="ja-JP" altLang="en-US" sz="1662" b="1" dirty="0" smtClean="0">
                <a:solidFill>
                  <a:schemeClr val="tx1"/>
                </a:solidFill>
                <a:latin typeface="Meiryo UI"/>
                <a:ea typeface="Meiryo UI"/>
              </a:rPr>
              <a:t>大阪の国際競争力を強化し、対内</a:t>
            </a:r>
            <a:r>
              <a:rPr lang="ja-JP" altLang="en-US" sz="1662" b="1" dirty="0">
                <a:solidFill>
                  <a:schemeClr val="tx1"/>
                </a:solidFill>
                <a:latin typeface="Meiryo UI"/>
                <a:ea typeface="Meiryo UI"/>
              </a:rPr>
              <a:t>投資を</a:t>
            </a:r>
            <a:r>
              <a:rPr lang="ja-JP" altLang="en-US" sz="1662" b="1" dirty="0" smtClean="0">
                <a:solidFill>
                  <a:schemeClr val="tx1"/>
                </a:solidFill>
                <a:latin typeface="Meiryo UI"/>
                <a:ea typeface="Meiryo UI"/>
              </a:rPr>
              <a:t>促進。</a:t>
            </a:r>
            <a:endParaRPr lang="en-US" altLang="ja-JP" sz="1662" b="1" dirty="0" smtClean="0">
              <a:solidFill>
                <a:schemeClr val="tx1"/>
              </a:solidFill>
              <a:latin typeface="Meiryo UI"/>
              <a:ea typeface="Meiryo UI"/>
            </a:endParaRPr>
          </a:p>
          <a:p>
            <a:pPr defTabSz="957700">
              <a:defRPr/>
            </a:pPr>
            <a:r>
              <a:rPr lang="ja-JP" altLang="en-US" sz="1662" dirty="0" smtClean="0">
                <a:solidFill>
                  <a:schemeClr val="tx1"/>
                </a:solidFill>
                <a:latin typeface="Meiryo UI"/>
                <a:ea typeface="Meiryo UI"/>
              </a:rPr>
              <a:t>〇アジア</a:t>
            </a:r>
            <a:r>
              <a:rPr lang="ja-JP" altLang="en-US" sz="1662" dirty="0">
                <a:solidFill>
                  <a:schemeClr val="tx1"/>
                </a:solidFill>
                <a:latin typeface="Meiryo UI"/>
                <a:ea typeface="Meiryo UI"/>
              </a:rPr>
              <a:t>との関係を活かし、</a:t>
            </a:r>
            <a:r>
              <a:rPr lang="ja-JP" altLang="en-US" sz="1662" b="1" dirty="0">
                <a:solidFill>
                  <a:schemeClr val="tx1"/>
                </a:solidFill>
                <a:latin typeface="Meiryo UI"/>
                <a:ea typeface="Meiryo UI"/>
              </a:rPr>
              <a:t>アジア市場等にうってでる大阪産業・大阪企業への支援を</a:t>
            </a:r>
            <a:r>
              <a:rPr lang="ja-JP" altLang="en-US" sz="1662" b="1" dirty="0" smtClean="0">
                <a:solidFill>
                  <a:schemeClr val="tx1"/>
                </a:solidFill>
                <a:latin typeface="Meiryo UI"/>
                <a:ea typeface="Meiryo UI"/>
              </a:rPr>
              <a:t>強化</a:t>
            </a:r>
            <a:endParaRPr kumimoji="1" lang="en-US" altLang="ja-JP" sz="1662" b="1" i="0" u="none" strike="noStrike" kern="1200" cap="none" spc="0" normalizeH="0" baseline="0" noProof="0" dirty="0" smtClean="0">
              <a:ln>
                <a:noFill/>
              </a:ln>
              <a:solidFill>
                <a:schemeClr val="tx1"/>
              </a:solidFill>
              <a:effectLst/>
              <a:uLnTx/>
              <a:uFillTx/>
              <a:latin typeface="Meiryo UI"/>
              <a:ea typeface="Meiryo UI"/>
            </a:endParaRPr>
          </a:p>
        </p:txBody>
      </p:sp>
      <p:sp>
        <p:nvSpPr>
          <p:cNvPr id="8" name="テキスト ボックス 7"/>
          <p:cNvSpPr txBox="1"/>
          <p:nvPr/>
        </p:nvSpPr>
        <p:spPr>
          <a:xfrm>
            <a:off x="257758" y="3549214"/>
            <a:ext cx="2913374"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［大阪・関西の</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SWOT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分析］</a:t>
            </a:r>
          </a:p>
        </p:txBody>
      </p:sp>
      <p:graphicFrame>
        <p:nvGraphicFramePr>
          <p:cNvPr id="10" name="表 9"/>
          <p:cNvGraphicFramePr>
            <a:graphicFrameLocks noGrp="1"/>
          </p:cNvGraphicFramePr>
          <p:nvPr>
            <p:extLst/>
          </p:nvPr>
        </p:nvGraphicFramePr>
        <p:xfrm>
          <a:off x="353055" y="3861724"/>
          <a:ext cx="6096000" cy="24384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1953337965"/>
                    </a:ext>
                  </a:extLst>
                </a:gridCol>
                <a:gridCol w="3048000">
                  <a:extLst>
                    <a:ext uri="{9D8B030D-6E8A-4147-A177-3AD203B41FA5}">
                      <a16:colId xmlns="" xmlns:a16="http://schemas.microsoft.com/office/drawing/2014/main" val="3035900805"/>
                    </a:ext>
                  </a:extLst>
                </a:gridCol>
              </a:tblGrid>
              <a:tr h="342314">
                <a:tc>
                  <a:txBody>
                    <a:bodyPr/>
                    <a:lstStyle/>
                    <a:p>
                      <a:r>
                        <a:rPr kumimoji="1" lang="en-US" altLang="ja-JP" sz="1500" dirty="0" smtClean="0">
                          <a:latin typeface="+mn-lt"/>
                        </a:rPr>
                        <a:t>S</a:t>
                      </a:r>
                      <a:r>
                        <a:rPr kumimoji="1" lang="en-US" altLang="ja-JP" sz="1500" baseline="0" dirty="0" smtClean="0">
                          <a:latin typeface="+mn-lt"/>
                        </a:rPr>
                        <a:t> (</a:t>
                      </a:r>
                      <a:r>
                        <a:rPr kumimoji="1" lang="ja-JP" altLang="en-US" sz="1500" baseline="0" dirty="0" smtClean="0">
                          <a:latin typeface="+mn-lt"/>
                        </a:rPr>
                        <a:t>強み</a:t>
                      </a:r>
                      <a:r>
                        <a:rPr kumimoji="1" lang="en-US" altLang="ja-JP" sz="1500" baseline="0" dirty="0" smtClean="0">
                          <a:latin typeface="+mn-lt"/>
                        </a:rPr>
                        <a:t>)</a:t>
                      </a:r>
                      <a:endParaRPr kumimoji="1" lang="en-US" altLang="ja-JP" sz="1500" dirty="0" smtClean="0">
                        <a:latin typeface="+mn-lt"/>
                      </a:endParaRPr>
                    </a:p>
                  </a:txBody>
                  <a:tcPr marL="84406" marR="84406" marT="42203" marB="42203"/>
                </a:tc>
                <a:tc>
                  <a:txBody>
                    <a:bodyPr/>
                    <a:lstStyle/>
                    <a:p>
                      <a:r>
                        <a:rPr kumimoji="1" lang="en-US" altLang="ja-JP" sz="1500" dirty="0" smtClean="0">
                          <a:latin typeface="+mn-lt"/>
                        </a:rPr>
                        <a:t>O (</a:t>
                      </a:r>
                      <a:r>
                        <a:rPr kumimoji="1" lang="ja-JP" altLang="en-US" sz="1500" dirty="0" smtClean="0">
                          <a:latin typeface="+mn-lt"/>
                        </a:rPr>
                        <a:t>機会</a:t>
                      </a:r>
                      <a:r>
                        <a:rPr kumimoji="1" lang="en-US" altLang="ja-JP" sz="1500" dirty="0" smtClean="0">
                          <a:latin typeface="+mn-lt"/>
                        </a:rPr>
                        <a:t>)</a:t>
                      </a:r>
                      <a:endParaRPr kumimoji="1" lang="ja-JP" altLang="en-US" sz="1500" dirty="0">
                        <a:latin typeface="+mn-lt"/>
                      </a:endParaRPr>
                    </a:p>
                  </a:txBody>
                  <a:tcPr marL="84406" marR="84406" marT="42203" marB="42203"/>
                </a:tc>
                <a:extLst>
                  <a:ext uri="{0D108BD9-81ED-4DB2-BD59-A6C34878D82A}">
                    <a16:rowId xmlns="" xmlns:a16="http://schemas.microsoft.com/office/drawing/2014/main" val="62376528"/>
                  </a:ext>
                </a:extLst>
              </a:tr>
              <a:tr h="872197">
                <a:tc>
                  <a:txBody>
                    <a:bodyPr/>
                    <a:lstStyle/>
                    <a:p>
                      <a:r>
                        <a:rPr kumimoji="1" lang="ja-JP" altLang="en-US" sz="1300" dirty="0" smtClean="0"/>
                        <a:t>・世界標準のインフラ（関空）</a:t>
                      </a:r>
                      <a:endParaRPr kumimoji="1" lang="en-US" altLang="ja-JP" sz="1300" dirty="0" smtClean="0"/>
                    </a:p>
                    <a:p>
                      <a:r>
                        <a:rPr kumimoji="1" lang="ja-JP" altLang="en-US" sz="1300" dirty="0" smtClean="0"/>
                        <a:t>・</a:t>
                      </a:r>
                      <a:r>
                        <a:rPr kumimoji="1" lang="ja-JP" altLang="en-US" sz="1280" u="none" dirty="0" smtClean="0"/>
                        <a:t>ライフサイエン</a:t>
                      </a:r>
                      <a:r>
                        <a:rPr kumimoji="1" lang="ja-JP" altLang="en-US" sz="1280" u="none" dirty="0" smtClean="0">
                          <a:solidFill>
                            <a:schemeClr val="tx1"/>
                          </a:solidFill>
                        </a:rPr>
                        <a:t>ス</a:t>
                      </a:r>
                      <a:r>
                        <a:rPr kumimoji="1" lang="en-US" altLang="ja-JP" sz="1280" u="none" dirty="0" smtClean="0">
                          <a:solidFill>
                            <a:schemeClr val="tx1"/>
                          </a:solidFill>
                        </a:rPr>
                        <a:t>､</a:t>
                      </a:r>
                      <a:r>
                        <a:rPr kumimoji="1" lang="ja-JP" altLang="en-US" sz="1280" u="none" dirty="0" smtClean="0">
                          <a:solidFill>
                            <a:schemeClr val="tx1"/>
                          </a:solidFill>
                        </a:rPr>
                        <a:t>新エネルギー</a:t>
                      </a:r>
                      <a:r>
                        <a:rPr kumimoji="1" lang="ja-JP" altLang="en-US" sz="1280" u="none" dirty="0" smtClean="0"/>
                        <a:t>等の集積</a:t>
                      </a:r>
                      <a:endParaRPr kumimoji="1" lang="en-US" altLang="ja-JP" sz="1280" u="none" dirty="0" smtClean="0"/>
                    </a:p>
                    <a:p>
                      <a:r>
                        <a:rPr kumimoji="1" lang="ja-JP" altLang="en-US" sz="1300" dirty="0" smtClean="0"/>
                        <a:t>・</a:t>
                      </a:r>
                      <a:r>
                        <a:rPr kumimoji="1" lang="ja-JP" altLang="en-US" sz="1280" dirty="0" smtClean="0"/>
                        <a:t>高い技術力のものづくり中小企業の集積</a:t>
                      </a:r>
                      <a:endParaRPr kumimoji="1" lang="en-US" altLang="ja-JP" sz="1280" dirty="0" smtClean="0"/>
                    </a:p>
                    <a:p>
                      <a:r>
                        <a:rPr kumimoji="1" lang="ja-JP" altLang="en-US" sz="1300" dirty="0" smtClean="0"/>
                        <a:t>・高水準な大学・研究機関の集積</a:t>
                      </a:r>
                      <a:endParaRPr kumimoji="1" lang="ja-JP" altLang="en-US" sz="1300" dirty="0"/>
                    </a:p>
                  </a:txBody>
                  <a:tcPr marL="84406" marR="84406" marT="42203" marB="42203"/>
                </a:tc>
                <a:tc>
                  <a:txBody>
                    <a:bodyPr/>
                    <a:lstStyle/>
                    <a:p>
                      <a:r>
                        <a:rPr kumimoji="1" lang="ja-JP" altLang="en-US" sz="1300" dirty="0" smtClean="0"/>
                        <a:t>・アジア各国の経済発展</a:t>
                      </a:r>
                      <a:endParaRPr kumimoji="1" lang="en-US" altLang="ja-JP" sz="1300" dirty="0" smtClean="0"/>
                    </a:p>
                    <a:p>
                      <a:r>
                        <a:rPr kumimoji="1" lang="ja-JP" altLang="en-US" sz="1300" dirty="0" smtClean="0"/>
                        <a:t>・</a:t>
                      </a:r>
                      <a:r>
                        <a:rPr kumimoji="1" lang="ja-JP" altLang="en-US" sz="1260" dirty="0" smtClean="0"/>
                        <a:t>アジア各国の高齢化による健康産業市場</a:t>
                      </a:r>
                      <a:endParaRPr kumimoji="1" lang="en-US" altLang="ja-JP" sz="1260" dirty="0" smtClean="0"/>
                    </a:p>
                    <a:p>
                      <a:r>
                        <a:rPr kumimoji="1" lang="ja-JP" altLang="en-US" sz="1260" dirty="0" smtClean="0"/>
                        <a:t>　</a:t>
                      </a:r>
                      <a:r>
                        <a:rPr kumimoji="1" lang="ja-JP" altLang="en-US" sz="1300" dirty="0" smtClean="0"/>
                        <a:t>の拡大</a:t>
                      </a:r>
                      <a:endParaRPr kumimoji="1" lang="en-US" altLang="ja-JP" sz="1300" dirty="0" smtClean="0"/>
                    </a:p>
                    <a:p>
                      <a:r>
                        <a:rPr kumimoji="1" lang="ja-JP" altLang="en-US" sz="1300" dirty="0" smtClean="0"/>
                        <a:t>・環境技術等への関心の高まり</a:t>
                      </a:r>
                      <a:endParaRPr kumimoji="1" lang="ja-JP" altLang="en-US" sz="1300" dirty="0"/>
                    </a:p>
                  </a:txBody>
                  <a:tcPr marL="84406" marR="84406" marT="42203" marB="42203"/>
                </a:tc>
                <a:extLst>
                  <a:ext uri="{0D108BD9-81ED-4DB2-BD59-A6C34878D82A}">
                    <a16:rowId xmlns="" xmlns:a16="http://schemas.microsoft.com/office/drawing/2014/main" val="3282520724"/>
                  </a:ext>
                </a:extLst>
              </a:tr>
              <a:tr h="342314">
                <a:tc>
                  <a:txBody>
                    <a:bodyPr/>
                    <a:lstStyle/>
                    <a:p>
                      <a:r>
                        <a:rPr kumimoji="1" lang="en-US" altLang="ja-JP" sz="1500" b="1" dirty="0" smtClean="0">
                          <a:solidFill>
                            <a:schemeClr val="bg1"/>
                          </a:solidFill>
                        </a:rPr>
                        <a:t>W (</a:t>
                      </a:r>
                      <a:r>
                        <a:rPr kumimoji="1" lang="ja-JP" altLang="en-US" sz="1500" b="1" dirty="0" smtClean="0">
                          <a:solidFill>
                            <a:schemeClr val="bg1"/>
                          </a:solidFill>
                        </a:rPr>
                        <a:t>弱み</a:t>
                      </a:r>
                      <a:r>
                        <a:rPr kumimoji="1" lang="en-US" altLang="ja-JP" sz="1500" b="1" dirty="0" smtClean="0">
                          <a:solidFill>
                            <a:schemeClr val="bg1"/>
                          </a:solidFill>
                        </a:rPr>
                        <a:t>)</a:t>
                      </a:r>
                      <a:endParaRPr kumimoji="1" lang="ja-JP" altLang="en-US" sz="1500" b="1" dirty="0">
                        <a:solidFill>
                          <a:schemeClr val="bg1"/>
                        </a:solidFill>
                      </a:endParaRPr>
                    </a:p>
                  </a:txBody>
                  <a:tcPr marL="84406" marR="84406" marT="42203" marB="42203">
                    <a:solidFill>
                      <a:schemeClr val="accent1"/>
                    </a:solidFill>
                  </a:tcPr>
                </a:tc>
                <a:tc>
                  <a:txBody>
                    <a:bodyPr/>
                    <a:lstStyle/>
                    <a:p>
                      <a:r>
                        <a:rPr kumimoji="1" lang="en-US" altLang="ja-JP" sz="1500" b="1" dirty="0" smtClean="0">
                          <a:solidFill>
                            <a:schemeClr val="bg1"/>
                          </a:solidFill>
                        </a:rPr>
                        <a:t>T (</a:t>
                      </a:r>
                      <a:r>
                        <a:rPr kumimoji="1" lang="ja-JP" altLang="en-US" sz="1500" b="1" dirty="0" smtClean="0">
                          <a:solidFill>
                            <a:schemeClr val="bg1"/>
                          </a:solidFill>
                        </a:rPr>
                        <a:t>脅威</a:t>
                      </a:r>
                      <a:r>
                        <a:rPr kumimoji="1" lang="en-US" altLang="ja-JP" sz="1500" b="1" dirty="0" smtClean="0">
                          <a:solidFill>
                            <a:schemeClr val="bg1"/>
                          </a:solidFill>
                        </a:rPr>
                        <a:t>)</a:t>
                      </a:r>
                    </a:p>
                  </a:txBody>
                  <a:tcPr marL="84406" marR="84406" marT="42203" marB="42203">
                    <a:solidFill>
                      <a:schemeClr val="accent1"/>
                    </a:solidFill>
                  </a:tcPr>
                </a:tc>
                <a:extLst>
                  <a:ext uri="{0D108BD9-81ED-4DB2-BD59-A6C34878D82A}">
                    <a16:rowId xmlns="" xmlns:a16="http://schemas.microsoft.com/office/drawing/2014/main" val="2364143995"/>
                  </a:ext>
                </a:extLst>
              </a:tr>
              <a:tr h="872197">
                <a:tc>
                  <a:txBody>
                    <a:bodyPr/>
                    <a:lstStyle/>
                    <a:p>
                      <a:r>
                        <a:rPr kumimoji="1" lang="ja-JP" altLang="en-US" sz="1300" dirty="0" smtClean="0"/>
                        <a:t>・規制、税制等における競争環境で劣位</a:t>
                      </a:r>
                      <a:endParaRPr kumimoji="1" lang="en-US" altLang="ja-JP" sz="1300" dirty="0" smtClean="0"/>
                    </a:p>
                    <a:p>
                      <a:r>
                        <a:rPr kumimoji="1" lang="ja-JP" altLang="en-US" sz="1300" dirty="0" smtClean="0"/>
                        <a:t>・産業構造転換の遅れ</a:t>
                      </a:r>
                      <a:endParaRPr kumimoji="1" lang="en-US" altLang="ja-JP" sz="1300" dirty="0" smtClean="0"/>
                    </a:p>
                    <a:p>
                      <a:r>
                        <a:rPr kumimoji="1" lang="ja-JP" altLang="en-US" sz="1300" dirty="0" smtClean="0"/>
                        <a:t>・低所得者層の増加、中間層の弱体化</a:t>
                      </a:r>
                      <a:endParaRPr kumimoji="1" lang="en-US" altLang="ja-JP" sz="1300" dirty="0" smtClean="0"/>
                    </a:p>
                    <a:p>
                      <a:r>
                        <a:rPr kumimoji="1" lang="ja-JP" altLang="en-US" sz="1300" dirty="0" smtClean="0"/>
                        <a:t>・首都圏等への人口の流出</a:t>
                      </a:r>
                      <a:endParaRPr kumimoji="1" lang="ja-JP" altLang="en-US" sz="1300" dirty="0"/>
                    </a:p>
                  </a:txBody>
                  <a:tcPr marL="84406" marR="84406" marT="42203" marB="42203"/>
                </a:tc>
                <a:tc>
                  <a:txBody>
                    <a:bodyPr/>
                    <a:lstStyle/>
                    <a:p>
                      <a:r>
                        <a:rPr kumimoji="1" lang="ja-JP" altLang="en-US" sz="1300" dirty="0" smtClean="0"/>
                        <a:t>・国内企業のアジアへの進出が顕著</a:t>
                      </a:r>
                      <a:endParaRPr kumimoji="1" lang="en-US" altLang="ja-JP" sz="1300" dirty="0" smtClean="0"/>
                    </a:p>
                    <a:p>
                      <a:r>
                        <a:rPr kumimoji="1" lang="ja-JP" altLang="en-US" sz="1300" dirty="0" smtClean="0"/>
                        <a:t>・アジア各国で国際ハブ空港・港湾化の進展</a:t>
                      </a:r>
                      <a:endParaRPr kumimoji="1" lang="en-US" altLang="ja-JP" sz="1300" dirty="0" smtClean="0"/>
                    </a:p>
                    <a:p>
                      <a:r>
                        <a:rPr kumimoji="1" lang="ja-JP" altLang="en-US" sz="1300" dirty="0" smtClean="0"/>
                        <a:t>・</a:t>
                      </a:r>
                      <a:r>
                        <a:rPr kumimoji="1" lang="ja-JP" altLang="en-US" sz="1270" dirty="0" smtClean="0"/>
                        <a:t>対内投資の低迷などジャパン･パッシング</a:t>
                      </a:r>
                      <a:endParaRPr kumimoji="1" lang="ja-JP" altLang="en-US" sz="1270" dirty="0"/>
                    </a:p>
                  </a:txBody>
                  <a:tcPr marL="84406" marR="84406" marT="42203" marB="42203"/>
                </a:tc>
                <a:extLst>
                  <a:ext uri="{0D108BD9-81ED-4DB2-BD59-A6C34878D82A}">
                    <a16:rowId xmlns="" xmlns:a16="http://schemas.microsoft.com/office/drawing/2014/main" val="3443949039"/>
                  </a:ext>
                </a:extLst>
              </a:tr>
            </a:tbl>
          </a:graphicData>
        </a:graphic>
      </p:graphicFrame>
      <p:sp>
        <p:nvSpPr>
          <p:cNvPr id="11" name="フローチャート: 抜出し 10"/>
          <p:cNvSpPr/>
          <p:nvPr/>
        </p:nvSpPr>
        <p:spPr>
          <a:xfrm rot="5400000">
            <a:off x="5468405" y="4937675"/>
            <a:ext cx="2429020" cy="277123"/>
          </a:xfrm>
          <a:prstGeom prst="flowChartExtract">
            <a:avLst/>
          </a:prstGeom>
          <a:solidFill>
            <a:srgbClr val="92D05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テキスト ボックス 11"/>
          <p:cNvSpPr txBox="1"/>
          <p:nvPr/>
        </p:nvSpPr>
        <p:spPr>
          <a:xfrm>
            <a:off x="6929474" y="2094260"/>
            <a:ext cx="2039368" cy="4310136"/>
          </a:xfrm>
          <a:prstGeom prst="rect">
            <a:avLst/>
          </a:prstGeom>
          <a:solidFill>
            <a:schemeClr val="bg1"/>
          </a:solidFill>
          <a:ln>
            <a:solidFill>
              <a:schemeClr val="tx1"/>
            </a:solidFill>
          </a:ln>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effectLst/>
                <a:uLnTx/>
                <a:uFillTx/>
                <a:latin typeface="Meiryo UI"/>
                <a:ea typeface="Meiryo UI"/>
                <a:cs typeface="+mn-cs"/>
              </a:rPr>
              <a:t>【</a:t>
            </a:r>
            <a:r>
              <a:rPr kumimoji="1" lang="ja-JP" altLang="en-US" sz="1292" b="0" i="0" u="none" strike="noStrike" kern="1200" cap="none" spc="0" normalizeH="0" baseline="0" noProof="0" dirty="0">
                <a:ln>
                  <a:noFill/>
                </a:ln>
                <a:effectLst/>
                <a:uLnTx/>
                <a:uFillTx/>
                <a:latin typeface="Meiryo UI"/>
                <a:ea typeface="Meiryo UI"/>
                <a:cs typeface="+mn-cs"/>
              </a:rPr>
              <a:t>目指すべき方向性</a:t>
            </a:r>
            <a:r>
              <a:rPr kumimoji="1" lang="en-US" altLang="ja-JP" sz="1292" b="0" i="0" u="none" strike="noStrike" kern="1200" cap="none" spc="0" normalizeH="0" baseline="0" noProof="0" dirty="0">
                <a:ln>
                  <a:noFill/>
                </a:ln>
                <a:effectLst/>
                <a:uLnTx/>
                <a:uFillTx/>
                <a:latin typeface="Meiryo UI"/>
                <a:ea typeface="Meiryo UI"/>
                <a:cs typeface="+mn-cs"/>
              </a:rPr>
              <a:t>】</a:t>
            </a:r>
          </a:p>
          <a:p>
            <a:pPr lvl="0" defTabSz="957700">
              <a:defRPr/>
            </a:pPr>
            <a:r>
              <a:rPr lang="ja-JP" altLang="en-US" sz="1292" b="1" u="sng" dirty="0" smtClean="0">
                <a:latin typeface="Meiryo UI"/>
                <a:ea typeface="Meiryo UI"/>
              </a:rPr>
              <a:t>〇</a:t>
            </a:r>
            <a:r>
              <a:rPr lang="ja-JP" altLang="en-US" sz="1292" b="1" u="sng" dirty="0">
                <a:latin typeface="Meiryo UI"/>
                <a:ea typeface="Meiryo UI"/>
              </a:rPr>
              <a:t>国際競争力を</a:t>
            </a:r>
            <a:r>
              <a:rPr lang="ja-JP" altLang="en-US" sz="1292" b="1" u="sng" dirty="0" smtClean="0">
                <a:latin typeface="Meiryo UI"/>
                <a:ea typeface="Meiryo UI"/>
              </a:rPr>
              <a:t>強化し、</a:t>
            </a:r>
            <a:endParaRPr lang="en-US" altLang="ja-JP" sz="1292" b="1" u="sng" dirty="0" smtClean="0">
              <a:latin typeface="Meiryo UI"/>
              <a:ea typeface="Meiryo UI"/>
            </a:endParaRPr>
          </a:p>
          <a:p>
            <a:pPr lvl="0" defTabSz="957700">
              <a:defRPr/>
            </a:pPr>
            <a:r>
              <a:rPr lang="ja-JP" altLang="en-US" sz="1292" b="1" dirty="0">
                <a:latin typeface="Meiryo UI"/>
                <a:ea typeface="Meiryo UI"/>
              </a:rPr>
              <a:t>　</a:t>
            </a:r>
            <a:r>
              <a:rPr lang="ja-JP" altLang="en-US" sz="1292" b="1" u="sng" dirty="0" smtClean="0">
                <a:latin typeface="Meiryo UI"/>
                <a:ea typeface="Meiryo UI"/>
              </a:rPr>
              <a:t>対内投資を促進</a:t>
            </a:r>
            <a:endParaRPr lang="en-US" altLang="ja-JP" sz="1292" b="1" u="sng" dirty="0">
              <a:latin typeface="Meiryo UI"/>
              <a:ea typeface="Meiryo UI"/>
            </a:endParaRPr>
          </a:p>
          <a:p>
            <a:pPr lvl="0" defTabSz="957700">
              <a:defRPr/>
            </a:pPr>
            <a:r>
              <a:rPr lang="ja-JP" altLang="en-US" sz="1292" dirty="0">
                <a:latin typeface="Meiryo UI"/>
                <a:ea typeface="Meiryo UI"/>
              </a:rPr>
              <a:t>・かつての繊維・電機は技</a:t>
            </a:r>
            <a:endParaRPr lang="en-US" altLang="ja-JP" sz="1292" dirty="0">
              <a:latin typeface="Meiryo UI"/>
              <a:ea typeface="Meiryo UI"/>
            </a:endParaRPr>
          </a:p>
          <a:p>
            <a:pPr lvl="0" defTabSz="957700">
              <a:defRPr/>
            </a:pPr>
            <a:r>
              <a:rPr lang="ja-JP" altLang="en-US" sz="1292" dirty="0">
                <a:latin typeface="Meiryo UI"/>
                <a:ea typeface="Meiryo UI"/>
              </a:rPr>
              <a:t>　術・商品がコモデティ化。</a:t>
            </a:r>
            <a:endParaRPr lang="en-US" altLang="ja-JP" sz="1292" dirty="0">
              <a:latin typeface="Meiryo UI"/>
              <a:ea typeface="Meiryo UI"/>
            </a:endParaRPr>
          </a:p>
          <a:p>
            <a:pPr lvl="0" defTabSz="957700">
              <a:defRPr/>
            </a:pPr>
            <a:r>
              <a:rPr lang="ja-JP" altLang="en-US" sz="1292" dirty="0">
                <a:latin typeface="Meiryo UI"/>
                <a:ea typeface="Meiryo UI"/>
              </a:rPr>
              <a:t>　人件費の安いアジア各国</a:t>
            </a:r>
            <a:endParaRPr lang="en-US" altLang="ja-JP" sz="1292" dirty="0">
              <a:latin typeface="Meiryo UI"/>
              <a:ea typeface="Meiryo UI"/>
            </a:endParaRPr>
          </a:p>
          <a:p>
            <a:pPr lvl="0" defTabSz="957700">
              <a:defRPr/>
            </a:pPr>
            <a:r>
              <a:rPr lang="ja-JP" altLang="en-US" sz="1292" dirty="0">
                <a:latin typeface="Meiryo UI"/>
                <a:ea typeface="Meiryo UI"/>
              </a:rPr>
              <a:t>　に対して競争力を失う。</a:t>
            </a:r>
            <a:endParaRPr lang="en-US" altLang="ja-JP" sz="1292" dirty="0">
              <a:latin typeface="Meiryo UI"/>
              <a:ea typeface="Meiryo UI"/>
            </a:endParaRPr>
          </a:p>
          <a:p>
            <a:pPr lvl="0" defTabSz="957700">
              <a:defRPr/>
            </a:pPr>
            <a:r>
              <a:rPr lang="ja-JP" altLang="en-US" sz="1292" dirty="0">
                <a:latin typeface="Meiryo UI"/>
                <a:ea typeface="Meiryo UI"/>
              </a:rPr>
              <a:t>・蓄積のある</a:t>
            </a:r>
            <a:r>
              <a:rPr lang="ja-JP" altLang="en-US" sz="1292" dirty="0" smtClean="0">
                <a:latin typeface="Meiryo UI"/>
                <a:ea typeface="Meiryo UI"/>
              </a:rPr>
              <a:t>ライフサイエンス</a:t>
            </a:r>
            <a:r>
              <a:rPr lang="en-US" altLang="ja-JP" sz="1292" dirty="0" smtClean="0">
                <a:latin typeface="Meiryo UI"/>
                <a:ea typeface="Meiryo UI"/>
              </a:rPr>
              <a:t>､</a:t>
            </a:r>
            <a:r>
              <a:rPr lang="ja-JP" altLang="en-US" sz="1292" dirty="0">
                <a:latin typeface="Meiryo UI"/>
                <a:ea typeface="Meiryo UI"/>
              </a:rPr>
              <a:t>　</a:t>
            </a:r>
            <a:endParaRPr lang="en-US" altLang="ja-JP" sz="1292" dirty="0">
              <a:latin typeface="Meiryo UI"/>
              <a:ea typeface="Meiryo UI"/>
            </a:endParaRPr>
          </a:p>
          <a:p>
            <a:pPr lvl="0" defTabSz="957700">
              <a:defRPr/>
            </a:pPr>
            <a:r>
              <a:rPr lang="ja-JP" altLang="en-US" sz="1292" dirty="0">
                <a:latin typeface="Meiryo UI"/>
                <a:ea typeface="Meiryo UI"/>
              </a:rPr>
              <a:t>　新エネルギーの技術力</a:t>
            </a:r>
            <a:endParaRPr lang="en-US" altLang="ja-JP" sz="1292" dirty="0">
              <a:latin typeface="Meiryo UI"/>
              <a:ea typeface="Meiryo UI"/>
            </a:endParaRPr>
          </a:p>
          <a:p>
            <a:pPr lvl="0" defTabSz="957700">
              <a:defRPr/>
            </a:pPr>
            <a:r>
              <a:rPr lang="ja-JP" altLang="en-US" sz="1292" dirty="0">
                <a:latin typeface="Meiryo UI"/>
                <a:ea typeface="Meiryo UI"/>
              </a:rPr>
              <a:t>　で競争優位を築く</a:t>
            </a:r>
            <a:endParaRPr lang="en-US" altLang="ja-JP" sz="1292" dirty="0">
              <a:latin typeface="Meiryo UI"/>
              <a:ea typeface="Meiryo UI"/>
            </a:endParaRPr>
          </a:p>
          <a:p>
            <a:pPr lvl="0" defTabSz="957700">
              <a:defRPr/>
            </a:pPr>
            <a:endParaRPr lang="en-US" altLang="ja-JP" sz="1292" b="1" u="sng" dirty="0" smtClean="0">
              <a:latin typeface="Meiryo UI"/>
              <a:ea typeface="Meiryo UI"/>
            </a:endParaRPr>
          </a:p>
          <a:p>
            <a:pPr lvl="0" defTabSz="957700">
              <a:defRPr/>
            </a:pPr>
            <a:r>
              <a:rPr lang="ja-JP" altLang="en-US" sz="1292" b="1" u="sng" dirty="0" smtClean="0">
                <a:latin typeface="Meiryo UI"/>
                <a:ea typeface="Meiryo UI"/>
              </a:rPr>
              <a:t>〇</a:t>
            </a:r>
            <a:r>
              <a:rPr lang="ja-JP" altLang="en-US" sz="1292" b="1" u="sng" dirty="0">
                <a:latin typeface="Meiryo UI"/>
                <a:ea typeface="Meiryo UI"/>
              </a:rPr>
              <a:t>企業の海外市場進出等を支援する機能強化</a:t>
            </a:r>
            <a:endParaRPr lang="en-US" altLang="ja-JP" sz="1292" b="1" u="sng" dirty="0">
              <a:latin typeface="Meiryo UI"/>
              <a:ea typeface="Meiryo UI"/>
            </a:endParaRPr>
          </a:p>
          <a:p>
            <a:pPr lvl="0" defTabSz="957700">
              <a:defRPr/>
            </a:pPr>
            <a:r>
              <a:rPr lang="ja-JP" altLang="en-US" sz="1292" dirty="0">
                <a:latin typeface="Meiryo UI"/>
                <a:ea typeface="Meiryo UI"/>
              </a:rPr>
              <a:t>・国内市場の縮小傾向が今後も続くなか、アジア市場を視野に入れた事業展開が不可欠。</a:t>
            </a:r>
            <a:endParaRPr lang="en-US" altLang="ja-JP" sz="1292" dirty="0">
              <a:latin typeface="Meiryo UI"/>
              <a:ea typeface="Meiryo UI"/>
            </a:endParaRPr>
          </a:p>
          <a:p>
            <a:pPr lvl="0" defTabSz="957700">
              <a:defRPr/>
            </a:pPr>
            <a:r>
              <a:rPr lang="ja-JP" altLang="en-US" sz="1292" dirty="0">
                <a:latin typeface="Meiryo UI"/>
                <a:ea typeface="Meiryo UI"/>
              </a:rPr>
              <a:t>・海外展開、新商品開発等にチャレンジする企業への支援強化が重要</a:t>
            </a:r>
            <a:r>
              <a:rPr lang="ja-JP" altLang="en-US" sz="1292" dirty="0" smtClean="0">
                <a:latin typeface="Meiryo UI"/>
                <a:ea typeface="Meiryo UI"/>
              </a:rPr>
              <a:t>。</a:t>
            </a:r>
            <a:endParaRPr lang="ja-JP" altLang="en-US" sz="1292" dirty="0">
              <a:latin typeface="Meiryo UI"/>
              <a:ea typeface="Meiryo UI"/>
            </a:endParaRPr>
          </a:p>
        </p:txBody>
      </p:sp>
      <p:sp>
        <p:nvSpPr>
          <p:cNvPr id="3" name="テキスト ボックス 2"/>
          <p:cNvSpPr txBox="1"/>
          <p:nvPr/>
        </p:nvSpPr>
        <p:spPr>
          <a:xfrm>
            <a:off x="386824" y="2094260"/>
            <a:ext cx="6330462" cy="1285608"/>
          </a:xfrm>
          <a:prstGeom prst="rect">
            <a:avLst/>
          </a:prstGeom>
          <a:solidFill>
            <a:schemeClr val="bg1"/>
          </a:solidFill>
          <a:ln w="38100" cmpd="sng">
            <a:solidFill>
              <a:schemeClr val="tx2"/>
            </a:solidFill>
            <a:prstDash val="solid"/>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00" i="0" u="none" strike="noStrike" kern="1200" cap="none" spc="0" normalizeH="0" baseline="0" noProof="0" dirty="0">
                <a:ln>
                  <a:noFill/>
                </a:ln>
                <a:effectLst/>
                <a:uLnTx/>
                <a:uFillTx/>
                <a:latin typeface="Meiryo UI"/>
                <a:ea typeface="Meiryo UI"/>
              </a:rPr>
              <a:t>【</a:t>
            </a:r>
            <a:r>
              <a:rPr kumimoji="1" lang="ja-JP" altLang="en-US" sz="1600" i="0" u="none" strike="noStrike" kern="1200" cap="none" spc="0" normalizeH="0" baseline="0" noProof="0" dirty="0">
                <a:ln>
                  <a:noFill/>
                </a:ln>
                <a:effectLst/>
                <a:uLnTx/>
                <a:uFillTx/>
                <a:latin typeface="Meiryo UI"/>
                <a:ea typeface="Meiryo UI"/>
              </a:rPr>
              <a:t>目指す方向性を踏まえた具体的取組み</a:t>
            </a:r>
            <a:r>
              <a:rPr kumimoji="1" lang="en-US" altLang="ja-JP" sz="1600" i="0" u="none" strike="noStrike" kern="1200" cap="none" spc="0" normalizeH="0" baseline="0" noProof="0" dirty="0">
                <a:ln>
                  <a:noFill/>
                </a:ln>
                <a:effectLst/>
                <a:uLnTx/>
                <a:uFillTx/>
                <a:latin typeface="Meiryo UI"/>
                <a:ea typeface="Meiryo UI"/>
              </a:rPr>
              <a:t>】</a:t>
            </a:r>
          </a:p>
          <a:p>
            <a:pPr lvl="0" defTabSz="957700">
              <a:defRPr/>
            </a:pPr>
            <a:r>
              <a:rPr lang="ja-JP" altLang="en-US" sz="1600" dirty="0">
                <a:latin typeface="Meiryo UI"/>
                <a:ea typeface="Meiryo UI"/>
              </a:rPr>
              <a:t>　</a:t>
            </a:r>
            <a:r>
              <a:rPr lang="ja-JP" altLang="en-US" sz="1600" b="1" dirty="0" smtClean="0">
                <a:latin typeface="Meiryo UI"/>
                <a:ea typeface="Meiryo UI"/>
              </a:rPr>
              <a:t>〇</a:t>
            </a:r>
            <a:r>
              <a:rPr lang="ja-JP" altLang="en-US" sz="1600" b="1" dirty="0">
                <a:latin typeface="Meiryo UI"/>
                <a:ea typeface="Meiryo UI"/>
              </a:rPr>
              <a:t>対内投資の促進</a:t>
            </a:r>
            <a:endParaRPr lang="en-US" altLang="ja-JP" sz="1600" b="1" dirty="0">
              <a:latin typeface="Meiryo UI"/>
              <a:ea typeface="Meiryo UI"/>
            </a:endParaRPr>
          </a:p>
          <a:p>
            <a:pPr lvl="0" defTabSz="957700">
              <a:defRPr/>
            </a:pPr>
            <a:r>
              <a:rPr lang="ja-JP" altLang="en-US" sz="1477" dirty="0">
                <a:latin typeface="Meiryo UI"/>
                <a:ea typeface="Meiryo UI"/>
              </a:rPr>
              <a:t>　　→　</a:t>
            </a:r>
            <a:r>
              <a:rPr lang="ja-JP" altLang="en-US" sz="1477" u="sng" dirty="0">
                <a:latin typeface="Meiryo UI"/>
                <a:ea typeface="Meiryo UI"/>
              </a:rPr>
              <a:t>特区制度、健康・</a:t>
            </a:r>
            <a:r>
              <a:rPr lang="ja-JP" altLang="en-US" sz="1477" u="sng" dirty="0" smtClean="0">
                <a:latin typeface="Meiryo UI"/>
                <a:ea typeface="Meiryo UI"/>
              </a:rPr>
              <a:t>医療関連産業</a:t>
            </a:r>
            <a:r>
              <a:rPr lang="ja-JP" altLang="en-US" sz="1477" u="sng" dirty="0">
                <a:latin typeface="Meiryo UI"/>
                <a:ea typeface="Meiryo UI"/>
              </a:rPr>
              <a:t>等のクラスター形成</a:t>
            </a:r>
            <a:endParaRPr lang="en-US" altLang="ja-JP" sz="1477" u="sng" strike="sngStrike" dirty="0">
              <a:latin typeface="Meiryo UI"/>
              <a:ea typeface="Meiryo UI"/>
            </a:endParaRPr>
          </a:p>
          <a:p>
            <a:pPr lvl="0" defTabSz="957700">
              <a:defRPr/>
            </a:pPr>
            <a:r>
              <a:rPr lang="ja-JP" altLang="en-US" sz="1600" b="1" dirty="0">
                <a:latin typeface="Meiryo UI"/>
                <a:ea typeface="Meiryo UI"/>
              </a:rPr>
              <a:t>　</a:t>
            </a:r>
            <a:r>
              <a:rPr lang="ja-JP" altLang="en-US" sz="1600" b="1" dirty="0" smtClean="0">
                <a:latin typeface="Meiryo UI"/>
                <a:ea typeface="Meiryo UI"/>
              </a:rPr>
              <a:t>〇企業の海外展開等への支援機能強化</a:t>
            </a:r>
            <a:endParaRPr lang="en-US" altLang="ja-JP" sz="1600" b="1" dirty="0">
              <a:latin typeface="Meiryo UI"/>
              <a:ea typeface="Meiryo UI"/>
            </a:endParaRPr>
          </a:p>
          <a:p>
            <a:pPr lvl="0" defTabSz="957700">
              <a:defRPr/>
            </a:pPr>
            <a:r>
              <a:rPr lang="ja-JP" altLang="en-US" sz="1477" dirty="0">
                <a:latin typeface="Meiryo UI"/>
                <a:ea typeface="Meiryo UI"/>
              </a:rPr>
              <a:t>　　→　</a:t>
            </a:r>
            <a:r>
              <a:rPr lang="ja-JP" altLang="en-US" sz="1477" u="sng" dirty="0" smtClean="0">
                <a:latin typeface="Meiryo UI"/>
                <a:ea typeface="Meiryo UI"/>
              </a:rPr>
              <a:t>金融</a:t>
            </a:r>
            <a:r>
              <a:rPr lang="ja-JP" altLang="en-US" sz="1477" u="sng" dirty="0">
                <a:latin typeface="Meiryo UI"/>
                <a:ea typeface="Meiryo UI"/>
              </a:rPr>
              <a:t>支援、技術支援、創業・経営・国際</a:t>
            </a:r>
            <a:r>
              <a:rPr lang="ja-JP" altLang="en-US" sz="1477" u="sng" dirty="0" smtClean="0">
                <a:latin typeface="Meiryo UI"/>
                <a:ea typeface="Meiryo UI"/>
              </a:rPr>
              <a:t>支援</a:t>
            </a:r>
            <a:endParaRPr kumimoji="1" lang="en-US" altLang="ja-JP" sz="1477" b="0" i="0" u="none" strike="noStrike" kern="1200" cap="none" spc="0" normalizeH="0" baseline="0" noProof="0" dirty="0" smtClean="0">
              <a:ln>
                <a:noFill/>
              </a:ln>
              <a:effectLst/>
              <a:uLnTx/>
              <a:uFillTx/>
              <a:latin typeface="Meiryo UI"/>
              <a:ea typeface="Meiryo UI"/>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135</a:t>
            </a:fld>
            <a:endParaRPr lang="ja-JP" altLang="en-US"/>
          </a:p>
        </p:txBody>
      </p:sp>
    </p:spTree>
    <p:extLst>
      <p:ext uri="{BB962C8B-B14F-4D97-AF65-F5344CB8AC3E}">
        <p14:creationId xmlns:p14="http://schemas.microsoft.com/office/powerpoint/2010/main" val="8958776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70458" y="495347"/>
            <a:ext cx="3371436"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主な改革取組みの経過</a:t>
            </a:r>
          </a:p>
        </p:txBody>
      </p:sp>
      <p:cxnSp>
        <p:nvCxnSpPr>
          <p:cNvPr id="43" name="直線コネクタ 4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0" name="表 79"/>
          <p:cNvGraphicFramePr>
            <a:graphicFrameLocks noGrp="1"/>
          </p:cNvGraphicFramePr>
          <p:nvPr>
            <p:extLst/>
          </p:nvPr>
        </p:nvGraphicFramePr>
        <p:xfrm>
          <a:off x="158425" y="1313518"/>
          <a:ext cx="8715120" cy="5169553"/>
        </p:xfrm>
        <a:graphic>
          <a:graphicData uri="http://schemas.openxmlformats.org/drawingml/2006/table">
            <a:tbl>
              <a:tblPr firstRow="1" bandRow="1">
                <a:tableStyleId>{5940675A-B579-460E-94D1-54222C63F5DA}</a:tableStyleId>
              </a:tblPr>
              <a:tblGrid>
                <a:gridCol w="522450">
                  <a:extLst>
                    <a:ext uri="{9D8B030D-6E8A-4147-A177-3AD203B41FA5}">
                      <a16:colId xmlns="" xmlns:a16="http://schemas.microsoft.com/office/drawing/2014/main" val="20000"/>
                    </a:ext>
                  </a:extLst>
                </a:gridCol>
                <a:gridCol w="1016382">
                  <a:extLst>
                    <a:ext uri="{9D8B030D-6E8A-4147-A177-3AD203B41FA5}">
                      <a16:colId xmlns="" xmlns:a16="http://schemas.microsoft.com/office/drawing/2014/main" val="20001"/>
                    </a:ext>
                  </a:extLst>
                </a:gridCol>
                <a:gridCol w="1196048">
                  <a:extLst>
                    <a:ext uri="{9D8B030D-6E8A-4147-A177-3AD203B41FA5}">
                      <a16:colId xmlns="" xmlns:a16="http://schemas.microsoft.com/office/drawing/2014/main" val="20002"/>
                    </a:ext>
                  </a:extLst>
                </a:gridCol>
                <a:gridCol w="1196048">
                  <a:extLst>
                    <a:ext uri="{9D8B030D-6E8A-4147-A177-3AD203B41FA5}">
                      <a16:colId xmlns="" xmlns:a16="http://schemas.microsoft.com/office/drawing/2014/main" val="20003"/>
                    </a:ext>
                  </a:extLst>
                </a:gridCol>
                <a:gridCol w="1196048">
                  <a:extLst>
                    <a:ext uri="{9D8B030D-6E8A-4147-A177-3AD203B41FA5}">
                      <a16:colId xmlns="" xmlns:a16="http://schemas.microsoft.com/office/drawing/2014/main" val="20004"/>
                    </a:ext>
                  </a:extLst>
                </a:gridCol>
                <a:gridCol w="1196048">
                  <a:extLst>
                    <a:ext uri="{9D8B030D-6E8A-4147-A177-3AD203B41FA5}">
                      <a16:colId xmlns="" xmlns:a16="http://schemas.microsoft.com/office/drawing/2014/main" val="20005"/>
                    </a:ext>
                  </a:extLst>
                </a:gridCol>
                <a:gridCol w="1196048">
                  <a:extLst>
                    <a:ext uri="{9D8B030D-6E8A-4147-A177-3AD203B41FA5}">
                      <a16:colId xmlns="" xmlns:a16="http://schemas.microsoft.com/office/drawing/2014/main" val="20006"/>
                    </a:ext>
                  </a:extLst>
                </a:gridCol>
                <a:gridCol w="1196048">
                  <a:extLst>
                    <a:ext uri="{9D8B030D-6E8A-4147-A177-3AD203B41FA5}">
                      <a16:colId xmlns="" xmlns:a16="http://schemas.microsoft.com/office/drawing/2014/main" val="20007"/>
                    </a:ext>
                  </a:extLst>
                </a:gridCol>
              </a:tblGrid>
              <a:tr h="556297">
                <a:tc>
                  <a:txBody>
                    <a:bodyPr/>
                    <a:lstStyle/>
                    <a:p>
                      <a:pPr algn="ctr"/>
                      <a:endParaRPr kumimoji="1" lang="ja-JP" altLang="en-US" sz="1400" dirty="0">
                        <a:ea typeface="Meiryo UI" panose="020B0604030504040204" pitchFamily="50" charset="-128"/>
                      </a:endParaRPr>
                    </a:p>
                  </a:txBody>
                  <a:tcPr marT="38957" marB="38957" vert="eaVert"/>
                </a:tc>
                <a:tc>
                  <a:txBody>
                    <a:bodyPr/>
                    <a:lstStyle/>
                    <a:p>
                      <a:pPr algn="ct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ja-JP" altLang="en-US" sz="1400" dirty="0" smtClean="0">
                          <a:solidFill>
                            <a:schemeClr val="bg1"/>
                          </a:solidFill>
                          <a:ea typeface="Meiryo UI" panose="020B0604030504040204" pitchFamily="50" charset="-128"/>
                        </a:rPr>
                        <a:t>～</a:t>
                      </a:r>
                      <a:r>
                        <a:rPr kumimoji="1" lang="en-US" altLang="ja-JP" sz="1400" dirty="0" smtClean="0">
                          <a:solidFill>
                            <a:schemeClr val="bg1"/>
                          </a:solidFill>
                          <a:ea typeface="Meiryo UI" panose="020B0604030504040204" pitchFamily="50" charset="-128"/>
                        </a:rPr>
                        <a:t>2012</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2013</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2014</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2015</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2016</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smtClean="0">
                          <a:solidFill>
                            <a:schemeClr val="bg1"/>
                          </a:solidFill>
                          <a:ea typeface="Meiryo UI" panose="020B0604030504040204" pitchFamily="50" charset="-128"/>
                        </a:rPr>
                        <a:t>2017</a:t>
                      </a:r>
                      <a:r>
                        <a:rPr kumimoji="1" lang="ja-JP" altLang="en-US" sz="1400" dirty="0" smtClean="0">
                          <a:solidFill>
                            <a:schemeClr val="bg1"/>
                          </a:solidFill>
                          <a:ea typeface="Meiryo UI" panose="020B0604030504040204" pitchFamily="50" charset="-128"/>
                        </a:rPr>
                        <a:t>～</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extLst>
                  <a:ext uri="{0D108BD9-81ED-4DB2-BD59-A6C34878D82A}">
                    <a16:rowId xmlns="" xmlns:a16="http://schemas.microsoft.com/office/drawing/2014/main" val="10000"/>
                  </a:ext>
                </a:extLst>
              </a:tr>
              <a:tr h="2150403">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（１）対内投資の促進</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 xmlns:a16="http://schemas.microsoft.com/office/drawing/2014/main" val="10001"/>
                  </a:ext>
                </a:extLst>
              </a:tr>
              <a:tr h="2462853">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（２）企業への</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支援強化</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 xmlns:a16="http://schemas.microsoft.com/office/drawing/2014/main" val="1322472741"/>
                  </a:ext>
                </a:extLst>
              </a:tr>
            </a:tbl>
          </a:graphicData>
        </a:graphic>
      </p:graphicFrame>
      <p:cxnSp>
        <p:nvCxnSpPr>
          <p:cNvPr id="81" name="直線コネクタ 80"/>
          <p:cNvCxnSpPr/>
          <p:nvPr/>
        </p:nvCxnSpPr>
        <p:spPr>
          <a:xfrm>
            <a:off x="1639438" y="2092460"/>
            <a:ext cx="7255022" cy="0"/>
          </a:xfrm>
          <a:prstGeom prst="line">
            <a:avLst/>
          </a:prstGeom>
          <a:ln w="28575">
            <a:prstDash val="solid"/>
            <a:tailEnd type="triangle" w="lg" len="lg"/>
          </a:ln>
        </p:spPr>
        <p:style>
          <a:lnRef idx="1">
            <a:schemeClr val="dk1"/>
          </a:lnRef>
          <a:fillRef idx="0">
            <a:schemeClr val="dk1"/>
          </a:fillRef>
          <a:effectRef idx="0">
            <a:schemeClr val="dk1"/>
          </a:effectRef>
          <a:fontRef idx="minor">
            <a:schemeClr val="tx1"/>
          </a:fontRef>
        </p:style>
      </p:cxnSp>
      <p:sp>
        <p:nvSpPr>
          <p:cNvPr id="82" name="フローチャート: 結合子 50"/>
          <p:cNvSpPr>
            <a:spLocks noChangeAspect="1"/>
          </p:cNvSpPr>
          <p:nvPr/>
        </p:nvSpPr>
        <p:spPr>
          <a:xfrm>
            <a:off x="2210750" y="2042614"/>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84" name="グループ化 83"/>
          <p:cNvGrpSpPr/>
          <p:nvPr/>
        </p:nvGrpSpPr>
        <p:grpSpPr>
          <a:xfrm>
            <a:off x="791000" y="4325137"/>
            <a:ext cx="7954376" cy="528962"/>
            <a:chOff x="598650" y="1579608"/>
            <a:chExt cx="8617241" cy="573042"/>
          </a:xfrm>
        </p:grpSpPr>
        <p:cxnSp>
          <p:nvCxnSpPr>
            <p:cNvPr id="85" name="直線矢印コネクタ 84"/>
            <p:cNvCxnSpPr/>
            <p:nvPr/>
          </p:nvCxnSpPr>
          <p:spPr>
            <a:xfrm flipV="1">
              <a:off x="1469270" y="1586864"/>
              <a:ext cx="7746621" cy="574"/>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86" name="直線コネクタ 85"/>
            <p:cNvCxnSpPr/>
            <p:nvPr/>
          </p:nvCxnSpPr>
          <p:spPr>
            <a:xfrm>
              <a:off x="1764976" y="1587438"/>
              <a:ext cx="388567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6" name="角丸四角形 95"/>
            <p:cNvSpPr/>
            <p:nvPr/>
          </p:nvSpPr>
          <p:spPr>
            <a:xfrm>
              <a:off x="598650" y="1579608"/>
              <a:ext cx="720000" cy="573042"/>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企業への</a:t>
              </a:r>
              <a:endParaRPr kumimoji="1" lang="en-US" altLang="ja-JP"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支援強化</a:t>
              </a:r>
              <a:endParaRPr kumimoji="1" lang="en-US" altLang="ja-JP"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grpSp>
      <p:sp>
        <p:nvSpPr>
          <p:cNvPr id="100" name="フローチャート: 結合子 50"/>
          <p:cNvSpPr>
            <a:spLocks noChangeAspect="1"/>
          </p:cNvSpPr>
          <p:nvPr/>
        </p:nvSpPr>
        <p:spPr>
          <a:xfrm>
            <a:off x="3461360" y="206838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03" name="フローチャート: 結合子 50"/>
          <p:cNvSpPr>
            <a:spLocks noChangeAspect="1"/>
          </p:cNvSpPr>
          <p:nvPr/>
        </p:nvSpPr>
        <p:spPr>
          <a:xfrm>
            <a:off x="7077434" y="2072176"/>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05" name="大かっこ 104"/>
          <p:cNvSpPr/>
          <p:nvPr/>
        </p:nvSpPr>
        <p:spPr>
          <a:xfrm>
            <a:off x="4145187" y="2877772"/>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まちづくりの方針決定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8" name="大かっこ 107"/>
          <p:cNvSpPr/>
          <p:nvPr/>
        </p:nvSpPr>
        <p:spPr>
          <a:xfrm>
            <a:off x="6559716" y="2842277"/>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地区計画等の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都市計画決定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 name="大かっこ 110"/>
          <p:cNvSpPr/>
          <p:nvPr/>
        </p:nvSpPr>
        <p:spPr>
          <a:xfrm>
            <a:off x="7720773" y="2831368"/>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TW"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開発事業者募集</a:t>
            </a:r>
            <a:r>
              <a:rPr kumimoji="1" lang="en-US" altLang="zh-TW"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事業者決定</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p>
        </p:txBody>
      </p:sp>
      <p:grpSp>
        <p:nvGrpSpPr>
          <p:cNvPr id="119" name="グループ化 118"/>
          <p:cNvGrpSpPr/>
          <p:nvPr/>
        </p:nvGrpSpPr>
        <p:grpSpPr>
          <a:xfrm>
            <a:off x="4184613" y="4306257"/>
            <a:ext cx="1012555" cy="571465"/>
            <a:chOff x="8053157" y="1345708"/>
            <a:chExt cx="1096935" cy="619087"/>
          </a:xfrm>
        </p:grpSpPr>
        <p:sp>
          <p:nvSpPr>
            <p:cNvPr id="120" name="大かっこ 119"/>
            <p:cNvSpPr/>
            <p:nvPr/>
          </p:nvSpPr>
          <p:spPr>
            <a:xfrm>
              <a:off x="8053157" y="1529268"/>
              <a:ext cx="1096935" cy="43552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大阪信用保証協会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1" name="フローチャート: 結合子 50"/>
            <p:cNvSpPr>
              <a:spLocks noChangeAspect="1"/>
            </p:cNvSpPr>
            <p:nvPr/>
          </p:nvSpPr>
          <p:spPr>
            <a:xfrm>
              <a:off x="8566526" y="134570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grpSp>
        <p:nvGrpSpPr>
          <p:cNvPr id="122" name="グループ化 121"/>
          <p:cNvGrpSpPr/>
          <p:nvPr/>
        </p:nvGrpSpPr>
        <p:grpSpPr>
          <a:xfrm>
            <a:off x="7777422" y="4293468"/>
            <a:ext cx="1012555" cy="571465"/>
            <a:chOff x="8053157" y="1345708"/>
            <a:chExt cx="1096935" cy="619087"/>
          </a:xfrm>
        </p:grpSpPr>
        <p:sp>
          <p:nvSpPr>
            <p:cNvPr id="123" name="大かっこ 122"/>
            <p:cNvSpPr/>
            <p:nvPr/>
          </p:nvSpPr>
          <p:spPr>
            <a:xfrm>
              <a:off x="8053157" y="1529268"/>
              <a:ext cx="1096935" cy="43552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大阪産業技術研究所</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設立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4" name="フローチャート: 結合子 50"/>
            <p:cNvSpPr>
              <a:spLocks noChangeAspect="1"/>
            </p:cNvSpPr>
            <p:nvPr/>
          </p:nvSpPr>
          <p:spPr>
            <a:xfrm>
              <a:off x="8566526" y="134570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125" name="大かっこ 124"/>
          <p:cNvSpPr/>
          <p:nvPr/>
        </p:nvSpPr>
        <p:spPr>
          <a:xfrm>
            <a:off x="7775149" y="4995476"/>
            <a:ext cx="1012555" cy="43111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dash"/>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中小企業支援団体の</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統合予定</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(2019)</a:t>
            </a:r>
          </a:p>
        </p:txBody>
      </p:sp>
      <p:sp>
        <p:nvSpPr>
          <p:cNvPr id="127" name="大かっこ 126"/>
          <p:cNvSpPr/>
          <p:nvPr/>
        </p:nvSpPr>
        <p:spPr>
          <a:xfrm>
            <a:off x="2955371" y="2885827"/>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PMDA</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関西支部開設</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3" name="大かっこ 132"/>
          <p:cNvSpPr/>
          <p:nvPr/>
        </p:nvSpPr>
        <p:spPr>
          <a:xfrm>
            <a:off x="5369899" y="2857145"/>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AMED</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創薬戦略部西日本統括部開設</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5" name="角丸四角形 134"/>
          <p:cNvSpPr/>
          <p:nvPr/>
        </p:nvSpPr>
        <p:spPr>
          <a:xfrm>
            <a:off x="778760" y="2101653"/>
            <a:ext cx="664615" cy="528962"/>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smtClean="0">
                <a:solidFill>
                  <a:prstClr val="black"/>
                </a:solidFill>
                <a:latin typeface="Meiryo UI"/>
                <a:ea typeface="Meiryo UI" panose="020B0604030504040204" pitchFamily="50" charset="-128"/>
              </a:rPr>
              <a:t>対内投資の促進</a:t>
            </a:r>
            <a:endParaRPr kumimoji="1" lang="en-US" altLang="ja-JP"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136" name="フローチャート: 結合子 50"/>
          <p:cNvSpPr>
            <a:spLocks noChangeAspect="1"/>
          </p:cNvSpPr>
          <p:nvPr/>
        </p:nvSpPr>
        <p:spPr>
          <a:xfrm>
            <a:off x="4634884" y="2067550"/>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38" name="大かっこ 137"/>
          <p:cNvSpPr/>
          <p:nvPr/>
        </p:nvSpPr>
        <p:spPr>
          <a:xfrm>
            <a:off x="6583966" y="3427264"/>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丁目再生医療国際拠点基本方針</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案</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1" name="大かっこ 140"/>
          <p:cNvSpPr/>
          <p:nvPr/>
        </p:nvSpPr>
        <p:spPr>
          <a:xfrm>
            <a:off x="7777422" y="3440439"/>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丁目未来医療国際拠点基本計画</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案</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3" name="大かっこ 142"/>
          <p:cNvSpPr/>
          <p:nvPr/>
        </p:nvSpPr>
        <p:spPr>
          <a:xfrm>
            <a:off x="4186886" y="2310573"/>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CN"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関西圏国家戦略</a:t>
            </a:r>
            <a:endParaRPr kumimoji="1" lang="en-US" altLang="zh-CN"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CN"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特別区域</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指定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 name="大かっこ 143"/>
          <p:cNvSpPr/>
          <p:nvPr/>
        </p:nvSpPr>
        <p:spPr>
          <a:xfrm>
            <a:off x="1812472" y="2326267"/>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関西イノベーション国際</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戦略総合特区　指定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 name="フローチャート: 結合子 50"/>
          <p:cNvSpPr>
            <a:spLocks noChangeAspect="1"/>
          </p:cNvSpPr>
          <p:nvPr/>
        </p:nvSpPr>
        <p:spPr>
          <a:xfrm>
            <a:off x="2266631" y="429736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46" name="フローチャート: 結合子 50"/>
          <p:cNvSpPr>
            <a:spLocks noChangeAspect="1"/>
          </p:cNvSpPr>
          <p:nvPr/>
        </p:nvSpPr>
        <p:spPr>
          <a:xfrm>
            <a:off x="5838160" y="2069822"/>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47" name="フローチャート: 結合子 50"/>
          <p:cNvSpPr>
            <a:spLocks noChangeAspect="1"/>
          </p:cNvSpPr>
          <p:nvPr/>
        </p:nvSpPr>
        <p:spPr>
          <a:xfrm>
            <a:off x="8212478" y="2060802"/>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1" name="大かっこ 40"/>
          <p:cNvSpPr/>
          <p:nvPr/>
        </p:nvSpPr>
        <p:spPr>
          <a:xfrm>
            <a:off x="1807558" y="4480645"/>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1"/>
                </a:solidFill>
                <a:latin typeface="Meiryo UI" panose="020B0604030504040204" pitchFamily="50" charset="-128"/>
                <a:ea typeface="Meiryo UI" panose="020B0604030504040204" pitchFamily="50" charset="-128"/>
              </a:rPr>
              <a:t>海外トップ</a:t>
            </a:r>
            <a:endParaRPr lang="en-US" altLang="ja-JP" sz="738" dirty="0" smtClean="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1"/>
                </a:solidFill>
                <a:latin typeface="Meiryo UI" panose="020B0604030504040204" pitchFamily="50" charset="-128"/>
                <a:ea typeface="Meiryo UI" panose="020B0604030504040204" pitchFamily="50" charset="-128"/>
              </a:rPr>
              <a:t>プロモーション開始</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2" name="大かっこ 41"/>
          <p:cNvSpPr/>
          <p:nvPr/>
        </p:nvSpPr>
        <p:spPr>
          <a:xfrm>
            <a:off x="1816232" y="4962071"/>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1"/>
                </a:solidFill>
                <a:latin typeface="Meiryo UI" panose="020B0604030504040204" pitchFamily="50" charset="-128"/>
                <a:ea typeface="Meiryo UI" panose="020B0604030504040204" pitchFamily="50" charset="-128"/>
              </a:rPr>
              <a:t>経済ミッション団派遣、</a:t>
            </a:r>
            <a:endParaRPr lang="en-US" altLang="ja-JP" sz="738" dirty="0" smtClean="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1"/>
                </a:solidFill>
                <a:latin typeface="Meiryo UI" panose="020B0604030504040204" pitchFamily="50" charset="-128"/>
                <a:ea typeface="Meiryo UI" panose="020B0604030504040204" pitchFamily="50" charset="-128"/>
              </a:rPr>
              <a:t>国際見本市出展支援</a:t>
            </a:r>
            <a:endParaRPr lang="en-US" altLang="ja-JP" sz="738" dirty="0" smtClean="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1"/>
                </a:solidFill>
                <a:latin typeface="Meiryo UI" panose="020B0604030504040204" pitchFamily="50" charset="-128"/>
                <a:ea typeface="Meiryo UI" panose="020B0604030504040204" pitchFamily="50" charset="-128"/>
              </a:rPr>
              <a:t>開始</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5" name="大かっこ 44"/>
          <p:cNvSpPr/>
          <p:nvPr/>
        </p:nvSpPr>
        <p:spPr>
          <a:xfrm>
            <a:off x="4178452" y="4973409"/>
            <a:ext cx="1012555" cy="402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1"/>
                </a:solidFill>
                <a:latin typeface="Meiryo UI" panose="020B0604030504040204" pitchFamily="50" charset="-128"/>
                <a:ea typeface="Meiryo UI" panose="020B0604030504040204" pitchFamily="50" charset="-128"/>
              </a:rPr>
              <a:t>大阪への</a:t>
            </a:r>
            <a:endParaRPr lang="en-US" altLang="ja-JP" sz="738" dirty="0" smtClean="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1"/>
                </a:solidFill>
                <a:latin typeface="Meiryo UI" panose="020B0604030504040204" pitchFamily="50" charset="-128"/>
                <a:ea typeface="Meiryo UI" panose="020B0604030504040204" pitchFamily="50" charset="-128"/>
              </a:rPr>
              <a:t>企業ミッション団</a:t>
            </a:r>
            <a:endParaRPr lang="en-US" altLang="ja-JP" sz="738" dirty="0" smtClean="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1"/>
                </a:solidFill>
                <a:latin typeface="Meiryo UI" panose="020B0604030504040204" pitchFamily="50" charset="-128"/>
                <a:ea typeface="Meiryo UI" panose="020B0604030504040204" pitchFamily="50" charset="-128"/>
              </a:rPr>
              <a:t>の受入れ開始</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b="0" smtClean="0"/>
              <a:pPr/>
              <a:t>136</a:t>
            </a:fld>
            <a:endParaRPr lang="ja-JP" altLang="en-US" b="0" dirty="0"/>
          </a:p>
        </p:txBody>
      </p:sp>
    </p:spTree>
    <p:extLst>
      <p:ext uri="{BB962C8B-B14F-4D97-AF65-F5344CB8AC3E}">
        <p14:creationId xmlns:p14="http://schemas.microsoft.com/office/powerpoint/2010/main" val="12104167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600196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５ 主な改革取組み</a:t>
            </a:r>
            <a:r>
              <a:rPr kumimoji="1" lang="ja-JP" altLang="en-US" sz="1846"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（１）</a:t>
            </a:r>
            <a:r>
              <a:rPr lang="ja-JP" altLang="en-US" sz="1846" dirty="0" smtClean="0">
                <a:latin typeface="Meiryo UI" panose="020B0604030504040204" pitchFamily="50" charset="-128"/>
                <a:ea typeface="Meiryo UI" panose="020B0604030504040204" pitchFamily="50" charset="-128"/>
              </a:rPr>
              <a:t>対内</a:t>
            </a:r>
            <a:r>
              <a:rPr lang="ja-JP" altLang="en-US" sz="1846" dirty="0">
                <a:latin typeface="Meiryo UI" panose="020B0604030504040204" pitchFamily="50" charset="-128"/>
                <a:ea typeface="Meiryo UI" panose="020B0604030504040204" pitchFamily="50" charset="-128"/>
              </a:rPr>
              <a:t>投資</a:t>
            </a:r>
            <a:r>
              <a:rPr lang="ja-JP" altLang="en-US" sz="1846" dirty="0" smtClean="0">
                <a:latin typeface="Meiryo UI" panose="020B0604030504040204" pitchFamily="50" charset="-128"/>
                <a:ea typeface="Meiryo UI" panose="020B0604030504040204" pitchFamily="50" charset="-128"/>
              </a:rPr>
              <a:t>の促進</a:t>
            </a:r>
            <a:r>
              <a:rPr kumimoji="1" lang="ja-JP" altLang="en-US" sz="1846"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①</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特区制度</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33278" y="1423467"/>
            <a:ext cx="8564025" cy="49496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テキスト ボックス 29"/>
          <p:cNvSpPr txBox="1"/>
          <p:nvPr/>
        </p:nvSpPr>
        <p:spPr bwMode="auto">
          <a:xfrm>
            <a:off x="233279" y="1576059"/>
            <a:ext cx="7513389" cy="1329403"/>
          </a:xfrm>
          <a:prstGeom prst="rect">
            <a:avLst/>
          </a:prstGeom>
          <a:noFill/>
          <a:ln w="9525" cap="rnd" algn="ctr">
            <a:noFill/>
            <a:miter lim="800000"/>
            <a:headEnd/>
            <a:tailEnd/>
          </a:ln>
          <a:effectLst/>
          <a:extLst/>
        </p:spPr>
        <p:txBody>
          <a:bodyPr wrap="square" tIns="0" bIns="0" rtlCol="0" anchor="ctr">
            <a:spAutoFit/>
          </a:bodyPr>
          <a:lstStyle/>
          <a:p>
            <a:pPr marL="247657" marR="0" lvl="0" indent="-247657" algn="l" defTabSz="957700" rtl="0" eaLnBrk="1" fontAlgn="auto" latinLnBrk="0" hangingPunct="1">
              <a:lnSpc>
                <a:spcPts val="1108"/>
              </a:lnSpc>
              <a:spcBef>
                <a:spcPct val="5000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3776" marR="0" lvl="0" indent="-263776" algn="l" defTabSz="957700" rtl="0" eaLnBrk="1" fontAlgn="auto" latinLnBrk="0" hangingPunct="1">
              <a:lnSpc>
                <a:spcPts val="1108"/>
              </a:lnSpc>
              <a:spcBef>
                <a:spcPct val="50000"/>
              </a:spcBef>
              <a:spcAft>
                <a:spcPts val="0"/>
              </a:spcAft>
              <a:buClrTx/>
              <a:buSzTx/>
              <a:buFont typeface="Wingdings" panose="05000000000000000000" pitchFamily="2" charset="2"/>
              <a:buChar char="Ø"/>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7657" marR="0" lvl="0" indent="-247657" algn="l" defTabSz="957700" rtl="0" eaLnBrk="1" fontAlgn="auto" latinLnBrk="0" hangingPunct="1">
              <a:lnSpc>
                <a:spcPts val="1108"/>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大阪府、京都府、兵庫県域の９地区を指定。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7657" marR="0" lvl="0" indent="-247657" algn="l" defTabSz="957700" rtl="0" eaLnBrk="1" fontAlgn="auto" latinLnBrk="0" hangingPunct="1">
              <a:lnSpc>
                <a:spcPts val="1108"/>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関西の医療機関、大学・研究所のポテンシャル</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を活かして、医療・バッテリー関連の投資を促進。</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7657" marR="0" lvl="0" indent="-247657" algn="l" defTabSz="957700" rtl="0" eaLnBrk="1" fontAlgn="auto" latinLnBrk="0" hangingPunct="1">
              <a:lnSpc>
                <a:spcPts val="1108"/>
              </a:lnSpc>
              <a:spcBef>
                <a:spcPct val="5000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7657" marR="0" lvl="0" indent="-247657" algn="l" defTabSz="957700" rtl="0" eaLnBrk="1" fontAlgn="auto" latinLnBrk="0" hangingPunct="1">
              <a:lnSpc>
                <a:spcPts val="1108"/>
              </a:lnSpc>
              <a:spcBef>
                <a:spcPct val="5000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484" y="1852974"/>
            <a:ext cx="2442983" cy="1905690"/>
          </a:xfrm>
          <a:prstGeom prst="rect">
            <a:avLst/>
          </a:prstGeom>
          <a:solidFill>
            <a:schemeClr val="accent6">
              <a:lumMod val="75000"/>
            </a:schemeClr>
          </a:solidFill>
          <a:ln>
            <a:noFill/>
          </a:ln>
        </p:spPr>
      </p:pic>
      <p:sp>
        <p:nvSpPr>
          <p:cNvPr id="32" name="テキスト ボックス 31"/>
          <p:cNvSpPr txBox="1"/>
          <p:nvPr/>
        </p:nvSpPr>
        <p:spPr>
          <a:xfrm>
            <a:off x="314564" y="2581871"/>
            <a:ext cx="5674038" cy="87350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
                <a:srgbClr val="CC99FF"/>
              </a:buClr>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（主な具体例）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263776" marR="0" lvl="0" indent="-263776" algn="l" defTabSz="844083" rtl="0" eaLnBrk="1" fontAlgn="auto" latinLnBrk="0" hangingPunct="1">
              <a:lnSpc>
                <a:spcPct val="100000"/>
              </a:lnSpc>
              <a:spcBef>
                <a:spcPts val="0"/>
              </a:spcBef>
              <a:spcAft>
                <a:spcPts val="0"/>
              </a:spcAft>
              <a:buClr>
                <a:srgbClr val="CC99FF"/>
              </a:buClr>
              <a:buSzTx/>
              <a:buFont typeface="Wingdings" panose="05000000000000000000" pitchFamily="2" charset="2"/>
              <a:buChar char="u"/>
              <a:tabLst/>
              <a:defRPr/>
            </a:pPr>
            <a:r>
              <a:rPr kumimoji="1" lang="en-US" altLang="ja-JP"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PMDA</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（医薬品医療機器総合機構）関西支部</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の開設</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263776" marR="0" lvl="0" indent="-263776" algn="l" defTabSz="844083" rtl="0" eaLnBrk="1" fontAlgn="auto" latinLnBrk="0" hangingPunct="1">
              <a:lnSpc>
                <a:spcPct val="100000"/>
              </a:lnSpc>
              <a:spcBef>
                <a:spcPts val="0"/>
              </a:spcBef>
              <a:spcAft>
                <a:spcPts val="0"/>
              </a:spcAft>
              <a:buClr>
                <a:srgbClr val="CC99FF"/>
              </a:buClr>
              <a:buSzTx/>
              <a:buFont typeface="Wingdings" panose="05000000000000000000" pitchFamily="2" charset="2"/>
              <a:buChar char="u"/>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関西国際空港における薬監証明の電子化</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など規制の特例措置</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263776" marR="0" lvl="0" indent="-263776" algn="l" defTabSz="844083" rtl="0" eaLnBrk="1" fontAlgn="auto" latinLnBrk="0" hangingPunct="1">
              <a:lnSpc>
                <a:spcPct val="100000"/>
              </a:lnSpc>
              <a:spcBef>
                <a:spcPts val="0"/>
              </a:spcBef>
              <a:spcAft>
                <a:spcPts val="0"/>
              </a:spcAft>
              <a:buClr>
                <a:srgbClr val="CC99FF"/>
              </a:buClr>
              <a:buSzTx/>
              <a:buFont typeface="Wingdings" panose="05000000000000000000" pitchFamily="2" charset="2"/>
              <a:buChar char="u"/>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税制・金融支援の実施</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18" name="テキスト ボックス 17"/>
          <p:cNvSpPr txBox="1"/>
          <p:nvPr/>
        </p:nvSpPr>
        <p:spPr bwMode="auto">
          <a:xfrm>
            <a:off x="314565" y="3601336"/>
            <a:ext cx="8137939" cy="1096006"/>
          </a:xfrm>
          <a:prstGeom prst="rect">
            <a:avLst/>
          </a:prstGeom>
          <a:noFill/>
          <a:ln w="9525" cap="rnd" algn="ctr">
            <a:noFill/>
            <a:miter lim="800000"/>
            <a:headEnd/>
            <a:tailEnd/>
          </a:ln>
          <a:effectLst/>
          <a:extLst/>
        </p:spPr>
        <p:txBody>
          <a:bodyPr wrap="square" tIns="0" bIns="0" rtlCol="0" anchor="ctr">
            <a:spAutoFit/>
          </a:bodyPr>
          <a:lstStyle/>
          <a:p>
            <a:pPr marL="247657" marR="0" lvl="0" indent="-247657" algn="l" defTabSz="957700" rtl="0" eaLnBrk="1" fontAlgn="auto" latinLnBrk="0" hangingPunct="1">
              <a:lnSpc>
                <a:spcPts val="1108"/>
              </a:lnSpc>
              <a:spcBef>
                <a:spcPct val="5000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3776" marR="0" lvl="0" indent="-263776" algn="l" defTabSz="957700" rtl="0" eaLnBrk="1" fontAlgn="auto" latinLnBrk="0" hangingPunct="1">
              <a:lnSpc>
                <a:spcPts val="1108"/>
              </a:lnSpc>
              <a:spcBef>
                <a:spcPct val="50000"/>
              </a:spcBef>
              <a:spcAft>
                <a:spcPts val="0"/>
              </a:spcAft>
              <a:buClrTx/>
              <a:buSzTx/>
              <a:buFont typeface="Wingdings" panose="05000000000000000000" pitchFamily="2" charset="2"/>
              <a:buChar char="Ø"/>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関西圏国家戦略特区</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7657" marR="0" lvl="0" indent="-247657" algn="l" defTabSz="957700" rtl="0" eaLnBrk="1" fontAlgn="auto" latinLnBrk="0" hangingPunct="1">
              <a:lnSpc>
                <a:spcPts val="1108"/>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大阪府、京都府、兵庫県の３府県を「関西圏国家戦略特別区域」として指定。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7657" marR="0" lvl="0" indent="-247657" algn="l" defTabSz="957700" rtl="0" eaLnBrk="1" fontAlgn="auto" latinLnBrk="0" hangingPunct="1">
              <a:lnSpc>
                <a:spcPts val="1108"/>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健康・医療分野における国際的イノベーション拠点の形成</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を通じ、再生医療を始めとする先端的な医薬品・医療機器等の</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7657" marR="0" lvl="0" indent="-247657" algn="l" defTabSz="957700" rtl="0" eaLnBrk="1" fontAlgn="auto" latinLnBrk="0" hangingPunct="1">
              <a:lnSpc>
                <a:spcPts val="1108"/>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研究開発・事業化を推進するとともに、</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チャレンジする人材</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の集まる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ビジネス環境を整える。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33278" y="4802988"/>
            <a:ext cx="8564025" cy="1384995"/>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
                <a:srgbClr val="CC99FF"/>
              </a:buClr>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（主な具体例）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263776" marR="0" lvl="0" indent="-263776" algn="l" defTabSz="844083" rtl="0" eaLnBrk="1" fontAlgn="auto" latinLnBrk="0" hangingPunct="1">
              <a:lnSpc>
                <a:spcPct val="100000"/>
              </a:lnSpc>
              <a:spcBef>
                <a:spcPts val="0"/>
              </a:spcBef>
              <a:spcAft>
                <a:spcPts val="0"/>
              </a:spcAft>
              <a:buClr>
                <a:srgbClr val="CC99FF"/>
              </a:buClr>
              <a:buSzTx/>
              <a:buFont typeface="Wingdings" panose="05000000000000000000" pitchFamily="2" charset="2"/>
              <a:buChar char="u"/>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特区医療機器薬事戦略相談・革新的な医薬品の開発迅速化</a:t>
            </a:r>
          </a:p>
          <a:p>
            <a:pPr marL="0" marR="0" lvl="0" indent="0" algn="l" defTabSz="844083" rtl="0" eaLnBrk="1" fontAlgn="auto" latinLnBrk="0" hangingPunct="1">
              <a:lnSpc>
                <a:spcPct val="100000"/>
              </a:lnSpc>
              <a:spcBef>
                <a:spcPts val="0"/>
              </a:spcBef>
              <a:spcAft>
                <a:spcPts val="0"/>
              </a:spcAft>
              <a:buClr>
                <a:srgbClr val="CC99FF"/>
              </a:buClr>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革新的な医療機器や医薬品の開発について、開発から承認・市販までのプロセスを迅速化。</a:t>
            </a:r>
          </a:p>
          <a:p>
            <a:pPr marL="263776" marR="0" lvl="0" indent="-263776" algn="l" defTabSz="844083" rtl="0" eaLnBrk="1" fontAlgn="auto" latinLnBrk="0" hangingPunct="1">
              <a:lnSpc>
                <a:spcPct val="100000"/>
              </a:lnSpc>
              <a:spcBef>
                <a:spcPts val="0"/>
              </a:spcBef>
              <a:spcAft>
                <a:spcPts val="0"/>
              </a:spcAft>
              <a:buClr>
                <a:srgbClr val="CC99FF"/>
              </a:buClr>
              <a:buSzTx/>
              <a:buFont typeface="Wingdings" panose="05000000000000000000" pitchFamily="2" charset="2"/>
              <a:buChar char="u"/>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設備投資に係る課税の特例</a:t>
            </a:r>
          </a:p>
          <a:p>
            <a:pPr marL="0" marR="0" lvl="0" indent="0" algn="l" defTabSz="844083" rtl="0" eaLnBrk="1" fontAlgn="auto" latinLnBrk="0" hangingPunct="1">
              <a:lnSpc>
                <a:spcPct val="100000"/>
              </a:lnSpc>
              <a:spcBef>
                <a:spcPts val="0"/>
              </a:spcBef>
              <a:spcAft>
                <a:spcPts val="0"/>
              </a:spcAft>
              <a:buClr>
                <a:srgbClr val="CC99FF"/>
              </a:buClr>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医薬品、医療機器の研究開発等にかかる設備投資に課税特例を講じることにより開発促進。</a:t>
            </a:r>
          </a:p>
          <a:p>
            <a:pPr marL="263776" marR="0" lvl="0" indent="-263776" algn="l" defTabSz="844083" rtl="0" eaLnBrk="1" fontAlgn="auto" latinLnBrk="0" hangingPunct="1">
              <a:lnSpc>
                <a:spcPct val="100000"/>
              </a:lnSpc>
              <a:spcBef>
                <a:spcPts val="0"/>
              </a:spcBef>
              <a:spcAft>
                <a:spcPts val="0"/>
              </a:spcAft>
              <a:buClr>
                <a:srgbClr val="CC99FF"/>
              </a:buClr>
              <a:buSzTx/>
              <a:buFont typeface="Wingdings" panose="05000000000000000000" pitchFamily="2" charset="2"/>
              <a:buChar char="u"/>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雇用労働相談センターの開設</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
                <a:srgbClr val="CC99FF"/>
              </a:buClr>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弁護士等が労働関係紛争を未然に防止することを目的に、労働法制面からグローバル、ベンチャー企業をサポート。</a:t>
            </a:r>
          </a:p>
        </p:txBody>
      </p:sp>
      <p:sp>
        <p:nvSpPr>
          <p:cNvPr id="12" name="正方形/長方形 11"/>
          <p:cNvSpPr/>
          <p:nvPr/>
        </p:nvSpPr>
        <p:spPr>
          <a:xfrm>
            <a:off x="270457" y="929402"/>
            <a:ext cx="8910722"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smtClean="0">
                <a:ln>
                  <a:noFill/>
                </a:ln>
                <a:solidFill>
                  <a:prstClr val="black"/>
                </a:solidFill>
                <a:effectLst/>
                <a:uLnTx/>
                <a:uFillTx/>
                <a:latin typeface="Meiryo UI"/>
                <a:ea typeface="Meiryo UI"/>
                <a:cs typeface="+mn-cs"/>
              </a:rPr>
              <a:t>〇</a:t>
            </a:r>
            <a:r>
              <a:rPr kumimoji="1" lang="ja-JP" altLang="en-US" sz="1662" b="1" i="0" u="none" strike="noStrike" kern="1200" cap="none" spc="0" normalizeH="0" baseline="0" noProof="0" dirty="0" smtClean="0">
                <a:ln>
                  <a:noFill/>
                </a:ln>
                <a:solidFill>
                  <a:prstClr val="black"/>
                </a:solidFill>
                <a:effectLst/>
                <a:uLnTx/>
                <a:uFillTx/>
                <a:latin typeface="Meiryo UI"/>
                <a:ea typeface="Meiryo UI"/>
                <a:cs typeface="+mn-cs"/>
              </a:rPr>
              <a:t>特区制度を</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活用した大胆な規制</a:t>
            </a:r>
            <a:r>
              <a:rPr kumimoji="1" lang="ja-JP" altLang="en-US" sz="1662" b="1" i="0" u="none" strike="noStrike" kern="1200" cap="none" spc="0" normalizeH="0" baseline="0" noProof="0" dirty="0" smtClean="0">
                <a:ln>
                  <a:noFill/>
                </a:ln>
                <a:solidFill>
                  <a:prstClr val="black"/>
                </a:solidFill>
                <a:effectLst/>
                <a:uLnTx/>
                <a:uFillTx/>
                <a:latin typeface="Meiryo UI"/>
                <a:ea typeface="Meiryo UI"/>
                <a:cs typeface="+mn-cs"/>
              </a:rPr>
              <a:t>改革等</a:t>
            </a:r>
            <a:r>
              <a:rPr kumimoji="1" lang="ja-JP" altLang="en-US" sz="1662" b="0" i="0" u="none" strike="noStrike" kern="1200" cap="none" spc="0" normalizeH="0" baseline="0" noProof="0" dirty="0" smtClean="0">
                <a:ln>
                  <a:noFill/>
                </a:ln>
                <a:solidFill>
                  <a:prstClr val="black"/>
                </a:solidFill>
                <a:effectLst/>
                <a:uLnTx/>
                <a:uFillTx/>
                <a:latin typeface="Meiryo UI"/>
                <a:ea typeface="Meiryo UI"/>
                <a:cs typeface="+mn-cs"/>
              </a:rPr>
              <a:t>を行い</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、企業集積などを推進。</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137</a:t>
            </a:fld>
            <a:endParaRPr lang="ja-JP" altLang="en-US"/>
          </a:p>
        </p:txBody>
      </p:sp>
    </p:spTree>
    <p:extLst>
      <p:ext uri="{BB962C8B-B14F-4D97-AF65-F5344CB8AC3E}">
        <p14:creationId xmlns:p14="http://schemas.microsoft.com/office/powerpoint/2010/main" val="6654973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54170" y="1058332"/>
            <a:ext cx="8789830"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〇国内外企業の投資を促進するため、</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「関西イノベーション国際戦略総合特区」の取組みを強化した「成長特区税制」</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により、中国・韓国よりも実効税率を低減</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正方形/長方形 59"/>
          <p:cNvSpPr/>
          <p:nvPr/>
        </p:nvSpPr>
        <p:spPr>
          <a:xfrm>
            <a:off x="375258" y="1996036"/>
            <a:ext cx="8081682" cy="408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■法人所得課税の実効税率の国際比較</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年４月時点</a:t>
            </a: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財務省</a:t>
            </a: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HP</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より大阪府作成）</a:t>
            </a:r>
          </a:p>
        </p:txBody>
      </p:sp>
      <p:grpSp>
        <p:nvGrpSpPr>
          <p:cNvPr id="78" name="グループ化 77"/>
          <p:cNvGrpSpPr/>
          <p:nvPr/>
        </p:nvGrpSpPr>
        <p:grpSpPr>
          <a:xfrm>
            <a:off x="507247" y="2503405"/>
            <a:ext cx="7820001" cy="3505677"/>
            <a:chOff x="199595" y="817508"/>
            <a:chExt cx="7569654" cy="5211236"/>
          </a:xfrm>
        </p:grpSpPr>
        <p:graphicFrame>
          <p:nvGraphicFramePr>
            <p:cNvPr id="79" name="グラフ 3"/>
            <p:cNvGraphicFramePr>
              <a:graphicFrameLocks/>
            </p:cNvGraphicFramePr>
            <p:nvPr>
              <p:extLst>
                <p:ext uri="{D42A27DB-BD31-4B8C-83A1-F6EECF244321}">
                  <p14:modId xmlns:p14="http://schemas.microsoft.com/office/powerpoint/2010/main" val="2057292609"/>
                </p:ext>
              </p:extLst>
            </p:nvPr>
          </p:nvGraphicFramePr>
          <p:xfrm>
            <a:off x="259277" y="1154652"/>
            <a:ext cx="7509971" cy="4874092"/>
          </p:xfrm>
          <a:graphic>
            <a:graphicData uri="http://schemas.openxmlformats.org/drawingml/2006/chart">
              <c:chart xmlns:c="http://schemas.openxmlformats.org/drawingml/2006/chart" xmlns:r="http://schemas.openxmlformats.org/officeDocument/2006/relationships" r:id="rId3"/>
            </a:graphicData>
          </a:graphic>
        </p:graphicFrame>
        <p:sp>
          <p:nvSpPr>
            <p:cNvPr id="80" name="右矢印 79"/>
            <p:cNvSpPr/>
            <p:nvPr/>
          </p:nvSpPr>
          <p:spPr>
            <a:xfrm rot="794106">
              <a:off x="2864101" y="2440368"/>
              <a:ext cx="1858391" cy="805691"/>
            </a:xfrm>
            <a:prstGeom prst="rightArrow">
              <a:avLst/>
            </a:prstGeom>
            <a:solidFill>
              <a:srgbClr val="C00000">
                <a:alpha val="5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215" b="0" i="0" u="none" strike="noStrike" kern="1200" cap="none" spc="0" normalizeH="0" baseline="0" noProof="0">
                <a:ln>
                  <a:noFill/>
                </a:ln>
                <a:solidFill>
                  <a:srgbClr val="FFFFFF"/>
                </a:solidFill>
                <a:effectLst/>
                <a:uLnTx/>
                <a:uFillTx/>
                <a:latin typeface="Meiryo UI"/>
                <a:ea typeface="Meiryo UI"/>
                <a:cs typeface="+mn-cs"/>
              </a:endParaRPr>
            </a:p>
          </p:txBody>
        </p:sp>
        <p:sp>
          <p:nvSpPr>
            <p:cNvPr id="81" name="右矢印 80"/>
            <p:cNvSpPr/>
            <p:nvPr/>
          </p:nvSpPr>
          <p:spPr>
            <a:xfrm rot="735489">
              <a:off x="5145921" y="3212206"/>
              <a:ext cx="1146643" cy="680607"/>
            </a:xfrm>
            <a:prstGeom prst="rightArrow">
              <a:avLst/>
            </a:prstGeom>
            <a:solidFill>
              <a:srgbClr val="FF0000">
                <a:alpha val="5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215" b="0" i="0" u="none" strike="noStrike" kern="1200" cap="none" spc="0" normalizeH="0" baseline="0" noProof="0">
                <a:ln>
                  <a:noFill/>
                </a:ln>
                <a:solidFill>
                  <a:srgbClr val="FFFFFF"/>
                </a:solidFill>
                <a:effectLst/>
                <a:uLnTx/>
                <a:uFillTx/>
                <a:latin typeface="Meiryo UI"/>
                <a:ea typeface="Meiryo UI"/>
                <a:cs typeface="+mn-cs"/>
              </a:endParaRPr>
            </a:p>
          </p:txBody>
        </p:sp>
        <p:sp>
          <p:nvSpPr>
            <p:cNvPr id="82" name="正方形/長方形 81"/>
            <p:cNvSpPr/>
            <p:nvPr/>
          </p:nvSpPr>
          <p:spPr>
            <a:xfrm>
              <a:off x="199595" y="817508"/>
              <a:ext cx="3168650" cy="31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法人実効税率（％）</a:t>
              </a:r>
            </a:p>
          </p:txBody>
        </p:sp>
        <p:sp>
          <p:nvSpPr>
            <p:cNvPr id="83" name="object 147"/>
            <p:cNvSpPr txBox="1"/>
            <p:nvPr/>
          </p:nvSpPr>
          <p:spPr>
            <a:xfrm>
              <a:off x="758788" y="1228571"/>
              <a:ext cx="685653" cy="337893"/>
            </a:xfrm>
            <a:prstGeom prst="rect">
              <a:avLst/>
            </a:prstGeom>
          </p:spPr>
          <p:txBody>
            <a:bodyPr vert="horz" wrap="square" lIns="0" tIns="0" rIns="0" bIns="0" rtlCol="0">
              <a:spAutoFit/>
            </a:bodyPr>
            <a:lstStyle/>
            <a:p>
              <a:pPr marL="11723"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69" normalizeH="0" baseline="0" noProof="0" dirty="0">
                  <a:ln>
                    <a:noFill/>
                  </a:ln>
                  <a:solidFill>
                    <a:srgbClr val="58595B"/>
                  </a:solidFill>
                  <a:effectLst/>
                  <a:uLnTx/>
                  <a:uFillTx/>
                  <a:latin typeface="Yu Gothic"/>
                  <a:ea typeface="Meiryo UI"/>
                  <a:cs typeface="Yu Gothic"/>
                </a:rPr>
                <a:t>33.33</a:t>
              </a:r>
              <a:endParaRPr kumimoji="1" lang="en-US" altLang="ja-JP" sz="1477" b="0" i="0" u="none" strike="noStrike" kern="1200" cap="none" spc="0" normalizeH="0" baseline="0" noProof="0" dirty="0">
                <a:ln>
                  <a:noFill/>
                </a:ln>
                <a:solidFill>
                  <a:prstClr val="black"/>
                </a:solidFill>
                <a:effectLst/>
                <a:uLnTx/>
                <a:uFillTx/>
                <a:latin typeface="Yu Gothic"/>
                <a:ea typeface="Meiryo UI"/>
                <a:cs typeface="Yu Gothic"/>
              </a:endParaRPr>
            </a:p>
          </p:txBody>
        </p:sp>
        <p:sp>
          <p:nvSpPr>
            <p:cNvPr id="84" name="object 151"/>
            <p:cNvSpPr txBox="1"/>
            <p:nvPr/>
          </p:nvSpPr>
          <p:spPr>
            <a:xfrm>
              <a:off x="1581374" y="1484639"/>
              <a:ext cx="706867" cy="337893"/>
            </a:xfrm>
            <a:prstGeom prst="rect">
              <a:avLst/>
            </a:prstGeom>
          </p:spPr>
          <p:txBody>
            <a:bodyPr vert="horz" wrap="square" lIns="0" tIns="0" rIns="0" bIns="0" rtlCol="0">
              <a:spAutoFit/>
            </a:bodyPr>
            <a:lstStyle/>
            <a:p>
              <a:pPr marL="11723" marR="0" lvl="0" indent="0" algn="l" defTabSz="957700" rtl="0" eaLnBrk="1" fontAlgn="auto" latinLnBrk="0" hangingPunct="1">
                <a:lnSpc>
                  <a:spcPct val="100000"/>
                </a:lnSpc>
                <a:spcBef>
                  <a:spcPts val="0"/>
                </a:spcBef>
                <a:spcAft>
                  <a:spcPts val="0"/>
                </a:spcAft>
                <a:buClrTx/>
                <a:buSzTx/>
                <a:buFontTx/>
                <a:buNone/>
                <a:tabLst/>
                <a:defRPr/>
              </a:pPr>
              <a:r>
                <a:rPr kumimoji="1" lang="en-US" sz="1477" b="1" i="0" u="none" strike="noStrike" kern="1200" cap="none" spc="69" normalizeH="0" baseline="0" noProof="0" dirty="0">
                  <a:ln>
                    <a:noFill/>
                  </a:ln>
                  <a:solidFill>
                    <a:srgbClr val="58595B"/>
                  </a:solidFill>
                  <a:effectLst/>
                  <a:uLnTx/>
                  <a:uFillTx/>
                  <a:latin typeface="Yu Gothic"/>
                  <a:ea typeface="Meiryo UI"/>
                  <a:cs typeface="Yu Gothic"/>
                </a:rPr>
                <a:t>29.83</a:t>
              </a:r>
              <a:endParaRPr kumimoji="1" sz="1477" b="0" i="0" u="none" strike="noStrike" kern="1200" cap="none" spc="0" normalizeH="0" baseline="0" noProof="0" dirty="0">
                <a:ln>
                  <a:noFill/>
                </a:ln>
                <a:solidFill>
                  <a:prstClr val="black"/>
                </a:solidFill>
                <a:effectLst/>
                <a:uLnTx/>
                <a:uFillTx/>
                <a:latin typeface="Yu Gothic"/>
                <a:ea typeface="Meiryo UI"/>
                <a:cs typeface="Yu Gothic"/>
              </a:endParaRPr>
            </a:p>
          </p:txBody>
        </p:sp>
        <p:sp>
          <p:nvSpPr>
            <p:cNvPr id="85" name="object 170"/>
            <p:cNvSpPr txBox="1"/>
            <p:nvPr/>
          </p:nvSpPr>
          <p:spPr>
            <a:xfrm>
              <a:off x="3143050" y="1709148"/>
              <a:ext cx="715615" cy="337893"/>
            </a:xfrm>
            <a:prstGeom prst="rect">
              <a:avLst/>
            </a:prstGeom>
          </p:spPr>
          <p:txBody>
            <a:bodyPr vert="horz" wrap="square" lIns="0" tIns="0" rIns="0" bIns="0" rtlCol="0">
              <a:spAutoFit/>
            </a:bodyPr>
            <a:lstStyle/>
            <a:p>
              <a:pPr marL="11723" marR="0" lvl="0" indent="0" algn="l" defTabSz="957700" rtl="0" eaLnBrk="1" fontAlgn="auto" latinLnBrk="0" hangingPunct="1">
                <a:lnSpc>
                  <a:spcPct val="100000"/>
                </a:lnSpc>
                <a:spcBef>
                  <a:spcPts val="0"/>
                </a:spcBef>
                <a:spcAft>
                  <a:spcPts val="0"/>
                </a:spcAft>
                <a:buClrTx/>
                <a:buSzTx/>
                <a:buFontTx/>
                <a:buNone/>
                <a:tabLst/>
                <a:defRPr/>
              </a:pPr>
              <a:r>
                <a:rPr kumimoji="1" sz="1477" b="1" i="0" u="none" strike="noStrike" kern="1200" cap="none" spc="69" normalizeH="0" baseline="0" noProof="0" dirty="0">
                  <a:ln>
                    <a:noFill/>
                  </a:ln>
                  <a:solidFill>
                    <a:srgbClr val="58595B"/>
                  </a:solidFill>
                  <a:effectLst/>
                  <a:uLnTx/>
                  <a:uFillTx/>
                  <a:latin typeface="Yu Gothic"/>
                  <a:ea typeface="Meiryo UI"/>
                  <a:cs typeface="Yu Gothic"/>
                </a:rPr>
                <a:t>2</a:t>
              </a:r>
              <a:r>
                <a:rPr kumimoji="1" lang="en-US" sz="1477" b="1" i="0" u="none" strike="noStrike" kern="1200" cap="none" spc="69" normalizeH="0" baseline="0" noProof="0" dirty="0">
                  <a:ln>
                    <a:noFill/>
                  </a:ln>
                  <a:solidFill>
                    <a:srgbClr val="58595B"/>
                  </a:solidFill>
                  <a:effectLst/>
                  <a:uLnTx/>
                  <a:uFillTx/>
                  <a:latin typeface="Yu Gothic"/>
                  <a:ea typeface="Meiryo UI"/>
                  <a:cs typeface="Yu Gothic"/>
                </a:rPr>
                <a:t>7.98</a:t>
              </a:r>
            </a:p>
          </p:txBody>
        </p:sp>
        <p:sp>
          <p:nvSpPr>
            <p:cNvPr id="86" name="object 174"/>
            <p:cNvSpPr txBox="1"/>
            <p:nvPr/>
          </p:nvSpPr>
          <p:spPr>
            <a:xfrm>
              <a:off x="3922210" y="1914091"/>
              <a:ext cx="661138" cy="337893"/>
            </a:xfrm>
            <a:prstGeom prst="rect">
              <a:avLst/>
            </a:prstGeom>
          </p:spPr>
          <p:txBody>
            <a:bodyPr vert="horz" wrap="square" lIns="0" tIns="0" rIns="0" bIns="0" rtlCol="0">
              <a:spAutoFit/>
            </a:bodyPr>
            <a:lstStyle/>
            <a:p>
              <a:pPr marL="11723" marR="0" lvl="0" indent="0" algn="l" defTabSz="957700" rtl="0" eaLnBrk="1" fontAlgn="auto" latinLnBrk="0" hangingPunct="1">
                <a:lnSpc>
                  <a:spcPct val="100000"/>
                </a:lnSpc>
                <a:spcBef>
                  <a:spcPts val="0"/>
                </a:spcBef>
                <a:spcAft>
                  <a:spcPts val="0"/>
                </a:spcAft>
                <a:buClrTx/>
                <a:buSzTx/>
                <a:buFontTx/>
                <a:buNone/>
                <a:tabLst/>
                <a:defRPr/>
              </a:pPr>
              <a:r>
                <a:rPr kumimoji="1" sz="1477" b="1" i="0" u="none" strike="noStrike" kern="1200" cap="none" spc="69" normalizeH="0" baseline="0" noProof="0" dirty="0">
                  <a:ln>
                    <a:noFill/>
                  </a:ln>
                  <a:solidFill>
                    <a:srgbClr val="58595B"/>
                  </a:solidFill>
                  <a:effectLst/>
                  <a:uLnTx/>
                  <a:uFillTx/>
                  <a:latin typeface="Yu Gothic"/>
                  <a:ea typeface="Meiryo UI"/>
                  <a:cs typeface="Yu Gothic"/>
                </a:rPr>
                <a:t>25.00</a:t>
              </a:r>
              <a:endParaRPr kumimoji="1" sz="1477" b="0" i="0" u="none" strike="noStrike" kern="1200" cap="none" spc="0" normalizeH="0" baseline="0" noProof="0" dirty="0">
                <a:ln>
                  <a:noFill/>
                </a:ln>
                <a:solidFill>
                  <a:prstClr val="black"/>
                </a:solidFill>
                <a:effectLst/>
                <a:uLnTx/>
                <a:uFillTx/>
                <a:latin typeface="Yu Gothic"/>
                <a:ea typeface="Meiryo UI"/>
                <a:cs typeface="Yu Gothic"/>
              </a:endParaRPr>
            </a:p>
          </p:txBody>
        </p:sp>
        <p:sp>
          <p:nvSpPr>
            <p:cNvPr id="87" name="object 159"/>
            <p:cNvSpPr txBox="1"/>
            <p:nvPr/>
          </p:nvSpPr>
          <p:spPr>
            <a:xfrm>
              <a:off x="4692854" y="2029593"/>
              <a:ext cx="641266" cy="337893"/>
            </a:xfrm>
            <a:prstGeom prst="rect">
              <a:avLst/>
            </a:prstGeom>
          </p:spPr>
          <p:txBody>
            <a:bodyPr vert="horz" wrap="square" lIns="0" tIns="0" rIns="0" bIns="0" rtlCol="0">
              <a:spAutoFit/>
            </a:bodyPr>
            <a:lstStyle/>
            <a:p>
              <a:pPr marL="11723" marR="0" lvl="0" indent="0" algn="l" defTabSz="957700" rtl="0" eaLnBrk="1" fontAlgn="auto" latinLnBrk="0" hangingPunct="1">
                <a:lnSpc>
                  <a:spcPct val="100000"/>
                </a:lnSpc>
                <a:spcBef>
                  <a:spcPts val="0"/>
                </a:spcBef>
                <a:spcAft>
                  <a:spcPts val="0"/>
                </a:spcAft>
                <a:buClrTx/>
                <a:buSzTx/>
                <a:buFontTx/>
                <a:buNone/>
                <a:tabLst/>
                <a:defRPr/>
              </a:pPr>
              <a:r>
                <a:rPr kumimoji="1" lang="en-US" sz="1477" b="1" i="0" u="none" strike="noStrike" kern="1200" cap="none" spc="69" normalizeH="0" baseline="0" noProof="0" dirty="0">
                  <a:ln>
                    <a:noFill/>
                  </a:ln>
                  <a:solidFill>
                    <a:srgbClr val="58595B"/>
                  </a:solidFill>
                  <a:effectLst/>
                  <a:uLnTx/>
                  <a:uFillTx/>
                  <a:latin typeface="Yu Gothic"/>
                  <a:ea typeface="Meiryo UI"/>
                  <a:cs typeface="Yu Gothic"/>
                </a:rPr>
                <a:t>24</a:t>
              </a:r>
              <a:r>
                <a:rPr kumimoji="1" sz="1477" b="1" i="0" u="none" strike="noStrike" kern="1200" cap="none" spc="69" normalizeH="0" baseline="0" noProof="0" dirty="0">
                  <a:ln>
                    <a:noFill/>
                  </a:ln>
                  <a:solidFill>
                    <a:srgbClr val="58595B"/>
                  </a:solidFill>
                  <a:effectLst/>
                  <a:uLnTx/>
                  <a:uFillTx/>
                  <a:latin typeface="Yu Gothic"/>
                  <a:ea typeface="Meiryo UI"/>
                  <a:cs typeface="Yu Gothic"/>
                </a:rPr>
                <a:t>.</a:t>
              </a:r>
              <a:r>
                <a:rPr kumimoji="1" lang="en-US" sz="1477" b="1" i="0" u="none" strike="noStrike" kern="1200" cap="none" spc="69" normalizeH="0" baseline="0" noProof="0" dirty="0">
                  <a:ln>
                    <a:noFill/>
                  </a:ln>
                  <a:solidFill>
                    <a:srgbClr val="58595B"/>
                  </a:solidFill>
                  <a:effectLst/>
                  <a:uLnTx/>
                  <a:uFillTx/>
                  <a:latin typeface="Yu Gothic"/>
                  <a:ea typeface="Meiryo UI"/>
                  <a:cs typeface="Yu Gothic"/>
                </a:rPr>
                <a:t>49</a:t>
              </a:r>
              <a:endParaRPr kumimoji="1" sz="1477" b="0" i="0" u="none" strike="noStrike" kern="1200" cap="none" spc="0" normalizeH="0" baseline="0" noProof="0" dirty="0">
                <a:ln>
                  <a:noFill/>
                </a:ln>
                <a:solidFill>
                  <a:prstClr val="black"/>
                </a:solidFill>
                <a:effectLst/>
                <a:uLnTx/>
                <a:uFillTx/>
                <a:latin typeface="Yu Gothic"/>
                <a:ea typeface="Meiryo UI"/>
                <a:cs typeface="Yu Gothic"/>
              </a:endParaRPr>
            </a:p>
          </p:txBody>
        </p:sp>
        <p:sp>
          <p:nvSpPr>
            <p:cNvPr id="88" name="object 178"/>
            <p:cNvSpPr txBox="1"/>
            <p:nvPr/>
          </p:nvSpPr>
          <p:spPr>
            <a:xfrm>
              <a:off x="5474884" y="1998182"/>
              <a:ext cx="611325" cy="337893"/>
            </a:xfrm>
            <a:prstGeom prst="rect">
              <a:avLst/>
            </a:prstGeom>
          </p:spPr>
          <p:txBody>
            <a:bodyPr vert="horz" wrap="square" lIns="0" tIns="0" rIns="0" bIns="0" rtlCol="0">
              <a:spAutoFit/>
            </a:bodyPr>
            <a:lstStyle/>
            <a:p>
              <a:pPr marL="11723" marR="0" lvl="0" indent="0" algn="l" defTabSz="957700" rtl="0" eaLnBrk="1" fontAlgn="auto" latinLnBrk="0" hangingPunct="1">
                <a:lnSpc>
                  <a:spcPct val="100000"/>
                </a:lnSpc>
                <a:spcBef>
                  <a:spcPts val="0"/>
                </a:spcBef>
                <a:spcAft>
                  <a:spcPts val="0"/>
                </a:spcAft>
                <a:buClrTx/>
                <a:buSzTx/>
                <a:buFontTx/>
                <a:buNone/>
                <a:tabLst/>
                <a:defRPr/>
              </a:pPr>
              <a:r>
                <a:rPr kumimoji="1" sz="1477" b="1" i="0" u="none" strike="noStrike" kern="1200" cap="none" spc="69" normalizeH="0" baseline="0" noProof="0" dirty="0">
                  <a:ln>
                    <a:noFill/>
                  </a:ln>
                  <a:solidFill>
                    <a:srgbClr val="58595B"/>
                  </a:solidFill>
                  <a:effectLst/>
                  <a:uLnTx/>
                  <a:uFillTx/>
                  <a:latin typeface="Yu Gothic"/>
                  <a:ea typeface="Meiryo UI"/>
                  <a:cs typeface="Yu Gothic"/>
                </a:rPr>
                <a:t>24.20</a:t>
              </a:r>
              <a:endParaRPr kumimoji="1" sz="1477" b="0" i="0" u="none" strike="noStrike" kern="1200" cap="none" spc="0" normalizeH="0" baseline="0" noProof="0" dirty="0">
                <a:ln>
                  <a:noFill/>
                </a:ln>
                <a:solidFill>
                  <a:prstClr val="black"/>
                </a:solidFill>
                <a:effectLst/>
                <a:uLnTx/>
                <a:uFillTx/>
                <a:latin typeface="Yu Gothic"/>
                <a:ea typeface="Meiryo UI"/>
                <a:cs typeface="Yu Gothic"/>
              </a:endParaRPr>
            </a:p>
          </p:txBody>
        </p:sp>
        <p:sp>
          <p:nvSpPr>
            <p:cNvPr id="89" name="object 178"/>
            <p:cNvSpPr txBox="1"/>
            <p:nvPr/>
          </p:nvSpPr>
          <p:spPr>
            <a:xfrm>
              <a:off x="6249279" y="2192066"/>
              <a:ext cx="767436" cy="380214"/>
            </a:xfrm>
            <a:prstGeom prst="rect">
              <a:avLst/>
            </a:prstGeom>
          </p:spPr>
          <p:txBody>
            <a:bodyPr vert="horz" wrap="square" lIns="0" tIns="0" rIns="0" bIns="0" rtlCol="0">
              <a:spAutoFit/>
            </a:bodyPr>
            <a:lstStyle/>
            <a:p>
              <a:pPr marL="11723" marR="0" lvl="0" indent="0" algn="l" defTabSz="957700" rtl="0" eaLnBrk="1" fontAlgn="auto" latinLnBrk="0" hangingPunct="1">
                <a:lnSpc>
                  <a:spcPct val="100000"/>
                </a:lnSpc>
                <a:spcBef>
                  <a:spcPts val="0"/>
                </a:spcBef>
                <a:spcAft>
                  <a:spcPts val="0"/>
                </a:spcAft>
                <a:buClrTx/>
                <a:buSzTx/>
                <a:buFontTx/>
                <a:buNone/>
                <a:tabLst/>
                <a:defRPr/>
              </a:pPr>
              <a:r>
                <a:rPr kumimoji="1" sz="1662" b="1" i="0" u="none" strike="noStrike" kern="1200" cap="none" spc="69" normalizeH="0" baseline="0" noProof="0" dirty="0">
                  <a:ln>
                    <a:noFill/>
                  </a:ln>
                  <a:solidFill>
                    <a:srgbClr val="FF0000"/>
                  </a:solidFill>
                  <a:effectLst/>
                  <a:uLnTx/>
                  <a:uFillTx/>
                  <a:latin typeface="Yu Gothic"/>
                  <a:ea typeface="Meiryo UI"/>
                  <a:cs typeface="Yu Gothic"/>
                </a:rPr>
                <a:t>2</a:t>
              </a:r>
              <a:r>
                <a:rPr kumimoji="1" lang="en-US" altLang="ja-JP" sz="1662" b="1" i="0" u="none" strike="noStrike" kern="1200" cap="none" spc="69" normalizeH="0" baseline="0" noProof="0" dirty="0">
                  <a:ln>
                    <a:noFill/>
                  </a:ln>
                  <a:solidFill>
                    <a:srgbClr val="FF0000"/>
                  </a:solidFill>
                  <a:effectLst/>
                  <a:uLnTx/>
                  <a:uFillTx/>
                  <a:latin typeface="Yu Gothic"/>
                  <a:ea typeface="Meiryo UI"/>
                  <a:cs typeface="Yu Gothic"/>
                </a:rPr>
                <a:t>1</a:t>
              </a:r>
              <a:r>
                <a:rPr kumimoji="1" sz="1662" b="1" i="0" u="none" strike="noStrike" kern="1200" cap="none" spc="69" normalizeH="0" baseline="0" noProof="0" dirty="0">
                  <a:ln>
                    <a:noFill/>
                  </a:ln>
                  <a:solidFill>
                    <a:srgbClr val="FF0000"/>
                  </a:solidFill>
                  <a:effectLst/>
                  <a:uLnTx/>
                  <a:uFillTx/>
                  <a:latin typeface="Yu Gothic"/>
                  <a:ea typeface="Meiryo UI"/>
                  <a:cs typeface="Yu Gothic"/>
                </a:rPr>
                <a:t>.</a:t>
              </a:r>
              <a:r>
                <a:rPr kumimoji="1" lang="en-US" sz="1662" b="1" i="0" u="none" strike="noStrike" kern="1200" cap="none" spc="69" normalizeH="0" baseline="0" noProof="0" dirty="0">
                  <a:ln>
                    <a:noFill/>
                  </a:ln>
                  <a:solidFill>
                    <a:srgbClr val="FF0000"/>
                  </a:solidFill>
                  <a:effectLst/>
                  <a:uLnTx/>
                  <a:uFillTx/>
                  <a:latin typeface="Yu Gothic"/>
                  <a:ea typeface="Meiryo UI"/>
                  <a:cs typeface="Yu Gothic"/>
                </a:rPr>
                <a:t>65</a:t>
              </a:r>
              <a:endParaRPr kumimoji="1" sz="1662" b="0" i="0" u="none" strike="noStrike" kern="1200" cap="none" spc="0" normalizeH="0" baseline="0" noProof="0" dirty="0">
                <a:ln>
                  <a:noFill/>
                </a:ln>
                <a:solidFill>
                  <a:srgbClr val="FF0000"/>
                </a:solidFill>
                <a:effectLst/>
                <a:uLnTx/>
                <a:uFillTx/>
                <a:latin typeface="Yu Gothic"/>
                <a:ea typeface="Meiryo UI"/>
                <a:cs typeface="Yu Gothic"/>
              </a:endParaRPr>
            </a:p>
          </p:txBody>
        </p:sp>
        <p:sp>
          <p:nvSpPr>
            <p:cNvPr id="90" name="object 178"/>
            <p:cNvSpPr txBox="1"/>
            <p:nvPr/>
          </p:nvSpPr>
          <p:spPr>
            <a:xfrm>
              <a:off x="7048194" y="2579367"/>
              <a:ext cx="721055" cy="337893"/>
            </a:xfrm>
            <a:prstGeom prst="rect">
              <a:avLst/>
            </a:prstGeom>
          </p:spPr>
          <p:txBody>
            <a:bodyPr vert="horz" wrap="square" lIns="0" tIns="0" rIns="0" bIns="0" rtlCol="0">
              <a:spAutoFit/>
            </a:bodyPr>
            <a:lstStyle/>
            <a:p>
              <a:pPr marL="11723" marR="0" lvl="0" indent="0" algn="l" defTabSz="957700" rtl="0" eaLnBrk="1" fontAlgn="auto" latinLnBrk="0" hangingPunct="1">
                <a:lnSpc>
                  <a:spcPct val="100000"/>
                </a:lnSpc>
                <a:spcBef>
                  <a:spcPts val="0"/>
                </a:spcBef>
                <a:spcAft>
                  <a:spcPts val="0"/>
                </a:spcAft>
                <a:buClrTx/>
                <a:buSzTx/>
                <a:buFontTx/>
                <a:buNone/>
                <a:tabLst/>
                <a:defRPr/>
              </a:pPr>
              <a:r>
                <a:rPr kumimoji="1" lang="en-US" sz="1477" b="1" i="0" u="none" strike="noStrike" kern="1200" cap="none" spc="69" normalizeH="0" baseline="0" noProof="0" dirty="0">
                  <a:ln>
                    <a:noFill/>
                  </a:ln>
                  <a:solidFill>
                    <a:srgbClr val="58595B"/>
                  </a:solidFill>
                  <a:effectLst/>
                  <a:uLnTx/>
                  <a:uFillTx/>
                  <a:latin typeface="Yu Gothic"/>
                  <a:ea typeface="Meiryo UI"/>
                  <a:cs typeface="Yu Gothic"/>
                </a:rPr>
                <a:t>17</a:t>
              </a:r>
              <a:r>
                <a:rPr kumimoji="1" sz="1477" b="1" i="0" u="none" strike="noStrike" kern="1200" cap="none" spc="69" normalizeH="0" baseline="0" noProof="0" dirty="0">
                  <a:ln>
                    <a:noFill/>
                  </a:ln>
                  <a:solidFill>
                    <a:srgbClr val="58595B"/>
                  </a:solidFill>
                  <a:effectLst/>
                  <a:uLnTx/>
                  <a:uFillTx/>
                  <a:latin typeface="Yu Gothic"/>
                  <a:ea typeface="Meiryo UI"/>
                  <a:cs typeface="Yu Gothic"/>
                </a:rPr>
                <a:t>.</a:t>
              </a:r>
              <a:r>
                <a:rPr kumimoji="1" lang="en-US" sz="1477" b="1" i="0" u="none" strike="noStrike" kern="1200" cap="none" spc="69" normalizeH="0" baseline="0" noProof="0" dirty="0">
                  <a:ln>
                    <a:noFill/>
                  </a:ln>
                  <a:solidFill>
                    <a:srgbClr val="58595B"/>
                  </a:solidFill>
                  <a:effectLst/>
                  <a:uLnTx/>
                  <a:uFillTx/>
                  <a:latin typeface="Yu Gothic"/>
                  <a:ea typeface="Meiryo UI"/>
                  <a:cs typeface="Yu Gothic"/>
                </a:rPr>
                <a:t>00</a:t>
              </a:r>
              <a:endParaRPr kumimoji="1" sz="1477" b="0" i="0" u="none" strike="noStrike" kern="1200" cap="none" spc="0" normalizeH="0" baseline="0" noProof="0" dirty="0">
                <a:ln>
                  <a:noFill/>
                </a:ln>
                <a:solidFill>
                  <a:prstClr val="black"/>
                </a:solidFill>
                <a:effectLst/>
                <a:uLnTx/>
                <a:uFillTx/>
                <a:latin typeface="Yu Gothic"/>
                <a:ea typeface="Meiryo UI"/>
                <a:cs typeface="Yu Gothic"/>
              </a:endParaRPr>
            </a:p>
          </p:txBody>
        </p:sp>
      </p:grpSp>
      <p:sp>
        <p:nvSpPr>
          <p:cNvPr id="7" name="テキスト ボックス 6"/>
          <p:cNvSpPr txBox="1"/>
          <p:nvPr/>
        </p:nvSpPr>
        <p:spPr>
          <a:xfrm>
            <a:off x="892972" y="5051897"/>
            <a:ext cx="7784122"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フランス        ドイツ           日本　    　アメリカ　     中国        国家戦略特区     韓国    大阪の成長特区  シンガポール</a:t>
            </a:r>
          </a:p>
        </p:txBody>
      </p:sp>
      <p:sp>
        <p:nvSpPr>
          <p:cNvPr id="91" name="円/楕円 6"/>
          <p:cNvSpPr/>
          <p:nvPr/>
        </p:nvSpPr>
        <p:spPr>
          <a:xfrm>
            <a:off x="4750025" y="2850893"/>
            <a:ext cx="1297939" cy="4155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国の支援</a:t>
            </a:r>
          </a:p>
        </p:txBody>
      </p:sp>
      <p:sp>
        <p:nvSpPr>
          <p:cNvPr id="124" name="円/楕円 7"/>
          <p:cNvSpPr/>
          <p:nvPr/>
        </p:nvSpPr>
        <p:spPr>
          <a:xfrm>
            <a:off x="6301509" y="2951090"/>
            <a:ext cx="1703818" cy="4178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成長特区税制</a:t>
            </a:r>
          </a:p>
        </p:txBody>
      </p:sp>
      <p:sp>
        <p:nvSpPr>
          <p:cNvPr id="65" name="テキスト ボックス 64"/>
          <p:cNvSpPr txBox="1"/>
          <p:nvPr/>
        </p:nvSpPr>
        <p:spPr>
          <a:xfrm>
            <a:off x="270458" y="520926"/>
            <a:ext cx="624722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５ 主な改革取組み</a:t>
            </a:r>
            <a:r>
              <a:rPr kumimoji="1" lang="ja-JP" altLang="en-US" sz="1846"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（１）</a:t>
            </a:r>
            <a:r>
              <a:rPr lang="ja-JP" altLang="en-US" sz="1846" dirty="0" smtClean="0">
                <a:latin typeface="Meiryo UI" panose="020B0604030504040204" pitchFamily="50" charset="-128"/>
                <a:ea typeface="Meiryo UI" panose="020B0604030504040204" pitchFamily="50" charset="-128"/>
              </a:rPr>
              <a:t>対内</a:t>
            </a:r>
            <a:r>
              <a:rPr lang="ja-JP" altLang="en-US" sz="1846" dirty="0">
                <a:latin typeface="Meiryo UI" panose="020B0604030504040204" pitchFamily="50" charset="-128"/>
                <a:ea typeface="Meiryo UI" panose="020B0604030504040204" pitchFamily="50" charset="-128"/>
              </a:rPr>
              <a:t>投資</a:t>
            </a:r>
            <a:r>
              <a:rPr lang="ja-JP" altLang="en-US" sz="1846" dirty="0" smtClean="0">
                <a:latin typeface="Meiryo UI" panose="020B0604030504040204" pitchFamily="50" charset="-128"/>
                <a:ea typeface="Meiryo UI" panose="020B0604030504040204" pitchFamily="50" charset="-128"/>
              </a:rPr>
              <a:t>の促進</a:t>
            </a:r>
            <a:r>
              <a:rPr kumimoji="1" lang="ja-JP" altLang="en-US" sz="1846"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②成長特区税制</a:t>
            </a: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848478" y="5485684"/>
            <a:ext cx="7608462" cy="43332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国家戦略特区における税制支援と地元市町村の優遇制度を併用することにより、最大で約２２％となり、中国・韓国の実効税率よりも低くなる。（</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月時点の税制度をベースに試算。諸条件を満たした企業が立地した場合）</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138</a:t>
            </a:fld>
            <a:endParaRPr lang="ja-JP" altLang="en-US"/>
          </a:p>
        </p:txBody>
      </p:sp>
    </p:spTree>
    <p:extLst>
      <p:ext uri="{BB962C8B-B14F-4D97-AF65-F5344CB8AC3E}">
        <p14:creationId xmlns:p14="http://schemas.microsoft.com/office/powerpoint/2010/main" val="69237878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734688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５ 主な改革取組み</a:t>
            </a:r>
            <a:r>
              <a:rPr kumimoji="1" lang="ja-JP" altLang="en-US" sz="1846"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（１）</a:t>
            </a:r>
            <a:r>
              <a:rPr lang="ja-JP" altLang="en-US" sz="1846" dirty="0" smtClean="0">
                <a:latin typeface="Meiryo UI" panose="020B0604030504040204" pitchFamily="50" charset="-128"/>
                <a:ea typeface="Meiryo UI" panose="020B0604030504040204" pitchFamily="50" charset="-128"/>
              </a:rPr>
              <a:t>対内投資の促進</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lang="ja-JP" altLang="en-US" sz="1846" noProof="0" dirty="0">
                <a:latin typeface="Meiryo UI" panose="020B0604030504040204" pitchFamily="50" charset="-128"/>
                <a:ea typeface="Meiryo UI" panose="020B0604030504040204" pitchFamily="50" charset="-128"/>
              </a:rPr>
              <a:t>③</a:t>
            </a:r>
            <a:r>
              <a:rPr kumimoji="1" lang="ja-JP" altLang="en-US" sz="1846"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クラスター</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形成（うめきた）</a:t>
            </a:r>
            <a:endParaRPr kumimoji="1" lang="ja-JP" altLang="en-US" sz="831"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1041722"/>
            <a:ext cx="8732866"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〇世界中から人材・情報・資金を誘引するため、</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うめきた先行開発区域において、グローバルにイノベーションの創出を目指した取組み</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を展開。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正方形/長方形 7"/>
          <p:cNvSpPr/>
          <p:nvPr/>
        </p:nvSpPr>
        <p:spPr>
          <a:xfrm>
            <a:off x="304177" y="1767679"/>
            <a:ext cx="4220308" cy="4270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58265" marR="0" lvl="0" indent="-158265" algn="l" defTabSz="957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梅田貨物駅跡地の先行開発としてナレッジキャピタルを中心としたまちづくりを開始（</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2013</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年オープン）したグランフロント大阪では、開業</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年で</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5,300</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年で</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億</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6,000</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万人が来場した。</a:t>
            </a:r>
            <a:endPar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9133" marR="0" lvl="0" indent="-79133" algn="l" defTabSz="9577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ナレッジキャピタルには</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 </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年間で大学や企業・研究機関など</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322 </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者が活動に参画し、コラボレーションによる新たなプロジェクトも誕生。</a:t>
            </a:r>
            <a:endPar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9" name="正方形/長方形 8"/>
          <p:cNvSpPr/>
          <p:nvPr/>
        </p:nvSpPr>
        <p:spPr>
          <a:xfrm>
            <a:off x="4671646" y="1767679"/>
            <a:ext cx="4220308" cy="42364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2018</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7</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　</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期区域の開発事業者が決定</a:t>
            </a:r>
            <a:endParaRPr kumimoji="1" lang="en-US" altLang="ja-JP"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2064" marR="0" lvl="0" indent="-82064" algn="l" defTabSz="957700" rtl="0" eaLnBrk="1" fontAlgn="auto" latinLnBrk="0" hangingPunct="1">
              <a:lnSpc>
                <a:spcPts val="1292"/>
              </a:lnSpc>
              <a:spcBef>
                <a:spcPts val="0"/>
              </a:spcBef>
              <a:spcAft>
                <a:spcPts val="0"/>
              </a:spcAft>
              <a:buClrTx/>
              <a:buSzTx/>
              <a:buFont typeface="Arial" pitchFamily="34" charset="0"/>
              <a:buChar char="•"/>
              <a:tabLst/>
              <a:defRPr/>
            </a:pP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うめきた</a:t>
            </a:r>
            <a:r>
              <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期区域は、比類なき魅力を備えた「みどり」と世界をリードする「イノベーション」の融合拠点とする整備方針のもと、開発を展開。</a:t>
            </a:r>
            <a:endParaRPr kumimoji="1" lang="en-US" altLang="ja-JP" sz="1108"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064" marR="0" lvl="0" indent="-82064" algn="l" defTabSz="957700" rtl="0" eaLnBrk="1" fontAlgn="auto" latinLnBrk="0" hangingPunct="1">
              <a:lnSpc>
                <a:spcPts val="1292"/>
              </a:lnSpc>
              <a:spcBef>
                <a:spcPts val="0"/>
              </a:spcBef>
              <a:spcAft>
                <a:spcPts val="0"/>
              </a:spcAft>
              <a:buClrTx/>
              <a:buSzTx/>
              <a:buFont typeface="Arial" pitchFamily="34" charset="0"/>
              <a:buChar char="•"/>
              <a:tabLst/>
              <a:defRPr/>
            </a:pPr>
            <a:r>
              <a:rPr kumimoji="1" lang="ja-JP" altLang="en-US"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2024</a:t>
            </a:r>
            <a:r>
              <a:rPr kumimoji="1" lang="ja-JP" altLang="en-US"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年夏　先行</a:t>
            </a:r>
            <a:r>
              <a:rPr kumimoji="1" lang="ja-JP" altLang="en-US" sz="1108"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n-cs"/>
              </a:rPr>
              <a:t>ま</a:t>
            </a:r>
            <a:r>
              <a:rPr kumimoji="1" lang="ja-JP" altLang="en-US"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ちびらき（公園と民間開発の概成）　　</a:t>
            </a:r>
          </a:p>
          <a:p>
            <a:pPr marL="82064" marR="0" lvl="0" indent="-82064" algn="l" defTabSz="957700" rtl="0" eaLnBrk="1" fontAlgn="auto" latinLnBrk="0" hangingPunct="1">
              <a:lnSpc>
                <a:spcPts val="1292"/>
              </a:lnSpc>
              <a:spcBef>
                <a:spcPts val="0"/>
              </a:spcBef>
              <a:spcAft>
                <a:spcPts val="0"/>
              </a:spcAft>
              <a:buClrTx/>
              <a:buSzTx/>
              <a:buFont typeface="Arial" pitchFamily="34" charset="0"/>
              <a:buChar char="•"/>
              <a:tabLst/>
              <a:defRPr/>
            </a:pPr>
            <a:r>
              <a:rPr kumimoji="1" lang="ja-JP" altLang="en-US"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2027</a:t>
            </a:r>
            <a:r>
              <a:rPr kumimoji="1" lang="ja-JP" altLang="en-US"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年春　基盤整備の全体完成</a:t>
            </a:r>
          </a:p>
          <a:p>
            <a:pPr marL="82064" marR="0" lvl="0" indent="-82064" algn="l" defTabSz="957700" rtl="0" eaLnBrk="1" fontAlgn="auto" latinLnBrk="0" hangingPunct="1">
              <a:lnSpc>
                <a:spcPts val="1292"/>
              </a:lnSpc>
              <a:spcBef>
                <a:spcPts val="0"/>
              </a:spcBef>
              <a:spcAft>
                <a:spcPts val="0"/>
              </a:spcAft>
              <a:buClrTx/>
              <a:buSzTx/>
              <a:buFont typeface="Arial" pitchFamily="34" charset="0"/>
              <a:buChar char="•"/>
              <a:tabLst/>
              <a:defRPr/>
            </a:pPr>
            <a:endParaRPr kumimoji="1" lang="en-US" altLang="ja-JP"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2064" marR="0" lvl="0" indent="-82064" algn="l" defTabSz="957700" rtl="0" eaLnBrk="1" fontAlgn="auto" latinLnBrk="0" hangingPunct="1">
              <a:lnSpc>
                <a:spcPts val="129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ts val="1292"/>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pic>
        <p:nvPicPr>
          <p:cNvPr id="10" name="Picture 2" descr="130330配置図(2期従前)"/>
          <p:cNvPicPr>
            <a:picLocks noChangeAspect="1" noChangeArrowheads="1"/>
          </p:cNvPicPr>
          <p:nvPr/>
        </p:nvPicPr>
        <p:blipFill>
          <a:blip r:embed="rId3" cstate="email"/>
          <a:srcRect/>
          <a:stretch>
            <a:fillRect/>
          </a:stretch>
        </p:blipFill>
        <p:spPr bwMode="auto">
          <a:xfrm>
            <a:off x="548514" y="3849406"/>
            <a:ext cx="1577688" cy="2159475"/>
          </a:xfrm>
          <a:prstGeom prst="rect">
            <a:avLst/>
          </a:prstGeom>
          <a:noFill/>
          <a:ln w="9525">
            <a:noFill/>
            <a:miter lim="800000"/>
            <a:headEnd/>
            <a:tailEnd/>
          </a:ln>
        </p:spPr>
      </p:pic>
      <p:sp>
        <p:nvSpPr>
          <p:cNvPr id="12" name="フリーフォーム 11"/>
          <p:cNvSpPr/>
          <p:nvPr/>
        </p:nvSpPr>
        <p:spPr>
          <a:xfrm>
            <a:off x="723617" y="3969274"/>
            <a:ext cx="779533" cy="1947683"/>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pattFill prst="dkDnDiag">
            <a:fgClr>
              <a:schemeClr val="bg1">
                <a:lumMod val="85000"/>
              </a:schemeClr>
            </a:fgClr>
            <a:bgClr>
              <a:schemeClr val="bg1"/>
            </a:bgClr>
          </a:patt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3" name="正方形/長方形 12"/>
          <p:cNvSpPr/>
          <p:nvPr/>
        </p:nvSpPr>
        <p:spPr>
          <a:xfrm>
            <a:off x="1114517" y="4551915"/>
            <a:ext cx="148626" cy="89968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92" normalizeH="0" baseline="0" noProof="0" dirty="0">
                <a:ln>
                  <a:noFill/>
                </a:ln>
                <a:solidFill>
                  <a:prstClr val="black"/>
                </a:solidFill>
                <a:effectLst/>
                <a:uLnTx/>
                <a:uFillTx/>
                <a:latin typeface="Meiryo UI"/>
                <a:ea typeface="Meiryo UI"/>
                <a:cs typeface="+mn-cs"/>
              </a:rPr>
              <a:t>うめきた２期区域</a:t>
            </a:r>
            <a:endParaRPr kumimoji="1" lang="en-US" altLang="ja-JP" sz="738" b="0" i="0" u="none" strike="noStrike" kern="1200" cap="none" spc="92" normalizeH="0" baseline="0" noProof="0" dirty="0">
              <a:ln>
                <a:noFill/>
              </a:ln>
              <a:solidFill>
                <a:prstClr val="black"/>
              </a:solidFill>
              <a:effectLst/>
              <a:uLnTx/>
              <a:uFillTx/>
              <a:latin typeface="Meiryo UI"/>
              <a:ea typeface="Meiryo UI"/>
              <a:cs typeface="+mn-cs"/>
            </a:endParaRPr>
          </a:p>
        </p:txBody>
      </p:sp>
      <p:sp>
        <p:nvSpPr>
          <p:cNvPr id="14" name="フリーフォーム 13"/>
          <p:cNvSpPr/>
          <p:nvPr/>
        </p:nvSpPr>
        <p:spPr>
          <a:xfrm>
            <a:off x="666760" y="3849412"/>
            <a:ext cx="624879" cy="2154726"/>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48" h="2873987">
                <a:moveTo>
                  <a:pt x="882686" y="3934"/>
                </a:moveTo>
                <a:lnTo>
                  <a:pt x="908248" y="0"/>
                </a:lnTo>
                <a:lnTo>
                  <a:pt x="533840" y="1013474"/>
                </a:lnTo>
                <a:lnTo>
                  <a:pt x="243135" y="2086441"/>
                </a:lnTo>
                <a:lnTo>
                  <a:pt x="0" y="2873987"/>
                </a:ln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正方形/長方形 15"/>
          <p:cNvSpPr/>
          <p:nvPr/>
        </p:nvSpPr>
        <p:spPr>
          <a:xfrm rot="19932706">
            <a:off x="1445628" y="5439563"/>
            <a:ext cx="644044" cy="161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ＪＲ大阪駅</a:t>
            </a:r>
          </a:p>
        </p:txBody>
      </p:sp>
      <p:sp>
        <p:nvSpPr>
          <p:cNvPr id="17" name="正方形/長方形 16"/>
          <p:cNvSpPr/>
          <p:nvPr/>
        </p:nvSpPr>
        <p:spPr>
          <a:xfrm rot="20950457">
            <a:off x="1911158" y="4621282"/>
            <a:ext cx="398586" cy="161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阪急</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梅田駅</a:t>
            </a:r>
          </a:p>
        </p:txBody>
      </p:sp>
      <p:sp>
        <p:nvSpPr>
          <p:cNvPr id="18" name="正方形/長方形 17"/>
          <p:cNvSpPr/>
          <p:nvPr/>
        </p:nvSpPr>
        <p:spPr>
          <a:xfrm rot="21091663">
            <a:off x="1396856" y="4257328"/>
            <a:ext cx="147096" cy="89968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92" normalizeH="0" baseline="0" noProof="0" dirty="0">
                <a:ln>
                  <a:noFill/>
                </a:ln>
                <a:solidFill>
                  <a:prstClr val="black"/>
                </a:solidFill>
                <a:effectLst/>
                <a:uLnTx/>
                <a:uFillTx/>
                <a:latin typeface="Meiryo UI"/>
                <a:ea typeface="Meiryo UI"/>
                <a:cs typeface="+mn-cs"/>
              </a:rPr>
              <a:t>グランフロント大阪</a:t>
            </a:r>
          </a:p>
        </p:txBody>
      </p:sp>
      <p:sp>
        <p:nvSpPr>
          <p:cNvPr id="19" name="正方形/長方形 18"/>
          <p:cNvSpPr/>
          <p:nvPr/>
        </p:nvSpPr>
        <p:spPr>
          <a:xfrm rot="20050350">
            <a:off x="1668333" y="4890415"/>
            <a:ext cx="340832" cy="2347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ヨドバシ</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カメラ</a:t>
            </a:r>
          </a:p>
        </p:txBody>
      </p:sp>
      <p:sp>
        <p:nvSpPr>
          <p:cNvPr id="20" name="正方形/長方形 19"/>
          <p:cNvSpPr/>
          <p:nvPr/>
        </p:nvSpPr>
        <p:spPr>
          <a:xfrm rot="19882514">
            <a:off x="1511275" y="5222361"/>
            <a:ext cx="340832" cy="1924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ルクア</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正方形/長方形 20"/>
          <p:cNvSpPr/>
          <p:nvPr/>
        </p:nvSpPr>
        <p:spPr>
          <a:xfrm rot="17292322">
            <a:off x="412503" y="4719522"/>
            <a:ext cx="1025751" cy="148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ＪＲ東海道線支線</a:t>
            </a:r>
          </a:p>
        </p:txBody>
      </p:sp>
      <p:pic>
        <p:nvPicPr>
          <p:cNvPr id="22" name="Picture 3" descr="BASEMAP130115'_1配置図"/>
          <p:cNvPicPr>
            <a:picLocks noChangeAspect="1" noChangeArrowheads="1"/>
          </p:cNvPicPr>
          <p:nvPr/>
        </p:nvPicPr>
        <p:blipFill>
          <a:blip r:embed="rId4" cstate="email"/>
          <a:srcRect/>
          <a:stretch>
            <a:fillRect/>
          </a:stretch>
        </p:blipFill>
        <p:spPr bwMode="auto">
          <a:xfrm>
            <a:off x="4791371" y="3136488"/>
            <a:ext cx="1953633" cy="2658757"/>
          </a:xfrm>
          <a:prstGeom prst="rect">
            <a:avLst/>
          </a:prstGeom>
          <a:noFill/>
          <a:ln w="9525">
            <a:noFill/>
            <a:miter lim="800000"/>
            <a:headEnd/>
            <a:tailEnd/>
          </a:ln>
        </p:spPr>
      </p:pic>
      <p:sp>
        <p:nvSpPr>
          <p:cNvPr id="23" name="フリーフォーム 22"/>
          <p:cNvSpPr/>
          <p:nvPr/>
        </p:nvSpPr>
        <p:spPr>
          <a:xfrm>
            <a:off x="4856129" y="3136489"/>
            <a:ext cx="852000" cy="2658757"/>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 name="connsiteX0" fmla="*/ 882686 w 882686"/>
              <a:gd name="connsiteY0" fmla="*/ 3934 h 2873987"/>
              <a:gd name="connsiteX1" fmla="*/ 720080 w 882686"/>
              <a:gd name="connsiteY1" fmla="*/ 0 h 2873987"/>
              <a:gd name="connsiteX2" fmla="*/ 533840 w 882686"/>
              <a:gd name="connsiteY2" fmla="*/ 1013474 h 2873987"/>
              <a:gd name="connsiteX3" fmla="*/ 243135 w 882686"/>
              <a:gd name="connsiteY3" fmla="*/ 2086441 h 2873987"/>
              <a:gd name="connsiteX4" fmla="*/ 0 w 882686"/>
              <a:gd name="connsiteY4" fmla="*/ 2873987 h 2873987"/>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36104 w 1098710"/>
              <a:gd name="connsiteY3" fmla="*/ 936103 h 2880320"/>
              <a:gd name="connsiteX4" fmla="*/ 720080 w 1098710"/>
              <a:gd name="connsiteY4" fmla="*/ 2088231 h 2880320"/>
              <a:gd name="connsiteX5" fmla="*/ 0 w 1098710"/>
              <a:gd name="connsiteY5"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21031 w 1098710"/>
              <a:gd name="connsiteY3" fmla="*/ 693193 h 2880320"/>
              <a:gd name="connsiteX4" fmla="*/ 936104 w 1098710"/>
              <a:gd name="connsiteY4" fmla="*/ 936103 h 2880320"/>
              <a:gd name="connsiteX5" fmla="*/ 720080 w 1098710"/>
              <a:gd name="connsiteY5" fmla="*/ 2088231 h 2880320"/>
              <a:gd name="connsiteX6" fmla="*/ 0 w 1098710"/>
              <a:gd name="connsiteY6" fmla="*/ 2880320 h 2880320"/>
              <a:gd name="connsiteX0" fmla="*/ 936104 w 972336"/>
              <a:gd name="connsiteY0" fmla="*/ 0 h 2880320"/>
              <a:gd name="connsiteX1" fmla="*/ 864096 w 972336"/>
              <a:gd name="connsiteY1" fmla="*/ 288031 h 2880320"/>
              <a:gd name="connsiteX2" fmla="*/ 921031 w 972336"/>
              <a:gd name="connsiteY2" fmla="*/ 693193 h 2880320"/>
              <a:gd name="connsiteX3" fmla="*/ 936104 w 972336"/>
              <a:gd name="connsiteY3" fmla="*/ 936103 h 2880320"/>
              <a:gd name="connsiteX4" fmla="*/ 720080 w 972336"/>
              <a:gd name="connsiteY4" fmla="*/ 2088231 h 2880320"/>
              <a:gd name="connsiteX5" fmla="*/ 0 w 972336"/>
              <a:gd name="connsiteY5" fmla="*/ 2880320 h 2880320"/>
              <a:gd name="connsiteX0" fmla="*/ 936104 w 947402"/>
              <a:gd name="connsiteY0" fmla="*/ 0 h 2880320"/>
              <a:gd name="connsiteX1" fmla="*/ 864096 w 947402"/>
              <a:gd name="connsiteY1" fmla="*/ 288031 h 2880320"/>
              <a:gd name="connsiteX2" fmla="*/ 921031 w 947402"/>
              <a:gd name="connsiteY2" fmla="*/ 693193 h 2880320"/>
              <a:gd name="connsiteX3" fmla="*/ 936104 w 947402"/>
              <a:gd name="connsiteY3" fmla="*/ 936103 h 2880320"/>
              <a:gd name="connsiteX4" fmla="*/ 720080 w 947402"/>
              <a:gd name="connsiteY4" fmla="*/ 2088231 h 2880320"/>
              <a:gd name="connsiteX5" fmla="*/ 0 w 947402"/>
              <a:gd name="connsiteY5" fmla="*/ 2880320 h 28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402" h="2880320">
                <a:moveTo>
                  <a:pt x="936104" y="0"/>
                </a:moveTo>
                <a:cubicBezTo>
                  <a:pt x="908242" y="58730"/>
                  <a:pt x="864096" y="132014"/>
                  <a:pt x="864096" y="288031"/>
                </a:cubicBezTo>
                <a:cubicBezTo>
                  <a:pt x="864324" y="408772"/>
                  <a:pt x="909030" y="585181"/>
                  <a:pt x="921031" y="693193"/>
                </a:cubicBezTo>
                <a:lnTo>
                  <a:pt x="936104" y="936103"/>
                </a:lnTo>
                <a:cubicBezTo>
                  <a:pt x="926176" y="1294355"/>
                  <a:pt x="947402" y="1658450"/>
                  <a:pt x="720080" y="2088231"/>
                </a:cubicBezTo>
                <a:cubicBezTo>
                  <a:pt x="567027" y="2352857"/>
                  <a:pt x="293368" y="2713222"/>
                  <a:pt x="0" y="2880320"/>
                </a:cubicBez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rot="1503790">
            <a:off x="5504254" y="4708085"/>
            <a:ext cx="94595" cy="4652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正方形/長方形 24"/>
          <p:cNvSpPr/>
          <p:nvPr/>
        </p:nvSpPr>
        <p:spPr>
          <a:xfrm rot="19932706">
            <a:off x="5845842" y="5059994"/>
            <a:ext cx="841840" cy="19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ＪＲ大阪駅</a:t>
            </a:r>
          </a:p>
        </p:txBody>
      </p:sp>
      <p:sp>
        <p:nvSpPr>
          <p:cNvPr id="26" name="正方形/長方形 25"/>
          <p:cNvSpPr/>
          <p:nvPr/>
        </p:nvSpPr>
        <p:spPr>
          <a:xfrm rot="20950457">
            <a:off x="6564807" y="4014727"/>
            <a:ext cx="520998" cy="19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阪急</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梅田駅</a:t>
            </a:r>
          </a:p>
        </p:txBody>
      </p:sp>
      <p:sp>
        <p:nvSpPr>
          <p:cNvPr id="27" name="正方形/長方形 26"/>
          <p:cNvSpPr/>
          <p:nvPr/>
        </p:nvSpPr>
        <p:spPr>
          <a:xfrm rot="21091663">
            <a:off x="5796581" y="3660751"/>
            <a:ext cx="192271" cy="11076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92" normalizeH="0" baseline="0" noProof="0" dirty="0">
                <a:ln>
                  <a:noFill/>
                </a:ln>
                <a:solidFill>
                  <a:prstClr val="black"/>
                </a:solidFill>
                <a:effectLst/>
                <a:uLnTx/>
                <a:uFillTx/>
                <a:latin typeface="Meiryo UI"/>
                <a:ea typeface="Meiryo UI"/>
                <a:cs typeface="+mn-cs"/>
              </a:rPr>
              <a:t>グランフロント大阪</a:t>
            </a:r>
          </a:p>
        </p:txBody>
      </p:sp>
      <p:sp>
        <p:nvSpPr>
          <p:cNvPr id="28" name="正方形/長方形 27"/>
          <p:cNvSpPr/>
          <p:nvPr/>
        </p:nvSpPr>
        <p:spPr>
          <a:xfrm rot="20050350">
            <a:off x="6136941" y="4383882"/>
            <a:ext cx="445506" cy="28900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ヨドバシ</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カメラ</a:t>
            </a:r>
          </a:p>
        </p:txBody>
      </p:sp>
      <p:sp>
        <p:nvSpPr>
          <p:cNvPr id="29" name="正方形/長方形 28"/>
          <p:cNvSpPr/>
          <p:nvPr/>
        </p:nvSpPr>
        <p:spPr>
          <a:xfrm rot="19882514">
            <a:off x="5920307" y="4760411"/>
            <a:ext cx="445506" cy="2369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ルクア</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正方形/長方形 29"/>
          <p:cNvSpPr/>
          <p:nvPr/>
        </p:nvSpPr>
        <p:spPr>
          <a:xfrm rot="17697643">
            <a:off x="5329201" y="4854911"/>
            <a:ext cx="457285" cy="18004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新駅</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1" name="Text Box 4"/>
          <p:cNvSpPr txBox="1">
            <a:spLocks noChangeArrowheads="1"/>
          </p:cNvSpPr>
          <p:nvPr/>
        </p:nvSpPr>
        <p:spPr bwMode="auto">
          <a:xfrm>
            <a:off x="5185858" y="5795326"/>
            <a:ext cx="1244473" cy="187502"/>
          </a:xfrm>
          <a:prstGeom prst="rect">
            <a:avLst/>
          </a:prstGeom>
          <a:noFill/>
          <a:ln w="9525">
            <a:noFill/>
            <a:miter lim="800000"/>
            <a:headEnd/>
            <a:tailEnd/>
          </a:ln>
        </p:spPr>
        <p:txBody>
          <a:bodyPr vert="horz" wrap="none" lIns="84406" tIns="42203" rIns="84406" bIns="42203" numCol="1" anchor="t" anchorCtr="0" compatLnSpc="1">
            <a:prstTxWarp prst="textNoShape">
              <a:avLst/>
            </a:prstTxWarp>
            <a:spAutoFit/>
          </a:bodyPr>
          <a:lstStyle/>
          <a:p>
            <a:pPr marL="0" marR="0" lvl="0" indent="0" algn="ctr" defTabSz="957700" rtl="0" eaLnBrk="1" fontAlgn="base" latinLnBrk="0" hangingPunct="1">
              <a:lnSpc>
                <a:spcPct val="80000"/>
              </a:lnSpc>
              <a:spcBef>
                <a:spcPct val="0"/>
              </a:spcBef>
              <a:spcAft>
                <a:spcPct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うめきた２期完成時点</a:t>
            </a:r>
          </a:p>
        </p:txBody>
      </p:sp>
      <p:grpSp>
        <p:nvGrpSpPr>
          <p:cNvPr id="32" name="グループ化 58"/>
          <p:cNvGrpSpPr/>
          <p:nvPr/>
        </p:nvGrpSpPr>
        <p:grpSpPr>
          <a:xfrm rot="251696">
            <a:off x="5179912" y="3668239"/>
            <a:ext cx="453298" cy="1728192"/>
            <a:chOff x="6746533" y="2493597"/>
            <a:chExt cx="1617662" cy="3935413"/>
          </a:xfrm>
        </p:grpSpPr>
        <p:sp>
          <p:nvSpPr>
            <p:cNvPr id="33" name="Oval 4"/>
            <p:cNvSpPr>
              <a:spLocks noChangeAspect="1"/>
            </p:cNvSpPr>
            <p:nvPr/>
          </p:nvSpPr>
          <p:spPr bwMode="auto">
            <a:xfrm rot="1485069">
              <a:off x="6746533" y="4819285"/>
              <a:ext cx="1027112" cy="1609725"/>
            </a:xfrm>
            <a:prstGeom prst="ellipse">
              <a:avLst/>
            </a:prstGeom>
            <a:solidFill>
              <a:srgbClr val="33CC33">
                <a:alpha val="50195"/>
              </a:srgbClr>
            </a:solidFill>
            <a:ln w="25400">
              <a:noFill/>
              <a:round/>
              <a:headEnd/>
              <a:tailEnd/>
            </a:ln>
          </p:spPr>
          <p:txBody>
            <a:bodyPr vert="horz" wrap="square" lIns="84406" tIns="42203" rIns="84406" bIns="42203" numCol="1" anchor="ctr" anchorCtr="0" compatLnSpc="1">
              <a:prstTxWarp prst="textNoShape">
                <a:avLst/>
              </a:prstTxWarp>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Oval 5"/>
            <p:cNvSpPr>
              <a:spLocks noChangeAspect="1"/>
            </p:cNvSpPr>
            <p:nvPr/>
          </p:nvSpPr>
          <p:spPr bwMode="auto">
            <a:xfrm rot="257962">
              <a:off x="7464083" y="2493597"/>
              <a:ext cx="803275" cy="1057275"/>
            </a:xfrm>
            <a:prstGeom prst="ellipse">
              <a:avLst/>
            </a:prstGeom>
            <a:solidFill>
              <a:srgbClr val="33CC33">
                <a:alpha val="50195"/>
              </a:srgbClr>
            </a:solidFill>
            <a:ln w="25400">
              <a:noFill/>
              <a:round/>
              <a:headEnd/>
              <a:tailEnd/>
            </a:ln>
          </p:spPr>
          <p:txBody>
            <a:bodyPr vert="horz" wrap="square" lIns="84406" tIns="42203" rIns="84406" bIns="42203" numCol="1" anchor="ctr" anchorCtr="0" compatLnSpc="1">
              <a:prstTxWarp prst="textNoShape">
                <a:avLst/>
              </a:prstTxWarp>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5" name="Oval 6"/>
            <p:cNvSpPr>
              <a:spLocks noChangeAspect="1"/>
            </p:cNvSpPr>
            <p:nvPr/>
          </p:nvSpPr>
          <p:spPr bwMode="auto">
            <a:xfrm rot="455627">
              <a:off x="7024345" y="3220672"/>
              <a:ext cx="1339850" cy="2012950"/>
            </a:xfrm>
            <a:prstGeom prst="ellipse">
              <a:avLst/>
            </a:prstGeom>
            <a:solidFill>
              <a:srgbClr val="00B050">
                <a:alpha val="49803"/>
              </a:srgbClr>
            </a:solidFill>
            <a:ln w="25400">
              <a:noFill/>
              <a:round/>
              <a:headEnd/>
              <a:tailEnd/>
            </a:ln>
          </p:spPr>
          <p:txBody>
            <a:bodyPr vert="horz" wrap="square" lIns="84406" tIns="42203" rIns="84406" bIns="42203" numCol="1" anchor="ctr" anchorCtr="0" compatLnSpc="1">
              <a:prstTxWarp prst="textNoShape">
                <a:avLst/>
              </a:prstTxWarp>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36" name="正方形/長方形 35"/>
          <p:cNvSpPr/>
          <p:nvPr/>
        </p:nvSpPr>
        <p:spPr>
          <a:xfrm>
            <a:off x="5244669" y="4333009"/>
            <a:ext cx="445506" cy="2369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「みどり」</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7" name="正方形/長方形 36"/>
          <p:cNvSpPr/>
          <p:nvPr/>
        </p:nvSpPr>
        <p:spPr>
          <a:xfrm rot="15971975">
            <a:off x="5007136" y="3811200"/>
            <a:ext cx="1237507" cy="194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ＪＲ東海道線支線（地下化）</a:t>
            </a:r>
          </a:p>
        </p:txBody>
      </p:sp>
      <p:sp>
        <p:nvSpPr>
          <p:cNvPr id="38" name="フリーフォーム 37"/>
          <p:cNvSpPr/>
          <p:nvPr/>
        </p:nvSpPr>
        <p:spPr>
          <a:xfrm>
            <a:off x="4922168" y="3237896"/>
            <a:ext cx="1018940" cy="2397998"/>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39" name="図 38"/>
          <p:cNvPicPr>
            <a:picLocks noChangeAspect="1"/>
          </p:cNvPicPr>
          <p:nvPr/>
        </p:nvPicPr>
        <p:blipFill>
          <a:blip r:embed="rId5"/>
          <a:stretch>
            <a:fillRect/>
          </a:stretch>
        </p:blipFill>
        <p:spPr>
          <a:xfrm>
            <a:off x="4741925" y="2645807"/>
            <a:ext cx="2283510" cy="3281433"/>
          </a:xfrm>
          <a:prstGeom prst="rect">
            <a:avLst/>
          </a:prstGeom>
          <a:ln>
            <a:noFill/>
          </a:ln>
        </p:spPr>
      </p:pic>
      <p:pic>
        <p:nvPicPr>
          <p:cNvPr id="40" name="Picture 3" descr="D:\tanakajunya\Desktop\うめきた.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1458" y="2655489"/>
            <a:ext cx="1785029" cy="126425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D:\tanakajunya\Desktop\うめきた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7944" y="4216053"/>
            <a:ext cx="1748542" cy="1231674"/>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4"/>
          <p:cNvSpPr txBox="1">
            <a:spLocks noChangeArrowheads="1"/>
          </p:cNvSpPr>
          <p:nvPr/>
        </p:nvSpPr>
        <p:spPr bwMode="auto">
          <a:xfrm>
            <a:off x="7378802" y="3932405"/>
            <a:ext cx="975169" cy="187502"/>
          </a:xfrm>
          <a:prstGeom prst="rect">
            <a:avLst/>
          </a:prstGeom>
          <a:noFill/>
          <a:ln w="9525">
            <a:noFill/>
            <a:miter lim="800000"/>
            <a:headEnd/>
            <a:tailEnd/>
          </a:ln>
        </p:spPr>
        <p:txBody>
          <a:bodyPr vert="horz" wrap="none" lIns="84406" tIns="42203" rIns="84406" bIns="42203" numCol="1" anchor="t" anchorCtr="0" compatLnSpc="1">
            <a:prstTxWarp prst="textNoShape">
              <a:avLst/>
            </a:prstTxWarp>
            <a:spAutoFit/>
          </a:bodyPr>
          <a:lstStyle/>
          <a:p>
            <a:pPr marL="0" marR="0" lvl="0" indent="0" algn="ctr" defTabSz="957700" rtl="0" eaLnBrk="1" fontAlgn="base" latinLnBrk="0" hangingPunct="1">
              <a:lnSpc>
                <a:spcPct val="80000"/>
              </a:lnSpc>
              <a:spcBef>
                <a:spcPct val="0"/>
              </a:spcBef>
              <a:spcAft>
                <a:spcPct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うめきた</a:t>
            </a:r>
            <a:r>
              <a:rPr kumimoji="1" lang="en-US" altLang="ja-JP" sz="831"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2</a:t>
            </a:r>
            <a:r>
              <a:rPr kumimoji="1" lang="ja-JP" altLang="en-US" sz="831"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期全景</a:t>
            </a:r>
          </a:p>
        </p:txBody>
      </p:sp>
      <p:sp>
        <p:nvSpPr>
          <p:cNvPr id="43" name="Text Box 4"/>
          <p:cNvSpPr txBox="1">
            <a:spLocks noChangeArrowheads="1"/>
          </p:cNvSpPr>
          <p:nvPr/>
        </p:nvSpPr>
        <p:spPr bwMode="auto">
          <a:xfrm>
            <a:off x="7475737" y="5449649"/>
            <a:ext cx="814869" cy="187502"/>
          </a:xfrm>
          <a:prstGeom prst="rect">
            <a:avLst/>
          </a:prstGeom>
          <a:noFill/>
          <a:ln w="9525">
            <a:noFill/>
            <a:miter lim="800000"/>
            <a:headEnd/>
            <a:tailEnd/>
          </a:ln>
        </p:spPr>
        <p:txBody>
          <a:bodyPr vert="horz" wrap="none" lIns="84406" tIns="42203" rIns="84406" bIns="42203" numCol="1" anchor="t" anchorCtr="0" compatLnSpc="1">
            <a:prstTxWarp prst="textNoShape">
              <a:avLst/>
            </a:prstTxWarp>
            <a:spAutoFit/>
          </a:bodyPr>
          <a:lstStyle/>
          <a:p>
            <a:pPr marL="0" marR="0" lvl="0" indent="0" algn="ctr" defTabSz="957700" rtl="0" eaLnBrk="1" fontAlgn="base" latinLnBrk="0" hangingPunct="1">
              <a:lnSpc>
                <a:spcPct val="80000"/>
              </a:lnSpc>
              <a:spcBef>
                <a:spcPct val="0"/>
              </a:spcBef>
              <a:spcAft>
                <a:spcPct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都市公園全景</a:t>
            </a:r>
          </a:p>
        </p:txBody>
      </p:sp>
      <p:sp>
        <p:nvSpPr>
          <p:cNvPr id="44" name="Text Box 4"/>
          <p:cNvSpPr txBox="1">
            <a:spLocks noChangeArrowheads="1"/>
          </p:cNvSpPr>
          <p:nvPr/>
        </p:nvSpPr>
        <p:spPr bwMode="auto">
          <a:xfrm>
            <a:off x="7035551" y="5635542"/>
            <a:ext cx="1818333" cy="323757"/>
          </a:xfrm>
          <a:prstGeom prst="rect">
            <a:avLst/>
          </a:prstGeom>
          <a:noFill/>
          <a:ln w="9525">
            <a:noFill/>
            <a:miter lim="800000"/>
            <a:headEnd/>
            <a:tailEnd/>
          </a:ln>
        </p:spPr>
        <p:txBody>
          <a:bodyPr vert="horz" wrap="square" lIns="84406" tIns="42203" rIns="84406" bIns="42203" numCol="1" anchor="t" anchorCtr="0" compatLnSpc="1">
            <a:prstTxWarp prst="textNoShape">
              <a:avLst/>
            </a:prstTxWarp>
            <a:spAutoFit/>
          </a:bodyPr>
          <a:lstStyle/>
          <a:p>
            <a:pPr marL="0" marR="0" lvl="0" indent="0" algn="l" defTabSz="957700" rtl="0" eaLnBrk="1" fontAlgn="base" latinLnBrk="0" hangingPunct="1">
              <a:lnSpc>
                <a:spcPct val="80000"/>
              </a:lnSpc>
              <a:spcBef>
                <a:spcPct val="0"/>
              </a:spcBef>
              <a:spcAft>
                <a:spcPct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出典：</a:t>
            </a:r>
            <a:r>
              <a:rPr kumimoji="1" lang="en-US" altLang="ja-JP" sz="646"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UR</a:t>
            </a:r>
            <a:r>
              <a:rPr kumimoji="1" lang="ja-JP" altLang="en-US" sz="646"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都市機構「うめきた</a:t>
            </a:r>
            <a:r>
              <a:rPr kumimoji="1" lang="en-US" altLang="ja-JP" sz="646"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2</a:t>
            </a:r>
            <a:r>
              <a:rPr kumimoji="1" lang="ja-JP" altLang="en-US" sz="646"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期地区開発事業者募集における開発事業者の決定について」</a:t>
            </a:r>
            <a:r>
              <a:rPr kumimoji="1" lang="en-US" altLang="ja-JP" sz="646"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(2018.7)</a:t>
            </a:r>
            <a:endParaRPr kumimoji="1" lang="ja-JP" altLang="en-US" sz="646"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endParaRPr>
          </a:p>
        </p:txBody>
      </p:sp>
      <p:pic>
        <p:nvPicPr>
          <p:cNvPr id="45" name="図 44"/>
          <p:cNvPicPr>
            <a:picLocks noChangeAspect="1"/>
          </p:cNvPicPr>
          <p:nvPr/>
        </p:nvPicPr>
        <p:blipFill>
          <a:blip r:embed="rId8"/>
          <a:stretch>
            <a:fillRect/>
          </a:stretch>
        </p:blipFill>
        <p:spPr>
          <a:xfrm>
            <a:off x="2418019" y="2731262"/>
            <a:ext cx="1860923" cy="1238012"/>
          </a:xfrm>
          <a:prstGeom prst="rect">
            <a:avLst/>
          </a:prstGeom>
        </p:spPr>
      </p:pic>
      <p:pic>
        <p:nvPicPr>
          <p:cNvPr id="46" name="図 45"/>
          <p:cNvPicPr>
            <a:picLocks noChangeAspect="1"/>
          </p:cNvPicPr>
          <p:nvPr/>
        </p:nvPicPr>
        <p:blipFill rotWithShape="1">
          <a:blip r:embed="rId9"/>
          <a:srcRect l="1543" t="5503" r="1474" b="3757"/>
          <a:stretch/>
        </p:blipFill>
        <p:spPr>
          <a:xfrm>
            <a:off x="511923" y="2782483"/>
            <a:ext cx="1728000" cy="869589"/>
          </a:xfrm>
          <a:prstGeom prst="rect">
            <a:avLst/>
          </a:prstGeom>
        </p:spPr>
      </p:pic>
      <p:sp>
        <p:nvSpPr>
          <p:cNvPr id="47" name="Text Box 4"/>
          <p:cNvSpPr txBox="1">
            <a:spLocks noChangeArrowheads="1"/>
          </p:cNvSpPr>
          <p:nvPr/>
        </p:nvSpPr>
        <p:spPr bwMode="auto">
          <a:xfrm>
            <a:off x="746201" y="3635751"/>
            <a:ext cx="1137072" cy="187502"/>
          </a:xfrm>
          <a:prstGeom prst="rect">
            <a:avLst/>
          </a:prstGeom>
          <a:noFill/>
          <a:ln w="9525">
            <a:noFill/>
            <a:miter lim="800000"/>
            <a:headEnd/>
            <a:tailEnd/>
          </a:ln>
        </p:spPr>
        <p:txBody>
          <a:bodyPr vert="horz" wrap="none" lIns="84406" tIns="42203" rIns="84406" bIns="42203" numCol="1" anchor="t" anchorCtr="0" compatLnSpc="1">
            <a:prstTxWarp prst="textNoShape">
              <a:avLst/>
            </a:prstTxWarp>
            <a:spAutoFit/>
          </a:bodyPr>
          <a:lstStyle/>
          <a:p>
            <a:pPr marL="0" marR="0" lvl="0" indent="0" algn="ctr" defTabSz="957700" rtl="0" eaLnBrk="1" fontAlgn="base" latinLnBrk="0" hangingPunct="1">
              <a:lnSpc>
                <a:spcPct val="80000"/>
              </a:lnSpc>
              <a:spcBef>
                <a:spcPct val="0"/>
              </a:spcBef>
              <a:spcAft>
                <a:spcPct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グランフロント大阪</a:t>
            </a:r>
          </a:p>
        </p:txBody>
      </p:sp>
      <p:sp>
        <p:nvSpPr>
          <p:cNvPr id="48" name="Text Box 4"/>
          <p:cNvSpPr txBox="1">
            <a:spLocks noChangeArrowheads="1"/>
          </p:cNvSpPr>
          <p:nvPr/>
        </p:nvSpPr>
        <p:spPr bwMode="auto">
          <a:xfrm>
            <a:off x="2849672" y="4031654"/>
            <a:ext cx="922269" cy="187502"/>
          </a:xfrm>
          <a:prstGeom prst="rect">
            <a:avLst/>
          </a:prstGeom>
          <a:noFill/>
          <a:ln w="9525">
            <a:noFill/>
            <a:miter lim="800000"/>
            <a:headEnd/>
            <a:tailEnd/>
          </a:ln>
        </p:spPr>
        <p:txBody>
          <a:bodyPr vert="horz" wrap="none" lIns="84406" tIns="42203" rIns="84406" bIns="42203" numCol="1" anchor="t" anchorCtr="0" compatLnSpc="1">
            <a:prstTxWarp prst="textNoShape">
              <a:avLst/>
            </a:prstTxWarp>
            <a:spAutoFit/>
          </a:bodyPr>
          <a:lstStyle/>
          <a:p>
            <a:pPr marL="0" marR="0" lvl="0" indent="0" algn="ctr" defTabSz="957700" rtl="0" eaLnBrk="1" fontAlgn="base" latinLnBrk="0" hangingPunct="1">
              <a:lnSpc>
                <a:spcPct val="80000"/>
              </a:lnSpc>
              <a:spcBef>
                <a:spcPct val="0"/>
              </a:spcBef>
              <a:spcAft>
                <a:spcPct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ナレッジプラザ</a:t>
            </a:r>
          </a:p>
        </p:txBody>
      </p:sp>
      <p:pic>
        <p:nvPicPr>
          <p:cNvPr id="49" name="図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3227" y="4412753"/>
            <a:ext cx="1894154" cy="1060726"/>
          </a:xfrm>
          <a:prstGeom prst="rect">
            <a:avLst/>
          </a:prstGeom>
        </p:spPr>
      </p:pic>
      <p:sp>
        <p:nvSpPr>
          <p:cNvPr id="50" name="正方形/長方形 49"/>
          <p:cNvSpPr/>
          <p:nvPr/>
        </p:nvSpPr>
        <p:spPr>
          <a:xfrm>
            <a:off x="2279573" y="5507928"/>
            <a:ext cx="2278542" cy="47590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black"/>
                </a:solidFill>
                <a:effectLst/>
                <a:uLnTx/>
                <a:uFillTx/>
                <a:latin typeface="Meiryo UI"/>
                <a:ea typeface="Meiryo UI"/>
                <a:cs typeface="+mn-cs"/>
              </a:rPr>
              <a:t>ナレッジキャピタル参画企業や研究機関とのコラボレーション実施、グランフロント内に移転拡大したウェアラブルコンピュータ開発企業</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139</a:t>
            </a:fld>
            <a:endParaRPr lang="ja-JP" altLang="en-US"/>
          </a:p>
        </p:txBody>
      </p:sp>
    </p:spTree>
    <p:extLst>
      <p:ext uri="{BB962C8B-B14F-4D97-AF65-F5344CB8AC3E}">
        <p14:creationId xmlns:p14="http://schemas.microsoft.com/office/powerpoint/2010/main" val="3219744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角丸四角形 17"/>
          <p:cNvSpPr/>
          <p:nvPr/>
        </p:nvSpPr>
        <p:spPr>
          <a:xfrm>
            <a:off x="4117985" y="302662"/>
            <a:ext cx="4741260"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小中学校の学力向上に向けた取組み（大阪府）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326884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小中①</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384458" y="774692"/>
            <a:ext cx="84890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70159" y="2537554"/>
            <a:ext cx="84890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　</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フローチャート: 組合せ 15"/>
          <p:cNvSpPr/>
          <p:nvPr/>
        </p:nvSpPr>
        <p:spPr>
          <a:xfrm>
            <a:off x="2178424" y="2122794"/>
            <a:ext cx="5056094" cy="414760"/>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6" name="角丸四角形 15"/>
          <p:cNvSpPr/>
          <p:nvPr/>
        </p:nvSpPr>
        <p:spPr bwMode="auto">
          <a:xfrm>
            <a:off x="384458" y="2845331"/>
            <a:ext cx="8489087" cy="3669769"/>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少人数、習熟度別指導</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少人数、習熟度別指導</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を実施し、児童・生徒の学習支援を促進。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緊急対策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百マス計算、放課後学習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教室</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400</a:t>
            </a:r>
            <a:r>
              <a:rPr kumimoji="1" lang="ja-JP" altLang="en-US" sz="16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へ</a:t>
            </a:r>
            <a:r>
              <a:rPr kumimoji="1" lang="ja-JP" altLang="en-US" sz="1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学習支援アドバイザー配置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おおさか・まなび舎</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などを実施。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重点支援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課題の大きな学校に対する教員の加配などに着手。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府独自の学力・学習状況調査、チャレンジテスト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1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学力などの実態や</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課題の分析検証や高校入学者選抜の評定の公平性担保のために、府</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独自の学力・学習状況調査、チャレンジテストを実施</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年調査において、中学</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年生を悉皆調査しているのは、大阪府と埼玉県のみ。また、市町村別に結果を公表しているのも</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府県のみ。</a:t>
            </a:r>
            <a:endParaRPr kumimoji="1" lang="ja-JP"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角丸四角形 18"/>
          <p:cNvSpPr/>
          <p:nvPr/>
        </p:nvSpPr>
        <p:spPr bwMode="auto">
          <a:xfrm>
            <a:off x="384458" y="1080804"/>
            <a:ext cx="8489087" cy="874995"/>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・学力向上に向けた指導方法の工夫・改善、放課後学習相談室</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など、魅力ある教育活動を展開してきたところだが、全国</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学力調査では、小・中学校ともに、</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全国平均や他都市</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近隣府県等</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を下回る状況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14</a:t>
            </a:fld>
            <a:endParaRPr lang="ja-JP" altLang="en-US"/>
          </a:p>
        </p:txBody>
      </p:sp>
    </p:spTree>
    <p:extLst>
      <p:ext uri="{BB962C8B-B14F-4D97-AF65-F5344CB8AC3E}">
        <p14:creationId xmlns:p14="http://schemas.microsoft.com/office/powerpoint/2010/main" val="2778944326"/>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7346883" cy="376385"/>
          </a:xfrm>
          <a:prstGeom prst="rect">
            <a:avLst/>
          </a:prstGeom>
          <a:noFill/>
        </p:spPr>
        <p:txBody>
          <a:bodyPr wrap="none" rtlCol="0">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５ 主な改革</a:t>
            </a:r>
            <a:r>
              <a:rPr lang="ja-JP" altLang="en-US" sz="1846" dirty="0">
                <a:latin typeface="Meiryo UI" panose="020B0604030504040204" pitchFamily="50" charset="-128"/>
                <a:ea typeface="Meiryo UI" panose="020B0604030504040204" pitchFamily="50" charset="-128"/>
              </a:rPr>
              <a:t>取組み（１）対内投資の促進　</a:t>
            </a:r>
            <a:r>
              <a:rPr lang="ja-JP" altLang="en-US" sz="1846" dirty="0" smtClean="0">
                <a:latin typeface="Meiryo UI" panose="020B0604030504040204" pitchFamily="50" charset="-128"/>
                <a:ea typeface="Meiryo UI" panose="020B0604030504040204" pitchFamily="50" charset="-128"/>
              </a:rPr>
              <a:t>④クラスター</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形成（うめきた）</a:t>
            </a:r>
            <a:endParaRPr kumimoji="1" lang="ja-JP" altLang="en-US" sz="831"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270457" y="943002"/>
            <a:ext cx="8732866"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うめきたにおいて、先端的な医薬品・医療機器開発に向けた環境を整備</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6" name="正方形/長方形 75"/>
          <p:cNvSpPr/>
          <p:nvPr/>
        </p:nvSpPr>
        <p:spPr>
          <a:xfrm>
            <a:off x="95873" y="1316558"/>
            <a:ext cx="4277901" cy="243758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63776" marR="0" lvl="0" indent="-263776" algn="l" defTabSz="9577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うめきたには、</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（独）医薬品医療機器総合機構（</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）関西支部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月に、創薬支援ネットワークの本部機能を担う</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国立研究開発法人日本医療研究開発機構（</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）創薬戦略部西日本統括部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月に開設されるなど、</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大阪・関西における医薬品・医療機器関連産業の振興に向けた環境整備が進行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63776" marR="0" lvl="0" indent="-263776" algn="l" defTabSz="9577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関西支部の機能が拡充され、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月、テレビ会議システムを利用することにより、</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開発初期から治験まで幅広い段階での薬事に関する各種相談が大阪でも可能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となった。さらに、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月、大学・研究機関、中小・ベンチャー企業が行う全ての相談について、テレビ会議システムの利用料を無料とする運用改善を行い、利用の拡大を図っている。</a:t>
            </a:r>
          </a:p>
        </p:txBody>
      </p:sp>
      <p:pic>
        <p:nvPicPr>
          <p:cNvPr id="4" name="図 3" descr="senryaku_saishukensho.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9371" t="26800" r="12727" b="5524"/>
          <a:stretch/>
        </p:blipFill>
        <p:spPr>
          <a:xfrm>
            <a:off x="4428914" y="1308257"/>
            <a:ext cx="4726531" cy="2240223"/>
          </a:xfrm>
          <a:prstGeom prst="rect">
            <a:avLst/>
          </a:prstGeom>
        </p:spPr>
      </p:pic>
      <p:sp>
        <p:nvSpPr>
          <p:cNvPr id="5" name="テキスト ボックス 4"/>
          <p:cNvSpPr txBox="1"/>
          <p:nvPr/>
        </p:nvSpPr>
        <p:spPr>
          <a:xfrm>
            <a:off x="4474062" y="3492230"/>
            <a:ext cx="4484112" cy="2485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出典：大阪バイオ・ヘッドクオーター「大阪バイオ戦略・最終検証」（</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a:t>
            </a:r>
          </a:p>
        </p:txBody>
      </p:sp>
      <p:sp>
        <p:nvSpPr>
          <p:cNvPr id="8" name="テキスト ボックス 7"/>
          <p:cNvSpPr txBox="1"/>
          <p:nvPr/>
        </p:nvSpPr>
        <p:spPr>
          <a:xfrm>
            <a:off x="4048280" y="3771904"/>
            <a:ext cx="4825266" cy="43332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国立研究開発法人日本医療研究開発機構（</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「創薬支援ネットワーク」の本部機能を担う</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AMED</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がグランフロントに開設</a:t>
            </a:r>
            <a:endParaRPr kumimoji="1" lang="ja-JP" altLang="en-US" sz="1108"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6" name="テキスト ボックス 35"/>
          <p:cNvSpPr txBox="1"/>
          <p:nvPr/>
        </p:nvSpPr>
        <p:spPr>
          <a:xfrm>
            <a:off x="19126" y="3784472"/>
            <a:ext cx="4454935" cy="60382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独</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医薬品医療機器総合機構</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(PMDA)</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関西支部</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の開設</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開発初期から治験まで幅広い段階での薬事相談が大阪で可能に。</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0" name="図 9" descr="PMDA関西支部について | 大阪バイオ・ヘッドクオーター - Internet Explorer">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5873" y="4160835"/>
            <a:ext cx="3890861" cy="2161590"/>
          </a:xfrm>
          <a:prstGeom prst="rect">
            <a:avLst/>
          </a:prstGeom>
        </p:spPr>
      </p:pic>
      <p:grpSp>
        <p:nvGrpSpPr>
          <p:cNvPr id="28" name="グループ化 27"/>
          <p:cNvGrpSpPr/>
          <p:nvPr/>
        </p:nvGrpSpPr>
        <p:grpSpPr>
          <a:xfrm>
            <a:off x="270457" y="859933"/>
            <a:ext cx="8873543" cy="5513233"/>
            <a:chOff x="292995" y="669701"/>
            <a:chExt cx="9613005" cy="5972669"/>
          </a:xfrm>
        </p:grpSpPr>
        <p:cxnSp>
          <p:nvCxnSpPr>
            <p:cNvPr id="3" name="直線コネクタ 2"/>
            <p:cNvCxnSpPr/>
            <p:nvPr/>
          </p:nvCxnSpPr>
          <p:spPr>
            <a:xfrm>
              <a:off x="292995" y="669701"/>
              <a:ext cx="9320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descr="000033777.pdf - Adobe Acrobat Reader DC"/>
            <p:cNvPicPr>
              <a:picLocks noChangeAspect="1"/>
            </p:cNvPicPr>
            <p:nvPr/>
          </p:nvPicPr>
          <p:blipFill rotWithShape="1">
            <a:blip r:embed="rId6" cstate="print">
              <a:extLst>
                <a:ext uri="{28A0092B-C50C-407E-A947-70E740481C1C}">
                  <a14:useLocalDpi xmlns:a14="http://schemas.microsoft.com/office/drawing/2010/main" val="0"/>
                </a:ext>
              </a:extLst>
            </a:blip>
            <a:srcRect l="23636" t="31415" r="13147" b="7061"/>
            <a:stretch/>
          </p:blipFill>
          <p:spPr>
            <a:xfrm>
              <a:off x="4450508" y="4231159"/>
              <a:ext cx="4249834" cy="2256549"/>
            </a:xfrm>
            <a:prstGeom prst="rect">
              <a:avLst/>
            </a:prstGeom>
          </p:spPr>
        </p:pic>
        <p:cxnSp>
          <p:nvCxnSpPr>
            <p:cNvPr id="13" name="直線コネクタ 12"/>
            <p:cNvCxnSpPr/>
            <p:nvPr/>
          </p:nvCxnSpPr>
          <p:spPr>
            <a:xfrm flipV="1">
              <a:off x="7629477" y="5666511"/>
              <a:ext cx="539845" cy="7062"/>
            </a:xfrm>
            <a:prstGeom prst="line">
              <a:avLst/>
            </a:prstGeom>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8176143" y="5538292"/>
              <a:ext cx="789709" cy="2322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事業部門</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正方形/長方形 44"/>
            <p:cNvSpPr/>
            <p:nvPr/>
          </p:nvSpPr>
          <p:spPr>
            <a:xfrm>
              <a:off x="8843695" y="6012597"/>
              <a:ext cx="982639" cy="2304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東日本統括部</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20" name="直線コネクタ 19"/>
            <p:cNvCxnSpPr/>
            <p:nvPr/>
          </p:nvCxnSpPr>
          <p:spPr>
            <a:xfrm>
              <a:off x="8700343" y="5794449"/>
              <a:ext cx="312" cy="675624"/>
            </a:xfrm>
            <a:prstGeom prst="line">
              <a:avLst/>
            </a:prstGeom>
          </p:spPr>
          <p:style>
            <a:lnRef idx="1">
              <a:schemeClr val="dk1"/>
            </a:lnRef>
            <a:fillRef idx="0">
              <a:schemeClr val="dk1"/>
            </a:fillRef>
            <a:effectRef idx="0">
              <a:schemeClr val="dk1"/>
            </a:effectRef>
            <a:fontRef idx="minor">
              <a:schemeClr val="tx1"/>
            </a:fontRef>
          </p:style>
        </p:cxnSp>
        <p:sp>
          <p:nvSpPr>
            <p:cNvPr id="50" name="正方形/長方形 49"/>
            <p:cNvSpPr/>
            <p:nvPr/>
          </p:nvSpPr>
          <p:spPr>
            <a:xfrm>
              <a:off x="8843695" y="6369886"/>
              <a:ext cx="982639" cy="2304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西日本統括部</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23" name="直線コネクタ 22"/>
            <p:cNvCxnSpPr/>
            <p:nvPr/>
          </p:nvCxnSpPr>
          <p:spPr>
            <a:xfrm>
              <a:off x="8714507" y="6137561"/>
              <a:ext cx="129521" cy="0"/>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8714506" y="6483923"/>
              <a:ext cx="129521" cy="0"/>
            </a:xfrm>
            <a:prstGeom prst="line">
              <a:avLst/>
            </a:prstGeom>
          </p:spPr>
          <p:style>
            <a:lnRef idx="1">
              <a:schemeClr val="dk1"/>
            </a:lnRef>
            <a:fillRef idx="0">
              <a:schemeClr val="dk1"/>
            </a:fillRef>
            <a:effectRef idx="0">
              <a:schemeClr val="dk1"/>
            </a:effectRef>
            <a:fontRef idx="minor">
              <a:schemeClr val="tx1"/>
            </a:fontRef>
          </p:style>
        </p:cxnSp>
        <p:sp>
          <p:nvSpPr>
            <p:cNvPr id="27" name="楕円 26"/>
            <p:cNvSpPr/>
            <p:nvPr/>
          </p:nvSpPr>
          <p:spPr>
            <a:xfrm>
              <a:off x="8658389" y="6368054"/>
              <a:ext cx="1247611" cy="27431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140</a:t>
            </a:fld>
            <a:endParaRPr lang="ja-JP" altLang="en-US"/>
          </a:p>
        </p:txBody>
      </p:sp>
    </p:spTree>
    <p:extLst>
      <p:ext uri="{BB962C8B-B14F-4D97-AF65-F5344CB8AC3E}">
        <p14:creationId xmlns:p14="http://schemas.microsoft.com/office/powerpoint/2010/main" val="408232429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061822" cy="376385"/>
          </a:xfrm>
          <a:prstGeom prst="rect">
            <a:avLst/>
          </a:prstGeom>
          <a:noFill/>
        </p:spPr>
        <p:txBody>
          <a:bodyPr wrap="none" rtlCol="0">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５ 主な改革</a:t>
            </a:r>
            <a:r>
              <a:rPr lang="ja-JP" altLang="en-US" sz="1846" dirty="0">
                <a:latin typeface="Meiryo UI" panose="020B0604030504040204" pitchFamily="50" charset="-128"/>
                <a:ea typeface="Meiryo UI" panose="020B0604030504040204" pitchFamily="50" charset="-128"/>
              </a:rPr>
              <a:t>取組み（１）対内投資の促進　</a:t>
            </a:r>
            <a:r>
              <a:rPr lang="ja-JP" altLang="en-US" sz="1846" dirty="0" smtClean="0">
                <a:latin typeface="Meiryo UI" panose="020B0604030504040204" pitchFamily="50" charset="-128"/>
                <a:ea typeface="Meiryo UI" panose="020B0604030504040204" pitchFamily="50" charset="-128"/>
              </a:rPr>
              <a:t>⑤クラスター</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形成（中之島４丁目）</a:t>
            </a:r>
            <a:endParaRPr kumimoji="1" lang="ja-JP" altLang="en-US" sz="831"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80669" y="902212"/>
            <a:ext cx="8732866"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中之島</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丁目</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において、</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未来医療の治験から実用化・産業化までを一貫して進める世界に開かれた拠点</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の実現に向けた取組みを推進。</a:t>
            </a:r>
            <a:endParaRPr kumimoji="1" lang="en-US" altLang="ja-JP" sz="1477" b="0" i="0" u="none" strike="sngStrike" kern="1200" cap="none" spc="0" normalizeH="0" baseline="0" noProof="0" dirty="0">
              <a:ln>
                <a:noFill/>
              </a:ln>
              <a:solidFill>
                <a:prstClr val="black"/>
              </a:solidFill>
              <a:effectLst/>
              <a:uLnTx/>
              <a:uFillTx/>
              <a:latin typeface="Meiryo UI"/>
              <a:ea typeface="Meiryo UI"/>
              <a:cs typeface="+mn-cs"/>
            </a:endParaRPr>
          </a:p>
        </p:txBody>
      </p:sp>
      <p:sp>
        <p:nvSpPr>
          <p:cNvPr id="7" name="正方形/長方形 6"/>
          <p:cNvSpPr/>
          <p:nvPr/>
        </p:nvSpPr>
        <p:spPr>
          <a:xfrm>
            <a:off x="386509" y="1498053"/>
            <a:ext cx="8427080" cy="6548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63776" marR="0" lvl="0" indent="-263776" algn="l" defTabSz="9577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月に、大阪府・市、経済界による中之島</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丁目再生医療国際拠点検討協議会にて、未来医療国際拠点基本計画（案）を策定。</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3776" marR="0" lvl="0" indent="-263776" algn="l" defTabSz="9577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大阪府において、拠点運営の核となる「（仮称）未来医療推進機構」の設立準備組織を</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月に設置し、</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月にキックオフ会議、</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月に第</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回会議を開催。</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3776" marR="0" lvl="0" indent="-263776" algn="l" defTabSz="9577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大阪市において、</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月から未来医療国際拠点整備・運営事業に関する開発事業者募集プロポーザルを実施。</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6" name="図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374" y="4222544"/>
            <a:ext cx="4931950" cy="2161740"/>
          </a:xfrm>
          <a:prstGeom prst="rect">
            <a:avLst/>
          </a:prstGeom>
        </p:spPr>
      </p:pic>
      <p:graphicFrame>
        <p:nvGraphicFramePr>
          <p:cNvPr id="10" name="表 9"/>
          <p:cNvGraphicFramePr>
            <a:graphicFrameLocks noGrp="1"/>
          </p:cNvGraphicFramePr>
          <p:nvPr>
            <p:extLst/>
          </p:nvPr>
        </p:nvGraphicFramePr>
        <p:xfrm>
          <a:off x="386508" y="2277690"/>
          <a:ext cx="8402248" cy="1041242"/>
        </p:xfrm>
        <a:graphic>
          <a:graphicData uri="http://schemas.openxmlformats.org/drawingml/2006/table">
            <a:tbl>
              <a:tblPr firstRow="1" bandRow="1">
                <a:tableStyleId>{69CF1AB2-1976-4502-BF36-3FF5EA218861}</a:tableStyleId>
              </a:tblPr>
              <a:tblGrid>
                <a:gridCol w="1468986">
                  <a:extLst>
                    <a:ext uri="{9D8B030D-6E8A-4147-A177-3AD203B41FA5}">
                      <a16:colId xmlns="" xmlns:a16="http://schemas.microsoft.com/office/drawing/2014/main" val="20000"/>
                    </a:ext>
                  </a:extLst>
                </a:gridCol>
                <a:gridCol w="6933262">
                  <a:extLst>
                    <a:ext uri="{9D8B030D-6E8A-4147-A177-3AD203B41FA5}">
                      <a16:colId xmlns="" xmlns:a16="http://schemas.microsoft.com/office/drawing/2014/main" val="20001"/>
                    </a:ext>
                  </a:extLst>
                </a:gridCol>
              </a:tblGrid>
              <a:tr h="408196">
                <a:tc>
                  <a:txBody>
                    <a:bodyPr/>
                    <a:lstStyle/>
                    <a:p>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拠点のコンセプト</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・再生医療をベースに、ゲノム医療や</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の活用等、今後の医療技術の進歩に即応した最先端の</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「未来医療」の産業化</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・国内外の患者への</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「未来医療」の提供により、国際貢献</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 xmlns:a16="http://schemas.microsoft.com/office/drawing/2014/main" val="10000"/>
                  </a:ext>
                </a:extLst>
              </a:tr>
              <a:tr h="393895">
                <a:tc>
                  <a:txBody>
                    <a:bodyPr/>
                    <a:lstStyle/>
                    <a:p>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拠点がめざすビジョン</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日本が世界をリードする環境を有する再生医療をベースに、品質を確保したデータによる信頼性の高い情報・支援基盤を形成することにより、</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オールジャパン体制での未来医療技術の産業化</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その提供による国際貢献</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 xmlns:a16="http://schemas.microsoft.com/office/drawing/2014/main" val="10001"/>
                  </a:ext>
                </a:extLst>
              </a:tr>
              <a:tr h="239151">
                <a:tc>
                  <a:txBody>
                    <a:bodyPr/>
                    <a:lstStyle/>
                    <a:p>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拠点に備える機能など</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0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企業・研究活動の支援、産学連携・起業家等育成、国内外の医療機関とのネットワーク展開　等</a:t>
                      </a:r>
                      <a:endParaRPr kumimoji="1" lang="ja-JP" altLang="en-US" sz="1000" b="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 xmlns:a16="http://schemas.microsoft.com/office/drawing/2014/main" val="10004"/>
                  </a:ext>
                </a:extLst>
              </a:tr>
            </a:tbl>
          </a:graphicData>
        </a:graphic>
      </p:graphicFrame>
      <p:sp>
        <p:nvSpPr>
          <p:cNvPr id="21" name="正方形/長方形 20"/>
          <p:cNvSpPr/>
          <p:nvPr/>
        </p:nvSpPr>
        <p:spPr>
          <a:xfrm>
            <a:off x="4644584" y="3937991"/>
            <a:ext cx="4228961" cy="3106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3231" rIns="33231"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下記のフロア面積、施設形態・施設配置等は、イメージであり、実際の計画は、今後、開発事業者等において決定されるものである。</a:t>
            </a:r>
            <a:endParaRPr kumimoji="1" lang="en-US" altLang="ja-JP" sz="738"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4"/>
          <p:cNvSpPr>
            <a:spLocks noChangeArrowheads="1"/>
          </p:cNvSpPr>
          <p:nvPr/>
        </p:nvSpPr>
        <p:spPr bwMode="auto">
          <a:xfrm>
            <a:off x="5184351" y="3731362"/>
            <a:ext cx="2274278" cy="240540"/>
          </a:xfrm>
          <a:prstGeom prst="rect">
            <a:avLst/>
          </a:prstGeom>
          <a:noFill/>
          <a:ln w="38100">
            <a:noFill/>
            <a:miter lim="800000"/>
            <a:headEnd/>
            <a:tailEnd/>
          </a:ln>
          <a:effectLst/>
          <a:extLst/>
        </p:spPr>
        <p:txBody>
          <a:bodyPr wrap="none" lIns="84398" tIns="76423" rIns="84398" bIns="7642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57700" rtl="0" eaLnBrk="1" fontAlgn="auto" latinLnBrk="0" hangingPunct="1">
              <a:lnSpc>
                <a:spcPct val="100000"/>
              </a:lnSpc>
              <a:spcBef>
                <a:spcPct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拠点の施設構成（断面イメージ）</a:t>
            </a:r>
          </a:p>
        </p:txBody>
      </p:sp>
      <p:sp>
        <p:nvSpPr>
          <p:cNvPr id="23" name="Rectangle 4"/>
          <p:cNvSpPr>
            <a:spLocks noChangeArrowheads="1"/>
          </p:cNvSpPr>
          <p:nvPr/>
        </p:nvSpPr>
        <p:spPr bwMode="auto">
          <a:xfrm>
            <a:off x="3998119" y="6384284"/>
            <a:ext cx="3830319" cy="284552"/>
          </a:xfrm>
          <a:prstGeom prst="rect">
            <a:avLst/>
          </a:prstGeom>
          <a:noFill/>
          <a:ln w="38100">
            <a:noFill/>
            <a:miter lim="800000"/>
            <a:headEnd/>
            <a:tailEnd/>
          </a:ln>
          <a:effectLst/>
          <a:extLst/>
        </p:spPr>
        <p:txBody>
          <a:bodyPr wrap="none" lIns="84398" tIns="76423" rIns="84398" bIns="7642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57700" rtl="0" eaLnBrk="1" fontAlgn="auto" latinLnBrk="0" hangingPunct="1">
              <a:lnSpc>
                <a:spcPct val="100000"/>
              </a:lnSpc>
              <a:spcBef>
                <a:spcPct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出典：「未来医療国際拠点基本計画（案）」（ </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年８月）より抜粋</a:t>
            </a:r>
          </a:p>
        </p:txBody>
      </p:sp>
      <p:pic>
        <p:nvPicPr>
          <p:cNvPr id="24" name="図 23"/>
          <p:cNvPicPr>
            <a:picLocks noChangeAspect="1"/>
          </p:cNvPicPr>
          <p:nvPr/>
        </p:nvPicPr>
        <p:blipFill>
          <a:blip r:embed="rId4"/>
          <a:stretch>
            <a:fillRect/>
          </a:stretch>
        </p:blipFill>
        <p:spPr>
          <a:xfrm>
            <a:off x="280669" y="3850418"/>
            <a:ext cx="3717451" cy="2705092"/>
          </a:xfrm>
          <a:prstGeom prst="rect">
            <a:avLst/>
          </a:prstGeom>
        </p:spPr>
      </p:pic>
      <p:sp>
        <p:nvSpPr>
          <p:cNvPr id="25" name="正方形/長方形 24"/>
          <p:cNvSpPr/>
          <p:nvPr/>
        </p:nvSpPr>
        <p:spPr>
          <a:xfrm rot="19871732">
            <a:off x="797586" y="4674371"/>
            <a:ext cx="1156201" cy="589752"/>
          </a:xfrm>
          <a:prstGeom prst="rect">
            <a:avLst/>
          </a:prstGeom>
          <a:pattFill prst="pct20">
            <a:fgClr>
              <a:srgbClr val="9966FF"/>
            </a:fgClr>
            <a:bgClr>
              <a:schemeClr val="bg1"/>
            </a:bgClr>
          </a:patt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rgbClr val="000000"/>
                </a:solidFill>
                <a:latin typeface="ＭＳ Ｐゴシック"/>
                <a:ea typeface="Meiryo UI"/>
                <a:cs typeface="ＭＳ Ｐゴシック"/>
              </a:rPr>
              <a:t>民間所有地</a:t>
            </a:r>
            <a:endParaRPr lang="ja-JP" altLang="en-US" sz="1292" dirty="0">
              <a:solidFill>
                <a:prstClr val="white"/>
              </a:solidFill>
              <a:latin typeface="ＭＳ Ｐゴシック"/>
              <a:cs typeface="ＭＳ Ｐゴシック"/>
            </a:endParaRPr>
          </a:p>
        </p:txBody>
      </p:sp>
      <p:sp>
        <p:nvSpPr>
          <p:cNvPr id="26" name="正方形/長方形 25"/>
          <p:cNvSpPr/>
          <p:nvPr/>
        </p:nvSpPr>
        <p:spPr>
          <a:xfrm rot="191569">
            <a:off x="2735515" y="4583542"/>
            <a:ext cx="685324" cy="296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tlCol="0" anchor="ctr">
            <a:normAutofit fontScale="92500" lnSpcReduction="20000"/>
          </a:bodyPr>
          <a:lstStyle/>
          <a:p>
            <a:pPr algn="ctr"/>
            <a:r>
              <a:rPr lang="ja-JP" altLang="en-US" sz="1108" dirty="0">
                <a:solidFill>
                  <a:schemeClr val="tx1"/>
                </a:solidFill>
              </a:rPr>
              <a:t>大阪中之島美術館</a:t>
            </a:r>
            <a:endParaRPr lang="en-US" altLang="ja-JP" sz="1108" dirty="0">
              <a:solidFill>
                <a:schemeClr val="tx1"/>
              </a:solidFill>
            </a:endParaRPr>
          </a:p>
          <a:p>
            <a:pPr algn="ctr"/>
            <a:r>
              <a:rPr lang="en-US" altLang="ja-JP" sz="1108" dirty="0">
                <a:solidFill>
                  <a:schemeClr val="tx1"/>
                </a:solidFill>
              </a:rPr>
              <a:t>2021</a:t>
            </a:r>
            <a:r>
              <a:rPr lang="ja-JP" altLang="en-US" sz="1108" dirty="0">
                <a:solidFill>
                  <a:schemeClr val="tx1"/>
                </a:solidFill>
              </a:rPr>
              <a:t>年度開館予定</a:t>
            </a:r>
          </a:p>
        </p:txBody>
      </p:sp>
      <p:sp>
        <p:nvSpPr>
          <p:cNvPr id="27" name="テキスト ボックス 26"/>
          <p:cNvSpPr txBox="1"/>
          <p:nvPr/>
        </p:nvSpPr>
        <p:spPr>
          <a:xfrm rot="19810907">
            <a:off x="1196516" y="5582410"/>
            <a:ext cx="516141" cy="262829"/>
          </a:xfrm>
          <a:prstGeom prst="rect">
            <a:avLst/>
          </a:prstGeom>
          <a:solidFill>
            <a:srgbClr val="FFFFCC"/>
          </a:solidFill>
        </p:spPr>
        <p:txBody>
          <a:bodyPr wrap="square" lIns="33231" rIns="33231" rtlCol="0">
            <a:spAutoFit/>
          </a:bodyPr>
          <a:lstStyle/>
          <a:p>
            <a:r>
              <a:rPr lang="ja-JP" altLang="en-US" sz="1108" dirty="0">
                <a:solidFill>
                  <a:prstClr val="black"/>
                </a:solidFill>
              </a:rPr>
              <a:t>市有地</a:t>
            </a:r>
            <a:endParaRPr lang="ja-JP" altLang="en-US" sz="969" dirty="0">
              <a:solidFill>
                <a:prstClr val="black"/>
              </a:solidFill>
            </a:endParaRPr>
          </a:p>
        </p:txBody>
      </p:sp>
      <p:sp>
        <p:nvSpPr>
          <p:cNvPr id="28" name="テキスト ボックス 27"/>
          <p:cNvSpPr txBox="1"/>
          <p:nvPr/>
        </p:nvSpPr>
        <p:spPr>
          <a:xfrm>
            <a:off x="972322" y="3938442"/>
            <a:ext cx="1063503" cy="291170"/>
          </a:xfrm>
          <a:prstGeom prst="rect">
            <a:avLst/>
          </a:prstGeom>
          <a:noFill/>
        </p:spPr>
        <p:txBody>
          <a:bodyPr wrap="square" rtlCol="0">
            <a:spAutoFit/>
          </a:bodyPr>
          <a:lstStyle/>
          <a:p>
            <a:r>
              <a:rPr lang="ja-JP" altLang="en-US" sz="1292" b="1" dirty="0">
                <a:solidFill>
                  <a:prstClr val="black"/>
                </a:solidFill>
              </a:rPr>
              <a:t>堂島川</a:t>
            </a:r>
          </a:p>
        </p:txBody>
      </p:sp>
      <p:sp>
        <p:nvSpPr>
          <p:cNvPr id="29" name="テキスト ボックス 28"/>
          <p:cNvSpPr txBox="1"/>
          <p:nvPr/>
        </p:nvSpPr>
        <p:spPr>
          <a:xfrm rot="19860000">
            <a:off x="757340" y="4894634"/>
            <a:ext cx="355162" cy="1849171"/>
          </a:xfrm>
          <a:prstGeom prst="rect">
            <a:avLst/>
          </a:prstGeom>
          <a:noFill/>
          <a:ln>
            <a:noFill/>
          </a:ln>
        </p:spPr>
        <p:txBody>
          <a:bodyPr vert="eaVert" wrap="square" rtlCol="0" anchor="ctr">
            <a:spAutoFit/>
          </a:bodyPr>
          <a:lstStyle/>
          <a:p>
            <a:r>
              <a:rPr lang="ja-JP" altLang="en-US" sz="1108" dirty="0">
                <a:solidFill>
                  <a:prstClr val="black"/>
                </a:solidFill>
              </a:rPr>
              <a:t>なにわ筋線新駅（予定）</a:t>
            </a:r>
          </a:p>
        </p:txBody>
      </p:sp>
      <p:sp>
        <p:nvSpPr>
          <p:cNvPr id="30" name="円/楕円 46"/>
          <p:cNvSpPr/>
          <p:nvPr/>
        </p:nvSpPr>
        <p:spPr>
          <a:xfrm rot="19846969">
            <a:off x="1714305" y="4904932"/>
            <a:ext cx="1011184" cy="810603"/>
          </a:xfrm>
          <a:prstGeom prst="ellipse">
            <a:avLst/>
          </a:prstGeom>
          <a:solidFill>
            <a:srgbClr val="6600CC">
              <a:alpha val="4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cxnSp>
        <p:nvCxnSpPr>
          <p:cNvPr id="31" name="直線コネクタ 30"/>
          <p:cNvCxnSpPr/>
          <p:nvPr/>
        </p:nvCxnSpPr>
        <p:spPr>
          <a:xfrm>
            <a:off x="1482862" y="5224240"/>
            <a:ext cx="457499" cy="705970"/>
          </a:xfrm>
          <a:prstGeom prst="line">
            <a:avLst/>
          </a:prstGeom>
        </p:spPr>
        <p:style>
          <a:lnRef idx="1">
            <a:schemeClr val="accent1"/>
          </a:lnRef>
          <a:fillRef idx="0">
            <a:schemeClr val="accent1"/>
          </a:fillRef>
          <a:effectRef idx="0">
            <a:schemeClr val="accent1"/>
          </a:effectRef>
          <a:fontRef idx="minor">
            <a:schemeClr val="tx1"/>
          </a:fontRef>
        </p:style>
      </p:cxnSp>
      <p:sp>
        <p:nvSpPr>
          <p:cNvPr id="32" name="線吹き出し 1 (枠付き) 31"/>
          <p:cNvSpPr/>
          <p:nvPr/>
        </p:nvSpPr>
        <p:spPr>
          <a:xfrm>
            <a:off x="2292626" y="3972189"/>
            <a:ext cx="2141089" cy="412062"/>
          </a:xfrm>
          <a:prstGeom prst="borderCallout1">
            <a:avLst>
              <a:gd name="adj1" fmla="val 114962"/>
              <a:gd name="adj2" fmla="val 10781"/>
              <a:gd name="adj3" fmla="val 233540"/>
              <a:gd name="adj4" fmla="val 2881"/>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15" dirty="0">
                <a:solidFill>
                  <a:schemeClr val="tx1"/>
                </a:solidFill>
              </a:rPr>
              <a:t>未来医療国際拠点候補地</a:t>
            </a:r>
          </a:p>
          <a:p>
            <a:pPr algn="ctr"/>
            <a:r>
              <a:rPr lang="ja-JP" altLang="en-US" sz="1015" dirty="0">
                <a:solidFill>
                  <a:schemeClr val="tx1"/>
                </a:solidFill>
              </a:rPr>
              <a:t>約</a:t>
            </a:r>
            <a:r>
              <a:rPr lang="en-US" altLang="ja-JP" sz="1015" dirty="0">
                <a:solidFill>
                  <a:schemeClr val="tx1"/>
                </a:solidFill>
              </a:rPr>
              <a:t>8,600㎡</a:t>
            </a:r>
            <a:endParaRPr lang="ja-JP" altLang="en-US" sz="1015" dirty="0">
              <a:solidFill>
                <a:schemeClr val="tx1"/>
              </a:solidFill>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141</a:t>
            </a:fld>
            <a:endParaRPr lang="ja-JP" altLang="en-US"/>
          </a:p>
        </p:txBody>
      </p:sp>
    </p:spTree>
    <p:extLst>
      <p:ext uri="{BB962C8B-B14F-4D97-AF65-F5344CB8AC3E}">
        <p14:creationId xmlns:p14="http://schemas.microsoft.com/office/powerpoint/2010/main" val="212040964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6441187"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主な改革取組み</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企業への支援</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強化　①海外展開支援</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70456" y="890802"/>
            <a:ext cx="8603087" cy="774251"/>
          </a:xfrm>
          <a:prstGeom prst="rect">
            <a:avLst/>
          </a:prstGeom>
        </p:spPr>
        <p:txBody>
          <a:bodyPr wrap="square">
            <a:spAutoFit/>
          </a:bodyPr>
          <a:lstStyle/>
          <a:p>
            <a:pPr lvl="0" defTabSz="957700">
              <a:defRPr/>
            </a:pPr>
            <a:r>
              <a:rPr lang="ja-JP" altLang="en-US" sz="1477" dirty="0">
                <a:latin typeface="Meiryo UI"/>
                <a:ea typeface="Meiryo UI"/>
              </a:rPr>
              <a:t>〇大阪府・市は、府内企業と連携した知事・市長のトッププロモーション</a:t>
            </a:r>
            <a:r>
              <a:rPr lang="ja-JP" altLang="en-US" sz="1477" dirty="0" smtClean="0">
                <a:latin typeface="Meiryo UI"/>
                <a:ea typeface="Meiryo UI"/>
              </a:rPr>
              <a:t>をアジア</a:t>
            </a:r>
            <a:r>
              <a:rPr lang="ja-JP" altLang="en-US" sz="1477" dirty="0">
                <a:latin typeface="Meiryo UI"/>
                <a:ea typeface="Meiryo UI"/>
              </a:rPr>
              <a:t>のみならず全世界を視野に入れ</a:t>
            </a:r>
            <a:r>
              <a:rPr lang="ja-JP" altLang="en-US" sz="1477" dirty="0" smtClean="0">
                <a:latin typeface="Meiryo UI"/>
                <a:ea typeface="Meiryo UI"/>
              </a:rPr>
              <a:t>、</a:t>
            </a:r>
            <a:endParaRPr lang="en-US" altLang="ja-JP" sz="1477" dirty="0" smtClean="0">
              <a:latin typeface="Meiryo UI"/>
              <a:ea typeface="Meiryo UI"/>
            </a:endParaRPr>
          </a:p>
          <a:p>
            <a:pPr lvl="0" defTabSz="957700">
              <a:defRPr/>
            </a:pPr>
            <a:r>
              <a:rPr lang="ja-JP" altLang="en-US" sz="1477" dirty="0">
                <a:latin typeface="Meiryo UI"/>
                <a:ea typeface="Meiryo UI"/>
              </a:rPr>
              <a:t>　</a:t>
            </a:r>
            <a:r>
              <a:rPr lang="ja-JP" altLang="en-US" sz="1477" dirty="0" smtClean="0">
                <a:latin typeface="Meiryo UI"/>
                <a:ea typeface="Meiryo UI"/>
              </a:rPr>
              <a:t>大阪</a:t>
            </a:r>
            <a:r>
              <a:rPr lang="ja-JP" altLang="en-US" sz="1477" dirty="0">
                <a:latin typeface="Meiryo UI"/>
                <a:ea typeface="Meiryo UI"/>
              </a:rPr>
              <a:t>の強み等を効果的にアピールできる国・都市</a:t>
            </a:r>
            <a:r>
              <a:rPr lang="ja-JP" altLang="en-US" sz="1477" dirty="0" smtClean="0">
                <a:latin typeface="Meiryo UI"/>
                <a:ea typeface="Meiryo UI"/>
              </a:rPr>
              <a:t>で展開。</a:t>
            </a:r>
            <a:r>
              <a:rPr lang="ja-JP" altLang="en-US" sz="1477" dirty="0">
                <a:latin typeface="Meiryo UI"/>
                <a:ea typeface="Meiryo UI"/>
              </a:rPr>
              <a:t>また、幅広い地域・業種を対象に、ミッション団派遣</a:t>
            </a:r>
            <a:r>
              <a:rPr lang="ja-JP" altLang="en-US" sz="1477" dirty="0" smtClean="0">
                <a:latin typeface="Meiryo UI"/>
                <a:ea typeface="Meiryo UI"/>
              </a:rPr>
              <a:t>、</a:t>
            </a:r>
            <a:endParaRPr lang="en-US" altLang="ja-JP" sz="1477" dirty="0" smtClean="0">
              <a:latin typeface="Meiryo UI"/>
              <a:ea typeface="Meiryo UI"/>
            </a:endParaRPr>
          </a:p>
          <a:p>
            <a:pPr lvl="0" defTabSz="957700">
              <a:defRPr/>
            </a:pPr>
            <a:r>
              <a:rPr lang="ja-JP" altLang="en-US" sz="1477" dirty="0">
                <a:latin typeface="Meiryo UI"/>
                <a:ea typeface="Meiryo UI"/>
              </a:rPr>
              <a:t>　</a:t>
            </a:r>
            <a:r>
              <a:rPr lang="ja-JP" altLang="en-US" sz="1477" dirty="0" smtClean="0">
                <a:latin typeface="Meiryo UI"/>
                <a:ea typeface="Meiryo UI"/>
              </a:rPr>
              <a:t>現地</a:t>
            </a:r>
            <a:r>
              <a:rPr lang="ja-JP" altLang="en-US" sz="1477" dirty="0">
                <a:latin typeface="Meiryo UI"/>
                <a:ea typeface="Meiryo UI"/>
              </a:rPr>
              <a:t>サポート（上海事務所、ビジネスサポートデスク）、府内における国際ビジネス相談等を</a:t>
            </a:r>
            <a:r>
              <a:rPr lang="ja-JP" altLang="en-US" sz="1477" dirty="0" smtClean="0">
                <a:latin typeface="Meiryo UI"/>
                <a:ea typeface="Meiryo UI"/>
              </a:rPr>
              <a:t>実施。</a:t>
            </a:r>
            <a:endParaRPr lang="ja-JP" altLang="en-US" sz="1477" dirty="0">
              <a:latin typeface="Meiryo UI"/>
              <a:ea typeface="Meiryo UI"/>
            </a:endParaRPr>
          </a:p>
        </p:txBody>
      </p:sp>
      <p:sp>
        <p:nvSpPr>
          <p:cNvPr id="71" name="正方形/長方形 70"/>
          <p:cNvSpPr/>
          <p:nvPr/>
        </p:nvSpPr>
        <p:spPr>
          <a:xfrm>
            <a:off x="355686" y="4991754"/>
            <a:ext cx="3960047"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知事・市長海外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トッププロモーション事業の実績</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2" name="表 71"/>
          <p:cNvGraphicFramePr>
            <a:graphicFrameLocks noGrp="1"/>
          </p:cNvGraphicFramePr>
          <p:nvPr>
            <p:extLst/>
          </p:nvPr>
        </p:nvGraphicFramePr>
        <p:xfrm>
          <a:off x="593543" y="5317467"/>
          <a:ext cx="7571164" cy="1280283"/>
        </p:xfrm>
        <a:graphic>
          <a:graphicData uri="http://schemas.openxmlformats.org/drawingml/2006/table">
            <a:tbl>
              <a:tblPr firstRow="1" firstCol="1" bandRow="1"/>
              <a:tblGrid>
                <a:gridCol w="665976">
                  <a:extLst>
                    <a:ext uri="{9D8B030D-6E8A-4147-A177-3AD203B41FA5}">
                      <a16:colId xmlns="" xmlns:a16="http://schemas.microsoft.com/office/drawing/2014/main" val="976017658"/>
                    </a:ext>
                  </a:extLst>
                </a:gridCol>
                <a:gridCol w="6905188">
                  <a:extLst>
                    <a:ext uri="{9D8B030D-6E8A-4147-A177-3AD203B41FA5}">
                      <a16:colId xmlns="" xmlns:a16="http://schemas.microsoft.com/office/drawing/2014/main" val="20000"/>
                    </a:ext>
                  </a:extLst>
                </a:gridCol>
              </a:tblGrid>
              <a:tr h="871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知事</a:t>
                      </a:r>
                      <a:endParaRPr kumimoji="1" lang="en-US" altLang="ja-JP" sz="1100" b="0" i="0" u="none" strike="noStrike" kern="1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2011(H23)</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インドネシア：ものづくり関連企業</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21</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社　　　　　中国：食品サービス関連企業</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13</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社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2012(H24)</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タイ、ミャンマー：ものづくり関連企業</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19</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社　　　インド：製薬・医療機器関連企業</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10</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2013(H25)</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インドネシア：環境・エネルギー関連企業</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11</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2014(H26)</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アラブ首長国連邦、トルコ：家電部品関連企業３社（企業団はトルコのみ）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2015(H27</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フィリピン：ものづくり関連企業</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19</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2016(H28</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アメリカ・カナダ：水素・燃料電池関連企業８社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665691"/>
                  </a:ext>
                </a:extLst>
              </a:tr>
              <a:tr h="2744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市長</a:t>
                      </a:r>
                      <a:endParaRPr kumimoji="1" lang="en-US" altLang="ja-JP" sz="1100" b="0" i="0" u="none" strike="noStrike" kern="1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2016(H28)</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　　アメリカ：ＩｏＴ関連企業</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6</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社 　　シンガポール、ベトナム：ものづくり関連企業</a:t>
                      </a:r>
                      <a:r>
                        <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11</a:t>
                      </a:r>
                      <a:r>
                        <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rPr>
                        <a:t>社</a:t>
                      </a:r>
                      <a:endParaRPr kumimoji="1" lang="en-US" altLang="ja-JP"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75" name="表 74"/>
          <p:cNvGraphicFramePr>
            <a:graphicFrameLocks noGrp="1"/>
          </p:cNvGraphicFramePr>
          <p:nvPr>
            <p:extLst/>
          </p:nvPr>
        </p:nvGraphicFramePr>
        <p:xfrm>
          <a:off x="593543" y="1832832"/>
          <a:ext cx="7963603" cy="3189246"/>
        </p:xfrm>
        <a:graphic>
          <a:graphicData uri="http://schemas.openxmlformats.org/drawingml/2006/table">
            <a:tbl>
              <a:tblPr firstRow="1" bandRow="1">
                <a:tableStyleId>{5940675A-B579-460E-94D1-54222C63F5DA}</a:tableStyleId>
              </a:tblPr>
              <a:tblGrid>
                <a:gridCol w="1212228">
                  <a:extLst>
                    <a:ext uri="{9D8B030D-6E8A-4147-A177-3AD203B41FA5}">
                      <a16:colId xmlns="" xmlns:a16="http://schemas.microsoft.com/office/drawing/2014/main" val="20000"/>
                    </a:ext>
                  </a:extLst>
                </a:gridCol>
                <a:gridCol w="2105618">
                  <a:extLst>
                    <a:ext uri="{9D8B030D-6E8A-4147-A177-3AD203B41FA5}">
                      <a16:colId xmlns="" xmlns:a16="http://schemas.microsoft.com/office/drawing/2014/main" val="20001"/>
                    </a:ext>
                  </a:extLst>
                </a:gridCol>
                <a:gridCol w="2261480">
                  <a:extLst>
                    <a:ext uri="{9D8B030D-6E8A-4147-A177-3AD203B41FA5}">
                      <a16:colId xmlns="" xmlns:a16="http://schemas.microsoft.com/office/drawing/2014/main" val="20002"/>
                    </a:ext>
                  </a:extLst>
                </a:gridCol>
                <a:gridCol w="2384277">
                  <a:extLst>
                    <a:ext uri="{9D8B030D-6E8A-4147-A177-3AD203B41FA5}">
                      <a16:colId xmlns="" xmlns:a16="http://schemas.microsoft.com/office/drawing/2014/main" val="20003"/>
                    </a:ext>
                  </a:extLst>
                </a:gridCol>
              </a:tblGrid>
              <a:tr h="279966">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府市</a:t>
                      </a:r>
                    </a:p>
                  </a:txBody>
                  <a:tcPr marT="36000" marB="36000" anchor="ctr">
                    <a:solidFill>
                      <a:schemeClr val="tx1">
                        <a:lumMod val="75000"/>
                        <a:lumOff val="25000"/>
                      </a:schemeClr>
                    </a:solidFill>
                  </a:tcP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府市連携組織</a:t>
                      </a:r>
                    </a:p>
                  </a:txBody>
                  <a:tcPr marT="36000" marB="36000" anchor="ctr">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大阪府</a:t>
                      </a:r>
                    </a:p>
                  </a:txBody>
                  <a:tcPr marT="36000" marB="36000" anchor="ctr">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大阪市</a:t>
                      </a:r>
                    </a:p>
                  </a:txBody>
                  <a:tcPr marT="36000" marB="36000" anchor="ctr">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 xmlns:a16="http://schemas.microsoft.com/office/drawing/2014/main" val="10015"/>
                  </a:ext>
                </a:extLst>
              </a:tr>
              <a:tr h="171561">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名称</a:t>
                      </a:r>
                    </a:p>
                  </a:txBody>
                  <a:tcPr marT="36000" marB="36000" anchor="ctr">
                    <a:lnB w="12700" cap="flat" cmpd="sng" algn="ctr">
                      <a:solidFill>
                        <a:schemeClr val="tx1"/>
                      </a:solidFill>
                      <a:prstDash val="dash"/>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海外事務所</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大阪ビジネスサポートデスク</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ビジネスパートナー都市</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0000"/>
                  </a:ext>
                </a:extLst>
              </a:tr>
              <a:tr h="682404">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サービス内容</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中国華東地域（上海市、江蘇省、浙江省）における販路開拓支援を中心とした様々なビジネスサポート（企業リストアップ、市場調査など）を実施</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希望条件に合った取引候補先企業のリストアップ、現地ポイント等の出張支援、市場調査等の海外展開支援を有料で実施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アジア太平洋地域における経済ネットワーク構築のための都市提携。自治体リーダーシップの下、民間レベルの国際経済交流を促進し、大阪の中小企業の国際化や活性化を図る</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0001"/>
                  </a:ext>
                </a:extLst>
              </a:tr>
              <a:tr h="388983">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運営形態</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常設・常勤の海外事務所</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現地のネットワークとビジネス経験を持つ現地法人へ委託</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社。下記は各管轄地域）</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現地公的機関との連携</a:t>
                      </a:r>
                      <a:r>
                        <a:rPr kumimoji="1" lang="ja-JP" altLang="en-US" sz="1100" dirty="0" smtClean="0">
                          <a:solidFill>
                            <a:schemeClr val="tx1"/>
                          </a:solidFill>
                          <a:latin typeface="Meiryo UI" panose="020B0604030504040204" pitchFamily="50" charset="-128"/>
                          <a:ea typeface="Meiryo UI" panose="020B0604030504040204" pitchFamily="50" charset="-128"/>
                        </a:rPr>
                        <a:t>協定</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（各国の行政庁や商工会議所等）</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39228912"/>
                  </a:ext>
                </a:extLst>
              </a:tr>
              <a:tr h="388983">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設置地域</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中国</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大阪政府上海事務所</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smtClean="0">
                          <a:solidFill>
                            <a:schemeClr val="tx1"/>
                          </a:solidFill>
                          <a:latin typeface="Meiryo UI" panose="020B0604030504040204" pitchFamily="50" charset="-128"/>
                          <a:ea typeface="Meiryo UI" panose="020B0604030504040204" pitchFamily="50" charset="-128"/>
                        </a:rPr>
                        <a:t>タイ</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バンコク</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フィリピン</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マニラ</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インドネシア</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ジャカルタ</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マレーシア</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クアラルンプール</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ミャンマー</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ヤンゴン</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ホーチミン</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ハノイ</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インド</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チェンナイ</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バンガロール</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ハイデラバート</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ムンバイ</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デリー</a:t>
                      </a:r>
                      <a:r>
                        <a:rPr kumimoji="1" lang="en-US" altLang="ja-JP"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rPr>
                        <a:t>中国</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zh-TW" altLang="en-US" sz="1100" dirty="0" smtClean="0">
                          <a:solidFill>
                            <a:schemeClr val="tx1"/>
                          </a:solidFill>
                          <a:latin typeface="Meiryo UI" panose="020B0604030504040204" pitchFamily="50" charset="-128"/>
                          <a:ea typeface="Meiryo UI" panose="020B0604030504040204" pitchFamily="50" charset="-128"/>
                        </a:rPr>
                        <a:t>上海</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zh-TW" altLang="en-US" sz="1100" dirty="0" smtClean="0">
                          <a:solidFill>
                            <a:schemeClr val="tx1"/>
                          </a:solidFill>
                          <a:latin typeface="Meiryo UI" panose="020B0604030504040204" pitchFamily="50" charset="-128"/>
                          <a:ea typeface="Meiryo UI" panose="020B0604030504040204" pitchFamily="50" charset="-128"/>
                        </a:rPr>
                        <a:t>天津</a:t>
                      </a:r>
                      <a:r>
                        <a:rPr kumimoji="1" lang="ja-JP" altLang="en-US" sz="1100" dirty="0" smtClean="0">
                          <a:solidFill>
                            <a:schemeClr val="tx1"/>
                          </a:solidFill>
                          <a:latin typeface="Meiryo UI" panose="020B0604030504040204" pitchFamily="50" charset="-128"/>
                          <a:ea typeface="Meiryo UI" panose="020B0604030504040204" pitchFamily="50" charset="-128"/>
                        </a:rPr>
                        <a:t>・香港</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韓国</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ソウル</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シンガポール</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タイ</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バンコク</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フィリピン</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マニラ</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インドネシア</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ジャカルタ</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マレーシア</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クアラルンプール</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ベトナム</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ホーチミン・シティ</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インド</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ムンバイ</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オーストラリア</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メルボルン</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ニュージーランド</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オークランド</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smtClean="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21861543"/>
                  </a:ext>
                </a:extLst>
              </a:tr>
            </a:tbl>
          </a:graphicData>
        </a:graphic>
      </p:graphicFrame>
      <p:sp>
        <p:nvSpPr>
          <p:cNvPr id="76" name="正方形/長方形 75"/>
          <p:cNvSpPr/>
          <p:nvPr/>
        </p:nvSpPr>
        <p:spPr>
          <a:xfrm>
            <a:off x="355685" y="1542685"/>
            <a:ext cx="3960047"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大阪府・市による企業への海外展開支援</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142</a:t>
            </a:fld>
            <a:endParaRPr lang="ja-JP" altLang="en-US"/>
          </a:p>
        </p:txBody>
      </p:sp>
    </p:spTree>
    <p:extLst>
      <p:ext uri="{BB962C8B-B14F-4D97-AF65-F5344CB8AC3E}">
        <p14:creationId xmlns:p14="http://schemas.microsoft.com/office/powerpoint/2010/main" val="31427116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7584127"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主な改革取組み</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企業への支援</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強化　②金融</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・技術・創業等の支援</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70456" y="932428"/>
            <a:ext cx="8603087"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〇今後、確実な成長が見込まれるアジアの活力を取り込むため、</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海外</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進出</a:t>
            </a:r>
            <a:r>
              <a:rPr lang="ja-JP" altLang="en-US" sz="1477" b="1" dirty="0" smtClean="0">
                <a:solidFill>
                  <a:prstClr val="black"/>
                </a:solidFill>
                <a:latin typeface="Meiryo UI"/>
                <a:ea typeface="Meiryo UI"/>
              </a:rPr>
              <a:t>な</a:t>
            </a:r>
            <a:r>
              <a:rPr lang="ja-JP" altLang="en-US" sz="1477" b="1" dirty="0">
                <a:solidFill>
                  <a:prstClr val="black"/>
                </a:solidFill>
                <a:latin typeface="Meiryo UI"/>
                <a:ea typeface="Meiryo UI"/>
              </a:rPr>
              <a:t>ど</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新た</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な事業展開を図る大阪</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企業</a:t>
            </a:r>
            <a:endParaRPr kumimoji="1" lang="en-US" altLang="ja-JP" sz="1477" b="1"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b="1" dirty="0">
                <a:solidFill>
                  <a:prstClr val="black"/>
                </a:solidFill>
                <a:latin typeface="Meiryo UI"/>
                <a:ea typeface="Meiryo UI"/>
              </a:rPr>
              <a:t>　</a:t>
            </a:r>
            <a:r>
              <a:rPr kumimoji="1" lang="ja-JP" altLang="en-US" sz="1477" b="1" i="0" u="none" strike="noStrike" kern="1200" cap="none" spc="0" normalizeH="0" baseline="0" noProof="0" dirty="0" err="1" smtClean="0">
                <a:ln>
                  <a:noFill/>
                </a:ln>
                <a:solidFill>
                  <a:prstClr val="black"/>
                </a:solidFill>
                <a:effectLst/>
                <a:uLnTx/>
                <a:uFillTx/>
                <a:latin typeface="Meiryo UI"/>
                <a:ea typeface="Meiryo UI"/>
                <a:cs typeface="+mn-cs"/>
              </a:rPr>
              <a:t>へ</a:t>
            </a:r>
            <a:r>
              <a:rPr kumimoji="1" lang="ja-JP" altLang="en-US" sz="1477" b="1" i="0" u="none" strike="noStrike" kern="1200" cap="none" spc="0" normalizeH="0" baseline="0" noProof="0" dirty="0" err="1">
                <a:ln>
                  <a:noFill/>
                </a:ln>
                <a:solidFill>
                  <a:prstClr val="black"/>
                </a:solidFill>
                <a:effectLst/>
                <a:uLnTx/>
                <a:uFillTx/>
                <a:latin typeface="Meiryo UI"/>
                <a:ea typeface="Meiryo UI"/>
                <a:cs typeface="+mn-cs"/>
              </a:rPr>
              <a:t>の</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支援体制を強化。</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9" name="グループ化 8"/>
          <p:cNvGrpSpPr/>
          <p:nvPr/>
        </p:nvGrpSpPr>
        <p:grpSpPr>
          <a:xfrm>
            <a:off x="582364" y="1504716"/>
            <a:ext cx="7979273" cy="1431156"/>
            <a:chOff x="610624" y="2022310"/>
            <a:chExt cx="8644212" cy="1550419"/>
          </a:xfrm>
        </p:grpSpPr>
        <p:sp>
          <p:nvSpPr>
            <p:cNvPr id="10" name="正方形/長方形 9"/>
            <p:cNvSpPr/>
            <p:nvPr/>
          </p:nvSpPr>
          <p:spPr>
            <a:xfrm>
              <a:off x="610624" y="2072490"/>
              <a:ext cx="8644212" cy="15002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大阪信用保証協会の設立</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lvl="0" defTabSz="957700">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77" b="1" i="0" u="none" strike="noStrike" kern="1200" cap="none" spc="0" normalizeH="0" baseline="0" noProof="0" dirty="0" smtClean="0">
                <a:ln>
                  <a:noFill/>
                </a:ln>
                <a:solidFill>
                  <a:prstClr val="black"/>
                </a:solidFill>
                <a:effectLst/>
                <a:uLnTx/>
                <a:uFillTx/>
                <a:latin typeface="Meiryo UI"/>
                <a:ea typeface="Meiryo UI"/>
                <a:cs typeface="+mn-cs"/>
              </a:endParaRPr>
            </a:p>
            <a:p>
              <a:pPr lvl="0" defTabSz="957700">
                <a:defRPr/>
              </a:pPr>
              <a:r>
                <a:rPr lang="ja-JP" altLang="en-US" sz="1477" b="1" dirty="0">
                  <a:solidFill>
                    <a:prstClr val="black"/>
                  </a:solidFill>
                  <a:latin typeface="Meiryo UI"/>
                  <a:ea typeface="Meiryo UI"/>
                </a:rPr>
                <a:t>　</a:t>
              </a:r>
              <a:r>
                <a:rPr lang="ja-JP" altLang="en-US" sz="1477" dirty="0" smtClean="0">
                  <a:solidFill>
                    <a:prstClr val="black"/>
                  </a:solidFill>
                  <a:latin typeface="Meiryo UI"/>
                  <a:ea typeface="Meiryo UI"/>
                </a:rPr>
                <a:t>大阪府</a:t>
              </a:r>
              <a:r>
                <a:rPr lang="ja-JP" altLang="en-US" sz="1477" dirty="0">
                  <a:solidFill>
                    <a:prstClr val="black"/>
                  </a:solidFill>
                  <a:latin typeface="Meiryo UI"/>
                  <a:ea typeface="Meiryo UI"/>
                </a:rPr>
                <a:t>中小企業信用保証協会と大阪市信用保証協会を統合。</a:t>
              </a:r>
            </a:p>
            <a:p>
              <a:pPr lvl="0" defTabSz="957700">
                <a:defRPr/>
              </a:pPr>
              <a:r>
                <a:rPr lang="ja-JP" altLang="en-US" sz="1477" dirty="0">
                  <a:solidFill>
                    <a:prstClr val="black"/>
                  </a:solidFill>
                  <a:latin typeface="Meiryo UI"/>
                  <a:ea typeface="Meiryo UI"/>
                </a:rPr>
                <a:t>　環境変化に挑戦する中小企業・小規模事業者の成長・経営の</a:t>
              </a:r>
            </a:p>
            <a:p>
              <a:pPr lvl="0" defTabSz="957700">
                <a:defRPr/>
              </a:pPr>
              <a:r>
                <a:rPr lang="ja-JP" altLang="en-US" sz="1477" dirty="0">
                  <a:solidFill>
                    <a:prstClr val="black"/>
                  </a:solidFill>
                  <a:latin typeface="Meiryo UI"/>
                  <a:ea typeface="Meiryo UI"/>
                </a:rPr>
                <a:t>　安定を支援。</a:t>
              </a:r>
            </a:p>
          </p:txBody>
        </p:sp>
        <p:sp>
          <p:nvSpPr>
            <p:cNvPr id="12" name="正方形/長方形 11"/>
            <p:cNvSpPr/>
            <p:nvPr/>
          </p:nvSpPr>
          <p:spPr>
            <a:xfrm>
              <a:off x="610624" y="2022310"/>
              <a:ext cx="1756705" cy="288162"/>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Meiryo UI"/>
                  <a:ea typeface="Meiryo UI"/>
                  <a:cs typeface="+mn-cs"/>
                </a:rPr>
                <a:t>金融支援</a:t>
              </a:r>
            </a:p>
          </p:txBody>
        </p:sp>
      </p:gr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794" y="1694361"/>
            <a:ext cx="2794064" cy="1182859"/>
          </a:xfrm>
          <a:prstGeom prst="rect">
            <a:avLst/>
          </a:prstGeom>
        </p:spPr>
      </p:pic>
      <p:grpSp>
        <p:nvGrpSpPr>
          <p:cNvPr id="14" name="グループ化 13"/>
          <p:cNvGrpSpPr/>
          <p:nvPr/>
        </p:nvGrpSpPr>
        <p:grpSpPr>
          <a:xfrm>
            <a:off x="582364" y="3106254"/>
            <a:ext cx="7979273" cy="1431156"/>
            <a:chOff x="610624" y="2022310"/>
            <a:chExt cx="8644212" cy="1550419"/>
          </a:xfrm>
        </p:grpSpPr>
        <p:sp>
          <p:nvSpPr>
            <p:cNvPr id="16" name="正方形/長方形 15"/>
            <p:cNvSpPr/>
            <p:nvPr/>
          </p:nvSpPr>
          <p:spPr>
            <a:xfrm>
              <a:off x="610624" y="2072490"/>
              <a:ext cx="8644212" cy="15002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大阪産業技術研究所の設立</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77"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dirty="0">
                  <a:solidFill>
                    <a:prstClr val="black"/>
                  </a:solidFill>
                  <a:latin typeface="Meiryo UI"/>
                  <a:ea typeface="Meiryo UI"/>
                </a:rPr>
                <a:t>　</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両研究所</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の強みを融合して生まれる総合力を活かし、</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　大阪</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の経済成長の源泉となる産業技術とものづくりを</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　支える</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知と技術の支援拠点「スーパー公設試」を目指す。</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p:cNvSpPr/>
            <p:nvPr/>
          </p:nvSpPr>
          <p:spPr>
            <a:xfrm>
              <a:off x="610624" y="2022310"/>
              <a:ext cx="1756705" cy="288162"/>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Meiryo UI"/>
                  <a:ea typeface="Meiryo UI"/>
                  <a:cs typeface="+mn-cs"/>
                </a:rPr>
                <a:t>技術支援</a:t>
              </a:r>
            </a:p>
          </p:txBody>
        </p:sp>
      </p:grpSp>
      <p:grpSp>
        <p:nvGrpSpPr>
          <p:cNvPr id="19" name="グループ化 18"/>
          <p:cNvGrpSpPr/>
          <p:nvPr/>
        </p:nvGrpSpPr>
        <p:grpSpPr>
          <a:xfrm>
            <a:off x="582364" y="4621114"/>
            <a:ext cx="7979273" cy="2137073"/>
            <a:chOff x="610624" y="1711952"/>
            <a:chExt cx="8644212" cy="1808640"/>
          </a:xfrm>
        </p:grpSpPr>
        <p:sp>
          <p:nvSpPr>
            <p:cNvPr id="20" name="正方形/長方形 19"/>
            <p:cNvSpPr/>
            <p:nvPr/>
          </p:nvSpPr>
          <p:spPr>
            <a:xfrm>
              <a:off x="610624" y="1792271"/>
              <a:ext cx="8644212" cy="172832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rPr>
                <a:t>大阪</a:t>
              </a:r>
              <a:r>
                <a:rPr kumimoji="1" lang="ja-JP" altLang="en-US" sz="1400" b="1" i="0" u="none" strike="noStrike" kern="1200" cap="none" spc="0" normalizeH="0" baseline="0" noProof="0" dirty="0">
                  <a:ln>
                    <a:noFill/>
                  </a:ln>
                  <a:solidFill>
                    <a:prstClr val="black"/>
                  </a:solidFill>
                  <a:effectLst/>
                  <a:uLnTx/>
                  <a:uFillTx/>
                  <a:latin typeface="Meiryo UI"/>
                  <a:ea typeface="Meiryo UI"/>
                </a:rPr>
                <a:t>産業振興</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rPr>
                <a:t>機構と</a:t>
              </a:r>
              <a:r>
                <a:rPr kumimoji="1" lang="ja-JP" altLang="en-US" sz="1400" b="1" i="0" u="none" strike="noStrike" kern="1200" cap="none" spc="0" normalizeH="0" baseline="0" noProof="0" dirty="0">
                  <a:ln>
                    <a:noFill/>
                  </a:ln>
                  <a:solidFill>
                    <a:prstClr val="black"/>
                  </a:solidFill>
                  <a:effectLst/>
                  <a:uLnTx/>
                  <a:uFillTx/>
                  <a:latin typeface="Meiryo UI"/>
                  <a:ea typeface="Meiryo UI"/>
                </a:rPr>
                <a:t>大阪市都市型産業振興センターの</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rPr>
                <a:t>統合</a:t>
              </a:r>
              <a:r>
                <a:rPr lang="ja-JP" altLang="en-US" sz="1400" b="1" dirty="0">
                  <a:solidFill>
                    <a:prstClr val="black"/>
                  </a:solidFill>
                  <a:latin typeface="Meiryo UI"/>
                  <a:ea typeface="Meiryo UI"/>
                </a:rPr>
                <a:t>（</a:t>
              </a:r>
              <a:r>
                <a:rPr lang="en-US" altLang="ja-JP" sz="1400" b="1" dirty="0" smtClean="0">
                  <a:solidFill>
                    <a:prstClr val="black"/>
                  </a:solidFill>
                  <a:latin typeface="Meiryo UI"/>
                  <a:ea typeface="Meiryo UI"/>
                </a:rPr>
                <a:t>2019</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rPr>
                <a:t>～</a:t>
              </a:r>
              <a:r>
                <a:rPr lang="en-US" altLang="ja-JP" sz="1400" b="1" dirty="0">
                  <a:solidFill>
                    <a:prstClr val="black"/>
                  </a:solidFill>
                  <a:latin typeface="Meiryo UI"/>
                  <a:ea typeface="Meiryo UI"/>
                </a:rPr>
                <a:t>(</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rPr>
                <a:t>予定</a:t>
              </a:r>
              <a:r>
                <a:rPr lang="en-US" altLang="ja-JP" sz="1400" b="1" dirty="0">
                  <a:solidFill>
                    <a:prstClr val="black"/>
                  </a:solidFill>
                  <a:latin typeface="Meiryo UI"/>
                  <a:ea typeface="Meiryo UI"/>
                </a:rPr>
                <a:t>)</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rPr>
                <a:t>）</a:t>
              </a:r>
              <a:endParaRPr kumimoji="1" lang="en-US" altLang="ja-JP" sz="1400" b="1" i="0" u="none" strike="noStrike" kern="1200" cap="none" spc="0" normalizeH="0" baseline="0" noProof="0" dirty="0">
                <a:ln>
                  <a:noFill/>
                </a:ln>
                <a:solidFill>
                  <a:prstClr val="black"/>
                </a:solidFill>
                <a:effectLst/>
                <a:uLnTx/>
                <a:uFillTx/>
                <a:latin typeface="Meiryo UI"/>
                <a:ea typeface="Meiryo UI"/>
              </a:endParaRPr>
            </a:p>
          </p:txBody>
        </p:sp>
        <p:sp>
          <p:nvSpPr>
            <p:cNvPr id="21" name="正方形/長方形 20"/>
            <p:cNvSpPr/>
            <p:nvPr/>
          </p:nvSpPr>
          <p:spPr>
            <a:xfrm>
              <a:off x="610624" y="1711952"/>
              <a:ext cx="1756705" cy="288162"/>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Meiryo UI"/>
                  <a:ea typeface="Meiryo UI"/>
                  <a:cs typeface="+mn-cs"/>
                </a:rPr>
                <a:t>創業・経営・国際支援</a:t>
              </a:r>
            </a:p>
          </p:txBody>
        </p:sp>
        <p:sp>
          <p:nvSpPr>
            <p:cNvPr id="25" name="正方形/長方形 24"/>
            <p:cNvSpPr/>
            <p:nvPr/>
          </p:nvSpPr>
          <p:spPr>
            <a:xfrm>
              <a:off x="739583" y="2010897"/>
              <a:ext cx="5103448" cy="7747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大阪府</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・大阪市それぞれの中小企業支援団体である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両法人を統合し、国際化・事業承継・創業支援の３つを</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柱に、大阪における中小企業支援機能・体制の強化を図る。　　　　　　　　　　　　　　</a:t>
              </a:r>
              <a:endParaRPr kumimoji="1" lang="en-US" altLang="ja-JP" sz="1477" b="0" i="0" u="none" strike="sngStrike" kern="1200" cap="none" spc="0" normalizeH="0" baseline="0" noProof="0" dirty="0">
                <a:ln>
                  <a:noFill/>
                </a:ln>
                <a:solidFill>
                  <a:prstClr val="black"/>
                </a:solidFill>
                <a:effectLst/>
                <a:uLnTx/>
                <a:uFillTx/>
                <a:latin typeface="Meiryo UI"/>
                <a:ea typeface="Meiryo UI"/>
                <a:cs typeface="+mn-cs"/>
              </a:endParaRPr>
            </a:p>
          </p:txBody>
        </p:sp>
      </p:grpSp>
      <p:sp>
        <p:nvSpPr>
          <p:cNvPr id="28" name="正方形/長方形 27"/>
          <p:cNvSpPr/>
          <p:nvPr/>
        </p:nvSpPr>
        <p:spPr>
          <a:xfrm>
            <a:off x="7318507" y="2146864"/>
            <a:ext cx="458291" cy="19628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554"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8.3</a:t>
            </a:r>
            <a:r>
              <a:rPr kumimoji="1" lang="ja-JP" altLang="en-US" sz="554" b="0" i="0" u="none" strike="noStrike" kern="1200" cap="none" spc="0" normalizeH="0" baseline="0" noProof="0" dirty="0">
                <a:ln>
                  <a:noFill/>
                </a:ln>
                <a:solidFill>
                  <a:prstClr val="black"/>
                </a:solidFill>
                <a:effectLst/>
                <a:uLnTx/>
                <a:uFillTx/>
                <a:latin typeface="Meiryo UI"/>
                <a:ea typeface="Meiryo UI"/>
                <a:cs typeface="+mn-cs"/>
              </a:rPr>
              <a:t>万社</a:t>
            </a:r>
          </a:p>
        </p:txBody>
      </p:sp>
      <p:sp>
        <p:nvSpPr>
          <p:cNvPr id="30" name="正方形/長方形 29"/>
          <p:cNvSpPr/>
          <p:nvPr/>
        </p:nvSpPr>
        <p:spPr>
          <a:xfrm>
            <a:off x="6873389" y="2799032"/>
            <a:ext cx="121368" cy="8570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369" b="0" i="0" u="none" strike="noStrike" kern="1200" cap="none" spc="0" normalizeH="0" baseline="0" noProof="0" dirty="0">
                <a:ln>
                  <a:noFill/>
                </a:ln>
                <a:solidFill>
                  <a:prstClr val="black"/>
                </a:solidFill>
                <a:effectLst/>
                <a:uLnTx/>
                <a:uFillTx/>
                <a:latin typeface="Meiryo UI"/>
                <a:ea typeface="Meiryo UI"/>
                <a:cs typeface="+mn-cs"/>
              </a:rPr>
              <a:t>2014</a:t>
            </a:r>
            <a:endParaRPr kumimoji="1" lang="ja-JP" altLang="en-US" sz="369"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図 6"/>
          <p:cNvPicPr>
            <a:picLocks noChangeAspect="1"/>
          </p:cNvPicPr>
          <p:nvPr/>
        </p:nvPicPr>
        <p:blipFill>
          <a:blip r:embed="rId4"/>
          <a:stretch>
            <a:fillRect/>
          </a:stretch>
        </p:blipFill>
        <p:spPr>
          <a:xfrm>
            <a:off x="5375660" y="4966350"/>
            <a:ext cx="3116826" cy="1675082"/>
          </a:xfrm>
          <a:prstGeom prst="rect">
            <a:avLst/>
          </a:prstGeom>
        </p:spPr>
      </p:pic>
      <p:pic>
        <p:nvPicPr>
          <p:cNvPr id="11" name="図 10"/>
          <p:cNvPicPr>
            <a:picLocks noChangeAspect="1"/>
          </p:cNvPicPr>
          <p:nvPr/>
        </p:nvPicPr>
        <p:blipFill>
          <a:blip r:embed="rId5"/>
          <a:stretch>
            <a:fillRect/>
          </a:stretch>
        </p:blipFill>
        <p:spPr>
          <a:xfrm>
            <a:off x="5639778" y="3222950"/>
            <a:ext cx="2190925" cy="1319943"/>
          </a:xfrm>
          <a:prstGeom prst="rect">
            <a:avLst/>
          </a:prstGeom>
        </p:spPr>
      </p:pic>
      <p:sp>
        <p:nvSpPr>
          <p:cNvPr id="68" name="正方形/長方形 67"/>
          <p:cNvSpPr/>
          <p:nvPr/>
        </p:nvSpPr>
        <p:spPr>
          <a:xfrm>
            <a:off x="738020" y="5644190"/>
            <a:ext cx="4866059" cy="1169551"/>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000" b="1" dirty="0" smtClean="0">
                <a:solidFill>
                  <a:schemeClr val="tx1"/>
                </a:solidFill>
                <a:latin typeface="Meiryo UI" panose="020B0604030504040204" pitchFamily="50" charset="-128"/>
                <a:ea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rPr>
              <a:t>期待される効果</a:t>
            </a:r>
            <a:r>
              <a:rPr lang="en-US" altLang="ja-JP" sz="1000" b="1" dirty="0" smtClean="0">
                <a:solidFill>
                  <a:schemeClr val="tx1"/>
                </a:solidFill>
                <a:latin typeface="Meiryo UI" panose="020B0604030504040204" pitchFamily="50" charset="-128"/>
                <a:ea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rPr>
              <a:t>　</a:t>
            </a:r>
            <a:r>
              <a:rPr lang="ja-JP" altLang="en-US" sz="1000" b="1" dirty="0">
                <a:solidFill>
                  <a:schemeClr val="tx1"/>
                </a:solidFill>
                <a:latin typeface="Meiryo UI" panose="020B0604030504040204" pitchFamily="50" charset="-128"/>
                <a:ea typeface="Meiryo UI" panose="020B0604030504040204" pitchFamily="50" charset="-128"/>
              </a:rPr>
              <a:t>府内全域</a:t>
            </a:r>
            <a:r>
              <a:rPr lang="ja-JP" altLang="en-US" sz="1000" b="1" dirty="0" smtClean="0">
                <a:solidFill>
                  <a:schemeClr val="tx1"/>
                </a:solidFill>
                <a:latin typeface="Meiryo UI" panose="020B0604030504040204" pitchFamily="50" charset="-128"/>
                <a:ea typeface="Meiryo UI" panose="020B0604030504040204" pitchFamily="50" charset="-128"/>
              </a:rPr>
              <a:t>で統合</a:t>
            </a:r>
            <a:r>
              <a:rPr lang="ja-JP" altLang="en-US" sz="1000" b="1" dirty="0">
                <a:solidFill>
                  <a:schemeClr val="tx1"/>
                </a:solidFill>
                <a:latin typeface="Meiryo UI" panose="020B0604030504040204" pitchFamily="50" charset="-128"/>
                <a:ea typeface="Meiryo UI" panose="020B0604030504040204" pitchFamily="50" charset="-128"/>
              </a:rPr>
              <a:t>に</a:t>
            </a:r>
            <a:r>
              <a:rPr lang="ja-JP" altLang="en-US" sz="1000" b="1" dirty="0" smtClean="0">
                <a:solidFill>
                  <a:schemeClr val="tx1"/>
                </a:solidFill>
                <a:latin typeface="Meiryo UI" panose="020B0604030504040204" pitchFamily="50" charset="-128"/>
                <a:ea typeface="Meiryo UI" panose="020B0604030504040204" pitchFamily="50" charset="-128"/>
              </a:rPr>
              <a:t>より強化</a:t>
            </a:r>
            <a:r>
              <a:rPr lang="ja-JP" altLang="en-US" sz="1000" b="1" dirty="0">
                <a:solidFill>
                  <a:schemeClr val="tx1"/>
                </a:solidFill>
                <a:latin typeface="Meiryo UI" panose="020B0604030504040204" pitchFamily="50" charset="-128"/>
                <a:ea typeface="Meiryo UI" panose="020B0604030504040204" pitchFamily="50" charset="-128"/>
              </a:rPr>
              <a:t>された企業支援サービスを</a:t>
            </a:r>
            <a:r>
              <a:rPr lang="ja-JP" altLang="en-US" sz="1000" b="1" dirty="0" smtClean="0">
                <a:solidFill>
                  <a:schemeClr val="tx1"/>
                </a:solidFill>
                <a:latin typeface="Meiryo UI" panose="020B0604030504040204" pitchFamily="50" charset="-128"/>
                <a:ea typeface="Meiryo UI" panose="020B0604030504040204" pitchFamily="50" charset="-128"/>
              </a:rPr>
              <a:t>展開</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①</a:t>
            </a:r>
            <a:r>
              <a:rPr lang="ja-JP" altLang="en-US" sz="1000" dirty="0">
                <a:solidFill>
                  <a:schemeClr val="tx1"/>
                </a:solidFill>
                <a:latin typeface="Meiryo UI" panose="020B0604030504040204" pitchFamily="50" charset="-128"/>
                <a:ea typeface="Meiryo UI" panose="020B0604030504040204" pitchFamily="50" charset="-128"/>
              </a:rPr>
              <a:t>ワンストップ化</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　企業</a:t>
            </a:r>
            <a:r>
              <a:rPr lang="ja-JP" altLang="en-US" sz="1000" dirty="0">
                <a:solidFill>
                  <a:schemeClr val="tx1"/>
                </a:solidFill>
                <a:latin typeface="Meiryo UI" panose="020B0604030504040204" pitchFamily="50" charset="-128"/>
                <a:ea typeface="Meiryo UI" panose="020B0604030504040204" pitchFamily="50" charset="-128"/>
              </a:rPr>
              <a:t>にとって分かりやすい統一的な支援メニュー</a:t>
            </a:r>
            <a:r>
              <a:rPr lang="ja-JP" altLang="en-US" sz="1000" dirty="0" smtClean="0">
                <a:solidFill>
                  <a:schemeClr val="tx1"/>
                </a:solidFill>
                <a:latin typeface="Meiryo UI" panose="020B0604030504040204" pitchFamily="50" charset="-128"/>
                <a:ea typeface="Meiryo UI" panose="020B0604030504040204" pitchFamily="50" charset="-128"/>
              </a:rPr>
              <a:t>の提供や</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　　様々</a:t>
            </a:r>
            <a:r>
              <a:rPr lang="ja-JP" altLang="en-US" sz="1000" dirty="0">
                <a:solidFill>
                  <a:schemeClr val="tx1"/>
                </a:solidFill>
                <a:latin typeface="Meiryo UI" panose="020B0604030504040204" pitchFamily="50" charset="-128"/>
                <a:ea typeface="Meiryo UI" panose="020B0604030504040204" pitchFamily="50" charset="-128"/>
              </a:rPr>
              <a:t>な支援機関との連携強化</a:t>
            </a:r>
            <a:r>
              <a:rPr lang="ja-JP" altLang="en-US" sz="1000" dirty="0" smtClean="0">
                <a:solidFill>
                  <a:schemeClr val="tx1"/>
                </a:solidFill>
                <a:latin typeface="Meiryo UI" panose="020B0604030504040204" pitchFamily="50" charset="-128"/>
                <a:ea typeface="Meiryo UI" panose="020B0604030504040204" pitchFamily="50" charset="-128"/>
              </a:rPr>
              <a:t>を通じたワンストップ</a:t>
            </a:r>
            <a:r>
              <a:rPr lang="ja-JP" altLang="en-US" sz="1000" dirty="0">
                <a:solidFill>
                  <a:schemeClr val="tx1"/>
                </a:solidFill>
                <a:latin typeface="Meiryo UI" panose="020B0604030504040204" pitchFamily="50" charset="-128"/>
                <a:ea typeface="Meiryo UI" panose="020B0604030504040204" pitchFamily="50" charset="-128"/>
              </a:rPr>
              <a:t>窓口の開設</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②</a:t>
            </a:r>
            <a:r>
              <a:rPr lang="ja-JP" altLang="en-US" sz="1000" dirty="0">
                <a:solidFill>
                  <a:schemeClr val="tx1"/>
                </a:solidFill>
                <a:latin typeface="Meiryo UI" panose="020B0604030504040204" pitchFamily="50" charset="-128"/>
                <a:ea typeface="Meiryo UI" panose="020B0604030504040204" pitchFamily="50" charset="-128"/>
              </a:rPr>
              <a:t>新たな施策展開</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両法人の既存事業に加え、ユーザーである</a:t>
            </a:r>
            <a:r>
              <a:rPr lang="ja-JP" altLang="en-US" sz="1000" dirty="0" smtClean="0">
                <a:solidFill>
                  <a:schemeClr val="tx1"/>
                </a:solidFill>
                <a:latin typeface="Meiryo UI" panose="020B0604030504040204" pitchFamily="50" charset="-128"/>
                <a:ea typeface="Meiryo UI" panose="020B0604030504040204" pitchFamily="50" charset="-128"/>
              </a:rPr>
              <a:t>企業ニーズ</a:t>
            </a:r>
            <a:r>
              <a:rPr lang="ja-JP" altLang="en-US" sz="1000" dirty="0">
                <a:solidFill>
                  <a:schemeClr val="tx1"/>
                </a:solidFill>
                <a:latin typeface="Meiryo UI" panose="020B0604030504040204" pitchFamily="50" charset="-128"/>
                <a:ea typeface="Meiryo UI" panose="020B0604030504040204" pitchFamily="50" charset="-128"/>
              </a:rPr>
              <a:t>が高い</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　　国際化</a:t>
            </a:r>
            <a:r>
              <a:rPr lang="ja-JP" altLang="en-US" sz="1000" dirty="0">
                <a:solidFill>
                  <a:schemeClr val="tx1"/>
                </a:solidFill>
                <a:latin typeface="Meiryo UI" panose="020B0604030504040204" pitchFamily="50" charset="-128"/>
                <a:ea typeface="Meiryo UI" panose="020B0604030504040204" pitchFamily="50" charset="-128"/>
              </a:rPr>
              <a:t>支援、事業承継支援</a:t>
            </a:r>
            <a:r>
              <a:rPr lang="ja-JP" altLang="en-US" sz="1000" dirty="0" smtClean="0">
                <a:solidFill>
                  <a:schemeClr val="tx1"/>
                </a:solidFill>
                <a:latin typeface="Meiryo UI" panose="020B0604030504040204" pitchFamily="50" charset="-128"/>
                <a:ea typeface="Meiryo UI" panose="020B0604030504040204" pitchFamily="50" charset="-128"/>
              </a:rPr>
              <a:t>、創業･ベンチャー</a:t>
            </a:r>
            <a:r>
              <a:rPr lang="ja-JP" altLang="en-US" sz="1000" dirty="0">
                <a:solidFill>
                  <a:schemeClr val="tx1"/>
                </a:solidFill>
                <a:latin typeface="Meiryo UI" panose="020B0604030504040204" pitchFamily="50" charset="-128"/>
                <a:ea typeface="Meiryo UI" panose="020B0604030504040204" pitchFamily="50" charset="-128"/>
              </a:rPr>
              <a:t>支援を、新法人の柱として</a:t>
            </a:r>
            <a:r>
              <a:rPr lang="ja-JP" altLang="en-US" sz="1000" dirty="0" smtClean="0">
                <a:solidFill>
                  <a:schemeClr val="tx1"/>
                </a:solidFill>
                <a:latin typeface="Meiryo UI" panose="020B0604030504040204" pitchFamily="50" charset="-128"/>
                <a:ea typeface="Meiryo UI" panose="020B0604030504040204" pitchFamily="50" charset="-128"/>
              </a:rPr>
              <a:t>位置づけ</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143</a:t>
            </a:fld>
            <a:endParaRPr lang="ja-JP" altLang="en-US"/>
          </a:p>
        </p:txBody>
      </p:sp>
    </p:spTree>
    <p:extLst>
      <p:ext uri="{BB962C8B-B14F-4D97-AF65-F5344CB8AC3E}">
        <p14:creationId xmlns:p14="http://schemas.microsoft.com/office/powerpoint/2010/main" val="20061449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9" y="495347"/>
            <a:ext cx="5242141"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　成果</a:t>
            </a:r>
            <a:r>
              <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（現時点の到達点・今後の取組みの方向性）</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50110" y="881954"/>
            <a:ext cx="8584707" cy="859659"/>
          </a:xfrm>
          <a:prstGeom prst="rect">
            <a:avLst/>
          </a:prstGeom>
        </p:spPr>
        <p:txBody>
          <a:bodyPr wrap="square">
            <a:spAutoFit/>
          </a:bodyPr>
          <a:lstStyle/>
          <a:p>
            <a:pPr lvl="0" defTabSz="957700">
              <a:defRPr/>
            </a:pPr>
            <a:r>
              <a:rPr kumimoji="1" lang="ja-JP" altLang="en-US" sz="1662" b="0" i="0" u="none" strike="noStrike" kern="1200" cap="none" spc="0" normalizeH="0" baseline="0" noProof="0" dirty="0" smtClean="0">
                <a:ln>
                  <a:noFill/>
                </a:ln>
                <a:effectLst/>
                <a:uLnTx/>
                <a:uFillTx/>
                <a:latin typeface="Meiryo UI"/>
                <a:ea typeface="Meiryo UI"/>
                <a:cs typeface="+mn-cs"/>
              </a:rPr>
              <a:t>〇</a:t>
            </a:r>
            <a:r>
              <a:rPr lang="ja-JP" altLang="en-US" sz="1662" dirty="0">
                <a:latin typeface="Meiryo UI"/>
                <a:ea typeface="Meiryo UI"/>
              </a:rPr>
              <a:t>特区</a:t>
            </a:r>
            <a:r>
              <a:rPr lang="ja-JP" altLang="en-US" sz="1662" dirty="0" smtClean="0">
                <a:latin typeface="Meiryo UI"/>
                <a:ea typeface="Meiryo UI"/>
              </a:rPr>
              <a:t>制度を</a:t>
            </a:r>
            <a:r>
              <a:rPr lang="ja-JP" altLang="en-US" sz="1662" dirty="0">
                <a:latin typeface="Meiryo UI"/>
                <a:ea typeface="Meiryo UI"/>
              </a:rPr>
              <a:t>活用した規制</a:t>
            </a:r>
            <a:r>
              <a:rPr lang="ja-JP" altLang="en-US" sz="1662" dirty="0" smtClean="0">
                <a:latin typeface="Meiryo UI"/>
                <a:ea typeface="Meiryo UI"/>
              </a:rPr>
              <a:t>緩和等や、企業</a:t>
            </a:r>
            <a:r>
              <a:rPr lang="ja-JP" altLang="en-US" sz="1662" dirty="0">
                <a:latin typeface="Meiryo UI"/>
                <a:ea typeface="Meiryo UI"/>
              </a:rPr>
              <a:t>への金融・技術</a:t>
            </a:r>
            <a:r>
              <a:rPr lang="ja-JP" altLang="en-US" sz="1662" dirty="0" smtClean="0">
                <a:latin typeface="Meiryo UI"/>
                <a:ea typeface="Meiryo UI"/>
              </a:rPr>
              <a:t>支援</a:t>
            </a:r>
            <a:r>
              <a:rPr kumimoji="1" lang="ja-JP" altLang="en-US" sz="1662" i="0" u="none" strike="noStrike" kern="1200" cap="none" spc="0" normalizeH="0" baseline="0" noProof="0" dirty="0" smtClean="0">
                <a:ln>
                  <a:noFill/>
                </a:ln>
                <a:effectLst/>
                <a:uLnTx/>
                <a:uFillTx/>
                <a:latin typeface="Meiryo UI"/>
                <a:ea typeface="Meiryo UI"/>
              </a:rPr>
              <a:t>など</a:t>
            </a:r>
            <a:r>
              <a:rPr kumimoji="1" lang="ja-JP" altLang="en-US" sz="1662" i="0" u="none" strike="noStrike" kern="1200" cap="none" spc="0" normalizeH="0" baseline="0" noProof="0" dirty="0">
                <a:ln>
                  <a:noFill/>
                </a:ln>
                <a:effectLst/>
                <a:uLnTx/>
                <a:uFillTx/>
                <a:latin typeface="Meiryo UI"/>
                <a:ea typeface="Meiryo UI"/>
              </a:rPr>
              <a:t>取組み</a:t>
            </a:r>
            <a:r>
              <a:rPr kumimoji="1" lang="ja-JP" altLang="en-US" sz="1662" i="0" u="none" strike="noStrike" kern="1200" cap="none" spc="0" normalizeH="0" baseline="0" noProof="0" dirty="0" smtClean="0">
                <a:ln>
                  <a:noFill/>
                </a:ln>
                <a:effectLst/>
                <a:uLnTx/>
                <a:uFillTx/>
                <a:latin typeface="Meiryo UI"/>
                <a:ea typeface="Meiryo UI"/>
              </a:rPr>
              <a:t>は進</a:t>
            </a:r>
            <a:r>
              <a:rPr lang="ja-JP" altLang="en-US" sz="1662" dirty="0" smtClean="0">
                <a:latin typeface="Meiryo UI"/>
                <a:ea typeface="Meiryo UI"/>
              </a:rPr>
              <a:t>め</a:t>
            </a:r>
            <a:r>
              <a:rPr kumimoji="1" lang="ja-JP" altLang="en-US" sz="1662" i="0" u="none" strike="noStrike" kern="1200" cap="none" spc="0" normalizeH="0" baseline="0" noProof="0" dirty="0" smtClean="0">
                <a:ln>
                  <a:noFill/>
                </a:ln>
                <a:effectLst/>
                <a:uLnTx/>
                <a:uFillTx/>
                <a:latin typeface="Meiryo UI"/>
                <a:ea typeface="Meiryo UI"/>
              </a:rPr>
              <a:t>ているものの、</a:t>
            </a:r>
            <a:endParaRPr kumimoji="1" lang="en-US" altLang="ja-JP" sz="1662" i="0" u="none" strike="noStrike" kern="1200" cap="none" spc="0" normalizeH="0" baseline="0" noProof="0" dirty="0" smtClean="0">
              <a:ln>
                <a:noFill/>
              </a:ln>
              <a:effectLst/>
              <a:uLnTx/>
              <a:uFillTx/>
              <a:latin typeface="Meiryo UI"/>
              <a:ea typeface="Meiryo UI"/>
            </a:endParaRPr>
          </a:p>
          <a:p>
            <a:pPr lvl="0" defTabSz="957700">
              <a:defRPr/>
            </a:pPr>
            <a:r>
              <a:rPr lang="ja-JP" altLang="en-US" sz="1662" b="1" dirty="0">
                <a:latin typeface="Meiryo UI"/>
                <a:ea typeface="Meiryo UI"/>
                <a:cs typeface="+mn-cs"/>
              </a:rPr>
              <a:t>　</a:t>
            </a:r>
            <a:r>
              <a:rPr kumimoji="1" lang="ja-JP" altLang="en-US" sz="1662" b="1" i="0" u="none" strike="noStrike" kern="1200" cap="none" spc="0" normalizeH="0" baseline="0" noProof="0" dirty="0" smtClean="0">
                <a:ln>
                  <a:noFill/>
                </a:ln>
                <a:effectLst/>
                <a:uLnTx/>
                <a:uFillTx/>
                <a:latin typeface="Meiryo UI"/>
                <a:ea typeface="Meiryo UI"/>
                <a:cs typeface="+mn-cs"/>
              </a:rPr>
              <a:t>近畿圏</a:t>
            </a:r>
            <a:r>
              <a:rPr kumimoji="1" lang="ja-JP" altLang="en-US" sz="1662" b="1" i="0" u="none" strike="noStrike" kern="1200" cap="none" spc="0" normalizeH="0" baseline="0" noProof="0" dirty="0">
                <a:ln>
                  <a:noFill/>
                </a:ln>
                <a:effectLst/>
                <a:uLnTx/>
                <a:uFillTx/>
                <a:latin typeface="Meiryo UI"/>
                <a:ea typeface="Meiryo UI"/>
                <a:cs typeface="+mn-cs"/>
              </a:rPr>
              <a:t>の貿易額は伸びておらず、外資系企業</a:t>
            </a:r>
            <a:r>
              <a:rPr kumimoji="1" lang="ja-JP" altLang="en-US" sz="1662" b="1" i="0" u="none" strike="noStrike" kern="1200" cap="none" spc="0" normalizeH="0" baseline="0" noProof="0" dirty="0" smtClean="0">
                <a:ln>
                  <a:noFill/>
                </a:ln>
                <a:effectLst/>
                <a:uLnTx/>
                <a:uFillTx/>
                <a:latin typeface="Meiryo UI"/>
                <a:ea typeface="Meiryo UI"/>
                <a:cs typeface="+mn-cs"/>
              </a:rPr>
              <a:t>の東京</a:t>
            </a:r>
            <a:r>
              <a:rPr kumimoji="1" lang="ja-JP" altLang="en-US" sz="1662" b="1" i="0" u="none" strike="noStrike" kern="1200" cap="none" spc="0" normalizeH="0" baseline="0" noProof="0" dirty="0">
                <a:ln>
                  <a:noFill/>
                </a:ln>
                <a:effectLst/>
                <a:uLnTx/>
                <a:uFillTx/>
                <a:latin typeface="Meiryo UI"/>
                <a:ea typeface="Meiryo UI"/>
                <a:cs typeface="+mn-cs"/>
              </a:rPr>
              <a:t>一極</a:t>
            </a:r>
            <a:r>
              <a:rPr kumimoji="1" lang="ja-JP" altLang="en-US" sz="1662" b="1" i="0" u="none" strike="noStrike" kern="1200" cap="none" spc="0" normalizeH="0" baseline="0" noProof="0" dirty="0" smtClean="0">
                <a:ln>
                  <a:noFill/>
                </a:ln>
                <a:effectLst/>
                <a:uLnTx/>
                <a:uFillTx/>
                <a:latin typeface="Meiryo UI"/>
                <a:ea typeface="Meiryo UI"/>
                <a:cs typeface="+mn-cs"/>
              </a:rPr>
              <a:t>集中の状況</a:t>
            </a:r>
            <a:r>
              <a:rPr lang="ja-JP" altLang="en-US" sz="1662" b="1" dirty="0" smtClean="0">
                <a:latin typeface="Meiryo UI"/>
                <a:ea typeface="Meiryo UI"/>
              </a:rPr>
              <a:t>は顕著であり</a:t>
            </a:r>
            <a:r>
              <a:rPr kumimoji="1" lang="ja-JP" altLang="en-US" sz="1662" b="0" i="0" u="none" strike="noStrike" kern="1200" cap="none" spc="0" normalizeH="0" baseline="0" noProof="0" dirty="0" err="1" smtClean="0">
                <a:ln>
                  <a:noFill/>
                </a:ln>
                <a:effectLst/>
                <a:uLnTx/>
                <a:uFillTx/>
                <a:latin typeface="Meiryo UI"/>
                <a:ea typeface="Meiryo UI"/>
                <a:cs typeface="+mn-cs"/>
              </a:rPr>
              <a:t>、</a:t>
            </a:r>
            <a:endParaRPr kumimoji="1" lang="en-US" altLang="ja-JP" sz="1662" b="0" i="0" u="none" strike="noStrike" kern="1200" cap="none" spc="0" normalizeH="0" baseline="0" noProof="0" dirty="0" smtClean="0">
              <a:ln>
                <a:noFill/>
              </a:ln>
              <a:effectLst/>
              <a:uLnTx/>
              <a:uFillTx/>
              <a:latin typeface="Meiryo UI"/>
              <a:ea typeface="Meiryo UI"/>
              <a:cs typeface="+mn-cs"/>
            </a:endParaRPr>
          </a:p>
          <a:p>
            <a:pPr lvl="0" defTabSz="957700">
              <a:defRPr/>
            </a:pPr>
            <a:r>
              <a:rPr lang="ja-JP" altLang="en-US" sz="1662" dirty="0">
                <a:latin typeface="Meiryo UI"/>
                <a:ea typeface="Meiryo UI"/>
              </a:rPr>
              <a:t>　</a:t>
            </a:r>
            <a:r>
              <a:rPr kumimoji="1" lang="ja-JP" altLang="en-US" sz="1662" b="0" i="0" u="none" strike="noStrike" kern="1200" cap="none" spc="0" normalizeH="0" baseline="0" noProof="0" dirty="0" smtClean="0">
                <a:ln>
                  <a:noFill/>
                </a:ln>
                <a:effectLst/>
                <a:uLnTx/>
                <a:uFillTx/>
                <a:latin typeface="Meiryo UI"/>
                <a:ea typeface="Meiryo UI"/>
                <a:cs typeface="+mn-cs"/>
              </a:rPr>
              <a:t>課題が残る</a:t>
            </a:r>
            <a:r>
              <a:rPr kumimoji="1" lang="ja-JP" altLang="en-US" sz="1662" b="0" i="0" u="none" strike="noStrike" kern="1200" cap="none" spc="0" normalizeH="0" baseline="0" noProof="0" dirty="0">
                <a:ln>
                  <a:noFill/>
                </a:ln>
                <a:effectLst/>
                <a:uLnTx/>
                <a:uFillTx/>
                <a:latin typeface="Meiryo UI"/>
                <a:ea typeface="Meiryo UI"/>
                <a:cs typeface="+mn-cs"/>
              </a:rPr>
              <a:t>状況。</a:t>
            </a:r>
            <a:endParaRPr kumimoji="1" lang="en-US" altLang="ja-JP" sz="1662" b="0" i="0" u="none" strike="noStrike" kern="1200" cap="none" spc="0" normalizeH="0" baseline="0" noProof="0" dirty="0">
              <a:ln>
                <a:noFill/>
              </a:ln>
              <a:effectLst/>
              <a:uLnTx/>
              <a:uFillTx/>
              <a:latin typeface="Meiryo UI"/>
              <a:ea typeface="Meiryo UI"/>
              <a:cs typeface="+mn-cs"/>
            </a:endParaRPr>
          </a:p>
        </p:txBody>
      </p:sp>
      <p:sp>
        <p:nvSpPr>
          <p:cNvPr id="12" name="正方形/長方形 11"/>
          <p:cNvSpPr/>
          <p:nvPr/>
        </p:nvSpPr>
        <p:spPr>
          <a:xfrm>
            <a:off x="535233" y="6155939"/>
            <a:ext cx="8243780" cy="603883"/>
          </a:xfrm>
          <a:prstGeom prst="rect">
            <a:avLst/>
          </a:prstGeom>
        </p:spPr>
        <p:txBody>
          <a:bodyPr wrap="square">
            <a:spAutoFit/>
          </a:bodyPr>
          <a:lstStyle/>
          <a:p>
            <a:pPr lvl="0" defTabSz="957700">
              <a:defRPr/>
            </a:pPr>
            <a:r>
              <a:rPr lang="ja-JP" altLang="en-US" sz="1662" dirty="0" smtClean="0">
                <a:latin typeface="Meiryo UI"/>
                <a:ea typeface="Meiryo UI"/>
              </a:rPr>
              <a:t>⇒今後、</a:t>
            </a:r>
            <a:r>
              <a:rPr lang="ja-JP" altLang="en-US" sz="1662" b="1" dirty="0">
                <a:latin typeface="Meiryo UI"/>
                <a:ea typeface="Meiryo UI"/>
              </a:rPr>
              <a:t>世界で最もビジネスしやすい環境づくり</a:t>
            </a:r>
            <a:r>
              <a:rPr lang="ja-JP" altLang="en-US" sz="1662" dirty="0">
                <a:latin typeface="Meiryo UI"/>
                <a:ea typeface="Meiryo UI"/>
              </a:rPr>
              <a:t>を進めるとともに</a:t>
            </a:r>
            <a:r>
              <a:rPr lang="ja-JP" altLang="en-US" sz="1662" dirty="0" smtClean="0">
                <a:latin typeface="Meiryo UI"/>
                <a:ea typeface="Meiryo UI"/>
              </a:rPr>
              <a:t>、</a:t>
            </a:r>
            <a:r>
              <a:rPr kumimoji="1" lang="ja-JP" altLang="en-US" sz="1662" b="1" i="0" u="none" strike="noStrike" kern="1200" cap="none" spc="0" normalizeH="0" baseline="0" noProof="0" dirty="0" smtClean="0">
                <a:ln>
                  <a:noFill/>
                </a:ln>
                <a:effectLst/>
                <a:uLnTx/>
                <a:uFillTx/>
                <a:latin typeface="Meiryo UI"/>
                <a:ea typeface="Meiryo UI"/>
                <a:cs typeface="+mn-cs"/>
              </a:rPr>
              <a:t>大阪</a:t>
            </a:r>
            <a:r>
              <a:rPr kumimoji="1" lang="ja-JP" altLang="en-US" sz="1662" b="1" i="0" u="none" strike="noStrike" kern="1200" cap="none" spc="0" normalizeH="0" baseline="0" noProof="0" dirty="0">
                <a:ln>
                  <a:noFill/>
                </a:ln>
                <a:effectLst/>
                <a:uLnTx/>
                <a:uFillTx/>
                <a:latin typeface="Meiryo UI"/>
                <a:ea typeface="Meiryo UI"/>
                <a:cs typeface="+mn-cs"/>
              </a:rPr>
              <a:t>企業の海外展開</a:t>
            </a:r>
            <a:r>
              <a:rPr kumimoji="1" lang="ja-JP" altLang="en-US" sz="1662" b="1" i="0" u="none" strike="noStrike" kern="1200" cap="none" spc="0" normalizeH="0" baseline="0" noProof="0" dirty="0" smtClean="0">
                <a:ln>
                  <a:noFill/>
                </a:ln>
                <a:effectLst/>
                <a:uLnTx/>
                <a:uFillTx/>
                <a:latin typeface="Meiryo UI"/>
                <a:ea typeface="Meiryo UI"/>
                <a:cs typeface="+mn-cs"/>
              </a:rPr>
              <a:t>を</a:t>
            </a:r>
            <a:r>
              <a:rPr lang="ja-JP" altLang="en-US" sz="1662" b="1" dirty="0" smtClean="0">
                <a:latin typeface="Meiryo UI"/>
                <a:ea typeface="Meiryo UI"/>
              </a:rPr>
              <a:t>支援</a:t>
            </a:r>
            <a:r>
              <a:rPr lang="ja-JP" altLang="en-US" sz="1662" dirty="0" smtClean="0">
                <a:latin typeface="Meiryo UI"/>
                <a:ea typeface="Meiryo UI"/>
              </a:rPr>
              <a:t>する取組みを推進</a:t>
            </a:r>
            <a:r>
              <a:rPr kumimoji="1" lang="ja-JP" altLang="en-US" sz="1662" b="0" i="0" u="none" strike="noStrike" kern="1200" cap="none" spc="0" normalizeH="0" baseline="0" noProof="0" dirty="0" err="1" smtClean="0">
                <a:ln>
                  <a:noFill/>
                </a:ln>
                <a:effectLst/>
                <a:uLnTx/>
                <a:uFillTx/>
                <a:latin typeface="Meiryo UI"/>
                <a:ea typeface="Meiryo UI"/>
                <a:cs typeface="+mn-cs"/>
              </a:rPr>
              <a:t>。</a:t>
            </a:r>
            <a:endParaRPr kumimoji="1" lang="ja-JP" altLang="en-US" sz="1662" b="0" i="0" u="none" strike="noStrike" kern="1200" cap="none" spc="0" normalizeH="0" baseline="0" noProof="0" dirty="0">
              <a:ln>
                <a:noFill/>
              </a:ln>
              <a:effectLst/>
              <a:uLnTx/>
              <a:uFillTx/>
              <a:latin typeface="Meiryo UI"/>
              <a:ea typeface="Meiryo UI"/>
              <a:cs typeface="+mn-cs"/>
            </a:endParaRPr>
          </a:p>
        </p:txBody>
      </p:sp>
      <p:sp>
        <p:nvSpPr>
          <p:cNvPr id="15" name="テキスト ボックス 14"/>
          <p:cNvSpPr txBox="1"/>
          <p:nvPr/>
        </p:nvSpPr>
        <p:spPr>
          <a:xfrm>
            <a:off x="862045" y="1698552"/>
            <a:ext cx="6807424" cy="429669"/>
          </a:xfrm>
          <a:prstGeom prst="rect">
            <a:avLst/>
          </a:prstGeom>
          <a:noFill/>
        </p:spPr>
        <p:txBody>
          <a:bodyPr wrap="square" rtlCol="0">
            <a:spAutoFit/>
          </a:bodyPr>
          <a:lstStyle/>
          <a:p>
            <a:pPr lvl="0" defTabSz="957700">
              <a:defRPr/>
            </a:pPr>
            <a:r>
              <a:rPr kumimoji="1" lang="ja-JP" altLang="en-US" sz="129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■近畿圏</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貿易</a:t>
            </a:r>
            <a:r>
              <a:rPr kumimoji="1" lang="ja-JP" altLang="en-US" sz="129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概況　</a:t>
            </a:r>
            <a:r>
              <a:rPr kumimoji="1" lang="ja-JP" altLang="en-US"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出典</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：大阪税関「平成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年分　近畿圏　貿易概況・確定値</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「近畿圏」は大阪、京都、兵庫、滋賀、奈良、和歌山の</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159" y="2195103"/>
            <a:ext cx="6921667" cy="1813220"/>
          </a:xfrm>
          <a:prstGeom prst="rect">
            <a:avLst/>
          </a:prstGeom>
        </p:spPr>
      </p:pic>
      <p:sp>
        <p:nvSpPr>
          <p:cNvPr id="28" name="テキスト ボックス 27"/>
          <p:cNvSpPr txBox="1">
            <a:spLocks/>
          </p:cNvSpPr>
          <p:nvPr/>
        </p:nvSpPr>
        <p:spPr>
          <a:xfrm>
            <a:off x="862045" y="4003369"/>
            <a:ext cx="3844796" cy="271219"/>
          </a:xfrm>
          <a:prstGeom prst="rect">
            <a:avLst/>
          </a:prstGeom>
          <a:noFill/>
        </p:spPr>
        <p:txBody>
          <a:bodyPr wrap="square" lIns="36000" tIns="36000" rIns="36000" bIns="36000" rtlCol="0">
            <a:spAutoFit/>
          </a:bodyPr>
          <a:lstStyle/>
          <a:p>
            <a:pPr algn="ctr"/>
            <a:r>
              <a:rPr lang="ja-JP" altLang="en-US" sz="1290" b="1" dirty="0" smtClean="0">
                <a:uFillTx/>
                <a:latin typeface="Meiryo UI" panose="020B0604030504040204" pitchFamily="50" charset="-128"/>
                <a:ea typeface="Meiryo UI" panose="020B0604030504040204" pitchFamily="50" charset="-128"/>
              </a:rPr>
              <a:t>■外資</a:t>
            </a:r>
            <a:r>
              <a:rPr lang="ja-JP" altLang="en-US" sz="1290" b="1" dirty="0">
                <a:uFillTx/>
                <a:latin typeface="Meiryo UI" panose="020B0604030504040204" pitchFamily="50" charset="-128"/>
                <a:ea typeface="Meiryo UI" panose="020B0604030504040204" pitchFamily="50" charset="-128"/>
              </a:rPr>
              <a:t>系企業進出件数</a:t>
            </a:r>
            <a:r>
              <a:rPr lang="ja-JP" altLang="en-US" sz="1290" b="1" dirty="0" smtClean="0">
                <a:uFillTx/>
                <a:latin typeface="Meiryo UI" panose="020B0604030504040204" pitchFamily="50" charset="-128"/>
                <a:ea typeface="Meiryo UI" panose="020B0604030504040204" pitchFamily="50" charset="-128"/>
              </a:rPr>
              <a:t>内訳</a:t>
            </a:r>
            <a:r>
              <a:rPr lang="ja-JP" altLang="en-US" sz="1000" dirty="0" smtClean="0">
                <a:uFillTx/>
                <a:latin typeface="Meiryo UI" panose="020B0604030504040204" pitchFamily="50" charset="-128"/>
                <a:ea typeface="Meiryo UI" panose="020B0604030504040204" pitchFamily="50" charset="-128"/>
              </a:rPr>
              <a:t>（</a:t>
            </a:r>
            <a:r>
              <a:rPr lang="en-US" altLang="ja-JP" sz="1000" dirty="0">
                <a:uFillTx/>
                <a:latin typeface="Meiryo UI" panose="020B0604030504040204" pitchFamily="50" charset="-128"/>
                <a:ea typeface="Meiryo UI" panose="020B0604030504040204" pitchFamily="50" charset="-128"/>
              </a:rPr>
              <a:t>2016</a:t>
            </a:r>
            <a:r>
              <a:rPr lang="ja-JP" altLang="en-US" sz="1000" dirty="0">
                <a:uFillTx/>
                <a:latin typeface="Meiryo UI" panose="020B0604030504040204" pitchFamily="50" charset="-128"/>
                <a:ea typeface="Meiryo UI" panose="020B0604030504040204" pitchFamily="50" charset="-128"/>
              </a:rPr>
              <a:t>年：全国</a:t>
            </a:r>
            <a:r>
              <a:rPr lang="en-US" altLang="ja-JP" sz="1000" dirty="0">
                <a:uFillTx/>
                <a:latin typeface="Meiryo UI" panose="020B0604030504040204" pitchFamily="50" charset="-128"/>
                <a:ea typeface="Meiryo UI" panose="020B0604030504040204" pitchFamily="50" charset="-128"/>
              </a:rPr>
              <a:t>3,158</a:t>
            </a:r>
            <a:r>
              <a:rPr lang="ja-JP" altLang="en-US" sz="1000" dirty="0">
                <a:uFillTx/>
                <a:latin typeface="Meiryo UI" panose="020B0604030504040204" pitchFamily="50" charset="-128"/>
                <a:ea typeface="Meiryo UI" panose="020B0604030504040204" pitchFamily="50" charset="-128"/>
              </a:rPr>
              <a:t>件）</a:t>
            </a:r>
            <a:endParaRPr lang="en-US" altLang="ja-JP" sz="1000" dirty="0">
              <a:uFillTx/>
              <a:latin typeface="Meiryo UI" panose="020B0604030504040204" pitchFamily="50" charset="-128"/>
              <a:ea typeface="Meiryo UI" panose="020B0604030504040204" pitchFamily="50" charset="-128"/>
            </a:endParaRPr>
          </a:p>
        </p:txBody>
      </p:sp>
      <p:graphicFrame>
        <p:nvGraphicFramePr>
          <p:cNvPr id="29" name="グラフ 28"/>
          <p:cNvGraphicFramePr/>
          <p:nvPr>
            <p:extLst/>
          </p:nvPr>
        </p:nvGraphicFramePr>
        <p:xfrm>
          <a:off x="1684546" y="4184249"/>
          <a:ext cx="2449927" cy="23599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表 29"/>
          <p:cNvGraphicFramePr>
            <a:graphicFrameLocks noGrp="1"/>
          </p:cNvGraphicFramePr>
          <p:nvPr>
            <p:extLst/>
          </p:nvPr>
        </p:nvGraphicFramePr>
        <p:xfrm>
          <a:off x="5472758" y="4394195"/>
          <a:ext cx="1653223" cy="1732280"/>
        </p:xfrm>
        <a:graphic>
          <a:graphicData uri="http://schemas.openxmlformats.org/drawingml/2006/table">
            <a:tbl>
              <a:tblPr firstRow="1" bandRow="1">
                <a:tableStyleId>{5940675A-B579-460E-94D1-54222C63F5DA}</a:tableStyleId>
              </a:tblPr>
              <a:tblGrid>
                <a:gridCol w="792480">
                  <a:extLst>
                    <a:ext uri="{9D8B030D-6E8A-4147-A177-3AD203B41FA5}">
                      <a16:colId xmlns="" xmlns:a16="http://schemas.microsoft.com/office/drawing/2014/main" val="20000"/>
                    </a:ext>
                  </a:extLst>
                </a:gridCol>
                <a:gridCol w="860743">
                  <a:extLst>
                    <a:ext uri="{9D8B030D-6E8A-4147-A177-3AD203B41FA5}">
                      <a16:colId xmlns="" xmlns:a16="http://schemas.microsoft.com/office/drawing/2014/main" val="20001"/>
                    </a:ext>
                  </a:extLst>
                </a:gridCol>
              </a:tblGrid>
              <a:tr h="305993">
                <a:tc>
                  <a:txBody>
                    <a:bodyPr/>
                    <a:lstStyle/>
                    <a:p>
                      <a:pPr algn="ctr"/>
                      <a:r>
                        <a:rPr kumimoji="1" lang="ja-JP" altLang="en-US" sz="900" dirty="0">
                          <a:latin typeface="Meiryo UI" panose="020B0604030504040204" pitchFamily="50" charset="-128"/>
                          <a:ea typeface="Meiryo UI" panose="020B0604030504040204" pitchFamily="50" charset="-128"/>
                        </a:rPr>
                        <a:t>外資企業数</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上位５</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総所得金額</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（百万円）</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0"/>
                  </a:ext>
                </a:extLst>
              </a:tr>
              <a:tr h="868868">
                <a:tc>
                  <a:txBody>
                    <a:bodyPr/>
                    <a:lstStyle/>
                    <a:p>
                      <a:pPr>
                        <a:lnSpc>
                          <a:spcPts val="1600"/>
                        </a:lnSpc>
                      </a:pPr>
                      <a:r>
                        <a:rPr kumimoji="1" lang="ja-JP" altLang="en-US" sz="1000" dirty="0">
                          <a:latin typeface="Meiryo UI" panose="020B0604030504040204" pitchFamily="50" charset="-128"/>
                          <a:ea typeface="Meiryo UI" panose="020B0604030504040204" pitchFamily="50" charset="-128"/>
                        </a:rPr>
                        <a:t>東京都</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dirty="0" smtClean="0">
                          <a:latin typeface="Meiryo UI" panose="020B0604030504040204" pitchFamily="50" charset="-128"/>
                          <a:ea typeface="Meiryo UI" panose="020B0604030504040204" pitchFamily="50" charset="-128"/>
                        </a:rPr>
                        <a:t>神奈川県</a:t>
                      </a:r>
                      <a:endParaRPr kumimoji="1" lang="en-US" altLang="ja-JP" sz="1000" dirty="0" smtClean="0">
                        <a:latin typeface="Meiryo UI" panose="020B0604030504040204" pitchFamily="50" charset="-128"/>
                        <a:ea typeface="Meiryo UI" panose="020B0604030504040204" pitchFamily="50" charset="-128"/>
                      </a:endParaRPr>
                    </a:p>
                    <a:p>
                      <a:pPr>
                        <a:lnSpc>
                          <a:spcPts val="1600"/>
                        </a:lnSpc>
                      </a:pPr>
                      <a:r>
                        <a:rPr kumimoji="1" lang="ja-JP" altLang="en-US" sz="1000" dirty="0" smtClean="0">
                          <a:latin typeface="Meiryo UI" panose="020B0604030504040204" pitchFamily="50" charset="-128"/>
                          <a:ea typeface="Meiryo UI" panose="020B0604030504040204" pitchFamily="50" charset="-128"/>
                        </a:rPr>
                        <a:t>兵庫県</a:t>
                      </a:r>
                      <a:endParaRPr kumimoji="1" lang="en-US" altLang="ja-JP" sz="1000" dirty="0" smtClean="0">
                        <a:latin typeface="Meiryo UI" panose="020B0604030504040204" pitchFamily="50" charset="-128"/>
                        <a:ea typeface="Meiryo UI" panose="020B0604030504040204" pitchFamily="50" charset="-128"/>
                      </a:endParaRPr>
                    </a:p>
                    <a:p>
                      <a:pPr>
                        <a:lnSpc>
                          <a:spcPts val="1600"/>
                        </a:lnSpc>
                      </a:pPr>
                      <a:r>
                        <a:rPr kumimoji="1" lang="ja-JP" altLang="en-US" sz="1000" dirty="0" smtClean="0">
                          <a:latin typeface="Meiryo UI" panose="020B0604030504040204" pitchFamily="50" charset="-128"/>
                          <a:ea typeface="Meiryo UI" panose="020B0604030504040204" pitchFamily="50" charset="-128"/>
                        </a:rPr>
                        <a:t>千葉県</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endParaRPr kumimoji="1" lang="en-US" altLang="ja-JP" sz="1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tc>
                <a:tc>
                  <a:txBody>
                    <a:bodyPr/>
                    <a:lstStyle/>
                    <a:p>
                      <a:pPr algn="r">
                        <a:lnSpc>
                          <a:spcPts val="1600"/>
                        </a:lnSpc>
                      </a:pPr>
                      <a:r>
                        <a:rPr kumimoji="1" lang="en-US" altLang="ja-JP" sz="1000" dirty="0">
                          <a:latin typeface="Meiryo UI" panose="020B0604030504040204" pitchFamily="50" charset="-128"/>
                          <a:ea typeface="Meiryo UI" panose="020B0604030504040204" pitchFamily="50" charset="-128"/>
                        </a:rPr>
                        <a:t>552,677</a:t>
                      </a:r>
                    </a:p>
                    <a:p>
                      <a:pPr algn="r">
                        <a:lnSpc>
                          <a:spcPts val="1600"/>
                        </a:lnSpc>
                      </a:pPr>
                      <a:r>
                        <a:rPr kumimoji="1" lang="en-US" altLang="ja-JP" sz="1000" dirty="0" smtClean="0">
                          <a:latin typeface="Meiryo UI" panose="020B0604030504040204" pitchFamily="50" charset="-128"/>
                          <a:ea typeface="Meiryo UI" panose="020B0604030504040204" pitchFamily="50" charset="-128"/>
                        </a:rPr>
                        <a:t>6,847</a:t>
                      </a:r>
                    </a:p>
                    <a:p>
                      <a:pPr algn="r">
                        <a:lnSpc>
                          <a:spcPts val="1600"/>
                        </a:lnSpc>
                      </a:pPr>
                      <a:r>
                        <a:rPr kumimoji="1" lang="en-US" altLang="ja-JP" sz="1000" dirty="0" smtClean="0">
                          <a:latin typeface="Meiryo UI" panose="020B0604030504040204" pitchFamily="50" charset="-128"/>
                          <a:ea typeface="Meiryo UI" panose="020B0604030504040204" pitchFamily="50" charset="-128"/>
                        </a:rPr>
                        <a:t>1,287</a:t>
                      </a:r>
                    </a:p>
                    <a:p>
                      <a:pPr algn="r">
                        <a:lnSpc>
                          <a:spcPts val="1600"/>
                        </a:lnSpc>
                      </a:pPr>
                      <a:r>
                        <a:rPr kumimoji="1" lang="en-US" altLang="ja-JP" sz="1000" dirty="0" smtClean="0">
                          <a:latin typeface="Meiryo UI" panose="020B0604030504040204" pitchFamily="50" charset="-128"/>
                          <a:ea typeface="Meiryo UI" panose="020B0604030504040204" pitchFamily="50" charset="-128"/>
                        </a:rPr>
                        <a:t>1,030</a:t>
                      </a:r>
                      <a:endParaRPr kumimoji="1" lang="en-US" altLang="ja-JP" sz="1000" dirty="0">
                        <a:latin typeface="Meiryo UI" panose="020B0604030504040204" pitchFamily="50" charset="-128"/>
                        <a:ea typeface="Meiryo UI" panose="020B0604030504040204" pitchFamily="50" charset="-128"/>
                      </a:endParaRPr>
                    </a:p>
                    <a:p>
                      <a:pPr algn="r">
                        <a:lnSpc>
                          <a:spcPts val="1600"/>
                        </a:lnSpc>
                      </a:pPr>
                      <a:r>
                        <a:rPr kumimoji="1" lang="en-US" altLang="ja-JP" sz="10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769</a:t>
                      </a:r>
                      <a:endParaRPr kumimoji="1" lang="en-US" altLang="ja-JP" sz="1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1"/>
                  </a:ext>
                </a:extLst>
              </a:tr>
              <a:tr h="195836">
                <a:tc>
                  <a:txBody>
                    <a:bodyPr/>
                    <a:lstStyle/>
                    <a:p>
                      <a:r>
                        <a:rPr kumimoji="1" lang="ja-JP" altLang="en-US" sz="1000" dirty="0">
                          <a:latin typeface="Meiryo UI" panose="020B0604030504040204" pitchFamily="50" charset="-128"/>
                          <a:ea typeface="Meiryo UI" panose="020B0604030504040204" pitchFamily="50" charset="-128"/>
                        </a:rPr>
                        <a:t>全国計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568,389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2"/>
                  </a:ext>
                </a:extLst>
              </a:tr>
            </a:tbl>
          </a:graphicData>
        </a:graphic>
      </p:graphicFrame>
      <p:cxnSp>
        <p:nvCxnSpPr>
          <p:cNvPr id="31" name="直線コネクタ 30"/>
          <p:cNvCxnSpPr/>
          <p:nvPr/>
        </p:nvCxnSpPr>
        <p:spPr>
          <a:xfrm flipV="1">
            <a:off x="2026683" y="5223846"/>
            <a:ext cx="290383" cy="18125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a:spLocks/>
          </p:cNvSpPr>
          <p:nvPr/>
        </p:nvSpPr>
        <p:spPr>
          <a:xfrm>
            <a:off x="5004223" y="4009973"/>
            <a:ext cx="2700220" cy="271219"/>
          </a:xfrm>
          <a:prstGeom prst="rect">
            <a:avLst/>
          </a:prstGeom>
          <a:noFill/>
        </p:spPr>
        <p:txBody>
          <a:bodyPr wrap="square" lIns="36000" tIns="36000" rIns="36000" bIns="36000" rtlCol="0">
            <a:spAutoFit/>
          </a:bodyPr>
          <a:lstStyle/>
          <a:p>
            <a:pPr algn="ctr"/>
            <a:r>
              <a:rPr lang="ja-JP" altLang="en-US" sz="1290" b="1" dirty="0" smtClean="0">
                <a:uFillTx/>
                <a:latin typeface="Meiryo UI" panose="020B0604030504040204" pitchFamily="50" charset="-128"/>
                <a:ea typeface="Meiryo UI" panose="020B0604030504040204" pitchFamily="50" charset="-128"/>
              </a:rPr>
              <a:t>■外国</a:t>
            </a:r>
            <a:r>
              <a:rPr lang="ja-JP" altLang="en-US" sz="1290" b="1" dirty="0">
                <a:uFillTx/>
                <a:latin typeface="Meiryo UI" panose="020B0604030504040204" pitchFamily="50" charset="-128"/>
                <a:ea typeface="Meiryo UI" panose="020B0604030504040204" pitchFamily="50" charset="-128"/>
              </a:rPr>
              <a:t>法人の総所得</a:t>
            </a:r>
            <a:r>
              <a:rPr lang="ja-JP" altLang="en-US" sz="1290" b="1" dirty="0" smtClean="0">
                <a:uFillTx/>
                <a:latin typeface="Meiryo UI" panose="020B0604030504040204" pitchFamily="50" charset="-128"/>
                <a:ea typeface="Meiryo UI" panose="020B0604030504040204" pitchFamily="50" charset="-128"/>
              </a:rPr>
              <a:t>金額</a:t>
            </a:r>
            <a:r>
              <a:rPr lang="ja-JP" altLang="en-US" sz="1000" dirty="0" smtClean="0">
                <a:uFillTx/>
                <a:latin typeface="Meiryo UI" panose="020B0604030504040204" pitchFamily="50" charset="-128"/>
                <a:ea typeface="Meiryo UI" panose="020B0604030504040204" pitchFamily="50" charset="-128"/>
              </a:rPr>
              <a:t>（</a:t>
            </a:r>
            <a:r>
              <a:rPr lang="en-US" altLang="ja-JP" sz="1000" dirty="0">
                <a:uFillTx/>
                <a:latin typeface="Meiryo UI" panose="020B0604030504040204" pitchFamily="50" charset="-128"/>
                <a:ea typeface="Meiryo UI" panose="020B0604030504040204" pitchFamily="50" charset="-128"/>
              </a:rPr>
              <a:t>2016</a:t>
            </a:r>
            <a:r>
              <a:rPr lang="ja-JP" altLang="en-US" sz="1000" dirty="0">
                <a:uFillTx/>
                <a:latin typeface="Meiryo UI" panose="020B0604030504040204" pitchFamily="50" charset="-128"/>
                <a:ea typeface="Meiryo UI" panose="020B0604030504040204" pitchFamily="50" charset="-128"/>
              </a:rPr>
              <a:t>年）</a:t>
            </a:r>
            <a:endParaRPr lang="en-US" altLang="ja-JP" sz="1000" dirty="0">
              <a:uFillTx/>
              <a:latin typeface="Meiryo UI" panose="020B0604030504040204" pitchFamily="50" charset="-128"/>
              <a:ea typeface="Meiryo UI" panose="020B0604030504040204" pitchFamily="50" charset="-128"/>
            </a:endParaRPr>
          </a:p>
        </p:txBody>
      </p:sp>
      <p:sp>
        <p:nvSpPr>
          <p:cNvPr id="33" name="正方形/長方形 32"/>
          <p:cNvSpPr>
            <a:spLocks/>
          </p:cNvSpPr>
          <p:nvPr/>
        </p:nvSpPr>
        <p:spPr>
          <a:xfrm>
            <a:off x="3491952" y="5699182"/>
            <a:ext cx="1492716" cy="369332"/>
          </a:xfrm>
          <a:prstGeom prst="rect">
            <a:avLst/>
          </a:prstGeom>
        </p:spPr>
        <p:txBody>
          <a:bodyPr wrap="none">
            <a:spAutoFit/>
          </a:bodyPr>
          <a:lstStyle/>
          <a:p>
            <a:r>
              <a:rPr lang="ja-JP" altLang="en-US" sz="900" dirty="0">
                <a:uFillTx/>
                <a:latin typeface="Meiryo UI" panose="020B0604030504040204" pitchFamily="50" charset="-128"/>
                <a:ea typeface="Meiryo UI" panose="020B0604030504040204" pitchFamily="50" charset="-128"/>
              </a:rPr>
              <a:t>出典： 東洋経済</a:t>
            </a:r>
            <a:r>
              <a:rPr lang="ja-JP" altLang="en-US" sz="900" dirty="0" smtClean="0">
                <a:uFillTx/>
                <a:latin typeface="Meiryo UI" panose="020B0604030504040204" pitchFamily="50" charset="-128"/>
                <a:ea typeface="Meiryo UI" panose="020B0604030504040204" pitchFamily="50" charset="-128"/>
              </a:rPr>
              <a:t>新報社</a:t>
            </a:r>
            <a:endParaRPr lang="en-US" altLang="ja-JP" sz="900" dirty="0" smtClean="0">
              <a:uFillTx/>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dirty="0" smtClean="0">
                <a:uFillTx/>
                <a:latin typeface="Meiryo UI" panose="020B0604030504040204" pitchFamily="50" charset="-128"/>
                <a:ea typeface="Meiryo UI" panose="020B0604030504040204" pitchFamily="50" charset="-128"/>
              </a:rPr>
              <a:t>「</a:t>
            </a:r>
            <a:r>
              <a:rPr lang="ja-JP" altLang="en-US" sz="900" dirty="0">
                <a:uFillTx/>
                <a:latin typeface="Meiryo UI" panose="020B0604030504040204" pitchFamily="50" charset="-128"/>
                <a:ea typeface="Meiryo UI" panose="020B0604030504040204" pitchFamily="50" charset="-128"/>
              </a:rPr>
              <a:t>外資系企業総覧」</a:t>
            </a:r>
            <a:endParaRPr lang="ja-JP" altLang="en-US" sz="900" dirty="0">
              <a:uFillTx/>
            </a:endParaRPr>
          </a:p>
        </p:txBody>
      </p:sp>
      <p:sp>
        <p:nvSpPr>
          <p:cNvPr id="34" name="正方形/長方形 33"/>
          <p:cNvSpPr>
            <a:spLocks/>
          </p:cNvSpPr>
          <p:nvPr/>
        </p:nvSpPr>
        <p:spPr>
          <a:xfrm>
            <a:off x="7201175" y="5837682"/>
            <a:ext cx="1492716" cy="230832"/>
          </a:xfrm>
          <a:prstGeom prst="rect">
            <a:avLst/>
          </a:prstGeom>
        </p:spPr>
        <p:txBody>
          <a:bodyPr wrap="none">
            <a:spAutoFit/>
          </a:bodyPr>
          <a:lstStyle/>
          <a:p>
            <a:r>
              <a:rPr lang="ja-JP" altLang="en-US" sz="900" dirty="0">
                <a:uFillTx/>
                <a:latin typeface="Meiryo UI" panose="020B0604030504040204" pitchFamily="50" charset="-128"/>
                <a:ea typeface="Meiryo UI" panose="020B0604030504040204" pitchFamily="50" charset="-128"/>
              </a:rPr>
              <a:t>出典： 国税庁「統計年報」</a:t>
            </a:r>
            <a:endParaRPr lang="ja-JP" altLang="en-US" sz="900" dirty="0">
              <a:uFillTx/>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144</a:t>
            </a:fld>
            <a:endParaRPr lang="ja-JP" altLang="en-US"/>
          </a:p>
        </p:txBody>
      </p:sp>
    </p:spTree>
    <p:extLst>
      <p:ext uri="{BB962C8B-B14F-4D97-AF65-F5344CB8AC3E}">
        <p14:creationId xmlns:p14="http://schemas.microsoft.com/office/powerpoint/2010/main" val="2355584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117985" y="302662"/>
            <a:ext cx="4741260"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小中学校の学力向上に向けた取組み（大阪府）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小中①</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370159" y="826031"/>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　年表＞</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34" y="1159208"/>
            <a:ext cx="6896100"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15</a:t>
            </a:fld>
            <a:endParaRPr lang="ja-JP" altLang="en-US"/>
          </a:p>
        </p:txBody>
      </p:sp>
    </p:spTree>
    <p:extLst>
      <p:ext uri="{BB962C8B-B14F-4D97-AF65-F5344CB8AC3E}">
        <p14:creationId xmlns:p14="http://schemas.microsoft.com/office/powerpoint/2010/main" val="3284411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99235" y="1126937"/>
            <a:ext cx="15952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小学生</a:t>
            </a:r>
            <a:endParaRPr kumimoji="1" lang="ja-JP" altLang="en-US" sz="16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 name="テキスト ボックス 21"/>
          <p:cNvSpPr txBox="1"/>
          <p:nvPr/>
        </p:nvSpPr>
        <p:spPr>
          <a:xfrm>
            <a:off x="763924" y="1184713"/>
            <a:ext cx="2830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国語</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（知識）の全国に対する割合</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 name="テキスト ボックス 22"/>
          <p:cNvSpPr txBox="1"/>
          <p:nvPr/>
        </p:nvSpPr>
        <p:spPr>
          <a:xfrm>
            <a:off x="4818528" y="1201388"/>
            <a:ext cx="28249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算数</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（知識）の全国に対する割合</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テキスト ボックス 23"/>
          <p:cNvSpPr txBox="1"/>
          <p:nvPr/>
        </p:nvSpPr>
        <p:spPr>
          <a:xfrm>
            <a:off x="853273" y="4001450"/>
            <a:ext cx="27638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国語</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（知識）の全国に対する割合</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テキスト ボックス 24"/>
          <p:cNvSpPr txBox="1"/>
          <p:nvPr/>
        </p:nvSpPr>
        <p:spPr>
          <a:xfrm>
            <a:off x="4629149" y="4001450"/>
            <a:ext cx="27903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数学</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（知識）の全国に対する割合</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 name="テキスト ボックス 26"/>
          <p:cNvSpPr txBox="1"/>
          <p:nvPr/>
        </p:nvSpPr>
        <p:spPr>
          <a:xfrm>
            <a:off x="99235" y="3966292"/>
            <a:ext cx="15952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中学生</a:t>
            </a:r>
            <a:endParaRPr kumimoji="1" lang="ja-JP" altLang="en-US" sz="16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 name="テキスト ボックス 27"/>
          <p:cNvSpPr txBox="1"/>
          <p:nvPr/>
        </p:nvSpPr>
        <p:spPr>
          <a:xfrm>
            <a:off x="6406435" y="985944"/>
            <a:ext cx="60744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全国学力・学習状況調査　平均正答率対全国比</a:t>
            </a:r>
            <a:r>
              <a:rPr kumimoji="1" lang="en-US" altLang="ja-JP" sz="8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117984" y="302662"/>
            <a:ext cx="4741261"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小中学校の学力向上に向けた取組み（大阪府）</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9" name="直線コネクタ 18"/>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99235" y="673073"/>
            <a:ext cx="84890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学力調査において、全国平均は下回っているが、改善しつつある状況。</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小中①</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6" name="グラフ 25"/>
          <p:cNvGraphicFramePr>
            <a:graphicFrameLocks/>
          </p:cNvGraphicFramePr>
          <p:nvPr>
            <p:extLst/>
          </p:nvPr>
        </p:nvGraphicFramePr>
        <p:xfrm>
          <a:off x="214944" y="1530091"/>
          <a:ext cx="4284000" cy="24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グラフ 28"/>
          <p:cNvGraphicFramePr>
            <a:graphicFrameLocks/>
          </p:cNvGraphicFramePr>
          <p:nvPr>
            <p:extLst/>
          </p:nvPr>
        </p:nvGraphicFramePr>
        <p:xfrm>
          <a:off x="4498944" y="1538024"/>
          <a:ext cx="4284000" cy="24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p:cNvGraphicFramePr>
            <a:graphicFrameLocks/>
          </p:cNvGraphicFramePr>
          <p:nvPr>
            <p:extLst/>
          </p:nvPr>
        </p:nvGraphicFramePr>
        <p:xfrm>
          <a:off x="214944" y="4357647"/>
          <a:ext cx="4284000" cy="24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グラフ 30"/>
          <p:cNvGraphicFramePr>
            <a:graphicFrameLocks/>
          </p:cNvGraphicFramePr>
          <p:nvPr>
            <p:extLst/>
          </p:nvPr>
        </p:nvGraphicFramePr>
        <p:xfrm>
          <a:off x="4498944" y="4359062"/>
          <a:ext cx="4284000" cy="24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スライド番号プレースホルダー 3"/>
          <p:cNvSpPr>
            <a:spLocks noGrp="1"/>
          </p:cNvSpPr>
          <p:nvPr>
            <p:ph type="sldNum" sz="quarter" idx="12"/>
          </p:nvPr>
        </p:nvSpPr>
        <p:spPr/>
        <p:txBody>
          <a:bodyPr/>
          <a:lstStyle/>
          <a:p>
            <a:fld id="{138CA411-231B-42B9-AF63-97A64194AA60}" type="slidenum">
              <a:rPr lang="ja-JP" altLang="en-US" b="0" smtClean="0"/>
              <a:pPr/>
              <a:t>16</a:t>
            </a:fld>
            <a:endParaRPr lang="ja-JP" altLang="en-US" b="0"/>
          </a:p>
        </p:txBody>
      </p:sp>
    </p:spTree>
    <p:extLst>
      <p:ext uri="{BB962C8B-B14F-4D97-AF65-F5344CB8AC3E}">
        <p14:creationId xmlns:p14="http://schemas.microsoft.com/office/powerpoint/2010/main" val="2737672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84458" y="758836"/>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17" name="テキスト ボックス 16"/>
          <p:cNvSpPr txBox="1"/>
          <p:nvPr/>
        </p:nvSpPr>
        <p:spPr>
          <a:xfrm>
            <a:off x="370158" y="2061166"/>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ローチャート: 組合せ 15"/>
          <p:cNvSpPr/>
          <p:nvPr/>
        </p:nvSpPr>
        <p:spPr>
          <a:xfrm>
            <a:off x="2178423" y="1990974"/>
            <a:ext cx="5056094" cy="191184"/>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3" name="テキスト ボックス 12"/>
          <p:cNvSpPr txBox="1"/>
          <p:nvPr/>
        </p:nvSpPr>
        <p:spPr>
          <a:xfrm>
            <a:off x="327458" y="3671014"/>
            <a:ext cx="83593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生徒指導体制の推進（大阪府）</a:t>
            </a:r>
            <a:endParaRPr kumimoji="1" lang="ja-JP" altLang="en-US" sz="1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小中②</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1" name="グラフ 10"/>
          <p:cNvGraphicFramePr/>
          <p:nvPr>
            <p:extLst/>
          </p:nvPr>
        </p:nvGraphicFramePr>
        <p:xfrm>
          <a:off x="525464" y="4791134"/>
          <a:ext cx="3981665" cy="1571566"/>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直線コネクタ 11"/>
          <p:cNvCxnSpPr/>
          <p:nvPr/>
        </p:nvCxnSpPr>
        <p:spPr>
          <a:xfrm>
            <a:off x="2198165" y="4975144"/>
            <a:ext cx="0" cy="143132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09600" y="6447631"/>
            <a:ext cx="3708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2016</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年度からスクールソーシャルワーカー等を学校に配置</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 name="屈折矢印 15"/>
          <p:cNvSpPr/>
          <p:nvPr/>
        </p:nvSpPr>
        <p:spPr>
          <a:xfrm rot="5400000">
            <a:off x="3001045" y="6080675"/>
            <a:ext cx="360653" cy="43823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aphicFrame>
        <p:nvGraphicFramePr>
          <p:cNvPr id="18" name="グラフ 17"/>
          <p:cNvGraphicFramePr/>
          <p:nvPr>
            <p:extLst>
              <p:ext uri="{D42A27DB-BD31-4B8C-83A1-F6EECF244321}">
                <p14:modId xmlns:p14="http://schemas.microsoft.com/office/powerpoint/2010/main" val="3762431113"/>
              </p:ext>
            </p:extLst>
          </p:nvPr>
        </p:nvGraphicFramePr>
        <p:xfrm>
          <a:off x="4544458" y="4791133"/>
          <a:ext cx="4314787" cy="1537361"/>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直線コネクタ 18"/>
          <p:cNvCxnSpPr/>
          <p:nvPr/>
        </p:nvCxnSpPr>
        <p:spPr>
          <a:xfrm>
            <a:off x="5959061" y="4902200"/>
            <a:ext cx="0" cy="124778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1" name="屈折矢印 20"/>
          <p:cNvSpPr/>
          <p:nvPr/>
        </p:nvSpPr>
        <p:spPr>
          <a:xfrm rot="5400000">
            <a:off x="6998232" y="5999182"/>
            <a:ext cx="360653" cy="43823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 name="テキスト ボックス 23"/>
          <p:cNvSpPr txBox="1"/>
          <p:nvPr/>
        </p:nvSpPr>
        <p:spPr>
          <a:xfrm>
            <a:off x="5456871" y="6400190"/>
            <a:ext cx="2489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年度から非常勤講師等を学校に配置</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正方形/長方形 24"/>
          <p:cNvSpPr/>
          <p:nvPr/>
        </p:nvSpPr>
        <p:spPr>
          <a:xfrm>
            <a:off x="1720535" y="4667367"/>
            <a:ext cx="105686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小学校</a:t>
            </a:r>
            <a:r>
              <a:rPr kumimoji="1" lang="en-US" altLang="ja-JP" sz="14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4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5924205" y="4615078"/>
            <a:ext cx="105686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a:t>
            </a:r>
            <a:r>
              <a:rPr kumimoji="1" lang="ja-JP" altLang="en-US" sz="14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学校</a:t>
            </a:r>
            <a:r>
              <a:rPr kumimoji="1" lang="en-US" altLang="ja-JP" sz="14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4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 name="角丸四角形 26"/>
          <p:cNvSpPr/>
          <p:nvPr/>
        </p:nvSpPr>
        <p:spPr bwMode="auto">
          <a:xfrm>
            <a:off x="384458" y="1053913"/>
            <a:ext cx="8489087" cy="876487"/>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・小中学校における校内生徒指導体制の充実、外部人材の活用（スクールカウンセラーの全中学校配置など）を進めてきたところだが、</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小中学校</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の暴力行為発生件数</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千人あたり</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は全国に比較し、厳しい状況。</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小学校</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中学校</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25.7</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bwMode="auto">
          <a:xfrm>
            <a:off x="384716" y="2368943"/>
            <a:ext cx="8489087" cy="1302071"/>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・問題行動への対応として、全ての教職員が適切な指導が行えるよう共通理解を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図ることを目的に、</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５つのレベルに応じた問題行動への対応チャート</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を作成し、 市町村教育委員会へ活用を働きかけた。あわせて、命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に係わる緊急・重篤案件への支援チーム派遣</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上記取組みに加え、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年度より、中学校</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において、</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指導主事が生徒指導体制</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の中心</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として活動できるよう</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ため、</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非常勤講師</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を配置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年度からは、課題の大きい小学校に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、小学校アドバイザー（校長ＯＢ）及びスクールソーシャルワーカーサポーター（教員</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OB</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等）を状況に応じて配置し、</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小中学校一体で、問題行動に対する施策を推進</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bwMode="auto">
          <a:xfrm>
            <a:off x="384716" y="3936517"/>
            <a:ext cx="8489087" cy="2757335"/>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・暴力</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件数</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千人率</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全国平均を上回る状況は続いているが、事業開始から比較すると改善傾向。</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ワースト</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１件</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中学校：</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ワースト</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8.9</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17</a:t>
            </a:fld>
            <a:endParaRPr lang="ja-JP" altLang="en-US"/>
          </a:p>
        </p:txBody>
      </p:sp>
    </p:spTree>
    <p:extLst>
      <p:ext uri="{BB962C8B-B14F-4D97-AF65-F5344CB8AC3E}">
        <p14:creationId xmlns:p14="http://schemas.microsoft.com/office/powerpoint/2010/main" val="32612366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auto">
          <a:xfrm>
            <a:off x="112633" y="989231"/>
            <a:ext cx="8911769" cy="447313"/>
          </a:xfrm>
          <a:prstGeom prst="roundRect">
            <a:avLst>
              <a:gd name="adj" fmla="val 13419"/>
            </a:avLst>
          </a:prstGeom>
          <a:solidFill>
            <a:schemeClr val="bg1"/>
          </a:solidFill>
          <a:ln w="9525">
            <a:solidFill>
              <a:schemeClr val="dk1">
                <a:shade val="95000"/>
                <a:satMod val="105000"/>
              </a:schemeClr>
            </a:solidFill>
            <a:miter lim="800000"/>
            <a:headEnd/>
            <a:tailEnd/>
          </a:ln>
          <a:effectLst/>
          <a:extLst/>
        </p:spPr>
        <p:txBody>
          <a:bodyPr wrap="square" tIns="0" rtlCol="0" anchor="t" anchorCtr="0"/>
          <a:lstStyle/>
          <a:p>
            <a:r>
              <a:rPr lang="ja-JP" altLang="en-US" sz="1292" dirty="0" smtClean="0">
                <a:solidFill>
                  <a:prstClr val="black"/>
                </a:solidFill>
                <a:latin typeface="Meiryo UI" panose="020B0604030504040204" pitchFamily="50" charset="-128"/>
                <a:ea typeface="Meiryo UI" panose="020B0604030504040204" pitchFamily="50" charset="-128"/>
              </a:rPr>
              <a:t>・　</a:t>
            </a:r>
            <a:r>
              <a:rPr lang="ja-JP" altLang="ja-JP" sz="1292" dirty="0" smtClean="0">
                <a:solidFill>
                  <a:prstClr val="black"/>
                </a:solidFill>
                <a:latin typeface="Meiryo UI" panose="020B0604030504040204" pitchFamily="50" charset="-128"/>
                <a:ea typeface="Meiryo UI" panose="020B0604030504040204" pitchFamily="50" charset="-128"/>
              </a:rPr>
              <a:t>小学校</a:t>
            </a:r>
            <a:r>
              <a:rPr lang="ja-JP" altLang="en-US" sz="1292" dirty="0" smtClean="0">
                <a:solidFill>
                  <a:prstClr val="black"/>
                </a:solidFill>
                <a:latin typeface="Meiryo UI" panose="020B0604030504040204" pitchFamily="50" charset="-128"/>
                <a:ea typeface="Meiryo UI" panose="020B0604030504040204" pitchFamily="50" charset="-128"/>
              </a:rPr>
              <a:t>・中学校・特別支援学校に電子黒板機能付きデジタルテレビ及びノート型パソコン各校１台整備していた。（ただし、東都島</a:t>
            </a:r>
            <a:endParaRPr lang="en-US" altLang="ja-JP" sz="1292" dirty="0" smtClean="0">
              <a:solidFill>
                <a:prstClr val="black"/>
              </a:solidFill>
              <a:latin typeface="Meiryo UI" panose="020B0604030504040204" pitchFamily="50" charset="-128"/>
              <a:ea typeface="Meiryo UI" panose="020B0604030504040204" pitchFamily="50" charset="-128"/>
            </a:endParaRPr>
          </a:p>
          <a:p>
            <a:r>
              <a:rPr lang="ja-JP" altLang="en-US" sz="1292" dirty="0">
                <a:solidFill>
                  <a:prstClr val="black"/>
                </a:solidFill>
                <a:latin typeface="Meiryo UI" panose="020B0604030504040204" pitchFamily="50" charset="-128"/>
                <a:ea typeface="Meiryo UI" panose="020B0604030504040204" pitchFamily="50" charset="-128"/>
              </a:rPr>
              <a:t>　 </a:t>
            </a:r>
            <a:r>
              <a:rPr lang="ja-JP" altLang="en-US" sz="1292" dirty="0" smtClean="0">
                <a:solidFill>
                  <a:prstClr val="black"/>
                </a:solidFill>
                <a:latin typeface="Meiryo UI" panose="020B0604030504040204" pitchFamily="50" charset="-128"/>
                <a:ea typeface="Meiryo UI" panose="020B0604030504040204" pitchFamily="50" charset="-128"/>
              </a:rPr>
              <a:t>小学校と昭和中学校については、全教室に１台の電子黒板機能付きデジタルテレビを整備）</a:t>
            </a:r>
            <a:endParaRPr lang="en-US" altLang="ja-JP" sz="1292" dirty="0" smtClean="0">
              <a:solidFill>
                <a:prstClr val="black"/>
              </a:solidFill>
              <a:latin typeface="Meiryo UI" panose="020B0604030504040204" pitchFamily="50" charset="-128"/>
              <a:ea typeface="Meiryo UI" panose="020B0604030504040204" pitchFamily="50" charset="-128"/>
            </a:endParaRPr>
          </a:p>
        </p:txBody>
      </p:sp>
      <p:sp>
        <p:nvSpPr>
          <p:cNvPr id="18" name="角丸四角形 17"/>
          <p:cNvSpPr/>
          <p:nvPr/>
        </p:nvSpPr>
        <p:spPr>
          <a:xfrm>
            <a:off x="4117985" y="300843"/>
            <a:ext cx="4755560"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solidFill>
                  <a:prstClr val="black"/>
                </a:solidFill>
                <a:ea typeface="Meiryo UI" panose="020B0604030504040204" pitchFamily="50" charset="-128"/>
              </a:rPr>
              <a:t>　</a:t>
            </a:r>
            <a:r>
              <a:rPr lang="en-US" altLang="ja-JP" sz="1846" b="1" dirty="0">
                <a:solidFill>
                  <a:prstClr val="black"/>
                </a:solidFill>
                <a:ea typeface="Meiryo UI" panose="020B0604030504040204" pitchFamily="50" charset="-128"/>
              </a:rPr>
              <a:t>【</a:t>
            </a:r>
            <a:r>
              <a:rPr lang="ja-JP" altLang="en-US" sz="1846" b="1" dirty="0">
                <a:solidFill>
                  <a:prstClr val="black"/>
                </a:solidFill>
                <a:ea typeface="Meiryo UI" panose="020B0604030504040204" pitchFamily="50" charset="-128"/>
              </a:rPr>
              <a:t>学校教育</a:t>
            </a:r>
            <a:r>
              <a:rPr lang="en-US" altLang="ja-JP" sz="1846" b="1" dirty="0">
                <a:solidFill>
                  <a:prstClr val="black"/>
                </a:solidFill>
                <a:ea typeface="Meiryo UI" panose="020B0604030504040204" pitchFamily="50" charset="-128"/>
              </a:rPr>
              <a:t>ICT</a:t>
            </a:r>
            <a:r>
              <a:rPr lang="ja-JP" altLang="en-US" sz="1846" b="1" dirty="0">
                <a:solidFill>
                  <a:prstClr val="black"/>
                </a:solidFill>
                <a:ea typeface="Meiryo UI" panose="020B0604030504040204" pitchFamily="50" charset="-128"/>
              </a:rPr>
              <a:t>活用事業（大阪市）</a:t>
            </a:r>
            <a:r>
              <a:rPr lang="en-US" altLang="ja-JP" sz="1846" b="1" dirty="0">
                <a:solidFill>
                  <a:prstClr val="black"/>
                </a:solidFill>
                <a:ea typeface="Meiryo UI" panose="020B0604030504040204" pitchFamily="50" charset="-128"/>
              </a:rPr>
              <a:t>】</a:t>
            </a:r>
            <a:r>
              <a:rPr lang="ja-JP" altLang="en-US" sz="1662" dirty="0">
                <a:solidFill>
                  <a:prstClr val="black"/>
                </a:solidFill>
                <a:ea typeface="Meiryo UI" panose="020B0604030504040204" pitchFamily="50" charset="-128"/>
              </a:rPr>
              <a:t>　　</a:t>
            </a:r>
            <a:endParaRPr lang="ja-JP" altLang="en-US" sz="1477" dirty="0">
              <a:solidFill>
                <a:prstClr val="black"/>
              </a:solidFill>
              <a:ea typeface="Meiryo UI" panose="020B0604030504040204" pitchFamily="50" charset="-128"/>
            </a:endParaRPr>
          </a:p>
        </p:txBody>
      </p:sp>
      <p:sp>
        <p:nvSpPr>
          <p:cNvPr id="23" name="角丸四角形 22"/>
          <p:cNvSpPr/>
          <p:nvPr/>
        </p:nvSpPr>
        <p:spPr bwMode="auto">
          <a:xfrm>
            <a:off x="102569" y="1918190"/>
            <a:ext cx="8921442" cy="2105535"/>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t" anchorCtr="0"/>
          <a:lstStyle/>
          <a:p>
            <a:r>
              <a:rPr lang="ja-JP" altLang="ja-JP" sz="1292" dirty="0">
                <a:solidFill>
                  <a:prstClr val="black"/>
                </a:solidFill>
                <a:latin typeface="Meiryo UI" panose="020B0604030504040204" pitchFamily="50" charset="-128"/>
                <a:ea typeface="Meiryo UI" panose="020B0604030504040204" pitchFamily="50" charset="-128"/>
              </a:rPr>
              <a:t>最先端のＩＣＴ環境の中</a:t>
            </a:r>
            <a:r>
              <a:rPr lang="ja-JP" altLang="ja-JP" sz="1292" dirty="0" smtClean="0">
                <a:solidFill>
                  <a:prstClr val="black"/>
                </a:solidFill>
                <a:latin typeface="Meiryo UI" panose="020B0604030504040204" pitchFamily="50" charset="-128"/>
                <a:ea typeface="Meiryo UI" panose="020B0604030504040204" pitchFamily="50" charset="-128"/>
              </a:rPr>
              <a:t>で「</a:t>
            </a:r>
            <a:r>
              <a:rPr lang="ja-JP" altLang="ja-JP" sz="1292" dirty="0">
                <a:solidFill>
                  <a:prstClr val="black"/>
                </a:solidFill>
                <a:latin typeface="Meiryo UI" panose="020B0604030504040204" pitchFamily="50" charset="-128"/>
                <a:ea typeface="Meiryo UI" panose="020B0604030504040204" pitchFamily="50" charset="-128"/>
              </a:rPr>
              <a:t>自分で考え判断する力」「自分の考えを豊かに</a:t>
            </a:r>
            <a:r>
              <a:rPr lang="ja-JP" altLang="ja-JP" sz="1292" dirty="0">
                <a:latin typeface="Meiryo UI" panose="020B0604030504040204" pitchFamily="50" charset="-128"/>
                <a:ea typeface="Meiryo UI" panose="020B0604030504040204" pitchFamily="50" charset="-128"/>
              </a:rPr>
              <a:t>伝える力」</a:t>
            </a:r>
            <a:r>
              <a:rPr lang="ja-JP" altLang="ja-JP" sz="1292" dirty="0" smtClean="0">
                <a:latin typeface="Meiryo UI" panose="020B0604030504040204" pitchFamily="50" charset="-128"/>
                <a:ea typeface="Meiryo UI" panose="020B0604030504040204" pitchFamily="50" charset="-128"/>
              </a:rPr>
              <a:t>「</a:t>
            </a:r>
            <a:r>
              <a:rPr lang="ja-JP" altLang="en-US" sz="1292" dirty="0">
                <a:latin typeface="Meiryo UI" panose="020B0604030504040204" pitchFamily="50" charset="-128"/>
                <a:ea typeface="Meiryo UI" panose="020B0604030504040204" pitchFamily="50" charset="-128"/>
              </a:rPr>
              <a:t>最新のＩＣＴ機器を活用する</a:t>
            </a:r>
            <a:r>
              <a:rPr lang="ja-JP" altLang="en-US" sz="1292" dirty="0" smtClean="0">
                <a:latin typeface="Meiryo UI" panose="020B0604030504040204" pitchFamily="50" charset="-128"/>
                <a:ea typeface="Meiryo UI" panose="020B0604030504040204" pitchFamily="50" charset="-128"/>
              </a:rPr>
              <a:t>力</a:t>
            </a:r>
            <a:r>
              <a:rPr lang="ja-JP" altLang="ja-JP" sz="1292" dirty="0" smtClean="0">
                <a:latin typeface="Meiryo UI" panose="020B0604030504040204" pitchFamily="50" charset="-128"/>
                <a:ea typeface="Meiryo UI" panose="020B0604030504040204" pitchFamily="50" charset="-128"/>
              </a:rPr>
              <a:t>」</a:t>
            </a:r>
            <a:r>
              <a:rPr lang="ja-JP" altLang="ja-JP" sz="1292" dirty="0">
                <a:latin typeface="Meiryo UI" panose="020B0604030504040204" pitchFamily="50" charset="-128"/>
                <a:ea typeface="Meiryo UI" panose="020B0604030504040204" pitchFamily="50" charset="-128"/>
              </a:rPr>
              <a:t>を</a:t>
            </a:r>
            <a:r>
              <a:rPr lang="ja-JP" altLang="ja-JP" sz="1292" dirty="0">
                <a:solidFill>
                  <a:prstClr val="black"/>
                </a:solidFill>
                <a:latin typeface="Meiryo UI" panose="020B0604030504040204" pitchFamily="50" charset="-128"/>
                <a:ea typeface="Meiryo UI" panose="020B0604030504040204" pitchFamily="50" charset="-128"/>
              </a:rPr>
              <a:t>育成する。</a:t>
            </a:r>
            <a:endParaRPr lang="en-US" altLang="ja-JP" sz="1292" dirty="0">
              <a:solidFill>
                <a:prstClr val="black"/>
              </a:solidFill>
              <a:latin typeface="Meiryo UI" panose="020B0604030504040204" pitchFamily="50" charset="-128"/>
              <a:ea typeface="Meiryo UI" panose="020B0604030504040204" pitchFamily="50" charset="-128"/>
            </a:endParaRPr>
          </a:p>
          <a:p>
            <a:endParaRPr lang="ja-JP" altLang="ja-JP" sz="1292" dirty="0">
              <a:solidFill>
                <a:prstClr val="black"/>
              </a:solidFill>
              <a:latin typeface="Meiryo UI" panose="020B0604030504040204" pitchFamily="50" charset="-128"/>
              <a:ea typeface="Meiryo UI" panose="020B0604030504040204" pitchFamily="50" charset="-128"/>
            </a:endParaRPr>
          </a:p>
        </p:txBody>
      </p:sp>
      <p:sp>
        <p:nvSpPr>
          <p:cNvPr id="25" name="角丸四角形 24"/>
          <p:cNvSpPr/>
          <p:nvPr/>
        </p:nvSpPr>
        <p:spPr bwMode="auto">
          <a:xfrm>
            <a:off x="102569" y="4262983"/>
            <a:ext cx="8946268" cy="2493914"/>
          </a:xfrm>
          <a:prstGeom prst="roundRect">
            <a:avLst>
              <a:gd name="adj" fmla="val 6313"/>
            </a:avLst>
          </a:prstGeom>
          <a:noFill/>
          <a:ln w="9525">
            <a:solidFill>
              <a:schemeClr val="dk1">
                <a:shade val="95000"/>
                <a:satMod val="105000"/>
              </a:schemeClr>
            </a:solidFill>
            <a:miter lim="800000"/>
            <a:headEnd/>
            <a:tailEnd/>
          </a:ln>
          <a:effectLst/>
          <a:extLst/>
        </p:spPr>
        <p:txBody>
          <a:bodyPr wrap="square" tIns="0" rtlCol="0" anchor="t" anchorCtr="0"/>
          <a:lstStyle/>
          <a:p>
            <a:endParaRPr lang="en-US" altLang="ja-JP" sz="1292" dirty="0">
              <a:solidFill>
                <a:prstClr val="black"/>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52541" y="5536309"/>
            <a:ext cx="1511653" cy="1009773"/>
          </a:xfrm>
          <a:prstGeom prst="rect">
            <a:avLst/>
          </a:prstGeom>
          <a:noFill/>
          <a:ln>
            <a:noFill/>
          </a:ln>
        </p:spPr>
      </p:pic>
      <p:sp>
        <p:nvSpPr>
          <p:cNvPr id="22" name="テキスト ボックス 21"/>
          <p:cNvSpPr txBox="1"/>
          <p:nvPr/>
        </p:nvSpPr>
        <p:spPr>
          <a:xfrm>
            <a:off x="5594373" y="6132824"/>
            <a:ext cx="2243405" cy="404726"/>
          </a:xfrm>
          <a:prstGeom prst="rect">
            <a:avLst/>
          </a:prstGeom>
          <a:noFill/>
        </p:spPr>
        <p:txBody>
          <a:bodyPr wrap="square" rtlCol="0">
            <a:spAutoFit/>
          </a:bodyPr>
          <a:lstStyle/>
          <a:p>
            <a:r>
              <a:rPr lang="ja-JP" altLang="en-US" sz="1015" dirty="0">
                <a:solidFill>
                  <a:prstClr val="black"/>
                </a:solidFill>
                <a:ea typeface="Meiryo UI" panose="020B0604030504040204" pitchFamily="50" charset="-128"/>
              </a:rPr>
              <a:t>タブレット端末を活用した　→</a:t>
            </a:r>
            <a:endParaRPr lang="en-US" altLang="ja-JP" sz="1015" dirty="0">
              <a:solidFill>
                <a:prstClr val="black"/>
              </a:solidFill>
              <a:ea typeface="Meiryo UI" panose="020B0604030504040204" pitchFamily="50" charset="-128"/>
            </a:endParaRPr>
          </a:p>
          <a:p>
            <a:r>
              <a:rPr lang="ja-JP" altLang="en-US" sz="1015" dirty="0">
                <a:solidFill>
                  <a:prstClr val="black"/>
                </a:solidFill>
                <a:ea typeface="Meiryo UI" panose="020B0604030504040204" pitchFamily="50" charset="-128"/>
              </a:rPr>
              <a:t>グループ学習</a:t>
            </a:r>
          </a:p>
        </p:txBody>
      </p:sp>
      <p:sp>
        <p:nvSpPr>
          <p:cNvPr id="29" name="テキスト ボックス 28"/>
          <p:cNvSpPr txBox="1"/>
          <p:nvPr/>
        </p:nvSpPr>
        <p:spPr>
          <a:xfrm>
            <a:off x="4304227" y="4301208"/>
            <a:ext cx="3788729" cy="291170"/>
          </a:xfrm>
          <a:prstGeom prst="rect">
            <a:avLst/>
          </a:prstGeom>
          <a:noFill/>
        </p:spPr>
        <p:txBody>
          <a:bodyPr wrap="square" rtlCol="0">
            <a:spAutoFit/>
          </a:bodyPr>
          <a:lstStyle/>
          <a:p>
            <a:r>
              <a:rPr lang="ja-JP" altLang="en-US" sz="1292" dirty="0">
                <a:solidFill>
                  <a:prstClr val="black"/>
                </a:solidFill>
                <a:latin typeface="Meiryo UI" panose="020B0604030504040204" pitchFamily="50" charset="-128"/>
                <a:ea typeface="Meiryo UI" panose="020B0604030504040204" pitchFamily="50" charset="-128"/>
              </a:rPr>
              <a:t>■全国的に先進的と評価されている取組を展開</a:t>
            </a:r>
            <a:endParaRPr lang="en-US" altLang="ja-JP" sz="1292" dirty="0">
              <a:solidFill>
                <a:prstClr val="black"/>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376797" y="4481737"/>
            <a:ext cx="4647214" cy="1482585"/>
          </a:xfrm>
          <a:prstGeom prst="rect">
            <a:avLst/>
          </a:prstGeom>
          <a:noFill/>
        </p:spPr>
        <p:txBody>
          <a:bodyPr wrap="square" rtlCol="0">
            <a:spAutoFit/>
          </a:bodyPr>
          <a:lstStyle/>
          <a:p>
            <a:r>
              <a:rPr lang="ja-JP" altLang="en-US" sz="1292" dirty="0">
                <a:solidFill>
                  <a:prstClr val="black"/>
                </a:solidFill>
                <a:latin typeface="Meiryo UI" panose="020B0604030504040204" pitchFamily="50" charset="-128"/>
                <a:ea typeface="Meiryo UI" panose="020B0604030504040204" pitchFamily="50" charset="-128"/>
              </a:rPr>
              <a:t>「ＩＣＴを活用した教育の推進に関する懇談会</a:t>
            </a:r>
            <a:r>
              <a:rPr lang="ja-JP" altLang="en-US" sz="1292" dirty="0" smtClean="0">
                <a:solidFill>
                  <a:prstClr val="black"/>
                </a:solidFill>
                <a:latin typeface="Meiryo UI" panose="020B0604030504040204" pitchFamily="50" charset="-128"/>
                <a:ea typeface="Meiryo UI" panose="020B0604030504040204" pitchFamily="50" charset="-128"/>
              </a:rPr>
              <a:t>」</a:t>
            </a:r>
            <a:r>
              <a:rPr lang="ja-JP" altLang="en-US" sz="1292" dirty="0">
                <a:solidFill>
                  <a:prstClr val="black"/>
                </a:solidFill>
                <a:latin typeface="Meiryo UI" panose="020B0604030504040204" pitchFamily="50" charset="-128"/>
                <a:ea typeface="Meiryo UI" panose="020B0604030504040204" pitchFamily="50" charset="-128"/>
              </a:rPr>
              <a:t>報告書</a:t>
            </a:r>
            <a:r>
              <a:rPr lang="ja-JP" altLang="en-US" sz="1292" dirty="0" smtClean="0">
                <a:solidFill>
                  <a:prstClr val="black"/>
                </a:solidFill>
                <a:latin typeface="Meiryo UI" panose="020B0604030504040204" pitchFamily="50" charset="-128"/>
                <a:ea typeface="Meiryo UI" panose="020B0604030504040204" pitchFamily="50" charset="-128"/>
              </a:rPr>
              <a:t>（</a:t>
            </a:r>
            <a:r>
              <a:rPr lang="ja-JP" altLang="en-US" sz="1292" dirty="0">
                <a:solidFill>
                  <a:prstClr val="black"/>
                </a:solidFill>
                <a:latin typeface="Meiryo UI" panose="020B0604030504040204" pitchFamily="50" charset="-128"/>
                <a:ea typeface="Meiryo UI" panose="020B0604030504040204" pitchFamily="50" charset="-128"/>
              </a:rPr>
              <a:t>中間取りまとめ、</a:t>
            </a:r>
            <a:r>
              <a:rPr lang="en-US" altLang="ja-JP" sz="1292" dirty="0">
                <a:solidFill>
                  <a:prstClr val="black"/>
                </a:solidFill>
                <a:latin typeface="Meiryo UI" panose="020B0604030504040204" pitchFamily="50" charset="-128"/>
                <a:ea typeface="Meiryo UI" panose="020B0604030504040204" pitchFamily="50" charset="-128"/>
              </a:rPr>
              <a:t>H26.8</a:t>
            </a:r>
            <a:r>
              <a:rPr lang="ja-JP" altLang="en-US" sz="1292" dirty="0">
                <a:solidFill>
                  <a:prstClr val="black"/>
                </a:solidFill>
                <a:latin typeface="Meiryo UI" panose="020B0604030504040204" pitchFamily="50" charset="-128"/>
                <a:ea typeface="Meiryo UI" panose="020B0604030504040204" pitchFamily="50" charset="-128"/>
              </a:rPr>
              <a:t>）（文部科学省）において、先進自治体として評価。</a:t>
            </a:r>
            <a:endParaRPr lang="en-US" altLang="ja-JP" sz="1292" dirty="0">
              <a:solidFill>
                <a:prstClr val="black"/>
              </a:solidFill>
              <a:latin typeface="Meiryo UI" panose="020B0604030504040204" pitchFamily="50" charset="-128"/>
              <a:ea typeface="Meiryo UI" panose="020B0604030504040204" pitchFamily="50" charset="-128"/>
            </a:endParaRPr>
          </a:p>
          <a:p>
            <a:r>
              <a:rPr lang="en-US" altLang="ja-JP" sz="1290" dirty="0">
                <a:solidFill>
                  <a:prstClr val="black"/>
                </a:solidFill>
                <a:latin typeface="Meiryo UI" panose="020B0604030504040204" pitchFamily="50" charset="-128"/>
                <a:ea typeface="Meiryo UI" panose="020B0604030504040204" pitchFamily="50" charset="-128"/>
              </a:rPr>
              <a:t>【</a:t>
            </a:r>
            <a:r>
              <a:rPr lang="ja-JP" altLang="en-US" sz="1290" dirty="0">
                <a:solidFill>
                  <a:prstClr val="black"/>
                </a:solidFill>
                <a:latin typeface="Meiryo UI" panose="020B0604030504040204" pitchFamily="50" charset="-128"/>
                <a:ea typeface="Meiryo UI" panose="020B0604030504040204" pitchFamily="50" charset="-128"/>
              </a:rPr>
              <a:t>報告書概要</a:t>
            </a:r>
            <a:r>
              <a:rPr lang="en-US" altLang="ja-JP" sz="1290" dirty="0">
                <a:solidFill>
                  <a:prstClr val="black"/>
                </a:solidFill>
                <a:latin typeface="Meiryo UI" panose="020B0604030504040204" pitchFamily="50" charset="-128"/>
                <a:ea typeface="Meiryo UI" panose="020B0604030504040204" pitchFamily="50" charset="-128"/>
              </a:rPr>
              <a:t>】</a:t>
            </a:r>
          </a:p>
          <a:p>
            <a:r>
              <a:rPr lang="ja-JP" altLang="en-US" sz="1290" dirty="0">
                <a:solidFill>
                  <a:prstClr val="black"/>
                </a:solidFill>
                <a:latin typeface="Meiryo UI" panose="020B0604030504040204" pitchFamily="50" charset="-128"/>
                <a:ea typeface="Meiryo UI" panose="020B0604030504040204" pitchFamily="50" charset="-128"/>
              </a:rPr>
              <a:t>　・全国　</a:t>
            </a:r>
            <a:r>
              <a:rPr lang="en-US" altLang="ja-JP" sz="1290" dirty="0">
                <a:solidFill>
                  <a:prstClr val="black"/>
                </a:solidFill>
                <a:latin typeface="Meiryo UI" panose="020B0604030504040204" pitchFamily="50" charset="-128"/>
                <a:ea typeface="Meiryo UI" panose="020B0604030504040204" pitchFamily="50" charset="-128"/>
              </a:rPr>
              <a:t>109</a:t>
            </a:r>
            <a:r>
              <a:rPr lang="ja-JP" altLang="en-US" sz="1290" dirty="0">
                <a:solidFill>
                  <a:prstClr val="black"/>
                </a:solidFill>
                <a:latin typeface="Meiryo UI" panose="020B0604030504040204" pitchFamily="50" charset="-128"/>
                <a:ea typeface="Meiryo UI" panose="020B0604030504040204" pitchFamily="50" charset="-128"/>
              </a:rPr>
              <a:t>自治体に聞き取り整理</a:t>
            </a:r>
            <a:endParaRPr lang="en-US" altLang="ja-JP" sz="1290" dirty="0">
              <a:solidFill>
                <a:prstClr val="black"/>
              </a:solidFill>
              <a:latin typeface="Meiryo UI" panose="020B0604030504040204" pitchFamily="50" charset="-128"/>
              <a:ea typeface="Meiryo UI" panose="020B0604030504040204" pitchFamily="50" charset="-128"/>
            </a:endParaRPr>
          </a:p>
          <a:p>
            <a:r>
              <a:rPr lang="ja-JP" altLang="en-US" sz="1290" dirty="0">
                <a:solidFill>
                  <a:prstClr val="black"/>
                </a:solidFill>
                <a:latin typeface="Meiryo UI" panose="020B0604030504040204" pitchFamily="50" charset="-128"/>
                <a:ea typeface="Meiryo UI" panose="020B0604030504040204" pitchFamily="50" charset="-128"/>
              </a:rPr>
              <a:t>　・先進自治体として紹介された自治体</a:t>
            </a:r>
            <a:endParaRPr lang="en-US" altLang="ja-JP" sz="1290" dirty="0">
              <a:solidFill>
                <a:prstClr val="black"/>
              </a:solidFill>
              <a:latin typeface="Meiryo UI" panose="020B0604030504040204" pitchFamily="50" charset="-128"/>
              <a:ea typeface="Meiryo UI" panose="020B0604030504040204" pitchFamily="50" charset="-128"/>
            </a:endParaRPr>
          </a:p>
          <a:p>
            <a:r>
              <a:rPr lang="ja-JP" altLang="en-US" sz="1290" dirty="0">
                <a:solidFill>
                  <a:prstClr val="black"/>
                </a:solidFill>
                <a:latin typeface="Meiryo UI" panose="020B0604030504040204" pitchFamily="50" charset="-128"/>
                <a:ea typeface="Meiryo UI" panose="020B0604030504040204" pitchFamily="50" charset="-128"/>
              </a:rPr>
              <a:t>　　</a:t>
            </a:r>
            <a:r>
              <a:rPr lang="en-US" altLang="ja-JP" sz="1290"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佐賀県、</a:t>
            </a:r>
            <a:r>
              <a:rPr lang="ja-JP" altLang="en-US" sz="1100" dirty="0" smtClean="0">
                <a:solidFill>
                  <a:prstClr val="black"/>
                </a:solidFill>
                <a:latin typeface="Meiryo UI" panose="020B0604030504040204" pitchFamily="50" charset="-128"/>
                <a:ea typeface="Meiryo UI" panose="020B0604030504040204" pitchFamily="50" charset="-128"/>
              </a:rPr>
              <a:t>武雄市</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佐賀県</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err="1"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荒川区</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東京都</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err="1"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堺市、</a:t>
            </a:r>
            <a:r>
              <a:rPr lang="ja-JP" altLang="en-US" sz="1290" b="1" u="sng" dirty="0" smtClean="0">
                <a:solidFill>
                  <a:prstClr val="black"/>
                </a:solidFill>
                <a:latin typeface="Meiryo UI" panose="020B0604030504040204" pitchFamily="50" charset="-128"/>
                <a:ea typeface="Meiryo UI" panose="020B0604030504040204" pitchFamily="50" charset="-128"/>
              </a:rPr>
              <a:t>大阪市</a:t>
            </a:r>
            <a:r>
              <a:rPr lang="ja-JP" altLang="en-US" sz="1290" dirty="0">
                <a:solidFill>
                  <a:prstClr val="black"/>
                </a:solidFill>
                <a:latin typeface="Meiryo UI" panose="020B0604030504040204" pitchFamily="50" charset="-128"/>
                <a:ea typeface="Meiryo UI" panose="020B0604030504040204" pitchFamily="50" charset="-128"/>
              </a:rPr>
              <a:t>　</a:t>
            </a:r>
            <a:endParaRPr lang="en-US" altLang="ja-JP" sz="1290" dirty="0">
              <a:solidFill>
                <a:prstClr val="black"/>
              </a:solidFill>
              <a:latin typeface="Meiryo UI" panose="020B0604030504040204" pitchFamily="50" charset="-128"/>
              <a:ea typeface="Meiryo UI" panose="020B0604030504040204" pitchFamily="50" charset="-128"/>
            </a:endParaRPr>
          </a:p>
        </p:txBody>
      </p:sp>
      <p:sp>
        <p:nvSpPr>
          <p:cNvPr id="2" name="フローチャート: 組合せ 1"/>
          <p:cNvSpPr/>
          <p:nvPr/>
        </p:nvSpPr>
        <p:spPr>
          <a:xfrm>
            <a:off x="3300380" y="1599186"/>
            <a:ext cx="2525819" cy="162472"/>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prstClr val="black"/>
              </a:solidFill>
              <a:ea typeface="Meiryo UI" panose="020B0604030504040204" pitchFamily="50" charset="-128"/>
            </a:endParaRPr>
          </a:p>
        </p:txBody>
      </p:sp>
      <p:sp>
        <p:nvSpPr>
          <p:cNvPr id="17" name="テキスト ボックス 16"/>
          <p:cNvSpPr txBox="1"/>
          <p:nvPr/>
        </p:nvSpPr>
        <p:spPr>
          <a:xfrm>
            <a:off x="198157" y="4345214"/>
            <a:ext cx="4185158" cy="2382191"/>
          </a:xfrm>
          <a:prstGeom prst="rect">
            <a:avLst/>
          </a:prstGeom>
          <a:noFill/>
        </p:spPr>
        <p:txBody>
          <a:bodyPr wrap="square" lIns="33231" tIns="0" rIns="33231" bIns="0" rtlCol="0">
            <a:spAutoFit/>
          </a:bodyPr>
          <a:lstStyle/>
          <a:p>
            <a:r>
              <a:rPr lang="ja-JP" altLang="en-US" sz="1290" dirty="0">
                <a:solidFill>
                  <a:prstClr val="black"/>
                </a:solidFill>
                <a:latin typeface="Meiryo UI" panose="020B0604030504040204" pitchFamily="50" charset="-128"/>
                <a:ea typeface="Meiryo UI" panose="020B0604030504040204" pitchFamily="50" charset="-128"/>
              </a:rPr>
              <a:t>■</a:t>
            </a:r>
            <a:r>
              <a:rPr lang="ja-JP" altLang="en-US" sz="1290" dirty="0" smtClean="0">
                <a:solidFill>
                  <a:prstClr val="black"/>
                </a:solidFill>
                <a:latin typeface="Meiryo UI" panose="020B0604030504040204" pitchFamily="50" charset="-128"/>
                <a:ea typeface="Meiryo UI" panose="020B0604030504040204" pitchFamily="50" charset="-128"/>
              </a:rPr>
              <a:t>学校</a:t>
            </a:r>
            <a:r>
              <a:rPr lang="ja-JP" altLang="en-US" sz="1290" dirty="0">
                <a:solidFill>
                  <a:prstClr val="black"/>
                </a:solidFill>
                <a:latin typeface="Meiryo UI" panose="020B0604030504040204" pitchFamily="50" charset="-128"/>
                <a:ea typeface="Meiryo UI" panose="020B0604030504040204" pitchFamily="50" charset="-128"/>
              </a:rPr>
              <a:t>における主な</a:t>
            </a:r>
            <a:r>
              <a:rPr lang="en-US" altLang="ja-JP" sz="1290" dirty="0">
                <a:solidFill>
                  <a:prstClr val="black"/>
                </a:solidFill>
                <a:latin typeface="Meiryo UI" panose="020B0604030504040204" pitchFamily="50" charset="-128"/>
                <a:ea typeface="Meiryo UI" panose="020B0604030504040204" pitchFamily="50" charset="-128"/>
              </a:rPr>
              <a:t>ICT</a:t>
            </a:r>
            <a:r>
              <a:rPr lang="ja-JP" altLang="en-US" sz="1290" dirty="0">
                <a:latin typeface="Meiryo UI" panose="020B0604030504040204" pitchFamily="50" charset="-128"/>
                <a:ea typeface="Meiryo UI" panose="020B0604030504040204" pitchFamily="50" charset="-128"/>
              </a:rPr>
              <a:t>環境の整備状況（</a:t>
            </a:r>
            <a:r>
              <a:rPr lang="en-US" altLang="ja-JP" sz="1290" dirty="0" smtClean="0">
                <a:latin typeface="Meiryo UI" panose="020B0604030504040204" pitchFamily="50" charset="-128"/>
                <a:ea typeface="Meiryo UI" panose="020B0604030504040204" pitchFamily="50" charset="-128"/>
              </a:rPr>
              <a:t>2018.3.1</a:t>
            </a:r>
            <a:r>
              <a:rPr lang="ja-JP" altLang="en-US" sz="1290" dirty="0">
                <a:latin typeface="Meiryo UI" panose="020B0604030504040204" pitchFamily="50" charset="-128"/>
                <a:ea typeface="Meiryo UI" panose="020B0604030504040204" pitchFamily="50" charset="-128"/>
              </a:rPr>
              <a:t>現在</a:t>
            </a:r>
            <a:r>
              <a:rPr lang="ja-JP" altLang="en-US" sz="1290" dirty="0" smtClean="0">
                <a:latin typeface="Meiryo UI" panose="020B0604030504040204" pitchFamily="50" charset="-128"/>
                <a:ea typeface="Meiryo UI" panose="020B0604030504040204" pitchFamily="50" charset="-128"/>
              </a:rPr>
              <a:t>）</a:t>
            </a:r>
            <a:endParaRPr lang="en-US" altLang="ja-JP" sz="1290" dirty="0" smtClean="0">
              <a:latin typeface="Meiryo UI" panose="020B0604030504040204" pitchFamily="50" charset="-128"/>
              <a:ea typeface="Meiryo UI" panose="020B0604030504040204" pitchFamily="50" charset="-128"/>
            </a:endParaRPr>
          </a:p>
          <a:p>
            <a:r>
              <a:rPr lang="ja-JP" altLang="en-US" sz="1290" dirty="0">
                <a:latin typeface="Meiryo UI" panose="020B0604030504040204" pitchFamily="50" charset="-128"/>
                <a:ea typeface="Meiryo UI" panose="020B0604030504040204" pitchFamily="50" charset="-128"/>
              </a:rPr>
              <a:t>　 －教育用コンピュータ</a:t>
            </a:r>
            <a:r>
              <a:rPr lang="en-US" altLang="ja-JP" sz="1290" dirty="0">
                <a:latin typeface="Meiryo UI" panose="020B0604030504040204" pitchFamily="50" charset="-128"/>
                <a:ea typeface="Meiryo UI" panose="020B0604030504040204" pitchFamily="50" charset="-128"/>
              </a:rPr>
              <a:t>1</a:t>
            </a:r>
            <a:r>
              <a:rPr lang="ja-JP" altLang="en-US" sz="1290" dirty="0">
                <a:latin typeface="Meiryo UI" panose="020B0604030504040204" pitchFamily="50" charset="-128"/>
                <a:ea typeface="Meiryo UI" panose="020B0604030504040204" pitchFamily="50" charset="-128"/>
              </a:rPr>
              <a:t>台当たりの児童生徒数</a:t>
            </a:r>
            <a:endParaRPr lang="en-US" altLang="ja-JP" sz="1290" dirty="0">
              <a:latin typeface="Meiryo UI" panose="020B0604030504040204" pitchFamily="50" charset="-128"/>
              <a:ea typeface="Meiryo UI" panose="020B0604030504040204" pitchFamily="50" charset="-128"/>
            </a:endParaRPr>
          </a:p>
          <a:p>
            <a:r>
              <a:rPr lang="ja-JP" altLang="en-US" sz="1290" dirty="0">
                <a:latin typeface="Meiryo UI" panose="020B0604030504040204" pitchFamily="50" charset="-128"/>
                <a:ea typeface="Meiryo UI" panose="020B0604030504040204" pitchFamily="50" charset="-128"/>
              </a:rPr>
              <a:t>　</a:t>
            </a:r>
            <a:r>
              <a:rPr lang="ja-JP" altLang="en-US" sz="1290" dirty="0" smtClean="0">
                <a:latin typeface="Meiryo UI" panose="020B0604030504040204" pitchFamily="50" charset="-128"/>
                <a:ea typeface="Meiryo UI" panose="020B0604030504040204" pitchFamily="50" charset="-128"/>
              </a:rPr>
              <a:t>　</a:t>
            </a:r>
            <a:r>
              <a:rPr lang="ja-JP" altLang="en-US" sz="1290" dirty="0">
                <a:latin typeface="Meiryo UI" panose="020B0604030504040204" pitchFamily="50" charset="-128"/>
                <a:ea typeface="Meiryo UI" panose="020B0604030504040204" pitchFamily="50" charset="-128"/>
              </a:rPr>
              <a:t>　</a:t>
            </a:r>
            <a:r>
              <a:rPr lang="ja-JP" altLang="en-US" sz="1290" u="sng" dirty="0">
                <a:latin typeface="Meiryo UI" panose="020B0604030504040204" pitchFamily="50" charset="-128"/>
                <a:ea typeface="Meiryo UI" panose="020B0604030504040204" pitchFamily="50" charset="-128"/>
              </a:rPr>
              <a:t>①大阪市：</a:t>
            </a:r>
            <a:r>
              <a:rPr lang="en-US" altLang="ja-JP" sz="1290" u="sng" dirty="0">
                <a:latin typeface="Meiryo UI" panose="020B0604030504040204" pitchFamily="50" charset="-128"/>
                <a:ea typeface="Meiryo UI" panose="020B0604030504040204" pitchFamily="50" charset="-128"/>
              </a:rPr>
              <a:t>3.4</a:t>
            </a:r>
            <a:r>
              <a:rPr lang="ja-JP" altLang="en-US" sz="1290" u="sng" dirty="0">
                <a:latin typeface="Meiryo UI" panose="020B0604030504040204" pitchFamily="50" charset="-128"/>
                <a:ea typeface="Meiryo UI" panose="020B0604030504040204" pitchFamily="50" charset="-128"/>
              </a:rPr>
              <a:t>人</a:t>
            </a:r>
            <a:r>
              <a:rPr lang="en-US" altLang="ja-JP" sz="1290" u="sng" dirty="0">
                <a:latin typeface="Meiryo UI" panose="020B0604030504040204" pitchFamily="50" charset="-128"/>
                <a:ea typeface="Meiryo UI" panose="020B0604030504040204" pitchFamily="50" charset="-128"/>
              </a:rPr>
              <a:t>/</a:t>
            </a:r>
            <a:r>
              <a:rPr lang="ja-JP" altLang="en-US" sz="1290" u="sng" dirty="0">
                <a:latin typeface="Meiryo UI" panose="020B0604030504040204" pitchFamily="50" charset="-128"/>
                <a:ea typeface="Meiryo UI" panose="020B0604030504040204" pitchFamily="50" charset="-128"/>
              </a:rPr>
              <a:t>台</a:t>
            </a:r>
            <a:r>
              <a:rPr lang="ja-JP" altLang="en-US" sz="1290" dirty="0">
                <a:latin typeface="Meiryo UI" panose="020B0604030504040204" pitchFamily="50" charset="-128"/>
                <a:ea typeface="Meiryo UI" panose="020B0604030504040204" pitchFamily="50" charset="-128"/>
              </a:rPr>
              <a:t>　②京都市：</a:t>
            </a:r>
            <a:r>
              <a:rPr lang="en-US" altLang="ja-JP" sz="1290" dirty="0">
                <a:latin typeface="Meiryo UI" panose="020B0604030504040204" pitchFamily="50" charset="-128"/>
                <a:ea typeface="Meiryo UI" panose="020B0604030504040204" pitchFamily="50" charset="-128"/>
              </a:rPr>
              <a:t>5.2</a:t>
            </a:r>
            <a:r>
              <a:rPr lang="ja-JP" altLang="en-US" sz="1290" dirty="0">
                <a:latin typeface="Meiryo UI" panose="020B0604030504040204" pitchFamily="50" charset="-128"/>
                <a:ea typeface="Meiryo UI" panose="020B0604030504040204" pitchFamily="50" charset="-128"/>
              </a:rPr>
              <a:t>人</a:t>
            </a:r>
            <a:r>
              <a:rPr lang="en-US" altLang="ja-JP" sz="1290" dirty="0">
                <a:latin typeface="Meiryo UI" panose="020B0604030504040204" pitchFamily="50" charset="-128"/>
                <a:ea typeface="Meiryo UI" panose="020B0604030504040204" pitchFamily="50" charset="-128"/>
              </a:rPr>
              <a:t>/</a:t>
            </a:r>
            <a:r>
              <a:rPr lang="ja-JP" altLang="en-US" sz="1290" dirty="0">
                <a:latin typeface="Meiryo UI" panose="020B0604030504040204" pitchFamily="50" charset="-128"/>
                <a:ea typeface="Meiryo UI" panose="020B0604030504040204" pitchFamily="50" charset="-128"/>
              </a:rPr>
              <a:t>台</a:t>
            </a:r>
            <a:endParaRPr lang="en-US" altLang="ja-JP" sz="1290" dirty="0">
              <a:latin typeface="Meiryo UI" panose="020B0604030504040204" pitchFamily="50" charset="-128"/>
              <a:ea typeface="Meiryo UI" panose="020B0604030504040204" pitchFamily="50" charset="-128"/>
            </a:endParaRPr>
          </a:p>
          <a:p>
            <a:r>
              <a:rPr lang="ja-JP" altLang="en-US" sz="1290" dirty="0">
                <a:latin typeface="Meiryo UI" panose="020B0604030504040204" pitchFamily="50" charset="-128"/>
                <a:ea typeface="Meiryo UI" panose="020B0604030504040204" pitchFamily="50" charset="-128"/>
              </a:rPr>
              <a:t>　　　③横浜市：</a:t>
            </a:r>
            <a:r>
              <a:rPr lang="en-US" altLang="ja-JP" sz="1290" dirty="0">
                <a:latin typeface="Meiryo UI" panose="020B0604030504040204" pitchFamily="50" charset="-128"/>
                <a:ea typeface="Meiryo UI" panose="020B0604030504040204" pitchFamily="50" charset="-128"/>
              </a:rPr>
              <a:t>6.9</a:t>
            </a:r>
            <a:r>
              <a:rPr lang="ja-JP" altLang="en-US" sz="1290" dirty="0">
                <a:latin typeface="Meiryo UI" panose="020B0604030504040204" pitchFamily="50" charset="-128"/>
                <a:ea typeface="Meiryo UI" panose="020B0604030504040204" pitchFamily="50" charset="-128"/>
              </a:rPr>
              <a:t>人</a:t>
            </a:r>
            <a:r>
              <a:rPr lang="en-US" altLang="ja-JP" sz="1290" dirty="0">
                <a:latin typeface="Meiryo UI" panose="020B0604030504040204" pitchFamily="50" charset="-128"/>
                <a:ea typeface="Meiryo UI" panose="020B0604030504040204" pitchFamily="50" charset="-128"/>
              </a:rPr>
              <a:t>/</a:t>
            </a:r>
            <a:r>
              <a:rPr lang="ja-JP" altLang="en-US" sz="1290" dirty="0">
                <a:latin typeface="Meiryo UI" panose="020B0604030504040204" pitchFamily="50" charset="-128"/>
                <a:ea typeface="Meiryo UI" panose="020B0604030504040204" pitchFamily="50" charset="-128"/>
              </a:rPr>
              <a:t>台　④神戸市：</a:t>
            </a:r>
            <a:r>
              <a:rPr lang="en-US" altLang="ja-JP" sz="1290" dirty="0">
                <a:latin typeface="Meiryo UI" panose="020B0604030504040204" pitchFamily="50" charset="-128"/>
                <a:ea typeface="Meiryo UI" panose="020B0604030504040204" pitchFamily="50" charset="-128"/>
              </a:rPr>
              <a:t>8.7</a:t>
            </a:r>
            <a:r>
              <a:rPr lang="ja-JP" altLang="en-US" sz="1290" dirty="0">
                <a:latin typeface="Meiryo UI" panose="020B0604030504040204" pitchFamily="50" charset="-128"/>
                <a:ea typeface="Meiryo UI" panose="020B0604030504040204" pitchFamily="50" charset="-128"/>
              </a:rPr>
              <a:t>人</a:t>
            </a:r>
            <a:r>
              <a:rPr lang="en-US" altLang="ja-JP" sz="1290" dirty="0">
                <a:latin typeface="Meiryo UI" panose="020B0604030504040204" pitchFamily="50" charset="-128"/>
                <a:ea typeface="Meiryo UI" panose="020B0604030504040204" pitchFamily="50" charset="-128"/>
              </a:rPr>
              <a:t>/</a:t>
            </a:r>
            <a:r>
              <a:rPr lang="ja-JP" altLang="en-US" sz="1290" dirty="0">
                <a:latin typeface="Meiryo UI" panose="020B0604030504040204" pitchFamily="50" charset="-128"/>
                <a:ea typeface="Meiryo UI" panose="020B0604030504040204" pitchFamily="50" charset="-128"/>
              </a:rPr>
              <a:t>台</a:t>
            </a:r>
            <a:endParaRPr lang="en-US" altLang="ja-JP" sz="1290" dirty="0">
              <a:latin typeface="Meiryo UI" panose="020B0604030504040204" pitchFamily="50" charset="-128"/>
              <a:ea typeface="Meiryo UI" panose="020B0604030504040204" pitchFamily="50" charset="-128"/>
            </a:endParaRPr>
          </a:p>
          <a:p>
            <a:r>
              <a:rPr lang="ja-JP" altLang="en-US" sz="1290" dirty="0">
                <a:latin typeface="Meiryo UI" panose="020B0604030504040204" pitchFamily="50" charset="-128"/>
                <a:ea typeface="Meiryo UI" panose="020B0604030504040204" pitchFamily="50" charset="-128"/>
              </a:rPr>
              <a:t>　　　⑤名古屋市：</a:t>
            </a:r>
            <a:r>
              <a:rPr lang="en-US" altLang="ja-JP" sz="1290" dirty="0">
                <a:latin typeface="Meiryo UI" panose="020B0604030504040204" pitchFamily="50" charset="-128"/>
                <a:ea typeface="Meiryo UI" panose="020B0604030504040204" pitchFamily="50" charset="-128"/>
              </a:rPr>
              <a:t>10.4</a:t>
            </a:r>
            <a:r>
              <a:rPr lang="ja-JP" altLang="en-US" sz="1290" dirty="0">
                <a:latin typeface="Meiryo UI" panose="020B0604030504040204" pitchFamily="50" charset="-128"/>
                <a:ea typeface="Meiryo UI" panose="020B0604030504040204" pitchFamily="50" charset="-128"/>
              </a:rPr>
              <a:t>人</a:t>
            </a:r>
            <a:r>
              <a:rPr lang="en-US" altLang="ja-JP" sz="1290" dirty="0">
                <a:latin typeface="Meiryo UI" panose="020B0604030504040204" pitchFamily="50" charset="-128"/>
                <a:ea typeface="Meiryo UI" panose="020B0604030504040204" pitchFamily="50" charset="-128"/>
              </a:rPr>
              <a:t>/</a:t>
            </a:r>
            <a:r>
              <a:rPr lang="ja-JP" altLang="en-US" sz="1290" dirty="0">
                <a:latin typeface="Meiryo UI" panose="020B0604030504040204" pitchFamily="50" charset="-128"/>
                <a:ea typeface="Meiryo UI" panose="020B0604030504040204" pitchFamily="50" charset="-128"/>
              </a:rPr>
              <a:t>台</a:t>
            </a:r>
            <a:endParaRPr lang="en-US" altLang="ja-JP" sz="1290" dirty="0">
              <a:latin typeface="Meiryo UI" panose="020B0604030504040204" pitchFamily="50" charset="-128"/>
              <a:ea typeface="Meiryo UI" panose="020B0604030504040204" pitchFamily="50" charset="-128"/>
            </a:endParaRPr>
          </a:p>
          <a:p>
            <a:endParaRPr lang="en-US" altLang="ja-JP" sz="1290" dirty="0">
              <a:latin typeface="Meiryo UI" panose="020B0604030504040204" pitchFamily="50" charset="-128"/>
              <a:ea typeface="Meiryo UI" panose="020B0604030504040204" pitchFamily="50" charset="-128"/>
            </a:endParaRPr>
          </a:p>
          <a:p>
            <a:r>
              <a:rPr lang="ja-JP" altLang="en-US" sz="1290" dirty="0">
                <a:latin typeface="Meiryo UI" panose="020B0604030504040204" pitchFamily="50" charset="-128"/>
                <a:ea typeface="Meiryo UI" panose="020B0604030504040204" pitchFamily="50" charset="-128"/>
              </a:rPr>
              <a:t>　 －普通教室の無線</a:t>
            </a:r>
            <a:r>
              <a:rPr lang="en-US" altLang="ja-JP" sz="1290" dirty="0">
                <a:latin typeface="Meiryo UI" panose="020B0604030504040204" pitchFamily="50" charset="-128"/>
                <a:ea typeface="Meiryo UI" panose="020B0604030504040204" pitchFamily="50" charset="-128"/>
              </a:rPr>
              <a:t>LAN</a:t>
            </a:r>
            <a:r>
              <a:rPr lang="ja-JP" altLang="en-US" sz="1290" dirty="0">
                <a:latin typeface="Meiryo UI" panose="020B0604030504040204" pitchFamily="50" charset="-128"/>
                <a:ea typeface="Meiryo UI" panose="020B0604030504040204" pitchFamily="50" charset="-128"/>
              </a:rPr>
              <a:t>整備率（人</a:t>
            </a:r>
            <a:r>
              <a:rPr lang="en-US" altLang="ja-JP" sz="1290" dirty="0">
                <a:latin typeface="Meiryo UI" panose="020B0604030504040204" pitchFamily="50" charset="-128"/>
                <a:ea typeface="Meiryo UI" panose="020B0604030504040204" pitchFamily="50" charset="-128"/>
              </a:rPr>
              <a:t>/</a:t>
            </a:r>
            <a:r>
              <a:rPr lang="ja-JP" altLang="en-US" sz="1290" dirty="0">
                <a:latin typeface="Meiryo UI" panose="020B0604030504040204" pitchFamily="50" charset="-128"/>
                <a:ea typeface="Meiryo UI" panose="020B0604030504040204" pitchFamily="50" charset="-128"/>
              </a:rPr>
              <a:t>台）</a:t>
            </a:r>
            <a:endParaRPr lang="en-US" altLang="ja-JP" sz="1290" dirty="0">
              <a:latin typeface="Meiryo UI" panose="020B0604030504040204" pitchFamily="50" charset="-128"/>
              <a:ea typeface="Meiryo UI" panose="020B0604030504040204" pitchFamily="50" charset="-128"/>
            </a:endParaRPr>
          </a:p>
          <a:p>
            <a:r>
              <a:rPr lang="ja-JP" altLang="en-US" sz="1290" dirty="0">
                <a:latin typeface="Meiryo UI" panose="020B0604030504040204" pitchFamily="50" charset="-128"/>
                <a:ea typeface="Meiryo UI" panose="020B0604030504040204" pitchFamily="50" charset="-128"/>
              </a:rPr>
              <a:t>　　　</a:t>
            </a:r>
            <a:r>
              <a:rPr lang="ja-JP" altLang="en-US" sz="1290" u="sng" dirty="0">
                <a:latin typeface="Meiryo UI" panose="020B0604030504040204" pitchFamily="50" charset="-128"/>
                <a:ea typeface="Meiryo UI" panose="020B0604030504040204" pitchFamily="50" charset="-128"/>
              </a:rPr>
              <a:t>①大阪市：</a:t>
            </a:r>
            <a:r>
              <a:rPr lang="en-US" altLang="ja-JP" sz="1290" u="sng" dirty="0">
                <a:latin typeface="Meiryo UI" panose="020B0604030504040204" pitchFamily="50" charset="-128"/>
                <a:ea typeface="Meiryo UI" panose="020B0604030504040204" pitchFamily="50" charset="-128"/>
              </a:rPr>
              <a:t>32.5%</a:t>
            </a:r>
            <a:r>
              <a:rPr lang="ja-JP" altLang="en-US" sz="1290" dirty="0">
                <a:latin typeface="Meiryo UI" panose="020B0604030504040204" pitchFamily="50" charset="-128"/>
                <a:ea typeface="Meiryo UI" panose="020B0604030504040204" pitchFamily="50" charset="-128"/>
              </a:rPr>
              <a:t>　②京都市：</a:t>
            </a:r>
            <a:r>
              <a:rPr lang="en-US" altLang="ja-JP" sz="1290" dirty="0">
                <a:latin typeface="Meiryo UI" panose="020B0604030504040204" pitchFamily="50" charset="-128"/>
                <a:ea typeface="Meiryo UI" panose="020B0604030504040204" pitchFamily="50" charset="-128"/>
              </a:rPr>
              <a:t>49.3%</a:t>
            </a:r>
          </a:p>
          <a:p>
            <a:r>
              <a:rPr lang="ja-JP" altLang="en-US" sz="1290" dirty="0">
                <a:latin typeface="Meiryo UI" panose="020B0604030504040204" pitchFamily="50" charset="-128"/>
                <a:ea typeface="Meiryo UI" panose="020B0604030504040204" pitchFamily="50" charset="-128"/>
              </a:rPr>
              <a:t>　　　③名古屋市：</a:t>
            </a:r>
            <a:r>
              <a:rPr lang="en-US" altLang="ja-JP" sz="1290" dirty="0">
                <a:latin typeface="Meiryo UI" panose="020B0604030504040204" pitchFamily="50" charset="-128"/>
                <a:ea typeface="Meiryo UI" panose="020B0604030504040204" pitchFamily="50" charset="-128"/>
              </a:rPr>
              <a:t>28.7%</a:t>
            </a:r>
            <a:r>
              <a:rPr lang="ja-JP" altLang="en-US" sz="1290" dirty="0">
                <a:latin typeface="Meiryo UI" panose="020B0604030504040204" pitchFamily="50" charset="-128"/>
                <a:ea typeface="Meiryo UI" panose="020B0604030504040204" pitchFamily="50" charset="-128"/>
              </a:rPr>
              <a:t>④神戸市：</a:t>
            </a:r>
            <a:r>
              <a:rPr lang="en-US" altLang="ja-JP" sz="1290" dirty="0">
                <a:latin typeface="Meiryo UI" panose="020B0604030504040204" pitchFamily="50" charset="-128"/>
                <a:ea typeface="Meiryo UI" panose="020B0604030504040204" pitchFamily="50" charset="-128"/>
              </a:rPr>
              <a:t>3.8%</a:t>
            </a:r>
          </a:p>
          <a:p>
            <a:r>
              <a:rPr lang="ja-JP" altLang="en-US" sz="1290" dirty="0">
                <a:latin typeface="Meiryo UI" panose="020B0604030504040204" pitchFamily="50" charset="-128"/>
                <a:ea typeface="Meiryo UI" panose="020B0604030504040204" pitchFamily="50" charset="-128"/>
              </a:rPr>
              <a:t>　　  ⑤横浜市：</a:t>
            </a:r>
            <a:r>
              <a:rPr lang="en-US" altLang="ja-JP" sz="1290" dirty="0">
                <a:latin typeface="Meiryo UI" panose="020B0604030504040204" pitchFamily="50" charset="-128"/>
                <a:ea typeface="Meiryo UI" panose="020B0604030504040204" pitchFamily="50" charset="-128"/>
              </a:rPr>
              <a:t>5.5%</a:t>
            </a:r>
            <a:r>
              <a:rPr lang="ja-JP" altLang="en-US" sz="1290" dirty="0">
                <a:latin typeface="Meiryo UI" panose="020B0604030504040204" pitchFamily="50" charset="-128"/>
                <a:ea typeface="Meiryo UI" panose="020B0604030504040204" pitchFamily="50" charset="-128"/>
              </a:rPr>
              <a:t>　</a:t>
            </a:r>
            <a:endParaRPr lang="en-US" altLang="ja-JP" sz="1290" dirty="0">
              <a:latin typeface="Meiryo UI" panose="020B0604030504040204" pitchFamily="50" charset="-128"/>
              <a:ea typeface="Meiryo UI" panose="020B0604030504040204" pitchFamily="50" charset="-128"/>
            </a:endParaRPr>
          </a:p>
          <a:p>
            <a:r>
              <a:rPr lang="ja-JP" altLang="en-US" sz="1290" dirty="0">
                <a:solidFill>
                  <a:prstClr val="black"/>
                </a:solidFill>
                <a:latin typeface="Meiryo UI" panose="020B0604030504040204" pitchFamily="50" charset="-128"/>
                <a:ea typeface="Meiryo UI" panose="020B0604030504040204" pitchFamily="50" charset="-128"/>
              </a:rPr>
              <a:t>　　　　　</a:t>
            </a:r>
            <a:r>
              <a:rPr lang="en-US" altLang="ja-JP" sz="1290" dirty="0">
                <a:solidFill>
                  <a:prstClr val="black"/>
                </a:solidFill>
                <a:latin typeface="Meiryo UI" panose="020B0604030504040204" pitchFamily="50" charset="-128"/>
                <a:ea typeface="Meiryo UI" panose="020B0604030504040204" pitchFamily="50" charset="-128"/>
              </a:rPr>
              <a:t>※</a:t>
            </a:r>
            <a:r>
              <a:rPr lang="ja-JP" altLang="en-US" sz="1290" dirty="0">
                <a:solidFill>
                  <a:prstClr val="black"/>
                </a:solidFill>
                <a:latin typeface="Meiryo UI" panose="020B0604030504040204" pitchFamily="50" charset="-128"/>
                <a:ea typeface="Meiryo UI" panose="020B0604030504040204" pitchFamily="50" charset="-128"/>
              </a:rPr>
              <a:t>平成</a:t>
            </a:r>
            <a:r>
              <a:rPr lang="en-US" altLang="ja-JP" sz="1290" dirty="0">
                <a:solidFill>
                  <a:prstClr val="black"/>
                </a:solidFill>
                <a:latin typeface="Meiryo UI" panose="020B0604030504040204" pitchFamily="50" charset="-128"/>
                <a:ea typeface="Meiryo UI" panose="020B0604030504040204" pitchFamily="50" charset="-128"/>
              </a:rPr>
              <a:t>29</a:t>
            </a:r>
            <a:r>
              <a:rPr lang="ja-JP" altLang="en-US" sz="1290" dirty="0">
                <a:solidFill>
                  <a:prstClr val="black"/>
                </a:solidFill>
                <a:latin typeface="Meiryo UI" panose="020B0604030504040204" pitchFamily="50" charset="-128"/>
                <a:ea typeface="Meiryo UI" panose="020B0604030504040204" pitchFamily="50" charset="-128"/>
              </a:rPr>
              <a:t>年度学校における教育の</a:t>
            </a:r>
            <a:r>
              <a:rPr lang="ja-JP" altLang="en-US" sz="1290" dirty="0" smtClean="0">
                <a:solidFill>
                  <a:prstClr val="black"/>
                </a:solidFill>
                <a:latin typeface="Meiryo UI" panose="020B0604030504040204" pitchFamily="50" charset="-128"/>
                <a:ea typeface="Meiryo UI" panose="020B0604030504040204" pitchFamily="50" charset="-128"/>
              </a:rPr>
              <a:t>情報の</a:t>
            </a:r>
            <a:r>
              <a:rPr lang="ja-JP" altLang="en-US" sz="1290" dirty="0">
                <a:solidFill>
                  <a:prstClr val="black"/>
                </a:solidFill>
                <a:latin typeface="Meiryo UI" panose="020B0604030504040204" pitchFamily="50" charset="-128"/>
                <a:ea typeface="Meiryo UI" panose="020B0604030504040204" pitchFamily="50" charset="-128"/>
              </a:rPr>
              <a:t>実態</a:t>
            </a:r>
            <a:r>
              <a:rPr lang="ja-JP" altLang="en-US" sz="1290" dirty="0" smtClean="0">
                <a:solidFill>
                  <a:prstClr val="black"/>
                </a:solidFill>
                <a:latin typeface="Meiryo UI" panose="020B0604030504040204" pitchFamily="50" charset="-128"/>
                <a:ea typeface="Meiryo UI" panose="020B0604030504040204" pitchFamily="50" charset="-128"/>
              </a:rPr>
              <a:t>等　　　　</a:t>
            </a:r>
            <a:endParaRPr lang="en-US" altLang="ja-JP" sz="1290" dirty="0" smtClean="0">
              <a:solidFill>
                <a:prstClr val="black"/>
              </a:solidFill>
              <a:latin typeface="Meiryo UI" panose="020B0604030504040204" pitchFamily="50" charset="-128"/>
              <a:ea typeface="Meiryo UI" panose="020B0604030504040204" pitchFamily="50" charset="-128"/>
            </a:endParaRPr>
          </a:p>
          <a:p>
            <a:r>
              <a:rPr lang="ja-JP" altLang="en-US" sz="1290" dirty="0">
                <a:solidFill>
                  <a:prstClr val="black"/>
                </a:solidFill>
                <a:latin typeface="Meiryo UI" panose="020B0604030504040204" pitchFamily="50" charset="-128"/>
                <a:ea typeface="Meiryo UI" panose="020B0604030504040204" pitchFamily="50" charset="-128"/>
              </a:rPr>
              <a:t>　</a:t>
            </a:r>
            <a:r>
              <a:rPr lang="ja-JP" altLang="en-US" sz="1290" dirty="0" smtClean="0">
                <a:solidFill>
                  <a:prstClr val="black"/>
                </a:solidFill>
                <a:latin typeface="Meiryo UI" panose="020B0604030504040204" pitchFamily="50" charset="-128"/>
                <a:ea typeface="Meiryo UI" panose="020B0604030504040204" pitchFamily="50" charset="-128"/>
              </a:rPr>
              <a:t>　　　　　　に</a:t>
            </a:r>
            <a:r>
              <a:rPr lang="ja-JP" altLang="en-US" sz="1290" dirty="0">
                <a:solidFill>
                  <a:prstClr val="black"/>
                </a:solidFill>
                <a:latin typeface="Meiryo UI" panose="020B0604030504040204" pitchFamily="50" charset="-128"/>
                <a:ea typeface="Meiryo UI" panose="020B0604030504040204" pitchFamily="50" charset="-128"/>
              </a:rPr>
              <a:t>関する調査結果（文部科学省</a:t>
            </a:r>
            <a:r>
              <a:rPr lang="ja-JP" altLang="en-US" sz="900" dirty="0">
                <a:solidFill>
                  <a:prstClr val="black"/>
                </a:solidFill>
                <a:latin typeface="Meiryo UI" panose="020B0604030504040204" pitchFamily="50" charset="-128"/>
                <a:ea typeface="Meiryo UI" panose="020B0604030504040204" pitchFamily="50" charset="-128"/>
              </a:rPr>
              <a:t>）　</a:t>
            </a:r>
            <a:endParaRPr lang="en-US" altLang="ja-JP" sz="900" dirty="0">
              <a:solidFill>
                <a:prstClr val="black"/>
              </a:solidFill>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bwMode="auto">
          <a:xfrm>
            <a:off x="17097" y="771470"/>
            <a:ext cx="2000496" cy="270585"/>
          </a:xfrm>
          <a:prstGeom prst="roundRect">
            <a:avLst>
              <a:gd name="adj" fmla="val 13419"/>
            </a:avLst>
          </a:prstGeom>
          <a:noFill/>
          <a:ln w="9525">
            <a:noFill/>
            <a:miter lim="800000"/>
            <a:headEnd/>
            <a:tailEnd/>
          </a:ln>
          <a:effectLst/>
          <a:extLst/>
        </p:spPr>
        <p:txBody>
          <a:bodyPr wrap="square" tIns="0" rtlCol="0" anchor="t" anchorCtr="0"/>
          <a:lstStyle/>
          <a:p>
            <a:r>
              <a:rPr lang="ja-JP" altLang="en-US" sz="1292" b="1" dirty="0" smtClean="0">
                <a:solidFill>
                  <a:prstClr val="black"/>
                </a:solidFill>
                <a:latin typeface="Meiryo UI" panose="020B0604030504040204" pitchFamily="50" charset="-128"/>
                <a:ea typeface="Meiryo UI" panose="020B0604030504040204" pitchFamily="50" charset="-128"/>
              </a:rPr>
              <a:t>＜改革前の施策・状況＞</a:t>
            </a:r>
            <a:endParaRPr lang="ja-JP" altLang="ja-JP" sz="1292" b="1" dirty="0">
              <a:solidFill>
                <a:prstClr val="black"/>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17097" y="1717058"/>
            <a:ext cx="2000496" cy="270585"/>
          </a:xfrm>
          <a:prstGeom prst="roundRect">
            <a:avLst>
              <a:gd name="adj" fmla="val 13419"/>
            </a:avLst>
          </a:prstGeom>
          <a:noFill/>
          <a:ln w="9525">
            <a:noFill/>
            <a:miter lim="800000"/>
            <a:headEnd/>
            <a:tailEnd/>
          </a:ln>
          <a:effectLst/>
          <a:extLst/>
        </p:spPr>
        <p:txBody>
          <a:bodyPr wrap="square" tIns="0" rtlCol="0" anchor="t" anchorCtr="0"/>
          <a:lstStyle/>
          <a:p>
            <a:r>
              <a:rPr lang="ja-JP" altLang="en-US" sz="1292" b="1" dirty="0" smtClean="0">
                <a:solidFill>
                  <a:prstClr val="black"/>
                </a:solidFill>
                <a:latin typeface="Meiryo UI" panose="020B0604030504040204" pitchFamily="50" charset="-128"/>
                <a:ea typeface="Meiryo UI" panose="020B0604030504040204" pitchFamily="50" charset="-128"/>
              </a:rPr>
              <a:t>＜改革取組み＞</a:t>
            </a:r>
            <a:endParaRPr lang="ja-JP" altLang="ja-JP" sz="1292" b="1" dirty="0">
              <a:solidFill>
                <a:prstClr val="black"/>
              </a:solidFill>
              <a:latin typeface="Meiryo UI" panose="020B0604030504040204" pitchFamily="50" charset="-128"/>
              <a:ea typeface="Meiryo UI" panose="020B0604030504040204" pitchFamily="50" charset="-128"/>
            </a:endParaRPr>
          </a:p>
        </p:txBody>
      </p:sp>
      <p:sp>
        <p:nvSpPr>
          <p:cNvPr id="28" name="角丸四角形 27"/>
          <p:cNvSpPr/>
          <p:nvPr/>
        </p:nvSpPr>
        <p:spPr bwMode="auto">
          <a:xfrm>
            <a:off x="69305" y="4053217"/>
            <a:ext cx="2000496" cy="270585"/>
          </a:xfrm>
          <a:prstGeom prst="roundRect">
            <a:avLst>
              <a:gd name="adj" fmla="val 13419"/>
            </a:avLst>
          </a:prstGeom>
          <a:noFill/>
          <a:ln w="9525">
            <a:noFill/>
            <a:miter lim="800000"/>
            <a:headEnd/>
            <a:tailEnd/>
          </a:ln>
          <a:effectLst/>
          <a:extLst/>
        </p:spPr>
        <p:txBody>
          <a:bodyPr wrap="square" tIns="0" rtlCol="0" anchor="t" anchorCtr="0"/>
          <a:lstStyle/>
          <a:p>
            <a:r>
              <a:rPr lang="ja-JP" altLang="en-US" sz="1292" b="1" dirty="0" smtClean="0">
                <a:solidFill>
                  <a:prstClr val="black"/>
                </a:solidFill>
                <a:latin typeface="Meiryo UI" panose="020B0604030504040204" pitchFamily="50" charset="-128"/>
                <a:ea typeface="Meiryo UI" panose="020B0604030504040204" pitchFamily="50" charset="-128"/>
              </a:rPr>
              <a:t>＜改革の結果＞</a:t>
            </a:r>
            <a:endParaRPr lang="ja-JP" altLang="ja-JP" sz="1292" b="1" dirty="0">
              <a:solidFill>
                <a:prstClr val="black"/>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70457" y="266053"/>
            <a:ext cx="3366627" cy="400110"/>
          </a:xfrm>
          <a:prstGeom prst="rect">
            <a:avLst/>
          </a:prstGeom>
          <a:noFill/>
        </p:spPr>
        <p:txBody>
          <a:bodyPr wrap="none" rtlCol="0">
            <a:spAutoFit/>
          </a:bodyPr>
          <a:lstStyle/>
          <a:p>
            <a:r>
              <a:rPr lang="ja-JP" altLang="en-US" sz="2000" dirty="0">
                <a:solidFill>
                  <a:prstClr val="black"/>
                </a:solidFill>
                <a:latin typeface="Meiryo UI" panose="020B0604030504040204" pitchFamily="50" charset="-128"/>
                <a:ea typeface="Meiryo UI" panose="020B0604030504040204" pitchFamily="50" charset="-128"/>
              </a:rPr>
              <a:t>５</a:t>
            </a:r>
            <a:r>
              <a:rPr lang="en-US" altLang="ja-JP" sz="2000" dirty="0" smtClean="0">
                <a:solidFill>
                  <a:prstClr val="black"/>
                </a:solidFill>
                <a:latin typeface="Meiryo UI" panose="020B0604030504040204" pitchFamily="50" charset="-128"/>
                <a:ea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rPr>
              <a:t>小中③</a:t>
            </a:r>
            <a:r>
              <a:rPr lang="en-US" altLang="ja-JP" sz="2000" dirty="0" smtClean="0">
                <a:solidFill>
                  <a:prstClr val="black"/>
                </a:solidFill>
                <a:latin typeface="Meiryo UI" panose="020B0604030504040204" pitchFamily="50" charset="-128"/>
                <a:ea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rPr>
              <a:t>主な改革取組み　</a:t>
            </a:r>
            <a:endParaRPr lang="ja-JP" altLang="en-US" sz="2000" dirty="0">
              <a:solidFill>
                <a:prstClr val="black"/>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976286" y="2188776"/>
          <a:ext cx="6693755" cy="1777938"/>
        </p:xfrm>
        <a:graphic>
          <a:graphicData uri="http://schemas.openxmlformats.org/drawingml/2006/table">
            <a:tbl>
              <a:tblPr>
                <a:tableStyleId>{5C22544A-7EE6-4342-B048-85BDC9FD1C3A}</a:tableStyleId>
              </a:tblPr>
              <a:tblGrid>
                <a:gridCol w="778910">
                  <a:extLst>
                    <a:ext uri="{9D8B030D-6E8A-4147-A177-3AD203B41FA5}">
                      <a16:colId xmlns="" xmlns:a16="http://schemas.microsoft.com/office/drawing/2014/main" val="20000"/>
                    </a:ext>
                  </a:extLst>
                </a:gridCol>
                <a:gridCol w="5914845">
                  <a:extLst>
                    <a:ext uri="{9D8B030D-6E8A-4147-A177-3AD203B41FA5}">
                      <a16:colId xmlns="" xmlns:a16="http://schemas.microsoft.com/office/drawing/2014/main" val="20001"/>
                    </a:ext>
                  </a:extLst>
                </a:gridCol>
              </a:tblGrid>
              <a:tr h="172574">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時　期</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a:effectLst/>
                          <a:latin typeface="Meiryo UI" panose="020B0604030504040204" pitchFamily="50" charset="-128"/>
                          <a:ea typeface="Meiryo UI" panose="020B0604030504040204" pitchFamily="50" charset="-128"/>
                        </a:rPr>
                        <a:t>内　容</a:t>
                      </a:r>
                      <a:endParaRPr lang="ja-JP" altLang="en-US" sz="11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0458">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2012</a:t>
                      </a:r>
                      <a:r>
                        <a:rPr lang="ja-JP" altLang="en-US" sz="1100" u="none" strike="noStrike" dirty="0">
                          <a:effectLst/>
                          <a:latin typeface="Meiryo UI" panose="020B0604030504040204" pitchFamily="50" charset="-128"/>
                          <a:ea typeface="Meiryo UI" panose="020B0604030504040204" pitchFamily="50" charset="-128"/>
                        </a:rPr>
                        <a:t>年度</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モデル校７校を選定し、無線</a:t>
                      </a:r>
                      <a:r>
                        <a:rPr lang="en-US" altLang="ja-JP" sz="1100" u="none" strike="noStrike" dirty="0">
                          <a:effectLst/>
                          <a:latin typeface="Meiryo UI" panose="020B0604030504040204" pitchFamily="50" charset="-128"/>
                          <a:ea typeface="Meiryo UI" panose="020B0604030504040204" pitchFamily="50" charset="-128"/>
                        </a:rPr>
                        <a:t>LAN</a:t>
                      </a:r>
                      <a:r>
                        <a:rPr lang="ja-JP" altLang="en-US" sz="1100" u="none" strike="noStrike" dirty="0">
                          <a:effectLst/>
                          <a:latin typeface="Meiryo UI" panose="020B0604030504040204" pitchFamily="50" charset="-128"/>
                          <a:ea typeface="Meiryo UI" panose="020B0604030504040204" pitchFamily="50" charset="-128"/>
                        </a:rPr>
                        <a:t>環境、電子黒板、タブレット端末等の</a:t>
                      </a:r>
                      <a:r>
                        <a:rPr lang="en-US" altLang="ja-JP" sz="1100" u="none" strike="noStrike" dirty="0">
                          <a:effectLst/>
                          <a:latin typeface="Meiryo UI" panose="020B0604030504040204" pitchFamily="50" charset="-128"/>
                          <a:ea typeface="Meiryo UI" panose="020B0604030504040204" pitchFamily="50" charset="-128"/>
                        </a:rPr>
                        <a:t>ICT</a:t>
                      </a:r>
                      <a:r>
                        <a:rPr lang="ja-JP" altLang="en-US" sz="1100" u="none" strike="noStrike" dirty="0">
                          <a:effectLst/>
                          <a:latin typeface="Meiryo UI" panose="020B0604030504040204" pitchFamily="50" charset="-128"/>
                          <a:ea typeface="Meiryo UI" panose="020B0604030504040204" pitchFamily="50" charset="-128"/>
                        </a:rPr>
                        <a:t>環境を整備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0458">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2013</a:t>
                      </a:r>
                      <a:r>
                        <a:rPr lang="ja-JP" altLang="en-US" sz="1100" u="none" strike="noStrike">
                          <a:effectLst/>
                          <a:latin typeface="Meiryo UI" panose="020B0604030504040204" pitchFamily="50" charset="-128"/>
                          <a:ea typeface="Meiryo UI" panose="020B0604030504040204" pitchFamily="50" charset="-128"/>
                        </a:rPr>
                        <a:t>年度</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モデル校７校（小学校４校、中学校２校、小中一貫校１校）で２年間の実証研究を開始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20458">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2014</a:t>
                      </a:r>
                      <a:r>
                        <a:rPr lang="ja-JP" altLang="en-US" sz="1100" u="none" strike="noStrike">
                          <a:effectLst/>
                          <a:latin typeface="Meiryo UI" panose="020B0604030504040204" pitchFamily="50" charset="-128"/>
                          <a:ea typeface="Meiryo UI" panose="020B0604030504040204" pitchFamily="50" charset="-128"/>
                        </a:rPr>
                        <a:t>年度</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モデル校に小中一貫校１校を追加</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4136">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2015</a:t>
                      </a:r>
                      <a:r>
                        <a:rPr lang="ja-JP" altLang="en-US" sz="1100" u="none" strike="noStrike">
                          <a:effectLst/>
                          <a:latin typeface="Meiryo UI" panose="020B0604030504040204" pitchFamily="50" charset="-128"/>
                          <a:ea typeface="Meiryo UI" panose="020B0604030504040204" pitchFamily="50" charset="-128"/>
                        </a:rPr>
                        <a:t>年度</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全小・中学校にタブレット端末等を整備（</a:t>
                      </a:r>
                      <a:r>
                        <a:rPr lang="en-US" altLang="ja-JP" sz="1100" u="none" strike="noStrike" dirty="0">
                          <a:solidFill>
                            <a:schemeClr val="tx1"/>
                          </a:solidFill>
                          <a:effectLst/>
                          <a:latin typeface="Meiryo UI" panose="020B0604030504040204" pitchFamily="50" charset="-128"/>
                          <a:ea typeface="Meiryo UI" panose="020B0604030504040204" pitchFamily="50" charset="-128"/>
                        </a:rPr>
                        <a:t>40</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台</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校、約</a:t>
                      </a:r>
                      <a:r>
                        <a:rPr lang="en-US" altLang="ja-JP" sz="1100" u="none" strike="noStrike" dirty="0">
                          <a:solidFill>
                            <a:schemeClr val="tx1"/>
                          </a:solidFill>
                          <a:effectLst/>
                          <a:latin typeface="Meiryo UI" panose="020B0604030504040204" pitchFamily="50" charset="-128"/>
                          <a:ea typeface="Meiryo UI" panose="020B0604030504040204" pitchFamily="50" charset="-128"/>
                        </a:rPr>
                        <a:t>420</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校）</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a:solidFill>
                            <a:schemeClr val="tx1"/>
                          </a:solidFill>
                          <a:effectLst/>
                          <a:latin typeface="Meiryo UI" panose="020B0604030504040204" pitchFamily="50" charset="-128"/>
                          <a:ea typeface="Meiryo UI" panose="020B0604030504040204" pitchFamily="50" charset="-128"/>
                        </a:rPr>
                        <a:t>モデル校に小中一貫校１校を追加</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20458">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2016</a:t>
                      </a:r>
                      <a:r>
                        <a:rPr lang="ja-JP" altLang="en-US" sz="1100" u="none" strike="noStrike">
                          <a:effectLst/>
                          <a:latin typeface="Meiryo UI" panose="020B0604030504040204" pitchFamily="50" charset="-128"/>
                          <a:ea typeface="Meiryo UI" panose="020B0604030504040204" pitchFamily="50" charset="-128"/>
                        </a:rPr>
                        <a:t>年度</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ICT</a:t>
                      </a:r>
                      <a:r>
                        <a:rPr lang="ja-JP" altLang="en-US" sz="1100" u="none" strike="noStrike" dirty="0">
                          <a:effectLst/>
                          <a:latin typeface="Meiryo UI" panose="020B0604030504040204" pitchFamily="50" charset="-128"/>
                          <a:ea typeface="Meiryo UI" panose="020B0604030504040204" pitchFamily="50" charset="-128"/>
                        </a:rPr>
                        <a:t>支援員の派遣、授業支援システムやセキュリティシステムの構築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869">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2019</a:t>
                      </a:r>
                      <a:r>
                        <a:rPr lang="ja-JP" altLang="en-US" sz="1100" u="none" strike="noStrike">
                          <a:effectLst/>
                          <a:latin typeface="Meiryo UI" panose="020B0604030504040204" pitchFamily="50" charset="-128"/>
                          <a:ea typeface="Meiryo UI" panose="020B0604030504040204" pitchFamily="50" charset="-128"/>
                        </a:rPr>
                        <a:t>年度</a:t>
                      </a:r>
                      <a:br>
                        <a:rPr lang="ja-JP" altLang="en-US" sz="1100" u="none" strike="noStrike">
                          <a:effectLst/>
                          <a:latin typeface="Meiryo UI" panose="020B0604030504040204" pitchFamily="50" charset="-128"/>
                          <a:ea typeface="Meiryo UI" panose="020B0604030504040204" pitchFamily="50" charset="-128"/>
                        </a:rPr>
                      </a:br>
                      <a:r>
                        <a:rPr lang="ja-JP" altLang="en-US" sz="1100" u="none" strike="noStrike">
                          <a:effectLst/>
                          <a:latin typeface="Meiryo UI" panose="020B0604030504040204" pitchFamily="50" charset="-128"/>
                          <a:ea typeface="Meiryo UI" panose="020B0604030504040204" pitchFamily="50" charset="-128"/>
                        </a:rPr>
                        <a:t>（予定）</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全小・中学校の校内</a:t>
                      </a:r>
                      <a:r>
                        <a:rPr lang="en-US" altLang="ja-JP" sz="1100" u="none" strike="noStrike" dirty="0">
                          <a:solidFill>
                            <a:schemeClr val="tx1"/>
                          </a:solidFill>
                          <a:effectLst/>
                          <a:latin typeface="Meiryo UI" panose="020B0604030504040204" pitchFamily="50" charset="-128"/>
                          <a:ea typeface="Meiryo UI" panose="020B0604030504040204" pitchFamily="50" charset="-128"/>
                        </a:rPr>
                        <a:t>LAN</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再構築完了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3" name="スライド番号プレースホルダー 2"/>
          <p:cNvSpPr>
            <a:spLocks noGrp="1"/>
          </p:cNvSpPr>
          <p:nvPr>
            <p:ph type="sldNum" sz="quarter" idx="12"/>
          </p:nvPr>
        </p:nvSpPr>
        <p:spPr/>
        <p:txBody>
          <a:bodyPr/>
          <a:lstStyle/>
          <a:p>
            <a:fld id="{138CA411-231B-42B9-AF63-97A64194AA60}" type="slidenum">
              <a:rPr lang="ja-JP" altLang="en-US" b="0" smtClean="0"/>
              <a:pPr/>
              <a:t>18</a:t>
            </a:fld>
            <a:endParaRPr lang="ja-JP" altLang="en-US" b="0" dirty="0"/>
          </a:p>
        </p:txBody>
      </p:sp>
    </p:spTree>
    <p:extLst>
      <p:ext uri="{BB962C8B-B14F-4D97-AF65-F5344CB8AC3E}">
        <p14:creationId xmlns:p14="http://schemas.microsoft.com/office/powerpoint/2010/main" val="3804361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813617" y="5287940"/>
            <a:ext cx="1705063" cy="1408298"/>
          </a:xfrm>
          <a:prstGeom prst="rect">
            <a:avLst/>
          </a:prstGeom>
        </p:spPr>
      </p:pic>
      <p:sp>
        <p:nvSpPr>
          <p:cNvPr id="25" name="角丸四角形 24"/>
          <p:cNvSpPr/>
          <p:nvPr/>
        </p:nvSpPr>
        <p:spPr bwMode="auto">
          <a:xfrm>
            <a:off x="270456" y="5164374"/>
            <a:ext cx="8603089" cy="1641524"/>
          </a:xfrm>
          <a:prstGeom prst="roundRect">
            <a:avLst>
              <a:gd name="adj" fmla="val 5399"/>
            </a:avLst>
          </a:prstGeom>
          <a:noFill/>
          <a:ln w="9525">
            <a:solidFill>
              <a:schemeClr val="tx1"/>
            </a:solidFill>
            <a:miter lim="800000"/>
            <a:headEnd/>
            <a:tailEnd/>
          </a:ln>
          <a:effectLst/>
          <a:extLst/>
        </p:spPr>
        <p:txBody>
          <a:bodyPr wrap="square" tIns="33231" bIns="33231" rtlCol="0" anchor="t" anchorCtr="0"/>
          <a:lstStyle/>
          <a:p>
            <a:endParaRPr lang="en-US" altLang="ja-JP" sz="923" dirty="0">
              <a:latin typeface="Meiryo UI" panose="020B0604030504040204" pitchFamily="50" charset="-128"/>
              <a:ea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rPr>
              <a:t>　　　　　　　　　</a:t>
            </a:r>
            <a:endParaRPr lang="en-US" altLang="ja-JP" sz="923" dirty="0">
              <a:latin typeface="Meiryo UI" panose="020B0604030504040204" pitchFamily="50" charset="-128"/>
              <a:ea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rPr>
              <a:t>　　</a:t>
            </a:r>
            <a:endParaRPr lang="ja-JP" altLang="ja-JP" sz="923" dirty="0">
              <a:latin typeface="Meiryo UI" panose="020B0604030504040204" pitchFamily="50" charset="-128"/>
              <a:ea typeface="Meiryo UI" panose="020B0604030504040204" pitchFamily="50" charset="-128"/>
            </a:endParaRPr>
          </a:p>
        </p:txBody>
      </p:sp>
      <p:sp>
        <p:nvSpPr>
          <p:cNvPr id="41" name="角丸四角形 40"/>
          <p:cNvSpPr/>
          <p:nvPr/>
        </p:nvSpPr>
        <p:spPr bwMode="auto">
          <a:xfrm>
            <a:off x="270456" y="1840737"/>
            <a:ext cx="8532000" cy="3054314"/>
          </a:xfrm>
          <a:prstGeom prst="roundRect">
            <a:avLst>
              <a:gd name="adj" fmla="val 5399"/>
            </a:avLst>
          </a:prstGeom>
          <a:solidFill>
            <a:schemeClr val="bg1"/>
          </a:solidFill>
          <a:ln w="9525">
            <a:solidFill>
              <a:schemeClr val="dk1">
                <a:shade val="95000"/>
                <a:satMod val="105000"/>
              </a:schemeClr>
            </a:solidFill>
            <a:miter lim="800000"/>
            <a:headEnd/>
            <a:tailEnd/>
          </a:ln>
          <a:effectLst/>
          <a:extLst/>
        </p:spPr>
        <p:txBody>
          <a:bodyPr wrap="square" tIns="33231" bIns="33231" rtlCol="0" anchor="t" anchorCtr="0"/>
          <a:lstStyle/>
          <a:p>
            <a:r>
              <a:rPr lang="ja-JP" altLang="en-US" sz="1292" dirty="0" smtClean="0">
                <a:latin typeface="Meiryo UI" panose="020B0604030504040204" pitchFamily="50" charset="-128"/>
                <a:ea typeface="Meiryo UI" panose="020B0604030504040204" pitchFamily="50" charset="-128"/>
              </a:rPr>
              <a:t>小学校・中学校の９年間で学校給食を教材とした食育を推進し、本市中学校の望ましい食生活・食習慣の形成を図る。</a:t>
            </a:r>
            <a:endParaRPr lang="en-US" altLang="ja-JP" sz="1292" dirty="0">
              <a:latin typeface="Meiryo UI" panose="020B0604030504040204" pitchFamily="50" charset="-128"/>
              <a:ea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rPr>
              <a:t>　　　　　　　　　</a:t>
            </a:r>
            <a:endParaRPr lang="en-US" altLang="ja-JP" sz="923" dirty="0">
              <a:latin typeface="Meiryo UI" panose="020B0604030504040204" pitchFamily="50" charset="-128"/>
              <a:ea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rPr>
              <a:t>　　</a:t>
            </a:r>
            <a:endParaRPr lang="ja-JP" altLang="ja-JP" sz="923"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40" name="角丸四角形 39"/>
          <p:cNvSpPr/>
          <p:nvPr/>
        </p:nvSpPr>
        <p:spPr bwMode="auto">
          <a:xfrm>
            <a:off x="261550" y="930767"/>
            <a:ext cx="8588789" cy="565708"/>
          </a:xfrm>
          <a:prstGeom prst="roundRect">
            <a:avLst>
              <a:gd name="adj" fmla="val 21482"/>
            </a:avLst>
          </a:prstGeom>
          <a:solidFill>
            <a:schemeClr val="bg1"/>
          </a:solidFill>
          <a:ln w="9525">
            <a:solidFill>
              <a:schemeClr val="dk1">
                <a:shade val="95000"/>
                <a:satMod val="105000"/>
              </a:schemeClr>
            </a:solidFill>
            <a:miter lim="800000"/>
            <a:headEnd/>
            <a:tailEnd/>
          </a:ln>
          <a:effectLst/>
          <a:extLst/>
        </p:spPr>
        <p:txBody>
          <a:bodyPr wrap="square" rtlCol="0" anchor="t" anchorCtr="0"/>
          <a:lstStyle/>
          <a:p>
            <a:r>
              <a:rPr lang="ja-JP" altLang="en-US" sz="1290" dirty="0">
                <a:latin typeface="Meiryo UI" panose="020B0604030504040204" pitchFamily="50" charset="-128"/>
                <a:ea typeface="Meiryo UI" panose="020B0604030504040204" pitchFamily="50" charset="-128"/>
              </a:rPr>
              <a:t>・公立中学校における完全給食実施率</a:t>
            </a:r>
            <a:r>
              <a:rPr lang="en-US" altLang="ja-JP" sz="1290" dirty="0">
                <a:latin typeface="Meiryo UI" panose="020B0604030504040204" pitchFamily="50" charset="-128"/>
                <a:ea typeface="Meiryo UI" panose="020B0604030504040204" pitchFamily="50" charset="-128"/>
              </a:rPr>
              <a:t>(2011</a:t>
            </a:r>
            <a:r>
              <a:rPr lang="ja-JP" altLang="en-US" sz="1290" dirty="0">
                <a:latin typeface="Meiryo UI" panose="020B0604030504040204" pitchFamily="50" charset="-128"/>
                <a:ea typeface="Meiryo UI" panose="020B0604030504040204" pitchFamily="50" charset="-128"/>
              </a:rPr>
              <a:t>年度末</a:t>
            </a:r>
            <a:r>
              <a:rPr lang="en-US" altLang="ja-JP" sz="1290" dirty="0">
                <a:latin typeface="Meiryo UI" panose="020B0604030504040204" pitchFamily="50" charset="-128"/>
                <a:ea typeface="Meiryo UI" panose="020B0604030504040204" pitchFamily="50" charset="-128"/>
              </a:rPr>
              <a:t>)</a:t>
            </a:r>
            <a:r>
              <a:rPr lang="ja-JP" altLang="en-US" sz="1290" dirty="0">
                <a:latin typeface="Meiryo UI" panose="020B0604030504040204" pitchFamily="50" charset="-128"/>
                <a:ea typeface="Meiryo UI" panose="020B0604030504040204" pitchFamily="50" charset="-128"/>
              </a:rPr>
              <a:t>は、全国で</a:t>
            </a:r>
            <a:r>
              <a:rPr lang="en-US" altLang="ja-JP" sz="1290" dirty="0">
                <a:latin typeface="Meiryo UI" panose="020B0604030504040204" pitchFamily="50" charset="-128"/>
                <a:ea typeface="Meiryo UI" panose="020B0604030504040204" pitchFamily="50" charset="-128"/>
              </a:rPr>
              <a:t>80%</a:t>
            </a:r>
            <a:r>
              <a:rPr lang="ja-JP" altLang="en-US" sz="1290" dirty="0">
                <a:latin typeface="Meiryo UI" panose="020B0604030504040204" pitchFamily="50" charset="-128"/>
                <a:ea typeface="Meiryo UI" panose="020B0604030504040204" pitchFamily="50" charset="-128"/>
              </a:rPr>
              <a:t>を超えたのに対して、本市中学生の昼食は家庭弁当の </a:t>
            </a:r>
          </a:p>
          <a:p>
            <a:r>
              <a:rPr lang="ja-JP" altLang="en-US" sz="1290" dirty="0">
                <a:latin typeface="Meiryo UI" panose="020B0604030504040204" pitchFamily="50" charset="-128"/>
                <a:ea typeface="Meiryo UI" panose="020B0604030504040204" pitchFamily="50" charset="-128"/>
              </a:rPr>
              <a:t> 持参を基本としていた。</a:t>
            </a:r>
          </a:p>
        </p:txBody>
      </p:sp>
      <p:sp>
        <p:nvSpPr>
          <p:cNvPr id="18" name="角丸四角形 17"/>
          <p:cNvSpPr/>
          <p:nvPr/>
        </p:nvSpPr>
        <p:spPr>
          <a:xfrm>
            <a:off x="4117984" y="302662"/>
            <a:ext cx="4741261"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en-US" altLang="ja-JP" sz="1846" b="1" dirty="0" smtClean="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中学校給食</a:t>
            </a:r>
            <a:r>
              <a:rPr lang="ja-JP" altLang="en-US" sz="1846" b="1" dirty="0" smtClean="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大阪市）</a:t>
            </a:r>
            <a:r>
              <a:rPr lang="en-US" altLang="ja-JP" sz="1846" b="1" dirty="0" smtClean="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229266" y="5164374"/>
            <a:ext cx="4845430" cy="290849"/>
          </a:xfrm>
          <a:prstGeom prst="rect">
            <a:avLst/>
          </a:prstGeom>
          <a:noFill/>
        </p:spPr>
        <p:txBody>
          <a:bodyPr wrap="square" rtlCol="0">
            <a:spAutoFit/>
          </a:bodyPr>
          <a:lstStyle/>
          <a:p>
            <a:r>
              <a:rPr lang="ja-JP" altLang="en-US" sz="1290" dirty="0">
                <a:ea typeface="Meiryo UI" panose="020B0604030504040204" pitchFamily="50" charset="-128"/>
              </a:rPr>
              <a:t>■各政令市における中学校給食の実施状況　　</a:t>
            </a:r>
            <a:r>
              <a:rPr lang="ja-JP" altLang="en-US" sz="1290" dirty="0" smtClean="0">
                <a:ea typeface="Meiryo UI" panose="020B0604030504040204" pitchFamily="50" charset="-128"/>
              </a:rPr>
              <a:t>　　　（</a:t>
            </a:r>
            <a:r>
              <a:rPr lang="ja-JP" altLang="en-US" sz="1290" dirty="0">
                <a:ea typeface="Meiryo UI" panose="020B0604030504040204" pitchFamily="50" charset="-128"/>
              </a:rPr>
              <a:t>Ｈ</a:t>
            </a:r>
            <a:r>
              <a:rPr lang="en-US" altLang="ja-JP" sz="1290" dirty="0">
                <a:ea typeface="Meiryo UI" panose="020B0604030504040204" pitchFamily="50" charset="-128"/>
              </a:rPr>
              <a:t>30.4</a:t>
            </a:r>
            <a:r>
              <a:rPr lang="ja-JP" altLang="en-US" sz="1290" dirty="0">
                <a:ea typeface="Meiryo UI" panose="020B0604030504040204" pitchFamily="50" charset="-128"/>
              </a:rPr>
              <a:t>月</a:t>
            </a:r>
            <a:r>
              <a:rPr lang="ja-JP" altLang="en-US" sz="1290" dirty="0" smtClean="0">
                <a:ea typeface="Meiryo UI" panose="020B0604030504040204" pitchFamily="50" charset="-128"/>
              </a:rPr>
              <a:t>）</a:t>
            </a:r>
            <a:endParaRPr lang="ja-JP" altLang="en-US" sz="1290" dirty="0">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bwMode="auto">
          <a:xfrm>
            <a:off x="17097" y="727928"/>
            <a:ext cx="2000496" cy="270585"/>
          </a:xfrm>
          <a:prstGeom prst="roundRect">
            <a:avLst>
              <a:gd name="adj" fmla="val 13419"/>
            </a:avLst>
          </a:prstGeom>
          <a:noFill/>
          <a:ln w="9525">
            <a:noFill/>
            <a:miter lim="800000"/>
            <a:headEnd/>
            <a:tailEnd/>
          </a:ln>
          <a:effectLst/>
          <a:extLst/>
        </p:spPr>
        <p:txBody>
          <a:bodyPr wrap="square" tIns="0" rtlCol="0" anchor="t" anchorCtr="0"/>
          <a:lstStyle/>
          <a:p>
            <a:r>
              <a:rPr lang="ja-JP" altLang="en-US" sz="1292" b="1" dirty="0" smtClean="0">
                <a:latin typeface="Meiryo UI" panose="020B0604030504040204" pitchFamily="50" charset="-128"/>
                <a:ea typeface="Meiryo UI" panose="020B0604030504040204" pitchFamily="50" charset="-128"/>
              </a:rPr>
              <a:t>＜改革前の施策・状況＞</a:t>
            </a:r>
            <a:endParaRPr lang="ja-JP" altLang="ja-JP" sz="1292" b="1" dirty="0">
              <a:latin typeface="Meiryo UI" panose="020B0604030504040204" pitchFamily="50" charset="-128"/>
              <a:ea typeface="Meiryo UI" panose="020B0604030504040204" pitchFamily="50" charset="-128"/>
            </a:endParaRPr>
          </a:p>
        </p:txBody>
      </p:sp>
      <p:sp>
        <p:nvSpPr>
          <p:cNvPr id="22" name="角丸四角形 21"/>
          <p:cNvSpPr/>
          <p:nvPr/>
        </p:nvSpPr>
        <p:spPr bwMode="auto">
          <a:xfrm>
            <a:off x="33017" y="1636603"/>
            <a:ext cx="2000496" cy="270585"/>
          </a:xfrm>
          <a:prstGeom prst="roundRect">
            <a:avLst>
              <a:gd name="adj" fmla="val 13419"/>
            </a:avLst>
          </a:prstGeom>
          <a:noFill/>
          <a:ln w="9525">
            <a:noFill/>
            <a:miter lim="800000"/>
            <a:headEnd/>
            <a:tailEnd/>
          </a:ln>
          <a:effectLst/>
          <a:extLst/>
        </p:spPr>
        <p:txBody>
          <a:bodyPr wrap="square" tIns="0" rtlCol="0" anchor="t" anchorCtr="0"/>
          <a:lstStyle/>
          <a:p>
            <a:r>
              <a:rPr lang="ja-JP" altLang="en-US" sz="1292" b="1" dirty="0" smtClean="0">
                <a:latin typeface="Meiryo UI" panose="020B0604030504040204" pitchFamily="50" charset="-128"/>
                <a:ea typeface="Meiryo UI" panose="020B0604030504040204" pitchFamily="50" charset="-128"/>
              </a:rPr>
              <a:t>＜改革取組み＞</a:t>
            </a:r>
            <a:endParaRPr lang="ja-JP" altLang="ja-JP" sz="1292" b="1" dirty="0">
              <a:latin typeface="Meiryo UI" panose="020B0604030504040204" pitchFamily="50" charset="-128"/>
              <a:ea typeface="Meiryo UI" panose="020B0604030504040204" pitchFamily="50" charset="-128"/>
            </a:endParaRPr>
          </a:p>
        </p:txBody>
      </p:sp>
      <p:sp>
        <p:nvSpPr>
          <p:cNvPr id="23" name="フローチャート: 組合せ 22"/>
          <p:cNvSpPr/>
          <p:nvPr/>
        </p:nvSpPr>
        <p:spPr>
          <a:xfrm>
            <a:off x="3289959" y="1584972"/>
            <a:ext cx="2525819" cy="171261"/>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4" name="角丸四角形 23"/>
          <p:cNvSpPr/>
          <p:nvPr/>
        </p:nvSpPr>
        <p:spPr bwMode="auto">
          <a:xfrm>
            <a:off x="69305" y="4967620"/>
            <a:ext cx="2000496" cy="270585"/>
          </a:xfrm>
          <a:prstGeom prst="roundRect">
            <a:avLst>
              <a:gd name="adj" fmla="val 13419"/>
            </a:avLst>
          </a:prstGeom>
          <a:noFill/>
          <a:ln w="9525">
            <a:noFill/>
            <a:miter lim="800000"/>
            <a:headEnd/>
            <a:tailEnd/>
          </a:ln>
          <a:effectLst/>
          <a:extLst/>
        </p:spPr>
        <p:txBody>
          <a:bodyPr wrap="square" tIns="0" rtlCol="0" anchor="t" anchorCtr="0"/>
          <a:lstStyle/>
          <a:p>
            <a:r>
              <a:rPr lang="ja-JP" altLang="en-US" sz="1292" b="1" dirty="0" smtClean="0">
                <a:latin typeface="Meiryo UI" panose="020B0604030504040204" pitchFamily="50" charset="-128"/>
                <a:ea typeface="Meiryo UI" panose="020B0604030504040204" pitchFamily="50" charset="-128"/>
              </a:rPr>
              <a:t>＜改革の結果＞</a:t>
            </a:r>
            <a:endParaRPr lang="ja-JP" altLang="ja-JP" sz="1292"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107897" y="5173138"/>
            <a:ext cx="2752898" cy="290849"/>
          </a:xfrm>
          <a:prstGeom prst="rect">
            <a:avLst/>
          </a:prstGeom>
          <a:noFill/>
        </p:spPr>
        <p:txBody>
          <a:bodyPr wrap="square" rtlCol="0">
            <a:spAutoFit/>
          </a:bodyPr>
          <a:lstStyle/>
          <a:p>
            <a:r>
              <a:rPr lang="ja-JP" altLang="en-US" sz="1290" dirty="0" smtClean="0">
                <a:ea typeface="Meiryo UI" panose="020B0604030504040204" pitchFamily="50" charset="-128"/>
              </a:rPr>
              <a:t>■学校調理方式へ移行した中学校数</a:t>
            </a:r>
            <a:endParaRPr lang="ja-JP" altLang="en-US" sz="1290" dirty="0">
              <a:ea typeface="Meiryo UI" panose="020B0604030504040204" pitchFamily="50" charset="-128"/>
            </a:endParaRPr>
          </a:p>
        </p:txBody>
      </p:sp>
      <p:sp>
        <p:nvSpPr>
          <p:cNvPr id="34" name="テキスト ボックス 33"/>
          <p:cNvSpPr txBox="1"/>
          <p:nvPr/>
        </p:nvSpPr>
        <p:spPr>
          <a:xfrm>
            <a:off x="2474655" y="5739156"/>
            <a:ext cx="2017057" cy="687881"/>
          </a:xfrm>
          <a:prstGeom prst="rect">
            <a:avLst/>
          </a:prstGeom>
          <a:noFill/>
        </p:spPr>
        <p:txBody>
          <a:bodyPr wrap="square" rtlCol="0">
            <a:spAutoFit/>
          </a:bodyPr>
          <a:lstStyle/>
          <a:p>
            <a:r>
              <a:rPr lang="en-US" altLang="ja-JP" sz="1290" dirty="0" smtClean="0">
                <a:ea typeface="Meiryo UI" panose="020B0604030504040204" pitchFamily="50" charset="-128"/>
              </a:rPr>
              <a:t>2015</a:t>
            </a:r>
            <a:r>
              <a:rPr lang="ja-JP" altLang="en-US" sz="1290" dirty="0" smtClean="0">
                <a:ea typeface="Meiryo UI" panose="020B0604030504040204" pitchFamily="50" charset="-128"/>
              </a:rPr>
              <a:t>年度：</a:t>
            </a:r>
            <a:r>
              <a:rPr lang="en-US" altLang="ja-JP" sz="1290" dirty="0" smtClean="0">
                <a:ea typeface="Meiryo UI" panose="020B0604030504040204" pitchFamily="50" charset="-128"/>
              </a:rPr>
              <a:t>4</a:t>
            </a:r>
            <a:r>
              <a:rPr lang="ja-JP" altLang="en-US" sz="1290" dirty="0" smtClean="0">
                <a:ea typeface="Meiryo UI" panose="020B0604030504040204" pitchFamily="50" charset="-128"/>
              </a:rPr>
              <a:t>校</a:t>
            </a:r>
            <a:endParaRPr lang="en-US" altLang="ja-JP" sz="1290" dirty="0" smtClean="0">
              <a:ea typeface="Meiryo UI" panose="020B0604030504040204" pitchFamily="50" charset="-128"/>
            </a:endParaRPr>
          </a:p>
          <a:p>
            <a:r>
              <a:rPr lang="ja-JP" altLang="en-US" sz="1290" dirty="0" smtClean="0">
                <a:ea typeface="Meiryo UI" panose="020B0604030504040204" pitchFamily="50" charset="-128"/>
              </a:rPr>
              <a:t>　　　　　　↓</a:t>
            </a:r>
            <a:endParaRPr lang="en-US" altLang="ja-JP" sz="1290" dirty="0" smtClean="0">
              <a:ea typeface="Meiryo UI" panose="020B0604030504040204" pitchFamily="50" charset="-128"/>
            </a:endParaRPr>
          </a:p>
          <a:p>
            <a:r>
              <a:rPr lang="en-US" altLang="ja-JP" sz="1290" dirty="0" smtClean="0">
                <a:ea typeface="Meiryo UI" panose="020B0604030504040204" pitchFamily="50" charset="-128"/>
              </a:rPr>
              <a:t>2018</a:t>
            </a:r>
            <a:r>
              <a:rPr lang="ja-JP" altLang="en-US" sz="1290" dirty="0" smtClean="0">
                <a:ea typeface="Meiryo UI" panose="020B0604030504040204" pitchFamily="50" charset="-128"/>
              </a:rPr>
              <a:t>年度：</a:t>
            </a:r>
            <a:r>
              <a:rPr lang="en-US" altLang="ja-JP" sz="1290" dirty="0" smtClean="0">
                <a:ea typeface="Meiryo UI" panose="020B0604030504040204" pitchFamily="50" charset="-128"/>
              </a:rPr>
              <a:t>96</a:t>
            </a:r>
            <a:r>
              <a:rPr lang="ja-JP" altLang="en-US" sz="1290" dirty="0" smtClean="0">
                <a:ea typeface="Meiryo UI" panose="020B0604030504040204" pitchFamily="50" charset="-128"/>
              </a:rPr>
              <a:t>校</a:t>
            </a:r>
            <a:endParaRPr lang="ja-JP" altLang="en-US" sz="1290" strike="dblStrike" dirty="0">
              <a:solidFill>
                <a:srgbClr val="FF0000"/>
              </a:solidFill>
              <a:ea typeface="Meiryo UI" panose="020B0604030504040204" pitchFamily="50" charset="-128"/>
            </a:endParaRPr>
          </a:p>
        </p:txBody>
      </p:sp>
      <p:sp>
        <p:nvSpPr>
          <p:cNvPr id="35" name="テキスト ボックス 34"/>
          <p:cNvSpPr txBox="1"/>
          <p:nvPr/>
        </p:nvSpPr>
        <p:spPr>
          <a:xfrm>
            <a:off x="1181055" y="6098015"/>
            <a:ext cx="307230" cy="292095"/>
          </a:xfrm>
          <a:prstGeom prst="rect">
            <a:avLst/>
          </a:prstGeom>
          <a:noFill/>
        </p:spPr>
        <p:txBody>
          <a:bodyPr wrap="square" rtlCol="0">
            <a:spAutoFit/>
          </a:bodyPr>
          <a:lstStyle/>
          <a:p>
            <a:r>
              <a:rPr lang="en-US" altLang="ja-JP" sz="1290" dirty="0" smtClean="0">
                <a:ea typeface="Meiryo UI" panose="020B0604030504040204" pitchFamily="50" charset="-128"/>
              </a:rPr>
              <a:t>4</a:t>
            </a:r>
          </a:p>
        </p:txBody>
      </p:sp>
      <p:sp>
        <p:nvSpPr>
          <p:cNvPr id="36" name="テキスト ボックス 35"/>
          <p:cNvSpPr txBox="1"/>
          <p:nvPr/>
        </p:nvSpPr>
        <p:spPr>
          <a:xfrm>
            <a:off x="1459256" y="5995509"/>
            <a:ext cx="386491" cy="290849"/>
          </a:xfrm>
          <a:prstGeom prst="rect">
            <a:avLst/>
          </a:prstGeom>
          <a:noFill/>
        </p:spPr>
        <p:txBody>
          <a:bodyPr wrap="square" rtlCol="0">
            <a:spAutoFit/>
          </a:bodyPr>
          <a:lstStyle/>
          <a:p>
            <a:r>
              <a:rPr lang="en-US" altLang="ja-JP" sz="1290" dirty="0" smtClean="0">
                <a:ea typeface="Meiryo UI" panose="020B0604030504040204" pitchFamily="50" charset="-128"/>
              </a:rPr>
              <a:t>22</a:t>
            </a:r>
          </a:p>
        </p:txBody>
      </p:sp>
      <p:sp>
        <p:nvSpPr>
          <p:cNvPr id="37" name="テキスト ボックス 36"/>
          <p:cNvSpPr txBox="1"/>
          <p:nvPr/>
        </p:nvSpPr>
        <p:spPr>
          <a:xfrm>
            <a:off x="1751940" y="5657204"/>
            <a:ext cx="386491" cy="290849"/>
          </a:xfrm>
          <a:prstGeom prst="rect">
            <a:avLst/>
          </a:prstGeom>
          <a:noFill/>
        </p:spPr>
        <p:txBody>
          <a:bodyPr wrap="square" rtlCol="0">
            <a:spAutoFit/>
          </a:bodyPr>
          <a:lstStyle/>
          <a:p>
            <a:r>
              <a:rPr lang="en-US" altLang="ja-JP" sz="1290" dirty="0" smtClean="0">
                <a:ea typeface="Meiryo UI" panose="020B0604030504040204" pitchFamily="50" charset="-128"/>
              </a:rPr>
              <a:t>63</a:t>
            </a:r>
          </a:p>
        </p:txBody>
      </p:sp>
      <p:sp>
        <p:nvSpPr>
          <p:cNvPr id="38" name="テキスト ボックス 37"/>
          <p:cNvSpPr txBox="1"/>
          <p:nvPr/>
        </p:nvSpPr>
        <p:spPr>
          <a:xfrm>
            <a:off x="2055287" y="5380766"/>
            <a:ext cx="386491" cy="290849"/>
          </a:xfrm>
          <a:prstGeom prst="rect">
            <a:avLst/>
          </a:prstGeom>
          <a:noFill/>
        </p:spPr>
        <p:txBody>
          <a:bodyPr wrap="square" rtlCol="0">
            <a:spAutoFit/>
          </a:bodyPr>
          <a:lstStyle/>
          <a:p>
            <a:r>
              <a:rPr lang="en-US" altLang="ja-JP" sz="1290" dirty="0" smtClean="0">
                <a:ea typeface="Meiryo UI" panose="020B0604030504040204" pitchFamily="50" charset="-128"/>
              </a:rPr>
              <a:t>96</a:t>
            </a:r>
          </a:p>
        </p:txBody>
      </p:sp>
      <p:sp>
        <p:nvSpPr>
          <p:cNvPr id="27" name="テキスト ボックス 26"/>
          <p:cNvSpPr txBox="1"/>
          <p:nvPr/>
        </p:nvSpPr>
        <p:spPr>
          <a:xfrm>
            <a:off x="270457" y="266053"/>
            <a:ext cx="3366627"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小中④</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432954" y="2146415"/>
            <a:ext cx="8287001" cy="2682640"/>
          </a:xfrm>
          <a:prstGeom prst="rect">
            <a:avLst/>
          </a:prstGeom>
        </p:spPr>
      </p:pic>
      <p:sp>
        <p:nvSpPr>
          <p:cNvPr id="7" name="テキスト ボックス 6"/>
          <p:cNvSpPr txBox="1"/>
          <p:nvPr/>
        </p:nvSpPr>
        <p:spPr>
          <a:xfrm>
            <a:off x="2625608" y="2591675"/>
            <a:ext cx="5937820" cy="600164"/>
          </a:xfrm>
          <a:prstGeom prst="rect">
            <a:avLst/>
          </a:prstGeom>
          <a:solidFill>
            <a:schemeClr val="accent2">
              <a:lumMod val="60000"/>
              <a:lumOff val="40000"/>
            </a:schemeClr>
          </a:solidFill>
        </p:spPr>
        <p:txBody>
          <a:bodyPr wrap="square" rtlCol="0">
            <a:spAutoFit/>
          </a:bodyPr>
          <a:lstStyle/>
          <a:p>
            <a:r>
              <a:rPr lang="ja-JP" altLang="en-US" sz="1100" dirty="0"/>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新たな課題の発生</a:t>
            </a:r>
            <a:r>
              <a:rPr lang="en-US" altLang="ja-JP"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選択制</a:t>
            </a:r>
            <a:r>
              <a:rPr lang="ja-JP" altLang="en-US" sz="1100" dirty="0">
                <a:latin typeface="Meiryo UI" panose="020B0604030504040204" pitchFamily="50" charset="-128"/>
                <a:ea typeface="Meiryo UI" panose="020B0604030504040204" pitchFamily="50" charset="-128"/>
              </a:rPr>
              <a:t>では、家庭弁当を持って来ていない生徒が、給食を選択せず、依然としておにぎりやパンと</a:t>
            </a:r>
            <a:r>
              <a:rPr lang="ja-JP" altLang="en-US" sz="1100" dirty="0" smtClean="0">
                <a:latin typeface="Meiryo UI" panose="020B0604030504040204" pitchFamily="50" charset="-128"/>
                <a:ea typeface="Meiryo UI" panose="020B0604030504040204" pitchFamily="50" charset="-128"/>
              </a:rPr>
              <a:t>いった簡易</a:t>
            </a:r>
            <a:r>
              <a:rPr lang="ja-JP" altLang="en-US" sz="1100" dirty="0">
                <a:latin typeface="Meiryo UI" panose="020B0604030504040204" pitchFamily="50" charset="-128"/>
                <a:ea typeface="Meiryo UI" panose="020B0604030504040204" pitchFamily="50" charset="-128"/>
              </a:rPr>
              <a:t>な食事で昼食を済ませている実態がある。（栄養バランスのとれた昼食を摂取する割合　</a:t>
            </a:r>
            <a:r>
              <a:rPr lang="en-US" altLang="ja-JP" sz="1100" dirty="0">
                <a:latin typeface="Meiryo UI" panose="020B0604030504040204" pitchFamily="50" charset="-128"/>
                <a:ea typeface="Meiryo UI" panose="020B0604030504040204" pitchFamily="50" charset="-128"/>
              </a:rPr>
              <a:t>83</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870842" y="3321599"/>
            <a:ext cx="5692586" cy="600164"/>
          </a:xfrm>
          <a:prstGeom prst="rect">
            <a:avLst/>
          </a:prstGeom>
          <a:solidFill>
            <a:schemeClr val="accent2">
              <a:lumMod val="60000"/>
              <a:lumOff val="40000"/>
            </a:schemeClr>
          </a:solid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新たな課題の発生</a:t>
            </a:r>
            <a:r>
              <a:rPr lang="en-US" altLang="ja-JP"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残食率</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rPr>
              <a:t>％＜残食調査（</a:t>
            </a:r>
            <a:r>
              <a:rPr lang="ja-JP" altLang="en-US" sz="1100" dirty="0">
                <a:latin typeface="Meiryo UI" panose="020B0604030504040204" pitchFamily="50" charset="-128"/>
                <a:ea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学期実施</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デリバリー方式で</a:t>
            </a:r>
            <a:r>
              <a:rPr lang="ja-JP" altLang="en-US" sz="1100" dirty="0" smtClean="0">
                <a:latin typeface="Meiryo UI" panose="020B0604030504040204" pitchFamily="50" charset="-128"/>
                <a:ea typeface="Meiryo UI" panose="020B0604030504040204" pitchFamily="50" charset="-128"/>
              </a:rPr>
              <a:t>は温かい</a:t>
            </a:r>
            <a:r>
              <a:rPr lang="ja-JP" altLang="en-US" sz="1100" dirty="0">
                <a:latin typeface="Meiryo UI" panose="020B0604030504040204" pitchFamily="50" charset="-128"/>
                <a:ea typeface="Meiryo UI" panose="020B0604030504040204" pitchFamily="50" charset="-128"/>
              </a:rPr>
              <a:t>給食の提供に限界があり</a:t>
            </a:r>
            <a:r>
              <a:rPr lang="ja-JP" altLang="en-US" sz="1100" dirty="0" smtClean="0">
                <a:latin typeface="Meiryo UI" panose="020B0604030504040204" pitchFamily="50" charset="-128"/>
                <a:ea typeface="Meiryo UI" panose="020B0604030504040204" pitchFamily="50" charset="-128"/>
              </a:rPr>
              <a:t>、給食を残す</a:t>
            </a:r>
            <a:r>
              <a:rPr lang="ja-JP" altLang="en-US" sz="1100" dirty="0">
                <a:latin typeface="Meiryo UI" panose="020B0604030504040204" pitchFamily="50" charset="-128"/>
                <a:ea typeface="Meiryo UI" panose="020B0604030504040204" pitchFamily="50" charset="-128"/>
              </a:rPr>
              <a:t>理由として「おかずの冷たさ」が最も多い。加えて、分量調整やアレルギー等にも柔軟に</a:t>
            </a:r>
            <a:r>
              <a:rPr lang="ja-JP" altLang="en-US" sz="1100" dirty="0" smtClean="0">
                <a:latin typeface="Meiryo UI" panose="020B0604030504040204" pitchFamily="50" charset="-128"/>
                <a:ea typeface="Meiryo UI" panose="020B0604030504040204" pitchFamily="50" charset="-128"/>
              </a:rPr>
              <a:t>対応できない。</a:t>
            </a:r>
            <a:endParaRPr kumimoji="1" lang="ja-JP" altLang="en-US" sz="110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5"/>
          <a:stretch>
            <a:fillRect/>
          </a:stretch>
        </p:blipFill>
        <p:spPr>
          <a:xfrm>
            <a:off x="4340441" y="5411034"/>
            <a:ext cx="4502959" cy="1345628"/>
          </a:xfrm>
          <a:prstGeom prst="rect">
            <a:avLst/>
          </a:prstGeom>
        </p:spPr>
      </p:pic>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19</a:t>
            </a:fld>
            <a:endParaRPr lang="ja-JP" altLang="en-US"/>
          </a:p>
        </p:txBody>
      </p:sp>
    </p:spTree>
    <p:extLst>
      <p:ext uri="{BB962C8B-B14F-4D97-AF65-F5344CB8AC3E}">
        <p14:creationId xmlns:p14="http://schemas.microsoft.com/office/powerpoint/2010/main" val="26270794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42986" y="1164874"/>
            <a:ext cx="8709180" cy="5556602"/>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en-US" sz="1015" dirty="0">
              <a:solidFill>
                <a:schemeClr val="tx1"/>
              </a:solidFill>
            </a:endParaRPr>
          </a:p>
        </p:txBody>
      </p:sp>
      <p:sp>
        <p:nvSpPr>
          <p:cNvPr id="2" name="タイトル 1"/>
          <p:cNvSpPr>
            <a:spLocks noGrp="1"/>
          </p:cNvSpPr>
          <p:nvPr>
            <p:ph type="title"/>
          </p:nvPr>
        </p:nvSpPr>
        <p:spPr>
          <a:xfrm>
            <a:off x="242986" y="341571"/>
            <a:ext cx="8229600" cy="651775"/>
          </a:xfrm>
        </p:spPr>
        <p:txBody>
          <a:bodyPr>
            <a:normAutofit/>
          </a:bodyPr>
          <a:lstStyle/>
          <a:p>
            <a:pPr algn="l"/>
            <a:r>
              <a:rPr lang="ja-JP" altLang="en-US" sz="3200" dirty="0">
                <a:latin typeface="Meiryo UI" panose="020B0604030504040204" pitchFamily="50" charset="-128"/>
                <a:ea typeface="Meiryo UI" panose="020B0604030504040204" pitchFamily="50" charset="-128"/>
              </a:rPr>
              <a:t>○とりまとめの</a:t>
            </a:r>
            <a:r>
              <a:rPr lang="ja-JP" altLang="en-US" sz="3200" dirty="0" smtClean="0">
                <a:latin typeface="Meiryo UI" panose="020B0604030504040204" pitchFamily="50" charset="-128"/>
                <a:ea typeface="Meiryo UI" panose="020B0604030504040204" pitchFamily="50" charset="-128"/>
              </a:rPr>
              <a:t>趣旨に</a:t>
            </a:r>
            <a:r>
              <a:rPr lang="ja-JP" altLang="en-US" sz="3200" dirty="0">
                <a:latin typeface="Meiryo UI" panose="020B0604030504040204" pitchFamily="50" charset="-128"/>
                <a:ea typeface="Meiryo UI" panose="020B0604030504040204" pitchFamily="50" charset="-128"/>
              </a:rPr>
              <a:t>ついて</a:t>
            </a:r>
          </a:p>
        </p:txBody>
      </p:sp>
      <p:sp>
        <p:nvSpPr>
          <p:cNvPr id="3" name="縦書きテキスト プレースホルダ 2"/>
          <p:cNvSpPr>
            <a:spLocks noGrp="1"/>
          </p:cNvSpPr>
          <p:nvPr>
            <p:ph type="body" orient="vert" idx="1"/>
          </p:nvPr>
        </p:nvSpPr>
        <p:spPr>
          <a:xfrm>
            <a:off x="365579" y="1284910"/>
            <a:ext cx="8494966" cy="5436566"/>
          </a:xfrm>
        </p:spPr>
        <p:txBody>
          <a:bodyPr vert="horz" lIns="36000" tIns="36000" rIns="36000" bIns="36000">
            <a:noAutofit/>
          </a:bodyPr>
          <a:lstStyle/>
          <a:p>
            <a:pPr lvl="0">
              <a:lnSpc>
                <a:spcPct val="100000"/>
              </a:lnSpc>
              <a:spcBef>
                <a:spcPts val="0"/>
              </a:spcBef>
            </a:pPr>
            <a:r>
              <a:rPr lang="ja-JP" altLang="en-US" sz="1800" dirty="0" smtClean="0">
                <a:latin typeface="Meiryo UI" panose="020B0604030504040204" pitchFamily="50" charset="-128"/>
                <a:ea typeface="Meiryo UI" panose="020B0604030504040204" pitchFamily="50" charset="-128"/>
              </a:rPr>
              <a:t>大阪</a:t>
            </a:r>
            <a:r>
              <a:rPr lang="ja-JP" altLang="ja-JP" sz="1800" dirty="0" smtClean="0">
                <a:latin typeface="Meiryo UI" panose="020B0604030504040204" pitchFamily="50" charset="-128"/>
                <a:ea typeface="Meiryo UI" panose="020B0604030504040204" pitchFamily="50" charset="-128"/>
              </a:rPr>
              <a:t>府</a:t>
            </a:r>
            <a:r>
              <a:rPr lang="ja-JP" altLang="en-US" sz="1800" dirty="0">
                <a:latin typeface="Meiryo UI" panose="020B0604030504040204" pitchFamily="50" charset="-128"/>
                <a:ea typeface="Meiryo UI" panose="020B0604030504040204" pitchFamily="50" charset="-128"/>
              </a:rPr>
              <a:t>市では</a:t>
            </a:r>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2014</a:t>
            </a:r>
            <a:r>
              <a:rPr lang="ja-JP" altLang="en-US" sz="1800" dirty="0" smtClean="0">
                <a:latin typeface="Meiryo UI" panose="020B0604030504040204" pitchFamily="50" charset="-128"/>
                <a:ea typeface="Meiryo UI" panose="020B0604030504040204" pitchFamily="50" charset="-128"/>
              </a:rPr>
              <a:t>年</a:t>
            </a:r>
            <a:r>
              <a:rPr lang="en-US" altLang="ja-JP" sz="1800" dirty="0" smtClean="0">
                <a:latin typeface="Meiryo UI" panose="020B0604030504040204" pitchFamily="50" charset="-128"/>
                <a:ea typeface="Meiryo UI" panose="020B0604030504040204" pitchFamily="50" charset="-128"/>
              </a:rPr>
              <a:t>12</a:t>
            </a:r>
            <a:r>
              <a:rPr lang="ja-JP" altLang="en-US" sz="1800" dirty="0" smtClean="0">
                <a:latin typeface="Meiryo UI" panose="020B0604030504040204" pitchFamily="50" charset="-128"/>
                <a:ea typeface="Meiryo UI" panose="020B0604030504040204" pitchFamily="50" charset="-128"/>
              </a:rPr>
              <a:t>月に、</a:t>
            </a:r>
            <a:r>
              <a:rPr lang="ja-JP" altLang="ja-JP" sz="1800" dirty="0">
                <a:latin typeface="Meiryo UI" panose="020B0604030504040204" pitchFamily="50" charset="-128"/>
                <a:ea typeface="Meiryo UI" panose="020B0604030504040204" pitchFamily="50" charset="-128"/>
              </a:rPr>
              <a:t>大阪が抱える諸課題</a:t>
            </a:r>
            <a:r>
              <a:rPr lang="ja-JP" altLang="en-US" sz="1800" dirty="0">
                <a:latin typeface="Meiryo UI" panose="020B0604030504040204" pitchFamily="50" charset="-128"/>
                <a:ea typeface="Meiryo UI" panose="020B0604030504040204" pitchFamily="50" charset="-128"/>
              </a:rPr>
              <a:t>に対し取り組んできた主要な政策や改革の実施状況とその成果を整理するとともに、</a:t>
            </a:r>
            <a:r>
              <a:rPr lang="ja-JP" altLang="en-US" sz="1800" dirty="0" smtClean="0">
                <a:latin typeface="Meiryo UI" panose="020B0604030504040204" pitchFamily="50" charset="-128"/>
                <a:ea typeface="Meiryo UI" panose="020B0604030504040204" pitchFamily="50" charset="-128"/>
              </a:rPr>
              <a:t>概ね</a:t>
            </a:r>
            <a:r>
              <a:rPr lang="en-US" altLang="ja-JP" sz="1800" dirty="0" smtClean="0">
                <a:latin typeface="Meiryo UI" panose="020B0604030504040204" pitchFamily="50" charset="-128"/>
                <a:ea typeface="Meiryo UI" panose="020B0604030504040204" pitchFamily="50" charset="-128"/>
              </a:rPr>
              <a:t>10</a:t>
            </a:r>
            <a:r>
              <a:rPr lang="ja-JP" altLang="en-US" sz="1800" dirty="0" smtClean="0">
                <a:latin typeface="Meiryo UI" panose="020B0604030504040204" pitchFamily="50" charset="-128"/>
                <a:ea typeface="Meiryo UI" panose="020B0604030504040204" pitchFamily="50" charset="-128"/>
              </a:rPr>
              <a:t>年後を</a:t>
            </a:r>
            <a:r>
              <a:rPr lang="ja-JP" altLang="en-US" sz="1800" dirty="0">
                <a:latin typeface="Meiryo UI" panose="020B0604030504040204" pitchFamily="50" charset="-128"/>
                <a:ea typeface="Meiryo UI" panose="020B0604030504040204" pitchFamily="50" charset="-128"/>
              </a:rPr>
              <a:t>想定した</a:t>
            </a:r>
            <a:r>
              <a:rPr lang="ja-JP" altLang="ja-JP" sz="1800" dirty="0">
                <a:latin typeface="Meiryo UI" panose="020B0604030504040204" pitchFamily="50" charset="-128"/>
                <a:ea typeface="Meiryo UI" panose="020B0604030504040204" pitchFamily="50" charset="-128"/>
              </a:rPr>
              <a:t>大阪の</a:t>
            </a:r>
            <a:r>
              <a:rPr lang="ja-JP" altLang="en-US" sz="1800" dirty="0">
                <a:latin typeface="Meiryo UI" panose="020B0604030504040204" pitchFamily="50" charset="-128"/>
                <a:ea typeface="Meiryo UI" panose="020B0604030504040204" pitchFamily="50" charset="-128"/>
              </a:rPr>
              <a:t>めざす</a:t>
            </a:r>
            <a:r>
              <a:rPr lang="ja-JP" altLang="ja-JP" sz="1800" dirty="0">
                <a:latin typeface="Meiryo UI" panose="020B0604030504040204" pitchFamily="50" charset="-128"/>
                <a:ea typeface="Meiryo UI" panose="020B0604030504040204" pitchFamily="50" charset="-128"/>
              </a:rPr>
              <a:t>将来像を</a:t>
            </a:r>
            <a:r>
              <a:rPr lang="ja-JP" altLang="en-US" sz="1800" dirty="0">
                <a:latin typeface="Meiryo UI" panose="020B0604030504040204" pitchFamily="50" charset="-128"/>
                <a:ea typeface="Meiryo UI" panose="020B0604030504040204" pitchFamily="50" charset="-128"/>
              </a:rPr>
              <a:t>、府民市民の皆様へお知らせすることを目的</a:t>
            </a:r>
            <a:r>
              <a:rPr lang="ja-JP" altLang="en-US" sz="1800" dirty="0" smtClean="0">
                <a:latin typeface="Meiryo UI" panose="020B0604030504040204" pitchFamily="50" charset="-128"/>
                <a:ea typeface="Meiryo UI" panose="020B0604030504040204" pitchFamily="50" charset="-128"/>
              </a:rPr>
              <a:t>に、「</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年後の大阪を見すえて</a:t>
            </a:r>
            <a:r>
              <a:rPr lang="ja-JP" altLang="en-US" sz="1800" dirty="0" smtClean="0">
                <a:latin typeface="Meiryo UI" panose="020B0604030504040204" pitchFamily="50" charset="-128"/>
                <a:ea typeface="Meiryo UI" panose="020B0604030504040204" pitchFamily="50" charset="-128"/>
              </a:rPr>
              <a:t>」を公表しました。</a:t>
            </a:r>
            <a:endParaRPr lang="en-US" altLang="ja-JP" sz="1800" dirty="0" smtClean="0">
              <a:latin typeface="Meiryo UI" panose="020B0604030504040204" pitchFamily="50" charset="-128"/>
              <a:ea typeface="Meiryo UI" panose="020B0604030504040204" pitchFamily="50" charset="-128"/>
            </a:endParaRPr>
          </a:p>
          <a:p>
            <a:pPr lvl="0">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lvl="0">
              <a:lnSpc>
                <a:spcPct val="100000"/>
              </a:lnSpc>
              <a:spcBef>
                <a:spcPts val="0"/>
              </a:spcBef>
            </a:pPr>
            <a:r>
              <a:rPr lang="ja-JP" altLang="en-US" sz="1800" dirty="0">
                <a:latin typeface="Meiryo UI" panose="020B0604030504040204" pitchFamily="50" charset="-128"/>
                <a:ea typeface="Meiryo UI" panose="020B0604030504040204" pitchFamily="50" charset="-128"/>
              </a:rPr>
              <a:t>今回実施した「改革評価プロジェクト」においては</a:t>
            </a:r>
            <a:r>
              <a:rPr lang="ja-JP" altLang="en-US"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前回作成した「</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年後の大阪を見すえて</a:t>
            </a:r>
            <a:r>
              <a:rPr lang="ja-JP" altLang="en-US" sz="1800" dirty="0" smtClean="0">
                <a:latin typeface="Meiryo UI" panose="020B0604030504040204" pitchFamily="50" charset="-128"/>
                <a:ea typeface="Meiryo UI" panose="020B0604030504040204" pitchFamily="50" charset="-128"/>
              </a:rPr>
              <a:t>」を更新するとともに、近年</a:t>
            </a:r>
            <a:r>
              <a:rPr lang="ja-JP" altLang="en-US" sz="1800" dirty="0">
                <a:latin typeface="Meiryo UI" panose="020B0604030504040204" pitchFamily="50" charset="-128"/>
                <a:ea typeface="Meiryo UI" panose="020B0604030504040204" pitchFamily="50" charset="-128"/>
              </a:rPr>
              <a:t>の改革成果や今後の改革の方向性を踏まえて</a:t>
            </a:r>
            <a:r>
              <a:rPr lang="ja-JP" altLang="en-US" sz="1800" dirty="0" smtClean="0">
                <a:latin typeface="Meiryo UI" panose="020B0604030504040204" pitchFamily="50" charset="-128"/>
                <a:ea typeface="Meiryo UI" panose="020B0604030504040204" pitchFamily="50" charset="-128"/>
              </a:rPr>
              <a:t>、テーマを追加いたしました。</a:t>
            </a:r>
            <a:endParaRPr lang="en-US" altLang="ja-JP" sz="1800" dirty="0" smtClean="0">
              <a:latin typeface="Meiryo UI" panose="020B0604030504040204" pitchFamily="50" charset="-128"/>
              <a:ea typeface="Meiryo UI" panose="020B0604030504040204" pitchFamily="50" charset="-128"/>
            </a:endParaRPr>
          </a:p>
          <a:p>
            <a:pPr lvl="0">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lvl="0">
              <a:lnSpc>
                <a:spcPct val="100000"/>
              </a:lnSpc>
              <a:spcBef>
                <a:spcPts val="0"/>
              </a:spcBef>
            </a:pPr>
            <a:r>
              <a:rPr lang="ja-JP" altLang="en-US" sz="1800" dirty="0" smtClean="0">
                <a:latin typeface="Meiryo UI" panose="020B0604030504040204" pitchFamily="50" charset="-128"/>
                <a:ea typeface="Meiryo UI" panose="020B0604030504040204" pitchFamily="50" charset="-128"/>
              </a:rPr>
              <a:t>とりまとめ</a:t>
            </a:r>
            <a:r>
              <a:rPr lang="ja-JP" altLang="en-US" sz="1800" dirty="0">
                <a:latin typeface="Meiryo UI" panose="020B0604030504040204" pitchFamily="50" charset="-128"/>
                <a:ea typeface="Meiryo UI" panose="020B0604030504040204" pitchFamily="50" charset="-128"/>
              </a:rPr>
              <a:t>に際しては、わかりやすくお示しすることを念頭に作成しており</a:t>
            </a:r>
            <a:r>
              <a:rPr lang="ja-JP" altLang="en-US"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前回</a:t>
            </a:r>
            <a:r>
              <a:rPr lang="ja-JP" altLang="en-US" sz="1800" dirty="0" smtClean="0">
                <a:latin typeface="Meiryo UI" panose="020B0604030504040204" pitchFamily="50" charset="-128"/>
                <a:ea typeface="Meiryo UI" panose="020B0604030504040204" pitchFamily="50" charset="-128"/>
              </a:rPr>
              <a:t>と同様に、</a:t>
            </a:r>
            <a:r>
              <a:rPr lang="ja-JP" altLang="ja-JP" sz="1800" dirty="0" smtClean="0">
                <a:latin typeface="Meiryo UI" panose="020B0604030504040204" pitchFamily="50" charset="-128"/>
                <a:ea typeface="Meiryo UI" panose="020B0604030504040204" pitchFamily="50" charset="-128"/>
              </a:rPr>
              <a:t>ソフト施策</a:t>
            </a:r>
            <a:r>
              <a:rPr lang="ja-JP" altLang="en-US" sz="1800" dirty="0" smtClean="0">
                <a:latin typeface="Meiryo UI" panose="020B0604030504040204" pitchFamily="50" charset="-128"/>
                <a:ea typeface="Meiryo UI" panose="020B0604030504040204" pitchFamily="50" charset="-128"/>
              </a:rPr>
              <a:t>と</a:t>
            </a:r>
            <a:r>
              <a:rPr lang="ja-JP" altLang="ja-JP" sz="1800" dirty="0" smtClean="0">
                <a:latin typeface="Meiryo UI" panose="020B0604030504040204" pitchFamily="50" charset="-128"/>
                <a:ea typeface="Meiryo UI" panose="020B0604030504040204" pitchFamily="50" charset="-128"/>
              </a:rPr>
              <a:t>ハード</a:t>
            </a:r>
            <a:r>
              <a:rPr lang="ja-JP" altLang="ja-JP" sz="1800" dirty="0">
                <a:latin typeface="Meiryo UI" panose="020B0604030504040204" pitchFamily="50" charset="-128"/>
                <a:ea typeface="Meiryo UI" panose="020B0604030504040204" pitchFamily="50" charset="-128"/>
              </a:rPr>
              <a:t>施策と</a:t>
            </a:r>
            <a:r>
              <a:rPr lang="ja-JP" altLang="ja-JP" sz="1800" dirty="0" smtClean="0">
                <a:latin typeface="Meiryo UI" panose="020B0604030504040204" pitchFamily="50" charset="-128"/>
                <a:ea typeface="Meiryo UI" panose="020B0604030504040204" pitchFamily="50" charset="-128"/>
              </a:rPr>
              <a:t>の</a:t>
            </a:r>
            <a:r>
              <a:rPr lang="ja-JP" altLang="ja-JP" sz="1800" dirty="0">
                <a:latin typeface="Meiryo UI" panose="020B0604030504040204" pitchFamily="50" charset="-128"/>
                <a:ea typeface="Meiryo UI" panose="020B0604030504040204" pitchFamily="50" charset="-128"/>
              </a:rPr>
              <a:t>両面</a:t>
            </a:r>
            <a:r>
              <a:rPr lang="ja-JP" altLang="en-US" sz="1800" dirty="0">
                <a:latin typeface="Meiryo UI" panose="020B0604030504040204" pitchFamily="50" charset="-128"/>
                <a:ea typeface="Meiryo UI" panose="020B0604030504040204" pitchFamily="50" charset="-128"/>
              </a:rPr>
              <a:t>からとらえた内容となっています</a:t>
            </a:r>
            <a:r>
              <a:rPr lang="ja-JP" altLang="ja-JP"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lvl="0">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r>
              <a:rPr lang="ja-JP" altLang="en-US" sz="1800" dirty="0">
                <a:latin typeface="Meiryo UI" panose="020B0604030504040204" pitchFamily="50" charset="-128"/>
                <a:ea typeface="Meiryo UI" panose="020B0604030504040204" pitchFamily="50" charset="-128"/>
              </a:rPr>
              <a:t>大阪の</a:t>
            </a:r>
            <a:r>
              <a:rPr lang="ja-JP" altLang="en-US" sz="1800" dirty="0" smtClean="0">
                <a:latin typeface="Meiryo UI" panose="020B0604030504040204" pitchFamily="50" charset="-128"/>
                <a:ea typeface="Meiryo UI" panose="020B0604030504040204" pitchFamily="50" charset="-128"/>
              </a:rPr>
              <a:t>改革（テーマ編）～「</a:t>
            </a:r>
            <a:r>
              <a:rPr lang="ja-JP" altLang="en-US" sz="1800" dirty="0">
                <a:latin typeface="Meiryo UI" panose="020B0604030504040204" pitchFamily="50" charset="-128"/>
                <a:ea typeface="Meiryo UI" panose="020B0604030504040204" pitchFamily="50" charset="-128"/>
              </a:rPr>
              <a:t>これまでの</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主な取組み</a:t>
            </a:r>
            <a:r>
              <a:rPr lang="ja-JP" altLang="en-US" sz="1800" dirty="0" smtClean="0">
                <a:latin typeface="Meiryo UI" panose="020B0604030504040204" pitchFamily="50" charset="-128"/>
                <a:ea typeface="Meiryo UI" panose="020B0604030504040204" pitchFamily="50" charset="-128"/>
              </a:rPr>
              <a:t>」は、ソフト</a:t>
            </a:r>
            <a:r>
              <a:rPr lang="ja-JP" altLang="en-US" sz="1800" dirty="0">
                <a:latin typeface="Meiryo UI" panose="020B0604030504040204" pitchFamily="50" charset="-128"/>
                <a:ea typeface="Meiryo UI" panose="020B0604030504040204" pitchFamily="50" charset="-128"/>
              </a:rPr>
              <a:t>施策に</a:t>
            </a:r>
            <a:r>
              <a:rPr lang="ja-JP" altLang="en-US" sz="1800" dirty="0" smtClean="0">
                <a:latin typeface="Meiryo UI" panose="020B0604030504040204" pitchFamily="50" charset="-128"/>
                <a:ea typeface="Meiryo UI" panose="020B0604030504040204" pitchFamily="50" charset="-128"/>
              </a:rPr>
              <a:t>ついて、</a:t>
            </a:r>
            <a:r>
              <a:rPr lang="ja-JP" altLang="en-US" sz="1800" dirty="0">
                <a:latin typeface="Meiryo UI" panose="020B0604030504040204" pitchFamily="50" charset="-128"/>
                <a:ea typeface="Meiryo UI" panose="020B0604030504040204" pitchFamily="50" charset="-128"/>
              </a:rPr>
              <a:t>皆様に身近な政策分野</a:t>
            </a:r>
            <a:r>
              <a:rPr lang="ja-JP" altLang="en-US" sz="1800" dirty="0" smtClean="0">
                <a:latin typeface="Meiryo UI" panose="020B0604030504040204" pitchFamily="50" charset="-128"/>
                <a:ea typeface="Meiryo UI" panose="020B0604030504040204" pitchFamily="50" charset="-128"/>
              </a:rPr>
              <a:t>をテーマ</a:t>
            </a:r>
            <a:r>
              <a:rPr lang="ja-JP" altLang="en-US" sz="1800" dirty="0">
                <a:latin typeface="Meiryo UI" panose="020B0604030504040204" pitchFamily="50" charset="-128"/>
                <a:ea typeface="Meiryo UI" panose="020B0604030504040204" pitchFamily="50" charset="-128"/>
              </a:rPr>
              <a:t>毎</a:t>
            </a:r>
            <a:r>
              <a:rPr lang="ja-JP" altLang="en-US" sz="1800" dirty="0" smtClean="0">
                <a:latin typeface="Meiryo UI" panose="020B0604030504040204" pitchFamily="50" charset="-128"/>
                <a:ea typeface="Meiryo UI" panose="020B0604030504040204" pitchFamily="50" charset="-128"/>
              </a:rPr>
              <a:t>に取り上げ</a:t>
            </a:r>
            <a:r>
              <a:rPr lang="ja-JP" altLang="en-US" sz="1800" dirty="0">
                <a:latin typeface="Meiryo UI" panose="020B0604030504040204" pitchFamily="50" charset="-128"/>
                <a:ea typeface="Meiryo UI" panose="020B0604030504040204" pitchFamily="50" charset="-128"/>
              </a:rPr>
              <a:t>、大阪府市で実施している施策や改革の成果を複合的・重層的に</a:t>
            </a:r>
            <a:r>
              <a:rPr lang="ja-JP" altLang="en-US" sz="1800" dirty="0" smtClean="0">
                <a:latin typeface="Meiryo UI" panose="020B0604030504040204" pitchFamily="50" charset="-128"/>
                <a:ea typeface="Meiryo UI" panose="020B0604030504040204" pitchFamily="50" charset="-128"/>
              </a:rPr>
              <a:t>整理いたしまし</a:t>
            </a:r>
            <a:r>
              <a:rPr lang="ja-JP" altLang="en-US" sz="1800" dirty="0">
                <a:latin typeface="Meiryo UI" panose="020B0604030504040204" pitchFamily="50" charset="-128"/>
                <a:ea typeface="Meiryo UI" panose="020B0604030504040204" pitchFamily="50" charset="-128"/>
              </a:rPr>
              <a:t>た</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nSpc>
                <a:spcPct val="100000"/>
              </a:lnSpc>
              <a:spcBef>
                <a:spcPts val="0"/>
              </a:spcBef>
            </a:pPr>
            <a:r>
              <a:rPr lang="ja-JP" altLang="en-US" sz="1800" dirty="0">
                <a:latin typeface="Meiryo UI" panose="020B0604030504040204" pitchFamily="50" charset="-128"/>
                <a:ea typeface="Meiryo UI" panose="020B0604030504040204" pitchFamily="50" charset="-128"/>
              </a:rPr>
              <a:t>なお</a:t>
            </a:r>
            <a:r>
              <a:rPr lang="ja-JP" altLang="en-US" sz="1800" dirty="0" smtClean="0">
                <a:latin typeface="Meiryo UI" panose="020B0604030504040204" pitchFamily="50" charset="-128"/>
                <a:ea typeface="Meiryo UI" panose="020B0604030504040204" pitchFamily="50" charset="-128"/>
              </a:rPr>
              <a:t>、別冊の、</a:t>
            </a:r>
            <a:r>
              <a:rPr lang="ja-JP" altLang="en-US" sz="1800" dirty="0">
                <a:latin typeface="Meiryo UI" panose="020B0604030504040204" pitchFamily="50" charset="-128"/>
                <a:ea typeface="Meiryo UI" panose="020B0604030504040204" pitchFamily="50" charset="-128"/>
              </a:rPr>
              <a:t>大阪の</a:t>
            </a:r>
            <a:r>
              <a:rPr lang="ja-JP" altLang="en-US" sz="1800" dirty="0" smtClean="0">
                <a:latin typeface="Meiryo UI" panose="020B0604030504040204" pitchFamily="50" charset="-128"/>
                <a:ea typeface="Meiryo UI" panose="020B0604030504040204" pitchFamily="50" charset="-128"/>
              </a:rPr>
              <a:t>改革（エリア編）～「これからの大阪」においては、ハード</a:t>
            </a:r>
            <a:r>
              <a:rPr lang="ja-JP" altLang="en-US" sz="1800" dirty="0">
                <a:latin typeface="Meiryo UI" panose="020B0604030504040204" pitchFamily="50" charset="-128"/>
                <a:ea typeface="Meiryo UI" panose="020B0604030504040204" pitchFamily="50" charset="-128"/>
              </a:rPr>
              <a:t>施策について、その実施により、大阪のまちが、将来どのように変わっていくのかがわかるよう、エリアを単位</a:t>
            </a:r>
            <a:r>
              <a:rPr lang="ja-JP" altLang="en-US" sz="1800" dirty="0" smtClean="0">
                <a:latin typeface="Meiryo UI" panose="020B0604030504040204" pitchFamily="50" charset="-128"/>
                <a:ea typeface="Meiryo UI" panose="020B0604030504040204" pitchFamily="50" charset="-128"/>
              </a:rPr>
              <a:t>として整理しております。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a:t>
            </a:fld>
            <a:endParaRPr lang="ja-JP" altLang="en-US"/>
          </a:p>
        </p:txBody>
      </p:sp>
    </p:spTree>
    <p:extLst>
      <p:ext uri="{BB962C8B-B14F-4D97-AF65-F5344CB8AC3E}">
        <p14:creationId xmlns:p14="http://schemas.microsoft.com/office/powerpoint/2010/main" val="1544672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4393" y="1688255"/>
            <a:ext cx="8973356" cy="6734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200" dirty="0">
                <a:ea typeface="Meiryo UI" panose="020B0604030504040204" pitchFamily="50" charset="-128"/>
              </a:rPr>
              <a:t>　</a:t>
            </a:r>
            <a:r>
              <a:rPr lang="ja-JP" altLang="en-US" sz="1200" dirty="0" smtClean="0">
                <a:ea typeface="Meiryo UI" panose="020B0604030504040204" pitchFamily="50" charset="-128"/>
              </a:rPr>
              <a:t>　　　　　　　　　　　　　　　　　　　　　　　　国際社会でリーダーシップを発揮し活躍するための英語による優れたコミュニケーション能力の習得と、自国</a:t>
            </a:r>
            <a:endParaRPr lang="en-US" altLang="ja-JP" sz="1200" dirty="0" smtClean="0">
              <a:ea typeface="Meiryo UI" panose="020B0604030504040204" pitchFamily="50" charset="-128"/>
            </a:endParaRPr>
          </a:p>
          <a:p>
            <a:r>
              <a:rPr lang="en-US" altLang="ja-JP" sz="1200" dirty="0">
                <a:ea typeface="Meiryo UI" panose="020B0604030504040204" pitchFamily="50" charset="-128"/>
              </a:rPr>
              <a:t> </a:t>
            </a:r>
            <a:r>
              <a:rPr lang="en-US" altLang="ja-JP" sz="1200" dirty="0" smtClean="0">
                <a:ea typeface="Meiryo UI" panose="020B0604030504040204" pitchFamily="50" charset="-128"/>
              </a:rPr>
              <a:t>                                                                       </a:t>
            </a:r>
            <a:r>
              <a:rPr lang="ja-JP" altLang="en-US" sz="1200" dirty="0">
                <a:ea typeface="Meiryo UI" panose="020B0604030504040204" pitchFamily="50" charset="-128"/>
              </a:rPr>
              <a:t> </a:t>
            </a:r>
            <a:r>
              <a:rPr lang="ja-JP" altLang="en-US" sz="1200" dirty="0" smtClean="0">
                <a:ea typeface="Meiryo UI" panose="020B0604030504040204" pitchFamily="50" charset="-128"/>
              </a:rPr>
              <a:t>の伝統や文化に根ざした国際理解教育に重点を置いた教育活動を通じ、地球的視野に立って行動するための態度・能力を育成し、</a:t>
            </a:r>
            <a:r>
              <a:rPr lang="ja-JP" altLang="en-US" sz="1200" b="1" u="sng" dirty="0" smtClean="0">
                <a:ea typeface="Meiryo UI" panose="020B0604030504040204" pitchFamily="50" charset="-128"/>
              </a:rPr>
              <a:t>大阪</a:t>
            </a:r>
            <a:r>
              <a:rPr lang="ja-JP" altLang="en-US" sz="1200" b="1" u="sng" dirty="0">
                <a:ea typeface="Meiryo UI" panose="020B0604030504040204" pitchFamily="50" charset="-128"/>
              </a:rPr>
              <a:t>の産業の国際競争力の強化及び大阪における国際的な経済活動の拠点の形成に寄与する</a:t>
            </a:r>
            <a:r>
              <a:rPr lang="ja-JP" altLang="en-US" sz="1200" b="1" u="sng" dirty="0" smtClean="0">
                <a:ea typeface="Meiryo UI" panose="020B0604030504040204" pitchFamily="50" charset="-128"/>
              </a:rPr>
              <a:t>人材を育てる。</a:t>
            </a:r>
            <a:endParaRPr lang="en-US" altLang="ja-JP" sz="1200" b="1" u="sng" dirty="0" smtClean="0">
              <a:ea typeface="Meiryo UI" panose="020B0604030504040204" pitchFamily="50" charset="-128"/>
            </a:endParaRPr>
          </a:p>
        </p:txBody>
      </p:sp>
      <p:sp>
        <p:nvSpPr>
          <p:cNvPr id="12" name="正方形/長方形 11"/>
          <p:cNvSpPr/>
          <p:nvPr/>
        </p:nvSpPr>
        <p:spPr>
          <a:xfrm>
            <a:off x="6222539" y="2434051"/>
            <a:ext cx="2527479" cy="294602"/>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50" b="1" dirty="0">
                <a:ea typeface="Meiryo UI" panose="020B0604030504040204" pitchFamily="50" charset="-128"/>
              </a:rPr>
              <a:t>新中高一貫教育校</a:t>
            </a:r>
            <a:r>
              <a:rPr lang="ja-JP" altLang="en-US" sz="1350" b="1" dirty="0" smtClean="0">
                <a:ea typeface="Meiryo UI" panose="020B0604030504040204" pitchFamily="50" charset="-128"/>
              </a:rPr>
              <a:t>のイメージ</a:t>
            </a:r>
            <a:endParaRPr lang="ja-JP" altLang="en-US" sz="1350" b="1" dirty="0">
              <a:ea typeface="Meiryo UI" panose="020B0604030504040204" pitchFamily="50" charset="-128"/>
            </a:endParaRPr>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731" y="2724540"/>
            <a:ext cx="3177097" cy="4124935"/>
          </a:xfrm>
          <a:prstGeom prst="rect">
            <a:avLst/>
          </a:prstGeom>
        </p:spPr>
      </p:pic>
      <p:sp>
        <p:nvSpPr>
          <p:cNvPr id="14" name="正方形/長方形 13"/>
          <p:cNvSpPr/>
          <p:nvPr/>
        </p:nvSpPr>
        <p:spPr>
          <a:xfrm>
            <a:off x="64392" y="2724541"/>
            <a:ext cx="5704395" cy="407205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ja-JP" altLang="en-US" sz="1200" dirty="0" smtClean="0">
                <a:solidFill>
                  <a:schemeClr val="tx1"/>
                </a:solidFill>
                <a:latin typeface="Meiryo UI" panose="020B0604030504040204" pitchFamily="50" charset="-128"/>
                <a:ea typeface="Meiryo UI" panose="020B0604030504040204" pitchFamily="50" charset="-128"/>
              </a:rPr>
              <a:t>◇開校時期：平成</a:t>
            </a:r>
            <a:r>
              <a:rPr lang="en-US" altLang="ja-JP" sz="1200" dirty="0" smtClean="0">
                <a:solidFill>
                  <a:schemeClr val="tx1"/>
                </a:solidFill>
                <a:latin typeface="Meiryo UI" panose="020B0604030504040204" pitchFamily="50" charset="-128"/>
                <a:ea typeface="Meiryo UI" panose="020B0604030504040204" pitchFamily="50" charset="-128"/>
              </a:rPr>
              <a:t>31</a:t>
            </a:r>
            <a:r>
              <a:rPr lang="ja-JP" altLang="en-US" sz="1200" dirty="0" smtClean="0">
                <a:solidFill>
                  <a:schemeClr val="tx1"/>
                </a:solidFill>
                <a:latin typeface="Meiryo UI" panose="020B0604030504040204" pitchFamily="50" charset="-128"/>
                <a:ea typeface="Meiryo UI" panose="020B0604030504040204" pitchFamily="50" charset="-128"/>
              </a:rPr>
              <a:t>年４月 開校</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◇学校名：</a:t>
            </a:r>
            <a:r>
              <a:rPr lang="zh-CN" altLang="en-US" sz="1200" dirty="0" smtClean="0">
                <a:solidFill>
                  <a:schemeClr val="tx1"/>
                </a:solidFill>
                <a:latin typeface="Meiryo UI" panose="020B0604030504040204" pitchFamily="50" charset="-128"/>
                <a:ea typeface="Meiryo UI" panose="020B0604030504040204" pitchFamily="50" charset="-128"/>
              </a:rPr>
              <a:t>大阪</a:t>
            </a:r>
            <a:r>
              <a:rPr lang="zh-CN" altLang="en-US" sz="1200" dirty="0">
                <a:solidFill>
                  <a:schemeClr val="tx1"/>
                </a:solidFill>
                <a:latin typeface="Meiryo UI" panose="020B0604030504040204" pitchFamily="50" charset="-128"/>
                <a:ea typeface="Meiryo UI" panose="020B0604030504040204" pitchFamily="50" charset="-128"/>
              </a:rPr>
              <a:t>市立水都国際</a:t>
            </a:r>
            <a:r>
              <a:rPr lang="zh-CN" altLang="en-US" sz="1200" dirty="0" smtClean="0">
                <a:solidFill>
                  <a:schemeClr val="tx1"/>
                </a:solidFill>
                <a:latin typeface="Meiryo UI" panose="020B0604030504040204" pitchFamily="50" charset="-128"/>
                <a:ea typeface="Meiryo UI" panose="020B0604030504040204" pitchFamily="50" charset="-128"/>
              </a:rPr>
              <a:t>中学校</a:t>
            </a:r>
            <a:r>
              <a:rPr lang="ja-JP" altLang="en-US" sz="1200" dirty="0" smtClean="0">
                <a:solidFill>
                  <a:schemeClr val="tx1"/>
                </a:solidFill>
                <a:latin typeface="Meiryo UI" panose="020B0604030504040204" pitchFamily="50" charset="-128"/>
                <a:ea typeface="Meiryo UI" panose="020B0604030504040204" pitchFamily="50" charset="-128"/>
              </a:rPr>
              <a:t>・</a:t>
            </a:r>
            <a:r>
              <a:rPr lang="zh-CN" altLang="en-US" sz="1200" dirty="0" smtClean="0">
                <a:solidFill>
                  <a:schemeClr val="tx1"/>
                </a:solidFill>
                <a:latin typeface="Meiryo UI" panose="020B0604030504040204" pitchFamily="50" charset="-128"/>
                <a:ea typeface="Meiryo UI" panose="020B0604030504040204" pitchFamily="50" charset="-128"/>
              </a:rPr>
              <a:t>大阪</a:t>
            </a:r>
            <a:r>
              <a:rPr lang="zh-CN" altLang="en-US" sz="1200" dirty="0">
                <a:solidFill>
                  <a:schemeClr val="tx1"/>
                </a:solidFill>
                <a:latin typeface="Meiryo UI" panose="020B0604030504040204" pitchFamily="50" charset="-128"/>
                <a:ea typeface="Meiryo UI" panose="020B0604030504040204" pitchFamily="50" charset="-128"/>
              </a:rPr>
              <a:t>市立水都国際高等</a:t>
            </a:r>
            <a:r>
              <a:rPr lang="zh-CN" altLang="en-US" sz="1200" dirty="0" smtClean="0">
                <a:solidFill>
                  <a:schemeClr val="tx1"/>
                </a:solidFill>
                <a:latin typeface="Meiryo UI" panose="020B0604030504040204" pitchFamily="50" charset="-128"/>
                <a:ea typeface="Meiryo UI" panose="020B0604030504040204" pitchFamily="50" charset="-128"/>
              </a:rPr>
              <a:t>学校</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◇学校を運営する法人</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学校法人 大阪ＹＭＣＡ</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◇所在地：大阪市住之江区南港中</a:t>
            </a:r>
            <a:r>
              <a:rPr lang="en-US" altLang="ja-JP" sz="1200" dirty="0" smtClean="0">
                <a:solidFill>
                  <a:schemeClr val="tx1"/>
                </a:solidFill>
                <a:latin typeface="Meiryo UI" panose="020B0604030504040204" pitchFamily="50" charset="-128"/>
                <a:ea typeface="Meiryo UI" panose="020B0604030504040204" pitchFamily="50" charset="-128"/>
              </a:rPr>
              <a:t>2-17-18</a:t>
            </a:r>
            <a:r>
              <a:rPr lang="ja-JP" altLang="en-US" sz="1200" dirty="0" smtClean="0">
                <a:solidFill>
                  <a:schemeClr val="tx1"/>
                </a:solidFill>
                <a:latin typeface="Meiryo UI" panose="020B0604030504040204" pitchFamily="50" charset="-128"/>
                <a:ea typeface="Meiryo UI" panose="020B0604030504040204" pitchFamily="50" charset="-128"/>
              </a:rPr>
              <a:t>（大阪市立南港緑・南港渚小学校跡地）</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募集</a:t>
            </a:r>
            <a:r>
              <a:rPr lang="ja-JP" altLang="en-US" sz="1200" dirty="0" smtClean="0">
                <a:solidFill>
                  <a:schemeClr val="tx1"/>
                </a:solidFill>
                <a:latin typeface="Meiryo UI" panose="020B0604030504040204" pitchFamily="50" charset="-128"/>
                <a:ea typeface="Meiryo UI" panose="020B0604030504040204" pitchFamily="50" charset="-128"/>
              </a:rPr>
              <a:t>定員：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中学校</a:t>
            </a:r>
            <a:r>
              <a:rPr lang="en-US" altLang="ja-JP" sz="1200" dirty="0" smtClean="0">
                <a:solidFill>
                  <a:schemeClr val="tx1"/>
                </a:solidFill>
                <a:latin typeface="Meiryo UI" panose="020B0604030504040204" pitchFamily="50" charset="-128"/>
                <a:ea typeface="Meiryo UI" panose="020B0604030504040204" pitchFamily="50" charset="-128"/>
              </a:rPr>
              <a:t>80</a:t>
            </a:r>
            <a:r>
              <a:rPr lang="ja-JP" altLang="en-US" sz="1200" dirty="0" smtClean="0">
                <a:solidFill>
                  <a:schemeClr val="tx1"/>
                </a:solidFill>
                <a:latin typeface="Meiryo UI" panose="020B0604030504040204" pitchFamily="50" charset="-128"/>
                <a:ea typeface="Meiryo UI" panose="020B0604030504040204" pitchFamily="50" charset="-128"/>
              </a:rPr>
              <a:t>名、高等学校</a:t>
            </a:r>
            <a:r>
              <a:rPr lang="en-US" altLang="ja-JP" sz="1200" dirty="0" smtClean="0">
                <a:solidFill>
                  <a:schemeClr val="tx1"/>
                </a:solidFill>
                <a:latin typeface="Meiryo UI" panose="020B0604030504040204" pitchFamily="50" charset="-128"/>
                <a:ea typeface="Meiryo UI" panose="020B0604030504040204" pitchFamily="50" charset="-128"/>
              </a:rPr>
              <a:t>80</a:t>
            </a:r>
            <a:r>
              <a:rPr lang="ja-JP" altLang="en-US" sz="1200" dirty="0" smtClean="0">
                <a:solidFill>
                  <a:schemeClr val="tx1"/>
                </a:solidFill>
                <a:latin typeface="Meiryo UI" panose="020B0604030504040204" pitchFamily="50" charset="-128"/>
                <a:ea typeface="Meiryo UI" panose="020B0604030504040204" pitchFamily="50" charset="-128"/>
              </a:rPr>
              <a:t>名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平成</a:t>
            </a:r>
            <a:r>
              <a:rPr lang="en-US" altLang="ja-JP" sz="1200" dirty="0" smtClean="0">
                <a:solidFill>
                  <a:schemeClr val="tx1"/>
                </a:solidFill>
                <a:latin typeface="Meiryo UI" panose="020B0604030504040204" pitchFamily="50" charset="-128"/>
                <a:ea typeface="Meiryo UI" panose="020B0604030504040204" pitchFamily="50" charset="-128"/>
              </a:rPr>
              <a:t>34</a:t>
            </a:r>
            <a:r>
              <a:rPr lang="ja-JP" altLang="en-US" sz="1200" dirty="0" smtClean="0">
                <a:solidFill>
                  <a:schemeClr val="tx1"/>
                </a:solidFill>
                <a:latin typeface="Meiryo UI" panose="020B0604030504040204" pitchFamily="50" charset="-128"/>
                <a:ea typeface="Meiryo UI" panose="020B0604030504040204" pitchFamily="50" charset="-128"/>
              </a:rPr>
              <a:t>年度より高等学校</a:t>
            </a:r>
            <a:r>
              <a:rPr lang="en-US" altLang="ja-JP" sz="1200" dirty="0" smtClean="0">
                <a:solidFill>
                  <a:schemeClr val="tx1"/>
                </a:solidFill>
                <a:latin typeface="Meiryo UI" panose="020B0604030504040204" pitchFamily="50" charset="-128"/>
                <a:ea typeface="Meiryo UI" panose="020B0604030504040204" pitchFamily="50" charset="-128"/>
              </a:rPr>
              <a:t>160</a:t>
            </a:r>
            <a:r>
              <a:rPr lang="ja-JP" altLang="en-US" sz="1200" dirty="0" smtClean="0">
                <a:solidFill>
                  <a:schemeClr val="tx1"/>
                </a:solidFill>
                <a:latin typeface="Meiryo UI" panose="020B0604030504040204" pitchFamily="50" charset="-128"/>
                <a:ea typeface="Meiryo UI" panose="020B0604030504040204" pitchFamily="50" charset="-128"/>
              </a:rPr>
              <a:t>名 （内部進学</a:t>
            </a:r>
            <a:r>
              <a:rPr lang="en-US" altLang="ja-JP" sz="1200" dirty="0" smtClean="0">
                <a:solidFill>
                  <a:schemeClr val="tx1"/>
                </a:solidFill>
                <a:latin typeface="Meiryo UI" panose="020B0604030504040204" pitchFamily="50" charset="-128"/>
                <a:ea typeface="Meiryo UI" panose="020B0604030504040204" pitchFamily="50" charset="-128"/>
              </a:rPr>
              <a:t>80</a:t>
            </a:r>
            <a:r>
              <a:rPr lang="ja-JP" altLang="en-US" sz="1200" dirty="0" smtClean="0">
                <a:solidFill>
                  <a:schemeClr val="tx1"/>
                </a:solidFill>
                <a:latin typeface="Meiryo UI" panose="020B0604030504040204" pitchFamily="50" charset="-128"/>
                <a:ea typeface="Meiryo UI" panose="020B0604030504040204" pitchFamily="50" charset="-128"/>
              </a:rPr>
              <a:t>名、外部募集</a:t>
            </a:r>
            <a:r>
              <a:rPr lang="en-US" altLang="ja-JP" sz="1200" dirty="0" smtClean="0">
                <a:solidFill>
                  <a:schemeClr val="tx1"/>
                </a:solidFill>
                <a:latin typeface="Meiryo UI" panose="020B0604030504040204" pitchFamily="50" charset="-128"/>
                <a:ea typeface="Meiryo UI" panose="020B0604030504040204" pitchFamily="50" charset="-128"/>
              </a:rPr>
              <a:t>80</a:t>
            </a:r>
            <a:r>
              <a:rPr lang="ja-JP" altLang="en-US" sz="1200" dirty="0" smtClean="0">
                <a:solidFill>
                  <a:schemeClr val="tx1"/>
                </a:solidFill>
                <a:latin typeface="Meiryo UI" panose="020B0604030504040204" pitchFamily="50" charset="-128"/>
                <a:ea typeface="Meiryo UI" panose="020B0604030504040204" pitchFamily="50" charset="-128"/>
              </a:rPr>
              <a:t>名）</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◇設置学科：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高等学校･･･グローバル探究科</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◇特色：</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・英語教育に重点をおいた教育課程編成</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・自ら課題を発見し解決することを目的とし</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た課題探究型授業の実施</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・高等学校において、国際バカロレア・ディプロマプログラムの実施</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350" dirty="0">
                <a:latin typeface="Meiryo UI" panose="020B0604030504040204" pitchFamily="50" charset="-128"/>
                <a:ea typeface="Meiryo UI" panose="020B0604030504040204" pitchFamily="50" charset="-128"/>
              </a:rPr>
              <a:t>　</a:t>
            </a:r>
            <a:r>
              <a:rPr lang="ja-JP" altLang="en-US" sz="1350" dirty="0" smtClean="0">
                <a:latin typeface="Meiryo UI" panose="020B0604030504040204" pitchFamily="50" charset="-128"/>
                <a:ea typeface="Meiryo UI" panose="020B0604030504040204" pitchFamily="50" charset="-128"/>
              </a:rPr>
              <a:t>　　　　　　　</a:t>
            </a:r>
            <a:endParaRPr lang="en-US" altLang="ja-JP" sz="1350" dirty="0">
              <a:latin typeface="Meiryo UI" panose="020B0604030504040204" pitchFamily="50" charset="-128"/>
              <a:ea typeface="Meiryo UI" panose="020B0604030504040204" pitchFamily="50" charset="-128"/>
            </a:endParaRPr>
          </a:p>
          <a:p>
            <a:endParaRPr lang="en-US" altLang="ja-JP" sz="1350" dirty="0" smtClean="0">
              <a:latin typeface="Meiryo UI" panose="020B0604030504040204" pitchFamily="50" charset="-128"/>
              <a:ea typeface="Meiryo UI" panose="020B0604030504040204" pitchFamily="50" charset="-128"/>
            </a:endParaRPr>
          </a:p>
          <a:p>
            <a:endParaRPr lang="ja-JP" altLang="en-US" sz="1350" dirty="0">
              <a:latin typeface="Meiryo UI" panose="020B0604030504040204" pitchFamily="50" charset="-128"/>
              <a:ea typeface="Meiryo UI" panose="020B0604030504040204" pitchFamily="50" charset="-128"/>
            </a:endParaRPr>
          </a:p>
        </p:txBody>
      </p:sp>
      <p:sp>
        <p:nvSpPr>
          <p:cNvPr id="13" name="正方形/長方形 12"/>
          <p:cNvSpPr/>
          <p:nvPr/>
        </p:nvSpPr>
        <p:spPr>
          <a:xfrm>
            <a:off x="64393" y="2410867"/>
            <a:ext cx="2540359" cy="31367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50" b="1" dirty="0">
                <a:ea typeface="Meiryo UI" panose="020B0604030504040204" pitchFamily="50" charset="-128"/>
              </a:rPr>
              <a:t>新中高一貫教育校</a:t>
            </a:r>
            <a:r>
              <a:rPr lang="ja-JP" altLang="en-US" sz="1350" b="1" dirty="0" smtClean="0">
                <a:ea typeface="Meiryo UI" panose="020B0604030504040204" pitchFamily="50" charset="-128"/>
              </a:rPr>
              <a:t>の概要</a:t>
            </a:r>
            <a:endParaRPr lang="ja-JP" altLang="en-US" sz="1350" b="1" dirty="0">
              <a:ea typeface="Meiryo UI" panose="020B0604030504040204" pitchFamily="50" charset="-128"/>
            </a:endParaRPr>
          </a:p>
        </p:txBody>
      </p:sp>
      <p:pic>
        <p:nvPicPr>
          <p:cNvPr id="16" name="図 15"/>
          <p:cNvPicPr>
            <a:picLocks noChangeAspect="1"/>
          </p:cNvPicPr>
          <p:nvPr/>
        </p:nvPicPr>
        <p:blipFill>
          <a:blip r:embed="rId4"/>
          <a:stretch>
            <a:fillRect/>
          </a:stretch>
        </p:blipFill>
        <p:spPr>
          <a:xfrm>
            <a:off x="154692" y="4036665"/>
            <a:ext cx="5475323" cy="1356727"/>
          </a:xfrm>
          <a:prstGeom prst="rect">
            <a:avLst/>
          </a:prstGeom>
        </p:spPr>
      </p:pic>
      <p:sp>
        <p:nvSpPr>
          <p:cNvPr id="19" name="角丸四角形 18"/>
          <p:cNvSpPr/>
          <p:nvPr/>
        </p:nvSpPr>
        <p:spPr>
          <a:xfrm>
            <a:off x="3957638" y="266054"/>
            <a:ext cx="4915907"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400"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公設民営手法による中高一貫教育校の</a:t>
            </a:r>
            <a:r>
              <a:rPr lang="ja-JP" altLang="en-US" sz="1400" b="1" dirty="0" smtClean="0">
                <a:latin typeface="Meiryo UI" panose="020B0604030504040204" pitchFamily="50" charset="-128"/>
                <a:ea typeface="Meiryo UI" panose="020B0604030504040204" pitchFamily="50" charset="-128"/>
              </a:rPr>
              <a:t>設置（</a:t>
            </a:r>
            <a:r>
              <a:rPr lang="ja-JP" altLang="en-US" sz="1400" b="1" dirty="0">
                <a:latin typeface="Meiryo UI" panose="020B0604030504040204" pitchFamily="50" charset="-128"/>
                <a:ea typeface="Meiryo UI" panose="020B0604030504040204" pitchFamily="50" charset="-128"/>
              </a:rPr>
              <a:t>大阪市）</a:t>
            </a:r>
            <a:r>
              <a:rPr lang="en-US" altLang="ja-JP" sz="1400" b="1"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299164" y="5284479"/>
            <a:ext cx="3559923" cy="119820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◇コ－ス：</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中 学 校 ･･･全員共通のコース</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高等学校･･･グローバル・コミュニケーションコース、</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グローバル・サイエンスコース</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国際バカロレアコース</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（国際バカロレア認定校となってから設置）</a:t>
            </a:r>
            <a:r>
              <a:rPr lang="ja-JP" altLang="en-US" sz="1350" dirty="0">
                <a:latin typeface="Meiryo UI" panose="020B0604030504040204" pitchFamily="50" charset="-128"/>
                <a:ea typeface="Meiryo UI" panose="020B0604030504040204" pitchFamily="50" charset="-128"/>
              </a:rPr>
              <a:t>　</a:t>
            </a:r>
            <a:r>
              <a:rPr lang="ja-JP" altLang="en-US" sz="1350" dirty="0" smtClean="0">
                <a:latin typeface="Meiryo UI" panose="020B0604030504040204" pitchFamily="50" charset="-128"/>
                <a:ea typeface="Meiryo UI" panose="020B0604030504040204" pitchFamily="50" charset="-128"/>
              </a:rPr>
              <a:t>　　　　　　　</a:t>
            </a:r>
            <a:endParaRPr lang="en-US" altLang="ja-JP" sz="1350" dirty="0">
              <a:latin typeface="Meiryo UI" panose="020B0604030504040204" pitchFamily="50" charset="-128"/>
              <a:ea typeface="Meiryo UI" panose="020B0604030504040204" pitchFamily="50" charset="-128"/>
            </a:endParaRPr>
          </a:p>
          <a:p>
            <a:endParaRPr lang="en-US" altLang="ja-JP" sz="1350" dirty="0" smtClean="0">
              <a:latin typeface="Meiryo UI" panose="020B0604030504040204" pitchFamily="50" charset="-128"/>
              <a:ea typeface="Meiryo UI" panose="020B0604030504040204" pitchFamily="50" charset="-128"/>
            </a:endParaRPr>
          </a:p>
          <a:p>
            <a:endParaRPr lang="ja-JP" altLang="en-US" sz="1350" dirty="0">
              <a:latin typeface="Meiryo UI" panose="020B0604030504040204" pitchFamily="50" charset="-128"/>
              <a:ea typeface="Meiryo UI" panose="020B0604030504040204" pitchFamily="50" charset="-128"/>
            </a:endParaRPr>
          </a:p>
        </p:txBody>
      </p:sp>
      <p:sp>
        <p:nvSpPr>
          <p:cNvPr id="22" name="正方形/長方形 21"/>
          <p:cNvSpPr/>
          <p:nvPr/>
        </p:nvSpPr>
        <p:spPr>
          <a:xfrm>
            <a:off x="85323" y="935314"/>
            <a:ext cx="8973356" cy="50134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200" dirty="0" smtClean="0">
                <a:latin typeface="Meiryo UI" panose="020B0604030504040204" pitchFamily="50" charset="-128"/>
                <a:ea typeface="Meiryo UI" panose="020B0604030504040204" pitchFamily="50" charset="-128"/>
              </a:rPr>
              <a:t>　国では、「</a:t>
            </a:r>
            <a:r>
              <a:rPr lang="ja-JP" altLang="ja-JP" sz="1200" dirty="0" smtClean="0">
                <a:latin typeface="Meiryo UI" panose="020B0604030504040204" pitchFamily="50" charset="-128"/>
                <a:ea typeface="Meiryo UI" panose="020B0604030504040204" pitchFamily="50" charset="-128"/>
              </a:rPr>
              <a:t>国際的</a:t>
            </a:r>
            <a:r>
              <a:rPr lang="ja-JP" altLang="ja-JP" sz="1200" dirty="0">
                <a:latin typeface="Meiryo UI" panose="020B0604030504040204" pitchFamily="50" charset="-128"/>
                <a:ea typeface="Meiryo UI" panose="020B0604030504040204" pitchFamily="50" charset="-128"/>
              </a:rPr>
              <a:t>に通用する大学入学資格が取得可能な教育</a:t>
            </a:r>
            <a:r>
              <a:rPr lang="ja-JP" altLang="ja-JP" sz="1200" dirty="0" smtClean="0">
                <a:latin typeface="Meiryo UI" panose="020B0604030504040204" pitchFamily="50" charset="-128"/>
                <a:ea typeface="Meiryo UI" panose="020B0604030504040204" pitchFamily="50" charset="-128"/>
              </a:rPr>
              <a:t>プログラム</a:t>
            </a:r>
            <a:r>
              <a:rPr lang="en-US" altLang="ja-JP" sz="1200" dirty="0" smtClean="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国際バカロレア</a:t>
            </a:r>
            <a:r>
              <a:rPr lang="en-US" altLang="ja-JP" sz="1200" dirty="0" smtClean="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の</a:t>
            </a:r>
            <a:r>
              <a:rPr lang="ja-JP" altLang="ja-JP" sz="1200" dirty="0">
                <a:latin typeface="Meiryo UI" panose="020B0604030504040204" pitchFamily="50" charset="-128"/>
                <a:ea typeface="Meiryo UI" panose="020B0604030504040204" pitchFamily="50" charset="-128"/>
              </a:rPr>
              <a:t>普及拡大を図り、</a:t>
            </a:r>
            <a:r>
              <a:rPr lang="en-US" altLang="ja-JP" sz="1200" dirty="0">
                <a:latin typeface="Meiryo UI" panose="020B0604030504040204" pitchFamily="50" charset="-128"/>
                <a:ea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rPr>
              <a:t>年までに国際バカロレア認定校等を</a:t>
            </a:r>
            <a:r>
              <a:rPr lang="en-US" altLang="ja-JP" sz="1200" dirty="0">
                <a:latin typeface="Meiryo UI" panose="020B0604030504040204" pitchFamily="50" charset="-128"/>
                <a:ea typeface="Meiryo UI" panose="020B0604030504040204" pitchFamily="50" charset="-128"/>
              </a:rPr>
              <a:t>200</a:t>
            </a:r>
            <a:r>
              <a:rPr lang="ja-JP" altLang="ja-JP" sz="1200" dirty="0">
                <a:latin typeface="Meiryo UI" panose="020B0604030504040204" pitchFamily="50" charset="-128"/>
                <a:ea typeface="Meiryo UI" panose="020B0604030504040204" pitchFamily="50" charset="-128"/>
              </a:rPr>
              <a:t>校以上に</a:t>
            </a:r>
            <a:r>
              <a:rPr lang="ja-JP" altLang="ja-JP" sz="1200" dirty="0" smtClean="0">
                <a:latin typeface="Meiryo UI" panose="020B0604030504040204" pitchFamily="50" charset="-128"/>
                <a:ea typeface="Meiryo UI" panose="020B0604030504040204" pitchFamily="50" charset="-128"/>
              </a:rPr>
              <a:t>増やす</a:t>
            </a:r>
            <a:r>
              <a:rPr lang="en-US" altLang="ja-JP" sz="1200" dirty="0" smtClean="0">
                <a:latin typeface="Meiryo UI" panose="020B0604030504040204" pitchFamily="50" charset="-128"/>
                <a:ea typeface="Meiryo UI" panose="020B0604030504040204" pitchFamily="50" charset="-128"/>
              </a:rPr>
              <a:t>(</a:t>
            </a:r>
            <a:r>
              <a:rPr lang="ja-JP" altLang="en-US" sz="1000" dirty="0" smtClean="0">
                <a:solidFill>
                  <a:schemeClr val="tx1"/>
                </a:solidFill>
                <a:ea typeface="Meiryo UI" panose="020B0604030504040204" pitchFamily="50" charset="-128"/>
              </a:rPr>
              <a:t>「</a:t>
            </a:r>
            <a:r>
              <a:rPr lang="ja-JP" altLang="en-US" sz="1000" dirty="0">
                <a:solidFill>
                  <a:schemeClr val="tx1"/>
                </a:solidFill>
                <a:ea typeface="Meiryo UI" panose="020B0604030504040204" pitchFamily="50" charset="-128"/>
              </a:rPr>
              <a:t>まち・ひと・しごと創生総合戦略（</a:t>
            </a:r>
            <a:r>
              <a:rPr lang="en-US" altLang="ja-JP" sz="1000" dirty="0">
                <a:solidFill>
                  <a:schemeClr val="tx1"/>
                </a:solidFill>
                <a:ea typeface="Meiryo UI" panose="020B0604030504040204" pitchFamily="50" charset="-128"/>
              </a:rPr>
              <a:t>2016</a:t>
            </a:r>
            <a:r>
              <a:rPr lang="ja-JP" altLang="en-US" sz="1000" dirty="0">
                <a:solidFill>
                  <a:schemeClr val="tx1"/>
                </a:solidFill>
                <a:ea typeface="Meiryo UI" panose="020B0604030504040204" pitchFamily="50" charset="-128"/>
              </a:rPr>
              <a:t>改訂版）」平成</a:t>
            </a:r>
            <a:r>
              <a:rPr lang="en-US" altLang="ja-JP" sz="1000" dirty="0">
                <a:solidFill>
                  <a:schemeClr val="tx1"/>
                </a:solidFill>
                <a:ea typeface="Meiryo UI" panose="020B0604030504040204" pitchFamily="50" charset="-128"/>
              </a:rPr>
              <a:t>28</a:t>
            </a:r>
            <a:r>
              <a:rPr lang="ja-JP" altLang="en-US" sz="1000" dirty="0">
                <a:solidFill>
                  <a:schemeClr val="tx1"/>
                </a:solidFill>
                <a:ea typeface="Meiryo UI" panose="020B0604030504040204" pitchFamily="50" charset="-128"/>
              </a:rPr>
              <a:t>年</a:t>
            </a:r>
            <a:r>
              <a:rPr lang="en-US" altLang="ja-JP" sz="1000" dirty="0">
                <a:solidFill>
                  <a:schemeClr val="tx1"/>
                </a:solidFill>
                <a:ea typeface="Meiryo UI" panose="020B0604030504040204" pitchFamily="50" charset="-128"/>
              </a:rPr>
              <a:t>12</a:t>
            </a:r>
            <a:r>
              <a:rPr lang="ja-JP" altLang="en-US" sz="1000" dirty="0">
                <a:solidFill>
                  <a:schemeClr val="tx1"/>
                </a:solidFill>
                <a:ea typeface="Meiryo UI" panose="020B0604030504040204" pitchFamily="50" charset="-128"/>
              </a:rPr>
              <a:t>月</a:t>
            </a:r>
            <a:r>
              <a:rPr lang="en-US" altLang="ja-JP" sz="1000" dirty="0">
                <a:solidFill>
                  <a:schemeClr val="tx1"/>
                </a:solidFill>
                <a:ea typeface="Meiryo UI" panose="020B0604030504040204" pitchFamily="50" charset="-128"/>
              </a:rPr>
              <a:t>22</a:t>
            </a:r>
            <a:r>
              <a:rPr lang="ja-JP" altLang="en-US" sz="1000" dirty="0">
                <a:solidFill>
                  <a:schemeClr val="tx1"/>
                </a:solidFill>
                <a:ea typeface="Meiryo UI" panose="020B0604030504040204" pitchFamily="50" charset="-128"/>
              </a:rPr>
              <a:t>日閣議</a:t>
            </a:r>
            <a:r>
              <a:rPr lang="ja-JP" altLang="en-US" sz="1000" dirty="0" smtClean="0">
                <a:solidFill>
                  <a:schemeClr val="tx1"/>
                </a:solidFill>
                <a:ea typeface="Meiryo UI" panose="020B0604030504040204" pitchFamily="50" charset="-128"/>
              </a:rPr>
              <a:t>決定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」としていたが、</a:t>
            </a:r>
            <a:r>
              <a:rPr lang="en-US" altLang="ja-JP" sz="1200" dirty="0" smtClean="0">
                <a:latin typeface="Meiryo UI" panose="020B0604030504040204" pitchFamily="50" charset="-128"/>
                <a:ea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月時点</a:t>
            </a:r>
            <a:r>
              <a:rPr lang="ja-JP" altLang="en-US" sz="1200" dirty="0">
                <a:latin typeface="Meiryo UI" panose="020B0604030504040204" pitchFamily="50" charset="-128"/>
                <a:ea typeface="Meiryo UI" panose="020B0604030504040204" pitchFamily="50" charset="-128"/>
              </a:rPr>
              <a:t>で全国の認定校</a:t>
            </a:r>
            <a:r>
              <a:rPr lang="ja-JP" altLang="en-US" sz="1200" dirty="0" smtClean="0">
                <a:latin typeface="Meiryo UI" panose="020B0604030504040204" pitchFamily="50" charset="-128"/>
                <a:ea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rPr>
              <a:t>35</a:t>
            </a:r>
            <a:r>
              <a:rPr lang="ja-JP" altLang="en-US" sz="1200" dirty="0" smtClean="0">
                <a:latin typeface="Meiryo UI" panose="020B0604030504040204" pitchFamily="50" charset="-128"/>
                <a:ea typeface="Meiryo UI" panose="020B0604030504040204" pitchFamily="50" charset="-128"/>
              </a:rPr>
              <a:t>校</a:t>
            </a:r>
            <a:r>
              <a:rPr lang="ja-JP" altLang="en-US" sz="1200" dirty="0">
                <a:latin typeface="Meiryo UI" panose="020B0604030504040204" pitchFamily="50" charset="-128"/>
                <a:ea typeface="Meiryo UI" panose="020B0604030504040204" pitchFamily="50" charset="-128"/>
              </a:rPr>
              <a:t>、大阪の認定校は</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校</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高等学校はゼロ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であった。</a:t>
            </a:r>
            <a:endParaRPr lang="ja-JP" altLang="ja-JP" sz="1200" dirty="0">
              <a:latin typeface="Meiryo UI" panose="020B0604030504040204" pitchFamily="50" charset="-128"/>
              <a:ea typeface="Meiryo UI" panose="020B0604030504040204" pitchFamily="50" charset="-128"/>
            </a:endParaRPr>
          </a:p>
        </p:txBody>
      </p:sp>
      <p:sp>
        <p:nvSpPr>
          <p:cNvPr id="10" name="正方形/長方形 9"/>
          <p:cNvSpPr/>
          <p:nvPr/>
        </p:nvSpPr>
        <p:spPr>
          <a:xfrm>
            <a:off x="85323" y="1701778"/>
            <a:ext cx="2540359" cy="29460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50" b="1" dirty="0">
                <a:ea typeface="Meiryo UI" panose="020B0604030504040204" pitchFamily="50" charset="-128"/>
              </a:rPr>
              <a:t>新中高一貫教育校</a:t>
            </a:r>
            <a:r>
              <a:rPr lang="ja-JP" altLang="en-US" sz="1350" b="1" dirty="0" smtClean="0">
                <a:ea typeface="Meiryo UI" panose="020B0604030504040204" pitchFamily="50" charset="-128"/>
              </a:rPr>
              <a:t>の開設目的</a:t>
            </a:r>
            <a:endParaRPr lang="ja-JP" altLang="en-US" sz="1350" b="1" dirty="0">
              <a:ea typeface="Meiryo UI" panose="020B0604030504040204" pitchFamily="50" charset="-128"/>
            </a:endParaRPr>
          </a:p>
        </p:txBody>
      </p:sp>
      <p:sp>
        <p:nvSpPr>
          <p:cNvPr id="23" name="正方形/長方形 22"/>
          <p:cNvSpPr/>
          <p:nvPr/>
        </p:nvSpPr>
        <p:spPr>
          <a:xfrm>
            <a:off x="-1" y="698170"/>
            <a:ext cx="2101755" cy="26580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smtClean="0">
                <a:latin typeface="Meiryo UI" panose="020B0604030504040204" pitchFamily="50" charset="-128"/>
                <a:ea typeface="Meiryo UI" panose="020B0604030504040204" pitchFamily="50" charset="-128"/>
              </a:rPr>
              <a:t>＜改革前の施策・状況＞</a:t>
            </a:r>
            <a:endParaRPr lang="en-US" altLang="ja-JP" sz="1350" b="1"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0" y="1436656"/>
            <a:ext cx="1867148" cy="27173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smtClean="0">
                <a:latin typeface="Meiryo UI" panose="020B0604030504040204" pitchFamily="50" charset="-128"/>
                <a:ea typeface="Meiryo UI" panose="020B0604030504040204" pitchFamily="50" charset="-128"/>
              </a:rPr>
              <a:t>＜改革取組み＞</a:t>
            </a:r>
            <a:endParaRPr lang="en-US" altLang="ja-JP" sz="1350" b="1" dirty="0" smtClean="0">
              <a:latin typeface="Meiryo UI" panose="020B0604030504040204" pitchFamily="50" charset="-128"/>
              <a:ea typeface="Meiryo UI" panose="020B0604030504040204" pitchFamily="50" charset="-128"/>
            </a:endParaRPr>
          </a:p>
        </p:txBody>
      </p:sp>
      <p:sp>
        <p:nvSpPr>
          <p:cNvPr id="18" name="フローチャート: 組合せ 17"/>
          <p:cNvSpPr/>
          <p:nvPr/>
        </p:nvSpPr>
        <p:spPr>
          <a:xfrm>
            <a:off x="3386426" y="1482137"/>
            <a:ext cx="2525819" cy="162472"/>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endParaRPr lang="ja-JP" altLang="en-US" sz="1015" dirty="0">
              <a:solidFill>
                <a:schemeClr val="tx1"/>
              </a:solidFill>
              <a:ea typeface="Meiryo UI" panose="020B0604030504040204" pitchFamily="50" charset="-128"/>
            </a:endParaRPr>
          </a:p>
        </p:txBody>
      </p:sp>
      <p:sp>
        <p:nvSpPr>
          <p:cNvPr id="20" name="テキスト ボックス 19"/>
          <p:cNvSpPr txBox="1"/>
          <p:nvPr/>
        </p:nvSpPr>
        <p:spPr>
          <a:xfrm>
            <a:off x="270457" y="266053"/>
            <a:ext cx="3366627"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小中⑤</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20</a:t>
            </a:fld>
            <a:endParaRPr lang="ja-JP" altLang="en-US"/>
          </a:p>
        </p:txBody>
      </p:sp>
    </p:spTree>
    <p:extLst>
      <p:ext uri="{BB962C8B-B14F-4D97-AF65-F5344CB8AC3E}">
        <p14:creationId xmlns:p14="http://schemas.microsoft.com/office/powerpoint/2010/main" val="6532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矢印 34"/>
          <p:cNvSpPr/>
          <p:nvPr/>
        </p:nvSpPr>
        <p:spPr>
          <a:xfrm>
            <a:off x="4393319" y="5932890"/>
            <a:ext cx="4572000" cy="16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Meiryo UI" panose="020B0604030504040204" pitchFamily="50" charset="-128"/>
            </a:endParaRPr>
          </a:p>
        </p:txBody>
      </p:sp>
      <p:sp>
        <p:nvSpPr>
          <p:cNvPr id="10" name="正方形/長方形 9"/>
          <p:cNvSpPr/>
          <p:nvPr/>
        </p:nvSpPr>
        <p:spPr>
          <a:xfrm>
            <a:off x="108532" y="816985"/>
            <a:ext cx="2088000" cy="2988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smtClean="0">
                <a:ea typeface="Meiryo UI" panose="020B0604030504040204" pitchFamily="50" charset="-128"/>
              </a:rPr>
              <a:t>（１）充実した英語教育</a:t>
            </a:r>
            <a:endParaRPr lang="ja-JP" altLang="en-US" sz="1350" b="1" dirty="0">
              <a:ea typeface="Meiryo UI" panose="020B0604030504040204" pitchFamily="50" charset="-128"/>
            </a:endParaRPr>
          </a:p>
        </p:txBody>
      </p:sp>
      <p:graphicFrame>
        <p:nvGraphicFramePr>
          <p:cNvPr id="3" name="表 2"/>
          <p:cNvGraphicFramePr>
            <a:graphicFrameLocks noGrp="1"/>
          </p:cNvGraphicFramePr>
          <p:nvPr>
            <p:extLst/>
          </p:nvPr>
        </p:nvGraphicFramePr>
        <p:xfrm>
          <a:off x="118058" y="1160060"/>
          <a:ext cx="8940217" cy="2470208"/>
        </p:xfrm>
        <a:graphic>
          <a:graphicData uri="http://schemas.openxmlformats.org/drawingml/2006/table">
            <a:tbl>
              <a:tblPr firstRow="1" bandRow="1">
                <a:tableStyleId>{5C22544A-7EE6-4342-B048-85BDC9FD1C3A}</a:tableStyleId>
              </a:tblPr>
              <a:tblGrid>
                <a:gridCol w="1925439">
                  <a:extLst>
                    <a:ext uri="{9D8B030D-6E8A-4147-A177-3AD203B41FA5}">
                      <a16:colId xmlns="" xmlns:a16="http://schemas.microsoft.com/office/drawing/2014/main" val="20000"/>
                    </a:ext>
                  </a:extLst>
                </a:gridCol>
                <a:gridCol w="3507389">
                  <a:extLst>
                    <a:ext uri="{9D8B030D-6E8A-4147-A177-3AD203B41FA5}">
                      <a16:colId xmlns="" xmlns:a16="http://schemas.microsoft.com/office/drawing/2014/main" val="20001"/>
                    </a:ext>
                  </a:extLst>
                </a:gridCol>
                <a:gridCol w="3507389">
                  <a:extLst>
                    <a:ext uri="{9D8B030D-6E8A-4147-A177-3AD203B41FA5}">
                      <a16:colId xmlns="" xmlns:a16="http://schemas.microsoft.com/office/drawing/2014/main" val="20002"/>
                    </a:ext>
                  </a:extLst>
                </a:gridCol>
              </a:tblGrid>
              <a:tr h="274327">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項　目</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従来の市立中学・高校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新中高一貫教育校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0"/>
                  </a:ext>
                </a:extLst>
              </a:tr>
              <a:tr h="457212">
                <a:tc>
                  <a:txBody>
                    <a:bodyPr/>
                    <a:lstStyle/>
                    <a:p>
                      <a:r>
                        <a:rPr kumimoji="1" lang="ja-JP" altLang="en-US" sz="1200" dirty="0" smtClean="0">
                          <a:latin typeface="Meiryo UI" panose="020B0604030504040204" pitchFamily="50" charset="-128"/>
                          <a:ea typeface="Meiryo UI" panose="020B0604030504040204" pitchFamily="50" charset="-128"/>
                        </a:rPr>
                        <a:t>英語ネイティブ（英語を母語とする）教員</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a:t>
                      </a:r>
                      <a:r>
                        <a:rPr kumimoji="1" lang="ja-JP" altLang="en-US" sz="1200" u="sng" dirty="0" smtClean="0">
                          <a:latin typeface="Meiryo UI" panose="020B0604030504040204" pitchFamily="50" charset="-128"/>
                          <a:ea typeface="Meiryo UI" panose="020B0604030504040204" pitchFamily="50" charset="-128"/>
                        </a:rPr>
                        <a:t>「英語実習助手」</a:t>
                      </a:r>
                      <a:r>
                        <a:rPr kumimoji="1" lang="ja-JP" altLang="en-US" sz="1200" baseline="0" dirty="0" smtClean="0">
                          <a:latin typeface="Meiryo UI" panose="020B0604030504040204" pitchFamily="50" charset="-128"/>
                          <a:ea typeface="Meiryo UI" panose="020B0604030504040204" pitchFamily="50" charset="-128"/>
                        </a:rPr>
                        <a:t>⇒英語指導の補助</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・本市中高一貫教育校では３名配置</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a:t>
                      </a:r>
                      <a:r>
                        <a:rPr kumimoji="1" lang="ja-JP" altLang="en-US" sz="1200" u="sng" dirty="0" smtClean="0">
                          <a:latin typeface="Meiryo UI" panose="020B0604030504040204" pitchFamily="50" charset="-128"/>
                          <a:ea typeface="Meiryo UI" panose="020B0604030504040204" pitchFamily="50" charset="-128"/>
                        </a:rPr>
                        <a:t>「教諭」</a:t>
                      </a:r>
                      <a:r>
                        <a:rPr kumimoji="1" lang="ja-JP" altLang="en-US" sz="1200" dirty="0" smtClean="0">
                          <a:latin typeface="Meiryo UI" panose="020B0604030504040204" pitchFamily="50" charset="-128"/>
                          <a:ea typeface="Meiryo UI" panose="020B0604030504040204" pitchFamily="50" charset="-128"/>
                        </a:rPr>
                        <a:t>（専任外国人教諭）⇒１人で授業を担当</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・相当数配置</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57212">
                <a:tc>
                  <a:txBody>
                    <a:bodyPr/>
                    <a:lstStyle/>
                    <a:p>
                      <a:r>
                        <a:rPr kumimoji="1" lang="ja-JP" altLang="en-US" sz="1200" dirty="0" smtClean="0">
                          <a:latin typeface="Meiryo UI" panose="020B0604030504040204" pitchFamily="50" charset="-128"/>
                          <a:ea typeface="Meiryo UI" panose="020B0604030504040204" pitchFamily="50" charset="-128"/>
                        </a:rPr>
                        <a:t>「英語」以外に英語を使って行う授業</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・「英語」以外の教科は、日本語による授業</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・「英語」以外にも一部の教科（数学、理科など）において、専任外国人教員による英語を用いた授業</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 xmlns:a16="http://schemas.microsoft.com/office/drawing/2014/main" val="10002"/>
                  </a:ext>
                </a:extLst>
              </a:tr>
              <a:tr h="457212">
                <a:tc>
                  <a:txBody>
                    <a:bodyPr/>
                    <a:lstStyle/>
                    <a:p>
                      <a:r>
                        <a:rPr kumimoji="1" lang="ja-JP" altLang="en-US" sz="1200" dirty="0" smtClean="0">
                          <a:latin typeface="Meiryo UI" panose="020B0604030504040204" pitchFamily="50" charset="-128"/>
                          <a:ea typeface="Meiryo UI" panose="020B0604030504040204" pitchFamily="50" charset="-128"/>
                        </a:rPr>
                        <a:t>教育課程（中学校）</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・コミュニケーション能力の基礎を養う</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・学習指導要領に定められた標準の「英語」の時間数</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・会話を重視した生きた英語教育</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・「英語」の時間数を標準時間数より増時間</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 xmlns:a16="http://schemas.microsoft.com/office/drawing/2014/main" val="10003"/>
                  </a:ext>
                </a:extLst>
              </a:tr>
              <a:tr h="824245">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教育課程（高等学校）</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・「聞くこと」「話すこと」「読むこと」「書くこと」の４技能を統合した学習指導</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・卒業時には英検準２級～２級程度以上の割合５０％をめざす</a:t>
                      </a:r>
                      <a:r>
                        <a:rPr kumimoji="1" lang="ja-JP" altLang="en-US" sz="800" dirty="0" smtClean="0">
                          <a:latin typeface="Meiryo UI" panose="020B0604030504040204" pitchFamily="50" charset="-128"/>
                          <a:ea typeface="Meiryo UI" panose="020B0604030504040204" pitchFamily="50" charset="-128"/>
                        </a:rPr>
                        <a:t>（第二期教育振興基本計画　</a:t>
                      </a:r>
                      <a:r>
                        <a:rPr kumimoji="1" lang="en-US" altLang="ja-JP" sz="800" dirty="0" smtClean="0">
                          <a:latin typeface="Meiryo UI" panose="020B0604030504040204" pitchFamily="50" charset="-128"/>
                          <a:ea typeface="Meiryo UI" panose="020B0604030504040204" pitchFamily="50" charset="-128"/>
                        </a:rPr>
                        <a:t>H25.6.14</a:t>
                      </a:r>
                      <a:r>
                        <a:rPr kumimoji="1" lang="ja-JP" altLang="en-US" sz="800" dirty="0" smtClean="0">
                          <a:latin typeface="Meiryo UI" panose="020B0604030504040204" pitchFamily="50" charset="-128"/>
                          <a:ea typeface="Meiryo UI" panose="020B0604030504040204" pitchFamily="50" charset="-128"/>
                        </a:rPr>
                        <a:t>閣議決定　より）</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・多数者間折衝・交渉が可能なレベルの英語運用能力を身につけるための教育課程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・卒業時には全員</a:t>
                      </a:r>
                      <a:r>
                        <a:rPr kumimoji="1" lang="en-US" altLang="ja-JP" sz="1200" dirty="0" smtClean="0">
                          <a:latin typeface="Meiryo UI" panose="020B0604030504040204" pitchFamily="50" charset="-128"/>
                          <a:ea typeface="Meiryo UI" panose="020B0604030504040204" pitchFamily="50" charset="-128"/>
                        </a:rPr>
                        <a:t>CEFR B2</a:t>
                      </a:r>
                      <a:r>
                        <a:rPr kumimoji="1" lang="ja-JP" altLang="en-US" sz="1200" dirty="0" smtClean="0">
                          <a:latin typeface="Meiryo UI" panose="020B0604030504040204" pitchFamily="50" charset="-128"/>
                          <a:ea typeface="Meiryo UI" panose="020B0604030504040204" pitchFamily="50" charset="-128"/>
                        </a:rPr>
                        <a:t>レベル（英検準１級等）の取得をめざす</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graphicFrame>
        <p:nvGraphicFramePr>
          <p:cNvPr id="5" name="表 4"/>
          <p:cNvGraphicFramePr>
            <a:graphicFrameLocks noGrp="1"/>
          </p:cNvGraphicFramePr>
          <p:nvPr>
            <p:extLst/>
          </p:nvPr>
        </p:nvGraphicFramePr>
        <p:xfrm>
          <a:off x="3902076" y="816985"/>
          <a:ext cx="5110162" cy="297180"/>
        </p:xfrm>
        <a:graphic>
          <a:graphicData uri="http://schemas.openxmlformats.org/drawingml/2006/table">
            <a:tbl>
              <a:tblPr firstRow="1" bandRow="1">
                <a:tableStyleId>{69012ECD-51FC-41F1-AA8D-1B2483CD663E}</a:tableStyleId>
              </a:tblPr>
              <a:tblGrid>
                <a:gridCol w="5110162">
                  <a:extLst>
                    <a:ext uri="{9D8B030D-6E8A-4147-A177-3AD203B41FA5}">
                      <a16:colId xmlns="" xmlns:a16="http://schemas.microsoft.com/office/drawing/2014/main" val="20000"/>
                    </a:ext>
                  </a:extLst>
                </a:gridCol>
              </a:tblGrid>
              <a:tr h="216000">
                <a:tc>
                  <a:txBody>
                    <a:bodyPr/>
                    <a:lstStyle/>
                    <a:p>
                      <a:r>
                        <a:rPr kumimoji="1" lang="ja-JP" altLang="en-US" sz="1350" dirty="0" smtClean="0">
                          <a:solidFill>
                            <a:schemeClr val="tx1"/>
                          </a:solidFill>
                          <a:ea typeface="Meiryo UI" panose="020B0604030504040204" pitchFamily="50" charset="-128"/>
                        </a:rPr>
                        <a:t>従来の市立中学校・高等学校と新中高一貫教育の英語教育の違い</a:t>
                      </a:r>
                      <a:endParaRPr kumimoji="1" lang="ja-JP" altLang="en-US" sz="135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bl>
          </a:graphicData>
        </a:graphic>
      </p:graphicFrame>
      <p:cxnSp>
        <p:nvCxnSpPr>
          <p:cNvPr id="9" name="直線コネクタ 8"/>
          <p:cNvCxnSpPr/>
          <p:nvPr/>
        </p:nvCxnSpPr>
        <p:spPr>
          <a:xfrm>
            <a:off x="270457" y="76523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57335" y="175182"/>
            <a:ext cx="8807984" cy="607859"/>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rPr>
              <a:t>新中高一貫教育校の４つの特徴</a:t>
            </a:r>
            <a:endParaRPr lang="en-US" altLang="ja-JP" sz="2000" b="1" dirty="0" smtClean="0">
              <a:latin typeface="Meiryo UI" panose="020B0604030504040204" pitchFamily="50" charset="-128"/>
              <a:ea typeface="Meiryo UI" panose="020B0604030504040204" pitchFamily="50" charset="-128"/>
            </a:endParaRPr>
          </a:p>
          <a:p>
            <a:r>
              <a:rPr lang="en-US" altLang="ja-JP" sz="1350" b="1" dirty="0" smtClean="0">
                <a:latin typeface="Meiryo UI" panose="020B0604030504040204" pitchFamily="50" charset="-128"/>
                <a:ea typeface="Meiryo UI" panose="020B0604030504040204" pitchFamily="50" charset="-128"/>
              </a:rPr>
              <a:t>                        【  (1)</a:t>
            </a:r>
            <a:r>
              <a:rPr lang="ja-JP" altLang="en-US" sz="1350" b="1" dirty="0" smtClean="0">
                <a:latin typeface="Meiryo UI" panose="020B0604030504040204" pitchFamily="50" charset="-128"/>
                <a:ea typeface="Meiryo UI" panose="020B0604030504040204" pitchFamily="50" charset="-128"/>
              </a:rPr>
              <a:t>「充実した英語教育」 、 </a:t>
            </a:r>
            <a:r>
              <a:rPr lang="en-US" altLang="ja-JP" sz="1350" b="1" dirty="0" smtClean="0">
                <a:latin typeface="Meiryo UI" panose="020B0604030504040204" pitchFamily="50" charset="-128"/>
                <a:ea typeface="Meiryo UI" panose="020B0604030504040204" pitchFamily="50" charset="-128"/>
              </a:rPr>
              <a:t>(2)</a:t>
            </a:r>
            <a:r>
              <a:rPr lang="ja-JP" altLang="en-US" sz="1350" b="1" dirty="0" smtClean="0">
                <a:latin typeface="Meiryo UI" panose="020B0604030504040204" pitchFamily="50" charset="-128"/>
                <a:ea typeface="Meiryo UI" panose="020B0604030504040204" pitchFamily="50" charset="-128"/>
              </a:rPr>
              <a:t>「中高一貫教育校」 、 </a:t>
            </a:r>
            <a:r>
              <a:rPr lang="en-US" altLang="ja-JP" sz="1350" b="1" dirty="0" smtClean="0">
                <a:latin typeface="Meiryo UI" panose="020B0604030504040204" pitchFamily="50" charset="-128"/>
                <a:ea typeface="Meiryo UI" panose="020B0604030504040204" pitchFamily="50" charset="-128"/>
              </a:rPr>
              <a:t>(3)</a:t>
            </a:r>
            <a:r>
              <a:rPr lang="ja-JP" altLang="en-US" sz="1350" b="1" dirty="0" smtClean="0">
                <a:latin typeface="Meiryo UI" panose="020B0604030504040204" pitchFamily="50" charset="-128"/>
                <a:ea typeface="Meiryo UI" panose="020B0604030504040204" pitchFamily="50" charset="-128"/>
              </a:rPr>
              <a:t>「国際バカロレア」 、 </a:t>
            </a:r>
            <a:r>
              <a:rPr lang="en-US" altLang="ja-JP" sz="1350" b="1" dirty="0" smtClean="0">
                <a:latin typeface="Meiryo UI" panose="020B0604030504040204" pitchFamily="50" charset="-128"/>
                <a:ea typeface="Meiryo UI" panose="020B0604030504040204" pitchFamily="50" charset="-128"/>
              </a:rPr>
              <a:t>(4)</a:t>
            </a:r>
            <a:r>
              <a:rPr lang="ja-JP" altLang="en-US" sz="1350" b="1" dirty="0" smtClean="0">
                <a:latin typeface="Meiryo UI" panose="020B0604030504040204" pitchFamily="50" charset="-128"/>
                <a:ea typeface="Meiryo UI" panose="020B0604030504040204" pitchFamily="50" charset="-128"/>
              </a:rPr>
              <a:t>「公設民営」）</a:t>
            </a:r>
            <a:r>
              <a:rPr lang="en-US" altLang="ja-JP" sz="1350" b="1" dirty="0" smtClean="0">
                <a:latin typeface="Meiryo UI" panose="020B0604030504040204" pitchFamily="50" charset="-128"/>
                <a:ea typeface="Meiryo UI" panose="020B0604030504040204" pitchFamily="50" charset="-128"/>
              </a:rPr>
              <a:t>】</a:t>
            </a:r>
            <a:endParaRPr kumimoji="1" lang="ja-JP" altLang="en-US" sz="135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41522" y="3675377"/>
            <a:ext cx="2088000"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smtClean="0">
                <a:ea typeface="Meiryo UI" panose="020B0604030504040204" pitchFamily="50" charset="-128"/>
              </a:rPr>
              <a:t>（２）中高一貫教育校</a:t>
            </a:r>
            <a:endParaRPr lang="ja-JP" altLang="en-US" sz="1350" b="1" dirty="0">
              <a:ea typeface="Meiryo UI" panose="020B0604030504040204" pitchFamily="50" charset="-128"/>
            </a:endParaRPr>
          </a:p>
        </p:txBody>
      </p:sp>
      <p:graphicFrame>
        <p:nvGraphicFramePr>
          <p:cNvPr id="15" name="表 14"/>
          <p:cNvGraphicFramePr>
            <a:graphicFrameLocks noGrp="1"/>
          </p:cNvGraphicFramePr>
          <p:nvPr>
            <p:extLst/>
          </p:nvPr>
        </p:nvGraphicFramePr>
        <p:xfrm>
          <a:off x="121523" y="3921483"/>
          <a:ext cx="4392000" cy="1097280"/>
        </p:xfrm>
        <a:graphic>
          <a:graphicData uri="http://schemas.openxmlformats.org/drawingml/2006/table">
            <a:tbl>
              <a:tblPr firstRow="1" bandRow="1">
                <a:tableStyleId>{69012ECD-51FC-41F1-AA8D-1B2483CD663E}</a:tableStyleId>
              </a:tblPr>
              <a:tblGrid>
                <a:gridCol w="4392000">
                  <a:extLst>
                    <a:ext uri="{9D8B030D-6E8A-4147-A177-3AD203B41FA5}">
                      <a16:colId xmlns="" xmlns:a16="http://schemas.microsoft.com/office/drawing/2014/main" val="20000"/>
                    </a:ext>
                  </a:extLst>
                </a:gridCol>
              </a:tblGrid>
              <a:tr h="258404">
                <a:tc>
                  <a:txBody>
                    <a:bodyPr/>
                    <a:lstStyle/>
                    <a:p>
                      <a:r>
                        <a:rPr kumimoji="1" lang="ja-JP" altLang="en-US" sz="1200" dirty="0" smtClean="0">
                          <a:solidFill>
                            <a:schemeClr val="tx1"/>
                          </a:solidFill>
                          <a:ea typeface="Meiryo UI" panose="020B0604030504040204" pitchFamily="50" charset="-128"/>
                        </a:rPr>
                        <a:t>中高一貫教育校の設置状況</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775213">
                <a:tc>
                  <a:txBody>
                    <a:bodyPr/>
                    <a:lstStyle/>
                    <a:p>
                      <a:r>
                        <a:rPr kumimoji="1" lang="ja-JP" altLang="en-US" sz="1200" dirty="0" smtClean="0">
                          <a:ea typeface="Meiryo UI" panose="020B0604030504040204" pitchFamily="50" charset="-128"/>
                        </a:rPr>
                        <a:t>○公立としては、</a:t>
                      </a:r>
                      <a:r>
                        <a:rPr kumimoji="1" lang="ja-JP" altLang="en-US" sz="1200" b="1" u="sng" dirty="0" smtClean="0">
                          <a:ea typeface="Meiryo UI" panose="020B0604030504040204" pitchFamily="50" charset="-128"/>
                        </a:rPr>
                        <a:t>大阪市内２校目</a:t>
                      </a:r>
                      <a:r>
                        <a:rPr kumimoji="1" lang="ja-JP" altLang="en-US" sz="1200" dirty="0" smtClean="0">
                          <a:ea typeface="Meiryo UI" panose="020B0604030504040204" pitchFamily="50" charset="-128"/>
                        </a:rPr>
                        <a:t>（大阪府内３校目）</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　</a:t>
                      </a:r>
                      <a:r>
                        <a:rPr kumimoji="1" lang="ja-JP" altLang="en-US" sz="800" dirty="0" smtClean="0">
                          <a:ea typeface="Meiryo UI" panose="020B0604030504040204" pitchFamily="50" charset="-128"/>
                        </a:rPr>
                        <a:t>                 </a:t>
                      </a:r>
                      <a:r>
                        <a:rPr kumimoji="1" lang="en-US" altLang="ja-JP" sz="800" dirty="0" smtClean="0">
                          <a:ea typeface="Meiryo UI" panose="020B0604030504040204" pitchFamily="50" charset="-128"/>
                        </a:rPr>
                        <a:t>※2008</a:t>
                      </a:r>
                      <a:r>
                        <a:rPr kumimoji="1" lang="ja-JP" altLang="en-US" sz="800" dirty="0" smtClean="0">
                          <a:ea typeface="Meiryo UI" panose="020B0604030504040204" pitchFamily="50" charset="-128"/>
                        </a:rPr>
                        <a:t>年：市立咲くやこの花中学校・高等学校、</a:t>
                      </a:r>
                      <a:r>
                        <a:rPr kumimoji="1" lang="en-US" altLang="ja-JP" sz="800" dirty="0" smtClean="0">
                          <a:ea typeface="Meiryo UI" panose="020B0604030504040204" pitchFamily="50" charset="-128"/>
                        </a:rPr>
                        <a:t>2017</a:t>
                      </a:r>
                      <a:r>
                        <a:rPr kumimoji="1" lang="ja-JP" altLang="en-US" sz="800" dirty="0" smtClean="0">
                          <a:ea typeface="Meiryo UI" panose="020B0604030504040204" pitchFamily="50" charset="-128"/>
                        </a:rPr>
                        <a:t>年：府立富田林中学校・高等学校</a:t>
                      </a:r>
                      <a:endParaRPr kumimoji="1" lang="en-US" altLang="ja-JP" sz="800" dirty="0" smtClean="0">
                        <a:ea typeface="Meiryo UI" panose="020B0604030504040204" pitchFamily="50" charset="-128"/>
                      </a:endParaRPr>
                    </a:p>
                    <a:p>
                      <a:r>
                        <a:rPr kumimoji="1" lang="ja-JP" altLang="en-US" sz="1200" dirty="0" smtClean="0">
                          <a:ea typeface="Meiryo UI" panose="020B0604030504040204" pitchFamily="50" charset="-128"/>
                        </a:rPr>
                        <a:t>○公設民営学校としては、</a:t>
                      </a:r>
                      <a:r>
                        <a:rPr kumimoji="1" lang="ja-JP" altLang="en-US" sz="1200" b="1" u="sng" dirty="0" smtClean="0">
                          <a:ea typeface="Meiryo UI" panose="020B0604030504040204" pitchFamily="50" charset="-128"/>
                        </a:rPr>
                        <a:t>全国初</a:t>
                      </a:r>
                      <a:r>
                        <a:rPr kumimoji="1" lang="ja-JP" altLang="en-US" sz="1200" dirty="0" smtClean="0">
                          <a:ea typeface="Meiryo UI" panose="020B0604030504040204" pitchFamily="50" charset="-128"/>
                        </a:rPr>
                        <a:t>　</a:t>
                      </a:r>
                      <a:r>
                        <a:rPr kumimoji="1" lang="en-US" altLang="ja-JP" sz="1200" dirty="0" smtClean="0">
                          <a:ea typeface="Meiryo UI" panose="020B0604030504040204" pitchFamily="50" charset="-128"/>
                        </a:rPr>
                        <a:t>【</a:t>
                      </a:r>
                      <a:r>
                        <a:rPr kumimoji="1" lang="ja-JP" altLang="en-US" sz="1200" dirty="0" smtClean="0">
                          <a:ea typeface="Meiryo UI" panose="020B0604030504040204" pitchFamily="50" charset="-128"/>
                        </a:rPr>
                        <a:t>参考</a:t>
                      </a:r>
                      <a:r>
                        <a:rPr kumimoji="1" lang="en-US" altLang="ja-JP" sz="1200" dirty="0" smtClean="0">
                          <a:ea typeface="Meiryo UI" panose="020B0604030504040204" pitchFamily="50" charset="-128"/>
                        </a:rPr>
                        <a:t>】 </a:t>
                      </a:r>
                      <a:r>
                        <a:rPr kumimoji="1" lang="ja-JP" altLang="en-US" sz="1200" baseline="0" dirty="0" smtClean="0">
                          <a:ea typeface="Meiryo UI" panose="020B0604030504040204" pitchFamily="50" charset="-128"/>
                        </a:rPr>
                        <a:t>全国</a:t>
                      </a:r>
                      <a:r>
                        <a:rPr kumimoji="1" lang="en-US" altLang="ja-JP" sz="1200" baseline="0" dirty="0" smtClean="0">
                          <a:ea typeface="Meiryo UI" panose="020B0604030504040204" pitchFamily="50" charset="-128"/>
                        </a:rPr>
                        <a:t>684</a:t>
                      </a:r>
                      <a:r>
                        <a:rPr kumimoji="1" lang="ja-JP" altLang="en-US" sz="1200" baseline="0" dirty="0" smtClean="0">
                          <a:ea typeface="Meiryo UI" panose="020B0604030504040204" pitchFamily="50" charset="-128"/>
                        </a:rPr>
                        <a:t>校 </a:t>
                      </a:r>
                      <a:endParaRPr kumimoji="1" lang="en-US" altLang="ja-JP" sz="1200" baseline="0" dirty="0" smtClean="0">
                        <a:ea typeface="Meiryo UI" panose="020B0604030504040204" pitchFamily="50" charset="-128"/>
                      </a:endParaRPr>
                    </a:p>
                    <a:p>
                      <a:endParaRPr kumimoji="1" lang="en-US" altLang="ja-JP" sz="1200" dirty="0" smtClean="0">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graphicFrame>
        <p:nvGraphicFramePr>
          <p:cNvPr id="16" name="表 15"/>
          <p:cNvGraphicFramePr>
            <a:graphicFrameLocks noGrp="1"/>
          </p:cNvGraphicFramePr>
          <p:nvPr>
            <p:extLst/>
          </p:nvPr>
        </p:nvGraphicFramePr>
        <p:xfrm>
          <a:off x="4648201" y="3915402"/>
          <a:ext cx="4392000" cy="1097280"/>
        </p:xfrm>
        <a:graphic>
          <a:graphicData uri="http://schemas.openxmlformats.org/drawingml/2006/table">
            <a:tbl>
              <a:tblPr firstRow="1" bandRow="1">
                <a:tableStyleId>{69012ECD-51FC-41F1-AA8D-1B2483CD663E}</a:tableStyleId>
              </a:tblPr>
              <a:tblGrid>
                <a:gridCol w="4392000">
                  <a:extLst>
                    <a:ext uri="{9D8B030D-6E8A-4147-A177-3AD203B41FA5}">
                      <a16:colId xmlns="" xmlns:a16="http://schemas.microsoft.com/office/drawing/2014/main" val="20000"/>
                    </a:ext>
                  </a:extLst>
                </a:gridCol>
              </a:tblGrid>
              <a:tr h="270000">
                <a:tc>
                  <a:txBody>
                    <a:bodyPr/>
                    <a:lstStyle/>
                    <a:p>
                      <a:r>
                        <a:rPr kumimoji="1" lang="ja-JP" altLang="en-US" sz="1200" dirty="0" smtClean="0">
                          <a:solidFill>
                            <a:schemeClr val="tx1"/>
                          </a:solidFill>
                          <a:ea typeface="Meiryo UI" panose="020B0604030504040204" pitchFamily="50" charset="-128"/>
                        </a:rPr>
                        <a:t>中高一貫教育校（併設型）の特徴</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810000">
                <a:tc>
                  <a:txBody>
                    <a:bodyPr/>
                    <a:lstStyle/>
                    <a:p>
                      <a:r>
                        <a:rPr kumimoji="1" lang="ja-JP" altLang="en-US" sz="1200" dirty="0" smtClean="0">
                          <a:ea typeface="Meiryo UI" panose="020B0604030504040204" pitchFamily="50" charset="-128"/>
                        </a:rPr>
                        <a:t>○６年間の計画的・継続的な教育指導を展開し、生徒の個性や創</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　　造性を伸ばすことが目的</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○教育課程基準の特例を活用し、特色ある教育課程の編成が可能</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○併設中学校から高等学校へは入学者選抜なしに進学が可能</a:t>
                      </a:r>
                      <a:endParaRPr kumimoji="1" lang="en-US" altLang="ja-JP" sz="1200" dirty="0" smtClean="0">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graphicFrame>
        <p:nvGraphicFramePr>
          <p:cNvPr id="17" name="表 16"/>
          <p:cNvGraphicFramePr>
            <a:graphicFrameLocks noGrp="1"/>
          </p:cNvGraphicFramePr>
          <p:nvPr>
            <p:extLst/>
          </p:nvPr>
        </p:nvGraphicFramePr>
        <p:xfrm>
          <a:off x="110153" y="5076967"/>
          <a:ext cx="8928000" cy="1704832"/>
        </p:xfrm>
        <a:graphic>
          <a:graphicData uri="http://schemas.openxmlformats.org/drawingml/2006/table">
            <a:tbl>
              <a:tblPr firstRow="1" bandRow="1">
                <a:tableStyleId>{69012ECD-51FC-41F1-AA8D-1B2483CD663E}</a:tableStyleId>
              </a:tblPr>
              <a:tblGrid>
                <a:gridCol w="8928000">
                  <a:extLst>
                    <a:ext uri="{9D8B030D-6E8A-4147-A177-3AD203B41FA5}">
                      <a16:colId xmlns="" xmlns:a16="http://schemas.microsoft.com/office/drawing/2014/main" val="20000"/>
                    </a:ext>
                  </a:extLst>
                </a:gridCol>
              </a:tblGrid>
              <a:tr h="285836">
                <a:tc>
                  <a:txBody>
                    <a:bodyPr/>
                    <a:lstStyle/>
                    <a:p>
                      <a:r>
                        <a:rPr kumimoji="1" lang="ja-JP" altLang="en-US" sz="1200" dirty="0" smtClean="0">
                          <a:solidFill>
                            <a:schemeClr val="tx1"/>
                          </a:solidFill>
                          <a:ea typeface="Meiryo UI" panose="020B0604030504040204" pitchFamily="50" charset="-128"/>
                        </a:rPr>
                        <a:t>全国的な中高一貫教育校設置の流れ</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1418996">
                <a:tc>
                  <a:txBody>
                    <a:bodyPr/>
                    <a:lstStyle/>
                    <a:p>
                      <a:endParaRPr kumimoji="1" lang="ja-JP" altLang="en-US" sz="1200" dirty="0">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grpSp>
        <p:nvGrpSpPr>
          <p:cNvPr id="18" name="グループ化 17"/>
          <p:cNvGrpSpPr/>
          <p:nvPr/>
        </p:nvGrpSpPr>
        <p:grpSpPr>
          <a:xfrm>
            <a:off x="157335" y="5384005"/>
            <a:ext cx="8834070" cy="1358585"/>
            <a:chOff x="303177" y="677439"/>
            <a:chExt cx="8808760" cy="3912897"/>
          </a:xfrm>
        </p:grpSpPr>
        <p:sp>
          <p:nvSpPr>
            <p:cNvPr id="19" name="右矢印 18"/>
            <p:cNvSpPr/>
            <p:nvPr/>
          </p:nvSpPr>
          <p:spPr>
            <a:xfrm>
              <a:off x="1465906" y="756248"/>
              <a:ext cx="7646031" cy="4663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a typeface="Meiryo UI" panose="020B0604030504040204" pitchFamily="50" charset="-128"/>
              </a:endParaRPr>
            </a:p>
          </p:txBody>
        </p:sp>
        <p:sp>
          <p:nvSpPr>
            <p:cNvPr id="20" name="正方形/長方形 19"/>
            <p:cNvSpPr/>
            <p:nvPr/>
          </p:nvSpPr>
          <p:spPr>
            <a:xfrm>
              <a:off x="1995837" y="1284241"/>
              <a:ext cx="1007506" cy="5000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ea typeface="Meiryo UI" panose="020B0604030504040204" pitchFamily="50" charset="-128"/>
                </a:rPr>
                <a:t>公　立</a:t>
              </a:r>
              <a:endParaRPr kumimoji="1" lang="ja-JP" altLang="en-US" sz="1200" dirty="0">
                <a:ea typeface="Meiryo UI" panose="020B0604030504040204" pitchFamily="50" charset="-128"/>
              </a:endParaRPr>
            </a:p>
          </p:txBody>
        </p:sp>
        <p:sp>
          <p:nvSpPr>
            <p:cNvPr id="21" name="正方形/長方形 20"/>
            <p:cNvSpPr/>
            <p:nvPr/>
          </p:nvSpPr>
          <p:spPr>
            <a:xfrm>
              <a:off x="312702" y="677439"/>
              <a:ext cx="1129553" cy="599994"/>
            </a:xfrm>
            <a:prstGeom prst="rect">
              <a:avLst/>
            </a:prstGeom>
          </p:spPr>
          <p:style>
            <a:lnRef idx="2">
              <a:schemeClr val="accent6"/>
            </a:lnRef>
            <a:fillRef idx="1">
              <a:schemeClr val="lt1"/>
            </a:fillRef>
            <a:effectRef idx="0">
              <a:schemeClr val="accent6"/>
            </a:effectRef>
            <a:fontRef idx="minor">
              <a:schemeClr val="dk1"/>
            </a:fontRef>
          </p:style>
          <p:txBody>
            <a:bodyPr wrap="none" lIns="36000" rIns="36000" rtlCol="0" anchor="ctr"/>
            <a:lstStyle/>
            <a:p>
              <a:pPr algn="ctr"/>
              <a:r>
                <a:rPr kumimoji="1" lang="ja-JP" altLang="en-US" sz="1200" dirty="0" smtClean="0">
                  <a:ea typeface="Meiryo UI" panose="020B0604030504040204" pitchFamily="50" charset="-128"/>
                </a:rPr>
                <a:t>私　立</a:t>
              </a:r>
              <a:endParaRPr kumimoji="1" lang="en-US" altLang="ja-JP" sz="1200" dirty="0" smtClean="0">
                <a:ea typeface="Meiryo UI" panose="020B0604030504040204" pitchFamily="50" charset="-128"/>
              </a:endParaRPr>
            </a:p>
          </p:txBody>
        </p:sp>
        <p:sp>
          <p:nvSpPr>
            <p:cNvPr id="22" name="大かっこ 21"/>
            <p:cNvSpPr/>
            <p:nvPr/>
          </p:nvSpPr>
          <p:spPr>
            <a:xfrm>
              <a:off x="303177" y="1353255"/>
              <a:ext cx="1642890" cy="80713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00" dirty="0" smtClean="0">
                  <a:ea typeface="Meiryo UI" panose="020B0604030504040204" pitchFamily="50" charset="-128"/>
                </a:rPr>
                <a:t>従来から、同一の学校法人が中学校・高等学校も設置</a:t>
              </a:r>
              <a:endParaRPr kumimoji="1" lang="ja-JP" altLang="en-US" sz="1000" dirty="0">
                <a:ea typeface="Meiryo UI" panose="020B0604030504040204" pitchFamily="50" charset="-128"/>
              </a:endParaRPr>
            </a:p>
          </p:txBody>
        </p:sp>
        <p:sp>
          <p:nvSpPr>
            <p:cNvPr id="23" name="右矢印 22"/>
            <p:cNvSpPr/>
            <p:nvPr/>
          </p:nvSpPr>
          <p:spPr>
            <a:xfrm>
              <a:off x="3042959" y="1356239"/>
              <a:ext cx="6048000" cy="4665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a typeface="Meiryo UI" panose="020B0604030504040204" pitchFamily="50" charset="-128"/>
              </a:endParaRPr>
            </a:p>
          </p:txBody>
        </p:sp>
        <p:sp>
          <p:nvSpPr>
            <p:cNvPr id="24" name="テキスト ボックス 23"/>
            <p:cNvSpPr txBox="1"/>
            <p:nvPr/>
          </p:nvSpPr>
          <p:spPr>
            <a:xfrm>
              <a:off x="2943937" y="958047"/>
              <a:ext cx="659480" cy="709148"/>
            </a:xfrm>
            <a:prstGeom prst="rect">
              <a:avLst/>
            </a:prstGeom>
            <a:noFill/>
          </p:spPr>
          <p:txBody>
            <a:bodyPr wrap="square" rtlCol="0">
              <a:spAutoFit/>
            </a:bodyPr>
            <a:lstStyle/>
            <a:p>
              <a:r>
                <a:rPr kumimoji="1" lang="en-US" altLang="ja-JP" sz="1000" dirty="0" smtClean="0">
                  <a:ea typeface="Meiryo UI" panose="020B0604030504040204" pitchFamily="50" charset="-128"/>
                </a:rPr>
                <a:t>1999</a:t>
              </a:r>
              <a:r>
                <a:rPr kumimoji="1" lang="ja-JP" altLang="en-US" sz="1000" dirty="0" smtClean="0">
                  <a:ea typeface="Meiryo UI" panose="020B0604030504040204" pitchFamily="50" charset="-128"/>
                </a:rPr>
                <a:t>年</a:t>
              </a:r>
              <a:endParaRPr kumimoji="1" lang="ja-JP" altLang="en-US" sz="1000" dirty="0">
                <a:ea typeface="Meiryo UI" panose="020B0604030504040204" pitchFamily="50" charset="-128"/>
              </a:endParaRPr>
            </a:p>
          </p:txBody>
        </p:sp>
        <p:sp>
          <p:nvSpPr>
            <p:cNvPr id="25" name="大かっこ 24"/>
            <p:cNvSpPr/>
            <p:nvPr/>
          </p:nvSpPr>
          <p:spPr>
            <a:xfrm>
              <a:off x="2043326" y="1822822"/>
              <a:ext cx="1370178" cy="84338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00" dirty="0" smtClean="0">
                  <a:ea typeface="Meiryo UI" panose="020B0604030504040204" pitchFamily="50" charset="-128"/>
                </a:rPr>
                <a:t>学校教育法等の改正</a:t>
              </a:r>
              <a:endParaRPr lang="en-US" altLang="ja-JP" sz="1000" dirty="0" smtClean="0">
                <a:ea typeface="Meiryo UI" panose="020B0604030504040204" pitchFamily="50" charset="-128"/>
              </a:endParaRPr>
            </a:p>
            <a:p>
              <a:pPr algn="ctr"/>
              <a:r>
                <a:rPr lang="ja-JP" altLang="en-US" sz="1000" dirty="0" smtClean="0">
                  <a:ea typeface="Meiryo UI" panose="020B0604030504040204" pitchFamily="50" charset="-128"/>
                </a:rPr>
                <a:t>により設置可能に</a:t>
              </a:r>
              <a:endParaRPr kumimoji="1" lang="ja-JP" altLang="en-US" sz="1000" dirty="0">
                <a:ea typeface="Meiryo UI" panose="020B0604030504040204" pitchFamily="50" charset="-128"/>
              </a:endParaRPr>
            </a:p>
          </p:txBody>
        </p:sp>
        <p:sp>
          <p:nvSpPr>
            <p:cNvPr id="26" name="テキスト ボックス 25"/>
            <p:cNvSpPr txBox="1"/>
            <p:nvPr/>
          </p:nvSpPr>
          <p:spPr>
            <a:xfrm>
              <a:off x="4457563" y="1722260"/>
              <a:ext cx="1169894" cy="709148"/>
            </a:xfrm>
            <a:prstGeom prst="rect">
              <a:avLst/>
            </a:prstGeom>
            <a:noFill/>
          </p:spPr>
          <p:txBody>
            <a:bodyPr wrap="square" rtlCol="0">
              <a:spAutoFit/>
            </a:bodyPr>
            <a:lstStyle/>
            <a:p>
              <a:r>
                <a:rPr lang="en-US" altLang="ja-JP" sz="1000" dirty="0" smtClean="0">
                  <a:ea typeface="Meiryo UI" panose="020B0604030504040204" pitchFamily="50" charset="-128"/>
                </a:rPr>
                <a:t>2008</a:t>
              </a:r>
              <a:r>
                <a:rPr lang="ja-JP" altLang="en-US" sz="1000" dirty="0" smtClean="0">
                  <a:ea typeface="Meiryo UI" panose="020B0604030504040204" pitchFamily="50" charset="-128"/>
                </a:rPr>
                <a:t>年</a:t>
              </a:r>
              <a:r>
                <a:rPr kumimoji="1" lang="en-US" altLang="ja-JP" sz="1000" dirty="0" smtClean="0">
                  <a:ea typeface="Meiryo UI" panose="020B0604030504040204" pitchFamily="50" charset="-128"/>
                </a:rPr>
                <a:t>4</a:t>
              </a:r>
              <a:r>
                <a:rPr kumimoji="1" lang="ja-JP" altLang="en-US" sz="1000" dirty="0" smtClean="0">
                  <a:ea typeface="Meiryo UI" panose="020B0604030504040204" pitchFamily="50" charset="-128"/>
                </a:rPr>
                <a:t>月</a:t>
              </a:r>
              <a:endParaRPr kumimoji="1" lang="ja-JP" altLang="en-US" sz="1000" dirty="0">
                <a:ea typeface="Meiryo UI" panose="020B0604030504040204" pitchFamily="50" charset="-128"/>
              </a:endParaRPr>
            </a:p>
          </p:txBody>
        </p:sp>
        <p:sp>
          <p:nvSpPr>
            <p:cNvPr id="27" name="上矢印吹き出し 26"/>
            <p:cNvSpPr/>
            <p:nvPr/>
          </p:nvSpPr>
          <p:spPr>
            <a:xfrm>
              <a:off x="3638149" y="2749114"/>
              <a:ext cx="2267059" cy="1841222"/>
            </a:xfrm>
            <a:prstGeom prst="upArrowCallout">
              <a:avLst>
                <a:gd name="adj1" fmla="val 12448"/>
                <a:gd name="adj2" fmla="val 19979"/>
                <a:gd name="adj3" fmla="val 25000"/>
                <a:gd name="adj4" fmla="val 65498"/>
              </a:avLst>
            </a:prstGeom>
          </p:spPr>
          <p:style>
            <a:lnRef idx="2">
              <a:schemeClr val="accent5"/>
            </a:lnRef>
            <a:fillRef idx="1">
              <a:schemeClr val="lt1"/>
            </a:fillRef>
            <a:effectRef idx="0">
              <a:schemeClr val="accent5"/>
            </a:effectRef>
            <a:fontRef idx="minor">
              <a:schemeClr val="dk1"/>
            </a:fontRef>
          </p:style>
          <p:txBody>
            <a:bodyPr wrap="none" lIns="36000" tIns="36000" rIns="36000" bIns="36000" rtlCol="0" anchor="ctr"/>
            <a:lstStyle/>
            <a:p>
              <a:pPr algn="ctr"/>
              <a:r>
                <a:rPr lang="ja-JP" altLang="en-US" sz="1200" dirty="0" smtClean="0">
                  <a:ea typeface="Meiryo UI" panose="020B0604030504040204" pitchFamily="50" charset="-128"/>
                </a:rPr>
                <a:t>市立咲くや</a:t>
              </a:r>
              <a:r>
                <a:rPr lang="ja-JP" altLang="en-US" sz="1200" dirty="0">
                  <a:ea typeface="Meiryo UI" panose="020B0604030504040204" pitchFamily="50" charset="-128"/>
                </a:rPr>
                <a:t>この</a:t>
              </a:r>
              <a:r>
                <a:rPr lang="ja-JP" altLang="en-US" sz="1200" dirty="0" smtClean="0">
                  <a:ea typeface="Meiryo UI" panose="020B0604030504040204" pitchFamily="50" charset="-128"/>
                </a:rPr>
                <a:t>花中学校・高等学校</a:t>
              </a:r>
              <a:endParaRPr lang="en-US" altLang="ja-JP" sz="1200" dirty="0" smtClean="0">
                <a:ea typeface="Meiryo UI" panose="020B0604030504040204" pitchFamily="50" charset="-128"/>
              </a:endParaRPr>
            </a:p>
            <a:p>
              <a:pPr algn="ctr"/>
              <a:r>
                <a:rPr lang="ja-JP" altLang="en-US" sz="1200" dirty="0" smtClean="0">
                  <a:ea typeface="Meiryo UI" panose="020B0604030504040204" pitchFamily="50" charset="-128"/>
                </a:rPr>
                <a:t>開校</a:t>
              </a:r>
              <a:r>
                <a:rPr kumimoji="1" lang="ja-JP" altLang="en-US" sz="1200" dirty="0" smtClean="0">
                  <a:ea typeface="Meiryo UI" panose="020B0604030504040204" pitchFamily="50" charset="-128"/>
                </a:rPr>
                <a:t>（大阪府内初）</a:t>
              </a:r>
              <a:endParaRPr kumimoji="1" lang="ja-JP" altLang="en-US" sz="1200" dirty="0">
                <a:ea typeface="Meiryo UI" panose="020B0604030504040204" pitchFamily="50" charset="-128"/>
              </a:endParaRPr>
            </a:p>
          </p:txBody>
        </p:sp>
        <p:sp>
          <p:nvSpPr>
            <p:cNvPr id="28" name="フローチャート: 結合子 25"/>
            <p:cNvSpPr/>
            <p:nvPr/>
          </p:nvSpPr>
          <p:spPr>
            <a:xfrm>
              <a:off x="4669432" y="2310336"/>
              <a:ext cx="223489" cy="398561"/>
            </a:xfrm>
            <a:prstGeom prst="flowChartConnec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dirty="0">
                <a:ea typeface="Meiryo UI" panose="020B0604030504040204" pitchFamily="50" charset="-128"/>
              </a:endParaRPr>
            </a:p>
          </p:txBody>
        </p:sp>
        <p:sp>
          <p:nvSpPr>
            <p:cNvPr id="29" name="フローチャート: 結合子 26"/>
            <p:cNvSpPr/>
            <p:nvPr/>
          </p:nvSpPr>
          <p:spPr>
            <a:xfrm>
              <a:off x="6512990" y="2302044"/>
              <a:ext cx="223489" cy="367968"/>
            </a:xfrm>
            <a:prstGeom prst="flowChartConnec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dirty="0">
                <a:ea typeface="Meiryo UI" panose="020B0604030504040204" pitchFamily="50" charset="-128"/>
              </a:endParaRPr>
            </a:p>
          </p:txBody>
        </p:sp>
        <p:sp>
          <p:nvSpPr>
            <p:cNvPr id="30" name="テキスト ボックス 29"/>
            <p:cNvSpPr txBox="1"/>
            <p:nvPr/>
          </p:nvSpPr>
          <p:spPr>
            <a:xfrm>
              <a:off x="6282799" y="1731007"/>
              <a:ext cx="834813" cy="709148"/>
            </a:xfrm>
            <a:prstGeom prst="rect">
              <a:avLst/>
            </a:prstGeom>
            <a:noFill/>
          </p:spPr>
          <p:txBody>
            <a:bodyPr wrap="square" rtlCol="0">
              <a:spAutoFit/>
            </a:bodyPr>
            <a:lstStyle/>
            <a:p>
              <a:r>
                <a:rPr lang="en-US" altLang="ja-JP" sz="1000" dirty="0" smtClean="0">
                  <a:ea typeface="Meiryo UI" panose="020B0604030504040204" pitchFamily="50" charset="-128"/>
                </a:rPr>
                <a:t>2017</a:t>
              </a:r>
              <a:r>
                <a:rPr lang="ja-JP" altLang="en-US" sz="1000" dirty="0" smtClean="0">
                  <a:ea typeface="Meiryo UI" panose="020B0604030504040204" pitchFamily="50" charset="-128"/>
                </a:rPr>
                <a:t>年</a:t>
              </a:r>
              <a:r>
                <a:rPr lang="en-US" altLang="ja-JP" sz="1000" dirty="0" smtClean="0">
                  <a:ea typeface="Meiryo UI" panose="020B0604030504040204" pitchFamily="50" charset="-128"/>
                </a:rPr>
                <a:t>4</a:t>
              </a:r>
              <a:r>
                <a:rPr lang="ja-JP" altLang="en-US" sz="1000" dirty="0" smtClean="0">
                  <a:ea typeface="Meiryo UI" panose="020B0604030504040204" pitchFamily="50" charset="-128"/>
                </a:rPr>
                <a:t>月</a:t>
              </a:r>
              <a:endParaRPr kumimoji="1" lang="ja-JP" altLang="en-US" sz="1000" dirty="0">
                <a:ea typeface="Meiryo UI" panose="020B0604030504040204" pitchFamily="50" charset="-128"/>
              </a:endParaRPr>
            </a:p>
          </p:txBody>
        </p:sp>
        <p:sp>
          <p:nvSpPr>
            <p:cNvPr id="31" name="上矢印吹き出し 30"/>
            <p:cNvSpPr/>
            <p:nvPr/>
          </p:nvSpPr>
          <p:spPr>
            <a:xfrm>
              <a:off x="5938083" y="2740583"/>
              <a:ext cx="1359984" cy="1849027"/>
            </a:xfrm>
            <a:prstGeom prst="upArrowCallout">
              <a:avLst>
                <a:gd name="adj1" fmla="val 12448"/>
                <a:gd name="adj2" fmla="val 19979"/>
                <a:gd name="adj3" fmla="val 25000"/>
                <a:gd name="adj4" fmla="val 66976"/>
              </a:avLst>
            </a:prstGeom>
          </p:spPr>
          <p:style>
            <a:lnRef idx="2">
              <a:schemeClr val="accent5"/>
            </a:lnRef>
            <a:fillRef idx="1">
              <a:schemeClr val="lt1"/>
            </a:fillRef>
            <a:effectRef idx="0">
              <a:schemeClr val="accent5"/>
            </a:effectRef>
            <a:fontRef idx="minor">
              <a:schemeClr val="dk1"/>
            </a:fontRef>
          </p:style>
          <p:txBody>
            <a:bodyPr wrap="none" lIns="36000" tIns="36000" rIns="36000" bIns="36000" rtlCol="0" anchor="ctr"/>
            <a:lstStyle/>
            <a:p>
              <a:pPr algn="ctr"/>
              <a:r>
                <a:rPr lang="ja-JP" altLang="en-US" sz="1200" dirty="0" smtClean="0">
                  <a:ea typeface="Meiryo UI" panose="020B0604030504040204" pitchFamily="50" charset="-128"/>
                </a:rPr>
                <a:t>府立富田林中学校</a:t>
              </a:r>
              <a:endParaRPr lang="en-US" altLang="ja-JP" sz="1200" dirty="0" smtClean="0">
                <a:ea typeface="Meiryo UI" panose="020B0604030504040204" pitchFamily="50" charset="-128"/>
              </a:endParaRPr>
            </a:p>
            <a:p>
              <a:pPr algn="ctr"/>
              <a:r>
                <a:rPr lang="ja-JP" altLang="en-US" sz="1200" dirty="0" smtClean="0">
                  <a:ea typeface="Meiryo UI" panose="020B0604030504040204" pitchFamily="50" charset="-128"/>
                </a:rPr>
                <a:t>・</a:t>
              </a:r>
              <a:r>
                <a:rPr lang="ja-JP" altLang="en-US" sz="1200" dirty="0">
                  <a:ea typeface="Meiryo UI" panose="020B0604030504040204" pitchFamily="50" charset="-128"/>
                </a:rPr>
                <a:t>高等学校</a:t>
              </a:r>
              <a:r>
                <a:rPr lang="ja-JP" altLang="en-US" sz="1200" dirty="0" smtClean="0">
                  <a:ea typeface="Meiryo UI" panose="020B0604030504040204" pitchFamily="50" charset="-128"/>
                </a:rPr>
                <a:t>開校</a:t>
              </a:r>
              <a:endParaRPr kumimoji="1" lang="ja-JP" altLang="en-US" sz="1200" dirty="0">
                <a:ea typeface="Meiryo UI" panose="020B0604030504040204" pitchFamily="50" charset="-128"/>
              </a:endParaRPr>
            </a:p>
          </p:txBody>
        </p:sp>
        <p:sp>
          <p:nvSpPr>
            <p:cNvPr id="33" name="テキスト ボックス 32"/>
            <p:cNvSpPr txBox="1"/>
            <p:nvPr/>
          </p:nvSpPr>
          <p:spPr>
            <a:xfrm>
              <a:off x="7737112" y="1774272"/>
              <a:ext cx="767166" cy="709148"/>
            </a:xfrm>
            <a:prstGeom prst="rect">
              <a:avLst/>
            </a:prstGeom>
            <a:noFill/>
          </p:spPr>
          <p:txBody>
            <a:bodyPr wrap="square" rtlCol="0">
              <a:spAutoFit/>
            </a:bodyPr>
            <a:lstStyle/>
            <a:p>
              <a:r>
                <a:rPr lang="en-US" altLang="ja-JP" sz="1000" dirty="0" smtClean="0">
                  <a:ea typeface="Meiryo UI" panose="020B0604030504040204" pitchFamily="50" charset="-128"/>
                </a:rPr>
                <a:t>2019</a:t>
              </a:r>
              <a:r>
                <a:rPr lang="ja-JP" altLang="en-US" sz="1000" dirty="0" smtClean="0">
                  <a:ea typeface="Meiryo UI" panose="020B0604030504040204" pitchFamily="50" charset="-128"/>
                </a:rPr>
                <a:t>年</a:t>
              </a:r>
              <a:r>
                <a:rPr lang="en-US" altLang="ja-JP" sz="1000" dirty="0" smtClean="0">
                  <a:ea typeface="Meiryo UI" panose="020B0604030504040204" pitchFamily="50" charset="-128"/>
                </a:rPr>
                <a:t>4</a:t>
              </a:r>
              <a:r>
                <a:rPr lang="ja-JP" altLang="en-US" sz="1000" dirty="0" smtClean="0">
                  <a:ea typeface="Meiryo UI" panose="020B0604030504040204" pitchFamily="50" charset="-128"/>
                </a:rPr>
                <a:t>月</a:t>
              </a:r>
              <a:endParaRPr kumimoji="1" lang="ja-JP" altLang="en-US" sz="1000" dirty="0">
                <a:ea typeface="Meiryo UI" panose="020B0604030504040204" pitchFamily="50" charset="-128"/>
              </a:endParaRPr>
            </a:p>
          </p:txBody>
        </p:sp>
        <p:sp>
          <p:nvSpPr>
            <p:cNvPr id="34" name="上矢印吹き出し 33"/>
            <p:cNvSpPr/>
            <p:nvPr/>
          </p:nvSpPr>
          <p:spPr>
            <a:xfrm>
              <a:off x="7336059" y="2764096"/>
              <a:ext cx="1586119" cy="1802003"/>
            </a:xfrm>
            <a:prstGeom prst="upArrowCallout">
              <a:avLst>
                <a:gd name="adj1" fmla="val 15224"/>
                <a:gd name="adj2" fmla="val 19979"/>
                <a:gd name="adj3" fmla="val 25000"/>
                <a:gd name="adj4" fmla="val 69291"/>
              </a:avLst>
            </a:prstGeom>
          </p:spPr>
          <p:style>
            <a:lnRef idx="1">
              <a:schemeClr val="accent1"/>
            </a:lnRef>
            <a:fillRef idx="2">
              <a:schemeClr val="accent1"/>
            </a:fillRef>
            <a:effectRef idx="1">
              <a:schemeClr val="accent1"/>
            </a:effectRef>
            <a:fontRef idx="minor">
              <a:schemeClr val="dk1"/>
            </a:fontRef>
          </p:style>
          <p:txBody>
            <a:bodyPr wrap="none" lIns="36000" tIns="36000" rIns="36000" bIns="36000" rtlCol="0" anchor="ctr"/>
            <a:lstStyle/>
            <a:p>
              <a:pPr algn="ctr"/>
              <a:r>
                <a:rPr lang="ja-JP" altLang="en-US" sz="1200" b="1" u="sng" dirty="0" smtClean="0">
                  <a:ea typeface="Meiryo UI" panose="020B0604030504040204" pitchFamily="50" charset="-128"/>
                </a:rPr>
                <a:t>新中高一貫教育校開校</a:t>
              </a:r>
              <a:endParaRPr lang="en-US" altLang="ja-JP" sz="1200" b="1" u="sng" dirty="0" smtClean="0">
                <a:ea typeface="Meiryo UI" panose="020B0604030504040204" pitchFamily="50" charset="-128"/>
              </a:endParaRPr>
            </a:p>
            <a:p>
              <a:pPr algn="ctr"/>
              <a:r>
                <a:rPr kumimoji="1" lang="ja-JP" altLang="en-US" sz="1200" b="1" u="sng" dirty="0" smtClean="0">
                  <a:ea typeface="Meiryo UI" panose="020B0604030504040204" pitchFamily="50" charset="-128"/>
                </a:rPr>
                <a:t>（公設民営では初）</a:t>
              </a:r>
              <a:endParaRPr kumimoji="1" lang="ja-JP" altLang="en-US" sz="1200" b="1" u="sng" dirty="0">
                <a:ea typeface="Meiryo UI" panose="020B0604030504040204" pitchFamily="50" charset="-128"/>
              </a:endParaRPr>
            </a:p>
          </p:txBody>
        </p:sp>
        <p:sp>
          <p:nvSpPr>
            <p:cNvPr id="32" name="星 5 31"/>
            <p:cNvSpPr/>
            <p:nvPr/>
          </p:nvSpPr>
          <p:spPr>
            <a:xfrm>
              <a:off x="7913529" y="2281664"/>
              <a:ext cx="388766" cy="384537"/>
            </a:xfrm>
            <a:prstGeom prst="star5">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200" dirty="0">
                <a:ea typeface="Meiryo UI" panose="020B0604030504040204" pitchFamily="50" charset="-128"/>
              </a:endParaRPr>
            </a:p>
          </p:txBody>
        </p:sp>
      </p:grpSp>
      <p:sp>
        <p:nvSpPr>
          <p:cNvPr id="36" name="正方形/長方形 35"/>
          <p:cNvSpPr/>
          <p:nvPr/>
        </p:nvSpPr>
        <p:spPr>
          <a:xfrm>
            <a:off x="3463966" y="5912858"/>
            <a:ext cx="900000" cy="21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ea typeface="Meiryo UI" panose="020B0604030504040204" pitchFamily="50" charset="-128"/>
              </a:rPr>
              <a:t>大阪府</a:t>
            </a:r>
            <a:endParaRPr kumimoji="1" lang="ja-JP" altLang="en-US" sz="1200" dirty="0">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21</a:t>
            </a:fld>
            <a:endParaRPr lang="ja-JP" altLang="en-US"/>
          </a:p>
        </p:txBody>
      </p:sp>
    </p:spTree>
    <p:extLst>
      <p:ext uri="{BB962C8B-B14F-4D97-AF65-F5344CB8AC3E}">
        <p14:creationId xmlns:p14="http://schemas.microsoft.com/office/powerpoint/2010/main" val="3506528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nvPr>
        </p:nvGraphicFramePr>
        <p:xfrm>
          <a:off x="73898" y="5617845"/>
          <a:ext cx="8993902" cy="1203960"/>
        </p:xfrm>
        <a:graphic>
          <a:graphicData uri="http://schemas.openxmlformats.org/drawingml/2006/table">
            <a:tbl>
              <a:tblPr firstRow="1" bandRow="1">
                <a:tableStyleId>{69012ECD-51FC-41F1-AA8D-1B2483CD663E}</a:tableStyleId>
              </a:tblPr>
              <a:tblGrid>
                <a:gridCol w="8993902">
                  <a:extLst>
                    <a:ext uri="{9D8B030D-6E8A-4147-A177-3AD203B41FA5}">
                      <a16:colId xmlns="" xmlns:a16="http://schemas.microsoft.com/office/drawing/2014/main" val="20000"/>
                    </a:ext>
                  </a:extLst>
                </a:gridCol>
              </a:tblGrid>
              <a:tr h="217594">
                <a:tc>
                  <a:txBody>
                    <a:bodyPr/>
                    <a:lstStyle/>
                    <a:p>
                      <a:r>
                        <a:rPr kumimoji="1" lang="ja-JP" altLang="en-US" sz="1200" dirty="0" smtClean="0">
                          <a:solidFill>
                            <a:schemeClr val="tx1"/>
                          </a:solidFill>
                          <a:ea typeface="Meiryo UI" panose="020B0604030504040204" pitchFamily="50" charset="-128"/>
                        </a:rPr>
                        <a:t>国際バカロレア・ＤＰ（ディプロマ・プログラム）の特徴</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582131">
                <a:tc>
                  <a:txBody>
                    <a:bodyPr/>
                    <a:lstStyle/>
                    <a:p>
                      <a:r>
                        <a:rPr kumimoji="1" lang="ja-JP" altLang="en-US" sz="1100" dirty="0" smtClean="0">
                          <a:solidFill>
                            <a:schemeClr val="tx1"/>
                          </a:solidFill>
                          <a:ea typeface="Meiryo UI" panose="020B0604030504040204" pitchFamily="50" charset="-128"/>
                        </a:rPr>
                        <a:t>①国際的に通用する大学入学資格（世界共通の成績証明書）</a:t>
                      </a:r>
                      <a:endParaRPr kumimoji="1" lang="en-US" altLang="ja-JP" sz="1100" dirty="0" smtClean="0">
                        <a:solidFill>
                          <a:schemeClr val="tx1"/>
                        </a:solidFill>
                        <a:ea typeface="Meiryo UI" panose="020B0604030504040204" pitchFamily="50" charset="-128"/>
                      </a:endParaRPr>
                    </a:p>
                    <a:p>
                      <a:r>
                        <a:rPr kumimoji="1" lang="ja-JP" altLang="en-US" sz="1100" dirty="0" smtClean="0">
                          <a:solidFill>
                            <a:schemeClr val="tx1"/>
                          </a:solidFill>
                          <a:ea typeface="Meiryo UI" panose="020B0604030504040204" pitchFamily="50" charset="-128"/>
                        </a:rPr>
                        <a:t>②ＩＢＯ（国際バカロレア機構）による厳格な評価基準（世界的に信頼度が高い）</a:t>
                      </a:r>
                      <a:endParaRPr kumimoji="1" lang="en-US" altLang="ja-JP" sz="1100" dirty="0" smtClean="0">
                        <a:solidFill>
                          <a:schemeClr val="tx1"/>
                        </a:solidFill>
                        <a:ea typeface="Meiryo UI" panose="020B0604030504040204" pitchFamily="50" charset="-128"/>
                      </a:endParaRPr>
                    </a:p>
                    <a:p>
                      <a:r>
                        <a:rPr kumimoji="1" lang="ja-JP" altLang="en-US" sz="1100" dirty="0" smtClean="0">
                          <a:solidFill>
                            <a:schemeClr val="tx1"/>
                          </a:solidFill>
                          <a:ea typeface="Meiryo UI" panose="020B0604030504040204" pitchFamily="50" charset="-128"/>
                        </a:rPr>
                        <a:t>③少人数での課題探究型・双方向型授業（厳格な定めはないが、</a:t>
                      </a:r>
                      <a:r>
                        <a:rPr kumimoji="1" lang="en-US" altLang="ja-JP" sz="1100" dirty="0" smtClean="0">
                          <a:solidFill>
                            <a:schemeClr val="tx1"/>
                          </a:solidFill>
                          <a:ea typeface="Meiryo UI" panose="020B0604030504040204" pitchFamily="50" charset="-128"/>
                        </a:rPr>
                        <a:t>1</a:t>
                      </a:r>
                      <a:r>
                        <a:rPr kumimoji="1" lang="ja-JP" altLang="en-US" sz="1100" dirty="0" smtClean="0">
                          <a:solidFill>
                            <a:schemeClr val="tx1"/>
                          </a:solidFill>
                          <a:ea typeface="Meiryo UI" panose="020B0604030504040204" pitchFamily="50" charset="-128"/>
                        </a:rPr>
                        <a:t>講座</a:t>
                      </a:r>
                      <a:r>
                        <a:rPr kumimoji="1" lang="en-US" altLang="ja-JP" sz="1100" dirty="0" smtClean="0">
                          <a:solidFill>
                            <a:schemeClr val="tx1"/>
                          </a:solidFill>
                          <a:ea typeface="Meiryo UI" panose="020B0604030504040204" pitchFamily="50" charset="-128"/>
                        </a:rPr>
                        <a:t>25</a:t>
                      </a:r>
                      <a:r>
                        <a:rPr kumimoji="1" lang="ja-JP" altLang="en-US" sz="1100" dirty="0" smtClean="0">
                          <a:solidFill>
                            <a:schemeClr val="tx1"/>
                          </a:solidFill>
                          <a:ea typeface="Meiryo UI" panose="020B0604030504040204" pitchFamily="50" charset="-128"/>
                        </a:rPr>
                        <a:t>名程度まで）</a:t>
                      </a:r>
                      <a:endParaRPr kumimoji="1" lang="en-US" altLang="ja-JP" sz="1100" dirty="0" smtClean="0">
                        <a:solidFill>
                          <a:schemeClr val="tx1"/>
                        </a:solidFill>
                        <a:ea typeface="Meiryo UI" panose="020B0604030504040204" pitchFamily="50" charset="-128"/>
                      </a:endParaRPr>
                    </a:p>
                    <a:p>
                      <a:r>
                        <a:rPr kumimoji="1" lang="ja-JP" altLang="en-US" sz="1100" dirty="0" smtClean="0">
                          <a:solidFill>
                            <a:schemeClr val="tx1"/>
                          </a:solidFill>
                          <a:ea typeface="Meiryo UI" panose="020B0604030504040204" pitchFamily="50" charset="-128"/>
                        </a:rPr>
                        <a:t>④文部科学省の全面的支援</a:t>
                      </a:r>
                      <a:r>
                        <a:rPr kumimoji="1" lang="en-US" altLang="ja-JP" sz="1100" dirty="0" smtClean="0">
                          <a:solidFill>
                            <a:schemeClr val="tx1"/>
                          </a:solidFill>
                          <a:ea typeface="Meiryo UI" panose="020B0604030504040204" pitchFamily="50" charset="-128"/>
                        </a:rPr>
                        <a:t>(</a:t>
                      </a:r>
                      <a:r>
                        <a:rPr kumimoji="1" lang="ja-JP" altLang="en-US" sz="1100" dirty="0" smtClean="0">
                          <a:solidFill>
                            <a:schemeClr val="tx1"/>
                          </a:solidFill>
                          <a:ea typeface="Meiryo UI" panose="020B0604030504040204" pitchFamily="50" charset="-128"/>
                        </a:rPr>
                        <a:t>ＩＢＯとの調整、特別免許状、学習指導要領との整合 等</a:t>
                      </a:r>
                      <a:r>
                        <a:rPr kumimoji="1" lang="en-US" altLang="ja-JP" sz="1100" dirty="0" smtClean="0">
                          <a:solidFill>
                            <a:schemeClr val="tx1"/>
                          </a:solidFill>
                          <a:ea typeface="Meiryo UI" panose="020B0604030504040204" pitchFamily="50" charset="-128"/>
                        </a:rPr>
                        <a:t>)</a:t>
                      </a:r>
                    </a:p>
                    <a:p>
                      <a:r>
                        <a:rPr kumimoji="1" lang="ja-JP" altLang="en-US" sz="1100" dirty="0" smtClean="0">
                          <a:solidFill>
                            <a:schemeClr val="tx1"/>
                          </a:solidFill>
                          <a:ea typeface="Meiryo UI" panose="020B0604030504040204" pitchFamily="50" charset="-128"/>
                        </a:rPr>
                        <a:t>⑤大学の先取り学習的要素（大学教養課程レベルの学習内容）</a:t>
                      </a:r>
                      <a:endParaRPr kumimoji="1" lang="en-US" altLang="ja-JP" sz="1100" dirty="0" smtClean="0">
                        <a:solidFill>
                          <a:schemeClr val="tx1"/>
                        </a:solidFill>
                        <a:ea typeface="Meiryo UI" panose="020B0604030504040204" pitchFamily="50" charset="-128"/>
                      </a:endParaRPr>
                    </a:p>
                  </a:txBody>
                  <a:tcPr>
                    <a:solidFill>
                      <a:schemeClr val="bg1"/>
                    </a:solidFill>
                  </a:tcPr>
                </a:tc>
                <a:extLst>
                  <a:ext uri="{0D108BD9-81ED-4DB2-BD59-A6C34878D82A}">
                    <a16:rowId xmlns="" xmlns:a16="http://schemas.microsoft.com/office/drawing/2014/main" val="10001"/>
                  </a:ext>
                </a:extLst>
              </a:tr>
            </a:tbl>
          </a:graphicData>
        </a:graphic>
      </p:graphicFrame>
      <p:sp>
        <p:nvSpPr>
          <p:cNvPr id="10" name="正方形/長方形 9"/>
          <p:cNvSpPr/>
          <p:nvPr/>
        </p:nvSpPr>
        <p:spPr>
          <a:xfrm>
            <a:off x="67880" y="717326"/>
            <a:ext cx="2088000" cy="29460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smtClean="0">
                <a:ea typeface="Meiryo UI" panose="020B0604030504040204" pitchFamily="50" charset="-128"/>
              </a:rPr>
              <a:t>（３）国際バカロレア</a:t>
            </a:r>
            <a:endParaRPr lang="ja-JP" altLang="en-US" sz="1350" b="1" dirty="0">
              <a:ea typeface="Meiryo UI" panose="020B0604030504040204" pitchFamily="50" charset="-128"/>
            </a:endParaRPr>
          </a:p>
        </p:txBody>
      </p:sp>
      <p:graphicFrame>
        <p:nvGraphicFramePr>
          <p:cNvPr id="36" name="表 35"/>
          <p:cNvGraphicFramePr>
            <a:graphicFrameLocks noGrp="1"/>
          </p:cNvGraphicFramePr>
          <p:nvPr>
            <p:extLst/>
          </p:nvPr>
        </p:nvGraphicFramePr>
        <p:xfrm>
          <a:off x="67880" y="1045604"/>
          <a:ext cx="8979347" cy="3265293"/>
        </p:xfrm>
        <a:graphic>
          <a:graphicData uri="http://schemas.openxmlformats.org/drawingml/2006/table">
            <a:tbl>
              <a:tblPr firstRow="1" bandRow="1">
                <a:tableStyleId>{69012ECD-51FC-41F1-AA8D-1B2483CD663E}</a:tableStyleId>
              </a:tblPr>
              <a:tblGrid>
                <a:gridCol w="8979347">
                  <a:extLst>
                    <a:ext uri="{9D8B030D-6E8A-4147-A177-3AD203B41FA5}">
                      <a16:colId xmlns="" xmlns:a16="http://schemas.microsoft.com/office/drawing/2014/main" val="20000"/>
                    </a:ext>
                  </a:extLst>
                </a:gridCol>
              </a:tblGrid>
              <a:tr h="268723">
                <a:tc>
                  <a:txBody>
                    <a:bodyPr/>
                    <a:lstStyle/>
                    <a:p>
                      <a:r>
                        <a:rPr kumimoji="1" lang="ja-JP" altLang="en-US" sz="1200" dirty="0" smtClean="0">
                          <a:solidFill>
                            <a:schemeClr val="tx1"/>
                          </a:solidFill>
                          <a:ea typeface="Meiryo UI" panose="020B0604030504040204" pitchFamily="50" charset="-128"/>
                        </a:rPr>
                        <a:t>国際バカロレアの認定校の状況</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2990973">
                <a:tc>
                  <a:txBody>
                    <a:bodyPr/>
                    <a:lstStyle/>
                    <a:p>
                      <a:r>
                        <a:rPr kumimoji="1" lang="ja-JP" altLang="en-US" sz="1200" baseline="0" dirty="0" smtClean="0">
                          <a:ea typeface="Meiryo UI" panose="020B0604030504040204" pitchFamily="50" charset="-128"/>
                        </a:rPr>
                        <a:t>○今回設置する新中高一貫教育校では、国際バカロレアのプログラムのうち、ＤＰ（ディプロマ・プログラム</a:t>
                      </a:r>
                      <a:r>
                        <a:rPr kumimoji="1" lang="en-US" altLang="ja-JP" sz="1200" baseline="30000" dirty="0" smtClean="0">
                          <a:ea typeface="Meiryo UI" panose="020B0604030504040204" pitchFamily="50" charset="-128"/>
                        </a:rPr>
                        <a:t>※</a:t>
                      </a:r>
                      <a:r>
                        <a:rPr kumimoji="1" lang="ja-JP" altLang="en-US" sz="1200" baseline="0" dirty="0" smtClean="0">
                          <a:ea typeface="Meiryo UI" panose="020B0604030504040204" pitchFamily="50" charset="-128"/>
                        </a:rPr>
                        <a:t>）を実施予定。　</a:t>
                      </a:r>
                      <a:r>
                        <a:rPr kumimoji="1" lang="en-US" altLang="ja-JP" sz="1000" baseline="0" dirty="0" smtClean="0">
                          <a:ea typeface="Meiryo UI" panose="020B0604030504040204" pitchFamily="50" charset="-128"/>
                        </a:rPr>
                        <a:t>※</a:t>
                      </a:r>
                      <a:r>
                        <a:rPr kumimoji="1" lang="ja-JP" altLang="en-US" sz="1000" baseline="0" dirty="0" smtClean="0">
                          <a:ea typeface="Meiryo UI" panose="020B0604030504040204" pitchFamily="50" charset="-128"/>
                        </a:rPr>
                        <a:t>ＤＰ：</a:t>
                      </a:r>
                      <a:r>
                        <a:rPr kumimoji="1" lang="ja-JP" altLang="en-US" sz="1000" baseline="0" dirty="0" smtClean="0">
                          <a:solidFill>
                            <a:schemeClr val="tx1"/>
                          </a:solidFill>
                          <a:ea typeface="Meiryo UI" panose="020B0604030504040204" pitchFamily="50" charset="-128"/>
                        </a:rPr>
                        <a:t>下記参</a:t>
                      </a:r>
                      <a:r>
                        <a:rPr kumimoji="1" lang="ja-JP" altLang="en-US" sz="1000" baseline="0" dirty="0" smtClean="0">
                          <a:ea typeface="Meiryo UI" panose="020B0604030504040204" pitchFamily="50" charset="-128"/>
                        </a:rPr>
                        <a:t>照</a:t>
                      </a:r>
                      <a:endParaRPr kumimoji="1" lang="en-US" altLang="ja-JP" sz="1000" baseline="0" dirty="0" smtClean="0">
                        <a:ea typeface="Meiryo UI" panose="020B0604030504040204" pitchFamily="50" charset="-128"/>
                      </a:endParaRPr>
                    </a:p>
                    <a:p>
                      <a:r>
                        <a:rPr kumimoji="1" lang="ja-JP" altLang="en-US" sz="1200" baseline="0" dirty="0" smtClean="0">
                          <a:ea typeface="Meiryo UI" panose="020B0604030504040204" pitchFamily="50" charset="-128"/>
                        </a:rPr>
                        <a:t>○ＤＰでの国際バカロレア認定校は、国公立学校では現在全国で３校。本校を含め、公立では全国で５校が候補校（含申請中）（</a:t>
                      </a:r>
                      <a:r>
                        <a:rPr kumimoji="1" lang="en-US" altLang="ja-JP" sz="1200" baseline="0" dirty="0" smtClean="0">
                          <a:ea typeface="Meiryo UI" panose="020B0604030504040204" pitchFamily="50" charset="-128"/>
                        </a:rPr>
                        <a:t>2017.12</a:t>
                      </a:r>
                    </a:p>
                    <a:p>
                      <a:r>
                        <a:rPr kumimoji="1" lang="ja-JP" altLang="en-US" sz="1200" baseline="0" dirty="0" smtClean="0">
                          <a:ea typeface="Meiryo UI" panose="020B0604030504040204" pitchFamily="50" charset="-128"/>
                        </a:rPr>
                        <a:t>　　現在）。 本校は、大阪府内の１条校として、公立では初、私立を含めても２校目の国際バカロレア認定校となる予定。</a:t>
                      </a:r>
                      <a:endParaRPr kumimoji="1" lang="en-US" altLang="ja-JP" sz="1200" baseline="0" dirty="0" smtClean="0">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ea typeface="Meiryo UI" panose="020B0604030504040204" pitchFamily="50" charset="-128"/>
                        </a:rPr>
                        <a:t>＜</a:t>
                      </a:r>
                      <a:r>
                        <a:rPr lang="ja-JP" altLang="en-US" sz="1200" b="1" dirty="0" smtClean="0">
                          <a:ea typeface="Meiryo UI" panose="020B0604030504040204" pitchFamily="50" charset="-128"/>
                        </a:rPr>
                        <a:t>国際バカロレアの経過</a:t>
                      </a:r>
                      <a:r>
                        <a:rPr kumimoji="1" lang="ja-JP" altLang="en-US" sz="1200" baseline="0" dirty="0" smtClean="0">
                          <a:ea typeface="Meiryo UI" panose="020B0604030504040204" pitchFamily="50" charset="-128"/>
                        </a:rPr>
                        <a:t>＞　</a:t>
                      </a:r>
                      <a:endParaRPr kumimoji="1" lang="en-US" altLang="ja-JP" sz="1200" baseline="0" dirty="0" smtClean="0">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ea typeface="Meiryo UI" panose="020B0604030504040204" pitchFamily="50" charset="-128"/>
                        </a:rPr>
                        <a:t>　　　　　　　　　　　　　　　　　　　　　　　　　　　　　　</a:t>
                      </a:r>
                      <a:endParaRPr kumimoji="1" lang="en-US" altLang="ja-JP" sz="1200" baseline="0" dirty="0" smtClean="0">
                        <a:ea typeface="Meiryo UI" panose="020B0604030504040204" pitchFamily="50" charset="-128"/>
                      </a:endParaRPr>
                    </a:p>
                    <a:p>
                      <a:endParaRPr kumimoji="1" lang="en-US" altLang="ja-JP" sz="1200" baseline="0" dirty="0" smtClean="0">
                        <a:ea typeface="Meiryo UI" panose="020B0604030504040204" pitchFamily="50" charset="-128"/>
                      </a:endParaRPr>
                    </a:p>
                    <a:p>
                      <a:endParaRPr kumimoji="1" lang="en-US" altLang="ja-JP" sz="1200" baseline="0" dirty="0" smtClean="0">
                        <a:ea typeface="Meiryo UI" panose="020B0604030504040204" pitchFamily="50" charset="-128"/>
                      </a:endParaRPr>
                    </a:p>
                    <a:p>
                      <a:endParaRPr kumimoji="1" lang="en-US" altLang="ja-JP" sz="1200" baseline="0" dirty="0" smtClean="0">
                        <a:ea typeface="Meiryo UI" panose="020B0604030504040204" pitchFamily="50" charset="-128"/>
                      </a:endParaRPr>
                    </a:p>
                    <a:p>
                      <a:r>
                        <a:rPr kumimoji="1" lang="ja-JP" altLang="en-US" sz="1200" baseline="0" dirty="0" smtClean="0">
                          <a:ea typeface="Meiryo UI" panose="020B0604030504040204" pitchFamily="50" charset="-128"/>
                        </a:rPr>
                        <a:t>＜</a:t>
                      </a:r>
                      <a:r>
                        <a:rPr lang="ja-JP" altLang="en-US" sz="1200" b="1" dirty="0" smtClean="0">
                          <a:ea typeface="Meiryo UI" panose="020B0604030504040204" pitchFamily="50" charset="-128"/>
                        </a:rPr>
                        <a:t>国際バカロレア認定校</a:t>
                      </a:r>
                      <a:r>
                        <a:rPr kumimoji="1" lang="ja-JP" altLang="en-US" sz="1200" baseline="0" dirty="0" smtClean="0">
                          <a:ea typeface="Meiryo UI" panose="020B0604030504040204" pitchFamily="50" charset="-128"/>
                        </a:rPr>
                        <a:t>＞　　　　　　　　　　　　　　　　　　　　　　　　　　　　　　</a:t>
                      </a:r>
                      <a:endParaRPr kumimoji="1" lang="en-US" altLang="ja-JP" sz="1200" dirty="0" smtClean="0">
                        <a:ea typeface="Meiryo UI" panose="020B0604030504040204" pitchFamily="50" charset="-128"/>
                      </a:endParaRPr>
                    </a:p>
                    <a:p>
                      <a:endParaRPr kumimoji="1" lang="en-US" altLang="ja-JP" sz="1200" dirty="0" smtClean="0">
                        <a:ea typeface="Meiryo UI" panose="020B0604030504040204" pitchFamily="50" charset="-128"/>
                      </a:endParaRPr>
                    </a:p>
                    <a:p>
                      <a:endParaRPr kumimoji="1" lang="en-US" altLang="ja-JP" sz="1200" dirty="0" smtClean="0">
                        <a:ea typeface="Meiryo UI" panose="020B0604030504040204" pitchFamily="50" charset="-128"/>
                      </a:endParaRPr>
                    </a:p>
                    <a:p>
                      <a:endParaRPr kumimoji="1" lang="en-US" altLang="ja-JP" sz="1200" dirty="0" smtClean="0">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graphicFrame>
        <p:nvGraphicFramePr>
          <p:cNvPr id="4" name="表 3"/>
          <p:cNvGraphicFramePr>
            <a:graphicFrameLocks noGrp="1"/>
          </p:cNvGraphicFramePr>
          <p:nvPr>
            <p:extLst/>
          </p:nvPr>
        </p:nvGraphicFramePr>
        <p:xfrm>
          <a:off x="358801" y="3050572"/>
          <a:ext cx="8514743" cy="1219200"/>
        </p:xfrm>
        <a:graphic>
          <a:graphicData uri="http://schemas.openxmlformats.org/drawingml/2006/table">
            <a:tbl>
              <a:tblPr firstRow="1" bandRow="1">
                <a:tableStyleId>{616DA210-FB5B-4158-B5E0-FEB733F419BA}</a:tableStyleId>
              </a:tblPr>
              <a:tblGrid>
                <a:gridCol w="2022116">
                  <a:extLst>
                    <a:ext uri="{9D8B030D-6E8A-4147-A177-3AD203B41FA5}">
                      <a16:colId xmlns="" xmlns:a16="http://schemas.microsoft.com/office/drawing/2014/main" val="20000"/>
                    </a:ext>
                  </a:extLst>
                </a:gridCol>
                <a:gridCol w="648033">
                  <a:extLst>
                    <a:ext uri="{9D8B030D-6E8A-4147-A177-3AD203B41FA5}">
                      <a16:colId xmlns="" xmlns:a16="http://schemas.microsoft.com/office/drawing/2014/main" val="20001"/>
                    </a:ext>
                  </a:extLst>
                </a:gridCol>
                <a:gridCol w="1857375">
                  <a:extLst>
                    <a:ext uri="{9D8B030D-6E8A-4147-A177-3AD203B41FA5}">
                      <a16:colId xmlns="" xmlns:a16="http://schemas.microsoft.com/office/drawing/2014/main" val="20002"/>
                    </a:ext>
                  </a:extLst>
                </a:gridCol>
                <a:gridCol w="2019300">
                  <a:extLst>
                    <a:ext uri="{9D8B030D-6E8A-4147-A177-3AD203B41FA5}">
                      <a16:colId xmlns="" xmlns:a16="http://schemas.microsoft.com/office/drawing/2014/main" val="20003"/>
                    </a:ext>
                  </a:extLst>
                </a:gridCol>
                <a:gridCol w="1967919">
                  <a:extLst>
                    <a:ext uri="{9D8B030D-6E8A-4147-A177-3AD203B41FA5}">
                      <a16:colId xmlns="" xmlns:a16="http://schemas.microsoft.com/office/drawing/2014/main" val="20004"/>
                    </a:ext>
                  </a:extLst>
                </a:gridCol>
              </a:tblGrid>
              <a:tr h="188081">
                <a:tc gridSpan="2">
                  <a:txBody>
                    <a:bodyPr/>
                    <a:lstStyle/>
                    <a:p>
                      <a:pPr algn="ctr"/>
                      <a:r>
                        <a:rPr kumimoji="1" lang="ja-JP" altLang="en-US" sz="1000" dirty="0" smtClean="0">
                          <a:ea typeface="Meiryo UI" panose="020B0604030504040204" pitchFamily="50" charset="-128"/>
                        </a:rPr>
                        <a:t>学　校</a:t>
                      </a:r>
                      <a:endParaRPr kumimoji="1" lang="en-US" altLang="ja-JP" sz="1000" dirty="0" smtClean="0">
                        <a:ea typeface="Meiryo UI" panose="020B0604030504040204" pitchFamily="50" charset="-128"/>
                      </a:endParaRPr>
                    </a:p>
                  </a:txBody>
                  <a:tcPr anchor="ctr">
                    <a:solidFill>
                      <a:schemeClr val="accent5">
                        <a:lumMod val="20000"/>
                        <a:lumOff val="80000"/>
                      </a:schemeClr>
                    </a:solidFill>
                  </a:tcPr>
                </a:tc>
                <a:tc hMerge="1">
                  <a:txBody>
                    <a:bodyPr/>
                    <a:lstStyle/>
                    <a:p>
                      <a:endParaRPr kumimoji="1" lang="ja-JP" altLang="en-US"/>
                    </a:p>
                  </a:txBody>
                  <a:tcPr>
                    <a:solidFill>
                      <a:schemeClr val="accent5">
                        <a:lumMod val="20000"/>
                        <a:lumOff val="80000"/>
                      </a:schemeClr>
                    </a:solidFill>
                  </a:tcPr>
                </a:tc>
                <a:tc>
                  <a:txBody>
                    <a:bodyPr/>
                    <a:lstStyle/>
                    <a:p>
                      <a:pPr algn="ctr"/>
                      <a:r>
                        <a:rPr kumimoji="1" lang="ja-JP" altLang="en-US" sz="1000" dirty="0" smtClean="0">
                          <a:ea typeface="Meiryo UI" panose="020B0604030504040204" pitchFamily="50" charset="-128"/>
                        </a:rPr>
                        <a:t>ＰＹＰ</a:t>
                      </a:r>
                      <a:r>
                        <a:rPr kumimoji="1" lang="en-US" altLang="ja-JP" sz="1000" dirty="0" smtClean="0">
                          <a:ea typeface="Meiryo UI" panose="020B0604030504040204" pitchFamily="50" charset="-128"/>
                        </a:rPr>
                        <a:t>(</a:t>
                      </a:r>
                      <a:r>
                        <a:rPr kumimoji="1" lang="ja-JP" altLang="en-US" sz="1000" dirty="0" smtClean="0">
                          <a:ea typeface="Meiryo UI" panose="020B0604030504040204" pitchFamily="50" charset="-128"/>
                        </a:rPr>
                        <a:t>初等教育プログラム</a:t>
                      </a:r>
                      <a:r>
                        <a:rPr kumimoji="1" lang="en-US" altLang="ja-JP" sz="1000" dirty="0" smtClean="0">
                          <a:ea typeface="Meiryo UI" panose="020B0604030504040204" pitchFamily="50" charset="-128"/>
                        </a:rPr>
                        <a:t>)</a:t>
                      </a:r>
                      <a:endParaRPr kumimoji="1" lang="ja-JP" altLang="en-US" sz="1000" dirty="0">
                        <a:ea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000" dirty="0" smtClean="0">
                          <a:ea typeface="Meiryo UI" panose="020B0604030504040204" pitchFamily="50" charset="-128"/>
                        </a:rPr>
                        <a:t>ＭＹＰ</a:t>
                      </a:r>
                      <a:r>
                        <a:rPr kumimoji="1" lang="en-US" altLang="ja-JP" sz="1000" dirty="0" smtClean="0">
                          <a:ea typeface="Meiryo UI" panose="020B0604030504040204" pitchFamily="50" charset="-128"/>
                        </a:rPr>
                        <a:t>(</a:t>
                      </a:r>
                      <a:r>
                        <a:rPr kumimoji="1" lang="ja-JP" altLang="en-US" sz="1000" dirty="0" smtClean="0">
                          <a:ea typeface="Meiryo UI" panose="020B0604030504040204" pitchFamily="50" charset="-128"/>
                        </a:rPr>
                        <a:t>中等教育プログラム</a:t>
                      </a:r>
                      <a:r>
                        <a:rPr kumimoji="1" lang="en-US" altLang="ja-JP" sz="1000" dirty="0" smtClean="0">
                          <a:ea typeface="Meiryo UI" panose="020B0604030504040204" pitchFamily="50" charset="-128"/>
                        </a:rPr>
                        <a:t>)</a:t>
                      </a:r>
                      <a:endParaRPr kumimoji="1" lang="ja-JP" altLang="en-US" sz="1000" dirty="0">
                        <a:ea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000" dirty="0" smtClean="0">
                          <a:ea typeface="Meiryo UI" panose="020B0604030504040204" pitchFamily="50" charset="-128"/>
                        </a:rPr>
                        <a:t>ＤＰ</a:t>
                      </a:r>
                      <a:r>
                        <a:rPr kumimoji="1" lang="en-US" altLang="ja-JP" sz="1000" dirty="0" smtClean="0">
                          <a:ea typeface="Meiryo UI" panose="020B0604030504040204" pitchFamily="50" charset="-128"/>
                        </a:rPr>
                        <a:t>(</a:t>
                      </a:r>
                      <a:r>
                        <a:rPr kumimoji="1" lang="ja-JP" altLang="en-US" sz="1000" dirty="0" smtClean="0">
                          <a:ea typeface="Meiryo UI" panose="020B0604030504040204" pitchFamily="50" charset="-128"/>
                        </a:rPr>
                        <a:t>ディプロマ資格プログラム</a:t>
                      </a:r>
                      <a:r>
                        <a:rPr kumimoji="1" lang="en-US" altLang="ja-JP" sz="1000" dirty="0" smtClean="0">
                          <a:ea typeface="Meiryo UI" panose="020B0604030504040204" pitchFamily="50" charset="-128"/>
                        </a:rPr>
                        <a:t>)</a:t>
                      </a:r>
                      <a:endParaRPr kumimoji="1" lang="ja-JP" altLang="en-US" sz="1000" dirty="0">
                        <a:ea typeface="Meiryo UI" panose="020B0604030504040204" pitchFamily="50" charset="-128"/>
                      </a:endParaRPr>
                    </a:p>
                  </a:txBody>
                  <a:tcPr anchor="ctr">
                    <a:solidFill>
                      <a:schemeClr val="accent5">
                        <a:lumMod val="20000"/>
                        <a:lumOff val="80000"/>
                      </a:schemeClr>
                    </a:solidFill>
                  </a:tcPr>
                </a:tc>
                <a:extLst>
                  <a:ext uri="{0D108BD9-81ED-4DB2-BD59-A6C34878D82A}">
                    <a16:rowId xmlns="" xmlns:a16="http://schemas.microsoft.com/office/drawing/2014/main" val="10000"/>
                  </a:ext>
                </a:extLst>
              </a:tr>
              <a:tr h="188081">
                <a:tc rowSpan="2">
                  <a:txBody>
                    <a:bodyPr/>
                    <a:lstStyle/>
                    <a:p>
                      <a:r>
                        <a:rPr kumimoji="1" lang="ja-JP" altLang="en-US" sz="1000" dirty="0" smtClean="0">
                          <a:ea typeface="Meiryo UI" panose="020B0604030504040204" pitchFamily="50" charset="-128"/>
                        </a:rPr>
                        <a:t>１条校（学校教育法第１条に規定する学校）</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国公立</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０</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２</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３</a:t>
                      </a:r>
                      <a:endParaRPr kumimoji="1" lang="ja-JP" altLang="en-US" sz="1000" dirty="0">
                        <a:ea typeface="Meiryo UI" panose="020B0604030504040204" pitchFamily="50" charset="-128"/>
                      </a:endParaRPr>
                    </a:p>
                  </a:txBody>
                  <a:tcPr anchor="ctr">
                    <a:solidFill>
                      <a:srgbClr val="FFFF00"/>
                    </a:solidFill>
                  </a:tcPr>
                </a:tc>
                <a:extLst>
                  <a:ext uri="{0D108BD9-81ED-4DB2-BD59-A6C34878D82A}">
                    <a16:rowId xmlns="" xmlns:a16="http://schemas.microsoft.com/office/drawing/2014/main" val="10001"/>
                  </a:ext>
                </a:extLst>
              </a:tr>
              <a:tr h="188081">
                <a:tc vMerge="1">
                  <a:txBody>
                    <a:bodyPr/>
                    <a:lstStyle/>
                    <a:p>
                      <a:endParaRPr kumimoji="1" lang="ja-JP" altLang="en-US" dirty="0"/>
                    </a:p>
                  </a:txBody>
                  <a:tcPr>
                    <a:solidFill>
                      <a:schemeClr val="accent5">
                        <a:lumMod val="20000"/>
                        <a:lumOff val="80000"/>
                      </a:schemeClr>
                    </a:solidFill>
                  </a:tcPr>
                </a:tc>
                <a:tc>
                  <a:txBody>
                    <a:bodyPr/>
                    <a:lstStyle/>
                    <a:p>
                      <a:pPr algn="ctr"/>
                      <a:r>
                        <a:rPr kumimoji="1" lang="ja-JP" altLang="en-US" sz="1000" dirty="0" smtClean="0">
                          <a:ea typeface="Meiryo UI" panose="020B0604030504040204" pitchFamily="50" charset="-128"/>
                        </a:rPr>
                        <a:t>私立</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１</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３</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１４</a:t>
                      </a:r>
                      <a:endParaRPr kumimoji="1" lang="ja-JP" altLang="en-US" sz="1000" dirty="0">
                        <a:ea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2"/>
                  </a:ext>
                </a:extLst>
              </a:tr>
              <a:tr h="0">
                <a:tc gridSpan="2">
                  <a:txBody>
                    <a:bodyPr/>
                    <a:lstStyle/>
                    <a:p>
                      <a:r>
                        <a:rPr kumimoji="1" lang="ja-JP" altLang="en-US" sz="1000" dirty="0" smtClean="0">
                          <a:ea typeface="Meiryo UI" panose="020B0604030504040204" pitchFamily="50" charset="-128"/>
                        </a:rPr>
                        <a:t>インターナショナルスクールなど</a:t>
                      </a:r>
                      <a:endParaRPr kumimoji="1" lang="ja-JP" altLang="en-US" sz="1000" dirty="0">
                        <a:ea typeface="Meiryo UI" panose="020B0604030504040204" pitchFamily="50" charset="-128"/>
                      </a:endParaRPr>
                    </a:p>
                  </a:txBody>
                  <a:tcPr anchor="ctr">
                    <a:solidFill>
                      <a:schemeClr val="bg1"/>
                    </a:solidFill>
                  </a:tcPr>
                </a:tc>
                <a:tc hMerge="1">
                  <a:txBody>
                    <a:bodyPr/>
                    <a:lstStyle/>
                    <a:p>
                      <a:endParaRPr kumimoji="1" lang="ja-JP" altLang="en-US" dirty="0"/>
                    </a:p>
                  </a:txBody>
                  <a:tcPr>
                    <a:solidFill>
                      <a:schemeClr val="accent5">
                        <a:lumMod val="20000"/>
                        <a:lumOff val="80000"/>
                      </a:schemeClr>
                    </a:solidFill>
                  </a:tcPr>
                </a:tc>
                <a:tc>
                  <a:txBody>
                    <a:bodyPr/>
                    <a:lstStyle/>
                    <a:p>
                      <a:pPr algn="ctr"/>
                      <a:r>
                        <a:rPr kumimoji="1" lang="ja-JP" altLang="en-US" sz="1000" dirty="0" smtClean="0">
                          <a:ea typeface="Meiryo UI" panose="020B0604030504040204" pitchFamily="50" charset="-128"/>
                        </a:rPr>
                        <a:t>２１</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９</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１６</a:t>
                      </a:r>
                      <a:endParaRPr kumimoji="1" lang="ja-JP" altLang="en-US" sz="1000" dirty="0">
                        <a:ea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3"/>
                  </a:ext>
                </a:extLst>
              </a:tr>
              <a:tr h="188081">
                <a:tc gridSpan="2">
                  <a:txBody>
                    <a:bodyPr/>
                    <a:lstStyle/>
                    <a:p>
                      <a:pPr algn="ctr"/>
                      <a:r>
                        <a:rPr kumimoji="1" lang="ja-JP" altLang="en-US" sz="1000" dirty="0" smtClean="0">
                          <a:ea typeface="Meiryo UI" panose="020B0604030504040204" pitchFamily="50" charset="-128"/>
                        </a:rPr>
                        <a:t>合　計</a:t>
                      </a:r>
                      <a:endParaRPr kumimoji="1" lang="ja-JP" altLang="en-US" sz="1000" dirty="0">
                        <a:ea typeface="Meiryo UI" panose="020B0604030504040204" pitchFamily="50" charset="-128"/>
                      </a:endParaRPr>
                    </a:p>
                  </a:txBody>
                  <a:tcPr anchor="ctr">
                    <a:solidFill>
                      <a:schemeClr val="bg1"/>
                    </a:solidFill>
                  </a:tcPr>
                </a:tc>
                <a:tc hMerge="1">
                  <a:txBody>
                    <a:bodyPr/>
                    <a:lstStyle/>
                    <a:p>
                      <a:endParaRPr kumimoji="1" lang="ja-JP" altLang="en-US"/>
                    </a:p>
                  </a:txBody>
                  <a:tcPr/>
                </a:tc>
                <a:tc>
                  <a:txBody>
                    <a:bodyPr/>
                    <a:lstStyle/>
                    <a:p>
                      <a:pPr algn="ctr"/>
                      <a:r>
                        <a:rPr kumimoji="1" lang="ja-JP" altLang="en-US" sz="1000" dirty="0" smtClean="0">
                          <a:ea typeface="Meiryo UI" panose="020B0604030504040204" pitchFamily="50" charset="-128"/>
                        </a:rPr>
                        <a:t>２２</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１４</a:t>
                      </a:r>
                      <a:endParaRPr kumimoji="1" lang="ja-JP" altLang="en-US" sz="1000" dirty="0">
                        <a:ea typeface="Meiryo UI" panose="020B0604030504040204" pitchFamily="50" charset="-128"/>
                      </a:endParaRPr>
                    </a:p>
                  </a:txBody>
                  <a:tcPr anchor="ctr">
                    <a:solidFill>
                      <a:schemeClr val="bg1"/>
                    </a:solidFill>
                  </a:tcPr>
                </a:tc>
                <a:tc>
                  <a:txBody>
                    <a:bodyPr/>
                    <a:lstStyle/>
                    <a:p>
                      <a:pPr algn="ctr"/>
                      <a:r>
                        <a:rPr kumimoji="1" lang="ja-JP" altLang="en-US" sz="1000" dirty="0" smtClean="0">
                          <a:ea typeface="Meiryo UI" panose="020B0604030504040204" pitchFamily="50" charset="-128"/>
                        </a:rPr>
                        <a:t>３３</a:t>
                      </a:r>
                      <a:endParaRPr kumimoji="1" lang="ja-JP" altLang="en-US" sz="1000" dirty="0">
                        <a:ea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4"/>
                  </a:ext>
                </a:extLst>
              </a:tr>
            </a:tbl>
          </a:graphicData>
        </a:graphic>
      </p:graphicFrame>
      <p:graphicFrame>
        <p:nvGraphicFramePr>
          <p:cNvPr id="7" name="図表 6"/>
          <p:cNvGraphicFramePr/>
          <p:nvPr>
            <p:extLst/>
          </p:nvPr>
        </p:nvGraphicFramePr>
        <p:xfrm>
          <a:off x="270457" y="2114253"/>
          <a:ext cx="8702093" cy="657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テキスト ボックス 1"/>
          <p:cNvSpPr txBox="1"/>
          <p:nvPr/>
        </p:nvSpPr>
        <p:spPr>
          <a:xfrm>
            <a:off x="8045144" y="2851703"/>
            <a:ext cx="801823" cy="246221"/>
          </a:xfrm>
          <a:prstGeom prst="rect">
            <a:avLst/>
          </a:prstGeom>
          <a:noFill/>
        </p:spPr>
        <p:txBody>
          <a:bodyPr wrap="none" rtlCol="0">
            <a:spAutoFit/>
          </a:bodyPr>
          <a:lstStyle/>
          <a:p>
            <a:r>
              <a:rPr lang="en-US" altLang="ja-JP" sz="1000" dirty="0">
                <a:ea typeface="Meiryo UI" panose="020B0604030504040204" pitchFamily="50" charset="-128"/>
              </a:rPr>
              <a:t>2017.6</a:t>
            </a:r>
            <a:r>
              <a:rPr lang="ja-JP" altLang="en-US" sz="1000" dirty="0" smtClean="0">
                <a:ea typeface="Meiryo UI" panose="020B0604030504040204" pitchFamily="50" charset="-128"/>
              </a:rPr>
              <a:t>現在</a:t>
            </a:r>
            <a:endParaRPr lang="en-US" altLang="ja-JP" sz="1000" dirty="0">
              <a:ea typeface="Meiryo UI" panose="020B0604030504040204" pitchFamily="50" charset="-128"/>
            </a:endParaRPr>
          </a:p>
        </p:txBody>
      </p:sp>
      <p:sp>
        <p:nvSpPr>
          <p:cNvPr id="8" name="角丸四角形 7"/>
          <p:cNvSpPr/>
          <p:nvPr/>
        </p:nvSpPr>
        <p:spPr>
          <a:xfrm>
            <a:off x="3957638" y="266054"/>
            <a:ext cx="4915907"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400"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公設民営手法による中高一貫教育校の</a:t>
            </a:r>
            <a:r>
              <a:rPr lang="ja-JP" altLang="en-US" sz="1400" b="1" dirty="0" smtClean="0">
                <a:latin typeface="Meiryo UI" panose="020B0604030504040204" pitchFamily="50" charset="-128"/>
                <a:ea typeface="Meiryo UI" panose="020B0604030504040204" pitchFamily="50" charset="-128"/>
              </a:rPr>
              <a:t>設置（</a:t>
            </a:r>
            <a:r>
              <a:rPr lang="ja-JP" altLang="en-US" sz="1400" b="1" dirty="0">
                <a:latin typeface="Meiryo UI" panose="020B0604030504040204" pitchFamily="50" charset="-128"/>
                <a:ea typeface="Meiryo UI" panose="020B0604030504040204" pitchFamily="50" charset="-128"/>
              </a:rPr>
              <a:t>大阪市）</a:t>
            </a:r>
            <a:r>
              <a:rPr lang="en-US" altLang="ja-JP" sz="1400" b="1"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70457" y="266053"/>
            <a:ext cx="3366627" cy="707886"/>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小中⑤</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主な改革取組み　</a:t>
            </a:r>
          </a:p>
          <a:p>
            <a:r>
              <a:rPr lang="ja-JP" altLang="en-US" sz="2000" dirty="0" smtClean="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nvPr>
        </p:nvGraphicFramePr>
        <p:xfrm>
          <a:off x="62108" y="4368457"/>
          <a:ext cx="8996167" cy="1203960"/>
        </p:xfrm>
        <a:graphic>
          <a:graphicData uri="http://schemas.openxmlformats.org/drawingml/2006/table">
            <a:tbl>
              <a:tblPr firstRow="1" bandRow="1">
                <a:tableStyleId>{69012ECD-51FC-41F1-AA8D-1B2483CD663E}</a:tableStyleId>
              </a:tblPr>
              <a:tblGrid>
                <a:gridCol w="8996167">
                  <a:extLst>
                    <a:ext uri="{9D8B030D-6E8A-4147-A177-3AD203B41FA5}">
                      <a16:colId xmlns="" xmlns:a16="http://schemas.microsoft.com/office/drawing/2014/main" val="20000"/>
                    </a:ext>
                  </a:extLst>
                </a:gridCol>
              </a:tblGrid>
              <a:tr h="258031">
                <a:tc>
                  <a:txBody>
                    <a:bodyPr/>
                    <a:lstStyle/>
                    <a:p>
                      <a:r>
                        <a:rPr kumimoji="1" lang="ja-JP" altLang="en-US" sz="1200" dirty="0" smtClean="0">
                          <a:solidFill>
                            <a:schemeClr val="tx1"/>
                          </a:solidFill>
                          <a:ea typeface="Meiryo UI" panose="020B0604030504040204" pitchFamily="50" charset="-128"/>
                        </a:rPr>
                        <a:t>国際バカロレアとは</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802762">
                <a:tc>
                  <a:txBody>
                    <a:bodyPr/>
                    <a:lstStyle/>
                    <a:p>
                      <a:r>
                        <a:rPr kumimoji="1" lang="ja-JP" altLang="en-US" sz="1100" dirty="0" smtClean="0">
                          <a:solidFill>
                            <a:schemeClr val="tx1"/>
                          </a:solidFill>
                          <a:ea typeface="Meiryo UI" panose="020B0604030504040204" pitchFamily="50" charset="-128"/>
                        </a:rPr>
                        <a:t>・国際バカロレア機構が提供する国際的な教育プログラムであり、人格形成も含む全人教育を通じて、主体性をもちバランス感覚に優れた、国際社会で貢献でき</a:t>
                      </a:r>
                      <a:endParaRPr kumimoji="1" lang="en-US" altLang="ja-JP" sz="1100" dirty="0" smtClean="0">
                        <a:solidFill>
                          <a:schemeClr val="tx1"/>
                        </a:solidFill>
                        <a:ea typeface="Meiryo UI" panose="020B0604030504040204" pitchFamily="50" charset="-128"/>
                      </a:endParaRPr>
                    </a:p>
                    <a:p>
                      <a:r>
                        <a:rPr kumimoji="1" lang="ja-JP" altLang="en-US" sz="1100" dirty="0" smtClean="0">
                          <a:solidFill>
                            <a:schemeClr val="tx1"/>
                          </a:solidFill>
                          <a:ea typeface="Meiryo UI" panose="020B0604030504040204" pitchFamily="50" charset="-128"/>
                        </a:rPr>
                        <a:t>　</a:t>
                      </a:r>
                      <a:r>
                        <a:rPr kumimoji="1" lang="ja-JP" altLang="en-US" sz="1100" dirty="0" err="1" smtClean="0">
                          <a:solidFill>
                            <a:schemeClr val="tx1"/>
                          </a:solidFill>
                          <a:ea typeface="Meiryo UI" panose="020B0604030504040204" pitchFamily="50" charset="-128"/>
                        </a:rPr>
                        <a:t>る</a:t>
                      </a:r>
                      <a:r>
                        <a:rPr kumimoji="1" lang="ja-JP" altLang="en-US" sz="1100" dirty="0" smtClean="0">
                          <a:solidFill>
                            <a:schemeClr val="tx1"/>
                          </a:solidFill>
                          <a:ea typeface="Meiryo UI" panose="020B0604030504040204" pitchFamily="50" charset="-128"/>
                        </a:rPr>
                        <a:t>人材の育成を目的としている。</a:t>
                      </a:r>
                      <a:endParaRPr kumimoji="1" lang="en-US" altLang="ja-JP" sz="1100" dirty="0" smtClean="0">
                        <a:solidFill>
                          <a:schemeClr val="tx1"/>
                        </a:solidFill>
                        <a:ea typeface="Meiryo UI" panose="020B0604030504040204" pitchFamily="50" charset="-128"/>
                      </a:endParaRPr>
                    </a:p>
                    <a:p>
                      <a:r>
                        <a:rPr kumimoji="1" lang="ja-JP" altLang="en-US" sz="1100" dirty="0" smtClean="0">
                          <a:solidFill>
                            <a:schemeClr val="tx1"/>
                          </a:solidFill>
                          <a:ea typeface="Meiryo UI" panose="020B0604030504040204" pitchFamily="50" charset="-128"/>
                        </a:rPr>
                        <a:t>・課題探究型の学習を通して、一生涯学び続ける生活態度や、課題解決能力、論理的思考力、コミュニケーション能力などを身につけさせる教育プログラム。</a:t>
                      </a:r>
                      <a:endParaRPr kumimoji="1" lang="en-US" altLang="ja-JP" sz="1100" dirty="0" smtClean="0">
                        <a:solidFill>
                          <a:schemeClr val="tx1"/>
                        </a:solidFill>
                        <a:ea typeface="Meiryo UI" panose="020B0604030504040204" pitchFamily="50" charset="-128"/>
                      </a:endParaRPr>
                    </a:p>
                    <a:p>
                      <a:r>
                        <a:rPr kumimoji="1" lang="ja-JP" altLang="en-US" sz="1100" dirty="0" smtClean="0">
                          <a:solidFill>
                            <a:schemeClr val="tx1"/>
                          </a:solidFill>
                          <a:ea typeface="Meiryo UI" panose="020B0604030504040204" pitchFamily="50" charset="-128"/>
                        </a:rPr>
                        <a:t>・世界的に信頼度が高い厳格な評価基準で、国際的に通用する大学入学資格を得ることができる。</a:t>
                      </a:r>
                      <a:endParaRPr kumimoji="1" lang="en-US" altLang="ja-JP" sz="1100" dirty="0" smtClean="0">
                        <a:solidFill>
                          <a:schemeClr val="tx1"/>
                        </a:solidFill>
                        <a:ea typeface="Meiryo UI" panose="020B0604030504040204" pitchFamily="50" charset="-128"/>
                      </a:endParaRPr>
                    </a:p>
                    <a:p>
                      <a:r>
                        <a:rPr kumimoji="1" lang="ja-JP" altLang="en-US" sz="1100" dirty="0" smtClean="0">
                          <a:solidFill>
                            <a:schemeClr val="tx1"/>
                          </a:solidFill>
                          <a:ea typeface="Meiryo UI" panose="020B0604030504040204" pitchFamily="50" charset="-128"/>
                        </a:rPr>
                        <a:t>・日本政府も国際バカロレア認定校の大幅な増加をめざしている。</a:t>
                      </a:r>
                      <a:r>
                        <a:rPr kumimoji="1" lang="en-US" altLang="ja-JP" sz="700" dirty="0" smtClean="0">
                          <a:solidFill>
                            <a:schemeClr val="tx1"/>
                          </a:solidFill>
                          <a:ea typeface="Meiryo UI" panose="020B0604030504040204" pitchFamily="50" charset="-128"/>
                        </a:rPr>
                        <a:t>(</a:t>
                      </a:r>
                      <a:r>
                        <a:rPr kumimoji="1" lang="ja-JP" altLang="en-US" sz="700" dirty="0" smtClean="0">
                          <a:solidFill>
                            <a:schemeClr val="tx1"/>
                          </a:solidFill>
                          <a:ea typeface="Meiryo UI" panose="020B0604030504040204" pitchFamily="50" charset="-128"/>
                        </a:rPr>
                        <a:t>「</a:t>
                      </a:r>
                      <a:r>
                        <a:rPr kumimoji="1" lang="en-US" altLang="ja-JP" sz="700" dirty="0" smtClean="0">
                          <a:solidFill>
                            <a:schemeClr val="tx1"/>
                          </a:solidFill>
                          <a:ea typeface="Meiryo UI" panose="020B0604030504040204" pitchFamily="50" charset="-128"/>
                        </a:rPr>
                        <a:t>2020</a:t>
                      </a:r>
                      <a:r>
                        <a:rPr kumimoji="1" lang="ja-JP" altLang="en-US" sz="700" dirty="0" smtClean="0">
                          <a:solidFill>
                            <a:schemeClr val="tx1"/>
                          </a:solidFill>
                          <a:ea typeface="Meiryo UI" panose="020B0604030504040204" pitchFamily="50" charset="-128"/>
                        </a:rPr>
                        <a:t>年までに国際バカロレア認定校等を</a:t>
                      </a:r>
                      <a:r>
                        <a:rPr kumimoji="1" lang="en-US" altLang="ja-JP" sz="700" dirty="0" smtClean="0">
                          <a:solidFill>
                            <a:schemeClr val="tx1"/>
                          </a:solidFill>
                          <a:ea typeface="Meiryo UI" panose="020B0604030504040204" pitchFamily="50" charset="-128"/>
                        </a:rPr>
                        <a:t>200</a:t>
                      </a:r>
                      <a:r>
                        <a:rPr kumimoji="1" lang="ja-JP" altLang="en-US" sz="700" dirty="0" smtClean="0">
                          <a:solidFill>
                            <a:schemeClr val="tx1"/>
                          </a:solidFill>
                          <a:ea typeface="Meiryo UI" panose="020B0604030504040204" pitchFamily="50" charset="-128"/>
                        </a:rPr>
                        <a:t>校以上に」「まち・ひと・しごと創生総合戦略（</a:t>
                      </a:r>
                      <a:r>
                        <a:rPr kumimoji="1" lang="en-US" altLang="ja-JP" sz="700" dirty="0" smtClean="0">
                          <a:solidFill>
                            <a:schemeClr val="tx1"/>
                          </a:solidFill>
                          <a:ea typeface="Meiryo UI" panose="020B0604030504040204" pitchFamily="50" charset="-128"/>
                        </a:rPr>
                        <a:t>2016</a:t>
                      </a:r>
                      <a:r>
                        <a:rPr kumimoji="1" lang="ja-JP" altLang="en-US" sz="700" dirty="0" smtClean="0">
                          <a:solidFill>
                            <a:schemeClr val="tx1"/>
                          </a:solidFill>
                          <a:ea typeface="Meiryo UI" panose="020B0604030504040204" pitchFamily="50" charset="-128"/>
                        </a:rPr>
                        <a:t>改訂版）」平成</a:t>
                      </a:r>
                      <a:r>
                        <a:rPr kumimoji="1" lang="en-US" altLang="ja-JP" sz="700" dirty="0" smtClean="0">
                          <a:solidFill>
                            <a:schemeClr val="tx1"/>
                          </a:solidFill>
                          <a:ea typeface="Meiryo UI" panose="020B0604030504040204" pitchFamily="50" charset="-128"/>
                        </a:rPr>
                        <a:t>28</a:t>
                      </a:r>
                      <a:r>
                        <a:rPr kumimoji="1" lang="ja-JP" altLang="en-US" sz="700" dirty="0" smtClean="0">
                          <a:solidFill>
                            <a:schemeClr val="tx1"/>
                          </a:solidFill>
                          <a:ea typeface="Meiryo UI" panose="020B0604030504040204" pitchFamily="50" charset="-128"/>
                        </a:rPr>
                        <a:t>年</a:t>
                      </a:r>
                      <a:r>
                        <a:rPr kumimoji="1" lang="en-US" altLang="ja-JP" sz="700" dirty="0" smtClean="0">
                          <a:solidFill>
                            <a:schemeClr val="tx1"/>
                          </a:solidFill>
                          <a:ea typeface="Meiryo UI" panose="020B0604030504040204" pitchFamily="50" charset="-128"/>
                        </a:rPr>
                        <a:t>12</a:t>
                      </a:r>
                      <a:r>
                        <a:rPr kumimoji="1" lang="ja-JP" altLang="en-US" sz="700" dirty="0" smtClean="0">
                          <a:solidFill>
                            <a:schemeClr val="tx1"/>
                          </a:solidFill>
                          <a:ea typeface="Meiryo UI" panose="020B0604030504040204" pitchFamily="50" charset="-128"/>
                        </a:rPr>
                        <a:t>月</a:t>
                      </a:r>
                      <a:r>
                        <a:rPr kumimoji="1" lang="en-US" altLang="ja-JP" sz="700" dirty="0" smtClean="0">
                          <a:solidFill>
                            <a:schemeClr val="tx1"/>
                          </a:solidFill>
                          <a:ea typeface="Meiryo UI" panose="020B0604030504040204" pitchFamily="50" charset="-128"/>
                        </a:rPr>
                        <a:t>22</a:t>
                      </a:r>
                      <a:r>
                        <a:rPr kumimoji="1" lang="ja-JP" altLang="en-US" sz="700" dirty="0" smtClean="0">
                          <a:solidFill>
                            <a:schemeClr val="tx1"/>
                          </a:solidFill>
                          <a:ea typeface="Meiryo UI" panose="020B0604030504040204" pitchFamily="50" charset="-128"/>
                        </a:rPr>
                        <a:t>日閣議決定</a:t>
                      </a:r>
                      <a:r>
                        <a:rPr kumimoji="1" lang="en-US" altLang="ja-JP" sz="700" dirty="0" smtClean="0">
                          <a:solidFill>
                            <a:schemeClr val="tx1"/>
                          </a:solidFill>
                          <a:ea typeface="Meiryo UI" panose="020B0604030504040204" pitchFamily="50" charset="-128"/>
                        </a:rPr>
                        <a:t>)</a:t>
                      </a:r>
                    </a:p>
                  </a:txBody>
                  <a:tcPr>
                    <a:solidFill>
                      <a:schemeClr val="bg1"/>
                    </a:solidFill>
                  </a:tcPr>
                </a:tc>
                <a:extLst>
                  <a:ext uri="{0D108BD9-81ED-4DB2-BD59-A6C34878D82A}">
                    <a16:rowId xmlns="" xmlns:a16="http://schemas.microsoft.com/office/drawing/2014/main" val="10001"/>
                  </a:ext>
                </a:extLst>
              </a:tr>
            </a:tbl>
          </a:graphicData>
        </a:graphic>
      </p:graphicFrame>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22</a:t>
            </a:fld>
            <a:endParaRPr lang="ja-JP" altLang="en-US"/>
          </a:p>
        </p:txBody>
      </p:sp>
    </p:spTree>
    <p:extLst>
      <p:ext uri="{BB962C8B-B14F-4D97-AF65-F5344CB8AC3E}">
        <p14:creationId xmlns:p14="http://schemas.microsoft.com/office/powerpoint/2010/main" val="2980978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nvPr>
        </p:nvGraphicFramePr>
        <p:xfrm>
          <a:off x="166488" y="5411111"/>
          <a:ext cx="8837811" cy="995667"/>
        </p:xfrm>
        <a:graphic>
          <a:graphicData uri="http://schemas.openxmlformats.org/drawingml/2006/table">
            <a:tbl>
              <a:tblPr firstRow="1" bandRow="1">
                <a:tableStyleId>{69012ECD-51FC-41F1-AA8D-1B2483CD663E}</a:tableStyleId>
              </a:tblPr>
              <a:tblGrid>
                <a:gridCol w="8837811">
                  <a:extLst>
                    <a:ext uri="{9D8B030D-6E8A-4147-A177-3AD203B41FA5}">
                      <a16:colId xmlns="" xmlns:a16="http://schemas.microsoft.com/office/drawing/2014/main" val="20000"/>
                    </a:ext>
                  </a:extLst>
                </a:gridCol>
              </a:tblGrid>
              <a:tr h="298963">
                <a:tc>
                  <a:txBody>
                    <a:bodyPr/>
                    <a:lstStyle/>
                    <a:p>
                      <a:pPr>
                        <a:lnSpc>
                          <a:spcPts val="2000"/>
                        </a:lnSpc>
                      </a:pPr>
                      <a:r>
                        <a:rPr lang="ja-JP" altLang="en-US" sz="1200" b="1" dirty="0" smtClean="0">
                          <a:solidFill>
                            <a:schemeClr val="tx1"/>
                          </a:solidFill>
                          <a:latin typeface="Meiryo UI" panose="020B0604030504040204" pitchFamily="50" charset="-128"/>
                          <a:ea typeface="Meiryo UI" panose="020B0604030504040204" pitchFamily="50" charset="-128"/>
                        </a:rPr>
                        <a:t>公設民営手法による中高一貫教育校が設置されることによる市民への波及効果</a:t>
                      </a:r>
                      <a:endParaRPr lang="en-US" altLang="ja-JP" sz="1200" b="1" dirty="0">
                        <a:solidFill>
                          <a:schemeClr val="tx1"/>
                        </a:solidFill>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650227">
                <a:tc>
                  <a:txBody>
                    <a:bodyPr/>
                    <a:lstStyle/>
                    <a:p>
                      <a:r>
                        <a:rPr lang="ja-JP" altLang="en-US" sz="1200" dirty="0" smtClean="0">
                          <a:solidFill>
                            <a:schemeClr val="tx1"/>
                          </a:solidFill>
                          <a:ea typeface="Meiryo UI" panose="020B0604030504040204" pitchFamily="50" charset="-128"/>
                        </a:rPr>
                        <a:t>・　公設民営学校の外国人教員による市立学校への出張授業や、公設民営学校で開催される英語イベントへの市内小・中・高校生の参加など、</a:t>
                      </a:r>
                      <a:endParaRPr lang="en-US" altLang="ja-JP" sz="1200" dirty="0" smtClean="0">
                        <a:solidFill>
                          <a:schemeClr val="tx1"/>
                        </a:solidFill>
                        <a:ea typeface="Meiryo UI" panose="020B0604030504040204" pitchFamily="50" charset="-128"/>
                      </a:endParaRPr>
                    </a:p>
                    <a:p>
                      <a:r>
                        <a:rPr lang="ja-JP" altLang="en-US" sz="1200" dirty="0" smtClean="0">
                          <a:solidFill>
                            <a:schemeClr val="tx1"/>
                          </a:solidFill>
                          <a:ea typeface="Meiryo UI" panose="020B0604030504040204" pitchFamily="50" charset="-128"/>
                        </a:rPr>
                        <a:t>　</a:t>
                      </a:r>
                      <a:r>
                        <a:rPr lang="ja-JP" altLang="en-US" sz="1200" baseline="0" dirty="0" smtClean="0">
                          <a:solidFill>
                            <a:schemeClr val="tx1"/>
                          </a:solidFill>
                          <a:ea typeface="Meiryo UI" panose="020B0604030504040204" pitchFamily="50" charset="-128"/>
                        </a:rPr>
                        <a:t>  </a:t>
                      </a:r>
                      <a:r>
                        <a:rPr lang="ja-JP" altLang="en-US" sz="1200" dirty="0" smtClean="0">
                          <a:solidFill>
                            <a:schemeClr val="tx1"/>
                          </a:solidFill>
                          <a:ea typeface="Meiryo UI" panose="020B0604030504040204" pitchFamily="50" charset="-128"/>
                        </a:rPr>
                        <a:t>英語に触れる機会が増える。</a:t>
                      </a:r>
                      <a:endParaRPr lang="en-US" altLang="ja-JP" sz="1200" dirty="0" smtClean="0">
                        <a:solidFill>
                          <a:schemeClr val="tx1"/>
                        </a:solidFill>
                        <a:ea typeface="Meiryo UI" panose="020B0604030504040204" pitchFamily="50" charset="-128"/>
                      </a:endParaRPr>
                    </a:p>
                    <a:p>
                      <a:r>
                        <a:rPr lang="ja-JP" altLang="en-US" sz="1200" dirty="0" smtClean="0">
                          <a:solidFill>
                            <a:schemeClr val="tx1"/>
                          </a:solidFill>
                          <a:ea typeface="Meiryo UI" panose="020B0604030504040204" pitchFamily="50" charset="-128"/>
                        </a:rPr>
                        <a:t>・　公設民営学校での教員研修や国際バカロレア公開授業などの実施により、本市教員の授業力がアップし、市立学校の授業の質が向上する。</a:t>
                      </a:r>
                      <a:endParaRPr lang="en-US" altLang="ja-JP" sz="1200" dirty="0" smtClean="0">
                        <a:solidFill>
                          <a:schemeClr val="tx1"/>
                        </a:solidFill>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graphicFrame>
        <p:nvGraphicFramePr>
          <p:cNvPr id="18" name="表 17"/>
          <p:cNvGraphicFramePr>
            <a:graphicFrameLocks noGrp="1"/>
          </p:cNvGraphicFramePr>
          <p:nvPr>
            <p:extLst/>
          </p:nvPr>
        </p:nvGraphicFramePr>
        <p:xfrm>
          <a:off x="123363" y="2354937"/>
          <a:ext cx="8880937" cy="2560320"/>
        </p:xfrm>
        <a:graphic>
          <a:graphicData uri="http://schemas.openxmlformats.org/drawingml/2006/table">
            <a:tbl>
              <a:tblPr firstRow="1" bandRow="1">
                <a:tableStyleId>{69012ECD-51FC-41F1-AA8D-1B2483CD663E}</a:tableStyleId>
              </a:tblPr>
              <a:tblGrid>
                <a:gridCol w="4080337">
                  <a:extLst>
                    <a:ext uri="{9D8B030D-6E8A-4147-A177-3AD203B41FA5}">
                      <a16:colId xmlns="" xmlns:a16="http://schemas.microsoft.com/office/drawing/2014/main" val="20000"/>
                    </a:ext>
                  </a:extLst>
                </a:gridCol>
                <a:gridCol w="4800600">
                  <a:extLst>
                    <a:ext uri="{9D8B030D-6E8A-4147-A177-3AD203B41FA5}">
                      <a16:colId xmlns="" xmlns:a16="http://schemas.microsoft.com/office/drawing/2014/main" val="20001"/>
                    </a:ext>
                  </a:extLst>
                </a:gridCol>
              </a:tblGrid>
              <a:tr h="265564">
                <a:tc gridSpan="2">
                  <a:txBody>
                    <a:bodyPr/>
                    <a:lstStyle/>
                    <a:p>
                      <a:r>
                        <a:rPr kumimoji="1" lang="ja-JP" altLang="en-US" sz="1200" dirty="0" smtClean="0">
                          <a:solidFill>
                            <a:schemeClr val="tx1"/>
                          </a:solidFill>
                          <a:ea typeface="Meiryo UI" panose="020B0604030504040204" pitchFamily="50" charset="-128"/>
                        </a:rPr>
                        <a:t>公設民営学校のメリット</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tc hMerge="1">
                  <a:txBody>
                    <a:bodyPr/>
                    <a:lstStyle/>
                    <a:p>
                      <a:endParaRPr kumimoji="1" lang="ja-JP" altLang="en-US" dirty="0">
                        <a:solidFill>
                          <a:schemeClr val="tx1"/>
                        </a:solidFill>
                      </a:endParaRPr>
                    </a:p>
                  </a:txBody>
                  <a:tcPr>
                    <a:lnL w="9525" cap="flat" cmpd="sng" algn="ctr">
                      <a:solidFill>
                        <a:schemeClr val="bg1">
                          <a:lumMod val="65000"/>
                        </a:schemeClr>
                      </a:solidFill>
                      <a:prstDash val="sysDash"/>
                      <a:round/>
                      <a:headEnd type="none" w="med" len="med"/>
                      <a:tailEnd type="none" w="med" len="med"/>
                    </a:lnL>
                    <a:solidFill>
                      <a:schemeClr val="accent1">
                        <a:lumMod val="60000"/>
                        <a:lumOff val="40000"/>
                      </a:schemeClr>
                    </a:solidFill>
                  </a:tcPr>
                </a:tc>
                <a:extLst>
                  <a:ext uri="{0D108BD9-81ED-4DB2-BD59-A6C34878D82A}">
                    <a16:rowId xmlns="" xmlns:a16="http://schemas.microsoft.com/office/drawing/2014/main" val="10000"/>
                  </a:ext>
                </a:extLst>
              </a:tr>
              <a:tr h="2256299">
                <a:tc>
                  <a:txBody>
                    <a:bodyPr/>
                    <a:lstStyle/>
                    <a:p>
                      <a:r>
                        <a:rPr kumimoji="1" lang="en-US" altLang="ja-JP" sz="1200" dirty="0" smtClean="0">
                          <a:ea typeface="Meiryo UI" panose="020B0604030504040204" pitchFamily="50" charset="-128"/>
                        </a:rPr>
                        <a:t/>
                      </a:r>
                      <a:br>
                        <a:rPr kumimoji="1" lang="en-US" altLang="ja-JP" sz="1200" dirty="0" smtClean="0">
                          <a:ea typeface="Meiryo UI" panose="020B0604030504040204" pitchFamily="50" charset="-128"/>
                        </a:rPr>
                      </a:b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a:t>
                      </a:r>
                      <a:r>
                        <a:rPr kumimoji="1" lang="ja-JP" altLang="en-US" sz="1200" u="sng" baseline="0" dirty="0" smtClean="0">
                          <a:ea typeface="Meiryo UI" panose="020B0604030504040204" pitchFamily="50" charset="-128"/>
                        </a:rPr>
                        <a:t>家庭の経済状況によらず、新たな先進的教育を学ぶことが可能</a:t>
                      </a:r>
                      <a:endParaRPr kumimoji="1" lang="ja-JP" altLang="en-US" sz="1200" u="sng" dirty="0" smtClean="0">
                        <a:ea typeface="Meiryo UI" panose="020B0604030504040204" pitchFamily="50" charset="-128"/>
                      </a:endParaRPr>
                    </a:p>
                    <a:p>
                      <a:r>
                        <a:rPr kumimoji="1" lang="ja-JP" altLang="en-US" sz="1200" dirty="0" smtClean="0">
                          <a:ea typeface="Meiryo UI" panose="020B0604030504040204" pitchFamily="50" charset="-128"/>
                        </a:rPr>
                        <a:t>　</a:t>
                      </a:r>
                      <a:r>
                        <a:rPr kumimoji="1" lang="ja-JP" altLang="en-US" sz="1200" baseline="0" dirty="0" smtClean="0">
                          <a:ea typeface="Meiryo UI" panose="020B0604030504040204" pitchFamily="50" charset="-128"/>
                        </a:rPr>
                        <a:t> ・設置者が大阪市の公立学校であるため、授業料は公立学校</a:t>
                      </a:r>
                      <a:endParaRPr kumimoji="1" lang="en-US" altLang="ja-JP" sz="1200" baseline="0" dirty="0" smtClean="0">
                        <a:ea typeface="Meiryo UI" panose="020B0604030504040204" pitchFamily="50" charset="-128"/>
                      </a:endParaRPr>
                    </a:p>
                    <a:p>
                      <a:r>
                        <a:rPr kumimoji="1" lang="ja-JP" altLang="en-US" sz="1200" baseline="0" dirty="0" smtClean="0">
                          <a:ea typeface="Meiryo UI" panose="020B0604030504040204" pitchFamily="50" charset="-128"/>
                        </a:rPr>
                        <a:t>　　並み</a:t>
                      </a:r>
                      <a:r>
                        <a:rPr kumimoji="1" lang="en-US" altLang="ja-JP" sz="1200" baseline="0" dirty="0" smtClean="0">
                          <a:ea typeface="Meiryo UI" panose="020B0604030504040204" pitchFamily="50" charset="-128"/>
                        </a:rPr>
                        <a:t>(</a:t>
                      </a:r>
                      <a:r>
                        <a:rPr kumimoji="1" lang="ja-JP" altLang="en-US" sz="1200" baseline="0" dirty="0" smtClean="0">
                          <a:ea typeface="Meiryo UI" panose="020B0604030504040204" pitchFamily="50" charset="-128"/>
                        </a:rPr>
                        <a:t>中学校は無償</a:t>
                      </a:r>
                      <a:r>
                        <a:rPr kumimoji="1" lang="en-US" altLang="ja-JP" sz="1200" baseline="0" dirty="0" smtClean="0">
                          <a:ea typeface="Meiryo UI" panose="020B0604030504040204" pitchFamily="50" charset="-128"/>
                        </a:rPr>
                        <a:t>)</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a:t>
                      </a:r>
                      <a:r>
                        <a:rPr kumimoji="1" lang="ja-JP" altLang="en-US" sz="1200" u="sng" dirty="0" smtClean="0">
                          <a:ea typeface="Meiryo UI" panose="020B0604030504040204" pitchFamily="50" charset="-128"/>
                        </a:rPr>
                        <a:t>教育委員会が責任をもって運営に関与</a:t>
                      </a:r>
                      <a:endParaRPr kumimoji="1" lang="en-US" altLang="ja-JP" sz="1200" u="sng" dirty="0" smtClean="0">
                        <a:ea typeface="Meiryo UI" panose="020B0604030504040204" pitchFamily="50" charset="-128"/>
                      </a:endParaRPr>
                    </a:p>
                    <a:p>
                      <a:r>
                        <a:rPr kumimoji="1" lang="ja-JP" altLang="en-US" sz="1200" dirty="0" smtClean="0">
                          <a:ea typeface="Meiryo UI" panose="020B0604030504040204" pitchFamily="50" charset="-128"/>
                        </a:rPr>
                        <a:t>　</a:t>
                      </a:r>
                      <a:r>
                        <a:rPr kumimoji="1" lang="ja-JP" altLang="en-US" sz="1200" baseline="0" dirty="0" smtClean="0">
                          <a:ea typeface="Meiryo UI" panose="020B0604030504040204" pitchFamily="50" charset="-128"/>
                        </a:rPr>
                        <a:t> ・学校教育法第１条による学校として、</a:t>
                      </a:r>
                      <a:endParaRPr kumimoji="1" lang="en-US" altLang="ja-JP" sz="1200" baseline="0" dirty="0" smtClean="0">
                        <a:ea typeface="Meiryo UI" panose="020B0604030504040204" pitchFamily="50" charset="-128"/>
                      </a:endParaRPr>
                    </a:p>
                    <a:p>
                      <a:r>
                        <a:rPr kumimoji="1" lang="ja-JP" altLang="en-US" sz="1200" baseline="0" dirty="0" smtClean="0">
                          <a:ea typeface="Meiryo UI" panose="020B0604030504040204" pitchFamily="50" charset="-128"/>
                        </a:rPr>
                        <a:t>　　①学習指導要領に基づく教育課程を実施し、</a:t>
                      </a:r>
                      <a:endParaRPr kumimoji="1" lang="en-US" altLang="ja-JP" sz="1200" baseline="0" dirty="0" smtClean="0">
                        <a:ea typeface="Meiryo UI" panose="020B0604030504040204" pitchFamily="50" charset="-128"/>
                      </a:endParaRPr>
                    </a:p>
                    <a:p>
                      <a:r>
                        <a:rPr kumimoji="1" lang="ja-JP" altLang="en-US" sz="1200" baseline="0" dirty="0" smtClean="0">
                          <a:ea typeface="Meiryo UI" panose="020B0604030504040204" pitchFamily="50" charset="-128"/>
                        </a:rPr>
                        <a:t>　　②教育委員会採択の検定教科書を使用し、</a:t>
                      </a:r>
                      <a:endParaRPr kumimoji="1" lang="en-US" altLang="ja-JP" sz="1200" baseline="0" dirty="0" smtClean="0">
                        <a:ea typeface="Meiryo UI" panose="020B0604030504040204" pitchFamily="50" charset="-128"/>
                      </a:endParaRPr>
                    </a:p>
                    <a:p>
                      <a:r>
                        <a:rPr kumimoji="1" lang="ja-JP" altLang="en-US" sz="1200" baseline="0" dirty="0" smtClean="0">
                          <a:ea typeface="Meiryo UI" panose="020B0604030504040204" pitchFamily="50" charset="-128"/>
                        </a:rPr>
                        <a:t>　　③教員免許状を保持した教員が指導する。</a:t>
                      </a:r>
                      <a:endParaRPr kumimoji="1" lang="ja-JP" altLang="en-US" sz="1200" u="sng" dirty="0">
                        <a:ea typeface="Meiryo UI" panose="020B0604030504040204" pitchFamily="50" charset="-128"/>
                      </a:endParaRPr>
                    </a:p>
                  </a:txBody>
                  <a:tcPr>
                    <a:lnR w="9525" cap="flat" cmpd="sng" algn="ctr">
                      <a:solidFill>
                        <a:schemeClr val="bg1">
                          <a:lumMod val="65000"/>
                        </a:schemeClr>
                      </a:solidFill>
                      <a:prstDash val="lgDash"/>
                      <a:round/>
                      <a:headEnd type="none" w="med" len="med"/>
                      <a:tailEnd type="none" w="med" len="med"/>
                    </a:lnR>
                  </a:tcPr>
                </a:tc>
                <a:tc>
                  <a:txBody>
                    <a:bodyPr/>
                    <a:lstStyle/>
                    <a:p>
                      <a:endParaRPr kumimoji="1" lang="en-US" altLang="ja-JP" sz="1200" dirty="0" smtClean="0">
                        <a:ea typeface="Meiryo UI" panose="020B0604030504040204" pitchFamily="50" charset="-128"/>
                      </a:endParaRPr>
                    </a:p>
                    <a:p>
                      <a:endParaRPr kumimoji="1" lang="en-US" altLang="ja-JP" sz="1200" dirty="0" smtClean="0">
                        <a:ea typeface="Meiryo UI" panose="020B0604030504040204" pitchFamily="50" charset="-128"/>
                      </a:endParaRPr>
                    </a:p>
                    <a:p>
                      <a:r>
                        <a:rPr kumimoji="1" lang="ja-JP" altLang="en-US" sz="1200" baseline="0" dirty="0" smtClean="0">
                          <a:ea typeface="Meiryo UI" panose="020B0604030504040204" pitchFamily="50" charset="-128"/>
                        </a:rPr>
                        <a:t> ○</a:t>
                      </a:r>
                      <a:r>
                        <a:rPr kumimoji="1" lang="ja-JP" altLang="en-US" sz="1200" u="sng" baseline="0" dirty="0" smtClean="0">
                          <a:ea typeface="Meiryo UI" panose="020B0604030504040204" pitchFamily="50" charset="-128"/>
                        </a:rPr>
                        <a:t>柔軟な人事管理制度</a:t>
                      </a:r>
                      <a:endParaRPr kumimoji="1" lang="en-US" altLang="ja-JP" sz="1200" u="sng" baseline="0" dirty="0" smtClean="0">
                        <a:ea typeface="Meiryo UI" panose="020B0604030504040204" pitchFamily="50" charset="-128"/>
                      </a:endParaRPr>
                    </a:p>
                    <a:p>
                      <a:r>
                        <a:rPr kumimoji="1" lang="ja-JP" altLang="en-US" sz="1200" baseline="0" dirty="0" smtClean="0">
                          <a:ea typeface="Meiryo UI" panose="020B0604030504040204" pitchFamily="50" charset="-128"/>
                        </a:rPr>
                        <a:t>・公務員制度では任用できない職種への外国人教員の配置が可能（主幹</a:t>
                      </a:r>
                      <a:endParaRPr kumimoji="1" lang="en-US" altLang="ja-JP" sz="1200" baseline="0" dirty="0" smtClean="0">
                        <a:ea typeface="Meiryo UI" panose="020B0604030504040204" pitchFamily="50" charset="-128"/>
                      </a:endParaRPr>
                    </a:p>
                    <a:p>
                      <a:r>
                        <a:rPr kumimoji="1" lang="ja-JP" altLang="en-US" sz="1200" baseline="0" dirty="0" smtClean="0">
                          <a:ea typeface="Meiryo UI" panose="020B0604030504040204" pitchFamily="50" charset="-128"/>
                        </a:rPr>
                        <a:t>　教諭等）</a:t>
                      </a:r>
                      <a:endParaRPr kumimoji="1" lang="en-US" altLang="ja-JP" sz="1200" baseline="0" dirty="0" smtClean="0">
                        <a:ea typeface="Meiryo UI" panose="020B0604030504040204" pitchFamily="50" charset="-128"/>
                      </a:endParaRPr>
                    </a:p>
                    <a:p>
                      <a:r>
                        <a:rPr kumimoji="1" lang="ja-JP" altLang="en-US" sz="1200" dirty="0" smtClean="0">
                          <a:ea typeface="Meiryo UI" panose="020B0604030504040204" pitchFamily="50" charset="-128"/>
                        </a:rPr>
                        <a:t>○</a:t>
                      </a:r>
                      <a:r>
                        <a:rPr kumimoji="1" lang="ja-JP" altLang="en-US" sz="1200" u="sng" dirty="0" smtClean="0">
                          <a:ea typeface="Meiryo UI" panose="020B0604030504040204" pitchFamily="50" charset="-128"/>
                        </a:rPr>
                        <a:t>多様な人材の確保</a:t>
                      </a:r>
                      <a:endParaRPr kumimoji="1" lang="en-US" altLang="ja-JP" sz="1200" u="sng" dirty="0" smtClean="0">
                        <a:ea typeface="Meiryo UI" panose="020B0604030504040204" pitchFamily="50" charset="-128"/>
                      </a:endParaRPr>
                    </a:p>
                    <a:p>
                      <a:r>
                        <a:rPr kumimoji="1" lang="ja-JP" altLang="en-US" sz="1200" dirty="0" smtClean="0">
                          <a:ea typeface="Meiryo UI" panose="020B0604030504040204" pitchFamily="50" charset="-128"/>
                        </a:rPr>
                        <a:t>・民間法人の海外ネットワークを活用し、国際バカロレア教育等の経験が豊富</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　な外国人教員等を円滑に招聘することが可能</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○民間の</a:t>
                      </a:r>
                      <a:r>
                        <a:rPr kumimoji="1" lang="ja-JP" altLang="en-US" sz="1200" u="sng" dirty="0" smtClean="0">
                          <a:ea typeface="Meiryo UI" panose="020B0604030504040204" pitchFamily="50" charset="-128"/>
                        </a:rPr>
                        <a:t>運営ノウハウの導入</a:t>
                      </a:r>
                      <a:endParaRPr kumimoji="1" lang="en-US" altLang="ja-JP" sz="1200" u="sng" dirty="0" smtClean="0">
                        <a:ea typeface="Meiryo UI" panose="020B0604030504040204" pitchFamily="50" charset="-128"/>
                      </a:endParaRPr>
                    </a:p>
                    <a:p>
                      <a:r>
                        <a:rPr kumimoji="1" lang="ja-JP" altLang="en-US" sz="1200" dirty="0" smtClean="0">
                          <a:ea typeface="Meiryo UI" panose="020B0604030504040204" pitchFamily="50" charset="-128"/>
                        </a:rPr>
                        <a:t>・生徒の海外大学進学や海外留学に、民間法人の海外ネットワークを活用</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・市教員を研修派遣することで、民間法人のノウハウを他の市立学校に還元</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　することが可能</a:t>
                      </a:r>
                      <a:endParaRPr kumimoji="1" lang="ja-JP" altLang="en-US" sz="1200" dirty="0">
                        <a:ea typeface="Meiryo UI" panose="020B0604030504040204" pitchFamily="50" charset="-128"/>
                      </a:endParaRPr>
                    </a:p>
                  </a:txBody>
                  <a:tcPr>
                    <a:lnL w="9525" cap="flat" cmpd="sng" algn="ctr">
                      <a:solidFill>
                        <a:schemeClr val="bg1">
                          <a:lumMod val="65000"/>
                        </a:schemeClr>
                      </a:solidFill>
                      <a:prstDash val="lgDash"/>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10" name="正方形/長方形 9"/>
          <p:cNvSpPr/>
          <p:nvPr/>
        </p:nvSpPr>
        <p:spPr>
          <a:xfrm>
            <a:off x="123237" y="739244"/>
            <a:ext cx="2088000" cy="29460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smtClean="0">
                <a:ea typeface="Meiryo UI" panose="020B0604030504040204" pitchFamily="50" charset="-128"/>
              </a:rPr>
              <a:t>（４）公設民営</a:t>
            </a:r>
            <a:endParaRPr lang="ja-JP" altLang="en-US" sz="1350" b="1" dirty="0">
              <a:ea typeface="Meiryo UI" panose="020B0604030504040204" pitchFamily="50" charset="-128"/>
            </a:endParaRPr>
          </a:p>
        </p:txBody>
      </p:sp>
      <p:graphicFrame>
        <p:nvGraphicFramePr>
          <p:cNvPr id="25" name="表 24"/>
          <p:cNvGraphicFramePr>
            <a:graphicFrameLocks noGrp="1"/>
          </p:cNvGraphicFramePr>
          <p:nvPr>
            <p:extLst/>
          </p:nvPr>
        </p:nvGraphicFramePr>
        <p:xfrm>
          <a:off x="4633686" y="1102007"/>
          <a:ext cx="4392000" cy="1171293"/>
        </p:xfrm>
        <a:graphic>
          <a:graphicData uri="http://schemas.openxmlformats.org/drawingml/2006/table">
            <a:tbl>
              <a:tblPr firstRow="1" bandRow="1">
                <a:tableStyleId>{69012ECD-51FC-41F1-AA8D-1B2483CD663E}</a:tableStyleId>
              </a:tblPr>
              <a:tblGrid>
                <a:gridCol w="4392000">
                  <a:extLst>
                    <a:ext uri="{9D8B030D-6E8A-4147-A177-3AD203B41FA5}">
                      <a16:colId xmlns="" xmlns:a16="http://schemas.microsoft.com/office/drawing/2014/main" val="20000"/>
                    </a:ext>
                  </a:extLst>
                </a:gridCol>
              </a:tblGrid>
              <a:tr h="198587">
                <a:tc>
                  <a:txBody>
                    <a:bodyPr/>
                    <a:lstStyle/>
                    <a:p>
                      <a:r>
                        <a:rPr kumimoji="1" lang="ja-JP" altLang="en-US" sz="1200" dirty="0" smtClean="0">
                          <a:solidFill>
                            <a:schemeClr val="tx1"/>
                          </a:solidFill>
                          <a:ea typeface="Meiryo UI" panose="020B0604030504040204" pitchFamily="50" charset="-128"/>
                        </a:rPr>
                        <a:t>公設民営学校とは</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896973">
                <a:tc>
                  <a:txBody>
                    <a:bodyPr/>
                    <a:lstStyle/>
                    <a:p>
                      <a:r>
                        <a:rPr kumimoji="1" lang="ja-JP" altLang="en-US" sz="1200" dirty="0" smtClean="0">
                          <a:ea typeface="Meiryo UI" panose="020B0604030504040204" pitchFamily="50" charset="-128"/>
                        </a:rPr>
                        <a:t>○国家戦略特区における学校教育法の特例を活用し、公立学校の</a:t>
                      </a:r>
                      <a:endParaRPr kumimoji="1" lang="en-US" altLang="ja-JP" sz="1200" dirty="0" smtClean="0">
                        <a:ea typeface="Meiryo UI" panose="020B0604030504040204" pitchFamily="50" charset="-128"/>
                      </a:endParaRPr>
                    </a:p>
                    <a:p>
                      <a:r>
                        <a:rPr kumimoji="1" lang="ja-JP" altLang="en-US" sz="1200" dirty="0" smtClean="0">
                          <a:ea typeface="Meiryo UI" panose="020B0604030504040204" pitchFamily="50" charset="-128"/>
                        </a:rPr>
                        <a:t>　 運営を民間法人に委託</a:t>
                      </a:r>
                      <a:endParaRPr kumimoji="1" lang="en-US" altLang="ja-JP" sz="1200" dirty="0" smtClean="0">
                        <a:ea typeface="Meiryo UI" panose="020B0604030504040204" pitchFamily="50" charset="-128"/>
                      </a:endParaRPr>
                    </a:p>
                    <a:p>
                      <a:r>
                        <a:rPr kumimoji="1" lang="ja-JP" altLang="en-US" sz="1200" baseline="0" dirty="0" smtClean="0">
                          <a:ea typeface="Meiryo UI" panose="020B0604030504040204" pitchFamily="50" charset="-128"/>
                        </a:rPr>
                        <a:t>＜学校の設置者＞・・・大阪市</a:t>
                      </a:r>
                      <a:endParaRPr kumimoji="1" lang="en-US" altLang="ja-JP" sz="1200" baseline="0" dirty="0" smtClean="0">
                        <a:ea typeface="Meiryo UI" panose="020B0604030504040204" pitchFamily="50" charset="-128"/>
                      </a:endParaRPr>
                    </a:p>
                    <a:p>
                      <a:r>
                        <a:rPr kumimoji="1" lang="ja-JP" altLang="en-US" sz="1200" baseline="0" dirty="0" smtClean="0">
                          <a:ea typeface="Meiryo UI" panose="020B0604030504040204" pitchFamily="50" charset="-128"/>
                        </a:rPr>
                        <a:t>＜学校の運営＞・・・・・民間法人　　 </a:t>
                      </a:r>
                      <a:endParaRPr kumimoji="1" lang="en-US" altLang="ja-JP" sz="1200" dirty="0" smtClean="0">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graphicFrame>
        <p:nvGraphicFramePr>
          <p:cNvPr id="6" name="表 5"/>
          <p:cNvGraphicFramePr>
            <a:graphicFrameLocks noGrp="1"/>
          </p:cNvGraphicFramePr>
          <p:nvPr>
            <p:extLst/>
          </p:nvPr>
        </p:nvGraphicFramePr>
        <p:xfrm>
          <a:off x="123238" y="1097444"/>
          <a:ext cx="4392000" cy="1173480"/>
        </p:xfrm>
        <a:graphic>
          <a:graphicData uri="http://schemas.openxmlformats.org/drawingml/2006/table">
            <a:tbl>
              <a:tblPr firstRow="1" bandRow="1">
                <a:tableStyleId>{69012ECD-51FC-41F1-AA8D-1B2483CD663E}</a:tableStyleId>
              </a:tblPr>
              <a:tblGrid>
                <a:gridCol w="4392000">
                  <a:extLst>
                    <a:ext uri="{9D8B030D-6E8A-4147-A177-3AD203B41FA5}">
                      <a16:colId xmlns="" xmlns:a16="http://schemas.microsoft.com/office/drawing/2014/main" val="20000"/>
                    </a:ext>
                  </a:extLst>
                </a:gridCol>
              </a:tblGrid>
              <a:tr h="254510">
                <a:tc>
                  <a:txBody>
                    <a:bodyPr/>
                    <a:lstStyle/>
                    <a:p>
                      <a:r>
                        <a:rPr kumimoji="1" lang="ja-JP" altLang="en-US" sz="1200" dirty="0" smtClean="0">
                          <a:solidFill>
                            <a:schemeClr val="tx1"/>
                          </a:solidFill>
                          <a:ea typeface="Meiryo UI" panose="020B0604030504040204" pitchFamily="50" charset="-128"/>
                        </a:rPr>
                        <a:t>公設民営学校の設置状況</a:t>
                      </a:r>
                      <a:endParaRPr kumimoji="1" lang="ja-JP" altLang="en-US" sz="1200" dirty="0">
                        <a:solidFill>
                          <a:schemeClr val="tx1"/>
                        </a:solidFill>
                        <a:ea typeface="Meiryo UI" panose="020B0604030504040204" pitchFamily="50" charset="-128"/>
                      </a:endParaRPr>
                    </a:p>
                  </a:txBody>
                  <a:tcPr>
                    <a:solidFill>
                      <a:schemeClr val="accent1">
                        <a:lumMod val="60000"/>
                        <a:lumOff val="40000"/>
                      </a:schemeClr>
                    </a:solidFill>
                  </a:tcPr>
                </a:tc>
                <a:extLst>
                  <a:ext uri="{0D108BD9-81ED-4DB2-BD59-A6C34878D82A}">
                    <a16:rowId xmlns="" xmlns:a16="http://schemas.microsoft.com/office/drawing/2014/main" val="10000"/>
                  </a:ext>
                </a:extLst>
              </a:tr>
              <a:tr h="641946">
                <a:tc>
                  <a:txBody>
                    <a:bodyPr/>
                    <a:lstStyle/>
                    <a:p>
                      <a:r>
                        <a:rPr kumimoji="1" lang="ja-JP" altLang="en-US" sz="1200" dirty="0" smtClean="0">
                          <a:ea typeface="Meiryo UI" panose="020B0604030504040204" pitchFamily="50" charset="-128"/>
                        </a:rPr>
                        <a:t>○公設民営としては、愛知県立愛知総合工科高等学校専攻科に続</a:t>
                      </a:r>
                      <a:endParaRPr kumimoji="1" lang="en-US" altLang="ja-JP" sz="1200" dirty="0" smtClean="0">
                        <a:ea typeface="Meiryo UI" panose="020B0604030504040204" pitchFamily="50" charset="-128"/>
                      </a:endParaRPr>
                    </a:p>
                    <a:p>
                      <a:r>
                        <a:rPr kumimoji="1" lang="en-US" altLang="ja-JP" sz="1200" dirty="0" smtClean="0">
                          <a:ea typeface="Meiryo UI" panose="020B0604030504040204" pitchFamily="50" charset="-128"/>
                        </a:rPr>
                        <a:t>    </a:t>
                      </a:r>
                      <a:r>
                        <a:rPr kumimoji="1" lang="ja-JP" altLang="en-US" sz="1200" baseline="0" dirty="0" smtClean="0">
                          <a:ea typeface="Meiryo UI" panose="020B0604030504040204" pitchFamily="50" charset="-128"/>
                        </a:rPr>
                        <a:t> </a:t>
                      </a:r>
                      <a:r>
                        <a:rPr kumimoji="1" lang="ja-JP" altLang="en-US" sz="1200" dirty="0" smtClean="0">
                          <a:ea typeface="Meiryo UI" panose="020B0604030504040204" pitchFamily="50" charset="-128"/>
                        </a:rPr>
                        <a:t>く、</a:t>
                      </a:r>
                      <a:r>
                        <a:rPr kumimoji="1" lang="ja-JP" altLang="en-US" sz="1600" b="1" u="sng" dirty="0" smtClean="0">
                          <a:ea typeface="Meiryo UI" panose="020B0604030504040204" pitchFamily="50" charset="-128"/>
                        </a:rPr>
                        <a:t>全国２校目</a:t>
                      </a:r>
                      <a:endParaRPr kumimoji="1" lang="en-US" altLang="ja-JP" sz="1600" dirty="0" smtClean="0">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ea typeface="Meiryo UI" panose="020B0604030504040204" pitchFamily="50" charset="-128"/>
                        </a:rPr>
                        <a:t>○中高一貫教育校としては、</a:t>
                      </a:r>
                      <a:r>
                        <a:rPr kumimoji="1" lang="ja-JP" altLang="en-US" sz="1600" b="1" u="sng" dirty="0" smtClean="0">
                          <a:ea typeface="Meiryo UI" panose="020B0604030504040204" pitchFamily="50" charset="-128"/>
                        </a:rPr>
                        <a:t>全国初</a:t>
                      </a:r>
                      <a:endParaRPr kumimoji="1" lang="en-US" altLang="ja-JP" sz="1600" b="1" u="sng" dirty="0" smtClean="0">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sp>
        <p:nvSpPr>
          <p:cNvPr id="4" name="角丸四角形 3"/>
          <p:cNvSpPr/>
          <p:nvPr/>
        </p:nvSpPr>
        <p:spPr>
          <a:xfrm>
            <a:off x="166489" y="2676075"/>
            <a:ext cx="1959632" cy="35559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b="1" dirty="0" smtClean="0">
                <a:ea typeface="Meiryo UI" panose="020B0604030504040204" pitchFamily="50" charset="-128"/>
              </a:rPr>
              <a:t>「公設」のメリット</a:t>
            </a:r>
            <a:endParaRPr kumimoji="1" lang="ja-JP" altLang="en-US" sz="1200" b="1" dirty="0">
              <a:ea typeface="Meiryo UI" panose="020B0604030504040204" pitchFamily="50" charset="-128"/>
            </a:endParaRPr>
          </a:p>
        </p:txBody>
      </p:sp>
      <p:sp>
        <p:nvSpPr>
          <p:cNvPr id="11" name="角丸四角形 10"/>
          <p:cNvSpPr/>
          <p:nvPr/>
        </p:nvSpPr>
        <p:spPr>
          <a:xfrm>
            <a:off x="4267477" y="2663371"/>
            <a:ext cx="1959632" cy="3556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b="1" dirty="0" smtClean="0">
                <a:ea typeface="Meiryo UI" panose="020B0604030504040204" pitchFamily="50" charset="-128"/>
              </a:rPr>
              <a:t>「民営」のメリット</a:t>
            </a:r>
            <a:endParaRPr kumimoji="1" lang="ja-JP" altLang="en-US" sz="1200" b="1" dirty="0">
              <a:ea typeface="Meiryo UI" panose="020B0604030504040204" pitchFamily="50" charset="-128"/>
            </a:endParaRPr>
          </a:p>
        </p:txBody>
      </p:sp>
      <p:sp>
        <p:nvSpPr>
          <p:cNvPr id="9" name="角丸四角形 8"/>
          <p:cNvSpPr/>
          <p:nvPr/>
        </p:nvSpPr>
        <p:spPr>
          <a:xfrm>
            <a:off x="3957638" y="266054"/>
            <a:ext cx="4915907"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400"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公設民営手法による中高一貫教育校の</a:t>
            </a:r>
            <a:r>
              <a:rPr lang="ja-JP" altLang="en-US" sz="1400" b="1" dirty="0" smtClean="0">
                <a:latin typeface="Meiryo UI" panose="020B0604030504040204" pitchFamily="50" charset="-128"/>
                <a:ea typeface="Meiryo UI" panose="020B0604030504040204" pitchFamily="50" charset="-128"/>
              </a:rPr>
              <a:t>設置（</a:t>
            </a:r>
            <a:r>
              <a:rPr lang="ja-JP" altLang="en-US" sz="1400" b="1" dirty="0">
                <a:latin typeface="Meiryo UI" panose="020B0604030504040204" pitchFamily="50" charset="-128"/>
                <a:ea typeface="Meiryo UI" panose="020B0604030504040204" pitchFamily="50" charset="-128"/>
              </a:rPr>
              <a:t>大阪市）</a:t>
            </a:r>
            <a:r>
              <a:rPr lang="en-US" altLang="ja-JP" sz="1400" b="1"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70457" y="266053"/>
            <a:ext cx="3366627"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小中⑤</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主な改革取組み　</a:t>
            </a:r>
          </a:p>
        </p:txBody>
      </p:sp>
      <p:sp>
        <p:nvSpPr>
          <p:cNvPr id="14" name="テキスト ボックス 13"/>
          <p:cNvSpPr txBox="1"/>
          <p:nvPr/>
        </p:nvSpPr>
        <p:spPr>
          <a:xfrm>
            <a:off x="34338" y="5146334"/>
            <a:ext cx="2844048" cy="300082"/>
          </a:xfrm>
          <a:prstGeom prst="rect">
            <a:avLst/>
          </a:prstGeom>
          <a:noFill/>
        </p:spPr>
        <p:txBody>
          <a:bodyPr wrap="none" rtlCol="0">
            <a:spAutoFit/>
          </a:bodyPr>
          <a:lstStyle/>
          <a:p>
            <a:r>
              <a:rPr lang="ja-JP" altLang="en-US" sz="1350" b="1" dirty="0">
                <a:ea typeface="Meiryo UI" panose="020B0604030504040204" pitchFamily="50" charset="-128"/>
              </a:rPr>
              <a:t>＜改革の</a:t>
            </a:r>
            <a:r>
              <a:rPr lang="ja-JP" altLang="en-US" sz="1350" b="1" dirty="0" smtClean="0">
                <a:ea typeface="Meiryo UI" panose="020B0604030504040204" pitchFamily="50" charset="-128"/>
              </a:rPr>
              <a:t>結果（見込まれる効果）＞</a:t>
            </a:r>
            <a:endParaRPr lang="ja-JP" altLang="en-US" sz="1350" b="1" dirty="0">
              <a:ea typeface="Meiryo UI" panose="020B0604030504040204" pitchFamily="50" charset="-128"/>
            </a:endParaRPr>
          </a:p>
        </p:txBody>
      </p:sp>
      <p:cxnSp>
        <p:nvCxnSpPr>
          <p:cNvPr id="19" name="直線コネクタ 18"/>
          <p:cNvCxnSpPr/>
          <p:nvPr/>
        </p:nvCxnSpPr>
        <p:spPr>
          <a:xfrm>
            <a:off x="219657" y="5063901"/>
            <a:ext cx="8603088"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23</a:t>
            </a:fld>
            <a:endParaRPr lang="ja-JP" altLang="en-US"/>
          </a:p>
        </p:txBody>
      </p:sp>
    </p:spTree>
    <p:extLst>
      <p:ext uri="{BB962C8B-B14F-4D97-AF65-F5344CB8AC3E}">
        <p14:creationId xmlns:p14="http://schemas.microsoft.com/office/powerpoint/2010/main" val="107445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角丸四角形 17"/>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私立高校授業料無償化の拡充（大阪府）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84458" y="1009486"/>
            <a:ext cx="84890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高校①</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370159" y="3546208"/>
            <a:ext cx="84890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　</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bwMode="auto">
          <a:xfrm>
            <a:off x="384458" y="3853984"/>
            <a:ext cx="8474787" cy="2635716"/>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全国ＮＯ１の授業料無償化を実施</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年度から、全国に先駆けて、私立高校等授業料無償化を実施。</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生徒カバー率７割で、</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授業料を公立同様の無償化もしくは低額負担化とする大幅な</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拡充</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さらに、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年度からは、多子世帯に配慮した制度を創設</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エンドユーザーの視点から私学助成を再構築</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それぞれが受入枠を確保し、公私トータルで高校進学予定者数を上回る募集人員を確保する仕組みにより</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、学校間</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の切磋琢磨の環境を整備</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bwMode="auto">
          <a:xfrm>
            <a:off x="384458" y="1341639"/>
            <a:ext cx="8489087" cy="1566661"/>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年度より、府として年収</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万未満の世帯を対象に教育の無償化を実施していたが、</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生徒のカバー率は</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割に過ぎず、教育の機会均等は十分とはいえなかった</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公立・私立で入学者の受入枠（公：私＝７：３枠）を事前協議で設定するなど、学校、行政の供給側の論理が優先</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フローチャート: 組合せ 15"/>
          <p:cNvSpPr/>
          <p:nvPr/>
        </p:nvSpPr>
        <p:spPr>
          <a:xfrm>
            <a:off x="2178424" y="3019874"/>
            <a:ext cx="5056094" cy="414760"/>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24</a:t>
            </a:fld>
            <a:endParaRPr lang="ja-JP" altLang="en-US"/>
          </a:p>
        </p:txBody>
      </p:sp>
    </p:spTree>
    <p:extLst>
      <p:ext uri="{BB962C8B-B14F-4D97-AF65-F5344CB8AC3E}">
        <p14:creationId xmlns:p14="http://schemas.microsoft.com/office/powerpoint/2010/main" val="13175830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533614" y="1060006"/>
            <a:ext cx="244490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（子ども</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が三人</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以上の世帯の場合）</a:t>
            </a:r>
          </a:p>
        </p:txBody>
      </p:sp>
      <p:sp>
        <p:nvSpPr>
          <p:cNvPr id="105" name="正方形/長方形 104"/>
          <p:cNvSpPr/>
          <p:nvPr/>
        </p:nvSpPr>
        <p:spPr>
          <a:xfrm>
            <a:off x="5155369" y="1060006"/>
            <a:ext cx="244490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（子ども</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が二人以下の</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世帯の場合）</a:t>
            </a:r>
          </a:p>
        </p:txBody>
      </p:sp>
      <p:sp>
        <p:nvSpPr>
          <p:cNvPr id="203" name="テキスト ボックス 202"/>
          <p:cNvSpPr txBox="1"/>
          <p:nvPr/>
        </p:nvSpPr>
        <p:spPr>
          <a:xfrm>
            <a:off x="304059" y="766624"/>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＜改革取組み＞授業料無償化　制度図　</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05" name="角丸四角形 204"/>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私立高校授業料無償化の拡充（大阪府）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06" name="直線コネクタ 20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テキスト ボックス 206"/>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高校①</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8" name="テキスト ボックス 207"/>
          <p:cNvSpPr txBox="1"/>
          <p:nvPr/>
        </p:nvSpPr>
        <p:spPr>
          <a:xfrm>
            <a:off x="262674" y="4556251"/>
            <a:ext cx="8489087"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＜改革の結果①＞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高校（昼間）の進学率が上昇。</a:t>
            </a:r>
            <a:endPar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全国平均を上回っていた中退率が減少し、全国水準を達成</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・年収</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万円未満の世帯の約９割が、「授業料無償化制度があったので、私立高校に就学できた」と回答</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アンケート</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09" name="グループ化 208"/>
          <p:cNvGrpSpPr/>
          <p:nvPr/>
        </p:nvGrpSpPr>
        <p:grpSpPr>
          <a:xfrm>
            <a:off x="533612" y="5545093"/>
            <a:ext cx="3897697" cy="1150347"/>
            <a:chOff x="1422400" y="820416"/>
            <a:chExt cx="6083300" cy="1821184"/>
          </a:xfrm>
        </p:grpSpPr>
        <p:graphicFrame>
          <p:nvGraphicFramePr>
            <p:cNvPr id="210" name="グラフ 209"/>
            <p:cNvGraphicFramePr/>
            <p:nvPr>
              <p:extLst/>
            </p:nvPr>
          </p:nvGraphicFramePr>
          <p:xfrm>
            <a:off x="1422400" y="1028700"/>
            <a:ext cx="6083300" cy="1612900"/>
          </p:xfrm>
          <a:graphic>
            <a:graphicData uri="http://schemas.openxmlformats.org/drawingml/2006/chart">
              <c:chart xmlns:c="http://schemas.openxmlformats.org/drawingml/2006/chart" xmlns:r="http://schemas.openxmlformats.org/officeDocument/2006/relationships" r:id="rId2"/>
            </a:graphicData>
          </a:graphic>
        </p:graphicFrame>
        <p:sp>
          <p:nvSpPr>
            <p:cNvPr id="211" name="テキスト ボックス 210"/>
            <p:cNvSpPr txBox="1"/>
            <p:nvPr/>
          </p:nvSpPr>
          <p:spPr>
            <a:xfrm>
              <a:off x="1675595" y="820416"/>
              <a:ext cx="5000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p:txBody>
        </p:sp>
      </p:grpSp>
      <p:sp>
        <p:nvSpPr>
          <p:cNvPr id="212" name="テキスト ボックス 211"/>
          <p:cNvSpPr txBox="1"/>
          <p:nvPr/>
        </p:nvSpPr>
        <p:spPr>
          <a:xfrm>
            <a:off x="1173828" y="5464192"/>
            <a:ext cx="26982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公私立・昼間</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の進学率</a:t>
            </a:r>
            <a:endPar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テキスト ボックス 213"/>
          <p:cNvSpPr txBox="1"/>
          <p:nvPr/>
        </p:nvSpPr>
        <p:spPr>
          <a:xfrm>
            <a:off x="5586146" y="6648009"/>
            <a:ext cx="211729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2011</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年私学無償化ｽﾀｰﾄ</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7" name="右矢印 216"/>
          <p:cNvSpPr/>
          <p:nvPr/>
        </p:nvSpPr>
        <p:spPr>
          <a:xfrm rot="20897214">
            <a:off x="2254837" y="5863421"/>
            <a:ext cx="746974" cy="2847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9" name="屈折矢印 218"/>
          <p:cNvSpPr/>
          <p:nvPr/>
        </p:nvSpPr>
        <p:spPr>
          <a:xfrm rot="5400000">
            <a:off x="6131190" y="6128498"/>
            <a:ext cx="238156" cy="43823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27" name="グループ化 226"/>
          <p:cNvGrpSpPr/>
          <p:nvPr/>
        </p:nvGrpSpPr>
        <p:grpSpPr>
          <a:xfrm>
            <a:off x="4687188" y="5513566"/>
            <a:ext cx="4155601" cy="1204959"/>
            <a:chOff x="8448007" y="1605388"/>
            <a:chExt cx="6449306" cy="1735951"/>
          </a:xfrm>
        </p:grpSpPr>
        <p:graphicFrame>
          <p:nvGraphicFramePr>
            <p:cNvPr id="232" name="グラフ 231"/>
            <p:cNvGraphicFramePr/>
            <p:nvPr>
              <p:extLst/>
            </p:nvPr>
          </p:nvGraphicFramePr>
          <p:xfrm>
            <a:off x="8448007" y="1823367"/>
            <a:ext cx="6449306" cy="1517972"/>
          </p:xfrm>
          <a:graphic>
            <a:graphicData uri="http://schemas.openxmlformats.org/drawingml/2006/chart">
              <c:chart xmlns:c="http://schemas.openxmlformats.org/drawingml/2006/chart" xmlns:r="http://schemas.openxmlformats.org/officeDocument/2006/relationships" r:id="rId3"/>
            </a:graphicData>
          </a:graphic>
        </p:graphicFrame>
        <p:sp>
          <p:nvSpPr>
            <p:cNvPr id="233" name="テキスト ボックス 232"/>
            <p:cNvSpPr txBox="1"/>
            <p:nvPr/>
          </p:nvSpPr>
          <p:spPr>
            <a:xfrm>
              <a:off x="8625319" y="1605388"/>
              <a:ext cx="500063" cy="3990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p:txBody>
        </p:sp>
      </p:grpSp>
      <p:sp>
        <p:nvSpPr>
          <p:cNvPr id="204" name="テキスト ボックス 203"/>
          <p:cNvSpPr txBox="1"/>
          <p:nvPr/>
        </p:nvSpPr>
        <p:spPr>
          <a:xfrm>
            <a:off x="5386617" y="5513565"/>
            <a:ext cx="26982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私立・昼間</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中退</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率</a:t>
            </a:r>
            <a:endPar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右矢印 215"/>
          <p:cNvSpPr/>
          <p:nvPr/>
        </p:nvSpPr>
        <p:spPr>
          <a:xfrm rot="656729">
            <a:off x="6168745" y="5775722"/>
            <a:ext cx="746974" cy="2847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13" name="グループ化 212"/>
          <p:cNvGrpSpPr/>
          <p:nvPr/>
        </p:nvGrpSpPr>
        <p:grpSpPr>
          <a:xfrm>
            <a:off x="-16210" y="1235879"/>
            <a:ext cx="4384024" cy="3349505"/>
            <a:chOff x="259944" y="3530427"/>
            <a:chExt cx="4384024" cy="3155337"/>
          </a:xfrm>
        </p:grpSpPr>
        <p:grpSp>
          <p:nvGrpSpPr>
            <p:cNvPr id="215" name="グループ化 214"/>
            <p:cNvGrpSpPr/>
            <p:nvPr/>
          </p:nvGrpSpPr>
          <p:grpSpPr>
            <a:xfrm>
              <a:off x="259944" y="3530427"/>
              <a:ext cx="4384024" cy="2994917"/>
              <a:chOff x="259944" y="3530427"/>
              <a:chExt cx="4384024" cy="2994917"/>
            </a:xfrm>
          </p:grpSpPr>
          <p:grpSp>
            <p:nvGrpSpPr>
              <p:cNvPr id="225" name="グループ化 224"/>
              <p:cNvGrpSpPr/>
              <p:nvPr/>
            </p:nvGrpSpPr>
            <p:grpSpPr>
              <a:xfrm>
                <a:off x="259944" y="3573016"/>
                <a:ext cx="4384024" cy="2952328"/>
                <a:chOff x="-107660" y="612085"/>
                <a:chExt cx="9956125" cy="5903967"/>
              </a:xfrm>
            </p:grpSpPr>
            <p:sp>
              <p:nvSpPr>
                <p:cNvPr id="228" name="正方形/長方形 227"/>
                <p:cNvSpPr/>
                <p:nvPr/>
              </p:nvSpPr>
              <p:spPr>
                <a:xfrm>
                  <a:off x="3725395" y="947953"/>
                  <a:ext cx="5976154" cy="542546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9" name="正方形/長方形 228"/>
                <p:cNvSpPr/>
                <p:nvPr/>
              </p:nvSpPr>
              <p:spPr>
                <a:xfrm>
                  <a:off x="803326" y="2348880"/>
                  <a:ext cx="7448515" cy="4032448"/>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0" name="正方形/長方形 229"/>
                <p:cNvSpPr/>
                <p:nvPr/>
              </p:nvSpPr>
              <p:spPr>
                <a:xfrm>
                  <a:off x="803326" y="1570186"/>
                  <a:ext cx="5435654" cy="4811142"/>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1" name="正方形/長方形 230"/>
                <p:cNvSpPr/>
                <p:nvPr/>
              </p:nvSpPr>
              <p:spPr>
                <a:xfrm>
                  <a:off x="803326" y="5337212"/>
                  <a:ext cx="8191760" cy="1044116"/>
                </a:xfrm>
                <a:prstGeom prst="rect">
                  <a:avLst/>
                </a:prstGeom>
                <a:solidFill>
                  <a:srgbClr val="00B05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4" name="正方形/長方形 233"/>
                <p:cNvSpPr/>
                <p:nvPr/>
              </p:nvSpPr>
              <p:spPr>
                <a:xfrm>
                  <a:off x="803326" y="4878453"/>
                  <a:ext cx="5435654" cy="1502876"/>
                </a:xfrm>
                <a:prstGeom prst="rect">
                  <a:avLst/>
                </a:prstGeom>
                <a:solidFill>
                  <a:srgbClr val="00B05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5" name="正方形/長方形 234"/>
                <p:cNvSpPr/>
                <p:nvPr/>
              </p:nvSpPr>
              <p:spPr>
                <a:xfrm>
                  <a:off x="803326" y="4293096"/>
                  <a:ext cx="2870944" cy="2088232"/>
                </a:xfrm>
                <a:prstGeom prst="rect">
                  <a:avLst/>
                </a:prstGeom>
                <a:solidFill>
                  <a:srgbClr val="00B05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6" name="正方形/長方形 235"/>
                <p:cNvSpPr/>
                <p:nvPr/>
              </p:nvSpPr>
              <p:spPr>
                <a:xfrm>
                  <a:off x="803324" y="3573017"/>
                  <a:ext cx="1435472" cy="2808312"/>
                </a:xfrm>
                <a:prstGeom prst="rect">
                  <a:avLst/>
                </a:prstGeom>
                <a:solidFill>
                  <a:srgbClr val="00B05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7" name="テキスト ボックス 236"/>
                <p:cNvSpPr txBox="1"/>
                <p:nvPr/>
              </p:nvSpPr>
              <p:spPr>
                <a:xfrm>
                  <a:off x="36739" y="1325541"/>
                  <a:ext cx="739533" cy="869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58</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38" name="正方形/長方形 237"/>
                <p:cNvSpPr/>
                <p:nvPr/>
              </p:nvSpPr>
              <p:spPr>
                <a:xfrm>
                  <a:off x="803326" y="903204"/>
                  <a:ext cx="7448515" cy="653588"/>
                </a:xfrm>
                <a:prstGeom prst="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キ　ャ　ッ　プ　制</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39" name="テキスト ボックス 238"/>
                <p:cNvSpPr txBox="1"/>
                <p:nvPr/>
              </p:nvSpPr>
              <p:spPr>
                <a:xfrm>
                  <a:off x="-107660" y="612085"/>
                  <a:ext cx="1289112" cy="40586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授業料</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40" name="直線コネクタ 239"/>
                <p:cNvCxnSpPr/>
                <p:nvPr/>
              </p:nvCxnSpPr>
              <p:spPr>
                <a:xfrm flipV="1">
                  <a:off x="2238796" y="1570186"/>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241" name="直線コネクタ 240"/>
                <p:cNvCxnSpPr/>
                <p:nvPr/>
              </p:nvCxnSpPr>
              <p:spPr>
                <a:xfrm flipV="1">
                  <a:off x="3674268" y="1556792"/>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242" name="直線コネクタ 241"/>
                <p:cNvCxnSpPr/>
                <p:nvPr/>
              </p:nvCxnSpPr>
              <p:spPr>
                <a:xfrm flipH="1" flipV="1">
                  <a:off x="6238978" y="1570186"/>
                  <a:ext cx="2" cy="494472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243" name="直線コネクタ 242"/>
                <p:cNvCxnSpPr/>
                <p:nvPr/>
              </p:nvCxnSpPr>
              <p:spPr>
                <a:xfrm flipV="1">
                  <a:off x="8995084" y="5337212"/>
                  <a:ext cx="0" cy="116544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44" name="テキスト ボックス 243"/>
                <p:cNvSpPr txBox="1"/>
                <p:nvPr/>
              </p:nvSpPr>
              <p:spPr>
                <a:xfrm>
                  <a:off x="1588049" y="5858109"/>
                  <a:ext cx="4172440" cy="40586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Meiryo UI" pitchFamily="50" charset="-128"/>
                      <a:ea typeface="Meiryo UI" pitchFamily="50" charset="-128"/>
                      <a:cs typeface="Meiryo UI" pitchFamily="50" charset="-128"/>
                    </a:rPr>
                    <a:t>国の就学支援金</a:t>
                  </a:r>
                  <a:endPar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246" name="テキスト ボックス 245"/>
                <p:cNvSpPr txBox="1"/>
                <p:nvPr/>
              </p:nvSpPr>
              <p:spPr>
                <a:xfrm>
                  <a:off x="2411054" y="4509120"/>
                  <a:ext cx="1117299"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倍</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47" name="直線矢印コネクタ 246"/>
                <p:cNvCxnSpPr/>
                <p:nvPr/>
              </p:nvCxnSpPr>
              <p:spPr>
                <a:xfrm>
                  <a:off x="6545212" y="1591752"/>
                  <a:ext cx="0" cy="757129"/>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8" name="テキスト ボックス 247"/>
                <p:cNvSpPr txBox="1"/>
                <p:nvPr/>
              </p:nvSpPr>
              <p:spPr>
                <a:xfrm>
                  <a:off x="681318" y="4149086"/>
                  <a:ext cx="1658835"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297,000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49" name="テキスト ボックス 248"/>
                <p:cNvSpPr txBox="1"/>
                <p:nvPr/>
              </p:nvSpPr>
              <p:spPr>
                <a:xfrm>
                  <a:off x="2122130" y="4941174"/>
                  <a:ext cx="1658835"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237,600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50" name="テキスト ボックス 249"/>
                <p:cNvSpPr txBox="1"/>
                <p:nvPr/>
              </p:nvSpPr>
              <p:spPr>
                <a:xfrm>
                  <a:off x="4401575" y="4996137"/>
                  <a:ext cx="1117299"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1.5</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倍</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51" name="テキスト ボックス 250"/>
                <p:cNvSpPr txBox="1"/>
                <p:nvPr/>
              </p:nvSpPr>
              <p:spPr>
                <a:xfrm>
                  <a:off x="3939584" y="5376607"/>
                  <a:ext cx="1658835"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178,200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52" name="テキスト ボックス 251"/>
                <p:cNvSpPr txBox="1"/>
                <p:nvPr/>
              </p:nvSpPr>
              <p:spPr>
                <a:xfrm>
                  <a:off x="6676958" y="5582403"/>
                  <a:ext cx="1658835"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118,800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53" name="テキスト ボックス 252"/>
                <p:cNvSpPr txBox="1"/>
                <p:nvPr/>
              </p:nvSpPr>
              <p:spPr>
                <a:xfrm>
                  <a:off x="1544938" y="2924943"/>
                  <a:ext cx="3981045" cy="40586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府の授業料支援補助金</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54" name="テキスト ボックス 253"/>
                <p:cNvSpPr txBox="1"/>
                <p:nvPr/>
              </p:nvSpPr>
              <p:spPr>
                <a:xfrm>
                  <a:off x="626572" y="1700808"/>
                  <a:ext cx="1863120"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283,000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55" name="テキスト ボックス 254"/>
                <p:cNvSpPr txBox="1"/>
                <p:nvPr/>
              </p:nvSpPr>
              <p:spPr>
                <a:xfrm>
                  <a:off x="1999102" y="1700808"/>
                  <a:ext cx="1863120"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342,400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56" name="テキスト ボックス 255"/>
                <p:cNvSpPr txBox="1"/>
                <p:nvPr/>
              </p:nvSpPr>
              <p:spPr>
                <a:xfrm>
                  <a:off x="3897180" y="1718147"/>
                  <a:ext cx="1863120"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401,800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57" name="直線コネクタ 256"/>
                <p:cNvCxnSpPr/>
                <p:nvPr/>
              </p:nvCxnSpPr>
              <p:spPr>
                <a:xfrm flipH="1" flipV="1">
                  <a:off x="8251840" y="2348881"/>
                  <a:ext cx="4785" cy="298833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58" name="テキスト ボックス 257"/>
                <p:cNvSpPr txBox="1"/>
                <p:nvPr/>
              </p:nvSpPr>
              <p:spPr>
                <a:xfrm>
                  <a:off x="6468654" y="2420893"/>
                  <a:ext cx="1607731"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361,200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59" name="直線矢印コネクタ 258"/>
                <p:cNvCxnSpPr/>
                <p:nvPr/>
              </p:nvCxnSpPr>
              <p:spPr>
                <a:xfrm>
                  <a:off x="8398361" y="1578363"/>
                  <a:ext cx="0" cy="1533247"/>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777273" y="1556798"/>
                  <a:ext cx="8944577" cy="21565"/>
                </a:xfrm>
                <a:prstGeom prst="line">
                  <a:avLst/>
                </a:prstGeom>
              </p:spPr>
              <p:style>
                <a:lnRef idx="1">
                  <a:schemeClr val="accent1"/>
                </a:lnRef>
                <a:fillRef idx="0">
                  <a:schemeClr val="accent1"/>
                </a:fillRef>
                <a:effectRef idx="0">
                  <a:schemeClr val="accent1"/>
                </a:effectRef>
                <a:fontRef idx="minor">
                  <a:schemeClr val="tx1"/>
                </a:fontRef>
              </p:style>
            </p:cxnSp>
            <p:sp>
              <p:nvSpPr>
                <p:cNvPr id="261" name="テキスト ボックス 260"/>
                <p:cNvSpPr txBox="1"/>
                <p:nvPr/>
              </p:nvSpPr>
              <p:spPr>
                <a:xfrm>
                  <a:off x="6450109" y="3645028"/>
                  <a:ext cx="1763143" cy="40586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261,200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62" name="正方形/長方形 261"/>
                <p:cNvSpPr/>
                <p:nvPr/>
              </p:nvSpPr>
              <p:spPr>
                <a:xfrm>
                  <a:off x="8258246" y="917114"/>
                  <a:ext cx="1454612" cy="639678"/>
                </a:xfrm>
                <a:prstGeom prst="rect">
                  <a:avLst/>
                </a:prstGeom>
                <a:pattFill prst="wdUpDiag">
                  <a:fgClr>
                    <a:schemeClr val="accent1"/>
                  </a:fgClr>
                  <a:bgClr>
                    <a:schemeClr val="bg1"/>
                  </a:bgClr>
                </a:pattFill>
                <a:ln w="19050">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63" name="直線コネクタ 262"/>
                <p:cNvCxnSpPr/>
                <p:nvPr/>
              </p:nvCxnSpPr>
              <p:spPr>
                <a:xfrm flipV="1">
                  <a:off x="8267779" y="6381330"/>
                  <a:ext cx="0" cy="12933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64" name="テキスト ボックス 263"/>
                <p:cNvSpPr txBox="1"/>
                <p:nvPr/>
              </p:nvSpPr>
              <p:spPr>
                <a:xfrm>
                  <a:off x="37739" y="2196475"/>
                  <a:ext cx="739533" cy="869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48</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65" name="テキスト ボックス 264"/>
                <p:cNvSpPr txBox="1"/>
                <p:nvPr/>
              </p:nvSpPr>
              <p:spPr>
                <a:xfrm>
                  <a:off x="37739" y="3089013"/>
                  <a:ext cx="739533" cy="869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38</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66" name="直線コネクタ 265"/>
                <p:cNvCxnSpPr/>
                <p:nvPr/>
              </p:nvCxnSpPr>
              <p:spPr>
                <a:xfrm>
                  <a:off x="8768154" y="844116"/>
                  <a:ext cx="226932" cy="385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8251840" y="922634"/>
                  <a:ext cx="3202" cy="2218339"/>
                </a:xfrm>
                <a:prstGeom prst="line">
                  <a:avLst/>
                </a:prstGeom>
              </p:spPr>
              <p:style>
                <a:lnRef idx="1">
                  <a:schemeClr val="accent1"/>
                </a:lnRef>
                <a:fillRef idx="0">
                  <a:schemeClr val="accent1"/>
                </a:fillRef>
                <a:effectRef idx="0">
                  <a:schemeClr val="accent1"/>
                </a:effectRef>
                <a:fontRef idx="minor">
                  <a:schemeClr val="tx1"/>
                </a:fontRef>
              </p:style>
            </p:cxnSp>
            <p:sp>
              <p:nvSpPr>
                <p:cNvPr id="268" name="正方形/長方形 267"/>
                <p:cNvSpPr/>
                <p:nvPr/>
              </p:nvSpPr>
              <p:spPr>
                <a:xfrm>
                  <a:off x="8251841" y="3140970"/>
                  <a:ext cx="743247" cy="2184504"/>
                </a:xfrm>
                <a:prstGeom prst="rect">
                  <a:avLst/>
                </a:prstGeom>
                <a:gradFill>
                  <a:gsLst>
                    <a:gs pos="0">
                      <a:schemeClr val="accent5">
                        <a:tint val="50000"/>
                        <a:satMod val="300000"/>
                      </a:schemeClr>
                    </a:gs>
                    <a:gs pos="12000">
                      <a:schemeClr val="accent5">
                        <a:tint val="37000"/>
                        <a:satMod val="300000"/>
                      </a:schemeClr>
                    </a:gs>
                    <a:gs pos="100000">
                      <a:schemeClr val="accent5">
                        <a:tint val="15000"/>
                        <a:satMod val="350000"/>
                      </a:schemeClr>
                    </a:gs>
                  </a:gsLst>
                  <a:lin ang="16200000" scaled="1"/>
                </a:gradFill>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269" name="直線コネクタ 268"/>
                <p:cNvCxnSpPr/>
                <p:nvPr/>
              </p:nvCxnSpPr>
              <p:spPr>
                <a:xfrm flipV="1">
                  <a:off x="8076384" y="3573021"/>
                  <a:ext cx="370673" cy="21050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70" name="テキスト ボックス 269"/>
                <p:cNvSpPr txBox="1"/>
                <p:nvPr/>
              </p:nvSpPr>
              <p:spPr>
                <a:xfrm>
                  <a:off x="8768153" y="4248289"/>
                  <a:ext cx="1080312" cy="869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58</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71" name="直線矢印コネクタ 270"/>
                <p:cNvCxnSpPr/>
                <p:nvPr/>
              </p:nvCxnSpPr>
              <p:spPr>
                <a:xfrm>
                  <a:off x="9668109" y="1613486"/>
                  <a:ext cx="0" cy="4773605"/>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2" name="テキスト ボックス 271"/>
                <p:cNvSpPr txBox="1"/>
                <p:nvPr/>
              </p:nvSpPr>
              <p:spPr>
                <a:xfrm>
                  <a:off x="6708526" y="1637110"/>
                  <a:ext cx="1246304" cy="637782"/>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10</a:t>
                  </a:r>
                  <a:r>
                    <a:rPr kumimoji="1" lang="ja-JP" altLang="en-US"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万円</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負担</a:t>
                  </a:r>
                  <a:endParaRPr kumimoji="1" lang="en-US" altLang="ja-JP"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3" name="テキスト ボックス 272"/>
                <p:cNvSpPr txBox="1"/>
                <p:nvPr/>
              </p:nvSpPr>
              <p:spPr>
                <a:xfrm>
                  <a:off x="8440114" y="1916227"/>
                  <a:ext cx="1227994" cy="637782"/>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sp>
            <p:nvSpPr>
              <p:cNvPr id="226" name="テキスト ボックス 225"/>
              <p:cNvSpPr txBox="1"/>
              <p:nvPr/>
            </p:nvSpPr>
            <p:spPr>
              <a:xfrm>
                <a:off x="3509690" y="3530427"/>
                <a:ext cx="896428" cy="202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キャップ制なし</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8" name="テキスト ボックス 217"/>
            <p:cNvSpPr txBox="1"/>
            <p:nvPr/>
          </p:nvSpPr>
          <p:spPr>
            <a:xfrm>
              <a:off x="1054043" y="6481743"/>
              <a:ext cx="417724"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250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20" name="テキスト ボックス 219"/>
            <p:cNvSpPr txBox="1"/>
            <p:nvPr/>
          </p:nvSpPr>
          <p:spPr>
            <a:xfrm>
              <a:off x="262435" y="6482809"/>
              <a:ext cx="725205"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年収</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21" name="テキスト ボックス 220"/>
            <p:cNvSpPr txBox="1"/>
            <p:nvPr/>
          </p:nvSpPr>
          <p:spPr>
            <a:xfrm>
              <a:off x="1697844" y="6481743"/>
              <a:ext cx="417724"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350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22" name="テキスト ボックス 221"/>
            <p:cNvSpPr txBox="1"/>
            <p:nvPr/>
          </p:nvSpPr>
          <p:spPr>
            <a:xfrm>
              <a:off x="4035855" y="6478911"/>
              <a:ext cx="464137"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910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23" name="テキスト ボックス 222"/>
            <p:cNvSpPr txBox="1"/>
            <p:nvPr/>
          </p:nvSpPr>
          <p:spPr>
            <a:xfrm>
              <a:off x="3730897" y="6478911"/>
              <a:ext cx="417724"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800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24" name="テキスト ボックス 223"/>
            <p:cNvSpPr txBox="1"/>
            <p:nvPr/>
          </p:nvSpPr>
          <p:spPr>
            <a:xfrm>
              <a:off x="2782140" y="6481743"/>
              <a:ext cx="556966"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590</a:t>
              </a:r>
            </a:p>
          </p:txBody>
        </p:sp>
      </p:grpSp>
      <p:grpSp>
        <p:nvGrpSpPr>
          <p:cNvPr id="274" name="グループ化 273"/>
          <p:cNvGrpSpPr/>
          <p:nvPr/>
        </p:nvGrpSpPr>
        <p:grpSpPr>
          <a:xfrm>
            <a:off x="4313238" y="1266179"/>
            <a:ext cx="4794900" cy="3337189"/>
            <a:chOff x="4644008" y="3335490"/>
            <a:chExt cx="4320480" cy="3337189"/>
          </a:xfrm>
        </p:grpSpPr>
        <p:grpSp>
          <p:nvGrpSpPr>
            <p:cNvPr id="275" name="グループ化 274"/>
            <p:cNvGrpSpPr/>
            <p:nvPr/>
          </p:nvGrpSpPr>
          <p:grpSpPr>
            <a:xfrm>
              <a:off x="4644008" y="3357572"/>
              <a:ext cx="4320480" cy="3315107"/>
              <a:chOff x="-39904" y="412801"/>
              <a:chExt cx="9761754" cy="6306362"/>
            </a:xfrm>
          </p:grpSpPr>
          <p:sp>
            <p:nvSpPr>
              <p:cNvPr id="277" name="テキスト ボックス 276"/>
              <p:cNvSpPr txBox="1"/>
              <p:nvPr/>
            </p:nvSpPr>
            <p:spPr>
              <a:xfrm>
                <a:off x="1749751" y="6307292"/>
                <a:ext cx="943812"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250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78" name="テキスト ボックス 277"/>
              <p:cNvSpPr txBox="1"/>
              <p:nvPr/>
            </p:nvSpPr>
            <p:spPr>
              <a:xfrm>
                <a:off x="-38819" y="6309322"/>
                <a:ext cx="1626869"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年収</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79" name="テキスト ボックス 278"/>
              <p:cNvSpPr txBox="1"/>
              <p:nvPr/>
            </p:nvSpPr>
            <p:spPr>
              <a:xfrm>
                <a:off x="3204364" y="6307293"/>
                <a:ext cx="943812"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350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80" name="テキスト ボックス 279"/>
              <p:cNvSpPr txBox="1"/>
              <p:nvPr/>
            </p:nvSpPr>
            <p:spPr>
              <a:xfrm>
                <a:off x="8486899" y="6301905"/>
                <a:ext cx="1048678"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910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81" name="テキスト ボックス 280"/>
              <p:cNvSpPr txBox="1"/>
              <p:nvPr/>
            </p:nvSpPr>
            <p:spPr>
              <a:xfrm>
                <a:off x="37740" y="1242806"/>
                <a:ext cx="739537" cy="878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58</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82" name="テキスト ボックス 281"/>
              <p:cNvSpPr txBox="1"/>
              <p:nvPr/>
            </p:nvSpPr>
            <p:spPr>
              <a:xfrm>
                <a:off x="-39904" y="412801"/>
                <a:ext cx="1550311" cy="4098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授業料</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83" name="テキスト ボックス 282"/>
              <p:cNvSpPr txBox="1"/>
              <p:nvPr/>
            </p:nvSpPr>
            <p:spPr>
              <a:xfrm>
                <a:off x="7797873" y="6301905"/>
                <a:ext cx="943812"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800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84" name="テキスト ボックス 283"/>
              <p:cNvSpPr txBox="1"/>
              <p:nvPr/>
            </p:nvSpPr>
            <p:spPr>
              <a:xfrm>
                <a:off x="5654238" y="6307293"/>
                <a:ext cx="1258417"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590</a:t>
                </a:r>
              </a:p>
            </p:txBody>
          </p:sp>
          <p:sp>
            <p:nvSpPr>
              <p:cNvPr id="285" name="テキスト ボックス 284"/>
              <p:cNvSpPr txBox="1"/>
              <p:nvPr/>
            </p:nvSpPr>
            <p:spPr>
              <a:xfrm>
                <a:off x="37740" y="2743940"/>
                <a:ext cx="739537" cy="878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8</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nvGrpSpPr>
              <p:cNvPr id="286" name="グループ化 285"/>
              <p:cNvGrpSpPr/>
              <p:nvPr/>
            </p:nvGrpSpPr>
            <p:grpSpPr>
              <a:xfrm>
                <a:off x="589771" y="548680"/>
                <a:ext cx="9132079" cy="5851973"/>
                <a:chOff x="589771" y="548680"/>
                <a:chExt cx="9132079" cy="5851973"/>
              </a:xfrm>
            </p:grpSpPr>
            <p:sp>
              <p:nvSpPr>
                <p:cNvPr id="287" name="正方形/長方形 286"/>
                <p:cNvSpPr/>
                <p:nvPr/>
              </p:nvSpPr>
              <p:spPr>
                <a:xfrm>
                  <a:off x="3729113" y="741621"/>
                  <a:ext cx="5971563" cy="547812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8" name="正方形/長方形 287"/>
                <p:cNvSpPr/>
                <p:nvPr/>
              </p:nvSpPr>
              <p:spPr>
                <a:xfrm>
                  <a:off x="803326" y="2943989"/>
                  <a:ext cx="5435654" cy="3256330"/>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9" name="正方形/長方形 288"/>
                <p:cNvSpPr/>
                <p:nvPr/>
              </p:nvSpPr>
              <p:spPr>
                <a:xfrm>
                  <a:off x="803326" y="1389177"/>
                  <a:ext cx="5435654" cy="4811142"/>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0" name="正方形/長方形 289"/>
                <p:cNvSpPr/>
                <p:nvPr/>
              </p:nvSpPr>
              <p:spPr>
                <a:xfrm>
                  <a:off x="803326" y="722195"/>
                  <a:ext cx="7448515" cy="653588"/>
                </a:xfrm>
                <a:prstGeom prst="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キ　ャ　ッ　プ　制</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91" name="直線コネクタ 290"/>
                <p:cNvCxnSpPr/>
                <p:nvPr/>
              </p:nvCxnSpPr>
              <p:spPr>
                <a:xfrm flipV="1">
                  <a:off x="2238796" y="1389177"/>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292" name="直線コネクタ 291"/>
                <p:cNvCxnSpPr/>
                <p:nvPr/>
              </p:nvCxnSpPr>
              <p:spPr>
                <a:xfrm flipV="1">
                  <a:off x="3674268" y="1375783"/>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293" name="直線コネクタ 292"/>
                <p:cNvCxnSpPr/>
                <p:nvPr/>
              </p:nvCxnSpPr>
              <p:spPr>
                <a:xfrm flipV="1">
                  <a:off x="8995084" y="5156203"/>
                  <a:ext cx="0" cy="116544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94" name="テキスト ボックス 293"/>
                <p:cNvSpPr txBox="1"/>
                <p:nvPr/>
              </p:nvSpPr>
              <p:spPr>
                <a:xfrm>
                  <a:off x="711473" y="1519802"/>
                  <a:ext cx="1649028"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(283,000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95" name="テキスト ボックス 294"/>
                <p:cNvSpPr txBox="1"/>
                <p:nvPr/>
              </p:nvSpPr>
              <p:spPr>
                <a:xfrm>
                  <a:off x="2137887" y="1519802"/>
                  <a:ext cx="1649407"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(342,400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96" name="テキスト ボックス 295"/>
                <p:cNvSpPr txBox="1"/>
                <p:nvPr/>
              </p:nvSpPr>
              <p:spPr>
                <a:xfrm>
                  <a:off x="4004514" y="1537140"/>
                  <a:ext cx="2052377"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(401,800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297" name="直線コネクタ 296"/>
                <p:cNvCxnSpPr/>
                <p:nvPr/>
              </p:nvCxnSpPr>
              <p:spPr>
                <a:xfrm>
                  <a:off x="777273" y="1375789"/>
                  <a:ext cx="8944577" cy="21565"/>
                </a:xfrm>
                <a:prstGeom prst="line">
                  <a:avLst/>
                </a:prstGeom>
              </p:spPr>
              <p:style>
                <a:lnRef idx="1">
                  <a:schemeClr val="accent1"/>
                </a:lnRef>
                <a:fillRef idx="0">
                  <a:schemeClr val="accent1"/>
                </a:fillRef>
                <a:effectRef idx="0">
                  <a:schemeClr val="accent1"/>
                </a:effectRef>
                <a:fontRef idx="minor">
                  <a:schemeClr val="tx1"/>
                </a:fontRef>
              </p:style>
            </p:cxnSp>
            <p:sp>
              <p:nvSpPr>
                <p:cNvPr id="298" name="正方形/長方形 297"/>
                <p:cNvSpPr/>
                <p:nvPr/>
              </p:nvSpPr>
              <p:spPr>
                <a:xfrm>
                  <a:off x="6238978" y="2959960"/>
                  <a:ext cx="2028800" cy="2224500"/>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9" name="テキスト ボックス 298"/>
                <p:cNvSpPr txBox="1"/>
                <p:nvPr/>
              </p:nvSpPr>
              <p:spPr>
                <a:xfrm>
                  <a:off x="6398572" y="3115015"/>
                  <a:ext cx="1802852"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(261,200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300" name="直線矢印コネクタ 299"/>
                <p:cNvCxnSpPr/>
                <p:nvPr/>
              </p:nvCxnSpPr>
              <p:spPr>
                <a:xfrm>
                  <a:off x="6698329" y="1410748"/>
                  <a:ext cx="0" cy="1533247"/>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1" name="テキスト ボックス 300"/>
                <p:cNvSpPr txBox="1"/>
                <p:nvPr/>
              </p:nvSpPr>
              <p:spPr>
                <a:xfrm>
                  <a:off x="6315537" y="1554059"/>
                  <a:ext cx="1837403" cy="6440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302" name="正方形/長方形 301"/>
                <p:cNvSpPr/>
                <p:nvPr/>
              </p:nvSpPr>
              <p:spPr>
                <a:xfrm>
                  <a:off x="8258246" y="736105"/>
                  <a:ext cx="1454612" cy="639678"/>
                </a:xfrm>
                <a:prstGeom prst="rect">
                  <a:avLst/>
                </a:prstGeom>
                <a:pattFill prst="wdUpDiag">
                  <a:fgClr>
                    <a:schemeClr val="accent1"/>
                  </a:fgClr>
                  <a:bgClr>
                    <a:schemeClr val="bg1"/>
                  </a:bgClr>
                </a:patt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303" name="直線コネクタ 302"/>
                <p:cNvCxnSpPr/>
                <p:nvPr/>
              </p:nvCxnSpPr>
              <p:spPr>
                <a:xfrm>
                  <a:off x="8251840" y="741625"/>
                  <a:ext cx="3202" cy="2218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直線コネクタ 303"/>
                <p:cNvCxnSpPr>
                  <a:stCxn id="283" idx="0"/>
                </p:cNvCxnSpPr>
                <p:nvPr/>
              </p:nvCxnSpPr>
              <p:spPr>
                <a:xfrm flipH="1" flipV="1">
                  <a:off x="8251839" y="2943989"/>
                  <a:ext cx="17940" cy="3357915"/>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305" name="正方形/長方形 304"/>
                <p:cNvSpPr/>
                <p:nvPr/>
              </p:nvSpPr>
              <p:spPr>
                <a:xfrm>
                  <a:off x="803326" y="5156203"/>
                  <a:ext cx="8191760" cy="1044116"/>
                </a:xfrm>
                <a:prstGeom prst="rect">
                  <a:avLst/>
                </a:prstGeom>
                <a:solidFill>
                  <a:srgbClr val="00B05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6" name="テキスト ボックス 305"/>
                <p:cNvSpPr txBox="1"/>
                <p:nvPr/>
              </p:nvSpPr>
              <p:spPr>
                <a:xfrm>
                  <a:off x="6769298" y="5401392"/>
                  <a:ext cx="1813681"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118,800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07" name="正方形/長方形 306"/>
                <p:cNvSpPr/>
                <p:nvPr/>
              </p:nvSpPr>
              <p:spPr>
                <a:xfrm>
                  <a:off x="803326" y="4697443"/>
                  <a:ext cx="5435654" cy="1502876"/>
                </a:xfrm>
                <a:prstGeom prst="rect">
                  <a:avLst/>
                </a:prstGeom>
                <a:solidFill>
                  <a:srgbClr val="00B05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8" name="正方形/長方形 307"/>
                <p:cNvSpPr/>
                <p:nvPr/>
              </p:nvSpPr>
              <p:spPr>
                <a:xfrm>
                  <a:off x="803326" y="4112087"/>
                  <a:ext cx="2870944" cy="2088232"/>
                </a:xfrm>
                <a:prstGeom prst="rect">
                  <a:avLst/>
                </a:prstGeom>
                <a:solidFill>
                  <a:srgbClr val="00B05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9" name="正方形/長方形 308"/>
                <p:cNvSpPr/>
                <p:nvPr/>
              </p:nvSpPr>
              <p:spPr>
                <a:xfrm>
                  <a:off x="803324" y="3392008"/>
                  <a:ext cx="1435472" cy="2808312"/>
                </a:xfrm>
                <a:prstGeom prst="rect">
                  <a:avLst/>
                </a:prstGeom>
                <a:solidFill>
                  <a:srgbClr val="00B05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0" name="テキスト ボックス 309"/>
                <p:cNvSpPr txBox="1"/>
                <p:nvPr/>
              </p:nvSpPr>
              <p:spPr>
                <a:xfrm>
                  <a:off x="962412" y="3536025"/>
                  <a:ext cx="1117296"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2.5</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倍</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11" name="テキスト ボックス 310"/>
                <p:cNvSpPr txBox="1"/>
                <p:nvPr/>
              </p:nvSpPr>
              <p:spPr>
                <a:xfrm>
                  <a:off x="2411053" y="4318820"/>
                  <a:ext cx="1117296"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倍</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12" name="テキスト ボックス 311"/>
                <p:cNvSpPr txBox="1"/>
                <p:nvPr/>
              </p:nvSpPr>
              <p:spPr>
                <a:xfrm>
                  <a:off x="4401576" y="4822875"/>
                  <a:ext cx="1117296"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1.5</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倍</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13" name="テキスト ボックス 312"/>
                <p:cNvSpPr txBox="1"/>
                <p:nvPr/>
              </p:nvSpPr>
              <p:spPr>
                <a:xfrm>
                  <a:off x="2041399" y="4771199"/>
                  <a:ext cx="1813681"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237,600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14" name="テキスト ボックス 313"/>
                <p:cNvSpPr txBox="1"/>
                <p:nvPr/>
              </p:nvSpPr>
              <p:spPr>
                <a:xfrm>
                  <a:off x="589771" y="3968076"/>
                  <a:ext cx="1813681"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297,000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15" name="テキスト ボックス 314"/>
                <p:cNvSpPr txBox="1"/>
                <p:nvPr/>
              </p:nvSpPr>
              <p:spPr>
                <a:xfrm>
                  <a:off x="1588050" y="5677100"/>
                  <a:ext cx="4172437" cy="40984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Meiryo UI" pitchFamily="50" charset="-128"/>
                      <a:ea typeface="Meiryo UI" pitchFamily="50" charset="-128"/>
                      <a:cs typeface="Meiryo UI" pitchFamily="50" charset="-128"/>
                    </a:rPr>
                    <a:t>国の就学支援金</a:t>
                  </a:r>
                  <a:endPar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316" name="テキスト ボックス 315"/>
                <p:cNvSpPr txBox="1"/>
                <p:nvPr/>
              </p:nvSpPr>
              <p:spPr>
                <a:xfrm>
                  <a:off x="4031923" y="5192214"/>
                  <a:ext cx="1813681"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178,200</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円</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317" name="直線コネクタ 316"/>
                <p:cNvCxnSpPr/>
                <p:nvPr/>
              </p:nvCxnSpPr>
              <p:spPr>
                <a:xfrm flipV="1">
                  <a:off x="8267779" y="6200321"/>
                  <a:ext cx="0" cy="12933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318" name="直線コネクタ 317"/>
                <p:cNvCxnSpPr/>
                <p:nvPr/>
              </p:nvCxnSpPr>
              <p:spPr>
                <a:xfrm flipH="1" flipV="1">
                  <a:off x="6238980" y="1455933"/>
                  <a:ext cx="2" cy="494472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319" name="テキスト ボックス 318"/>
                <p:cNvSpPr txBox="1"/>
                <p:nvPr/>
              </p:nvSpPr>
              <p:spPr>
                <a:xfrm>
                  <a:off x="1544938" y="2743937"/>
                  <a:ext cx="3981042" cy="4098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府の授業料支援補助金</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320" name="直線コネクタ 319"/>
                <p:cNvCxnSpPr/>
                <p:nvPr/>
              </p:nvCxnSpPr>
              <p:spPr>
                <a:xfrm>
                  <a:off x="8897364" y="548680"/>
                  <a:ext cx="226932" cy="385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直線矢印コネクタ 320"/>
                <p:cNvCxnSpPr/>
                <p:nvPr/>
              </p:nvCxnSpPr>
              <p:spPr>
                <a:xfrm>
                  <a:off x="8466126" y="1426713"/>
                  <a:ext cx="0" cy="3729490"/>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2" name="テキスト ボックス 321"/>
                <p:cNvSpPr txBox="1"/>
                <p:nvPr/>
              </p:nvSpPr>
              <p:spPr>
                <a:xfrm>
                  <a:off x="8609688" y="1537140"/>
                  <a:ext cx="802283" cy="8782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46</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323" name="直線矢印コネクタ 322"/>
                <p:cNvCxnSpPr/>
                <p:nvPr/>
              </p:nvCxnSpPr>
              <p:spPr>
                <a:xfrm>
                  <a:off x="9623297" y="1426713"/>
                  <a:ext cx="0" cy="4793032"/>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4" name="テキスト ボックス 323"/>
                <p:cNvSpPr txBox="1"/>
                <p:nvPr/>
              </p:nvSpPr>
              <p:spPr>
                <a:xfrm>
                  <a:off x="8823923" y="4105354"/>
                  <a:ext cx="776083" cy="13466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58</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万円</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grpSp>
        </p:grpSp>
        <p:sp>
          <p:nvSpPr>
            <p:cNvPr id="276" name="テキスト ボックス 275"/>
            <p:cNvSpPr txBox="1"/>
            <p:nvPr/>
          </p:nvSpPr>
          <p:spPr>
            <a:xfrm>
              <a:off x="7924044" y="3335490"/>
              <a:ext cx="8964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キャップ制なし</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7" name="テキスト ボックス 126"/>
          <p:cNvSpPr txBox="1"/>
          <p:nvPr/>
        </p:nvSpPr>
        <p:spPr>
          <a:xfrm>
            <a:off x="451711" y="2916125"/>
            <a:ext cx="49198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2.5</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倍</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25</a:t>
            </a:fld>
            <a:endParaRPr lang="ja-JP" altLang="en-US"/>
          </a:p>
        </p:txBody>
      </p:sp>
    </p:spTree>
    <p:extLst>
      <p:ext uri="{BB962C8B-B14F-4D97-AF65-F5344CB8AC3E}">
        <p14:creationId xmlns:p14="http://schemas.microsoft.com/office/powerpoint/2010/main" val="1297384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4094738391"/>
              </p:ext>
            </p:extLst>
          </p:nvPr>
        </p:nvGraphicFramePr>
        <p:xfrm>
          <a:off x="341784" y="1732166"/>
          <a:ext cx="8478688" cy="4881768"/>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2826060" y="1486771"/>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公立</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6749978" y="1486771"/>
            <a:ext cx="1584176"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私立</a:t>
            </a:r>
          </a:p>
        </p:txBody>
      </p:sp>
      <p:cxnSp>
        <p:nvCxnSpPr>
          <p:cNvPr id="6" name="直線コネクタ 5"/>
          <p:cNvCxnSpPr/>
          <p:nvPr/>
        </p:nvCxnSpPr>
        <p:spPr>
          <a:xfrm>
            <a:off x="270457" y="3119218"/>
            <a:ext cx="8261543" cy="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522475" y="2906369"/>
            <a:ext cx="720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私学無償化ｽﾀｰﾄ</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322389" y="1662916"/>
            <a:ext cx="64807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（年度）</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9" name="直線コネクタ 8"/>
          <p:cNvCxnSpPr/>
          <p:nvPr/>
        </p:nvCxnSpPr>
        <p:spPr>
          <a:xfrm>
            <a:off x="6266394" y="1774809"/>
            <a:ext cx="0" cy="457909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左矢印 9"/>
          <p:cNvSpPr/>
          <p:nvPr/>
        </p:nvSpPr>
        <p:spPr>
          <a:xfrm>
            <a:off x="8282508" y="2908379"/>
            <a:ext cx="288472" cy="360000"/>
          </a:xfrm>
          <a:prstGeom prst="leftArrow">
            <a:avLst>
              <a:gd name="adj1" fmla="val 50000"/>
              <a:gd name="adj2" fmla="val 56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5" name="直線コネクタ 1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70159" y="820696"/>
            <a:ext cx="8489087"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＜改革の結果②＞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・私立高校への入学者の割合が増加。公立・私立高校間の生徒流動化が実現し、学校間の切磋琢磨の環境が整備された。</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私立高校授業料無償化の拡充（大阪府）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高校①</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ー 10"/>
          <p:cNvSpPr>
            <a:spLocks noGrp="1"/>
          </p:cNvSpPr>
          <p:nvPr>
            <p:ph type="sldNum" sz="quarter" idx="12"/>
          </p:nvPr>
        </p:nvSpPr>
        <p:spPr/>
        <p:txBody>
          <a:bodyPr/>
          <a:lstStyle/>
          <a:p>
            <a:fld id="{138CA411-231B-42B9-AF63-97A64194AA60}" type="slidenum">
              <a:rPr lang="ja-JP" altLang="en-US" smtClean="0"/>
              <a:pPr/>
              <a:t>26</a:t>
            </a:fld>
            <a:endParaRPr lang="ja-JP" altLang="en-US"/>
          </a:p>
        </p:txBody>
      </p:sp>
    </p:spTree>
    <p:extLst>
      <p:ext uri="{BB962C8B-B14F-4D97-AF65-F5344CB8AC3E}">
        <p14:creationId xmlns:p14="http://schemas.microsoft.com/office/powerpoint/2010/main" val="2725786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府立高校の特色づくり（大阪府）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高校②</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370159" y="2112263"/>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03122" y="2387600"/>
            <a:ext cx="8489087" cy="4434108"/>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グローバルリーダーズハイスクールの設置</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年４月</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、これからのグローバル社会をリードする人材を育成するため、</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府立</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高校</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１０校</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をグローバルリーダーズハイスクール</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(GLHS)</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とし、文系・理系ともに対応した進学指導に特色を置いた</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文理学科」を</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設置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し、生徒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の海外派遣研修や課題研究</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活動</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文理学科に対する高いニーズから、普通科の募集を停止し、　文理学科のみの募集とした。</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北野</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、豊中、茨木、大手前、四條畷、高津、天王寺、生野、三国丘、</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岸和田</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英語教育</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聞く・話す・読む・書く</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を英語圏の大学で修学できるレベルに引き上げるため、府立高校</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校において、</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ｽｰﾊﾟｰｲﾝｸﾞﾘｯｼｭﾃｨｰﾁｬｰ</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TOEFL </a:t>
            </a:r>
            <a:r>
              <a:rPr kumimoji="1" lang="en-US" altLang="ja-JP" sz="12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iBT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を扱った授業</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を実施。また、英語力の底上げのため、在籍校によらないオール大阪の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視点で、</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意欲ある生徒に対する「聞く・話す」能力の鍛錬</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を行うとともに、</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英語科教員の指導力を高めるプログラム</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642732" y="4526437"/>
            <a:ext cx="8124406" cy="524519"/>
          </a:xfrm>
          <a:prstGeom prst="roundRect">
            <a:avLst>
              <a:gd name="adj" fmla="val 7849"/>
            </a:avLst>
          </a:prstGeom>
          <a:ln>
            <a:headEnd/>
            <a:tailEnd/>
          </a:ln>
          <a:extLst/>
        </p:spPr>
        <p:style>
          <a:lnRef idx="2">
            <a:schemeClr val="accent1"/>
          </a:lnRef>
          <a:fillRef idx="1">
            <a:schemeClr val="lt1"/>
          </a:fillRef>
          <a:effectRef idx="0">
            <a:schemeClr val="accent1"/>
          </a:effectRef>
          <a:fontRef idx="minor">
            <a:schemeClr val="dk1"/>
          </a:fontRef>
        </p:style>
        <p:txBody>
          <a:bodyPr wrap="none" lIns="94640" tIns="47320" rIns="94640" bIns="47320" rtlCol="0" anchor="ct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＜取組例＞</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・合同発表会の開催　　・生徒の海外研修派遣　　・教員の授業スキルアップ研修　など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nvPr>
        </p:nvGraphicFramePr>
        <p:xfrm>
          <a:off x="736602" y="5796634"/>
          <a:ext cx="7886695" cy="899201"/>
        </p:xfrm>
        <a:graphic>
          <a:graphicData uri="http://schemas.openxmlformats.org/drawingml/2006/table">
            <a:tbl>
              <a:tblPr firstRow="1" bandRow="1">
                <a:tableStyleId>{5C22544A-7EE6-4342-B048-85BDC9FD1C3A}</a:tableStyleId>
              </a:tblPr>
              <a:tblGrid>
                <a:gridCol w="1577339">
                  <a:extLst>
                    <a:ext uri="{9D8B030D-6E8A-4147-A177-3AD203B41FA5}">
                      <a16:colId xmlns="" xmlns:a16="http://schemas.microsoft.com/office/drawing/2014/main" val="20000"/>
                    </a:ext>
                  </a:extLst>
                </a:gridCol>
                <a:gridCol w="1577339">
                  <a:extLst>
                    <a:ext uri="{9D8B030D-6E8A-4147-A177-3AD203B41FA5}">
                      <a16:colId xmlns="" xmlns:a16="http://schemas.microsoft.com/office/drawing/2014/main" val="20001"/>
                    </a:ext>
                  </a:extLst>
                </a:gridCol>
                <a:gridCol w="1577339">
                  <a:extLst>
                    <a:ext uri="{9D8B030D-6E8A-4147-A177-3AD203B41FA5}">
                      <a16:colId xmlns="" xmlns:a16="http://schemas.microsoft.com/office/drawing/2014/main" val="20002"/>
                    </a:ext>
                  </a:extLst>
                </a:gridCol>
                <a:gridCol w="1577339">
                  <a:extLst>
                    <a:ext uri="{9D8B030D-6E8A-4147-A177-3AD203B41FA5}">
                      <a16:colId xmlns="" xmlns:a16="http://schemas.microsoft.com/office/drawing/2014/main" val="20003"/>
                    </a:ext>
                  </a:extLst>
                </a:gridCol>
                <a:gridCol w="1577339">
                  <a:extLst>
                    <a:ext uri="{9D8B030D-6E8A-4147-A177-3AD203B41FA5}">
                      <a16:colId xmlns="" xmlns:a16="http://schemas.microsoft.com/office/drawing/2014/main" val="20004"/>
                    </a:ext>
                  </a:extLst>
                </a:gridCol>
              </a:tblGrid>
              <a:tr h="264119">
                <a:tc>
                  <a:txBody>
                    <a:bodyPr/>
                    <a:lstStyle/>
                    <a:p>
                      <a:pPr algn="ctr"/>
                      <a:r>
                        <a:rPr kumimoji="1" lang="en-US" altLang="ja-JP" sz="1200" dirty="0" smtClean="0"/>
                        <a:t>2014</a:t>
                      </a:r>
                      <a:endParaRPr kumimoji="1" lang="ja-JP" altLang="en-US" sz="1200" dirty="0"/>
                    </a:p>
                  </a:txBody>
                  <a:tcPr/>
                </a:tc>
                <a:tc>
                  <a:txBody>
                    <a:bodyPr/>
                    <a:lstStyle/>
                    <a:p>
                      <a:pPr algn="ctr"/>
                      <a:r>
                        <a:rPr kumimoji="1" lang="en-US" altLang="ja-JP" sz="1200" dirty="0" smtClean="0"/>
                        <a:t>2015</a:t>
                      </a:r>
                      <a:endParaRPr kumimoji="1" lang="ja-JP" altLang="en-US" sz="1200" dirty="0"/>
                    </a:p>
                  </a:txBody>
                  <a:tcPr/>
                </a:tc>
                <a:tc>
                  <a:txBody>
                    <a:bodyPr/>
                    <a:lstStyle/>
                    <a:p>
                      <a:pPr algn="ctr"/>
                      <a:r>
                        <a:rPr kumimoji="1" lang="en-US" altLang="ja-JP" sz="1200" dirty="0" smtClean="0"/>
                        <a:t>2016</a:t>
                      </a:r>
                      <a:endParaRPr kumimoji="1" lang="ja-JP" altLang="en-US" sz="1200" dirty="0"/>
                    </a:p>
                  </a:txBody>
                  <a:tcPr/>
                </a:tc>
                <a:tc>
                  <a:txBody>
                    <a:bodyPr/>
                    <a:lstStyle/>
                    <a:p>
                      <a:pPr algn="ctr"/>
                      <a:r>
                        <a:rPr kumimoji="1" lang="en-US" altLang="ja-JP" sz="1200" dirty="0" smtClean="0"/>
                        <a:t>2017</a:t>
                      </a:r>
                      <a:endParaRPr kumimoji="1" lang="ja-JP" altLang="en-US" sz="1200" dirty="0"/>
                    </a:p>
                  </a:txBody>
                  <a:tcPr/>
                </a:tc>
                <a:tc>
                  <a:txBody>
                    <a:bodyPr/>
                    <a:lstStyle/>
                    <a:p>
                      <a:pPr algn="ctr"/>
                      <a:r>
                        <a:rPr kumimoji="1" lang="en-US" altLang="ja-JP" sz="1200" dirty="0" smtClean="0"/>
                        <a:t>2018</a:t>
                      </a:r>
                      <a:endParaRPr kumimoji="1" lang="ja-JP" altLang="en-US" sz="1200" dirty="0"/>
                    </a:p>
                  </a:txBody>
                  <a:tcPr/>
                </a:tc>
                <a:extLst>
                  <a:ext uri="{0D108BD9-81ED-4DB2-BD59-A6C34878D82A}">
                    <a16:rowId xmlns="" xmlns:a16="http://schemas.microsoft.com/office/drawing/2014/main" val="10000"/>
                  </a:ext>
                </a:extLst>
              </a:tr>
              <a:tr h="624881">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 xmlns:a16="http://schemas.microsoft.com/office/drawing/2014/main" val="10001"/>
                  </a:ext>
                </a:extLst>
              </a:tr>
            </a:tbl>
          </a:graphicData>
        </a:graphic>
      </p:graphicFrame>
      <p:grpSp>
        <p:nvGrpSpPr>
          <p:cNvPr id="6" name="グループ化 5"/>
          <p:cNvGrpSpPr/>
          <p:nvPr/>
        </p:nvGrpSpPr>
        <p:grpSpPr>
          <a:xfrm>
            <a:off x="840502" y="6139533"/>
            <a:ext cx="7770098" cy="490638"/>
            <a:chOff x="840502" y="5816599"/>
            <a:chExt cx="7770098" cy="490638"/>
          </a:xfrm>
        </p:grpSpPr>
        <p:sp>
          <p:nvSpPr>
            <p:cNvPr id="17" name="正方形/長方形 16"/>
            <p:cNvSpPr/>
            <p:nvPr/>
          </p:nvSpPr>
          <p:spPr>
            <a:xfrm>
              <a:off x="840502" y="5816600"/>
              <a:ext cx="1508998" cy="215900"/>
            </a:xfrm>
            <a:prstGeom prst="rect">
              <a:avLst/>
            </a:prstGeom>
            <a:solidFill>
              <a:schemeClr val="bg1">
                <a:lumMod val="6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iBT</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導入準備</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2440375" y="5816599"/>
              <a:ext cx="6156000" cy="2159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iBT</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授業実施</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※SET</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配置</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err="1"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７校</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ホームベース 19"/>
            <p:cNvSpPr/>
            <p:nvPr/>
          </p:nvSpPr>
          <p:spPr>
            <a:xfrm>
              <a:off x="872616" y="6091237"/>
              <a:ext cx="7737984" cy="21600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生徒の海外派遣研修、教員への</a:t>
              </a:r>
              <a:r>
                <a:rPr kumimoji="1" lang="en-US" altLang="ja-JP" sz="11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iBT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研修など</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21" name="表 20"/>
          <p:cNvGraphicFramePr>
            <a:graphicFrameLocks noGrp="1"/>
          </p:cNvGraphicFramePr>
          <p:nvPr>
            <p:extLst/>
          </p:nvPr>
        </p:nvGraphicFramePr>
        <p:xfrm>
          <a:off x="642732" y="3454705"/>
          <a:ext cx="8082169" cy="1033502"/>
        </p:xfrm>
        <a:graphic>
          <a:graphicData uri="http://schemas.openxmlformats.org/drawingml/2006/table">
            <a:tbl>
              <a:tblPr firstRow="1" bandRow="1">
                <a:tableStyleId>{5C22544A-7EE6-4342-B048-85BDC9FD1C3A}</a:tableStyleId>
              </a:tblPr>
              <a:tblGrid>
                <a:gridCol w="2044863">
                  <a:extLst>
                    <a:ext uri="{9D8B030D-6E8A-4147-A177-3AD203B41FA5}">
                      <a16:colId xmlns="" xmlns:a16="http://schemas.microsoft.com/office/drawing/2014/main" val="20000"/>
                    </a:ext>
                  </a:extLst>
                </a:gridCol>
                <a:gridCol w="1130733">
                  <a:extLst>
                    <a:ext uri="{9D8B030D-6E8A-4147-A177-3AD203B41FA5}">
                      <a16:colId xmlns="" xmlns:a16="http://schemas.microsoft.com/office/drawing/2014/main" val="20001"/>
                    </a:ext>
                  </a:extLst>
                </a:gridCol>
                <a:gridCol w="1512539">
                  <a:extLst>
                    <a:ext uri="{9D8B030D-6E8A-4147-A177-3AD203B41FA5}">
                      <a16:colId xmlns="" xmlns:a16="http://schemas.microsoft.com/office/drawing/2014/main" val="20002"/>
                    </a:ext>
                  </a:extLst>
                </a:gridCol>
                <a:gridCol w="1439114">
                  <a:extLst>
                    <a:ext uri="{9D8B030D-6E8A-4147-A177-3AD203B41FA5}">
                      <a16:colId xmlns="" xmlns:a16="http://schemas.microsoft.com/office/drawing/2014/main" val="20003"/>
                    </a:ext>
                  </a:extLst>
                </a:gridCol>
                <a:gridCol w="1954920">
                  <a:extLst>
                    <a:ext uri="{9D8B030D-6E8A-4147-A177-3AD203B41FA5}">
                      <a16:colId xmlns="" xmlns:a16="http://schemas.microsoft.com/office/drawing/2014/main" val="20004"/>
                    </a:ext>
                  </a:extLst>
                </a:gridCol>
              </a:tblGrid>
              <a:tr h="297649">
                <a:tc gridSpan="2">
                  <a:txBody>
                    <a:bodyPr/>
                    <a:lstStyle/>
                    <a:p>
                      <a:pPr algn="ctr"/>
                      <a:r>
                        <a:rPr kumimoji="1" lang="en-US" altLang="ja-JP" sz="1200" dirty="0" smtClean="0"/>
                        <a:t>2011</a:t>
                      </a:r>
                      <a:r>
                        <a:rPr kumimoji="1" lang="ja-JP" altLang="en-US" sz="1200" dirty="0" smtClean="0"/>
                        <a:t>～</a:t>
                      </a:r>
                      <a:r>
                        <a:rPr kumimoji="1" lang="en-US" altLang="ja-JP" sz="1200" dirty="0" smtClean="0"/>
                        <a:t>2015</a:t>
                      </a:r>
                      <a:endParaRPr kumimoji="1" lang="ja-JP" altLang="en-US" sz="1200" dirty="0"/>
                    </a:p>
                  </a:txBody>
                  <a:tcPr/>
                </a:tc>
                <a:tc hMerge="1">
                  <a:txBody>
                    <a:bodyPr/>
                    <a:lstStyle/>
                    <a:p>
                      <a:pPr algn="ctr"/>
                      <a:endParaRPr kumimoji="1" lang="ja-JP" altLang="en-US" sz="1200" dirty="0"/>
                    </a:p>
                  </a:txBody>
                  <a:tcPr/>
                </a:tc>
                <a:tc>
                  <a:txBody>
                    <a:bodyPr/>
                    <a:lstStyle/>
                    <a:p>
                      <a:pPr algn="ctr"/>
                      <a:r>
                        <a:rPr kumimoji="1" lang="en-US" altLang="ja-JP" sz="1200" dirty="0" smtClean="0"/>
                        <a:t>2016</a:t>
                      </a:r>
                      <a:endParaRPr kumimoji="1" lang="ja-JP" altLang="en-US" sz="1200" dirty="0"/>
                    </a:p>
                  </a:txBody>
                  <a:tcPr/>
                </a:tc>
                <a:tc>
                  <a:txBody>
                    <a:bodyPr/>
                    <a:lstStyle/>
                    <a:p>
                      <a:pPr algn="ctr"/>
                      <a:r>
                        <a:rPr kumimoji="1" lang="en-US" altLang="ja-JP" sz="1200" dirty="0" smtClean="0"/>
                        <a:t>2017</a:t>
                      </a:r>
                      <a:endParaRPr kumimoji="1" lang="ja-JP" altLang="en-US" sz="1200" dirty="0"/>
                    </a:p>
                  </a:txBody>
                  <a:tcPr/>
                </a:tc>
                <a:tc>
                  <a:txBody>
                    <a:bodyPr/>
                    <a:lstStyle/>
                    <a:p>
                      <a:pPr algn="ctr"/>
                      <a:r>
                        <a:rPr kumimoji="1" lang="en-US" altLang="ja-JP" sz="1200" dirty="0" smtClean="0"/>
                        <a:t>2018</a:t>
                      </a:r>
                      <a:endParaRPr kumimoji="1" lang="ja-JP" altLang="en-US" sz="1200" dirty="0"/>
                    </a:p>
                  </a:txBody>
                  <a:tcPr/>
                </a:tc>
                <a:extLst>
                  <a:ext uri="{0D108BD9-81ED-4DB2-BD59-A6C34878D82A}">
                    <a16:rowId xmlns="" xmlns:a16="http://schemas.microsoft.com/office/drawing/2014/main" val="10000"/>
                  </a:ext>
                </a:extLst>
              </a:tr>
              <a:tr h="735853">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 xmlns:a16="http://schemas.microsoft.com/office/drawing/2014/main" val="10001"/>
                  </a:ext>
                </a:extLst>
              </a:tr>
            </a:tbl>
          </a:graphicData>
        </a:graphic>
      </p:graphicFrame>
      <p:grpSp>
        <p:nvGrpSpPr>
          <p:cNvPr id="8" name="グループ化 7"/>
          <p:cNvGrpSpPr/>
          <p:nvPr/>
        </p:nvGrpSpPr>
        <p:grpSpPr>
          <a:xfrm>
            <a:off x="736600" y="3804219"/>
            <a:ext cx="8043239" cy="680798"/>
            <a:chOff x="736600" y="3093029"/>
            <a:chExt cx="8043239" cy="680798"/>
          </a:xfrm>
        </p:grpSpPr>
        <p:sp>
          <p:nvSpPr>
            <p:cNvPr id="22" name="ホームベース 21"/>
            <p:cNvSpPr/>
            <p:nvPr/>
          </p:nvSpPr>
          <p:spPr>
            <a:xfrm>
              <a:off x="736600" y="3359730"/>
              <a:ext cx="3178175" cy="363499"/>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学科</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を普通科と併置</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p:nvPr/>
          </p:nvSpPr>
          <p:spPr>
            <a:xfrm>
              <a:off x="3914776" y="3364532"/>
              <a:ext cx="4852362" cy="196636"/>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文理学科のみの募集</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ホームベース 23"/>
            <p:cNvSpPr/>
            <p:nvPr/>
          </p:nvSpPr>
          <p:spPr>
            <a:xfrm>
              <a:off x="6850743" y="3541479"/>
              <a:ext cx="1929096" cy="23234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文理学科のみの募集</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ホームベース 25"/>
            <p:cNvSpPr/>
            <p:nvPr/>
          </p:nvSpPr>
          <p:spPr>
            <a:xfrm>
              <a:off x="736600" y="3093029"/>
              <a:ext cx="8030538" cy="2080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GLHS</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設置</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5" name="テキスト ボックス 24"/>
          <p:cNvSpPr txBox="1"/>
          <p:nvPr/>
        </p:nvSpPr>
        <p:spPr>
          <a:xfrm>
            <a:off x="384458" y="785590"/>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27" name="角丸四角形 26"/>
          <p:cNvSpPr/>
          <p:nvPr/>
        </p:nvSpPr>
        <p:spPr bwMode="auto">
          <a:xfrm>
            <a:off x="403122" y="1032932"/>
            <a:ext cx="8489087" cy="1091594"/>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・グローバル化が進展する中、次代をリードする人材を育成するため、</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校を人材育成研究開発重点校</a:t>
            </a:r>
            <a:endPar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エルハイスクール</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に指定。教育課程編成の工夫や生徒の自主学習・自主活動の支援</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を実施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(2003</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2007)</a:t>
            </a:r>
            <a:endPar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・しかしながら、</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英語力</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については、</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府立高校の生徒、英語教員ともに、全国平均を下回る状況</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高校</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年生：英検準</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級相当以上の割合→府</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30.4</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英語教員：英検準</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TOEFL iBT550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TOEIC730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点以上の割合→府</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46.0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52.8</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p>
        </p:txBody>
      </p:sp>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27</a:t>
            </a:fld>
            <a:endParaRPr lang="ja-JP" altLang="en-US"/>
          </a:p>
        </p:txBody>
      </p:sp>
    </p:spTree>
    <p:extLst>
      <p:ext uri="{BB962C8B-B14F-4D97-AF65-F5344CB8AC3E}">
        <p14:creationId xmlns:p14="http://schemas.microsoft.com/office/powerpoint/2010/main" val="2935155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府立高校の特色づくり（大阪府）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高校②</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327458" y="957591"/>
            <a:ext cx="46160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bwMode="auto">
          <a:xfrm>
            <a:off x="403122" y="1219201"/>
            <a:ext cx="8489087" cy="4731656"/>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・ＧＬＨＳ設置後、現役大学進学率が上昇。</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・英語力に</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つい</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ては、生徒・教員ともに、全国水準に近いレベルまで、英検取得率等が向上した。</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■ＧＬＨＳ</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■生徒の英語力　　　　　　　　　　　　　　　　　　　　　　　　　　■教師の英語力</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p:nvPr>
            <p:extLst>
              <p:ext uri="{D42A27DB-BD31-4B8C-83A1-F6EECF244321}">
                <p14:modId xmlns:p14="http://schemas.microsoft.com/office/powerpoint/2010/main" val="3385868114"/>
              </p:ext>
            </p:extLst>
          </p:nvPr>
        </p:nvGraphicFramePr>
        <p:xfrm>
          <a:off x="2278603" y="2185724"/>
          <a:ext cx="4210011" cy="1537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p:nvPr>
            <p:extLst>
              <p:ext uri="{D42A27DB-BD31-4B8C-83A1-F6EECF244321}">
                <p14:modId xmlns:p14="http://schemas.microsoft.com/office/powerpoint/2010/main" val="2421169386"/>
              </p:ext>
            </p:extLst>
          </p:nvPr>
        </p:nvGraphicFramePr>
        <p:xfrm>
          <a:off x="530461" y="3999839"/>
          <a:ext cx="4210011" cy="1537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extLst>
              <p:ext uri="{D42A27DB-BD31-4B8C-83A1-F6EECF244321}">
                <p14:modId xmlns:p14="http://schemas.microsoft.com/office/powerpoint/2010/main" val="2708479561"/>
              </p:ext>
            </p:extLst>
          </p:nvPr>
        </p:nvGraphicFramePr>
        <p:xfrm>
          <a:off x="4783819" y="3980178"/>
          <a:ext cx="4210011" cy="1687821"/>
        </p:xfrm>
        <a:graphic>
          <a:graphicData uri="http://schemas.openxmlformats.org/drawingml/2006/chart">
            <c:chart xmlns:c="http://schemas.openxmlformats.org/drawingml/2006/chart" xmlns:r="http://schemas.openxmlformats.org/officeDocument/2006/relationships" r:id="rId4"/>
          </a:graphicData>
        </a:graphic>
      </p:graphicFrame>
      <p:sp>
        <p:nvSpPr>
          <p:cNvPr id="18" name="テキスト ボックス 1"/>
          <p:cNvSpPr txBox="1"/>
          <p:nvPr/>
        </p:nvSpPr>
        <p:spPr>
          <a:xfrm>
            <a:off x="5048205" y="5566740"/>
            <a:ext cx="3703045" cy="181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英検準</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TOEFL iBT550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TOEIC730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点以上</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28</a:t>
            </a:fld>
            <a:endParaRPr lang="ja-JP" altLang="en-US"/>
          </a:p>
        </p:txBody>
      </p:sp>
    </p:spTree>
    <p:extLst>
      <p:ext uri="{BB962C8B-B14F-4D97-AF65-F5344CB8AC3E}">
        <p14:creationId xmlns:p14="http://schemas.microsoft.com/office/powerpoint/2010/main" val="341373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高校</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入試制度</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高校③</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384458" y="755958"/>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7" name="テキスト ボックス 6"/>
          <p:cNvSpPr txBox="1"/>
          <p:nvPr/>
        </p:nvSpPr>
        <p:spPr>
          <a:xfrm>
            <a:off x="370159" y="3170785"/>
            <a:ext cx="848908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＜改革取組み①＞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ローチャート: 組合せ 15"/>
          <p:cNvSpPr/>
          <p:nvPr/>
        </p:nvSpPr>
        <p:spPr>
          <a:xfrm>
            <a:off x="2178424" y="3127957"/>
            <a:ext cx="5056094" cy="191184"/>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0" name="角丸四角形 9"/>
          <p:cNvSpPr/>
          <p:nvPr/>
        </p:nvSpPr>
        <p:spPr bwMode="auto">
          <a:xfrm>
            <a:off x="370158" y="1003300"/>
            <a:ext cx="8489087" cy="2073729"/>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学校選択の自由</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府立</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学区制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となっており、</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生徒の住んでいる地域により選べない学校があった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。全国的には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年度の地教行法改正</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により、学区</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を設ける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規定が削除され、</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年度の東京都と和歌山県を皮切りに学区撤廃の動きが広がっていた。</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選抜</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資料等</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入試で必要な調査書を</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相対</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評価で作成</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することで、学校によって大きな違いが生じる可能性があった。また、生徒を多面的に評価する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仕組みがなかった。</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英語入試</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・中学校の学習指導要領では、英語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技能（聞く、話す、読む、書く</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）を高めるように謳われているものの、</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これまでの高校入試では、</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技能を適切に測定する方法は開発できていなかった。</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03122" y="3430665"/>
            <a:ext cx="8489087" cy="3245906"/>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学校選択の自由</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学区を撤廃し、府内全ての学校を受験可能</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とした。</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番目。</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選抜</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資料</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調査書の各評価の評定における絶対評価の導入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相対評価（集団に準拠した評価）　⇒　絶対評価（目標に準拠した評価）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絶対評価の公平性を担保する仕組み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（府内統一ルール）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公平な選抜を実施するため、各中学校がつける調査書の評定について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全体の状況に照らし適正であるかどうかを確認するために、チャレンジテストの点数を活用。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自己申告書等の活用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生徒を多面的に評価する観点から、「自己申告書」、調査書の「活動／行動の記録」を活用。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自己申告書：与えられたテーマ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中学校３年間で何を学んだか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について生徒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が記載。</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調査書の「活動／行動の記録」：校内での日常生活等教育活動全般における活動及び行動の記録</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中学校</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が記載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nvPr>
        </p:nvGraphicFramePr>
        <p:xfrm>
          <a:off x="5537288" y="4272568"/>
          <a:ext cx="3321957" cy="914400"/>
        </p:xfrm>
        <a:graphic>
          <a:graphicData uri="http://schemas.openxmlformats.org/drawingml/2006/table">
            <a:tbl>
              <a:tblPr firstRow="1">
                <a:tableStyleId>{7DF18680-E054-41AD-8BC1-D1AEF772440D}</a:tableStyleId>
              </a:tblPr>
              <a:tblGrid>
                <a:gridCol w="893082">
                  <a:extLst>
                    <a:ext uri="{9D8B030D-6E8A-4147-A177-3AD203B41FA5}">
                      <a16:colId xmlns="" xmlns:a16="http://schemas.microsoft.com/office/drawing/2014/main" val="20000"/>
                    </a:ext>
                  </a:extLst>
                </a:gridCol>
                <a:gridCol w="819150">
                  <a:extLst>
                    <a:ext uri="{9D8B030D-6E8A-4147-A177-3AD203B41FA5}">
                      <a16:colId xmlns="" xmlns:a16="http://schemas.microsoft.com/office/drawing/2014/main" val="20001"/>
                    </a:ext>
                  </a:extLst>
                </a:gridCol>
                <a:gridCol w="1609725">
                  <a:extLst>
                    <a:ext uri="{9D8B030D-6E8A-4147-A177-3AD203B41FA5}">
                      <a16:colId xmlns="" xmlns:a16="http://schemas.microsoft.com/office/drawing/2014/main" val="20002"/>
                    </a:ext>
                  </a:extLst>
                </a:gridCol>
              </a:tblGrid>
              <a:tr h="149820">
                <a:tc>
                  <a:txBody>
                    <a:bodyPr/>
                    <a:lstStyle/>
                    <a:p>
                      <a:pPr algn="ct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800" dirty="0" smtClean="0">
                          <a:latin typeface="ＭＳ Ｐゴシック" panose="020B0600070205080204" pitchFamily="50" charset="-128"/>
                          <a:ea typeface="ＭＳ Ｐゴシック" panose="020B0600070205080204" pitchFamily="50" charset="-128"/>
                        </a:rPr>
                        <a:t>絶対評価対象</a:t>
                      </a:r>
                      <a:endParaRPr kumimoji="1" lang="ja-JP" altLang="en-US" sz="8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900" dirty="0" smtClean="0">
                          <a:latin typeface="ＭＳ Ｐゴシック" panose="020B0600070205080204" pitchFamily="50" charset="-128"/>
                          <a:ea typeface="ＭＳ Ｐゴシック" panose="020B0600070205080204" pitchFamily="50" charset="-128"/>
                        </a:rPr>
                        <a:t>比率</a:t>
                      </a: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149820">
                <a:tc>
                  <a:txBody>
                    <a:bodyPr/>
                    <a:lstStyle/>
                    <a:p>
                      <a:pPr algn="l"/>
                      <a:r>
                        <a:rPr kumimoji="1" lang="en-US" altLang="ja-JP" sz="9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年度選抜</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smtClean="0">
                          <a:latin typeface="ＭＳ Ｐゴシック" panose="020B0600070205080204" pitchFamily="50" charset="-128"/>
                          <a:ea typeface="ＭＳ Ｐゴシック" panose="020B0600070205080204" pitchFamily="50" charset="-128"/>
                        </a:rPr>
                        <a:t>3</a:t>
                      </a:r>
                      <a:r>
                        <a:rPr kumimoji="1" lang="ja-JP" altLang="en-US" sz="900" dirty="0" smtClean="0">
                          <a:latin typeface="ＭＳ Ｐゴシック" panose="020B0600070205080204" pitchFamily="50" charset="-128"/>
                          <a:ea typeface="ＭＳ Ｐゴシック" panose="020B0600070205080204" pitchFamily="50" charset="-128"/>
                        </a:rPr>
                        <a:t>年生</a:t>
                      </a: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smtClean="0">
                          <a:latin typeface="ＭＳ Ｐゴシック" panose="020B0600070205080204" pitchFamily="50" charset="-128"/>
                          <a:ea typeface="ＭＳ Ｐゴシック" panose="020B0600070205080204" pitchFamily="50" charset="-128"/>
                        </a:rPr>
                        <a:t>3</a:t>
                      </a:r>
                      <a:r>
                        <a:rPr kumimoji="1" lang="ja-JP" altLang="en-US" sz="900" dirty="0" smtClean="0">
                          <a:latin typeface="ＭＳ Ｐゴシック" panose="020B0600070205080204" pitchFamily="50" charset="-128"/>
                          <a:ea typeface="ＭＳ Ｐゴシック" panose="020B0600070205080204" pitchFamily="50" charset="-128"/>
                        </a:rPr>
                        <a:t>年生＝１</a:t>
                      </a: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49820">
                <a:tc>
                  <a:txBody>
                    <a:bodyPr/>
                    <a:lstStyle/>
                    <a:p>
                      <a:pPr algn="l"/>
                      <a:r>
                        <a:rPr kumimoji="1" lang="en-US" altLang="ja-JP" sz="9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年度選抜</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smtClean="0">
                          <a:latin typeface="ＭＳ Ｐゴシック" panose="020B0600070205080204" pitchFamily="50" charset="-128"/>
                          <a:ea typeface="ＭＳ Ｐゴシック" panose="020B0600070205080204" pitchFamily="50" charset="-128"/>
                        </a:rPr>
                        <a:t>2</a:t>
                      </a:r>
                      <a:r>
                        <a:rPr kumimoji="1" lang="ja-JP" altLang="en-US" sz="900" dirty="0" err="1" smtClean="0">
                          <a:latin typeface="ＭＳ Ｐゴシック" panose="020B0600070205080204" pitchFamily="50" charset="-128"/>
                          <a:ea typeface="ＭＳ Ｐゴシック" panose="020B0600070205080204" pitchFamily="50" charset="-128"/>
                        </a:rPr>
                        <a:t>、</a:t>
                      </a:r>
                      <a:r>
                        <a:rPr kumimoji="1" lang="en-US" altLang="ja-JP" sz="900" dirty="0" smtClean="0">
                          <a:latin typeface="ＭＳ Ｐゴシック" panose="020B0600070205080204" pitchFamily="50" charset="-128"/>
                          <a:ea typeface="ＭＳ Ｐゴシック" panose="020B0600070205080204" pitchFamily="50" charset="-128"/>
                        </a:rPr>
                        <a:t>3</a:t>
                      </a:r>
                      <a:r>
                        <a:rPr kumimoji="1" lang="ja-JP" altLang="en-US" sz="900" dirty="0" smtClean="0">
                          <a:latin typeface="ＭＳ Ｐゴシック" panose="020B0600070205080204" pitchFamily="50" charset="-128"/>
                          <a:ea typeface="ＭＳ Ｐゴシック" panose="020B0600070205080204" pitchFamily="50" charset="-128"/>
                        </a:rPr>
                        <a:t>年生</a:t>
                      </a: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smtClean="0">
                          <a:latin typeface="ＭＳ Ｐゴシック" panose="020B0600070205080204" pitchFamily="50" charset="-128"/>
                          <a:ea typeface="ＭＳ Ｐゴシック" panose="020B0600070205080204" pitchFamily="50" charset="-128"/>
                        </a:rPr>
                        <a:t>2</a:t>
                      </a:r>
                      <a:r>
                        <a:rPr kumimoji="1" lang="ja-JP" altLang="en-US" sz="900" dirty="0" smtClean="0">
                          <a:latin typeface="ＭＳ Ｐゴシック" panose="020B0600070205080204" pitchFamily="50" charset="-128"/>
                          <a:ea typeface="ＭＳ Ｐゴシック" panose="020B0600070205080204" pitchFamily="50" charset="-128"/>
                        </a:rPr>
                        <a:t>年生：</a:t>
                      </a:r>
                      <a:r>
                        <a:rPr kumimoji="1" lang="en-US" altLang="ja-JP" sz="900" dirty="0" smtClean="0">
                          <a:latin typeface="ＭＳ Ｐゴシック" panose="020B0600070205080204" pitchFamily="50" charset="-128"/>
                          <a:ea typeface="ＭＳ Ｐゴシック" panose="020B0600070205080204" pitchFamily="50" charset="-128"/>
                        </a:rPr>
                        <a:t>3</a:t>
                      </a:r>
                      <a:r>
                        <a:rPr kumimoji="1" lang="ja-JP" altLang="en-US" sz="900" dirty="0" smtClean="0">
                          <a:latin typeface="ＭＳ Ｐゴシック" panose="020B0600070205080204" pitchFamily="50" charset="-128"/>
                          <a:ea typeface="ＭＳ Ｐゴシック" panose="020B0600070205080204" pitchFamily="50" charset="-128"/>
                        </a:rPr>
                        <a:t>年生＝</a:t>
                      </a:r>
                      <a:r>
                        <a:rPr kumimoji="1" lang="en-US" altLang="ja-JP" sz="900" dirty="0" smtClean="0">
                          <a:latin typeface="ＭＳ Ｐゴシック" panose="020B0600070205080204" pitchFamily="50" charset="-128"/>
                          <a:ea typeface="ＭＳ Ｐゴシック" panose="020B0600070205080204" pitchFamily="50" charset="-128"/>
                        </a:rPr>
                        <a:t>1</a:t>
                      </a:r>
                      <a:r>
                        <a:rPr kumimoji="1" lang="ja-JP" altLang="en-US" sz="900" dirty="0" smtClean="0">
                          <a:latin typeface="ＭＳ Ｐゴシック" panose="020B0600070205080204" pitchFamily="50" charset="-128"/>
                          <a:ea typeface="ＭＳ Ｐゴシック" panose="020B0600070205080204" pitchFamily="50" charset="-128"/>
                        </a:rPr>
                        <a:t>：</a:t>
                      </a:r>
                      <a:r>
                        <a:rPr kumimoji="1" lang="en-US" altLang="ja-JP" sz="900" dirty="0" smtClean="0">
                          <a:latin typeface="ＭＳ Ｐゴシック" panose="020B0600070205080204" pitchFamily="50" charset="-128"/>
                          <a:ea typeface="ＭＳ Ｐゴシック" panose="020B0600070205080204" pitchFamily="50" charset="-128"/>
                        </a:rPr>
                        <a:t>3</a:t>
                      </a: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49820">
                <a:tc>
                  <a:txBody>
                    <a:bodyPr/>
                    <a:lstStyle/>
                    <a:p>
                      <a:pPr algn="l"/>
                      <a:r>
                        <a:rPr kumimoji="1" lang="en-US" altLang="ja-JP" sz="9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年度選抜</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smtClean="0">
                          <a:latin typeface="ＭＳ Ｐゴシック" panose="020B0600070205080204" pitchFamily="50" charset="-128"/>
                          <a:ea typeface="ＭＳ Ｐゴシック" panose="020B0600070205080204" pitchFamily="50" charset="-128"/>
                        </a:rPr>
                        <a:t>1</a:t>
                      </a:r>
                      <a:r>
                        <a:rPr kumimoji="1" lang="ja-JP" altLang="en-US" sz="900" dirty="0" err="1" smtClean="0">
                          <a:latin typeface="ＭＳ Ｐゴシック" panose="020B0600070205080204" pitchFamily="50" charset="-128"/>
                          <a:ea typeface="ＭＳ Ｐゴシック" panose="020B0600070205080204" pitchFamily="50" charset="-128"/>
                        </a:rPr>
                        <a:t>、</a:t>
                      </a:r>
                      <a:r>
                        <a:rPr kumimoji="1" lang="en-US" altLang="ja-JP" sz="900" dirty="0" smtClean="0">
                          <a:latin typeface="ＭＳ Ｐゴシック" panose="020B0600070205080204" pitchFamily="50" charset="-128"/>
                          <a:ea typeface="ＭＳ Ｐゴシック" panose="020B0600070205080204" pitchFamily="50" charset="-128"/>
                        </a:rPr>
                        <a:t>2</a:t>
                      </a:r>
                      <a:r>
                        <a:rPr kumimoji="1" lang="ja-JP" altLang="en-US" sz="900" dirty="0" err="1" smtClean="0">
                          <a:latin typeface="ＭＳ Ｐゴシック" panose="020B0600070205080204" pitchFamily="50" charset="-128"/>
                          <a:ea typeface="ＭＳ Ｐゴシック" panose="020B0600070205080204" pitchFamily="50" charset="-128"/>
                        </a:rPr>
                        <a:t>、</a:t>
                      </a:r>
                      <a:r>
                        <a:rPr kumimoji="1" lang="en-US" altLang="ja-JP" sz="900" dirty="0" smtClean="0">
                          <a:latin typeface="ＭＳ Ｐゴシック" panose="020B0600070205080204" pitchFamily="50" charset="-128"/>
                          <a:ea typeface="ＭＳ Ｐゴシック" panose="020B0600070205080204" pitchFamily="50" charset="-128"/>
                        </a:rPr>
                        <a:t>3</a:t>
                      </a:r>
                      <a:r>
                        <a:rPr kumimoji="1" lang="ja-JP" altLang="en-US" sz="900" dirty="0" smtClean="0">
                          <a:latin typeface="ＭＳ Ｐゴシック" panose="020B0600070205080204" pitchFamily="50" charset="-128"/>
                          <a:ea typeface="ＭＳ Ｐゴシック" panose="020B0600070205080204" pitchFamily="50" charset="-128"/>
                        </a:rPr>
                        <a:t>年生</a:t>
                      </a: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Ｐゴシック" panose="020B0600070205080204" pitchFamily="50" charset="-128"/>
                          <a:ea typeface="ＭＳ Ｐゴシック" panose="020B0600070205080204" pitchFamily="50" charset="-128"/>
                        </a:rPr>
                        <a:t>1</a:t>
                      </a:r>
                      <a:r>
                        <a:rPr kumimoji="1" lang="ja-JP" altLang="en-US" sz="900" dirty="0" smtClean="0">
                          <a:latin typeface="ＭＳ Ｐゴシック" panose="020B0600070205080204" pitchFamily="50" charset="-128"/>
                          <a:ea typeface="ＭＳ Ｐゴシック" panose="020B0600070205080204" pitchFamily="50" charset="-128"/>
                        </a:rPr>
                        <a:t>年生：</a:t>
                      </a:r>
                      <a:r>
                        <a:rPr kumimoji="1" lang="en-US" altLang="ja-JP" sz="900" dirty="0" smtClean="0">
                          <a:latin typeface="ＭＳ Ｐゴシック" panose="020B0600070205080204" pitchFamily="50" charset="-128"/>
                          <a:ea typeface="ＭＳ Ｐゴシック" panose="020B0600070205080204" pitchFamily="50" charset="-128"/>
                        </a:rPr>
                        <a:t>2</a:t>
                      </a:r>
                      <a:r>
                        <a:rPr kumimoji="1" lang="ja-JP" altLang="en-US" sz="900" dirty="0" smtClean="0">
                          <a:latin typeface="ＭＳ Ｐゴシック" panose="020B0600070205080204" pitchFamily="50" charset="-128"/>
                          <a:ea typeface="ＭＳ Ｐゴシック" panose="020B0600070205080204" pitchFamily="50" charset="-128"/>
                        </a:rPr>
                        <a:t>年生：</a:t>
                      </a:r>
                      <a:r>
                        <a:rPr kumimoji="1" lang="en-US" altLang="ja-JP" sz="900" dirty="0" smtClean="0">
                          <a:latin typeface="ＭＳ Ｐゴシック" panose="020B0600070205080204" pitchFamily="50" charset="-128"/>
                          <a:ea typeface="ＭＳ Ｐゴシック" panose="020B0600070205080204" pitchFamily="50" charset="-128"/>
                        </a:rPr>
                        <a:t>3</a:t>
                      </a:r>
                      <a:r>
                        <a:rPr kumimoji="1" lang="ja-JP" altLang="en-US" sz="900" dirty="0" smtClean="0">
                          <a:latin typeface="ＭＳ Ｐゴシック" panose="020B0600070205080204" pitchFamily="50" charset="-128"/>
                          <a:ea typeface="ＭＳ Ｐゴシック" panose="020B0600070205080204" pitchFamily="50" charset="-128"/>
                        </a:rPr>
                        <a:t>年生＝</a:t>
                      </a:r>
                      <a:r>
                        <a:rPr kumimoji="1" lang="en-US" altLang="ja-JP" sz="900" dirty="0" smtClean="0">
                          <a:latin typeface="ＭＳ Ｐゴシック" panose="020B0600070205080204" pitchFamily="50" charset="-128"/>
                          <a:ea typeface="ＭＳ Ｐゴシック" panose="020B0600070205080204" pitchFamily="50" charset="-128"/>
                        </a:rPr>
                        <a:t>1</a:t>
                      </a:r>
                      <a:r>
                        <a:rPr kumimoji="1" lang="ja-JP" altLang="en-US" sz="900" dirty="0" smtClean="0">
                          <a:latin typeface="ＭＳ Ｐゴシック" panose="020B0600070205080204" pitchFamily="50" charset="-128"/>
                          <a:ea typeface="ＭＳ Ｐゴシック" panose="020B0600070205080204" pitchFamily="50" charset="-128"/>
                        </a:rPr>
                        <a:t>：</a:t>
                      </a:r>
                      <a:r>
                        <a:rPr kumimoji="1" lang="en-US" altLang="ja-JP" sz="900" dirty="0" smtClean="0">
                          <a:latin typeface="ＭＳ Ｐゴシック" panose="020B0600070205080204" pitchFamily="50" charset="-128"/>
                          <a:ea typeface="ＭＳ Ｐゴシック" panose="020B0600070205080204" pitchFamily="50" charset="-128"/>
                        </a:rPr>
                        <a:t>1</a:t>
                      </a:r>
                      <a:r>
                        <a:rPr kumimoji="1" lang="ja-JP" altLang="en-US" sz="900" dirty="0" smtClean="0">
                          <a:latin typeface="ＭＳ Ｐゴシック" panose="020B0600070205080204" pitchFamily="50" charset="-128"/>
                          <a:ea typeface="ＭＳ Ｐゴシック" panose="020B0600070205080204" pitchFamily="50" charset="-128"/>
                        </a:rPr>
                        <a:t>：</a:t>
                      </a:r>
                      <a:r>
                        <a:rPr kumimoji="1" lang="en-US" altLang="ja-JP" sz="900" dirty="0" smtClean="0">
                          <a:latin typeface="ＭＳ Ｐゴシック" panose="020B0600070205080204" pitchFamily="50" charset="-128"/>
                          <a:ea typeface="ＭＳ Ｐゴシック" panose="020B0600070205080204" pitchFamily="50" charset="-128"/>
                        </a:rPr>
                        <a:t>3</a:t>
                      </a:r>
                      <a:endParaRPr kumimoji="1" lang="ja-JP" altLang="en-US" sz="9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29</a:t>
            </a:fld>
            <a:endParaRPr lang="ja-JP" altLang="en-US"/>
          </a:p>
        </p:txBody>
      </p:sp>
    </p:spTree>
    <p:extLst>
      <p:ext uri="{BB962C8B-B14F-4D97-AF65-F5344CB8AC3E}">
        <p14:creationId xmlns:p14="http://schemas.microsoft.com/office/powerpoint/2010/main" val="3649530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95536" y="1767277"/>
            <a:ext cx="84249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ボックス 4"/>
          <p:cNvSpPr txBox="1"/>
          <p:nvPr/>
        </p:nvSpPr>
        <p:spPr>
          <a:xfrm>
            <a:off x="3405921" y="903182"/>
            <a:ext cx="2232248"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200" dirty="0"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目　次</a:t>
            </a:r>
            <a:r>
              <a:rPr lang="en-US" altLang="ja-JP" sz="3200" dirty="0" smtClean="0">
                <a:latin typeface="Meiryo UI" panose="020B0604030504040204" pitchFamily="50" charset="-128"/>
                <a:ea typeface="Meiryo UI" panose="020B0604030504040204" pitchFamily="50" charset="-128"/>
              </a:rPr>
              <a:t>】</a:t>
            </a:r>
            <a:endParaRPr lang="en-US" altLang="ja-JP" sz="32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089541" y="2078257"/>
            <a:ext cx="3600970" cy="4278094"/>
          </a:xfrm>
          <a:prstGeom prst="rect">
            <a:avLst/>
          </a:prstGeom>
          <a:noFill/>
        </p:spPr>
        <p:txBody>
          <a:bodyPr wrap="square" rtlCol="0">
            <a:spAutoFit/>
          </a:bodyPr>
          <a:lstStyle/>
          <a:p>
            <a:pPr fontAlgn="t"/>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教育改革　　　　　　　　　　　　</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２．子育て</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３．女性</a:t>
            </a:r>
            <a:r>
              <a:rPr lang="ja-JP" altLang="en-US" sz="1600" dirty="0">
                <a:latin typeface="Meiryo UI" panose="020B0604030504040204" pitchFamily="50" charset="-128"/>
                <a:ea typeface="Meiryo UI" panose="020B0604030504040204" pitchFamily="50" charset="-128"/>
              </a:rPr>
              <a:t>の活躍</a:t>
            </a:r>
            <a:r>
              <a:rPr lang="ja-JP" altLang="en-US" sz="1600" dirty="0" smtClean="0">
                <a:latin typeface="Meiryo UI" panose="020B0604030504040204" pitchFamily="50" charset="-128"/>
                <a:ea typeface="Meiryo UI" panose="020B0604030504040204" pitchFamily="50" charset="-128"/>
              </a:rPr>
              <a:t>促進</a:t>
            </a:r>
            <a:endParaRPr lang="ja-JP" altLang="en-US" sz="1600" dirty="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４．子ども</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貧困</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生活保護</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６．インバウンド戦略</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７．経済</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グローバル化への対応</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８．危機</a:t>
            </a:r>
            <a:r>
              <a:rPr lang="ja-JP" altLang="en-US" sz="1600" dirty="0">
                <a:latin typeface="Meiryo UI" panose="020B0604030504040204" pitchFamily="50" charset="-128"/>
                <a:ea typeface="Meiryo UI" panose="020B0604030504040204" pitchFamily="50" charset="-128"/>
              </a:rPr>
              <a:t>管理・</a:t>
            </a:r>
            <a:r>
              <a:rPr lang="ja-JP" altLang="en-US" sz="1600" dirty="0" smtClean="0">
                <a:latin typeface="Meiryo UI" panose="020B0604030504040204" pitchFamily="50" charset="-128"/>
                <a:ea typeface="Meiryo UI" panose="020B0604030504040204" pitchFamily="50" charset="-128"/>
              </a:rPr>
              <a:t>防災</a:t>
            </a:r>
            <a:endParaRPr lang="en-US" altLang="ja-JP" sz="1600" dirty="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９．健康</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医療</a:t>
            </a:r>
            <a:endParaRPr lang="en-US" altLang="ja-JP" sz="1600" dirty="0" smtClean="0">
              <a:latin typeface="Meiryo UI" panose="020B0604030504040204" pitchFamily="50" charset="-128"/>
              <a:ea typeface="Meiryo UI" panose="020B0604030504040204" pitchFamily="50" charset="-128"/>
            </a:endParaRPr>
          </a:p>
          <a:p>
            <a:pPr fontAlgn="t"/>
            <a:r>
              <a:rPr lang="en-US" altLang="ja-JP" sz="1600" dirty="0" smtClean="0">
                <a:latin typeface="Meiryo UI" panose="020B0604030504040204" pitchFamily="50" charset="-128"/>
                <a:ea typeface="Meiryo UI" panose="020B0604030504040204" pitchFamily="50" charset="-128"/>
              </a:rPr>
              <a:t>10</a:t>
            </a:r>
            <a:r>
              <a:rPr lang="ja-JP" altLang="en-US" sz="1600" dirty="0" err="1">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rPr>
              <a:t>都市圏の交通</a:t>
            </a:r>
            <a:r>
              <a:rPr lang="ja-JP" altLang="en-US" sz="1600" dirty="0" smtClean="0">
                <a:latin typeface="Meiryo UI" panose="020B0604030504040204" pitchFamily="50" charset="-128"/>
                <a:ea typeface="Meiryo UI" panose="020B0604030504040204" pitchFamily="50" charset="-128"/>
              </a:rPr>
              <a:t>インフラ</a:t>
            </a:r>
            <a:endParaRPr lang="en-US" altLang="ja-JP" sz="1600" dirty="0" smtClean="0">
              <a:latin typeface="Meiryo UI" panose="020B0604030504040204" pitchFamily="50" charset="-128"/>
              <a:ea typeface="Meiryo UI" panose="020B0604030504040204" pitchFamily="50" charset="-128"/>
            </a:endParaRPr>
          </a:p>
          <a:p>
            <a:pPr fontAlgn="t"/>
            <a:r>
              <a:rPr lang="en-US" altLang="ja-JP" sz="1600" dirty="0">
                <a:latin typeface="Meiryo UI" panose="020B0604030504040204" pitchFamily="50" charset="-128"/>
                <a:ea typeface="Meiryo UI" panose="020B0604030504040204" pitchFamily="50" charset="-128"/>
              </a:rPr>
              <a:t>11</a:t>
            </a:r>
            <a:r>
              <a:rPr lang="ja-JP" altLang="en-US" sz="1600" dirty="0" err="1"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空港戦略</a:t>
            </a:r>
            <a:endParaRPr lang="en-US" altLang="ja-JP" sz="1600" dirty="0" smtClean="0">
              <a:latin typeface="Meiryo UI" panose="020B0604030504040204" pitchFamily="50" charset="-128"/>
              <a:ea typeface="Meiryo UI" panose="020B0604030504040204" pitchFamily="50" charset="-128"/>
            </a:endParaRPr>
          </a:p>
          <a:p>
            <a:pPr fontAlgn="t"/>
            <a:r>
              <a:rPr lang="en-US" altLang="ja-JP" sz="1600" dirty="0" smtClean="0">
                <a:latin typeface="Meiryo UI" panose="020B0604030504040204" pitchFamily="50" charset="-128"/>
                <a:ea typeface="Meiryo UI" panose="020B0604030504040204" pitchFamily="50" charset="-128"/>
              </a:rPr>
              <a:t>12</a:t>
            </a:r>
            <a:r>
              <a:rPr lang="ja-JP" altLang="en-US" sz="1600" dirty="0" err="1"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公民連携</a:t>
            </a:r>
            <a:endParaRPr lang="en-US" altLang="ja-JP" sz="1600" dirty="0">
              <a:latin typeface="Meiryo UI" panose="020B0604030504040204" pitchFamily="50" charset="-128"/>
              <a:ea typeface="Meiryo UI" panose="020B0604030504040204" pitchFamily="50" charset="-128"/>
            </a:endParaRPr>
          </a:p>
          <a:p>
            <a:pPr fontAlgn="t"/>
            <a:r>
              <a:rPr lang="en-US" altLang="ja-JP" sz="1600" dirty="0" smtClean="0">
                <a:latin typeface="Meiryo UI" panose="020B0604030504040204" pitchFamily="50" charset="-128"/>
                <a:ea typeface="Meiryo UI" panose="020B0604030504040204" pitchFamily="50" charset="-128"/>
              </a:rPr>
              <a:t>13</a:t>
            </a:r>
            <a:r>
              <a:rPr lang="ja-JP" altLang="en-US" sz="1600" dirty="0" err="1"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民営化／地方独立行政</a:t>
            </a:r>
            <a:r>
              <a:rPr lang="ja-JP" altLang="en-US" sz="1600" dirty="0">
                <a:latin typeface="Meiryo UI" panose="020B0604030504040204" pitchFamily="50" charset="-128"/>
                <a:ea typeface="Meiryo UI" panose="020B0604030504040204" pitchFamily="50" charset="-128"/>
              </a:rPr>
              <a:t>法人化</a:t>
            </a:r>
            <a:endParaRPr lang="en-US" altLang="ja-JP" sz="1600" dirty="0">
              <a:latin typeface="Meiryo UI" panose="020B0604030504040204" pitchFamily="50" charset="-128"/>
              <a:ea typeface="Meiryo UI" panose="020B0604030504040204" pitchFamily="50" charset="-128"/>
            </a:endParaRPr>
          </a:p>
          <a:p>
            <a:pPr fontAlgn="t"/>
            <a:r>
              <a:rPr lang="en-US" altLang="ja-JP" sz="1600" dirty="0" smtClean="0">
                <a:latin typeface="Meiryo UI" panose="020B0604030504040204" pitchFamily="50" charset="-128"/>
                <a:ea typeface="Meiryo UI" panose="020B0604030504040204" pitchFamily="50" charset="-128"/>
              </a:rPr>
              <a:t>14</a:t>
            </a:r>
            <a:r>
              <a:rPr lang="ja-JP" altLang="en-US" sz="1600" dirty="0" err="1"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働き方改革</a:t>
            </a:r>
            <a:endParaRPr lang="en-US" altLang="ja-JP" sz="1600" dirty="0" smtClean="0">
              <a:latin typeface="Meiryo UI" panose="020B0604030504040204" pitchFamily="50" charset="-128"/>
              <a:ea typeface="Meiryo UI" panose="020B0604030504040204" pitchFamily="50" charset="-128"/>
            </a:endParaRPr>
          </a:p>
          <a:p>
            <a:pPr fontAlgn="t"/>
            <a:r>
              <a:rPr lang="en-US" altLang="ja-JP" sz="1600" dirty="0">
                <a:latin typeface="Meiryo UI" panose="020B0604030504040204" pitchFamily="50" charset="-128"/>
                <a:ea typeface="Meiryo UI" panose="020B0604030504040204" pitchFamily="50" charset="-128"/>
              </a:rPr>
              <a:t>15</a:t>
            </a:r>
            <a:r>
              <a:rPr lang="ja-JP" altLang="en-US" sz="1600" dirty="0" err="1"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市町村連携</a:t>
            </a:r>
            <a:endParaRPr lang="en-US" altLang="ja-JP" sz="1600" dirty="0">
              <a:latin typeface="Meiryo UI" panose="020B0604030504040204" pitchFamily="50" charset="-128"/>
              <a:ea typeface="Meiryo UI" panose="020B0604030504040204" pitchFamily="50" charset="-128"/>
            </a:endParaRPr>
          </a:p>
          <a:p>
            <a:pPr fontAlgn="t"/>
            <a:r>
              <a:rPr lang="en-US" altLang="ja-JP" sz="1600" dirty="0" smtClean="0">
                <a:latin typeface="Meiryo UI" panose="020B0604030504040204" pitchFamily="50" charset="-128"/>
                <a:ea typeface="Meiryo UI" panose="020B0604030504040204" pitchFamily="50" charset="-128"/>
              </a:rPr>
              <a:t>16</a:t>
            </a:r>
            <a:r>
              <a:rPr lang="ja-JP" altLang="en-US" sz="1600" dirty="0" err="1"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ICT</a:t>
            </a:r>
            <a:r>
              <a:rPr lang="ja-JP" altLang="en-US" sz="1600" dirty="0" smtClean="0">
                <a:latin typeface="Meiryo UI" panose="020B0604030504040204" pitchFamily="50" charset="-128"/>
                <a:ea typeface="Meiryo UI" panose="020B0604030504040204" pitchFamily="50" charset="-128"/>
              </a:rPr>
              <a:t>活用</a:t>
            </a:r>
            <a:endParaRPr lang="en-US" altLang="ja-JP" sz="1600" dirty="0">
              <a:latin typeface="Meiryo UI" panose="020B0604030504040204" pitchFamily="50" charset="-128"/>
              <a:ea typeface="Meiryo UI" panose="020B0604030504040204" pitchFamily="50" charset="-128"/>
            </a:endParaRPr>
          </a:p>
          <a:p>
            <a:pPr fontAlgn="t"/>
            <a:r>
              <a:rPr lang="en-US" altLang="ja-JP" sz="1600" dirty="0" smtClean="0">
                <a:latin typeface="Meiryo UI" panose="020B0604030504040204" pitchFamily="50" charset="-128"/>
                <a:ea typeface="Meiryo UI" panose="020B0604030504040204" pitchFamily="50" charset="-128"/>
              </a:rPr>
              <a:t>17</a:t>
            </a:r>
            <a:r>
              <a:rPr lang="ja-JP" altLang="en-US" sz="1600" dirty="0" err="1"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rPr>
              <a:t>市の連携</a:t>
            </a:r>
          </a:p>
        </p:txBody>
      </p:sp>
      <p:sp>
        <p:nvSpPr>
          <p:cNvPr id="7" name="テキスト ボックス 6"/>
          <p:cNvSpPr txBox="1"/>
          <p:nvPr/>
        </p:nvSpPr>
        <p:spPr>
          <a:xfrm>
            <a:off x="5663220" y="2099805"/>
            <a:ext cx="901366" cy="4524315"/>
          </a:xfrm>
          <a:prstGeom prst="rect">
            <a:avLst/>
          </a:prstGeom>
          <a:noFill/>
        </p:spPr>
        <p:txBody>
          <a:bodyPr wrap="square" rtlCol="0">
            <a:spAutoFit/>
          </a:bodyPr>
          <a:lstStyle/>
          <a:p>
            <a:pPr algn="r" fontAlgn="t"/>
            <a:r>
              <a:rPr lang="en-US" altLang="ja-JP" sz="1600" dirty="0" smtClean="0">
                <a:latin typeface="Meiryo UI" panose="020B0604030504040204" pitchFamily="50" charset="-128"/>
                <a:ea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rPr>
              <a:t>頁</a:t>
            </a:r>
            <a:endParaRPr lang="en-US" altLang="ja-JP" sz="1600" dirty="0" smtClean="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36</a:t>
            </a:r>
            <a:r>
              <a:rPr lang="ja-JP" altLang="en-US" sz="1600" dirty="0" smtClean="0">
                <a:latin typeface="Meiryo UI" panose="020B0604030504040204" pitchFamily="50" charset="-128"/>
                <a:ea typeface="Meiryo UI" panose="020B0604030504040204" pitchFamily="50" charset="-128"/>
              </a:rPr>
              <a:t>頁</a:t>
            </a:r>
            <a:endParaRPr lang="en-US" altLang="ja-JP" sz="1600" dirty="0" smtClean="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56</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76</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97</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114</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131</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145</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168</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194</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217</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229</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258</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317</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338</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350</a:t>
            </a:r>
            <a:r>
              <a:rPr lang="ja-JP" altLang="en-US" sz="1600" dirty="0" smtClean="0">
                <a:latin typeface="Meiryo UI" panose="020B0604030504040204" pitchFamily="50" charset="-128"/>
                <a:ea typeface="Meiryo UI" panose="020B0604030504040204" pitchFamily="50" charset="-128"/>
              </a:rPr>
              <a:t>頁</a:t>
            </a:r>
            <a:endParaRPr lang="en-US" altLang="ja-JP" sz="1600" dirty="0">
              <a:latin typeface="Meiryo UI" panose="020B0604030504040204" pitchFamily="50" charset="-128"/>
              <a:ea typeface="Meiryo UI" panose="020B0604030504040204" pitchFamily="50" charset="-128"/>
            </a:endParaRPr>
          </a:p>
          <a:p>
            <a:pPr algn="r" fontAlgn="t"/>
            <a:r>
              <a:rPr lang="en-US" altLang="ja-JP" sz="1600" dirty="0" smtClean="0">
                <a:latin typeface="Meiryo UI" panose="020B0604030504040204" pitchFamily="50" charset="-128"/>
                <a:ea typeface="Meiryo UI" panose="020B0604030504040204" pitchFamily="50" charset="-128"/>
              </a:rPr>
              <a:t>364</a:t>
            </a:r>
            <a:r>
              <a:rPr lang="ja-JP" altLang="en-US" sz="1600" dirty="0" smtClean="0">
                <a:latin typeface="Meiryo UI" panose="020B0604030504040204" pitchFamily="50" charset="-128"/>
                <a:ea typeface="Meiryo UI" panose="020B0604030504040204" pitchFamily="50" charset="-128"/>
              </a:rPr>
              <a:t>頁</a:t>
            </a:r>
            <a:endParaRPr lang="en-US" altLang="ja-JP" sz="1600" dirty="0" smtClean="0">
              <a:latin typeface="Meiryo UI" panose="020B0604030504040204" pitchFamily="50" charset="-128"/>
              <a:ea typeface="Meiryo UI" panose="020B0604030504040204" pitchFamily="50" charset="-128"/>
            </a:endParaRPr>
          </a:p>
          <a:p>
            <a:pPr algn="r" fontAlgn="t"/>
            <a:endParaRPr lang="en-US" altLang="ja-JP" sz="16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a:t>
            </a:fld>
            <a:endParaRPr lang="ja-JP" altLang="en-US"/>
          </a:p>
        </p:txBody>
      </p:sp>
    </p:spTree>
    <p:extLst>
      <p:ext uri="{BB962C8B-B14F-4D97-AF65-F5344CB8AC3E}">
        <p14:creationId xmlns:p14="http://schemas.microsoft.com/office/powerpoint/2010/main" val="1218058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403122" y="4112034"/>
            <a:ext cx="8489087" cy="2609441"/>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学校選択の自由</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・学区撤廃により、</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中学生の学校選択の幅が拡大</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された。</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右グラフ</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選抜資料等</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絶対評価の公平性を担保する仕組み（府内統一ルール</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により、適切な評価基準を定め、極端な絶対評価を修正することで、</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各中学校における調査書の公平性が担保。</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英語入試</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技能を適切に</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測定</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仕組み</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構築</a:t>
            </a:r>
            <a:r>
              <a:rPr kumimoji="1" lang="ja-JP" altLang="en-US" sz="1400" b="0" i="0" u="none" strike="sng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した</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英検などの外部検定を活用した受験者は</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年度では</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年度では</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638</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27458" y="3793703"/>
            <a:ext cx="46160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高校</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入試制度</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高校③</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370159" y="802769"/>
            <a:ext cx="84890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＜改革取組み②＞　</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403122" y="1120606"/>
            <a:ext cx="8489087" cy="2673591"/>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入試</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技能について、一定の努力と実力を自ら証明した中学生に適正な評価を与え、学習意欲を高めるため、英語</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の外部検定（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TOEFL </a:t>
            </a:r>
            <a:r>
              <a:rPr kumimoji="1" lang="en-US" altLang="ja-JP"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iBT</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IELTS</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実用英語技能検定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）のスコア等が一定レベル以上の場合、出願時に申請すれば</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、学力</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検査「英語」</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で以下</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の点数が保障される。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918838" y="2395822"/>
          <a:ext cx="2718246" cy="1355370"/>
        </p:xfrm>
        <a:graphic>
          <a:graphicData uri="http://schemas.openxmlformats.org/drawingml/2006/table">
            <a:tbl>
              <a:tblPr firstRow="1">
                <a:tableStyleId>{7DF18680-E054-41AD-8BC1-D1AEF772440D}</a:tableStyleId>
              </a:tblPr>
              <a:tblGrid>
                <a:gridCol w="906082">
                  <a:extLst>
                    <a:ext uri="{9D8B030D-6E8A-4147-A177-3AD203B41FA5}">
                      <a16:colId xmlns="" xmlns:a16="http://schemas.microsoft.com/office/drawing/2014/main" val="20000"/>
                    </a:ext>
                  </a:extLst>
                </a:gridCol>
                <a:gridCol w="906082">
                  <a:extLst>
                    <a:ext uri="{9D8B030D-6E8A-4147-A177-3AD203B41FA5}">
                      <a16:colId xmlns="" xmlns:a16="http://schemas.microsoft.com/office/drawing/2014/main" val="20001"/>
                    </a:ext>
                  </a:extLst>
                </a:gridCol>
                <a:gridCol w="906082">
                  <a:extLst>
                    <a:ext uri="{9D8B030D-6E8A-4147-A177-3AD203B41FA5}">
                      <a16:colId xmlns="" xmlns:a16="http://schemas.microsoft.com/office/drawing/2014/main" val="20002"/>
                    </a:ext>
                  </a:extLst>
                </a:gridCol>
              </a:tblGrid>
              <a:tr h="311925">
                <a:tc gridSpan="3">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英語の外部検定のスコア等</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311925">
                <a:tc>
                  <a:txBody>
                    <a:bodyPr/>
                    <a:lstStyle/>
                    <a:p>
                      <a:pPr algn="ct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TOEFL</a:t>
                      </a:r>
                      <a:r>
                        <a:rPr kumimoji="1" lang="en-US" altLang="ja-JP" sz="1000" b="1" baseline="0" dirty="0" smtClean="0">
                          <a:solidFill>
                            <a:schemeClr val="bg1"/>
                          </a:solidFill>
                          <a:latin typeface="ＭＳ Ｐゴシック" panose="020B0600070205080204" pitchFamily="50" charset="-128"/>
                          <a:ea typeface="ＭＳ Ｐゴシック" panose="020B0600070205080204" pitchFamily="50" charset="-128"/>
                        </a:rPr>
                        <a:t> </a:t>
                      </a:r>
                      <a:r>
                        <a:rPr kumimoji="1" lang="en-US" altLang="ja-JP" sz="1000" b="1" baseline="0" dirty="0" err="1" smtClean="0">
                          <a:solidFill>
                            <a:schemeClr val="bg1"/>
                          </a:solidFill>
                          <a:latin typeface="ＭＳ Ｐゴシック" panose="020B0600070205080204" pitchFamily="50" charset="-128"/>
                          <a:ea typeface="ＭＳ Ｐゴシック" panose="020B0600070205080204" pitchFamily="50" charset="-128"/>
                        </a:rPr>
                        <a:t>iBT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IELTS</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英検</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1"/>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60</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120</a:t>
                      </a:r>
                      <a:r>
                        <a:rPr kumimoji="1" lang="ja-JP" altLang="en-US" sz="1000" dirty="0" smtClean="0">
                          <a:latin typeface="ＭＳ Ｐゴシック" panose="020B0600070205080204" pitchFamily="50" charset="-128"/>
                          <a:ea typeface="ＭＳ Ｐゴシック" panose="020B0600070205080204" pitchFamily="50" charset="-128"/>
                        </a:rPr>
                        <a:t>点</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6.0</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9.0</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１級・</a:t>
                      </a:r>
                      <a:r>
                        <a:rPr kumimoji="1" lang="ja-JP" altLang="en-US" sz="1000" dirty="0" smtClean="0">
                          <a:latin typeface="ＭＳ Ｐゴシック" panose="020B0600070205080204" pitchFamily="50" charset="-128"/>
                          <a:ea typeface="ＭＳ Ｐゴシック" panose="020B0600070205080204" pitchFamily="50" charset="-128"/>
                        </a:rPr>
                        <a:t>準１級</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50</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59</a:t>
                      </a:r>
                      <a:r>
                        <a:rPr kumimoji="1" lang="ja-JP" altLang="en-US" sz="1000" dirty="0" smtClean="0">
                          <a:latin typeface="ＭＳ Ｐゴシック" panose="020B0600070205080204" pitchFamily="50" charset="-128"/>
                          <a:ea typeface="ＭＳ Ｐゴシック" panose="020B0600070205080204" pitchFamily="50" charset="-128"/>
                        </a:rPr>
                        <a:t>点</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5.5</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a:t>
                      </a:r>
                      <a:r>
                        <a:rPr kumimoji="1" lang="ja-JP" altLang="en-US" sz="1000" dirty="0" smtClean="0">
                          <a:latin typeface="ＭＳ Ｐゴシック" panose="020B0600070205080204" pitchFamily="50" charset="-128"/>
                          <a:ea typeface="ＭＳ Ｐゴシック" panose="020B0600070205080204" pitchFamily="50" charset="-128"/>
                        </a:rPr>
                        <a:t>対応なし</a:t>
                      </a:r>
                      <a:r>
                        <a:rPr kumimoji="1" lang="en-US" altLang="ja-JP" sz="1000" dirty="0" smtClean="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40</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49</a:t>
                      </a:r>
                      <a:r>
                        <a:rPr kumimoji="1" lang="ja-JP" altLang="en-US" sz="1000" dirty="0" smtClean="0">
                          <a:latin typeface="ＭＳ Ｐゴシック" panose="020B0600070205080204" pitchFamily="50" charset="-128"/>
                          <a:ea typeface="ＭＳ Ｐゴシック" panose="020B0600070205080204" pitchFamily="50" charset="-128"/>
                        </a:rPr>
                        <a:t>点</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5.0</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ＭＳ Ｐゴシック" panose="020B0600070205080204" pitchFamily="50" charset="-128"/>
                          <a:ea typeface="ＭＳ Ｐゴシック" panose="020B0600070205080204" pitchFamily="50" charset="-128"/>
                        </a:rPr>
                        <a:t>2</a:t>
                      </a:r>
                      <a:r>
                        <a:rPr kumimoji="1" lang="ja-JP" altLang="en-US" sz="1000" dirty="0" smtClean="0">
                          <a:latin typeface="ＭＳ Ｐゴシック" panose="020B0600070205080204" pitchFamily="50" charset="-128"/>
                          <a:ea typeface="ＭＳ Ｐゴシック" panose="020B0600070205080204" pitchFamily="50" charset="-128"/>
                        </a:rPr>
                        <a:t>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graphicFrame>
        <p:nvGraphicFramePr>
          <p:cNvPr id="11" name="表 10"/>
          <p:cNvGraphicFramePr>
            <a:graphicFrameLocks noGrp="1"/>
          </p:cNvGraphicFramePr>
          <p:nvPr>
            <p:extLst/>
          </p:nvPr>
        </p:nvGraphicFramePr>
        <p:xfrm>
          <a:off x="6267596" y="2379592"/>
          <a:ext cx="2106116" cy="1371600"/>
        </p:xfrm>
        <a:graphic>
          <a:graphicData uri="http://schemas.openxmlformats.org/drawingml/2006/table">
            <a:tbl>
              <a:tblPr firstRow="1">
                <a:tableStyleId>{7DF18680-E054-41AD-8BC1-D1AEF772440D}</a:tableStyleId>
              </a:tblPr>
              <a:tblGrid>
                <a:gridCol w="1092060">
                  <a:extLst>
                    <a:ext uri="{9D8B030D-6E8A-4147-A177-3AD203B41FA5}">
                      <a16:colId xmlns="" xmlns:a16="http://schemas.microsoft.com/office/drawing/2014/main" val="20000"/>
                    </a:ext>
                  </a:extLst>
                </a:gridCol>
                <a:gridCol w="1014056">
                  <a:extLst>
                    <a:ext uri="{9D8B030D-6E8A-4147-A177-3AD203B41FA5}">
                      <a16:colId xmlns="" xmlns:a16="http://schemas.microsoft.com/office/drawing/2014/main" val="20001"/>
                    </a:ext>
                  </a:extLst>
                </a:gridCol>
              </a:tblGrid>
              <a:tr h="149820">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学力検査「英語」で保障される点数</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149820">
                <a:tc>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特別選抜</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(45</a:t>
                      </a: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点満点</a:t>
                      </a: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一般選抜</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(90</a:t>
                      </a: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点満点</a:t>
                      </a: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1"/>
                  </a:ext>
                </a:extLst>
              </a:tr>
              <a:tr h="149820">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45</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90</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49820">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41</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81</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49820">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36</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72</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graphicFrame>
        <p:nvGraphicFramePr>
          <p:cNvPr id="12" name="表 11"/>
          <p:cNvGraphicFramePr>
            <a:graphicFrameLocks noGrp="1"/>
          </p:cNvGraphicFramePr>
          <p:nvPr>
            <p:extLst/>
          </p:nvPr>
        </p:nvGraphicFramePr>
        <p:xfrm>
          <a:off x="4447230" y="2371600"/>
          <a:ext cx="990054" cy="1379592"/>
        </p:xfrm>
        <a:graphic>
          <a:graphicData uri="http://schemas.openxmlformats.org/drawingml/2006/table">
            <a:tbl>
              <a:tblPr firstRow="1">
                <a:tableStyleId>{7DF18680-E054-41AD-8BC1-D1AEF772440D}</a:tableStyleId>
              </a:tblPr>
              <a:tblGrid>
                <a:gridCol w="990054">
                  <a:extLst>
                    <a:ext uri="{9D8B030D-6E8A-4147-A177-3AD203B41FA5}">
                      <a16:colId xmlns="" xmlns:a16="http://schemas.microsoft.com/office/drawing/2014/main" val="20000"/>
                    </a:ext>
                  </a:extLst>
                </a:gridCol>
              </a:tblGrid>
              <a:tr h="648072">
                <a:tc>
                  <a:txBody>
                    <a:bodyPr/>
                    <a:lstStyle/>
                    <a:p>
                      <a:pPr algn="ctr"/>
                      <a:r>
                        <a:rPr kumimoji="1" lang="ja-JP" altLang="en-US" sz="900" b="1" dirty="0" smtClean="0">
                          <a:solidFill>
                            <a:schemeClr val="bg1"/>
                          </a:solidFill>
                          <a:latin typeface="ＭＳ Ｐゴシック" panose="020B0600070205080204" pitchFamily="50" charset="-128"/>
                          <a:ea typeface="ＭＳ Ｐゴシック" panose="020B0600070205080204" pitchFamily="50" charset="-128"/>
                        </a:rPr>
                        <a:t>学力検査「英語」における点数の読み替え率</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100</a:t>
                      </a:r>
                      <a:r>
                        <a:rPr kumimoji="1" lang="ja-JP" altLang="en-US" sz="1000" dirty="0" smtClean="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90</a:t>
                      </a:r>
                      <a:r>
                        <a:rPr kumimoji="1" lang="ja-JP" altLang="en-US" sz="1000" dirty="0" smtClean="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49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ＭＳ Ｐゴシック" panose="020B0600070205080204" pitchFamily="50" charset="-128"/>
                          <a:ea typeface="ＭＳ Ｐゴシック" panose="020B0600070205080204" pitchFamily="50" charset="-128"/>
                        </a:rPr>
                        <a:t>80</a:t>
                      </a:r>
                      <a:r>
                        <a:rPr kumimoji="1" lang="ja-JP" altLang="en-US" sz="1000" dirty="0" smtClean="0">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13" name="二等辺三角形 12"/>
          <p:cNvSpPr/>
          <p:nvPr/>
        </p:nvSpPr>
        <p:spPr>
          <a:xfrm rot="5400000">
            <a:off x="3766768" y="2909242"/>
            <a:ext cx="645244"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二等辺三角形 13"/>
          <p:cNvSpPr/>
          <p:nvPr/>
        </p:nvSpPr>
        <p:spPr>
          <a:xfrm rot="5400000">
            <a:off x="5514672" y="2909242"/>
            <a:ext cx="645244"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aphicFrame>
        <p:nvGraphicFramePr>
          <p:cNvPr id="22" name="グラフ 21"/>
          <p:cNvGraphicFramePr/>
          <p:nvPr>
            <p:extLst>
              <p:ext uri="{D42A27DB-BD31-4B8C-83A1-F6EECF244321}">
                <p14:modId xmlns:p14="http://schemas.microsoft.com/office/powerpoint/2010/main" val="1276913667"/>
              </p:ext>
            </p:extLst>
          </p:nvPr>
        </p:nvGraphicFramePr>
        <p:xfrm>
          <a:off x="5446198" y="4634701"/>
          <a:ext cx="3269042" cy="1562731"/>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5793811" y="4262969"/>
            <a:ext cx="328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「通学区域に新たに加わった地域にある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公立中学校出身者の割合」は増加傾向</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右矢印 23"/>
          <p:cNvSpPr/>
          <p:nvPr/>
        </p:nvSpPr>
        <p:spPr>
          <a:xfrm rot="21028220">
            <a:off x="6846150" y="4787245"/>
            <a:ext cx="968991" cy="2603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スライド番号プレースホルダー 14"/>
          <p:cNvSpPr>
            <a:spLocks noGrp="1"/>
          </p:cNvSpPr>
          <p:nvPr>
            <p:ph type="sldNum" sz="quarter" idx="12"/>
          </p:nvPr>
        </p:nvSpPr>
        <p:spPr/>
        <p:txBody>
          <a:bodyPr/>
          <a:lstStyle/>
          <a:p>
            <a:fld id="{138CA411-231B-42B9-AF63-97A64194AA60}" type="slidenum">
              <a:rPr lang="ja-JP" altLang="en-US" smtClean="0"/>
              <a:pPr/>
              <a:t>30</a:t>
            </a:fld>
            <a:endParaRPr lang="ja-JP" altLang="en-US"/>
          </a:p>
        </p:txBody>
      </p:sp>
    </p:spTree>
    <p:extLst>
      <p:ext uri="{BB962C8B-B14F-4D97-AF65-F5344CB8AC3E}">
        <p14:creationId xmlns:p14="http://schemas.microsoft.com/office/powerpoint/2010/main" val="1594032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支援教育の充実（大阪府）</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270457" y="266053"/>
            <a:ext cx="3879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支援学校①</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384458" y="647816"/>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7" name="テキスト ボックス 6"/>
          <p:cNvSpPr txBox="1"/>
          <p:nvPr/>
        </p:nvSpPr>
        <p:spPr>
          <a:xfrm>
            <a:off x="461927" y="1952470"/>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ローチャート: 組合せ 15"/>
          <p:cNvSpPr/>
          <p:nvPr/>
        </p:nvSpPr>
        <p:spPr>
          <a:xfrm>
            <a:off x="2178424" y="2017637"/>
            <a:ext cx="5056094" cy="191184"/>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9" name="テキスト ボックス 8"/>
          <p:cNvSpPr txBox="1"/>
          <p:nvPr/>
        </p:nvSpPr>
        <p:spPr>
          <a:xfrm>
            <a:off x="327458" y="5144779"/>
            <a:ext cx="46160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370158" y="1004342"/>
            <a:ext cx="8489087" cy="944588"/>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支援を必要とする</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幼児・児童・生徒が増加傾向</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であり、対応が急務。</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年で約</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1200</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人増加予定</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②府における「インクルーシブ教育システムの構築」に向けた、多様な学びの場の充実が必要。</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就職率も全国より低い（</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2007</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17.8</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03122" y="2243651"/>
            <a:ext cx="8489087" cy="2844000"/>
          </a:xfrm>
          <a:prstGeom prst="roundRect">
            <a:avLst>
              <a:gd name="adj" fmla="val 5561"/>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府立支援学校の教育環境の整備</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・知的</a:t>
            </a:r>
            <a:r>
              <a:rPr kumimoji="1" lang="ja-JP" altLang="en-US" sz="14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支援学校に在籍する児童生徒数が増加していることを踏まえ、「府立支援学校施設整備基本方針」</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月）に基づき、</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府内４地域に新たな支援学校を整備</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。そのうち</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３地域に高等支援学校を併置</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摂津</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学校及びとりかい高等支援学校（</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泉南</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学校及びすながわ高等支援学校（</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枚方</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学校及びむらの高等支援学校、</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西浦支援学校（</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・旧大阪市立特別支援学校</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校の府への移管（高等支援学校１校含む）（</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高等学校における「ともに学び、ともに育つ」教育の推進</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・府立高校に、知的</a:t>
            </a:r>
            <a:r>
              <a:rPr kumimoji="1" lang="ja-JP" altLang="en-US" sz="14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生徒自立支援コースや共生推進教室を設置し、知的障がいのある生徒が高校でともに</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学ぶ環境を整備。（自立支援推進校</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校、共生推進校８校）</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高等支援学校の開校と知的</a:t>
            </a:r>
            <a:r>
              <a:rPr kumimoji="1" lang="ja-JP" altLang="en-US" sz="14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支援学校に「職業コース」を設置</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・たまがわ高等支援学校（</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開校）に続き、３校の高等支援学校を開校。</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・知的</a:t>
            </a:r>
            <a:r>
              <a:rPr kumimoji="1" lang="ja-JP" altLang="en-US" sz="14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支援学校への「職業コース」の設置を進め、</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年４月には全ての知的</a:t>
            </a:r>
            <a:r>
              <a:rPr kumimoji="1" lang="ja-JP" altLang="en-US" sz="14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支援学校高等部に</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設置を完了。</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2"/>
          <a:stretch>
            <a:fillRect/>
          </a:stretch>
        </p:blipFill>
        <p:spPr>
          <a:xfrm>
            <a:off x="6602190" y="5474469"/>
            <a:ext cx="2286793" cy="1266825"/>
          </a:xfrm>
          <a:prstGeom prst="rect">
            <a:avLst/>
          </a:prstGeom>
        </p:spPr>
      </p:pic>
      <p:sp>
        <p:nvSpPr>
          <p:cNvPr id="22" name="角丸四角形 21"/>
          <p:cNvSpPr/>
          <p:nvPr/>
        </p:nvSpPr>
        <p:spPr bwMode="auto">
          <a:xfrm>
            <a:off x="403122" y="5430670"/>
            <a:ext cx="8444917" cy="1378595"/>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支援学校及び高等支援学校を７校整備</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する等により、</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1,900</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増加</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した児童</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に対応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時点</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②高等学校において障がいのある生徒と周りの生徒がともに学ぶことにより</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知的</a:t>
            </a:r>
            <a:r>
              <a:rPr kumimoji="1" lang="ja-JP" altLang="en-US" sz="14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のある生徒</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たちは自立心や社会性等、集団の中で生活する力</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がついて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周り</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には互いの違いを認め、尊重し、支えあう姿勢</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がはぐくまれて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生徒等アンケート</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知的</a:t>
            </a:r>
            <a:r>
              <a:rPr kumimoji="1" lang="ja-JP" altLang="en-US" sz="14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支援学校高等部卒業時の就職率が向上</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1"/>
          <p:cNvSpPr>
            <a:spLocks noGrp="1"/>
          </p:cNvSpPr>
          <p:nvPr>
            <p:ph type="sldNum" sz="quarter" idx="12"/>
          </p:nvPr>
        </p:nvSpPr>
        <p:spPr/>
        <p:txBody>
          <a:bodyPr/>
          <a:lstStyle/>
          <a:p>
            <a:fld id="{138CA411-231B-42B9-AF63-97A64194AA60}" type="slidenum">
              <a:rPr lang="ja-JP" altLang="en-US" smtClean="0"/>
              <a:pPr/>
              <a:t>31</a:t>
            </a:fld>
            <a:endParaRPr lang="ja-JP" altLang="en-US"/>
          </a:p>
        </p:txBody>
      </p:sp>
    </p:spTree>
    <p:extLst>
      <p:ext uri="{BB962C8B-B14F-4D97-AF65-F5344CB8AC3E}">
        <p14:creationId xmlns:p14="http://schemas.microsoft.com/office/powerpoint/2010/main" val="1403955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角丸四角形 17"/>
          <p:cNvSpPr/>
          <p:nvPr/>
        </p:nvSpPr>
        <p:spPr>
          <a:xfrm>
            <a:off x="4471988" y="302662"/>
            <a:ext cx="4387258"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教育行政制度の改革（大阪府・市）</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84458" y="698500"/>
            <a:ext cx="848908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endPar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70159" y="1911581"/>
            <a:ext cx="848908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　</a:t>
            </a:r>
            <a:endPar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ローチャート: 組合せ 15"/>
          <p:cNvSpPr/>
          <p:nvPr/>
        </p:nvSpPr>
        <p:spPr>
          <a:xfrm>
            <a:off x="2185895" y="1924281"/>
            <a:ext cx="5056094" cy="191184"/>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1" name="テキスト ボックス 10"/>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制度①</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2"/>
          <p:cNvSpPr/>
          <p:nvPr/>
        </p:nvSpPr>
        <p:spPr bwMode="auto">
          <a:xfrm>
            <a:off x="327457" y="933984"/>
            <a:ext cx="8552587" cy="906887"/>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全国的に、民意が教育に反映されない仕組み。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○住民から選ばれた首長</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知事・市長</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の意見が反映できない仕組み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・教育に求められる役割やニーズが増大・多様になる中、住民の意見を教育行政に的確に反映させる必要があるが</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、知事</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の意見を反映できない</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仕組み</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○学校運営は教職員によって行われ、保護者や地域住民の意向を十分に反映するための仕組みが整っていない</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bwMode="auto">
          <a:xfrm>
            <a:off x="384458" y="2195075"/>
            <a:ext cx="8589100" cy="3571065"/>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全国に</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先駆け、</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年に教育</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委員会の制度を改革。</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住民に選ばれた首長の意見を教育に反映。また、保護者や地域住民の声を学校経営に反映。</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・知事と教育委員会が相互に協力</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しながらそれぞれ</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の責任を</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果たし教育</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の振興を図る</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ため教育</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条例を制定するととも</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に教育</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振興基本計画を策定</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・「大阪市教育行政基本条例」及び「大阪市立学校活性化条例」を策定し、この条例に基づき、「大阪市教育振興基本計画」を策定。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70159" y="5796061"/>
            <a:ext cx="848908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　</a:t>
            </a:r>
            <a:endPar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408138" y="6065738"/>
            <a:ext cx="8552587" cy="463550"/>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大阪の制度改革の影響</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もあり</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、地教行法</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首長による教育施策の大綱</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策定、総合教育会議</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が改正。</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nvPr>
        </p:nvGraphicFramePr>
        <p:xfrm>
          <a:off x="559453" y="3009734"/>
          <a:ext cx="8314092" cy="701040"/>
        </p:xfrm>
        <a:graphic>
          <a:graphicData uri="http://schemas.openxmlformats.org/drawingml/2006/table">
            <a:tbl>
              <a:tblPr firstRow="1" bandRow="1">
                <a:tableStyleId>{BDBED569-4797-4DF1-A0F4-6AAB3CD982D8}</a:tableStyleId>
              </a:tblPr>
              <a:tblGrid>
                <a:gridCol w="676024">
                  <a:extLst>
                    <a:ext uri="{9D8B030D-6E8A-4147-A177-3AD203B41FA5}">
                      <a16:colId xmlns="" xmlns:a16="http://schemas.microsoft.com/office/drawing/2014/main" val="1775478038"/>
                    </a:ext>
                  </a:extLst>
                </a:gridCol>
                <a:gridCol w="7638068">
                  <a:extLst>
                    <a:ext uri="{9D8B030D-6E8A-4147-A177-3AD203B41FA5}">
                      <a16:colId xmlns="" xmlns:a16="http://schemas.microsoft.com/office/drawing/2014/main" val="4076325881"/>
                    </a:ext>
                  </a:extLst>
                </a:gridCol>
              </a:tblGrid>
              <a:tr h="435922">
                <a:tc>
                  <a:txBody>
                    <a:bodyPr/>
                    <a:lstStyle/>
                    <a:p>
                      <a:r>
                        <a:rPr kumimoji="1" lang="en-US" altLang="ja-JP" sz="1000" dirty="0" smtClean="0">
                          <a:latin typeface="Meiryo UI" panose="020B0604030504040204" pitchFamily="50" charset="-128"/>
                          <a:ea typeface="Meiryo UI" panose="020B0604030504040204" pitchFamily="50" charset="-128"/>
                        </a:rPr>
                        <a:t>2012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大阪府教育行政基本条例</a:t>
                      </a:r>
                      <a:endParaRPr kumimoji="1" lang="en-US" altLang="ja-JP" sz="1000" b="1"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lang="ja-JP" altLang="en-US" sz="1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政治（府議会・知事）と行政（教育委員会等）が連携し、</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教育行政をマネジメントする新たな制度を確立</a:t>
                      </a:r>
                      <a:r>
                        <a:rPr lang="ja-JP" altLang="en-US" sz="1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大阪府立学校条例</a:t>
                      </a:r>
                      <a:endParaRPr kumimoji="1" lang="en-US" altLang="ja-JP" sz="1000" b="1"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kumimoji="1" lang="ja-JP" altLang="en-US" sz="1000" b="0" dirty="0" smtClean="0">
                          <a:latin typeface="Meiryo UI" panose="020B0604030504040204" pitchFamily="50" charset="-128"/>
                          <a:ea typeface="Meiryo UI" panose="020B0604030504040204" pitchFamily="50" charset="-128"/>
                        </a:rPr>
                        <a:t>各府立学校で「学校経営計画」を策定・公表。</a:t>
                      </a:r>
                      <a:r>
                        <a:rPr kumimoji="1" lang="ja-JP" altLang="en-US" sz="1000" b="1" dirty="0" smtClean="0">
                          <a:latin typeface="Meiryo UI" panose="020B0604030504040204" pitchFamily="50" charset="-128"/>
                          <a:ea typeface="Meiryo UI" panose="020B0604030504040204" pitchFamily="50" charset="-128"/>
                        </a:rPr>
                        <a:t>生徒や保護者、地域住民の声を反映させながら</a:t>
                      </a:r>
                      <a:r>
                        <a:rPr kumimoji="1" lang="en-US" altLang="ja-JP" sz="1000" b="1" dirty="0" smtClean="0">
                          <a:latin typeface="Meiryo UI" panose="020B0604030504040204" pitchFamily="50" charset="-128"/>
                          <a:ea typeface="Meiryo UI" panose="020B0604030504040204" pitchFamily="50" charset="-128"/>
                        </a:rPr>
                        <a:t>PDCA</a:t>
                      </a:r>
                      <a:r>
                        <a:rPr kumimoji="1" lang="ja-JP" altLang="en-US" sz="1000" b="1" dirty="0" smtClean="0">
                          <a:latin typeface="Meiryo UI" panose="020B0604030504040204" pitchFamily="50" charset="-128"/>
                          <a:ea typeface="Meiryo UI" panose="020B0604030504040204" pitchFamily="50" charset="-128"/>
                        </a:rPr>
                        <a:t>サイクルによる学校経営の仕組みを構築</a:t>
                      </a:r>
                    </a:p>
                  </a:txBody>
                  <a:tcPr anchor="ctr"/>
                </a:tc>
                <a:extLst>
                  <a:ext uri="{0D108BD9-81ED-4DB2-BD59-A6C34878D82A}">
                    <a16:rowId xmlns="" xmlns:a16="http://schemas.microsoft.com/office/drawing/2014/main" val="4281634324"/>
                  </a:ext>
                </a:extLst>
              </a:tr>
            </a:tbl>
          </a:graphicData>
        </a:graphic>
      </p:graphicFrame>
      <p:graphicFrame>
        <p:nvGraphicFramePr>
          <p:cNvPr id="22" name="表 21"/>
          <p:cNvGraphicFramePr>
            <a:graphicFrameLocks noGrp="1"/>
          </p:cNvGraphicFramePr>
          <p:nvPr>
            <p:extLst/>
          </p:nvPr>
        </p:nvGraphicFramePr>
        <p:xfrm>
          <a:off x="556896" y="4430357"/>
          <a:ext cx="8314092" cy="1136962"/>
        </p:xfrm>
        <a:graphic>
          <a:graphicData uri="http://schemas.openxmlformats.org/drawingml/2006/table">
            <a:tbl>
              <a:tblPr firstRow="1" bandRow="1">
                <a:tableStyleId>{BDBED569-4797-4DF1-A0F4-6AAB3CD982D8}</a:tableStyleId>
              </a:tblPr>
              <a:tblGrid>
                <a:gridCol w="676024">
                  <a:extLst>
                    <a:ext uri="{9D8B030D-6E8A-4147-A177-3AD203B41FA5}">
                      <a16:colId xmlns="" xmlns:a16="http://schemas.microsoft.com/office/drawing/2014/main" val="1775478038"/>
                    </a:ext>
                  </a:extLst>
                </a:gridCol>
                <a:gridCol w="7638068">
                  <a:extLst>
                    <a:ext uri="{9D8B030D-6E8A-4147-A177-3AD203B41FA5}">
                      <a16:colId xmlns="" xmlns:a16="http://schemas.microsoft.com/office/drawing/2014/main" val="4076325881"/>
                    </a:ext>
                  </a:extLst>
                </a:gridCol>
              </a:tblGrid>
              <a:tr h="435922">
                <a:tc>
                  <a:txBody>
                    <a:bodyPr/>
                    <a:lstStyle/>
                    <a:p>
                      <a:r>
                        <a:rPr kumimoji="1" lang="en-US" altLang="ja-JP" sz="1000" dirty="0" smtClean="0">
                          <a:latin typeface="Meiryo UI" panose="020B0604030504040204" pitchFamily="50" charset="-128"/>
                          <a:ea typeface="Meiryo UI" panose="020B0604030504040204" pitchFamily="50" charset="-128"/>
                        </a:rPr>
                        <a:t>2012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大阪市教育行政基本条例</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lang="ja-JP" altLang="en-US" sz="1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政治（市会・市長）と行政（教育委員会等）が連携し、教育行政をマネジメントする新たな制度を確立。</a:t>
                      </a:r>
                      <a:endParaRPr lang="en-US" altLang="ja-JP" sz="1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大阪市立学校活性化条例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学校運営に保護者や地域住民等の意向を反映し、その参画を促進することにより、開かれた学校づくりを推進。</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2614640587"/>
                  </a:ext>
                </a:extLst>
              </a:tr>
              <a:tr h="435922">
                <a:tc>
                  <a:txBody>
                    <a:bodyPr/>
                    <a:lstStyle/>
                    <a:p>
                      <a:r>
                        <a:rPr kumimoji="1" lang="en-US" altLang="ja-JP" sz="1000" b="1" dirty="0" smtClean="0">
                          <a:latin typeface="Meiryo UI" panose="020B0604030504040204" pitchFamily="50" charset="-128"/>
                          <a:ea typeface="Meiryo UI" panose="020B0604030504040204" pitchFamily="50" charset="-128"/>
                        </a:rPr>
                        <a:t>2014</a:t>
                      </a:r>
                      <a:r>
                        <a:rPr kumimoji="1" lang="ja-JP" altLang="en-US"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市長と教育委員の協議の実施</a:t>
                      </a: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市長と教育委員が、</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課題対応の検討や施策実施の調整について協議する仕組み</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を、国の地方教育行政制度に先駆けて構築</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264505618"/>
                  </a:ext>
                </a:extLst>
              </a:tr>
            </a:tbl>
          </a:graphicData>
        </a:graphic>
      </p:graphicFrame>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32</a:t>
            </a:fld>
            <a:endParaRPr lang="ja-JP" altLang="en-US"/>
          </a:p>
        </p:txBody>
      </p:sp>
    </p:spTree>
    <p:extLst>
      <p:ext uri="{BB962C8B-B14F-4D97-AF65-F5344CB8AC3E}">
        <p14:creationId xmlns:p14="http://schemas.microsoft.com/office/powerpoint/2010/main" val="32411125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角丸四角形 17"/>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公私</a:t>
            </a:r>
            <a:r>
              <a:rPr kumimoji="1" lang="ja-JP" altLang="en-US" sz="18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連携（大阪府）</a:t>
            </a:r>
            <a:endParaRPr kumimoji="1" lang="ja-JP" altLang="en-US" sz="1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84458" y="1178544"/>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70158" y="3107301"/>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＜改革取組み①＞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ローチャート: 組合せ 15"/>
          <p:cNvSpPr/>
          <p:nvPr/>
        </p:nvSpPr>
        <p:spPr>
          <a:xfrm>
            <a:off x="2178423" y="2997507"/>
            <a:ext cx="5056094" cy="191184"/>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2" name="テキスト ボックス 11"/>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制度②</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角丸四角形 10"/>
          <p:cNvSpPr/>
          <p:nvPr/>
        </p:nvSpPr>
        <p:spPr bwMode="auto">
          <a:xfrm>
            <a:off x="461927" y="1469877"/>
            <a:ext cx="8489087" cy="1197590"/>
          </a:xfrm>
          <a:prstGeom prst="roundRect">
            <a:avLst>
              <a:gd name="adj" fmla="val 8346"/>
            </a:avLst>
          </a:prstGeom>
          <a:noFill/>
          <a:ln w="9525">
            <a:solidFill>
              <a:schemeClr val="dk1">
                <a:shade val="95000"/>
                <a:satMod val="105000"/>
              </a:schemeClr>
            </a:solidFill>
            <a:miter lim="800000"/>
            <a:headEnd/>
            <a:tailEnd/>
          </a:ln>
          <a:effectLst/>
          <a:ex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地教行法の</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組織及び運営に関する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法律では</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、知事が大学・私立学校等を、教育委員会が公立学校等を所管</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することとなっており、</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全国的に公立</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私立の所管が分かれている</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状況。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・そのため、</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公立</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私立間の交流、情報共有、競争が</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不十分</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であり</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全体で教育力向上に取り組みにくい状況であった</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bwMode="auto">
          <a:xfrm>
            <a:off x="461927" y="3415077"/>
            <a:ext cx="8489087" cy="3060000"/>
          </a:xfrm>
          <a:prstGeom prst="roundRect">
            <a:avLst>
              <a:gd name="adj" fmla="val 5545"/>
            </a:avLst>
          </a:prstGeom>
          <a:noFill/>
          <a:ln w="9525">
            <a:solidFill>
              <a:schemeClr val="dk1">
                <a:shade val="95000"/>
                <a:satMod val="105000"/>
              </a:schemeClr>
            </a:solidFill>
            <a:miter lim="800000"/>
            <a:headEnd/>
            <a:tailEnd/>
          </a:ln>
          <a:effectLst/>
          <a:ex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教育行政の一元化</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全国初</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・公立私立間の交流や情報共有、切磋琢磨を図るため、私学行政について知事から教育長に事務委任。</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教育行政の一元化に伴い、教育庁を創設。</a:t>
            </a:r>
          </a:p>
        </p:txBody>
      </p:sp>
      <p:sp>
        <p:nvSpPr>
          <p:cNvPr id="3" name="正方形/長方形 2"/>
          <p:cNvSpPr/>
          <p:nvPr/>
        </p:nvSpPr>
        <p:spPr>
          <a:xfrm>
            <a:off x="1516970" y="5172131"/>
            <a:ext cx="19812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○予算の編成・執行</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○条例案の提出</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○大学</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に関すること</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572001" y="5172131"/>
            <a:ext cx="3420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○公立学校の設置等　　 ○</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教職員の人事</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○教育課程、生徒指導　○</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教科書等の取扱い</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○施設設備、整備　　 　　○社会教育　　　　　　 </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○スポーツ等</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970648" y="4602088"/>
            <a:ext cx="1434014" cy="288000"/>
          </a:xfrm>
          <a:prstGeom prst="rect">
            <a:avLst/>
          </a:prstGeom>
          <a:solidFill>
            <a:schemeClr val="bg1"/>
          </a:solid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私学に関すること</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右矢印 3"/>
          <p:cNvSpPr/>
          <p:nvPr/>
        </p:nvSpPr>
        <p:spPr>
          <a:xfrm>
            <a:off x="2638589" y="4872453"/>
            <a:ext cx="2088000" cy="180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p:nvSpPr>
        <p:spPr>
          <a:xfrm>
            <a:off x="1834805" y="4295661"/>
            <a:ext cx="1260000" cy="25200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知事 ＞</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4364689" y="4501549"/>
            <a:ext cx="1080000" cy="25200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教育長 ）</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8" name="グループ化 7"/>
          <p:cNvGrpSpPr/>
          <p:nvPr/>
        </p:nvGrpSpPr>
        <p:grpSpPr>
          <a:xfrm>
            <a:off x="2329805" y="4704698"/>
            <a:ext cx="270000" cy="406218"/>
            <a:chOff x="8020050" y="3549957"/>
            <a:chExt cx="270000" cy="406218"/>
          </a:xfrm>
        </p:grpSpPr>
        <p:sp>
          <p:nvSpPr>
            <p:cNvPr id="7" name="二等辺三角形 6"/>
            <p:cNvSpPr/>
            <p:nvPr/>
          </p:nvSpPr>
          <p:spPr>
            <a:xfrm>
              <a:off x="8020050" y="3686175"/>
              <a:ext cx="270000" cy="27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楕円 5"/>
            <p:cNvSpPr/>
            <p:nvPr/>
          </p:nvSpPr>
          <p:spPr>
            <a:xfrm>
              <a:off x="8020050" y="3549957"/>
              <a:ext cx="270000" cy="27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3" name="グループ化 22"/>
          <p:cNvGrpSpPr/>
          <p:nvPr/>
        </p:nvGrpSpPr>
        <p:grpSpPr>
          <a:xfrm>
            <a:off x="4757661" y="4704698"/>
            <a:ext cx="270000" cy="406218"/>
            <a:chOff x="8020050" y="3549957"/>
            <a:chExt cx="270000" cy="406218"/>
          </a:xfrm>
        </p:grpSpPr>
        <p:sp>
          <p:nvSpPr>
            <p:cNvPr id="25" name="二等辺三角形 24"/>
            <p:cNvSpPr/>
            <p:nvPr/>
          </p:nvSpPr>
          <p:spPr>
            <a:xfrm>
              <a:off x="8020050" y="3686175"/>
              <a:ext cx="270000" cy="27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楕円 25"/>
            <p:cNvSpPr/>
            <p:nvPr/>
          </p:nvSpPr>
          <p:spPr>
            <a:xfrm>
              <a:off x="8020050" y="3549957"/>
              <a:ext cx="270000" cy="27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7" name="グループ化 26"/>
          <p:cNvGrpSpPr/>
          <p:nvPr/>
        </p:nvGrpSpPr>
        <p:grpSpPr>
          <a:xfrm>
            <a:off x="5314622" y="4704698"/>
            <a:ext cx="270000" cy="406218"/>
            <a:chOff x="8020050" y="3549957"/>
            <a:chExt cx="270000" cy="406218"/>
          </a:xfrm>
        </p:grpSpPr>
        <p:sp>
          <p:nvSpPr>
            <p:cNvPr id="28" name="二等辺三角形 27"/>
            <p:cNvSpPr/>
            <p:nvPr/>
          </p:nvSpPr>
          <p:spPr>
            <a:xfrm>
              <a:off x="8020050" y="3686175"/>
              <a:ext cx="270000" cy="27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楕円 28"/>
            <p:cNvSpPr/>
            <p:nvPr/>
          </p:nvSpPr>
          <p:spPr>
            <a:xfrm>
              <a:off x="8020050" y="3549957"/>
              <a:ext cx="270000" cy="27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0" name="グループ化 29"/>
          <p:cNvGrpSpPr/>
          <p:nvPr/>
        </p:nvGrpSpPr>
        <p:grpSpPr>
          <a:xfrm>
            <a:off x="5871583" y="4704698"/>
            <a:ext cx="270000" cy="406218"/>
            <a:chOff x="8020050" y="3549957"/>
            <a:chExt cx="270000" cy="406218"/>
          </a:xfrm>
        </p:grpSpPr>
        <p:sp>
          <p:nvSpPr>
            <p:cNvPr id="31" name="二等辺三角形 30"/>
            <p:cNvSpPr/>
            <p:nvPr/>
          </p:nvSpPr>
          <p:spPr>
            <a:xfrm>
              <a:off x="8020050" y="3686175"/>
              <a:ext cx="270000" cy="27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楕円 31"/>
            <p:cNvSpPr/>
            <p:nvPr/>
          </p:nvSpPr>
          <p:spPr>
            <a:xfrm>
              <a:off x="8020050" y="3549957"/>
              <a:ext cx="270000" cy="27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3" name="グループ化 32"/>
          <p:cNvGrpSpPr/>
          <p:nvPr/>
        </p:nvGrpSpPr>
        <p:grpSpPr>
          <a:xfrm>
            <a:off x="6428544" y="4704698"/>
            <a:ext cx="270000" cy="406218"/>
            <a:chOff x="8020050" y="3549957"/>
            <a:chExt cx="270000" cy="406218"/>
          </a:xfrm>
        </p:grpSpPr>
        <p:sp>
          <p:nvSpPr>
            <p:cNvPr id="34" name="二等辺三角形 33"/>
            <p:cNvSpPr/>
            <p:nvPr/>
          </p:nvSpPr>
          <p:spPr>
            <a:xfrm>
              <a:off x="8020050" y="3686175"/>
              <a:ext cx="270000" cy="27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楕円 34"/>
            <p:cNvSpPr/>
            <p:nvPr/>
          </p:nvSpPr>
          <p:spPr>
            <a:xfrm>
              <a:off x="8020050" y="3549957"/>
              <a:ext cx="270000" cy="27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6" name="グループ化 35"/>
          <p:cNvGrpSpPr/>
          <p:nvPr/>
        </p:nvGrpSpPr>
        <p:grpSpPr>
          <a:xfrm>
            <a:off x="6985505" y="4704698"/>
            <a:ext cx="270000" cy="406218"/>
            <a:chOff x="8020050" y="3549957"/>
            <a:chExt cx="270000" cy="406218"/>
          </a:xfrm>
        </p:grpSpPr>
        <p:sp>
          <p:nvSpPr>
            <p:cNvPr id="37" name="二等辺三角形 36"/>
            <p:cNvSpPr/>
            <p:nvPr/>
          </p:nvSpPr>
          <p:spPr>
            <a:xfrm>
              <a:off x="8020050" y="3686175"/>
              <a:ext cx="270000" cy="27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楕円 37"/>
            <p:cNvSpPr/>
            <p:nvPr/>
          </p:nvSpPr>
          <p:spPr>
            <a:xfrm>
              <a:off x="8020050" y="3549957"/>
              <a:ext cx="270000" cy="27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9" name="グループ化 38"/>
          <p:cNvGrpSpPr/>
          <p:nvPr/>
        </p:nvGrpSpPr>
        <p:grpSpPr>
          <a:xfrm>
            <a:off x="7542468" y="4704698"/>
            <a:ext cx="270000" cy="406218"/>
            <a:chOff x="8020050" y="3549957"/>
            <a:chExt cx="270000" cy="406218"/>
          </a:xfrm>
        </p:grpSpPr>
        <p:sp>
          <p:nvSpPr>
            <p:cNvPr id="40" name="二等辺三角形 39"/>
            <p:cNvSpPr/>
            <p:nvPr/>
          </p:nvSpPr>
          <p:spPr>
            <a:xfrm>
              <a:off x="8020050" y="3686175"/>
              <a:ext cx="270000" cy="27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1" name="楕円 40"/>
            <p:cNvSpPr/>
            <p:nvPr/>
          </p:nvSpPr>
          <p:spPr>
            <a:xfrm>
              <a:off x="8020050" y="3549957"/>
              <a:ext cx="270000" cy="27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2" name="正方形/長方形 41"/>
          <p:cNvSpPr/>
          <p:nvPr/>
        </p:nvSpPr>
        <p:spPr>
          <a:xfrm>
            <a:off x="1660093" y="6063677"/>
            <a:ext cx="1434014" cy="288000"/>
          </a:xfrm>
          <a:prstGeom prst="rect">
            <a:avLst/>
          </a:prstGeom>
          <a:solidFill>
            <a:schemeClr val="accent1"/>
          </a:solid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4562268" y="4507971"/>
            <a:ext cx="3420000" cy="6456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18"/>
          <p:cNvSpPr txBox="1"/>
          <p:nvPr/>
        </p:nvSpPr>
        <p:spPr>
          <a:xfrm>
            <a:off x="5400001" y="4267086"/>
            <a:ext cx="1764000" cy="25200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教育委員会 ＞</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5123544" y="4501549"/>
            <a:ext cx="2880000" cy="25200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教　　　　　育　　　　　委　　　　　員　　）</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スライド番号プレースホルダー 15"/>
          <p:cNvSpPr>
            <a:spLocks noGrp="1"/>
          </p:cNvSpPr>
          <p:nvPr>
            <p:ph type="sldNum" sz="quarter" idx="12"/>
          </p:nvPr>
        </p:nvSpPr>
        <p:spPr/>
        <p:txBody>
          <a:bodyPr/>
          <a:lstStyle/>
          <a:p>
            <a:fld id="{138CA411-231B-42B9-AF63-97A64194AA60}" type="slidenum">
              <a:rPr lang="ja-JP" altLang="en-US" smtClean="0"/>
              <a:pPr/>
              <a:t>33</a:t>
            </a:fld>
            <a:endParaRPr lang="ja-JP" altLang="en-US"/>
          </a:p>
        </p:txBody>
      </p:sp>
    </p:spTree>
    <p:extLst>
      <p:ext uri="{BB962C8B-B14F-4D97-AF65-F5344CB8AC3E}">
        <p14:creationId xmlns:p14="http://schemas.microsoft.com/office/powerpoint/2010/main" val="18982619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539552" y="1107604"/>
            <a:ext cx="2736304" cy="484968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取組体制</a:t>
            </a:r>
            <a:r>
              <a:rPr kumimoji="1" lang="en-US" altLang="ja-JP"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2016</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　公私連携プロジェクトチームを教育庁に設置</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取組内容</a:t>
            </a:r>
            <a:r>
              <a:rPr kumimoji="1" lang="en-US" altLang="ja-JP"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・私立学校・園を対象に、公私連携に</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関する</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アンケートを</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2016.7</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・アンケート</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結果を踏まえ具体的メニューを</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検討。実施可能なものから順次実施。</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 name="メモ 45"/>
          <p:cNvSpPr/>
          <p:nvPr/>
        </p:nvSpPr>
        <p:spPr>
          <a:xfrm>
            <a:off x="609600" y="2581505"/>
            <a:ext cx="2594248" cy="3230112"/>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～アンケート結果</a:t>
            </a:r>
            <a:r>
              <a:rPr kumimoji="1" lang="en-US" altLang="ja-JP"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主な意見</a:t>
            </a:r>
            <a:r>
              <a:rPr kumimoji="1" lang="en-US" altLang="ja-JP"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中学・高校</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参加したい研修</a:t>
            </a:r>
            <a:endParaRPr kumimoji="1" lang="en-US" altLang="ja-JP"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・生徒指導、</a:t>
            </a:r>
            <a:r>
              <a:rPr kumimoji="1" lang="ja-JP" altLang="en-US" sz="1000" b="0" i="0" u="none" strike="noStrike" kern="1200" cap="none" spc="0" normalizeH="0" baseline="0" noProof="0" dirty="0" err="1" smtClean="0">
                <a:ln>
                  <a:noFill/>
                </a:ln>
                <a:solidFill>
                  <a:prstClr val="black"/>
                </a:solidFill>
                <a:effectLst/>
                <a:uLnTx/>
                <a:uFillTx/>
                <a:latin typeface="Calibri" panose="020F0502020204030204"/>
                <a:ea typeface="ＭＳ Ｐゴシック" panose="020B0600070205080204" pitchFamily="50" charset="-128"/>
                <a:cs typeface="+mn-cs"/>
              </a:rPr>
              <a:t>障がい</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者理解に関する研修</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参加したい事業</a:t>
            </a:r>
            <a:endParaRPr kumimoji="1" lang="en-US" altLang="ja-JP"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・英語教育、発達障がいの可能性の</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ある児童生徒への支援等</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公私連携に関する意見</a:t>
            </a:r>
            <a:endParaRPr kumimoji="1" lang="en-US" altLang="ja-JP"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・不登校支援に関する情報交換等</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幼稚園</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公私</a:t>
            </a:r>
            <a:r>
              <a:rPr kumimoji="1" lang="ja-JP" altLang="en-US"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連携</a:t>
            </a:r>
            <a:r>
              <a:rPr kumimoji="1" lang="ja-JP" altLang="en-US" sz="10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a:t>
            </a:r>
            <a:r>
              <a:rPr kumimoji="1" lang="ja-JP" altLang="en-US"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関する意見</a:t>
            </a:r>
            <a:endParaRPr kumimoji="1" lang="en-US" altLang="ja-JP"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・公立園との情報共有等</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専修</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学校</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専修</a:t>
            </a:r>
            <a:r>
              <a:rPr kumimoji="1" lang="ja-JP" altLang="en-US"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学校を</a:t>
            </a:r>
            <a:r>
              <a:rPr kumimoji="1" lang="ja-JP" altLang="en-US" sz="10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周知</a:t>
            </a:r>
            <a:r>
              <a:rPr kumimoji="1" lang="ja-JP" altLang="en-US"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する効果的な方策</a:t>
            </a:r>
            <a:endParaRPr kumimoji="1" lang="en-US" altLang="ja-JP" sz="10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・高校生や教員対象の進路説明会開催</a:t>
            </a:r>
          </a:p>
        </p:txBody>
      </p:sp>
      <p:sp>
        <p:nvSpPr>
          <p:cNvPr id="47" name="角丸四角形 46"/>
          <p:cNvSpPr/>
          <p:nvPr/>
        </p:nvSpPr>
        <p:spPr>
          <a:xfrm>
            <a:off x="3563888" y="726604"/>
            <a:ext cx="5175426" cy="5407496"/>
          </a:xfrm>
          <a:prstGeom prst="roundRect">
            <a:avLst>
              <a:gd name="adj" fmla="val 78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公私連携メニューの主な事業</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小学・中学・高校</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幼稚園</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専修学校</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48" name="グループ化 47"/>
          <p:cNvGrpSpPr/>
          <p:nvPr/>
        </p:nvGrpSpPr>
        <p:grpSpPr>
          <a:xfrm>
            <a:off x="3047380" y="1808715"/>
            <a:ext cx="829940" cy="3672408"/>
            <a:chOff x="3707904" y="2132856"/>
            <a:chExt cx="829940" cy="3672408"/>
          </a:xfrm>
        </p:grpSpPr>
        <p:sp>
          <p:nvSpPr>
            <p:cNvPr id="49" name="右矢印 48"/>
            <p:cNvSpPr/>
            <p:nvPr/>
          </p:nvSpPr>
          <p:spPr>
            <a:xfrm>
              <a:off x="3707904" y="2132856"/>
              <a:ext cx="829940" cy="367240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テキスト ボックス 49"/>
            <p:cNvSpPr txBox="1"/>
            <p:nvPr/>
          </p:nvSpPr>
          <p:spPr>
            <a:xfrm>
              <a:off x="3842628" y="3140968"/>
              <a:ext cx="369332" cy="180020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公私連携メニューに反映</a:t>
              </a: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51" name="グループ化 50"/>
          <p:cNvGrpSpPr/>
          <p:nvPr/>
        </p:nvGrpSpPr>
        <p:grpSpPr>
          <a:xfrm>
            <a:off x="3851920" y="1302668"/>
            <a:ext cx="4824536" cy="576064"/>
            <a:chOff x="4644008" y="2276872"/>
            <a:chExt cx="3960440" cy="644031"/>
          </a:xfrm>
        </p:grpSpPr>
        <p:sp>
          <p:nvSpPr>
            <p:cNvPr id="52" name="正方形/長方形 51"/>
            <p:cNvSpPr/>
            <p:nvPr/>
          </p:nvSpPr>
          <p:spPr>
            <a:xfrm>
              <a:off x="4644008" y="2276872"/>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英語教育推進事業・骨太の英語力養成事業</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連携年度：</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2014</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3" name="正方形/長方形 52"/>
            <p:cNvSpPr/>
            <p:nvPr/>
          </p:nvSpPr>
          <p:spPr>
            <a:xfrm>
              <a:off x="4644008" y="2492896"/>
              <a:ext cx="3960440" cy="4280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「聞く・話す」能力の鍛錬支援を行い、府立・私立高校生の英語力向上を目指す。</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TOEFL </a:t>
              </a:r>
              <a:r>
                <a:rPr kumimoji="1" lang="en-US" altLang="ja-JP" sz="1000" b="0" i="0" u="none" strike="noStrike" kern="1200" cap="none" spc="0" normalizeH="0" baseline="0" noProof="0" dirty="0" err="1" smtClean="0">
                  <a:ln>
                    <a:noFill/>
                  </a:ln>
                  <a:solidFill>
                    <a:prstClr val="black"/>
                  </a:solidFill>
                  <a:effectLst/>
                  <a:uLnTx/>
                  <a:uFillTx/>
                  <a:latin typeface="Calibri" panose="020F0502020204030204"/>
                  <a:ea typeface="ＭＳ Ｐゴシック" panose="020B0600070205080204" pitchFamily="50" charset="-128"/>
                  <a:cs typeface="+mn-cs"/>
                </a:rPr>
                <a:t>iBT</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オンライン練習テストを府立・私立高校で実施する。</a:t>
              </a:r>
            </a:p>
          </p:txBody>
        </p:sp>
      </p:grpSp>
      <p:grpSp>
        <p:nvGrpSpPr>
          <p:cNvPr id="54" name="グループ化 53"/>
          <p:cNvGrpSpPr/>
          <p:nvPr/>
        </p:nvGrpSpPr>
        <p:grpSpPr>
          <a:xfrm>
            <a:off x="3851920" y="1950738"/>
            <a:ext cx="4824536" cy="803490"/>
            <a:chOff x="4644008" y="2022411"/>
            <a:chExt cx="3960440" cy="644033"/>
          </a:xfrm>
        </p:grpSpPr>
        <p:sp>
          <p:nvSpPr>
            <p:cNvPr id="55" name="正方形/長方形 54"/>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支援教育地域支援整備事業・高等学校支援教育力充実事業</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(2017</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 name="正方形/長方形 55"/>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府立</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支援学校のリーディングスタッフや府立高等学校から指定した支援教育サポート校のコーディネーター等を活用した相談等を私立学校</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園に</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拡大。校内支援体制等のノウハウ共有の報告会等を開催</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57" name="グループ化 56"/>
          <p:cNvGrpSpPr/>
          <p:nvPr/>
        </p:nvGrpSpPr>
        <p:grpSpPr>
          <a:xfrm>
            <a:off x="3851920" y="2754228"/>
            <a:ext cx="4824536" cy="356236"/>
            <a:chOff x="4644008" y="2047903"/>
            <a:chExt cx="3960440" cy="398267"/>
          </a:xfrm>
        </p:grpSpPr>
        <p:sp>
          <p:nvSpPr>
            <p:cNvPr id="58" name="正方形/長方形 57"/>
            <p:cNvSpPr/>
            <p:nvPr/>
          </p:nvSpPr>
          <p:spPr>
            <a:xfrm>
              <a:off x="4644008" y="2047903"/>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教育総合相談事業</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(2017</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正方形/長方形 58"/>
            <p:cNvSpPr/>
            <p:nvPr/>
          </p:nvSpPr>
          <p:spPr>
            <a:xfrm>
              <a:off x="4644008" y="2225897"/>
              <a:ext cx="3960440" cy="2202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面接相談や高等学校適応指導教室の対象を私立高校の生徒・保護者にも拡大。</a:t>
              </a:r>
            </a:p>
          </p:txBody>
        </p:sp>
      </p:grpSp>
      <p:grpSp>
        <p:nvGrpSpPr>
          <p:cNvPr id="60" name="グループ化 59"/>
          <p:cNvGrpSpPr/>
          <p:nvPr/>
        </p:nvGrpSpPr>
        <p:grpSpPr>
          <a:xfrm>
            <a:off x="3851920" y="3265881"/>
            <a:ext cx="4824536" cy="576066"/>
            <a:chOff x="4644008" y="2022411"/>
            <a:chExt cx="3960440" cy="644033"/>
          </a:xfrm>
        </p:grpSpPr>
        <p:sp>
          <p:nvSpPr>
            <p:cNvPr id="61" name="正方形/長方形 60"/>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被害者救済システム運用事業</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(2017</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正方形/長方形 61"/>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いじめ等事案の解決を図るための第三者性を活かした相談窓口である「被害者救済システム」の対象を私立学校にも</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拡大。</a:t>
              </a:r>
            </a:p>
          </p:txBody>
        </p:sp>
      </p:grpSp>
      <p:grpSp>
        <p:nvGrpSpPr>
          <p:cNvPr id="63" name="グループ化 62"/>
          <p:cNvGrpSpPr/>
          <p:nvPr/>
        </p:nvGrpSpPr>
        <p:grpSpPr>
          <a:xfrm>
            <a:off x="3851920" y="3930960"/>
            <a:ext cx="4824536" cy="379038"/>
            <a:chOff x="4644008" y="2022411"/>
            <a:chExt cx="3960440" cy="423759"/>
          </a:xfrm>
        </p:grpSpPr>
        <p:sp>
          <p:nvSpPr>
            <p:cNvPr id="64" name="正方形/長方形 63"/>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教職員研修</a:t>
              </a:r>
              <a:r>
                <a:rPr kumimoji="1" lang="en-US" altLang="ja-JP"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正方形/長方形 64"/>
            <p:cNvSpPr/>
            <p:nvPr/>
          </p:nvSpPr>
          <p:spPr>
            <a:xfrm>
              <a:off x="4644008" y="2225897"/>
              <a:ext cx="3960440" cy="2202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英語や生徒指導、管理職養成等に係る研修を私立学校にも</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拡充</a:t>
              </a:r>
              <a:r>
                <a:rPr kumimoji="1" lang="ja-JP" altLang="en-US" sz="1000" b="0" i="0" u="none" strike="noStrike" kern="1200" cap="none" spc="0" normalizeH="0" baseline="0" noProof="0" dirty="0" smtClean="0">
                  <a:ln>
                    <a:noFill/>
                  </a:ln>
                  <a:solidFill>
                    <a:srgbClr val="0070C0"/>
                  </a:solidFill>
                  <a:effectLst/>
                  <a:uLnTx/>
                  <a:uFillTx/>
                  <a:latin typeface="Calibri" panose="020F0502020204030204"/>
                  <a:ea typeface="ＭＳ Ｐゴシック" panose="020B0600070205080204" pitchFamily="50" charset="-128"/>
                  <a:cs typeface="+mn-cs"/>
                </a:rPr>
                <a:t>。</a:t>
              </a:r>
            </a:p>
          </p:txBody>
        </p:sp>
      </p:grpSp>
      <p:grpSp>
        <p:nvGrpSpPr>
          <p:cNvPr id="66" name="グループ化 65"/>
          <p:cNvGrpSpPr/>
          <p:nvPr/>
        </p:nvGrpSpPr>
        <p:grpSpPr>
          <a:xfrm>
            <a:off x="3851920" y="5491388"/>
            <a:ext cx="4824536" cy="465902"/>
            <a:chOff x="4644008" y="2022412"/>
            <a:chExt cx="3960440" cy="352246"/>
          </a:xfrm>
        </p:grpSpPr>
        <p:sp>
          <p:nvSpPr>
            <p:cNvPr id="67" name="正方形/長方形 66"/>
            <p:cNvSpPr/>
            <p:nvPr/>
          </p:nvSpPr>
          <p:spPr>
            <a:xfrm>
              <a:off x="4644008" y="2022412"/>
              <a:ext cx="3960440" cy="146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専修学校の周知</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(2016</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正方形/長方形 67"/>
            <p:cNvSpPr/>
            <p:nvPr/>
          </p:nvSpPr>
          <p:spPr>
            <a:xfrm>
              <a:off x="4644008" y="2154385"/>
              <a:ext cx="3960440" cy="2202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公立・私立の高校進路指導研究会等での</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周知。</a:t>
              </a:r>
            </a:p>
          </p:txBody>
        </p:sp>
      </p:grpSp>
      <p:grpSp>
        <p:nvGrpSpPr>
          <p:cNvPr id="69" name="グループ化 68"/>
          <p:cNvGrpSpPr/>
          <p:nvPr/>
        </p:nvGrpSpPr>
        <p:grpSpPr>
          <a:xfrm>
            <a:off x="3851920" y="4615036"/>
            <a:ext cx="4824536" cy="576066"/>
            <a:chOff x="4644008" y="2022411"/>
            <a:chExt cx="3960440" cy="644033"/>
          </a:xfrm>
        </p:grpSpPr>
        <p:sp>
          <p:nvSpPr>
            <p:cNvPr id="70" name="正方形/長方形 69"/>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幼児</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教育推進体制構築事業</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(2016</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正方形/長方形 70"/>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幼児</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教育の推進体制を構築するための調査研究を</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行い、幼児教育に関する研修などを総合的に行う幼児</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教育</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センターを</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設置（</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 。</a:t>
              </a:r>
            </a:p>
          </p:txBody>
        </p:sp>
      </p:grpSp>
      <p:sp>
        <p:nvSpPr>
          <p:cNvPr id="35" name="角丸四角形 34"/>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公私</a:t>
            </a:r>
            <a:r>
              <a:rPr kumimoji="1" lang="ja-JP" altLang="en-US" sz="18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連携（大阪府）</a:t>
            </a:r>
            <a:endParaRPr kumimoji="1" lang="ja-JP" altLang="en-US" sz="1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70457" y="266053"/>
            <a:ext cx="3366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制度②</a:t>
            </a: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主な改革取組み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384458" y="663174"/>
            <a:ext cx="84890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＜改革取組み②＞　</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公私連携の取組みを実施</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270457" y="5987256"/>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　</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70158" y="6277277"/>
            <a:ext cx="84890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公私</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連携事業数が順調に増加するなど、公立私立間の交流、情報共有などが進み、大阪府全体の教育力向上に寄与。</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公私</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連携事業数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教育庁一元化前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34</a:t>
            </a:fld>
            <a:endParaRPr lang="ja-JP" altLang="en-US"/>
          </a:p>
        </p:txBody>
      </p:sp>
    </p:spTree>
    <p:extLst>
      <p:ext uri="{BB962C8B-B14F-4D97-AF65-F5344CB8AC3E}">
        <p14:creationId xmlns:p14="http://schemas.microsoft.com/office/powerpoint/2010/main" val="267536497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508000" y="990600"/>
            <a:ext cx="8115300" cy="2908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幼児教育・私学無償化を全国に先駆けて</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実施。固定されていた公私比率については、公私間で生徒流動化が実現した。</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支援教育の充実</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などにも着手し、すべて</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子どもの学びを支援。</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〇また、</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グローバルリーダーズハイスクールの設置や英語教育の充実</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にも取り組み、</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英語力は全国水準まで上昇</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するなど、</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次代を担う人材づくり</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も進んでいる。</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〇加えて、</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教育行政制度</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についても、教育委員会制度では</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全国に先駆けた改革</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を行い、</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地教行法改正に先鞭をつけるなどの成果も出ている。</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70457" y="266053"/>
            <a:ext cx="564449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a:t>
            </a:r>
            <a:r>
              <a:rPr kumimoji="1" lang="ja-JP" altLang="en-US" sz="20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成果</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（現時点の到達点・今後の取組みの方向性）</a:t>
            </a:r>
            <a:r>
              <a:rPr kumimoji="1" lang="ja-JP" altLang="en-US" sz="20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508000" y="990600"/>
            <a:ext cx="9525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成果</a:t>
            </a:r>
          </a:p>
        </p:txBody>
      </p:sp>
      <p:grpSp>
        <p:nvGrpSpPr>
          <p:cNvPr id="9" name="グループ化 8"/>
          <p:cNvGrpSpPr/>
          <p:nvPr/>
        </p:nvGrpSpPr>
        <p:grpSpPr>
          <a:xfrm>
            <a:off x="508000" y="4145964"/>
            <a:ext cx="8115300" cy="1708735"/>
            <a:chOff x="508000" y="3581400"/>
            <a:chExt cx="8115300" cy="1536700"/>
          </a:xfrm>
        </p:grpSpPr>
        <p:sp>
          <p:nvSpPr>
            <p:cNvPr id="24" name="正方形/長方形 23"/>
            <p:cNvSpPr/>
            <p:nvPr/>
          </p:nvSpPr>
          <p:spPr>
            <a:xfrm>
              <a:off x="508000" y="3581400"/>
              <a:ext cx="8115300" cy="15367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〇一方で、</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小中学校の学力</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については、</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全国水準に近付きつつも、まだ差がみられ、課題</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がある。</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〇また、</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小中学校における暴力発生件数</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も改善がみられるものの、</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全国平均との差が依然として</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大きい</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508000" y="3581400"/>
              <a:ext cx="13843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今後の課題</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8" name="下矢印 7"/>
          <p:cNvSpPr/>
          <p:nvPr/>
        </p:nvSpPr>
        <p:spPr>
          <a:xfrm>
            <a:off x="4089400" y="5546725"/>
            <a:ext cx="927100" cy="55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1460500" y="6183870"/>
            <a:ext cx="64897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引き続き、オール大阪で教育力の向上に全力で取り組んでいく。</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35</a:t>
            </a:fld>
            <a:endParaRPr lang="ja-JP" altLang="en-US"/>
          </a:p>
        </p:txBody>
      </p:sp>
    </p:spTree>
    <p:extLst>
      <p:ext uri="{BB962C8B-B14F-4D97-AF65-F5344CB8AC3E}">
        <p14:creationId xmlns:p14="http://schemas.microsoft.com/office/powerpoint/2010/main" val="740215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6326" y="3028689"/>
            <a:ext cx="3261584" cy="562359"/>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２</a:t>
            </a:r>
            <a:r>
              <a:rPr lang="ja-JP" altLang="en-US" sz="3200" dirty="0" smtClean="0">
                <a:latin typeface="Meiryo UI" panose="020B0604030504040204" pitchFamily="50" charset="-128"/>
                <a:ea typeface="Meiryo UI" panose="020B0604030504040204" pitchFamily="50" charset="-128"/>
              </a:rPr>
              <a:t>．子育て</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36</a:t>
            </a:fld>
            <a:endParaRPr lang="ja-JP" altLang="en-US"/>
          </a:p>
        </p:txBody>
      </p:sp>
    </p:spTree>
    <p:extLst>
      <p:ext uri="{BB962C8B-B14F-4D97-AF65-F5344CB8AC3E}">
        <p14:creationId xmlns:p14="http://schemas.microsoft.com/office/powerpoint/2010/main" val="151488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1</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98524" y="706293"/>
            <a:ext cx="8575021" cy="1342650"/>
            <a:chOff x="586711" y="834885"/>
            <a:chExt cx="8575021" cy="1641495"/>
          </a:xfrm>
        </p:grpSpPr>
        <p:sp>
          <p:nvSpPr>
            <p:cNvPr id="5" name="角丸四角形 4"/>
            <p:cNvSpPr/>
            <p:nvPr/>
          </p:nvSpPr>
          <p:spPr>
            <a:xfrm>
              <a:off x="586711" y="854764"/>
              <a:ext cx="8575021" cy="16216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6906" y="1152940"/>
              <a:ext cx="8466189" cy="131698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子育て環境については、待機</a:t>
              </a:r>
              <a:r>
                <a:rPr lang="ja-JP" altLang="en-US" sz="1600" dirty="0">
                  <a:latin typeface="Meiryo UI" panose="020B0604030504040204" pitchFamily="50" charset="-128"/>
                  <a:ea typeface="Meiryo UI" panose="020B0604030504040204" pitchFamily="50" charset="-128"/>
                </a:rPr>
                <a:t>児童数が政令市ワースト</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位となるなど</a:t>
              </a:r>
              <a:r>
                <a:rPr lang="ja-JP" altLang="en-US" sz="1600" dirty="0" smtClean="0">
                  <a:latin typeface="Meiryo UI" panose="020B0604030504040204" pitchFamily="50" charset="-128"/>
                  <a:ea typeface="Meiryo UI" panose="020B0604030504040204" pitchFamily="50" charset="-128"/>
                </a:rPr>
                <a:t>、全国</a:t>
              </a:r>
              <a:r>
                <a:rPr lang="ja-JP" altLang="en-US" sz="1600" dirty="0">
                  <a:latin typeface="Meiryo UI" panose="020B0604030504040204" pitchFamily="50" charset="-128"/>
                  <a:ea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rPr>
                <a:t>比べて充実しているとは</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いえず、 </a:t>
              </a:r>
              <a:r>
                <a:rPr lang="ja-JP" altLang="en-US" sz="1600" dirty="0">
                  <a:latin typeface="Meiryo UI" panose="020B0604030504040204" pitchFamily="50" charset="-128"/>
                  <a:ea typeface="Meiryo UI" panose="020B0604030504040204" pitchFamily="50" charset="-128"/>
                </a:rPr>
                <a:t>「次世代育成支援に関するニーズ等調査</a:t>
              </a:r>
              <a:r>
                <a:rPr lang="ja-JP" altLang="en-US" sz="1600" dirty="0" smtClean="0">
                  <a:latin typeface="Meiryo UI" panose="020B0604030504040204" pitchFamily="50" charset="-128"/>
                  <a:ea typeface="Meiryo UI" panose="020B0604030504040204" pitchFamily="50" charset="-128"/>
                </a:rPr>
                <a:t>」においても、子育て</a:t>
              </a:r>
              <a:r>
                <a:rPr lang="ja-JP" altLang="en-US" sz="1600" dirty="0">
                  <a:latin typeface="Meiryo UI" panose="020B0604030504040204" pitchFamily="50" charset="-128"/>
                  <a:ea typeface="Meiryo UI" panose="020B0604030504040204" pitchFamily="50" charset="-128"/>
                </a:rPr>
                <a:t>世帯への経済的負担の</a:t>
              </a:r>
              <a:r>
                <a:rPr lang="ja-JP" altLang="en-US" sz="1600" dirty="0" smtClean="0">
                  <a:latin typeface="Meiryo UI" panose="020B0604030504040204" pitchFamily="50" charset="-128"/>
                  <a:ea typeface="Meiryo UI" panose="020B0604030504040204" pitchFamily="50" charset="-128"/>
                </a:rPr>
                <a:t>軽減</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や安心</a:t>
              </a:r>
              <a:r>
                <a:rPr lang="ja-JP" altLang="en-US" sz="1600" dirty="0">
                  <a:latin typeface="Meiryo UI" panose="020B0604030504040204" pitchFamily="50" charset="-128"/>
                  <a:ea typeface="Meiryo UI" panose="020B0604030504040204" pitchFamily="50" charset="-128"/>
                </a:rPr>
                <a:t>してこどもを生み</a:t>
              </a:r>
              <a:r>
                <a:rPr lang="ja-JP" altLang="en-US" sz="1600" dirty="0" smtClean="0">
                  <a:latin typeface="Meiryo UI" panose="020B0604030504040204" pitchFamily="50" charset="-128"/>
                  <a:ea typeface="Meiryo UI" panose="020B0604030504040204" pitchFamily="50" charset="-128"/>
                </a:rPr>
                <a:t>・育てる</a:t>
              </a:r>
              <a:r>
                <a:rPr lang="ja-JP" altLang="en-US" sz="1600" dirty="0">
                  <a:latin typeface="Meiryo UI" panose="020B0604030504040204" pitchFamily="50" charset="-128"/>
                  <a:ea typeface="Meiryo UI" panose="020B0604030504040204" pitchFamily="50" charset="-128"/>
                </a:rPr>
                <a:t>ことのできる支援策の充実、入所枠確保に向けた保育所整備</a:t>
              </a:r>
              <a:r>
                <a:rPr lang="ja-JP" altLang="en-US" sz="1600" dirty="0" smtClean="0">
                  <a:latin typeface="Meiryo UI" panose="020B0604030504040204" pitchFamily="50" charset="-128"/>
                  <a:ea typeface="Meiryo UI" panose="020B0604030504040204" pitchFamily="50" charset="-128"/>
                </a:rPr>
                <a:t>など</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「子育て</a:t>
              </a:r>
              <a:r>
                <a:rPr lang="ja-JP" altLang="en-US" sz="1600" dirty="0">
                  <a:latin typeface="Meiryo UI" panose="020B0604030504040204" pitchFamily="50" charset="-128"/>
                  <a:ea typeface="Meiryo UI" panose="020B0604030504040204" pitchFamily="50" charset="-128"/>
                </a:rPr>
                <a:t>しやすい環境整備」のさら</a:t>
              </a:r>
              <a:r>
                <a:rPr lang="ja-JP" altLang="en-US" sz="1600" dirty="0" smtClean="0">
                  <a:latin typeface="Meiryo UI" panose="020B0604030504040204" pitchFamily="50" charset="-128"/>
                  <a:ea typeface="Meiryo UI" panose="020B0604030504040204" pitchFamily="50" charset="-128"/>
                </a:rPr>
                <a:t>なる</a:t>
              </a:r>
              <a:r>
                <a:rPr lang="ja-JP" altLang="en-US" sz="1600" dirty="0">
                  <a:latin typeface="Meiryo UI" panose="020B0604030504040204" pitchFamily="50" charset="-128"/>
                  <a:ea typeface="Meiryo UI" panose="020B0604030504040204" pitchFamily="50" charset="-128"/>
                </a:rPr>
                <a:t>充実が求められている状況にあった。</a:t>
              </a:r>
              <a:endParaRPr lang="en-US" altLang="ja-JP" sz="1600" dirty="0">
                <a:latin typeface="Meiryo UI" panose="020B0604030504040204" pitchFamily="50" charset="-128"/>
                <a:ea typeface="Meiryo UI" panose="020B0604030504040204" pitchFamily="50" charset="-128"/>
              </a:endParaRPr>
            </a:p>
          </p:txBody>
        </p:sp>
        <p:sp>
          <p:nvSpPr>
            <p:cNvPr id="7" name="角丸四角形 6"/>
            <p:cNvSpPr/>
            <p:nvPr/>
          </p:nvSpPr>
          <p:spPr>
            <a:xfrm>
              <a:off x="586711" y="834885"/>
              <a:ext cx="1864941"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改革前の状況</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10" name="下矢印 9"/>
          <p:cNvSpPr/>
          <p:nvPr/>
        </p:nvSpPr>
        <p:spPr>
          <a:xfrm>
            <a:off x="4108175" y="2104619"/>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316218" y="2450413"/>
            <a:ext cx="8560182" cy="2909094"/>
          </a:xfrm>
          <a:prstGeom prst="roundRect">
            <a:avLst>
              <a:gd name="adj" fmla="val 72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34542" y="2804962"/>
            <a:ext cx="8595912" cy="255454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①</a:t>
            </a:r>
            <a:r>
              <a:rPr lang="ja-JP" altLang="en-US" sz="1600" dirty="0" smtClean="0">
                <a:latin typeface="Meiryo UI" panose="020B0604030504040204" pitchFamily="50" charset="-128"/>
                <a:ea typeface="Meiryo UI" panose="020B0604030504040204" pitchFamily="50" charset="-128"/>
              </a:rPr>
              <a:t>待機児童対策（保育所整備等）</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従来</a:t>
            </a:r>
            <a:r>
              <a:rPr lang="ja-JP" altLang="en-US" sz="1600" dirty="0">
                <a:latin typeface="Meiryo UI" panose="020B0604030504040204" pitchFamily="50" charset="-128"/>
                <a:ea typeface="Meiryo UI" panose="020B0604030504040204" pitchFamily="50" charset="-128"/>
              </a:rPr>
              <a:t>の手法にとらわれない特別対策を</a:t>
            </a:r>
            <a:r>
              <a:rPr lang="ja-JP" altLang="en-US" sz="1600" dirty="0" smtClean="0">
                <a:latin typeface="Meiryo UI" panose="020B0604030504040204" pitchFamily="50" charset="-128"/>
                <a:ea typeface="Meiryo UI" panose="020B0604030504040204" pitchFamily="50" charset="-128"/>
              </a:rPr>
              <a:t>実施</a:t>
            </a:r>
            <a:r>
              <a:rPr lang="en-US" altLang="ja-JP" sz="1600" dirty="0" smtClean="0">
                <a:latin typeface="Meiryo UI" panose="020B0604030504040204" pitchFamily="50" charset="-128"/>
                <a:ea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さらに、大規模</a:t>
            </a:r>
            <a:r>
              <a:rPr lang="ja-JP" altLang="en-US" sz="1600" dirty="0">
                <a:latin typeface="Meiryo UI" panose="020B0604030504040204" pitchFamily="50" charset="-128"/>
                <a:ea typeface="Meiryo UI" panose="020B0604030504040204" pitchFamily="50" charset="-128"/>
              </a:rPr>
              <a:t>マンションへの</a:t>
            </a:r>
            <a:r>
              <a:rPr lang="ja-JP" altLang="en-US" sz="1600" dirty="0" smtClean="0">
                <a:latin typeface="Meiryo UI" panose="020B0604030504040204" pitchFamily="50" charset="-128"/>
                <a:ea typeface="Meiryo UI" panose="020B0604030504040204" pitchFamily="50" charset="-128"/>
              </a:rPr>
              <a:t>保育所設置の</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事前協議</a:t>
            </a:r>
            <a:r>
              <a:rPr lang="ja-JP" altLang="en-US" sz="1600" dirty="0">
                <a:latin typeface="Meiryo UI" panose="020B0604030504040204" pitchFamily="50" charset="-128"/>
                <a:ea typeface="Meiryo UI" panose="020B0604030504040204" pitchFamily="50" charset="-128"/>
              </a:rPr>
              <a:t>を条例により</a:t>
            </a:r>
            <a:r>
              <a:rPr lang="ja-JP" altLang="en-US" sz="1600" dirty="0" smtClean="0">
                <a:latin typeface="Meiryo UI" panose="020B0604030504040204" pitchFamily="50" charset="-128"/>
                <a:ea typeface="Meiryo UI" panose="020B0604030504040204" pitchFamily="50" charset="-128"/>
              </a:rPr>
              <a:t>義務化</a:t>
            </a:r>
            <a:r>
              <a:rPr lang="en-US" altLang="ja-JP" sz="1600" dirty="0" smtClean="0">
                <a:latin typeface="Meiryo UI" panose="020B0604030504040204" pitchFamily="50" charset="-128"/>
                <a:ea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し、マンション</a:t>
            </a:r>
            <a:r>
              <a:rPr lang="ja-JP" altLang="en-US" sz="1600" dirty="0">
                <a:latin typeface="Meiryo UI" panose="020B0604030504040204" pitchFamily="50" charset="-128"/>
                <a:ea typeface="Meiryo UI" panose="020B0604030504040204" pitchFamily="50" charset="-128"/>
              </a:rPr>
              <a:t>住民による保育所への優先入所</a:t>
            </a:r>
            <a:r>
              <a:rPr lang="ja-JP" altLang="en-US" sz="1600" dirty="0" smtClean="0">
                <a:latin typeface="Meiryo UI" panose="020B0604030504040204" pitchFamily="50" charset="-128"/>
                <a:ea typeface="Meiryo UI" panose="020B0604030504040204" pitchFamily="50" charset="-128"/>
              </a:rPr>
              <a:t>を可能に。</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②待機児童対策（保育人材確保）</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保育士宿舎借り上げ支援</a:t>
            </a:r>
            <a:r>
              <a:rPr lang="en-US" altLang="ja-JP" sz="1600" dirty="0" smtClean="0">
                <a:latin typeface="Meiryo UI" panose="020B0604030504040204" pitchFamily="50" charset="-128"/>
                <a:ea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や保育士等のこどもの保育所等への優先入所</a:t>
            </a:r>
            <a:r>
              <a:rPr lang="en-US" altLang="ja-JP" sz="1600" dirty="0" smtClean="0">
                <a:latin typeface="Meiryo UI" panose="020B0604030504040204" pitchFamily="50" charset="-128"/>
                <a:ea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保育補助者雇上げ</a:t>
            </a:r>
            <a:r>
              <a:rPr lang="ja-JP" altLang="en-US" sz="1600" dirty="0">
                <a:latin typeface="Meiryo UI" panose="020B0604030504040204" pitchFamily="50" charset="-128"/>
                <a:ea typeface="Meiryo UI" panose="020B0604030504040204" pitchFamily="50" charset="-128"/>
              </a:rPr>
              <a:t>強化</a:t>
            </a:r>
            <a:r>
              <a:rPr lang="ja-JP" altLang="en-US" sz="1600" dirty="0" smtClean="0">
                <a:latin typeface="Meiryo UI" panose="020B0604030504040204" pitchFamily="50" charset="-128"/>
                <a:ea typeface="Meiryo UI" panose="020B0604030504040204" pitchFamily="50" charset="-128"/>
              </a:rPr>
              <a:t>事業</a:t>
            </a:r>
            <a:r>
              <a:rPr lang="en-US" altLang="ja-JP" sz="1600" dirty="0" smtClean="0">
                <a:latin typeface="Meiryo UI" panose="020B0604030504040204" pitchFamily="50" charset="-128"/>
                <a:ea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などあらゆる支援策の実施。</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③病児・病後児保育事業</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ひとり親家庭等を対象とした利用料の</a:t>
            </a:r>
            <a:r>
              <a:rPr lang="ja-JP" altLang="en-US" sz="1600" dirty="0" smtClean="0">
                <a:latin typeface="Meiryo UI" panose="020B0604030504040204" pitchFamily="50" charset="-128"/>
                <a:ea typeface="Meiryo UI" panose="020B0604030504040204" pitchFamily="50" charset="-128"/>
              </a:rPr>
              <a:t>減免</a:t>
            </a:r>
            <a:r>
              <a:rPr lang="en-US" altLang="ja-JP" sz="1600" dirty="0" smtClean="0">
                <a:latin typeface="Meiryo UI" panose="020B0604030504040204" pitchFamily="50" charset="-128"/>
                <a:ea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や開設準備経費</a:t>
            </a:r>
            <a:r>
              <a:rPr lang="ja-JP" altLang="en-US" sz="1600" dirty="0" smtClean="0">
                <a:latin typeface="Meiryo UI" panose="020B0604030504040204" pitchFamily="50" charset="-128"/>
                <a:ea typeface="Meiryo UI" panose="020B0604030504040204" pitchFamily="50" charset="-128"/>
              </a:rPr>
              <a:t>補助を創設</a:t>
            </a:r>
            <a:r>
              <a:rPr lang="en-US" altLang="ja-JP" sz="1600" dirty="0" smtClean="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④</a:t>
            </a:r>
            <a:r>
              <a:rPr lang="ja-JP" altLang="en-US" sz="1600" dirty="0" smtClean="0">
                <a:latin typeface="Meiryo UI" panose="020B0604030504040204" pitchFamily="50" charset="-128"/>
                <a:ea typeface="Meiryo UI" panose="020B0604030504040204" pitchFamily="50" charset="-128"/>
              </a:rPr>
              <a:t>こども</a:t>
            </a:r>
            <a:r>
              <a:rPr lang="ja-JP" altLang="en-US" sz="1600" dirty="0">
                <a:latin typeface="Meiryo UI" panose="020B0604030504040204" pitchFamily="50" charset="-128"/>
                <a:ea typeface="Meiryo UI" panose="020B0604030504040204" pitchFamily="50" charset="-128"/>
              </a:rPr>
              <a:t>医療費</a:t>
            </a:r>
            <a:r>
              <a:rPr lang="ja-JP" altLang="en-US" sz="1600" dirty="0" smtClean="0">
                <a:latin typeface="Meiryo UI" panose="020B0604030504040204" pitchFamily="50" charset="-128"/>
                <a:ea typeface="Meiryo UI" panose="020B0604030504040204" pitchFamily="50" charset="-128"/>
              </a:rPr>
              <a:t>助成　</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政令市初</a:t>
            </a:r>
            <a:r>
              <a:rPr lang="en-US" altLang="ja-JP"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rPr>
              <a:t>歳までの入・通院医療費助成を</a:t>
            </a:r>
            <a:r>
              <a:rPr lang="ja-JP" altLang="en-US" sz="1600" dirty="0" smtClean="0">
                <a:latin typeface="Meiryo UI" panose="020B0604030504040204" pitchFamily="50" charset="-128"/>
                <a:ea typeface="Meiryo UI" panose="020B0604030504040204" pitchFamily="50" charset="-128"/>
              </a:rPr>
              <a:t>実施</a:t>
            </a:r>
            <a:r>
              <a:rPr lang="en-US" altLang="ja-JP" sz="1600" dirty="0" smtClean="0">
                <a:latin typeface="Meiryo UI" panose="020B0604030504040204" pitchFamily="50" charset="-128"/>
                <a:ea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
        <p:nvSpPr>
          <p:cNvPr id="14" name="角丸四角形 13"/>
          <p:cNvSpPr/>
          <p:nvPr/>
        </p:nvSpPr>
        <p:spPr>
          <a:xfrm>
            <a:off x="316217" y="2450001"/>
            <a:ext cx="1864941" cy="397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247369" y="5719768"/>
            <a:ext cx="8865958" cy="1096754"/>
            <a:chOff x="517863" y="834885"/>
            <a:chExt cx="8865958" cy="1449061"/>
          </a:xfrm>
        </p:grpSpPr>
        <p:sp>
          <p:nvSpPr>
            <p:cNvPr id="17" name="角丸四角形 16"/>
            <p:cNvSpPr/>
            <p:nvPr/>
          </p:nvSpPr>
          <p:spPr>
            <a:xfrm>
              <a:off x="586711" y="854764"/>
              <a:ext cx="8557326" cy="14084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17863" y="1186010"/>
              <a:ext cx="8865958" cy="1097936"/>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日現在における大阪市</a:t>
              </a:r>
              <a:r>
                <a:rPr lang="ja-JP" altLang="en-US" sz="1600" dirty="0">
                  <a:latin typeface="Meiryo UI" panose="020B0604030504040204" pitchFamily="50" charset="-128"/>
                  <a:ea typeface="Meiryo UI" panose="020B0604030504040204" pitchFamily="50" charset="-128"/>
                </a:rPr>
                <a:t>の待機児童数が</a:t>
              </a:r>
              <a:r>
                <a:rPr lang="en-US" altLang="ja-JP" sz="1600" dirty="0" smtClean="0">
                  <a:latin typeface="Meiryo UI" panose="020B0604030504040204" pitchFamily="50" charset="-128"/>
                  <a:ea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rPr>
                <a:t>人と統計が始まった</a:t>
              </a:r>
              <a:r>
                <a:rPr lang="en-US" altLang="ja-JP" sz="1600" dirty="0" smtClean="0">
                  <a:latin typeface="Meiryo UI" panose="020B0604030504040204" pitchFamily="50" charset="-128"/>
                  <a:ea typeface="Meiryo UI" panose="020B0604030504040204" pitchFamily="50" charset="-128"/>
                </a:rPr>
                <a:t>1987</a:t>
              </a:r>
              <a:r>
                <a:rPr lang="ja-JP" altLang="en-US" sz="1600" dirty="0">
                  <a:latin typeface="Meiryo UI" panose="020B0604030504040204" pitchFamily="50" charset="-128"/>
                  <a:ea typeface="Meiryo UI" panose="020B0604030504040204" pitchFamily="50" charset="-128"/>
                </a:rPr>
                <a:t>年以降最少</a:t>
              </a:r>
              <a:r>
                <a:rPr lang="ja-JP" altLang="en-US" sz="1600" dirty="0" smtClean="0">
                  <a:latin typeface="Meiryo UI" panose="020B0604030504040204" pitchFamily="50" charset="-128"/>
                  <a:ea typeface="Meiryo UI" panose="020B0604030504040204" pitchFamily="50" charset="-128"/>
                </a:rPr>
                <a:t>となった。</a:t>
              </a:r>
              <a:endParaRPr lang="ja-JP" altLang="en-US"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市政</a:t>
              </a:r>
              <a:r>
                <a:rPr lang="ja-JP" altLang="en-US" sz="1600" dirty="0">
                  <a:latin typeface="Meiryo UI" panose="020B0604030504040204" pitchFamily="50" charset="-128"/>
                  <a:ea typeface="Meiryo UI" panose="020B0604030504040204" pitchFamily="50" charset="-128"/>
                </a:rPr>
                <a:t>モニターアンケートの「子育て・教育環境の充実が進んでいると感じられるか」という主旨の設問に</a:t>
              </a:r>
              <a:r>
                <a:rPr lang="ja-JP" altLang="en-US" sz="1600" dirty="0" smtClean="0">
                  <a:latin typeface="Meiryo UI" panose="020B0604030504040204" pitchFamily="50" charset="-128"/>
                  <a:ea typeface="Meiryo UI" panose="020B0604030504040204" pitchFamily="50" charset="-128"/>
                </a:rPr>
                <a:t>おい</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て、肯定的な回答が</a:t>
              </a:r>
              <a:r>
                <a:rPr lang="en-US" altLang="ja-JP" sz="1600" dirty="0" smtClean="0">
                  <a:latin typeface="Meiryo UI" panose="020B0604030504040204" pitchFamily="50" charset="-128"/>
                  <a:ea typeface="Meiryo UI" panose="020B0604030504040204" pitchFamily="50" charset="-128"/>
                </a:rPr>
                <a:t>22.7</a:t>
              </a:r>
              <a:r>
                <a:rPr lang="ja-JP" altLang="en-US" sz="1600" dirty="0">
                  <a:latin typeface="Meiryo UI" panose="020B0604030504040204" pitchFamily="50" charset="-128"/>
                  <a:ea typeface="Meiryo UI" panose="020B0604030504040204" pitchFamily="50" charset="-128"/>
                </a:rPr>
                <a:t>ポイント上昇（</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9" name="角丸四角形 18"/>
            <p:cNvSpPr/>
            <p:nvPr/>
          </p:nvSpPr>
          <p:spPr>
            <a:xfrm>
              <a:off x="586712" y="834885"/>
              <a:ext cx="955372"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成果</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21" name="下矢印 20"/>
          <p:cNvSpPr/>
          <p:nvPr/>
        </p:nvSpPr>
        <p:spPr>
          <a:xfrm>
            <a:off x="4108175" y="5417093"/>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37</a:t>
            </a:fld>
            <a:endParaRPr lang="ja-JP" altLang="en-US"/>
          </a:p>
        </p:txBody>
      </p:sp>
    </p:spTree>
    <p:extLst>
      <p:ext uri="{BB962C8B-B14F-4D97-AF65-F5344CB8AC3E}">
        <p14:creationId xmlns:p14="http://schemas.microsoft.com/office/powerpoint/2010/main" val="3374889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19002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rPr>
              <a:t>．改革前の</a:t>
            </a:r>
            <a:r>
              <a:rPr lang="ja-JP" altLang="en-US" sz="2000" dirty="0">
                <a:latin typeface="Meiryo UI" panose="020B0604030504040204" pitchFamily="50" charset="-128"/>
                <a:ea typeface="Meiryo UI" panose="020B0604030504040204" pitchFamily="50" charset="-128"/>
              </a:rPr>
              <a:t>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6" y="668856"/>
            <a:ext cx="5230231" cy="403187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家族形態の変化や女性の就業率の増加などにより要保育児童数は増加傾向が続いており、保育</a:t>
            </a:r>
            <a:r>
              <a:rPr lang="ja-JP" altLang="en-US" sz="1600" dirty="0">
                <a:latin typeface="Meiryo UI" panose="020B0604030504040204" pitchFamily="50" charset="-128"/>
                <a:ea typeface="Meiryo UI" panose="020B0604030504040204" pitchFamily="50" charset="-128"/>
              </a:rPr>
              <a:t>、子育てに対するニーズが増大かつ多様化</a:t>
            </a:r>
            <a:r>
              <a:rPr lang="ja-JP" altLang="en-US" sz="1600" dirty="0" smtClean="0">
                <a:latin typeface="Meiryo UI" panose="020B0604030504040204" pitchFamily="50" charset="-128"/>
                <a:ea typeface="Meiryo UI" panose="020B0604030504040204" pitchFamily="50" charset="-128"/>
              </a:rPr>
              <a:t>する</a:t>
            </a:r>
            <a:r>
              <a:rPr lang="ja-JP" altLang="en-US" sz="1600" dirty="0">
                <a:latin typeface="Meiryo UI" panose="020B0604030504040204" pitchFamily="50" charset="-128"/>
                <a:ea typeface="Meiryo UI" panose="020B0604030504040204" pitchFamily="50" charset="-128"/>
              </a:rPr>
              <a:t>中</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2008</a:t>
            </a:r>
            <a:r>
              <a:rPr lang="ja-JP" altLang="en-US" sz="1600" dirty="0" smtClean="0">
                <a:latin typeface="Meiryo UI" panose="020B0604030504040204" pitchFamily="50" charset="-128"/>
                <a:ea typeface="Meiryo UI" panose="020B0604030504040204" pitchFamily="50" charset="-128"/>
              </a:rPr>
              <a:t>年度に大阪市で</a:t>
            </a:r>
            <a:r>
              <a:rPr lang="ja-JP" altLang="en-US" sz="1600" dirty="0">
                <a:latin typeface="Meiryo UI" panose="020B0604030504040204" pitchFamily="50" charset="-128"/>
                <a:ea typeface="Meiryo UI" panose="020B0604030504040204" pitchFamily="50" charset="-128"/>
              </a:rPr>
              <a:t>実施した</a:t>
            </a:r>
            <a:r>
              <a:rPr lang="ja-JP" altLang="en-US" sz="1600" dirty="0" smtClean="0">
                <a:latin typeface="Meiryo UI" panose="020B0604030504040204" pitchFamily="50" charset="-128"/>
                <a:ea typeface="Meiryo UI" panose="020B0604030504040204" pitchFamily="50" charset="-128"/>
              </a:rPr>
              <a:t>「次</a:t>
            </a:r>
            <a:r>
              <a:rPr lang="ja-JP" altLang="en-US" sz="1600" dirty="0">
                <a:latin typeface="Meiryo UI" panose="020B0604030504040204" pitchFamily="50" charset="-128"/>
                <a:ea typeface="Meiryo UI" panose="020B0604030504040204" pitchFamily="50" charset="-128"/>
              </a:rPr>
              <a:t>世代育成支援に関するニーズ等調査</a:t>
            </a:r>
            <a:r>
              <a:rPr lang="ja-JP" altLang="en-US" sz="1600" dirty="0" smtClean="0">
                <a:latin typeface="Meiryo UI" panose="020B0604030504040204" pitchFamily="50" charset="-128"/>
                <a:ea typeface="Meiryo UI" panose="020B0604030504040204" pitchFamily="50" charset="-128"/>
              </a:rPr>
              <a:t>」において、行政に対してどのような子育て支援施策の充実を図ってほしいか、という</a:t>
            </a:r>
            <a:r>
              <a:rPr lang="ja-JP" altLang="en-US" sz="1600" dirty="0">
                <a:latin typeface="Meiryo UI" panose="020B0604030504040204" pitchFamily="50" charset="-128"/>
                <a:ea typeface="Meiryo UI" panose="020B0604030504040204" pitchFamily="50" charset="-128"/>
              </a:rPr>
              <a:t>質問</a:t>
            </a:r>
            <a:r>
              <a:rPr lang="ja-JP" altLang="en-US" sz="1600" dirty="0" smtClean="0">
                <a:latin typeface="Meiryo UI" panose="020B0604030504040204" pitchFamily="50" charset="-128"/>
                <a:ea typeface="Meiryo UI" panose="020B0604030504040204" pitchFamily="50" charset="-128"/>
              </a:rPr>
              <a:t>に対して、「</a:t>
            </a:r>
            <a:r>
              <a:rPr lang="ja-JP" altLang="en-US" sz="1600" dirty="0">
                <a:latin typeface="Meiryo UI" panose="020B0604030504040204" pitchFamily="50" charset="-128"/>
                <a:ea typeface="Meiryo UI" panose="020B0604030504040204" pitchFamily="50" charset="-128"/>
              </a:rPr>
              <a:t>子育て世帯</a:t>
            </a:r>
            <a:r>
              <a:rPr lang="ja-JP" altLang="en-US" sz="1600" dirty="0" smtClean="0">
                <a:latin typeface="Meiryo UI" panose="020B0604030504040204" pitchFamily="50" charset="-128"/>
                <a:ea typeface="Meiryo UI" panose="020B0604030504040204" pitchFamily="50" charset="-128"/>
              </a:rPr>
              <a:t>への経済的</a:t>
            </a:r>
            <a:r>
              <a:rPr lang="ja-JP" altLang="en-US" sz="1600" dirty="0">
                <a:latin typeface="Meiryo UI" panose="020B0604030504040204" pitchFamily="50" charset="-128"/>
                <a:ea typeface="Meiryo UI" panose="020B0604030504040204" pitchFamily="50" charset="-128"/>
              </a:rPr>
              <a:t>援助</a:t>
            </a:r>
            <a:r>
              <a:rPr lang="ja-JP" altLang="en-US" sz="1600" dirty="0" smtClean="0">
                <a:latin typeface="Meiryo UI" panose="020B0604030504040204" pitchFamily="50" charset="-128"/>
                <a:ea typeface="Meiryo UI" panose="020B0604030504040204" pitchFamily="50" charset="-128"/>
              </a:rPr>
              <a:t>の拡充</a:t>
            </a:r>
            <a:r>
              <a:rPr lang="ja-JP" altLang="en-US" sz="1600" dirty="0">
                <a:latin typeface="Meiryo UI" panose="020B0604030504040204" pitchFamily="50" charset="-128"/>
                <a:ea typeface="Meiryo UI" panose="020B0604030504040204" pitchFamily="50" charset="-128"/>
              </a:rPr>
              <a:t>」と回答した人</a:t>
            </a:r>
            <a:r>
              <a:rPr lang="ja-JP" altLang="en-US" sz="1600" dirty="0" smtClean="0">
                <a:latin typeface="Meiryo UI" panose="020B0604030504040204" pitchFamily="50" charset="-128"/>
                <a:ea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rPr>
              <a:t>71.0%</a:t>
            </a:r>
            <a:r>
              <a:rPr lang="ja-JP" altLang="en-US" sz="1600" dirty="0" smtClean="0">
                <a:latin typeface="Meiryo UI" panose="020B0604030504040204" pitchFamily="50" charset="-128"/>
                <a:ea typeface="Meiryo UI" panose="020B0604030504040204" pitchFamily="50" charset="-128"/>
              </a:rPr>
              <a:t>と最も</a:t>
            </a:r>
            <a:r>
              <a:rPr lang="ja-JP" altLang="en-US" sz="1600" dirty="0">
                <a:latin typeface="Meiryo UI" panose="020B0604030504040204" pitchFamily="50" charset="-128"/>
                <a:ea typeface="Meiryo UI" panose="020B0604030504040204" pitchFamily="50" charset="-128"/>
              </a:rPr>
              <a:t>高く</a:t>
            </a:r>
            <a:r>
              <a:rPr lang="ja-JP" altLang="en-US" sz="1600" dirty="0" smtClean="0">
                <a:latin typeface="Meiryo UI" panose="020B0604030504040204" pitchFamily="50" charset="-128"/>
                <a:ea typeface="Meiryo UI" panose="020B0604030504040204" pitchFamily="50" charset="-128"/>
              </a:rPr>
              <a:t>、次いで「小児</a:t>
            </a:r>
            <a:r>
              <a:rPr lang="ja-JP" altLang="en-US" sz="1600" dirty="0">
                <a:latin typeface="Meiryo UI" panose="020B0604030504040204" pitchFamily="50" charset="-128"/>
                <a:ea typeface="Meiryo UI" panose="020B0604030504040204" pitchFamily="50" charset="-128"/>
              </a:rPr>
              <a:t>救急</a:t>
            </a:r>
            <a:r>
              <a:rPr lang="ja-JP" altLang="en-US" sz="1600" dirty="0" smtClean="0">
                <a:latin typeface="Meiryo UI" panose="020B0604030504040204" pitchFamily="50" charset="-128"/>
                <a:ea typeface="Meiryo UI" panose="020B0604030504040204" pitchFamily="50" charset="-128"/>
              </a:rPr>
              <a:t>など安心</a:t>
            </a:r>
            <a:r>
              <a:rPr lang="ja-JP" altLang="en-US" sz="1600" dirty="0">
                <a:latin typeface="Meiryo UI" panose="020B0604030504040204" pitchFamily="50" charset="-128"/>
                <a:ea typeface="Meiryo UI" panose="020B0604030504040204" pitchFamily="50" charset="-128"/>
              </a:rPr>
              <a:t>してこどもが医療</a:t>
            </a:r>
            <a:r>
              <a:rPr lang="ja-JP" altLang="en-US" sz="1600" dirty="0" smtClean="0">
                <a:latin typeface="Meiryo UI" panose="020B0604030504040204" pitchFamily="50" charset="-128"/>
                <a:ea typeface="Meiryo UI" panose="020B0604030504040204" pitchFamily="50" charset="-128"/>
              </a:rPr>
              <a:t>機関を利用できる</a:t>
            </a:r>
            <a:r>
              <a:rPr lang="ja-JP" altLang="en-US" sz="1600" dirty="0">
                <a:latin typeface="Meiryo UI" panose="020B0604030504040204" pitchFamily="50" charset="-128"/>
                <a:ea typeface="Meiryo UI" panose="020B0604030504040204" pitchFamily="50" charset="-128"/>
              </a:rPr>
              <a:t>体制を</a:t>
            </a:r>
            <a:r>
              <a:rPr lang="ja-JP" altLang="en-US" sz="1600" dirty="0" smtClean="0">
                <a:latin typeface="Meiryo UI" panose="020B0604030504040204" pitchFamily="50" charset="-128"/>
                <a:ea typeface="Meiryo UI" panose="020B0604030504040204" pitchFamily="50" charset="-128"/>
              </a:rPr>
              <a:t>整備</a:t>
            </a:r>
            <a:r>
              <a:rPr lang="ja-JP" altLang="en-US" sz="1600" dirty="0">
                <a:latin typeface="Meiryo UI" panose="020B0604030504040204" pitchFamily="50" charset="-128"/>
                <a:ea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61.3</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であり、</a:t>
            </a:r>
            <a:r>
              <a:rPr lang="ja-JP" altLang="en-US" sz="1600" dirty="0">
                <a:latin typeface="Meiryo UI" panose="020B0604030504040204" pitchFamily="50" charset="-128"/>
                <a:ea typeface="Meiryo UI" panose="020B0604030504040204" pitchFamily="50" charset="-128"/>
              </a:rPr>
              <a:t>「保育所など</a:t>
            </a:r>
            <a:r>
              <a:rPr lang="ja-JP" altLang="en-US" sz="1600" dirty="0" smtClean="0">
                <a:latin typeface="Meiryo UI" panose="020B0604030504040204" pitchFamily="50" charset="-128"/>
                <a:ea typeface="Meiryo UI" panose="020B0604030504040204" pitchFamily="50" charset="-128"/>
              </a:rPr>
              <a:t>こどもを預ける</a:t>
            </a:r>
            <a:r>
              <a:rPr lang="ja-JP" altLang="en-US" sz="1600" dirty="0">
                <a:latin typeface="Meiryo UI" panose="020B0604030504040204" pitchFamily="50" charset="-128"/>
                <a:ea typeface="Meiryo UI" panose="020B0604030504040204" pitchFamily="50" charset="-128"/>
              </a:rPr>
              <a:t>施設を増やす</a:t>
            </a:r>
            <a:r>
              <a:rPr lang="ja-JP" altLang="en-US" sz="1600" dirty="0" smtClean="0">
                <a:latin typeface="Meiryo UI" panose="020B0604030504040204" pitchFamily="50" charset="-128"/>
                <a:ea typeface="Meiryo UI" panose="020B0604030504040204" pitchFamily="50" charset="-128"/>
              </a:rPr>
              <a:t>」と回答した人</a:t>
            </a:r>
            <a:r>
              <a:rPr lang="ja-JP" altLang="en-US" sz="1600" dirty="0">
                <a:latin typeface="Meiryo UI" panose="020B0604030504040204" pitchFamily="50" charset="-128"/>
                <a:ea typeface="Meiryo UI" panose="020B0604030504040204" pitchFamily="50" charset="-128"/>
              </a:rPr>
              <a:t>も</a:t>
            </a:r>
            <a:r>
              <a:rPr lang="en-US" altLang="ja-JP" sz="1600" dirty="0" smtClean="0">
                <a:latin typeface="Meiryo UI" panose="020B0604030504040204" pitchFamily="50" charset="-128"/>
                <a:ea typeface="Meiryo UI" panose="020B0604030504040204" pitchFamily="50" charset="-128"/>
              </a:rPr>
              <a:t>44.4%</a:t>
            </a:r>
            <a:r>
              <a:rPr lang="ja-JP" altLang="en-US" sz="1600" dirty="0">
                <a:latin typeface="Meiryo UI" panose="020B0604030504040204" pitchFamily="50" charset="-128"/>
                <a:ea typeface="Meiryo UI" panose="020B0604030504040204" pitchFamily="50" charset="-128"/>
              </a:rPr>
              <a:t>いた</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また、</a:t>
            </a:r>
            <a:r>
              <a:rPr lang="en-US" altLang="ja-JP" sz="1600" dirty="0" smtClean="0">
                <a:latin typeface="Meiryo UI" panose="020B0604030504040204" pitchFamily="50" charset="-128"/>
                <a:ea typeface="Meiryo UI" panose="020B0604030504040204" pitchFamily="50" charset="-128"/>
              </a:rPr>
              <a:t>2008</a:t>
            </a:r>
            <a:r>
              <a:rPr lang="ja-JP" altLang="en-US" sz="1600" dirty="0" smtClean="0">
                <a:latin typeface="Meiryo UI" panose="020B0604030504040204" pitchFamily="50" charset="-128"/>
                <a:ea typeface="Meiryo UI" panose="020B0604030504040204" pitchFamily="50" charset="-128"/>
              </a:rPr>
              <a:t>年の待機</a:t>
            </a:r>
            <a:r>
              <a:rPr lang="ja-JP" altLang="en-US" sz="1600" dirty="0">
                <a:latin typeface="Meiryo UI" panose="020B0604030504040204" pitchFamily="50" charset="-128"/>
                <a:ea typeface="Meiryo UI" panose="020B0604030504040204" pitchFamily="50" charset="-128"/>
              </a:rPr>
              <a:t>児童数は</a:t>
            </a:r>
            <a:r>
              <a:rPr lang="en-US" altLang="ja-JP" sz="1600" dirty="0" smtClean="0">
                <a:latin typeface="Meiryo UI" panose="020B0604030504040204" pitchFamily="50" charset="-128"/>
                <a:ea typeface="Meiryo UI" panose="020B0604030504040204" pitchFamily="50" charset="-128"/>
              </a:rPr>
              <a:t>696</a:t>
            </a:r>
            <a:r>
              <a:rPr lang="ja-JP" altLang="en-US" sz="1600" dirty="0" smtClean="0">
                <a:latin typeface="Meiryo UI" panose="020B0604030504040204" pitchFamily="50" charset="-128"/>
                <a:ea typeface="Meiryo UI" panose="020B0604030504040204" pitchFamily="50" charset="-128"/>
              </a:rPr>
              <a:t>人</a:t>
            </a:r>
            <a:r>
              <a:rPr lang="ja-JP" altLang="en-US" sz="1600" dirty="0">
                <a:latin typeface="Meiryo UI" panose="020B0604030504040204" pitchFamily="50" charset="-128"/>
                <a:ea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rPr>
              <a:t>、仙台市</a:t>
            </a:r>
            <a:r>
              <a:rPr lang="ja-JP" altLang="en-US" sz="1600" dirty="0">
                <a:latin typeface="Meiryo UI" panose="020B0604030504040204" pitchFamily="50" charset="-128"/>
                <a:ea typeface="Meiryo UI" panose="020B0604030504040204" pitchFamily="50" charset="-128"/>
              </a:rPr>
              <a:t>・横浜市</a:t>
            </a:r>
            <a:r>
              <a:rPr lang="ja-JP" altLang="en-US" sz="1600" dirty="0" smtClean="0">
                <a:latin typeface="Meiryo UI" panose="020B0604030504040204" pitchFamily="50" charset="-128"/>
                <a:ea typeface="Meiryo UI" panose="020B0604030504040204" pitchFamily="50" charset="-128"/>
              </a:rPr>
              <a:t>に次いでワースト３位であった。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大阪市においては、子育て</a:t>
            </a:r>
            <a:r>
              <a:rPr lang="ja-JP" altLang="en-US" sz="1600" dirty="0">
                <a:latin typeface="Meiryo UI" panose="020B0604030504040204" pitchFamily="50" charset="-128"/>
                <a:ea typeface="Meiryo UI" panose="020B0604030504040204" pitchFamily="50" charset="-128"/>
              </a:rPr>
              <a:t>世帯への経済的負担の</a:t>
            </a:r>
            <a:r>
              <a:rPr lang="ja-JP" altLang="en-US" sz="1600" dirty="0" smtClean="0">
                <a:latin typeface="Meiryo UI" panose="020B0604030504040204" pitchFamily="50" charset="-128"/>
                <a:ea typeface="Meiryo UI" panose="020B0604030504040204" pitchFamily="50" charset="-128"/>
              </a:rPr>
              <a:t>軽減や安心</a:t>
            </a:r>
            <a:r>
              <a:rPr lang="ja-JP" altLang="en-US" sz="1600" dirty="0">
                <a:latin typeface="Meiryo UI" panose="020B0604030504040204" pitchFamily="50" charset="-128"/>
                <a:ea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rPr>
              <a:t>こどもを生み・育てる</a:t>
            </a:r>
            <a:r>
              <a:rPr lang="ja-JP" altLang="en-US" sz="1600" dirty="0">
                <a:latin typeface="Meiryo UI" panose="020B0604030504040204" pitchFamily="50" charset="-128"/>
                <a:ea typeface="Meiryo UI" panose="020B0604030504040204" pitchFamily="50" charset="-128"/>
              </a:rPr>
              <a:t>ことの</a:t>
            </a:r>
            <a:r>
              <a:rPr lang="ja-JP" altLang="en-US" sz="1600" dirty="0" smtClean="0">
                <a:latin typeface="Meiryo UI" panose="020B0604030504040204" pitchFamily="50" charset="-128"/>
                <a:ea typeface="Meiryo UI" panose="020B0604030504040204" pitchFamily="50" charset="-128"/>
              </a:rPr>
              <a:t>できる支援策の充実、入所枠確保に向けた保育所整備など</a:t>
            </a:r>
            <a:r>
              <a:rPr lang="ja-JP" altLang="en-US" sz="1600" dirty="0">
                <a:latin typeface="Meiryo UI" panose="020B0604030504040204" pitchFamily="50" charset="-128"/>
                <a:ea typeface="Meiryo UI" panose="020B0604030504040204" pitchFamily="50" charset="-128"/>
              </a:rPr>
              <a:t>「子育てしやすい環境整備」のさらなる充実</a:t>
            </a:r>
            <a:r>
              <a:rPr lang="ja-JP" altLang="en-US" sz="1600" dirty="0" smtClean="0">
                <a:latin typeface="Meiryo UI" panose="020B0604030504040204" pitchFamily="50" charset="-128"/>
                <a:ea typeface="Meiryo UI" panose="020B0604030504040204" pitchFamily="50" charset="-128"/>
              </a:rPr>
              <a:t>が求められている状況にあった</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1" name="Rectangle 28"/>
          <p:cNvSpPr>
            <a:spLocks noChangeArrowheads="1"/>
          </p:cNvSpPr>
          <p:nvPr/>
        </p:nvSpPr>
        <p:spPr bwMode="auto">
          <a:xfrm>
            <a:off x="5527645" y="750347"/>
            <a:ext cx="503954" cy="156114"/>
          </a:xfrm>
          <a:prstGeom prst="rect">
            <a:avLst/>
          </a:prstGeom>
          <a:noFill/>
          <a:ln w="0">
            <a:noFill/>
            <a:miter lim="800000"/>
            <a:headEnd/>
            <a:tailEnd/>
          </a:ln>
        </p:spPr>
        <p:txBody>
          <a:bodyPr wrap="none" tIns="0"/>
          <a:lstStyle/>
          <a:p>
            <a:pPr algn="ctr">
              <a:lnSpc>
                <a:spcPct val="135000"/>
              </a:lnSpc>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5657977" y="2480513"/>
            <a:ext cx="3166763" cy="269011"/>
            <a:chOff x="5706782" y="760258"/>
            <a:chExt cx="3166763" cy="269011"/>
          </a:xfrm>
        </p:grpSpPr>
        <p:sp>
          <p:nvSpPr>
            <p:cNvPr id="14" name="Rectangle 28"/>
            <p:cNvSpPr>
              <a:spLocks noChangeArrowheads="1"/>
            </p:cNvSpPr>
            <p:nvPr/>
          </p:nvSpPr>
          <p:spPr bwMode="auto">
            <a:xfrm>
              <a:off x="5958759" y="797666"/>
              <a:ext cx="2914786" cy="231603"/>
            </a:xfrm>
            <a:prstGeom prst="rect">
              <a:avLst/>
            </a:prstGeom>
            <a:noFill/>
            <a:ln w="0">
              <a:noFill/>
              <a:miter lim="800000"/>
              <a:headEnd/>
              <a:tailEnd/>
            </a:ln>
          </p:spPr>
          <p:txBody>
            <a:bodyPr wrap="none" tIns="0"/>
            <a:lstStyle/>
            <a:p>
              <a:pPr algn="ctr">
                <a:lnSpc>
                  <a:spcPct val="135000"/>
                </a:lnSpc>
              </a:pPr>
              <a:r>
                <a:rPr lang="ja-JP" altLang="en-US" sz="1000" u="sng" dirty="0" smtClean="0">
                  <a:latin typeface="Meiryo UI" panose="020B0604030504040204" pitchFamily="50" charset="-128"/>
                  <a:ea typeface="Meiryo UI" panose="020B0604030504040204" pitchFamily="50" charset="-128"/>
                  <a:cs typeface="Meiryo UI" panose="020B0604030504040204" pitchFamily="50" charset="-128"/>
                </a:rPr>
                <a:t>要保育児童数の推移（大阪市）</a:t>
              </a:r>
              <a:endParaRPr lang="ja-JP" altLang="en-US" sz="10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8"/>
            <p:cNvSpPr>
              <a:spLocks noChangeArrowheads="1"/>
            </p:cNvSpPr>
            <p:nvPr/>
          </p:nvSpPr>
          <p:spPr bwMode="auto">
            <a:xfrm>
              <a:off x="5706782" y="760258"/>
              <a:ext cx="503954" cy="156114"/>
            </a:xfrm>
            <a:prstGeom prst="rect">
              <a:avLst/>
            </a:prstGeom>
            <a:noFill/>
            <a:ln w="0">
              <a:noFill/>
              <a:miter lim="800000"/>
              <a:headEnd/>
              <a:tailEnd/>
            </a:ln>
          </p:spPr>
          <p:txBody>
            <a:bodyPr wrap="none" tIns="0"/>
            <a:lstStyle/>
            <a:p>
              <a:pPr algn="ctr">
                <a:lnSpc>
                  <a:spcPct val="135000"/>
                </a:lnSpc>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Rectangle 28"/>
          <p:cNvSpPr>
            <a:spLocks noChangeArrowheads="1"/>
          </p:cNvSpPr>
          <p:nvPr/>
        </p:nvSpPr>
        <p:spPr bwMode="auto">
          <a:xfrm>
            <a:off x="5752664" y="714588"/>
            <a:ext cx="2914786" cy="231603"/>
          </a:xfrm>
          <a:prstGeom prst="rect">
            <a:avLst/>
          </a:prstGeom>
          <a:noFill/>
          <a:ln w="0">
            <a:noFill/>
            <a:miter lim="800000"/>
            <a:headEnd/>
            <a:tailEnd/>
          </a:ln>
        </p:spPr>
        <p:txBody>
          <a:bodyPr wrap="none" tIns="0"/>
          <a:lstStyle/>
          <a:p>
            <a:pPr algn="ctr">
              <a:lnSpc>
                <a:spcPct val="135000"/>
              </a:lnSpc>
            </a:pPr>
            <a:r>
              <a:rPr lang="ja-JP" altLang="en-US" sz="1000" u="sng" dirty="0" smtClean="0">
                <a:latin typeface="Meiryo UI" panose="020B0604030504040204" pitchFamily="50" charset="-128"/>
                <a:ea typeface="Meiryo UI" panose="020B0604030504040204" pitchFamily="50" charset="-128"/>
                <a:cs typeface="Meiryo UI" panose="020B0604030504040204" pitchFamily="50" charset="-128"/>
              </a:rPr>
              <a:t>女性の就業率（大阪府）</a:t>
            </a:r>
            <a:endParaRPr lang="ja-JP" altLang="en-US" sz="10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8"/>
          <p:cNvSpPr>
            <a:spLocks noChangeArrowheads="1"/>
          </p:cNvSpPr>
          <p:nvPr/>
        </p:nvSpPr>
        <p:spPr bwMode="auto">
          <a:xfrm>
            <a:off x="5872687" y="4443795"/>
            <a:ext cx="2914786" cy="231603"/>
          </a:xfrm>
          <a:prstGeom prst="rect">
            <a:avLst/>
          </a:prstGeom>
          <a:noFill/>
          <a:ln w="0">
            <a:noFill/>
            <a:miter lim="800000"/>
            <a:headEnd/>
            <a:tailEnd/>
          </a:ln>
        </p:spPr>
        <p:txBody>
          <a:bodyPr wrap="none" tIns="0"/>
          <a:lstStyle/>
          <a:p>
            <a:pPr algn="ctr">
              <a:lnSpc>
                <a:spcPct val="135000"/>
              </a:lnSpc>
            </a:pPr>
            <a:r>
              <a:rPr lang="ja-JP" altLang="en-US" sz="1000" u="sng" dirty="0" smtClean="0">
                <a:latin typeface="Meiryo UI" panose="020B0604030504040204" pitchFamily="50" charset="-128"/>
                <a:ea typeface="Meiryo UI" panose="020B0604030504040204" pitchFamily="50" charset="-128"/>
                <a:cs typeface="Meiryo UI" panose="020B0604030504040204" pitchFamily="50" charset="-128"/>
              </a:rPr>
              <a:t>行政サービスへの要望</a:t>
            </a:r>
            <a:r>
              <a:rPr lang="en-US" altLang="ja-JP" sz="700" u="sng"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700" u="sng" dirty="0" smtClean="0">
                <a:latin typeface="Meiryo UI" panose="020B0604030504040204" pitchFamily="50" charset="-128"/>
                <a:ea typeface="Meiryo UI" panose="020B0604030504040204" pitchFamily="50" charset="-128"/>
                <a:cs typeface="Meiryo UI" panose="020B0604030504040204" pitchFamily="50" charset="-128"/>
              </a:rPr>
              <a:t>以上の回答</a:t>
            </a:r>
            <a:r>
              <a:rPr lang="en-US" altLang="ja-JP" sz="700" u="sng"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700" u="sng"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2"/>
          <a:stretch>
            <a:fillRect/>
          </a:stretch>
        </p:blipFill>
        <p:spPr>
          <a:xfrm>
            <a:off x="486586" y="4859630"/>
            <a:ext cx="3191407" cy="1981699"/>
          </a:xfrm>
          <a:prstGeom prst="rect">
            <a:avLst/>
          </a:prstGeom>
        </p:spPr>
      </p:pic>
      <p:sp>
        <p:nvSpPr>
          <p:cNvPr id="25" name="Rectangle 28"/>
          <p:cNvSpPr>
            <a:spLocks noChangeArrowheads="1"/>
          </p:cNvSpPr>
          <p:nvPr/>
        </p:nvSpPr>
        <p:spPr bwMode="auto">
          <a:xfrm>
            <a:off x="889860" y="4714171"/>
            <a:ext cx="2914786" cy="231603"/>
          </a:xfrm>
          <a:prstGeom prst="rect">
            <a:avLst/>
          </a:prstGeom>
          <a:noFill/>
          <a:ln w="0">
            <a:noFill/>
            <a:miter lim="800000"/>
            <a:headEnd/>
            <a:tailEnd/>
          </a:ln>
        </p:spPr>
        <p:txBody>
          <a:bodyPr wrap="none" tIns="0"/>
          <a:lstStyle/>
          <a:p>
            <a:pPr>
              <a:lnSpc>
                <a:spcPct val="135000"/>
              </a:lnSpc>
            </a:pPr>
            <a:r>
              <a:rPr lang="ja-JP" altLang="en-US" sz="1000" u="sng" dirty="0" smtClean="0">
                <a:latin typeface="Meiryo UI" panose="020B0604030504040204" pitchFamily="50" charset="-128"/>
                <a:ea typeface="Meiryo UI" panose="020B0604030504040204" pitchFamily="50" charset="-128"/>
                <a:cs typeface="Meiryo UI" panose="020B0604030504040204" pitchFamily="50" charset="-128"/>
              </a:rPr>
              <a:t>待機児童数</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（政令市比較・</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8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8"/>
          <p:cNvSpPr>
            <a:spLocks noChangeArrowheads="1"/>
          </p:cNvSpPr>
          <p:nvPr/>
        </p:nvSpPr>
        <p:spPr bwMode="auto">
          <a:xfrm>
            <a:off x="436246" y="4757734"/>
            <a:ext cx="503954" cy="156114"/>
          </a:xfrm>
          <a:prstGeom prst="rect">
            <a:avLst/>
          </a:prstGeom>
          <a:noFill/>
          <a:ln w="0">
            <a:noFill/>
            <a:miter lim="800000"/>
            <a:headEnd/>
            <a:tailEnd/>
          </a:ln>
        </p:spPr>
        <p:txBody>
          <a:bodyPr wrap="none" tIns="0"/>
          <a:lstStyle/>
          <a:p>
            <a:pPr algn="ctr">
              <a:lnSpc>
                <a:spcPct val="135000"/>
              </a:lnSpc>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058857" y="6351197"/>
            <a:ext cx="184142" cy="292490"/>
          </a:xfrm>
          <a:prstGeom prst="roundRect">
            <a:avLst/>
          </a:prstGeom>
          <a:noFill/>
          <a:ln w="190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Rectangle 28"/>
          <p:cNvSpPr>
            <a:spLocks noChangeArrowheads="1"/>
          </p:cNvSpPr>
          <p:nvPr/>
        </p:nvSpPr>
        <p:spPr bwMode="auto">
          <a:xfrm>
            <a:off x="8572763" y="4481622"/>
            <a:ext cx="503954" cy="156114"/>
          </a:xfrm>
          <a:prstGeom prst="rect">
            <a:avLst/>
          </a:prstGeom>
          <a:noFill/>
          <a:ln w="0">
            <a:noFill/>
            <a:miter lim="800000"/>
            <a:headEnd/>
            <a:tailEnd/>
          </a:ln>
        </p:spPr>
        <p:txBody>
          <a:bodyPr wrap="none" tIns="0"/>
          <a:lstStyle/>
          <a:p>
            <a:pPr algn="ctr">
              <a:lnSpc>
                <a:spcPct val="135000"/>
              </a:lnSpc>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3"/>
          <a:stretch>
            <a:fillRect/>
          </a:stretch>
        </p:blipFill>
        <p:spPr>
          <a:xfrm>
            <a:off x="3405976" y="4558792"/>
            <a:ext cx="5670741" cy="2429165"/>
          </a:xfrm>
          <a:prstGeom prst="rect">
            <a:avLst/>
          </a:prstGeom>
        </p:spPr>
      </p:pic>
      <p:sp>
        <p:nvSpPr>
          <p:cNvPr id="22" name="Rectangle 28"/>
          <p:cNvSpPr>
            <a:spLocks noChangeArrowheads="1"/>
          </p:cNvSpPr>
          <p:nvPr/>
        </p:nvSpPr>
        <p:spPr bwMode="auto">
          <a:xfrm>
            <a:off x="7608340" y="6442972"/>
            <a:ext cx="1059373" cy="436343"/>
          </a:xfrm>
          <a:prstGeom prst="rect">
            <a:avLst/>
          </a:prstGeom>
          <a:noFill/>
          <a:ln w="0">
            <a:noFill/>
            <a:miter lim="800000"/>
            <a:headEnd/>
            <a:tailEnd/>
          </a:ln>
        </p:spPr>
        <p:txBody>
          <a:bodyPr wrap="none" tIns="0"/>
          <a:lstStyle/>
          <a:p>
            <a:pPr algn="ctr">
              <a:lnSpc>
                <a:spcPct val="135000"/>
              </a:lnSpc>
            </a:pPr>
            <a:r>
              <a:rPr lang="ja-JP" altLang="en-US" sz="700" dirty="0">
                <a:latin typeface="Meiryo UI" panose="020B0604030504040204" pitchFamily="50" charset="-128"/>
                <a:ea typeface="Meiryo UI" panose="020B0604030504040204" pitchFamily="50" charset="-128"/>
              </a:rPr>
              <a:t>次世代育成支援</a:t>
            </a:r>
            <a:r>
              <a:rPr lang="ja-JP" altLang="en-US" sz="700" dirty="0" smtClean="0">
                <a:latin typeface="Meiryo UI" panose="020B0604030504040204" pitchFamily="50" charset="-128"/>
                <a:ea typeface="Meiryo UI" panose="020B0604030504040204" pitchFamily="50" charset="-128"/>
              </a:rPr>
              <a:t>に</a:t>
            </a:r>
            <a:endParaRPr lang="en-US" altLang="ja-JP" sz="700" dirty="0" smtClean="0">
              <a:latin typeface="Meiryo UI" panose="020B0604030504040204" pitchFamily="50" charset="-128"/>
              <a:ea typeface="Meiryo UI" panose="020B0604030504040204" pitchFamily="50" charset="-128"/>
            </a:endParaRPr>
          </a:p>
          <a:p>
            <a:pPr algn="ctr">
              <a:lnSpc>
                <a:spcPct val="135000"/>
              </a:lnSpc>
            </a:pPr>
            <a:r>
              <a:rPr lang="ja-JP" altLang="en-US" sz="700" dirty="0" smtClean="0">
                <a:latin typeface="Meiryo UI" panose="020B0604030504040204" pitchFamily="50" charset="-128"/>
                <a:ea typeface="Meiryo UI" panose="020B0604030504040204" pitchFamily="50" charset="-128"/>
              </a:rPr>
              <a:t>関するニーズ</a:t>
            </a:r>
            <a:r>
              <a:rPr lang="ja-JP" altLang="en-US" sz="700" dirty="0">
                <a:latin typeface="Meiryo UI" panose="020B0604030504040204" pitchFamily="50" charset="-128"/>
                <a:ea typeface="Meiryo UI" panose="020B0604030504040204" pitchFamily="50" charset="-128"/>
              </a:rPr>
              <a:t>等</a:t>
            </a:r>
            <a:r>
              <a:rPr lang="ja-JP" altLang="en-US" sz="700" dirty="0" smtClean="0">
                <a:latin typeface="Meiryo UI" panose="020B0604030504040204" pitchFamily="50" charset="-128"/>
                <a:ea typeface="Meiryo UI" panose="020B0604030504040204" pitchFamily="50" charset="-128"/>
              </a:rPr>
              <a:t>調査</a:t>
            </a:r>
            <a:endParaRPr lang="en-US" altLang="ja-JP" sz="700" dirty="0" smtClean="0">
              <a:latin typeface="Meiryo UI" panose="020B0604030504040204" pitchFamily="50" charset="-128"/>
              <a:ea typeface="Meiryo UI" panose="020B0604030504040204" pitchFamily="50" charset="-128"/>
            </a:endParaRPr>
          </a:p>
        </p:txBody>
      </p:sp>
      <p:sp>
        <p:nvSpPr>
          <p:cNvPr id="29" name="角丸四角形 28"/>
          <p:cNvSpPr/>
          <p:nvPr/>
        </p:nvSpPr>
        <p:spPr>
          <a:xfrm>
            <a:off x="3609930" y="4826240"/>
            <a:ext cx="2556000" cy="144000"/>
          </a:xfrm>
          <a:prstGeom prst="roundRect">
            <a:avLst/>
          </a:prstGeom>
          <a:noFill/>
          <a:ln w="190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002054" y="5102804"/>
            <a:ext cx="2196000" cy="126650"/>
          </a:xfrm>
          <a:prstGeom prst="roundRect">
            <a:avLst/>
          </a:prstGeom>
          <a:noFill/>
          <a:ln w="190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721954" y="5631803"/>
            <a:ext cx="1440000" cy="108000"/>
          </a:xfrm>
          <a:prstGeom prst="roundRect">
            <a:avLst/>
          </a:prstGeom>
          <a:noFill/>
          <a:ln w="190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5486829" y="887148"/>
            <a:ext cx="3523793" cy="1658256"/>
          </a:xfrm>
          <a:prstGeom prst="rect">
            <a:avLst/>
          </a:prstGeom>
        </p:spPr>
      </p:pic>
      <p:pic>
        <p:nvPicPr>
          <p:cNvPr id="6" name="図 5"/>
          <p:cNvPicPr>
            <a:picLocks noChangeAspect="1"/>
          </p:cNvPicPr>
          <p:nvPr/>
        </p:nvPicPr>
        <p:blipFill>
          <a:blip r:embed="rId5"/>
          <a:stretch>
            <a:fillRect/>
          </a:stretch>
        </p:blipFill>
        <p:spPr>
          <a:xfrm>
            <a:off x="5516692" y="2676425"/>
            <a:ext cx="3377477" cy="1786283"/>
          </a:xfrm>
          <a:prstGeom prst="rect">
            <a:avLst/>
          </a:prstGeom>
        </p:spPr>
      </p:pic>
      <p:sp>
        <p:nvSpPr>
          <p:cNvPr id="16" name="Rectangle 28"/>
          <p:cNvSpPr>
            <a:spLocks noChangeArrowheads="1"/>
          </p:cNvSpPr>
          <p:nvPr/>
        </p:nvSpPr>
        <p:spPr bwMode="auto">
          <a:xfrm>
            <a:off x="7779062" y="2023225"/>
            <a:ext cx="1059373" cy="161702"/>
          </a:xfrm>
          <a:prstGeom prst="rect">
            <a:avLst/>
          </a:prstGeom>
          <a:noFill/>
          <a:ln w="0">
            <a:noFill/>
            <a:miter lim="800000"/>
            <a:headEnd/>
            <a:tailEnd/>
          </a:ln>
        </p:spPr>
        <p:txBody>
          <a:bodyPr wrap="none" tIns="0"/>
          <a:lstStyle/>
          <a:p>
            <a:pPr algn="ctr">
              <a:lnSpc>
                <a:spcPct val="135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男女共同参画白書</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38</a:t>
            </a:fld>
            <a:endParaRPr lang="ja-JP" altLang="en-US"/>
          </a:p>
        </p:txBody>
      </p:sp>
    </p:spTree>
    <p:extLst>
      <p:ext uri="{BB962C8B-B14F-4D97-AF65-F5344CB8AC3E}">
        <p14:creationId xmlns:p14="http://schemas.microsoft.com/office/powerpoint/2010/main" val="4161300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5002563" y="5586702"/>
            <a:ext cx="3598512" cy="9355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42842" y="4259881"/>
            <a:ext cx="3598512" cy="9355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993566" y="2789761"/>
            <a:ext cx="3598512" cy="9355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81631" y="128787"/>
            <a:ext cx="3102131"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a:t>
            </a:r>
            <a:r>
              <a:rPr lang="ja-JP" altLang="en-US" sz="2000" dirty="0" smtClean="0">
                <a:latin typeface="Meiryo UI" panose="020B0604030504040204" pitchFamily="50" charset="-128"/>
                <a:ea typeface="Meiryo UI" panose="020B0604030504040204" pitchFamily="50" charset="-128"/>
              </a:rPr>
              <a:t>．課題と主な改革取組み</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7809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953997" y="753502"/>
            <a:ext cx="1554603"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＜主な課題＞</a:t>
            </a:r>
            <a:endParaRPr kumimoji="1" lang="ja-JP" altLang="en-US" b="1" dirty="0"/>
          </a:p>
        </p:txBody>
      </p:sp>
      <p:sp>
        <p:nvSpPr>
          <p:cNvPr id="136" name="テキスト ボックス 135"/>
          <p:cNvSpPr txBox="1"/>
          <p:nvPr/>
        </p:nvSpPr>
        <p:spPr>
          <a:xfrm>
            <a:off x="530807" y="1749658"/>
            <a:ext cx="2494256" cy="1384995"/>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入所枠確保に向けた保育所</a:t>
            </a:r>
            <a:r>
              <a:rPr lang="ja-JP" altLang="en-US" dirty="0" smtClean="0">
                <a:latin typeface="Meiryo UI" panose="020B0604030504040204" pitchFamily="50" charset="-128"/>
                <a:ea typeface="Meiryo UI" panose="020B0604030504040204" pitchFamily="50" charset="-128"/>
              </a:rPr>
              <a:t>整備等</a:t>
            </a:r>
            <a:endParaRPr lang="ja-JP" altLang="en-US" dirty="0"/>
          </a:p>
          <a:p>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2008</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rPr>
              <a:t>月現在、大阪</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市の待機児童数は</a:t>
            </a:r>
            <a:r>
              <a:rPr kumimoji="1" lang="ja-JP" altLang="en-US" sz="1600" dirty="0" smtClean="0">
                <a:latin typeface="Meiryo UI" panose="020B0604030504040204" pitchFamily="50" charset="-128"/>
                <a:ea typeface="Meiryo UI" panose="020B0604030504040204" pitchFamily="50" charset="-128"/>
              </a:rPr>
              <a:t>ワー</a:t>
            </a:r>
            <a:endParaRPr kumimoji="1"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スト３位</a:t>
            </a:r>
            <a:endParaRPr kumimoji="1" lang="ja-JP" altLang="en-US" sz="1600" dirty="0"/>
          </a:p>
        </p:txBody>
      </p:sp>
      <p:sp>
        <p:nvSpPr>
          <p:cNvPr id="137" name="テキスト ボックス 136"/>
          <p:cNvSpPr txBox="1"/>
          <p:nvPr/>
        </p:nvSpPr>
        <p:spPr>
          <a:xfrm>
            <a:off x="468814" y="4364802"/>
            <a:ext cx="2527764" cy="1200329"/>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子育て</a:t>
            </a:r>
            <a:r>
              <a:rPr lang="ja-JP" altLang="en-US" dirty="0">
                <a:latin typeface="Meiryo UI" panose="020B0604030504040204" pitchFamily="50" charset="-128"/>
                <a:ea typeface="Meiryo UI" panose="020B0604030504040204" pitchFamily="50" charset="-128"/>
              </a:rPr>
              <a:t>世帯への経済的負担の軽減や安心してこどもを生み</a:t>
            </a:r>
            <a:r>
              <a:rPr lang="ja-JP" altLang="en-US" dirty="0" smtClean="0">
                <a:latin typeface="Meiryo UI" panose="020B0604030504040204" pitchFamily="50" charset="-128"/>
                <a:ea typeface="Meiryo UI" panose="020B0604030504040204" pitchFamily="50" charset="-128"/>
              </a:rPr>
              <a:t>・育てる</a:t>
            </a:r>
            <a:r>
              <a:rPr lang="ja-JP" altLang="en-US" dirty="0">
                <a:latin typeface="Meiryo UI" panose="020B0604030504040204" pitchFamily="50" charset="-128"/>
                <a:ea typeface="Meiryo UI" panose="020B0604030504040204" pitchFamily="50" charset="-128"/>
              </a:rPr>
              <a:t>ことのできる支援策の充実</a:t>
            </a:r>
            <a:endParaRPr kumimoji="1" lang="ja-JP" altLang="en-US" dirty="0"/>
          </a:p>
        </p:txBody>
      </p:sp>
      <p:sp>
        <p:nvSpPr>
          <p:cNvPr id="139" name="角丸四角形 138"/>
          <p:cNvSpPr/>
          <p:nvPr/>
        </p:nvSpPr>
        <p:spPr>
          <a:xfrm>
            <a:off x="433378" y="1594025"/>
            <a:ext cx="2684706" cy="17492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角丸四角形 139"/>
          <p:cNvSpPr/>
          <p:nvPr/>
        </p:nvSpPr>
        <p:spPr>
          <a:xfrm>
            <a:off x="428620" y="4169293"/>
            <a:ext cx="2689464" cy="15763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ローチャート: 組合せ 140"/>
          <p:cNvSpPr/>
          <p:nvPr/>
        </p:nvSpPr>
        <p:spPr>
          <a:xfrm rot="5400000" flipV="1">
            <a:off x="1774509" y="3588274"/>
            <a:ext cx="4701072" cy="581085"/>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43" name="テキスト ボックス 142"/>
          <p:cNvSpPr txBox="1"/>
          <p:nvPr/>
        </p:nvSpPr>
        <p:spPr>
          <a:xfrm>
            <a:off x="5385110" y="699777"/>
            <a:ext cx="2248905"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＜主な改革取組み＞</a:t>
            </a:r>
            <a:endParaRPr kumimoji="1" lang="ja-JP" altLang="en-US" b="1" dirty="0"/>
          </a:p>
        </p:txBody>
      </p:sp>
      <p:sp>
        <p:nvSpPr>
          <p:cNvPr id="153" name="角丸四角形 152"/>
          <p:cNvSpPr/>
          <p:nvPr/>
        </p:nvSpPr>
        <p:spPr>
          <a:xfrm>
            <a:off x="5002563" y="1298240"/>
            <a:ext cx="3598512" cy="9355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5100180" y="1456841"/>
            <a:ext cx="3500895" cy="646331"/>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（１）</a:t>
            </a:r>
            <a:endParaRPr lang="en-US" altLang="ja-JP" dirty="0" smtClean="0">
              <a:latin typeface="Meiryo UI" panose="020B0604030504040204" pitchFamily="50" charset="-128"/>
              <a:ea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rPr>
              <a:t>待機児童対策（保育所整備等）</a:t>
            </a:r>
            <a:endParaRPr lang="en-US" altLang="ja-JP" dirty="0">
              <a:latin typeface="Meiryo UI" panose="020B0604030504040204" pitchFamily="50" charset="-128"/>
              <a:ea typeface="Meiryo UI" panose="020B0604030504040204" pitchFamily="50" charset="-128"/>
            </a:endParaRPr>
          </a:p>
        </p:txBody>
      </p:sp>
      <p:sp>
        <p:nvSpPr>
          <p:cNvPr id="5" name="大かっこ 4"/>
          <p:cNvSpPr/>
          <p:nvPr/>
        </p:nvSpPr>
        <p:spPr>
          <a:xfrm>
            <a:off x="591865" y="2361276"/>
            <a:ext cx="2278868" cy="72737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テキスト ボックス 34"/>
          <p:cNvSpPr txBox="1"/>
          <p:nvPr/>
        </p:nvSpPr>
        <p:spPr>
          <a:xfrm>
            <a:off x="5099994" y="2934384"/>
            <a:ext cx="3452842" cy="646331"/>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（２）</a:t>
            </a:r>
            <a:endParaRPr lang="en-US" altLang="ja-JP" dirty="0" smtClean="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待機児童</a:t>
            </a:r>
            <a:r>
              <a:rPr lang="ja-JP" altLang="en-US" dirty="0" smtClean="0">
                <a:latin typeface="Meiryo UI" panose="020B0604030504040204" pitchFamily="50" charset="-128"/>
                <a:ea typeface="Meiryo UI" panose="020B0604030504040204" pitchFamily="50" charset="-128"/>
              </a:rPr>
              <a:t>対策（保育人材確保）</a:t>
            </a:r>
            <a:endParaRPr lang="en-US" altLang="ja-JP"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643406" y="5745621"/>
            <a:ext cx="2397384" cy="646331"/>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（４）</a:t>
            </a:r>
            <a:endParaRPr lang="en-US" altLang="ja-JP" dirty="0" smtClean="0">
              <a:latin typeface="Meiryo UI" panose="020B0604030504040204" pitchFamily="50" charset="-128"/>
              <a:ea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rPr>
              <a:t>こども医療費助成</a:t>
            </a:r>
            <a:endParaRPr lang="en-US" altLang="ja-JP" dirty="0">
              <a:latin typeface="Meiryo UI" panose="020B0604030504040204" pitchFamily="50" charset="-128"/>
              <a:ea typeface="Meiryo UI" panose="020B0604030504040204" pitchFamily="50" charset="-128"/>
            </a:endParaRPr>
          </a:p>
        </p:txBody>
      </p:sp>
      <p:sp>
        <p:nvSpPr>
          <p:cNvPr id="151" name="テキスト ボックス 150"/>
          <p:cNvSpPr txBox="1"/>
          <p:nvPr/>
        </p:nvSpPr>
        <p:spPr>
          <a:xfrm>
            <a:off x="5643406" y="4365396"/>
            <a:ext cx="2397384" cy="646331"/>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（３）</a:t>
            </a:r>
            <a:endParaRPr lang="en-US" altLang="ja-JP" dirty="0" smtClean="0">
              <a:latin typeface="Meiryo UI" panose="020B0604030504040204" pitchFamily="50" charset="-128"/>
              <a:ea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rPr>
              <a:t>病児・病後児保育事業</a:t>
            </a:r>
            <a:endParaRPr lang="en-US" altLang="ja-JP"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39</a:t>
            </a:fld>
            <a:endParaRPr lang="ja-JP" altLang="en-US"/>
          </a:p>
        </p:txBody>
      </p:sp>
    </p:spTree>
    <p:extLst>
      <p:ext uri="{BB962C8B-B14F-4D97-AF65-F5344CB8AC3E}">
        <p14:creationId xmlns:p14="http://schemas.microsoft.com/office/powerpoint/2010/main" val="309502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6326" y="3028689"/>
            <a:ext cx="3261584" cy="562359"/>
          </a:xfrm>
          <a:prstGeom prst="rect">
            <a:avLst/>
          </a:prstGeom>
          <a:noFill/>
        </p:spPr>
        <p:txBody>
          <a:bodyPr wrap="square" lIns="27000" tIns="27000" rIns="27000" bIns="27000" rtlCol="0" anchor="ctr" anchorCtr="0">
            <a:spAutoFit/>
          </a:bodyPr>
          <a:lstStyle/>
          <a:p>
            <a:pPr algn="ctr"/>
            <a:r>
              <a:rPr lang="ja-JP" altLang="en-US" sz="3200" dirty="0" smtClean="0">
                <a:latin typeface="Meiryo UI" panose="020B0604030504040204" pitchFamily="50" charset="-128"/>
                <a:ea typeface="Meiryo UI" panose="020B0604030504040204" pitchFamily="50" charset="-128"/>
              </a:rPr>
              <a:t>１．教育改革</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4</a:t>
            </a:fld>
            <a:endParaRPr lang="ja-JP" altLang="en-US"/>
          </a:p>
        </p:txBody>
      </p:sp>
    </p:spTree>
    <p:extLst>
      <p:ext uri="{BB962C8B-B14F-4D97-AF65-F5344CB8AC3E}">
        <p14:creationId xmlns:p14="http://schemas.microsoft.com/office/powerpoint/2010/main" val="3335279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94022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nvPr>
        </p:nvGraphicFramePr>
        <p:xfrm>
          <a:off x="137386" y="611009"/>
          <a:ext cx="8847813" cy="6175554"/>
        </p:xfrm>
        <a:graphic>
          <a:graphicData uri="http://schemas.openxmlformats.org/drawingml/2006/table">
            <a:tbl>
              <a:tblPr>
                <a:tableStyleId>{E8B1032C-EA38-4F05-BA0D-38AFFFC7BED3}</a:tableStyleId>
              </a:tblPr>
              <a:tblGrid>
                <a:gridCol w="249551">
                  <a:extLst>
                    <a:ext uri="{9D8B030D-6E8A-4147-A177-3AD203B41FA5}">
                      <a16:colId xmlns="" xmlns:a16="http://schemas.microsoft.com/office/drawing/2014/main" val="20000"/>
                    </a:ext>
                  </a:extLst>
                </a:gridCol>
                <a:gridCol w="848587">
                  <a:extLst>
                    <a:ext uri="{9D8B030D-6E8A-4147-A177-3AD203B41FA5}">
                      <a16:colId xmlns="" xmlns:a16="http://schemas.microsoft.com/office/drawing/2014/main" val="20001"/>
                    </a:ext>
                  </a:extLst>
                </a:gridCol>
                <a:gridCol w="872963">
                  <a:extLst>
                    <a:ext uri="{9D8B030D-6E8A-4147-A177-3AD203B41FA5}">
                      <a16:colId xmlns="" xmlns:a16="http://schemas.microsoft.com/office/drawing/2014/main" val="20002"/>
                    </a:ext>
                  </a:extLst>
                </a:gridCol>
                <a:gridCol w="817054">
                  <a:extLst>
                    <a:ext uri="{9D8B030D-6E8A-4147-A177-3AD203B41FA5}">
                      <a16:colId xmlns="" xmlns:a16="http://schemas.microsoft.com/office/drawing/2014/main" val="20003"/>
                    </a:ext>
                  </a:extLst>
                </a:gridCol>
                <a:gridCol w="831910">
                  <a:extLst>
                    <a:ext uri="{9D8B030D-6E8A-4147-A177-3AD203B41FA5}">
                      <a16:colId xmlns="" xmlns:a16="http://schemas.microsoft.com/office/drawing/2014/main" val="20004"/>
                    </a:ext>
                  </a:extLst>
                </a:gridCol>
                <a:gridCol w="846765">
                  <a:extLst>
                    <a:ext uri="{9D8B030D-6E8A-4147-A177-3AD203B41FA5}">
                      <a16:colId xmlns="" xmlns:a16="http://schemas.microsoft.com/office/drawing/2014/main" val="20005"/>
                    </a:ext>
                  </a:extLst>
                </a:gridCol>
                <a:gridCol w="906188">
                  <a:extLst>
                    <a:ext uri="{9D8B030D-6E8A-4147-A177-3AD203B41FA5}">
                      <a16:colId xmlns="" xmlns:a16="http://schemas.microsoft.com/office/drawing/2014/main" val="20006"/>
                    </a:ext>
                  </a:extLst>
                </a:gridCol>
                <a:gridCol w="906187">
                  <a:extLst>
                    <a:ext uri="{9D8B030D-6E8A-4147-A177-3AD203B41FA5}">
                      <a16:colId xmlns="" xmlns:a16="http://schemas.microsoft.com/office/drawing/2014/main" val="20007"/>
                    </a:ext>
                  </a:extLst>
                </a:gridCol>
                <a:gridCol w="876476">
                  <a:extLst>
                    <a:ext uri="{9D8B030D-6E8A-4147-A177-3AD203B41FA5}">
                      <a16:colId xmlns="" xmlns:a16="http://schemas.microsoft.com/office/drawing/2014/main" val="20008"/>
                    </a:ext>
                  </a:extLst>
                </a:gridCol>
                <a:gridCol w="861621">
                  <a:extLst>
                    <a:ext uri="{9D8B030D-6E8A-4147-A177-3AD203B41FA5}">
                      <a16:colId xmlns="" xmlns:a16="http://schemas.microsoft.com/office/drawing/2014/main" val="20009"/>
                    </a:ext>
                  </a:extLst>
                </a:gridCol>
                <a:gridCol w="830511">
                  <a:extLst>
                    <a:ext uri="{9D8B030D-6E8A-4147-A177-3AD203B41FA5}">
                      <a16:colId xmlns="" xmlns:a16="http://schemas.microsoft.com/office/drawing/2014/main" val="20010"/>
                    </a:ext>
                  </a:extLst>
                </a:gridCol>
              </a:tblGrid>
              <a:tr h="283281">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solidFill>
                            <a:schemeClr val="bg1"/>
                          </a:solidFill>
                          <a:effectLst/>
                        </a:rPr>
                        <a:t>2008</a:t>
                      </a:r>
                      <a:r>
                        <a:rPr lang="ja-JP" altLang="en-US" sz="800" u="none" strike="noStrike" dirty="0" smtClean="0">
                          <a:solidFill>
                            <a:schemeClr val="bg1"/>
                          </a:solidFill>
                          <a:effectLst/>
                        </a:rPr>
                        <a:t>～</a:t>
                      </a:r>
                      <a:r>
                        <a:rPr lang="en-US" altLang="ja-JP" sz="1400" u="none" strike="noStrike" dirty="0" smtClean="0">
                          <a:solidFill>
                            <a:schemeClr val="bg1"/>
                          </a:solidFill>
                          <a:effectLst/>
                        </a:rPr>
                        <a:t>2010</a:t>
                      </a: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2011</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smtClean="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 xmlns:a16="http://schemas.microsoft.com/office/drawing/2014/main" val="10000"/>
                  </a:ext>
                </a:extLst>
              </a:tr>
              <a:tr h="1720323">
                <a:tc rowSpan="4">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子</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育</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て</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し</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や</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す</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い</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環</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境</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整</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備</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128712">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r h="1871663">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3"/>
                  </a:ext>
                </a:extLst>
              </a:tr>
              <a:tr h="1171575">
                <a:tc vMerge="1">
                  <a:txBody>
                    <a:bodyPr/>
                    <a:lstStyle/>
                    <a:p>
                      <a:pPr algn="ctr" fontAlgn="ct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4"/>
                  </a:ext>
                </a:extLst>
              </a:tr>
            </a:tbl>
          </a:graphicData>
        </a:graphic>
      </p:graphicFrame>
      <p:sp>
        <p:nvSpPr>
          <p:cNvPr id="16" name="角丸四角形 15"/>
          <p:cNvSpPr/>
          <p:nvPr/>
        </p:nvSpPr>
        <p:spPr>
          <a:xfrm>
            <a:off x="404733" y="1210551"/>
            <a:ext cx="756587" cy="910578"/>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smtClean="0">
                <a:solidFill>
                  <a:schemeClr val="tx1"/>
                </a:solidFill>
                <a:ea typeface="Meiryo UI" panose="020B0604030504040204" pitchFamily="50" charset="-128"/>
              </a:rPr>
              <a:t>(1)</a:t>
            </a:r>
          </a:p>
          <a:p>
            <a:pPr algn="ctr"/>
            <a:r>
              <a:rPr lang="ja-JP" altLang="en-US" sz="1108" dirty="0" smtClean="0">
                <a:solidFill>
                  <a:schemeClr val="tx1"/>
                </a:solidFill>
                <a:ea typeface="Meiryo UI" panose="020B0604030504040204" pitchFamily="50" charset="-128"/>
              </a:rPr>
              <a:t>待機児</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童対策</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保育所</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整備等</a:t>
            </a:r>
            <a:endParaRPr lang="ja-JP" altLang="en-US" sz="1108" dirty="0">
              <a:solidFill>
                <a:schemeClr val="tx1"/>
              </a:solidFill>
              <a:ea typeface="Meiryo UI" panose="020B0604030504040204" pitchFamily="50" charset="-128"/>
            </a:endParaRPr>
          </a:p>
        </p:txBody>
      </p:sp>
      <p:sp>
        <p:nvSpPr>
          <p:cNvPr id="18" name="角丸四角形 17"/>
          <p:cNvSpPr/>
          <p:nvPr/>
        </p:nvSpPr>
        <p:spPr>
          <a:xfrm>
            <a:off x="416295" y="2705589"/>
            <a:ext cx="770188" cy="964212"/>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smtClean="0">
                <a:solidFill>
                  <a:schemeClr val="tx1"/>
                </a:solidFill>
                <a:ea typeface="Meiryo UI" panose="020B0604030504040204" pitchFamily="50" charset="-128"/>
              </a:rPr>
              <a:t>(2)</a:t>
            </a:r>
          </a:p>
          <a:p>
            <a:pPr algn="ctr"/>
            <a:r>
              <a:rPr lang="ja-JP" altLang="en-US" sz="1108" dirty="0" smtClean="0">
                <a:solidFill>
                  <a:schemeClr val="tx1"/>
                </a:solidFill>
                <a:ea typeface="Meiryo UI" panose="020B0604030504040204" pitchFamily="50" charset="-128"/>
              </a:rPr>
              <a:t>待機児</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童対策</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保育人材</a:t>
            </a:r>
            <a:endParaRPr lang="en-US" altLang="ja-JP" sz="1108" dirty="0" smtClean="0">
              <a:solidFill>
                <a:schemeClr val="tx1"/>
              </a:solidFill>
              <a:ea typeface="Meiryo UI" panose="020B0604030504040204" pitchFamily="50" charset="-128"/>
            </a:endParaRPr>
          </a:p>
          <a:p>
            <a:pPr algn="ctr"/>
            <a:r>
              <a:rPr lang="ja-JP" altLang="en-US" sz="1108" dirty="0">
                <a:solidFill>
                  <a:schemeClr val="tx1"/>
                </a:solidFill>
                <a:ea typeface="Meiryo UI" panose="020B0604030504040204" pitchFamily="50" charset="-128"/>
              </a:rPr>
              <a:t>確保</a:t>
            </a:r>
          </a:p>
        </p:txBody>
      </p:sp>
      <p:sp>
        <p:nvSpPr>
          <p:cNvPr id="95" name="角丸四角形 94"/>
          <p:cNvSpPr/>
          <p:nvPr/>
        </p:nvSpPr>
        <p:spPr>
          <a:xfrm>
            <a:off x="416932" y="5621859"/>
            <a:ext cx="767707" cy="841060"/>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smtClean="0">
                <a:solidFill>
                  <a:schemeClr val="tx1"/>
                </a:solidFill>
                <a:ea typeface="Meiryo UI" panose="020B0604030504040204" pitchFamily="50" charset="-128"/>
              </a:rPr>
              <a:t>(4)</a:t>
            </a:r>
          </a:p>
          <a:p>
            <a:pPr algn="ctr"/>
            <a:r>
              <a:rPr lang="ja-JP" altLang="en-US" sz="1108" dirty="0" smtClean="0">
                <a:solidFill>
                  <a:schemeClr val="tx1"/>
                </a:solidFill>
                <a:ea typeface="Meiryo UI" panose="020B0604030504040204" pitchFamily="50" charset="-128"/>
              </a:rPr>
              <a:t>こども</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医療費</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助成</a:t>
            </a:r>
            <a:endParaRPr lang="ja-JP" altLang="en-US" sz="1108" dirty="0">
              <a:solidFill>
                <a:schemeClr val="tx1"/>
              </a:solidFill>
              <a:ea typeface="Meiryo UI" panose="020B0604030504040204" pitchFamily="50" charset="-128"/>
            </a:endParaRPr>
          </a:p>
        </p:txBody>
      </p:sp>
      <p:grpSp>
        <p:nvGrpSpPr>
          <p:cNvPr id="15" name="グループ化 14"/>
          <p:cNvGrpSpPr/>
          <p:nvPr/>
        </p:nvGrpSpPr>
        <p:grpSpPr>
          <a:xfrm>
            <a:off x="1619497" y="5634381"/>
            <a:ext cx="6107375" cy="127176"/>
            <a:chOff x="1649634" y="5774091"/>
            <a:chExt cx="6107375" cy="127176"/>
          </a:xfrm>
        </p:grpSpPr>
        <p:sp>
          <p:nvSpPr>
            <p:cNvPr id="99" name="フローチャート: 結合子 50"/>
            <p:cNvSpPr>
              <a:spLocks noChangeAspect="1"/>
            </p:cNvSpPr>
            <p:nvPr/>
          </p:nvSpPr>
          <p:spPr>
            <a:xfrm>
              <a:off x="3307000" y="578504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0" name="フローチャート: 結合子 52"/>
            <p:cNvSpPr>
              <a:spLocks noChangeAspect="1"/>
            </p:cNvSpPr>
            <p:nvPr/>
          </p:nvSpPr>
          <p:spPr>
            <a:xfrm>
              <a:off x="7649009" y="577897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3" name="フローチャート: 結合子 50"/>
            <p:cNvSpPr>
              <a:spLocks noChangeAspect="1"/>
            </p:cNvSpPr>
            <p:nvPr/>
          </p:nvSpPr>
          <p:spPr>
            <a:xfrm>
              <a:off x="1649634" y="57865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フローチャート: 結合子 50"/>
            <p:cNvSpPr>
              <a:spLocks noChangeAspect="1"/>
            </p:cNvSpPr>
            <p:nvPr/>
          </p:nvSpPr>
          <p:spPr>
            <a:xfrm>
              <a:off x="2481056" y="577409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3" name="フローチャート: 結合子 50"/>
            <p:cNvSpPr>
              <a:spLocks noChangeAspect="1"/>
            </p:cNvSpPr>
            <p:nvPr/>
          </p:nvSpPr>
          <p:spPr>
            <a:xfrm>
              <a:off x="5915880" y="579326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cxnSp>
        <p:nvCxnSpPr>
          <p:cNvPr id="96" name="直線矢印コネクタ 95"/>
          <p:cNvCxnSpPr/>
          <p:nvPr/>
        </p:nvCxnSpPr>
        <p:spPr>
          <a:xfrm>
            <a:off x="1214337" y="5694953"/>
            <a:ext cx="7704000"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97" name="大かっこ 96"/>
          <p:cNvSpPr/>
          <p:nvPr/>
        </p:nvSpPr>
        <p:spPr>
          <a:xfrm>
            <a:off x="7331578" y="5759200"/>
            <a:ext cx="792000" cy="75866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入・通院</a:t>
            </a:r>
            <a:endParaRPr kumimoji="1"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医療費助成</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対象</a:t>
            </a:r>
            <a:r>
              <a:rPr kumimoji="1" lang="ja-JP" altLang="en-US" sz="900" dirty="0" smtClean="0">
                <a:latin typeface="Meiryo UI" panose="020B0604030504040204" pitchFamily="50" charset="-128"/>
                <a:ea typeface="Meiryo UI" panose="020B0604030504040204" pitchFamily="50" charset="-128"/>
              </a:rPr>
              <a:t>を</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高校</a:t>
            </a:r>
            <a:r>
              <a:rPr lang="ja-JP" altLang="en-US" sz="900" dirty="0" smtClean="0">
                <a:latin typeface="Meiryo UI" panose="020B0604030504040204" pitchFamily="50" charset="-128"/>
                <a:ea typeface="Meiryo UI" panose="020B0604030504040204" pitchFamily="50" charset="-128"/>
              </a:rPr>
              <a:t>修了</a:t>
            </a:r>
            <a:r>
              <a:rPr kumimoji="1" lang="ja-JP" altLang="en-US" sz="900" dirty="0" smtClean="0">
                <a:latin typeface="Meiryo UI" panose="020B0604030504040204" pitchFamily="50" charset="-128"/>
                <a:ea typeface="Meiryo UI" panose="020B0604030504040204" pitchFamily="50" charset="-128"/>
              </a:rPr>
              <a:t>まで拡充</a:t>
            </a:r>
            <a:endParaRPr kumimoji="1" lang="ja-JP" altLang="en-US" sz="900" dirty="0">
              <a:latin typeface="Meiryo UI" panose="020B0604030504040204" pitchFamily="50" charset="-128"/>
              <a:ea typeface="Meiryo UI" panose="020B0604030504040204" pitchFamily="50" charset="-128"/>
            </a:endParaRPr>
          </a:p>
        </p:txBody>
      </p:sp>
      <p:sp>
        <p:nvSpPr>
          <p:cNvPr id="98" name="大かっこ 97"/>
          <p:cNvSpPr/>
          <p:nvPr/>
        </p:nvSpPr>
        <p:spPr>
          <a:xfrm>
            <a:off x="2966552" y="5751637"/>
            <a:ext cx="756000" cy="45473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800" dirty="0" smtClean="0">
                <a:latin typeface="Meiryo UI" panose="020B0604030504040204" pitchFamily="50" charset="-128"/>
                <a:ea typeface="Meiryo UI" panose="020B0604030504040204" pitchFamily="50" charset="-128"/>
              </a:rPr>
              <a:t>通院</a:t>
            </a:r>
            <a:r>
              <a:rPr lang="ja-JP" altLang="en-US" sz="800" dirty="0" smtClean="0">
                <a:latin typeface="Meiryo UI" panose="020B0604030504040204" pitchFamily="50" charset="-128"/>
                <a:ea typeface="Meiryo UI" panose="020B0604030504040204" pitchFamily="50" charset="-128"/>
              </a:rPr>
              <a:t>医療費助成対象</a:t>
            </a:r>
            <a:r>
              <a:rPr kumimoji="1" lang="ja-JP" altLang="en-US" sz="800" dirty="0" smtClean="0">
                <a:latin typeface="Meiryo UI" panose="020B0604030504040204" pitchFamily="50" charset="-128"/>
                <a:ea typeface="Meiryo UI" panose="020B0604030504040204" pitchFamily="50" charset="-128"/>
              </a:rPr>
              <a:t>を中学校</a:t>
            </a:r>
            <a:endParaRPr kumimoji="1"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修了</a:t>
            </a:r>
            <a:r>
              <a:rPr kumimoji="1" lang="ja-JP" altLang="en-US" sz="800" dirty="0" smtClean="0">
                <a:latin typeface="Meiryo UI" panose="020B0604030504040204" pitchFamily="50" charset="-128"/>
                <a:ea typeface="Meiryo UI" panose="020B0604030504040204" pitchFamily="50" charset="-128"/>
              </a:rPr>
              <a:t>まで拡充</a:t>
            </a:r>
            <a:endParaRPr kumimoji="1" lang="ja-JP" altLang="en-US" sz="800" dirty="0">
              <a:latin typeface="Meiryo UI" panose="020B0604030504040204" pitchFamily="50" charset="-128"/>
              <a:ea typeface="Meiryo UI" panose="020B0604030504040204" pitchFamily="50" charset="-128"/>
            </a:endParaRPr>
          </a:p>
        </p:txBody>
      </p:sp>
      <p:sp>
        <p:nvSpPr>
          <p:cNvPr id="65" name="大かっこ 64"/>
          <p:cNvSpPr/>
          <p:nvPr/>
        </p:nvSpPr>
        <p:spPr>
          <a:xfrm>
            <a:off x="1252892" y="5765053"/>
            <a:ext cx="792000" cy="56851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入院医療費助成対象</a:t>
            </a:r>
            <a:r>
              <a:rPr kumimoji="1" lang="ja-JP" altLang="en-US" sz="800" dirty="0" smtClean="0">
                <a:latin typeface="Meiryo UI" panose="020B0604030504040204" pitchFamily="50" charset="-128"/>
                <a:ea typeface="Meiryo UI" panose="020B0604030504040204" pitchFamily="50" charset="-128"/>
              </a:rPr>
              <a:t>を</a:t>
            </a:r>
            <a:r>
              <a:rPr lang="ja-JP" altLang="en-US" sz="800" dirty="0" smtClean="0">
                <a:latin typeface="Meiryo UI" panose="020B0604030504040204" pitchFamily="50" charset="-128"/>
                <a:ea typeface="Meiryo UI" panose="020B0604030504040204" pitchFamily="50" charset="-128"/>
              </a:rPr>
              <a:t>小学</a:t>
            </a:r>
            <a:r>
              <a:rPr kumimoji="1" lang="ja-JP" altLang="en-US" sz="800" dirty="0" smtClean="0">
                <a:latin typeface="Meiryo UI" panose="020B0604030504040204" pitchFamily="50" charset="-128"/>
                <a:ea typeface="Meiryo UI" panose="020B0604030504040204" pitchFamily="50" charset="-128"/>
              </a:rPr>
              <a:t>校</a:t>
            </a:r>
            <a:r>
              <a:rPr lang="ja-JP" altLang="en-US" sz="800" dirty="0" smtClean="0">
                <a:latin typeface="Meiryo UI" panose="020B0604030504040204" pitchFamily="50" charset="-128"/>
                <a:ea typeface="Meiryo UI" panose="020B0604030504040204" pitchFamily="50" charset="-128"/>
              </a:rPr>
              <a:t>修了</a:t>
            </a:r>
            <a:r>
              <a:rPr kumimoji="1" lang="ja-JP" altLang="en-US" sz="800" dirty="0" smtClean="0">
                <a:latin typeface="Meiryo UI" panose="020B0604030504040204" pitchFamily="50" charset="-128"/>
                <a:ea typeface="Meiryo UI" panose="020B0604030504040204" pitchFamily="50" charset="-128"/>
              </a:rPr>
              <a:t>まで拡充</a:t>
            </a:r>
            <a:endParaRPr kumimoji="1" lang="en-US" altLang="ja-JP" sz="800" dirty="0" smtClean="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2008</a:t>
            </a:r>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78" name="大かっこ 77"/>
          <p:cNvSpPr/>
          <p:nvPr/>
        </p:nvSpPr>
        <p:spPr>
          <a:xfrm>
            <a:off x="2155022" y="5764781"/>
            <a:ext cx="720000" cy="44076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入院医療費助成対象を中学校修了まで</a:t>
            </a:r>
            <a:r>
              <a:rPr lang="ja-JP" altLang="en-US" sz="800" dirty="0">
                <a:latin typeface="Meiryo UI" panose="020B0604030504040204" pitchFamily="50" charset="-128"/>
                <a:ea typeface="Meiryo UI" panose="020B0604030504040204" pitchFamily="50" charset="-128"/>
              </a:rPr>
              <a:t>拡充</a:t>
            </a:r>
          </a:p>
        </p:txBody>
      </p:sp>
      <p:sp>
        <p:nvSpPr>
          <p:cNvPr id="81" name="大かっこ 80"/>
          <p:cNvSpPr/>
          <p:nvPr/>
        </p:nvSpPr>
        <p:spPr>
          <a:xfrm>
            <a:off x="2174072" y="6206372"/>
            <a:ext cx="668107" cy="39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00" dirty="0" smtClean="0">
                <a:latin typeface="Meiryo UI" panose="020B0604030504040204" pitchFamily="50" charset="-128"/>
                <a:ea typeface="Meiryo UI" panose="020B0604030504040204" pitchFamily="50" charset="-128"/>
              </a:rPr>
              <a:t>0</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歳</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入・通院所得</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制限撤廃</a:t>
            </a:r>
            <a:endParaRPr lang="en-US" altLang="ja-JP" sz="800" dirty="0">
              <a:latin typeface="Meiryo UI" panose="020B0604030504040204" pitchFamily="50" charset="-128"/>
              <a:ea typeface="Meiryo UI" panose="020B0604030504040204" pitchFamily="50" charset="-128"/>
            </a:endParaRPr>
          </a:p>
        </p:txBody>
      </p:sp>
      <p:sp>
        <p:nvSpPr>
          <p:cNvPr id="82" name="大かっこ 81"/>
          <p:cNvSpPr/>
          <p:nvPr/>
        </p:nvSpPr>
        <p:spPr>
          <a:xfrm>
            <a:off x="5564652" y="5765054"/>
            <a:ext cx="792000" cy="44132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小学校</a:t>
            </a:r>
            <a:r>
              <a:rPr lang="ja-JP" altLang="en-US" sz="900" dirty="0">
                <a:solidFill>
                  <a:schemeClr val="tx1"/>
                </a:solidFill>
                <a:latin typeface="Meiryo UI" panose="020B0604030504040204" pitchFamily="50" charset="-128"/>
                <a:ea typeface="Meiryo UI" panose="020B0604030504040204" pitchFamily="50" charset="-128"/>
              </a:rPr>
              <a:t>修</a:t>
            </a:r>
            <a:r>
              <a:rPr lang="ja-JP" altLang="en-US" sz="900" dirty="0" smtClean="0">
                <a:solidFill>
                  <a:schemeClr val="tx1"/>
                </a:solidFill>
                <a:latin typeface="Meiryo UI" panose="020B0604030504040204" pitchFamily="50" charset="-128"/>
                <a:ea typeface="Meiryo UI" panose="020B0604030504040204" pitchFamily="50" charset="-128"/>
              </a:rPr>
              <a:t>了</a:t>
            </a:r>
            <a:endParaRPr lang="en-US" altLang="ja-JP" sz="900" dirty="0" smtClean="0">
              <a:solidFill>
                <a:schemeClr val="tx1"/>
              </a:solidFill>
              <a:latin typeface="Meiryo UI" panose="020B0604030504040204" pitchFamily="50" charset="-128"/>
              <a:ea typeface="Meiryo UI" panose="020B0604030504040204" pitchFamily="50" charset="-128"/>
            </a:endParaRPr>
          </a:p>
          <a:p>
            <a:pPr algn="ctr"/>
            <a:r>
              <a:rPr lang="ja-JP" altLang="en-US" sz="900" dirty="0" err="1" smtClean="0">
                <a:latin typeface="Meiryo UI" panose="020B0604030504040204" pitchFamily="50" charset="-128"/>
                <a:ea typeface="Meiryo UI" panose="020B0604030504040204" pitchFamily="50" charset="-128"/>
              </a:rPr>
              <a:t>までの入</a:t>
            </a:r>
            <a:r>
              <a:rPr lang="ja-JP" altLang="en-US" sz="900" dirty="0">
                <a:latin typeface="Meiryo UI" panose="020B0604030504040204" pitchFamily="50" charset="-128"/>
                <a:ea typeface="Meiryo UI" panose="020B0604030504040204" pitchFamily="50" charset="-128"/>
              </a:rPr>
              <a:t>・通院所得</a:t>
            </a:r>
            <a:r>
              <a:rPr lang="ja-JP" altLang="en-US" sz="900" dirty="0" smtClean="0">
                <a:latin typeface="Meiryo UI" panose="020B0604030504040204" pitchFamily="50" charset="-128"/>
                <a:ea typeface="Meiryo UI" panose="020B0604030504040204" pitchFamily="50" charset="-128"/>
              </a:rPr>
              <a:t>制限撤廃</a:t>
            </a:r>
            <a:endParaRPr lang="en-US" altLang="ja-JP" sz="900" dirty="0">
              <a:latin typeface="Meiryo UI" panose="020B0604030504040204" pitchFamily="50" charset="-128"/>
              <a:ea typeface="Meiryo UI" panose="020B0604030504040204" pitchFamily="50" charset="-128"/>
            </a:endParaRPr>
          </a:p>
        </p:txBody>
      </p:sp>
      <p:sp>
        <p:nvSpPr>
          <p:cNvPr id="142" name="角丸四角形吹き出し 141"/>
          <p:cNvSpPr/>
          <p:nvPr/>
        </p:nvSpPr>
        <p:spPr>
          <a:xfrm rot="10800000">
            <a:off x="5686401" y="6276474"/>
            <a:ext cx="1322440" cy="375159"/>
          </a:xfrm>
          <a:prstGeom prst="wedgeRoundRectCallout">
            <a:avLst>
              <a:gd name="adj1" fmla="val -68542"/>
              <a:gd name="adj2" fmla="val 81361"/>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テキスト ボックス 142"/>
          <p:cNvSpPr txBox="1"/>
          <p:nvPr/>
        </p:nvSpPr>
        <p:spPr>
          <a:xfrm>
            <a:off x="5813179" y="6292002"/>
            <a:ext cx="1856437"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政令市初</a:t>
            </a:r>
            <a:endParaRPr kumimoji="1" lang="ja-JP" altLang="en-US" b="1" dirty="0">
              <a:latin typeface="Meiryo UI" panose="020B0604030504040204" pitchFamily="50" charset="-128"/>
              <a:ea typeface="Meiryo UI" panose="020B0604030504040204" pitchFamily="50" charset="-128"/>
            </a:endParaRPr>
          </a:p>
        </p:txBody>
      </p:sp>
      <p:sp>
        <p:nvSpPr>
          <p:cNvPr id="76" name="大かっこ 75"/>
          <p:cNvSpPr/>
          <p:nvPr/>
        </p:nvSpPr>
        <p:spPr>
          <a:xfrm>
            <a:off x="4666792" y="4034748"/>
            <a:ext cx="756000" cy="5241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ひとり親家庭を対象とした利用料減免を開始</a:t>
            </a:r>
            <a:endParaRPr kumimoji="1" lang="en-US" altLang="ja-JP" sz="900" dirty="0" smtClean="0">
              <a:latin typeface="Meiryo UI" panose="020B0604030504040204" pitchFamily="50" charset="-128"/>
              <a:ea typeface="Meiryo UI" panose="020B0604030504040204" pitchFamily="50" charset="-128"/>
            </a:endParaRPr>
          </a:p>
        </p:txBody>
      </p:sp>
      <p:sp>
        <p:nvSpPr>
          <p:cNvPr id="54" name="フローチャート: 結合子 53"/>
          <p:cNvSpPr>
            <a:spLocks noChangeAspect="1"/>
          </p:cNvSpPr>
          <p:nvPr/>
        </p:nvSpPr>
        <p:spPr>
          <a:xfrm>
            <a:off x="4981253" y="11930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フローチャート: 結合子 54"/>
          <p:cNvSpPr>
            <a:spLocks noChangeAspect="1"/>
          </p:cNvSpPr>
          <p:nvPr/>
        </p:nvSpPr>
        <p:spPr>
          <a:xfrm>
            <a:off x="4151283" y="12011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6" name="フローチャート: 結合子 55"/>
          <p:cNvSpPr>
            <a:spLocks noChangeAspect="1"/>
          </p:cNvSpPr>
          <p:nvPr/>
        </p:nvSpPr>
        <p:spPr>
          <a:xfrm>
            <a:off x="5876640" y="11930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7" name="フローチャート: 結合子 56"/>
          <p:cNvSpPr>
            <a:spLocks noChangeAspect="1"/>
          </p:cNvSpPr>
          <p:nvPr/>
        </p:nvSpPr>
        <p:spPr>
          <a:xfrm>
            <a:off x="6767491" y="11930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フローチャート: 結合子 54"/>
          <p:cNvSpPr>
            <a:spLocks noChangeAspect="1"/>
          </p:cNvSpPr>
          <p:nvPr/>
        </p:nvSpPr>
        <p:spPr>
          <a:xfrm>
            <a:off x="3273082" y="118554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9" name="角丸四角形 148"/>
          <p:cNvSpPr/>
          <p:nvPr/>
        </p:nvSpPr>
        <p:spPr>
          <a:xfrm>
            <a:off x="6336541" y="1949844"/>
            <a:ext cx="2563437" cy="849837"/>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結合子 57"/>
          <p:cNvSpPr>
            <a:spLocks noChangeAspect="1"/>
          </p:cNvSpPr>
          <p:nvPr/>
        </p:nvSpPr>
        <p:spPr>
          <a:xfrm>
            <a:off x="7669616" y="11930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0" name="フローチャート: 結合子 69"/>
          <p:cNvSpPr>
            <a:spLocks noChangeAspect="1"/>
          </p:cNvSpPr>
          <p:nvPr/>
        </p:nvSpPr>
        <p:spPr>
          <a:xfrm>
            <a:off x="8453974" y="118905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1253443" y="2927949"/>
            <a:ext cx="7704000" cy="627301"/>
            <a:chOff x="1133912" y="4756059"/>
            <a:chExt cx="7704000" cy="627301"/>
          </a:xfrm>
        </p:grpSpPr>
        <p:sp>
          <p:nvSpPr>
            <p:cNvPr id="39" name="大かっこ 38"/>
            <p:cNvSpPr/>
            <p:nvPr/>
          </p:nvSpPr>
          <p:spPr>
            <a:xfrm>
              <a:off x="3708294" y="4855440"/>
              <a:ext cx="756000" cy="49747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保育士・</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保育所支援</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センター設置</a:t>
              </a:r>
              <a:endParaRPr kumimoji="1" lang="ja-JP" altLang="en-US" sz="900" dirty="0">
                <a:latin typeface="Meiryo UI" panose="020B0604030504040204" pitchFamily="50" charset="-128"/>
                <a:ea typeface="Meiryo UI" panose="020B0604030504040204" pitchFamily="50" charset="-128"/>
              </a:endParaRPr>
            </a:p>
          </p:txBody>
        </p:sp>
        <p:sp>
          <p:nvSpPr>
            <p:cNvPr id="105" name="角丸四角形吹き出し 104"/>
            <p:cNvSpPr/>
            <p:nvPr/>
          </p:nvSpPr>
          <p:spPr>
            <a:xfrm>
              <a:off x="7208427" y="4843360"/>
              <a:ext cx="1627745" cy="540000"/>
            </a:xfrm>
            <a:prstGeom prst="wedgeRoundRectCallout">
              <a:avLst>
                <a:gd name="adj1" fmla="val 6402"/>
                <a:gd name="adj2" fmla="val -108608"/>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大かっこ 39"/>
            <p:cNvSpPr/>
            <p:nvPr/>
          </p:nvSpPr>
          <p:spPr>
            <a:xfrm>
              <a:off x="6366459" y="4871709"/>
              <a:ext cx="792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潜在保育士</a:t>
              </a:r>
              <a:endParaRPr lang="en-US" altLang="ja-JP" sz="900" dirty="0" smtClean="0">
                <a:latin typeface="Meiryo UI" panose="020B0604030504040204" pitchFamily="50" charset="-128"/>
                <a:ea typeface="Meiryo UI" panose="020B0604030504040204" pitchFamily="50" charset="-128"/>
              </a:endParaRPr>
            </a:p>
            <a:p>
              <a:pPr algn="ctr"/>
              <a:r>
                <a:rPr kumimoji="1" lang="ja-JP" altLang="en-US" sz="900" dirty="0" err="1" smtClean="0">
                  <a:latin typeface="Meiryo UI" panose="020B0604030504040204" pitchFamily="50" charset="-128"/>
                  <a:ea typeface="Meiryo UI" panose="020B0604030504040204" pitchFamily="50" charset="-128"/>
                </a:rPr>
                <a:t>への</a:t>
              </a:r>
              <a:r>
                <a:rPr kumimoji="1" lang="ja-JP" altLang="en-US" sz="900" dirty="0" smtClean="0">
                  <a:latin typeface="Meiryo UI" panose="020B0604030504040204" pitchFamily="50" charset="-128"/>
                  <a:ea typeface="Meiryo UI" panose="020B0604030504040204" pitchFamily="50" charset="-128"/>
                </a:rPr>
                <a:t>再就職</a:t>
              </a:r>
              <a:endParaRPr kumimoji="1"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支援を実施</a:t>
              </a:r>
              <a:endParaRPr kumimoji="1" lang="en-US" altLang="ja-JP" sz="900" dirty="0" smtClean="0">
                <a:latin typeface="Meiryo UI" panose="020B0604030504040204" pitchFamily="50" charset="-128"/>
                <a:ea typeface="Meiryo UI" panose="020B0604030504040204" pitchFamily="50" charset="-128"/>
              </a:endParaRPr>
            </a:p>
          </p:txBody>
        </p:sp>
        <p:sp>
          <p:nvSpPr>
            <p:cNvPr id="41" name="大かっこ 40"/>
            <p:cNvSpPr/>
            <p:nvPr/>
          </p:nvSpPr>
          <p:spPr>
            <a:xfrm>
              <a:off x="7239590" y="4885941"/>
              <a:ext cx="756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保育補助者</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の雇上支援</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を実施</a:t>
              </a:r>
              <a:endParaRPr lang="en-US" altLang="ja-JP" sz="900" dirty="0" smtClean="0">
                <a:latin typeface="Meiryo UI" panose="020B0604030504040204" pitchFamily="50" charset="-128"/>
                <a:ea typeface="Meiryo UI" panose="020B0604030504040204" pitchFamily="50" charset="-128"/>
              </a:endParaRPr>
            </a:p>
          </p:txBody>
        </p:sp>
        <p:sp>
          <p:nvSpPr>
            <p:cNvPr id="67" name="大かっこ 66"/>
            <p:cNvSpPr/>
            <p:nvPr/>
          </p:nvSpPr>
          <p:spPr>
            <a:xfrm>
              <a:off x="8062550" y="4885941"/>
              <a:ext cx="756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保育士の</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負担軽減策</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の拡充</a:t>
              </a:r>
              <a:endParaRPr lang="en-US" altLang="ja-JP" sz="900" dirty="0" smtClean="0">
                <a:latin typeface="Meiryo UI" panose="020B0604030504040204" pitchFamily="50" charset="-128"/>
                <a:ea typeface="Meiryo UI" panose="020B0604030504040204" pitchFamily="50" charset="-128"/>
              </a:endParaRPr>
            </a:p>
          </p:txBody>
        </p:sp>
        <p:cxnSp>
          <p:nvCxnSpPr>
            <p:cNvPr id="22" name="直線矢印コネクタ 21"/>
            <p:cNvCxnSpPr/>
            <p:nvPr/>
          </p:nvCxnSpPr>
          <p:spPr>
            <a:xfrm>
              <a:off x="1133912" y="4756059"/>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grpSp>
      <p:grpSp>
        <p:nvGrpSpPr>
          <p:cNvPr id="13" name="グループ化 12"/>
          <p:cNvGrpSpPr/>
          <p:nvPr/>
        </p:nvGrpSpPr>
        <p:grpSpPr>
          <a:xfrm>
            <a:off x="4148769" y="2862583"/>
            <a:ext cx="4449614" cy="112992"/>
            <a:chOff x="4149200" y="4926044"/>
            <a:chExt cx="4449614" cy="112992"/>
          </a:xfrm>
        </p:grpSpPr>
        <p:sp>
          <p:nvSpPr>
            <p:cNvPr id="49" name="フローチャート: 結合子 48"/>
            <p:cNvSpPr>
              <a:spLocks noChangeAspect="1"/>
            </p:cNvSpPr>
            <p:nvPr/>
          </p:nvSpPr>
          <p:spPr>
            <a:xfrm>
              <a:off x="4149200" y="49260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フローチャート: 結合子 61"/>
            <p:cNvSpPr>
              <a:spLocks noChangeAspect="1"/>
            </p:cNvSpPr>
            <p:nvPr/>
          </p:nvSpPr>
          <p:spPr>
            <a:xfrm>
              <a:off x="6805765" y="493103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3" name="フローチャート: 結合子 62"/>
            <p:cNvSpPr>
              <a:spLocks noChangeAspect="1"/>
            </p:cNvSpPr>
            <p:nvPr/>
          </p:nvSpPr>
          <p:spPr>
            <a:xfrm>
              <a:off x="7693043" y="492651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1" name="フローチャート: 結合子 70"/>
            <p:cNvSpPr>
              <a:spLocks noChangeAspect="1"/>
            </p:cNvSpPr>
            <p:nvPr/>
          </p:nvSpPr>
          <p:spPr>
            <a:xfrm>
              <a:off x="8490814" y="492725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3" name="大かっこ 32"/>
          <p:cNvSpPr/>
          <p:nvPr/>
        </p:nvSpPr>
        <p:spPr>
          <a:xfrm>
            <a:off x="4666792" y="1350893"/>
            <a:ext cx="792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小規模保育</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事業</a:t>
            </a:r>
            <a:r>
              <a:rPr lang="ja-JP" altLang="en-US" sz="900" dirty="0" smtClean="0">
                <a:latin typeface="Meiryo UI" panose="020B0604030504040204" pitchFamily="50" charset="-128"/>
                <a:ea typeface="Meiryo UI" panose="020B0604030504040204" pitchFamily="50" charset="-128"/>
              </a:rPr>
              <a:t>実施</a:t>
            </a:r>
            <a:endParaRPr kumimoji="1" lang="ja-JP" altLang="en-US" sz="900" dirty="0">
              <a:latin typeface="Meiryo UI" panose="020B0604030504040204" pitchFamily="50" charset="-128"/>
              <a:ea typeface="Meiryo UI" panose="020B0604030504040204" pitchFamily="50" charset="-128"/>
            </a:endParaRPr>
          </a:p>
        </p:txBody>
      </p:sp>
      <p:sp>
        <p:nvSpPr>
          <p:cNvPr id="34" name="大かっこ 33"/>
          <p:cNvSpPr/>
          <p:nvPr/>
        </p:nvSpPr>
        <p:spPr>
          <a:xfrm>
            <a:off x="5584151" y="1355399"/>
            <a:ext cx="792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賃料</a:t>
            </a:r>
            <a:r>
              <a:rPr lang="ja-JP" altLang="en-US" sz="900" dirty="0" smtClean="0">
                <a:latin typeface="Meiryo UI" panose="020B0604030504040204" pitchFamily="50" charset="-128"/>
                <a:ea typeface="Meiryo UI" panose="020B0604030504040204" pitchFamily="50" charset="-128"/>
              </a:rPr>
              <a:t>補助制度を創設</a:t>
            </a:r>
            <a:endParaRPr kumimoji="1" lang="ja-JP" altLang="en-US" sz="900" dirty="0">
              <a:latin typeface="Meiryo UI" panose="020B0604030504040204" pitchFamily="50" charset="-128"/>
              <a:ea typeface="Meiryo UI" panose="020B0604030504040204" pitchFamily="50" charset="-128"/>
            </a:endParaRPr>
          </a:p>
        </p:txBody>
      </p:sp>
      <p:sp>
        <p:nvSpPr>
          <p:cNvPr id="35" name="大かっこ 34"/>
          <p:cNvSpPr/>
          <p:nvPr/>
        </p:nvSpPr>
        <p:spPr>
          <a:xfrm>
            <a:off x="6488282" y="1346031"/>
            <a:ext cx="756000" cy="48816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保育所整備</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補助対象</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err="1" smtClean="0">
                <a:latin typeface="Meiryo UI" panose="020B0604030504040204" pitchFamily="50" charset="-128"/>
                <a:ea typeface="Meiryo UI" panose="020B0604030504040204" pitchFamily="50" charset="-128"/>
              </a:rPr>
              <a:t>の</a:t>
            </a:r>
            <a:r>
              <a:rPr lang="ja-JP" altLang="en-US" sz="900" dirty="0" err="1">
                <a:latin typeface="Meiryo UI" panose="020B0604030504040204" pitchFamily="50" charset="-128"/>
                <a:ea typeface="Meiryo UI" panose="020B0604030504040204" pitchFamily="50" charset="-128"/>
              </a:rPr>
              <a:t>拡</a:t>
            </a:r>
            <a:r>
              <a:rPr lang="ja-JP" altLang="en-US" sz="900" dirty="0">
                <a:latin typeface="Meiryo UI" panose="020B0604030504040204" pitchFamily="50" charset="-128"/>
                <a:ea typeface="Meiryo UI" panose="020B0604030504040204" pitchFamily="50" charset="-128"/>
              </a:rPr>
              <a:t>大</a:t>
            </a:r>
            <a:endParaRPr kumimoji="1" lang="ja-JP" altLang="en-US" sz="900" dirty="0">
              <a:latin typeface="Meiryo UI" panose="020B0604030504040204" pitchFamily="50" charset="-128"/>
              <a:ea typeface="Meiryo UI" panose="020B0604030504040204" pitchFamily="50" charset="-128"/>
            </a:endParaRPr>
          </a:p>
        </p:txBody>
      </p:sp>
      <p:sp>
        <p:nvSpPr>
          <p:cNvPr id="36" name="大かっこ 35"/>
          <p:cNvSpPr/>
          <p:nvPr/>
        </p:nvSpPr>
        <p:spPr>
          <a:xfrm>
            <a:off x="3831116" y="1350893"/>
            <a:ext cx="720000" cy="60304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社会福祉</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法人以外</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も設置可能に</a:t>
            </a:r>
            <a:endParaRPr kumimoji="1" lang="ja-JP" altLang="en-US" sz="900" dirty="0">
              <a:latin typeface="Meiryo UI" panose="020B0604030504040204" pitchFamily="50" charset="-128"/>
              <a:ea typeface="Meiryo UI" panose="020B0604030504040204" pitchFamily="50" charset="-128"/>
            </a:endParaRPr>
          </a:p>
        </p:txBody>
      </p:sp>
      <p:sp>
        <p:nvSpPr>
          <p:cNvPr id="74" name="大かっこ 73"/>
          <p:cNvSpPr/>
          <p:nvPr/>
        </p:nvSpPr>
        <p:spPr>
          <a:xfrm>
            <a:off x="2979204" y="1350893"/>
            <a:ext cx="720000" cy="62894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保育所の</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居室</a:t>
            </a:r>
            <a:r>
              <a:rPr kumimoji="1" lang="ja-JP" altLang="en-US" sz="900" dirty="0" smtClean="0">
                <a:latin typeface="Meiryo UI" panose="020B0604030504040204" pitchFamily="50" charset="-128"/>
                <a:ea typeface="Meiryo UI" panose="020B0604030504040204" pitchFamily="50" charset="-128"/>
              </a:rPr>
              <a:t>面積</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基準の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緩和</a:t>
            </a:r>
            <a:r>
              <a:rPr lang="ja-JP" altLang="en-US" sz="900" dirty="0" smtClean="0">
                <a:latin typeface="Meiryo UI" panose="020B0604030504040204" pitchFamily="50" charset="-128"/>
                <a:ea typeface="Meiryo UI" panose="020B0604030504040204" pitchFamily="50" charset="-128"/>
              </a:rPr>
              <a:t>を導入</a:t>
            </a:r>
            <a:endParaRPr kumimoji="1" lang="ja-JP" altLang="en-US" sz="900" dirty="0">
              <a:latin typeface="Meiryo UI" panose="020B0604030504040204" pitchFamily="50" charset="-128"/>
              <a:ea typeface="Meiryo UI" panose="020B0604030504040204" pitchFamily="50" charset="-128"/>
            </a:endParaRPr>
          </a:p>
        </p:txBody>
      </p:sp>
      <p:sp>
        <p:nvSpPr>
          <p:cNvPr id="75" name="大かっこ 74"/>
          <p:cNvSpPr/>
          <p:nvPr/>
        </p:nvSpPr>
        <p:spPr>
          <a:xfrm>
            <a:off x="2978523" y="1994584"/>
            <a:ext cx="720000" cy="55961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保育ママ</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事業</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個人</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実施型</a:t>
            </a:r>
            <a:r>
              <a:rPr lang="en-US" altLang="ja-JP" sz="900" dirty="0" smtClean="0">
                <a:latin typeface="Meiryo UI" panose="020B0604030504040204" pitchFamily="50" charset="-128"/>
                <a:ea typeface="Meiryo UI" panose="020B0604030504040204" pitchFamily="50" charset="-128"/>
              </a:rPr>
              <a:t>)</a:t>
            </a:r>
          </a:p>
          <a:p>
            <a:pPr algn="ctr"/>
            <a:r>
              <a:rPr lang="ja-JP" altLang="en-US" sz="900" dirty="0" smtClean="0">
                <a:latin typeface="Meiryo UI" panose="020B0604030504040204" pitchFamily="50" charset="-128"/>
                <a:ea typeface="Meiryo UI" panose="020B0604030504040204" pitchFamily="50" charset="-128"/>
              </a:rPr>
              <a:t>の開始</a:t>
            </a:r>
            <a:endParaRPr lang="en-US" altLang="ja-JP" sz="900" dirty="0" smtClean="0">
              <a:latin typeface="Meiryo UI" panose="020B0604030504040204" pitchFamily="50" charset="-128"/>
              <a:ea typeface="Meiryo UI" panose="020B0604030504040204" pitchFamily="50" charset="-128"/>
            </a:endParaRPr>
          </a:p>
        </p:txBody>
      </p:sp>
      <p:sp>
        <p:nvSpPr>
          <p:cNvPr id="146" name="角丸四角形吹き出し 145"/>
          <p:cNvSpPr/>
          <p:nvPr/>
        </p:nvSpPr>
        <p:spPr>
          <a:xfrm rot="10800000">
            <a:off x="7305270" y="1317563"/>
            <a:ext cx="1644977" cy="540000"/>
          </a:xfrm>
          <a:prstGeom prst="wedgeRoundRectCallout">
            <a:avLst>
              <a:gd name="adj1" fmla="val 22719"/>
              <a:gd name="adj2" fmla="val -91701"/>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大かっこ 29"/>
          <p:cNvSpPr/>
          <p:nvPr/>
        </p:nvSpPr>
        <p:spPr>
          <a:xfrm>
            <a:off x="7344254" y="1359895"/>
            <a:ext cx="756000"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区庁舎等を</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活用した</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保育所整備</a:t>
            </a:r>
            <a:endParaRPr lang="en-US" altLang="ja-JP" sz="900" dirty="0" smtClean="0">
              <a:latin typeface="Meiryo UI" panose="020B0604030504040204" pitchFamily="50" charset="-128"/>
              <a:ea typeface="Meiryo UI" panose="020B0604030504040204" pitchFamily="50" charset="-128"/>
            </a:endParaRPr>
          </a:p>
        </p:txBody>
      </p:sp>
      <p:sp>
        <p:nvSpPr>
          <p:cNvPr id="68" name="大かっこ 67"/>
          <p:cNvSpPr/>
          <p:nvPr/>
        </p:nvSpPr>
        <p:spPr>
          <a:xfrm>
            <a:off x="8198337" y="1362350"/>
            <a:ext cx="720000" cy="4763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保育所分園賃料補助</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制度を創設</a:t>
            </a:r>
            <a:endParaRPr lang="en-US" altLang="ja-JP" sz="900" dirty="0" smtClean="0">
              <a:latin typeface="Meiryo UI" panose="020B0604030504040204" pitchFamily="50" charset="-128"/>
              <a:ea typeface="Meiryo UI" panose="020B0604030504040204" pitchFamily="50" charset="-128"/>
            </a:endParaRPr>
          </a:p>
        </p:txBody>
      </p:sp>
      <p:cxnSp>
        <p:nvCxnSpPr>
          <p:cNvPr id="21" name="直線矢印コネクタ 20"/>
          <p:cNvCxnSpPr/>
          <p:nvPr/>
        </p:nvCxnSpPr>
        <p:spPr>
          <a:xfrm>
            <a:off x="1260574" y="1271163"/>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41" name="テキスト ボックス 140"/>
          <p:cNvSpPr txBox="1"/>
          <p:nvPr/>
        </p:nvSpPr>
        <p:spPr>
          <a:xfrm>
            <a:off x="6426629" y="2040148"/>
            <a:ext cx="2639966" cy="646331"/>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「待機児童解消特別チーム会議」を設置し、</a:t>
            </a:r>
            <a:r>
              <a:rPr lang="en-US" altLang="ja-JP" sz="1200" b="1" dirty="0" smtClean="0">
                <a:latin typeface="Meiryo UI" panose="020B0604030504040204" pitchFamily="50" charset="-128"/>
                <a:ea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rPr>
              <a:t>年度より保育所・保育士確保に向け徹底した取組み</a:t>
            </a:r>
            <a:r>
              <a:rPr lang="ja-JP" altLang="en-US" sz="1200" b="1" dirty="0">
                <a:latin typeface="Meiryo UI" panose="020B0604030504040204" pitchFamily="50" charset="-128"/>
                <a:ea typeface="Meiryo UI" panose="020B0604030504040204" pitchFamily="50" charset="-128"/>
              </a:rPr>
              <a:t>を</a:t>
            </a:r>
            <a:r>
              <a:rPr lang="ja-JP" altLang="en-US" sz="1200" b="1" dirty="0" smtClean="0">
                <a:latin typeface="Meiryo UI" panose="020B0604030504040204" pitchFamily="50" charset="-128"/>
                <a:ea typeface="Meiryo UI" panose="020B0604030504040204" pitchFamily="50" charset="-128"/>
              </a:rPr>
              <a:t>推進</a:t>
            </a:r>
            <a:endParaRPr lang="en-US" altLang="ja-JP" sz="1200" b="1" dirty="0" smtClean="0">
              <a:latin typeface="Meiryo UI" panose="020B0604030504040204" pitchFamily="50" charset="-128"/>
              <a:ea typeface="Meiryo UI" panose="020B0604030504040204" pitchFamily="50" charset="-128"/>
            </a:endParaRPr>
          </a:p>
        </p:txBody>
      </p:sp>
      <p:sp>
        <p:nvSpPr>
          <p:cNvPr id="101" name="角丸四角形 100"/>
          <p:cNvSpPr/>
          <p:nvPr/>
        </p:nvSpPr>
        <p:spPr>
          <a:xfrm>
            <a:off x="433836" y="4092371"/>
            <a:ext cx="767707" cy="841060"/>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smtClean="0">
                <a:solidFill>
                  <a:schemeClr val="tx1"/>
                </a:solidFill>
                <a:ea typeface="Meiryo UI" panose="020B0604030504040204" pitchFamily="50" charset="-128"/>
              </a:rPr>
              <a:t>(3)</a:t>
            </a:r>
          </a:p>
          <a:p>
            <a:pPr algn="ctr"/>
            <a:r>
              <a:rPr lang="ja-JP" altLang="en-US" sz="1108" dirty="0" smtClean="0">
                <a:solidFill>
                  <a:schemeClr val="tx1"/>
                </a:solidFill>
                <a:ea typeface="Meiryo UI" panose="020B0604030504040204" pitchFamily="50" charset="-128"/>
              </a:rPr>
              <a:t>病児・</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病後児</a:t>
            </a:r>
            <a:endParaRPr lang="en-US" altLang="ja-JP" sz="1108" dirty="0" smtClean="0">
              <a:solidFill>
                <a:schemeClr val="tx1"/>
              </a:solidFill>
              <a:ea typeface="Meiryo UI" panose="020B0604030504040204" pitchFamily="50" charset="-128"/>
            </a:endParaRPr>
          </a:p>
          <a:p>
            <a:pPr algn="ctr"/>
            <a:r>
              <a:rPr lang="ja-JP" altLang="en-US" sz="1108" dirty="0" smtClean="0">
                <a:solidFill>
                  <a:schemeClr val="tx1"/>
                </a:solidFill>
                <a:ea typeface="Meiryo UI" panose="020B0604030504040204" pitchFamily="50" charset="-128"/>
              </a:rPr>
              <a:t>保育</a:t>
            </a:r>
            <a:endParaRPr lang="en-US" altLang="ja-JP" sz="1108" dirty="0" smtClean="0">
              <a:solidFill>
                <a:schemeClr val="tx1"/>
              </a:solidFill>
              <a:ea typeface="Meiryo UI" panose="020B0604030504040204" pitchFamily="50" charset="-128"/>
            </a:endParaRPr>
          </a:p>
        </p:txBody>
      </p:sp>
      <p:sp>
        <p:nvSpPr>
          <p:cNvPr id="136" name="角丸四角形吹き出し 135"/>
          <p:cNvSpPr/>
          <p:nvPr/>
        </p:nvSpPr>
        <p:spPr>
          <a:xfrm rot="10800000">
            <a:off x="1508836" y="1428200"/>
            <a:ext cx="1322440" cy="375159"/>
          </a:xfrm>
          <a:prstGeom prst="wedgeRoundRectCallout">
            <a:avLst>
              <a:gd name="adj1" fmla="val -66985"/>
              <a:gd name="adj2" fmla="val 36440"/>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テキスト ボックス 136"/>
          <p:cNvSpPr txBox="1"/>
          <p:nvPr/>
        </p:nvSpPr>
        <p:spPr>
          <a:xfrm>
            <a:off x="1625357" y="1438921"/>
            <a:ext cx="1856437"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政令市初</a:t>
            </a:r>
            <a:endParaRPr kumimoji="1" lang="ja-JP" altLang="en-US" b="1" dirty="0">
              <a:latin typeface="Meiryo UI" panose="020B0604030504040204" pitchFamily="50" charset="-128"/>
              <a:ea typeface="Meiryo UI" panose="020B0604030504040204" pitchFamily="50" charset="-128"/>
            </a:endParaRPr>
          </a:p>
        </p:txBody>
      </p:sp>
      <p:sp>
        <p:nvSpPr>
          <p:cNvPr id="112" name="大かっこ 111"/>
          <p:cNvSpPr/>
          <p:nvPr/>
        </p:nvSpPr>
        <p:spPr>
          <a:xfrm>
            <a:off x="5601703" y="4035902"/>
            <a:ext cx="756000" cy="32178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委託料基準額等の改善</a:t>
            </a:r>
            <a:endParaRPr lang="en-US" altLang="ja-JP" sz="9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1810268" y="3892477"/>
            <a:ext cx="7164000" cy="114426"/>
            <a:chOff x="898751" y="4128445"/>
            <a:chExt cx="8106633" cy="114426"/>
          </a:xfrm>
        </p:grpSpPr>
        <p:cxnSp>
          <p:nvCxnSpPr>
            <p:cNvPr id="91" name="直線矢印コネクタ 90"/>
            <p:cNvCxnSpPr/>
            <p:nvPr/>
          </p:nvCxnSpPr>
          <p:spPr>
            <a:xfrm>
              <a:off x="898751" y="4188871"/>
              <a:ext cx="8106633"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92" name="フローチャート: 結合子 72"/>
            <p:cNvSpPr>
              <a:spLocks noChangeAspect="1"/>
            </p:cNvSpPr>
            <p:nvPr/>
          </p:nvSpPr>
          <p:spPr>
            <a:xfrm>
              <a:off x="4543796" y="413487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3" name="フローチャート: 結合子 72"/>
            <p:cNvSpPr>
              <a:spLocks noChangeAspect="1"/>
            </p:cNvSpPr>
            <p:nvPr/>
          </p:nvSpPr>
          <p:spPr>
            <a:xfrm>
              <a:off x="5571578" y="412844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19" name="大かっこ 18"/>
          <p:cNvSpPr/>
          <p:nvPr/>
        </p:nvSpPr>
        <p:spPr>
          <a:xfrm>
            <a:off x="483365" y="1714993"/>
            <a:ext cx="572280" cy="37135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6" name="大かっこ 115"/>
          <p:cNvSpPr/>
          <p:nvPr/>
        </p:nvSpPr>
        <p:spPr>
          <a:xfrm>
            <a:off x="462224" y="3169781"/>
            <a:ext cx="684808" cy="37135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2" name="大かっこ 71"/>
          <p:cNvSpPr/>
          <p:nvPr/>
        </p:nvSpPr>
        <p:spPr>
          <a:xfrm>
            <a:off x="5536212" y="4374168"/>
            <a:ext cx="1491814" cy="35649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smtClean="0">
                <a:latin typeface="Meiryo UI" panose="020B0604030504040204" pitchFamily="50" charset="-128"/>
                <a:ea typeface="Meiryo UI" panose="020B0604030504040204" pitchFamily="50" charset="-128"/>
              </a:rPr>
              <a:t>開設準備経費及び予約システム導入経費補助制度を創設</a:t>
            </a:r>
            <a:endParaRPr lang="en-US" altLang="ja-JP" sz="900" dirty="0" smtClean="0">
              <a:latin typeface="Meiryo UI" panose="020B0604030504040204" pitchFamily="50" charset="-128"/>
              <a:ea typeface="Meiryo UI" panose="020B0604030504040204" pitchFamily="50" charset="-128"/>
            </a:endParaRPr>
          </a:p>
        </p:txBody>
      </p:sp>
      <p:sp>
        <p:nvSpPr>
          <p:cNvPr id="77" name="大かっこ 76"/>
          <p:cNvSpPr/>
          <p:nvPr/>
        </p:nvSpPr>
        <p:spPr>
          <a:xfrm>
            <a:off x="4673656" y="4929510"/>
            <a:ext cx="756000" cy="56209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淀川区において訪問型病児保育事業</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共済型</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の実施</a:t>
            </a:r>
            <a:endParaRPr lang="en-US" altLang="ja-JP" sz="900" dirty="0" smtClean="0">
              <a:latin typeface="Meiryo UI" panose="020B0604030504040204" pitchFamily="50" charset="-128"/>
              <a:ea typeface="Meiryo UI" panose="020B0604030504040204" pitchFamily="50" charset="-128"/>
            </a:endParaRPr>
          </a:p>
        </p:txBody>
      </p:sp>
      <p:sp>
        <p:nvSpPr>
          <p:cNvPr id="80" name="大かっこ 79"/>
          <p:cNvSpPr/>
          <p:nvPr/>
        </p:nvSpPr>
        <p:spPr>
          <a:xfrm>
            <a:off x="5593678" y="4918526"/>
            <a:ext cx="756000" cy="56209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西</a:t>
            </a:r>
            <a:r>
              <a:rPr lang="ja-JP" altLang="en-US" sz="900" dirty="0" smtClean="0">
                <a:latin typeface="Meiryo UI" panose="020B0604030504040204" pitchFamily="50" charset="-128"/>
                <a:ea typeface="Meiryo UI" panose="020B0604030504040204" pitchFamily="50" charset="-128"/>
              </a:rPr>
              <a:t>区において訪問型病児保育事業</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共済型</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の実施</a:t>
            </a:r>
            <a:endParaRPr lang="en-US" altLang="ja-JP" sz="900" dirty="0" smtClean="0">
              <a:latin typeface="Meiryo UI" panose="020B0604030504040204" pitchFamily="50" charset="-128"/>
              <a:ea typeface="Meiryo UI" panose="020B0604030504040204" pitchFamily="50" charset="-128"/>
            </a:endParaRPr>
          </a:p>
        </p:txBody>
      </p:sp>
      <p:sp>
        <p:nvSpPr>
          <p:cNvPr id="86" name="角丸四角形吹き出し 85"/>
          <p:cNvSpPr/>
          <p:nvPr/>
        </p:nvSpPr>
        <p:spPr>
          <a:xfrm rot="10800000">
            <a:off x="3013707" y="5033913"/>
            <a:ext cx="1322440" cy="375159"/>
          </a:xfrm>
          <a:prstGeom prst="wedgeRoundRectCallout">
            <a:avLst>
              <a:gd name="adj1" fmla="val -79346"/>
              <a:gd name="adj2" fmla="val -32890"/>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p:cNvSpPr txBox="1"/>
          <p:nvPr/>
        </p:nvSpPr>
        <p:spPr>
          <a:xfrm>
            <a:off x="3090680" y="5036827"/>
            <a:ext cx="121602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政令市初</a:t>
            </a:r>
            <a:endParaRPr kumimoji="1" lang="ja-JP" altLang="en-US" b="1" dirty="0">
              <a:latin typeface="Meiryo UI" panose="020B0604030504040204" pitchFamily="50" charset="-128"/>
              <a:ea typeface="Meiryo UI" panose="020B0604030504040204" pitchFamily="50" charset="-128"/>
            </a:endParaRPr>
          </a:p>
        </p:txBody>
      </p:sp>
      <p:cxnSp>
        <p:nvCxnSpPr>
          <p:cNvPr id="88" name="直線矢印コネクタ 87"/>
          <p:cNvCxnSpPr/>
          <p:nvPr/>
        </p:nvCxnSpPr>
        <p:spPr>
          <a:xfrm>
            <a:off x="4634082" y="4847706"/>
            <a:ext cx="4316165" cy="1846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9" name="フローチャート: 結合子 72"/>
          <p:cNvSpPr>
            <a:spLocks noChangeAspect="1"/>
          </p:cNvSpPr>
          <p:nvPr/>
        </p:nvSpPr>
        <p:spPr>
          <a:xfrm>
            <a:off x="5014583" y="477919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0" name="フローチャート: 結合子 72"/>
          <p:cNvSpPr>
            <a:spLocks noChangeAspect="1"/>
          </p:cNvSpPr>
          <p:nvPr/>
        </p:nvSpPr>
        <p:spPr>
          <a:xfrm>
            <a:off x="5923547" y="478557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93" name="直線コネクタ 92"/>
          <p:cNvCxnSpPr/>
          <p:nvPr/>
        </p:nvCxnSpPr>
        <p:spPr>
          <a:xfrm>
            <a:off x="1839224" y="4839570"/>
            <a:ext cx="2772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4" name="テキスト ボックス 93"/>
          <p:cNvSpPr txBox="1"/>
          <p:nvPr/>
        </p:nvSpPr>
        <p:spPr>
          <a:xfrm>
            <a:off x="7863235" y="244865"/>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smtClean="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6" name="角丸四角形 5"/>
          <p:cNvSpPr/>
          <p:nvPr/>
        </p:nvSpPr>
        <p:spPr>
          <a:xfrm>
            <a:off x="1258415" y="3775623"/>
            <a:ext cx="542433" cy="5985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1267835" y="4628328"/>
            <a:ext cx="542433" cy="5985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47718" y="3835718"/>
            <a:ext cx="353943" cy="515526"/>
          </a:xfrm>
          <a:prstGeom prst="rect">
            <a:avLst/>
          </a:prstGeom>
          <a:noFill/>
        </p:spPr>
        <p:txBody>
          <a:bodyPr vert="eaVert" wrap="none" rtlCol="0">
            <a:spAutoFit/>
          </a:bodyPr>
          <a:lstStyle/>
          <a:p>
            <a:r>
              <a:rPr kumimoji="1" lang="ja-JP" altLang="en-US" sz="1100" dirty="0" smtClean="0">
                <a:latin typeface="Meiryo UI" panose="020B0604030504040204" pitchFamily="50" charset="-128"/>
                <a:ea typeface="Meiryo UI" panose="020B0604030504040204" pitchFamily="50" charset="-128"/>
              </a:rPr>
              <a:t>施設型</a:t>
            </a:r>
            <a:endParaRPr kumimoji="1" lang="ja-JP" altLang="en-US" sz="1100"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1204596" y="4701487"/>
            <a:ext cx="523220" cy="515526"/>
          </a:xfrm>
          <a:prstGeom prst="rect">
            <a:avLst/>
          </a:prstGeom>
          <a:noFill/>
        </p:spPr>
        <p:txBody>
          <a:bodyPr vert="eaVert" wrap="square" rtlCol="0">
            <a:spAutoFit/>
          </a:bodyPr>
          <a:lstStyle/>
          <a:p>
            <a:r>
              <a:rPr lang="ja-JP" altLang="en-US" sz="1100" dirty="0">
                <a:latin typeface="Meiryo UI" panose="020B0604030504040204" pitchFamily="50" charset="-128"/>
                <a:ea typeface="Meiryo UI" panose="020B0604030504040204" pitchFamily="50" charset="-128"/>
              </a:rPr>
              <a:t>訪問</a:t>
            </a:r>
            <a:r>
              <a:rPr kumimoji="1" lang="ja-JP" altLang="en-US" sz="1100" dirty="0" smtClean="0">
                <a:latin typeface="Meiryo UI" panose="020B0604030504040204" pitchFamily="50" charset="-128"/>
                <a:ea typeface="Meiryo UI" panose="020B0604030504040204" pitchFamily="50" charset="-128"/>
              </a:rPr>
              <a:t>型</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40</a:t>
            </a:fld>
            <a:endParaRPr lang="ja-JP" altLang="en-US"/>
          </a:p>
        </p:txBody>
      </p:sp>
    </p:spTree>
    <p:extLst>
      <p:ext uri="{BB962C8B-B14F-4D97-AF65-F5344CB8AC3E}">
        <p14:creationId xmlns:p14="http://schemas.microsoft.com/office/powerpoint/2010/main" val="15183921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7" name="角丸四角形 6"/>
          <p:cNvSpPr/>
          <p:nvPr/>
        </p:nvSpPr>
        <p:spPr>
          <a:xfrm>
            <a:off x="3193418" y="302662"/>
            <a:ext cx="5665827" cy="376452"/>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smtClean="0">
                <a:latin typeface="Meiryo UI" panose="020B0604030504040204" pitchFamily="50" charset="-128"/>
                <a:ea typeface="Meiryo UI" panose="020B0604030504040204" pitchFamily="50" charset="-128"/>
              </a:rPr>
              <a:t>（１）（２）</a:t>
            </a:r>
            <a:r>
              <a:rPr lang="ja-JP" altLang="en-US" sz="1846" b="1" dirty="0" smtClean="0">
                <a:latin typeface="Meiryo UI" panose="020B0604030504040204" pitchFamily="50" charset="-128"/>
                <a:ea typeface="Meiryo UI" panose="020B0604030504040204" pitchFamily="50" charset="-128"/>
              </a:rPr>
              <a:t>待機児童対策</a:t>
            </a:r>
            <a:r>
              <a:rPr lang="en-US" altLang="ja-JP" sz="1846" b="1" dirty="0" smtClean="0">
                <a:latin typeface="Meiryo UI" panose="020B0604030504040204" pitchFamily="50" charset="-128"/>
                <a:ea typeface="Meiryo UI" panose="020B0604030504040204" pitchFamily="50" charset="-128"/>
              </a:rPr>
              <a:t>(</a:t>
            </a:r>
            <a:r>
              <a:rPr lang="ja-JP" altLang="en-US" sz="1846" b="1" dirty="0" smtClean="0">
                <a:latin typeface="Meiryo UI" panose="020B0604030504040204" pitchFamily="50" charset="-128"/>
                <a:ea typeface="Meiryo UI" panose="020B0604030504040204" pitchFamily="50" charset="-128"/>
              </a:rPr>
              <a:t>大阪市</a:t>
            </a:r>
            <a:r>
              <a:rPr lang="en-US" altLang="ja-JP" sz="1846" b="1" dirty="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2" name="正方形/長方形 1"/>
          <p:cNvSpPr/>
          <p:nvPr/>
        </p:nvSpPr>
        <p:spPr>
          <a:xfrm>
            <a:off x="364712" y="835559"/>
            <a:ext cx="8588788" cy="1169551"/>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前</a:t>
            </a:r>
            <a:r>
              <a:rPr lang="ja-JP" altLang="en-US" sz="1400" b="1" dirty="0" smtClean="0">
                <a:solidFill>
                  <a:srgbClr val="000000"/>
                </a:solidFill>
                <a:latin typeface="Meiryo UI" panose="020B0604030504040204" pitchFamily="50" charset="-128"/>
                <a:ea typeface="Meiryo UI" panose="020B0604030504040204" pitchFamily="50" charset="-128"/>
              </a:rPr>
              <a:t>の施策・状況＞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smtClean="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2008</a:t>
            </a:r>
            <a:r>
              <a:rPr lang="ja-JP" altLang="en-US" sz="1400" dirty="0">
                <a:solidFill>
                  <a:srgbClr val="000000"/>
                </a:solidFill>
                <a:latin typeface="Meiryo UI" panose="020B0604030504040204" pitchFamily="50" charset="-128"/>
                <a:ea typeface="Meiryo UI" panose="020B0604030504040204" pitchFamily="50" charset="-128"/>
              </a:rPr>
              <a:t>年</a:t>
            </a:r>
            <a:r>
              <a:rPr lang="ja-JP" altLang="en-US" sz="1400" dirty="0" smtClean="0">
                <a:solidFill>
                  <a:srgbClr val="000000"/>
                </a:solidFill>
                <a:latin typeface="Meiryo UI" panose="020B0604030504040204" pitchFamily="50" charset="-128"/>
                <a:ea typeface="Meiryo UI" panose="020B0604030504040204" pitchFamily="50" charset="-128"/>
              </a:rPr>
              <a:t>の保育所利用</a:t>
            </a:r>
            <a:r>
              <a:rPr lang="ja-JP" altLang="en-US" sz="1400" dirty="0">
                <a:solidFill>
                  <a:srgbClr val="000000"/>
                </a:solidFill>
                <a:latin typeface="Meiryo UI" panose="020B0604030504040204" pitchFamily="50" charset="-128"/>
                <a:ea typeface="Meiryo UI" panose="020B0604030504040204" pitchFamily="50" charset="-128"/>
              </a:rPr>
              <a:t>児童数は、</a:t>
            </a:r>
            <a:r>
              <a:rPr lang="en-US" altLang="ja-JP" sz="1400" dirty="0">
                <a:solidFill>
                  <a:srgbClr val="000000"/>
                </a:solidFill>
                <a:latin typeface="Meiryo UI" panose="020B0604030504040204" pitchFamily="50" charset="-128"/>
                <a:ea typeface="Meiryo UI" panose="020B0604030504040204" pitchFamily="50" charset="-128"/>
              </a:rPr>
              <a:t>40,418</a:t>
            </a:r>
            <a:r>
              <a:rPr lang="ja-JP" altLang="en-US" sz="1400" dirty="0">
                <a:solidFill>
                  <a:srgbClr val="000000"/>
                </a:solidFill>
                <a:latin typeface="Meiryo UI" panose="020B0604030504040204" pitchFamily="50" charset="-128"/>
                <a:ea typeface="Meiryo UI" panose="020B0604030504040204" pitchFamily="50" charset="-128"/>
              </a:rPr>
              <a:t>人で</a:t>
            </a:r>
            <a:r>
              <a:rPr lang="ja-JP" altLang="en-US" sz="1400" dirty="0" smtClean="0">
                <a:solidFill>
                  <a:srgbClr val="000000"/>
                </a:solidFill>
                <a:latin typeface="Meiryo UI" panose="020B0604030504040204" pitchFamily="50" charset="-128"/>
                <a:ea typeface="Meiryo UI" panose="020B0604030504040204" pitchFamily="50" charset="-128"/>
              </a:rPr>
              <a:t>全国第１位</a:t>
            </a:r>
            <a:r>
              <a:rPr lang="ja-JP" altLang="en-US" sz="1400" dirty="0">
                <a:solidFill>
                  <a:srgbClr val="000000"/>
                </a:solidFill>
                <a:latin typeface="Meiryo UI" panose="020B0604030504040204" pitchFamily="50" charset="-128"/>
                <a:ea typeface="Meiryo UI" panose="020B0604030504040204" pitchFamily="50" charset="-128"/>
              </a:rPr>
              <a:t>であった。</a:t>
            </a:r>
            <a:endParaRPr lang="en-US" altLang="ja-JP" sz="1400" dirty="0">
              <a:solidFill>
                <a:srgbClr val="000000"/>
              </a:solidFill>
              <a:latin typeface="Meiryo UI" panose="020B0604030504040204" pitchFamily="50" charset="-128"/>
              <a:ea typeface="Meiryo UI" panose="020B0604030504040204" pitchFamily="50" charset="-128"/>
            </a:endParaRPr>
          </a:p>
          <a:p>
            <a:pPr marR="2360"/>
            <a:r>
              <a:rPr lang="ja-JP" altLang="en-US" sz="1400" dirty="0" smtClean="0">
                <a:solidFill>
                  <a:srgbClr val="000000"/>
                </a:solidFill>
                <a:latin typeface="Meiryo UI" panose="020B0604030504040204" pitchFamily="50" charset="-128"/>
                <a:ea typeface="Meiryo UI" panose="020B0604030504040204" pitchFamily="50" charset="-128"/>
              </a:rPr>
              <a:t>〇しかしその一方で、待機児童数については、</a:t>
            </a:r>
            <a:r>
              <a:rPr lang="en-US" altLang="ja-JP" sz="1400" dirty="0" smtClean="0">
                <a:solidFill>
                  <a:srgbClr val="000000"/>
                </a:solidFill>
                <a:latin typeface="Meiryo UI" panose="020B0604030504040204" pitchFamily="50" charset="-128"/>
                <a:ea typeface="Meiryo UI" panose="020B0604030504040204" pitchFamily="50" charset="-128"/>
              </a:rPr>
              <a:t>2003</a:t>
            </a:r>
            <a:r>
              <a:rPr lang="ja-JP" altLang="en-US" sz="1400" dirty="0" smtClean="0">
                <a:solidFill>
                  <a:srgbClr val="000000"/>
                </a:solidFill>
                <a:latin typeface="Meiryo UI" panose="020B0604030504040204" pitchFamily="50" charset="-128"/>
                <a:ea typeface="Meiryo UI" panose="020B0604030504040204" pitchFamily="50" charset="-128"/>
              </a:rPr>
              <a:t>年の</a:t>
            </a:r>
            <a:r>
              <a:rPr lang="en-US" altLang="ja-JP" sz="1400" dirty="0">
                <a:solidFill>
                  <a:srgbClr val="000000"/>
                </a:solidFill>
                <a:latin typeface="Meiryo UI" panose="020B0604030504040204" pitchFamily="50" charset="-128"/>
                <a:ea typeface="Meiryo UI" panose="020B0604030504040204" pitchFamily="50" charset="-128"/>
              </a:rPr>
              <a:t>1,355</a:t>
            </a:r>
            <a:r>
              <a:rPr lang="ja-JP" altLang="en-US" sz="1400" dirty="0">
                <a:solidFill>
                  <a:srgbClr val="000000"/>
                </a:solidFill>
                <a:latin typeface="Meiryo UI" panose="020B0604030504040204" pitchFamily="50" charset="-128"/>
                <a:ea typeface="Meiryo UI" panose="020B0604030504040204" pitchFamily="50" charset="-128"/>
              </a:rPr>
              <a:t>人</a:t>
            </a:r>
            <a:r>
              <a:rPr lang="ja-JP" altLang="en-US" sz="1400" dirty="0" smtClean="0">
                <a:solidFill>
                  <a:srgbClr val="000000"/>
                </a:solidFill>
                <a:latin typeface="Meiryo UI" panose="020B0604030504040204" pitchFamily="50" charset="-128"/>
                <a:ea typeface="Meiryo UI" panose="020B0604030504040204" pitchFamily="50" charset="-128"/>
              </a:rPr>
              <a:t>から減少傾向にあるものの、</a:t>
            </a:r>
            <a:r>
              <a:rPr lang="en-US" altLang="ja-JP" sz="1400" dirty="0" smtClean="0">
                <a:solidFill>
                  <a:srgbClr val="000000"/>
                </a:solidFill>
                <a:latin typeface="Meiryo UI" panose="020B0604030504040204" pitchFamily="50" charset="-128"/>
                <a:ea typeface="Meiryo UI" panose="020B0604030504040204" pitchFamily="50" charset="-128"/>
              </a:rPr>
              <a:t>2008</a:t>
            </a:r>
            <a:r>
              <a:rPr lang="ja-JP" altLang="en-US" sz="1400" dirty="0" smtClean="0">
                <a:solidFill>
                  <a:srgbClr val="000000"/>
                </a:solidFill>
                <a:latin typeface="Meiryo UI" panose="020B0604030504040204" pitchFamily="50" charset="-128"/>
                <a:ea typeface="Meiryo UI" panose="020B0604030504040204" pitchFamily="50" charset="-128"/>
              </a:rPr>
              <a:t>年は</a:t>
            </a:r>
            <a:r>
              <a:rPr lang="en-US" altLang="ja-JP" sz="1400" dirty="0" smtClean="0">
                <a:solidFill>
                  <a:srgbClr val="000000"/>
                </a:solidFill>
                <a:latin typeface="Meiryo UI" panose="020B0604030504040204" pitchFamily="50" charset="-128"/>
                <a:ea typeface="Meiryo UI" panose="020B0604030504040204" pitchFamily="50" charset="-128"/>
              </a:rPr>
              <a:t>696</a:t>
            </a:r>
            <a:r>
              <a:rPr lang="ja-JP" altLang="en-US" sz="1400" dirty="0" smtClean="0">
                <a:solidFill>
                  <a:srgbClr val="000000"/>
                </a:solidFill>
                <a:latin typeface="Meiryo UI" panose="020B0604030504040204" pitchFamily="50" charset="-128"/>
                <a:ea typeface="Meiryo UI" panose="020B0604030504040204" pitchFamily="50" charset="-128"/>
              </a:rPr>
              <a:t>人で、</a:t>
            </a:r>
            <a:r>
              <a:rPr lang="ja-JP" altLang="en-US" sz="1400" dirty="0" smtClean="0">
                <a:latin typeface="Meiryo UI" panose="020B0604030504040204" pitchFamily="50" charset="-128"/>
                <a:ea typeface="Meiryo UI" panose="020B0604030504040204" pitchFamily="50" charset="-128"/>
              </a:rPr>
              <a:t>仙</a:t>
            </a:r>
            <a:endParaRPr lang="en-US" altLang="ja-JP" sz="1400" dirty="0" smtClean="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台市</a:t>
            </a:r>
            <a:r>
              <a:rPr lang="ja-JP" altLang="en-US" sz="1400" dirty="0">
                <a:latin typeface="Meiryo UI" panose="020B0604030504040204" pitchFamily="50" charset="-128"/>
                <a:ea typeface="Meiryo UI" panose="020B0604030504040204" pitchFamily="50" charset="-128"/>
              </a:rPr>
              <a:t>・横浜市に</a:t>
            </a:r>
            <a:r>
              <a:rPr lang="ja-JP" altLang="en-US" sz="1400" dirty="0" smtClean="0">
                <a:latin typeface="Meiryo UI" panose="020B0604030504040204" pitchFamily="50" charset="-128"/>
                <a:ea typeface="Meiryo UI" panose="020B0604030504040204" pitchFamily="50" charset="-128"/>
              </a:rPr>
              <a:t>次いで</a:t>
            </a:r>
            <a:r>
              <a:rPr lang="ja-JP" altLang="en-US" sz="1400" dirty="0">
                <a:latin typeface="Meiryo UI" panose="020B0604030504040204" pitchFamily="50" charset="-128"/>
                <a:ea typeface="Meiryo UI" panose="020B0604030504040204" pitchFamily="50" charset="-128"/>
              </a:rPr>
              <a:t>ワースト</a:t>
            </a:r>
            <a:r>
              <a:rPr lang="ja-JP" altLang="en-US" sz="1400" dirty="0" smtClean="0">
                <a:latin typeface="Meiryo UI" panose="020B0604030504040204" pitchFamily="50" charset="-128"/>
                <a:ea typeface="Meiryo UI" panose="020B0604030504040204" pitchFamily="50" charset="-128"/>
              </a:rPr>
              <a:t>３位であった。</a:t>
            </a:r>
            <a:endParaRPr lang="en-US" altLang="ja-JP" sz="1400" dirty="0" smtClean="0">
              <a:latin typeface="Meiryo UI" panose="020B0604030504040204" pitchFamily="50" charset="-128"/>
              <a:ea typeface="Meiryo UI" panose="020B0604030504040204" pitchFamily="50" charset="-128"/>
            </a:endParaRPr>
          </a:p>
          <a:p>
            <a:pPr marR="2360"/>
            <a:r>
              <a:rPr lang="ja-JP" altLang="en-US" sz="1400" dirty="0" smtClean="0">
                <a:latin typeface="Meiryo UI" panose="020B0604030504040204" pitchFamily="50" charset="-128"/>
                <a:ea typeface="Meiryo UI" panose="020B0604030504040204" pitchFamily="50" charset="-128"/>
              </a:rPr>
              <a:t>○このような状況を受けて、大阪市では待機児童対策の強化に取組むこととしていた。</a:t>
            </a:r>
            <a:endParaRPr lang="en-US" altLang="ja-JP" sz="1400" dirty="0" smtClean="0">
              <a:latin typeface="Meiryo UI" panose="020B0604030504040204" pitchFamily="50" charset="-128"/>
              <a:ea typeface="Meiryo UI" panose="020B0604030504040204" pitchFamily="50" charset="-128"/>
            </a:endParaRPr>
          </a:p>
        </p:txBody>
      </p:sp>
      <p:sp>
        <p:nvSpPr>
          <p:cNvPr id="3" name="角丸四角形 2"/>
          <p:cNvSpPr/>
          <p:nvPr/>
        </p:nvSpPr>
        <p:spPr>
          <a:xfrm>
            <a:off x="1506828" y="2620021"/>
            <a:ext cx="6014434" cy="408623"/>
          </a:xfrm>
          <a:prstGeom prst="roundRect">
            <a:avLst/>
          </a:prstGeom>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rPr>
              <a:t>待機児童解消に向けて、２つの側面で重点的に施策を拡充</a:t>
            </a:r>
            <a:endParaRPr lang="en-US" altLang="ja-JP" u="sng" dirty="0">
              <a:solidFill>
                <a:srgbClr val="000000"/>
              </a:solidFill>
              <a:latin typeface="Meiryo UI" panose="020B0604030504040204" pitchFamily="50" charset="-128"/>
              <a:ea typeface="Meiryo UI" panose="020B0604030504040204" pitchFamily="50" charset="-128"/>
            </a:endParaRPr>
          </a:p>
        </p:txBody>
      </p:sp>
      <p:sp>
        <p:nvSpPr>
          <p:cNvPr id="4" name="フローチャート: 組合せ 3"/>
          <p:cNvSpPr/>
          <p:nvPr/>
        </p:nvSpPr>
        <p:spPr>
          <a:xfrm>
            <a:off x="2525075" y="2028389"/>
            <a:ext cx="4093845" cy="462330"/>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61508" y="4205114"/>
            <a:ext cx="3727137" cy="2154436"/>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rPr>
              <a:t>保育所整備等</a:t>
            </a:r>
            <a:endParaRPr kumimoji="1" lang="en-US" altLang="ja-JP" b="1" dirty="0" smtClean="0">
              <a:latin typeface="Meiryo UI" panose="020B0604030504040204" pitchFamily="50" charset="-128"/>
              <a:ea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・保育所</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居室面積</a:t>
            </a:r>
            <a:r>
              <a:rPr lang="ja-JP" altLang="en-US" sz="1400" dirty="0">
                <a:latin typeface="Meiryo UI" panose="020B0604030504040204" pitchFamily="50" charset="-128"/>
                <a:ea typeface="Meiryo UI" panose="020B0604030504040204" pitchFamily="50" charset="-128"/>
              </a:rPr>
              <a:t>基準の</a:t>
            </a:r>
            <a:r>
              <a:rPr lang="ja-JP" altLang="en-US" sz="1400" dirty="0" smtClean="0">
                <a:latin typeface="Meiryo UI" panose="020B0604030504040204" pitchFamily="50" charset="-128"/>
                <a:ea typeface="Meiryo UI" panose="020B0604030504040204" pitchFamily="50" charset="-128"/>
              </a:rPr>
              <a:t>緩和を</a:t>
            </a:r>
            <a:r>
              <a:rPr lang="ja-JP" altLang="en-US" sz="1400" dirty="0">
                <a:latin typeface="Meiryo UI" panose="020B0604030504040204" pitchFamily="50" charset="-128"/>
                <a:ea typeface="Meiryo UI" panose="020B0604030504040204" pitchFamily="50" charset="-128"/>
              </a:rPr>
              <a:t>導入</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・区役所庁舎・市役所本庁舎、市営住宅などを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活用した保育施設の整備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など</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        </a:t>
            </a:r>
            <a:r>
              <a:rPr lang="en-US" altLang="ja-JP" sz="1400" u="sng" dirty="0" smtClean="0">
                <a:latin typeface="Meiryo UI" panose="020B0604030504040204" pitchFamily="50" charset="-128"/>
                <a:ea typeface="Meiryo UI" panose="020B0604030504040204" pitchFamily="50" charset="-128"/>
              </a:rPr>
              <a:t>※</a:t>
            </a:r>
            <a:r>
              <a:rPr lang="ja-JP" altLang="en-US" sz="1400" u="sng" dirty="0" smtClean="0">
                <a:latin typeface="Meiryo UI" panose="020B0604030504040204" pitchFamily="50" charset="-128"/>
                <a:ea typeface="Meiryo UI" panose="020B0604030504040204" pitchFamily="50" charset="-128"/>
              </a:rPr>
              <a:t>取組みの詳細は</a:t>
            </a:r>
            <a:r>
              <a:rPr lang="en-US" altLang="ja-JP" sz="1400" u="sng" dirty="0">
                <a:latin typeface="Meiryo UI" panose="020B0604030504040204" pitchFamily="50" charset="-128"/>
                <a:ea typeface="Meiryo UI" panose="020B0604030504040204" pitchFamily="50" charset="-128"/>
              </a:rPr>
              <a:t>6</a:t>
            </a:r>
            <a:r>
              <a:rPr lang="ja-JP" altLang="en-US" sz="1400" u="sng" dirty="0" smtClean="0">
                <a:latin typeface="Meiryo UI" panose="020B0604030504040204" pitchFamily="50" charset="-128"/>
                <a:ea typeface="Meiryo UI" panose="020B0604030504040204" pitchFamily="50" charset="-128"/>
              </a:rPr>
              <a:t>・</a:t>
            </a:r>
            <a:r>
              <a:rPr lang="en-US" altLang="ja-JP" sz="1400" u="sng" dirty="0">
                <a:latin typeface="Meiryo UI" panose="020B0604030504040204" pitchFamily="50" charset="-128"/>
                <a:ea typeface="Meiryo UI" panose="020B0604030504040204" pitchFamily="50" charset="-128"/>
              </a:rPr>
              <a:t>7</a:t>
            </a:r>
            <a:r>
              <a:rPr lang="ja-JP" altLang="en-US" sz="1400" u="sng" dirty="0" smtClean="0">
                <a:latin typeface="Meiryo UI" panose="020B0604030504040204" pitchFamily="50" charset="-128"/>
                <a:ea typeface="Meiryo UI" panose="020B0604030504040204" pitchFamily="50" charset="-128"/>
              </a:rPr>
              <a:t>ページ参照</a:t>
            </a:r>
            <a:endParaRPr lang="ja-JP" altLang="en-US" sz="1400" u="sng" dirty="0">
              <a:latin typeface="Meiryo UI" panose="020B0604030504040204" pitchFamily="50" charset="-128"/>
              <a:ea typeface="Meiryo UI" panose="020B0604030504040204" pitchFamily="50" charset="-128"/>
            </a:endParaRPr>
          </a:p>
        </p:txBody>
      </p:sp>
      <p:sp>
        <p:nvSpPr>
          <p:cNvPr id="8" name="下矢印 7"/>
          <p:cNvSpPr/>
          <p:nvPr/>
        </p:nvSpPr>
        <p:spPr>
          <a:xfrm rot="2640000">
            <a:off x="2469019" y="3120473"/>
            <a:ext cx="824248" cy="978408"/>
          </a:xfrm>
          <a:prstGeom prst="down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rot="18960000" flipH="1">
            <a:off x="5579170" y="3120474"/>
            <a:ext cx="824248" cy="978408"/>
          </a:xfrm>
          <a:prstGeom prst="down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783054" y="4202375"/>
            <a:ext cx="3498061" cy="2369880"/>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rPr>
              <a:t>保育士確保</a:t>
            </a:r>
            <a:endParaRPr kumimoji="1" lang="en-US" altLang="ja-JP" b="1" dirty="0" smtClean="0">
              <a:latin typeface="Meiryo UI" panose="020B0604030504040204" pitchFamily="50" charset="-128"/>
              <a:ea typeface="Meiryo UI" panose="020B0604030504040204" pitchFamily="50" charset="-128"/>
            </a:endParaRPr>
          </a:p>
          <a:p>
            <a:pPr algn="ctr"/>
            <a:endParaRPr kumimoji="1" lang="en-US" altLang="ja-JP"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・潜在保育士の再就職支援事業</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新規採用保育士特別給付に対する</a:t>
            </a:r>
            <a:r>
              <a:rPr lang="ja-JP" altLang="en-US" sz="1400" dirty="0" smtClean="0">
                <a:latin typeface="Meiryo UI" panose="020B0604030504040204" pitchFamily="50" charset="-128"/>
                <a:ea typeface="Meiryo UI" panose="020B0604030504040204" pitchFamily="50" charset="-128"/>
              </a:rPr>
              <a:t>補助</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事業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など</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       </a:t>
            </a:r>
            <a:r>
              <a:rPr lang="en-US" altLang="ja-JP" sz="1400" u="sng" dirty="0" smtClean="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取組みの詳細</a:t>
            </a:r>
            <a:r>
              <a:rPr lang="ja-JP" altLang="en-US" sz="1400" u="sng" dirty="0" smtClean="0">
                <a:latin typeface="Meiryo UI" panose="020B0604030504040204" pitchFamily="50" charset="-128"/>
                <a:ea typeface="Meiryo UI" panose="020B0604030504040204" pitchFamily="50" charset="-128"/>
              </a:rPr>
              <a:t>は</a:t>
            </a:r>
            <a:r>
              <a:rPr lang="en-US" altLang="ja-JP" sz="1400" u="sng" dirty="0">
                <a:latin typeface="Meiryo UI" panose="020B0604030504040204" pitchFamily="50" charset="-128"/>
                <a:ea typeface="Meiryo UI" panose="020B0604030504040204" pitchFamily="50" charset="-128"/>
              </a:rPr>
              <a:t>8</a:t>
            </a:r>
            <a:r>
              <a:rPr lang="ja-JP" altLang="en-US" sz="1400" u="sng" dirty="0" smtClean="0">
                <a:latin typeface="Meiryo UI" panose="020B0604030504040204" pitchFamily="50" charset="-128"/>
                <a:ea typeface="Meiryo UI" panose="020B0604030504040204" pitchFamily="50" charset="-128"/>
              </a:rPr>
              <a:t>・</a:t>
            </a:r>
            <a:r>
              <a:rPr lang="en-US" altLang="ja-JP" sz="1400" u="sng" dirty="0">
                <a:latin typeface="Meiryo UI" panose="020B0604030504040204" pitchFamily="50" charset="-128"/>
                <a:ea typeface="Meiryo UI" panose="020B0604030504040204" pitchFamily="50" charset="-128"/>
              </a:rPr>
              <a:t>9</a:t>
            </a:r>
            <a:r>
              <a:rPr lang="ja-JP" altLang="en-US" sz="1400" u="sng" dirty="0" smtClean="0">
                <a:latin typeface="Meiryo UI" panose="020B0604030504040204" pitchFamily="50" charset="-128"/>
                <a:ea typeface="Meiryo UI" panose="020B0604030504040204" pitchFamily="50" charset="-128"/>
              </a:rPr>
              <a:t>ページ</a:t>
            </a:r>
            <a:r>
              <a:rPr lang="ja-JP" altLang="en-US" sz="1400" u="sng" dirty="0">
                <a:latin typeface="Meiryo UI" panose="020B0604030504040204" pitchFamily="50" charset="-128"/>
                <a:ea typeface="Meiryo UI" panose="020B0604030504040204" pitchFamily="50" charset="-128"/>
              </a:rPr>
              <a:t>参照</a:t>
            </a:r>
          </a:p>
          <a:p>
            <a:endParaRPr lang="en-US" altLang="ja-JP" sz="1400" dirty="0" smtClean="0"/>
          </a:p>
        </p:txBody>
      </p:sp>
      <p:sp>
        <p:nvSpPr>
          <p:cNvPr id="9" name="角丸四角形 8"/>
          <p:cNvSpPr/>
          <p:nvPr/>
        </p:nvSpPr>
        <p:spPr>
          <a:xfrm>
            <a:off x="661507" y="4123679"/>
            <a:ext cx="3727137" cy="24485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4659106" y="4109835"/>
            <a:ext cx="3727137" cy="24624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2"/>
          </p:nvPr>
        </p:nvSpPr>
        <p:spPr/>
        <p:txBody>
          <a:bodyPr/>
          <a:lstStyle/>
          <a:p>
            <a:fld id="{138CA411-231B-42B9-AF63-97A64194AA60}" type="slidenum">
              <a:rPr lang="ja-JP" altLang="en-US" smtClean="0"/>
              <a:pPr/>
              <a:t>41</a:t>
            </a:fld>
            <a:endParaRPr lang="ja-JP" altLang="en-US"/>
          </a:p>
        </p:txBody>
      </p:sp>
    </p:spTree>
    <p:extLst>
      <p:ext uri="{BB962C8B-B14F-4D97-AF65-F5344CB8AC3E}">
        <p14:creationId xmlns:p14="http://schemas.microsoft.com/office/powerpoint/2010/main" val="3091661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400426" y="302662"/>
            <a:ext cx="5458820"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１</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待機児童対策（保育所整備等）（大阪市）</a:t>
            </a:r>
            <a:endParaRPr lang="ja-JP" altLang="en-US" sz="1477" dirty="0">
              <a:latin typeface="Meiryo UI" panose="020B0604030504040204" pitchFamily="50" charset="-128"/>
              <a:ea typeface="Meiryo UI" panose="020B0604030504040204" pitchFamily="50" charset="-128"/>
            </a:endParaRPr>
          </a:p>
        </p:txBody>
      </p:sp>
      <p:sp>
        <p:nvSpPr>
          <p:cNvPr id="2" name="正方形/長方形 1"/>
          <p:cNvSpPr/>
          <p:nvPr/>
        </p:nvSpPr>
        <p:spPr>
          <a:xfrm>
            <a:off x="270457" y="967271"/>
            <a:ext cx="8588788" cy="307777"/>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＜改革取組み＞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270457" y="1284973"/>
            <a:ext cx="8588788" cy="5360968"/>
          </a:xfrm>
          <a:prstGeom prst="rect">
            <a:avLst/>
          </a:prstGeom>
        </p:spPr>
      </p:pic>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42</a:t>
            </a:fld>
            <a:endParaRPr lang="ja-JP" altLang="en-US"/>
          </a:p>
        </p:txBody>
      </p:sp>
    </p:spTree>
    <p:extLst>
      <p:ext uri="{BB962C8B-B14F-4D97-AF65-F5344CB8AC3E}">
        <p14:creationId xmlns:p14="http://schemas.microsoft.com/office/powerpoint/2010/main" val="504999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400426" y="302662"/>
            <a:ext cx="5458820"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１</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待機児童対策（保育所整備等）（大阪市）</a:t>
            </a:r>
            <a:endParaRPr lang="ja-JP" altLang="en-US" sz="1477"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502049" y="805238"/>
            <a:ext cx="4793300"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特別対策等の取組み</a:t>
            </a:r>
            <a:r>
              <a:rPr lang="ja-JP" altLang="en-US" dirty="0">
                <a:latin typeface="Meiryo UI" panose="020B0604030504040204" pitchFamily="50" charset="-128"/>
                <a:ea typeface="Meiryo UI" panose="020B0604030504040204" pitchFamily="50" charset="-128"/>
              </a:rPr>
              <a:t>状況</a:t>
            </a:r>
            <a:r>
              <a:rPr kumimoji="1" lang="ja-JP" altLang="en-US" dirty="0" smtClean="0">
                <a:latin typeface="Meiryo UI" panose="020B0604030504040204" pitchFamily="50" charset="-128"/>
                <a:ea typeface="Meiryo UI" panose="020B0604030504040204" pitchFamily="50" charset="-128"/>
              </a:rPr>
              <a:t>について</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月現在）</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1638345" y="5990297"/>
          <a:ext cx="6172200" cy="828675"/>
        </p:xfrm>
        <a:graphic>
          <a:graphicData uri="http://schemas.openxmlformats.org/drawingml/2006/table">
            <a:tbl>
              <a:tblPr/>
              <a:tblGrid>
                <a:gridCol w="2743200">
                  <a:extLst>
                    <a:ext uri="{9D8B030D-6E8A-4147-A177-3AD203B41FA5}">
                      <a16:colId xmlns="" xmlns:a16="http://schemas.microsoft.com/office/drawing/2014/main" val="20000"/>
                    </a:ext>
                  </a:extLst>
                </a:gridCol>
                <a:gridCol w="3429000">
                  <a:extLst>
                    <a:ext uri="{9D8B030D-6E8A-4147-A177-3AD203B41FA5}">
                      <a16:colId xmlns="" xmlns:a16="http://schemas.microsoft.com/office/drawing/2014/main" val="20001"/>
                    </a:ext>
                  </a:extLst>
                </a:gridCol>
              </a:tblGrid>
              <a:tr h="209550">
                <a:tc gridSpan="2">
                  <a:txBody>
                    <a:bodyPr/>
                    <a:lstStyle/>
                    <a:p>
                      <a:pPr algn="ctr"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１～５による入所枠（定員）合計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hMerge="1">
                  <a:txBody>
                    <a:bodyPr/>
                    <a:lstStyle/>
                    <a:p>
                      <a:endParaRPr kumimoji="1" lang="ja-JP" altLang="en-US"/>
                    </a:p>
                  </a:txBody>
                  <a:tcPr/>
                </a:tc>
                <a:extLst>
                  <a:ext uri="{0D108BD9-81ED-4DB2-BD59-A6C34878D82A}">
                    <a16:rowId xmlns="" xmlns:a16="http://schemas.microsoft.com/office/drawing/2014/main" val="10000"/>
                  </a:ext>
                </a:extLst>
              </a:tr>
              <a:tr h="209550">
                <a:tc>
                  <a:txBody>
                    <a:bodyPr/>
                    <a:lstStyle/>
                    <a:p>
                      <a:pPr algn="ctr" fontAlgn="ctr"/>
                      <a:r>
                        <a:rPr lang="en-US" altLang="zh-TW" sz="1100" b="1" i="0" u="none" strike="noStrike">
                          <a:solidFill>
                            <a:srgbClr val="000000"/>
                          </a:solidFill>
                          <a:effectLst/>
                          <a:latin typeface="Meiryo UI" panose="020B0604030504040204" pitchFamily="50" charset="-128"/>
                          <a:ea typeface="Meiryo UI" panose="020B0604030504040204" pitchFamily="50" charset="-128"/>
                        </a:rPr>
                        <a:t>2018</a:t>
                      </a:r>
                      <a:r>
                        <a:rPr lang="zh-TW" altLang="en-US" sz="1100" b="1" i="0" u="none" strike="noStrike">
                          <a:solidFill>
                            <a:srgbClr val="000000"/>
                          </a:solidFill>
                          <a:effectLst/>
                          <a:latin typeface="Meiryo UI" panose="020B0604030504040204" pitchFamily="50" charset="-128"/>
                          <a:ea typeface="Meiryo UI" panose="020B0604030504040204" pitchFamily="50" charset="-128"/>
                        </a:rPr>
                        <a:t>年度開設　　　</a:t>
                      </a:r>
                      <a:r>
                        <a:rPr lang="en-US" altLang="zh-TW" sz="1100" b="1" i="0" u="none" strike="noStrike">
                          <a:solidFill>
                            <a:srgbClr val="000000"/>
                          </a:solidFill>
                          <a:effectLst/>
                          <a:latin typeface="Meiryo UI" panose="020B0604030504040204" pitchFamily="50" charset="-128"/>
                          <a:ea typeface="Meiryo UI" panose="020B0604030504040204" pitchFamily="50" charset="-128"/>
                        </a:rPr>
                        <a:t>775</a:t>
                      </a:r>
                      <a:r>
                        <a:rPr lang="zh-TW" altLang="en-US" sz="1100" b="1" i="0" u="none" strike="noStrike">
                          <a:solidFill>
                            <a:srgbClr val="000000"/>
                          </a:solidFill>
                          <a:effectLst/>
                          <a:latin typeface="Meiryo UI" panose="020B0604030504040204" pitchFamily="50" charset="-128"/>
                          <a:ea typeface="Meiryo UI" panose="020B0604030504040204" pitchFamily="50" charset="-128"/>
                        </a:rPr>
                        <a:t>人</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a:solidFill>
                            <a:srgbClr val="000000"/>
                          </a:solidFill>
                          <a:effectLst/>
                          <a:latin typeface="Meiryo UI" panose="020B0604030504040204" pitchFamily="50" charset="-128"/>
                          <a:ea typeface="Meiryo UI" panose="020B0604030504040204" pitchFamily="50" charset="-128"/>
                        </a:rPr>
                        <a:t>267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 、 </a:t>
                      </a:r>
                      <a:r>
                        <a:rPr lang="en-US" altLang="ja-JP" sz="1000" b="0" i="0" u="none" strike="noStrike">
                          <a:solidFill>
                            <a:srgbClr val="000000"/>
                          </a:solidFill>
                          <a:effectLst/>
                          <a:latin typeface="Meiryo UI" panose="020B0604030504040204" pitchFamily="50" charset="-128"/>
                          <a:ea typeface="Meiryo UI" panose="020B0604030504040204" pitchFamily="50" charset="-128"/>
                        </a:rPr>
                        <a:t>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390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 、 </a:t>
                      </a:r>
                      <a:r>
                        <a:rPr lang="en-US" altLang="ja-JP" sz="1000" b="0" i="0" u="none" strike="noStrike">
                          <a:solidFill>
                            <a:srgbClr val="000000"/>
                          </a:solidFill>
                          <a:effectLst/>
                          <a:latin typeface="Meiryo UI" panose="020B0604030504040204" pitchFamily="50" charset="-128"/>
                          <a:ea typeface="Meiryo UI" panose="020B0604030504040204" pitchFamily="50" charset="-128"/>
                        </a:rPr>
                        <a:t>9</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a:solidFill>
                            <a:srgbClr val="000000"/>
                          </a:solidFill>
                          <a:effectLst/>
                          <a:latin typeface="Meiryo UI" panose="020B0604030504040204" pitchFamily="50" charset="-128"/>
                          <a:ea typeface="Meiryo UI" panose="020B0604030504040204" pitchFamily="50" charset="-128"/>
                        </a:rPr>
                        <a:t>26</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 、 </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a:solidFill>
                            <a:srgbClr val="000000"/>
                          </a:solidFill>
                          <a:effectLst/>
                          <a:latin typeface="Meiryo UI" panose="020B0604030504040204" pitchFamily="50" charset="-128"/>
                          <a:ea typeface="Meiryo UI" panose="020B0604030504040204" pitchFamily="50" charset="-128"/>
                        </a:rPr>
                        <a:t>92</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0025">
                <a:tc>
                  <a:txBody>
                    <a:bodyPr/>
                    <a:lstStyle/>
                    <a:p>
                      <a:pPr algn="ctr" fontAlgn="ctr"/>
                      <a:r>
                        <a:rPr lang="en-US" altLang="zh-TW" sz="1100" b="1" i="0" u="none" strike="noStrike">
                          <a:solidFill>
                            <a:srgbClr val="000000"/>
                          </a:solidFill>
                          <a:effectLst/>
                          <a:latin typeface="Meiryo UI" panose="020B0604030504040204" pitchFamily="50" charset="-128"/>
                          <a:ea typeface="Meiryo UI" panose="020B0604030504040204" pitchFamily="50" charset="-128"/>
                        </a:rPr>
                        <a:t>2019</a:t>
                      </a:r>
                      <a:r>
                        <a:rPr lang="zh-TW" altLang="en-US" sz="1100" b="1" i="0" u="none" strike="noStrike">
                          <a:solidFill>
                            <a:srgbClr val="000000"/>
                          </a:solidFill>
                          <a:effectLst/>
                          <a:latin typeface="Meiryo UI" panose="020B0604030504040204" pitchFamily="50" charset="-128"/>
                          <a:ea typeface="Meiryo UI" panose="020B0604030504040204" pitchFamily="50" charset="-128"/>
                        </a:rPr>
                        <a:t>年度開設　　　</a:t>
                      </a:r>
                      <a:r>
                        <a:rPr lang="en-US" altLang="zh-TW" sz="1100" b="1" i="0" u="none" strike="noStrike">
                          <a:solidFill>
                            <a:srgbClr val="000000"/>
                          </a:solidFill>
                          <a:effectLst/>
                          <a:latin typeface="Meiryo UI" panose="020B0604030504040204" pitchFamily="50" charset="-128"/>
                          <a:ea typeface="Meiryo UI" panose="020B0604030504040204" pitchFamily="50" charset="-128"/>
                        </a:rPr>
                        <a:t>836</a:t>
                      </a:r>
                      <a:r>
                        <a:rPr lang="zh-TW" altLang="en-US" sz="1100" b="1" i="0" u="none" strike="noStrike">
                          <a:solidFill>
                            <a:srgbClr val="000000"/>
                          </a:solidFill>
                          <a:effectLst/>
                          <a:latin typeface="Meiryo UI" panose="020B0604030504040204" pitchFamily="50" charset="-128"/>
                          <a:ea typeface="Meiryo UI" panose="020B0604030504040204" pitchFamily="50" charset="-128"/>
                        </a:rPr>
                        <a:t>人</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741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 、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09550">
                <a:tc>
                  <a:txBody>
                    <a:bodyPr/>
                    <a:lstStyle/>
                    <a:p>
                      <a:pPr algn="ctr" fontAlgn="ctr"/>
                      <a:r>
                        <a:rPr lang="en-US" altLang="zh-TW" sz="1100" b="1" i="0" u="none" strike="noStrike">
                          <a:solidFill>
                            <a:srgbClr val="000000"/>
                          </a:solidFill>
                          <a:effectLst/>
                          <a:latin typeface="Meiryo UI" panose="020B0604030504040204" pitchFamily="50" charset="-128"/>
                          <a:ea typeface="Meiryo UI" panose="020B0604030504040204" pitchFamily="50" charset="-128"/>
                        </a:rPr>
                        <a:t>2020</a:t>
                      </a:r>
                      <a:r>
                        <a:rPr lang="zh-TW" altLang="en-US" sz="1100" b="1" i="0" u="none" strike="noStrike">
                          <a:solidFill>
                            <a:srgbClr val="000000"/>
                          </a:solidFill>
                          <a:effectLst/>
                          <a:latin typeface="Meiryo UI" panose="020B0604030504040204" pitchFamily="50" charset="-128"/>
                          <a:ea typeface="Meiryo UI" panose="020B0604030504040204" pitchFamily="50" charset="-128"/>
                        </a:rPr>
                        <a:t>年度開設　　　</a:t>
                      </a:r>
                      <a:r>
                        <a:rPr lang="en-US" altLang="zh-TW" sz="1100" b="1" i="0" u="none" strike="noStrike">
                          <a:solidFill>
                            <a:srgbClr val="000000"/>
                          </a:solidFill>
                          <a:effectLst/>
                          <a:latin typeface="Meiryo UI" panose="020B0604030504040204" pitchFamily="50" charset="-128"/>
                          <a:ea typeface="Meiryo UI" panose="020B0604030504040204" pitchFamily="50" charset="-128"/>
                        </a:rPr>
                        <a:t>105</a:t>
                      </a:r>
                      <a:r>
                        <a:rPr lang="zh-TW" altLang="en-US" sz="1100" b="1" i="0" u="none" strike="noStrike">
                          <a:solidFill>
                            <a:srgbClr val="000000"/>
                          </a:solidFill>
                          <a:effectLst/>
                          <a:latin typeface="Meiryo UI" panose="020B0604030504040204" pitchFamily="50" charset="-128"/>
                          <a:ea typeface="Meiryo UI" panose="020B0604030504040204" pitchFamily="50" charset="-128"/>
                        </a:rPr>
                        <a:t>人</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3" name="フローチャート: 組合せ 12"/>
          <p:cNvSpPr/>
          <p:nvPr/>
        </p:nvSpPr>
        <p:spPr>
          <a:xfrm>
            <a:off x="2677522" y="5643560"/>
            <a:ext cx="4093845" cy="289585"/>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nvPr>
        </p:nvGraphicFramePr>
        <p:xfrm>
          <a:off x="200029" y="1174570"/>
          <a:ext cx="8744944" cy="4351347"/>
        </p:xfrm>
        <a:graphic>
          <a:graphicData uri="http://schemas.openxmlformats.org/drawingml/2006/table">
            <a:tbl>
              <a:tblPr/>
              <a:tblGrid>
                <a:gridCol w="148079">
                  <a:extLst>
                    <a:ext uri="{9D8B030D-6E8A-4147-A177-3AD203B41FA5}">
                      <a16:colId xmlns="" xmlns:a16="http://schemas.microsoft.com/office/drawing/2014/main" val="20000"/>
                    </a:ext>
                  </a:extLst>
                </a:gridCol>
                <a:gridCol w="600548">
                  <a:extLst>
                    <a:ext uri="{9D8B030D-6E8A-4147-A177-3AD203B41FA5}">
                      <a16:colId xmlns="" xmlns:a16="http://schemas.microsoft.com/office/drawing/2014/main" val="20001"/>
                    </a:ext>
                  </a:extLst>
                </a:gridCol>
                <a:gridCol w="1489027">
                  <a:extLst>
                    <a:ext uri="{9D8B030D-6E8A-4147-A177-3AD203B41FA5}">
                      <a16:colId xmlns="" xmlns:a16="http://schemas.microsoft.com/office/drawing/2014/main" val="20002"/>
                    </a:ext>
                  </a:extLst>
                </a:gridCol>
                <a:gridCol w="567639">
                  <a:extLst>
                    <a:ext uri="{9D8B030D-6E8A-4147-A177-3AD203B41FA5}">
                      <a16:colId xmlns="" xmlns:a16="http://schemas.microsoft.com/office/drawing/2014/main" val="20003"/>
                    </a:ext>
                  </a:extLst>
                </a:gridCol>
                <a:gridCol w="567639">
                  <a:extLst>
                    <a:ext uri="{9D8B030D-6E8A-4147-A177-3AD203B41FA5}">
                      <a16:colId xmlns="" xmlns:a16="http://schemas.microsoft.com/office/drawing/2014/main" val="20004"/>
                    </a:ext>
                  </a:extLst>
                </a:gridCol>
                <a:gridCol w="830893">
                  <a:extLst>
                    <a:ext uri="{9D8B030D-6E8A-4147-A177-3AD203B41FA5}">
                      <a16:colId xmlns="" xmlns:a16="http://schemas.microsoft.com/office/drawing/2014/main" val="20005"/>
                    </a:ext>
                  </a:extLst>
                </a:gridCol>
                <a:gridCol w="337294">
                  <a:extLst>
                    <a:ext uri="{9D8B030D-6E8A-4147-A177-3AD203B41FA5}">
                      <a16:colId xmlns="" xmlns:a16="http://schemas.microsoft.com/office/drawing/2014/main" val="20006"/>
                    </a:ext>
                  </a:extLst>
                </a:gridCol>
                <a:gridCol w="148079">
                  <a:extLst>
                    <a:ext uri="{9D8B030D-6E8A-4147-A177-3AD203B41FA5}">
                      <a16:colId xmlns="" xmlns:a16="http://schemas.microsoft.com/office/drawing/2014/main" val="20007"/>
                    </a:ext>
                  </a:extLst>
                </a:gridCol>
                <a:gridCol w="600548">
                  <a:extLst>
                    <a:ext uri="{9D8B030D-6E8A-4147-A177-3AD203B41FA5}">
                      <a16:colId xmlns="" xmlns:a16="http://schemas.microsoft.com/office/drawing/2014/main" val="20008"/>
                    </a:ext>
                  </a:extLst>
                </a:gridCol>
                <a:gridCol w="1489027">
                  <a:extLst>
                    <a:ext uri="{9D8B030D-6E8A-4147-A177-3AD203B41FA5}">
                      <a16:colId xmlns="" xmlns:a16="http://schemas.microsoft.com/office/drawing/2014/main" val="20009"/>
                    </a:ext>
                  </a:extLst>
                </a:gridCol>
                <a:gridCol w="567639">
                  <a:extLst>
                    <a:ext uri="{9D8B030D-6E8A-4147-A177-3AD203B41FA5}">
                      <a16:colId xmlns="" xmlns:a16="http://schemas.microsoft.com/office/drawing/2014/main" val="20010"/>
                    </a:ext>
                  </a:extLst>
                </a:gridCol>
                <a:gridCol w="567639">
                  <a:extLst>
                    <a:ext uri="{9D8B030D-6E8A-4147-A177-3AD203B41FA5}">
                      <a16:colId xmlns="" xmlns:a16="http://schemas.microsoft.com/office/drawing/2014/main" val="20011"/>
                    </a:ext>
                  </a:extLst>
                </a:gridCol>
                <a:gridCol w="830893">
                  <a:extLst>
                    <a:ext uri="{9D8B030D-6E8A-4147-A177-3AD203B41FA5}">
                      <a16:colId xmlns="" xmlns:a16="http://schemas.microsoft.com/office/drawing/2014/main" val="20012"/>
                    </a:ext>
                  </a:extLst>
                </a:gridCol>
              </a:tblGrid>
              <a:tr h="164980">
                <a:tc gridSpan="7">
                  <a:txBody>
                    <a:bodyPr/>
                    <a:lstStyle/>
                    <a:p>
                      <a:pPr algn="l"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１　区役所庁舎・市役所本庁舎を活用した保育施設の整備 </a:t>
                      </a:r>
                      <a:r>
                        <a:rPr lang="en-US" altLang="ja-JP" sz="900" b="1" i="0" u="none" strike="noStrike">
                          <a:solidFill>
                            <a:srgbClr val="000000"/>
                          </a:solidFill>
                          <a:effectLst/>
                          <a:latin typeface="Meiryo UI" panose="020B0604030504040204" pitchFamily="50" charset="-128"/>
                          <a:ea typeface="Meiryo UI" panose="020B0604030504040204" pitchFamily="50" charset="-128"/>
                        </a:rPr>
                        <a:t>【18</a:t>
                      </a:r>
                      <a:r>
                        <a:rPr lang="ja-JP" altLang="en-US" sz="900" b="1" i="0" u="none" strike="noStrike">
                          <a:solidFill>
                            <a:srgbClr val="000000"/>
                          </a:solidFill>
                          <a:effectLst/>
                          <a:latin typeface="Meiryo UI" panose="020B0604030504040204" pitchFamily="50" charset="-128"/>
                          <a:ea typeface="Meiryo UI" panose="020B0604030504040204" pitchFamily="50" charset="-128"/>
                        </a:rPr>
                        <a:t>庁舎 </a:t>
                      </a:r>
                      <a:r>
                        <a:rPr lang="en-US" altLang="ja-JP" sz="900" b="1" i="0" u="none" strike="noStrike">
                          <a:solidFill>
                            <a:srgbClr val="000000"/>
                          </a:solidFill>
                          <a:effectLst/>
                          <a:latin typeface="Meiryo UI" panose="020B0604030504040204" pitchFamily="50" charset="-128"/>
                          <a:ea typeface="Meiryo UI" panose="020B0604030504040204" pitchFamily="50" charset="-128"/>
                        </a:rPr>
                        <a:t>278</a:t>
                      </a:r>
                      <a:r>
                        <a:rPr lang="ja-JP" altLang="en-US" sz="900" b="1" i="0" u="none" strike="noStrike">
                          <a:solidFill>
                            <a:srgbClr val="000000"/>
                          </a:solidFill>
                          <a:effectLst/>
                          <a:latin typeface="Meiryo UI" panose="020B0604030504040204" pitchFamily="50" charset="-128"/>
                          <a:ea typeface="Meiryo UI" panose="020B0604030504040204" pitchFamily="50" charset="-128"/>
                        </a:rPr>
                        <a:t>人</a:t>
                      </a:r>
                      <a:r>
                        <a:rPr lang="en-US" altLang="ja-JP" sz="900" b="1" i="0" u="none" strike="noStrike">
                          <a:solidFill>
                            <a:srgbClr val="000000"/>
                          </a:solidFill>
                          <a:effectLst/>
                          <a:latin typeface="Meiryo UI" panose="020B0604030504040204" pitchFamily="50" charset="-128"/>
                          <a:ea typeface="Meiryo UI" panose="020B0604030504040204" pitchFamily="50" charset="-128"/>
                        </a:rPr>
                        <a:t>】 </a:t>
                      </a:r>
                    </a:p>
                  </a:txBody>
                  <a:tcPr marL="6874" marR="6874" marT="687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l"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３　保育送迎バス事業 </a:t>
                      </a:r>
                      <a:r>
                        <a:rPr lang="en-US" altLang="ja-JP" sz="900" b="1" i="0" u="none" strike="noStrike">
                          <a:solidFill>
                            <a:srgbClr val="000000"/>
                          </a:solidFill>
                          <a:effectLst/>
                          <a:latin typeface="Meiryo UI" panose="020B0604030504040204" pitchFamily="50" charset="-128"/>
                          <a:ea typeface="Meiryo UI" panose="020B0604030504040204" pitchFamily="50" charset="-128"/>
                        </a:rPr>
                        <a:t>【</a:t>
                      </a:r>
                      <a:r>
                        <a:rPr lang="ja-JP" altLang="en-US" sz="900" b="1" i="0" u="none" strike="noStrike">
                          <a:solidFill>
                            <a:srgbClr val="000000"/>
                          </a:solidFill>
                          <a:effectLst/>
                          <a:latin typeface="Meiryo UI" panose="020B0604030504040204" pitchFamily="50" charset="-128"/>
                          <a:ea typeface="Meiryo UI" panose="020B0604030504040204" pitchFamily="50" charset="-128"/>
                        </a:rPr>
                        <a:t>２事業 </a:t>
                      </a:r>
                      <a:r>
                        <a:rPr lang="en-US" altLang="ja-JP" sz="900" b="1" i="0" u="none" strike="noStrike">
                          <a:solidFill>
                            <a:srgbClr val="000000"/>
                          </a:solidFill>
                          <a:effectLst/>
                          <a:latin typeface="Meiryo UI" panose="020B0604030504040204" pitchFamily="50" charset="-128"/>
                          <a:ea typeface="Meiryo UI" panose="020B0604030504040204" pitchFamily="50" charset="-128"/>
                        </a:rPr>
                        <a:t>269</a:t>
                      </a:r>
                      <a:r>
                        <a:rPr lang="ja-JP" altLang="en-US" sz="900" b="1" i="0" u="none" strike="noStrike">
                          <a:solidFill>
                            <a:srgbClr val="000000"/>
                          </a:solidFill>
                          <a:effectLst/>
                          <a:latin typeface="Meiryo UI" panose="020B0604030504040204" pitchFamily="50" charset="-128"/>
                          <a:ea typeface="Meiryo UI" panose="020B0604030504040204" pitchFamily="50" charset="-128"/>
                        </a:rPr>
                        <a:t>人</a:t>
                      </a:r>
                      <a:r>
                        <a:rPr lang="en-US" altLang="ja-JP" sz="900" b="1" i="0" u="none" strike="noStrike">
                          <a:solidFill>
                            <a:srgbClr val="000000"/>
                          </a:solidFill>
                          <a:effectLst/>
                          <a:latin typeface="Meiryo UI" panose="020B0604030504040204" pitchFamily="50" charset="-128"/>
                          <a:ea typeface="Meiryo UI" panose="020B0604030504040204" pitchFamily="50" charset="-128"/>
                        </a:rPr>
                        <a:t>】 </a:t>
                      </a:r>
                    </a:p>
                  </a:txBody>
                  <a:tcPr marL="6874" marR="6874" marT="687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区名</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市有財産</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定員</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開設時期</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区名</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市有財産</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定員</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開設時期</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extLst>
                  <a:ext uri="{0D108BD9-81ED-4DB2-BD59-A6C34878D82A}">
                    <a16:rowId xmlns="" xmlns:a16="http://schemas.microsoft.com/office/drawing/2014/main" val="10001"/>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北区役所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中央区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森ノ宮中央１丁目保育所用地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137</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02"/>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大阪市役所本庁舎</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西区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公文書館</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2018.10</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都島区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都島区役所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2018.9</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福島区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福島区役所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区名</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gridSpan="2">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市有財産</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定員</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開設時期</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extLst>
                  <a:ext uri="{0D108BD9-81ED-4DB2-BD59-A6C34878D82A}">
                    <a16:rowId xmlns="" xmlns:a16="http://schemas.microsoft.com/office/drawing/2014/main" val="10005"/>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中央区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中央区役所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天王寺区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天王寺区保健福祉センター分館</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2020.4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06"/>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西区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西区役所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住吉区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我孫子１丁目保育所用地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2019.10</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大正区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大正区役所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8"/>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浪速区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浪速区役所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４　市有地を活用した認可保育所の整備 </a:t>
                      </a:r>
                      <a:r>
                        <a:rPr lang="en-US" altLang="ja-JP" sz="900" b="1" i="0" u="none" strike="noStrike">
                          <a:solidFill>
                            <a:srgbClr val="000000"/>
                          </a:solidFill>
                          <a:effectLst/>
                          <a:latin typeface="Meiryo UI" panose="020B0604030504040204" pitchFamily="50" charset="-128"/>
                          <a:ea typeface="Meiryo UI" panose="020B0604030504040204" pitchFamily="50" charset="-128"/>
                        </a:rPr>
                        <a:t>【</a:t>
                      </a:r>
                      <a:r>
                        <a:rPr lang="ja-JP" altLang="en-US" sz="900" b="1" i="0" u="none" strike="noStrike">
                          <a:solidFill>
                            <a:srgbClr val="000000"/>
                          </a:solidFill>
                          <a:effectLst/>
                          <a:latin typeface="Meiryo UI" panose="020B0604030504040204" pitchFamily="50" charset="-128"/>
                          <a:ea typeface="Meiryo UI" panose="020B0604030504040204" pitchFamily="50" charset="-128"/>
                        </a:rPr>
                        <a:t>７か所 </a:t>
                      </a:r>
                      <a:r>
                        <a:rPr lang="en-US" altLang="ja-JP" sz="900" b="1" i="0" u="none" strike="noStrike">
                          <a:solidFill>
                            <a:srgbClr val="000000"/>
                          </a:solidFill>
                          <a:effectLst/>
                          <a:latin typeface="Meiryo UI" panose="020B0604030504040204" pitchFamily="50" charset="-128"/>
                          <a:ea typeface="Meiryo UI" panose="020B0604030504040204" pitchFamily="50" charset="-128"/>
                        </a:rPr>
                        <a:t>648</a:t>
                      </a:r>
                      <a:r>
                        <a:rPr lang="ja-JP" altLang="en-US" sz="900" b="1" i="0" u="none" strike="noStrike">
                          <a:solidFill>
                            <a:srgbClr val="000000"/>
                          </a:solidFill>
                          <a:effectLst/>
                          <a:latin typeface="Meiryo UI" panose="020B0604030504040204" pitchFamily="50" charset="-128"/>
                          <a:ea typeface="Meiryo UI" panose="020B0604030504040204" pitchFamily="50" charset="-128"/>
                        </a:rPr>
                        <a:t>人</a:t>
                      </a:r>
                      <a:r>
                        <a:rPr lang="en-US" altLang="ja-JP" sz="900" b="1" i="0" u="none" strike="noStrike">
                          <a:solidFill>
                            <a:srgbClr val="000000"/>
                          </a:solidFill>
                          <a:effectLst/>
                          <a:latin typeface="Meiryo UI" panose="020B0604030504040204" pitchFamily="50" charset="-128"/>
                          <a:ea typeface="Meiryo UI" panose="020B0604030504040204" pitchFamily="50" charset="-128"/>
                        </a:rPr>
                        <a:t>】 </a:t>
                      </a:r>
                    </a:p>
                  </a:txBody>
                  <a:tcPr marL="6874" marR="6874" marT="687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9"/>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西淀川区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西淀川区役所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1" i="0" u="none" strike="noStrike">
                        <a:solidFill>
                          <a:srgbClr val="FF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区名</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市有財産</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定員</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開設時期</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extLst>
                  <a:ext uri="{0D108BD9-81ED-4DB2-BD59-A6C34878D82A}">
                    <a16:rowId xmlns="" xmlns:a16="http://schemas.microsoft.com/office/drawing/2014/main" val="10010"/>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淀川区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淀川区役所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都島区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都島南通１丁目保育所用地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11"/>
                  </a:ext>
                </a:extLst>
              </a:tr>
              <a:tr h="226847">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東淀川区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東淀川区役所出張所（もと水道ＳＳ）</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福島区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吉野４丁目保育所用地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12"/>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東成区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東成区役所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もと野田営業所用地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13"/>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生野区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生野区役所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大正区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三軒家西１丁目保育所用地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14"/>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城東区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城東区役所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2018.9</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天王寺区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真法院町保育所用地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2018.10</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15"/>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阿倍野区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阿倍野区役所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1"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玉造元町保育所用地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78</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16"/>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住之江区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住之江区役所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東淀川区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もと豊里営業所用地</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住吉区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住吉区役所（もと水道ＳＳ）</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8"/>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東住吉区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東住吉区役所</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５　国・府有財産を活用した保育施設の整備 </a:t>
                      </a:r>
                      <a:r>
                        <a:rPr lang="en-US" altLang="ja-JP" sz="900" b="1" i="0" u="none" strike="noStrike">
                          <a:solidFill>
                            <a:srgbClr val="000000"/>
                          </a:solidFill>
                          <a:effectLst/>
                          <a:latin typeface="Meiryo UI" panose="020B0604030504040204" pitchFamily="50" charset="-128"/>
                          <a:ea typeface="Meiryo UI" panose="020B0604030504040204" pitchFamily="50" charset="-128"/>
                        </a:rPr>
                        <a:t>【</a:t>
                      </a:r>
                      <a:r>
                        <a:rPr lang="ja-JP" altLang="en-US" sz="900" b="1" i="0" u="none" strike="noStrike">
                          <a:solidFill>
                            <a:srgbClr val="000000"/>
                          </a:solidFill>
                          <a:effectLst/>
                          <a:latin typeface="Meiryo UI" panose="020B0604030504040204" pitchFamily="50" charset="-128"/>
                          <a:ea typeface="Meiryo UI" panose="020B0604030504040204" pitchFamily="50" charset="-128"/>
                        </a:rPr>
                        <a:t>４か所 </a:t>
                      </a:r>
                      <a:r>
                        <a:rPr lang="en-US" altLang="ja-JP" sz="900" b="1" i="0" u="none" strike="noStrike">
                          <a:solidFill>
                            <a:srgbClr val="000000"/>
                          </a:solidFill>
                          <a:effectLst/>
                          <a:latin typeface="Meiryo UI" panose="020B0604030504040204" pitchFamily="50" charset="-128"/>
                          <a:ea typeface="Meiryo UI" panose="020B0604030504040204" pitchFamily="50" charset="-128"/>
                        </a:rPr>
                        <a:t>485</a:t>
                      </a:r>
                      <a:r>
                        <a:rPr lang="ja-JP" altLang="en-US" sz="900" b="1" i="0" u="none" strike="noStrike">
                          <a:solidFill>
                            <a:srgbClr val="000000"/>
                          </a:solidFill>
                          <a:effectLst/>
                          <a:latin typeface="Meiryo UI" panose="020B0604030504040204" pitchFamily="50" charset="-128"/>
                          <a:ea typeface="Meiryo UI" panose="020B0604030504040204" pitchFamily="50" charset="-128"/>
                        </a:rPr>
                        <a:t>人</a:t>
                      </a:r>
                      <a:r>
                        <a:rPr lang="en-US" altLang="ja-JP" sz="900" b="1" i="0" u="none" strike="noStrike">
                          <a:solidFill>
                            <a:srgbClr val="000000"/>
                          </a:solidFill>
                          <a:effectLst/>
                          <a:latin typeface="Meiryo UI" panose="020B0604030504040204" pitchFamily="50" charset="-128"/>
                          <a:ea typeface="Meiryo UI" panose="020B0604030504040204" pitchFamily="50" charset="-128"/>
                        </a:rPr>
                        <a:t>】 </a:t>
                      </a:r>
                    </a:p>
                  </a:txBody>
                  <a:tcPr marL="6874" marR="6874" marT="687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9"/>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a:noFill/>
                    </a:lnT>
                    <a:lnB>
                      <a:noFill/>
                    </a:lnB>
                  </a:tcPr>
                </a:tc>
                <a:tc>
                  <a:txBody>
                    <a:bodyPr/>
                    <a:lstStyle/>
                    <a:p>
                      <a:pPr algn="l" fontAlgn="ctr"/>
                      <a:endParaRPr lang="ja-JP" altLang="en-US" sz="900" b="1" i="0" u="none" strike="noStrike">
                        <a:solidFill>
                          <a:srgbClr val="FF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区名</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活用財産</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定員</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開設時期</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020"/>
                  </a:ext>
                </a:extLst>
              </a:tr>
              <a:tr h="164980">
                <a:tc gridSpan="7">
                  <a:txBody>
                    <a:bodyPr/>
                    <a:lstStyle/>
                    <a:p>
                      <a:pPr algn="l"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２　市営住宅を活用した小規模保育事業所の整備 </a:t>
                      </a:r>
                      <a:r>
                        <a:rPr lang="en-US" altLang="ja-JP" sz="900" b="1" i="0" u="none" strike="noStrike">
                          <a:solidFill>
                            <a:srgbClr val="000000"/>
                          </a:solidFill>
                          <a:effectLst/>
                          <a:latin typeface="Meiryo UI" panose="020B0604030504040204" pitchFamily="50" charset="-128"/>
                          <a:ea typeface="Meiryo UI" panose="020B0604030504040204" pitchFamily="50" charset="-128"/>
                        </a:rPr>
                        <a:t>【</a:t>
                      </a:r>
                      <a:r>
                        <a:rPr lang="ja-JP" altLang="en-US" sz="900" b="1" i="0" u="none" strike="noStrike">
                          <a:solidFill>
                            <a:srgbClr val="000000"/>
                          </a:solidFill>
                          <a:effectLst/>
                          <a:latin typeface="Meiryo UI" panose="020B0604030504040204" pitchFamily="50" charset="-128"/>
                          <a:ea typeface="Meiryo UI" panose="020B0604030504040204" pitchFamily="50" charset="-128"/>
                        </a:rPr>
                        <a:t>２団地３住戸 </a:t>
                      </a:r>
                      <a:r>
                        <a:rPr lang="en-US" altLang="ja-JP" sz="900" b="1" i="0" u="none" strike="noStrike">
                          <a:solidFill>
                            <a:srgbClr val="000000"/>
                          </a:solidFill>
                          <a:effectLst/>
                          <a:latin typeface="Meiryo UI" panose="020B0604030504040204" pitchFamily="50" charset="-128"/>
                          <a:ea typeface="Meiryo UI" panose="020B0604030504040204" pitchFamily="50" charset="-128"/>
                        </a:rPr>
                        <a:t>36</a:t>
                      </a:r>
                      <a:r>
                        <a:rPr lang="ja-JP" altLang="en-US" sz="900" b="1" i="0" u="none" strike="noStrike">
                          <a:solidFill>
                            <a:srgbClr val="000000"/>
                          </a:solidFill>
                          <a:effectLst/>
                          <a:latin typeface="Meiryo UI" panose="020B0604030504040204" pitchFamily="50" charset="-128"/>
                          <a:ea typeface="Meiryo UI" panose="020B0604030504040204" pitchFamily="50" charset="-128"/>
                        </a:rPr>
                        <a:t>人</a:t>
                      </a:r>
                      <a:r>
                        <a:rPr lang="en-US" altLang="ja-JP" sz="900" b="1" i="0" u="none" strike="noStrike">
                          <a:solidFill>
                            <a:srgbClr val="000000"/>
                          </a:solidFill>
                          <a:effectLst/>
                          <a:latin typeface="Meiryo UI" panose="020B0604030504040204" pitchFamily="50" charset="-128"/>
                          <a:ea typeface="Meiryo UI" panose="020B0604030504040204" pitchFamily="50" charset="-128"/>
                        </a:rPr>
                        <a:t>】</a:t>
                      </a:r>
                    </a:p>
                  </a:txBody>
                  <a:tcPr marL="6874" marR="6874" marT="687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中央区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中央区上町</a:t>
                      </a:r>
                      <a:r>
                        <a:rPr lang="en-US" altLang="zh-CN" sz="700" b="0" i="0" u="none" strike="noStrike">
                          <a:solidFill>
                            <a:srgbClr val="000000"/>
                          </a:solidFill>
                          <a:effectLst/>
                          <a:latin typeface="Meiryo UI" panose="020B0604030504040204" pitchFamily="50" charset="-128"/>
                          <a:ea typeface="Meiryo UI" panose="020B0604030504040204" pitchFamily="50" charset="-128"/>
                        </a:rPr>
                        <a:t>1</a:t>
                      </a:r>
                      <a:r>
                        <a:rPr lang="zh-CN" altLang="en-US" sz="700" b="0" i="0" u="none" strike="noStrike">
                          <a:solidFill>
                            <a:srgbClr val="000000"/>
                          </a:solidFill>
                          <a:effectLst/>
                          <a:latin typeface="Meiryo UI" panose="020B0604030504040204" pitchFamily="50" charset="-128"/>
                          <a:ea typeface="Meiryo UI" panose="020B0604030504040204" pitchFamily="50" charset="-128"/>
                        </a:rPr>
                        <a:t>丁目（府）</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2020.4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21"/>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区名</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市有財産</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定員</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800" b="0" i="0" u="none" strike="noStrike">
                          <a:solidFill>
                            <a:srgbClr val="FFFFFF"/>
                          </a:solidFill>
                          <a:effectLst/>
                          <a:latin typeface="Meiryo UI" panose="020B0604030504040204" pitchFamily="50" charset="-128"/>
                          <a:ea typeface="Meiryo UI" panose="020B0604030504040204" pitchFamily="50" charset="-128"/>
                        </a:rPr>
                        <a:t>開設時期</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淀川区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新高</a:t>
                      </a:r>
                      <a:r>
                        <a:rPr lang="en-US" altLang="zh-CN" sz="700" b="0" i="0" u="none" strike="noStrike">
                          <a:solidFill>
                            <a:srgbClr val="000000"/>
                          </a:solidFill>
                          <a:effectLst/>
                          <a:latin typeface="Meiryo UI" panose="020B0604030504040204" pitchFamily="50" charset="-128"/>
                          <a:ea typeface="Meiryo UI" panose="020B0604030504040204" pitchFamily="50" charset="-128"/>
                        </a:rPr>
                        <a:t>3</a:t>
                      </a:r>
                      <a:r>
                        <a:rPr lang="zh-CN" altLang="en-US" sz="700" b="0" i="0" u="none" strike="noStrike">
                          <a:solidFill>
                            <a:srgbClr val="000000"/>
                          </a:solidFill>
                          <a:effectLst/>
                          <a:latin typeface="Meiryo UI" panose="020B0604030504040204" pitchFamily="50" charset="-128"/>
                          <a:ea typeface="Meiryo UI" panose="020B0604030504040204" pitchFamily="50" charset="-128"/>
                        </a:rPr>
                        <a:t>丁目（国）</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2018.7</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22"/>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鶴見区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鶴見第２住宅５号棟</a:t>
                      </a:r>
                      <a:r>
                        <a:rPr lang="en-US" altLang="zh-TW" sz="700" b="0" i="0" u="none" strike="noStrike">
                          <a:solidFill>
                            <a:srgbClr val="000000"/>
                          </a:solidFill>
                          <a:effectLst/>
                          <a:latin typeface="Meiryo UI" panose="020B0604030504040204" pitchFamily="50" charset="-128"/>
                          <a:ea typeface="Meiryo UI" panose="020B0604030504040204" pitchFamily="50" charset="-128"/>
                        </a:rPr>
                        <a:t>110</a:t>
                      </a:r>
                      <a:r>
                        <a:rPr lang="zh-TW" altLang="en-US" sz="700" b="0" i="0" u="none" strike="noStrike">
                          <a:solidFill>
                            <a:srgbClr val="000000"/>
                          </a:solidFill>
                          <a:effectLst/>
                          <a:latin typeface="Meiryo UI" panose="020B0604030504040204" pitchFamily="50" charset="-128"/>
                          <a:ea typeface="Meiryo UI" panose="020B0604030504040204" pitchFamily="50" charset="-128"/>
                        </a:rPr>
                        <a:t>号室</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城東区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今福西</a:t>
                      </a:r>
                      <a:r>
                        <a:rPr lang="en-US" altLang="zh-CN" sz="700" b="0" i="0" u="none" strike="noStrike">
                          <a:solidFill>
                            <a:srgbClr val="000000"/>
                          </a:solidFill>
                          <a:effectLst/>
                          <a:latin typeface="Meiryo UI" panose="020B0604030504040204" pitchFamily="50" charset="-128"/>
                          <a:ea typeface="Meiryo UI" panose="020B0604030504040204" pitchFamily="50" charset="-128"/>
                        </a:rPr>
                        <a:t>6</a:t>
                      </a:r>
                      <a:r>
                        <a:rPr lang="zh-CN" altLang="en-US" sz="700" b="0" i="0" u="none" strike="noStrike">
                          <a:solidFill>
                            <a:srgbClr val="000000"/>
                          </a:solidFill>
                          <a:effectLst/>
                          <a:latin typeface="Meiryo UI" panose="020B0604030504040204" pitchFamily="50" charset="-128"/>
                          <a:ea typeface="Meiryo UI" panose="020B0604030504040204" pitchFamily="50" charset="-128"/>
                        </a:rPr>
                        <a:t>丁目（国）</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（土地）</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2018.7</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23"/>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阿倍野区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松崎第２住宅１号棟</a:t>
                      </a:r>
                      <a:r>
                        <a:rPr lang="en-US" altLang="zh-CN" sz="700" b="0" i="0" u="none" strike="noStrike">
                          <a:solidFill>
                            <a:srgbClr val="000000"/>
                          </a:solidFill>
                          <a:effectLst/>
                          <a:latin typeface="Meiryo UI" panose="020B0604030504040204" pitchFamily="50" charset="-128"/>
                          <a:ea typeface="Meiryo UI" panose="020B0604030504040204" pitchFamily="50" charset="-128"/>
                        </a:rPr>
                        <a:t>102</a:t>
                      </a:r>
                      <a:r>
                        <a:rPr lang="zh-CN" altLang="en-US" sz="700" b="0" i="0" u="none" strike="noStrike">
                          <a:solidFill>
                            <a:srgbClr val="000000"/>
                          </a:solidFill>
                          <a:effectLst/>
                          <a:latin typeface="Meiryo UI" panose="020B0604030504040204" pitchFamily="50" charset="-128"/>
                          <a:ea typeface="Meiryo UI" panose="020B0604030504040204" pitchFamily="50" charset="-128"/>
                        </a:rPr>
                        <a:t>号室</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dist"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阿倍野区</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阿倍野合同宿舎（国）</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4"/>
                  </a:ext>
                </a:extLst>
              </a:tr>
              <a:tr h="164980">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松崎第２住宅１号棟</a:t>
                      </a:r>
                      <a:r>
                        <a:rPr lang="en-US" altLang="zh-CN" sz="700" b="0" i="0" u="none" strike="noStrike">
                          <a:solidFill>
                            <a:srgbClr val="000000"/>
                          </a:solidFill>
                          <a:effectLst/>
                          <a:latin typeface="Meiryo UI" panose="020B0604030504040204" pitchFamily="50" charset="-128"/>
                          <a:ea typeface="Meiryo UI" panose="020B0604030504040204" pitchFamily="50" charset="-128"/>
                        </a:rPr>
                        <a:t>103</a:t>
                      </a:r>
                      <a:r>
                        <a:rPr lang="zh-CN" altLang="en-US" sz="700" b="0" i="0" u="none" strike="noStrike">
                          <a:solidFill>
                            <a:srgbClr val="000000"/>
                          </a:solidFill>
                          <a:effectLst/>
                          <a:latin typeface="Meiryo UI" panose="020B0604030504040204" pitchFamily="50" charset="-128"/>
                          <a:ea typeface="Meiryo UI" panose="020B0604030504040204" pitchFamily="50" charset="-128"/>
                        </a:rPr>
                        <a:t>号室</a:t>
                      </a:r>
                    </a:p>
                  </a:txBody>
                  <a:tcPr marL="6874" marR="6874" marT="687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（建物）</a:t>
                      </a:r>
                    </a:p>
                  </a:txBody>
                  <a:tcPr marL="6874" marR="6874" marT="6874"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2019.4</a:t>
                      </a:r>
                    </a:p>
                  </a:txBody>
                  <a:tcPr marL="6874" marR="6874" marT="687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874" marR="6874" marT="687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25"/>
                  </a:ext>
                </a:extLst>
              </a:tr>
            </a:tbl>
          </a:graphicData>
        </a:graphic>
      </p:graphicFrame>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43</a:t>
            </a:fld>
            <a:endParaRPr lang="ja-JP" altLang="en-US"/>
          </a:p>
        </p:txBody>
      </p:sp>
    </p:spTree>
    <p:extLst>
      <p:ext uri="{BB962C8B-B14F-4D97-AF65-F5344CB8AC3E}">
        <p14:creationId xmlns:p14="http://schemas.microsoft.com/office/powerpoint/2010/main" val="4028797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600450" y="302662"/>
            <a:ext cx="5258795"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２</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待機児童対策（保育人材確保）（大阪市）</a:t>
            </a:r>
            <a:endParaRPr lang="ja-JP" altLang="en-US" sz="1477" dirty="0">
              <a:latin typeface="Meiryo UI" panose="020B0604030504040204" pitchFamily="50" charset="-128"/>
              <a:ea typeface="Meiryo UI" panose="020B0604030504040204" pitchFamily="50" charset="-128"/>
            </a:endParaRPr>
          </a:p>
        </p:txBody>
      </p:sp>
      <p:sp>
        <p:nvSpPr>
          <p:cNvPr id="11" name="正方形/長方形 10"/>
          <p:cNvSpPr/>
          <p:nvPr/>
        </p:nvSpPr>
        <p:spPr>
          <a:xfrm>
            <a:off x="227593" y="784147"/>
            <a:ext cx="8588788" cy="307777"/>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＜改革取組み＞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227593" y="1070084"/>
            <a:ext cx="8631652" cy="5684680"/>
          </a:xfrm>
          <a:prstGeom prst="rect">
            <a:avLst/>
          </a:prstGeom>
        </p:spPr>
      </p:pic>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44</a:t>
            </a:fld>
            <a:endParaRPr lang="ja-JP" altLang="en-US"/>
          </a:p>
        </p:txBody>
      </p:sp>
    </p:spTree>
    <p:extLst>
      <p:ext uri="{BB962C8B-B14F-4D97-AF65-F5344CB8AC3E}">
        <p14:creationId xmlns:p14="http://schemas.microsoft.com/office/powerpoint/2010/main" val="12557960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543300" y="302662"/>
            <a:ext cx="5315945"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２</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待機児童対策（保育人材確保）（大阪市）</a:t>
            </a:r>
            <a:endParaRPr lang="ja-JP" altLang="en-US" sz="1477"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70457" y="787060"/>
            <a:ext cx="4233851"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保育人材確保事業イメージ（</a:t>
            </a:r>
            <a:r>
              <a:rPr kumimoji="1" lang="en-US" altLang="ja-JP" dirty="0" smtClean="0">
                <a:latin typeface="Meiryo UI" panose="020B0604030504040204" pitchFamily="50" charset="-128"/>
                <a:ea typeface="Meiryo UI" panose="020B0604030504040204" pitchFamily="50" charset="-128"/>
              </a:rPr>
              <a:t>2018</a:t>
            </a:r>
            <a:r>
              <a:rPr kumimoji="1" lang="ja-JP" altLang="en-US"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nvPr>
        </p:nvGraphicFramePr>
        <p:xfrm>
          <a:off x="5416834" y="829924"/>
          <a:ext cx="2605086" cy="514350"/>
        </p:xfrm>
        <a:graphic>
          <a:graphicData uri="http://schemas.openxmlformats.org/drawingml/2006/table">
            <a:tbl>
              <a:tblPr/>
              <a:tblGrid>
                <a:gridCol w="434181">
                  <a:extLst>
                    <a:ext uri="{9D8B030D-6E8A-4147-A177-3AD203B41FA5}">
                      <a16:colId xmlns="" xmlns:a16="http://schemas.microsoft.com/office/drawing/2014/main" val="20000"/>
                    </a:ext>
                  </a:extLst>
                </a:gridCol>
                <a:gridCol w="434181">
                  <a:extLst>
                    <a:ext uri="{9D8B030D-6E8A-4147-A177-3AD203B41FA5}">
                      <a16:colId xmlns="" xmlns:a16="http://schemas.microsoft.com/office/drawing/2014/main" val="20001"/>
                    </a:ext>
                  </a:extLst>
                </a:gridCol>
                <a:gridCol w="434181">
                  <a:extLst>
                    <a:ext uri="{9D8B030D-6E8A-4147-A177-3AD203B41FA5}">
                      <a16:colId xmlns="" xmlns:a16="http://schemas.microsoft.com/office/drawing/2014/main" val="20002"/>
                    </a:ext>
                  </a:extLst>
                </a:gridCol>
                <a:gridCol w="434181">
                  <a:extLst>
                    <a:ext uri="{9D8B030D-6E8A-4147-A177-3AD203B41FA5}">
                      <a16:colId xmlns="" xmlns:a16="http://schemas.microsoft.com/office/drawing/2014/main" val="20003"/>
                    </a:ext>
                  </a:extLst>
                </a:gridCol>
                <a:gridCol w="434181">
                  <a:extLst>
                    <a:ext uri="{9D8B030D-6E8A-4147-A177-3AD203B41FA5}">
                      <a16:colId xmlns="" xmlns:a16="http://schemas.microsoft.com/office/drawing/2014/main" val="20004"/>
                    </a:ext>
                  </a:extLst>
                </a:gridCol>
                <a:gridCol w="434181">
                  <a:extLst>
                    <a:ext uri="{9D8B030D-6E8A-4147-A177-3AD203B41FA5}">
                      <a16:colId xmlns="" xmlns:a16="http://schemas.microsoft.com/office/drawing/2014/main" val="20005"/>
                    </a:ext>
                  </a:extLst>
                </a:gridCol>
              </a:tblGrid>
              <a:tr h="171450">
                <a:tc gridSpan="6">
                  <a:txBody>
                    <a:bodyPr/>
                    <a:lstStyle/>
                    <a:p>
                      <a:pPr algn="l"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参考</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大阪府の有効求人倍率推移</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保育士</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各年</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17145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145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11" name="図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09" y="1142744"/>
            <a:ext cx="8744956"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7045659" y="6492875"/>
            <a:ext cx="2057400" cy="365125"/>
          </a:xfrm>
        </p:spPr>
        <p:txBody>
          <a:bodyPr/>
          <a:lstStyle/>
          <a:p>
            <a:fld id="{138CA411-231B-42B9-AF63-97A64194AA60}" type="slidenum">
              <a:rPr lang="ja-JP" altLang="en-US" smtClean="0"/>
              <a:pPr/>
              <a:t>45</a:t>
            </a:fld>
            <a:endParaRPr lang="ja-JP" altLang="en-US" dirty="0"/>
          </a:p>
        </p:txBody>
      </p:sp>
    </p:spTree>
    <p:extLst>
      <p:ext uri="{BB962C8B-B14F-4D97-AF65-F5344CB8AC3E}">
        <p14:creationId xmlns:p14="http://schemas.microsoft.com/office/powerpoint/2010/main" val="672950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281956" y="3928984"/>
            <a:ext cx="8839966" cy="2908044"/>
          </a:xfrm>
          <a:prstGeom prst="rect">
            <a:avLst/>
          </a:prstGeom>
        </p:spPr>
      </p:pic>
      <p:pic>
        <p:nvPicPr>
          <p:cNvPr id="3" name="図 2"/>
          <p:cNvPicPr>
            <a:picLocks noChangeAspect="1"/>
          </p:cNvPicPr>
          <p:nvPr/>
        </p:nvPicPr>
        <p:blipFill>
          <a:blip r:embed="rId4"/>
          <a:stretch>
            <a:fillRect/>
          </a:stretch>
        </p:blipFill>
        <p:spPr>
          <a:xfrm>
            <a:off x="328831" y="1867531"/>
            <a:ext cx="8657070" cy="2097206"/>
          </a:xfrm>
          <a:prstGeom prst="rect">
            <a:avLst/>
          </a:prstGeom>
        </p:spPr>
      </p:pic>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065978" y="302662"/>
            <a:ext cx="5793267"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１</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２</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待機児童対策</a:t>
            </a:r>
            <a:r>
              <a:rPr lang="en-US" altLang="ja-JP" sz="1846" b="1" dirty="0" smtClean="0">
                <a:latin typeface="Meiryo UI" panose="020B0604030504040204" pitchFamily="50" charset="-128"/>
                <a:ea typeface="Meiryo UI" panose="020B0604030504040204" pitchFamily="50" charset="-128"/>
              </a:rPr>
              <a:t>(</a:t>
            </a:r>
            <a:r>
              <a:rPr lang="ja-JP" altLang="en-US" sz="1846" b="1" dirty="0" smtClean="0">
                <a:latin typeface="Meiryo UI" panose="020B0604030504040204" pitchFamily="50" charset="-128"/>
                <a:ea typeface="Meiryo UI" panose="020B0604030504040204" pitchFamily="50" charset="-128"/>
              </a:rPr>
              <a:t>大阪市</a:t>
            </a:r>
            <a:r>
              <a:rPr lang="en-US" altLang="ja-JP" sz="1846" b="1" dirty="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54" name="正方形/長方形 53"/>
          <p:cNvSpPr/>
          <p:nvPr/>
        </p:nvSpPr>
        <p:spPr>
          <a:xfrm>
            <a:off x="284756" y="714301"/>
            <a:ext cx="8834366" cy="1169551"/>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＜改革の結果＞</a:t>
            </a:r>
            <a:endParaRPr lang="en-US" altLang="ja-JP" sz="1400" b="1"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smtClean="0">
                <a:solidFill>
                  <a:srgbClr val="000000"/>
                </a:solidFill>
                <a:latin typeface="Meiryo UI" panose="020B0604030504040204" pitchFamily="50" charset="-128"/>
                <a:ea typeface="Meiryo UI" panose="020B0604030504040204" pitchFamily="50" charset="-128"/>
              </a:rPr>
              <a:t>○待機児童解消に向けた特別対策により、待機児童数は近年低い値で推移しており、</a:t>
            </a:r>
            <a:r>
              <a:rPr lang="en-US" altLang="ja-JP" sz="1400" b="1" dirty="0">
                <a:latin typeface="Meiryo UI" panose="020B0604030504040204" pitchFamily="50" charset="-128"/>
                <a:ea typeface="Meiryo UI" panose="020B0604030504040204" pitchFamily="50" charset="-128"/>
              </a:rPr>
              <a:t>2018</a:t>
            </a:r>
            <a:r>
              <a:rPr lang="ja-JP" altLang="en-US" sz="1400" b="1" dirty="0">
                <a:latin typeface="Meiryo UI" panose="020B0604030504040204" pitchFamily="50" charset="-128"/>
                <a:ea typeface="Meiryo UI" panose="020B0604030504040204" pitchFamily="50" charset="-128"/>
              </a:rPr>
              <a:t>年度は</a:t>
            </a:r>
            <a:r>
              <a:rPr lang="en-US" altLang="ja-JP" sz="1400" b="1" dirty="0" smtClean="0">
                <a:latin typeface="Meiryo UI" panose="020B0604030504040204" pitchFamily="50" charset="-128"/>
                <a:ea typeface="Meiryo UI" panose="020B0604030504040204" pitchFamily="50" charset="-128"/>
              </a:rPr>
              <a:t>65</a:t>
            </a:r>
            <a:r>
              <a:rPr lang="ja-JP" altLang="en-US" sz="1400" b="1" dirty="0" smtClean="0">
                <a:latin typeface="Meiryo UI" panose="020B0604030504040204" pitchFamily="50" charset="-128"/>
                <a:ea typeface="Meiryo UI" panose="020B0604030504040204" pitchFamily="50" charset="-128"/>
              </a:rPr>
              <a:t>人</a:t>
            </a:r>
            <a:r>
              <a:rPr lang="ja-JP" altLang="en-US" sz="1400" b="1" dirty="0">
                <a:latin typeface="Meiryo UI" panose="020B0604030504040204" pitchFamily="50" charset="-128"/>
                <a:ea typeface="Meiryo UI" panose="020B0604030504040204" pitchFamily="50" charset="-128"/>
              </a:rPr>
              <a:t>と</a:t>
            </a:r>
            <a:r>
              <a:rPr lang="en-US" altLang="ja-JP" sz="1400" b="1" dirty="0">
                <a:latin typeface="Meiryo UI" panose="020B0604030504040204" pitchFamily="50" charset="-128"/>
                <a:ea typeface="Meiryo UI" panose="020B0604030504040204" pitchFamily="50" charset="-128"/>
              </a:rPr>
              <a:t>1987</a:t>
            </a:r>
            <a:r>
              <a:rPr lang="ja-JP" altLang="en-US" sz="1400" b="1" dirty="0">
                <a:latin typeface="Meiryo UI" panose="020B0604030504040204" pitchFamily="50" charset="-128"/>
                <a:ea typeface="Meiryo UI" panose="020B0604030504040204" pitchFamily="50" charset="-128"/>
              </a:rPr>
              <a:t>年以　</a:t>
            </a:r>
            <a:endParaRPr lang="en-US" altLang="ja-JP" sz="1400" b="1" dirty="0">
              <a:latin typeface="Meiryo UI" panose="020B0604030504040204" pitchFamily="50" charset="-128"/>
              <a:ea typeface="Meiryo UI" panose="020B0604030504040204" pitchFamily="50" charset="-128"/>
            </a:endParaRPr>
          </a:p>
          <a:p>
            <a:pPr marR="2360"/>
            <a:r>
              <a:rPr lang="ja-JP" altLang="en-US" sz="1400" b="1" dirty="0">
                <a:latin typeface="Meiryo UI" panose="020B0604030504040204" pitchFamily="50" charset="-128"/>
                <a:ea typeface="Meiryo UI" panose="020B0604030504040204" pitchFamily="50" charset="-128"/>
              </a:rPr>
              <a:t> 　降最も少なくなった。</a:t>
            </a:r>
            <a:endParaRPr lang="en-US" altLang="ja-JP" sz="1400" b="1" dirty="0">
              <a:latin typeface="Meiryo UI" panose="020B0604030504040204" pitchFamily="50" charset="-128"/>
              <a:ea typeface="Meiryo UI" panose="020B0604030504040204" pitchFamily="50" charset="-128"/>
            </a:endParaRPr>
          </a:p>
          <a:p>
            <a:pPr marR="2360"/>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待機児童数</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申込者数に対する割合</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の政令市比較</a:t>
            </a:r>
            <a:r>
              <a:rPr lang="ja-JP" altLang="en-US" sz="1400" dirty="0" smtClean="0">
                <a:solidFill>
                  <a:srgbClr val="000000"/>
                </a:solidFill>
                <a:latin typeface="Meiryo UI" panose="020B0604030504040204" pitchFamily="50" charset="-128"/>
                <a:ea typeface="Meiryo UI" panose="020B0604030504040204" pitchFamily="50" charset="-128"/>
              </a:rPr>
              <a:t>でも、</a:t>
            </a:r>
            <a:r>
              <a:rPr lang="en-US" altLang="ja-JP" sz="1400" dirty="0" smtClean="0">
                <a:solidFill>
                  <a:srgbClr val="000000"/>
                </a:solidFill>
                <a:latin typeface="Meiryo UI" panose="020B0604030504040204" pitchFamily="50" charset="-128"/>
                <a:ea typeface="Meiryo UI" panose="020B0604030504040204" pitchFamily="50" charset="-128"/>
              </a:rPr>
              <a:t>2015</a:t>
            </a:r>
            <a:r>
              <a:rPr lang="ja-JP" altLang="en-US" sz="1400" dirty="0" smtClean="0">
                <a:solidFill>
                  <a:srgbClr val="000000"/>
                </a:solidFill>
                <a:latin typeface="Meiryo UI" panose="020B0604030504040204" pitchFamily="50" charset="-128"/>
                <a:ea typeface="Meiryo UI" panose="020B0604030504040204" pitchFamily="50" charset="-128"/>
              </a:rPr>
              <a:t>年</a:t>
            </a:r>
            <a:r>
              <a:rPr lang="en-US" altLang="ja-JP" sz="1400" dirty="0" smtClean="0">
                <a:solidFill>
                  <a:srgbClr val="000000"/>
                </a:solidFill>
                <a:latin typeface="Meiryo UI" panose="020B0604030504040204" pitchFamily="50" charset="-128"/>
                <a:ea typeface="Meiryo UI" panose="020B0604030504040204" pitchFamily="50" charset="-128"/>
              </a:rPr>
              <a:t>4</a:t>
            </a:r>
            <a:r>
              <a:rPr lang="ja-JP" altLang="en-US" sz="1400" dirty="0" smtClean="0">
                <a:solidFill>
                  <a:srgbClr val="000000"/>
                </a:solidFill>
                <a:latin typeface="Meiryo UI" panose="020B0604030504040204" pitchFamily="50" charset="-128"/>
                <a:ea typeface="Meiryo UI" panose="020B0604030504040204" pitchFamily="50" charset="-128"/>
              </a:rPr>
              <a:t>月はワースト</a:t>
            </a:r>
            <a:r>
              <a:rPr lang="en-US" altLang="ja-JP" sz="1400" dirty="0" smtClean="0">
                <a:solidFill>
                  <a:srgbClr val="000000"/>
                </a:solidFill>
                <a:latin typeface="Meiryo UI" panose="020B0604030504040204" pitchFamily="50" charset="-128"/>
                <a:ea typeface="Meiryo UI" panose="020B0604030504040204" pitchFamily="50" charset="-128"/>
              </a:rPr>
              <a:t>7</a:t>
            </a:r>
            <a:r>
              <a:rPr lang="ja-JP" altLang="en-US" sz="1400" dirty="0" smtClean="0">
                <a:solidFill>
                  <a:srgbClr val="000000"/>
                </a:solidFill>
                <a:latin typeface="Meiryo UI" panose="020B0604030504040204" pitchFamily="50" charset="-128"/>
                <a:ea typeface="Meiryo UI" panose="020B0604030504040204" pitchFamily="50" charset="-128"/>
              </a:rPr>
              <a:t>位であったが、</a:t>
            </a:r>
            <a:r>
              <a:rPr lang="en-US" altLang="ja-JP" sz="1400" dirty="0" smtClean="0">
                <a:solidFill>
                  <a:srgbClr val="000000"/>
                </a:solidFill>
                <a:latin typeface="Meiryo UI" panose="020B0604030504040204" pitchFamily="50" charset="-128"/>
                <a:ea typeface="Meiryo UI" panose="020B0604030504040204" pitchFamily="50" charset="-128"/>
              </a:rPr>
              <a:t>2018</a:t>
            </a:r>
            <a:r>
              <a:rPr lang="ja-JP" altLang="en-US" sz="1400" dirty="0" smtClean="0">
                <a:solidFill>
                  <a:srgbClr val="000000"/>
                </a:solidFill>
                <a:latin typeface="Meiryo UI" panose="020B0604030504040204" pitchFamily="50" charset="-128"/>
                <a:ea typeface="Meiryo UI" panose="020B0604030504040204" pitchFamily="50" charset="-128"/>
              </a:rPr>
              <a:t>年</a:t>
            </a:r>
            <a:r>
              <a:rPr lang="en-US" altLang="ja-JP" sz="1400" dirty="0" smtClean="0">
                <a:solidFill>
                  <a:srgbClr val="000000"/>
                </a:solidFill>
                <a:latin typeface="Meiryo UI" panose="020B0604030504040204" pitchFamily="50" charset="-128"/>
                <a:ea typeface="Meiryo UI" panose="020B0604030504040204" pitchFamily="50" charset="-128"/>
              </a:rPr>
              <a:t>4</a:t>
            </a:r>
            <a:r>
              <a:rPr lang="ja-JP" altLang="en-US" sz="1400" dirty="0" smtClean="0">
                <a:solidFill>
                  <a:srgbClr val="000000"/>
                </a:solidFill>
                <a:latin typeface="Meiryo UI" panose="020B0604030504040204" pitchFamily="50" charset="-128"/>
                <a:ea typeface="Meiryo UI" panose="020B0604030504040204" pitchFamily="50" charset="-128"/>
              </a:rPr>
              <a:t>月はワース</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ト</a:t>
            </a:r>
            <a:r>
              <a:rPr lang="en-US" altLang="ja-JP" sz="1400" dirty="0" smtClean="0">
                <a:solidFill>
                  <a:srgbClr val="000000"/>
                </a:solidFill>
                <a:latin typeface="Meiryo UI" panose="020B0604030504040204" pitchFamily="50" charset="-128"/>
                <a:ea typeface="Meiryo UI" panose="020B0604030504040204" pitchFamily="50" charset="-128"/>
              </a:rPr>
              <a:t>9</a:t>
            </a:r>
            <a:r>
              <a:rPr lang="ja-JP" altLang="en-US" sz="1400" dirty="0" smtClean="0">
                <a:solidFill>
                  <a:srgbClr val="000000"/>
                </a:solidFill>
                <a:latin typeface="Meiryo UI" panose="020B0604030504040204" pitchFamily="50" charset="-128"/>
                <a:ea typeface="Meiryo UI" panose="020B0604030504040204" pitchFamily="50" charset="-128"/>
              </a:rPr>
              <a:t>位まで</a:t>
            </a:r>
            <a:r>
              <a:rPr lang="ja-JP" altLang="en-US" sz="1400" b="1" dirty="0" smtClean="0">
                <a:solidFill>
                  <a:srgbClr val="000000"/>
                </a:solidFill>
                <a:latin typeface="Meiryo UI" panose="020B0604030504040204" pitchFamily="50" charset="-128"/>
                <a:ea typeface="Meiryo UI" panose="020B0604030504040204" pitchFamily="50" charset="-128"/>
              </a:rPr>
              <a:t>改善している</a:t>
            </a:r>
            <a:r>
              <a:rPr lang="ja-JP" altLang="en-US" sz="1400" dirty="0" smtClean="0">
                <a:solidFill>
                  <a:srgbClr val="000000"/>
                </a:solidFill>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26" name="Rectangle 28"/>
          <p:cNvSpPr>
            <a:spLocks noChangeArrowheads="1"/>
          </p:cNvSpPr>
          <p:nvPr/>
        </p:nvSpPr>
        <p:spPr bwMode="auto">
          <a:xfrm>
            <a:off x="467814" y="1817116"/>
            <a:ext cx="568166" cy="263275"/>
          </a:xfrm>
          <a:prstGeom prst="rect">
            <a:avLst/>
          </a:prstGeom>
          <a:noFill/>
          <a:ln w="0">
            <a:noFill/>
            <a:miter lim="800000"/>
            <a:headEnd/>
            <a:tailEnd/>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79" name="テキスト ボックス 9"/>
          <p:cNvSpPr txBox="1"/>
          <p:nvPr/>
        </p:nvSpPr>
        <p:spPr>
          <a:xfrm>
            <a:off x="920421" y="1902275"/>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100" dirty="0"/>
              <a:t>744</a:t>
            </a:r>
            <a:endParaRPr kumimoji="1" lang="ja-JP" altLang="en-US" sz="1100" dirty="0"/>
          </a:p>
        </p:txBody>
      </p:sp>
      <p:sp>
        <p:nvSpPr>
          <p:cNvPr id="80" name="テキスト ボックス 10"/>
          <p:cNvSpPr txBox="1"/>
          <p:nvPr/>
        </p:nvSpPr>
        <p:spPr>
          <a:xfrm>
            <a:off x="1588976" y="1987257"/>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100" dirty="0"/>
              <a:t>696</a:t>
            </a:r>
            <a:endParaRPr kumimoji="1" lang="ja-JP" altLang="en-US" sz="1100" dirty="0"/>
          </a:p>
        </p:txBody>
      </p:sp>
      <p:sp>
        <p:nvSpPr>
          <p:cNvPr id="81" name="テキスト ボックス 10"/>
          <p:cNvSpPr txBox="1"/>
          <p:nvPr/>
        </p:nvSpPr>
        <p:spPr>
          <a:xfrm>
            <a:off x="2341134" y="2113693"/>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100" dirty="0" smtClean="0"/>
              <a:t>608</a:t>
            </a:r>
            <a:endParaRPr kumimoji="1" lang="ja-JP" altLang="en-US" sz="1100" dirty="0"/>
          </a:p>
        </p:txBody>
      </p:sp>
      <p:sp>
        <p:nvSpPr>
          <p:cNvPr id="82" name="テキスト ボックス 10"/>
          <p:cNvSpPr txBox="1"/>
          <p:nvPr/>
        </p:nvSpPr>
        <p:spPr>
          <a:xfrm>
            <a:off x="2666830" y="3145239"/>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205</a:t>
            </a:r>
            <a:endParaRPr kumimoji="1" lang="ja-JP" altLang="en-US" sz="1100" dirty="0"/>
          </a:p>
        </p:txBody>
      </p:sp>
      <p:sp>
        <p:nvSpPr>
          <p:cNvPr id="83" name="テキスト ボックス 10"/>
          <p:cNvSpPr txBox="1"/>
          <p:nvPr/>
        </p:nvSpPr>
        <p:spPr>
          <a:xfrm>
            <a:off x="3422564" y="2606924"/>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396</a:t>
            </a:r>
            <a:endParaRPr kumimoji="1" lang="ja-JP" altLang="en-US" sz="1100" dirty="0"/>
          </a:p>
        </p:txBody>
      </p:sp>
      <p:sp>
        <p:nvSpPr>
          <p:cNvPr id="84" name="テキスト ボックス 10"/>
          <p:cNvSpPr txBox="1"/>
          <p:nvPr/>
        </p:nvSpPr>
        <p:spPr>
          <a:xfrm>
            <a:off x="4258218" y="2034555"/>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100" dirty="0" smtClean="0"/>
              <a:t>644</a:t>
            </a:r>
            <a:endParaRPr kumimoji="1" lang="ja-JP" altLang="en-US" sz="1100" dirty="0"/>
          </a:p>
        </p:txBody>
      </p:sp>
      <p:sp>
        <p:nvSpPr>
          <p:cNvPr id="85" name="テキスト ボックス 10"/>
          <p:cNvSpPr txBox="1"/>
          <p:nvPr/>
        </p:nvSpPr>
        <p:spPr>
          <a:xfrm>
            <a:off x="4736450" y="3050357"/>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287</a:t>
            </a:r>
            <a:endParaRPr kumimoji="1" lang="ja-JP" altLang="en-US" sz="1100" dirty="0"/>
          </a:p>
        </p:txBody>
      </p:sp>
      <p:sp>
        <p:nvSpPr>
          <p:cNvPr id="86" name="テキスト ボックス 10"/>
          <p:cNvSpPr txBox="1"/>
          <p:nvPr/>
        </p:nvSpPr>
        <p:spPr>
          <a:xfrm>
            <a:off x="5612736" y="2966219"/>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224</a:t>
            </a:r>
            <a:endParaRPr kumimoji="1" lang="ja-JP" altLang="en-US" sz="1100" dirty="0"/>
          </a:p>
        </p:txBody>
      </p:sp>
      <p:sp>
        <p:nvSpPr>
          <p:cNvPr id="87" name="テキスト ボックス 10"/>
          <p:cNvSpPr txBox="1"/>
          <p:nvPr/>
        </p:nvSpPr>
        <p:spPr>
          <a:xfrm>
            <a:off x="6289448" y="3250110"/>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217</a:t>
            </a:r>
            <a:endParaRPr kumimoji="1" lang="ja-JP" altLang="en-US" sz="1100" dirty="0"/>
          </a:p>
        </p:txBody>
      </p:sp>
      <p:sp>
        <p:nvSpPr>
          <p:cNvPr id="88" name="テキスト ボックス 10"/>
          <p:cNvSpPr txBox="1"/>
          <p:nvPr/>
        </p:nvSpPr>
        <p:spPr>
          <a:xfrm>
            <a:off x="6904524" y="2828222"/>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273</a:t>
            </a:r>
            <a:endParaRPr kumimoji="1" lang="ja-JP" altLang="en-US" sz="1100" dirty="0"/>
          </a:p>
        </p:txBody>
      </p:sp>
      <p:sp>
        <p:nvSpPr>
          <p:cNvPr id="89" name="テキスト ボックス 10"/>
          <p:cNvSpPr txBox="1"/>
          <p:nvPr/>
        </p:nvSpPr>
        <p:spPr>
          <a:xfrm>
            <a:off x="7691274" y="2719354"/>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325</a:t>
            </a:r>
            <a:endParaRPr kumimoji="1" lang="ja-JP" altLang="en-US" sz="1100" dirty="0"/>
          </a:p>
        </p:txBody>
      </p:sp>
      <p:sp>
        <p:nvSpPr>
          <p:cNvPr id="90" name="テキスト ボックス 10"/>
          <p:cNvSpPr txBox="1"/>
          <p:nvPr/>
        </p:nvSpPr>
        <p:spPr>
          <a:xfrm>
            <a:off x="8386664" y="3294095"/>
            <a:ext cx="399148"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100" dirty="0" smtClean="0"/>
              <a:t>65</a:t>
            </a:r>
            <a:endParaRPr kumimoji="1" lang="ja-JP" altLang="en-US" sz="1100" dirty="0"/>
          </a:p>
        </p:txBody>
      </p:sp>
      <p:sp>
        <p:nvSpPr>
          <p:cNvPr id="5" name="角丸四角形 4"/>
          <p:cNvSpPr/>
          <p:nvPr/>
        </p:nvSpPr>
        <p:spPr>
          <a:xfrm>
            <a:off x="4110043" y="6207874"/>
            <a:ext cx="210622" cy="384842"/>
          </a:xfrm>
          <a:prstGeom prst="roundRect">
            <a:avLst/>
          </a:prstGeom>
          <a:noFill/>
          <a:ln w="190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線吹き出し 1 3"/>
          <p:cNvSpPr/>
          <p:nvPr/>
        </p:nvSpPr>
        <p:spPr>
          <a:xfrm>
            <a:off x="2897294" y="4803971"/>
            <a:ext cx="525270" cy="306324"/>
          </a:xfrm>
          <a:prstGeom prst="callout1">
            <a:avLst>
              <a:gd name="adj1" fmla="val 56064"/>
              <a:gd name="adj2" fmla="val 11977"/>
              <a:gd name="adj3" fmla="val 102550"/>
              <a:gd name="adj4" fmla="val -658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b="1" u="sng" dirty="0" smtClean="0">
                <a:solidFill>
                  <a:schemeClr val="tx1"/>
                </a:solidFill>
                <a:latin typeface="Meiryo UI" panose="020B0604030504040204" pitchFamily="50" charset="-128"/>
                <a:ea typeface="Meiryo UI" panose="020B0604030504040204" pitchFamily="50" charset="-128"/>
              </a:rPr>
              <a:t>2015</a:t>
            </a:r>
            <a:r>
              <a:rPr kumimoji="1" lang="ja-JP" altLang="en-US" sz="700" b="1" u="sng" dirty="0" smtClean="0">
                <a:solidFill>
                  <a:schemeClr val="tx1"/>
                </a:solidFill>
                <a:latin typeface="Meiryo UI" panose="020B0604030504040204" pitchFamily="50" charset="-128"/>
                <a:ea typeface="Meiryo UI" panose="020B0604030504040204" pitchFamily="50" charset="-128"/>
              </a:rPr>
              <a:t>年</a:t>
            </a:r>
            <a:endParaRPr kumimoji="1" lang="ja-JP" altLang="en-US" sz="700" b="1" u="sng" dirty="0">
              <a:solidFill>
                <a:schemeClr val="tx1"/>
              </a:solidFill>
              <a:latin typeface="Meiryo UI" panose="020B0604030504040204" pitchFamily="50" charset="-128"/>
              <a:ea typeface="Meiryo UI" panose="020B0604030504040204" pitchFamily="50" charset="-128"/>
            </a:endParaRPr>
          </a:p>
        </p:txBody>
      </p:sp>
      <p:sp>
        <p:nvSpPr>
          <p:cNvPr id="28" name="線吹き出し 1 27"/>
          <p:cNvSpPr/>
          <p:nvPr/>
        </p:nvSpPr>
        <p:spPr>
          <a:xfrm>
            <a:off x="1206099" y="4565808"/>
            <a:ext cx="525299" cy="306320"/>
          </a:xfrm>
          <a:prstGeom prst="callout1">
            <a:avLst>
              <a:gd name="adj1" fmla="val 73477"/>
              <a:gd name="adj2" fmla="val 33737"/>
              <a:gd name="adj3" fmla="val 183392"/>
              <a:gd name="adj4" fmla="val -242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700" b="1" u="sng" dirty="0" smtClean="0">
                <a:solidFill>
                  <a:schemeClr val="tx1"/>
                </a:solidFill>
                <a:latin typeface="Meiryo UI" panose="020B0604030504040204" pitchFamily="50" charset="-128"/>
                <a:ea typeface="Meiryo UI" panose="020B0604030504040204" pitchFamily="50" charset="-128"/>
              </a:rPr>
              <a:t>2018</a:t>
            </a:r>
            <a:r>
              <a:rPr kumimoji="1" lang="ja-JP" altLang="en-US" sz="700" b="1" u="sng" dirty="0" smtClean="0">
                <a:solidFill>
                  <a:schemeClr val="tx1"/>
                </a:solidFill>
                <a:latin typeface="Meiryo UI" panose="020B0604030504040204" pitchFamily="50" charset="-128"/>
                <a:ea typeface="Meiryo UI" panose="020B0604030504040204" pitchFamily="50" charset="-128"/>
              </a:rPr>
              <a:t>年</a:t>
            </a:r>
            <a:endParaRPr kumimoji="1" lang="ja-JP" altLang="en-US" sz="700" b="1" u="sng" dirty="0">
              <a:solidFill>
                <a:schemeClr val="tx1"/>
              </a:solidFill>
              <a:latin typeface="Meiryo UI" panose="020B0604030504040204" pitchFamily="50" charset="-128"/>
              <a:ea typeface="Meiryo UI" panose="020B0604030504040204" pitchFamily="50" charset="-128"/>
            </a:endParaRPr>
          </a:p>
        </p:txBody>
      </p:sp>
      <p:sp>
        <p:nvSpPr>
          <p:cNvPr id="31" name="Rectangle 28"/>
          <p:cNvSpPr>
            <a:spLocks noChangeArrowheads="1"/>
          </p:cNvSpPr>
          <p:nvPr/>
        </p:nvSpPr>
        <p:spPr bwMode="auto">
          <a:xfrm>
            <a:off x="417210" y="3838548"/>
            <a:ext cx="568166" cy="263275"/>
          </a:xfrm>
          <a:prstGeom prst="rect">
            <a:avLst/>
          </a:prstGeom>
          <a:noFill/>
          <a:ln w="0">
            <a:noFill/>
            <a:miter lim="800000"/>
            <a:headEnd/>
            <a:tailEnd/>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8"/>
          <p:cNvSpPr>
            <a:spLocks noChangeArrowheads="1"/>
          </p:cNvSpPr>
          <p:nvPr/>
        </p:nvSpPr>
        <p:spPr bwMode="auto">
          <a:xfrm>
            <a:off x="5945634" y="2141143"/>
            <a:ext cx="2591071" cy="364845"/>
          </a:xfrm>
          <a:prstGeom prst="rect">
            <a:avLst/>
          </a:prstGeom>
          <a:noFill/>
          <a:ln w="0">
            <a:noFill/>
            <a:miter lim="800000"/>
            <a:headEnd/>
            <a:tailEnd/>
          </a:ln>
        </p:spPr>
        <p:txBody>
          <a:bodyPr wrap="none" tIns="0"/>
          <a:lstStyle/>
          <a:p>
            <a:pPr algn="ctr">
              <a:lnSpc>
                <a:spcPct val="135000"/>
              </a:lnSpc>
            </a:pP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大阪市の待機児童数</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（各年</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Rectangle 28"/>
          <p:cNvSpPr>
            <a:spLocks noChangeArrowheads="1"/>
          </p:cNvSpPr>
          <p:nvPr/>
        </p:nvSpPr>
        <p:spPr bwMode="auto">
          <a:xfrm>
            <a:off x="3773810" y="4396856"/>
            <a:ext cx="2914786" cy="595505"/>
          </a:xfrm>
          <a:prstGeom prst="rect">
            <a:avLst/>
          </a:prstGeom>
          <a:noFill/>
          <a:ln w="0">
            <a:noFill/>
            <a:miter lim="800000"/>
            <a:headEnd/>
            <a:tailEnd/>
          </a:ln>
        </p:spPr>
        <p:txBody>
          <a:bodyPr wrap="none" tIns="0"/>
          <a:lstStyle/>
          <a:p>
            <a:pPr algn="ct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待機児童数</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申込者数に対する割合</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（政令市比較／</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smtClean="0">
                <a:latin typeface="Meiryo UI" panose="020B0604030504040204" pitchFamily="50" charset="-128"/>
                <a:ea typeface="Meiryo UI" panose="020B0604030504040204" pitchFamily="50" charset="-128"/>
              </a:rPr>
              <a:t>　　　　　</a:t>
            </a:r>
            <a:r>
              <a:rPr lang="en-US" altLang="ja-JP" sz="800" b="1" u="sng" dirty="0" smtClean="0">
                <a:latin typeface="Meiryo UI" panose="020B0604030504040204" pitchFamily="50" charset="-128"/>
                <a:ea typeface="Meiryo UI" panose="020B0604030504040204" pitchFamily="50" charset="-128"/>
              </a:rPr>
              <a:t>※</a:t>
            </a:r>
            <a:r>
              <a:rPr lang="ja-JP" altLang="en-US" sz="800" b="1" u="sng" dirty="0">
                <a:latin typeface="Meiryo UI" panose="020B0604030504040204" pitchFamily="50" charset="-128"/>
                <a:ea typeface="Meiryo UI" panose="020B0604030504040204" pitchFamily="50" charset="-128"/>
              </a:rPr>
              <a:t>　</a:t>
            </a:r>
            <a:r>
              <a:rPr lang="en-US" altLang="ja-JP" sz="800" b="1" u="sng" dirty="0">
                <a:latin typeface="Meiryo UI" panose="020B0604030504040204" pitchFamily="50" charset="-128"/>
                <a:ea typeface="Meiryo UI" panose="020B0604030504040204" pitchFamily="50" charset="-128"/>
              </a:rPr>
              <a:t>2018</a:t>
            </a:r>
            <a:r>
              <a:rPr lang="ja-JP" altLang="en-US" sz="800" b="1" u="sng" dirty="0">
                <a:latin typeface="Meiryo UI" panose="020B0604030504040204" pitchFamily="50" charset="-128"/>
                <a:ea typeface="Meiryo UI" panose="020B0604030504040204" pitchFamily="50" charset="-128"/>
              </a:rPr>
              <a:t>年</a:t>
            </a:r>
            <a:r>
              <a:rPr lang="en-US" altLang="ja-JP" sz="800" b="1" u="sng" dirty="0">
                <a:latin typeface="Meiryo UI" panose="020B0604030504040204" pitchFamily="50" charset="-128"/>
                <a:ea typeface="Meiryo UI" panose="020B0604030504040204" pitchFamily="50" charset="-128"/>
              </a:rPr>
              <a:t>4</a:t>
            </a:r>
            <a:r>
              <a:rPr lang="ja-JP" altLang="en-US" sz="800" b="1" u="sng" dirty="0">
                <a:latin typeface="Meiryo UI" panose="020B0604030504040204" pitchFamily="50" charset="-128"/>
                <a:ea typeface="Meiryo UI" panose="020B0604030504040204" pitchFamily="50" charset="-128"/>
              </a:rPr>
              <a:t>月現在</a:t>
            </a:r>
            <a:r>
              <a:rPr lang="ja-JP" altLang="en-US" sz="800" b="1" u="sng" dirty="0" smtClean="0">
                <a:latin typeface="Meiryo UI" panose="020B0604030504040204" pitchFamily="50" charset="-128"/>
                <a:ea typeface="Meiryo UI" panose="020B0604030504040204" pitchFamily="50" charset="-128"/>
              </a:rPr>
              <a:t>の割合が高い政令</a:t>
            </a:r>
            <a:r>
              <a:rPr lang="ja-JP" altLang="en-US" sz="800" b="1" u="sng" dirty="0">
                <a:latin typeface="Meiryo UI" panose="020B0604030504040204" pitchFamily="50" charset="-128"/>
                <a:ea typeface="Meiryo UI" panose="020B0604030504040204" pitchFamily="50" charset="-128"/>
              </a:rPr>
              <a:t>市の</a:t>
            </a:r>
            <a:r>
              <a:rPr lang="ja-JP" altLang="en-US" sz="800" b="1" u="sng" dirty="0" smtClean="0">
                <a:latin typeface="Meiryo UI" panose="020B0604030504040204" pitchFamily="50" charset="-128"/>
                <a:ea typeface="Meiryo UI" panose="020B0604030504040204" pitchFamily="50" charset="-128"/>
              </a:rPr>
              <a:t>順</a:t>
            </a:r>
            <a:endParaRPr lang="en-US" altLang="ja-JP" sz="800" b="1" u="sng"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46</a:t>
            </a:fld>
            <a:endParaRPr lang="ja-JP" altLang="en-US"/>
          </a:p>
        </p:txBody>
      </p:sp>
    </p:spTree>
    <p:extLst>
      <p:ext uri="{BB962C8B-B14F-4D97-AF65-F5344CB8AC3E}">
        <p14:creationId xmlns:p14="http://schemas.microsoft.com/office/powerpoint/2010/main" val="1474481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991079" y="302662"/>
            <a:ext cx="5868167" cy="33863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１</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２</a:t>
            </a:r>
            <a:r>
              <a:rPr lang="en-US" altLang="ja-JP" sz="1662" dirty="0" smtClean="0">
                <a:latin typeface="Meiryo UI" panose="020B0604030504040204" pitchFamily="50" charset="-128"/>
                <a:ea typeface="Meiryo UI" panose="020B0604030504040204" pitchFamily="50" charset="-128"/>
              </a:rPr>
              <a:t>)</a:t>
            </a:r>
            <a:r>
              <a:rPr lang="ja-JP" altLang="en-US" sz="1662" dirty="0" smtClean="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待機児童対策</a:t>
            </a:r>
            <a:r>
              <a:rPr lang="en-US" altLang="ja-JP" sz="1846" b="1" dirty="0" smtClean="0">
                <a:latin typeface="Meiryo UI" panose="020B0604030504040204" pitchFamily="50" charset="-128"/>
                <a:ea typeface="Meiryo UI" panose="020B0604030504040204" pitchFamily="50" charset="-128"/>
              </a:rPr>
              <a:t>(</a:t>
            </a:r>
            <a:r>
              <a:rPr lang="ja-JP" altLang="en-US" sz="1846" b="1" dirty="0" smtClean="0">
                <a:latin typeface="Meiryo UI" panose="020B0604030504040204" pitchFamily="50" charset="-128"/>
                <a:ea typeface="Meiryo UI" panose="020B0604030504040204" pitchFamily="50" charset="-128"/>
              </a:rPr>
              <a:t>大阪市</a:t>
            </a:r>
            <a:r>
              <a:rPr lang="en-US" altLang="ja-JP" sz="1846" b="1" dirty="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32" name="Rectangle 28"/>
          <p:cNvSpPr>
            <a:spLocks noChangeArrowheads="1"/>
          </p:cNvSpPr>
          <p:nvPr/>
        </p:nvSpPr>
        <p:spPr bwMode="auto">
          <a:xfrm>
            <a:off x="3723516" y="1563983"/>
            <a:ext cx="1137419" cy="227813"/>
          </a:xfrm>
          <a:prstGeom prst="rect">
            <a:avLst/>
          </a:prstGeom>
          <a:noFill/>
          <a:ln w="0">
            <a:noFill/>
            <a:miter lim="800000"/>
            <a:headEnd/>
            <a:tailEnd/>
          </a:ln>
        </p:spPr>
        <p:txBody>
          <a:bodyPr wrap="none" tIns="0"/>
          <a:lstStyle/>
          <a:p>
            <a:pPr>
              <a:lnSpc>
                <a:spcPct val="135000"/>
              </a:lnSpc>
            </a:pP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保育所等入所枠拡大</a:t>
            </a:r>
            <a:endParaRPr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28"/>
          <p:cNvSpPr>
            <a:spLocks noChangeArrowheads="1"/>
          </p:cNvSpPr>
          <p:nvPr/>
        </p:nvSpPr>
        <p:spPr bwMode="auto">
          <a:xfrm>
            <a:off x="4773295" y="2880621"/>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1,893</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Rectangle 28"/>
          <p:cNvSpPr>
            <a:spLocks noChangeArrowheads="1"/>
          </p:cNvSpPr>
          <p:nvPr/>
        </p:nvSpPr>
        <p:spPr bwMode="auto">
          <a:xfrm>
            <a:off x="5332598" y="2821739"/>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2,068</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Rectangle 28"/>
          <p:cNvSpPr>
            <a:spLocks noChangeArrowheads="1"/>
          </p:cNvSpPr>
          <p:nvPr/>
        </p:nvSpPr>
        <p:spPr bwMode="auto">
          <a:xfrm>
            <a:off x="5932818" y="2884293"/>
            <a:ext cx="465677" cy="203778"/>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284756" y="714301"/>
            <a:ext cx="8703313" cy="954107"/>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＜改革の結果＞</a:t>
            </a:r>
            <a:endParaRPr lang="en-US" altLang="ja-JP" sz="1400" b="1"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smtClean="0">
                <a:solidFill>
                  <a:srgbClr val="000000"/>
                </a:solidFill>
                <a:latin typeface="Meiryo UI" panose="020B0604030504040204" pitchFamily="50" charset="-128"/>
                <a:ea typeface="Meiryo UI" panose="020B0604030504040204" pitchFamily="50" charset="-128"/>
              </a:rPr>
              <a:t>○保育所</a:t>
            </a:r>
            <a:r>
              <a:rPr lang="ja-JP" altLang="en-US" sz="1400" dirty="0" smtClean="0">
                <a:latin typeface="Meiryo UI" panose="020B0604030504040204" pitchFamily="50" charset="-128"/>
                <a:ea typeface="Meiryo UI" panose="020B0604030504040204" pitchFamily="50" charset="-128"/>
              </a:rPr>
              <a:t>等</a:t>
            </a:r>
            <a:r>
              <a:rPr lang="ja-JP" altLang="en-US" sz="1400" dirty="0" smtClean="0">
                <a:solidFill>
                  <a:srgbClr val="000000"/>
                </a:solidFill>
                <a:latin typeface="Meiryo UI" panose="020B0604030504040204" pitchFamily="50" charset="-128"/>
                <a:ea typeface="Meiryo UI" panose="020B0604030504040204" pitchFamily="50" charset="-128"/>
              </a:rPr>
              <a:t>整備補助の拡充などにより保育所等入所枠を毎年</a:t>
            </a:r>
            <a:r>
              <a:rPr lang="ja-JP" altLang="en-US" sz="1400" dirty="0">
                <a:solidFill>
                  <a:srgbClr val="000000"/>
                </a:solidFill>
                <a:latin typeface="Meiryo UI" panose="020B0604030504040204" pitchFamily="50" charset="-128"/>
                <a:ea typeface="Meiryo UI" panose="020B0604030504040204" pitchFamily="50" charset="-128"/>
              </a:rPr>
              <a:t>増やし</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利用</a:t>
            </a:r>
            <a:r>
              <a:rPr lang="ja-JP" altLang="en-US" sz="1400" b="1" dirty="0">
                <a:solidFill>
                  <a:srgbClr val="000000"/>
                </a:solidFill>
                <a:latin typeface="Meiryo UI" panose="020B0604030504040204" pitchFamily="50" charset="-128"/>
                <a:ea typeface="Meiryo UI" panose="020B0604030504040204" pitchFamily="50" charset="-128"/>
              </a:rPr>
              <a:t>児童数は</a:t>
            </a:r>
            <a:r>
              <a:rPr lang="en-US" altLang="ja-JP" sz="1400" dirty="0">
                <a:solidFill>
                  <a:srgbClr val="000000"/>
                </a:solidFill>
                <a:latin typeface="Meiryo UI" panose="020B0604030504040204" pitchFamily="50" charset="-128"/>
                <a:ea typeface="Meiryo UI" panose="020B0604030504040204" pitchFamily="50" charset="-128"/>
              </a:rPr>
              <a:t>2017</a:t>
            </a:r>
            <a:r>
              <a:rPr lang="ja-JP" altLang="en-US" sz="1400" dirty="0">
                <a:solidFill>
                  <a:srgbClr val="000000"/>
                </a:solidFill>
                <a:latin typeface="Meiryo UI" panose="020B0604030504040204" pitchFamily="50" charset="-128"/>
                <a:ea typeface="Meiryo UI" panose="020B0604030504040204" pitchFamily="50" charset="-128"/>
              </a:rPr>
              <a:t>年度</a:t>
            </a:r>
            <a:r>
              <a:rPr lang="en-US" altLang="ja-JP" sz="1400" b="1" dirty="0" smtClean="0">
                <a:solidFill>
                  <a:srgbClr val="000000"/>
                </a:solidFill>
                <a:latin typeface="Meiryo UI" panose="020B0604030504040204" pitchFamily="50" charset="-128"/>
                <a:ea typeface="Meiryo UI" panose="020B0604030504040204" pitchFamily="50" charset="-128"/>
              </a:rPr>
              <a:t>50,000</a:t>
            </a:r>
            <a:r>
              <a:rPr lang="ja-JP" altLang="en-US" sz="1400" b="1" dirty="0" smtClean="0">
                <a:solidFill>
                  <a:srgbClr val="000000"/>
                </a:solidFill>
                <a:latin typeface="Meiryo UI" panose="020B0604030504040204" pitchFamily="50" charset="-128"/>
                <a:ea typeface="Meiryo UI" panose="020B0604030504040204" pitchFamily="50" charset="-128"/>
              </a:rPr>
              <a:t>人を超えた。</a:t>
            </a:r>
            <a:endParaRPr lang="en-US" altLang="ja-JP" sz="1400" b="1"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smtClean="0">
                <a:latin typeface="Meiryo UI" panose="020B0604030504040204" pitchFamily="50" charset="-128"/>
                <a:ea typeface="Meiryo UI" panose="020B0604030504040204" pitchFamily="50" charset="-128"/>
              </a:rPr>
              <a:t>○全国的</a:t>
            </a:r>
            <a:r>
              <a:rPr lang="ja-JP" altLang="en-US" sz="1400" dirty="0">
                <a:latin typeface="Meiryo UI" panose="020B0604030504040204" pitchFamily="50" charset="-128"/>
                <a:ea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rPr>
              <a:t>保育士不足の中、</a:t>
            </a:r>
            <a:r>
              <a:rPr lang="ja-JP" altLang="en-US" sz="1400" b="1" dirty="0" smtClean="0">
                <a:latin typeface="Meiryo UI" panose="020B0604030504040204" pitchFamily="50" charset="-128"/>
                <a:ea typeface="Meiryo UI" panose="020B0604030504040204" pitchFamily="50" charset="-128"/>
              </a:rPr>
              <a:t>保育士・保育所等支援センターを通じて就職した保育士数は、毎年</a:t>
            </a:r>
            <a:r>
              <a:rPr lang="en-US" altLang="ja-JP" sz="1400" b="1" dirty="0" smtClean="0">
                <a:latin typeface="Meiryo UI" panose="020B0604030504040204" pitchFamily="50" charset="-128"/>
                <a:ea typeface="Meiryo UI" panose="020B0604030504040204" pitchFamily="50" charset="-128"/>
              </a:rPr>
              <a:t>100</a:t>
            </a:r>
            <a:r>
              <a:rPr lang="ja-JP" altLang="en-US" sz="1400" b="1" dirty="0" smtClean="0">
                <a:latin typeface="Meiryo UI" panose="020B0604030504040204" pitchFamily="50" charset="-128"/>
                <a:ea typeface="Meiryo UI" panose="020B0604030504040204" pitchFamily="50" charset="-128"/>
              </a:rPr>
              <a:t>人以上</a:t>
            </a:r>
            <a:r>
              <a:rPr lang="ja-JP" altLang="en-US" sz="1400" dirty="0" smtClean="0">
                <a:latin typeface="Meiryo UI" panose="020B0604030504040204" pitchFamily="50" charset="-128"/>
                <a:ea typeface="Meiryo UI" panose="020B0604030504040204" pitchFamily="50" charset="-128"/>
              </a:rPr>
              <a:t>に達し</a:t>
            </a:r>
            <a:endParaRPr lang="en-US" altLang="ja-JP" sz="1400" dirty="0" smtClean="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ている。</a:t>
            </a:r>
            <a:endParaRPr lang="en-US" altLang="ja-JP" sz="1400" dirty="0" smtClean="0">
              <a:latin typeface="Meiryo UI" panose="020B0604030504040204" pitchFamily="50" charset="-128"/>
              <a:ea typeface="Meiryo UI" panose="020B0604030504040204" pitchFamily="50" charset="-128"/>
            </a:endParaRPr>
          </a:p>
        </p:txBody>
      </p:sp>
      <p:sp>
        <p:nvSpPr>
          <p:cNvPr id="43" name="Rectangle 28"/>
          <p:cNvSpPr>
            <a:spLocks noChangeArrowheads="1"/>
          </p:cNvSpPr>
          <p:nvPr/>
        </p:nvSpPr>
        <p:spPr bwMode="auto">
          <a:xfrm>
            <a:off x="7654105" y="1866868"/>
            <a:ext cx="557725" cy="42959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4,045</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20"/>
          <p:cNvSpPr txBox="1"/>
          <p:nvPr/>
        </p:nvSpPr>
        <p:spPr>
          <a:xfrm>
            <a:off x="919417" y="5661866"/>
            <a:ext cx="580608"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42,630</a:t>
            </a:r>
            <a:endParaRPr kumimoji="1" lang="ja-JP" altLang="en-US" sz="1100" dirty="0"/>
          </a:p>
        </p:txBody>
      </p:sp>
      <p:sp>
        <p:nvSpPr>
          <p:cNvPr id="46" name="テキスト ボックス 20"/>
          <p:cNvSpPr txBox="1"/>
          <p:nvPr/>
        </p:nvSpPr>
        <p:spPr>
          <a:xfrm>
            <a:off x="1390787" y="5540430"/>
            <a:ext cx="580608"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43,625</a:t>
            </a:r>
            <a:endParaRPr kumimoji="1" lang="ja-JP" altLang="en-US" sz="1100" dirty="0"/>
          </a:p>
        </p:txBody>
      </p:sp>
      <p:sp>
        <p:nvSpPr>
          <p:cNvPr id="55" name="テキスト ボックス 20"/>
          <p:cNvSpPr txBox="1"/>
          <p:nvPr/>
        </p:nvSpPr>
        <p:spPr>
          <a:xfrm>
            <a:off x="1880842" y="5389579"/>
            <a:ext cx="580608"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44,669</a:t>
            </a:r>
            <a:endParaRPr kumimoji="1" lang="ja-JP" altLang="en-US" sz="1100" dirty="0"/>
          </a:p>
        </p:txBody>
      </p:sp>
      <p:sp>
        <p:nvSpPr>
          <p:cNvPr id="56" name="テキスト ボックス 20"/>
          <p:cNvSpPr txBox="1"/>
          <p:nvPr/>
        </p:nvSpPr>
        <p:spPr>
          <a:xfrm>
            <a:off x="2311777" y="5258774"/>
            <a:ext cx="580608"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45,497</a:t>
            </a:r>
            <a:endParaRPr kumimoji="1" lang="ja-JP" altLang="en-US" sz="1100" dirty="0"/>
          </a:p>
        </p:txBody>
      </p:sp>
      <p:sp>
        <p:nvSpPr>
          <p:cNvPr id="57" name="テキスト ボックス 20"/>
          <p:cNvSpPr txBox="1"/>
          <p:nvPr/>
        </p:nvSpPr>
        <p:spPr>
          <a:xfrm>
            <a:off x="2766294" y="5196263"/>
            <a:ext cx="580608"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46,150</a:t>
            </a:r>
            <a:endParaRPr kumimoji="1" lang="ja-JP" altLang="en-US" sz="1100" dirty="0"/>
          </a:p>
        </p:txBody>
      </p:sp>
      <p:sp>
        <p:nvSpPr>
          <p:cNvPr id="58" name="テキスト ボックス 20"/>
          <p:cNvSpPr txBox="1"/>
          <p:nvPr/>
        </p:nvSpPr>
        <p:spPr>
          <a:xfrm>
            <a:off x="3240542" y="4987924"/>
            <a:ext cx="580608"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47,623</a:t>
            </a:r>
            <a:endParaRPr kumimoji="1" lang="ja-JP" altLang="en-US" sz="1100" dirty="0"/>
          </a:p>
        </p:txBody>
      </p:sp>
      <p:sp>
        <p:nvSpPr>
          <p:cNvPr id="59" name="テキスト ボックス 20"/>
          <p:cNvSpPr txBox="1"/>
          <p:nvPr/>
        </p:nvSpPr>
        <p:spPr>
          <a:xfrm>
            <a:off x="3684456" y="4825493"/>
            <a:ext cx="580608"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48,821</a:t>
            </a:r>
            <a:endParaRPr kumimoji="1" lang="ja-JP" altLang="en-US" sz="1100" dirty="0"/>
          </a:p>
        </p:txBody>
      </p:sp>
      <p:sp>
        <p:nvSpPr>
          <p:cNvPr id="60" name="テキスト ボックス 20"/>
          <p:cNvSpPr txBox="1"/>
          <p:nvPr/>
        </p:nvSpPr>
        <p:spPr>
          <a:xfrm>
            <a:off x="4181011" y="4675710"/>
            <a:ext cx="580608"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50,062</a:t>
            </a:r>
            <a:endParaRPr kumimoji="1" lang="ja-JP" altLang="en-US" sz="1100" dirty="0"/>
          </a:p>
        </p:txBody>
      </p:sp>
      <p:sp>
        <p:nvSpPr>
          <p:cNvPr id="61" name="Rectangle 28"/>
          <p:cNvSpPr>
            <a:spLocks noChangeArrowheads="1"/>
          </p:cNvSpPr>
          <p:nvPr/>
        </p:nvSpPr>
        <p:spPr bwMode="auto">
          <a:xfrm>
            <a:off x="1981919" y="4311755"/>
            <a:ext cx="1137419" cy="227813"/>
          </a:xfrm>
          <a:prstGeom prst="rect">
            <a:avLst/>
          </a:prstGeom>
          <a:noFill/>
          <a:ln w="0">
            <a:noFill/>
            <a:miter lim="800000"/>
            <a:headEnd/>
            <a:tailEnd/>
          </a:ln>
        </p:spPr>
        <p:txBody>
          <a:bodyPr wrap="none" tIns="0"/>
          <a:lstStyle/>
          <a:p>
            <a:pPr>
              <a:lnSpc>
                <a:spcPct val="135000"/>
              </a:lnSpc>
            </a:pP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保育所等利用児童数</a:t>
            </a:r>
            <a:endParaRPr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Rectangle 28"/>
          <p:cNvSpPr>
            <a:spLocks noChangeArrowheads="1"/>
          </p:cNvSpPr>
          <p:nvPr/>
        </p:nvSpPr>
        <p:spPr bwMode="auto">
          <a:xfrm>
            <a:off x="1436009" y="3422493"/>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597</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Rectangle 28"/>
          <p:cNvSpPr>
            <a:spLocks noChangeArrowheads="1"/>
          </p:cNvSpPr>
          <p:nvPr/>
        </p:nvSpPr>
        <p:spPr bwMode="auto">
          <a:xfrm>
            <a:off x="5371370" y="4303958"/>
            <a:ext cx="3428420" cy="200539"/>
          </a:xfrm>
          <a:prstGeom prst="rect">
            <a:avLst/>
          </a:prstGeom>
          <a:noFill/>
          <a:ln w="0">
            <a:noFill/>
            <a:miter lim="800000"/>
            <a:headEnd/>
            <a:tailEnd/>
          </a:ln>
        </p:spPr>
        <p:txBody>
          <a:bodyPr wrap="none" tIns="0"/>
          <a:lstStyle/>
          <a:p>
            <a:pPr>
              <a:lnSpc>
                <a:spcPct val="135000"/>
              </a:lnSpc>
            </a:pP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保育士・保育所等支援センター就職支援実績</a:t>
            </a:r>
            <a:endParaRPr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20"/>
          <p:cNvSpPr txBox="1"/>
          <p:nvPr/>
        </p:nvSpPr>
        <p:spPr>
          <a:xfrm>
            <a:off x="5293189" y="5592984"/>
            <a:ext cx="401072"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109</a:t>
            </a:r>
            <a:endParaRPr kumimoji="1" lang="ja-JP" altLang="en-US" sz="1100" dirty="0"/>
          </a:p>
        </p:txBody>
      </p:sp>
      <p:sp>
        <p:nvSpPr>
          <p:cNvPr id="69" name="テキスト ボックス 20"/>
          <p:cNvSpPr txBox="1"/>
          <p:nvPr/>
        </p:nvSpPr>
        <p:spPr>
          <a:xfrm>
            <a:off x="6040161" y="4539568"/>
            <a:ext cx="401072"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281</a:t>
            </a:r>
            <a:endParaRPr kumimoji="1" lang="ja-JP" altLang="en-US" sz="1100" dirty="0"/>
          </a:p>
        </p:txBody>
      </p:sp>
      <p:sp>
        <p:nvSpPr>
          <p:cNvPr id="70" name="テキスト ボックス 20"/>
          <p:cNvSpPr txBox="1"/>
          <p:nvPr/>
        </p:nvSpPr>
        <p:spPr>
          <a:xfrm>
            <a:off x="6737492" y="5490460"/>
            <a:ext cx="401072"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131</a:t>
            </a:r>
            <a:endParaRPr kumimoji="1" lang="ja-JP" altLang="en-US" sz="1100" dirty="0"/>
          </a:p>
        </p:txBody>
      </p:sp>
      <p:sp>
        <p:nvSpPr>
          <p:cNvPr id="71" name="テキスト ボックス 20"/>
          <p:cNvSpPr txBox="1"/>
          <p:nvPr/>
        </p:nvSpPr>
        <p:spPr>
          <a:xfrm>
            <a:off x="7439450" y="5632801"/>
            <a:ext cx="401072"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113</a:t>
            </a:r>
            <a:endParaRPr kumimoji="1" lang="ja-JP" altLang="en-US" sz="1100" dirty="0"/>
          </a:p>
        </p:txBody>
      </p:sp>
      <p:sp>
        <p:nvSpPr>
          <p:cNvPr id="72" name="テキスト ボックス 20"/>
          <p:cNvSpPr txBox="1"/>
          <p:nvPr/>
        </p:nvSpPr>
        <p:spPr>
          <a:xfrm>
            <a:off x="8157423" y="5327068"/>
            <a:ext cx="401072" cy="26161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dirty="0" smtClean="0"/>
              <a:t>160</a:t>
            </a:r>
            <a:endParaRPr kumimoji="1" lang="ja-JP" altLang="en-US" sz="1100" dirty="0"/>
          </a:p>
        </p:txBody>
      </p:sp>
      <p:sp>
        <p:nvSpPr>
          <p:cNvPr id="73" name="テキスト ボックス 72"/>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52" name="Rectangle 28"/>
          <p:cNvSpPr>
            <a:spLocks noChangeArrowheads="1"/>
          </p:cNvSpPr>
          <p:nvPr/>
        </p:nvSpPr>
        <p:spPr bwMode="auto">
          <a:xfrm>
            <a:off x="6526087" y="2873578"/>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1,990</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Rectangle 28"/>
          <p:cNvSpPr>
            <a:spLocks noChangeArrowheads="1"/>
          </p:cNvSpPr>
          <p:nvPr/>
        </p:nvSpPr>
        <p:spPr bwMode="auto">
          <a:xfrm>
            <a:off x="7074601" y="1780309"/>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4,745</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Rectangle 28"/>
          <p:cNvSpPr>
            <a:spLocks noChangeArrowheads="1"/>
          </p:cNvSpPr>
          <p:nvPr/>
        </p:nvSpPr>
        <p:spPr bwMode="auto">
          <a:xfrm>
            <a:off x="1981919" y="3231133"/>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1,193</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Rectangle 28"/>
          <p:cNvSpPr>
            <a:spLocks noChangeArrowheads="1"/>
          </p:cNvSpPr>
          <p:nvPr/>
        </p:nvSpPr>
        <p:spPr bwMode="auto">
          <a:xfrm>
            <a:off x="2525402" y="2768016"/>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2,301</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Rectangle 28"/>
          <p:cNvSpPr>
            <a:spLocks noChangeArrowheads="1"/>
          </p:cNvSpPr>
          <p:nvPr/>
        </p:nvSpPr>
        <p:spPr bwMode="auto">
          <a:xfrm>
            <a:off x="3755577" y="3433019"/>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575</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Rectangle 28"/>
          <p:cNvSpPr>
            <a:spLocks noChangeArrowheads="1"/>
          </p:cNvSpPr>
          <p:nvPr/>
        </p:nvSpPr>
        <p:spPr bwMode="auto">
          <a:xfrm>
            <a:off x="3158471" y="3528054"/>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253</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28"/>
          <p:cNvSpPr>
            <a:spLocks noChangeArrowheads="1"/>
          </p:cNvSpPr>
          <p:nvPr/>
        </p:nvSpPr>
        <p:spPr bwMode="auto">
          <a:xfrm>
            <a:off x="4221254" y="3212414"/>
            <a:ext cx="465677" cy="211123"/>
          </a:xfrm>
          <a:prstGeom prst="rect">
            <a:avLst/>
          </a:prstGeom>
          <a:noFill/>
          <a:ln w="0">
            <a:noFill/>
            <a:miter lim="800000"/>
            <a:headEnd/>
            <a:tailEnd/>
          </a:ln>
        </p:spPr>
        <p:txBody>
          <a:bodyPr wrap="none" tIns="0"/>
          <a:lstStyle/>
          <a:p>
            <a:pPr>
              <a:lnSpc>
                <a:spcPct val="135000"/>
              </a:lnSpc>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1,080</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Rectangle 28"/>
          <p:cNvSpPr>
            <a:spLocks noChangeArrowheads="1"/>
          </p:cNvSpPr>
          <p:nvPr/>
        </p:nvSpPr>
        <p:spPr bwMode="auto">
          <a:xfrm>
            <a:off x="514758" y="4334094"/>
            <a:ext cx="568166" cy="263275"/>
          </a:xfrm>
          <a:prstGeom prst="rect">
            <a:avLst/>
          </a:prstGeom>
          <a:noFill/>
          <a:ln w="0">
            <a:noFill/>
            <a:miter lim="800000"/>
            <a:headEnd/>
            <a:tailEnd/>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Rectangle 28"/>
          <p:cNvSpPr>
            <a:spLocks noChangeArrowheads="1"/>
          </p:cNvSpPr>
          <p:nvPr/>
        </p:nvSpPr>
        <p:spPr bwMode="auto">
          <a:xfrm>
            <a:off x="4894352" y="4355401"/>
            <a:ext cx="568166" cy="263275"/>
          </a:xfrm>
          <a:prstGeom prst="rect">
            <a:avLst/>
          </a:prstGeom>
          <a:noFill/>
          <a:ln w="0">
            <a:noFill/>
            <a:miter lim="800000"/>
            <a:headEnd/>
            <a:tailEnd/>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Rectangle 28"/>
          <p:cNvSpPr>
            <a:spLocks noChangeArrowheads="1"/>
          </p:cNvSpPr>
          <p:nvPr/>
        </p:nvSpPr>
        <p:spPr bwMode="auto">
          <a:xfrm>
            <a:off x="967143" y="1593275"/>
            <a:ext cx="568166" cy="263275"/>
          </a:xfrm>
          <a:prstGeom prst="rect">
            <a:avLst/>
          </a:prstGeom>
          <a:noFill/>
          <a:ln w="0">
            <a:noFill/>
            <a:miter lim="800000"/>
            <a:headEnd/>
            <a:tailEnd/>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725489" y="1817858"/>
            <a:ext cx="7821846" cy="2365453"/>
          </a:xfrm>
          <a:prstGeom prst="rect">
            <a:avLst/>
          </a:prstGeom>
        </p:spPr>
      </p:pic>
      <p:pic>
        <p:nvPicPr>
          <p:cNvPr id="4" name="図 3"/>
          <p:cNvPicPr>
            <a:picLocks noChangeAspect="1"/>
          </p:cNvPicPr>
          <p:nvPr/>
        </p:nvPicPr>
        <p:blipFill>
          <a:blip r:embed="rId3"/>
          <a:stretch>
            <a:fillRect/>
          </a:stretch>
        </p:blipFill>
        <p:spPr>
          <a:xfrm>
            <a:off x="380993" y="4476091"/>
            <a:ext cx="4480948" cy="2371550"/>
          </a:xfrm>
          <a:prstGeom prst="rect">
            <a:avLst/>
          </a:prstGeom>
        </p:spPr>
      </p:pic>
      <p:pic>
        <p:nvPicPr>
          <p:cNvPr id="5" name="図 4"/>
          <p:cNvPicPr>
            <a:picLocks noChangeAspect="1"/>
          </p:cNvPicPr>
          <p:nvPr/>
        </p:nvPicPr>
        <p:blipFill>
          <a:blip r:embed="rId4"/>
          <a:stretch>
            <a:fillRect/>
          </a:stretch>
        </p:blipFill>
        <p:spPr>
          <a:xfrm>
            <a:off x="4778010" y="4451443"/>
            <a:ext cx="4115157" cy="2395936"/>
          </a:xfrm>
          <a:prstGeom prst="rect">
            <a:avLst/>
          </a:prstGeom>
        </p:spPr>
      </p:pic>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47</a:t>
            </a:fld>
            <a:endParaRPr lang="ja-JP" altLang="en-US"/>
          </a:p>
        </p:txBody>
      </p:sp>
    </p:spTree>
    <p:extLst>
      <p:ext uri="{BB962C8B-B14F-4D97-AF65-F5344CB8AC3E}">
        <p14:creationId xmlns:p14="http://schemas.microsoft.com/office/powerpoint/2010/main" val="3188156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503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3343275" y="302663"/>
            <a:ext cx="5515970" cy="327846"/>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ja-JP" altLang="en-US" sz="1662" dirty="0" smtClean="0">
                <a:latin typeface="Meiryo UI" panose="020B0604030504040204" pitchFamily="50" charset="-128"/>
                <a:ea typeface="Meiryo UI" panose="020B0604030504040204" pitchFamily="50" charset="-128"/>
              </a:rPr>
              <a:t>（</a:t>
            </a:r>
            <a:r>
              <a:rPr lang="ja-JP" altLang="en-US" sz="1662" dirty="0">
                <a:latin typeface="Meiryo UI" panose="020B0604030504040204" pitchFamily="50" charset="-128"/>
                <a:ea typeface="Meiryo UI" panose="020B0604030504040204" pitchFamily="50" charset="-128"/>
              </a:rPr>
              <a:t>３</a:t>
            </a:r>
            <a:r>
              <a:rPr lang="ja-JP" altLang="en-US" sz="1662" dirty="0" smtClean="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病児・病後児保育事業（</a:t>
            </a:r>
            <a:r>
              <a:rPr lang="ja-JP" altLang="en-US" sz="1846" b="1" dirty="0">
                <a:latin typeface="Meiryo UI" panose="020B0604030504040204" pitchFamily="50" charset="-128"/>
                <a:ea typeface="Meiryo UI" panose="020B0604030504040204" pitchFamily="50" charset="-128"/>
              </a:rPr>
              <a:t>大阪市</a:t>
            </a:r>
            <a:r>
              <a:rPr lang="ja-JP" altLang="en-US" sz="1846" b="1" dirty="0" smtClean="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9" name="Rectangle 1"/>
          <p:cNvSpPr>
            <a:spLocks noChangeArrowheads="1"/>
          </p:cNvSpPr>
          <p:nvPr/>
        </p:nvSpPr>
        <p:spPr bwMode="auto">
          <a:xfrm>
            <a:off x="273417" y="776830"/>
            <a:ext cx="8585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rPr>
              <a:t>＜</a:t>
            </a:r>
            <a:r>
              <a:rPr kumimoji="0" lang="ja-JP" altLang="en-US" sz="1400" b="1" dirty="0" smtClean="0">
                <a:latin typeface="Meiryo UI" panose="020B0604030504040204" pitchFamily="50" charset="-128"/>
                <a:ea typeface="Meiryo UI" panose="020B0604030504040204" pitchFamily="50" charset="-128"/>
              </a:rPr>
              <a:t>改革前の施策・状況＞</a:t>
            </a:r>
            <a:endParaRPr kumimoji="0" lang="en-US" altLang="ja-JP" sz="1400" b="1"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・女性の社会進出やひとり親世帯の増加等により、本市においても子育てしながら働き続ける人が増加していたが、こうした</a:t>
            </a:r>
            <a:endParaRPr kumimoji="0" lang="en-US" altLang="ja-JP" sz="1400"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親にとって、最も困ることはこどもが病気の時の対応であり、病気のこどもの保育を求めるニーズは高まっていた。</a:t>
            </a:r>
            <a:endParaRPr kumimoji="0" lang="en-US" altLang="ja-JP" sz="1400" dirty="0" smtClean="0">
              <a:latin typeface="Meiryo UI" panose="020B0604030504040204" pitchFamily="50" charset="-128"/>
              <a:ea typeface="Meiryo UI" panose="020B0604030504040204" pitchFamily="50" charset="-128"/>
            </a:endParaRPr>
          </a:p>
        </p:txBody>
      </p:sp>
      <p:sp>
        <p:nvSpPr>
          <p:cNvPr id="12" name="フローチャート: 組合せ 11"/>
          <p:cNvSpPr/>
          <p:nvPr/>
        </p:nvSpPr>
        <p:spPr>
          <a:xfrm>
            <a:off x="2474542" y="1546360"/>
            <a:ext cx="4327303" cy="412092"/>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1"/>
          <p:cNvSpPr>
            <a:spLocks noChangeArrowheads="1"/>
          </p:cNvSpPr>
          <p:nvPr/>
        </p:nvSpPr>
        <p:spPr bwMode="auto">
          <a:xfrm>
            <a:off x="248379" y="2079562"/>
            <a:ext cx="8779628"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rPr>
              <a:t>＜改革取組み＞</a:t>
            </a:r>
            <a:r>
              <a:rPr kumimoji="0" lang="ja-JP" altLang="en-US" sz="1400" u="sng" dirty="0">
                <a:latin typeface="Meiryo UI" panose="020B0604030504040204" pitchFamily="50" charset="-128"/>
                <a:ea typeface="Meiryo UI" panose="020B0604030504040204" pitchFamily="50" charset="-128"/>
              </a:rPr>
              <a:t>病児・病後児保育</a:t>
            </a:r>
            <a:r>
              <a:rPr kumimoji="0" lang="ja-JP" altLang="en-US" sz="1400" u="sng" dirty="0" smtClean="0">
                <a:latin typeface="Meiryo UI" panose="020B0604030504040204" pitchFamily="50" charset="-128"/>
                <a:ea typeface="Meiryo UI" panose="020B0604030504040204" pitchFamily="50" charset="-128"/>
              </a:rPr>
              <a:t>事業</a:t>
            </a:r>
            <a:endParaRPr kumimoji="0" lang="en-US" altLang="ja-JP" sz="1400" u="sng"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endParaRPr kumimoji="0" lang="en-US" altLang="ja-JP" sz="1400" u="sng"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施設型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保育者が就労している場合等に、こどもが病気により自宅での保育が困難な場合、実施施設（病院・診療所、</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保育所など）で一時的にそのこどもを預かる。</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（対象）小学校に就学するまでのこども（</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ただし、小学校６年生までのこどもを預かれる実施施設もある。） 　</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（取組み</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a:t>
            </a:r>
            <a:r>
              <a:rPr kumimoji="0" lang="ja-JP" altLang="en-US" sz="1400" u="sng" dirty="0" smtClean="0">
                <a:latin typeface="Meiryo UI" panose="020B0604030504040204" pitchFamily="50" charset="-128"/>
                <a:ea typeface="Meiryo UI" panose="020B0604030504040204" pitchFamily="50" charset="-128"/>
              </a:rPr>
              <a:t>委託料基準額の改善（</a:t>
            </a:r>
            <a:r>
              <a:rPr kumimoji="0" lang="en-US" altLang="ja-JP" sz="1400" u="sng" dirty="0" smtClean="0">
                <a:latin typeface="Meiryo UI" panose="020B0604030504040204" pitchFamily="50" charset="-128"/>
                <a:ea typeface="Meiryo UI" panose="020B0604030504040204" pitchFamily="50" charset="-128"/>
              </a:rPr>
              <a:t>2015</a:t>
            </a:r>
            <a:r>
              <a:rPr kumimoji="0" lang="ja-JP" altLang="en-US" sz="1400" u="sng" dirty="0" smtClean="0">
                <a:latin typeface="Meiryo UI" panose="020B0604030504040204" pitchFamily="50" charset="-128"/>
                <a:ea typeface="Meiryo UI" panose="020B0604030504040204" pitchFamily="50" charset="-128"/>
              </a:rPr>
              <a:t>年度～）</a:t>
            </a:r>
            <a:endParaRPr kumimoji="0" lang="en-US" altLang="ja-JP" sz="1400" u="sng"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　　　　　　　　　　　市民ニーズの高い病児保育施設の拡充、及び安定的な運営を図るため、委託料基準額の改善を図る　</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ja-JP" altLang="en-US" sz="1400" u="sng" dirty="0" smtClean="0">
                <a:latin typeface="Meiryo UI" panose="020B0604030504040204" pitchFamily="50" charset="-128"/>
                <a:ea typeface="Meiryo UI" panose="020B0604030504040204" pitchFamily="50" charset="-128"/>
              </a:rPr>
              <a:t>開設</a:t>
            </a:r>
            <a:r>
              <a:rPr kumimoji="0" lang="ja-JP" altLang="en-US" sz="1400" u="sng" dirty="0">
                <a:latin typeface="Meiryo UI" panose="020B0604030504040204" pitchFamily="50" charset="-128"/>
                <a:ea typeface="Meiryo UI" panose="020B0604030504040204" pitchFamily="50" charset="-128"/>
              </a:rPr>
              <a:t>準備経費補助、予約システム導入経費補助制度の創設（</a:t>
            </a:r>
            <a:r>
              <a:rPr kumimoji="0" lang="en-US" altLang="ja-JP" sz="1400" u="sng" dirty="0">
                <a:latin typeface="Meiryo UI" panose="020B0604030504040204" pitchFamily="50" charset="-128"/>
                <a:ea typeface="Meiryo UI" panose="020B0604030504040204" pitchFamily="50" charset="-128"/>
              </a:rPr>
              <a:t>2015</a:t>
            </a:r>
            <a:r>
              <a:rPr kumimoji="0" lang="ja-JP" altLang="en-US" sz="1400" u="sng" dirty="0">
                <a:latin typeface="Meiryo UI" panose="020B0604030504040204" pitchFamily="50" charset="-128"/>
                <a:ea typeface="Meiryo UI" panose="020B0604030504040204" pitchFamily="50" charset="-128"/>
              </a:rPr>
              <a:t>年度～）</a:t>
            </a:r>
            <a:endParaRPr kumimoji="0" lang="en-US" altLang="ja-JP" sz="1400" u="sng"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病児</a:t>
            </a:r>
            <a:r>
              <a:rPr kumimoji="0" lang="ja-JP" altLang="en-US" sz="1400" dirty="0">
                <a:latin typeface="Meiryo UI" panose="020B0604030504040204" pitchFamily="50" charset="-128"/>
                <a:ea typeface="Meiryo UI" panose="020B0604030504040204" pitchFamily="50" charset="-128"/>
              </a:rPr>
              <a:t>保育の開設に必要となる経費を上限</a:t>
            </a:r>
            <a:r>
              <a:rPr kumimoji="0" lang="en-US" altLang="ja-JP" sz="1400" dirty="0">
                <a:latin typeface="Meiryo UI" panose="020B0604030504040204" pitchFamily="50" charset="-128"/>
                <a:ea typeface="Meiryo UI" panose="020B0604030504040204" pitchFamily="50" charset="-128"/>
              </a:rPr>
              <a:t>400</a:t>
            </a:r>
            <a:r>
              <a:rPr kumimoji="0" lang="ja-JP" altLang="en-US" sz="1400" dirty="0">
                <a:latin typeface="Meiryo UI" panose="020B0604030504040204" pitchFamily="50" charset="-128"/>
                <a:ea typeface="Meiryo UI" panose="020B0604030504040204" pitchFamily="50" charset="-128"/>
              </a:rPr>
              <a:t>万円で補助。またインターネットを活用した予約システム</a:t>
            </a:r>
            <a:r>
              <a:rPr kumimoji="0" lang="ja-JP" altLang="en-US" sz="1400" dirty="0" smtClean="0">
                <a:latin typeface="Meiryo UI" panose="020B0604030504040204" pitchFamily="50" charset="-128"/>
                <a:ea typeface="Meiryo UI" panose="020B0604030504040204" pitchFamily="50" charset="-128"/>
              </a:rPr>
              <a:t>導</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入</a:t>
            </a:r>
            <a:r>
              <a:rPr kumimoji="0" lang="ja-JP" altLang="en-US" sz="1400" dirty="0">
                <a:latin typeface="Meiryo UI" panose="020B0604030504040204" pitchFamily="50" charset="-128"/>
                <a:ea typeface="Meiryo UI" panose="020B0604030504040204" pitchFamily="50" charset="-128"/>
              </a:rPr>
              <a:t>の促進の</a:t>
            </a:r>
            <a:r>
              <a:rPr kumimoji="0" lang="ja-JP" altLang="en-US" sz="1400" dirty="0" smtClean="0">
                <a:latin typeface="Meiryo UI" panose="020B0604030504040204" pitchFamily="50" charset="-128"/>
                <a:ea typeface="Meiryo UI" panose="020B0604030504040204" pitchFamily="50" charset="-128"/>
              </a:rPr>
              <a:t>ため実施</a:t>
            </a:r>
            <a:r>
              <a:rPr kumimoji="0" lang="ja-JP" altLang="en-US" sz="1400" dirty="0">
                <a:latin typeface="Meiryo UI" panose="020B0604030504040204" pitchFamily="50" charset="-128"/>
                <a:ea typeface="Meiryo UI" panose="020B0604030504040204" pitchFamily="50" charset="-128"/>
              </a:rPr>
              <a:t>施設が導入する際の経費を上限</a:t>
            </a:r>
            <a:r>
              <a:rPr kumimoji="0" lang="en-US" altLang="ja-JP" sz="1400" dirty="0">
                <a:latin typeface="Meiryo UI" panose="020B0604030504040204" pitchFamily="50" charset="-128"/>
                <a:ea typeface="Meiryo UI" panose="020B0604030504040204" pitchFamily="50" charset="-128"/>
              </a:rPr>
              <a:t>20</a:t>
            </a:r>
            <a:r>
              <a:rPr kumimoji="0" lang="ja-JP" altLang="en-US" sz="1400" dirty="0">
                <a:latin typeface="Meiryo UI" panose="020B0604030504040204" pitchFamily="50" charset="-128"/>
                <a:ea typeface="Meiryo UI" panose="020B0604030504040204" pitchFamily="50" charset="-128"/>
              </a:rPr>
              <a:t>万円（実支出額１</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２を負担）で補助</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ja-JP" altLang="en-US" sz="1400" u="sng" dirty="0" smtClean="0">
                <a:latin typeface="Meiryo UI" panose="020B0604030504040204" pitchFamily="50" charset="-128"/>
                <a:ea typeface="Meiryo UI" panose="020B0604030504040204" pitchFamily="50" charset="-128"/>
              </a:rPr>
              <a:t>利用時間延長の制度化（</a:t>
            </a:r>
            <a:r>
              <a:rPr kumimoji="0" lang="en-US" altLang="ja-JP" sz="1400" u="sng" dirty="0" smtClean="0">
                <a:latin typeface="Meiryo UI" panose="020B0604030504040204" pitchFamily="50" charset="-128"/>
                <a:ea typeface="Meiryo UI" panose="020B0604030504040204" pitchFamily="50" charset="-128"/>
              </a:rPr>
              <a:t>2015</a:t>
            </a:r>
            <a:r>
              <a:rPr kumimoji="0" lang="ja-JP" altLang="en-US" sz="1400" u="sng" dirty="0" smtClean="0">
                <a:latin typeface="Meiryo UI" panose="020B0604030504040204" pitchFamily="50" charset="-128"/>
                <a:ea typeface="Meiryo UI" panose="020B0604030504040204" pitchFamily="50" charset="-128"/>
              </a:rPr>
              <a:t>年度～）</a:t>
            </a:r>
            <a:endParaRPr kumimoji="0" lang="en-US" altLang="ja-JP" sz="1400" u="sng"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時間延長の利用実績に応じて委託料を加算し、保護者の利用性向上を図る</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ja-JP" altLang="en-US" sz="1400" u="sng" dirty="0" smtClean="0">
                <a:latin typeface="Meiryo UI" panose="020B0604030504040204" pitchFamily="50" charset="-128"/>
                <a:ea typeface="Meiryo UI" panose="020B0604030504040204" pitchFamily="50" charset="-128"/>
              </a:rPr>
              <a:t>ひとり</a:t>
            </a:r>
            <a:r>
              <a:rPr kumimoji="0" lang="ja-JP" altLang="en-US" sz="1400" u="sng" dirty="0">
                <a:latin typeface="Meiryo UI" panose="020B0604030504040204" pitchFamily="50" charset="-128"/>
                <a:ea typeface="Meiryo UI" panose="020B0604030504040204" pitchFamily="50" charset="-128"/>
              </a:rPr>
              <a:t>親</a:t>
            </a:r>
            <a:r>
              <a:rPr kumimoji="0" lang="ja-JP" altLang="en-US" sz="1400" u="sng" dirty="0" smtClean="0">
                <a:latin typeface="Meiryo UI" panose="020B0604030504040204" pitchFamily="50" charset="-128"/>
                <a:ea typeface="Meiryo UI" panose="020B0604030504040204" pitchFamily="50" charset="-128"/>
              </a:rPr>
              <a:t>家庭等を</a:t>
            </a:r>
            <a:r>
              <a:rPr kumimoji="0" lang="ja-JP" altLang="en-US" sz="1400" u="sng" dirty="0">
                <a:latin typeface="Meiryo UI" panose="020B0604030504040204" pitchFamily="50" charset="-128"/>
                <a:ea typeface="Meiryo UI" panose="020B0604030504040204" pitchFamily="50" charset="-128"/>
              </a:rPr>
              <a:t>対象とした利用料の</a:t>
            </a:r>
            <a:r>
              <a:rPr kumimoji="0" lang="ja-JP" altLang="en-US" sz="1400" u="sng" dirty="0" smtClean="0">
                <a:latin typeface="Meiryo UI" panose="020B0604030504040204" pitchFamily="50" charset="-128"/>
                <a:ea typeface="Meiryo UI" panose="020B0604030504040204" pitchFamily="50" charset="-128"/>
              </a:rPr>
              <a:t>減免（</a:t>
            </a:r>
            <a:r>
              <a:rPr kumimoji="0" lang="en-US" altLang="ja-JP" sz="1400" u="sng" dirty="0" smtClean="0">
                <a:latin typeface="Meiryo UI" panose="020B0604030504040204" pitchFamily="50" charset="-128"/>
                <a:ea typeface="Meiryo UI" panose="020B0604030504040204" pitchFamily="50" charset="-128"/>
              </a:rPr>
              <a:t>2014</a:t>
            </a:r>
            <a:r>
              <a:rPr kumimoji="0" lang="ja-JP" altLang="en-US" sz="1400" u="sng" dirty="0" smtClean="0">
                <a:latin typeface="Meiryo UI" panose="020B0604030504040204" pitchFamily="50" charset="-128"/>
                <a:ea typeface="Meiryo UI" panose="020B0604030504040204" pitchFamily="50" charset="-128"/>
              </a:rPr>
              <a:t>年度～）</a:t>
            </a:r>
            <a:r>
              <a:rPr kumimoji="0" lang="ja-JP" altLang="en-US" sz="1400" dirty="0" smtClean="0">
                <a:latin typeface="Meiryo UI" panose="020B0604030504040204" pitchFamily="50" charset="-128"/>
                <a:ea typeface="Meiryo UI" panose="020B0604030504040204" pitchFamily="50" charset="-128"/>
              </a:rPr>
              <a:t>　　</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通常</a:t>
            </a:r>
            <a:r>
              <a:rPr kumimoji="0" lang="ja-JP" altLang="en-US" sz="1400" dirty="0">
                <a:latin typeface="Meiryo UI" panose="020B0604030504040204" pitchFamily="50" charset="-128"/>
                <a:ea typeface="Meiryo UI" panose="020B0604030504040204" pitchFamily="50" charset="-128"/>
              </a:rPr>
              <a:t>利用料：日額</a:t>
            </a:r>
            <a:r>
              <a:rPr kumimoji="0" lang="en-US" altLang="ja-JP" sz="1400" dirty="0">
                <a:latin typeface="Meiryo UI" panose="020B0604030504040204" pitchFamily="50" charset="-128"/>
                <a:ea typeface="Meiryo UI" panose="020B0604030504040204" pitchFamily="50" charset="-128"/>
              </a:rPr>
              <a:t>2,500</a:t>
            </a:r>
            <a:r>
              <a:rPr kumimoji="0" lang="ja-JP" altLang="en-US" sz="1400" dirty="0" smtClean="0">
                <a:latin typeface="Meiryo UI" panose="020B0604030504040204" pitchFamily="50" charset="-128"/>
                <a:ea typeface="Meiryo UI" panose="020B0604030504040204" pitchFamily="50" charset="-128"/>
              </a:rPr>
              <a:t>円</a:t>
            </a:r>
            <a:r>
              <a:rPr kumimoji="0" lang="en-US" altLang="ja-JP" sz="1400" dirty="0" smtClean="0">
                <a:latin typeface="Meiryo UI" panose="020B0604030504040204" pitchFamily="50" charset="-128"/>
                <a:ea typeface="Meiryo UI" panose="020B0604030504040204" pitchFamily="50" charset="-128"/>
              </a:rPr>
              <a:t>】</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生活保護世帯の方、市民税が非課税世帯の方　　⇒　　無料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所得税が非課税世帯の方でひとり親世帯である方　　⇒　　　</a:t>
            </a:r>
            <a:r>
              <a:rPr kumimoji="0" lang="en-US" altLang="ja-JP" sz="1400" dirty="0">
                <a:latin typeface="Meiryo UI" panose="020B0604030504040204" pitchFamily="50" charset="-128"/>
                <a:ea typeface="Meiryo UI" panose="020B0604030504040204" pitchFamily="50" charset="-128"/>
              </a:rPr>
              <a:t>600</a:t>
            </a:r>
            <a:r>
              <a:rPr kumimoji="0" lang="ja-JP" altLang="en-US" sz="1400" dirty="0">
                <a:latin typeface="Meiryo UI" panose="020B0604030504040204" pitchFamily="50" charset="-128"/>
                <a:ea typeface="Meiryo UI" panose="020B0604030504040204" pitchFamily="50" charset="-128"/>
              </a:rPr>
              <a:t>円</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所得税が非課税世帯の方でひとり親世帯でない方</a:t>
            </a:r>
            <a:r>
              <a:rPr kumimoji="0" lang="ja-JP" altLang="en-US" sz="1400" dirty="0" smtClean="0">
                <a:latin typeface="Meiryo UI" panose="020B0604030504040204" pitchFamily="50" charset="-128"/>
                <a:ea typeface="Meiryo UI" panose="020B0604030504040204" pitchFamily="50" charset="-128"/>
              </a:rPr>
              <a:t>、</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en-US" altLang="ja-JP" sz="1400"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所得税</a:t>
            </a:r>
            <a:r>
              <a:rPr kumimoji="0" lang="ja-JP" altLang="en-US" sz="1400" dirty="0">
                <a:latin typeface="Meiryo UI" panose="020B0604030504040204" pitchFamily="50" charset="-128"/>
                <a:ea typeface="Meiryo UI" panose="020B0604030504040204" pitchFamily="50" charset="-128"/>
              </a:rPr>
              <a:t>が課税世帯の方でひとり親世帯である方　⇒　</a:t>
            </a:r>
            <a:r>
              <a:rPr kumimoji="0" lang="en-US" altLang="ja-JP" sz="1400" dirty="0">
                <a:latin typeface="Meiryo UI" panose="020B0604030504040204" pitchFamily="50" charset="-128"/>
                <a:ea typeface="Meiryo UI" panose="020B0604030504040204" pitchFamily="50" charset="-128"/>
              </a:rPr>
              <a:t>1,200</a:t>
            </a:r>
            <a:r>
              <a:rPr kumimoji="0" lang="ja-JP" altLang="en-US" sz="1400" dirty="0" smtClean="0">
                <a:latin typeface="Meiryo UI" panose="020B0604030504040204" pitchFamily="50" charset="-128"/>
                <a:ea typeface="Meiryo UI" panose="020B0604030504040204" pitchFamily="50" charset="-128"/>
              </a:rPr>
              <a:t>円</a:t>
            </a:r>
            <a:endParaRPr kumimoji="0" lang="en-US" altLang="ja-JP" sz="1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17" name="Rectangle 1"/>
          <p:cNvSpPr>
            <a:spLocks noChangeArrowheads="1"/>
          </p:cNvSpPr>
          <p:nvPr/>
        </p:nvSpPr>
        <p:spPr bwMode="auto">
          <a:xfrm>
            <a:off x="243783" y="5843775"/>
            <a:ext cx="87796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訪問型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　利用登録者が会費を出し合って、保育料に充てる保険的な仕組みにより訪問型の病児保育事業を実施。</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（対象）生後６か月から小学校６年生までのこども</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（実施区）　　　　　　　　淀川区：</a:t>
            </a:r>
            <a:r>
              <a:rPr kumimoji="0" lang="en-US" altLang="ja-JP" sz="1400" dirty="0">
                <a:latin typeface="Meiryo UI" panose="020B0604030504040204" pitchFamily="50" charset="-128"/>
                <a:ea typeface="Meiryo UI" panose="020B0604030504040204" pitchFamily="50" charset="-128"/>
              </a:rPr>
              <a:t>2014</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4</a:t>
            </a:r>
            <a:r>
              <a:rPr kumimoji="0" lang="ja-JP" altLang="en-US" sz="1400" dirty="0">
                <a:latin typeface="Meiryo UI" panose="020B0604030504040204" pitchFamily="50" charset="-128"/>
                <a:ea typeface="Meiryo UI" panose="020B0604030504040204" pitchFamily="50" charset="-128"/>
              </a:rPr>
              <a:t>月から実施　、　西区：</a:t>
            </a:r>
            <a:r>
              <a:rPr kumimoji="0" lang="en-US" altLang="ja-JP" sz="1400" dirty="0">
                <a:latin typeface="Meiryo UI" panose="020B0604030504040204" pitchFamily="50" charset="-128"/>
                <a:ea typeface="Meiryo UI" panose="020B0604030504040204" pitchFamily="50" charset="-128"/>
              </a:rPr>
              <a:t>2015</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12</a:t>
            </a:r>
            <a:r>
              <a:rPr kumimoji="0" lang="ja-JP" altLang="en-US" sz="1400" dirty="0">
                <a:latin typeface="Meiryo UI" panose="020B0604030504040204" pitchFamily="50" charset="-128"/>
                <a:ea typeface="Meiryo UI" panose="020B0604030504040204" pitchFamily="50" charset="-128"/>
              </a:rPr>
              <a:t>月から</a:t>
            </a:r>
            <a:r>
              <a:rPr kumimoji="0" lang="ja-JP" altLang="en-US" sz="1400" dirty="0" smtClean="0">
                <a:latin typeface="Meiryo UI" panose="020B0604030504040204" pitchFamily="50" charset="-128"/>
                <a:ea typeface="Meiryo UI" panose="020B0604030504040204" pitchFamily="50" charset="-128"/>
              </a:rPr>
              <a:t>実施　　　　　　　　　　　　　　　　　　　　　　　　　　　　　　　　　　　　　　　　　　　　　　　　　　　　</a:t>
            </a:r>
            <a:endParaRPr kumimoji="0" lang="en-US" altLang="ja-JP"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574542" y="6272504"/>
            <a:ext cx="900000" cy="25200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政令市初</a:t>
            </a:r>
            <a:endParaRPr kumimoji="1"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48</a:t>
            </a:fld>
            <a:endParaRPr lang="ja-JP" altLang="en-US"/>
          </a:p>
        </p:txBody>
      </p:sp>
    </p:spTree>
    <p:extLst>
      <p:ext uri="{BB962C8B-B14F-4D97-AF65-F5344CB8AC3E}">
        <p14:creationId xmlns:p14="http://schemas.microsoft.com/office/powerpoint/2010/main" val="1047154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503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3343275" y="302663"/>
            <a:ext cx="5515970" cy="327846"/>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ja-JP" altLang="en-US" sz="1662" dirty="0" smtClean="0">
                <a:latin typeface="Meiryo UI" panose="020B0604030504040204" pitchFamily="50" charset="-128"/>
                <a:ea typeface="Meiryo UI" panose="020B0604030504040204" pitchFamily="50" charset="-128"/>
              </a:rPr>
              <a:t>（</a:t>
            </a:r>
            <a:r>
              <a:rPr lang="ja-JP" altLang="en-US" sz="1662" dirty="0">
                <a:latin typeface="Meiryo UI" panose="020B0604030504040204" pitchFamily="50" charset="-128"/>
                <a:ea typeface="Meiryo UI" panose="020B0604030504040204" pitchFamily="50" charset="-128"/>
              </a:rPr>
              <a:t>３</a:t>
            </a:r>
            <a:r>
              <a:rPr lang="ja-JP" altLang="en-US" sz="1662" dirty="0" smtClean="0">
                <a:latin typeface="Meiryo UI" panose="020B0604030504040204" pitchFamily="50" charset="-128"/>
                <a:ea typeface="Meiryo UI" panose="020B0604030504040204" pitchFamily="50" charset="-128"/>
              </a:rPr>
              <a:t>）　</a:t>
            </a:r>
            <a:r>
              <a:rPr lang="ja-JP" altLang="en-US" sz="1846" b="1" dirty="0" smtClean="0">
                <a:latin typeface="Meiryo UI" panose="020B0604030504040204" pitchFamily="50" charset="-128"/>
                <a:ea typeface="Meiryo UI" panose="020B0604030504040204" pitchFamily="50" charset="-128"/>
              </a:rPr>
              <a:t>病児・病後児保育事業（</a:t>
            </a:r>
            <a:r>
              <a:rPr lang="ja-JP" altLang="en-US" sz="1846" b="1" dirty="0">
                <a:latin typeface="Meiryo UI" panose="020B0604030504040204" pitchFamily="50" charset="-128"/>
                <a:ea typeface="Meiryo UI" panose="020B0604030504040204" pitchFamily="50" charset="-128"/>
              </a:rPr>
              <a:t>大阪市</a:t>
            </a:r>
            <a:r>
              <a:rPr lang="ja-JP" altLang="en-US" sz="1846" b="1" dirty="0" smtClean="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13" name="Rectangle 1"/>
          <p:cNvSpPr>
            <a:spLocks noChangeArrowheads="1"/>
          </p:cNvSpPr>
          <p:nvPr/>
        </p:nvSpPr>
        <p:spPr bwMode="auto">
          <a:xfrm>
            <a:off x="270457" y="833977"/>
            <a:ext cx="62160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rPr>
              <a:t>＜</a:t>
            </a:r>
            <a:r>
              <a:rPr kumimoji="0" lang="ja-JP" altLang="en-US" sz="1400" b="1" dirty="0" smtClean="0">
                <a:latin typeface="Meiryo UI" panose="020B0604030504040204" pitchFamily="50" charset="-128"/>
                <a:ea typeface="Meiryo UI" panose="020B0604030504040204" pitchFamily="50" charset="-128"/>
              </a:rPr>
              <a:t>改革の結果＞</a:t>
            </a:r>
            <a:endParaRPr kumimoji="0" lang="en-US" altLang="ja-JP" sz="1400" b="1"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病児・病後児保育施設利用者数は、年々増加している。</a:t>
            </a:r>
            <a:endParaRPr kumimoji="0" lang="en-US" altLang="ja-JP"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343275" y="1378279"/>
            <a:ext cx="5022132" cy="307777"/>
          </a:xfrm>
          <a:prstGeom prst="rect">
            <a:avLst/>
          </a:prstGeom>
          <a:noFill/>
        </p:spPr>
        <p:txBody>
          <a:bodyPr wrap="square" rtlCol="0">
            <a:spAutoFit/>
          </a:bodyPr>
          <a:lstStyle/>
          <a:p>
            <a:pPr lvl="0" eaLnBrk="0" fontAlgn="base" hangingPunct="0">
              <a:spcBef>
                <a:spcPct val="0"/>
              </a:spcBef>
              <a:spcAft>
                <a:spcPct val="0"/>
              </a:spcAft>
            </a:pPr>
            <a:r>
              <a:rPr kumimoji="0" lang="ja-JP" altLang="en-US" sz="1400" b="1" u="sng" dirty="0" smtClean="0">
                <a:latin typeface="Meiryo UI" panose="020B0604030504040204" pitchFamily="50" charset="-128"/>
                <a:ea typeface="Meiryo UI" panose="020B0604030504040204" pitchFamily="50" charset="-128"/>
              </a:rPr>
              <a:t>病児・病後児保育施設利用者数</a:t>
            </a:r>
            <a:r>
              <a:rPr kumimoji="0" lang="ja-JP" altLang="en-US" sz="1400" u="sng" dirty="0">
                <a:latin typeface="Meiryo UI" panose="020B0604030504040204" pitchFamily="50" charset="-128"/>
                <a:ea typeface="Meiryo UI" panose="020B0604030504040204" pitchFamily="50" charset="-128"/>
              </a:rPr>
              <a:t>　</a:t>
            </a:r>
          </a:p>
        </p:txBody>
      </p:sp>
      <p:sp>
        <p:nvSpPr>
          <p:cNvPr id="18" name="Rectangle 1"/>
          <p:cNvSpPr>
            <a:spLocks noChangeArrowheads="1"/>
          </p:cNvSpPr>
          <p:nvPr/>
        </p:nvSpPr>
        <p:spPr bwMode="auto">
          <a:xfrm>
            <a:off x="1527760" y="4324707"/>
            <a:ext cx="6470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en-US" altLang="ja-JP" sz="800" b="1" dirty="0" smtClean="0">
                <a:latin typeface="Meiryo UI" panose="020B0604030504040204" pitchFamily="50" charset="-128"/>
                <a:ea typeface="Meiryo UI" panose="020B0604030504040204" pitchFamily="50" charset="-128"/>
              </a:rPr>
              <a:t>(</a:t>
            </a:r>
            <a:r>
              <a:rPr kumimoji="0" lang="ja-JP" altLang="en-US" sz="800" b="1" dirty="0">
                <a:latin typeface="Meiryo UI" panose="020B0604030504040204" pitchFamily="50" charset="-128"/>
                <a:ea typeface="Meiryo UI" panose="020B0604030504040204" pitchFamily="50" charset="-128"/>
              </a:rPr>
              <a:t>箇所</a:t>
            </a:r>
            <a:r>
              <a:rPr kumimoji="0" lang="en-US" altLang="ja-JP" sz="800" b="1" dirty="0" smtClean="0">
                <a:latin typeface="Meiryo UI" panose="020B0604030504040204" pitchFamily="50" charset="-128"/>
                <a:ea typeface="Meiryo UI" panose="020B0604030504040204" pitchFamily="50" charset="-128"/>
              </a:rPr>
              <a:t>)</a:t>
            </a:r>
            <a:endParaRPr kumimoji="0" lang="en-US" altLang="ja-JP" sz="8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860143" y="4194749"/>
            <a:ext cx="2176597" cy="309946"/>
          </a:xfrm>
          <a:prstGeom prst="rect">
            <a:avLst/>
          </a:prstGeom>
          <a:noFill/>
        </p:spPr>
        <p:txBody>
          <a:bodyPr wrap="square" rtlCol="0">
            <a:spAutoFit/>
          </a:bodyPr>
          <a:lstStyle/>
          <a:p>
            <a:pPr lvl="0" eaLnBrk="0" fontAlgn="base" hangingPunct="0">
              <a:spcBef>
                <a:spcPct val="0"/>
              </a:spcBef>
              <a:spcAft>
                <a:spcPct val="0"/>
              </a:spcAft>
            </a:pPr>
            <a:r>
              <a:rPr kumimoji="0" lang="ja-JP" altLang="en-US" sz="1400" b="1" u="sng" dirty="0" smtClean="0">
                <a:latin typeface="Meiryo UI" panose="020B0604030504040204" pitchFamily="50" charset="-128"/>
                <a:ea typeface="Meiryo UI" panose="020B0604030504040204" pitchFamily="50" charset="-128"/>
              </a:rPr>
              <a:t>病児・病後児保育施設数</a:t>
            </a:r>
            <a:endParaRPr kumimoji="0" lang="ja-JP" altLang="en-US" sz="1400" u="sng" dirty="0">
              <a:latin typeface="Meiryo UI" panose="020B0604030504040204" pitchFamily="50" charset="-128"/>
              <a:ea typeface="Meiryo UI" panose="020B0604030504040204" pitchFamily="50" charset="-128"/>
            </a:endParaRPr>
          </a:p>
        </p:txBody>
      </p:sp>
      <p:sp>
        <p:nvSpPr>
          <p:cNvPr id="26" name="Rectangle 1"/>
          <p:cNvSpPr>
            <a:spLocks noChangeArrowheads="1"/>
          </p:cNvSpPr>
          <p:nvPr/>
        </p:nvSpPr>
        <p:spPr bwMode="auto">
          <a:xfrm>
            <a:off x="1440467" y="1491158"/>
            <a:ext cx="6470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en-US" altLang="ja-JP" sz="800" b="1" dirty="0" smtClean="0">
                <a:latin typeface="Meiryo UI" panose="020B0604030504040204" pitchFamily="50" charset="-128"/>
                <a:ea typeface="Meiryo UI" panose="020B0604030504040204" pitchFamily="50" charset="-128"/>
              </a:rPr>
              <a:t>(</a:t>
            </a:r>
            <a:r>
              <a:rPr kumimoji="0" lang="ja-JP" altLang="en-US" sz="800" b="1" dirty="0">
                <a:latin typeface="Meiryo UI" panose="020B0604030504040204" pitchFamily="50" charset="-128"/>
                <a:ea typeface="Meiryo UI" panose="020B0604030504040204" pitchFamily="50" charset="-128"/>
              </a:rPr>
              <a:t>人</a:t>
            </a:r>
            <a:r>
              <a:rPr kumimoji="0" lang="en-US" altLang="ja-JP" sz="800" b="1" dirty="0" smtClean="0">
                <a:latin typeface="Meiryo UI" panose="020B0604030504040204" pitchFamily="50" charset="-128"/>
                <a:ea typeface="Meiryo UI" panose="020B0604030504040204" pitchFamily="50" charset="-128"/>
              </a:rPr>
              <a:t>)</a:t>
            </a:r>
            <a:endParaRPr kumimoji="0" lang="en-US" altLang="ja-JP" sz="8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133055" y="1601582"/>
            <a:ext cx="7053683" cy="2621507"/>
          </a:xfrm>
          <a:prstGeom prst="rect">
            <a:avLst/>
          </a:prstGeom>
        </p:spPr>
      </p:pic>
      <p:pic>
        <p:nvPicPr>
          <p:cNvPr id="4" name="図 3"/>
          <p:cNvPicPr>
            <a:picLocks noChangeAspect="1"/>
          </p:cNvPicPr>
          <p:nvPr/>
        </p:nvPicPr>
        <p:blipFill>
          <a:blip r:embed="rId4"/>
          <a:stretch>
            <a:fillRect/>
          </a:stretch>
        </p:blipFill>
        <p:spPr>
          <a:xfrm>
            <a:off x="1351685" y="4431582"/>
            <a:ext cx="6828112" cy="2426418"/>
          </a:xfrm>
          <a:prstGeom prst="rect">
            <a:avLst/>
          </a:prstGeom>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49</a:t>
            </a:fld>
            <a:endParaRPr lang="ja-JP" altLang="en-US"/>
          </a:p>
        </p:txBody>
      </p:sp>
    </p:spTree>
    <p:extLst>
      <p:ext uri="{BB962C8B-B14F-4D97-AF65-F5344CB8AC3E}">
        <p14:creationId xmlns:p14="http://schemas.microsoft.com/office/powerpoint/2010/main" val="96734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61686" y="976723"/>
            <a:ext cx="8093877" cy="1283175"/>
            <a:chOff x="586711" y="629763"/>
            <a:chExt cx="8575021" cy="1338037"/>
          </a:xfrm>
        </p:grpSpPr>
        <p:sp>
          <p:nvSpPr>
            <p:cNvPr id="22" name="角丸四角形 21"/>
            <p:cNvSpPr/>
            <p:nvPr/>
          </p:nvSpPr>
          <p:spPr>
            <a:xfrm>
              <a:off x="586711" y="635725"/>
              <a:ext cx="8575021" cy="13320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テキスト ボックス 5"/>
            <p:cNvSpPr txBox="1"/>
            <p:nvPr/>
          </p:nvSpPr>
          <p:spPr>
            <a:xfrm>
              <a:off x="644028" y="927809"/>
              <a:ext cx="8517704" cy="9628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全国学力・学習調査では大阪の順位が全教科で全国平均を下回る</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全国より厳しい状況</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。また、教育行政が教育委員会や学校にのみゆだねられており、</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首長・地域・家庭の声が反映できない状況。</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586711" y="629763"/>
              <a:ext cx="3263928" cy="357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endPar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5" name="下矢印 24"/>
          <p:cNvSpPr/>
          <p:nvPr/>
        </p:nvSpPr>
        <p:spPr>
          <a:xfrm>
            <a:off x="4180552" y="2308370"/>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6" name="グループ化 25"/>
          <p:cNvGrpSpPr/>
          <p:nvPr/>
        </p:nvGrpSpPr>
        <p:grpSpPr>
          <a:xfrm>
            <a:off x="610606" y="2671095"/>
            <a:ext cx="8144957" cy="1510537"/>
            <a:chOff x="560034" y="164099"/>
            <a:chExt cx="8601698" cy="1464309"/>
          </a:xfrm>
        </p:grpSpPr>
        <p:sp>
          <p:nvSpPr>
            <p:cNvPr id="27" name="角丸四角形 26"/>
            <p:cNvSpPr/>
            <p:nvPr/>
          </p:nvSpPr>
          <p:spPr>
            <a:xfrm>
              <a:off x="586710" y="168556"/>
              <a:ext cx="8575022" cy="14598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角丸四角形 28"/>
            <p:cNvSpPr/>
            <p:nvPr/>
          </p:nvSpPr>
          <p:spPr>
            <a:xfrm>
              <a:off x="560034" y="164099"/>
              <a:ext cx="3263928"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改革取組み</a:t>
              </a:r>
            </a:p>
          </p:txBody>
        </p:sp>
      </p:grpSp>
      <p:grpSp>
        <p:nvGrpSpPr>
          <p:cNvPr id="30" name="グループ化 29"/>
          <p:cNvGrpSpPr/>
          <p:nvPr/>
        </p:nvGrpSpPr>
        <p:grpSpPr>
          <a:xfrm>
            <a:off x="592376" y="4559356"/>
            <a:ext cx="8163188" cy="1733017"/>
            <a:chOff x="586711" y="687631"/>
            <a:chExt cx="8575021" cy="1435716"/>
          </a:xfrm>
        </p:grpSpPr>
        <p:sp>
          <p:nvSpPr>
            <p:cNvPr id="31" name="角丸四角形 30"/>
            <p:cNvSpPr/>
            <p:nvPr/>
          </p:nvSpPr>
          <p:spPr>
            <a:xfrm>
              <a:off x="586711" y="703999"/>
              <a:ext cx="8575021" cy="14193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586711" y="687631"/>
              <a:ext cx="3265688" cy="292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4170910"/>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3763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27534" y="3077573"/>
            <a:ext cx="78296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727533" y="5105728"/>
            <a:ext cx="7829693" cy="6604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5"/>
          <p:cNvSpPr txBox="1"/>
          <p:nvPr/>
        </p:nvSpPr>
        <p:spPr>
          <a:xfrm>
            <a:off x="615729" y="3039631"/>
            <a:ext cx="8039776" cy="92333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知事が</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教育非常事態を宣言</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するなど、抜本的な改革に着手。</a:t>
            </a:r>
            <a:endParaRPr kumimoji="1" lang="en-US" altLang="ja-JP"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就学前から小中学校、高校・支援学校まで</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すべての子どもの学びを支援</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教育委員会制度に</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ついても、全国に先駆けて、</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改革を実施</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5"/>
          <p:cNvSpPr txBox="1"/>
          <p:nvPr/>
        </p:nvSpPr>
        <p:spPr>
          <a:xfrm>
            <a:off x="610606" y="4984994"/>
            <a:ext cx="8039776"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次代を担う人材づくり</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が着実に進むとともに、大阪が行った制度改革</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地方教育行政の組織及び運営に関する</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法律</a:t>
            </a:r>
            <a:r>
              <a:rPr kumimoji="1" lang="en-US" altLang="ja-JP"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以下、地教行法</a:t>
            </a:r>
            <a:r>
              <a:rPr kumimoji="1" lang="en-US" altLang="ja-JP"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改正</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に先鞭をつけるなどの</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成果</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も出た。一方</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学力等</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全国水準に近付きつつも、まだ差が</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みられ、課題</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あるため</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引き続きオール</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大阪で教育力の向上に全力で取り組んでいく</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5</a:t>
            </a:fld>
            <a:endParaRPr lang="ja-JP" altLang="en-US"/>
          </a:p>
        </p:txBody>
      </p:sp>
    </p:spTree>
    <p:extLst>
      <p:ext uri="{BB962C8B-B14F-4D97-AF65-F5344CB8AC3E}">
        <p14:creationId xmlns:p14="http://schemas.microsoft.com/office/powerpoint/2010/main" val="2454645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54728" y="5353047"/>
            <a:ext cx="3639627" cy="1542422"/>
          </a:xfrm>
          <a:prstGeom prst="rect">
            <a:avLst/>
          </a:prstGeom>
        </p:spPr>
      </p:pic>
      <p:cxnSp>
        <p:nvCxnSpPr>
          <p:cNvPr id="10" name="直線コネクタ 9"/>
          <p:cNvCxnSpPr/>
          <p:nvPr/>
        </p:nvCxnSpPr>
        <p:spPr>
          <a:xfrm>
            <a:off x="270457" y="7503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3343275" y="302663"/>
            <a:ext cx="5515970" cy="327846"/>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ja-JP" altLang="en-US" sz="1662" dirty="0" smtClean="0">
                <a:latin typeface="Meiryo UI" panose="020B0604030504040204" pitchFamily="50" charset="-128"/>
                <a:ea typeface="Meiryo UI" panose="020B0604030504040204" pitchFamily="50" charset="-128"/>
              </a:rPr>
              <a:t>（４）　</a:t>
            </a:r>
            <a:r>
              <a:rPr lang="ja-JP" altLang="en-US" sz="1846" b="1" dirty="0" smtClean="0">
                <a:latin typeface="Meiryo UI" panose="020B0604030504040204" pitchFamily="50" charset="-128"/>
                <a:ea typeface="Meiryo UI" panose="020B0604030504040204" pitchFamily="50" charset="-128"/>
              </a:rPr>
              <a:t>こども</a:t>
            </a:r>
            <a:r>
              <a:rPr lang="ja-JP" altLang="en-US" sz="1846" b="1" dirty="0">
                <a:latin typeface="Meiryo UI" panose="020B0604030504040204" pitchFamily="50" charset="-128"/>
                <a:ea typeface="Meiryo UI" panose="020B0604030504040204" pitchFamily="50" charset="-128"/>
              </a:rPr>
              <a:t>医療費</a:t>
            </a:r>
            <a:r>
              <a:rPr lang="ja-JP" altLang="en-US" sz="1846" b="1" dirty="0" smtClean="0">
                <a:latin typeface="Meiryo UI" panose="020B0604030504040204" pitchFamily="50" charset="-128"/>
                <a:ea typeface="Meiryo UI" panose="020B0604030504040204" pitchFamily="50" charset="-128"/>
              </a:rPr>
              <a:t>助成（</a:t>
            </a:r>
            <a:r>
              <a:rPr lang="ja-JP" altLang="en-US" sz="1846" b="1" dirty="0">
                <a:latin typeface="Meiryo UI" panose="020B0604030504040204" pitchFamily="50" charset="-128"/>
                <a:ea typeface="Meiryo UI" panose="020B0604030504040204" pitchFamily="50" charset="-128"/>
              </a:rPr>
              <a:t>大阪市</a:t>
            </a:r>
            <a:r>
              <a:rPr lang="ja-JP" altLang="en-US" sz="1846" b="1" dirty="0" smtClean="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9" name="Rectangle 1"/>
          <p:cNvSpPr>
            <a:spLocks noChangeArrowheads="1"/>
          </p:cNvSpPr>
          <p:nvPr/>
        </p:nvSpPr>
        <p:spPr bwMode="auto">
          <a:xfrm>
            <a:off x="273417" y="788871"/>
            <a:ext cx="842856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rPr>
              <a:t>＜</a:t>
            </a:r>
            <a:r>
              <a:rPr kumimoji="0" lang="ja-JP" altLang="en-US" sz="1400" b="1" dirty="0" smtClean="0">
                <a:latin typeface="Meiryo UI" panose="020B0604030504040204" pitchFamily="50" charset="-128"/>
                <a:ea typeface="Meiryo UI" panose="020B0604030504040204" pitchFamily="50" charset="-128"/>
              </a:rPr>
              <a:t>改革前の施策・状況＞</a:t>
            </a:r>
            <a:endParaRPr kumimoji="0" lang="en-US" altLang="ja-JP" sz="1400" b="1"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・大阪府において、乳幼児健康福祉総合対策の一環として、平成</a:t>
            </a:r>
            <a:r>
              <a:rPr kumimoji="0" lang="en-US" altLang="ja-JP" sz="1400" dirty="0">
                <a:latin typeface="Meiryo UI" panose="020B0604030504040204" pitchFamily="50" charset="-128"/>
                <a:ea typeface="Meiryo UI" panose="020B0604030504040204" pitchFamily="50" charset="-128"/>
              </a:rPr>
              <a:t>5</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10</a:t>
            </a:r>
            <a:r>
              <a:rPr kumimoji="0" lang="ja-JP" altLang="en-US" sz="1400" dirty="0">
                <a:latin typeface="Meiryo UI" panose="020B0604030504040204" pitchFamily="50" charset="-128"/>
                <a:ea typeface="Meiryo UI" panose="020B0604030504040204" pitchFamily="50" charset="-128"/>
              </a:rPr>
              <a:t>月</a:t>
            </a:r>
            <a:r>
              <a:rPr kumimoji="0" lang="ja-JP" altLang="en-US" sz="1400" dirty="0" smtClean="0">
                <a:latin typeface="Meiryo UI" panose="020B0604030504040204" pitchFamily="50" charset="-128"/>
                <a:ea typeface="Meiryo UI" panose="020B0604030504040204" pitchFamily="50" charset="-128"/>
              </a:rPr>
              <a:t>に乳幼児医療費助成制度</a:t>
            </a:r>
            <a:r>
              <a:rPr kumimoji="0" lang="ja-JP" altLang="en-US" sz="1400" dirty="0">
                <a:latin typeface="Meiryo UI" panose="020B0604030504040204" pitchFamily="50" charset="-128"/>
                <a:ea typeface="Meiryo UI" panose="020B0604030504040204" pitchFamily="50" charset="-128"/>
              </a:rPr>
              <a:t>が創設され</a:t>
            </a:r>
            <a:r>
              <a:rPr kumimoji="0" lang="ja-JP" altLang="en-US" sz="1400" dirty="0" smtClean="0">
                <a:latin typeface="Meiryo UI" panose="020B0604030504040204" pitchFamily="50" charset="-128"/>
                <a:ea typeface="Meiryo UI" panose="020B0604030504040204" pitchFamily="50" charset="-128"/>
              </a:rPr>
              <a:t>たこ</a:t>
            </a:r>
            <a:endParaRPr kumimoji="0" lang="en-US" altLang="ja-JP" sz="1400"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とに</a:t>
            </a:r>
            <a:r>
              <a:rPr kumimoji="0" lang="ja-JP" altLang="en-US" sz="1400" dirty="0">
                <a:latin typeface="Meiryo UI" panose="020B0604030504040204" pitchFamily="50" charset="-128"/>
                <a:ea typeface="Meiryo UI" panose="020B0604030504040204" pitchFamily="50" charset="-128"/>
              </a:rPr>
              <a:t>伴い、本市</a:t>
            </a:r>
            <a:r>
              <a:rPr kumimoji="0" lang="ja-JP" altLang="en-US" sz="1400" dirty="0" smtClean="0">
                <a:latin typeface="Meiryo UI" panose="020B0604030504040204" pitchFamily="50" charset="-128"/>
                <a:ea typeface="Meiryo UI" panose="020B0604030504040204" pitchFamily="50" charset="-128"/>
              </a:rPr>
              <a:t>において</a:t>
            </a:r>
            <a:r>
              <a:rPr kumimoji="0" lang="ja-JP" altLang="en-US" sz="1400" dirty="0">
                <a:latin typeface="Meiryo UI" panose="020B0604030504040204" pitchFamily="50" charset="-128"/>
                <a:ea typeface="Meiryo UI" panose="020B0604030504040204" pitchFamily="50" charset="-128"/>
              </a:rPr>
              <a:t>も制度を創設</a:t>
            </a:r>
            <a:r>
              <a:rPr kumimoji="0" lang="ja-JP" altLang="en-US" sz="1400" dirty="0" smtClean="0">
                <a:latin typeface="Meiryo UI" panose="020B0604030504040204" pitchFamily="50" charset="-128"/>
                <a:ea typeface="Meiryo UI" panose="020B0604030504040204" pitchFamily="50" charset="-128"/>
              </a:rPr>
              <a:t>した。</a:t>
            </a:r>
            <a:endParaRPr kumimoji="0" lang="en-US" altLang="ja-JP" sz="1400"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その後、こども</a:t>
            </a:r>
            <a:r>
              <a:rPr kumimoji="0" lang="ja-JP" altLang="en-US" sz="1400" dirty="0">
                <a:latin typeface="Meiryo UI" panose="020B0604030504040204" pitchFamily="50" charset="-128"/>
                <a:ea typeface="Meiryo UI" panose="020B0604030504040204" pitchFamily="50" charset="-128"/>
              </a:rPr>
              <a:t>の医療に係る負担を軽減し、こどもの健康の増進を図り、安心してこどもを</a:t>
            </a:r>
            <a:r>
              <a:rPr kumimoji="0" lang="ja-JP" altLang="en-US" sz="1400" dirty="0" smtClean="0">
                <a:latin typeface="Meiryo UI" panose="020B0604030504040204" pitchFamily="50" charset="-128"/>
                <a:ea typeface="Meiryo UI" panose="020B0604030504040204" pitchFamily="50" charset="-128"/>
              </a:rPr>
              <a:t>生み</a:t>
            </a:r>
            <a:r>
              <a:rPr kumimoji="0" lang="ja-JP" altLang="en-US" sz="1400" dirty="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育てる</a:t>
            </a:r>
            <a:r>
              <a:rPr kumimoji="0" lang="ja-JP" altLang="en-US" sz="1400" dirty="0">
                <a:latin typeface="Meiryo UI" panose="020B0604030504040204" pitchFamily="50" charset="-128"/>
                <a:ea typeface="Meiryo UI" panose="020B0604030504040204" pitchFamily="50" charset="-128"/>
              </a:rPr>
              <a:t>ことができるよう</a:t>
            </a:r>
            <a:r>
              <a:rPr kumimoji="0" lang="ja-JP" altLang="en-US" sz="1400" dirty="0" smtClean="0">
                <a:latin typeface="Meiryo UI" panose="020B0604030504040204" pitchFamily="50" charset="-128"/>
                <a:ea typeface="Meiryo UI" panose="020B0604030504040204" pitchFamily="50" charset="-128"/>
              </a:rPr>
              <a:t>、</a:t>
            </a:r>
            <a:endParaRPr kumimoji="0" lang="en-US" altLang="ja-JP" sz="1400"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大阪府</a:t>
            </a:r>
            <a:r>
              <a:rPr kumimoji="0" lang="ja-JP" altLang="en-US" sz="1400" dirty="0">
                <a:latin typeface="Meiryo UI" panose="020B0604030504040204" pitchFamily="50" charset="-128"/>
                <a:ea typeface="Meiryo UI" panose="020B0604030504040204" pitchFamily="50" charset="-128"/>
              </a:rPr>
              <a:t>の補助に上乗せして対象者の拡充を実施</a:t>
            </a:r>
            <a:r>
              <a:rPr kumimoji="0" lang="ja-JP" altLang="en-US" sz="1400" dirty="0" smtClean="0">
                <a:latin typeface="Meiryo UI" panose="020B0604030504040204" pitchFamily="50" charset="-128"/>
                <a:ea typeface="Meiryo UI" panose="020B0604030504040204" pitchFamily="50" charset="-128"/>
              </a:rPr>
              <a:t>してきた</a:t>
            </a:r>
            <a:r>
              <a:rPr kumimoji="0" lang="ja-JP" altLang="en-US" sz="1400" dirty="0">
                <a:latin typeface="Meiryo UI" panose="020B0604030504040204" pitchFamily="50" charset="-128"/>
                <a:ea typeface="Meiryo UI" panose="020B0604030504040204" pitchFamily="50" charset="-128"/>
              </a:rPr>
              <a:t>。</a:t>
            </a:r>
            <a:endParaRPr kumimoji="0"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2008</a:t>
            </a:r>
            <a:r>
              <a:rPr kumimoji="0" lang="ja-JP" altLang="en-US" sz="1400" dirty="0" smtClean="0">
                <a:latin typeface="Meiryo UI" panose="020B0604030504040204" pitchFamily="50" charset="-128"/>
                <a:ea typeface="Meiryo UI" panose="020B0604030504040204" pitchFamily="50" charset="-128"/>
              </a:rPr>
              <a:t>年</a:t>
            </a:r>
            <a:r>
              <a:rPr kumimoji="0" lang="en-US" altLang="ja-JP" sz="1400" dirty="0" smtClean="0">
                <a:latin typeface="Meiryo UI" panose="020B0604030504040204" pitchFamily="50" charset="-128"/>
                <a:ea typeface="Meiryo UI" panose="020B0604030504040204" pitchFamily="50" charset="-128"/>
              </a:rPr>
              <a:t>4</a:t>
            </a:r>
            <a:r>
              <a:rPr kumimoji="0" lang="ja-JP" altLang="en-US" sz="1400" dirty="0" smtClean="0">
                <a:latin typeface="Meiryo UI" panose="020B0604030504040204" pitchFamily="50" charset="-128"/>
                <a:ea typeface="Meiryo UI" panose="020B0604030504040204" pitchFamily="50" charset="-128"/>
              </a:rPr>
              <a:t>月時点</a:t>
            </a:r>
            <a:r>
              <a:rPr kumimoji="0" lang="ja-JP" altLang="en-US" sz="1400" dirty="0">
                <a:latin typeface="Meiryo UI" panose="020B0604030504040204" pitchFamily="50" charset="-128"/>
                <a:ea typeface="Meiryo UI" panose="020B0604030504040204" pitchFamily="50" charset="-128"/>
              </a:rPr>
              <a:t>では、</a:t>
            </a:r>
            <a:r>
              <a:rPr kumimoji="0" lang="en-US" altLang="ja-JP" sz="1400" dirty="0">
                <a:latin typeface="Meiryo UI" panose="020B0604030504040204" pitchFamily="50" charset="-128"/>
                <a:ea typeface="Meiryo UI" panose="020B0604030504040204" pitchFamily="50" charset="-128"/>
              </a:rPr>
              <a:t>0</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9</a:t>
            </a:r>
            <a:r>
              <a:rPr kumimoji="0" lang="ja-JP" altLang="en-US" sz="1400" dirty="0">
                <a:latin typeface="Meiryo UI" panose="020B0604030504040204" pitchFamily="50" charset="-128"/>
                <a:ea typeface="Meiryo UI" panose="020B0604030504040204" pitchFamily="50" charset="-128"/>
              </a:rPr>
              <a:t>歳（小学校</a:t>
            </a:r>
            <a:r>
              <a:rPr kumimoji="0" lang="en-US" altLang="ja-JP" sz="1400" dirty="0">
                <a:latin typeface="Meiryo UI" panose="020B0604030504040204" pitchFamily="50" charset="-128"/>
                <a:ea typeface="Meiryo UI" panose="020B0604030504040204" pitchFamily="50" charset="-128"/>
              </a:rPr>
              <a:t>3</a:t>
            </a:r>
            <a:r>
              <a:rPr kumimoji="0" lang="ja-JP" altLang="en-US" sz="1400" dirty="0">
                <a:latin typeface="Meiryo UI" panose="020B0604030504040204" pitchFamily="50" charset="-128"/>
                <a:ea typeface="Meiryo UI" panose="020B0604030504040204" pitchFamily="50" charset="-128"/>
              </a:rPr>
              <a:t>年生まで、所得制限あり）の入院医療費</a:t>
            </a:r>
            <a:r>
              <a:rPr kumimoji="0" lang="ja-JP" altLang="en-US" sz="1400" dirty="0" smtClean="0">
                <a:latin typeface="Meiryo UI" panose="020B0604030504040204" pitchFamily="50" charset="-128"/>
                <a:ea typeface="Meiryo UI" panose="020B0604030504040204" pitchFamily="50" charset="-128"/>
              </a:rPr>
              <a:t>助成、</a:t>
            </a:r>
            <a:r>
              <a:rPr kumimoji="0" lang="en-US" altLang="ja-JP" sz="1400" dirty="0" smtClean="0">
                <a:latin typeface="Meiryo UI" panose="020B0604030504040204" pitchFamily="50" charset="-128"/>
                <a:ea typeface="Meiryo UI" panose="020B0604030504040204" pitchFamily="50" charset="-128"/>
              </a:rPr>
              <a:t>0</a:t>
            </a: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歳（小学校</a:t>
            </a:r>
            <a:r>
              <a:rPr kumimoji="0" lang="ja-JP" altLang="en-US" sz="1400" dirty="0" smtClean="0">
                <a:latin typeface="Meiryo UI" panose="020B0604030504040204" pitchFamily="50" charset="-128"/>
                <a:ea typeface="Meiryo UI" panose="020B0604030504040204" pitchFamily="50" charset="-128"/>
              </a:rPr>
              <a:t>就学</a:t>
            </a:r>
            <a:endParaRPr kumimoji="0" lang="en-US" altLang="ja-JP" sz="1400" dirty="0" smtClean="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前、所得制限あり）</a:t>
            </a:r>
            <a:r>
              <a:rPr kumimoji="0" lang="ja-JP" altLang="en-US" sz="1400" dirty="0">
                <a:latin typeface="Meiryo UI" panose="020B0604030504040204" pitchFamily="50" charset="-128"/>
                <a:ea typeface="Meiryo UI" panose="020B0604030504040204" pitchFamily="50" charset="-128"/>
              </a:rPr>
              <a:t>の通院医療費助成を</a:t>
            </a:r>
            <a:r>
              <a:rPr kumimoji="0" lang="ja-JP" altLang="en-US" sz="1400" dirty="0" smtClean="0">
                <a:latin typeface="Meiryo UI" panose="020B0604030504040204" pitchFamily="50" charset="-128"/>
                <a:ea typeface="Meiryo UI" panose="020B0604030504040204" pitchFamily="50" charset="-128"/>
              </a:rPr>
              <a:t>実施していた。</a:t>
            </a:r>
            <a:endParaRPr kumimoji="0" lang="en-US" altLang="ja-JP" sz="1400" dirty="0">
              <a:latin typeface="Meiryo UI" panose="020B0604030504040204" pitchFamily="50" charset="-128"/>
              <a:ea typeface="Meiryo UI" panose="020B0604030504040204" pitchFamily="50" charset="-128"/>
            </a:endParaRPr>
          </a:p>
        </p:txBody>
      </p:sp>
      <p:sp>
        <p:nvSpPr>
          <p:cNvPr id="12" name="フローチャート: 組合せ 11"/>
          <p:cNvSpPr/>
          <p:nvPr/>
        </p:nvSpPr>
        <p:spPr>
          <a:xfrm>
            <a:off x="2474542" y="2341296"/>
            <a:ext cx="4327303" cy="190648"/>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1"/>
          <p:cNvSpPr>
            <a:spLocks noChangeArrowheads="1"/>
          </p:cNvSpPr>
          <p:nvPr/>
        </p:nvSpPr>
        <p:spPr bwMode="auto">
          <a:xfrm>
            <a:off x="330334" y="2497079"/>
            <a:ext cx="83683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rPr>
              <a:t>＜</a:t>
            </a:r>
            <a:r>
              <a:rPr kumimoji="0" lang="ja-JP" altLang="en-US" sz="1400" b="1" dirty="0" smtClean="0">
                <a:latin typeface="Meiryo UI" panose="020B0604030504040204" pitchFamily="50" charset="-128"/>
                <a:ea typeface="Meiryo UI" panose="020B0604030504040204" pitchFamily="50" charset="-128"/>
              </a:rPr>
              <a:t>改革取組み＞</a:t>
            </a:r>
            <a:endParaRPr kumimoji="0" lang="en-US" altLang="ja-JP" sz="1400" b="1"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医療機関</a:t>
            </a:r>
            <a:r>
              <a:rPr kumimoji="0" lang="ja-JP" altLang="en-US" sz="1400" dirty="0" smtClean="0">
                <a:latin typeface="Meiryo UI" panose="020B0604030504040204" pitchFamily="50" charset="-128"/>
                <a:ea typeface="Meiryo UI" panose="020B0604030504040204" pitchFamily="50" charset="-128"/>
              </a:rPr>
              <a:t>を受診</a:t>
            </a:r>
            <a:r>
              <a:rPr kumimoji="0" lang="ja-JP" altLang="en-US" sz="1400" dirty="0">
                <a:latin typeface="Meiryo UI" panose="020B0604030504040204" pitchFamily="50" charset="-128"/>
                <a:ea typeface="Meiryo UI" panose="020B0604030504040204" pitchFamily="50" charset="-128"/>
              </a:rPr>
              <a:t>した際に</a:t>
            </a:r>
            <a:r>
              <a:rPr kumimoji="0" lang="ja-JP" altLang="en-US" sz="1400" dirty="0" smtClean="0">
                <a:latin typeface="Meiryo UI" panose="020B0604030504040204" pitchFamily="50" charset="-128"/>
                <a:ea typeface="Meiryo UI" panose="020B0604030504040204" pitchFamily="50" charset="-128"/>
              </a:rPr>
              <a:t>、こどもの医療費の</a:t>
            </a:r>
            <a:r>
              <a:rPr kumimoji="0" lang="ja-JP" altLang="en-US" sz="1400" dirty="0">
                <a:latin typeface="Meiryo UI" panose="020B0604030504040204" pitchFamily="50" charset="-128"/>
                <a:ea typeface="Meiryo UI" panose="020B0604030504040204" pitchFamily="50" charset="-128"/>
              </a:rPr>
              <a:t>自己負担の一部を</a:t>
            </a:r>
            <a:r>
              <a:rPr kumimoji="0" lang="ja-JP" altLang="en-US" sz="1400" dirty="0" smtClean="0">
                <a:latin typeface="Meiryo UI" panose="020B0604030504040204" pitchFamily="50" charset="-128"/>
                <a:ea typeface="Meiryo UI" panose="020B0604030504040204" pitchFamily="50" charset="-128"/>
              </a:rPr>
              <a:t>助成する</a:t>
            </a:r>
            <a:r>
              <a:rPr kumimoji="0" lang="ja-JP" altLang="en-US" sz="1400" dirty="0">
                <a:latin typeface="Meiryo UI" panose="020B0604030504040204" pitchFamily="50" charset="-128"/>
                <a:ea typeface="Meiryo UI" panose="020B0604030504040204" pitchFamily="50" charset="-128"/>
              </a:rPr>
              <a:t>ことにより、こどもの健全な育成に寄与し、児童福祉の向上を図ることを</a:t>
            </a:r>
            <a:r>
              <a:rPr kumimoji="0" lang="ja-JP" altLang="en-US" sz="1400" dirty="0" smtClean="0">
                <a:latin typeface="Meiryo UI" panose="020B0604030504040204" pitchFamily="50" charset="-128"/>
                <a:ea typeface="Meiryo UI" panose="020B0604030504040204" pitchFamily="50" charset="-128"/>
              </a:rPr>
              <a:t>目的に実施。</a:t>
            </a:r>
            <a:endParaRPr kumimoji="0" lang="en-US" altLang="ja-JP" sz="14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537081" y="5048506"/>
            <a:ext cx="4171335" cy="307777"/>
          </a:xfrm>
          <a:prstGeom prst="rect">
            <a:avLst/>
          </a:prstGeom>
          <a:noFill/>
        </p:spPr>
        <p:txBody>
          <a:bodyPr wrap="none" rtlCol="0">
            <a:spAutoFit/>
          </a:bodyPr>
          <a:lstStyle/>
          <a:p>
            <a:pPr lvl="0"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こども医療費助成決算額（</a:t>
            </a:r>
            <a:r>
              <a:rPr kumimoji="0" lang="en-US" altLang="ja-JP" sz="1400" dirty="0">
                <a:latin typeface="Meiryo UI" panose="020B0604030504040204" pitchFamily="50" charset="-128"/>
                <a:ea typeface="Meiryo UI" panose="020B0604030504040204" pitchFamily="50" charset="-128"/>
              </a:rPr>
              <a:t>2008</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2017</a:t>
            </a:r>
            <a:r>
              <a:rPr kumimoji="0" lang="ja-JP" altLang="en-US" sz="1400" dirty="0">
                <a:latin typeface="Meiryo UI" panose="020B0604030504040204" pitchFamily="50" charset="-128"/>
                <a:ea typeface="Meiryo UI" panose="020B0604030504040204" pitchFamily="50" charset="-128"/>
              </a:rPr>
              <a:t>年）　</a:t>
            </a:r>
          </a:p>
        </p:txBody>
      </p:sp>
      <p:sp>
        <p:nvSpPr>
          <p:cNvPr id="16" name="テキスト ボックス 15"/>
          <p:cNvSpPr txBox="1"/>
          <p:nvPr/>
        </p:nvSpPr>
        <p:spPr>
          <a:xfrm>
            <a:off x="339752" y="269463"/>
            <a:ext cx="259718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　</a:t>
            </a:r>
            <a:endParaRPr kumimoji="1" lang="ja-JP" altLang="en-US" sz="2000" dirty="0">
              <a:latin typeface="Meiryo UI" panose="020B0604030504040204" pitchFamily="50" charset="-128"/>
              <a:ea typeface="Meiryo UI" panose="020B0604030504040204" pitchFamily="50" charset="-128"/>
            </a:endParaRPr>
          </a:p>
        </p:txBody>
      </p:sp>
      <p:sp>
        <p:nvSpPr>
          <p:cNvPr id="13" name="Rectangle 1"/>
          <p:cNvSpPr>
            <a:spLocks noChangeArrowheads="1"/>
          </p:cNvSpPr>
          <p:nvPr/>
        </p:nvSpPr>
        <p:spPr bwMode="auto">
          <a:xfrm>
            <a:off x="400666" y="5103056"/>
            <a:ext cx="149354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rPr>
              <a:t>＜</a:t>
            </a:r>
            <a:r>
              <a:rPr kumimoji="0" lang="ja-JP" altLang="en-US" sz="1400" b="1" dirty="0" smtClean="0">
                <a:latin typeface="Meiryo UI" panose="020B0604030504040204" pitchFamily="50" charset="-128"/>
                <a:ea typeface="Meiryo UI" panose="020B0604030504040204" pitchFamily="50" charset="-128"/>
              </a:rPr>
              <a:t>改革の結果＞</a:t>
            </a:r>
            <a:endParaRPr kumimoji="0" lang="en-US" altLang="ja-JP" sz="1400" b="1" dirty="0">
              <a:latin typeface="Meiryo UI" panose="020B0604030504040204" pitchFamily="50" charset="-128"/>
              <a:ea typeface="Meiryo UI" panose="020B0604030504040204" pitchFamily="50" charset="-128"/>
            </a:endParaRPr>
          </a:p>
        </p:txBody>
      </p:sp>
      <p:sp>
        <p:nvSpPr>
          <p:cNvPr id="18" name="Rectangle 1"/>
          <p:cNvSpPr>
            <a:spLocks noChangeArrowheads="1"/>
          </p:cNvSpPr>
          <p:nvPr/>
        </p:nvSpPr>
        <p:spPr bwMode="auto">
          <a:xfrm>
            <a:off x="1181721" y="5353047"/>
            <a:ext cx="6470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prstTxWarp prst="textNoShape">
              <a:avLst/>
            </a:prstTxWarp>
            <a:spAutoFit/>
          </a:bodyPr>
          <a:lstStyle/>
          <a:p>
            <a:pPr eaLnBrk="0" fontAlgn="base" hangingPunct="0">
              <a:spcBef>
                <a:spcPct val="0"/>
              </a:spcBef>
              <a:spcAft>
                <a:spcPct val="0"/>
              </a:spcAft>
            </a:pPr>
            <a:r>
              <a:rPr kumimoji="0" lang="en-US" altLang="ja-JP" sz="800" dirty="0" smtClean="0">
                <a:latin typeface="Meiryo UI" panose="020B0604030504040204" pitchFamily="50" charset="-128"/>
                <a:ea typeface="Meiryo UI" panose="020B0604030504040204" pitchFamily="50" charset="-128"/>
              </a:rPr>
              <a:t>(</a:t>
            </a:r>
            <a:r>
              <a:rPr kumimoji="0" lang="ja-JP" altLang="en-US" sz="800" dirty="0" smtClean="0">
                <a:latin typeface="Meiryo UI" panose="020B0604030504040204" pitchFamily="50" charset="-128"/>
                <a:ea typeface="Meiryo UI" panose="020B0604030504040204" pitchFamily="50" charset="-128"/>
              </a:rPr>
              <a:t>百万円</a:t>
            </a:r>
            <a:r>
              <a:rPr kumimoji="0" lang="en-US" altLang="ja-JP" sz="800" dirty="0" smtClean="0">
                <a:latin typeface="Meiryo UI" panose="020B0604030504040204" pitchFamily="50" charset="-128"/>
                <a:ea typeface="Meiryo UI" panose="020B0604030504040204" pitchFamily="50" charset="-128"/>
              </a:rPr>
              <a:t>)</a:t>
            </a:r>
            <a:endParaRPr kumimoji="0" lang="en-US" altLang="ja-JP"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178521" y="5593499"/>
            <a:ext cx="4799712" cy="738664"/>
          </a:xfrm>
          <a:prstGeom prst="rect">
            <a:avLst/>
          </a:prstGeom>
          <a:noFill/>
        </p:spPr>
        <p:txBody>
          <a:bodyPr wrap="none" rtlCol="0">
            <a:spAutoFit/>
          </a:bodyPr>
          <a:lstStyle/>
          <a:p>
            <a:pPr lvl="0"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こども医療費助成の決算額は、</a:t>
            </a:r>
            <a:r>
              <a:rPr kumimoji="0" lang="en-US" altLang="ja-JP" sz="1400" dirty="0">
                <a:latin typeface="Meiryo UI" panose="020B0604030504040204" pitchFamily="50" charset="-128"/>
                <a:ea typeface="Meiryo UI" panose="020B0604030504040204" pitchFamily="50" charset="-128"/>
              </a:rPr>
              <a:t>2008</a:t>
            </a:r>
            <a:r>
              <a:rPr kumimoji="0" lang="ja-JP" altLang="en-US" sz="1400" dirty="0" smtClean="0">
                <a:latin typeface="Meiryo UI" panose="020B0604030504040204" pitchFamily="50" charset="-128"/>
                <a:ea typeface="Meiryo UI" panose="020B0604030504040204" pitchFamily="50" charset="-128"/>
              </a:rPr>
              <a:t>年度</a:t>
            </a:r>
            <a:r>
              <a:rPr kumimoji="0" lang="en-US" altLang="ja-JP" sz="1400" dirty="0" smtClean="0">
                <a:latin typeface="Meiryo UI" panose="020B0604030504040204" pitchFamily="50" charset="-128"/>
                <a:ea typeface="Meiryo UI" panose="020B0604030504040204" pitchFamily="50" charset="-128"/>
              </a:rPr>
              <a:t>3,265</a:t>
            </a:r>
            <a:r>
              <a:rPr kumimoji="0" lang="ja-JP" altLang="en-US" sz="1400" dirty="0" smtClean="0">
                <a:latin typeface="Meiryo UI" panose="020B0604030504040204" pitchFamily="50" charset="-128"/>
                <a:ea typeface="Meiryo UI" panose="020B0604030504040204" pitchFamily="50" charset="-128"/>
              </a:rPr>
              <a:t>百万円から</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en-US" altLang="ja-JP" sz="1400" dirty="0" smtClean="0">
                <a:latin typeface="Meiryo UI" panose="020B0604030504040204" pitchFamily="50" charset="-128"/>
                <a:ea typeface="Meiryo UI" panose="020B0604030504040204" pitchFamily="50" charset="-128"/>
              </a:rPr>
              <a:t>2017</a:t>
            </a:r>
            <a:r>
              <a:rPr kumimoji="0" lang="ja-JP" altLang="en-US" sz="1400" dirty="0" smtClean="0">
                <a:latin typeface="Meiryo UI" panose="020B0604030504040204" pitchFamily="50" charset="-128"/>
                <a:ea typeface="Meiryo UI" panose="020B0604030504040204" pitchFamily="50" charset="-128"/>
              </a:rPr>
              <a:t>年度</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見込み</a:t>
            </a:r>
            <a:r>
              <a:rPr kumimoji="0" lang="en-US" altLang="ja-JP" sz="1400" dirty="0" smtClean="0">
                <a:latin typeface="Meiryo UI" panose="020B0604030504040204" pitchFamily="50" charset="-128"/>
                <a:ea typeface="Meiryo UI" panose="020B0604030504040204" pitchFamily="50" charset="-128"/>
              </a:rPr>
              <a:t>)7,624</a:t>
            </a:r>
            <a:r>
              <a:rPr kumimoji="0" lang="ja-JP" altLang="en-US" sz="1400" dirty="0" smtClean="0">
                <a:latin typeface="Meiryo UI" panose="020B0604030504040204" pitchFamily="50" charset="-128"/>
                <a:ea typeface="Meiryo UI" panose="020B0604030504040204" pitchFamily="50" charset="-128"/>
              </a:rPr>
              <a:t>百万円へと</a:t>
            </a:r>
            <a:r>
              <a:rPr kumimoji="0" lang="en-US" altLang="ja-JP" sz="1400" b="1" dirty="0" smtClean="0">
                <a:latin typeface="Meiryo UI" panose="020B0604030504040204" pitchFamily="50" charset="-128"/>
                <a:ea typeface="Meiryo UI" panose="020B0604030504040204" pitchFamily="50" charset="-128"/>
              </a:rPr>
              <a:t>2.3</a:t>
            </a:r>
            <a:r>
              <a:rPr kumimoji="0" lang="ja-JP" altLang="en-US" sz="1400" b="1" dirty="0" smtClean="0">
                <a:latin typeface="Meiryo UI" panose="020B0604030504040204" pitchFamily="50" charset="-128"/>
                <a:ea typeface="Meiryo UI" panose="020B0604030504040204" pitchFamily="50" charset="-128"/>
              </a:rPr>
              <a:t>倍に増額</a:t>
            </a:r>
            <a:r>
              <a:rPr kumimoji="0" lang="ja-JP" altLang="en-US" sz="1400" dirty="0" smtClean="0">
                <a:latin typeface="Meiryo UI" panose="020B0604030504040204" pitchFamily="50" charset="-128"/>
                <a:ea typeface="Meiryo UI" panose="020B0604030504040204" pitchFamily="50" charset="-128"/>
              </a:rPr>
              <a:t>しており、</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着実に拡充している。</a:t>
            </a:r>
            <a:endParaRPr kumimoji="0" lang="ja-JP" altLang="en-US" sz="1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498734" y="3197960"/>
            <a:ext cx="8199908" cy="1850546"/>
          </a:xfrm>
          <a:prstGeom prst="rect">
            <a:avLst/>
          </a:prstGeom>
        </p:spPr>
      </p:pic>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50</a:t>
            </a:fld>
            <a:endParaRPr lang="ja-JP" altLang="en-US"/>
          </a:p>
        </p:txBody>
      </p:sp>
    </p:spTree>
    <p:extLst>
      <p:ext uri="{BB962C8B-B14F-4D97-AF65-F5344CB8AC3E}">
        <p14:creationId xmlns:p14="http://schemas.microsoft.com/office/powerpoint/2010/main" val="3227289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9523" y="669701"/>
            <a:ext cx="8331522" cy="246221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2008</a:t>
            </a:r>
            <a:r>
              <a:rPr lang="ja-JP" altLang="en-US" sz="1400" dirty="0">
                <a:latin typeface="Meiryo UI" panose="020B0604030504040204" pitchFamily="50" charset="-128"/>
                <a:ea typeface="Meiryo UI" panose="020B0604030504040204" pitchFamily="50" charset="-128"/>
              </a:rPr>
              <a:t>年度以降、「こどもへの投資」 ・「子育てしやすい環境整備」に政策の重点を置き、特に</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年度以降は「子どもの教育・医療　無償化」を掲げ、</a:t>
            </a:r>
            <a:r>
              <a:rPr lang="en-US" altLang="ja-JP" sz="1400" dirty="0">
                <a:latin typeface="Meiryo UI" panose="020B0604030504040204" pitchFamily="50" charset="-128"/>
                <a:ea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５歳児の幼児教育無償化や</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歳年度末までの入通院医療費助成をはじめ、保育・教育環境の充実を進めるなどにより一層の推進を図っており、現在、それらの取組みが実を結び始めている。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月市政</a:t>
            </a:r>
            <a:r>
              <a:rPr lang="ja-JP" altLang="en-US" sz="1400" dirty="0" smtClean="0">
                <a:latin typeface="Meiryo UI" panose="020B0604030504040204" pitchFamily="50" charset="-128"/>
                <a:ea typeface="Meiryo UI" panose="020B0604030504040204" pitchFamily="50" charset="-128"/>
              </a:rPr>
              <a:t>モニターアンケート</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月市政モニターアンケート</a:t>
            </a:r>
            <a:r>
              <a:rPr lang="en-US" altLang="ja-JP" sz="1400" dirty="0" smtClean="0">
                <a:latin typeface="Meiryo UI" panose="020B0604030504040204" pitchFamily="50" charset="-128"/>
                <a:ea typeface="Meiryo UI" panose="020B0604030504040204" pitchFamily="50" charset="-128"/>
              </a:rPr>
              <a:t>】</a:t>
            </a:r>
          </a:p>
        </p:txBody>
      </p:sp>
      <p:sp>
        <p:nvSpPr>
          <p:cNvPr id="5" name="下矢印 4"/>
          <p:cNvSpPr/>
          <p:nvPr/>
        </p:nvSpPr>
        <p:spPr>
          <a:xfrm rot="16200000">
            <a:off x="4390097" y="522774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組合せ 7"/>
          <p:cNvSpPr/>
          <p:nvPr/>
        </p:nvSpPr>
        <p:spPr>
          <a:xfrm>
            <a:off x="2311341" y="1856440"/>
            <a:ext cx="4327303" cy="525379"/>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93316" y="5180013"/>
            <a:ext cx="2260555" cy="984885"/>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大いに進んでいると感じる。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進んでいると感じる。</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合計　</a:t>
            </a:r>
            <a:r>
              <a:rPr lang="en-US" altLang="ja-JP" sz="1600" b="1" dirty="0">
                <a:latin typeface="Meiryo UI" panose="020B0604030504040204" pitchFamily="50" charset="-128"/>
                <a:ea typeface="Meiryo UI" panose="020B0604030504040204" pitchFamily="50" charset="-128"/>
              </a:rPr>
              <a:t>24.9%</a:t>
            </a:r>
            <a:endParaRPr lang="ja-JP" altLang="en-US" sz="16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820258" y="5149235"/>
            <a:ext cx="2260555" cy="1015663"/>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「大いに進んでいると感じる。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進んで</a:t>
            </a:r>
            <a:r>
              <a:rPr lang="ja-JP" altLang="en-US" sz="1400" dirty="0" smtClean="0">
                <a:latin typeface="Meiryo UI" panose="020B0604030504040204" pitchFamily="50" charset="-128"/>
                <a:ea typeface="Meiryo UI" panose="020B0604030504040204" pitchFamily="50" charset="-128"/>
              </a:rPr>
              <a:t>いると</a:t>
            </a:r>
            <a:r>
              <a:rPr lang="ja-JP" altLang="en-US" sz="1400" dirty="0">
                <a:latin typeface="Meiryo UI" panose="020B0604030504040204" pitchFamily="50" charset="-128"/>
                <a:ea typeface="Meiryo UI" panose="020B0604030504040204" pitchFamily="50" charset="-128"/>
              </a:rPr>
              <a:t>感じる。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合計　</a:t>
            </a:r>
            <a:r>
              <a:rPr lang="en-US" altLang="ja-JP" sz="1600" b="1" dirty="0" smtClean="0">
                <a:latin typeface="Meiryo UI" panose="020B0604030504040204" pitchFamily="50" charset="-128"/>
                <a:ea typeface="Meiryo UI" panose="020B0604030504040204" pitchFamily="50" charset="-128"/>
              </a:rPr>
              <a:t>47.6%</a:t>
            </a:r>
            <a:endParaRPr kumimoji="1" lang="ja-JP" altLang="en-US" sz="1600" b="1" dirty="0"/>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43488" y="3196141"/>
            <a:ext cx="3267614" cy="1661993"/>
          </a:xfrm>
          <a:prstGeom prst="rect">
            <a:avLst/>
          </a:prstGeom>
          <a:noFill/>
          <a:ln>
            <a:solidFill>
              <a:schemeClr val="tx1"/>
            </a:solid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質問</a:t>
            </a:r>
            <a:r>
              <a:rPr lang="en-US" altLang="ja-JP" sz="1400" dirty="0" smtClean="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こども・教育・雇用の分野で、社会を支える現役世代が十分に力を発揮できるような環境整備の取組みが</a:t>
            </a:r>
            <a:r>
              <a:rPr lang="ja-JP" altLang="en-US" sz="1400" dirty="0" smtClean="0">
                <a:latin typeface="Meiryo UI" panose="020B0604030504040204" pitchFamily="50" charset="-128"/>
                <a:ea typeface="Meiryo UI" panose="020B0604030504040204" pitchFamily="50" charset="-128"/>
              </a:rPr>
              <a:t>進んで</a:t>
            </a:r>
            <a:r>
              <a:rPr lang="ja-JP" altLang="en-US" sz="1400" dirty="0">
                <a:latin typeface="Meiryo UI" panose="020B0604030504040204" pitchFamily="50" charset="-128"/>
                <a:ea typeface="Meiryo UI" panose="020B0604030504040204" pitchFamily="50" charset="-128"/>
              </a:rPr>
              <a:t>いると感じられますか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kumimoji="1" lang="ja-JP" altLang="en-US" sz="1400" dirty="0"/>
          </a:p>
        </p:txBody>
      </p:sp>
      <p:sp>
        <p:nvSpPr>
          <p:cNvPr id="12" name="テキスト ボックス 11"/>
          <p:cNvSpPr txBox="1"/>
          <p:nvPr/>
        </p:nvSpPr>
        <p:spPr>
          <a:xfrm>
            <a:off x="5167863" y="3196141"/>
            <a:ext cx="3267614" cy="1600438"/>
          </a:xfrm>
          <a:prstGeom prst="rect">
            <a:avLst/>
          </a:prstGeom>
          <a:noFill/>
          <a:ln>
            <a:solidFill>
              <a:schemeClr val="tx1"/>
            </a:solid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質問</a:t>
            </a:r>
            <a:r>
              <a:rPr lang="en-US" altLang="ja-JP" sz="1400" dirty="0" smtClean="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「子育て・教育環境の充実」が進んでいると感じられますか。</a:t>
            </a: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kumimoji="1" lang="ja-JP" altLang="en-US" sz="1400" dirty="0"/>
          </a:p>
        </p:txBody>
      </p:sp>
      <p:sp>
        <p:nvSpPr>
          <p:cNvPr id="13" name="テキスト ボックス 12"/>
          <p:cNvSpPr txBox="1"/>
          <p:nvPr/>
        </p:nvSpPr>
        <p:spPr>
          <a:xfrm>
            <a:off x="3772982" y="5755197"/>
            <a:ext cx="2047276" cy="369332"/>
          </a:xfrm>
          <a:prstGeom prst="rect">
            <a:avLst/>
          </a:prstGeom>
          <a:noFill/>
          <a:ln>
            <a:noFill/>
          </a:ln>
        </p:spPr>
        <p:txBody>
          <a:bodyPr wrap="square" rtlCol="0">
            <a:spAutoFit/>
          </a:bodyPr>
          <a:lstStyle/>
          <a:p>
            <a:r>
              <a:rPr lang="en-US" altLang="ja-JP" b="1" dirty="0" smtClean="0">
                <a:latin typeface="Meiryo UI" panose="020B0604030504040204" pitchFamily="50" charset="-128"/>
                <a:ea typeface="Meiryo UI" panose="020B0604030504040204" pitchFamily="50" charset="-128"/>
              </a:rPr>
              <a:t>22.7</a:t>
            </a:r>
            <a:r>
              <a:rPr lang="ja-JP" altLang="en-US" b="1" dirty="0" smtClean="0">
                <a:latin typeface="Meiryo UI" panose="020B0604030504040204" pitchFamily="50" charset="-128"/>
                <a:ea typeface="Meiryo UI" panose="020B0604030504040204" pitchFamily="50" charset="-128"/>
              </a:rPr>
              <a:t>ポイント</a:t>
            </a:r>
            <a:r>
              <a:rPr lang="ja-JP" altLang="en-US" b="1" dirty="0">
                <a:latin typeface="Meiryo UI" panose="020B0604030504040204" pitchFamily="50" charset="-128"/>
                <a:ea typeface="Meiryo UI" panose="020B0604030504040204" pitchFamily="50" charset="-128"/>
              </a:rPr>
              <a:t>上昇</a:t>
            </a:r>
            <a:endParaRPr lang="en-US" altLang="ja-JP" b="1" dirty="0">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138CA411-231B-42B9-AF63-97A64194AA60}" type="slidenum">
              <a:rPr lang="ja-JP" altLang="en-US" smtClean="0"/>
              <a:pPr/>
              <a:t>51</a:t>
            </a:fld>
            <a:endParaRPr lang="ja-JP" altLang="en-US"/>
          </a:p>
        </p:txBody>
      </p:sp>
    </p:spTree>
    <p:extLst>
      <p:ext uri="{BB962C8B-B14F-4D97-AF65-F5344CB8AC3E}">
        <p14:creationId xmlns:p14="http://schemas.microsoft.com/office/powerpoint/2010/main" val="2092593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68500" y="798774"/>
            <a:ext cx="8588788" cy="1631216"/>
          </a:xfrm>
          <a:prstGeom prst="rect">
            <a:avLst/>
          </a:prstGeom>
        </p:spPr>
        <p:txBody>
          <a:bodyPr wrap="square">
            <a:spAutoFit/>
          </a:bodyPr>
          <a:lstStyle/>
          <a:p>
            <a:r>
              <a:rPr lang="ja-JP" altLang="en-US" sz="1400" b="1" u="sng" dirty="0" smtClean="0">
                <a:latin typeface="Meiryo UI" panose="020B0604030504040204" pitchFamily="50" charset="-128"/>
                <a:ea typeface="Meiryo UI" panose="020B0604030504040204" pitchFamily="50" charset="-128"/>
              </a:rPr>
              <a:t>○塾代助成事業</a:t>
            </a:r>
            <a:endParaRPr lang="en-US" altLang="ja-JP" sz="1400" b="1" u="sng" dirty="0" smtClean="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＜改革取組み＞　</a:t>
            </a: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・子育て世帯の経済的負担を軽減するとともに、こども</a:t>
            </a:r>
            <a:r>
              <a:rPr lang="ja-JP" altLang="en-US" sz="1400" dirty="0">
                <a:latin typeface="Meiryo UI" panose="020B0604030504040204" pitchFamily="50" charset="-128"/>
                <a:ea typeface="Meiryo UI" panose="020B0604030504040204" pitchFamily="50" charset="-128"/>
              </a:rPr>
              <a:t>たち</a:t>
            </a:r>
            <a:r>
              <a:rPr lang="ja-JP" altLang="en-US" sz="1400" dirty="0">
                <a:solidFill>
                  <a:srgbClr val="000000"/>
                </a:solidFill>
                <a:latin typeface="Meiryo UI" panose="020B0604030504040204" pitchFamily="50" charset="-128"/>
                <a:ea typeface="Meiryo UI" panose="020B0604030504040204" pitchFamily="50" charset="-128"/>
              </a:rPr>
              <a:t>の学力や学習意欲、個性や才能を伸ばす機会を提供する</a:t>
            </a:r>
            <a:r>
              <a:rPr lang="ja-JP" altLang="en-US" sz="1400" dirty="0" err="1" smtClean="0">
                <a:solidFill>
                  <a:srgbClr val="000000"/>
                </a:solidFill>
                <a:latin typeface="Meiryo UI" panose="020B0604030504040204" pitchFamily="50" charset="-128"/>
                <a:ea typeface="Meiryo UI" panose="020B0604030504040204" pitchFamily="50" charset="-128"/>
              </a:rPr>
              <a:t>た</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め、一定</a:t>
            </a:r>
            <a:r>
              <a:rPr lang="ja-JP" altLang="en-US" sz="1400" dirty="0">
                <a:solidFill>
                  <a:srgbClr val="000000"/>
                </a:solidFill>
                <a:latin typeface="Meiryo UI" panose="020B0604030504040204" pitchFamily="50" charset="-128"/>
                <a:ea typeface="Meiryo UI" panose="020B0604030504040204" pitchFamily="50" charset="-128"/>
              </a:rPr>
              <a:t>の所得要件を設け、市内在住中</a:t>
            </a:r>
            <a:r>
              <a:rPr lang="ja-JP" altLang="en-US" sz="1400" dirty="0" smtClean="0">
                <a:solidFill>
                  <a:srgbClr val="000000"/>
                </a:solidFill>
                <a:latin typeface="Meiryo UI" panose="020B0604030504040204" pitchFamily="50" charset="-128"/>
                <a:ea typeface="Meiryo UI" panose="020B0604030504040204" pitchFamily="50" charset="-128"/>
              </a:rPr>
              <a:t>学生の</a:t>
            </a:r>
            <a:r>
              <a:rPr lang="ja-JP" altLang="en-US" sz="1400" dirty="0">
                <a:solidFill>
                  <a:srgbClr val="000000"/>
                </a:solidFill>
                <a:latin typeface="Meiryo UI" panose="020B0604030504040204" pitchFamily="50" charset="-128"/>
                <a:ea typeface="Meiryo UI" panose="020B0604030504040204" pitchFamily="50" charset="-128"/>
              </a:rPr>
              <a:t>約</a:t>
            </a:r>
            <a:r>
              <a:rPr lang="en-US" altLang="ja-JP" sz="1400" dirty="0">
                <a:solidFill>
                  <a:srgbClr val="000000"/>
                </a:solidFill>
                <a:latin typeface="Meiryo UI" panose="020B0604030504040204" pitchFamily="50" charset="-128"/>
                <a:ea typeface="Meiryo UI" panose="020B0604030504040204" pitchFamily="50" charset="-128"/>
              </a:rPr>
              <a:t>5</a:t>
            </a:r>
            <a:r>
              <a:rPr lang="ja-JP" altLang="en-US" sz="1400" dirty="0">
                <a:solidFill>
                  <a:srgbClr val="000000"/>
                </a:solidFill>
                <a:latin typeface="Meiryo UI" panose="020B0604030504040204" pitchFamily="50" charset="-128"/>
                <a:ea typeface="Meiryo UI" panose="020B0604030504040204" pitchFamily="50" charset="-128"/>
              </a:rPr>
              <a:t>割を対象として学習塾や家庭教師、文化・スポーツ教室等の</a:t>
            </a:r>
            <a:r>
              <a:rPr lang="ja-JP" altLang="en-US" sz="1400" dirty="0" smtClean="0">
                <a:solidFill>
                  <a:srgbClr val="000000"/>
                </a:solidFill>
                <a:latin typeface="Meiryo UI" panose="020B0604030504040204" pitchFamily="50" charset="-128"/>
                <a:ea typeface="Meiryo UI" panose="020B0604030504040204" pitchFamily="50" charset="-128"/>
              </a:rPr>
              <a:t>学</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校外</a:t>
            </a:r>
            <a:r>
              <a:rPr lang="ja-JP" altLang="en-US" sz="1400" dirty="0">
                <a:solidFill>
                  <a:srgbClr val="000000"/>
                </a:solidFill>
                <a:latin typeface="Meiryo UI" panose="020B0604030504040204" pitchFamily="50" charset="-128"/>
                <a:ea typeface="Meiryo UI" panose="020B0604030504040204" pitchFamily="50" charset="-128"/>
              </a:rPr>
              <a:t>教育</a:t>
            </a:r>
            <a:r>
              <a:rPr lang="ja-JP" altLang="en-US" sz="1400" dirty="0" smtClean="0">
                <a:solidFill>
                  <a:srgbClr val="000000"/>
                </a:solidFill>
                <a:latin typeface="Meiryo UI" panose="020B0604030504040204" pitchFamily="50" charset="-128"/>
                <a:ea typeface="Meiryo UI" panose="020B0604030504040204" pitchFamily="50" charset="-128"/>
              </a:rPr>
              <a:t>にかかる</a:t>
            </a:r>
            <a:r>
              <a:rPr lang="ja-JP" altLang="en-US" sz="1400" dirty="0">
                <a:solidFill>
                  <a:srgbClr val="000000"/>
                </a:solidFill>
                <a:latin typeface="Meiryo UI" panose="020B0604030504040204" pitchFamily="50" charset="-128"/>
                <a:ea typeface="Meiryo UI" panose="020B0604030504040204" pitchFamily="50" charset="-128"/>
              </a:rPr>
              <a:t>費用を月額</a:t>
            </a:r>
            <a:r>
              <a:rPr lang="en-US" altLang="ja-JP" sz="1400" dirty="0">
                <a:solidFill>
                  <a:srgbClr val="000000"/>
                </a:solidFill>
                <a:latin typeface="Meiryo UI" panose="020B0604030504040204" pitchFamily="50" charset="-128"/>
                <a:ea typeface="Meiryo UI" panose="020B0604030504040204" pitchFamily="50" charset="-128"/>
              </a:rPr>
              <a:t>1</a:t>
            </a:r>
            <a:r>
              <a:rPr lang="ja-JP" altLang="en-US" sz="1400" dirty="0">
                <a:solidFill>
                  <a:srgbClr val="000000"/>
                </a:solidFill>
                <a:latin typeface="Meiryo UI" panose="020B0604030504040204" pitchFamily="50" charset="-128"/>
                <a:ea typeface="Meiryo UI" panose="020B0604030504040204" pitchFamily="50" charset="-128"/>
              </a:rPr>
              <a:t>万円を上限</a:t>
            </a:r>
            <a:r>
              <a:rPr lang="ja-JP" altLang="en-US" sz="1400" dirty="0" smtClean="0">
                <a:solidFill>
                  <a:srgbClr val="000000"/>
                </a:solidFill>
                <a:latin typeface="Meiryo UI" panose="020B0604030504040204" pitchFamily="50" charset="-128"/>
                <a:ea typeface="Meiryo UI" panose="020B0604030504040204" pitchFamily="50" charset="-128"/>
              </a:rPr>
              <a:t>に助成。</a:t>
            </a:r>
            <a:r>
              <a:rPr lang="en-US" altLang="ja-JP" sz="1600" dirty="0" smtClean="0">
                <a:solidFill>
                  <a:srgbClr val="000000"/>
                </a:solidFill>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政令</a:t>
            </a:r>
            <a:r>
              <a:rPr lang="ja-JP" altLang="en-US" sz="1600" b="1" dirty="0">
                <a:latin typeface="Meiryo UI" panose="020B0604030504040204" pitchFamily="50" charset="-128"/>
                <a:ea typeface="Meiryo UI" panose="020B0604030504040204" pitchFamily="50" charset="-128"/>
              </a:rPr>
              <a:t>市初・大阪府内</a:t>
            </a:r>
            <a:r>
              <a:rPr lang="ja-JP" altLang="en-US" sz="1600" b="1" dirty="0" smtClean="0">
                <a:latin typeface="Meiryo UI" panose="020B0604030504040204" pitchFamily="50" charset="-128"/>
                <a:ea typeface="Meiryo UI" panose="020B0604030504040204" pitchFamily="50" charset="-128"/>
              </a:rPr>
              <a:t>初</a:t>
            </a:r>
            <a:r>
              <a:rPr lang="en-US" altLang="ja-JP" sz="1600" b="1" dirty="0" smtClean="0">
                <a:latin typeface="Meiryo UI" panose="020B0604030504040204" pitchFamily="50" charset="-128"/>
                <a:ea typeface="Meiryo UI" panose="020B0604030504040204" pitchFamily="50" charset="-128"/>
              </a:rPr>
              <a:t>】</a:t>
            </a:r>
            <a:endParaRPr lang="en-US" altLang="ja-JP" sz="1600" b="1"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99523" y="231819"/>
            <a:ext cx="9156674"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参考（大阪市：子育てしやすい環境整備以外の主な取組み（塾代助成事業））　</a:t>
            </a:r>
            <a:endParaRPr kumimoji="1" lang="ja-JP" altLang="en-US" sz="2000" dirty="0">
              <a:latin typeface="Meiryo UI" panose="020B0604030504040204" pitchFamily="50" charset="-128"/>
              <a:ea typeface="Meiryo UI" panose="020B0604030504040204" pitchFamily="50" charset="-128"/>
            </a:endParaRPr>
          </a:p>
        </p:txBody>
      </p:sp>
      <p:sp>
        <p:nvSpPr>
          <p:cNvPr id="13" name="フローチャート: 組合せ 12"/>
          <p:cNvSpPr/>
          <p:nvPr/>
        </p:nvSpPr>
        <p:spPr>
          <a:xfrm>
            <a:off x="1497079" y="4798349"/>
            <a:ext cx="6583734" cy="406709"/>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543351" y="2169803"/>
            <a:ext cx="8170311" cy="2541886"/>
          </a:xfrm>
          <a:prstGeom prst="rect">
            <a:avLst/>
          </a:prstGeom>
        </p:spPr>
      </p:pic>
      <p:sp>
        <p:nvSpPr>
          <p:cNvPr id="11" name="正方形/長方形 10"/>
          <p:cNvSpPr/>
          <p:nvPr/>
        </p:nvSpPr>
        <p:spPr>
          <a:xfrm>
            <a:off x="494552" y="5247926"/>
            <a:ext cx="8588788" cy="1169551"/>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＜改革の結果＞</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１か月以上塾代助成カードを利用した生徒は</a:t>
            </a:r>
            <a:r>
              <a:rPr lang="ja-JP" altLang="en-US" sz="1400" dirty="0">
                <a:solidFill>
                  <a:srgbClr val="000000"/>
                </a:solidFill>
                <a:latin typeface="Meiryo UI" panose="020B0604030504040204" pitchFamily="50" charset="-128"/>
                <a:ea typeface="Meiryo UI" panose="020B0604030504040204" pitchFamily="50" charset="-128"/>
              </a:rPr>
              <a:t>、平成</a:t>
            </a:r>
            <a:r>
              <a:rPr lang="en-US" altLang="ja-JP" sz="1400" dirty="0">
                <a:solidFill>
                  <a:srgbClr val="000000"/>
                </a:solidFill>
                <a:latin typeface="Meiryo UI" panose="020B0604030504040204" pitchFamily="50" charset="-128"/>
                <a:ea typeface="Meiryo UI" panose="020B0604030504040204" pitchFamily="50" charset="-128"/>
              </a:rPr>
              <a:t>25</a:t>
            </a:r>
            <a:r>
              <a:rPr lang="ja-JP" altLang="en-US" sz="1400" dirty="0">
                <a:solidFill>
                  <a:srgbClr val="000000"/>
                </a:solidFill>
                <a:latin typeface="Meiryo UI" panose="020B0604030504040204" pitchFamily="50" charset="-128"/>
                <a:ea typeface="Meiryo UI" panose="020B0604030504040204" pitchFamily="50" charset="-128"/>
              </a:rPr>
              <a:t>年度は助成対象者の</a:t>
            </a:r>
            <a:r>
              <a:rPr lang="en-US" altLang="ja-JP" sz="1400" dirty="0">
                <a:solidFill>
                  <a:srgbClr val="000000"/>
                </a:solidFill>
                <a:latin typeface="Meiryo UI" panose="020B0604030504040204" pitchFamily="50" charset="-128"/>
                <a:ea typeface="Meiryo UI" panose="020B0604030504040204" pitchFamily="50" charset="-128"/>
              </a:rPr>
              <a:t>21.4</a:t>
            </a:r>
            <a:r>
              <a:rPr lang="ja-JP" altLang="en-US" sz="1400" dirty="0">
                <a:solidFill>
                  <a:srgbClr val="000000"/>
                </a:solidFill>
                <a:latin typeface="Meiryo UI" panose="020B0604030504040204" pitchFamily="50" charset="-128"/>
                <a:ea typeface="Meiryo UI" panose="020B0604030504040204" pitchFamily="50" charset="-128"/>
              </a:rPr>
              <a:t>％であったが、平成</a:t>
            </a:r>
            <a:r>
              <a:rPr lang="en-US" altLang="ja-JP" sz="1400" dirty="0" smtClean="0">
                <a:solidFill>
                  <a:srgbClr val="000000"/>
                </a:solidFill>
                <a:latin typeface="Meiryo UI" panose="020B0604030504040204" pitchFamily="50" charset="-128"/>
                <a:ea typeface="Meiryo UI" panose="020B0604030504040204" pitchFamily="50" charset="-128"/>
              </a:rPr>
              <a:t>28</a:t>
            </a:r>
            <a:r>
              <a:rPr lang="ja-JP" altLang="en-US" sz="1400" dirty="0" smtClean="0">
                <a:solidFill>
                  <a:srgbClr val="000000"/>
                </a:solidFill>
                <a:latin typeface="Meiryo UI" panose="020B0604030504040204" pitchFamily="50" charset="-128"/>
                <a:ea typeface="Meiryo UI" panose="020B0604030504040204" pitchFamily="50" charset="-128"/>
              </a:rPr>
              <a:t>年度は</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a:t>
            </a:r>
            <a:r>
              <a:rPr lang="en-US" altLang="ja-JP" sz="1400" b="1" dirty="0" smtClean="0">
                <a:solidFill>
                  <a:srgbClr val="000000"/>
                </a:solidFill>
                <a:latin typeface="Meiryo UI" panose="020B0604030504040204" pitchFamily="50" charset="-128"/>
                <a:ea typeface="Meiryo UI" panose="020B0604030504040204" pitchFamily="50" charset="-128"/>
              </a:rPr>
              <a:t>58.9</a:t>
            </a:r>
            <a:r>
              <a:rPr lang="ja-JP" altLang="en-US" sz="1400" b="1" dirty="0" smtClean="0">
                <a:solidFill>
                  <a:srgbClr val="000000"/>
                </a:solidFill>
                <a:latin typeface="Meiryo UI" panose="020B0604030504040204" pitchFamily="50" charset="-128"/>
                <a:ea typeface="Meiryo UI" panose="020B0604030504040204" pitchFamily="50" charset="-128"/>
              </a:rPr>
              <a:t>％まで増加</a:t>
            </a:r>
            <a:r>
              <a:rPr lang="ja-JP" altLang="en-US" sz="1400" dirty="0" smtClean="0">
                <a:solidFill>
                  <a:srgbClr val="000000"/>
                </a:solidFill>
                <a:latin typeface="Meiryo UI" panose="020B0604030504040204" pitchFamily="50" charset="-128"/>
                <a:ea typeface="Meiryo UI" panose="020B0604030504040204" pitchFamily="50" charset="-128"/>
              </a:rPr>
              <a:t>しており、</a:t>
            </a:r>
            <a:r>
              <a:rPr lang="ja-JP" altLang="en-US" sz="1400" b="1" dirty="0" smtClean="0">
                <a:solidFill>
                  <a:srgbClr val="000000"/>
                </a:solidFill>
                <a:latin typeface="Meiryo UI" panose="020B0604030504040204" pitchFamily="50" charset="-128"/>
                <a:ea typeface="Meiryo UI" panose="020B0604030504040204" pitchFamily="50" charset="-128"/>
              </a:rPr>
              <a:t>交付率については</a:t>
            </a:r>
            <a:r>
              <a:rPr lang="ja-JP" altLang="en-US" sz="1400" dirty="0" smtClean="0">
                <a:solidFill>
                  <a:srgbClr val="000000"/>
                </a:solidFill>
                <a:latin typeface="Meiryo UI" panose="020B0604030504040204" pitchFamily="50" charset="-128"/>
                <a:ea typeface="Meiryo UI" panose="020B0604030504040204" pitchFamily="50" charset="-128"/>
              </a:rPr>
              <a:t>、平成</a:t>
            </a:r>
            <a:r>
              <a:rPr lang="en-US" altLang="ja-JP" sz="1400" dirty="0" smtClean="0">
                <a:solidFill>
                  <a:srgbClr val="000000"/>
                </a:solidFill>
                <a:latin typeface="Meiryo UI" panose="020B0604030504040204" pitchFamily="50" charset="-128"/>
                <a:ea typeface="Meiryo UI" panose="020B0604030504040204" pitchFamily="50" charset="-128"/>
              </a:rPr>
              <a:t>28 </a:t>
            </a:r>
            <a:r>
              <a:rPr lang="ja-JP" altLang="en-US" sz="1400" dirty="0" smtClean="0">
                <a:solidFill>
                  <a:srgbClr val="000000"/>
                </a:solidFill>
                <a:latin typeface="Meiryo UI" panose="020B0604030504040204" pitchFamily="50" charset="-128"/>
                <a:ea typeface="Meiryo UI" panose="020B0604030504040204" pitchFamily="50" charset="-128"/>
              </a:rPr>
              <a:t>年</a:t>
            </a:r>
            <a:r>
              <a:rPr lang="en-US" altLang="ja-JP" sz="1400" dirty="0" smtClean="0">
                <a:solidFill>
                  <a:srgbClr val="000000"/>
                </a:solidFill>
                <a:latin typeface="Meiryo UI" panose="020B0604030504040204" pitchFamily="50" charset="-128"/>
                <a:ea typeface="Meiryo UI" panose="020B0604030504040204" pitchFamily="50" charset="-128"/>
              </a:rPr>
              <a:t>10 </a:t>
            </a:r>
            <a:r>
              <a:rPr lang="ja-JP" altLang="en-US" sz="1400" dirty="0" smtClean="0">
                <a:solidFill>
                  <a:srgbClr val="000000"/>
                </a:solidFill>
                <a:latin typeface="Meiryo UI" panose="020B0604030504040204" pitchFamily="50" charset="-128"/>
                <a:ea typeface="Meiryo UI" panose="020B0604030504040204" pitchFamily="50" charset="-128"/>
              </a:rPr>
              <a:t>月時点で</a:t>
            </a:r>
            <a:r>
              <a:rPr lang="en-US" altLang="ja-JP" sz="1400" b="1" dirty="0" smtClean="0">
                <a:solidFill>
                  <a:srgbClr val="000000"/>
                </a:solidFill>
                <a:latin typeface="Meiryo UI" panose="020B0604030504040204" pitchFamily="50" charset="-128"/>
                <a:ea typeface="Meiryo UI" panose="020B0604030504040204" pitchFamily="50" charset="-128"/>
              </a:rPr>
              <a:t>60</a:t>
            </a:r>
            <a:r>
              <a:rPr lang="ja-JP" altLang="en-US" sz="1400" b="1" dirty="0" smtClean="0">
                <a:solidFill>
                  <a:srgbClr val="000000"/>
                </a:solidFill>
                <a:latin typeface="Meiryo UI" panose="020B0604030504040204" pitchFamily="50" charset="-128"/>
                <a:ea typeface="Meiryo UI" panose="020B0604030504040204" pitchFamily="50" charset="-128"/>
              </a:rPr>
              <a:t>％を超え</a:t>
            </a:r>
            <a:r>
              <a:rPr lang="ja-JP" altLang="en-US" sz="1400" dirty="0" smtClean="0">
                <a:solidFill>
                  <a:srgbClr val="000000"/>
                </a:solidFill>
                <a:latin typeface="Meiryo UI" panose="020B0604030504040204" pitchFamily="50" charset="-128"/>
                <a:ea typeface="Meiryo UI" panose="020B0604030504040204" pitchFamily="50" charset="-128"/>
              </a:rPr>
              <a:t>、なお増加している。</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smtClean="0">
                <a:solidFill>
                  <a:srgbClr val="000000"/>
                </a:solidFill>
                <a:latin typeface="Meiryo UI" panose="020B0604030504040204" pitchFamily="50" charset="-128"/>
                <a:ea typeface="Meiryo UI" panose="020B0604030504040204" pitchFamily="50" charset="-128"/>
              </a:rPr>
              <a:t>・ま</a:t>
            </a:r>
            <a:r>
              <a:rPr lang="ja-JP" altLang="en-US" sz="1400" dirty="0">
                <a:solidFill>
                  <a:srgbClr val="000000"/>
                </a:solidFill>
                <a:latin typeface="Meiryo UI" panose="020B0604030504040204" pitchFamily="50" charset="-128"/>
                <a:ea typeface="Meiryo UI" panose="020B0604030504040204" pitchFamily="50" charset="-128"/>
              </a:rPr>
              <a:t>た</a:t>
            </a:r>
            <a:r>
              <a:rPr lang="ja-JP" altLang="en-US" sz="1400" dirty="0" smtClean="0">
                <a:solidFill>
                  <a:srgbClr val="000000"/>
                </a:solidFill>
                <a:latin typeface="Meiryo UI" panose="020B0604030504040204" pitchFamily="50" charset="-128"/>
                <a:ea typeface="Meiryo UI" panose="020B0604030504040204" pitchFamily="50" charset="-128"/>
              </a:rPr>
              <a:t>、保護者へのアンケート</a:t>
            </a:r>
            <a:r>
              <a:rPr lang="ja-JP" altLang="en-US" sz="1400" dirty="0">
                <a:solidFill>
                  <a:srgbClr val="000000"/>
                </a:solidFill>
                <a:latin typeface="Meiryo UI" panose="020B0604030504040204" pitchFamily="50" charset="-128"/>
                <a:ea typeface="Meiryo UI" panose="020B0604030504040204" pitchFamily="50" charset="-128"/>
              </a:rPr>
              <a:t>で</a:t>
            </a:r>
            <a:r>
              <a:rPr lang="ja-JP" altLang="en-US" sz="1400" dirty="0" smtClean="0">
                <a:solidFill>
                  <a:srgbClr val="000000"/>
                </a:solidFill>
                <a:latin typeface="Meiryo UI" panose="020B0604030504040204" pitchFamily="50" charset="-128"/>
                <a:ea typeface="Meiryo UI" panose="020B0604030504040204" pitchFamily="50" charset="-128"/>
              </a:rPr>
              <a:t>は</a:t>
            </a:r>
            <a:r>
              <a:rPr lang="ja-JP" altLang="en-US" sz="1400" b="1" dirty="0" smtClean="0">
                <a:solidFill>
                  <a:srgbClr val="000000"/>
                </a:solidFill>
                <a:latin typeface="Meiryo UI" panose="020B0604030504040204" pitchFamily="50" charset="-128"/>
                <a:ea typeface="Meiryo UI" panose="020B0604030504040204" pitchFamily="50" charset="-128"/>
              </a:rPr>
              <a:t>「新たに通塾できた、冬期講習等に参加した、受講科目を増やせた等」が</a:t>
            </a:r>
            <a:r>
              <a:rPr lang="en-US" altLang="ja-JP" sz="1400" b="1" dirty="0" smtClean="0">
                <a:solidFill>
                  <a:srgbClr val="000000"/>
                </a:solidFill>
                <a:latin typeface="Meiryo UI" panose="020B0604030504040204" pitchFamily="50" charset="-128"/>
                <a:ea typeface="Meiryo UI" panose="020B0604030504040204" pitchFamily="50" charset="-128"/>
              </a:rPr>
              <a:t>67.0%</a:t>
            </a:r>
            <a:r>
              <a:rPr lang="ja-JP" altLang="en-US" sz="1400" dirty="0" err="1" smtClean="0">
                <a:solidFill>
                  <a:srgbClr val="000000"/>
                </a:solidFill>
                <a:latin typeface="Meiryo UI" panose="020B0604030504040204" pitchFamily="50" charset="-128"/>
                <a:ea typeface="Meiryo UI" panose="020B0604030504040204" pitchFamily="50" charset="-128"/>
              </a:rPr>
              <a:t>、</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R="2360"/>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rPr>
              <a:t>「成績が良くなった」が</a:t>
            </a:r>
            <a:r>
              <a:rPr lang="en-US" altLang="ja-JP" sz="1400" b="1" dirty="0" smtClean="0">
                <a:solidFill>
                  <a:srgbClr val="000000"/>
                </a:solidFill>
                <a:latin typeface="Meiryo UI" panose="020B0604030504040204" pitchFamily="50" charset="-128"/>
                <a:ea typeface="Meiryo UI" panose="020B0604030504040204" pitchFamily="50" charset="-128"/>
              </a:rPr>
              <a:t>69.1%</a:t>
            </a:r>
            <a:r>
              <a:rPr lang="ja-JP" altLang="en-US" sz="1400" dirty="0" smtClean="0">
                <a:solidFill>
                  <a:srgbClr val="000000"/>
                </a:solidFill>
                <a:latin typeface="Meiryo UI" panose="020B0604030504040204" pitchFamily="50" charset="-128"/>
                <a:ea typeface="Meiryo UI" panose="020B0604030504040204" pitchFamily="50" charset="-128"/>
              </a:rPr>
              <a:t>となっており、学習</a:t>
            </a:r>
            <a:r>
              <a:rPr lang="ja-JP" altLang="en-US" sz="1400" dirty="0">
                <a:solidFill>
                  <a:srgbClr val="000000"/>
                </a:solidFill>
                <a:latin typeface="Meiryo UI" panose="020B0604030504040204" pitchFamily="50" charset="-128"/>
                <a:ea typeface="Meiryo UI" panose="020B0604030504040204" pitchFamily="50" charset="-128"/>
              </a:rPr>
              <a:t>機会の提供・学力向上に一定寄与していることが伺える</a:t>
            </a:r>
            <a:r>
              <a:rPr lang="ja-JP" altLang="en-US" sz="1400" dirty="0" smtClean="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52</a:t>
            </a:fld>
            <a:endParaRPr lang="ja-JP" altLang="en-US"/>
          </a:p>
        </p:txBody>
      </p:sp>
    </p:spTree>
    <p:extLst>
      <p:ext uri="{BB962C8B-B14F-4D97-AF65-F5344CB8AC3E}">
        <p14:creationId xmlns:p14="http://schemas.microsoft.com/office/powerpoint/2010/main" val="137820264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70457" y="891751"/>
            <a:ext cx="4220400" cy="523220"/>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塾代助成カード</a:t>
            </a:r>
            <a:r>
              <a:rPr lang="ja-JP" altLang="en-US" sz="1400" b="1" dirty="0" smtClean="0">
                <a:solidFill>
                  <a:srgbClr val="000000"/>
                </a:solidFill>
                <a:latin typeface="Meiryo UI" panose="020B0604030504040204" pitchFamily="50" charset="-128"/>
                <a:ea typeface="Meiryo UI" panose="020B0604030504040204" pitchFamily="50" charset="-128"/>
              </a:rPr>
              <a:t>の</a:t>
            </a:r>
            <a:r>
              <a:rPr lang="en-US" altLang="ja-JP" sz="1400" b="1" dirty="0" smtClean="0">
                <a:solidFill>
                  <a:srgbClr val="000000"/>
                </a:solidFill>
                <a:latin typeface="Meiryo UI" panose="020B0604030504040204" pitchFamily="50" charset="-128"/>
                <a:ea typeface="Meiryo UI" panose="020B0604030504040204" pitchFamily="50" charset="-128"/>
              </a:rPr>
              <a:t>1</a:t>
            </a:r>
            <a:r>
              <a:rPr lang="ja-JP" altLang="en-US" sz="1400" b="1" dirty="0" smtClean="0">
                <a:solidFill>
                  <a:srgbClr val="000000"/>
                </a:solidFill>
                <a:latin typeface="Meiryo UI" panose="020B0604030504040204" pitchFamily="50" charset="-128"/>
                <a:ea typeface="Meiryo UI" panose="020B0604030504040204" pitchFamily="50" charset="-128"/>
              </a:rPr>
              <a:t>か月以上の利用状況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pPr marR="2360"/>
            <a:r>
              <a:rPr lang="ja-JP" altLang="en-US" sz="1400" b="1" dirty="0" smtClean="0">
                <a:solidFill>
                  <a:srgbClr val="000000"/>
                </a:solidFill>
                <a:latin typeface="Meiryo UI" panose="020B0604030504040204" pitchFamily="50" charset="-128"/>
                <a:ea typeface="Meiryo UI" panose="020B0604030504040204" pitchFamily="50" charset="-128"/>
              </a:rPr>
              <a:t>　　　　　　　　　　　　　　　　　　　　　　　</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利用率</a:t>
            </a:r>
            <a:r>
              <a:rPr lang="ja-JP" altLang="en-US" sz="1400" b="1" dirty="0">
                <a:solidFill>
                  <a:srgbClr val="000000"/>
                </a:solidFill>
                <a:latin typeface="Meiryo UI" panose="020B0604030504040204" pitchFamily="50" charset="-128"/>
                <a:ea typeface="Meiryo UI" panose="020B0604030504040204" pitchFamily="50" charset="-128"/>
              </a:rPr>
              <a:t>の</a:t>
            </a:r>
            <a:r>
              <a:rPr lang="ja-JP" altLang="en-US" sz="1400" b="1" dirty="0" smtClean="0">
                <a:solidFill>
                  <a:srgbClr val="000000"/>
                </a:solidFill>
                <a:latin typeface="Meiryo UI" panose="020B0604030504040204" pitchFamily="50" charset="-128"/>
                <a:ea typeface="Meiryo UI" panose="020B0604030504040204" pitchFamily="50" charset="-128"/>
              </a:rPr>
              <a:t>推移</a:t>
            </a:r>
            <a:r>
              <a:rPr lang="en-US" altLang="ja-JP"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97" y="1392401"/>
            <a:ext cx="4153860" cy="225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28"/>
          <p:cNvSpPr>
            <a:spLocks noChangeArrowheads="1"/>
          </p:cNvSpPr>
          <p:nvPr/>
        </p:nvSpPr>
        <p:spPr bwMode="auto">
          <a:xfrm>
            <a:off x="308420" y="1193237"/>
            <a:ext cx="568166" cy="263275"/>
          </a:xfrm>
          <a:prstGeom prst="rect">
            <a:avLst/>
          </a:prstGeom>
          <a:noFill/>
          <a:ln w="0">
            <a:noFill/>
            <a:miter lim="800000"/>
            <a:headEnd/>
            <a:tailEnd/>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932583" y="1414971"/>
            <a:ext cx="0" cy="219600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2514840" y="2484632"/>
            <a:ext cx="835485" cy="553998"/>
          </a:xfrm>
          <a:prstGeom prst="rect">
            <a:avLst/>
          </a:prstGeom>
          <a:solidFill>
            <a:schemeClr val="bg1"/>
          </a:solidFill>
        </p:spPr>
        <p:txBody>
          <a:bodyPr wrap="none" rtlCol="0">
            <a:spAutoFit/>
          </a:bodyPr>
          <a:lstStyle/>
          <a:p>
            <a:r>
              <a:rPr kumimoji="1" lang="en-US" altLang="ja-JP" sz="1000" dirty="0" smtClean="0"/>
              <a:t>2015</a:t>
            </a:r>
            <a:r>
              <a:rPr kumimoji="1" lang="ja-JP" altLang="en-US" sz="1000" dirty="0" smtClean="0"/>
              <a:t>年</a:t>
            </a:r>
            <a:r>
              <a:rPr kumimoji="1" lang="en-US" altLang="ja-JP" sz="1000" dirty="0" smtClean="0"/>
              <a:t>10</a:t>
            </a:r>
            <a:r>
              <a:rPr kumimoji="1" lang="ja-JP" altLang="en-US" sz="1000" dirty="0" smtClean="0"/>
              <a:t>月</a:t>
            </a:r>
            <a:endParaRPr kumimoji="1" lang="en-US" altLang="ja-JP" sz="1000" dirty="0" smtClean="0"/>
          </a:p>
          <a:p>
            <a:r>
              <a:rPr kumimoji="1" lang="ja-JP" altLang="en-US" sz="1000" dirty="0" smtClean="0"/>
              <a:t>助成対象者</a:t>
            </a:r>
            <a:endParaRPr kumimoji="1" lang="en-US" altLang="ja-JP" sz="1000" dirty="0" smtClean="0"/>
          </a:p>
          <a:p>
            <a:r>
              <a:rPr kumimoji="1" lang="ja-JP" altLang="en-US" sz="1000" dirty="0" err="1" smtClean="0"/>
              <a:t>を拡</a:t>
            </a:r>
            <a:r>
              <a:rPr kumimoji="1" lang="ja-JP" altLang="en-US" sz="1000" dirty="0" smtClean="0"/>
              <a:t>大</a:t>
            </a:r>
            <a:endParaRPr kumimoji="1" lang="ja-JP" altLang="en-US" sz="10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497" y="1353451"/>
            <a:ext cx="4190411" cy="22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5"/>
          <a:stretch>
            <a:fillRect/>
          </a:stretch>
        </p:blipFill>
        <p:spPr>
          <a:xfrm>
            <a:off x="4671686" y="4265815"/>
            <a:ext cx="4196188" cy="2320722"/>
          </a:xfrm>
          <a:prstGeom prst="rect">
            <a:avLst/>
          </a:prstGeom>
        </p:spPr>
      </p:pic>
      <p:pic>
        <p:nvPicPr>
          <p:cNvPr id="11" name="図 10"/>
          <p:cNvPicPr>
            <a:picLocks noChangeAspect="1"/>
          </p:cNvPicPr>
          <p:nvPr/>
        </p:nvPicPr>
        <p:blipFill>
          <a:blip r:embed="rId6"/>
          <a:stretch>
            <a:fillRect/>
          </a:stretch>
        </p:blipFill>
        <p:spPr>
          <a:xfrm>
            <a:off x="336996" y="4253680"/>
            <a:ext cx="4153861" cy="2332857"/>
          </a:xfrm>
          <a:prstGeom prst="rect">
            <a:avLst/>
          </a:prstGeom>
        </p:spPr>
      </p:pic>
      <p:sp>
        <p:nvSpPr>
          <p:cNvPr id="16" name="テキスト ボックス 15"/>
          <p:cNvSpPr txBox="1"/>
          <p:nvPr/>
        </p:nvSpPr>
        <p:spPr>
          <a:xfrm>
            <a:off x="399523" y="231819"/>
            <a:ext cx="9243236"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参考</a:t>
            </a:r>
            <a:r>
              <a:rPr lang="ja-JP" altLang="en-US" sz="2000" dirty="0">
                <a:latin typeface="Meiryo UI" panose="020B0604030504040204" pitchFamily="50" charset="-128"/>
                <a:ea typeface="Meiryo UI" panose="020B0604030504040204" pitchFamily="50" charset="-128"/>
              </a:rPr>
              <a:t>（大阪市：子育てしやすい環境整備以外の主な取組み（塾代</a:t>
            </a:r>
            <a:r>
              <a:rPr lang="ja-JP" altLang="en-US" sz="2000" dirty="0" smtClean="0">
                <a:latin typeface="Meiryo UI" panose="020B0604030504040204" pitchFamily="50" charset="-128"/>
                <a:ea typeface="Meiryo UI" panose="020B0604030504040204" pitchFamily="50" charset="-128"/>
              </a:rPr>
              <a:t>助成事業））　</a:t>
            </a:r>
            <a:endParaRPr kumimoji="1" lang="ja-JP" altLang="en-US" sz="2000" dirty="0">
              <a:latin typeface="Meiryo UI" panose="020B0604030504040204" pitchFamily="50" charset="-128"/>
              <a:ea typeface="Meiryo UI" panose="020B0604030504040204" pitchFamily="50" charset="-128"/>
            </a:endParaRPr>
          </a:p>
        </p:txBody>
      </p:sp>
      <p:sp>
        <p:nvSpPr>
          <p:cNvPr id="15" name="正方形/長方形 14"/>
          <p:cNvSpPr/>
          <p:nvPr/>
        </p:nvSpPr>
        <p:spPr>
          <a:xfrm>
            <a:off x="270457" y="3945903"/>
            <a:ext cx="8588788" cy="307777"/>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・保護者へのアンケート </a:t>
            </a:r>
            <a:r>
              <a:rPr lang="en-US" altLang="ja-JP" sz="1050" b="1" dirty="0">
                <a:solidFill>
                  <a:srgbClr val="000000"/>
                </a:solidFill>
                <a:latin typeface="Meiryo UI" panose="020B0604030504040204" pitchFamily="50" charset="-128"/>
                <a:ea typeface="Meiryo UI" panose="020B0604030504040204" pitchFamily="50" charset="-128"/>
              </a:rPr>
              <a:t>【</a:t>
            </a:r>
            <a:r>
              <a:rPr lang="ja-JP" altLang="en-US" sz="1050" b="1" dirty="0">
                <a:solidFill>
                  <a:srgbClr val="000000"/>
                </a:solidFill>
                <a:latin typeface="Meiryo UI" panose="020B0604030504040204" pitchFamily="50" charset="-128"/>
                <a:ea typeface="Meiryo UI" panose="020B0604030504040204" pitchFamily="50" charset="-128"/>
              </a:rPr>
              <a:t>大</a:t>
            </a:r>
            <a:r>
              <a:rPr lang="ja-JP" altLang="en-US" sz="1050" b="1" dirty="0" smtClean="0">
                <a:solidFill>
                  <a:srgbClr val="000000"/>
                </a:solidFill>
                <a:latin typeface="Meiryo UI" panose="020B0604030504040204" pitchFamily="50" charset="-128"/>
                <a:ea typeface="Meiryo UI" panose="020B0604030504040204" pitchFamily="50" charset="-128"/>
              </a:rPr>
              <a:t>阪市</a:t>
            </a:r>
            <a:r>
              <a:rPr lang="ja-JP" altLang="en-US" sz="1050" b="1" dirty="0">
                <a:solidFill>
                  <a:srgbClr val="000000"/>
                </a:solidFill>
                <a:latin typeface="Meiryo UI" panose="020B0604030504040204" pitchFamily="50" charset="-128"/>
                <a:ea typeface="Meiryo UI" panose="020B0604030504040204" pitchFamily="50" charset="-128"/>
              </a:rPr>
              <a:t>塾代助成事業の実施状況（平成</a:t>
            </a:r>
            <a:r>
              <a:rPr lang="en-US" altLang="ja-JP" sz="1050" b="1" dirty="0">
                <a:solidFill>
                  <a:srgbClr val="000000"/>
                </a:solidFill>
                <a:latin typeface="Meiryo UI" panose="020B0604030504040204" pitchFamily="50" charset="-128"/>
                <a:ea typeface="Meiryo UI" panose="020B0604030504040204" pitchFamily="50" charset="-128"/>
              </a:rPr>
              <a:t>30 </a:t>
            </a:r>
            <a:r>
              <a:rPr lang="ja-JP" altLang="en-US" sz="1050" b="1" dirty="0">
                <a:solidFill>
                  <a:srgbClr val="000000"/>
                </a:solidFill>
                <a:latin typeface="Meiryo UI" panose="020B0604030504040204" pitchFamily="50" charset="-128"/>
                <a:ea typeface="Meiryo UI" panose="020B0604030504040204" pitchFamily="50" charset="-128"/>
              </a:rPr>
              <a:t>年</a:t>
            </a:r>
            <a:r>
              <a:rPr lang="en-US" altLang="ja-JP" sz="1050" b="1" dirty="0">
                <a:solidFill>
                  <a:srgbClr val="000000"/>
                </a:solidFill>
                <a:latin typeface="Meiryo UI" panose="020B0604030504040204" pitchFamily="50" charset="-128"/>
                <a:ea typeface="Meiryo UI" panose="020B0604030504040204" pitchFamily="50" charset="-128"/>
              </a:rPr>
              <a:t>1 </a:t>
            </a:r>
            <a:r>
              <a:rPr lang="ja-JP" altLang="en-US" sz="1050" b="1" dirty="0">
                <a:solidFill>
                  <a:srgbClr val="000000"/>
                </a:solidFill>
                <a:latin typeface="Meiryo UI" panose="020B0604030504040204" pitchFamily="50" charset="-128"/>
                <a:ea typeface="Meiryo UI" panose="020B0604030504040204" pitchFamily="50" charset="-128"/>
              </a:rPr>
              <a:t>月末現在</a:t>
            </a:r>
            <a:r>
              <a:rPr lang="ja-JP" altLang="en-US" sz="1050" b="1" dirty="0" smtClean="0">
                <a:solidFill>
                  <a:srgbClr val="000000"/>
                </a:solidFill>
                <a:latin typeface="Meiryo UI" panose="020B0604030504040204" pitchFamily="50" charset="-128"/>
                <a:ea typeface="Meiryo UI" panose="020B0604030504040204" pitchFamily="50" charset="-128"/>
              </a:rPr>
              <a:t>）</a:t>
            </a:r>
            <a:r>
              <a:rPr lang="en-US" altLang="ja-JP" sz="1050" b="1" dirty="0" smtClean="0">
                <a:solidFill>
                  <a:srgbClr val="000000"/>
                </a:solidFill>
                <a:latin typeface="Meiryo UI" panose="020B0604030504040204" pitchFamily="50" charset="-128"/>
                <a:ea typeface="Meiryo UI" panose="020B0604030504040204" pitchFamily="50" charset="-128"/>
              </a:rPr>
              <a:t>】</a:t>
            </a:r>
            <a:endParaRPr lang="en-US" altLang="ja-JP" sz="1050" b="1" dirty="0">
              <a:solidFill>
                <a:srgbClr val="000000"/>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671686" y="938402"/>
            <a:ext cx="3591931" cy="307777"/>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・塾代助成カードの交付状況</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交付率の推移</a:t>
            </a:r>
            <a:r>
              <a:rPr lang="en-US" altLang="ja-JP"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53</a:t>
            </a:fld>
            <a:endParaRPr lang="ja-JP" altLang="en-US"/>
          </a:p>
        </p:txBody>
      </p:sp>
    </p:spTree>
    <p:extLst>
      <p:ext uri="{BB962C8B-B14F-4D97-AF65-F5344CB8AC3E}">
        <p14:creationId xmlns:p14="http://schemas.microsoft.com/office/powerpoint/2010/main" val="222153026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9523" y="231819"/>
            <a:ext cx="8366393"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参考（大阪市：今後取り組む改革「市立幼稚園保育室への空調機設置」）　</a:t>
            </a:r>
            <a:endParaRPr kumimoji="1" lang="ja-JP" altLang="en-US"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9523" y="669701"/>
            <a:ext cx="8474022" cy="627864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u="sng" dirty="0" smtClean="0">
                <a:solidFill>
                  <a:schemeClr val="tx1"/>
                </a:solidFill>
                <a:latin typeface="Meiryo UI" panose="020B0604030504040204" pitchFamily="50" charset="-128"/>
                <a:ea typeface="Meiryo UI" panose="020B0604030504040204" pitchFamily="50" charset="-128"/>
              </a:rPr>
              <a:t>○市立幼稚園保育室への空調機設置</a:t>
            </a:r>
            <a:endParaRPr lang="en-US" altLang="ja-JP" sz="1400" b="1" u="sng" dirty="0" smtClean="0">
              <a:solidFill>
                <a:schemeClr val="tx1"/>
              </a:solidFill>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経過</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市立幼稚園については、小中学校や保育所と違い、一日の活動時間が</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時間程度と短く、夏季の最も暑い時期に</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は長期休業となることもあり、これまで保育室への空調機は原則設置していなかった。</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・近年、幼稚園に求められる機能は変化してきており、市立幼稚園では</a:t>
            </a:r>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年度から、市事業として一時預かり保</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育を開始した。</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・一時預かり保育の実施により、夏季休業中も体温調整が未熟な幼児が長時間園で過ごすことになり、熱中症など</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園児の健康に影響を生じさせる恐れがあることから、市立幼稚園における夏季の暑さ対策として、</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年度・</a:t>
            </a:r>
            <a:r>
              <a:rPr lang="en-US" altLang="ja-JP" sz="1400" dirty="0" smtClean="0">
                <a:latin typeface="Meiryo UI" panose="020B0604030504040204" pitchFamily="50" charset="-128"/>
                <a:ea typeface="Meiryo UI" panose="020B0604030504040204" pitchFamily="50" charset="-128"/>
              </a:rPr>
              <a:t>2017</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年度の</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ヵ年で全園の遊戯室に空調機を設置してきた。</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0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＜改革取組み＞</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年の夏は全国的に厳しい暑さとなり、大阪でも夏季休業に入る</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週間も前から猛暑日が連続するなど、これまでの暑さ対策では子どもたちの安全を守ることができないと判断し、保育室にも空調機を設置する方針を決めた。</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○対象</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空調機設置幼稚園数　</a:t>
            </a:r>
            <a:r>
              <a:rPr lang="en-US" altLang="ja-JP" sz="1400" dirty="0" smtClean="0">
                <a:latin typeface="Meiryo UI" panose="020B0604030504040204" pitchFamily="50" charset="-128"/>
                <a:ea typeface="Meiryo UI" panose="020B0604030504040204" pitchFamily="50" charset="-128"/>
              </a:rPr>
              <a:t>51</a:t>
            </a:r>
            <a:r>
              <a:rPr lang="ja-JP" altLang="en-US" sz="1400" dirty="0" smtClean="0">
                <a:latin typeface="Meiryo UI" panose="020B0604030504040204" pitchFamily="50" charset="-128"/>
                <a:ea typeface="Meiryo UI" panose="020B0604030504040204" pitchFamily="50" charset="-128"/>
              </a:rPr>
              <a:t>園（教室総数</a:t>
            </a:r>
            <a:r>
              <a:rPr lang="en-US" altLang="ja-JP" sz="1400" dirty="0" smtClean="0">
                <a:latin typeface="Meiryo UI" panose="020B0604030504040204" pitchFamily="50" charset="-128"/>
                <a:ea typeface="Meiryo UI" panose="020B0604030504040204" pitchFamily="50" charset="-128"/>
              </a:rPr>
              <a:t>203</a:t>
            </a:r>
            <a:r>
              <a:rPr lang="ja-JP" altLang="en-US" sz="1400" dirty="0" smtClean="0">
                <a:latin typeface="Meiryo UI" panose="020B0604030504040204" pitchFamily="50" charset="-128"/>
                <a:ea typeface="Meiryo UI" panose="020B0604030504040204" pitchFamily="50" charset="-128"/>
              </a:rPr>
              <a:t>室）</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○スケジュール</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月補正</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月工事契約　　⇒　　</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月保育室への設置工事完了</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○総事業費</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389,493</a:t>
            </a:r>
            <a:r>
              <a:rPr lang="ja-JP" altLang="en-US" sz="1400" dirty="0" smtClean="0">
                <a:latin typeface="Meiryo UI" panose="020B0604030504040204" pitchFamily="50" charset="-128"/>
                <a:ea typeface="Meiryo UI" panose="020B0604030504040204" pitchFamily="50" charset="-128"/>
              </a:rPr>
              <a:t>千円（</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月補正）</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＜改革の結果（見込まれる効果）＞</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○熱中症予防など子どもたちの安全性を確保</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○夏季休業期間を短縮</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・課業日が増えることで、ゆとりをもって一人ひとりに応じた丁寧な指導ができ、基本的な生活習慣の早期調整、</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身近な人への信頼関係の構築等の効果が期待される。</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・各園が作成している教育課程及び月ごとの指導計画に基づいた教育活動を、柔軟にゆとりをもって行うことが</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できる。</a:t>
            </a:r>
            <a:endParaRPr lang="en-US" altLang="ja-JP" sz="1400" dirty="0" smtClean="0">
              <a:latin typeface="Meiryo UI" panose="020B0604030504040204" pitchFamily="50" charset="-128"/>
              <a:ea typeface="Meiryo UI" panose="020B0604030504040204" pitchFamily="50" charset="-128"/>
            </a:endParaRPr>
          </a:p>
        </p:txBody>
      </p:sp>
      <p:sp>
        <p:nvSpPr>
          <p:cNvPr id="8" name="フローチャート: 組合せ 7"/>
          <p:cNvSpPr/>
          <p:nvPr/>
        </p:nvSpPr>
        <p:spPr>
          <a:xfrm>
            <a:off x="2408349" y="2919256"/>
            <a:ext cx="4327303" cy="227911"/>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大かっこ 9"/>
          <p:cNvSpPr/>
          <p:nvPr/>
        </p:nvSpPr>
        <p:spPr>
          <a:xfrm>
            <a:off x="771525" y="6013397"/>
            <a:ext cx="7958138" cy="8223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54</a:t>
            </a:fld>
            <a:endParaRPr lang="ja-JP" altLang="en-US"/>
          </a:p>
        </p:txBody>
      </p:sp>
    </p:spTree>
    <p:extLst>
      <p:ext uri="{BB962C8B-B14F-4D97-AF65-F5344CB8AC3E}">
        <p14:creationId xmlns:p14="http://schemas.microsoft.com/office/powerpoint/2010/main" val="29758572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9523" y="231819"/>
            <a:ext cx="7664278"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参考（大阪府：広域自治体における待機児童解消に向けた取組み）　</a:t>
            </a:r>
            <a:endParaRPr kumimoji="1" lang="ja-JP" altLang="en-US" sz="20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6945" y="1024372"/>
            <a:ext cx="42053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①保育士の確保</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地域</a:t>
            </a:r>
            <a:r>
              <a:rPr lang="ja-JP" altLang="en-US" sz="1400" b="1" dirty="0">
                <a:latin typeface="Meiryo UI" panose="020B0604030504040204" pitchFamily="50" charset="-128"/>
                <a:ea typeface="Meiryo UI" panose="020B0604030504040204" pitchFamily="50" charset="-128"/>
              </a:rPr>
              <a:t>限定保育士試験</a:t>
            </a:r>
            <a:r>
              <a:rPr lang="ja-JP" altLang="en-US" sz="1400" b="1" dirty="0" smtClean="0">
                <a:latin typeface="Meiryo UI" panose="020B0604030504040204" pitchFamily="50" charset="-128"/>
                <a:ea typeface="Meiryo UI" panose="020B0604030504040204" pitchFamily="50" charset="-128"/>
              </a:rPr>
              <a:t>事業</a:t>
            </a:r>
            <a:r>
              <a:rPr lang="en-US" altLang="ja-JP" sz="1400" b="1" dirty="0" smtClean="0">
                <a:latin typeface="Meiryo UI" panose="020B0604030504040204" pitchFamily="50" charset="-128"/>
                <a:ea typeface="Meiryo UI" panose="020B0604030504040204" pitchFamily="50" charset="-128"/>
              </a:rPr>
              <a:t>)</a:t>
            </a:r>
          </a:p>
        </p:txBody>
      </p:sp>
      <p:sp>
        <p:nvSpPr>
          <p:cNvPr id="9" name="テキスト ボックス 8"/>
          <p:cNvSpPr txBox="1"/>
          <p:nvPr/>
        </p:nvSpPr>
        <p:spPr>
          <a:xfrm>
            <a:off x="4461059" y="1059546"/>
            <a:ext cx="481566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rPr>
              <a:t>②規制緩和に向けた取組み（大阪府・大阪市　共同提案）</a:t>
            </a:r>
            <a:endParaRPr lang="en-US" altLang="ja-JP" sz="1400" b="1"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6006" y="4899616"/>
            <a:ext cx="4110738" cy="6001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全国に先駆け</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地域限定保育士試験を実施</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rPr>
              <a:t>年度</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全国で初めて実技試験による通常試験と、保育</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実技講習会による地域限定試験を同時実施</a:t>
            </a:r>
            <a:endParaRPr lang="en-US" altLang="ja-JP" sz="1100" dirty="0" smtClean="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426006" y="2447125"/>
            <a:ext cx="3837904" cy="2474105"/>
            <a:chOff x="261507" y="1941558"/>
            <a:chExt cx="3837904" cy="2474105"/>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07" y="1941558"/>
              <a:ext cx="3837904" cy="2474105"/>
            </a:xfrm>
            <a:prstGeom prst="rect">
              <a:avLst/>
            </a:prstGeom>
          </p:spPr>
        </p:pic>
        <p:sp>
          <p:nvSpPr>
            <p:cNvPr id="5" name="テキスト ボックス 4"/>
            <p:cNvSpPr txBox="1"/>
            <p:nvPr/>
          </p:nvSpPr>
          <p:spPr>
            <a:xfrm>
              <a:off x="579119" y="2330767"/>
              <a:ext cx="1913857" cy="169277"/>
            </a:xfrm>
            <a:prstGeom prst="rect">
              <a:avLst/>
            </a:prstGeom>
            <a:solidFill>
              <a:schemeClr val="bg1"/>
            </a:solidFill>
          </p:spPr>
          <p:txBody>
            <a:bodyPr wrap="square" lIns="0" tIns="0" rIns="0" bIns="0" rtlCol="0">
              <a:spAutoFit/>
            </a:bodyPr>
            <a:lstStyle/>
            <a:p>
              <a:pPr algn="ctr"/>
              <a:r>
                <a:rPr kumimoji="1" lang="en-US" altLang="ja-JP" sz="1100" dirty="0" smtClean="0">
                  <a:latin typeface="Meiryo UI" panose="020B0604030504040204" pitchFamily="50" charset="-128"/>
                  <a:ea typeface="Meiryo UI" panose="020B0604030504040204" pitchFamily="50" charset="-128"/>
                </a:rPr>
                <a:t>2015</a:t>
              </a:r>
              <a:r>
                <a:rPr kumimoji="1" lang="ja-JP" altLang="en-US" sz="1050" dirty="0" smtClean="0">
                  <a:latin typeface="Meiryo UI" panose="020B0604030504040204" pitchFamily="50" charset="-128"/>
                  <a:ea typeface="Meiryo UI" panose="020B0604030504040204" pitchFamily="50" charset="-128"/>
                </a:rPr>
                <a:t>年度よりこれまで計</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回実施</a:t>
              </a:r>
              <a:endParaRPr kumimoji="1" lang="ja-JP" altLang="en-US" sz="105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21970" y="2735580"/>
              <a:ext cx="712470" cy="161583"/>
            </a:xfrm>
            <a:prstGeom prst="rect">
              <a:avLst/>
            </a:prstGeom>
            <a:solidFill>
              <a:schemeClr val="bg1"/>
            </a:solidFill>
          </p:spPr>
          <p:txBody>
            <a:bodyPr wrap="square" lIns="0" tIns="0" rIns="0" bIns="0" rtlCol="0">
              <a:spAutoFit/>
            </a:bodyPr>
            <a:lstStyle/>
            <a:p>
              <a:pPr algn="r"/>
              <a:r>
                <a:rPr kumimoji="1" lang="en-US" altLang="ja-JP" sz="1050" dirty="0" smtClean="0">
                  <a:ea typeface="Meiryo UI" panose="020B0604030504040204" pitchFamily="50" charset="-128"/>
                </a:rPr>
                <a:t>2018</a:t>
              </a:r>
              <a:r>
                <a:rPr kumimoji="1" lang="ja-JP" altLang="en-US" sz="1050" dirty="0" smtClean="0">
                  <a:latin typeface="Meiryo UI" panose="020B0604030504040204" pitchFamily="50" charset="-128"/>
                  <a:ea typeface="Meiryo UI" panose="020B0604030504040204" pitchFamily="50" charset="-128"/>
                </a:rPr>
                <a:t>年度は</a:t>
              </a:r>
              <a:endParaRPr kumimoji="1" lang="ja-JP" altLang="en-US" sz="1050" dirty="0">
                <a:latin typeface="Meiryo UI" panose="020B0604030504040204" pitchFamily="50" charset="-128"/>
                <a:ea typeface="Meiryo UI" panose="020B0604030504040204" pitchFamily="50" charset="-128"/>
              </a:endParaRPr>
            </a:p>
          </p:txBody>
        </p:sp>
      </p:grpSp>
      <p:sp>
        <p:nvSpPr>
          <p:cNvPr id="21" name="テキスト ボックス 20"/>
          <p:cNvSpPr txBox="1"/>
          <p:nvPr/>
        </p:nvSpPr>
        <p:spPr>
          <a:xfrm>
            <a:off x="251826" y="1331858"/>
            <a:ext cx="4163592" cy="11079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地域限定</a:t>
            </a:r>
            <a:r>
              <a:rPr lang="ja-JP" altLang="en-US" sz="1100" b="1" dirty="0" smtClean="0">
                <a:latin typeface="Meiryo UI" panose="020B0604030504040204" pitchFamily="50" charset="-128"/>
                <a:ea typeface="Meiryo UI" panose="020B0604030504040204" pitchFamily="50" charset="-128"/>
              </a:rPr>
              <a:t>保育士</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地域</a:t>
            </a:r>
            <a:r>
              <a:rPr lang="ja-JP" altLang="en-US" sz="1100" dirty="0">
                <a:latin typeface="Meiryo UI" panose="020B0604030504040204" pitchFamily="50" charset="-128"/>
                <a:ea typeface="Meiryo UI" panose="020B0604030504040204" pitchFamily="50" charset="-128"/>
              </a:rPr>
              <a:t>限定保育士として登録後、</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年間</a:t>
            </a:r>
            <a:r>
              <a:rPr lang="ja-JP" altLang="en-US" sz="1100" dirty="0" smtClean="0">
                <a:latin typeface="Meiryo UI" panose="020B0604030504040204" pitchFamily="50" charset="-128"/>
                <a:ea typeface="Meiryo UI" panose="020B0604030504040204" pitchFamily="50" charset="-128"/>
              </a:rPr>
              <a:t>は受験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した</a:t>
            </a:r>
            <a:r>
              <a:rPr lang="ja-JP" altLang="en-US" sz="1100" dirty="0">
                <a:latin typeface="Meiryo UI" panose="020B0604030504040204" pitchFamily="50" charset="-128"/>
                <a:ea typeface="Meiryo UI" panose="020B0604030504040204" pitchFamily="50" charset="-128"/>
              </a:rPr>
              <a:t>自治体（大阪府内）のみで保育士として</a:t>
            </a:r>
            <a:r>
              <a:rPr lang="ja-JP" altLang="en-US" sz="1100" dirty="0" smtClean="0">
                <a:latin typeface="Meiryo UI" panose="020B0604030504040204" pitchFamily="50" charset="-128"/>
                <a:ea typeface="Meiryo UI" panose="020B0604030504040204" pitchFamily="50" charset="-128"/>
              </a:rPr>
              <a:t>働く</a:t>
            </a:r>
            <a:r>
              <a:rPr lang="ja-JP" altLang="en-US" sz="1100" dirty="0">
                <a:latin typeface="Meiryo UI" panose="020B0604030504040204" pitchFamily="50" charset="-128"/>
                <a:ea typeface="Meiryo UI" panose="020B0604030504040204" pitchFamily="50" charset="-128"/>
              </a:rPr>
              <a:t>ことができ、</a:t>
            </a:r>
            <a:r>
              <a:rPr lang="ja-JP" altLang="en-US" sz="1100" dirty="0" smtClean="0">
                <a:latin typeface="Meiryo UI" panose="020B0604030504040204" pitchFamily="50" charset="-128"/>
                <a:ea typeface="Meiryo UI" panose="020B0604030504040204" pitchFamily="50" charset="-128"/>
              </a:rPr>
              <a:t>その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後</a:t>
            </a:r>
            <a:r>
              <a:rPr lang="ja-JP" altLang="en-US" sz="1100" dirty="0">
                <a:latin typeface="Meiryo UI" panose="020B0604030504040204" pitchFamily="50" charset="-128"/>
                <a:ea typeface="Meiryo UI" panose="020B0604030504040204" pitchFamily="50" charset="-128"/>
              </a:rPr>
              <a:t>は、全国で保育士として働くこと</a:t>
            </a:r>
            <a:r>
              <a:rPr lang="ja-JP" altLang="en-US" sz="1100" dirty="0" smtClean="0">
                <a:latin typeface="Meiryo UI" panose="020B0604030504040204" pitchFamily="50" charset="-128"/>
                <a:ea typeface="Meiryo UI" panose="020B0604030504040204" pitchFamily="50" charset="-128"/>
              </a:rPr>
              <a:t>が</a:t>
            </a:r>
            <a:r>
              <a:rPr lang="ja-JP" altLang="en-US" sz="1100" dirty="0">
                <a:latin typeface="Meiryo UI" panose="020B0604030504040204" pitchFamily="50" charset="-128"/>
                <a:ea typeface="Meiryo UI" panose="020B0604030504040204" pitchFamily="50" charset="-128"/>
              </a:rPr>
              <a:t>できる</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zh-TW" altLang="en-US" sz="1100" b="1" dirty="0" smtClean="0">
                <a:latin typeface="Meiryo UI" panose="020B0604030504040204" pitchFamily="50" charset="-128"/>
                <a:ea typeface="Meiryo UI" panose="020B0604030504040204" pitchFamily="50" charset="-128"/>
              </a:rPr>
              <a:t>保育実技講習会制度</a:t>
            </a:r>
            <a:r>
              <a:rPr lang="en-US" altLang="zh-TW"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地域</a:t>
            </a:r>
            <a:r>
              <a:rPr lang="ja-JP" altLang="en-US" sz="1100" dirty="0">
                <a:latin typeface="Meiryo UI" panose="020B0604030504040204" pitchFamily="50" charset="-128"/>
                <a:ea typeface="Meiryo UI" panose="020B0604030504040204" pitchFamily="50" charset="-128"/>
              </a:rPr>
              <a:t>限定試験において、</a:t>
            </a:r>
            <a:r>
              <a:rPr lang="ja-JP" altLang="en-US" sz="1100" dirty="0" smtClean="0">
                <a:latin typeface="Meiryo UI" panose="020B0604030504040204" pitchFamily="50" charset="-128"/>
                <a:ea typeface="Meiryo UI" panose="020B0604030504040204" pitchFamily="50" charset="-128"/>
              </a:rPr>
              <a:t>筆記</a:t>
            </a:r>
            <a:r>
              <a:rPr lang="ja-JP" altLang="en-US" sz="1100" dirty="0">
                <a:latin typeface="Meiryo UI" panose="020B0604030504040204" pitchFamily="50" charset="-128"/>
                <a:ea typeface="Meiryo UI" panose="020B0604030504040204" pitchFamily="50" charset="-128"/>
              </a:rPr>
              <a:t>試験</a:t>
            </a:r>
            <a:r>
              <a:rPr lang="ja-JP" altLang="en-US" sz="1100" dirty="0" smtClean="0">
                <a:latin typeface="Meiryo UI" panose="020B0604030504040204" pitchFamily="50" charset="-128"/>
                <a:ea typeface="Meiryo UI" panose="020B0604030504040204" pitchFamily="50" charset="-128"/>
              </a:rPr>
              <a:t>合格者</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が</a:t>
            </a:r>
            <a:r>
              <a:rPr lang="ja-JP" altLang="en-US" sz="1100" dirty="0">
                <a:latin typeface="Meiryo UI" panose="020B0604030504040204" pitchFamily="50" charset="-128"/>
                <a:ea typeface="Meiryo UI" panose="020B0604030504040204" pitchFamily="50" charset="-128"/>
              </a:rPr>
              <a:t>都道府県知事が実施する保育実技講習会の受講</a:t>
            </a:r>
            <a:r>
              <a:rPr lang="ja-JP" altLang="en-US" sz="1100" dirty="0" smtClean="0">
                <a:latin typeface="Meiryo UI" panose="020B0604030504040204" pitchFamily="50" charset="-128"/>
                <a:ea typeface="Meiryo UI" panose="020B0604030504040204" pitchFamily="50" charset="-128"/>
              </a:rPr>
              <a:t>を修了した</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場合</a:t>
            </a:r>
            <a:r>
              <a:rPr lang="ja-JP" altLang="en-US" sz="1100" dirty="0">
                <a:latin typeface="Meiryo UI" panose="020B0604030504040204" pitchFamily="50" charset="-128"/>
                <a:ea typeface="Meiryo UI" panose="020B0604030504040204" pitchFamily="50" charset="-128"/>
              </a:rPr>
              <a:t>に、当該試験の実技試験を免除する制度</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nvPr>
        </p:nvGraphicFramePr>
        <p:xfrm>
          <a:off x="426006" y="5478185"/>
          <a:ext cx="3815232" cy="1326610"/>
        </p:xfrm>
        <a:graphic>
          <a:graphicData uri="http://schemas.openxmlformats.org/drawingml/2006/table">
            <a:tbl>
              <a:tblPr firstRow="1" bandRow="1">
                <a:tableStyleId>{5C22544A-7EE6-4342-B048-85BDC9FD1C3A}</a:tableStyleId>
              </a:tblPr>
              <a:tblGrid>
                <a:gridCol w="510057">
                  <a:extLst>
                    <a:ext uri="{9D8B030D-6E8A-4147-A177-3AD203B41FA5}">
                      <a16:colId xmlns="" xmlns:a16="http://schemas.microsoft.com/office/drawing/2014/main" val="1239648538"/>
                    </a:ext>
                  </a:extLst>
                </a:gridCol>
                <a:gridCol w="778437">
                  <a:extLst>
                    <a:ext uri="{9D8B030D-6E8A-4147-A177-3AD203B41FA5}">
                      <a16:colId xmlns="" xmlns:a16="http://schemas.microsoft.com/office/drawing/2014/main" val="381245745"/>
                    </a:ext>
                  </a:extLst>
                </a:gridCol>
                <a:gridCol w="2526738">
                  <a:extLst>
                    <a:ext uri="{9D8B030D-6E8A-4147-A177-3AD203B41FA5}">
                      <a16:colId xmlns="" xmlns:a16="http://schemas.microsoft.com/office/drawing/2014/main" val="927564834"/>
                    </a:ext>
                  </a:extLst>
                </a:gridCol>
              </a:tblGrid>
              <a:tr h="265322">
                <a:tc>
                  <a:txBody>
                    <a:bodyPr/>
                    <a:lstStyle/>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合格者数</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実施自治体</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2094886630"/>
                  </a:ext>
                </a:extLst>
              </a:tr>
              <a:tr h="265322">
                <a:tc>
                  <a:txBody>
                    <a:bodyPr/>
                    <a:lstStyle/>
                    <a:p>
                      <a:pPr algn="l"/>
                      <a:r>
                        <a:rPr kumimoji="1" lang="en-US" altLang="ja-JP" sz="1000" dirty="0" smtClean="0">
                          <a:solidFill>
                            <a:schemeClr val="tx1"/>
                          </a:solidFill>
                          <a:latin typeface="Meiryo UI" panose="020B0604030504040204" pitchFamily="50" charset="-128"/>
                          <a:ea typeface="Meiryo UI" panose="020B0604030504040204" pitchFamily="50" charset="-128"/>
                        </a:rPr>
                        <a:t>2015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rPr>
                        <a:t>727</a:t>
                      </a:r>
                      <a:r>
                        <a:rPr kumimoji="1" lang="ja-JP" altLang="en-US" sz="1000" dirty="0" smtClean="0">
                          <a:solidFill>
                            <a:schemeClr val="tx1"/>
                          </a:solidFill>
                          <a:latin typeface="Meiryo UI" panose="020B0604030504040204" pitchFamily="50" charset="-128"/>
                          <a:ea typeface="Meiryo UI" panose="020B0604030504040204" pitchFamily="50" charset="-128"/>
                        </a:rPr>
                        <a:t>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rPr>
                        <a:t>大阪府、神奈川県、千葉県成田市、沖縄県</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3264371278"/>
                  </a:ext>
                </a:extLst>
              </a:tr>
              <a:tr h="265322">
                <a:tc>
                  <a:txBody>
                    <a:bodyPr/>
                    <a:lstStyle/>
                    <a:p>
                      <a:pPr algn="l"/>
                      <a:r>
                        <a:rPr kumimoji="1" lang="en-US" altLang="ja-JP" sz="1000" dirty="0" smtClean="0">
                          <a:solidFill>
                            <a:schemeClr val="tx1"/>
                          </a:solidFill>
                          <a:latin typeface="Meiryo UI" panose="020B0604030504040204" pitchFamily="50" charset="-128"/>
                          <a:ea typeface="Meiryo UI" panose="020B0604030504040204" pitchFamily="50" charset="-128"/>
                        </a:rPr>
                        <a:t>2016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rPr>
                        <a:t>448</a:t>
                      </a:r>
                      <a:r>
                        <a:rPr kumimoji="1" lang="ja-JP" altLang="en-US" sz="1000" dirty="0" smtClean="0">
                          <a:solidFill>
                            <a:schemeClr val="tx1"/>
                          </a:solidFill>
                          <a:latin typeface="Meiryo UI" panose="020B0604030504040204" pitchFamily="50" charset="-128"/>
                          <a:ea typeface="Meiryo UI" panose="020B0604030504040204" pitchFamily="50" charset="-128"/>
                        </a:rPr>
                        <a:t>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rPr>
                        <a:t>大阪府、仙台市</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2260741090"/>
                  </a:ext>
                </a:extLst>
              </a:tr>
              <a:tr h="265322">
                <a:tc>
                  <a:txBody>
                    <a:bodyPr/>
                    <a:lstStyle/>
                    <a:p>
                      <a:pPr algn="l"/>
                      <a:r>
                        <a:rPr kumimoji="1" lang="en-US" altLang="ja-JP" sz="1000" dirty="0" smtClean="0">
                          <a:solidFill>
                            <a:schemeClr val="tx1"/>
                          </a:solidFill>
                          <a:latin typeface="Meiryo UI" panose="020B0604030504040204" pitchFamily="50" charset="-128"/>
                          <a:ea typeface="Meiryo UI" panose="020B0604030504040204" pitchFamily="50" charset="-128"/>
                        </a:rPr>
                        <a:t>2017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rPr>
                        <a:t>374</a:t>
                      </a:r>
                      <a:r>
                        <a:rPr kumimoji="1" lang="ja-JP" altLang="en-US" sz="1000" dirty="0" smtClean="0">
                          <a:solidFill>
                            <a:schemeClr val="tx1"/>
                          </a:solidFill>
                          <a:latin typeface="Meiryo UI" panose="020B0604030504040204" pitchFamily="50" charset="-128"/>
                          <a:ea typeface="Meiryo UI" panose="020B0604030504040204" pitchFamily="50" charset="-128"/>
                        </a:rPr>
                        <a:t>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rPr>
                        <a:t>大阪府、神奈川県</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3970203029"/>
                  </a:ext>
                </a:extLst>
              </a:tr>
              <a:tr h="265322">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計</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rPr>
                        <a:t>1,549</a:t>
                      </a:r>
                      <a:r>
                        <a:rPr kumimoji="1" lang="ja-JP" altLang="en-US" sz="1000" dirty="0" smtClean="0">
                          <a:solidFill>
                            <a:schemeClr val="tx1"/>
                          </a:solidFill>
                          <a:latin typeface="Meiryo UI" panose="020B0604030504040204" pitchFamily="50" charset="-128"/>
                          <a:ea typeface="Meiryo UI" panose="020B0604030504040204" pitchFamily="50" charset="-128"/>
                        </a:rPr>
                        <a:t>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777938236"/>
                  </a:ext>
                </a:extLst>
              </a:tr>
            </a:tbl>
          </a:graphicData>
        </a:graphic>
      </p:graphicFrame>
      <p:grpSp>
        <p:nvGrpSpPr>
          <p:cNvPr id="37" name="グループ化 36"/>
          <p:cNvGrpSpPr/>
          <p:nvPr/>
        </p:nvGrpSpPr>
        <p:grpSpPr>
          <a:xfrm>
            <a:off x="4467748" y="1381376"/>
            <a:ext cx="4586514" cy="5152823"/>
            <a:chOff x="6397551" y="4290233"/>
            <a:chExt cx="5885829" cy="3440258"/>
          </a:xfrm>
        </p:grpSpPr>
        <p:sp>
          <p:nvSpPr>
            <p:cNvPr id="23" name="角丸四角形 22"/>
            <p:cNvSpPr/>
            <p:nvPr/>
          </p:nvSpPr>
          <p:spPr>
            <a:xfrm>
              <a:off x="9345261" y="5595769"/>
              <a:ext cx="2828766" cy="2133078"/>
            </a:xfrm>
            <a:prstGeom prst="roundRect">
              <a:avLst>
                <a:gd name="adj" fmla="val 4335"/>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345261" y="4290233"/>
              <a:ext cx="2828766" cy="1234580"/>
            </a:xfrm>
            <a:prstGeom prst="roundRect">
              <a:avLst>
                <a:gd name="adj" fmla="val 8851"/>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461463" y="6092448"/>
              <a:ext cx="2563028" cy="726153"/>
            </a:xfrm>
            <a:prstGeom prst="rect">
              <a:avLst/>
            </a:prstGeom>
            <a:solidFill>
              <a:schemeClr val="bg1"/>
            </a:solidFill>
            <a:ln w="3175">
              <a:noFill/>
            </a:ln>
          </p:spPr>
          <p:txBody>
            <a:bodyPr wrap="square" rtlCol="0">
              <a:noAutofit/>
            </a:bodyPr>
            <a:lstStyle/>
            <a:p>
              <a:pPr algn="just">
                <a:lnSpc>
                  <a:spcPts val="15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認定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こども園も緩和対象と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200"/>
                </a:lnSpc>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日施行）</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200"/>
                </a:lnSpc>
              </a:pP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特例地域の要件について見直し</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200"/>
                </a:lnSpc>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日施行）</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9447148" y="7005417"/>
              <a:ext cx="2577343" cy="492095"/>
            </a:xfrm>
            <a:prstGeom prst="rect">
              <a:avLst/>
            </a:prstGeom>
            <a:solidFill>
              <a:schemeClr val="bg1"/>
            </a:solidFill>
            <a:ln w="3175">
              <a:noFill/>
            </a:ln>
          </p:spPr>
          <p:txBody>
            <a:bodyPr wrap="square" rtlCol="0" anchor="t">
              <a:noAutofit/>
            </a:bodyPr>
            <a:lstStyle/>
            <a:p>
              <a:pPr>
                <a:lnSpc>
                  <a:spcPts val="1500"/>
                </a:lnSpc>
                <a:tabLst>
                  <a:tab pos="1797050" algn="l"/>
                </a:tabLst>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保育所</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の円滑な整備など</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を後押し</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採光基準を緩和</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tabLst>
                  <a:tab pos="1797050" algn="l"/>
                </a:tabLst>
              </a:pP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日施行）</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9398084" y="4299636"/>
              <a:ext cx="2885296" cy="380149"/>
            </a:xfrm>
            <a:prstGeom prst="rect">
              <a:avLst/>
            </a:prstGeom>
            <a:noFill/>
          </p:spPr>
          <p:txBody>
            <a:bodyPr wrap="square" rtlCol="0">
              <a:spAutoFit/>
            </a:bodyPr>
            <a:lstStyle/>
            <a:p>
              <a:pPr lvl="0"/>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国家戦略特区における政府の</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対応方針</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日特区諮問</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9371825" y="5630798"/>
              <a:ext cx="2802202" cy="40069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地方分権提案に対する関係省庁の</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対応方針</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日閣議決定</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6397551" y="4299636"/>
              <a:ext cx="2669240" cy="3430855"/>
            </a:xfrm>
            <a:prstGeom prst="roundRect">
              <a:avLst>
                <a:gd name="adj" fmla="val 774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500110" y="4675878"/>
              <a:ext cx="2484311" cy="703788"/>
            </a:xfrm>
            <a:prstGeom prst="rect">
              <a:avLst/>
            </a:prstGeom>
            <a:solidFill>
              <a:schemeClr val="bg1"/>
            </a:solidFill>
            <a:ln w="3175">
              <a:noFill/>
              <a:prstDash val="sysDot"/>
            </a:ln>
          </p:spPr>
          <p:txBody>
            <a:bodyPr wrap="square" rtlCol="0">
              <a:spAutoFit/>
            </a:bodyPr>
            <a:lstStyle/>
            <a:p>
              <a:pPr marL="180975" indent="-180975" algn="just">
                <a:lnSpc>
                  <a:spcPts val="1500"/>
                </a:lnSpc>
              </a:pP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１　保育</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に従事する人員</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の配置</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基準の緩和</a:t>
              </a:r>
            </a:p>
            <a:p>
              <a:pPr algn="just">
                <a:lnSpc>
                  <a:spcPts val="1500"/>
                </a:lnSpc>
                <a:spcAft>
                  <a:spcPts val="0"/>
                </a:spcAft>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配置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基準の３分の１の範囲内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に「保育士」以外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が養成を行う</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「保育支援員」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位置付け</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490013" y="6092448"/>
              <a:ext cx="2451520" cy="669541"/>
            </a:xfrm>
            <a:prstGeom prst="rect">
              <a:avLst/>
            </a:prstGeom>
            <a:solidFill>
              <a:schemeClr val="bg1"/>
            </a:solidFill>
            <a:ln w="3175">
              <a:noFill/>
            </a:ln>
          </p:spPr>
          <p:txBody>
            <a:bodyPr wrap="square" rtlCol="0">
              <a:spAutoFit/>
            </a:bodyPr>
            <a:lstStyle/>
            <a:p>
              <a:pPr marL="180975" indent="-180975" algn="just">
                <a:lnSpc>
                  <a:spcPts val="1500"/>
                </a:lnSpc>
              </a:pP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２　保育所</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等の面積</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基準</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緩和</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400"/>
                </a:lnSpc>
                <a:spcAft>
                  <a:spcPts val="0"/>
                </a:spcAft>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認定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こども園も緩和対象</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とすること及び特例地域の要件（待機児童の人数、比較対象となる土地価格）</a:t>
              </a:r>
              <a:r>
                <a:rPr lang="ja-JP" altLang="en-US" sz="1000" spc="-20" dirty="0" smtClean="0">
                  <a:latin typeface="Meiryo UI" panose="020B0604030504040204" pitchFamily="50" charset="-128"/>
                  <a:ea typeface="Meiryo UI" panose="020B0604030504040204" pitchFamily="50" charset="-128"/>
                  <a:cs typeface="Meiryo UI" panose="020B0604030504040204" pitchFamily="50" charset="-128"/>
                </a:rPr>
                <a:t>の見直し</a:t>
              </a:r>
              <a:endParaRPr lang="ja-JP" altLang="en-US" sz="1000" spc="-2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6486093" y="7012790"/>
              <a:ext cx="2471838" cy="446931"/>
            </a:xfrm>
            <a:prstGeom prst="rect">
              <a:avLst/>
            </a:prstGeom>
            <a:solidFill>
              <a:schemeClr val="bg1"/>
            </a:solidFill>
            <a:ln w="3175">
              <a:noFill/>
            </a:ln>
          </p:spPr>
          <p:txBody>
            <a:bodyPr wrap="square" rtlCol="0">
              <a:spAutoFit/>
            </a:bodyPr>
            <a:lstStyle/>
            <a:p>
              <a:pPr marL="180975" indent="-180975" algn="just">
                <a:lnSpc>
                  <a:spcPts val="1500"/>
                </a:lnSpc>
              </a:pP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３　保育所</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等の採光基準</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の緩和</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採光</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に有効な部分の面積の床面積</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に対する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割合を緩和</a:t>
              </a:r>
            </a:p>
          </p:txBody>
        </p:sp>
        <p:sp>
          <p:nvSpPr>
            <p:cNvPr id="34" name="テキスト ボックス 33"/>
            <p:cNvSpPr txBox="1"/>
            <p:nvPr/>
          </p:nvSpPr>
          <p:spPr>
            <a:xfrm>
              <a:off x="7191617" y="4315956"/>
              <a:ext cx="1048312" cy="189431"/>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提案内容</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右矢印 34"/>
            <p:cNvSpPr/>
            <p:nvPr/>
          </p:nvSpPr>
          <p:spPr>
            <a:xfrm>
              <a:off x="9097396" y="4956122"/>
              <a:ext cx="217260" cy="40015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37"/>
          <p:cNvSpPr txBox="1"/>
          <p:nvPr/>
        </p:nvSpPr>
        <p:spPr>
          <a:xfrm>
            <a:off x="399523" y="669701"/>
            <a:ext cx="833152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待機児童を解消するため、広域自治体として、特区制度などを活用し、保育人材確保などを全国に先駆けて実施。</a:t>
            </a:r>
            <a:endParaRPr lang="en-US" altLang="ja-JP" sz="1400"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844137" y="1972308"/>
            <a:ext cx="2008387" cy="1158313"/>
          </a:xfrm>
          <a:prstGeom prst="rect">
            <a:avLst/>
          </a:prstGeom>
          <a:solidFill>
            <a:schemeClr val="bg1"/>
          </a:solidFill>
          <a:ln w="3175">
            <a:noFill/>
          </a:ln>
        </p:spPr>
        <p:txBody>
          <a:bodyPr wrap="square" rtlCol="0">
            <a:noAutofit/>
          </a:bodyPr>
          <a:lstStyle/>
          <a:p>
            <a:pPr algn="just">
              <a:lnSpc>
                <a:spcPts val="15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待機児童解消までの措置として、自治体が自ら定める基準（配置基準の６割以上は保育士）に基づく</a:t>
            </a:r>
            <a:r>
              <a:rPr lang="ja-JP" altLang="en-US" sz="10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latin typeface="Meiryo UI" panose="020B0604030504040204" pitchFamily="50" charset="-128"/>
                <a:ea typeface="Meiryo UI" panose="020B0604030504040204" pitchFamily="50" charset="-128"/>
                <a:cs typeface="Meiryo UI" panose="020B0604030504040204" pitchFamily="50" charset="-128"/>
              </a:rPr>
              <a:t>地方裁量型</a:t>
            </a:r>
            <a:r>
              <a:rPr lang="ja-JP" altLang="en-US" sz="1000" b="1" kern="100" dirty="0">
                <a:latin typeface="Meiryo UI" panose="020B0604030504040204" pitchFamily="50" charset="-128"/>
                <a:ea typeface="Meiryo UI" panose="020B0604030504040204" pitchFamily="50" charset="-128"/>
                <a:cs typeface="Meiryo UI" panose="020B0604030504040204" pitchFamily="50" charset="-128"/>
              </a:rPr>
              <a:t>認可化移行施設</a:t>
            </a:r>
            <a:r>
              <a:rPr lang="ja-JP" altLang="en-US" sz="10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latin typeface="Meiryo UI" panose="020B0604030504040204" pitchFamily="50" charset="-128"/>
                <a:ea typeface="Meiryo UI" panose="020B0604030504040204" pitchFamily="50" charset="-128"/>
                <a:cs typeface="Meiryo UI" panose="020B0604030504040204" pitchFamily="50" charset="-128"/>
              </a:rPr>
              <a:t>（仮称）</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創設が決定</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pP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右矢印 39"/>
          <p:cNvSpPr/>
          <p:nvPr/>
        </p:nvSpPr>
        <p:spPr>
          <a:xfrm>
            <a:off x="6569468" y="5061660"/>
            <a:ext cx="169299" cy="599356"/>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55</a:t>
            </a:fld>
            <a:endParaRPr lang="ja-JP" altLang="en-US"/>
          </a:p>
        </p:txBody>
      </p:sp>
    </p:spTree>
    <p:extLst>
      <p:ext uri="{BB962C8B-B14F-4D97-AF65-F5344CB8AC3E}">
        <p14:creationId xmlns:p14="http://schemas.microsoft.com/office/powerpoint/2010/main" val="2792361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３．女性の活躍促進</a:t>
            </a:r>
            <a:endParaRPr lang="ja-JP" altLang="en-US" sz="32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56</a:t>
            </a:fld>
            <a:endParaRPr lang="ja-JP" altLang="en-US"/>
          </a:p>
        </p:txBody>
      </p:sp>
    </p:spTree>
    <p:extLst>
      <p:ext uri="{BB962C8B-B14F-4D97-AF65-F5344CB8AC3E}">
        <p14:creationId xmlns:p14="http://schemas.microsoft.com/office/powerpoint/2010/main" val="1539845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1</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98524" y="834885"/>
            <a:ext cx="8575021" cy="1179829"/>
            <a:chOff x="586711" y="834885"/>
            <a:chExt cx="8575021" cy="1179829"/>
          </a:xfrm>
        </p:grpSpPr>
        <p:sp>
          <p:nvSpPr>
            <p:cNvPr id="5" name="角丸四角形 4"/>
            <p:cNvSpPr/>
            <p:nvPr/>
          </p:nvSpPr>
          <p:spPr>
            <a:xfrm>
              <a:off x="586711" y="854764"/>
              <a:ext cx="8575021" cy="11297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44028" y="1152940"/>
              <a:ext cx="8517704" cy="861774"/>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大阪の女性の就業率は、</a:t>
              </a:r>
              <a:r>
                <a:rPr lang="en-US" altLang="ja-JP" sz="1600" dirty="0">
                  <a:latin typeface="Meiryo UI" panose="020B0604030504040204" pitchFamily="50" charset="-128"/>
                  <a:ea typeface="Meiryo UI" panose="020B0604030504040204" pitchFamily="50" charset="-128"/>
                </a:rPr>
                <a:t>66.1%</a:t>
              </a:r>
              <a:r>
                <a:rPr lang="ja-JP" altLang="en-US" sz="1600" dirty="0">
                  <a:latin typeface="Meiryo UI" panose="020B0604030504040204" pitchFamily="50" charset="-128"/>
                  <a:ea typeface="Meiryo UI" panose="020B0604030504040204" pitchFamily="50" charset="-128"/>
                </a:rPr>
                <a:t>で全国</a:t>
              </a:r>
              <a:r>
                <a:rPr lang="en-US" altLang="ja-JP" sz="1600" dirty="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位と最低水準であった</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rPr>
                <a:t>、大阪では、結婚・出産・子育て期にあたる年代の女性の就業率が下がる、</a:t>
              </a:r>
              <a:r>
                <a:rPr lang="ja-JP" altLang="en-US" sz="1600" dirty="0" smtClean="0">
                  <a:latin typeface="Meiryo UI" panose="020B0604030504040204" pitchFamily="50" charset="-128"/>
                  <a:ea typeface="Meiryo UI" panose="020B0604030504040204" pitchFamily="50" charset="-128"/>
                </a:rPr>
                <a:t>いわゆる「</a:t>
              </a:r>
              <a:r>
                <a:rPr lang="en-US" altLang="ja-JP" sz="1600" dirty="0">
                  <a:latin typeface="Meiryo UI" panose="020B0604030504040204" pitchFamily="50" charset="-128"/>
                  <a:ea typeface="Meiryo UI" panose="020B0604030504040204" pitchFamily="50" charset="-128"/>
                </a:rPr>
                <a:t>M</a:t>
              </a:r>
              <a:r>
                <a:rPr lang="ja-JP" altLang="en-US" sz="1600" dirty="0">
                  <a:latin typeface="Meiryo UI" panose="020B0604030504040204" pitchFamily="50" charset="-128"/>
                  <a:ea typeface="Meiryo UI" panose="020B0604030504040204" pitchFamily="50" charset="-128"/>
                </a:rPr>
                <a:t>字カーブ」の谷が全国に比べて深く、その後の回復も鈍い傾向にあった。</a:t>
              </a:r>
              <a:endParaRPr lang="en-US" altLang="ja-JP" sz="1600" dirty="0">
                <a:latin typeface="Meiryo UI" panose="020B0604030504040204" pitchFamily="50" charset="-128"/>
                <a:ea typeface="Meiryo UI" panose="020B0604030504040204" pitchFamily="50" charset="-128"/>
              </a:endParaRPr>
            </a:p>
          </p:txBody>
        </p:sp>
        <p:sp>
          <p:nvSpPr>
            <p:cNvPr id="7" name="角丸四角形 6"/>
            <p:cNvSpPr/>
            <p:nvPr/>
          </p:nvSpPr>
          <p:spPr>
            <a:xfrm>
              <a:off x="586711" y="834885"/>
              <a:ext cx="1864941"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改革前の状況</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10" name="下矢印 9"/>
          <p:cNvSpPr/>
          <p:nvPr/>
        </p:nvSpPr>
        <p:spPr>
          <a:xfrm>
            <a:off x="4108175" y="2055777"/>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p:cNvGrpSpPr/>
          <p:nvPr/>
        </p:nvGrpSpPr>
        <p:grpSpPr>
          <a:xfrm>
            <a:off x="313363" y="2381751"/>
            <a:ext cx="8560182" cy="2631596"/>
            <a:chOff x="313363" y="2381751"/>
            <a:chExt cx="8560182" cy="2631596"/>
          </a:xfrm>
        </p:grpSpPr>
        <p:sp>
          <p:nvSpPr>
            <p:cNvPr id="12" name="角丸四角形 11"/>
            <p:cNvSpPr/>
            <p:nvPr/>
          </p:nvSpPr>
          <p:spPr>
            <a:xfrm>
              <a:off x="313363" y="2381751"/>
              <a:ext cx="8560182" cy="25997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38155" y="2705023"/>
              <a:ext cx="8435390" cy="230832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そこで、大阪府では、就業支援施設である</a:t>
              </a:r>
              <a:r>
                <a:rPr lang="en-US" altLang="ja-JP" sz="1600" dirty="0">
                  <a:latin typeface="Meiryo UI" panose="020B0604030504040204" pitchFamily="50" charset="-128"/>
                  <a:ea typeface="Meiryo UI" panose="020B0604030504040204" pitchFamily="50" charset="-128"/>
                </a:rPr>
                <a:t>OSAKA</a:t>
              </a:r>
              <a:r>
                <a:rPr lang="ja-JP" altLang="en-US" sz="1600" dirty="0">
                  <a:latin typeface="Meiryo UI" panose="020B0604030504040204" pitchFamily="50" charset="-128"/>
                  <a:ea typeface="Meiryo UI" panose="020B0604030504040204" pitchFamily="50" charset="-128"/>
                </a:rPr>
                <a:t>しごとフィールドにおいて、</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年に働くママ応援コーナーを設置し、子育て等を機に離職した女性等に対する就活と保活をワンストップで支援している</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年度から、全国で初めて企業主導型保育施設</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保育ルーム　キッズもみの木</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と連携し、就職活動中の一時保育に加え、就職決定後も保育施設を利用可能としている。</a:t>
              </a:r>
              <a:endParaRPr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rPr>
                <a:t>、大阪市では</a:t>
              </a:r>
              <a:r>
                <a:rPr lang="ja-JP" altLang="en-US" sz="1600" dirty="0" smtClean="0">
                  <a:latin typeface="Meiryo UI" panose="020B0604030504040204" pitchFamily="50" charset="-128"/>
                  <a:ea typeface="Meiryo UI" panose="020B0604030504040204" pitchFamily="50" charset="-128"/>
                </a:rPr>
                <a:t>、就業支援に加え、先駆的な事業として、</a:t>
              </a:r>
              <a:r>
                <a:rPr lang="en-US" altLang="ja-JP" sz="1600" dirty="0" smtClean="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年度から地域で活躍し貢献したい女性を発掘、育成、支援するとともに、地域課題を解決するため起業したい女性等の支援を実施している。</a:t>
              </a:r>
              <a:endParaRPr lang="en-US" altLang="ja-JP" sz="1600" dirty="0">
                <a:latin typeface="Meiryo UI" panose="020B0604030504040204" pitchFamily="50" charset="-128"/>
                <a:ea typeface="Meiryo UI" panose="020B0604030504040204" pitchFamily="50" charset="-128"/>
              </a:endParaRPr>
            </a:p>
            <a:p>
              <a:pPr fontAlgn="ctr">
                <a:defRPr/>
              </a:pPr>
              <a:r>
                <a:rPr lang="ja-JP" altLang="en-US" sz="1600" dirty="0">
                  <a:latin typeface="Meiryo UI" panose="020B0604030504040204" pitchFamily="50" charset="-128"/>
                  <a:ea typeface="Meiryo UI" panose="020B0604030504040204" pitchFamily="50" charset="-128"/>
                </a:rPr>
                <a:t>　その他、大阪府・大阪市では中小企業等への支援</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表彰・認証</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や、意識改革の推進など様々な取組みを行っている。</a:t>
              </a:r>
              <a:endParaRPr lang="en-US" altLang="ja-JP" sz="1600" dirty="0">
                <a:latin typeface="Meiryo UI" panose="020B0604030504040204" pitchFamily="50" charset="-128"/>
                <a:ea typeface="Meiryo UI" panose="020B0604030504040204" pitchFamily="50" charset="-128"/>
              </a:endParaRPr>
            </a:p>
          </p:txBody>
        </p:sp>
      </p:grpSp>
      <p:sp>
        <p:nvSpPr>
          <p:cNvPr id="14" name="角丸四角形 13"/>
          <p:cNvSpPr/>
          <p:nvPr/>
        </p:nvSpPr>
        <p:spPr>
          <a:xfrm>
            <a:off x="313363" y="2361873"/>
            <a:ext cx="1864941"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316219" y="5333941"/>
            <a:ext cx="8557326" cy="1428343"/>
            <a:chOff x="586711" y="834885"/>
            <a:chExt cx="8557326" cy="1428343"/>
          </a:xfrm>
        </p:grpSpPr>
        <p:sp>
          <p:nvSpPr>
            <p:cNvPr id="17" name="角丸四角形 16"/>
            <p:cNvSpPr/>
            <p:nvPr/>
          </p:nvSpPr>
          <p:spPr>
            <a:xfrm>
              <a:off x="586711" y="854764"/>
              <a:ext cx="8557326" cy="14084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39212" y="1186010"/>
              <a:ext cx="8504825" cy="1077218"/>
            </a:xfrm>
            <a:prstGeom prst="rect">
              <a:avLst/>
            </a:prstGeom>
            <a:noFill/>
          </p:spPr>
          <p:txBody>
            <a:bodyPr wrap="square" rtlCol="0">
              <a:spAutoFit/>
            </a:bodyPr>
            <a:lstStyle/>
            <a:p>
              <a:pPr fontAlgn="ctr">
                <a:defRPr/>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これ</a:t>
              </a:r>
              <a:r>
                <a:rPr lang="ja-JP" altLang="en-US" sz="1600" dirty="0">
                  <a:latin typeface="Meiryo UI" panose="020B0604030504040204" pitchFamily="50" charset="-128"/>
                  <a:ea typeface="Meiryo UI" panose="020B0604030504040204" pitchFamily="50" charset="-128"/>
                </a:rPr>
                <a:t>ら</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取組みにより、「女性活躍が進んでいると思う府民は少しずつであるが増加</a:t>
              </a:r>
              <a:r>
                <a:rPr lang="ja-JP" altLang="en-US" sz="1600" dirty="0" smtClean="0">
                  <a:latin typeface="Meiryo UI" panose="020B0604030504040204" pitchFamily="50" charset="-128"/>
                  <a:ea typeface="Meiryo UI" panose="020B0604030504040204" pitchFamily="50" charset="-128"/>
                </a:rPr>
                <a:t>傾向（</a:t>
              </a:r>
              <a:r>
                <a:rPr lang="en-US" altLang="ja-JP" sz="1600" dirty="0">
                  <a:latin typeface="Meiryo UI" panose="020B0604030504040204" pitchFamily="50" charset="-128"/>
                  <a:ea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rPr>
                <a:t>年　</a:t>
              </a:r>
              <a:endParaRPr lang="en-US" altLang="ja-JP" sz="1600" dirty="0" smtClean="0">
                <a:latin typeface="Meiryo UI" panose="020B0604030504040204" pitchFamily="50" charset="-128"/>
                <a:ea typeface="Meiryo UI" panose="020B0604030504040204" pitchFamily="50" charset="-128"/>
              </a:endParaRPr>
            </a:p>
            <a:p>
              <a:pPr fontAlgn="ctr">
                <a:defRPr/>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度</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年度比較）</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女性</a:t>
              </a:r>
              <a:r>
                <a:rPr lang="en-US" altLang="ja-JP"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25~44</a:t>
              </a:r>
              <a:r>
                <a:rPr lang="ja-JP" altLang="en-US" sz="1600" dirty="0">
                  <a:latin typeface="Meiryo UI" panose="020B0604030504040204" pitchFamily="50" charset="-128"/>
                  <a:ea typeface="Meiryo UI" panose="020B0604030504040204" pitchFamily="50" charset="-128"/>
                </a:rPr>
                <a:t>歳</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の就業率は依然として</a:t>
              </a:r>
              <a:r>
                <a:rPr lang="ja-JP" altLang="en-US" sz="1600" dirty="0" smtClean="0">
                  <a:latin typeface="Meiryo UI" panose="020B0604030504040204" pitchFamily="50" charset="-128"/>
                  <a:ea typeface="Meiryo UI" panose="020B0604030504040204" pitchFamily="50" charset="-128"/>
                </a:rPr>
                <a:t>全国</a:t>
              </a:r>
              <a:r>
                <a:rPr lang="ja-JP" altLang="en-US" sz="1600" dirty="0">
                  <a:latin typeface="Meiryo UI" panose="020B0604030504040204" pitchFamily="50" charset="-128"/>
                  <a:ea typeface="Meiryo UI" panose="020B0604030504040204" pitchFamily="50" charset="-128"/>
                </a:rPr>
                <a:t>に比べて低い</a:t>
              </a:r>
              <a:r>
                <a:rPr lang="ja-JP" altLang="en-US" sz="1600" dirty="0" smtClean="0">
                  <a:latin typeface="Meiryo UI" panose="020B0604030504040204" pitchFamily="50" charset="-128"/>
                  <a:ea typeface="Meiryo UI" panose="020B0604030504040204" pitchFamily="50" charset="-128"/>
                </a:rPr>
                <a:t>ものの、</a:t>
              </a:r>
              <a:endParaRPr lang="en-US" altLang="ja-JP" sz="1600" dirty="0" smtClean="0">
                <a:latin typeface="Meiryo UI" panose="020B0604030504040204" pitchFamily="50" charset="-128"/>
                <a:ea typeface="Meiryo UI" panose="020B0604030504040204" pitchFamily="50" charset="-128"/>
              </a:endParaRPr>
            </a:p>
            <a:p>
              <a:pPr fontAlgn="ctr">
                <a:defRPr/>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2005</a:t>
              </a:r>
              <a:r>
                <a:rPr lang="ja-JP" altLang="en-US" sz="1600" dirty="0" smtClean="0">
                  <a:latin typeface="Meiryo UI" panose="020B0604030504040204" pitchFamily="50" charset="-128"/>
                  <a:ea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rPr>
                <a:t>以降その差は着実に縮まっている（</a:t>
              </a:r>
              <a:r>
                <a:rPr lang="en-US" altLang="ja-JP" sz="1600" dirty="0" smtClean="0">
                  <a:latin typeface="Meiryo UI" panose="020B0604030504040204" pitchFamily="50" charset="-128"/>
                  <a:ea typeface="Meiryo UI" panose="020B0604030504040204" pitchFamily="50" charset="-128"/>
                </a:rPr>
                <a:t>2005</a:t>
              </a:r>
              <a:r>
                <a:rPr lang="ja-JP" altLang="en-US" sz="1600" dirty="0" smtClean="0">
                  <a:latin typeface="Meiryo UI" panose="020B0604030504040204" pitchFamily="50" charset="-128"/>
                  <a:ea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rPr>
                <a:t>比較）」など少しずつ成果</a:t>
              </a:r>
              <a:r>
                <a:rPr lang="ja-JP" altLang="en-US" sz="1600" dirty="0" smtClean="0">
                  <a:latin typeface="Meiryo UI" panose="020B0604030504040204" pitchFamily="50" charset="-128"/>
                  <a:ea typeface="Meiryo UI" panose="020B0604030504040204" pitchFamily="50" charset="-128"/>
                </a:rPr>
                <a:t>が出</a:t>
              </a:r>
              <a:endParaRPr lang="en-US" altLang="ja-JP" sz="1600" dirty="0" smtClean="0">
                <a:latin typeface="Meiryo UI" panose="020B0604030504040204" pitchFamily="50" charset="-128"/>
                <a:ea typeface="Meiryo UI" panose="020B0604030504040204" pitchFamily="50" charset="-128"/>
              </a:endParaRPr>
            </a:p>
            <a:p>
              <a:pPr fontAlgn="ctr">
                <a:defRPr/>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て</a:t>
              </a:r>
              <a:r>
                <a:rPr lang="ja-JP" altLang="en-US" sz="1600" dirty="0">
                  <a:latin typeface="Meiryo UI" panose="020B0604030504040204" pitchFamily="50" charset="-128"/>
                  <a:ea typeface="Meiryo UI" panose="020B0604030504040204" pitchFamily="50" charset="-128"/>
                </a:rPr>
                <a:t>いる。</a:t>
              </a:r>
              <a:endParaRPr lang="en-US" altLang="ja-JP" sz="1400" dirty="0">
                <a:latin typeface="Meiryo UI" panose="020B0604030504040204" pitchFamily="50" charset="-128"/>
                <a:ea typeface="Meiryo UI" panose="020B0604030504040204" pitchFamily="50" charset="-128"/>
              </a:endParaRPr>
            </a:p>
          </p:txBody>
        </p:sp>
        <p:sp>
          <p:nvSpPr>
            <p:cNvPr id="19" name="角丸四角形 18"/>
            <p:cNvSpPr/>
            <p:nvPr/>
          </p:nvSpPr>
          <p:spPr>
            <a:xfrm>
              <a:off x="586712" y="834885"/>
              <a:ext cx="955372"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成果</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21" name="下矢印 20"/>
          <p:cNvSpPr/>
          <p:nvPr/>
        </p:nvSpPr>
        <p:spPr>
          <a:xfrm>
            <a:off x="4108175" y="5041042"/>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スライド番号プレースホルダー 10"/>
          <p:cNvSpPr>
            <a:spLocks noGrp="1"/>
          </p:cNvSpPr>
          <p:nvPr>
            <p:ph type="sldNum" sz="quarter" idx="12"/>
          </p:nvPr>
        </p:nvSpPr>
        <p:spPr/>
        <p:txBody>
          <a:bodyPr/>
          <a:lstStyle/>
          <a:p>
            <a:fld id="{138CA411-231B-42B9-AF63-97A64194AA60}" type="slidenum">
              <a:rPr lang="ja-JP" altLang="en-US" smtClean="0"/>
              <a:pPr/>
              <a:t>57</a:t>
            </a:fld>
            <a:endParaRPr lang="ja-JP" altLang="en-US"/>
          </a:p>
        </p:txBody>
      </p:sp>
    </p:spTree>
    <p:extLst>
      <p:ext uri="{BB962C8B-B14F-4D97-AF65-F5344CB8AC3E}">
        <p14:creationId xmlns:p14="http://schemas.microsoft.com/office/powerpoint/2010/main" val="815073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09223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改革前の</a:t>
            </a:r>
            <a:r>
              <a:rPr lang="ja-JP" altLang="en-US" sz="2000" dirty="0">
                <a:latin typeface="Meiryo UI" panose="020B0604030504040204" pitchFamily="50" charset="-128"/>
                <a:ea typeface="Meiryo UI" panose="020B0604030504040204" pitchFamily="50" charset="-128"/>
              </a:rPr>
              <a:t>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7" y="654108"/>
            <a:ext cx="8706118" cy="58477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rPr>
              <a:t>の女性の就業率は</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66.1%</a:t>
            </a:r>
            <a:r>
              <a:rPr lang="ja-JP" altLang="en-US" sz="1600" dirty="0" smtClean="0">
                <a:latin typeface="Meiryo UI" panose="020B0604030504040204" pitchFamily="50" charset="-128"/>
                <a:ea typeface="Meiryo UI" panose="020B0604030504040204" pitchFamily="50" charset="-128"/>
              </a:rPr>
              <a:t>で全国</a:t>
            </a:r>
            <a:r>
              <a:rPr lang="en-US" altLang="ja-JP" sz="1600" dirty="0" smtClean="0">
                <a:latin typeface="Meiryo UI" panose="020B0604030504040204" pitchFamily="50" charset="-128"/>
                <a:ea typeface="Meiryo UI" panose="020B0604030504040204" pitchFamily="50" charset="-128"/>
              </a:rPr>
              <a:t>45</a:t>
            </a:r>
            <a:r>
              <a:rPr lang="ja-JP" altLang="en-US" sz="1600" dirty="0" smtClean="0">
                <a:latin typeface="Meiryo UI" panose="020B0604030504040204" pitchFamily="50" charset="-128"/>
                <a:ea typeface="Meiryo UI" panose="020B0604030504040204" pitchFamily="50" charset="-128"/>
              </a:rPr>
              <a:t>位</a:t>
            </a:r>
            <a:r>
              <a:rPr lang="zh-TW" altLang="en-US" sz="1600" dirty="0" smtClean="0">
                <a:latin typeface="Meiryo UI" panose="020B0604030504040204" pitchFamily="50" charset="-128"/>
                <a:ea typeface="Meiryo UI" panose="020B0604030504040204" pitchFamily="50" charset="-128"/>
              </a:rPr>
              <a:t>（</a:t>
            </a:r>
            <a:r>
              <a:rPr lang="en-US" altLang="zh-TW" sz="1600" dirty="0" smtClean="0">
                <a:latin typeface="Meiryo UI" panose="020B0604030504040204" pitchFamily="50" charset="-128"/>
                <a:ea typeface="Meiryo UI" panose="020B0604030504040204" pitchFamily="50" charset="-128"/>
              </a:rPr>
              <a:t>2012</a:t>
            </a:r>
            <a:r>
              <a:rPr lang="zh-TW" altLang="en-US" sz="1600" dirty="0" smtClean="0">
                <a:latin typeface="Meiryo UI" panose="020B0604030504040204" pitchFamily="50" charset="-128"/>
                <a:ea typeface="Meiryo UI" panose="020B0604030504040204" pitchFamily="50" charset="-128"/>
              </a:rPr>
              <a:t>年</a:t>
            </a:r>
            <a:r>
              <a:rPr lang="zh-TW" altLang="en-US" sz="1600" dirty="0">
                <a:latin typeface="Meiryo UI" panose="020B0604030504040204" pitchFamily="50" charset="-128"/>
                <a:ea typeface="Meiryo UI" panose="020B0604030504040204" pitchFamily="50" charset="-128"/>
              </a:rPr>
              <a:t>就業構造基本調査）</a:t>
            </a:r>
            <a:r>
              <a:rPr lang="ja-JP" altLang="en-US" sz="1600" dirty="0">
                <a:latin typeface="Meiryo UI" panose="020B0604030504040204" pitchFamily="50" charset="-128"/>
                <a:ea typeface="Meiryo UI" panose="020B0604030504040204" pitchFamily="50" charset="-128"/>
              </a:rPr>
              <a:t>と最</a:t>
            </a:r>
            <a:r>
              <a:rPr lang="ja-JP" altLang="en-US" sz="1600" dirty="0" smtClean="0">
                <a:latin typeface="Meiryo UI" panose="020B0604030504040204" pitchFamily="50" charset="-128"/>
                <a:ea typeface="Meiryo UI" panose="020B0604030504040204" pitchFamily="50" charset="-128"/>
              </a:rPr>
              <a:t>低水準であった。</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また、第</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子出産により</a:t>
            </a:r>
            <a:r>
              <a:rPr lang="en-US" altLang="ja-JP" sz="1600" dirty="0" smtClean="0">
                <a:latin typeface="Meiryo UI" panose="020B0604030504040204" pitchFamily="50" charset="-128"/>
                <a:ea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rPr>
              <a:t>割強の女性が仕事を辞めており、家事・育児のための離職が最も多くなっていた。</a:t>
            </a:r>
            <a:endParaRPr lang="en-US" altLang="ja-JP" sz="1600" dirty="0" smtClean="0">
              <a:latin typeface="Meiryo UI" panose="020B0604030504040204" pitchFamily="50" charset="-128"/>
              <a:ea typeface="Meiryo UI" panose="020B0604030504040204" pitchFamily="50" charset="-128"/>
            </a:endParaRPr>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97759" y="1390918"/>
            <a:ext cx="4678929" cy="482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270456" y="6214350"/>
            <a:ext cx="4613580"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「女性の就業機会拡大に関する調査」報告書（</a:t>
            </a:r>
            <a:r>
              <a:rPr kumimoji="1" lang="en-US" altLang="ja-JP" sz="1000" dirty="0" smtClean="0">
                <a:latin typeface="Meiryo UI" panose="020B0604030504040204" pitchFamily="50" charset="-128"/>
                <a:ea typeface="Meiryo UI" panose="020B0604030504040204" pitchFamily="50" charset="-128"/>
              </a:rPr>
              <a:t>2013.</a:t>
            </a:r>
            <a:r>
              <a:rPr kumimoji="1" lang="ja-JP" altLang="en-US" sz="1000" dirty="0" smtClean="0">
                <a:latin typeface="Meiryo UI" panose="020B0604030504040204" pitchFamily="50" charset="-128"/>
                <a:ea typeface="Meiryo UI" panose="020B0604030504040204" pitchFamily="50" charset="-128"/>
              </a:rPr>
              <a:t>大阪府）　　　　　</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2012</a:t>
            </a:r>
            <a:r>
              <a:rPr lang="ja-JP" altLang="en-US" sz="1000" dirty="0" smtClean="0">
                <a:latin typeface="Meiryo UI" panose="020B0604030504040204" pitchFamily="50" charset="-128"/>
                <a:ea typeface="Meiryo UI" panose="020B0604030504040204" pitchFamily="50" charset="-128"/>
              </a:rPr>
              <a:t>就業構造</a:t>
            </a:r>
            <a:r>
              <a:rPr lang="ja-JP" altLang="en-US" sz="1000" dirty="0">
                <a:latin typeface="Meiryo UI" panose="020B0604030504040204" pitchFamily="50" charset="-128"/>
                <a:ea typeface="Meiryo UI" panose="020B0604030504040204" pitchFamily="50" charset="-128"/>
              </a:rPr>
              <a:t>基本</a:t>
            </a:r>
            <a:r>
              <a:rPr lang="ja-JP" altLang="en-US" sz="1000" dirty="0" smtClean="0">
                <a:latin typeface="Meiryo UI" panose="020B0604030504040204" pitchFamily="50" charset="-128"/>
                <a:ea typeface="Meiryo UI" panose="020B0604030504040204" pitchFamily="50" charset="-128"/>
              </a:rPr>
              <a:t>調査）　</a:t>
            </a:r>
            <a:endParaRPr kumimoji="1" lang="ja-JP" altLang="en-US" sz="10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611757" y="6240833"/>
            <a:ext cx="4583757"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出典：国立社会保障・人口問題研究所「第</a:t>
            </a:r>
            <a:r>
              <a:rPr lang="en-US" altLang="ja-JP" sz="1000" dirty="0" smtClean="0">
                <a:latin typeface="Meiryo UI" panose="020B0604030504040204" pitchFamily="50" charset="-128"/>
                <a:ea typeface="Meiryo UI" panose="020B0604030504040204" pitchFamily="50" charset="-128"/>
              </a:rPr>
              <a:t>14</a:t>
            </a:r>
            <a:r>
              <a:rPr lang="ja-JP" altLang="en-US" sz="1000" dirty="0" smtClean="0">
                <a:latin typeface="Meiryo UI" panose="020B0604030504040204" pitchFamily="50" charset="-128"/>
                <a:ea typeface="Meiryo UI" panose="020B0604030504040204" pitchFamily="50" charset="-128"/>
              </a:rPr>
              <a:t>回出生動向基本調査</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夫婦調査</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lgn="r"/>
            <a:r>
              <a:rPr lang="en-US" altLang="ja-JP" sz="1000" dirty="0" smtClean="0">
                <a:latin typeface="Meiryo UI" panose="020B0604030504040204" pitchFamily="50" charset="-128"/>
                <a:ea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23516" y="6469151"/>
            <a:ext cx="3696236"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「女性の就業機会拡大に関する調査」報告書（</a:t>
            </a:r>
            <a:r>
              <a:rPr lang="en-US" altLang="ja-JP" sz="1000" dirty="0" smtClean="0">
                <a:latin typeface="Meiryo UI" panose="020B0604030504040204" pitchFamily="50" charset="-128"/>
                <a:ea typeface="Meiryo UI" panose="020B0604030504040204" pitchFamily="50" charset="-128"/>
              </a:rPr>
              <a:t>2013</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大阪府）　　　　　</a:t>
            </a:r>
            <a:endParaRPr kumimoji="1" lang="en-US" altLang="ja-JP" sz="100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4611758" y="1393059"/>
            <a:ext cx="4433194" cy="4834169"/>
          </a:xfrm>
          <a:prstGeom prst="rect">
            <a:avLst/>
          </a:prstGeom>
        </p:spPr>
      </p:pic>
      <p:sp>
        <p:nvSpPr>
          <p:cNvPr id="5" name="右中かっこ 4"/>
          <p:cNvSpPr/>
          <p:nvPr/>
        </p:nvSpPr>
        <p:spPr>
          <a:xfrm>
            <a:off x="7786352" y="3076575"/>
            <a:ext cx="176548" cy="1371600"/>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7943850" y="3619500"/>
            <a:ext cx="1274140" cy="461665"/>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離職率</a:t>
            </a:r>
            <a:endParaRPr kumimoji="1" lang="en-US" altLang="ja-JP" sz="1200" b="1" u="sng" dirty="0" smtClean="0">
              <a:latin typeface="Meiryo UI" panose="020B0604030504040204" pitchFamily="50" charset="-128"/>
              <a:ea typeface="Meiryo UI" panose="020B0604030504040204" pitchFamily="50" charset="-128"/>
            </a:endParaRPr>
          </a:p>
          <a:p>
            <a:r>
              <a:rPr lang="en-US" altLang="ja-JP" sz="1200" b="1" u="sng" dirty="0" smtClean="0">
                <a:latin typeface="Meiryo UI" panose="020B0604030504040204" pitchFamily="50" charset="-128"/>
                <a:ea typeface="Meiryo UI" panose="020B0604030504040204" pitchFamily="50" charset="-128"/>
              </a:rPr>
              <a:t>43.9(62.0)%</a:t>
            </a:r>
            <a:endParaRPr kumimoji="1" lang="ja-JP" altLang="en-US" sz="1200" b="1" u="sng"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58</a:t>
            </a:fld>
            <a:endParaRPr lang="ja-JP" altLang="en-US"/>
          </a:p>
        </p:txBody>
      </p:sp>
    </p:spTree>
    <p:extLst>
      <p:ext uri="{BB962C8B-B14F-4D97-AF65-F5344CB8AC3E}">
        <p14:creationId xmlns:p14="http://schemas.microsoft.com/office/powerpoint/2010/main" val="862269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4756" y="4187686"/>
            <a:ext cx="4363211" cy="242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5499541" y="6609965"/>
            <a:ext cx="3569817" cy="246221"/>
          </a:xfrm>
          <a:prstGeom prst="rect">
            <a:avLst/>
          </a:prstGeom>
          <a:noFill/>
          <a:ln>
            <a:noFill/>
          </a:ln>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「女性の就業機会拡大に関する調査」報告書（</a:t>
            </a:r>
            <a:r>
              <a:rPr kumimoji="1" lang="en-US" altLang="ja-JP" sz="1000" dirty="0" smtClean="0">
                <a:latin typeface="Meiryo UI" panose="020B0604030504040204" pitchFamily="50" charset="-128"/>
                <a:ea typeface="Meiryo UI" panose="020B0604030504040204" pitchFamily="50" charset="-128"/>
              </a:rPr>
              <a:t>2013.</a:t>
            </a:r>
            <a:r>
              <a:rPr kumimoji="1" lang="ja-JP" altLang="en-US" sz="1000" dirty="0" smtClean="0">
                <a:latin typeface="Meiryo UI" panose="020B0604030504040204" pitchFamily="50" charset="-128"/>
                <a:ea typeface="Meiryo UI" panose="020B0604030504040204" pitchFamily="50" charset="-128"/>
              </a:rPr>
              <a:t>大阪府）</a:t>
            </a:r>
            <a:endParaRPr kumimoji="1" lang="ja-JP" altLang="en-US" sz="10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7759" y="255539"/>
            <a:ext cx="2092239"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2</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改革前の</a:t>
            </a:r>
            <a:r>
              <a:rPr lang="ja-JP" altLang="en-US" sz="2000" dirty="0">
                <a:latin typeface="Meiryo UI" panose="020B0604030504040204" pitchFamily="50" charset="-128"/>
                <a:ea typeface="Meiryo UI" panose="020B0604030504040204" pitchFamily="50" charset="-128"/>
              </a:rPr>
              <a:t>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897" y="693155"/>
            <a:ext cx="4095485" cy="279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28414" y="664785"/>
            <a:ext cx="4602483" cy="3056221"/>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560" dirty="0" smtClean="0">
                <a:latin typeface="Meiryo UI" panose="020B0604030504040204" pitchFamily="50" charset="-128"/>
                <a:ea typeface="Meiryo UI" panose="020B0604030504040204" pitchFamily="50" charset="-128"/>
              </a:rPr>
              <a:t>さらに、</a:t>
            </a:r>
            <a:r>
              <a:rPr lang="ja-JP" altLang="en-US" sz="1560" dirty="0">
                <a:latin typeface="Meiryo UI" panose="020B0604030504040204" pitchFamily="50" charset="-128"/>
                <a:ea typeface="Meiryo UI" panose="020B0604030504040204" pitchFamily="50" charset="-128"/>
              </a:rPr>
              <a:t>大阪では、男性の就業率に比べ、結婚・</a:t>
            </a:r>
            <a:r>
              <a:rPr lang="ja-JP" altLang="en-US" sz="1560" dirty="0" smtClean="0">
                <a:latin typeface="Meiryo UI" panose="020B0604030504040204" pitchFamily="50" charset="-128"/>
                <a:ea typeface="Meiryo UI" panose="020B0604030504040204" pitchFamily="50" charset="-128"/>
              </a:rPr>
              <a:t>出産</a:t>
            </a:r>
            <a:r>
              <a:rPr lang="ja-JP" altLang="en-US" sz="1560" dirty="0">
                <a:latin typeface="Meiryo UI" panose="020B0604030504040204" pitchFamily="50" charset="-128"/>
                <a:ea typeface="Meiryo UI" panose="020B0604030504040204" pitchFamily="50" charset="-128"/>
              </a:rPr>
              <a:t>・</a:t>
            </a:r>
            <a:r>
              <a:rPr lang="ja-JP" altLang="en-US" sz="1560" dirty="0" smtClean="0">
                <a:latin typeface="Meiryo UI" panose="020B0604030504040204" pitchFamily="50" charset="-128"/>
                <a:ea typeface="Meiryo UI" panose="020B0604030504040204" pitchFamily="50" charset="-128"/>
              </a:rPr>
              <a:t>子育て</a:t>
            </a:r>
            <a:r>
              <a:rPr lang="ja-JP" altLang="en-US" sz="1560" dirty="0">
                <a:latin typeface="Meiryo UI" panose="020B0604030504040204" pitchFamily="50" charset="-128"/>
                <a:ea typeface="Meiryo UI" panose="020B0604030504040204" pitchFamily="50" charset="-128"/>
              </a:rPr>
              <a:t>期にあたる年代の女性の就業率が下がる</a:t>
            </a:r>
            <a:r>
              <a:rPr lang="ja-JP" altLang="en-US" sz="1560" dirty="0" smtClean="0">
                <a:latin typeface="Meiryo UI" panose="020B0604030504040204" pitchFamily="50" charset="-128"/>
                <a:ea typeface="Meiryo UI" panose="020B0604030504040204" pitchFamily="50" charset="-128"/>
              </a:rPr>
              <a:t>、いわゆる</a:t>
            </a:r>
            <a:r>
              <a:rPr lang="ja-JP" altLang="en-US" sz="1560" dirty="0">
                <a:latin typeface="Meiryo UI" panose="020B0604030504040204" pitchFamily="50" charset="-128"/>
                <a:ea typeface="Meiryo UI" panose="020B0604030504040204" pitchFamily="50" charset="-128"/>
              </a:rPr>
              <a:t>「</a:t>
            </a:r>
            <a:r>
              <a:rPr lang="en-US" altLang="ja-JP" sz="1560" dirty="0">
                <a:latin typeface="Meiryo UI" panose="020B0604030504040204" pitchFamily="50" charset="-128"/>
                <a:ea typeface="Meiryo UI" panose="020B0604030504040204" pitchFamily="50" charset="-128"/>
              </a:rPr>
              <a:t>M</a:t>
            </a:r>
            <a:r>
              <a:rPr lang="ja-JP" altLang="en-US" sz="1560" dirty="0">
                <a:latin typeface="Meiryo UI" panose="020B0604030504040204" pitchFamily="50" charset="-128"/>
                <a:ea typeface="Meiryo UI" panose="020B0604030504040204" pitchFamily="50" charset="-128"/>
              </a:rPr>
              <a:t>字カーブ」の谷が全国に比べて深く、</a:t>
            </a:r>
            <a:r>
              <a:rPr lang="ja-JP" altLang="en-US" sz="1560" dirty="0" smtClean="0">
                <a:latin typeface="Meiryo UI" panose="020B0604030504040204" pitchFamily="50" charset="-128"/>
                <a:ea typeface="Meiryo UI" panose="020B0604030504040204" pitchFamily="50" charset="-128"/>
              </a:rPr>
              <a:t>その後</a:t>
            </a:r>
            <a:r>
              <a:rPr lang="ja-JP" altLang="en-US" sz="1560" dirty="0">
                <a:latin typeface="Meiryo UI" panose="020B0604030504040204" pitchFamily="50" charset="-128"/>
                <a:ea typeface="Meiryo UI" panose="020B0604030504040204" pitchFamily="50" charset="-128"/>
              </a:rPr>
              <a:t>の回復も鈍い傾向にあった。</a:t>
            </a:r>
            <a:endParaRPr lang="en-US" altLang="ja-JP" sz="156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560" dirty="0" smtClean="0">
                <a:latin typeface="Meiryo UI" panose="020B0604030504040204" pitchFamily="50" charset="-128"/>
                <a:ea typeface="Meiryo UI" panose="020B0604030504040204" pitchFamily="50" charset="-128"/>
              </a:rPr>
              <a:t>背景</a:t>
            </a:r>
            <a:r>
              <a:rPr lang="ja-JP" altLang="en-US" sz="1560" dirty="0">
                <a:latin typeface="Meiryo UI" panose="020B0604030504040204" pitchFamily="50" charset="-128"/>
                <a:ea typeface="Meiryo UI" panose="020B0604030504040204" pitchFamily="50" charset="-128"/>
              </a:rPr>
              <a:t>には、保育所や学童保育などの環境</a:t>
            </a:r>
            <a:r>
              <a:rPr lang="ja-JP" altLang="en-US" sz="1560" dirty="0" smtClean="0">
                <a:latin typeface="Meiryo UI" panose="020B0604030504040204" pitchFamily="50" charset="-128"/>
                <a:ea typeface="Meiryo UI" panose="020B0604030504040204" pitchFamily="50" charset="-128"/>
              </a:rPr>
              <a:t>整備が</a:t>
            </a:r>
            <a:r>
              <a:rPr lang="ja-JP" altLang="en-US" sz="1560" dirty="0">
                <a:latin typeface="Meiryo UI" panose="020B0604030504040204" pitchFamily="50" charset="-128"/>
                <a:ea typeface="Meiryo UI" panose="020B0604030504040204" pitchFamily="50" charset="-128"/>
              </a:rPr>
              <a:t>最も重要であるにもかかわらず、待機児童に</a:t>
            </a:r>
            <a:r>
              <a:rPr lang="ja-JP" altLang="en-US" sz="1560" dirty="0" smtClean="0">
                <a:latin typeface="Meiryo UI" panose="020B0604030504040204" pitchFamily="50" charset="-128"/>
                <a:ea typeface="Meiryo UI" panose="020B0604030504040204" pitchFamily="50" charset="-128"/>
              </a:rPr>
              <a:t>ついても</a:t>
            </a:r>
            <a:r>
              <a:rPr lang="ja-JP" altLang="en-US" sz="1560" dirty="0">
                <a:latin typeface="Meiryo UI" panose="020B0604030504040204" pitchFamily="50" charset="-128"/>
                <a:ea typeface="Meiryo UI" panose="020B0604030504040204" pitchFamily="50" charset="-128"/>
              </a:rPr>
              <a:t>その数は減少しているものの解消には至って</a:t>
            </a:r>
            <a:r>
              <a:rPr lang="ja-JP" altLang="en-US" sz="1560" dirty="0" smtClean="0">
                <a:latin typeface="Meiryo UI" panose="020B0604030504040204" pitchFamily="50" charset="-128"/>
                <a:ea typeface="Meiryo UI" panose="020B0604030504040204" pitchFamily="50" charset="-128"/>
              </a:rPr>
              <a:t>いない状況</a:t>
            </a:r>
            <a:r>
              <a:rPr lang="ja-JP" altLang="en-US" sz="1560" dirty="0">
                <a:latin typeface="Meiryo UI" panose="020B0604030504040204" pitchFamily="50" charset="-128"/>
                <a:ea typeface="Meiryo UI" panose="020B0604030504040204" pitchFamily="50" charset="-128"/>
              </a:rPr>
              <a:t>、また、家事・育児の負担が女性に集中して</a:t>
            </a:r>
            <a:r>
              <a:rPr lang="ja-JP" altLang="en-US" sz="1560" dirty="0" smtClean="0">
                <a:latin typeface="Meiryo UI" panose="020B0604030504040204" pitchFamily="50" charset="-128"/>
                <a:ea typeface="Meiryo UI" panose="020B0604030504040204" pitchFamily="50" charset="-128"/>
              </a:rPr>
              <a:t>おり仕事</a:t>
            </a:r>
            <a:r>
              <a:rPr lang="ja-JP" altLang="en-US" sz="1560" dirty="0">
                <a:latin typeface="Meiryo UI" panose="020B0604030504040204" pitchFamily="50" charset="-128"/>
                <a:ea typeface="Meiryo UI" panose="020B0604030504040204" pitchFamily="50" charset="-128"/>
              </a:rPr>
              <a:t>との両立が困難となっている</a:t>
            </a:r>
            <a:r>
              <a:rPr lang="ja-JP" altLang="en-US" sz="1560" dirty="0" smtClean="0">
                <a:latin typeface="Meiryo UI" panose="020B0604030504040204" pitchFamily="50" charset="-128"/>
                <a:ea typeface="Meiryo UI" panose="020B0604030504040204" pitchFamily="50" charset="-128"/>
              </a:rPr>
              <a:t>状況</a:t>
            </a:r>
            <a:r>
              <a:rPr lang="en-US" altLang="ja-JP" sz="1560" baseline="30000" dirty="0" smtClean="0">
                <a:latin typeface="Meiryo UI" panose="020B0604030504040204" pitchFamily="50" charset="-128"/>
                <a:ea typeface="Meiryo UI" panose="020B0604030504040204" pitchFamily="50" charset="-128"/>
              </a:rPr>
              <a:t>※</a:t>
            </a:r>
            <a:r>
              <a:rPr lang="ja-JP" altLang="en-US" sz="1560" dirty="0" smtClean="0">
                <a:latin typeface="Meiryo UI" panose="020B0604030504040204" pitchFamily="50" charset="-128"/>
                <a:ea typeface="Meiryo UI" panose="020B0604030504040204" pitchFamily="50" charset="-128"/>
              </a:rPr>
              <a:t>など</a:t>
            </a:r>
            <a:r>
              <a:rPr lang="ja-JP" altLang="en-US" sz="1560" dirty="0">
                <a:latin typeface="Meiryo UI" panose="020B0604030504040204" pitchFamily="50" charset="-128"/>
                <a:ea typeface="Meiryo UI" panose="020B0604030504040204" pitchFamily="50" charset="-128"/>
              </a:rPr>
              <a:t>があった</a:t>
            </a:r>
            <a:r>
              <a:rPr lang="ja-JP" altLang="en-US" sz="1560" dirty="0" smtClean="0">
                <a:latin typeface="Meiryo UI" panose="020B0604030504040204" pitchFamily="50" charset="-128"/>
                <a:ea typeface="Meiryo UI" panose="020B0604030504040204" pitchFamily="50" charset="-128"/>
              </a:rPr>
              <a:t>。</a:t>
            </a:r>
            <a:endParaRPr lang="en-US" altLang="ja-JP" sz="156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560" dirty="0" smtClean="0">
                <a:latin typeface="Meiryo UI" panose="020B0604030504040204" pitchFamily="50" charset="-128"/>
                <a:ea typeface="Meiryo UI" panose="020B0604030504040204" pitchFamily="50" charset="-128"/>
              </a:rPr>
              <a:t>安心</a:t>
            </a:r>
            <a:r>
              <a:rPr lang="ja-JP" altLang="en-US" sz="1560" dirty="0">
                <a:latin typeface="Meiryo UI" panose="020B0604030504040204" pitchFamily="50" charset="-128"/>
                <a:ea typeface="Meiryo UI" panose="020B0604030504040204" pitchFamily="50" charset="-128"/>
              </a:rPr>
              <a:t>して子育てと仕事を両立できる環境整備が</a:t>
            </a:r>
            <a:r>
              <a:rPr lang="ja-JP" altLang="en-US" sz="1560" dirty="0" smtClean="0">
                <a:latin typeface="Meiryo UI" panose="020B0604030504040204" pitchFamily="50" charset="-128"/>
                <a:ea typeface="Meiryo UI" panose="020B0604030504040204" pitchFamily="50" charset="-128"/>
              </a:rPr>
              <a:t>喫緊</a:t>
            </a:r>
            <a:r>
              <a:rPr lang="ja-JP" altLang="en-US" sz="1560" dirty="0">
                <a:latin typeface="Meiryo UI" panose="020B0604030504040204" pitchFamily="50" charset="-128"/>
                <a:ea typeface="Meiryo UI" panose="020B0604030504040204" pitchFamily="50" charset="-128"/>
              </a:rPr>
              <a:t>の課題となっていた</a:t>
            </a:r>
            <a:r>
              <a:rPr lang="ja-JP" altLang="en-US" sz="1560" dirty="0" smtClean="0">
                <a:latin typeface="Meiryo UI" panose="020B0604030504040204" pitchFamily="50" charset="-128"/>
                <a:ea typeface="Meiryo UI" panose="020B0604030504040204" pitchFamily="50" charset="-128"/>
              </a:rPr>
              <a:t>。</a:t>
            </a:r>
            <a:endParaRPr lang="en-US" altLang="ja-JP" sz="1560" dirty="0" smtClean="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大阪府内の家事</a:t>
            </a:r>
            <a:r>
              <a:rPr lang="ja-JP" altLang="en-US" sz="900" dirty="0">
                <a:latin typeface="Meiryo UI" panose="020B0604030504040204" pitchFamily="50" charset="-128"/>
                <a:ea typeface="Meiryo UI" panose="020B0604030504040204" pitchFamily="50" charset="-128"/>
              </a:rPr>
              <a:t>関連時間</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家事、介護・看護、育児、買い物</a:t>
            </a:r>
            <a:r>
              <a:rPr lang="en-US" altLang="ja-JP"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夫</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56</a:t>
            </a:r>
            <a:r>
              <a:rPr lang="ja-JP" altLang="en-US" sz="900" dirty="0">
                <a:latin typeface="Meiryo UI" panose="020B0604030504040204" pitchFamily="50" charset="-128"/>
                <a:ea typeface="Meiryo UI" panose="020B0604030504040204" pitchFamily="50" charset="-128"/>
              </a:rPr>
              <a:t>分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全国</a:t>
            </a:r>
            <a:r>
              <a:rPr lang="en-US" altLang="ja-JP" sz="900" dirty="0">
                <a:latin typeface="Meiryo UI" panose="020B0604030504040204" pitchFamily="50" charset="-128"/>
                <a:ea typeface="Meiryo UI" panose="020B0604030504040204" pitchFamily="50" charset="-128"/>
              </a:rPr>
              <a:t>37</a:t>
            </a:r>
            <a:r>
              <a:rPr lang="ja-JP" altLang="en-US" sz="900" dirty="0">
                <a:latin typeface="Meiryo UI" panose="020B0604030504040204" pitchFamily="50" charset="-128"/>
                <a:ea typeface="Meiryo UI" panose="020B0604030504040204" pitchFamily="50" charset="-128"/>
              </a:rPr>
              <a:t>位</a:t>
            </a:r>
            <a:r>
              <a:rPr lang="en-US" altLang="ja-JP"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妻：</a:t>
            </a:r>
            <a:r>
              <a:rPr lang="en-US" altLang="ja-JP" sz="900" dirty="0">
                <a:latin typeface="Meiryo UI" panose="020B0604030504040204" pitchFamily="50" charset="-128"/>
                <a:ea typeface="Meiryo UI" panose="020B0604030504040204" pitchFamily="50" charset="-128"/>
              </a:rPr>
              <a:t>479</a:t>
            </a:r>
            <a:r>
              <a:rPr lang="ja-JP" altLang="en-US" sz="900" dirty="0">
                <a:latin typeface="Meiryo UI" panose="020B0604030504040204" pitchFamily="50" charset="-128"/>
                <a:ea typeface="Meiryo UI" panose="020B0604030504040204" pitchFamily="50" charset="-128"/>
              </a:rPr>
              <a:t>分</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全国６位</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年社会生活基本</a:t>
            </a:r>
            <a:r>
              <a:rPr lang="ja-JP" altLang="en-US" sz="900" dirty="0" smtClean="0">
                <a:latin typeface="Meiryo UI" panose="020B0604030504040204" pitchFamily="50" charset="-128"/>
                <a:ea typeface="Meiryo UI" panose="020B0604030504040204" pitchFamily="50" charset="-128"/>
              </a:rPr>
              <a:t>調査</a:t>
            </a:r>
            <a:r>
              <a:rPr lang="en-US" altLang="ja-JP" sz="900" dirty="0" smtClean="0">
                <a:latin typeface="Meiryo UI" panose="020B0604030504040204" pitchFamily="50" charset="-128"/>
                <a:ea typeface="Meiryo UI" panose="020B0604030504040204" pitchFamily="50" charset="-128"/>
              </a:rPr>
              <a:t>)</a:t>
            </a:r>
            <a:endParaRPr lang="ja-JP" altLang="ja-JP" sz="9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0457" y="3770133"/>
            <a:ext cx="4562756" cy="461665"/>
          </a:xfrm>
          <a:prstGeom prst="rect">
            <a:avLst/>
          </a:prstGeom>
          <a:noFill/>
        </p:spPr>
        <p:txBody>
          <a:bodyPr wrap="square" rtlCol="0">
            <a:spAutoFit/>
          </a:bodyPr>
          <a:lstStyle/>
          <a:p>
            <a:pPr marL="180975" indent="-180975">
              <a:tabLst>
                <a:tab pos="180975" algn="l"/>
              </a:tabLst>
            </a:pPr>
            <a:r>
              <a:rPr kumimoji="1"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○大阪の働いていない２０代女性の約４割が、家事・育児・介護の</a:t>
            </a:r>
            <a:endPar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tabLst>
                <a:tab pos="180975"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いずれ</a:t>
            </a:r>
            <a:r>
              <a:rPr kumimoji="1"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かの理由でやむなく</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辞めている</a:t>
            </a:r>
            <a:endPar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670986" y="3754772"/>
            <a:ext cx="4173063" cy="461665"/>
          </a:xfrm>
          <a:prstGeom prst="rect">
            <a:avLst/>
          </a:prstGeom>
          <a:noFill/>
        </p:spPr>
        <p:txBody>
          <a:bodyPr wrap="square" rtlCol="0">
            <a:spAutoFit/>
          </a:bodyPr>
          <a:lstStyle/>
          <a:p>
            <a:pPr marL="180975" indent="-180975">
              <a:tabLst>
                <a:tab pos="180975" algn="l"/>
              </a:tabLst>
            </a:pPr>
            <a:r>
              <a:rPr kumimoji="1"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○働いていない女性が、就業のために一番必要だと考えるものは、「保育所や学童保育などの施設整備」が最も</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高い</a:t>
            </a:r>
            <a:endPar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4"/>
          <a:stretch>
            <a:fillRect/>
          </a:stretch>
        </p:blipFill>
        <p:spPr>
          <a:xfrm>
            <a:off x="4730897" y="4187686"/>
            <a:ext cx="4090133" cy="2407422"/>
          </a:xfrm>
          <a:prstGeom prst="rect">
            <a:avLst/>
          </a:prstGeom>
        </p:spPr>
      </p:pic>
      <p:pic>
        <p:nvPicPr>
          <p:cNvPr id="5" name="図 4"/>
          <p:cNvPicPr>
            <a:picLocks noChangeAspect="1"/>
          </p:cNvPicPr>
          <p:nvPr/>
        </p:nvPicPr>
        <p:blipFill>
          <a:blip r:embed="rId5"/>
          <a:stretch>
            <a:fillRect/>
          </a:stretch>
        </p:blipFill>
        <p:spPr>
          <a:xfrm>
            <a:off x="7530621" y="4158597"/>
            <a:ext cx="1201016" cy="743776"/>
          </a:xfrm>
          <a:prstGeom prst="rect">
            <a:avLst/>
          </a:prstGeom>
        </p:spPr>
      </p:pic>
      <p:sp>
        <p:nvSpPr>
          <p:cNvPr id="8" name="大かっこ 7"/>
          <p:cNvSpPr/>
          <p:nvPr/>
        </p:nvSpPr>
        <p:spPr>
          <a:xfrm>
            <a:off x="302278" y="3333632"/>
            <a:ext cx="4295108" cy="344552"/>
          </a:xfrm>
          <a:prstGeom prst="bracketPair">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4595808" y="3454393"/>
            <a:ext cx="4548192" cy="230832"/>
          </a:xfrm>
          <a:prstGeom prst="rect">
            <a:avLst/>
          </a:prstGeom>
          <a:noFill/>
          <a:ln>
            <a:noFill/>
          </a:ln>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「女性の就業機会拡大に関する調査」報告書</a:t>
            </a:r>
            <a:r>
              <a:rPr kumimoji="1" lang="en-US" altLang="ja-JP" sz="900" dirty="0" smtClean="0">
                <a:latin typeface="Meiryo UI" panose="020B0604030504040204" pitchFamily="50" charset="-128"/>
                <a:ea typeface="Meiryo UI" panose="020B0604030504040204" pitchFamily="50" charset="-128"/>
              </a:rPr>
              <a:t>(2013.</a:t>
            </a:r>
            <a:r>
              <a:rPr kumimoji="1" lang="ja-JP" altLang="en-US" sz="900" dirty="0" smtClean="0">
                <a:latin typeface="Meiryo UI" panose="020B0604030504040204" pitchFamily="50" charset="-128"/>
                <a:ea typeface="Meiryo UI" panose="020B0604030504040204" pitchFamily="50" charset="-128"/>
              </a:rPr>
              <a:t>大阪府</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就業構造基本調査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219741" y="6621417"/>
            <a:ext cx="3569817" cy="246221"/>
          </a:xfrm>
          <a:prstGeom prst="rect">
            <a:avLst/>
          </a:prstGeom>
          <a:noFill/>
          <a:ln>
            <a:noFill/>
          </a:ln>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「女性の就業機会拡大に関する調査」報告書（</a:t>
            </a:r>
            <a:r>
              <a:rPr kumimoji="1" lang="en-US" altLang="ja-JP" sz="1000" dirty="0" smtClean="0">
                <a:latin typeface="Meiryo UI" panose="020B0604030504040204" pitchFamily="50" charset="-128"/>
                <a:ea typeface="Meiryo UI" panose="020B0604030504040204" pitchFamily="50" charset="-128"/>
              </a:rPr>
              <a:t>2013.</a:t>
            </a:r>
            <a:r>
              <a:rPr kumimoji="1" lang="ja-JP" altLang="en-US" sz="1000" dirty="0" smtClean="0">
                <a:latin typeface="Meiryo UI" panose="020B0604030504040204" pitchFamily="50" charset="-128"/>
                <a:ea typeface="Meiryo UI" panose="020B0604030504040204" pitchFamily="50" charset="-128"/>
              </a:rPr>
              <a:t>大阪府）</a:t>
            </a:r>
            <a:endParaRPr kumimoji="1" lang="ja-JP" altLang="en-US" sz="10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59</a:t>
            </a:fld>
            <a:endParaRPr lang="ja-JP" altLang="en-US"/>
          </a:p>
        </p:txBody>
      </p:sp>
    </p:spTree>
    <p:extLst>
      <p:ext uri="{BB962C8B-B14F-4D97-AF65-F5344CB8AC3E}">
        <p14:creationId xmlns:p14="http://schemas.microsoft.com/office/powerpoint/2010/main" val="266526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78586"/>
            <a:ext cx="21034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改革前の</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状況</a:t>
            </a: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70457" y="700879"/>
            <a:ext cx="8603088" cy="658021"/>
            <a:chOff x="270457" y="1133341"/>
            <a:chExt cx="8603088" cy="658021"/>
          </a:xfrm>
        </p:grpSpPr>
        <p:sp>
          <p:nvSpPr>
            <p:cNvPr id="7" name="正方形/長方形 6"/>
            <p:cNvSpPr/>
            <p:nvPr/>
          </p:nvSpPr>
          <p:spPr>
            <a:xfrm>
              <a:off x="270457" y="1133341"/>
              <a:ext cx="8603088" cy="658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・小学校に入学したばかりの児童が、</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「教員の話を聞かない」「授業中に座っていられない」などの「小１プロ</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ブ</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レム」</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が全国的な問題となって</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おり、就学前からの取組が必要。</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a:xfrm>
              <a:off x="270457" y="1142335"/>
              <a:ext cx="1800000" cy="2210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（１）就学前</a:t>
              </a:r>
              <a:endPar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0" name="グループ化 9"/>
          <p:cNvGrpSpPr/>
          <p:nvPr/>
        </p:nvGrpSpPr>
        <p:grpSpPr>
          <a:xfrm>
            <a:off x="282175" y="2990831"/>
            <a:ext cx="8603088" cy="2609869"/>
            <a:chOff x="270457" y="1133342"/>
            <a:chExt cx="8603088" cy="2609869"/>
          </a:xfrm>
        </p:grpSpPr>
        <p:sp>
          <p:nvSpPr>
            <p:cNvPr id="11" name="正方形/長方形 10"/>
            <p:cNvSpPr/>
            <p:nvPr/>
          </p:nvSpPr>
          <p:spPr>
            <a:xfrm>
              <a:off x="270457" y="1133342"/>
              <a:ext cx="8603088" cy="2609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高校では、</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私立高校の授業料</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が負担となるなど</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家庭の経済的事情により、学校選択が狭められており</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、「教育の機会均等」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は十分</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いえなかった</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。さらに、公立・私立で、入試に先だって入学者の受入枠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公：私＝７：３枠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を事前に設定しており</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学校間</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の切磋琢磨</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働きにくい</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状況であった。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・グローバル化</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が進展する中、</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次代をリードする人材育成</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を進めていたところだが、</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英語力</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英検等</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については</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、府立</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高校生・</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教員とも</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水準を下回っていた</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年生：英検準</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級相当以上の割合→府</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英語教員：英検準</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TOEFL iBT550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TOEIC730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点以上の割合→府</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46.0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高校</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については府立高校は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学区制となっており、</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生徒の住んでいる地域により選べない学校があった</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相対</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評価による選抜、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技能（聞く、話す、読む、書く）を測ることができないなどの問題もあった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支援学校</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では、</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支援を</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必要とする幼児・児童・</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生徒が</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増加傾向</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であり、対応が急務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270457" y="1142335"/>
              <a:ext cx="1800000" cy="2210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（３）高校・支援学校</a:t>
              </a:r>
              <a:endPar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3" name="グループ化 12"/>
          <p:cNvGrpSpPr/>
          <p:nvPr/>
        </p:nvGrpSpPr>
        <p:grpSpPr>
          <a:xfrm>
            <a:off x="282175" y="1436069"/>
            <a:ext cx="8603088" cy="1476113"/>
            <a:chOff x="270457" y="1133342"/>
            <a:chExt cx="8603088" cy="1476113"/>
          </a:xfrm>
        </p:grpSpPr>
        <p:sp>
          <p:nvSpPr>
            <p:cNvPr id="14" name="正方形/長方形 13"/>
            <p:cNvSpPr/>
            <p:nvPr/>
          </p:nvSpPr>
          <p:spPr>
            <a:xfrm>
              <a:off x="270457" y="1133342"/>
              <a:ext cx="8603088" cy="1476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小・中学校では、</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学力向上方策</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として、授業における指導方法の工夫改善や児童・生徒の家庭学習の充実のために、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自学自習力</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の育成に取り組んできたが、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年度以降実施の</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全国学力・学習状況調査では、全ての教科で全国平均</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を下回る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課題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が明らかになった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57.7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％。中３：大阪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57.9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生徒</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指導</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については、スクールカウンセラーの配置など、相談体制等の充実に取り組んできた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暴力</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行為発生</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件数も</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全国に比べて</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高い</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暴力行為発生件数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千人率</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大阪</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。中３：大阪</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11.5</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270457" y="1142335"/>
              <a:ext cx="1800000" cy="2210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（２）小学校・中学校</a:t>
              </a:r>
              <a:endPar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6" name="グループ化 15"/>
          <p:cNvGrpSpPr/>
          <p:nvPr/>
        </p:nvGrpSpPr>
        <p:grpSpPr>
          <a:xfrm>
            <a:off x="282174" y="5722855"/>
            <a:ext cx="8603089" cy="1008145"/>
            <a:chOff x="270456" y="1133342"/>
            <a:chExt cx="8603089" cy="1008145"/>
          </a:xfrm>
        </p:grpSpPr>
        <p:sp>
          <p:nvSpPr>
            <p:cNvPr id="17" name="正方形/長方形 16"/>
            <p:cNvSpPr/>
            <p:nvPr/>
          </p:nvSpPr>
          <p:spPr>
            <a:xfrm>
              <a:off x="270457" y="1133342"/>
              <a:ext cx="8603088" cy="1008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教育行政については、教育委員会が知事から独立した行政委員会として、公立学校その他の事務を管理、執行しており</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住民から</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選ばれた</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首長の意見が反映できない仕組み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となっていた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公立</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、私立の所管も知事と教育委員会に分かれており</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、大阪府全体で教育力向上に取り組みにくい状況であった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270456" y="1142335"/>
              <a:ext cx="1800000" cy="2244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（４）教育行政</a:t>
              </a:r>
              <a:r>
                <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制度</a:t>
              </a:r>
            </a:p>
          </p:txBody>
        </p:sp>
      </p:gr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6</a:t>
            </a:fld>
            <a:endParaRPr lang="ja-JP" altLang="en-US"/>
          </a:p>
        </p:txBody>
      </p:sp>
    </p:spTree>
    <p:extLst>
      <p:ext uri="{BB962C8B-B14F-4D97-AF65-F5344CB8AC3E}">
        <p14:creationId xmlns:p14="http://schemas.microsoft.com/office/powerpoint/2010/main" val="9725769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3118161"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家庭・企業・行政の役割</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270457" y="821612"/>
            <a:ext cx="8603087" cy="5192822"/>
          </a:xfrm>
          <a:prstGeom prst="roundRect">
            <a:avLst/>
          </a:prstGeom>
          <a:solidFill>
            <a:srgbClr val="FE7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3287332" y="2990037"/>
            <a:ext cx="256933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t>H</a:t>
            </a:r>
            <a:r>
              <a:rPr lang="ja-JP" altLang="en-US" sz="1600" b="1" dirty="0">
                <a:solidFill>
                  <a:schemeClr val="tx1"/>
                </a:solidFill>
                <a:latin typeface="Meiryo UI" panose="020B0604030504040204" pitchFamily="50" charset="-128"/>
                <a:ea typeface="Meiryo UI" panose="020B0604030504040204" pitchFamily="50" charset="-128"/>
              </a:rPr>
              <a:t>企業・地域で</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活躍したい女性</a:t>
            </a:r>
          </a:p>
        </p:txBody>
      </p:sp>
      <p:sp>
        <p:nvSpPr>
          <p:cNvPr id="21" name="角丸四角形 20"/>
          <p:cNvSpPr/>
          <p:nvPr/>
        </p:nvSpPr>
        <p:spPr>
          <a:xfrm>
            <a:off x="565044" y="1104211"/>
            <a:ext cx="195921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t>H</a:t>
            </a:r>
            <a:r>
              <a:rPr lang="ja-JP" altLang="en-US" sz="1600" b="1" dirty="0" smtClean="0">
                <a:solidFill>
                  <a:schemeClr val="tx1"/>
                </a:solidFill>
                <a:latin typeface="Meiryo UI" panose="020B0604030504040204" pitchFamily="50" charset="-128"/>
                <a:ea typeface="Meiryo UI" panose="020B0604030504040204" pitchFamily="50" charset="-128"/>
              </a:rPr>
              <a:t>企　業</a:t>
            </a:r>
            <a:endParaRPr kumimoji="1" lang="ja-JP" altLang="en-US" sz="1600" b="1" dirty="0">
              <a:latin typeface="Meiryo UI" panose="020B0604030504040204" pitchFamily="50" charset="-128"/>
              <a:ea typeface="Meiryo UI" panose="020B0604030504040204" pitchFamily="50" charset="-128"/>
            </a:endParaRPr>
          </a:p>
        </p:txBody>
      </p:sp>
      <p:sp>
        <p:nvSpPr>
          <p:cNvPr id="24" name="角丸四角形 23"/>
          <p:cNvSpPr/>
          <p:nvPr/>
        </p:nvSpPr>
        <p:spPr>
          <a:xfrm>
            <a:off x="3210057" y="4930739"/>
            <a:ext cx="256933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H</a:t>
            </a:r>
            <a:r>
              <a:rPr lang="ja-JP" altLang="en-US" sz="1600" b="1" dirty="0" smtClean="0">
                <a:solidFill>
                  <a:schemeClr val="tx1"/>
                </a:solidFill>
                <a:latin typeface="Meiryo UI" panose="020B0604030504040204" pitchFamily="50" charset="-128"/>
                <a:ea typeface="Meiryo UI" panose="020B0604030504040204" pitchFamily="50" charset="-128"/>
              </a:rPr>
              <a:t>行　政</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12" name="屈折矢印 11"/>
          <p:cNvSpPr/>
          <p:nvPr/>
        </p:nvSpPr>
        <p:spPr>
          <a:xfrm flipH="1">
            <a:off x="1826950" y="2177645"/>
            <a:ext cx="1212459" cy="3332174"/>
          </a:xfrm>
          <a:prstGeom prst="bentUpArrow">
            <a:avLst>
              <a:gd name="adj1" fmla="val 17683"/>
              <a:gd name="adj2" fmla="val 25000"/>
              <a:gd name="adj3" fmla="val 224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上矢印 5"/>
          <p:cNvSpPr/>
          <p:nvPr/>
        </p:nvSpPr>
        <p:spPr>
          <a:xfrm>
            <a:off x="4729835" y="3931264"/>
            <a:ext cx="484632" cy="97840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屈折矢印 13"/>
          <p:cNvSpPr/>
          <p:nvPr/>
        </p:nvSpPr>
        <p:spPr>
          <a:xfrm rot="10800000" flipH="1">
            <a:off x="2740675" y="1442432"/>
            <a:ext cx="1714624" cy="1520775"/>
          </a:xfrm>
          <a:prstGeom prst="bentUpArrow">
            <a:avLst>
              <a:gd name="adj1" fmla="val 14296"/>
              <a:gd name="adj2" fmla="val 25000"/>
              <a:gd name="adj3" fmla="val 207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a:off x="3919100" y="3925504"/>
            <a:ext cx="484632" cy="97840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屈折矢印 19"/>
          <p:cNvSpPr/>
          <p:nvPr/>
        </p:nvSpPr>
        <p:spPr>
          <a:xfrm>
            <a:off x="5987409" y="2177645"/>
            <a:ext cx="1265821" cy="3352526"/>
          </a:xfrm>
          <a:prstGeom prst="bentUpArrow">
            <a:avLst>
              <a:gd name="adj1" fmla="val 17683"/>
              <a:gd name="adj2" fmla="val 25000"/>
              <a:gd name="adj3" fmla="val 224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68751" y="1661028"/>
            <a:ext cx="1354858" cy="1600438"/>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積極的な女性</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登用・能力開発</a:t>
            </a:r>
            <a:endParaRPr lang="en-US" altLang="ja-JP" sz="1400" b="1" dirty="0" smtClean="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ワーク・ライフ・</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バランスの推進</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など</a:t>
            </a:r>
            <a:endParaRPr lang="en-US" altLang="ja-JP" sz="1400" b="1" dirty="0" smtClean="0">
              <a:latin typeface="Meiryo UI" panose="020B0604030504040204" pitchFamily="50" charset="-128"/>
              <a:ea typeface="Meiryo UI" panose="020B0604030504040204" pitchFamily="50" charset="-128"/>
            </a:endParaRPr>
          </a:p>
          <a:p>
            <a:endParaRPr lang="en-US" altLang="ja-JP" sz="1400" b="1" dirty="0" smtClean="0">
              <a:latin typeface="Meiryo UI" panose="020B0604030504040204" pitchFamily="50" charset="-128"/>
              <a:ea typeface="Meiryo UI" panose="020B0604030504040204" pitchFamily="50" charset="-128"/>
            </a:endParaRPr>
          </a:p>
        </p:txBody>
      </p:sp>
      <p:sp>
        <p:nvSpPr>
          <p:cNvPr id="26" name="角丸四角形 25"/>
          <p:cNvSpPr/>
          <p:nvPr/>
        </p:nvSpPr>
        <p:spPr>
          <a:xfrm>
            <a:off x="6500059" y="1102470"/>
            <a:ext cx="195921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t>H</a:t>
            </a:r>
            <a:r>
              <a:rPr lang="ja-JP" altLang="en-US" sz="1600" b="1" dirty="0" smtClean="0">
                <a:solidFill>
                  <a:schemeClr val="tx1"/>
                </a:solidFill>
                <a:latin typeface="Meiryo UI" panose="020B0604030504040204" pitchFamily="50" charset="-128"/>
                <a:ea typeface="Meiryo UI" panose="020B0604030504040204" pitchFamily="50" charset="-128"/>
              </a:rPr>
              <a:t>家　庭</a:t>
            </a:r>
            <a:endParaRPr kumimoji="1" lang="ja-JP" altLang="en-US" sz="1600" b="1" dirty="0">
              <a:latin typeface="Meiryo UI" panose="020B0604030504040204" pitchFamily="50" charset="-128"/>
              <a:ea typeface="Meiryo UI" panose="020B0604030504040204" pitchFamily="50" charset="-128"/>
            </a:endParaRPr>
          </a:p>
        </p:txBody>
      </p:sp>
      <p:sp>
        <p:nvSpPr>
          <p:cNvPr id="27" name="屈折矢印 26"/>
          <p:cNvSpPr/>
          <p:nvPr/>
        </p:nvSpPr>
        <p:spPr>
          <a:xfrm rot="10800000">
            <a:off x="4529897" y="1440848"/>
            <a:ext cx="1714624" cy="1520775"/>
          </a:xfrm>
          <a:prstGeom prst="bentUpArrow">
            <a:avLst>
              <a:gd name="adj1" fmla="val 14296"/>
              <a:gd name="adj2" fmla="val 25000"/>
              <a:gd name="adj3" fmla="val 207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050455" y="1681716"/>
            <a:ext cx="1657826" cy="1384995"/>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男性の家事・育児</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・介護への参加</a:t>
            </a:r>
            <a:endParaRPr lang="en-US" altLang="ja-JP" sz="1400" b="1" dirty="0" smtClean="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女性の就業</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に対する理解</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など</a:t>
            </a:r>
            <a:endParaRPr lang="en-US" altLang="ja-JP" sz="1400" b="1" dirty="0" smtClean="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97508" y="6172005"/>
            <a:ext cx="7864653" cy="461665"/>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次ページ以降に「女性の活躍促進」に関して実施してきた主な取組みを記載するが、</a:t>
            </a:r>
            <a:r>
              <a:rPr lang="ja-JP" altLang="ja-JP" sz="1200" dirty="0">
                <a:latin typeface="Meiryo UI" panose="020B0604030504040204" pitchFamily="50" charset="-128"/>
                <a:ea typeface="Meiryo UI" panose="020B0604030504040204" pitchFamily="50" charset="-128"/>
              </a:rPr>
              <a:t>子育て環境の</a:t>
            </a:r>
            <a:r>
              <a:rPr lang="ja-JP" altLang="ja-JP" sz="1200" dirty="0" smtClean="0">
                <a:latin typeface="Meiryo UI" panose="020B0604030504040204" pitchFamily="50" charset="-128"/>
                <a:ea typeface="Meiryo UI" panose="020B0604030504040204" pitchFamily="50" charset="-128"/>
              </a:rPr>
              <a:t>整備</a:t>
            </a:r>
            <a:r>
              <a:rPr lang="ja-JP" altLang="en-US" sz="1200" dirty="0">
                <a:latin typeface="Meiryo UI" panose="020B0604030504040204" pitchFamily="50" charset="-128"/>
                <a:ea typeface="Meiryo UI" panose="020B0604030504040204" pitchFamily="50" charset="-128"/>
              </a:rPr>
              <a:t>等</a:t>
            </a:r>
            <a:r>
              <a:rPr lang="ja-JP" altLang="ja-JP" sz="1200" dirty="0">
                <a:latin typeface="Meiryo UI" panose="020B0604030504040204" pitchFamily="50" charset="-128"/>
                <a:ea typeface="Meiryo UI" panose="020B0604030504040204" pitchFamily="50" charset="-128"/>
              </a:rPr>
              <a:t>の取組みについては</a:t>
            </a:r>
            <a:r>
              <a:rPr lang="ja-JP" altLang="ja-JP"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テーマ編</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子育て」で</a:t>
            </a:r>
            <a:r>
              <a:rPr lang="ja-JP" altLang="en-US" sz="1200" dirty="0">
                <a:latin typeface="Meiryo UI" panose="020B0604030504040204" pitchFamily="50" charset="-128"/>
                <a:ea typeface="Meiryo UI" panose="020B0604030504040204" pitchFamily="50" charset="-128"/>
              </a:rPr>
              <a:t>別途</a:t>
            </a:r>
            <a:r>
              <a:rPr lang="ja-JP" altLang="ja-JP" sz="1200" dirty="0">
                <a:latin typeface="Meiryo UI" panose="020B0604030504040204" pitchFamily="50" charset="-128"/>
                <a:ea typeface="Meiryo UI" panose="020B0604030504040204" pitchFamily="50" charset="-128"/>
              </a:rPr>
              <a:t>記載することとする</a:t>
            </a:r>
            <a:r>
              <a:rPr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p:txBody>
      </p:sp>
      <p:sp>
        <p:nvSpPr>
          <p:cNvPr id="30" name="大かっこ 29"/>
          <p:cNvSpPr/>
          <p:nvPr/>
        </p:nvSpPr>
        <p:spPr>
          <a:xfrm>
            <a:off x="616234" y="6180397"/>
            <a:ext cx="7911529" cy="42144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角丸四角形 12"/>
          <p:cNvSpPr/>
          <p:nvPr/>
        </p:nvSpPr>
        <p:spPr>
          <a:xfrm>
            <a:off x="307503" y="3090927"/>
            <a:ext cx="1692000" cy="17685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48763" y="3229251"/>
            <a:ext cx="1827744" cy="1600438"/>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表彰・</a:t>
            </a: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認証制度</a:t>
            </a:r>
            <a:endParaRPr lang="en-US" altLang="ja-JP" sz="1400" b="1" dirty="0" smtClean="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女性活躍推進月間／</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ワーク</a:t>
            </a:r>
            <a:r>
              <a:rPr lang="ja-JP" altLang="en-US" sz="1400" b="1" dirty="0">
                <a:latin typeface="Meiryo UI" panose="020B0604030504040204" pitchFamily="50" charset="-128"/>
                <a:ea typeface="Meiryo UI" panose="020B0604030504040204" pitchFamily="50" charset="-128"/>
              </a:rPr>
              <a:t>・ライフ</a:t>
            </a:r>
            <a:r>
              <a:rPr lang="ja-JP" altLang="en-US" sz="1400" b="1" dirty="0" smtClean="0">
                <a:latin typeface="Meiryo UI" panose="020B0604030504040204" pitchFamily="50" charset="-128"/>
                <a:ea typeface="Meiryo UI" panose="020B0604030504040204" pitchFamily="50" charset="-128"/>
              </a:rPr>
              <a:t>・バランス</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推進</a:t>
            </a:r>
            <a:r>
              <a:rPr lang="ja-JP" altLang="en-US" sz="1400" b="1" dirty="0">
                <a:latin typeface="Meiryo UI" panose="020B0604030504040204" pitchFamily="50" charset="-128"/>
                <a:ea typeface="Meiryo UI" panose="020B0604030504040204" pitchFamily="50" charset="-128"/>
              </a:rPr>
              <a:t>月間</a:t>
            </a:r>
            <a:r>
              <a:rPr lang="ja-JP" altLang="en-US" sz="1400" b="1" dirty="0" smtClean="0">
                <a:latin typeface="Meiryo UI" panose="020B0604030504040204" pitchFamily="50" charset="-128"/>
                <a:ea typeface="Meiryo UI" panose="020B0604030504040204" pitchFamily="50" charset="-128"/>
              </a:rPr>
              <a:t>などによる</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意識</a:t>
            </a:r>
            <a:r>
              <a:rPr lang="ja-JP" altLang="en-US" sz="1400" b="1" dirty="0">
                <a:latin typeface="Meiryo UI" panose="020B0604030504040204" pitchFamily="50" charset="-128"/>
                <a:ea typeface="Meiryo UI" panose="020B0604030504040204" pitchFamily="50" charset="-128"/>
              </a:rPr>
              <a:t>啓発</a:t>
            </a:r>
            <a:endParaRPr lang="en-US" altLang="ja-JP" sz="1400" b="1"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など</a:t>
            </a:r>
            <a:endParaRPr lang="en-US" altLang="ja-JP" sz="1400" b="1" dirty="0" smtClean="0">
              <a:latin typeface="Meiryo UI" panose="020B0604030504040204" pitchFamily="50" charset="-128"/>
              <a:ea typeface="Meiryo UI" panose="020B0604030504040204" pitchFamily="50" charset="-128"/>
            </a:endParaRPr>
          </a:p>
        </p:txBody>
      </p:sp>
      <p:sp>
        <p:nvSpPr>
          <p:cNvPr id="31" name="角丸四角形 30"/>
          <p:cNvSpPr/>
          <p:nvPr/>
        </p:nvSpPr>
        <p:spPr>
          <a:xfrm>
            <a:off x="3039410" y="4248408"/>
            <a:ext cx="960586" cy="5400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168493" y="4267122"/>
            <a:ext cx="925665" cy="494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82382" y="4369239"/>
            <a:ext cx="902811"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就業</a:t>
            </a:r>
            <a:r>
              <a:rPr kumimoji="1" lang="ja-JP" altLang="en-US" sz="1400" b="1" dirty="0" smtClean="0">
                <a:latin typeface="Meiryo UI" panose="020B0604030504040204" pitchFamily="50" charset="-128"/>
                <a:ea typeface="Meiryo UI" panose="020B0604030504040204" pitchFamily="50" charset="-128"/>
              </a:rPr>
              <a:t>支援</a:t>
            </a:r>
            <a:endParaRPr kumimoji="1" lang="ja-JP" altLang="en-US" sz="1400" b="1" dirty="0">
              <a:latin typeface="Meiryo UI" panose="020B0604030504040204" pitchFamily="50" charset="-128"/>
              <a:ea typeface="Meiryo UI" panose="020B0604030504040204" pitchFamily="50" charset="-128"/>
            </a:endParaRPr>
          </a:p>
        </p:txBody>
      </p:sp>
      <p:sp>
        <p:nvSpPr>
          <p:cNvPr id="33" name="角丸四角形 32"/>
          <p:cNvSpPr/>
          <p:nvPr/>
        </p:nvSpPr>
        <p:spPr>
          <a:xfrm>
            <a:off x="7103728" y="3090927"/>
            <a:ext cx="1728000" cy="16975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103728" y="3188019"/>
            <a:ext cx="1827744" cy="1600438"/>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女性活躍推進月間／</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ワーク・ライフ・バランス</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推進月間などによる</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意識啓発</a:t>
            </a:r>
            <a:endParaRPr lang="en-US" altLang="ja-JP" sz="1400" b="1" dirty="0" smtClean="0">
              <a:latin typeface="Meiryo UI" panose="020B0604030504040204" pitchFamily="50" charset="-128"/>
              <a:ea typeface="Meiryo UI" panose="020B0604030504040204" pitchFamily="50" charset="-128"/>
            </a:endParaRPr>
          </a:p>
          <a:p>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子育て環境の整備等</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など</a:t>
            </a:r>
            <a:endParaRPr lang="en-US" altLang="ja-JP" sz="1400" b="1"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176674" y="4297805"/>
            <a:ext cx="934464" cy="52322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地域参画</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err="1" smtClean="0">
                <a:latin typeface="Meiryo UI" panose="020B0604030504040204" pitchFamily="50" charset="-128"/>
                <a:ea typeface="Meiryo UI" panose="020B0604030504040204" pitchFamily="50" charset="-128"/>
              </a:rPr>
              <a:t>への</a:t>
            </a:r>
            <a:r>
              <a:rPr lang="ja-JP" altLang="en-US" sz="1400" b="1" dirty="0" smtClean="0">
                <a:latin typeface="Meiryo UI" panose="020B0604030504040204" pitchFamily="50" charset="-128"/>
                <a:ea typeface="Meiryo UI" panose="020B0604030504040204" pitchFamily="50" charset="-128"/>
              </a:rPr>
              <a:t>支援</a:t>
            </a:r>
            <a:endParaRPr lang="en-US" altLang="ja-JP" sz="1400" b="1" dirty="0" smtClean="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60</a:t>
            </a:fld>
            <a:endParaRPr lang="ja-JP" altLang="en-US"/>
          </a:p>
        </p:txBody>
      </p:sp>
    </p:spTree>
    <p:extLst>
      <p:ext uri="{BB962C8B-B14F-4D97-AF65-F5344CB8AC3E}">
        <p14:creationId xmlns:p14="http://schemas.microsoft.com/office/powerpoint/2010/main" val="20567739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5208171" y="5662747"/>
            <a:ext cx="3678712" cy="1092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5201632" y="4114334"/>
            <a:ext cx="3678712" cy="1092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5194833" y="2667356"/>
            <a:ext cx="3678712" cy="1092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194833" y="1235730"/>
            <a:ext cx="3678712" cy="1092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97759" y="255539"/>
            <a:ext cx="381226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．課題に対する主な改革取組み</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499772" y="1366479"/>
            <a:ext cx="3047880" cy="707886"/>
          </a:xfrm>
          <a:prstGeom prst="rect">
            <a:avLst/>
          </a:prstGeom>
          <a:noFill/>
        </p:spPr>
        <p:txBody>
          <a:bodyPr wrap="square" rtlCol="0">
            <a:spAutoFit/>
          </a:bodyPr>
          <a:lstStyle/>
          <a:p>
            <a:pPr algn="ctr" fontAlgn="ctr"/>
            <a:r>
              <a:rPr lang="ja-JP" altLang="en-US" sz="2000" b="1" dirty="0">
                <a:solidFill>
                  <a:srgbClr val="000000"/>
                </a:solidFill>
                <a:latin typeface="Meiryo UI" panose="020B0604030504040204" pitchFamily="50" charset="-128"/>
                <a:ea typeface="Meiryo UI" panose="020B0604030504040204" pitchFamily="50" charset="-128"/>
              </a:rPr>
              <a:t>（１</a:t>
            </a:r>
            <a:r>
              <a:rPr lang="ja-JP" altLang="en-US" sz="2000" b="1" dirty="0" smtClean="0">
                <a:solidFill>
                  <a:srgbClr val="000000"/>
                </a:solidFill>
                <a:latin typeface="Meiryo UI" panose="020B0604030504040204" pitchFamily="50" charset="-128"/>
                <a:ea typeface="Meiryo UI" panose="020B0604030504040204" pitchFamily="50" charset="-128"/>
              </a:rPr>
              <a:t>）</a:t>
            </a:r>
            <a:endParaRPr lang="en-US" altLang="ja-JP" sz="2000" b="1" dirty="0">
              <a:solidFill>
                <a:srgbClr val="000000"/>
              </a:solidFill>
              <a:latin typeface="Meiryo UI" panose="020B0604030504040204" pitchFamily="50" charset="-128"/>
              <a:ea typeface="Meiryo UI" panose="020B0604030504040204" pitchFamily="50" charset="-128"/>
            </a:endParaRPr>
          </a:p>
          <a:p>
            <a:pPr algn="ctr" fontAlgn="ctr"/>
            <a:r>
              <a:rPr lang="ja-JP" altLang="en-US" sz="2000" b="1" dirty="0">
                <a:solidFill>
                  <a:srgbClr val="000000"/>
                </a:solidFill>
                <a:latin typeface="Meiryo UI" panose="020B0604030504040204" pitchFamily="50" charset="-128"/>
                <a:ea typeface="Meiryo UI" panose="020B0604030504040204" pitchFamily="50" charset="-128"/>
              </a:rPr>
              <a:t>女性</a:t>
            </a:r>
            <a:r>
              <a:rPr lang="ja-JP" altLang="en-US" sz="2000" b="1" dirty="0" smtClean="0">
                <a:solidFill>
                  <a:srgbClr val="000000"/>
                </a:solidFill>
                <a:latin typeface="Meiryo UI" panose="020B0604030504040204" pitchFamily="50" charset="-128"/>
                <a:ea typeface="Meiryo UI" panose="020B0604030504040204" pitchFamily="50" charset="-128"/>
              </a:rPr>
              <a:t>の就業</a:t>
            </a:r>
            <a:r>
              <a:rPr lang="ja-JP" altLang="en-US" sz="2000" b="1" dirty="0">
                <a:solidFill>
                  <a:srgbClr val="000000"/>
                </a:solidFill>
                <a:latin typeface="Meiryo UI" panose="020B0604030504040204" pitchFamily="50" charset="-128"/>
                <a:ea typeface="Meiryo UI" panose="020B0604030504040204" pitchFamily="50" charset="-128"/>
              </a:rPr>
              <a:t>支援</a:t>
            </a:r>
            <a:endParaRPr lang="en-US" altLang="ja-JP" sz="2000" b="1" dirty="0">
              <a:solidFill>
                <a:srgbClr val="000000"/>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494057" y="2654104"/>
            <a:ext cx="3106941" cy="1077218"/>
          </a:xfrm>
          <a:prstGeom prst="rect">
            <a:avLst/>
          </a:prstGeom>
          <a:noFill/>
        </p:spPr>
        <p:txBody>
          <a:bodyPr wrap="none" rtlCol="0">
            <a:spAutoFit/>
          </a:bodyPr>
          <a:lstStyle/>
          <a:p>
            <a:pPr algn="ctr" fontAlgn="ctr">
              <a:defRPr/>
            </a:pPr>
            <a:r>
              <a:rPr lang="ja-JP" altLang="en-US" sz="1600" b="1" dirty="0">
                <a:latin typeface="Meiryo UI" panose="020B0604030504040204" pitchFamily="50" charset="-128"/>
                <a:ea typeface="Meiryo UI" panose="020B0604030504040204" pitchFamily="50" charset="-128"/>
              </a:rPr>
              <a:t>（２）</a:t>
            </a:r>
            <a:endParaRPr lang="en-US" altLang="ja-JP" sz="1600" b="1" dirty="0">
              <a:latin typeface="Meiryo UI" panose="020B0604030504040204" pitchFamily="50" charset="-128"/>
              <a:ea typeface="Meiryo UI" panose="020B0604030504040204" pitchFamily="50" charset="-128"/>
            </a:endParaRPr>
          </a:p>
          <a:p>
            <a:pPr algn="ctr" fontAlgn="ctr">
              <a:defRPr/>
            </a:pPr>
            <a:r>
              <a:rPr lang="ja-JP" altLang="en-US" sz="1600" b="1" dirty="0">
                <a:latin typeface="Meiryo UI" panose="020B0604030504040204" pitchFamily="50" charset="-128"/>
                <a:ea typeface="Meiryo UI" panose="020B0604030504040204" pitchFamily="50" charset="-128"/>
              </a:rPr>
              <a:t>女性の登用、</a:t>
            </a:r>
            <a:endParaRPr lang="en-US" altLang="ja-JP" sz="1600" b="1" dirty="0">
              <a:latin typeface="Meiryo UI" panose="020B0604030504040204" pitchFamily="50" charset="-128"/>
              <a:ea typeface="Meiryo UI" panose="020B0604030504040204" pitchFamily="50" charset="-128"/>
            </a:endParaRPr>
          </a:p>
          <a:p>
            <a:pPr algn="ctr" fontAlgn="ctr">
              <a:defRPr/>
            </a:pPr>
            <a:r>
              <a:rPr lang="ja-JP" altLang="en-US" sz="1600" b="1" dirty="0">
                <a:latin typeface="Meiryo UI" panose="020B0604030504040204" pitchFamily="50" charset="-128"/>
                <a:ea typeface="Meiryo UI" panose="020B0604030504040204" pitchFamily="50" charset="-128"/>
              </a:rPr>
              <a:t>働きやすい職場づくりに</a:t>
            </a:r>
            <a:r>
              <a:rPr lang="ja-JP" altLang="en-US" sz="1600" b="1" dirty="0" smtClean="0">
                <a:latin typeface="Meiryo UI" panose="020B0604030504040204" pitchFamily="50" charset="-128"/>
                <a:ea typeface="Meiryo UI" panose="020B0604030504040204" pitchFamily="50" charset="-128"/>
              </a:rPr>
              <a:t>取り組む</a:t>
            </a:r>
            <a:endParaRPr lang="en-US" altLang="ja-JP" sz="1600" b="1" dirty="0" smtClean="0">
              <a:latin typeface="Meiryo UI" panose="020B0604030504040204" pitchFamily="50" charset="-128"/>
              <a:ea typeface="Meiryo UI" panose="020B0604030504040204" pitchFamily="50" charset="-128"/>
            </a:endParaRPr>
          </a:p>
          <a:p>
            <a:pPr algn="ctr" fontAlgn="ctr">
              <a:defRPr/>
            </a:pPr>
            <a:r>
              <a:rPr lang="ja-JP" altLang="en-US" sz="1600" b="1" dirty="0" smtClean="0">
                <a:latin typeface="Meiryo UI" panose="020B0604030504040204" pitchFamily="50" charset="-128"/>
                <a:ea typeface="Meiryo UI" panose="020B0604030504040204" pitchFamily="50" charset="-128"/>
              </a:rPr>
              <a:t>中</a:t>
            </a:r>
            <a:r>
              <a:rPr lang="ja-JP" altLang="en-US" sz="1600" b="1" dirty="0">
                <a:latin typeface="Meiryo UI" panose="020B0604030504040204" pitchFamily="50" charset="-128"/>
                <a:ea typeface="Meiryo UI" panose="020B0604030504040204" pitchFamily="50" charset="-128"/>
              </a:rPr>
              <a:t>小企業</a:t>
            </a:r>
            <a:r>
              <a:rPr lang="ja-JP" altLang="en-US" sz="1600" b="1" dirty="0" smtClean="0">
                <a:latin typeface="Meiryo UI" panose="020B0604030504040204" pitchFamily="50" charset="-128"/>
                <a:ea typeface="Meiryo UI" panose="020B0604030504040204" pitchFamily="50" charset="-128"/>
              </a:rPr>
              <a:t>等へ</a:t>
            </a:r>
            <a:r>
              <a:rPr lang="ja-JP" altLang="en-US" sz="1600" b="1" dirty="0">
                <a:latin typeface="Meiryo UI" panose="020B0604030504040204" pitchFamily="50" charset="-128"/>
                <a:ea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rPr>
              <a:t>支援</a:t>
            </a:r>
            <a:r>
              <a:rPr lang="en-US" altLang="ja-JP"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表彰・認証</a:t>
            </a:r>
            <a:r>
              <a:rPr lang="en-US" altLang="ja-JP" sz="1600" b="1" dirty="0">
                <a:latin typeface="Meiryo UI" panose="020B0604030504040204" pitchFamily="50" charset="-128"/>
                <a:ea typeface="Meiryo UI" panose="020B0604030504040204" pitchFamily="50" charset="-128"/>
              </a:rPr>
              <a:t>)</a:t>
            </a:r>
            <a:endParaRPr lang="en-US" altLang="zh-TW" sz="16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499772" y="5838689"/>
            <a:ext cx="3122971" cy="707886"/>
          </a:xfrm>
          <a:prstGeom prst="rect">
            <a:avLst/>
          </a:prstGeom>
          <a:noFill/>
        </p:spPr>
        <p:txBody>
          <a:bodyPr wrap="none" rtlCol="0">
            <a:spAutoFit/>
          </a:bodyPr>
          <a:lstStyle/>
          <a:p>
            <a:pPr lvl="0" algn="ctr" fontAlgn="ctr">
              <a:defRPr/>
            </a:pPr>
            <a:r>
              <a:rPr lang="ja-JP" altLang="en-US" sz="2000" b="1" dirty="0">
                <a:latin typeface="Meiryo UI" panose="020B0604030504040204" pitchFamily="50" charset="-128"/>
                <a:ea typeface="Meiryo UI" panose="020B0604030504040204" pitchFamily="50" charset="-128"/>
              </a:rPr>
              <a:t>（４）</a:t>
            </a:r>
            <a:endParaRPr lang="en-US" altLang="ja-JP" sz="2000" b="1" dirty="0">
              <a:latin typeface="Meiryo UI" panose="020B0604030504040204" pitchFamily="50" charset="-128"/>
              <a:ea typeface="Meiryo UI" panose="020B0604030504040204" pitchFamily="50" charset="-128"/>
            </a:endParaRPr>
          </a:p>
          <a:p>
            <a:pPr lvl="0" algn="ctr" fontAlgn="ctr">
              <a:defRPr/>
            </a:pPr>
            <a:r>
              <a:rPr lang="ja-JP" altLang="en-US" sz="2000" b="1" dirty="0">
                <a:latin typeface="Meiryo UI" panose="020B0604030504040204" pitchFamily="50" charset="-128"/>
                <a:ea typeface="Meiryo UI" panose="020B0604030504040204" pitchFamily="50" charset="-128"/>
              </a:rPr>
              <a:t>地域で活躍する女性の支援</a:t>
            </a:r>
            <a:endParaRPr lang="en-US" altLang="ja-JP" sz="20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341929" y="4157481"/>
            <a:ext cx="3443077" cy="1015663"/>
          </a:xfrm>
          <a:prstGeom prst="rect">
            <a:avLst/>
          </a:prstGeom>
          <a:noFill/>
        </p:spPr>
        <p:txBody>
          <a:bodyPr wrap="square" rtlCol="0">
            <a:spAutoFit/>
          </a:bodyPr>
          <a:lstStyle/>
          <a:p>
            <a:pPr algn="ctr" fontAlgn="ctr">
              <a:defRPr/>
            </a:pPr>
            <a:r>
              <a:rPr lang="ja-JP" altLang="en-US" sz="2000" b="1" dirty="0">
                <a:latin typeface="Meiryo UI" panose="020B0604030504040204" pitchFamily="50" charset="-128"/>
                <a:ea typeface="Meiryo UI" panose="020B0604030504040204" pitchFamily="50" charset="-128"/>
              </a:rPr>
              <a:t>（３）</a:t>
            </a:r>
            <a:endParaRPr lang="en-US" altLang="ja-JP" sz="2000" b="1" dirty="0">
              <a:latin typeface="Meiryo UI" panose="020B0604030504040204" pitchFamily="50" charset="-128"/>
              <a:ea typeface="Meiryo UI" panose="020B0604030504040204" pitchFamily="50" charset="-128"/>
            </a:endParaRPr>
          </a:p>
          <a:p>
            <a:pPr algn="ctr" fontAlgn="ctr">
              <a:defRPr/>
            </a:pPr>
            <a:r>
              <a:rPr lang="ja-JP" altLang="en-US" sz="2000" b="1" dirty="0">
                <a:latin typeface="Meiryo UI" panose="020B0604030504040204" pitchFamily="50" charset="-128"/>
                <a:ea typeface="Meiryo UI" panose="020B0604030504040204" pitchFamily="50" charset="-128"/>
              </a:rPr>
              <a:t>女性の活躍促進に向けた</a:t>
            </a:r>
            <a:endParaRPr lang="en-US" altLang="ja-JP" sz="2000" b="1" dirty="0">
              <a:latin typeface="Meiryo UI" panose="020B0604030504040204" pitchFamily="50" charset="-128"/>
              <a:ea typeface="Meiryo UI" panose="020B0604030504040204" pitchFamily="50" charset="-128"/>
            </a:endParaRPr>
          </a:p>
          <a:p>
            <a:pPr algn="ctr" fontAlgn="ctr">
              <a:defRPr/>
            </a:pPr>
            <a:r>
              <a:rPr lang="ja-JP" altLang="en-US" sz="2000" b="1" dirty="0">
                <a:latin typeface="Meiryo UI" panose="020B0604030504040204" pitchFamily="50" charset="-128"/>
                <a:ea typeface="Meiryo UI" panose="020B0604030504040204" pitchFamily="50" charset="-128"/>
              </a:rPr>
              <a:t>意識改革の推進</a:t>
            </a:r>
            <a:endParaRPr lang="en-US" altLang="ja-JP" sz="20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367146" y="795482"/>
            <a:ext cx="1394934" cy="338554"/>
          </a:xfrm>
          <a:prstGeom prst="rect">
            <a:avLst/>
          </a:prstGeom>
          <a:noFill/>
        </p:spPr>
        <p:txBody>
          <a:bodyPr wrap="none" rtlCol="0">
            <a:spAutoFit/>
          </a:bodyPr>
          <a:lstStyle/>
          <a:p>
            <a:pPr algn="ctr" fontAlgn="ctr"/>
            <a:r>
              <a:rPr lang="ja-JP" altLang="en-US" sz="1600" b="1" dirty="0" smtClean="0">
                <a:solidFill>
                  <a:srgbClr val="000000"/>
                </a:solidFill>
                <a:latin typeface="Meiryo UI" panose="020B0604030504040204" pitchFamily="50" charset="-128"/>
                <a:ea typeface="Meiryo UI" panose="020B0604030504040204" pitchFamily="50" charset="-128"/>
              </a:rPr>
              <a:t>＜主な課題＞</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076676" y="795482"/>
            <a:ext cx="1981633" cy="338554"/>
          </a:xfrm>
          <a:prstGeom prst="rect">
            <a:avLst/>
          </a:prstGeom>
          <a:noFill/>
        </p:spPr>
        <p:txBody>
          <a:bodyPr wrap="none" rtlCol="0">
            <a:spAutoFit/>
          </a:bodyPr>
          <a:lstStyle/>
          <a:p>
            <a:pPr algn="ctr" fontAlgn="ctr"/>
            <a:r>
              <a:rPr lang="ja-JP" altLang="en-US" sz="1600" b="1" dirty="0" smtClean="0">
                <a:solidFill>
                  <a:srgbClr val="000000"/>
                </a:solidFill>
                <a:latin typeface="Meiryo UI" panose="020B0604030504040204" pitchFamily="50" charset="-128"/>
                <a:ea typeface="Meiryo UI" panose="020B0604030504040204" pitchFamily="50" charset="-128"/>
              </a:rPr>
              <a:t>＜主な改革取組み＞</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83709" y="1398600"/>
            <a:ext cx="3784708"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rPr>
              <a:t>の女性の就業状況は、</a:t>
            </a:r>
            <a:r>
              <a:rPr lang="ja-JP" altLang="en-US" sz="1600" dirty="0" smtClean="0">
                <a:latin typeface="Meiryo UI" panose="020B0604030504040204" pitchFamily="50" charset="-128"/>
                <a:ea typeface="Meiryo UI" panose="020B0604030504040204" pitchFamily="50" charset="-128"/>
              </a:rPr>
              <a:t>全国に比べ、いわゆる</a:t>
            </a:r>
            <a:r>
              <a:rPr lang="en-US" altLang="ja-JP" sz="1600" dirty="0">
                <a:latin typeface="Meiryo UI" panose="020B0604030504040204" pitchFamily="50" charset="-128"/>
                <a:ea typeface="Meiryo UI" panose="020B0604030504040204" pitchFamily="50" charset="-128"/>
              </a:rPr>
              <a:t>M</a:t>
            </a:r>
            <a:r>
              <a:rPr lang="ja-JP" altLang="en-US" sz="1600" dirty="0">
                <a:latin typeface="Meiryo UI" panose="020B0604030504040204" pitchFamily="50" charset="-128"/>
                <a:ea typeface="Meiryo UI" panose="020B0604030504040204" pitchFamily="50" charset="-128"/>
              </a:rPr>
              <a:t>字型カーブ</a:t>
            </a:r>
            <a:r>
              <a:rPr lang="ja-JP" altLang="en-US" sz="1600" dirty="0" smtClean="0">
                <a:latin typeface="Meiryo UI" panose="020B0604030504040204" pitchFamily="50" charset="-128"/>
                <a:ea typeface="Meiryo UI" panose="020B0604030504040204" pitchFamily="50" charset="-128"/>
              </a:rPr>
              <a:t>の谷</a:t>
            </a:r>
            <a:r>
              <a:rPr lang="ja-JP" altLang="en-US" sz="1600" dirty="0">
                <a:latin typeface="Meiryo UI" panose="020B0604030504040204" pitchFamily="50" charset="-128"/>
                <a:ea typeface="Meiryo UI" panose="020B0604030504040204" pitchFamily="50" charset="-128"/>
              </a:rPr>
              <a:t>が深く</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その後</a:t>
            </a:r>
            <a:r>
              <a:rPr lang="ja-JP" altLang="en-US" sz="1600" dirty="0" smtClean="0">
                <a:latin typeface="Meiryo UI" panose="020B0604030504040204" pitchFamily="50" charset="-128"/>
                <a:ea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回復</a:t>
            </a:r>
            <a:r>
              <a:rPr lang="ja-JP" altLang="en-US" sz="1600" dirty="0">
                <a:latin typeface="Meiryo UI" panose="020B0604030504040204" pitchFamily="50" charset="-128"/>
                <a:ea typeface="Meiryo UI" panose="020B0604030504040204" pitchFamily="50" charset="-128"/>
              </a:rPr>
              <a:t>も鈍い傾向</a:t>
            </a:r>
            <a:endParaRPr lang="en-US" altLang="ja-JP" sz="16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83709" y="2920811"/>
            <a:ext cx="3784707"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企業における女性の活躍促進への理解が十分進んでいない</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97689" y="4227699"/>
            <a:ext cx="3889997" cy="83099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固定的</a:t>
            </a:r>
            <a:r>
              <a:rPr lang="ja-JP" altLang="en-US" sz="1600" dirty="0">
                <a:latin typeface="Meiryo UI" panose="020B0604030504040204" pitchFamily="50" charset="-128"/>
                <a:ea typeface="Meiryo UI" panose="020B0604030504040204" pitchFamily="50" charset="-128"/>
              </a:rPr>
              <a:t>な性別役割分担</a:t>
            </a:r>
            <a:r>
              <a:rPr lang="ja-JP" altLang="en-US" sz="1600" dirty="0" smtClean="0">
                <a:latin typeface="Meiryo UI" panose="020B0604030504040204" pitchFamily="50" charset="-128"/>
                <a:ea typeface="Meiryo UI" panose="020B0604030504040204" pitchFamily="50" charset="-128"/>
              </a:rPr>
              <a:t>意識の解消やワ</a:t>
            </a:r>
            <a:endParaRPr lang="en-US" altLang="ja-JP" sz="1600" dirty="0" smtClean="0">
              <a:latin typeface="Meiryo UI" panose="020B0604030504040204" pitchFamily="50" charset="-128"/>
              <a:ea typeface="Meiryo UI" panose="020B0604030504040204" pitchFamily="50" charset="-128"/>
            </a:endParaRPr>
          </a:p>
          <a:p>
            <a:r>
              <a:rPr lang="ja-JP" altLang="en-US" sz="1600" dirty="0" err="1" smtClean="0">
                <a:latin typeface="Meiryo UI" panose="020B0604030504040204" pitchFamily="50" charset="-128"/>
                <a:ea typeface="Meiryo UI" panose="020B0604030504040204" pitchFamily="50" charset="-128"/>
              </a:rPr>
              <a:t>ー</a:t>
            </a:r>
            <a:r>
              <a:rPr lang="ja-JP" altLang="en-US" sz="1600" dirty="0" smtClean="0">
                <a:latin typeface="Meiryo UI" panose="020B0604030504040204" pitchFamily="50" charset="-128"/>
                <a:ea typeface="Meiryo UI" panose="020B0604030504040204" pitchFamily="50" charset="-128"/>
              </a:rPr>
              <a:t>ク</a:t>
            </a:r>
            <a:r>
              <a:rPr lang="ja-JP" altLang="en-US" sz="1600" dirty="0">
                <a:latin typeface="Meiryo UI" panose="020B0604030504040204" pitchFamily="50" charset="-128"/>
                <a:ea typeface="Meiryo UI" panose="020B0604030504040204" pitchFamily="50" charset="-128"/>
              </a:rPr>
              <a:t>・ライフ・</a:t>
            </a:r>
            <a:r>
              <a:rPr lang="ja-JP" altLang="en-US" sz="1600" dirty="0" smtClean="0">
                <a:latin typeface="Meiryo UI" panose="020B0604030504040204" pitchFamily="50" charset="-128"/>
                <a:ea typeface="Meiryo UI" panose="020B0604030504040204" pitchFamily="50" charset="-128"/>
              </a:rPr>
              <a:t>バランス推進の</a:t>
            </a:r>
            <a:r>
              <a:rPr lang="ja-JP" altLang="en-US" sz="1600" dirty="0">
                <a:latin typeface="Meiryo UI" panose="020B0604030504040204" pitchFamily="50" charset="-128"/>
                <a:ea typeface="Meiryo UI" panose="020B0604030504040204" pitchFamily="50" charset="-128"/>
              </a:rPr>
              <a:t>意義、</a:t>
            </a:r>
            <a:r>
              <a:rPr lang="ja-JP" altLang="en-US" sz="1600" dirty="0" smtClean="0">
                <a:latin typeface="Meiryo UI" panose="020B0604030504040204" pitchFamily="50" charset="-128"/>
                <a:ea typeface="Meiryo UI" panose="020B0604030504040204" pitchFamily="50" charset="-128"/>
              </a:rPr>
              <a:t>重要性に</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ついて社会全体</a:t>
            </a:r>
            <a:r>
              <a:rPr lang="ja-JP" altLang="en-US" sz="1600" dirty="0">
                <a:latin typeface="Meiryo UI" panose="020B0604030504040204" pitchFamily="50" charset="-128"/>
                <a:ea typeface="Meiryo UI" panose="020B0604030504040204" pitchFamily="50" charset="-128"/>
              </a:rPr>
              <a:t>として広めていく必要が</a:t>
            </a:r>
            <a:r>
              <a:rPr lang="ja-JP" altLang="en-US" sz="1600" dirty="0" smtClean="0">
                <a:latin typeface="Meiryo UI" panose="020B0604030504040204" pitchFamily="50" charset="-128"/>
                <a:ea typeface="Meiryo UI" panose="020B0604030504040204" pitchFamily="50" charset="-128"/>
              </a:rPr>
              <a:t>ある</a:t>
            </a:r>
            <a:endParaRPr lang="en-US" altLang="ja-JP" sz="16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301893" y="5909534"/>
            <a:ext cx="3766524"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地域</a:t>
            </a:r>
            <a:r>
              <a:rPr lang="ja-JP" altLang="en-US" sz="1600" dirty="0">
                <a:latin typeface="Meiryo UI" panose="020B0604030504040204" pitchFamily="50" charset="-128"/>
                <a:ea typeface="Meiryo UI" panose="020B0604030504040204" pitchFamily="50" charset="-128"/>
              </a:rPr>
              <a:t>における女性のさらなる</a:t>
            </a:r>
            <a:r>
              <a:rPr lang="ja-JP" altLang="en-US" sz="1600" dirty="0" smtClean="0">
                <a:latin typeface="Meiryo UI" panose="020B0604030504040204" pitchFamily="50" charset="-128"/>
                <a:ea typeface="Meiryo UI" panose="020B0604030504040204" pitchFamily="50" charset="-128"/>
              </a:rPr>
              <a:t>活躍が</a:t>
            </a:r>
            <a:r>
              <a:rPr lang="ja-JP" altLang="en-US" sz="1600" dirty="0">
                <a:latin typeface="Meiryo UI" panose="020B0604030504040204" pitchFamily="50" charset="-128"/>
                <a:ea typeface="Meiryo UI" panose="020B0604030504040204" pitchFamily="50" charset="-128"/>
              </a:rPr>
              <a:t>求められて</a:t>
            </a:r>
            <a:r>
              <a:rPr lang="ja-JP" altLang="en-US" sz="1600" dirty="0" smtClean="0">
                <a:latin typeface="Meiryo UI" panose="020B0604030504040204" pitchFamily="50" charset="-128"/>
                <a:ea typeface="Meiryo UI" panose="020B0604030504040204" pitchFamily="50" charset="-128"/>
              </a:rPr>
              <a:t>いる</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43" name="角丸四角形 42"/>
          <p:cNvSpPr/>
          <p:nvPr/>
        </p:nvSpPr>
        <p:spPr>
          <a:xfrm>
            <a:off x="310213" y="1366918"/>
            <a:ext cx="3599178" cy="871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310213" y="2734795"/>
            <a:ext cx="3599178" cy="8963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5400000">
            <a:off x="4076233" y="1540910"/>
            <a:ext cx="1077218"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4076233" y="2980655"/>
            <a:ext cx="1077218"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4076233" y="4381124"/>
            <a:ext cx="1077218"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4076232" y="5922199"/>
            <a:ext cx="1077218"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303660" y="4117725"/>
            <a:ext cx="3599178" cy="10772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303660" y="5791200"/>
            <a:ext cx="3599178" cy="808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61</a:t>
            </a:fld>
            <a:endParaRPr lang="ja-JP" altLang="en-US"/>
          </a:p>
        </p:txBody>
      </p:sp>
    </p:spTree>
    <p:extLst>
      <p:ext uri="{BB962C8B-B14F-4D97-AF65-F5344CB8AC3E}">
        <p14:creationId xmlns:p14="http://schemas.microsoft.com/office/powerpoint/2010/main" val="41723875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94022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nvPr>
        </p:nvGraphicFramePr>
        <p:xfrm>
          <a:off x="120139" y="615901"/>
          <a:ext cx="8753407" cy="6153199"/>
        </p:xfrm>
        <a:graphic>
          <a:graphicData uri="http://schemas.openxmlformats.org/drawingml/2006/table">
            <a:tbl>
              <a:tblPr>
                <a:tableStyleId>{E8B1032C-EA38-4F05-BA0D-38AFFFC7BED3}</a:tableStyleId>
              </a:tblPr>
              <a:tblGrid>
                <a:gridCol w="1221964">
                  <a:extLst>
                    <a:ext uri="{9D8B030D-6E8A-4147-A177-3AD203B41FA5}">
                      <a16:colId xmlns="" xmlns:a16="http://schemas.microsoft.com/office/drawing/2014/main" val="20000"/>
                    </a:ext>
                  </a:extLst>
                </a:gridCol>
                <a:gridCol w="855407">
                  <a:extLst>
                    <a:ext uri="{9D8B030D-6E8A-4147-A177-3AD203B41FA5}">
                      <a16:colId xmlns="" xmlns:a16="http://schemas.microsoft.com/office/drawing/2014/main" val="20001"/>
                    </a:ext>
                  </a:extLst>
                </a:gridCol>
                <a:gridCol w="943896">
                  <a:extLst>
                    <a:ext uri="{9D8B030D-6E8A-4147-A177-3AD203B41FA5}">
                      <a16:colId xmlns="" xmlns:a16="http://schemas.microsoft.com/office/drawing/2014/main" val="20002"/>
                    </a:ext>
                  </a:extLst>
                </a:gridCol>
                <a:gridCol w="958646">
                  <a:extLst>
                    <a:ext uri="{9D8B030D-6E8A-4147-A177-3AD203B41FA5}">
                      <a16:colId xmlns="" xmlns:a16="http://schemas.microsoft.com/office/drawing/2014/main" val="20003"/>
                    </a:ext>
                  </a:extLst>
                </a:gridCol>
                <a:gridCol w="945523">
                  <a:extLst>
                    <a:ext uri="{9D8B030D-6E8A-4147-A177-3AD203B41FA5}">
                      <a16:colId xmlns="" xmlns:a16="http://schemas.microsoft.com/office/drawing/2014/main" val="20004"/>
                    </a:ext>
                  </a:extLst>
                </a:gridCol>
                <a:gridCol w="851642">
                  <a:extLst>
                    <a:ext uri="{9D8B030D-6E8A-4147-A177-3AD203B41FA5}">
                      <a16:colId xmlns="" xmlns:a16="http://schemas.microsoft.com/office/drawing/2014/main" val="20005"/>
                    </a:ext>
                  </a:extLst>
                </a:gridCol>
                <a:gridCol w="940905">
                  <a:extLst>
                    <a:ext uri="{9D8B030D-6E8A-4147-A177-3AD203B41FA5}">
                      <a16:colId xmlns="" xmlns:a16="http://schemas.microsoft.com/office/drawing/2014/main" val="20006"/>
                    </a:ext>
                  </a:extLst>
                </a:gridCol>
                <a:gridCol w="1099930">
                  <a:extLst>
                    <a:ext uri="{9D8B030D-6E8A-4147-A177-3AD203B41FA5}">
                      <a16:colId xmlns="" xmlns:a16="http://schemas.microsoft.com/office/drawing/2014/main" val="20007"/>
                    </a:ext>
                  </a:extLst>
                </a:gridCol>
                <a:gridCol w="935494">
                  <a:extLst>
                    <a:ext uri="{9D8B030D-6E8A-4147-A177-3AD203B41FA5}">
                      <a16:colId xmlns="" xmlns:a16="http://schemas.microsoft.com/office/drawing/2014/main" val="20008"/>
                    </a:ext>
                  </a:extLst>
                </a:gridCol>
              </a:tblGrid>
              <a:tr h="531962">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solidFill>
                            <a:schemeClr val="bg1"/>
                          </a:solidFill>
                          <a:effectLst/>
                        </a:rPr>
                        <a:t>～</a:t>
                      </a:r>
                      <a:r>
                        <a:rPr lang="en-US" altLang="ja-JP" sz="1400" u="none" strike="noStrike" dirty="0" smtClean="0">
                          <a:solidFill>
                            <a:schemeClr val="bg1"/>
                          </a:solidFill>
                          <a:effectLst/>
                        </a:rPr>
                        <a:t>2012</a:t>
                      </a: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2014</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smtClean="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 xmlns:a16="http://schemas.microsoft.com/office/drawing/2014/main" val="10000"/>
                  </a:ext>
                </a:extLst>
              </a:tr>
              <a:tr h="243353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b="0" dirty="0" smtClean="0">
                        <a:latin typeface="Meiryo UI" panose="020B0604030504040204" pitchFamily="50" charset="-128"/>
                        <a:ea typeface="Meiryo UI" panose="020B0604030504040204" pitchFamily="50" charset="-128"/>
                      </a:endParaRPr>
                    </a:p>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rPr>
                        <a:t>（１）</a:t>
                      </a:r>
                      <a:endPar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rPr>
                        <a:t>女性の</a:t>
                      </a:r>
                      <a:endPar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rPr>
                        <a:t>就業支援</a:t>
                      </a:r>
                      <a:endPar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31877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（２）</a:t>
                      </a:r>
                      <a:endParaRPr kumimoji="1" lang="en-US" altLang="ja-JP" sz="1400" b="1" dirty="0" smtClean="0">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女性の登用、</a:t>
                      </a:r>
                      <a:endParaRPr kumimoji="1" lang="en-US" altLang="ja-JP" sz="1400" b="1" dirty="0" smtClean="0">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働きやすい職場</a:t>
                      </a:r>
                      <a:r>
                        <a:rPr lang="ja-JP" altLang="en-US" sz="1400" b="1" u="none" strike="noStrike" dirty="0" smtClean="0">
                          <a:effectLst/>
                          <a:latin typeface="Meiryo UI" panose="020B0604030504040204" pitchFamily="50" charset="-128"/>
                          <a:ea typeface="Meiryo UI" panose="020B0604030504040204" pitchFamily="50" charset="-128"/>
                        </a:rPr>
                        <a:t>づくりに取り組む中小企業等</a:t>
                      </a:r>
                      <a:endParaRPr lang="en-US" altLang="ja-JP" sz="1400" b="1" u="none" strike="noStrike" dirty="0" smtClean="0">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1" u="none" strike="noStrike" dirty="0" err="1" smtClean="0">
                          <a:effectLst/>
                          <a:latin typeface="Meiryo UI" panose="020B0604030504040204" pitchFamily="50" charset="-128"/>
                          <a:ea typeface="Meiryo UI" panose="020B0604030504040204" pitchFamily="50" charset="-128"/>
                        </a:rPr>
                        <a:t>への</a:t>
                      </a:r>
                      <a:r>
                        <a:rPr lang="ja-JP" altLang="en-US" sz="1400" b="1" u="none" strike="noStrike" dirty="0" smtClean="0">
                          <a:effectLst/>
                          <a:latin typeface="Meiryo UI" panose="020B0604030504040204" pitchFamily="50" charset="-128"/>
                          <a:ea typeface="Meiryo UI" panose="020B0604030504040204" pitchFamily="50" charset="-128"/>
                        </a:rPr>
                        <a:t>支援</a:t>
                      </a:r>
                      <a:endParaRPr lang="en-US" altLang="ja-JP" sz="1400" b="1" u="none" strike="noStrike" dirty="0" smtClean="0">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smtClean="0">
                          <a:effectLst/>
                          <a:latin typeface="Meiryo UI" panose="020B0604030504040204" pitchFamily="50" charset="-128"/>
                          <a:ea typeface="Meiryo UI" panose="020B0604030504040204" pitchFamily="50" charset="-128"/>
                        </a:rPr>
                        <a:t>(</a:t>
                      </a:r>
                      <a:r>
                        <a:rPr lang="ja-JP" altLang="en-US" sz="1400" b="1" u="none" strike="noStrike" dirty="0" smtClean="0">
                          <a:effectLst/>
                          <a:latin typeface="Meiryo UI" panose="020B0604030504040204" pitchFamily="50" charset="-128"/>
                          <a:ea typeface="Meiryo UI" panose="020B0604030504040204" pitchFamily="50" charset="-128"/>
                        </a:rPr>
                        <a:t>表彰・認証</a:t>
                      </a:r>
                      <a:r>
                        <a:rPr lang="en-US" altLang="ja-JP" sz="1400" b="1" u="none" strike="noStrike" dirty="0" smtClean="0">
                          <a:effectLst/>
                          <a:latin typeface="Meiryo UI" panose="020B0604030504040204" pitchFamily="50" charset="-128"/>
                          <a:ea typeface="Meiryo UI" panose="020B0604030504040204" pitchFamily="50" charset="-128"/>
                        </a:rPr>
                        <a:t>)</a:t>
                      </a:r>
                      <a:endParaRPr lang="en-US" altLang="zh-TW" sz="1400" b="1" u="none" strike="noStrike" dirty="0" smtClean="0">
                        <a:effectLst/>
                        <a:latin typeface="Meiryo UI" panose="020B0604030504040204" pitchFamily="50" charset="-128"/>
                        <a:ea typeface="Meiryo UI" panose="020B0604030504040204" pitchFamily="50" charset="-128"/>
                      </a:endParaRPr>
                    </a:p>
                    <a:p>
                      <a:pPr algn="ctr" fontAlgn="ctr"/>
                      <a:endPar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bl>
          </a:graphicData>
        </a:graphic>
      </p:graphicFrame>
      <p:sp>
        <p:nvSpPr>
          <p:cNvPr id="134" name="角丸四角形 133"/>
          <p:cNvSpPr/>
          <p:nvPr/>
        </p:nvSpPr>
        <p:spPr>
          <a:xfrm>
            <a:off x="1453876" y="1338154"/>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大阪府</a:t>
            </a:r>
            <a:endParaRPr lang="ja-JP" altLang="en-US" sz="1108" dirty="0">
              <a:solidFill>
                <a:schemeClr val="tx1"/>
              </a:solidFill>
              <a:ea typeface="Meiryo UI" panose="020B0604030504040204" pitchFamily="50" charset="-128"/>
            </a:endParaRPr>
          </a:p>
        </p:txBody>
      </p:sp>
      <p:cxnSp>
        <p:nvCxnSpPr>
          <p:cNvPr id="135" name="直線コネクタ 134"/>
          <p:cNvCxnSpPr/>
          <p:nvPr/>
        </p:nvCxnSpPr>
        <p:spPr>
          <a:xfrm>
            <a:off x="1406159" y="2377368"/>
            <a:ext cx="7524000"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136" name="角丸四角形 135"/>
          <p:cNvSpPr/>
          <p:nvPr/>
        </p:nvSpPr>
        <p:spPr>
          <a:xfrm>
            <a:off x="1453876" y="3022083"/>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sp>
        <p:nvSpPr>
          <p:cNvPr id="138" name="角丸四角形 137"/>
          <p:cNvSpPr/>
          <p:nvPr/>
        </p:nvSpPr>
        <p:spPr>
          <a:xfrm>
            <a:off x="1473544" y="4090561"/>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大阪府</a:t>
            </a:r>
            <a:endParaRPr lang="ja-JP" altLang="en-US" sz="1108" dirty="0">
              <a:solidFill>
                <a:schemeClr val="tx1"/>
              </a:solidFill>
              <a:ea typeface="Meiryo UI" panose="020B0604030504040204" pitchFamily="50" charset="-128"/>
            </a:endParaRPr>
          </a:p>
        </p:txBody>
      </p:sp>
      <p:sp>
        <p:nvSpPr>
          <p:cNvPr id="139" name="角丸四角形 138"/>
          <p:cNvSpPr/>
          <p:nvPr/>
        </p:nvSpPr>
        <p:spPr>
          <a:xfrm>
            <a:off x="1473544" y="5306771"/>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cxnSp>
        <p:nvCxnSpPr>
          <p:cNvPr id="140" name="直線コネクタ 139"/>
          <p:cNvCxnSpPr/>
          <p:nvPr/>
        </p:nvCxnSpPr>
        <p:spPr>
          <a:xfrm>
            <a:off x="1406159" y="4995674"/>
            <a:ext cx="7524000"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grpSp>
        <p:nvGrpSpPr>
          <p:cNvPr id="5" name="グループ化 4"/>
          <p:cNvGrpSpPr/>
          <p:nvPr/>
        </p:nvGrpSpPr>
        <p:grpSpPr>
          <a:xfrm>
            <a:off x="2206659" y="3759041"/>
            <a:ext cx="6660000" cy="2903954"/>
            <a:chOff x="2206243" y="1255035"/>
            <a:chExt cx="6660000" cy="2903954"/>
          </a:xfrm>
        </p:grpSpPr>
        <p:grpSp>
          <p:nvGrpSpPr>
            <p:cNvPr id="8" name="グループ化 7"/>
            <p:cNvGrpSpPr/>
            <p:nvPr/>
          </p:nvGrpSpPr>
          <p:grpSpPr>
            <a:xfrm>
              <a:off x="2262995" y="2554274"/>
              <a:ext cx="6593738" cy="108000"/>
              <a:chOff x="2262995" y="2322452"/>
              <a:chExt cx="6593738" cy="108000"/>
            </a:xfrm>
          </p:grpSpPr>
          <p:cxnSp>
            <p:nvCxnSpPr>
              <p:cNvPr id="143" name="直線矢印コネクタ 142"/>
              <p:cNvCxnSpPr/>
              <p:nvPr/>
            </p:nvCxnSpPr>
            <p:spPr>
              <a:xfrm>
                <a:off x="4140733" y="2393783"/>
                <a:ext cx="4716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44" name="フローチャート: 結合子 58"/>
              <p:cNvSpPr>
                <a:spLocks noChangeAspect="1"/>
              </p:cNvSpPr>
              <p:nvPr/>
            </p:nvSpPr>
            <p:spPr>
              <a:xfrm>
                <a:off x="4505146" y="232245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45" name="直線コネクタ 144"/>
              <p:cNvCxnSpPr/>
              <p:nvPr/>
            </p:nvCxnSpPr>
            <p:spPr>
              <a:xfrm>
                <a:off x="2262995" y="2394571"/>
                <a:ext cx="230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146" name="大かっこ 145"/>
            <p:cNvSpPr/>
            <p:nvPr/>
          </p:nvSpPr>
          <p:spPr>
            <a:xfrm>
              <a:off x="4140733" y="2713212"/>
              <a:ext cx="873439" cy="71025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女性活躍リーディング</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カンパニー認証の実施</a:t>
              </a:r>
              <a:endParaRPr lang="en-US" altLang="ja-JP" sz="1200" dirty="0" smtClean="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2502265" y="3443133"/>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smtClean="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34" name="大かっこ 33"/>
            <p:cNvSpPr/>
            <p:nvPr/>
          </p:nvSpPr>
          <p:spPr>
            <a:xfrm>
              <a:off x="4140733" y="3445214"/>
              <a:ext cx="873439" cy="7137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女性のステップアップ支援事業の実施</a:t>
              </a:r>
              <a:endParaRPr lang="en-US" altLang="ja-JP" sz="1200" dirty="0" smtClean="0">
                <a:latin typeface="Meiryo UI" panose="020B0604030504040204" pitchFamily="50" charset="-128"/>
                <a:ea typeface="Meiryo UI" panose="020B0604030504040204" pitchFamily="50" charset="-128"/>
              </a:endParaRPr>
            </a:p>
          </p:txBody>
        </p:sp>
        <p:cxnSp>
          <p:nvCxnSpPr>
            <p:cNvPr id="35" name="直線矢印コネクタ 34"/>
            <p:cNvCxnSpPr/>
            <p:nvPr/>
          </p:nvCxnSpPr>
          <p:spPr>
            <a:xfrm>
              <a:off x="2206243" y="1311603"/>
              <a:ext cx="6660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36" name="大かっこ 35"/>
            <p:cNvSpPr/>
            <p:nvPr/>
          </p:nvSpPr>
          <p:spPr>
            <a:xfrm>
              <a:off x="2263528" y="1402369"/>
              <a:ext cx="841436" cy="859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男女いきいき・元気宣言事業者</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登録制度</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en-US" altLang="ja-JP" sz="1100" dirty="0">
                  <a:solidFill>
                    <a:schemeClr val="tx1"/>
                  </a:solidFill>
                  <a:latin typeface="Meiryo UI" panose="020B0604030504040204" pitchFamily="50" charset="-128"/>
                  <a:ea typeface="Meiryo UI" panose="020B0604030504040204" pitchFamily="50" charset="-128"/>
                </a:rPr>
                <a:t>(2003</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a:t>
              </a:r>
            </a:p>
          </p:txBody>
        </p:sp>
        <p:sp>
          <p:nvSpPr>
            <p:cNvPr id="37" name="フローチャート: 結合子 58"/>
            <p:cNvSpPr>
              <a:spLocks noChangeAspect="1"/>
            </p:cNvSpPr>
            <p:nvPr/>
          </p:nvSpPr>
          <p:spPr>
            <a:xfrm>
              <a:off x="2623694" y="125760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38" name="大かっこ 37"/>
            <p:cNvSpPr/>
            <p:nvPr/>
          </p:nvSpPr>
          <p:spPr>
            <a:xfrm>
              <a:off x="7988793" y="1412680"/>
              <a:ext cx="841436" cy="9646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男女いきいきプラス事業者</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認証・男女いきいき表彰制度</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9" name="フローチャート: 結合子 58"/>
            <p:cNvSpPr>
              <a:spLocks noChangeAspect="1"/>
            </p:cNvSpPr>
            <p:nvPr/>
          </p:nvSpPr>
          <p:spPr>
            <a:xfrm>
              <a:off x="8375463" y="125503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grpSp>
      <p:grpSp>
        <p:nvGrpSpPr>
          <p:cNvPr id="7" name="グループ化 6"/>
          <p:cNvGrpSpPr/>
          <p:nvPr/>
        </p:nvGrpSpPr>
        <p:grpSpPr>
          <a:xfrm>
            <a:off x="2212879" y="1204369"/>
            <a:ext cx="6660000" cy="2282508"/>
            <a:chOff x="2212879" y="4384758"/>
            <a:chExt cx="6660000" cy="2282508"/>
          </a:xfrm>
        </p:grpSpPr>
        <p:sp>
          <p:nvSpPr>
            <p:cNvPr id="106" name="大かっこ 105"/>
            <p:cNvSpPr/>
            <p:nvPr/>
          </p:nvSpPr>
          <p:spPr>
            <a:xfrm>
              <a:off x="2237770" y="5831175"/>
              <a:ext cx="841436" cy="836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しごと情報</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ひろばマザーズ開設</a:t>
              </a:r>
              <a:endParaRPr lang="en-US" altLang="ja-JP" sz="1200" dirty="0" smtClean="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cxnSp>
          <p:nvCxnSpPr>
            <p:cNvPr id="72" name="直線矢印コネクタ 71"/>
            <p:cNvCxnSpPr/>
            <p:nvPr/>
          </p:nvCxnSpPr>
          <p:spPr>
            <a:xfrm>
              <a:off x="2677694" y="5725951"/>
              <a:ext cx="6192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141" name="直線コネクタ 140"/>
            <p:cNvCxnSpPr/>
            <p:nvPr/>
          </p:nvCxnSpPr>
          <p:spPr>
            <a:xfrm>
              <a:off x="2212913" y="5725951"/>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6" name="フローチャート: 結合子 58"/>
            <p:cNvSpPr>
              <a:spLocks noChangeAspect="1"/>
            </p:cNvSpPr>
            <p:nvPr/>
          </p:nvSpPr>
          <p:spPr>
            <a:xfrm>
              <a:off x="2576246" y="567195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7" name="フローチャート: 結合子 58"/>
            <p:cNvSpPr>
              <a:spLocks noChangeAspect="1"/>
            </p:cNvSpPr>
            <p:nvPr/>
          </p:nvSpPr>
          <p:spPr>
            <a:xfrm>
              <a:off x="6333218" y="56639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8" name="大かっこ 147"/>
            <p:cNvSpPr/>
            <p:nvPr/>
          </p:nvSpPr>
          <p:spPr>
            <a:xfrm>
              <a:off x="5937885" y="5830380"/>
              <a:ext cx="841436" cy="83688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若者・女性の就労等トータルサポート事業</a:t>
              </a:r>
              <a:endParaRPr lang="en-US" altLang="ja-JP" sz="1200" dirty="0" smtClean="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2212879" y="4387279"/>
              <a:ext cx="6660000" cy="1181932"/>
              <a:chOff x="2212879" y="3550153"/>
              <a:chExt cx="6660000" cy="1181932"/>
            </a:xfrm>
          </p:grpSpPr>
          <p:cxnSp>
            <p:nvCxnSpPr>
              <p:cNvPr id="40" name="直線矢印コネクタ 39"/>
              <p:cNvCxnSpPr/>
              <p:nvPr/>
            </p:nvCxnSpPr>
            <p:spPr>
              <a:xfrm>
                <a:off x="2212879" y="3603141"/>
                <a:ext cx="6660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2" name="フローチャート: 結合子 58"/>
              <p:cNvSpPr>
                <a:spLocks noChangeAspect="1"/>
              </p:cNvSpPr>
              <p:nvPr/>
            </p:nvSpPr>
            <p:spPr>
              <a:xfrm>
                <a:off x="3544822" y="355321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43" name="大かっこ 42"/>
              <p:cNvSpPr/>
              <p:nvPr/>
            </p:nvSpPr>
            <p:spPr>
              <a:xfrm>
                <a:off x="3162741" y="3706787"/>
                <a:ext cx="841436" cy="7284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200" dirty="0">
                    <a:solidFill>
                      <a:schemeClr val="tx1"/>
                    </a:solidFill>
                    <a:latin typeface="Meiryo UI" panose="020B0604030504040204" pitchFamily="50" charset="-128"/>
                    <a:ea typeface="Meiryo UI" panose="020B0604030504040204" pitchFamily="50" charset="-128"/>
                  </a:rPr>
                  <a:t>OSAKA</a:t>
                </a:r>
              </a:p>
              <a:p>
                <a:pPr algn="ctr"/>
                <a:r>
                  <a:rPr lang="ja-JP" altLang="en-US" sz="1200" dirty="0">
                    <a:solidFill>
                      <a:schemeClr val="tx1"/>
                    </a:solidFill>
                    <a:latin typeface="Meiryo UI" panose="020B0604030504040204" pitchFamily="50" charset="-128"/>
                    <a:ea typeface="Meiryo UI" panose="020B0604030504040204" pitchFamily="50" charset="-128"/>
                  </a:rPr>
                  <a:t>しごとﾌｨｰﾙﾄﾞ開設</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4" name="フローチャート: 結合子 58"/>
              <p:cNvSpPr>
                <a:spLocks noChangeAspect="1"/>
              </p:cNvSpPr>
              <p:nvPr/>
            </p:nvSpPr>
            <p:spPr>
              <a:xfrm>
                <a:off x="4554817" y="355015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45" name="大かっこ 44"/>
              <p:cNvSpPr/>
              <p:nvPr/>
            </p:nvSpPr>
            <p:spPr>
              <a:xfrm>
                <a:off x="4172736" y="3690848"/>
                <a:ext cx="841436" cy="104123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en-US" altLang="ja-JP" sz="1000" dirty="0">
                    <a:solidFill>
                      <a:schemeClr val="tx1"/>
                    </a:solidFill>
                    <a:latin typeface="Meiryo UI" panose="020B0604030504040204" pitchFamily="50" charset="-128"/>
                    <a:ea typeface="Meiryo UI" panose="020B0604030504040204" pitchFamily="50" charset="-128"/>
                  </a:rPr>
                  <a:t>OSAKA</a:t>
                </a:r>
                <a:r>
                  <a:rPr lang="ja-JP" altLang="en-US" sz="1000" dirty="0">
                    <a:solidFill>
                      <a:schemeClr val="tx1"/>
                    </a:solidFill>
                    <a:latin typeface="Meiryo UI" panose="020B0604030504040204" pitchFamily="50" charset="-128"/>
                    <a:ea typeface="Meiryo UI" panose="020B0604030504040204" pitchFamily="50" charset="-128"/>
                  </a:rPr>
                  <a:t>しごとフィールドに働くママ応援</a:t>
                </a:r>
                <a:r>
                  <a:rPr lang="ja-JP" altLang="en-US" sz="1000" dirty="0" smtClean="0">
                    <a:solidFill>
                      <a:schemeClr val="tx1"/>
                    </a:solidFill>
                    <a:latin typeface="Meiryo UI" panose="020B0604030504040204" pitchFamily="50" charset="-128"/>
                    <a:ea typeface="Meiryo UI" panose="020B0604030504040204" pitchFamily="50" charset="-128"/>
                  </a:rPr>
                  <a:t>ｺｰﾅｰ</a:t>
                </a:r>
                <a:r>
                  <a:rPr lang="ja-JP" altLang="en-US" sz="1000" dirty="0">
                    <a:solidFill>
                      <a:schemeClr val="tx1"/>
                    </a:solidFill>
                    <a:latin typeface="Meiryo UI" panose="020B0604030504040204" pitchFamily="50" charset="-128"/>
                    <a:ea typeface="Meiryo UI" panose="020B0604030504040204" pitchFamily="50" charset="-128"/>
                  </a:rPr>
                  <a:t>新設</a:t>
                </a:r>
                <a:r>
                  <a:rPr lang="ja-JP" altLang="en-US" sz="1000" dirty="0" smtClean="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求職者向け一時保育サービス開始</a:t>
                </a:r>
                <a:endParaRPr lang="en-US" altLang="ja-JP" sz="1000" dirty="0">
                  <a:solidFill>
                    <a:schemeClr val="tx1"/>
                  </a:solidFill>
                  <a:latin typeface="Meiryo UI" panose="020B0604030504040204" pitchFamily="50" charset="-128"/>
                  <a:ea typeface="Meiryo UI" panose="020B0604030504040204" pitchFamily="50" charset="-128"/>
                </a:endParaRPr>
              </a:p>
            </p:txBody>
          </p:sp>
        </p:grpSp>
        <p:sp>
          <p:nvSpPr>
            <p:cNvPr id="46" name="大かっこ 45"/>
            <p:cNvSpPr/>
            <p:nvPr/>
          </p:nvSpPr>
          <p:spPr>
            <a:xfrm>
              <a:off x="2257625" y="4565060"/>
              <a:ext cx="841436" cy="7284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rPr>
                <a:t>OSAKA</a:t>
              </a:r>
            </a:p>
            <a:p>
              <a:pPr algn="ctr"/>
              <a:r>
                <a:rPr lang="ja-JP" altLang="en-US" sz="1200" dirty="0" smtClean="0">
                  <a:solidFill>
                    <a:schemeClr val="tx1"/>
                  </a:solidFill>
                  <a:latin typeface="Meiryo UI" panose="020B0604030504040204" pitchFamily="50" charset="-128"/>
                  <a:ea typeface="Meiryo UI" panose="020B0604030504040204" pitchFamily="50" charset="-128"/>
                </a:rPr>
                <a:t>しごと館 </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47" name="フローチャート: 結合子 58"/>
            <p:cNvSpPr>
              <a:spLocks noChangeAspect="1"/>
            </p:cNvSpPr>
            <p:nvPr/>
          </p:nvSpPr>
          <p:spPr>
            <a:xfrm>
              <a:off x="2618176" y="438626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大かっこ 47"/>
            <p:cNvSpPr/>
            <p:nvPr/>
          </p:nvSpPr>
          <p:spPr>
            <a:xfrm>
              <a:off x="6891130" y="4530021"/>
              <a:ext cx="1003619" cy="10391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en-US" altLang="ja-JP" sz="1100" dirty="0" smtClean="0">
                  <a:solidFill>
                    <a:schemeClr val="tx1"/>
                  </a:solidFill>
                  <a:latin typeface="Meiryo UI" panose="020B0604030504040204" pitchFamily="50" charset="-128"/>
                  <a:ea typeface="Meiryo UI" panose="020B0604030504040204" pitchFamily="50" charset="-128"/>
                </a:rPr>
                <a:t>OSAKA</a:t>
              </a:r>
              <a:r>
                <a:rPr lang="ja-JP" altLang="en-US" sz="1100" dirty="0" smtClean="0">
                  <a:solidFill>
                    <a:schemeClr val="tx1"/>
                  </a:solidFill>
                  <a:latin typeface="Meiryo UI" panose="020B0604030504040204" pitchFamily="50" charset="-128"/>
                  <a:ea typeface="Meiryo UI" panose="020B0604030504040204" pitchFamily="50" charset="-128"/>
                </a:rPr>
                <a:t>しごとフィールドリニューアル。</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就職決定後の月極保育も実施</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49" name="フローチャート: 結合子 58"/>
            <p:cNvSpPr>
              <a:spLocks noChangeAspect="1"/>
            </p:cNvSpPr>
            <p:nvPr/>
          </p:nvSpPr>
          <p:spPr>
            <a:xfrm>
              <a:off x="7306138" y="438475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50" name="大かっこ 49"/>
          <p:cNvSpPr/>
          <p:nvPr/>
        </p:nvSpPr>
        <p:spPr>
          <a:xfrm>
            <a:off x="6871648" y="5217218"/>
            <a:ext cx="1044000" cy="51325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チャレンジ企業認証の実施</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51" name="フローチャート: 結合子 58"/>
          <p:cNvSpPr>
            <a:spLocks noChangeAspect="1"/>
          </p:cNvSpPr>
          <p:nvPr/>
        </p:nvSpPr>
        <p:spPr>
          <a:xfrm>
            <a:off x="7317698" y="506371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62</a:t>
            </a:fld>
            <a:endParaRPr lang="ja-JP" altLang="en-US"/>
          </a:p>
        </p:txBody>
      </p:sp>
    </p:spTree>
    <p:extLst>
      <p:ext uri="{BB962C8B-B14F-4D97-AF65-F5344CB8AC3E}">
        <p14:creationId xmlns:p14="http://schemas.microsoft.com/office/powerpoint/2010/main" val="32976936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94022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．主な改革取組み経過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9" name="表 28"/>
          <p:cNvGraphicFramePr>
            <a:graphicFrameLocks noGrp="1"/>
          </p:cNvGraphicFramePr>
          <p:nvPr>
            <p:extLst/>
          </p:nvPr>
        </p:nvGraphicFramePr>
        <p:xfrm>
          <a:off x="157691" y="605307"/>
          <a:ext cx="8753406" cy="6173525"/>
        </p:xfrm>
        <a:graphic>
          <a:graphicData uri="http://schemas.openxmlformats.org/drawingml/2006/table">
            <a:tbl>
              <a:tblPr>
                <a:tableStyleId>{E8B1032C-EA38-4F05-BA0D-38AFFFC7BED3}</a:tableStyleId>
              </a:tblPr>
              <a:tblGrid>
                <a:gridCol w="1266209">
                  <a:extLst>
                    <a:ext uri="{9D8B030D-6E8A-4147-A177-3AD203B41FA5}">
                      <a16:colId xmlns="" xmlns:a16="http://schemas.microsoft.com/office/drawing/2014/main" val="20000"/>
                    </a:ext>
                  </a:extLst>
                </a:gridCol>
                <a:gridCol w="796413">
                  <a:extLst>
                    <a:ext uri="{9D8B030D-6E8A-4147-A177-3AD203B41FA5}">
                      <a16:colId xmlns="" xmlns:a16="http://schemas.microsoft.com/office/drawing/2014/main" val="20001"/>
                    </a:ext>
                  </a:extLst>
                </a:gridCol>
                <a:gridCol w="952425">
                  <a:extLst>
                    <a:ext uri="{9D8B030D-6E8A-4147-A177-3AD203B41FA5}">
                      <a16:colId xmlns="" xmlns:a16="http://schemas.microsoft.com/office/drawing/2014/main" val="20002"/>
                    </a:ext>
                  </a:extLst>
                </a:gridCol>
                <a:gridCol w="983518">
                  <a:extLst>
                    <a:ext uri="{9D8B030D-6E8A-4147-A177-3AD203B41FA5}">
                      <a16:colId xmlns="" xmlns:a16="http://schemas.microsoft.com/office/drawing/2014/main" val="20003"/>
                    </a:ext>
                  </a:extLst>
                </a:gridCol>
                <a:gridCol w="983518">
                  <a:extLst>
                    <a:ext uri="{9D8B030D-6E8A-4147-A177-3AD203B41FA5}">
                      <a16:colId xmlns="" xmlns:a16="http://schemas.microsoft.com/office/drawing/2014/main" val="20004"/>
                    </a:ext>
                  </a:extLst>
                </a:gridCol>
                <a:gridCol w="983518">
                  <a:extLst>
                    <a:ext uri="{9D8B030D-6E8A-4147-A177-3AD203B41FA5}">
                      <a16:colId xmlns="" xmlns:a16="http://schemas.microsoft.com/office/drawing/2014/main" val="20005"/>
                    </a:ext>
                  </a:extLst>
                </a:gridCol>
                <a:gridCol w="951272">
                  <a:extLst>
                    <a:ext uri="{9D8B030D-6E8A-4147-A177-3AD203B41FA5}">
                      <a16:colId xmlns="" xmlns:a16="http://schemas.microsoft.com/office/drawing/2014/main" val="20006"/>
                    </a:ext>
                  </a:extLst>
                </a:gridCol>
                <a:gridCol w="935149">
                  <a:extLst>
                    <a:ext uri="{9D8B030D-6E8A-4147-A177-3AD203B41FA5}">
                      <a16:colId xmlns="" xmlns:a16="http://schemas.microsoft.com/office/drawing/2014/main" val="20007"/>
                    </a:ext>
                  </a:extLst>
                </a:gridCol>
                <a:gridCol w="901384">
                  <a:extLst>
                    <a:ext uri="{9D8B030D-6E8A-4147-A177-3AD203B41FA5}">
                      <a16:colId xmlns="" xmlns:a16="http://schemas.microsoft.com/office/drawing/2014/main" val="20008"/>
                    </a:ext>
                  </a:extLst>
                </a:gridCol>
              </a:tblGrid>
              <a:tr h="450760">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solidFill>
                            <a:schemeClr val="bg1"/>
                          </a:solidFill>
                          <a:effectLst/>
                        </a:rPr>
                        <a:t>～</a:t>
                      </a:r>
                      <a:r>
                        <a:rPr lang="en-US" altLang="ja-JP" sz="1400" u="none" strike="noStrike" dirty="0" smtClean="0">
                          <a:solidFill>
                            <a:schemeClr val="bg1"/>
                          </a:solidFill>
                          <a:effectLst/>
                        </a:rPr>
                        <a:t>2012</a:t>
                      </a: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2014</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smtClean="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 xmlns:a16="http://schemas.microsoft.com/office/drawing/2014/main" val="10000"/>
                  </a:ext>
                </a:extLst>
              </a:tr>
              <a:tr h="2278784">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（３）</a:t>
                      </a:r>
                      <a:endPar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女性の活躍促進に向けた</a:t>
                      </a:r>
                      <a:endPar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意識改革の推進</a:t>
                      </a:r>
                      <a:endPar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400" b="1" i="0" u="none" strike="noStrike" dirty="0" smtClean="0">
                        <a:solidFill>
                          <a:srgbClr val="FF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981427">
                <a:tc vMerge="1">
                  <a:txBody>
                    <a:bodyPr/>
                    <a:lstStyle/>
                    <a:p>
                      <a:pPr algn="ctr" fontAlgn="ctr"/>
                      <a:endPar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r h="146255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rPr>
                        <a:t>（４）</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rPr>
                        <a:t>地域で活躍する女性の支援</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3"/>
                  </a:ext>
                </a:extLst>
              </a:tr>
            </a:tbl>
          </a:graphicData>
        </a:graphic>
      </p:graphicFrame>
      <p:cxnSp>
        <p:nvCxnSpPr>
          <p:cNvPr id="31" name="直線矢印コネクタ 30"/>
          <p:cNvCxnSpPr/>
          <p:nvPr/>
        </p:nvCxnSpPr>
        <p:spPr>
          <a:xfrm flipV="1">
            <a:off x="5120937" y="3527523"/>
            <a:ext cx="3780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32" name="フローチャート: 結合子 58"/>
          <p:cNvSpPr>
            <a:spLocks noChangeAspect="1"/>
          </p:cNvSpPr>
          <p:nvPr/>
        </p:nvSpPr>
        <p:spPr>
          <a:xfrm>
            <a:off x="5547551" y="346576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4" name="フローチャート: 結合子 58"/>
          <p:cNvSpPr>
            <a:spLocks noChangeAspect="1"/>
          </p:cNvSpPr>
          <p:nvPr/>
        </p:nvSpPr>
        <p:spPr>
          <a:xfrm>
            <a:off x="7505021" y="34638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221661" y="3527523"/>
            <a:ext cx="2808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7" name="大かっこ 36"/>
          <p:cNvSpPr/>
          <p:nvPr/>
        </p:nvSpPr>
        <p:spPr>
          <a:xfrm>
            <a:off x="7128859" y="3593889"/>
            <a:ext cx="832762" cy="9617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200" dirty="0" smtClean="0">
                <a:latin typeface="Meiryo UI" panose="020B0604030504040204" pitchFamily="50" charset="-128"/>
                <a:ea typeface="Meiryo UI" panose="020B0604030504040204" pitchFamily="50" charset="-128"/>
              </a:rPr>
              <a:t>大阪市</a:t>
            </a:r>
            <a:endParaRPr lang="en-US" altLang="ja-JP" sz="1200" dirty="0" smtClean="0">
              <a:latin typeface="Meiryo UI" panose="020B0604030504040204" pitchFamily="50" charset="-128"/>
              <a:ea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rPr>
              <a:t>女性</a:t>
            </a:r>
            <a:r>
              <a:rPr lang="ja-JP" altLang="ja-JP" sz="1200" dirty="0">
                <a:latin typeface="Meiryo UI" panose="020B0604030504040204" pitchFamily="50" charset="-128"/>
                <a:ea typeface="Meiryo UI" panose="020B0604030504040204" pitchFamily="50" charset="-128"/>
              </a:rPr>
              <a:t>活躍施策</a:t>
            </a:r>
            <a:r>
              <a:rPr lang="ja-JP" altLang="ja-JP" sz="1200" dirty="0" smtClean="0">
                <a:latin typeface="Meiryo UI" panose="020B0604030504040204" pitchFamily="50" charset="-128"/>
                <a:ea typeface="Meiryo UI" panose="020B0604030504040204" pitchFamily="50" charset="-128"/>
              </a:rPr>
              <a:t>検討</a:t>
            </a:r>
            <a:endParaRPr lang="en-US" altLang="ja-JP" sz="1200" dirty="0" smtClean="0">
              <a:latin typeface="Meiryo UI" panose="020B0604030504040204" pitchFamily="50" charset="-128"/>
              <a:ea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rPr>
              <a:t>プロジェクトチーム設置</a:t>
            </a:r>
            <a:endParaRPr lang="ja-JP" altLang="en-US" sz="1200" dirty="0">
              <a:latin typeface="Meiryo UI" panose="020B0604030504040204" pitchFamily="50" charset="-128"/>
              <a:ea typeface="Meiryo UI" panose="020B0604030504040204" pitchFamily="50" charset="-128"/>
            </a:endParaRPr>
          </a:p>
        </p:txBody>
      </p:sp>
      <p:sp>
        <p:nvSpPr>
          <p:cNvPr id="38" name="角丸四角形 37"/>
          <p:cNvSpPr/>
          <p:nvPr/>
        </p:nvSpPr>
        <p:spPr>
          <a:xfrm>
            <a:off x="1526376" y="3991902"/>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sp>
        <p:nvSpPr>
          <p:cNvPr id="39" name="大かっこ 38"/>
          <p:cNvSpPr/>
          <p:nvPr/>
        </p:nvSpPr>
        <p:spPr>
          <a:xfrm>
            <a:off x="7128859" y="4724863"/>
            <a:ext cx="832762" cy="39491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市長への</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施策提言</a:t>
            </a:r>
            <a:endParaRPr lang="ja-JP" altLang="en-US" sz="1200" dirty="0">
              <a:latin typeface="Meiryo UI" panose="020B0604030504040204" pitchFamily="50" charset="-128"/>
              <a:ea typeface="Meiryo UI" panose="020B0604030504040204" pitchFamily="50" charset="-128"/>
            </a:endParaRPr>
          </a:p>
        </p:txBody>
      </p:sp>
      <p:sp>
        <p:nvSpPr>
          <p:cNvPr id="40" name="フローチャート: 組合せ 15"/>
          <p:cNvSpPr/>
          <p:nvPr/>
        </p:nvSpPr>
        <p:spPr>
          <a:xfrm>
            <a:off x="7276564" y="4588836"/>
            <a:ext cx="592428" cy="91260"/>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1" name="曲折矢印 10"/>
          <p:cNvSpPr/>
          <p:nvPr/>
        </p:nvSpPr>
        <p:spPr>
          <a:xfrm rot="16200000" flipV="1">
            <a:off x="8071200" y="4524482"/>
            <a:ext cx="428896" cy="557603"/>
          </a:xfrm>
          <a:prstGeom prst="ben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フローチャート: 結合子 58"/>
          <p:cNvSpPr>
            <a:spLocks noChangeAspect="1"/>
          </p:cNvSpPr>
          <p:nvPr/>
        </p:nvSpPr>
        <p:spPr>
          <a:xfrm>
            <a:off x="8414790" y="344882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3" name="大かっこ 42"/>
          <p:cNvSpPr/>
          <p:nvPr/>
        </p:nvSpPr>
        <p:spPr>
          <a:xfrm>
            <a:off x="8045484" y="3591780"/>
            <a:ext cx="832762" cy="9617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200" dirty="0" smtClean="0">
                <a:solidFill>
                  <a:schemeClr val="tx1"/>
                </a:solidFill>
                <a:latin typeface="Meiryo UI" panose="020B0604030504040204" pitchFamily="50" charset="-128"/>
                <a:ea typeface="Meiryo UI" panose="020B0604030504040204" pitchFamily="50" charset="-128"/>
              </a:rPr>
              <a:t>市長</a:t>
            </a:r>
            <a:r>
              <a:rPr lang="ja-JP" altLang="en-US" sz="1200" dirty="0">
                <a:solidFill>
                  <a:schemeClr val="tx1"/>
                </a:solidFill>
                <a:latin typeface="Meiryo UI" panose="020B0604030504040204" pitchFamily="50" charset="-128"/>
                <a:ea typeface="Meiryo UI" panose="020B0604030504040204" pitchFamily="50" charset="-128"/>
              </a:rPr>
              <a:t>と企業トップ</a:t>
            </a:r>
            <a:r>
              <a:rPr lang="ja-JP" altLang="en-US" sz="1200" dirty="0" smtClean="0">
                <a:solidFill>
                  <a:schemeClr val="tx1"/>
                </a:solidFill>
                <a:latin typeface="Meiryo UI" panose="020B0604030504040204" pitchFamily="50" charset="-128"/>
                <a:ea typeface="Meiryo UI" panose="020B0604030504040204" pitchFamily="50" charset="-128"/>
              </a:rPr>
              <a:t>による宣言リレー等の実施</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6" name="大かっこ 45"/>
          <p:cNvSpPr/>
          <p:nvPr/>
        </p:nvSpPr>
        <p:spPr>
          <a:xfrm>
            <a:off x="5174782" y="3592201"/>
            <a:ext cx="905632" cy="7284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男性への意識啓発事業の実施</a:t>
            </a:r>
            <a:endParaRPr lang="en-US" altLang="ja-JP" sz="1200" dirty="0" smtClean="0">
              <a:latin typeface="Meiryo UI" panose="020B0604030504040204" pitchFamily="50" charset="-128"/>
              <a:ea typeface="Meiryo UI" panose="020B0604030504040204" pitchFamily="50" charset="-128"/>
            </a:endParaRPr>
          </a:p>
        </p:txBody>
      </p:sp>
      <p:sp>
        <p:nvSpPr>
          <p:cNvPr id="59" name="大かっこ 58"/>
          <p:cNvSpPr/>
          <p:nvPr/>
        </p:nvSpPr>
        <p:spPr>
          <a:xfrm>
            <a:off x="6195464" y="1371699"/>
            <a:ext cx="832762" cy="107483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女性活躍推進月間キックオフイベント、シンポジウムの開催</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60" name="大かっこ 59"/>
          <p:cNvSpPr/>
          <p:nvPr/>
        </p:nvSpPr>
        <p:spPr>
          <a:xfrm>
            <a:off x="7098518" y="1347656"/>
            <a:ext cx="908327" cy="194700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rPr>
              <a:t>OSAKA</a:t>
            </a:r>
            <a:r>
              <a:rPr lang="ja-JP" altLang="en-US" sz="1200" dirty="0" smtClean="0">
                <a:solidFill>
                  <a:schemeClr val="tx1"/>
                </a:solidFill>
                <a:latin typeface="Meiryo UI" panose="020B0604030504040204" pitchFamily="50" charset="-128"/>
                <a:ea typeface="Meiryo UI" panose="020B0604030504040204" pitchFamily="50" charset="-128"/>
              </a:rPr>
              <a:t>女性活躍推進ドーン</a:t>
            </a:r>
            <a:r>
              <a:rPr lang="en-US" altLang="ja-JP" sz="1200" dirty="0" smtClean="0">
                <a:solidFill>
                  <a:schemeClr val="tx1"/>
                </a:solidFill>
                <a:latin typeface="Meiryo UI" panose="020B0604030504040204" pitchFamily="50" charset="-128"/>
                <a:ea typeface="Meiryo UI" panose="020B0604030504040204" pitchFamily="50" charset="-128"/>
              </a:rPr>
              <a:t>de</a:t>
            </a:r>
            <a:r>
              <a:rPr lang="ja-JP" altLang="en-US" sz="1200" dirty="0" smtClean="0">
                <a:solidFill>
                  <a:schemeClr val="tx1"/>
                </a:solidFill>
                <a:latin typeface="Meiryo UI" panose="020B0604030504040204" pitchFamily="50" charset="-128"/>
                <a:ea typeface="Meiryo UI" panose="020B0604030504040204" pitchFamily="50" charset="-128"/>
              </a:rPr>
              <a:t>キラリフェスティバル、</a:t>
            </a:r>
            <a:r>
              <a:rPr lang="ja-JP" altLang="ja-JP" sz="1200" dirty="0">
                <a:solidFill>
                  <a:schemeClr val="tx1"/>
                </a:solidFill>
                <a:latin typeface="Meiryo UI" panose="020B0604030504040204" pitchFamily="50" charset="-128"/>
                <a:ea typeface="Meiryo UI" panose="020B0604030504040204" pitchFamily="50" charset="-128"/>
              </a:rPr>
              <a:t>女性活躍推進リーダー養成講座</a:t>
            </a:r>
            <a:r>
              <a:rPr lang="ja-JP" altLang="ja-JP"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OSAKA</a:t>
            </a:r>
            <a:r>
              <a:rPr lang="ja-JP" altLang="ja-JP" sz="1200" dirty="0" smtClean="0">
                <a:solidFill>
                  <a:schemeClr val="tx1"/>
                </a:solidFill>
                <a:latin typeface="Meiryo UI" panose="020B0604030504040204" pitchFamily="50" charset="-128"/>
                <a:ea typeface="Meiryo UI" panose="020B0604030504040204" pitchFamily="50" charset="-128"/>
              </a:rPr>
              <a:t>輝</a:t>
            </a:r>
            <a:r>
              <a:rPr lang="ja-JP" altLang="ja-JP" sz="1200" dirty="0">
                <a:solidFill>
                  <a:schemeClr val="tx1"/>
                </a:solidFill>
                <a:latin typeface="Meiryo UI" panose="020B0604030504040204" pitchFamily="50" charset="-128"/>
                <a:ea typeface="Meiryo UI" panose="020B0604030504040204" pitchFamily="50" charset="-128"/>
              </a:rPr>
              <a:t>（キラリ）塾</a:t>
            </a:r>
            <a:r>
              <a:rPr lang="ja-JP"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等の</a:t>
            </a:r>
            <a:r>
              <a:rPr lang="ja-JP" altLang="en-US" sz="1200" dirty="0">
                <a:solidFill>
                  <a:schemeClr val="tx1"/>
                </a:solidFill>
                <a:latin typeface="Meiryo UI" panose="020B0604030504040204" pitchFamily="50" charset="-128"/>
                <a:ea typeface="Meiryo UI" panose="020B0604030504040204" pitchFamily="50" charset="-128"/>
              </a:rPr>
              <a:t>開催</a:t>
            </a:r>
            <a:endParaRPr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61" name="直線矢印コネクタ 60"/>
          <p:cNvCxnSpPr/>
          <p:nvPr/>
        </p:nvCxnSpPr>
        <p:spPr>
          <a:xfrm flipV="1">
            <a:off x="5162240" y="1278907"/>
            <a:ext cx="3708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3" name="フローチャート: 結合子 58"/>
          <p:cNvSpPr>
            <a:spLocks noChangeAspect="1"/>
          </p:cNvSpPr>
          <p:nvPr/>
        </p:nvSpPr>
        <p:spPr>
          <a:xfrm>
            <a:off x="7439489" y="121523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a:off x="2220524" y="1278907"/>
            <a:ext cx="2916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8" name="フローチャート: 結合子 58"/>
          <p:cNvSpPr>
            <a:spLocks noChangeAspect="1"/>
          </p:cNvSpPr>
          <p:nvPr/>
        </p:nvSpPr>
        <p:spPr>
          <a:xfrm>
            <a:off x="6516000" y="121568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0" name="角丸四角形 49"/>
          <p:cNvSpPr/>
          <p:nvPr/>
        </p:nvSpPr>
        <p:spPr>
          <a:xfrm>
            <a:off x="1526376" y="1944155"/>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大阪府</a:t>
            </a:r>
            <a:endParaRPr lang="ja-JP" altLang="en-US" sz="1108" dirty="0">
              <a:solidFill>
                <a:schemeClr val="tx1"/>
              </a:solidFill>
              <a:ea typeface="Meiryo UI" panose="020B0604030504040204" pitchFamily="50" charset="-128"/>
            </a:endParaRPr>
          </a:p>
        </p:txBody>
      </p:sp>
      <p:sp>
        <p:nvSpPr>
          <p:cNvPr id="44" name="角丸四角形 43"/>
          <p:cNvSpPr/>
          <p:nvPr/>
        </p:nvSpPr>
        <p:spPr>
          <a:xfrm>
            <a:off x="1473544" y="5556465"/>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sp>
        <p:nvSpPr>
          <p:cNvPr id="49" name="大かっこ 48"/>
          <p:cNvSpPr/>
          <p:nvPr/>
        </p:nvSpPr>
        <p:spPr>
          <a:xfrm>
            <a:off x="6184813" y="5621793"/>
            <a:ext cx="826049" cy="85852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女性チャレンジ応援拠点開設</a:t>
            </a:r>
            <a:endParaRPr lang="en-US" altLang="ja-JP" sz="1200" dirty="0" smtClean="0">
              <a:latin typeface="Meiryo UI" panose="020B0604030504040204" pitchFamily="50" charset="-128"/>
              <a:ea typeface="Meiryo UI" panose="020B0604030504040204" pitchFamily="50" charset="-128"/>
            </a:endParaRPr>
          </a:p>
          <a:p>
            <a:pPr algn="ct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a:t>
            </a:r>
          </a:p>
        </p:txBody>
      </p:sp>
      <p:cxnSp>
        <p:nvCxnSpPr>
          <p:cNvPr id="51" name="直線矢印コネクタ 50"/>
          <p:cNvCxnSpPr/>
          <p:nvPr/>
        </p:nvCxnSpPr>
        <p:spPr>
          <a:xfrm>
            <a:off x="4107697" y="5508498"/>
            <a:ext cx="4752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52" name="直線コネクタ 51"/>
          <p:cNvCxnSpPr/>
          <p:nvPr/>
        </p:nvCxnSpPr>
        <p:spPr>
          <a:xfrm>
            <a:off x="2228447" y="5516905"/>
            <a:ext cx="1908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3" name="フローチャート: 結合子 58"/>
          <p:cNvSpPr>
            <a:spLocks noChangeAspect="1"/>
          </p:cNvSpPr>
          <p:nvPr/>
        </p:nvSpPr>
        <p:spPr>
          <a:xfrm>
            <a:off x="6533682" y="54473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4" name="大かっこ 53"/>
          <p:cNvSpPr/>
          <p:nvPr/>
        </p:nvSpPr>
        <p:spPr>
          <a:xfrm>
            <a:off x="4224444" y="5621793"/>
            <a:ext cx="841436" cy="85852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a:latin typeface="Meiryo UI" panose="020B0604030504040204" pitchFamily="50" charset="-128"/>
                <a:ea typeface="Meiryo UI" panose="020B0604030504040204" pitchFamily="50" charset="-128"/>
              </a:rPr>
              <a:t>身近</a:t>
            </a:r>
            <a:r>
              <a:rPr lang="ja-JP" altLang="en-US" sz="1200" dirty="0" smtClean="0">
                <a:latin typeface="Meiryo UI" panose="020B0604030504040204" pitchFamily="50" charset="-128"/>
                <a:ea typeface="Meiryo UI" panose="020B0604030504040204" pitchFamily="50" charset="-128"/>
              </a:rPr>
              <a:t>な社会で輝く女性への支援</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事業の実施</a:t>
            </a:r>
            <a:endParaRPr lang="en-US" altLang="ja-JP" sz="1200" dirty="0" smtClean="0">
              <a:latin typeface="Meiryo UI" panose="020B0604030504040204" pitchFamily="50" charset="-128"/>
              <a:ea typeface="Meiryo UI" panose="020B0604030504040204" pitchFamily="50" charset="-128"/>
            </a:endParaRPr>
          </a:p>
        </p:txBody>
      </p:sp>
      <p:sp>
        <p:nvSpPr>
          <p:cNvPr id="55" name="フローチャート: 結合子 58"/>
          <p:cNvSpPr>
            <a:spLocks noChangeAspect="1"/>
          </p:cNvSpPr>
          <p:nvPr/>
        </p:nvSpPr>
        <p:spPr>
          <a:xfrm>
            <a:off x="4500957" y="542688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大かっこ 32"/>
          <p:cNvSpPr/>
          <p:nvPr/>
        </p:nvSpPr>
        <p:spPr>
          <a:xfrm>
            <a:off x="6139982" y="3592201"/>
            <a:ext cx="905632" cy="7284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ワーク・ライフ・バランス推進月間の設定</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36" name="フローチャート: 結合子 58"/>
          <p:cNvSpPr>
            <a:spLocks noChangeAspect="1"/>
          </p:cNvSpPr>
          <p:nvPr/>
        </p:nvSpPr>
        <p:spPr>
          <a:xfrm>
            <a:off x="6576251" y="347846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63</a:t>
            </a:fld>
            <a:endParaRPr lang="ja-JP" altLang="en-US"/>
          </a:p>
        </p:txBody>
      </p:sp>
    </p:spTree>
    <p:extLst>
      <p:ext uri="{BB962C8B-B14F-4D97-AF65-F5344CB8AC3E}">
        <p14:creationId xmlns:p14="http://schemas.microsoft.com/office/powerpoint/2010/main" val="27147287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大阪府</a:t>
            </a:r>
            <a:r>
              <a:rPr lang="ja-JP" altLang="en-US" sz="1750" b="1" dirty="0">
                <a:latin typeface="Meiryo UI" panose="020B0604030504040204" pitchFamily="50" charset="-128"/>
                <a:ea typeface="Meiryo UI" panose="020B0604030504040204" pitchFamily="50" charset="-128"/>
              </a:rPr>
              <a:t>・</a:t>
            </a:r>
            <a:r>
              <a:rPr lang="ja-JP" altLang="en-US" sz="1750" b="1" dirty="0" smtClean="0">
                <a:latin typeface="Meiryo UI" panose="020B0604030504040204" pitchFamily="50" charset="-128"/>
                <a:ea typeface="Meiryo UI" panose="020B0604030504040204" pitchFamily="50" charset="-128"/>
              </a:rPr>
              <a:t>大阪市における改革取組み</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nvPr>
        </p:nvGraphicFramePr>
        <p:xfrm>
          <a:off x="270457" y="1405802"/>
          <a:ext cx="8603088" cy="4444807"/>
        </p:xfrm>
        <a:graphic>
          <a:graphicData uri="http://schemas.openxmlformats.org/drawingml/2006/table">
            <a:tbl>
              <a:tblPr/>
              <a:tblGrid>
                <a:gridCol w="2240923">
                  <a:extLst>
                    <a:ext uri="{9D8B030D-6E8A-4147-A177-3AD203B41FA5}">
                      <a16:colId xmlns="" xmlns:a16="http://schemas.microsoft.com/office/drawing/2014/main" val="20000"/>
                    </a:ext>
                  </a:extLst>
                </a:gridCol>
                <a:gridCol w="1184857">
                  <a:extLst>
                    <a:ext uri="{9D8B030D-6E8A-4147-A177-3AD203B41FA5}">
                      <a16:colId xmlns="" xmlns:a16="http://schemas.microsoft.com/office/drawing/2014/main" val="20001"/>
                    </a:ext>
                  </a:extLst>
                </a:gridCol>
                <a:gridCol w="3451538">
                  <a:extLst>
                    <a:ext uri="{9D8B030D-6E8A-4147-A177-3AD203B41FA5}">
                      <a16:colId xmlns="" xmlns:a16="http://schemas.microsoft.com/office/drawing/2014/main" val="20002"/>
                    </a:ext>
                  </a:extLst>
                </a:gridCol>
                <a:gridCol w="1725770">
                  <a:extLst>
                    <a:ext uri="{9D8B030D-6E8A-4147-A177-3AD203B41FA5}">
                      <a16:colId xmlns="" xmlns:a16="http://schemas.microsoft.com/office/drawing/2014/main" val="20003"/>
                    </a:ext>
                  </a:extLst>
                </a:gridCol>
              </a:tblGrid>
              <a:tr h="456368">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項目</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府／市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rPr>
                        <a:t>主な改革</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取組み</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年度予算</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 xmlns:a16="http://schemas.microsoft.com/office/drawing/2014/main" val="10000"/>
                  </a:ext>
                </a:extLst>
              </a:tr>
              <a:tr h="466982">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（１）</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女性</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の就業支援</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大阪府</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OSAKA</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しごとフィールド</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245,835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千円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94340">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大阪市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若者</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・女性の就労等トータルサポート</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126,764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千円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83725">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（２）</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女性</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の登用、働きやすい</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職場づく</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err="1" smtClean="0">
                          <a:solidFill>
                            <a:srgbClr val="000000"/>
                          </a:solidFill>
                          <a:effectLst/>
                          <a:latin typeface="Meiryo UI" panose="020B0604030504040204" pitchFamily="50" charset="-128"/>
                          <a:ea typeface="Meiryo UI" panose="020B0604030504040204" pitchFamily="50" charset="-128"/>
                        </a:rPr>
                        <a:t>りに</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取り組む中小企業等への</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支援　</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表彰・認証</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男女いきいき」制度</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381</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千円</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8372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大阪市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女性活躍リーディングカンパニー」認証制度</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14,975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千円</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86085">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（３）</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女性</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の活躍促進に向けた</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意識</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改革</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の推進</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大阪府</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baseline="0" dirty="0" smtClean="0">
                          <a:solidFill>
                            <a:schemeClr val="tx1"/>
                          </a:solidFill>
                          <a:effectLst/>
                          <a:latin typeface="Meiryo UI" panose="020B0604030504040204" pitchFamily="50" charset="-128"/>
                          <a:ea typeface="Meiryo UI" panose="020B0604030504040204" pitchFamily="50" charset="-128"/>
                        </a:rPr>
                        <a:t>OSAKA</a:t>
                      </a:r>
                      <a:r>
                        <a:rPr lang="ja-JP" altLang="en-US" sz="1200" b="0" i="0" u="none" strike="noStrike" baseline="0" dirty="0" smtClean="0">
                          <a:solidFill>
                            <a:schemeClr val="tx1"/>
                          </a:solidFill>
                          <a:effectLst/>
                          <a:latin typeface="Meiryo UI" panose="020B0604030504040204" pitchFamily="50" charset="-128"/>
                          <a:ea typeface="Meiryo UI" panose="020B0604030504040204" pitchFamily="50" charset="-128"/>
                        </a:rPr>
                        <a:t>女性活躍推進事業</a:t>
                      </a:r>
                      <a:endParaRPr lang="en-US" altLang="ja-JP" sz="1200" b="0" i="0" u="none" strike="noStrike" baseline="0" dirty="0" smtClean="0">
                        <a:solidFill>
                          <a:schemeClr val="tx1"/>
                        </a:solidFill>
                        <a:effectLst/>
                        <a:latin typeface="Meiryo UI" panose="020B0604030504040204" pitchFamily="50" charset="-128"/>
                        <a:ea typeface="Meiryo UI" panose="020B0604030504040204" pitchFamily="50" charset="-128"/>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1200" b="0" i="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5,370</a:t>
                      </a:r>
                      <a:r>
                        <a:rPr kumimoji="1" lang="ja-JP" altLang="en-US" sz="1200" b="0" i="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千円</a:t>
                      </a:r>
                      <a:endParaRPr kumimoji="1" lang="ja-JP" altLang="en-US" sz="1200" b="0" i="0" u="none" strike="noStrike" kern="1200" baseline="0" dirty="0">
                        <a:solidFill>
                          <a:schemeClr val="tx1"/>
                        </a:solidFill>
                        <a:effectLst/>
                        <a:latin typeface="Meiryo UI" panose="020B0604030504040204" pitchFamily="50" charset="-128"/>
                        <a:ea typeface="Meiryo UI" panose="020B0604030504040204" pitchFamily="50" charset="-128"/>
                        <a:cs typeface="+mn-cs"/>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47405">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大阪市女性活躍施策検討プロジェクトチーム」</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施策</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提言</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を踏まえた取組み</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10,895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千円</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26177">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（４）</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地域</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で活躍する女性の支援</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女性</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チャレンジ応援拠点</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5,829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千円</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2" name="正方形/長方形 11"/>
          <p:cNvSpPr/>
          <p:nvPr/>
        </p:nvSpPr>
        <p:spPr>
          <a:xfrm>
            <a:off x="317886" y="859841"/>
            <a:ext cx="4188797" cy="523220"/>
          </a:xfrm>
          <a:prstGeom prst="rect">
            <a:avLst/>
          </a:prstGeom>
        </p:spPr>
        <p:txBody>
          <a:bodyPr wrap="square">
            <a:spAutoFit/>
          </a:bodyPr>
          <a:lstStyle/>
          <a:p>
            <a:pPr marR="2360"/>
            <a:r>
              <a:rPr lang="ja-JP" altLang="en-US" sz="1400" dirty="0" smtClean="0">
                <a:solidFill>
                  <a:srgbClr val="000000"/>
                </a:solidFill>
                <a:latin typeface="Meiryo UI" panose="020B0604030504040204" pitchFamily="50" charset="-128"/>
                <a:ea typeface="Meiryo UI" panose="020B0604030504040204" pitchFamily="50" charset="-128"/>
              </a:rPr>
              <a:t>○大阪府　女性活躍促進関連予算</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en-US" altLang="ja-JP" sz="1400" dirty="0" smtClean="0">
                <a:solidFill>
                  <a:srgbClr val="000000"/>
                </a:solidFill>
                <a:latin typeface="Meiryo UI" panose="020B0604030504040204" pitchFamily="50" charset="-128"/>
                <a:ea typeface="Meiryo UI" panose="020B0604030504040204" pitchFamily="50" charset="-128"/>
              </a:rPr>
              <a:t>2018</a:t>
            </a:r>
            <a:r>
              <a:rPr lang="ja-JP" altLang="en-US" sz="1400" dirty="0" smtClean="0">
                <a:solidFill>
                  <a:srgbClr val="000000"/>
                </a:solidFill>
                <a:latin typeface="Meiryo UI" panose="020B0604030504040204" pitchFamily="50" charset="-128"/>
                <a:ea typeface="Meiryo UI" panose="020B0604030504040204" pitchFamily="50" charset="-128"/>
              </a:rPr>
              <a:t>年度　：　</a:t>
            </a:r>
            <a:r>
              <a:rPr lang="en-US" altLang="ja-JP" sz="1400" dirty="0" smtClean="0">
                <a:solidFill>
                  <a:srgbClr val="000000"/>
                </a:solidFill>
                <a:latin typeface="Meiryo UI" panose="020B0604030504040204" pitchFamily="50" charset="-128"/>
                <a:ea typeface="Meiryo UI" panose="020B0604030504040204" pitchFamily="50" charset="-128"/>
              </a:rPr>
              <a:t>251,586</a:t>
            </a:r>
            <a:r>
              <a:rPr lang="ja-JP" altLang="en-US" sz="1400" dirty="0" smtClean="0">
                <a:solidFill>
                  <a:srgbClr val="000000"/>
                </a:solidFill>
                <a:latin typeface="Meiryo UI" panose="020B0604030504040204" pitchFamily="50" charset="-128"/>
                <a:ea typeface="Meiryo UI" panose="020B0604030504040204" pitchFamily="50" charset="-128"/>
              </a:rPr>
              <a:t>千円</a:t>
            </a:r>
            <a:endParaRPr lang="en-US" altLang="ja-JP" sz="1400" dirty="0" smtClean="0">
              <a:solidFill>
                <a:srgbClr val="000000"/>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835646" y="859841"/>
            <a:ext cx="4243962" cy="523220"/>
          </a:xfrm>
          <a:prstGeom prst="rect">
            <a:avLst/>
          </a:prstGeom>
        </p:spPr>
        <p:txBody>
          <a:bodyPr wrap="square">
            <a:spAutoFit/>
          </a:bodyPr>
          <a:lstStyle/>
          <a:p>
            <a:pPr marR="2360"/>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大阪市　　女性活躍促進関連</a:t>
            </a:r>
            <a:r>
              <a:rPr lang="ja-JP" altLang="en-US" sz="1400" dirty="0" smtClean="0">
                <a:solidFill>
                  <a:srgbClr val="000000"/>
                </a:solidFill>
                <a:latin typeface="Meiryo UI" panose="020B0604030504040204" pitchFamily="50" charset="-128"/>
                <a:ea typeface="Meiryo UI" panose="020B0604030504040204" pitchFamily="50" charset="-128"/>
              </a:rPr>
              <a:t>予算</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en-US" altLang="ja-JP" sz="1400" dirty="0" smtClean="0">
                <a:solidFill>
                  <a:srgbClr val="000000"/>
                </a:solidFill>
                <a:latin typeface="Meiryo UI" panose="020B0604030504040204" pitchFamily="50" charset="-128"/>
                <a:ea typeface="Meiryo UI" panose="020B0604030504040204" pitchFamily="50" charset="-128"/>
              </a:rPr>
              <a:t>2018</a:t>
            </a:r>
            <a:r>
              <a:rPr lang="ja-JP" altLang="en-US" sz="1400" dirty="0" smtClean="0">
                <a:solidFill>
                  <a:srgbClr val="000000"/>
                </a:solidFill>
                <a:latin typeface="Meiryo UI" panose="020B0604030504040204" pitchFamily="50" charset="-128"/>
                <a:ea typeface="Meiryo UI" panose="020B0604030504040204" pitchFamily="50" charset="-128"/>
              </a:rPr>
              <a:t>年度</a:t>
            </a: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en-US" altLang="ja-JP" sz="1400" dirty="0" smtClean="0">
                <a:solidFill>
                  <a:srgbClr val="000000"/>
                </a:solidFill>
                <a:latin typeface="Meiryo UI" panose="020B0604030504040204" pitchFamily="50" charset="-128"/>
                <a:ea typeface="Meiryo UI" panose="020B0604030504040204" pitchFamily="50" charset="-128"/>
              </a:rPr>
              <a:t>161,630</a:t>
            </a:r>
            <a:r>
              <a:rPr lang="ja-JP" altLang="en-US" sz="1400" dirty="0" smtClean="0">
                <a:solidFill>
                  <a:srgbClr val="000000"/>
                </a:solidFill>
                <a:latin typeface="Meiryo UI" panose="020B0604030504040204" pitchFamily="50" charset="-128"/>
                <a:ea typeface="Meiryo UI" panose="020B0604030504040204" pitchFamily="50" charset="-128"/>
              </a:rPr>
              <a:t>千円</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22581" y="6425838"/>
            <a:ext cx="8496415" cy="307777"/>
          </a:xfrm>
          <a:prstGeom prst="rect">
            <a:avLst/>
          </a:prstGeom>
          <a:noFill/>
          <a:ln>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主な改革取組みの詳細は次ページ以降に記載</a:t>
            </a:r>
            <a:endParaRPr lang="ja-JP" altLang="en-US" sz="1400" dirty="0">
              <a:latin typeface="Meiryo UI" panose="020B0604030504040204" pitchFamily="50" charset="-128"/>
              <a:ea typeface="Meiryo UI" panose="020B0604030504040204" pitchFamily="50" charset="-128"/>
            </a:endParaRPr>
          </a:p>
        </p:txBody>
      </p:sp>
      <p:sp>
        <p:nvSpPr>
          <p:cNvPr id="20" name="フローチャート: 組合せ 15"/>
          <p:cNvSpPr/>
          <p:nvPr/>
        </p:nvSpPr>
        <p:spPr>
          <a:xfrm>
            <a:off x="1885516" y="5950038"/>
            <a:ext cx="5056094" cy="375786"/>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 name="テキスト ボックス 1"/>
          <p:cNvSpPr txBox="1"/>
          <p:nvPr/>
        </p:nvSpPr>
        <p:spPr>
          <a:xfrm>
            <a:off x="6967368" y="5863488"/>
            <a:ext cx="1875835" cy="400110"/>
          </a:xfrm>
          <a:prstGeom prst="rect">
            <a:avLst/>
          </a:prstGeom>
          <a:noFill/>
        </p:spPr>
        <p:txBody>
          <a:bodyPr wrap="none" rtlCol="0">
            <a:spAutoFit/>
          </a:bodyPr>
          <a:lstStyle/>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女性に限らず求職者すべてを</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対象とした事業の全体予算</a:t>
            </a:r>
            <a:endParaRPr lang="ja-JP" altLang="en-US" sz="1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64</a:t>
            </a:fld>
            <a:endParaRPr lang="ja-JP" altLang="en-US"/>
          </a:p>
        </p:txBody>
      </p:sp>
    </p:spTree>
    <p:extLst>
      <p:ext uri="{BB962C8B-B14F-4D97-AF65-F5344CB8AC3E}">
        <p14:creationId xmlns:p14="http://schemas.microsoft.com/office/powerpoint/2010/main" val="40440550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（１）女性の就業支援</a:t>
            </a:r>
            <a:endParaRPr lang="ja-JP" altLang="en-US" sz="175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46559"/>
            <a:ext cx="8678940" cy="1169551"/>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前</a:t>
            </a:r>
            <a:r>
              <a:rPr lang="ja-JP" altLang="en-US" sz="1400" b="1" dirty="0" smtClean="0">
                <a:solidFill>
                  <a:srgbClr val="000000"/>
                </a:solidFill>
                <a:latin typeface="Meiryo UI" panose="020B0604030504040204" pitchFamily="50" charset="-128"/>
                <a:ea typeface="Meiryo UI" panose="020B0604030504040204" pitchFamily="50" charset="-128"/>
              </a:rPr>
              <a:t>の施策・状況＞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の女性の就業</a:t>
            </a:r>
            <a:r>
              <a:rPr lang="ja-JP" altLang="en-US" sz="1400" dirty="0" smtClean="0">
                <a:latin typeface="Meiryo UI" panose="020B0604030504040204" pitchFamily="50" charset="-128"/>
                <a:ea typeface="Meiryo UI" panose="020B0604030504040204" pitchFamily="50" charset="-128"/>
              </a:rPr>
              <a:t>状況</a:t>
            </a:r>
            <a:r>
              <a:rPr lang="ja-JP" altLang="en-US" sz="1400" dirty="0">
                <a:latin typeface="Meiryo UI" panose="020B0604030504040204" pitchFamily="50" charset="-128"/>
                <a:ea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全国に比べ、結婚・出産・子育て等を理由に離職する、いわゆる</a:t>
            </a:r>
            <a:r>
              <a:rPr lang="en-US" altLang="ja-JP" sz="1400" dirty="0" smtClean="0">
                <a:latin typeface="Meiryo UI" panose="020B0604030504040204" pitchFamily="50" charset="-128"/>
                <a:ea typeface="Meiryo UI" panose="020B0604030504040204" pitchFamily="50" charset="-128"/>
              </a:rPr>
              <a:t>M</a:t>
            </a:r>
            <a:r>
              <a:rPr lang="ja-JP" altLang="en-US" sz="1400" dirty="0" smtClean="0">
                <a:latin typeface="Meiryo UI" panose="020B0604030504040204" pitchFamily="50" charset="-128"/>
                <a:ea typeface="Meiryo UI" panose="020B0604030504040204" pitchFamily="50" charset="-128"/>
              </a:rPr>
              <a:t>字型</a:t>
            </a:r>
            <a:r>
              <a:rPr lang="ja-JP" altLang="en-US" sz="1400" dirty="0">
                <a:latin typeface="Meiryo UI" panose="020B0604030504040204" pitchFamily="50" charset="-128"/>
                <a:ea typeface="Meiryo UI" panose="020B0604030504040204" pitchFamily="50" charset="-128"/>
              </a:rPr>
              <a:t>カーブの谷</a:t>
            </a:r>
            <a:r>
              <a:rPr lang="ja-JP" altLang="en-US" sz="1400" dirty="0" smtClean="0">
                <a:latin typeface="Meiryo UI" panose="020B0604030504040204" pitchFamily="50" charset="-128"/>
                <a:ea typeface="Meiryo UI" panose="020B0604030504040204" pitchFamily="50" charset="-128"/>
              </a:rPr>
              <a:t>が深く、</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その後の回復も鈍い傾向</a:t>
            </a:r>
            <a:r>
              <a:rPr lang="ja-JP" altLang="en-US" sz="1400" dirty="0" smtClean="0">
                <a:latin typeface="Meiryo UI" panose="020B0604030504040204" pitchFamily="50" charset="-128"/>
                <a:ea typeface="Meiryo UI" panose="020B0604030504040204" pitchFamily="50" charset="-128"/>
              </a:rPr>
              <a:t>にあった。</a:t>
            </a:r>
            <a:endParaRPr lang="en-US" altLang="ja-JP" sz="1400" dirty="0" smtClean="0">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働くことに意欲</a:t>
            </a:r>
            <a:r>
              <a:rPr lang="ja-JP" altLang="en-US" sz="1400" dirty="0">
                <a:latin typeface="Meiryo UI" panose="020B0604030504040204" pitchFamily="50" charset="-128"/>
                <a:ea typeface="Meiryo UI" panose="020B0604030504040204" pitchFamily="50" charset="-128"/>
              </a:rPr>
              <a:t>のある女性に</a:t>
            </a:r>
            <a:r>
              <a:rPr lang="ja-JP" altLang="en-US" sz="1400" dirty="0" smtClean="0">
                <a:latin typeface="Meiryo UI" panose="020B0604030504040204" pitchFamily="50" charset="-128"/>
                <a:ea typeface="Meiryo UI" panose="020B0604030504040204" pitchFamily="50" charset="-128"/>
              </a:rPr>
              <a:t>対して、個々</a:t>
            </a:r>
            <a:r>
              <a:rPr lang="ja-JP" altLang="en-US" sz="1400" dirty="0">
                <a:latin typeface="Meiryo UI" panose="020B0604030504040204" pitchFamily="50" charset="-128"/>
                <a:ea typeface="Meiryo UI" panose="020B0604030504040204" pitchFamily="50" charset="-128"/>
              </a:rPr>
              <a:t>のニーズ・状況をふまえ、就職に向けた意識づけや相談</a:t>
            </a:r>
            <a:r>
              <a:rPr lang="ja-JP" altLang="en-US" sz="1400" dirty="0" smtClean="0">
                <a:latin typeface="Meiryo UI" panose="020B0604030504040204" pitchFamily="50" charset="-128"/>
                <a:ea typeface="Meiryo UI" panose="020B0604030504040204" pitchFamily="50" charset="-128"/>
              </a:rPr>
              <a:t>・カウンセリング、キャリ</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アアップ</a:t>
            </a:r>
            <a:r>
              <a:rPr lang="ja-JP" altLang="en-US" sz="1400" dirty="0">
                <a:latin typeface="Meiryo UI" panose="020B0604030504040204" pitchFamily="50" charset="-128"/>
                <a:ea typeface="Meiryo UI" panose="020B0604030504040204" pitchFamily="50" charset="-128"/>
              </a:rPr>
              <a:t>支援、育児等と両立できる仕事の</a:t>
            </a:r>
            <a:r>
              <a:rPr lang="ja-JP" altLang="en-US" sz="1400" dirty="0" smtClean="0">
                <a:latin typeface="Meiryo UI" panose="020B0604030504040204" pitchFamily="50" charset="-128"/>
                <a:ea typeface="Meiryo UI" panose="020B0604030504040204" pitchFamily="50" charset="-128"/>
              </a:rPr>
              <a:t>紹介、保育</a:t>
            </a:r>
            <a:r>
              <a:rPr lang="ja-JP" altLang="en-US" sz="1400" dirty="0">
                <a:latin typeface="Meiryo UI" panose="020B0604030504040204" pitchFamily="50" charset="-128"/>
                <a:ea typeface="Meiryo UI" panose="020B0604030504040204" pitchFamily="50" charset="-128"/>
              </a:rPr>
              <a:t>情報の</a:t>
            </a:r>
            <a:r>
              <a:rPr lang="ja-JP" altLang="en-US" sz="1400" dirty="0" smtClean="0">
                <a:latin typeface="Meiryo UI" panose="020B0604030504040204" pitchFamily="50" charset="-128"/>
                <a:ea typeface="Meiryo UI" panose="020B0604030504040204" pitchFamily="50" charset="-128"/>
              </a:rPr>
              <a:t>提供など、きめ</a:t>
            </a:r>
            <a:r>
              <a:rPr lang="ja-JP" altLang="en-US" sz="1400" dirty="0">
                <a:latin typeface="Meiryo UI" panose="020B0604030504040204" pitchFamily="50" charset="-128"/>
                <a:ea typeface="Meiryo UI" panose="020B0604030504040204" pitchFamily="50" charset="-128"/>
              </a:rPr>
              <a:t>細か</a:t>
            </a:r>
            <a:r>
              <a:rPr lang="ja-JP" altLang="en-US" sz="1400" dirty="0" smtClean="0">
                <a:latin typeface="Meiryo UI" panose="020B0604030504040204" pitchFamily="50" charset="-128"/>
                <a:ea typeface="Meiryo UI" panose="020B0604030504040204" pitchFamily="50" charset="-128"/>
              </a:rPr>
              <a:t>な総合的な窓口が必要であった。</a:t>
            </a:r>
            <a:endParaRPr lang="en-US" altLang="ja-JP" sz="1400" dirty="0">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2221211" y="1993226"/>
            <a:ext cx="5056094" cy="163201"/>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2" name="正方形/長方形 11"/>
          <p:cNvSpPr/>
          <p:nvPr/>
        </p:nvSpPr>
        <p:spPr>
          <a:xfrm>
            <a:off x="454864" y="2155633"/>
            <a:ext cx="8588788" cy="2031325"/>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＜改革取組み＞　　</a:t>
            </a:r>
            <a:r>
              <a:rPr lang="en-US" altLang="ja-JP" sz="1400" b="1" dirty="0">
                <a:latin typeface="Meiryo UI" panose="020B0604030504040204" pitchFamily="50" charset="-128"/>
                <a:ea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rPr>
              <a:t>しごと</a:t>
            </a:r>
            <a:r>
              <a:rPr lang="ja-JP" altLang="en-US" sz="1400" b="1" dirty="0" smtClean="0">
                <a:latin typeface="Meiryo UI" panose="020B0604030504040204" pitchFamily="50" charset="-128"/>
                <a:ea typeface="Meiryo UI" panose="020B0604030504040204" pitchFamily="50" charset="-128"/>
              </a:rPr>
              <a:t>フィールド　</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大阪府　</a:t>
            </a:r>
            <a:r>
              <a:rPr lang="en-US" altLang="ja-JP"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大阪府では、</a:t>
            </a:r>
            <a:r>
              <a:rPr lang="en-US" altLang="ja-JP" sz="1400" dirty="0">
                <a:latin typeface="Meiryo UI" panose="020B0604030504040204" pitchFamily="50" charset="-128"/>
                <a:ea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rPr>
              <a:t>年９月に、</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しごと館</a:t>
            </a:r>
            <a:r>
              <a:rPr lang="ja-JP" altLang="en-US" sz="1400" dirty="0" smtClean="0">
                <a:latin typeface="Meiryo UI" panose="020B0604030504040204" pitchFamily="50" charset="-128"/>
                <a:ea typeface="Meiryo UI" panose="020B0604030504040204" pitchFamily="50" charset="-128"/>
              </a:rPr>
              <a:t>を</a:t>
            </a:r>
            <a:r>
              <a:rPr lang="en-US" altLang="ja-JP" sz="1400" dirty="0" smtClean="0">
                <a:latin typeface="Meiryo UI" panose="020B0604030504040204" pitchFamily="50" charset="-128"/>
                <a:ea typeface="Meiryo UI" panose="020B0604030504040204" pitchFamily="50" charset="-128"/>
              </a:rPr>
              <a:t>OSAKA</a:t>
            </a:r>
            <a:r>
              <a:rPr lang="ja-JP" altLang="en-US" sz="1400" dirty="0" smtClean="0">
                <a:latin typeface="Meiryo UI" panose="020B0604030504040204" pitchFamily="50" charset="-128"/>
                <a:ea typeface="Meiryo UI" panose="020B0604030504040204" pitchFamily="50" charset="-128"/>
              </a:rPr>
              <a:t>しごとフィールドに</a:t>
            </a:r>
            <a:r>
              <a:rPr lang="ja-JP" altLang="en-US" sz="1400" dirty="0">
                <a:latin typeface="Meiryo UI" panose="020B0604030504040204" pitchFamily="50" charset="-128"/>
                <a:ea typeface="Meiryo UI" panose="020B0604030504040204" pitchFamily="50" charset="-128"/>
              </a:rPr>
              <a:t>リニューアルし、働きたい求職者に対する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支援に加えて、人材を求める企業への支援を実施。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月から、カウンセラー２名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うち１名は保育士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を配置し、子育て等を機に離職した女性等に対して、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就活と保活をワンストップで支援する「働くママ応援コーナー」を設置。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同年９月からは、子育てしながら働き始めたい女性等をサポートするため、就活者向けに施設内で一時保育サービス</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を開始。さらに、</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年６月からは、全国初の取組みとして</a:t>
            </a:r>
            <a:r>
              <a:rPr lang="ja-JP" altLang="en-US" sz="1400" dirty="0" smtClean="0">
                <a:latin typeface="Meiryo UI" panose="020B0604030504040204" pitchFamily="50" charset="-128"/>
                <a:ea typeface="Meiryo UI" panose="020B0604030504040204" pitchFamily="50" charset="-128"/>
              </a:rPr>
              <a:t>、就業支援施設</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しごとフィールド</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と企業主導</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型</a:t>
            </a:r>
            <a:r>
              <a:rPr lang="ja-JP" altLang="en-US" sz="1400" dirty="0">
                <a:latin typeface="Meiryo UI" panose="020B0604030504040204" pitchFamily="50" charset="-128"/>
                <a:ea typeface="Meiryo UI" panose="020B0604030504040204" pitchFamily="50" charset="-128"/>
              </a:rPr>
              <a:t>保育施設</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保育ルーム　キッズもみの木</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が連携。就職決定後も保育施設を利用可能に</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なお、</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しごとフィールドを軸に女性の「働く」を支援する機関で、ネットワークを構築している。</a:t>
            </a:r>
            <a:endParaRPr lang="en-US" altLang="ja-JP" sz="1400" dirty="0">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1044801" y="4463829"/>
            <a:ext cx="7467600" cy="2205112"/>
            <a:chOff x="800100" y="4476708"/>
            <a:chExt cx="7467600" cy="2205112"/>
          </a:xfrm>
        </p:grpSpPr>
        <p:sp>
          <p:nvSpPr>
            <p:cNvPr id="21" name="正方形/長方形 20"/>
            <p:cNvSpPr/>
            <p:nvPr/>
          </p:nvSpPr>
          <p:spPr>
            <a:xfrm>
              <a:off x="4000501" y="4476708"/>
              <a:ext cx="4267199" cy="64226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仕事と子育ての両立をめざす方</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母子同伴のスペースで就活と保活を</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一緒に実施</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000500" y="5210632"/>
              <a:ext cx="4267199" cy="68579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就職活動中に、子どもを預けて就活をする必要がある方　</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同じ施設内保育所の</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一時保育ｻｰﾋﾞｽを無料利用可能</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000499" y="5996028"/>
              <a:ext cx="4267199" cy="68579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就職決定後も子どもを預けたい方　</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保育所が見つかるまで、施設内の月極保育利用可能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00100" y="4511388"/>
              <a:ext cx="3048000" cy="738664"/>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２０１４年４月～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ＯＳＡＫＡしごとフィールドに</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働くママ応援コーナー新設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00100" y="5291918"/>
              <a:ext cx="3048000" cy="523220"/>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２０１４年９月～　機能拡充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一時保育サービス開始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800100" y="5943156"/>
              <a:ext cx="3048000" cy="738664"/>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２０１７年</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エル・おおさか南館に開設した</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企業</a:t>
              </a:r>
              <a:r>
                <a:rPr kumimoji="1" lang="ja-JP" altLang="en-US" sz="1400" b="1" smtClean="0">
                  <a:latin typeface="Meiryo UI" panose="020B0604030504040204" pitchFamily="50" charset="-128"/>
                  <a:ea typeface="Meiryo UI" panose="020B0604030504040204" pitchFamily="50" charset="-128"/>
                  <a:cs typeface="Meiryo UI" panose="020B0604030504040204" pitchFamily="50" charset="-128"/>
                </a:rPr>
                <a:t>主導型保育施設と</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右矢印 26"/>
            <p:cNvSpPr/>
            <p:nvPr/>
          </p:nvSpPr>
          <p:spPr>
            <a:xfrm>
              <a:off x="3568699" y="4624853"/>
              <a:ext cx="355600" cy="345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右矢印 27"/>
            <p:cNvSpPr/>
            <p:nvPr/>
          </p:nvSpPr>
          <p:spPr>
            <a:xfrm>
              <a:off x="3568699" y="5358769"/>
              <a:ext cx="355600" cy="345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右矢印 28"/>
            <p:cNvSpPr/>
            <p:nvPr/>
          </p:nvSpPr>
          <p:spPr>
            <a:xfrm>
              <a:off x="3568699" y="6165937"/>
              <a:ext cx="355600" cy="345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65</a:t>
            </a:fld>
            <a:endParaRPr lang="ja-JP" altLang="en-US"/>
          </a:p>
        </p:txBody>
      </p:sp>
    </p:spTree>
    <p:extLst>
      <p:ext uri="{BB962C8B-B14F-4D97-AF65-F5344CB8AC3E}">
        <p14:creationId xmlns:p14="http://schemas.microsoft.com/office/powerpoint/2010/main" val="171820251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078052" y="303686"/>
            <a:ext cx="5795494"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（１）女性の就業支援</a:t>
            </a:r>
            <a:endParaRPr lang="ja-JP" altLang="en-US" sz="175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６．主な改革取組み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656406"/>
            <a:ext cx="8588788" cy="4832092"/>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改革取組み</a:t>
            </a:r>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rPr>
              <a:t>若者・女性の就労</a:t>
            </a:r>
            <a:r>
              <a:rPr lang="ja-JP" altLang="en-US" sz="1400" b="1" smtClean="0">
                <a:solidFill>
                  <a:srgbClr val="000000"/>
                </a:solidFill>
                <a:latin typeface="Meiryo UI" panose="020B0604030504040204" pitchFamily="50" charset="-128"/>
                <a:ea typeface="Meiryo UI" panose="020B0604030504040204" pitchFamily="50" charset="-128"/>
              </a:rPr>
              <a:t>等トータルサポート事業</a:t>
            </a:r>
            <a:r>
              <a:rPr lang="ja-JP" altLang="en-US" sz="1400" b="1" dirty="0" smtClean="0">
                <a:solidFill>
                  <a:srgbClr val="000000"/>
                </a:solidFill>
                <a:latin typeface="Meiryo UI" panose="020B0604030504040204" pitchFamily="50" charset="-128"/>
                <a:ea typeface="Meiryo UI" panose="020B0604030504040204" pitchFamily="50" charset="-128"/>
              </a:rPr>
              <a:t>　　　</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　大阪市　</a:t>
            </a:r>
            <a:r>
              <a:rPr lang="en-US" altLang="ja-JP"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400" u="sng" dirty="0" smtClean="0">
                <a:solidFill>
                  <a:srgbClr val="000000"/>
                </a:solidFill>
                <a:latin typeface="Meiryo UI" panose="020B0604030504040204" pitchFamily="50" charset="-128"/>
                <a:ea typeface="Meiryo UI" panose="020B0604030504040204" pitchFamily="50" charset="-128"/>
              </a:rPr>
              <a:t>○　ワンストップの総合相談</a:t>
            </a:r>
            <a:r>
              <a:rPr lang="ja-JP" altLang="en-US" sz="1400" u="sng" dirty="0">
                <a:solidFill>
                  <a:srgbClr val="000000"/>
                </a:solidFill>
                <a:latin typeface="Meiryo UI" panose="020B0604030504040204" pitchFamily="50" charset="-128"/>
                <a:ea typeface="Meiryo UI" panose="020B0604030504040204" pitchFamily="50" charset="-128"/>
              </a:rPr>
              <a:t>事業（しごと情報ひろばクレオ西・マザーズ）</a:t>
            </a:r>
            <a:endParaRPr lang="en-US" altLang="ja-JP" sz="1400" u="sng" dirty="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 </a:t>
            </a:r>
            <a:r>
              <a:rPr lang="en-US" altLang="ja-JP" sz="1400" dirty="0" smtClean="0">
                <a:solidFill>
                  <a:srgbClr val="000000"/>
                </a:solidFill>
                <a:latin typeface="Meiryo UI" panose="020B0604030504040204" pitchFamily="50" charset="-128"/>
                <a:ea typeface="Meiryo UI" panose="020B0604030504040204" pitchFamily="50" charset="-128"/>
              </a:rPr>
              <a:t>2011</a:t>
            </a:r>
            <a:r>
              <a:rPr lang="ja-JP" altLang="en-US" sz="1400" dirty="0" smtClean="0">
                <a:solidFill>
                  <a:srgbClr val="000000"/>
                </a:solidFill>
                <a:latin typeface="Meiryo UI" panose="020B0604030504040204" pitchFamily="50" charset="-128"/>
                <a:ea typeface="Meiryo UI" panose="020B0604030504040204" pitchFamily="50" charset="-128"/>
              </a:rPr>
              <a:t>年</a:t>
            </a:r>
            <a:r>
              <a:rPr lang="en-US" altLang="ja-JP" sz="1400" dirty="0" smtClean="0">
                <a:solidFill>
                  <a:srgbClr val="000000"/>
                </a:solidFill>
                <a:latin typeface="Meiryo UI" panose="020B0604030504040204" pitchFamily="50" charset="-128"/>
                <a:ea typeface="Meiryo UI" panose="020B0604030504040204" pitchFamily="50" charset="-128"/>
              </a:rPr>
              <a:t>4</a:t>
            </a:r>
            <a:r>
              <a:rPr lang="ja-JP" altLang="en-US" sz="1400" dirty="0" smtClean="0">
                <a:solidFill>
                  <a:srgbClr val="000000"/>
                </a:solidFill>
                <a:latin typeface="Meiryo UI" panose="020B0604030504040204" pitchFamily="50" charset="-128"/>
                <a:ea typeface="Meiryo UI" panose="020B0604030504040204" pitchFamily="50" charset="-128"/>
              </a:rPr>
              <a:t>月に開設し、子育てのために一旦仕事を辞めた女性や母子家庭の母など女性の就職支援を重点的に</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行っているしごと情報ひろばクレオ西・マザーズ等相談窓口において、自分の適正に合った仕事選びに向け、求職者の</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ニーズや状況に応じた就労相談、カウンセリングをはじめ、企業とのマッチングや就職後の職場定着まで、ワンストップで</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切れ目なく総合的に支援</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 相談窓口での支援に加えて、各種就職イベント等に出向いてのアウトリーチ型の相談支援も実施　</a:t>
            </a:r>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400" u="sng" dirty="0">
                <a:solidFill>
                  <a:srgbClr val="000000"/>
                </a:solidFill>
                <a:latin typeface="Meiryo UI" panose="020B0604030504040204" pitchFamily="50" charset="-128"/>
                <a:ea typeface="Meiryo UI" panose="020B0604030504040204" pitchFamily="50" charset="-128"/>
              </a:rPr>
              <a:t>○　若者・女性への就労支援</a:t>
            </a:r>
            <a:r>
              <a:rPr lang="ja-JP" altLang="en-US" sz="1400" u="sng" dirty="0" smtClean="0">
                <a:solidFill>
                  <a:srgbClr val="000000"/>
                </a:solidFill>
                <a:latin typeface="Meiryo UI" panose="020B0604030504040204" pitchFamily="50" charset="-128"/>
                <a:ea typeface="Meiryo UI" panose="020B0604030504040204" pitchFamily="50" charset="-128"/>
              </a:rPr>
              <a:t>事業</a:t>
            </a:r>
            <a:endParaRPr lang="en-US" altLang="ja-JP" sz="1400" u="sng"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コミュニケーション</a:t>
            </a:r>
            <a:r>
              <a:rPr lang="ja-JP" altLang="en-US" sz="1400" dirty="0">
                <a:solidFill>
                  <a:srgbClr val="000000"/>
                </a:solidFill>
                <a:latin typeface="Meiryo UI" panose="020B0604030504040204" pitchFamily="50" charset="-128"/>
                <a:ea typeface="Meiryo UI" panose="020B0604030504040204" pitchFamily="50" charset="-128"/>
              </a:rPr>
              <a:t>能力等スキルを向上</a:t>
            </a:r>
            <a:r>
              <a:rPr lang="ja-JP" altLang="en-US" sz="1400" dirty="0" smtClean="0">
                <a:solidFill>
                  <a:srgbClr val="000000"/>
                </a:solidFill>
                <a:latin typeface="Meiryo UI" panose="020B0604030504040204" pitchFamily="50" charset="-128"/>
                <a:ea typeface="Meiryo UI" panose="020B0604030504040204" pitchFamily="50" charset="-128"/>
              </a:rPr>
              <a:t>させるセミナー</a:t>
            </a:r>
            <a:r>
              <a:rPr lang="ja-JP" altLang="en-US" sz="1400" dirty="0">
                <a:solidFill>
                  <a:srgbClr val="000000"/>
                </a:solidFill>
                <a:latin typeface="Meiryo UI" panose="020B0604030504040204" pitchFamily="50" charset="-128"/>
                <a:ea typeface="Meiryo UI" panose="020B0604030504040204" pitchFamily="50" charset="-128"/>
              </a:rPr>
              <a:t>・講座を</a:t>
            </a:r>
            <a:r>
              <a:rPr lang="ja-JP" altLang="en-US" sz="1400" dirty="0" smtClean="0">
                <a:solidFill>
                  <a:srgbClr val="000000"/>
                </a:solidFill>
                <a:latin typeface="Meiryo UI" panose="020B0604030504040204" pitchFamily="50" charset="-128"/>
                <a:ea typeface="Meiryo UI" panose="020B0604030504040204" pitchFamily="50" charset="-128"/>
              </a:rPr>
              <a:t>実施</a:t>
            </a:r>
            <a:endParaRPr lang="ja-JP" altLang="en-US" sz="1400" dirty="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 大阪市</a:t>
            </a:r>
            <a:r>
              <a:rPr lang="ja-JP" altLang="en-US" sz="1400" dirty="0">
                <a:solidFill>
                  <a:srgbClr val="000000"/>
                </a:solidFill>
                <a:latin typeface="Meiryo UI" panose="020B0604030504040204" pitchFamily="50" charset="-128"/>
                <a:ea typeface="Meiryo UI" panose="020B0604030504040204" pitchFamily="50" charset="-128"/>
              </a:rPr>
              <a:t>女性活躍リーディングカンパニーなど、</a:t>
            </a:r>
            <a:r>
              <a:rPr lang="ja-JP" altLang="en-US" sz="1400" dirty="0" smtClean="0">
                <a:solidFill>
                  <a:srgbClr val="000000"/>
                </a:solidFill>
                <a:latin typeface="Meiryo UI" panose="020B0604030504040204" pitchFamily="50" charset="-128"/>
                <a:ea typeface="Meiryo UI" panose="020B0604030504040204" pitchFamily="50" charset="-128"/>
              </a:rPr>
              <a:t>若者</a:t>
            </a:r>
            <a:r>
              <a:rPr lang="ja-JP" altLang="en-US" sz="1400" dirty="0">
                <a:solidFill>
                  <a:srgbClr val="000000"/>
                </a:solidFill>
                <a:latin typeface="Meiryo UI" panose="020B0604030504040204" pitchFamily="50" charset="-128"/>
                <a:ea typeface="Meiryo UI" panose="020B0604030504040204" pitchFamily="50" charset="-128"/>
              </a:rPr>
              <a:t>・女性の採用・人材育成に積極的に取り組む企業による</a:t>
            </a:r>
            <a:r>
              <a:rPr lang="ja-JP" altLang="en-US" sz="1400" dirty="0" smtClean="0">
                <a:solidFill>
                  <a:srgbClr val="000000"/>
                </a:solidFill>
                <a:latin typeface="Meiryo UI" panose="020B0604030504040204" pitchFamily="50" charset="-128"/>
                <a:ea typeface="Meiryo UI" panose="020B0604030504040204" pitchFamily="50" charset="-128"/>
              </a:rPr>
              <a:t>合同就</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職</a:t>
            </a:r>
            <a:r>
              <a:rPr lang="ja-JP" altLang="en-US" sz="1400" dirty="0">
                <a:solidFill>
                  <a:srgbClr val="000000"/>
                </a:solidFill>
                <a:latin typeface="Meiryo UI" panose="020B0604030504040204" pitchFamily="50" charset="-128"/>
                <a:ea typeface="Meiryo UI" panose="020B0604030504040204" pitchFamily="50" charset="-128"/>
              </a:rPr>
              <a:t>説明会を</a:t>
            </a:r>
            <a:r>
              <a:rPr lang="ja-JP" altLang="en-US" sz="1400" dirty="0" smtClean="0">
                <a:solidFill>
                  <a:srgbClr val="000000"/>
                </a:solidFill>
                <a:latin typeface="Meiryo UI" panose="020B0604030504040204" pitchFamily="50" charset="-128"/>
                <a:ea typeface="Meiryo UI" panose="020B0604030504040204" pitchFamily="50" charset="-128"/>
              </a:rPr>
              <a:t>開催</a:t>
            </a:r>
            <a:endParaRPr lang="ja-JP" altLang="en-US"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 求人</a:t>
            </a:r>
            <a:r>
              <a:rPr lang="ja-JP" altLang="en-US" sz="1400" dirty="0">
                <a:solidFill>
                  <a:srgbClr val="000000"/>
                </a:solidFill>
                <a:latin typeface="Meiryo UI" panose="020B0604030504040204" pitchFamily="50" charset="-128"/>
                <a:ea typeface="Meiryo UI" panose="020B0604030504040204" pitchFamily="50" charset="-128"/>
              </a:rPr>
              <a:t>企業に対し、若年離職等の防止や、働きやすい職場環境整備を促すセミナーを</a:t>
            </a:r>
            <a:r>
              <a:rPr lang="ja-JP" altLang="en-US" sz="1400" dirty="0" smtClean="0">
                <a:solidFill>
                  <a:srgbClr val="000000"/>
                </a:solidFill>
                <a:latin typeface="Meiryo UI" panose="020B0604030504040204" pitchFamily="50" charset="-128"/>
                <a:ea typeface="Meiryo UI" panose="020B0604030504040204" pitchFamily="50" charset="-128"/>
              </a:rPr>
              <a:t>開催　　　　　　　　　　　　　　　　　　</a:t>
            </a:r>
            <a:endParaRPr lang="en-US" altLang="ja-JP" sz="8800" dirty="0">
              <a:solidFill>
                <a:srgbClr val="000000"/>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1831585" y="2237007"/>
            <a:ext cx="5480831" cy="2070201"/>
          </a:xfrm>
          <a:prstGeom prst="rect">
            <a:avLst/>
          </a:prstGeom>
        </p:spPr>
      </p:pic>
      <p:sp>
        <p:nvSpPr>
          <p:cNvPr id="13" name="正方形/長方形 12"/>
          <p:cNvSpPr/>
          <p:nvPr/>
        </p:nvSpPr>
        <p:spPr>
          <a:xfrm>
            <a:off x="364712" y="5356198"/>
            <a:ext cx="4284561" cy="523220"/>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＜改革の結果＞</a:t>
            </a:r>
            <a:endParaRPr lang="en-US" altLang="ja-JP" sz="1400" b="1" dirty="0" smtClean="0">
              <a:solidFill>
                <a:srgbClr val="000000"/>
              </a:solidFill>
              <a:latin typeface="Meiryo UI" panose="020B0604030504040204" pitchFamily="50" charset="-128"/>
              <a:ea typeface="Meiryo UI" panose="020B0604030504040204" pitchFamily="50" charset="-128"/>
            </a:endParaRPr>
          </a:p>
          <a:p>
            <a:pPr algn="ct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60209" y="5539597"/>
            <a:ext cx="4284561" cy="44627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OSAKA</a:t>
            </a:r>
            <a:r>
              <a:rPr lang="ja-JP" altLang="en-US" sz="1400" b="1" dirty="0" smtClean="0">
                <a:latin typeface="Meiryo UI" panose="020B0604030504040204" pitchFamily="50" charset="-128"/>
                <a:ea typeface="Meiryo UI" panose="020B0604030504040204" pitchFamily="50" charset="-128"/>
              </a:rPr>
              <a:t>しごと</a:t>
            </a:r>
            <a:r>
              <a:rPr lang="ja-JP" altLang="en-US" sz="1400" b="1" dirty="0">
                <a:latin typeface="Meiryo UI" panose="020B0604030504040204" pitchFamily="50" charset="-128"/>
                <a:ea typeface="Meiryo UI" panose="020B0604030504040204" pitchFamily="50" charset="-128"/>
              </a:rPr>
              <a:t>ﾌｨｰﾙﾄﾞ</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府</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にお</a:t>
            </a:r>
            <a:r>
              <a:rPr lang="ja-JP" altLang="en-US" sz="1400" b="1" dirty="0" smtClean="0">
                <a:latin typeface="Meiryo UI" panose="020B0604030504040204" pitchFamily="50" charset="-128"/>
                <a:ea typeface="Meiryo UI" panose="020B0604030504040204" pitchFamily="50" charset="-128"/>
              </a:rPr>
              <a:t>ける女性就職者数</a:t>
            </a:r>
            <a:endParaRPr lang="en-US" altLang="ja-JP" sz="1400" b="1"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は</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月のみ</a:t>
            </a:r>
            <a:endParaRPr lang="en-US" altLang="ja-JP" sz="14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499061" y="5338050"/>
            <a:ext cx="4644939"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・トータルサポート</a:t>
            </a:r>
            <a:r>
              <a:rPr lang="ja-JP" altLang="en-US" sz="1400" b="1" dirty="0">
                <a:latin typeface="Meiryo UI" panose="020B0604030504040204" pitchFamily="50" charset="-128"/>
                <a:ea typeface="Meiryo UI" panose="020B0604030504040204" pitchFamily="50" charset="-128"/>
              </a:rPr>
              <a:t>事業</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で支援を</a:t>
            </a:r>
            <a:r>
              <a:rPr lang="ja-JP" altLang="en-US" sz="1400" b="1" dirty="0" smtClean="0">
                <a:latin typeface="Meiryo UI" panose="020B0604030504040204" pitchFamily="50" charset="-128"/>
                <a:ea typeface="Meiryo UI" panose="020B0604030504040204" pitchFamily="50" charset="-128"/>
              </a:rPr>
              <a:t>行った女性の就職者数</a:t>
            </a:r>
            <a:endParaRPr lang="en-US" altLang="ja-JP" sz="1400" b="1"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300269" y="5861270"/>
            <a:ext cx="47252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rPr>
              <a:t>人</a:t>
            </a:r>
            <a:r>
              <a:rPr lang="en-US" altLang="ja-JP" sz="800" dirty="0" smtClean="0">
                <a:solidFill>
                  <a:srgbClr val="000000"/>
                </a:solidFill>
                <a:latin typeface="Meiryo UI" panose="020B0604030504040204" pitchFamily="50" charset="-128"/>
                <a:ea typeface="Meiryo UI" panose="020B0604030504040204" pitchFamily="50" charset="-128"/>
              </a:rPr>
              <a:t>)</a:t>
            </a:r>
          </a:p>
        </p:txBody>
      </p:sp>
      <p:pic>
        <p:nvPicPr>
          <p:cNvPr id="2" name="図 1"/>
          <p:cNvPicPr>
            <a:picLocks noChangeAspect="1"/>
          </p:cNvPicPr>
          <p:nvPr/>
        </p:nvPicPr>
        <p:blipFill>
          <a:blip r:embed="rId4"/>
          <a:stretch>
            <a:fillRect/>
          </a:stretch>
        </p:blipFill>
        <p:spPr>
          <a:xfrm>
            <a:off x="556103" y="5861634"/>
            <a:ext cx="3901778" cy="1024217"/>
          </a:xfrm>
          <a:prstGeom prst="rect">
            <a:avLst/>
          </a:prstGeom>
        </p:spPr>
      </p:pic>
      <p:pic>
        <p:nvPicPr>
          <p:cNvPr id="3" name="図 2"/>
          <p:cNvPicPr>
            <a:picLocks noChangeAspect="1"/>
          </p:cNvPicPr>
          <p:nvPr/>
        </p:nvPicPr>
        <p:blipFill>
          <a:blip r:embed="rId5"/>
          <a:stretch>
            <a:fillRect/>
          </a:stretch>
        </p:blipFill>
        <p:spPr>
          <a:xfrm>
            <a:off x="5279474" y="5837247"/>
            <a:ext cx="2719052" cy="1072989"/>
          </a:xfrm>
          <a:prstGeom prst="rect">
            <a:avLst/>
          </a:prstGeom>
        </p:spPr>
      </p:pic>
      <p:sp>
        <p:nvSpPr>
          <p:cNvPr id="22" name="正方形/長方形 21"/>
          <p:cNvSpPr/>
          <p:nvPr/>
        </p:nvSpPr>
        <p:spPr>
          <a:xfrm>
            <a:off x="5009040" y="5839215"/>
            <a:ext cx="47252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rPr>
              <a:t>人</a:t>
            </a:r>
            <a:r>
              <a:rPr lang="en-US" altLang="ja-JP" sz="800" dirty="0" smtClean="0">
                <a:solidFill>
                  <a:srgbClr val="000000"/>
                </a:solidFill>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66</a:t>
            </a:fld>
            <a:endParaRPr lang="ja-JP" altLang="en-US"/>
          </a:p>
        </p:txBody>
      </p:sp>
    </p:spTree>
    <p:extLst>
      <p:ext uri="{BB962C8B-B14F-4D97-AF65-F5344CB8AC3E}">
        <p14:creationId xmlns:p14="http://schemas.microsoft.com/office/powerpoint/2010/main" val="45763807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2781351" y="303686"/>
            <a:ext cx="63281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400" b="1" dirty="0" smtClean="0">
                <a:latin typeface="Meiryo UI" panose="020B0604030504040204" pitchFamily="50" charset="-128"/>
                <a:ea typeface="Meiryo UI" panose="020B0604030504040204" pitchFamily="50" charset="-128"/>
              </a:rPr>
              <a:t>(2)</a:t>
            </a:r>
            <a:r>
              <a:rPr lang="ja-JP" altLang="ja-JP" sz="1400" b="1" dirty="0" smtClean="0">
                <a:latin typeface="Meiryo UI" panose="020B0604030504040204" pitchFamily="50" charset="-128"/>
                <a:ea typeface="Meiryo UI" panose="020B0604030504040204" pitchFamily="50" charset="-128"/>
              </a:rPr>
              <a:t>女性</a:t>
            </a:r>
            <a:r>
              <a:rPr lang="ja-JP" altLang="ja-JP" sz="1400" b="1" dirty="0">
                <a:latin typeface="Meiryo UI" panose="020B0604030504040204" pitchFamily="50" charset="-128"/>
                <a:ea typeface="Meiryo UI" panose="020B0604030504040204" pitchFamily="50" charset="-128"/>
              </a:rPr>
              <a:t>の登用、働きやすい職場づくりに取り組む中小企業等への支援</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表彰・認証</a:t>
            </a:r>
            <a:r>
              <a:rPr lang="en-US" altLang="ja-JP" sz="1400" b="1"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2726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a:t>
            </a:r>
            <a:r>
              <a:rPr lang="ja-JP" altLang="en-US" sz="2000" dirty="0" smtClean="0">
                <a:latin typeface="Meiryo UI" panose="020B0604030504040204" pitchFamily="50" charset="-128"/>
                <a:ea typeface="Meiryo UI" panose="020B0604030504040204" pitchFamily="50" charset="-128"/>
              </a:rPr>
              <a:t>．主な改革取組み</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33680"/>
            <a:ext cx="8588788" cy="5262979"/>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前</a:t>
            </a:r>
            <a:r>
              <a:rPr lang="ja-JP" altLang="en-US" sz="1400" b="1" dirty="0" smtClean="0">
                <a:solidFill>
                  <a:srgbClr val="000000"/>
                </a:solidFill>
                <a:latin typeface="Meiryo UI" panose="020B0604030504040204" pitchFamily="50" charset="-128"/>
                <a:ea typeface="Meiryo UI" panose="020B0604030504040204" pitchFamily="50" charset="-128"/>
              </a:rPr>
              <a:t>の施策・状況＞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en-US" altLang="ja-JP" sz="1400" dirty="0" smtClean="0">
                <a:solidFill>
                  <a:srgbClr val="000000"/>
                </a:solidFill>
                <a:latin typeface="Meiryo UI" panose="020B0604030504040204" pitchFamily="50" charset="-128"/>
                <a:ea typeface="Meiryo UI" panose="020B0604030504040204" pitchFamily="50" charset="-128"/>
              </a:rPr>
              <a:t>2013</a:t>
            </a:r>
            <a:r>
              <a:rPr lang="ja-JP" altLang="en-US" sz="1400" dirty="0" smtClean="0">
                <a:solidFill>
                  <a:srgbClr val="000000"/>
                </a:solidFill>
                <a:latin typeface="Meiryo UI" panose="020B0604030504040204" pitchFamily="50" charset="-128"/>
                <a:ea typeface="Meiryo UI" panose="020B0604030504040204" pitchFamily="50" charset="-128"/>
              </a:rPr>
              <a:t>年に大阪府が実施した「</a:t>
            </a:r>
            <a:r>
              <a:rPr lang="ja-JP" altLang="en-US" sz="1400" dirty="0" smtClean="0">
                <a:latin typeface="Meiryo UI" panose="020B0604030504040204" pitchFamily="50" charset="-128"/>
                <a:ea typeface="Meiryo UI" panose="020B0604030504040204" pitchFamily="50" charset="-128"/>
              </a:rPr>
              <a:t>女性</a:t>
            </a:r>
            <a:r>
              <a:rPr lang="ja-JP" altLang="en-US" sz="1400" dirty="0">
                <a:latin typeface="Meiryo UI" panose="020B0604030504040204" pitchFamily="50" charset="-128"/>
                <a:ea typeface="Meiryo UI" panose="020B0604030504040204" pitchFamily="50" charset="-128"/>
              </a:rPr>
              <a:t>の就業機会拡大に関する調査</a:t>
            </a:r>
            <a:r>
              <a:rPr lang="ja-JP" altLang="en-US" sz="1400" dirty="0" smtClean="0">
                <a:latin typeface="Meiryo UI" panose="020B0604030504040204" pitchFamily="50" charset="-128"/>
                <a:ea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rPr>
              <a:t>おいて、働いていない女性の退職</a:t>
            </a:r>
            <a:r>
              <a:rPr lang="ja-JP" altLang="en-US" sz="1400" dirty="0" smtClean="0">
                <a:latin typeface="Meiryo UI" panose="020B0604030504040204" pitchFamily="50" charset="-128"/>
                <a:ea typeface="Meiryo UI" panose="020B0604030504040204" pitchFamily="50" charset="-128"/>
              </a:rPr>
              <a:t>理由について</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は、</a:t>
            </a:r>
            <a:r>
              <a:rPr lang="en-US" altLang="ja-JP" sz="1400" dirty="0" smtClean="0">
                <a:latin typeface="Meiryo UI" panose="020B0604030504040204" pitchFamily="50" charset="-128"/>
                <a:ea typeface="Meiryo UI" panose="020B0604030504040204" pitchFamily="50" charset="-128"/>
              </a:rPr>
              <a:t>77</a:t>
            </a:r>
            <a:r>
              <a:rPr lang="ja-JP" altLang="en-US" sz="1400" dirty="0" smtClean="0">
                <a:latin typeface="Meiryo UI" panose="020B0604030504040204" pitchFamily="50" charset="-128"/>
                <a:ea typeface="Meiryo UI" panose="020B0604030504040204" pitchFamily="50" charset="-128"/>
              </a:rPr>
              <a:t>％が結婚</a:t>
            </a:r>
            <a:r>
              <a:rPr lang="ja-JP" altLang="en-US" sz="1400" dirty="0">
                <a:latin typeface="Meiryo UI" panose="020B0604030504040204" pitchFamily="50" charset="-128"/>
                <a:ea typeface="Meiryo UI" panose="020B0604030504040204" pitchFamily="50" charset="-128"/>
              </a:rPr>
              <a:t>・子育て・介護等の理由であり、そのうち「やむなく辞めた」</a:t>
            </a:r>
            <a:r>
              <a:rPr lang="ja-JP" altLang="en-US"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40.5%</a:t>
            </a:r>
            <a:r>
              <a:rPr lang="ja-JP" altLang="en-US" sz="1400" dirty="0" err="1"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「望んで辞めた」</a:t>
            </a:r>
            <a:r>
              <a:rPr lang="ja-JP" altLang="en-US"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36.5</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また、</a:t>
            </a:r>
            <a:r>
              <a:rPr lang="en-US" altLang="ja-JP" sz="1400" dirty="0" smtClean="0">
                <a:latin typeface="Meiryo UI" panose="020B0604030504040204" pitchFamily="50" charset="-128"/>
                <a:ea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rPr>
              <a:t>年に大阪市が実施した「企業における女性活躍推進に関する調査」において、出産・育児・介護との両立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支援の取組みが企業業績に及ぼす影響については、企業の</a:t>
            </a:r>
            <a:r>
              <a:rPr lang="en-US" altLang="ja-JP" sz="1400" dirty="0" smtClean="0">
                <a:latin typeface="Meiryo UI" panose="020B0604030504040204" pitchFamily="50" charset="-128"/>
                <a:ea typeface="Meiryo UI" panose="020B0604030504040204" pitchFamily="50" charset="-128"/>
              </a:rPr>
              <a:t>36.6%</a:t>
            </a:r>
            <a:r>
              <a:rPr lang="ja-JP" altLang="en-US" sz="1400" dirty="0" smtClean="0">
                <a:latin typeface="Meiryo UI" panose="020B0604030504040204" pitchFamily="50" charset="-128"/>
                <a:ea typeface="Meiryo UI" panose="020B0604030504040204" pitchFamily="50" charset="-128"/>
              </a:rPr>
              <a:t>が「デメリットのほうが大きいと感じる」と回答し、</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11.3%</a:t>
            </a:r>
            <a:r>
              <a:rPr lang="ja-JP" altLang="en-US" sz="1400" dirty="0" smtClean="0">
                <a:latin typeface="Meiryo UI" panose="020B0604030504040204" pitchFamily="50" charset="-128"/>
                <a:ea typeface="Meiryo UI" panose="020B0604030504040204" pitchFamily="50" charset="-128"/>
              </a:rPr>
              <a:t>の「メリットのほうが大きいと感じる」の</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倍以上であった。</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a:t>
            </a:r>
            <a:r>
              <a:rPr lang="ja-JP" altLang="en-US" sz="1400" dirty="0" smtClean="0">
                <a:solidFill>
                  <a:srgbClr val="000000"/>
                </a:solidFill>
                <a:latin typeface="Meiryo UI" panose="020B0604030504040204" pitchFamily="50" charset="-128"/>
                <a:ea typeface="Meiryo UI" panose="020B0604030504040204" pitchFamily="50" charset="-128"/>
              </a:rPr>
              <a:t>結婚</a:t>
            </a:r>
            <a:r>
              <a:rPr lang="ja-JP" altLang="en-US" sz="1400" dirty="0">
                <a:solidFill>
                  <a:srgbClr val="000000"/>
                </a:solidFill>
                <a:latin typeface="Meiryo UI" panose="020B0604030504040204" pitchFamily="50" charset="-128"/>
                <a:ea typeface="Meiryo UI" panose="020B0604030504040204" pitchFamily="50" charset="-128"/>
              </a:rPr>
              <a:t>や出産を機に離職する女性が多く</a:t>
            </a:r>
            <a:r>
              <a:rPr lang="ja-JP" altLang="en-US" sz="1400" dirty="0" smtClean="0">
                <a:solidFill>
                  <a:srgbClr val="000000"/>
                </a:solidFill>
                <a:latin typeface="Meiryo UI" panose="020B0604030504040204" pitchFamily="50" charset="-128"/>
                <a:ea typeface="Meiryo UI" panose="020B0604030504040204" pitchFamily="50" charset="-128"/>
              </a:rPr>
              <a:t>、出産・育児</a:t>
            </a:r>
            <a:r>
              <a:rPr lang="ja-JP" altLang="en-US" sz="1400" dirty="0">
                <a:solidFill>
                  <a:srgbClr val="000000"/>
                </a:solidFill>
                <a:latin typeface="Meiryo UI" panose="020B0604030504040204" pitchFamily="50" charset="-128"/>
                <a:ea typeface="Meiryo UI" panose="020B0604030504040204" pitchFamily="50" charset="-128"/>
              </a:rPr>
              <a:t>等</a:t>
            </a:r>
            <a:r>
              <a:rPr lang="ja-JP" altLang="en-US" sz="1400" dirty="0" smtClean="0">
                <a:solidFill>
                  <a:srgbClr val="000000"/>
                </a:solidFill>
                <a:latin typeface="Meiryo UI" panose="020B0604030504040204" pitchFamily="50" charset="-128"/>
                <a:ea typeface="Meiryo UI" panose="020B0604030504040204" pitchFamily="50" charset="-128"/>
              </a:rPr>
              <a:t>の両立支援を負担に感じる企業が多い状況となっていた。</a:t>
            </a:r>
            <a:endParaRPr lang="ja-JP" altLang="en-US"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改革取組み＞　　</a:t>
            </a:r>
            <a:r>
              <a:rPr lang="ja-JP" altLang="en-US" sz="1400" b="1" dirty="0" smtClean="0">
                <a:solidFill>
                  <a:srgbClr val="000000"/>
                </a:solidFill>
                <a:latin typeface="Meiryo UI" panose="020B0604030504040204" pitchFamily="50" charset="-128"/>
                <a:ea typeface="Meiryo UI" panose="020B0604030504040204" pitchFamily="50" charset="-128"/>
              </a:rPr>
              <a:t>「男女いきいき」制度</a:t>
            </a:r>
            <a:r>
              <a:rPr lang="ja-JP" altLang="en-US" sz="1400" dirty="0" smtClean="0">
                <a:solidFill>
                  <a:srgbClr val="000000"/>
                </a:solidFill>
                <a:latin typeface="Meiryo UI" panose="020B0604030504040204" pitchFamily="50" charset="-128"/>
                <a:ea typeface="Meiryo UI" panose="020B0604030504040204" pitchFamily="50" charset="-128"/>
              </a:rPr>
              <a:t>　　</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rPr>
              <a:t>大阪府</a:t>
            </a:r>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smtClean="0">
                <a:solidFill>
                  <a:srgbClr val="000000"/>
                </a:solidFill>
                <a:latin typeface="Meiryo UI" panose="020B0604030504040204" pitchFamily="50" charset="-128"/>
                <a:ea typeface="Meiryo UI" panose="020B0604030504040204" pitchFamily="50" charset="-128"/>
              </a:rPr>
              <a:t>】</a:t>
            </a:r>
          </a:p>
          <a:p>
            <a:r>
              <a:rPr lang="ja-JP" altLang="en-US" sz="1400" b="1" dirty="0" smtClean="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男女いきいきプラス」事業者認証</a:t>
            </a:r>
            <a:r>
              <a:rPr lang="ja-JP" altLang="en-US" sz="1400" b="1" dirty="0" smtClean="0">
                <a:solidFill>
                  <a:srgbClr val="000000"/>
                </a:solidFill>
                <a:latin typeface="Meiryo UI" panose="020B0604030504040204" pitchFamily="50" charset="-128"/>
                <a:ea typeface="Meiryo UI" panose="020B0604030504040204" pitchFamily="50" charset="-128"/>
              </a:rPr>
              <a:t>制度 </a:t>
            </a:r>
            <a:r>
              <a:rPr lang="en-US" altLang="ja-JP" sz="1400" b="1" dirty="0" smtClean="0">
                <a:solidFill>
                  <a:srgbClr val="000000"/>
                </a:solidFill>
                <a:latin typeface="Meiryo UI" panose="020B0604030504040204" pitchFamily="50" charset="-128"/>
                <a:ea typeface="Meiryo UI" panose="020B0604030504040204" pitchFamily="50" charset="-128"/>
              </a:rPr>
              <a:t>(2018</a:t>
            </a:r>
            <a:r>
              <a:rPr lang="ja-JP" altLang="en-US" sz="1400" b="1" dirty="0" smtClean="0">
                <a:solidFill>
                  <a:srgbClr val="000000"/>
                </a:solidFill>
                <a:latin typeface="Meiryo UI" panose="020B0604030504040204" pitchFamily="50" charset="-128"/>
                <a:ea typeface="Meiryo UI" panose="020B0604030504040204" pitchFamily="50" charset="-128"/>
              </a:rPr>
              <a:t>年度～</a:t>
            </a:r>
            <a:r>
              <a:rPr lang="en-US" altLang="ja-JP" sz="1400" b="1" dirty="0">
                <a:solidFill>
                  <a:srgbClr val="000000"/>
                </a:solidFill>
                <a:latin typeface="Meiryo UI" panose="020B0604030504040204" pitchFamily="50" charset="-128"/>
                <a:ea typeface="Meiryo UI" panose="020B0604030504040204" pitchFamily="50" charset="-128"/>
              </a:rPr>
              <a:t>)</a:t>
            </a:r>
          </a:p>
          <a:p>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2003</a:t>
            </a:r>
            <a:r>
              <a:rPr lang="ja-JP" altLang="en-US" sz="1400" dirty="0" smtClean="0">
                <a:latin typeface="Meiryo UI" panose="020B0604030504040204" pitchFamily="50" charset="-128"/>
                <a:ea typeface="Meiryo UI" panose="020B0604030504040204" pitchFamily="50" charset="-128"/>
              </a:rPr>
              <a:t>年度に創設した男女いきいき・元気宣言事業者登録制度</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の次のステップとして、女性活躍</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推進法</a:t>
            </a:r>
            <a:r>
              <a:rPr lang="ja-JP" altLang="en-US" sz="1400" dirty="0">
                <a:latin typeface="Meiryo UI" panose="020B0604030504040204" pitchFamily="50" charset="-128"/>
                <a:ea typeface="Meiryo UI" panose="020B0604030504040204" pitchFamily="50" charset="-128"/>
              </a:rPr>
              <a:t>に基づく「一般事業主行動計画」</a:t>
            </a:r>
            <a:r>
              <a:rPr lang="ja-JP" altLang="en-US" sz="1400" dirty="0" smtClean="0">
                <a:latin typeface="Meiryo UI" panose="020B0604030504040204" pitchFamily="50" charset="-128"/>
                <a:ea typeface="Meiryo UI" panose="020B0604030504040204" pitchFamily="50" charset="-128"/>
              </a:rPr>
              <a:t>を策定</a:t>
            </a:r>
            <a:r>
              <a:rPr lang="ja-JP" altLang="en-US" sz="1400" dirty="0">
                <a:latin typeface="Meiryo UI" panose="020B0604030504040204" pitchFamily="50" charset="-128"/>
                <a:ea typeface="Meiryo UI" panose="020B0604030504040204" pitchFamily="50" charset="-128"/>
              </a:rPr>
              <a:t>し</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女性の職業選択に資する情報の公表」</a:t>
            </a:r>
            <a:r>
              <a:rPr lang="ja-JP" altLang="en-US" sz="1400" dirty="0" smtClean="0">
                <a:latin typeface="Meiryo UI" panose="020B0604030504040204" pitchFamily="50" charset="-128"/>
                <a:ea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実施</a:t>
            </a:r>
            <a:r>
              <a:rPr lang="ja-JP" altLang="en-US" sz="1400" dirty="0">
                <a:latin typeface="Meiryo UI" panose="020B0604030504040204" pitchFamily="50" charset="-128"/>
                <a:ea typeface="Meiryo UI" panose="020B0604030504040204" pitchFamily="50" charset="-128"/>
              </a:rPr>
              <a:t>している企業・団体を</a:t>
            </a:r>
            <a:r>
              <a:rPr lang="ja-JP" altLang="en-US" sz="1400" dirty="0" smtClean="0">
                <a:latin typeface="Meiryo UI" panose="020B0604030504040204" pitchFamily="50" charset="-128"/>
                <a:ea typeface="Meiryo UI" panose="020B0604030504040204" pitchFamily="50" charset="-128"/>
              </a:rPr>
              <a:t>認証。</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「女性の能力活用」など、男性も女性もいきいき働くことのできる元気な企業・団体を</a:t>
            </a:r>
            <a:r>
              <a:rPr lang="ja-JP" altLang="en-US" sz="1400" dirty="0" smtClean="0">
                <a:latin typeface="Meiryo UI" panose="020B0604030504040204" pitchFamily="50" charset="-128"/>
                <a:ea typeface="Meiryo UI" panose="020B0604030504040204" pitchFamily="50" charset="-128"/>
              </a:rPr>
              <a:t>めざしてがん</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rPr>
              <a:t>ばって</a:t>
            </a:r>
            <a:r>
              <a:rPr lang="ja-JP" altLang="en-US" sz="1400" dirty="0" smtClean="0">
                <a:latin typeface="Meiryo UI" panose="020B0604030504040204" pitchFamily="50" charset="-128"/>
                <a:ea typeface="Meiryo UI" panose="020B0604030504040204" pitchFamily="50" charset="-128"/>
              </a:rPr>
              <a:t>いる事</a:t>
            </a:r>
            <a:r>
              <a:rPr lang="ja-JP" altLang="en-US" sz="1400" dirty="0">
                <a:latin typeface="Meiryo UI" panose="020B0604030504040204" pitchFamily="50" charset="-128"/>
                <a:ea typeface="Meiryo UI" panose="020B0604030504040204" pitchFamily="50" charset="-128"/>
              </a:rPr>
              <a:t>業者のみなさんを「男女いきいき・元気宣言」事業者として登録し、その取組みを応援</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　「男女</a:t>
            </a:r>
            <a:r>
              <a:rPr lang="ja-JP" altLang="en-US" sz="1400" b="1" dirty="0">
                <a:solidFill>
                  <a:srgbClr val="000000"/>
                </a:solidFill>
                <a:latin typeface="Meiryo UI" panose="020B0604030504040204" pitchFamily="50" charset="-128"/>
                <a:ea typeface="Meiryo UI" panose="020B0604030504040204" pitchFamily="50" charset="-128"/>
              </a:rPr>
              <a:t>いきいき表彰</a:t>
            </a:r>
            <a:r>
              <a:rPr lang="ja-JP" altLang="en-US" sz="1400" b="1" dirty="0" smtClean="0">
                <a:solidFill>
                  <a:srgbClr val="000000"/>
                </a:solidFill>
                <a:latin typeface="Meiryo UI" panose="020B0604030504040204" pitchFamily="50" charset="-128"/>
                <a:ea typeface="Meiryo UI" panose="020B0604030504040204" pitchFamily="50" charset="-128"/>
              </a:rPr>
              <a:t>制度」（</a:t>
            </a:r>
            <a:r>
              <a:rPr lang="en-US" altLang="ja-JP" sz="1400" b="1" dirty="0" smtClean="0">
                <a:solidFill>
                  <a:srgbClr val="000000"/>
                </a:solidFill>
                <a:latin typeface="Meiryo UI" panose="020B0604030504040204" pitchFamily="50" charset="-128"/>
                <a:ea typeface="Meiryo UI" panose="020B0604030504040204" pitchFamily="50" charset="-128"/>
              </a:rPr>
              <a:t>2018</a:t>
            </a:r>
            <a:r>
              <a:rPr lang="ja-JP" altLang="en-US" sz="1400" b="1" dirty="0" smtClean="0">
                <a:solidFill>
                  <a:srgbClr val="000000"/>
                </a:solidFill>
                <a:latin typeface="Meiryo UI" panose="020B0604030504040204" pitchFamily="50" charset="-128"/>
                <a:ea typeface="Meiryo UI" panose="020B0604030504040204" pitchFamily="50" charset="-128"/>
              </a:rPr>
              <a:t>年度～</a:t>
            </a:r>
            <a:r>
              <a:rPr lang="ja-JP" altLang="en-US" sz="1400" b="1" dirty="0">
                <a:solidFill>
                  <a:srgbClr val="000000"/>
                </a:solidFill>
                <a:latin typeface="Meiryo UI" panose="020B0604030504040204" pitchFamily="50" charset="-128"/>
                <a:ea typeface="Meiryo UI" panose="020B0604030504040204" pitchFamily="50" charset="-128"/>
              </a:rPr>
              <a:t>）</a:t>
            </a:r>
          </a:p>
          <a:p>
            <a:r>
              <a:rPr lang="ja-JP" altLang="en-US" sz="1400" dirty="0" smtClean="0">
                <a:solidFill>
                  <a:srgbClr val="000000"/>
                </a:solidFill>
                <a:latin typeface="Meiryo UI" panose="020B0604030504040204" pitchFamily="50" charset="-128"/>
                <a:ea typeface="Meiryo UI" panose="020B0604030504040204" pitchFamily="50" charset="-128"/>
              </a:rPr>
              <a:t>　・　</a:t>
            </a:r>
            <a:r>
              <a:rPr lang="ja-JP" altLang="en-US" sz="1400" dirty="0" smtClean="0">
                <a:latin typeface="Meiryo UI" panose="020B0604030504040204" pitchFamily="50" charset="-128"/>
                <a:ea typeface="Meiryo UI" panose="020B0604030504040204" pitchFamily="50" charset="-128"/>
              </a:rPr>
              <a:t>上記「男女いきいきプラス」事</a:t>
            </a:r>
            <a:r>
              <a:rPr lang="ja-JP" altLang="en-US" sz="1400" dirty="0">
                <a:latin typeface="Meiryo UI" panose="020B0604030504040204" pitchFamily="50" charset="-128"/>
                <a:ea typeface="Meiryo UI" panose="020B0604030504040204" pitchFamily="50" charset="-128"/>
              </a:rPr>
              <a:t>業者</a:t>
            </a:r>
            <a:r>
              <a:rPr lang="ja-JP" altLang="en-US" sz="1400" dirty="0">
                <a:solidFill>
                  <a:srgbClr val="000000"/>
                </a:solidFill>
                <a:latin typeface="Meiryo UI" panose="020B0604030504040204" pitchFamily="50" charset="-128"/>
                <a:ea typeface="Meiryo UI" panose="020B0604030504040204" pitchFamily="50" charset="-128"/>
              </a:rPr>
              <a:t>の中から、独創的、先進的な取組等を行なっている事業者</a:t>
            </a:r>
            <a:r>
              <a:rPr lang="ja-JP" altLang="en-US" sz="1400" dirty="0" smtClean="0">
                <a:solidFill>
                  <a:srgbClr val="000000"/>
                </a:solidFill>
                <a:latin typeface="Meiryo UI" panose="020B0604030504040204" pitchFamily="50" charset="-128"/>
                <a:ea typeface="Meiryo UI" panose="020B0604030504040204" pitchFamily="50" charset="-128"/>
              </a:rPr>
              <a:t>を</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選考</a:t>
            </a:r>
            <a:r>
              <a:rPr lang="ja-JP" altLang="en-US" sz="1400" dirty="0">
                <a:solidFill>
                  <a:srgbClr val="000000"/>
                </a:solidFill>
                <a:latin typeface="Meiryo UI" panose="020B0604030504040204" pitchFamily="50" charset="-128"/>
                <a:ea typeface="Meiryo UI" panose="020B0604030504040204" pitchFamily="50" charset="-128"/>
              </a:rPr>
              <a:t>し、男女いきいき事業者として</a:t>
            </a:r>
            <a:r>
              <a:rPr lang="ja-JP" altLang="en-US" sz="1400" dirty="0" smtClean="0">
                <a:solidFill>
                  <a:srgbClr val="000000"/>
                </a:solidFill>
                <a:latin typeface="Meiryo UI" panose="020B0604030504040204" pitchFamily="50" charset="-128"/>
                <a:ea typeface="Meiryo UI" panose="020B0604030504040204" pitchFamily="50" charset="-128"/>
              </a:rPr>
              <a:t>表彰。</a:t>
            </a:r>
            <a:endParaRPr lang="ja-JP" altLang="en-US" sz="1400" dirty="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2158303" y="2307052"/>
            <a:ext cx="5056094" cy="301143"/>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grpSp>
        <p:nvGrpSpPr>
          <p:cNvPr id="2" name="グループ化 1"/>
          <p:cNvGrpSpPr/>
          <p:nvPr/>
        </p:nvGrpSpPr>
        <p:grpSpPr>
          <a:xfrm>
            <a:off x="778668" y="5061124"/>
            <a:ext cx="4005367" cy="1723986"/>
            <a:chOff x="395630" y="4730249"/>
            <a:chExt cx="4005367" cy="2238510"/>
          </a:xfrm>
        </p:grpSpPr>
        <p:sp>
          <p:nvSpPr>
            <p:cNvPr id="20" name="正方形/長方形 19"/>
            <p:cNvSpPr/>
            <p:nvPr/>
          </p:nvSpPr>
          <p:spPr>
            <a:xfrm>
              <a:off x="395630" y="4919441"/>
              <a:ext cx="4005367" cy="2049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・「男女いきいき・元気宣言」、「男女いきいきプラス」のシンボル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マークを使用可能。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男女いきいき・元気宣言」登録事</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業者等として、府</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ページ</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等を通じて、広く府民に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紹介。</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・企業向け</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の講座や研修などの情報をメールで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お知らせ。</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提携の融資</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を利用可能。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男女いきいき</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サポートローン：商工中金　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テキスト ボックス 20"/>
            <p:cNvSpPr txBox="1"/>
            <p:nvPr/>
          </p:nvSpPr>
          <p:spPr>
            <a:xfrm>
              <a:off x="475586" y="4730249"/>
              <a:ext cx="1709122" cy="370463"/>
            </a:xfrm>
            <a:prstGeom prst="rect">
              <a:avLst/>
            </a:prstGeom>
            <a:solidFill>
              <a:schemeClr val="accent1">
                <a:lumMod val="60000"/>
                <a:lumOff val="40000"/>
              </a:schemeClr>
            </a:solidFill>
            <a:ln>
              <a:solidFill>
                <a:schemeClr val="tx1"/>
              </a:solid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登録、認証の</a:t>
              </a:r>
              <a:r>
                <a:rPr lang="ja-JP" altLang="en-US" sz="1400" b="1" dirty="0">
                  <a:latin typeface="Meiryo UI" panose="020B0604030504040204" pitchFamily="50" charset="-128"/>
                  <a:ea typeface="Meiryo UI" panose="020B0604030504040204" pitchFamily="50" charset="-128"/>
                </a:rPr>
                <a:t>メリット</a:t>
              </a:r>
              <a:endParaRPr kumimoji="1" lang="ja-JP" altLang="en-US" sz="1400" b="1" dirty="0">
                <a:latin typeface="Meiryo UI" panose="020B0604030504040204" pitchFamily="50" charset="-128"/>
                <a:ea typeface="Meiryo UI" panose="020B0604030504040204" pitchFamily="50" charset="-128"/>
              </a:endParaRPr>
            </a:p>
          </p:txBody>
        </p:sp>
      </p:grpSp>
      <p:pic>
        <p:nvPicPr>
          <p:cNvPr id="2050" name="Picture 2" descr="D:\tanakajunya\Desktop\キャプチャ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574" y="2608195"/>
            <a:ext cx="747412" cy="9716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tanakajunya\Desktop\キャプチャ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180" y="3598679"/>
            <a:ext cx="1046549" cy="10153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tanakajunya\Desktop\キャプチャ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8305" y="4862344"/>
            <a:ext cx="3510681" cy="1921374"/>
          </a:xfrm>
          <a:prstGeom prst="rect">
            <a:avLst/>
          </a:prstGeom>
          <a:noFill/>
          <a:extLst>
            <a:ext uri="{909E8E84-426E-40DD-AFC4-6F175D3DCCD1}">
              <a14:hiddenFill xmlns:a14="http://schemas.microsoft.com/office/drawing/2010/main">
                <a:solidFill>
                  <a:srgbClr val="FFFFFF"/>
                </a:solidFill>
              </a14:hiddenFill>
            </a:ext>
          </a:extLst>
        </p:spPr>
      </p:pic>
      <p:sp>
        <p:nvSpPr>
          <p:cNvPr id="3" name="大かっこ 2"/>
          <p:cNvSpPr/>
          <p:nvPr/>
        </p:nvSpPr>
        <p:spPr>
          <a:xfrm>
            <a:off x="706020" y="3778611"/>
            <a:ext cx="7231160" cy="40897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67</a:t>
            </a:fld>
            <a:endParaRPr lang="ja-JP" altLang="en-US"/>
          </a:p>
        </p:txBody>
      </p:sp>
    </p:spTree>
    <p:extLst>
      <p:ext uri="{BB962C8B-B14F-4D97-AF65-F5344CB8AC3E}">
        <p14:creationId xmlns:p14="http://schemas.microsoft.com/office/powerpoint/2010/main" val="253888931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4941090" y="5298006"/>
            <a:ext cx="3804234" cy="1591194"/>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2743201" y="303686"/>
            <a:ext cx="636631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400" b="1" dirty="0" smtClean="0">
                <a:latin typeface="Meiryo UI" panose="020B0604030504040204" pitchFamily="50" charset="-128"/>
                <a:ea typeface="Meiryo UI" panose="020B0604030504040204" pitchFamily="50" charset="-128"/>
              </a:rPr>
              <a:t>(2)</a:t>
            </a:r>
            <a:r>
              <a:rPr lang="ja-JP" altLang="ja-JP" sz="1400" b="1" dirty="0" smtClean="0">
                <a:latin typeface="Meiryo UI" panose="020B0604030504040204" pitchFamily="50" charset="-128"/>
                <a:ea typeface="Meiryo UI" panose="020B0604030504040204" pitchFamily="50" charset="-128"/>
              </a:rPr>
              <a:t>女性</a:t>
            </a:r>
            <a:r>
              <a:rPr lang="ja-JP" altLang="ja-JP" sz="1400" b="1" dirty="0">
                <a:latin typeface="Meiryo UI" panose="020B0604030504040204" pitchFamily="50" charset="-128"/>
                <a:ea typeface="Meiryo UI" panose="020B0604030504040204" pitchFamily="50" charset="-128"/>
              </a:rPr>
              <a:t>の登用、働きやすい職場づくりに取り組む中小企業等への</a:t>
            </a:r>
            <a:r>
              <a:rPr lang="ja-JP" altLang="ja-JP" sz="1400" b="1" dirty="0" smtClean="0">
                <a:latin typeface="Meiryo UI" panose="020B0604030504040204" pitchFamily="50" charset="-128"/>
                <a:ea typeface="Meiryo UI" panose="020B0604030504040204" pitchFamily="50" charset="-128"/>
              </a:rPr>
              <a:t>支援</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表彰・認証</a:t>
            </a:r>
            <a:r>
              <a:rPr lang="en-US" altLang="ja-JP" sz="1400" b="1"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616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427268"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６．主な改革取組み</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46559"/>
            <a:ext cx="8588788" cy="1600438"/>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＜改革取組み＞　</a:t>
            </a: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rPr>
              <a:t>「女性活躍リーディングカンパニー」認証制度　</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　大阪市</a:t>
            </a:r>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 法令の遵守に留まらず、「意欲のある女性が活躍し続けられる組織づくり」「仕事と生活の両立（ワーク・ライフ・バラン</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ス）支援」「男性の育児や家事、地域活動への参画支援」について積極的に推進する企業等を、本市が一定の</a:t>
            </a:r>
            <a:r>
              <a:rPr lang="ja-JP" altLang="en-US" sz="1400" dirty="0" smtClean="0">
                <a:solidFill>
                  <a:srgbClr val="000000"/>
                </a:solidFill>
                <a:latin typeface="Meiryo UI" panose="020B0604030504040204" pitchFamily="50" charset="-128"/>
                <a:ea typeface="Meiryo UI" panose="020B0604030504040204" pitchFamily="50" charset="-128"/>
              </a:rPr>
              <a:t>基準</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に</a:t>
            </a:r>
            <a:r>
              <a:rPr lang="ja-JP" altLang="en-US" sz="1400" dirty="0">
                <a:solidFill>
                  <a:srgbClr val="000000"/>
                </a:solidFill>
                <a:latin typeface="Meiryo UI" panose="020B0604030504040204" pitchFamily="50" charset="-128"/>
                <a:ea typeface="Meiryo UI" panose="020B0604030504040204" pitchFamily="50" charset="-128"/>
              </a:rPr>
              <a:t>則り認証し、当該の企業等が社会的に認知されることでその取組みが広く普及するよう、「大阪市女性活躍</a:t>
            </a:r>
            <a:r>
              <a:rPr lang="ja-JP" altLang="en-US" sz="1400" dirty="0" smtClean="0">
                <a:solidFill>
                  <a:srgbClr val="000000"/>
                </a:solidFill>
                <a:latin typeface="Meiryo UI" panose="020B0604030504040204" pitchFamily="50" charset="-128"/>
                <a:ea typeface="Meiryo UI" panose="020B0604030504040204" pitchFamily="50" charset="-128"/>
              </a:rPr>
              <a:t>リーディ</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ングカンパニー</a:t>
            </a:r>
            <a:r>
              <a:rPr lang="ja-JP" altLang="en-US" sz="1400" dirty="0">
                <a:solidFill>
                  <a:srgbClr val="000000"/>
                </a:solidFill>
                <a:latin typeface="Meiryo UI" panose="020B0604030504040204" pitchFamily="50" charset="-128"/>
                <a:ea typeface="Meiryo UI" panose="020B0604030504040204" pitchFamily="50" charset="-128"/>
              </a:rPr>
              <a:t>」認証事業を</a:t>
            </a:r>
            <a:r>
              <a:rPr lang="ja-JP" altLang="en-US" sz="1400" dirty="0" smtClean="0">
                <a:solidFill>
                  <a:srgbClr val="000000"/>
                </a:solidFill>
                <a:latin typeface="Meiryo UI" panose="020B0604030504040204" pitchFamily="50" charset="-128"/>
                <a:ea typeface="Meiryo UI" panose="020B0604030504040204" pitchFamily="50" charset="-128"/>
              </a:rPr>
              <a:t>実施。</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さらに</a:t>
            </a:r>
            <a:r>
              <a:rPr lang="ja-JP" altLang="en-US" sz="1400" dirty="0" smtClean="0">
                <a:solidFill>
                  <a:srgbClr val="000000"/>
                </a:solidFill>
                <a:latin typeface="Meiryo UI" panose="020B0604030504040204" pitchFamily="50" charset="-128"/>
                <a:ea typeface="Meiryo UI" panose="020B0604030504040204" pitchFamily="50" charset="-128"/>
              </a:rPr>
              <a:t>、平成</a:t>
            </a:r>
            <a:r>
              <a:rPr lang="en-US" altLang="ja-JP" sz="1400" dirty="0" smtClean="0">
                <a:solidFill>
                  <a:srgbClr val="000000"/>
                </a:solidFill>
                <a:latin typeface="Meiryo UI" panose="020B0604030504040204" pitchFamily="50" charset="-128"/>
                <a:ea typeface="Meiryo UI" panose="020B0604030504040204" pitchFamily="50" charset="-128"/>
              </a:rPr>
              <a:t>29</a:t>
            </a:r>
            <a:r>
              <a:rPr lang="ja-JP" altLang="en-US" sz="1400" dirty="0" smtClean="0">
                <a:solidFill>
                  <a:srgbClr val="000000"/>
                </a:solidFill>
                <a:latin typeface="Meiryo UI" panose="020B0604030504040204" pitchFamily="50" charset="-128"/>
                <a:ea typeface="Meiryo UI" panose="020B0604030504040204" pitchFamily="50" charset="-128"/>
              </a:rPr>
              <a:t>年度からは従来</a:t>
            </a:r>
            <a:r>
              <a:rPr lang="ja-JP" altLang="en-US" sz="1400" dirty="0">
                <a:solidFill>
                  <a:srgbClr val="000000"/>
                </a:solidFill>
                <a:latin typeface="Meiryo UI" panose="020B0604030504040204" pitchFamily="50" charset="-128"/>
                <a:ea typeface="Meiryo UI" panose="020B0604030504040204" pitchFamily="50" charset="-128"/>
              </a:rPr>
              <a:t>の「一つ星認証</a:t>
            </a:r>
            <a:r>
              <a:rPr lang="ja-JP" altLang="en-US" sz="1400" dirty="0" smtClean="0">
                <a:solidFill>
                  <a:srgbClr val="000000"/>
                </a:solidFill>
                <a:latin typeface="Meiryo UI" panose="020B0604030504040204" pitchFamily="50" charset="-128"/>
                <a:ea typeface="Meiryo UI" panose="020B0604030504040204" pitchFamily="50" charset="-128"/>
              </a:rPr>
              <a:t>」や「</a:t>
            </a:r>
            <a:r>
              <a:rPr lang="ja-JP" altLang="en-US" sz="1400" dirty="0">
                <a:solidFill>
                  <a:srgbClr val="000000"/>
                </a:solidFill>
                <a:latin typeface="Meiryo UI" panose="020B0604030504040204" pitchFamily="50" charset="-128"/>
                <a:ea typeface="Meiryo UI" panose="020B0604030504040204" pitchFamily="50" charset="-128"/>
              </a:rPr>
              <a:t>二つ星認証」だけでなく</a:t>
            </a:r>
            <a:r>
              <a:rPr lang="ja-JP" altLang="en-US" sz="1400" dirty="0" smtClean="0">
                <a:solidFill>
                  <a:srgbClr val="000000"/>
                </a:solidFill>
                <a:latin typeface="Meiryo UI" panose="020B0604030504040204" pitchFamily="50" charset="-128"/>
                <a:ea typeface="Meiryo UI" panose="020B0604030504040204" pitchFamily="50" charset="-128"/>
              </a:rPr>
              <a:t>、新たに女性</a:t>
            </a:r>
            <a:r>
              <a:rPr lang="ja-JP" altLang="en-US" sz="1400" dirty="0" smtClean="0">
                <a:latin typeface="Meiryo UI" panose="020B0604030504040204" pitchFamily="50" charset="-128"/>
                <a:ea typeface="Meiryo UI" panose="020B0604030504040204" pitchFamily="50" charset="-128"/>
              </a:rPr>
              <a:t>活躍</a:t>
            </a:r>
            <a:r>
              <a:rPr lang="ja-JP" altLang="en-US" sz="1400" dirty="0">
                <a:latin typeface="Meiryo UI" panose="020B0604030504040204" pitchFamily="50" charset="-128"/>
                <a:ea typeface="Meiryo UI" panose="020B0604030504040204" pitchFamily="50" charset="-128"/>
              </a:rPr>
              <a:t>促進</a:t>
            </a:r>
            <a:r>
              <a:rPr lang="ja-JP" altLang="en-US" sz="1400" dirty="0" smtClean="0">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取</a:t>
            </a:r>
            <a:r>
              <a:rPr lang="ja-JP" altLang="en-US" sz="1400" dirty="0">
                <a:solidFill>
                  <a:srgbClr val="000000"/>
                </a:solidFill>
                <a:latin typeface="Meiryo UI" panose="020B0604030504040204" pitchFamily="50" charset="-128"/>
                <a:ea typeface="Meiryo UI" panose="020B0604030504040204" pitchFamily="50" charset="-128"/>
              </a:rPr>
              <a:t>組みを</a:t>
            </a:r>
            <a:r>
              <a:rPr lang="ja-JP" altLang="en-US" sz="1400" dirty="0" smtClean="0">
                <a:solidFill>
                  <a:srgbClr val="000000"/>
                </a:solidFill>
                <a:latin typeface="Meiryo UI" panose="020B0604030504040204" pitchFamily="50" charset="-128"/>
                <a:ea typeface="Meiryo UI" panose="020B0604030504040204" pitchFamily="50" charset="-128"/>
              </a:rPr>
              <a:t>始めて</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間</a:t>
            </a:r>
            <a:r>
              <a:rPr lang="ja-JP" altLang="en-US" sz="1400" dirty="0">
                <a:solidFill>
                  <a:srgbClr val="000000"/>
                </a:solidFill>
                <a:latin typeface="Meiryo UI" panose="020B0604030504040204" pitchFamily="50" charset="-128"/>
                <a:ea typeface="Meiryo UI" panose="020B0604030504040204" pitchFamily="50" charset="-128"/>
              </a:rPr>
              <a:t>もない、意欲的な中小企業を対象に「チャレンジ企業」として認証し、取組みを支援する制度も</a:t>
            </a:r>
            <a:r>
              <a:rPr lang="ja-JP" altLang="en-US" sz="1400" dirty="0" smtClean="0">
                <a:solidFill>
                  <a:srgbClr val="000000"/>
                </a:solidFill>
                <a:latin typeface="Meiryo UI" panose="020B0604030504040204" pitchFamily="50" charset="-128"/>
                <a:ea typeface="Meiryo UI" panose="020B0604030504040204" pitchFamily="50" charset="-128"/>
              </a:rPr>
              <a:t>導入。</a:t>
            </a:r>
            <a:endParaRPr lang="en-US" altLang="ja-JP" sz="1400" dirty="0" smtClean="0">
              <a:solidFill>
                <a:srgbClr val="00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855334" y="4874916"/>
            <a:ext cx="4254178" cy="523220"/>
          </a:xfrm>
          <a:prstGeom prst="rect">
            <a:avLst/>
          </a:prstGeom>
        </p:spPr>
        <p:txBody>
          <a:bodyPr wrap="square">
            <a:spAutoFit/>
          </a:bodyPr>
          <a:lstStyle/>
          <a:p>
            <a:r>
              <a:rPr lang="ja-JP" altLang="en-US" sz="1400" dirty="0" smtClean="0">
                <a:solidFill>
                  <a:srgbClr val="000000"/>
                </a:solidFill>
                <a:latin typeface="Meiryo UI" panose="020B0604030504040204" pitchFamily="50" charset="-128"/>
                <a:ea typeface="Meiryo UI" panose="020B0604030504040204" pitchFamily="50" charset="-128"/>
              </a:rPr>
              <a:t>・女性活躍リーディングカンパニー認証件数</a:t>
            </a: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累計</a:t>
            </a:r>
            <a:r>
              <a:rPr lang="ja-JP" altLang="en-US" sz="1400" dirty="0">
                <a:solidFill>
                  <a:srgbClr val="000000"/>
                </a:solidFill>
                <a:latin typeface="Meiryo UI" panose="020B0604030504040204" pitchFamily="50" charset="-128"/>
                <a:ea typeface="Meiryo UI" panose="020B0604030504040204" pitchFamily="50" charset="-128"/>
              </a:rPr>
              <a:t>：市</a:t>
            </a:r>
            <a:r>
              <a:rPr lang="en-US" altLang="ja-JP" sz="1400" dirty="0" smtClean="0">
                <a:solidFill>
                  <a:srgbClr val="000000"/>
                </a:solidFill>
                <a:latin typeface="Meiryo UI" panose="020B0604030504040204" pitchFamily="50" charset="-128"/>
                <a:ea typeface="Meiryo UI" panose="020B0604030504040204" pitchFamily="50" charset="-128"/>
              </a:rPr>
              <a:t>)</a:t>
            </a:r>
          </a:p>
          <a:p>
            <a:r>
              <a:rPr lang="en-US" altLang="ja-JP" sz="1400" dirty="0">
                <a:solidFill>
                  <a:srgbClr val="000000"/>
                </a:solidFill>
                <a:latin typeface="Meiryo UI" panose="020B0604030504040204" pitchFamily="50" charset="-128"/>
                <a:ea typeface="Meiryo UI" panose="020B0604030504040204" pitchFamily="50" charset="-128"/>
              </a:rPr>
              <a:t> </a:t>
            </a:r>
            <a:r>
              <a:rPr lang="en-US" altLang="ja-JP" sz="1400" dirty="0" smtClean="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en-US" altLang="ja-JP" sz="1400" b="1" dirty="0" smtClean="0">
                <a:solidFill>
                  <a:srgbClr val="000000"/>
                </a:solidFill>
                <a:latin typeface="Meiryo UI" panose="020B0604030504040204" pitchFamily="50" charset="-128"/>
                <a:ea typeface="Meiryo UI" panose="020B0604030504040204" pitchFamily="50" charset="-128"/>
              </a:rPr>
              <a:t>368</a:t>
            </a:r>
            <a:r>
              <a:rPr lang="ja-JP" altLang="en-US" sz="1400" b="1" dirty="0" smtClean="0">
                <a:solidFill>
                  <a:srgbClr val="000000"/>
                </a:solidFill>
                <a:latin typeface="Meiryo UI" panose="020B0604030504040204" pitchFamily="50" charset="-128"/>
                <a:ea typeface="Meiryo UI" panose="020B0604030504040204" pitchFamily="50" charset="-128"/>
              </a:rPr>
              <a:t>件</a:t>
            </a:r>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rPr>
              <a:t>（</a:t>
            </a:r>
            <a:r>
              <a:rPr lang="en-US" altLang="ja-JP" sz="1000" dirty="0" smtClean="0">
                <a:solidFill>
                  <a:srgbClr val="000000"/>
                </a:solidFill>
                <a:latin typeface="Meiryo UI" panose="020B0604030504040204" pitchFamily="50" charset="-128"/>
                <a:ea typeface="Meiryo UI" panose="020B0604030504040204" pitchFamily="50" charset="-128"/>
              </a:rPr>
              <a:t>2018</a:t>
            </a:r>
            <a:r>
              <a:rPr lang="ja-JP" altLang="en-US" sz="1000" dirty="0" smtClean="0">
                <a:solidFill>
                  <a:srgbClr val="000000"/>
                </a:solidFill>
                <a:latin typeface="Meiryo UI" panose="020B0604030504040204" pitchFamily="50" charset="-128"/>
                <a:ea typeface="Meiryo UI" panose="020B0604030504040204" pitchFamily="50" charset="-128"/>
              </a:rPr>
              <a:t>年</a:t>
            </a:r>
            <a:r>
              <a:rPr lang="en-US" altLang="ja-JP" sz="1000" dirty="0" smtClean="0">
                <a:solidFill>
                  <a:srgbClr val="000000"/>
                </a:solidFill>
                <a:latin typeface="Meiryo UI" panose="020B0604030504040204" pitchFamily="50" charset="-128"/>
                <a:ea typeface="Meiryo UI" panose="020B0604030504040204" pitchFamily="50" charset="-128"/>
              </a:rPr>
              <a:t>6</a:t>
            </a:r>
            <a:r>
              <a:rPr lang="ja-JP" altLang="en-US" sz="1000" dirty="0" smtClean="0">
                <a:solidFill>
                  <a:srgbClr val="000000"/>
                </a:solidFill>
                <a:latin typeface="Meiryo UI" panose="020B0604030504040204" pitchFamily="50" charset="-128"/>
                <a:ea typeface="Meiryo UI" panose="020B0604030504040204" pitchFamily="50" charset="-128"/>
              </a:rPr>
              <a:t>月</a:t>
            </a:r>
            <a:r>
              <a:rPr lang="en-US" altLang="ja-JP" sz="1000" dirty="0" smtClean="0">
                <a:solidFill>
                  <a:srgbClr val="000000"/>
                </a:solidFill>
                <a:latin typeface="Meiryo UI" panose="020B0604030504040204" pitchFamily="50" charset="-128"/>
                <a:ea typeface="Meiryo UI" panose="020B0604030504040204" pitchFamily="50" charset="-128"/>
              </a:rPr>
              <a:t>1</a:t>
            </a:r>
            <a:r>
              <a:rPr lang="ja-JP" altLang="en-US" sz="1000" dirty="0" smtClean="0">
                <a:solidFill>
                  <a:srgbClr val="000000"/>
                </a:solidFill>
                <a:latin typeface="Meiryo UI" panose="020B0604030504040204" pitchFamily="50" charset="-128"/>
                <a:ea typeface="Meiryo UI" panose="020B0604030504040204" pitchFamily="50" charset="-128"/>
              </a:rPr>
              <a:t>日時点）</a:t>
            </a:r>
            <a:endParaRPr lang="en-US" altLang="ja-JP" sz="1000" dirty="0" smtClean="0">
              <a:solidFill>
                <a:srgbClr val="000000"/>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94230" y="2256844"/>
            <a:ext cx="8436544" cy="2462213"/>
          </a:xfrm>
          <a:prstGeom prst="rect">
            <a:avLst/>
          </a:prstGeom>
          <a:noFill/>
        </p:spPr>
        <p:txBody>
          <a:bodyPr wrap="square" rtlCol="0">
            <a:spAutoFit/>
          </a:bodyPr>
          <a:lstStyle>
            <a:defPPr>
              <a:defRPr lang="ja-JP"/>
            </a:defPPr>
            <a:lvl1pPr>
              <a:defRPr b="1"/>
            </a:lvl1pPr>
          </a:lstStyle>
          <a:p>
            <a:r>
              <a:rPr lang="ja-JP" altLang="en-US" sz="1400" dirty="0" smtClean="0">
                <a:solidFill>
                  <a:srgbClr val="000000"/>
                </a:solidFill>
                <a:latin typeface="Meiryo UI" panose="020B0604030504040204" pitchFamily="50" charset="-128"/>
                <a:ea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ja-JP" altLang="en-US" sz="1400" dirty="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　</a:t>
            </a:r>
            <a:r>
              <a:rPr lang="ja-JP" altLang="en-US" sz="1400" b="0" dirty="0" smtClean="0">
                <a:solidFill>
                  <a:srgbClr val="000000"/>
                </a:solidFill>
                <a:latin typeface="Meiryo UI" panose="020B0604030504040204" pitchFamily="50" charset="-128"/>
                <a:ea typeface="Meiryo UI" panose="020B0604030504040204" pitchFamily="50" charset="-128"/>
              </a:rPr>
              <a:t>　認証</a:t>
            </a:r>
            <a:r>
              <a:rPr lang="ja-JP" altLang="en-US" sz="1400" b="0" dirty="0">
                <a:solidFill>
                  <a:srgbClr val="000000"/>
                </a:solidFill>
                <a:latin typeface="Meiryo UI" panose="020B0604030504040204" pitchFamily="50" charset="-128"/>
                <a:ea typeface="Meiryo UI" panose="020B0604030504040204" pitchFamily="50" charset="-128"/>
              </a:rPr>
              <a:t>企業は、「大阪市女性活躍リーディングカンパニー認証マーク」を商品や広告、名刺等に</a:t>
            </a:r>
            <a:r>
              <a:rPr lang="ja-JP" altLang="en-US" sz="1400" b="0" dirty="0" smtClean="0">
                <a:solidFill>
                  <a:srgbClr val="000000"/>
                </a:solidFill>
                <a:latin typeface="Meiryo UI" panose="020B0604030504040204" pitchFamily="50" charset="-128"/>
                <a:ea typeface="Meiryo UI" panose="020B0604030504040204" pitchFamily="50" charset="-128"/>
              </a:rPr>
              <a:t>使用</a:t>
            </a:r>
            <a:endParaRPr lang="en-US" altLang="ja-JP" sz="1400" b="0" dirty="0" smtClean="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　</a:t>
            </a:r>
            <a:r>
              <a:rPr lang="ja-JP" altLang="en-US" sz="1400" b="0" dirty="0" smtClean="0">
                <a:solidFill>
                  <a:srgbClr val="000000"/>
                </a:solidFill>
                <a:latin typeface="Meiryo UI" panose="020B0604030504040204" pitchFamily="50" charset="-128"/>
                <a:ea typeface="Meiryo UI" panose="020B0604030504040204" pitchFamily="50" charset="-128"/>
              </a:rPr>
              <a:t>できるほか、大阪市が次</a:t>
            </a:r>
            <a:r>
              <a:rPr lang="ja-JP" altLang="en-US" sz="1400" b="0" dirty="0">
                <a:solidFill>
                  <a:srgbClr val="000000"/>
                </a:solidFill>
                <a:latin typeface="Meiryo UI" panose="020B0604030504040204" pitchFamily="50" charset="-128"/>
                <a:ea typeface="Meiryo UI" panose="020B0604030504040204" pitchFamily="50" charset="-128"/>
              </a:rPr>
              <a:t>の支援</a:t>
            </a:r>
            <a:r>
              <a:rPr lang="ja-JP" altLang="en-US" sz="1400" b="0" dirty="0" smtClean="0">
                <a:solidFill>
                  <a:srgbClr val="000000"/>
                </a:solidFill>
                <a:latin typeface="Meiryo UI" panose="020B0604030504040204" pitchFamily="50" charset="-128"/>
                <a:ea typeface="Meiryo UI" panose="020B0604030504040204" pitchFamily="50" charset="-128"/>
              </a:rPr>
              <a:t>に</a:t>
            </a:r>
            <a:r>
              <a:rPr lang="ja-JP" altLang="en-US" sz="1400" b="0" dirty="0">
                <a:solidFill>
                  <a:srgbClr val="000000"/>
                </a:solidFill>
                <a:latin typeface="Meiryo UI" panose="020B0604030504040204" pitchFamily="50" charset="-128"/>
                <a:ea typeface="Meiryo UI" panose="020B0604030504040204" pitchFamily="50" charset="-128"/>
              </a:rPr>
              <a:t>取り組</a:t>
            </a:r>
            <a:r>
              <a:rPr lang="ja-JP" altLang="en-US" sz="1400" b="0" dirty="0" smtClean="0">
                <a:solidFill>
                  <a:srgbClr val="000000"/>
                </a:solidFill>
                <a:latin typeface="Meiryo UI" panose="020B0604030504040204" pitchFamily="50" charset="-128"/>
                <a:ea typeface="Meiryo UI" panose="020B0604030504040204" pitchFamily="50" charset="-128"/>
              </a:rPr>
              <a:t>む。</a:t>
            </a:r>
            <a:endParaRPr lang="ja-JP" altLang="en-US" sz="1400" b="0" dirty="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a:t>
            </a:r>
            <a:r>
              <a:rPr lang="en-US" altLang="ja-JP" sz="1400" b="0" dirty="0">
                <a:solidFill>
                  <a:srgbClr val="000000"/>
                </a:solidFill>
                <a:latin typeface="Meiryo UI" panose="020B0604030504040204" pitchFamily="50" charset="-128"/>
                <a:ea typeface="Meiryo UI" panose="020B0604030504040204" pitchFamily="50" charset="-128"/>
              </a:rPr>
              <a:t>1</a:t>
            </a:r>
            <a:r>
              <a:rPr lang="ja-JP" altLang="en-US" sz="1400" b="0" dirty="0">
                <a:solidFill>
                  <a:srgbClr val="000000"/>
                </a:solidFill>
                <a:latin typeface="Meiryo UI" panose="020B0604030504040204" pitchFamily="50" charset="-128"/>
                <a:ea typeface="Meiryo UI" panose="020B0604030504040204" pitchFamily="50" charset="-128"/>
              </a:rPr>
              <a:t>）市のホームページや各種広報媒体等を活用し、認証企業の名称や取組み内容などを</a:t>
            </a:r>
            <a:r>
              <a:rPr lang="ja-JP" altLang="en-US" sz="1400" b="0" dirty="0" smtClean="0">
                <a:solidFill>
                  <a:srgbClr val="000000"/>
                </a:solidFill>
                <a:latin typeface="Meiryo UI" panose="020B0604030504040204" pitchFamily="50" charset="-128"/>
                <a:ea typeface="Meiryo UI" panose="020B0604030504040204" pitchFamily="50" charset="-128"/>
              </a:rPr>
              <a:t>広報する</a:t>
            </a:r>
            <a:endParaRPr lang="ja-JP" altLang="en-US" sz="1400" b="0" dirty="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a:t>
            </a:r>
            <a:r>
              <a:rPr lang="en-US" altLang="ja-JP" sz="1400" b="0" dirty="0">
                <a:solidFill>
                  <a:srgbClr val="000000"/>
                </a:solidFill>
                <a:latin typeface="Meiryo UI" panose="020B0604030504040204" pitchFamily="50" charset="-128"/>
                <a:ea typeface="Meiryo UI" panose="020B0604030504040204" pitchFamily="50" charset="-128"/>
              </a:rPr>
              <a:t>2</a:t>
            </a:r>
            <a:r>
              <a:rPr lang="ja-JP" altLang="en-US" sz="1400" b="0" dirty="0">
                <a:solidFill>
                  <a:srgbClr val="000000"/>
                </a:solidFill>
                <a:latin typeface="Meiryo UI" panose="020B0604030504040204" pitchFamily="50" charset="-128"/>
                <a:ea typeface="Meiryo UI" panose="020B0604030504040204" pitchFamily="50" charset="-128"/>
              </a:rPr>
              <a:t>）金融機関と連携し、融資において利率を</a:t>
            </a:r>
            <a:r>
              <a:rPr lang="ja-JP" altLang="en-US" sz="1400" b="0" dirty="0" smtClean="0">
                <a:solidFill>
                  <a:srgbClr val="000000"/>
                </a:solidFill>
                <a:latin typeface="Meiryo UI" panose="020B0604030504040204" pitchFamily="50" charset="-128"/>
                <a:ea typeface="Meiryo UI" panose="020B0604030504040204" pitchFamily="50" charset="-128"/>
              </a:rPr>
              <a:t>優遇する　</a:t>
            </a:r>
            <a:r>
              <a:rPr lang="en-US" altLang="ja-JP" sz="1000" b="0" dirty="0" smtClean="0">
                <a:solidFill>
                  <a:srgbClr val="000000"/>
                </a:solidFill>
                <a:latin typeface="Meiryo UI" panose="020B0604030504040204" pitchFamily="50" charset="-128"/>
                <a:ea typeface="Meiryo UI" panose="020B0604030504040204" pitchFamily="50" charset="-128"/>
              </a:rPr>
              <a:t>※</a:t>
            </a:r>
            <a:r>
              <a:rPr lang="ja-JP" altLang="en-US" sz="1000" b="0" dirty="0">
                <a:solidFill>
                  <a:srgbClr val="000000"/>
                </a:solidFill>
                <a:latin typeface="Meiryo UI" panose="020B0604030504040204" pitchFamily="50" charset="-128"/>
                <a:ea typeface="Meiryo UI" panose="020B0604030504040204" pitchFamily="50" charset="-128"/>
              </a:rPr>
              <a:t>「一つ星認証企業」「二つ星認証企業」に</a:t>
            </a:r>
            <a:r>
              <a:rPr lang="ja-JP" altLang="en-US" sz="1000" b="0" dirty="0" smtClean="0">
                <a:solidFill>
                  <a:srgbClr val="000000"/>
                </a:solidFill>
                <a:latin typeface="Meiryo UI" panose="020B0604030504040204" pitchFamily="50" charset="-128"/>
                <a:ea typeface="Meiryo UI" panose="020B0604030504040204" pitchFamily="50" charset="-128"/>
              </a:rPr>
              <a:t>限る</a:t>
            </a:r>
            <a:endParaRPr lang="ja-JP" altLang="en-US" sz="1000" b="0" dirty="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a:t>
            </a:r>
            <a:r>
              <a:rPr lang="en-US" altLang="ja-JP" sz="1400" b="0" dirty="0">
                <a:solidFill>
                  <a:srgbClr val="000000"/>
                </a:solidFill>
                <a:latin typeface="Meiryo UI" panose="020B0604030504040204" pitchFamily="50" charset="-128"/>
                <a:ea typeface="Meiryo UI" panose="020B0604030504040204" pitchFamily="50" charset="-128"/>
              </a:rPr>
              <a:t>3</a:t>
            </a:r>
            <a:r>
              <a:rPr lang="ja-JP" altLang="en-US" sz="1400" b="0" dirty="0">
                <a:solidFill>
                  <a:srgbClr val="000000"/>
                </a:solidFill>
                <a:latin typeface="Meiryo UI" panose="020B0604030504040204" pitchFamily="50" charset="-128"/>
                <a:ea typeface="Meiryo UI" panose="020B0604030504040204" pitchFamily="50" charset="-128"/>
              </a:rPr>
              <a:t>）求職者等に認証企業の取組みを紹介する機会を</a:t>
            </a:r>
            <a:r>
              <a:rPr lang="ja-JP" altLang="en-US" sz="1400" b="0" dirty="0" smtClean="0">
                <a:solidFill>
                  <a:srgbClr val="000000"/>
                </a:solidFill>
                <a:latin typeface="Meiryo UI" panose="020B0604030504040204" pitchFamily="50" charset="-128"/>
                <a:ea typeface="Meiryo UI" panose="020B0604030504040204" pitchFamily="50" charset="-128"/>
              </a:rPr>
              <a:t>提供する</a:t>
            </a:r>
            <a:endParaRPr lang="ja-JP" altLang="en-US" sz="1400" b="0" dirty="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a:t>
            </a:r>
            <a:r>
              <a:rPr lang="en-US" altLang="ja-JP" sz="1400" b="0" dirty="0">
                <a:solidFill>
                  <a:srgbClr val="000000"/>
                </a:solidFill>
                <a:latin typeface="Meiryo UI" panose="020B0604030504040204" pitchFamily="50" charset="-128"/>
                <a:ea typeface="Meiryo UI" panose="020B0604030504040204" pitchFamily="50" charset="-128"/>
              </a:rPr>
              <a:t>4</a:t>
            </a:r>
            <a:r>
              <a:rPr lang="ja-JP" altLang="en-US" sz="1400" b="0" dirty="0">
                <a:solidFill>
                  <a:srgbClr val="000000"/>
                </a:solidFill>
                <a:latin typeface="Meiryo UI" panose="020B0604030504040204" pitchFamily="50" charset="-128"/>
                <a:ea typeface="Meiryo UI" panose="020B0604030504040204" pitchFamily="50" charset="-128"/>
              </a:rPr>
              <a:t>）認証企業の情報を大阪圏の大学や市内の高校等に</a:t>
            </a:r>
            <a:r>
              <a:rPr lang="ja-JP" altLang="en-US" sz="1400" b="0" dirty="0" smtClean="0">
                <a:solidFill>
                  <a:srgbClr val="000000"/>
                </a:solidFill>
                <a:latin typeface="Meiryo UI" panose="020B0604030504040204" pitchFamily="50" charset="-128"/>
                <a:ea typeface="Meiryo UI" panose="020B0604030504040204" pitchFamily="50" charset="-128"/>
              </a:rPr>
              <a:t>発信する</a:t>
            </a:r>
            <a:endParaRPr lang="ja-JP" altLang="en-US" sz="1400" b="0" dirty="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a:t>
            </a:r>
            <a:r>
              <a:rPr lang="en-US" altLang="ja-JP" sz="1400" b="0" dirty="0">
                <a:solidFill>
                  <a:srgbClr val="000000"/>
                </a:solidFill>
                <a:latin typeface="Meiryo UI" panose="020B0604030504040204" pitchFamily="50" charset="-128"/>
                <a:ea typeface="Meiryo UI" panose="020B0604030504040204" pitchFamily="50" charset="-128"/>
              </a:rPr>
              <a:t>5</a:t>
            </a:r>
            <a:r>
              <a:rPr lang="ja-JP" altLang="en-US" sz="1400" b="0" dirty="0">
                <a:solidFill>
                  <a:srgbClr val="000000"/>
                </a:solidFill>
                <a:latin typeface="Meiryo UI" panose="020B0604030504040204" pitchFamily="50" charset="-128"/>
                <a:ea typeface="Meiryo UI" panose="020B0604030504040204" pitchFamily="50" charset="-128"/>
              </a:rPr>
              <a:t>）本市が行う総合評価入札、プロポーザルによる入札、指定管理者の選定において</a:t>
            </a:r>
            <a:r>
              <a:rPr lang="ja-JP" altLang="en-US" sz="1400" b="0" dirty="0" smtClean="0">
                <a:solidFill>
                  <a:srgbClr val="000000"/>
                </a:solidFill>
                <a:latin typeface="Meiryo UI" panose="020B0604030504040204" pitchFamily="50" charset="-128"/>
                <a:ea typeface="Meiryo UI" panose="020B0604030504040204" pitchFamily="50" charset="-128"/>
              </a:rPr>
              <a:t>加点する</a:t>
            </a:r>
            <a:endParaRPr lang="en-US" altLang="ja-JP" sz="1400" b="0" dirty="0" smtClean="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　</a:t>
            </a:r>
            <a:r>
              <a:rPr lang="ja-JP" altLang="en-US" sz="1400" b="0" dirty="0" smtClean="0">
                <a:solidFill>
                  <a:srgbClr val="000000"/>
                </a:solidFill>
                <a:latin typeface="Meiryo UI" panose="020B0604030504040204" pitchFamily="50" charset="-128"/>
                <a:ea typeface="Meiryo UI" panose="020B0604030504040204" pitchFamily="50" charset="-128"/>
              </a:rPr>
              <a:t>　　　　　　　　　　　　　　　　　　　　　　　　　　　　　　　　　　　　　　　　　　　　　　　　</a:t>
            </a:r>
            <a:r>
              <a:rPr lang="en-US" altLang="ja-JP" sz="1000" b="0" dirty="0" smtClean="0">
                <a:solidFill>
                  <a:srgbClr val="000000"/>
                </a:solidFill>
                <a:latin typeface="Meiryo UI" panose="020B0604030504040204" pitchFamily="50" charset="-128"/>
                <a:ea typeface="Meiryo UI" panose="020B0604030504040204" pitchFamily="50" charset="-128"/>
              </a:rPr>
              <a:t>※</a:t>
            </a:r>
            <a:r>
              <a:rPr lang="ja-JP" altLang="en-US" sz="1000" b="0" dirty="0">
                <a:solidFill>
                  <a:srgbClr val="000000"/>
                </a:solidFill>
                <a:latin typeface="Meiryo UI" panose="020B0604030504040204" pitchFamily="50" charset="-128"/>
                <a:ea typeface="Meiryo UI" panose="020B0604030504040204" pitchFamily="50" charset="-128"/>
              </a:rPr>
              <a:t>「一つ星認証企業」「二つ星認証企業」に</a:t>
            </a:r>
            <a:r>
              <a:rPr lang="ja-JP" altLang="en-US" sz="1000" b="0" dirty="0" smtClean="0">
                <a:solidFill>
                  <a:srgbClr val="000000"/>
                </a:solidFill>
                <a:latin typeface="Meiryo UI" panose="020B0604030504040204" pitchFamily="50" charset="-128"/>
                <a:ea typeface="Meiryo UI" panose="020B0604030504040204" pitchFamily="50" charset="-128"/>
              </a:rPr>
              <a:t>限る</a:t>
            </a:r>
            <a:endParaRPr lang="ja-JP" altLang="en-US" sz="1000" b="0" dirty="0">
              <a:solidFill>
                <a:srgbClr val="000000"/>
              </a:solidFill>
              <a:latin typeface="Meiryo UI" panose="020B0604030504040204" pitchFamily="50" charset="-128"/>
              <a:ea typeface="Meiryo UI" panose="020B0604030504040204" pitchFamily="50" charset="-128"/>
            </a:endParaRPr>
          </a:p>
          <a:p>
            <a:r>
              <a:rPr lang="ja-JP" altLang="en-US" sz="1400" b="0" dirty="0">
                <a:solidFill>
                  <a:srgbClr val="000000"/>
                </a:solidFill>
                <a:latin typeface="Meiryo UI" panose="020B0604030504040204" pitchFamily="50" charset="-128"/>
                <a:ea typeface="Meiryo UI" panose="020B0604030504040204" pitchFamily="50" charset="-128"/>
              </a:rPr>
              <a:t>（</a:t>
            </a:r>
            <a:r>
              <a:rPr lang="en-US" altLang="ja-JP" sz="1400" b="0" dirty="0">
                <a:solidFill>
                  <a:srgbClr val="000000"/>
                </a:solidFill>
                <a:latin typeface="Meiryo UI" panose="020B0604030504040204" pitchFamily="50" charset="-128"/>
                <a:ea typeface="Meiryo UI" panose="020B0604030504040204" pitchFamily="50" charset="-128"/>
              </a:rPr>
              <a:t>6</a:t>
            </a:r>
            <a:r>
              <a:rPr lang="ja-JP" altLang="en-US" sz="1400" b="0" dirty="0">
                <a:solidFill>
                  <a:srgbClr val="000000"/>
                </a:solidFill>
                <a:latin typeface="Meiryo UI" panose="020B0604030504040204" pitchFamily="50" charset="-128"/>
                <a:ea typeface="Meiryo UI" panose="020B0604030504040204" pitchFamily="50" charset="-128"/>
              </a:rPr>
              <a:t>）「チャレンジ企業」等に対し、取組みを推進するために必要な情報及びノウハウを</a:t>
            </a:r>
            <a:r>
              <a:rPr lang="ja-JP" altLang="en-US" sz="1400" b="0" dirty="0" smtClean="0">
                <a:solidFill>
                  <a:srgbClr val="000000"/>
                </a:solidFill>
                <a:latin typeface="Meiryo UI" panose="020B0604030504040204" pitchFamily="50" charset="-128"/>
                <a:ea typeface="Meiryo UI" panose="020B0604030504040204" pitchFamily="50" charset="-128"/>
              </a:rPr>
              <a:t>提供する</a:t>
            </a:r>
            <a:endParaRPr lang="ja-JP" altLang="en-US" sz="1400" b="0" dirty="0">
              <a:solidFill>
                <a:srgbClr val="000000"/>
              </a:solidFill>
              <a:latin typeface="Meiryo UI" panose="020B0604030504040204" pitchFamily="50" charset="-128"/>
              <a:ea typeface="Meiryo UI" panose="020B0604030504040204" pitchFamily="50" charset="-128"/>
            </a:endParaRPr>
          </a:p>
        </p:txBody>
      </p:sp>
      <p:pic>
        <p:nvPicPr>
          <p:cNvPr id="1026" name="Picture 2" descr="http://www.city.osaka.lg.jp/shimin/cmsfiles/contents/0000299/299280/ninsho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8587" y="2885000"/>
            <a:ext cx="1074242" cy="107424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00760" y="2563339"/>
            <a:ext cx="8352740" cy="21814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80715" y="2374147"/>
            <a:ext cx="1800493" cy="307777"/>
          </a:xfrm>
          <a:prstGeom prst="rect">
            <a:avLst/>
          </a:prstGeom>
          <a:solidFill>
            <a:schemeClr val="accent1">
              <a:lumMod val="60000"/>
              <a:lumOff val="40000"/>
            </a:schemeClr>
          </a:solidFill>
          <a:ln>
            <a:solidFill>
              <a:schemeClr val="tx1"/>
            </a:solidFill>
          </a:ln>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認証企業等への支援</a:t>
            </a:r>
            <a:endParaRPr kumimoji="1" lang="ja-JP" altLang="en-US" sz="1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415531" y="5366130"/>
            <a:ext cx="381836" cy="246221"/>
          </a:xfrm>
          <a:prstGeom prst="rect">
            <a:avLst/>
          </a:prstGeom>
          <a:noFill/>
          <a:ln>
            <a:noFill/>
          </a:ln>
        </p:spPr>
        <p:txBody>
          <a:bodyPr wrap="none" rtlCol="0">
            <a:spAutoFit/>
          </a:bodyPr>
          <a:lstStyle/>
          <a:p>
            <a:r>
              <a:rPr lang="en-US" altLang="ja-JP" sz="1000" b="1" dirty="0" smtClean="0"/>
              <a:t>359</a:t>
            </a:r>
            <a:endParaRPr kumimoji="1" lang="ja-JP" altLang="en-US" sz="1000" b="1" dirty="0"/>
          </a:p>
        </p:txBody>
      </p:sp>
      <p:sp>
        <p:nvSpPr>
          <p:cNvPr id="17" name="テキスト ボックス 16"/>
          <p:cNvSpPr txBox="1"/>
          <p:nvPr/>
        </p:nvSpPr>
        <p:spPr>
          <a:xfrm>
            <a:off x="6106582" y="5904851"/>
            <a:ext cx="381836" cy="246221"/>
          </a:xfrm>
          <a:prstGeom prst="rect">
            <a:avLst/>
          </a:prstGeom>
          <a:noFill/>
          <a:ln>
            <a:noFill/>
          </a:ln>
        </p:spPr>
        <p:txBody>
          <a:bodyPr wrap="none" rtlCol="0">
            <a:spAutoFit/>
          </a:bodyPr>
          <a:lstStyle/>
          <a:p>
            <a:r>
              <a:rPr lang="en-US" altLang="ja-JP" sz="1000" b="1" dirty="0" smtClean="0"/>
              <a:t>160</a:t>
            </a:r>
            <a:endParaRPr kumimoji="1" lang="ja-JP" altLang="en-US" sz="1000" b="1" dirty="0"/>
          </a:p>
        </p:txBody>
      </p:sp>
      <p:sp>
        <p:nvSpPr>
          <p:cNvPr id="19" name="テキスト ボックス 18"/>
          <p:cNvSpPr txBox="1"/>
          <p:nvPr/>
        </p:nvSpPr>
        <p:spPr>
          <a:xfrm>
            <a:off x="6765014" y="5458676"/>
            <a:ext cx="381836" cy="246221"/>
          </a:xfrm>
          <a:prstGeom prst="rect">
            <a:avLst/>
          </a:prstGeom>
          <a:noFill/>
          <a:ln>
            <a:noFill/>
          </a:ln>
        </p:spPr>
        <p:txBody>
          <a:bodyPr wrap="none" rtlCol="0">
            <a:spAutoFit/>
          </a:bodyPr>
          <a:lstStyle/>
          <a:p>
            <a:r>
              <a:rPr lang="en-US" altLang="ja-JP" sz="1000" b="1" dirty="0" smtClean="0"/>
              <a:t>299</a:t>
            </a:r>
            <a:endParaRPr kumimoji="1" lang="ja-JP" altLang="en-US" sz="1000" b="1" dirty="0"/>
          </a:p>
        </p:txBody>
      </p:sp>
      <p:sp>
        <p:nvSpPr>
          <p:cNvPr id="20" name="テキスト ボックス 19"/>
          <p:cNvSpPr txBox="1"/>
          <p:nvPr/>
        </p:nvSpPr>
        <p:spPr>
          <a:xfrm>
            <a:off x="5473025" y="6209738"/>
            <a:ext cx="316112" cy="246221"/>
          </a:xfrm>
          <a:prstGeom prst="rect">
            <a:avLst/>
          </a:prstGeom>
          <a:noFill/>
          <a:ln>
            <a:noFill/>
          </a:ln>
        </p:spPr>
        <p:txBody>
          <a:bodyPr wrap="none" rtlCol="0">
            <a:spAutoFit/>
          </a:bodyPr>
          <a:lstStyle/>
          <a:p>
            <a:r>
              <a:rPr lang="en-US" altLang="ja-JP" sz="1000" b="1" dirty="0" smtClean="0"/>
              <a:t>60</a:t>
            </a:r>
            <a:endParaRPr kumimoji="1" lang="ja-JP" altLang="en-US" sz="1000" b="1" dirty="0"/>
          </a:p>
        </p:txBody>
      </p:sp>
      <p:sp>
        <p:nvSpPr>
          <p:cNvPr id="21" name="テキスト ボックス 20"/>
          <p:cNvSpPr txBox="1"/>
          <p:nvPr/>
        </p:nvSpPr>
        <p:spPr>
          <a:xfrm>
            <a:off x="8080813" y="5333602"/>
            <a:ext cx="381836" cy="246221"/>
          </a:xfrm>
          <a:prstGeom prst="rect">
            <a:avLst/>
          </a:prstGeom>
          <a:noFill/>
          <a:ln>
            <a:noFill/>
          </a:ln>
        </p:spPr>
        <p:txBody>
          <a:bodyPr wrap="none" rtlCol="0">
            <a:spAutoFit/>
          </a:bodyPr>
          <a:lstStyle/>
          <a:p>
            <a:r>
              <a:rPr lang="en-US" altLang="ja-JP" sz="1000" b="1" dirty="0" smtClean="0"/>
              <a:t>368</a:t>
            </a:r>
            <a:endParaRPr kumimoji="1" lang="ja-JP" altLang="en-US" sz="1000" b="1" dirty="0"/>
          </a:p>
        </p:txBody>
      </p:sp>
      <p:sp>
        <p:nvSpPr>
          <p:cNvPr id="22" name="正方形/長方形 21"/>
          <p:cNvSpPr/>
          <p:nvPr/>
        </p:nvSpPr>
        <p:spPr>
          <a:xfrm>
            <a:off x="497232" y="4744689"/>
            <a:ext cx="4230362" cy="52322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＜改革の結果＞</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男女いきいき・元気宣言事業者数</a:t>
            </a:r>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累計</a:t>
            </a:r>
            <a:r>
              <a:rPr lang="ja-JP" altLang="en-US" sz="1400" dirty="0">
                <a:latin typeface="Meiryo UI" panose="020B0604030504040204" pitchFamily="50" charset="-128"/>
                <a:ea typeface="Meiryo UI" panose="020B0604030504040204" pitchFamily="50" charset="-128"/>
              </a:rPr>
              <a:t>：府</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383</a:t>
            </a:r>
            <a:r>
              <a:rPr lang="ja-JP" altLang="en-US" sz="1400" b="1" dirty="0" smtClean="0">
                <a:latin typeface="Meiryo UI" panose="020B0604030504040204" pitchFamily="50" charset="-128"/>
                <a:ea typeface="Meiryo UI" panose="020B0604030504040204" pitchFamily="50" charset="-128"/>
              </a:rPr>
              <a:t>件</a:t>
            </a:r>
            <a:endParaRPr lang="en-US" altLang="ja-JP" sz="1400" b="1" dirty="0" smtClean="0">
              <a:solidFill>
                <a:srgbClr val="00B050"/>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4966848" y="5105240"/>
            <a:ext cx="47252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件</a:t>
            </a:r>
            <a:r>
              <a:rPr lang="en-US" altLang="ja-JP" sz="800" dirty="0" smtClean="0">
                <a:solidFill>
                  <a:srgbClr val="000000"/>
                </a:solidFill>
                <a:latin typeface="Meiryo UI" panose="020B0604030504040204" pitchFamily="50" charset="-128"/>
                <a:ea typeface="Meiryo UI" panose="020B0604030504040204" pitchFamily="50" charset="-128"/>
              </a:rPr>
              <a:t>)</a:t>
            </a:r>
          </a:p>
        </p:txBody>
      </p:sp>
      <p:sp>
        <p:nvSpPr>
          <p:cNvPr id="26" name="正方形/長方形 25"/>
          <p:cNvSpPr/>
          <p:nvPr/>
        </p:nvSpPr>
        <p:spPr>
          <a:xfrm>
            <a:off x="444451" y="5192294"/>
            <a:ext cx="472528"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件</a:t>
            </a:r>
            <a:r>
              <a:rPr lang="en-US" altLang="ja-JP" sz="800" dirty="0" smtClean="0">
                <a:solidFill>
                  <a:srgbClr val="000000"/>
                </a:solidFill>
                <a:latin typeface="Meiryo UI" panose="020B0604030504040204" pitchFamily="50" charset="-128"/>
                <a:ea typeface="Meiryo UI" panose="020B0604030504040204" pitchFamily="50" charset="-128"/>
              </a:rPr>
              <a:t>)</a:t>
            </a:r>
          </a:p>
        </p:txBody>
      </p:sp>
      <p:pic>
        <p:nvPicPr>
          <p:cNvPr id="3" name="図 2"/>
          <p:cNvPicPr>
            <a:picLocks noChangeAspect="1"/>
          </p:cNvPicPr>
          <p:nvPr/>
        </p:nvPicPr>
        <p:blipFill>
          <a:blip r:embed="rId5"/>
          <a:stretch>
            <a:fillRect/>
          </a:stretch>
        </p:blipFill>
        <p:spPr>
          <a:xfrm>
            <a:off x="680715" y="5229272"/>
            <a:ext cx="4334632" cy="1646063"/>
          </a:xfrm>
          <a:prstGeom prst="rect">
            <a:avLst/>
          </a:prstGeom>
        </p:spPr>
      </p:pic>
      <p:sp>
        <p:nvSpPr>
          <p:cNvPr id="11" name="スライド番号プレースホルダー 10"/>
          <p:cNvSpPr>
            <a:spLocks noGrp="1"/>
          </p:cNvSpPr>
          <p:nvPr>
            <p:ph type="sldNum" sz="quarter" idx="12"/>
          </p:nvPr>
        </p:nvSpPr>
        <p:spPr/>
        <p:txBody>
          <a:bodyPr/>
          <a:lstStyle/>
          <a:p>
            <a:fld id="{138CA411-231B-42B9-AF63-97A64194AA60}" type="slidenum">
              <a:rPr lang="ja-JP" altLang="en-US" smtClean="0"/>
              <a:pPr/>
              <a:t>68</a:t>
            </a:fld>
            <a:endParaRPr lang="ja-JP" altLang="en-US"/>
          </a:p>
        </p:txBody>
      </p:sp>
    </p:spTree>
    <p:extLst>
      <p:ext uri="{BB962C8B-B14F-4D97-AF65-F5344CB8AC3E}">
        <p14:creationId xmlns:p14="http://schemas.microsoft.com/office/powerpoint/2010/main" val="160681109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6326" y="2321422"/>
            <a:ext cx="9011350" cy="3477875"/>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＜改革取組み＞</a:t>
            </a:r>
            <a:r>
              <a:rPr lang="ja-JP" altLang="ja-JP" sz="1400" b="1"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大阪府　</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　大阪市　</a:t>
            </a:r>
            <a:r>
              <a:rPr lang="en-US" altLang="ja-JP"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推進月間</a:t>
            </a:r>
            <a:endParaRPr lang="en-US" altLang="ja-JP" sz="1400" b="1" u="sng"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大阪府</a:t>
            </a:r>
            <a:r>
              <a:rPr lang="ja-JP" altLang="en-US" sz="1400" dirty="0">
                <a:latin typeface="Meiryo UI" panose="020B0604030504040204" pitchFamily="50" charset="-128"/>
                <a:ea typeface="Meiryo UI" panose="020B0604030504040204" pitchFamily="50" charset="-128"/>
              </a:rPr>
              <a:t>で</a:t>
            </a:r>
            <a:r>
              <a:rPr lang="ja-JP" altLang="en-US"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年度から毎年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月を「</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女性活躍推進月間」に設定し</a:t>
            </a:r>
            <a:r>
              <a:rPr lang="ja-JP" altLang="en-US" sz="1400" dirty="0" smtClean="0">
                <a:latin typeface="Meiryo UI" panose="020B0604030504040204" pitchFamily="50" charset="-128"/>
                <a:ea typeface="Meiryo UI" panose="020B0604030504040204" pitchFamily="50" charset="-128"/>
              </a:rPr>
              <a:t>、大阪市等市町村</a:t>
            </a:r>
            <a:r>
              <a:rPr lang="ja-JP" altLang="en-US" sz="1400" dirty="0">
                <a:latin typeface="Meiryo UI" panose="020B0604030504040204" pitchFamily="50" charset="-128"/>
                <a:ea typeface="Meiryo UI" panose="020B0604030504040204" pitchFamily="50" charset="-128"/>
              </a:rPr>
              <a:t>にも呼びかけを行い、</a:t>
            </a:r>
            <a:r>
              <a:rPr lang="ja-JP" altLang="en-US" sz="1400" dirty="0" smtClean="0">
                <a:latin typeface="Meiryo UI" panose="020B0604030504040204" pitchFamily="50" charset="-128"/>
                <a:ea typeface="Meiryo UI" panose="020B0604030504040204" pitchFamily="50" charset="-128"/>
              </a:rPr>
              <a:t>イ</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ベント</a:t>
            </a:r>
            <a:r>
              <a:rPr lang="ja-JP" altLang="en-US" sz="1400" dirty="0">
                <a:latin typeface="Meiryo UI" panose="020B0604030504040204" pitchFamily="50" charset="-128"/>
                <a:ea typeface="Meiryo UI" panose="020B0604030504040204" pitchFamily="50" charset="-128"/>
              </a:rPr>
              <a:t>等</a:t>
            </a:r>
            <a:r>
              <a:rPr lang="ja-JP" altLang="en-US" sz="1400" dirty="0" smtClean="0">
                <a:latin typeface="Meiryo UI" panose="020B0604030504040204" pitchFamily="50" charset="-128"/>
                <a:ea typeface="Meiryo UI" panose="020B0604030504040204" pitchFamily="50" charset="-128"/>
              </a:rPr>
              <a:t>を集中的</a:t>
            </a:r>
            <a:r>
              <a:rPr lang="ja-JP" altLang="en-US" sz="1400" dirty="0">
                <a:latin typeface="Meiryo UI" panose="020B0604030504040204" pitchFamily="50" charset="-128"/>
                <a:ea typeface="Meiryo UI" panose="020B0604030504040204" pitchFamily="50" charset="-128"/>
              </a:rPr>
              <a:t>に実施している</a:t>
            </a:r>
            <a:r>
              <a:rPr lang="ja-JP" altLang="en-US" sz="1400" dirty="0" smtClean="0">
                <a:latin typeface="Meiryo UI" panose="020B0604030504040204" pitchFamily="50" charset="-128"/>
                <a:ea typeface="Meiryo UI" panose="020B0604030504040204" pitchFamily="50" charset="-128"/>
              </a:rPr>
              <a:t>。また、大阪市においては、上記の推進月間に加え、ワーク・ライフ・バランスに着目し、</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年度から毎年</a:t>
            </a:r>
            <a:r>
              <a:rPr lang="ja-JP" altLang="en-US" sz="1400" dirty="0">
                <a:latin typeface="Meiryo UI" panose="020B0604030504040204" pitchFamily="50" charset="-128"/>
                <a:ea typeface="Meiryo UI" panose="020B0604030504040204" pitchFamily="50" charset="-128"/>
              </a:rPr>
              <a:t>８月を「ワーク・</a:t>
            </a:r>
            <a:r>
              <a:rPr lang="ja-JP" altLang="en-US" sz="1400" dirty="0" smtClean="0">
                <a:latin typeface="Meiryo UI" panose="020B0604030504040204" pitchFamily="50" charset="-128"/>
                <a:ea typeface="Meiryo UI" panose="020B0604030504040204" pitchFamily="50" charset="-128"/>
              </a:rPr>
              <a:t>ライフ</a:t>
            </a:r>
            <a:r>
              <a:rPr lang="ja-JP" altLang="en-US" sz="1400" dirty="0">
                <a:latin typeface="Meiryo UI" panose="020B0604030504040204" pitchFamily="50" charset="-128"/>
                <a:ea typeface="Meiryo UI" panose="020B0604030504040204" pitchFamily="50" charset="-128"/>
              </a:rPr>
              <a:t>・バランス推進月間」と位置づけ、市民、企業の方々に</a:t>
            </a:r>
            <a:r>
              <a:rPr lang="ja-JP" altLang="en-US" sz="1400" dirty="0" smtClean="0">
                <a:latin typeface="Meiryo UI" panose="020B0604030504040204" pitchFamily="50" charset="-128"/>
                <a:ea typeface="Meiryo UI" panose="020B0604030504040204" pitchFamily="50" charset="-128"/>
              </a:rPr>
              <a:t>広く意義</a:t>
            </a:r>
            <a:r>
              <a:rPr lang="ja-JP" altLang="en-US" sz="1400" dirty="0">
                <a:latin typeface="Meiryo UI" panose="020B0604030504040204" pitchFamily="50" charset="-128"/>
                <a:ea typeface="Meiryo UI" panose="020B0604030504040204" pitchFamily="50" charset="-128"/>
              </a:rPr>
              <a:t>、重要性を</a:t>
            </a:r>
            <a:r>
              <a:rPr lang="ja-JP" altLang="en-US" sz="1400" dirty="0" smtClean="0">
                <a:latin typeface="Meiryo UI" panose="020B0604030504040204" pitchFamily="50" charset="-128"/>
                <a:ea typeface="Meiryo UI" panose="020B0604030504040204" pitchFamily="50" charset="-128"/>
              </a:rPr>
              <a:t>理解</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し</a:t>
            </a:r>
            <a:r>
              <a:rPr lang="ja-JP" altLang="en-US" sz="1400" dirty="0">
                <a:latin typeface="Meiryo UI" panose="020B0604030504040204" pitchFamily="50" charset="-128"/>
                <a:ea typeface="Meiryo UI" panose="020B0604030504040204" pitchFamily="50" charset="-128"/>
              </a:rPr>
              <a:t>、取組を進めていただけるよう</a:t>
            </a:r>
            <a:r>
              <a:rPr lang="ja-JP" altLang="en-US" sz="1400" dirty="0" smtClean="0">
                <a:latin typeface="Meiryo UI" panose="020B0604030504040204" pitchFamily="50" charset="-128"/>
                <a:ea typeface="Meiryo UI" panose="020B0604030504040204" pitchFamily="50" charset="-128"/>
              </a:rPr>
              <a:t>、啓発</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行うなど機運の醸成を図っている。</a:t>
            </a:r>
            <a:endParaRPr lang="en-US" altLang="ja-JP" sz="14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イベント・講座等</a:t>
            </a:r>
            <a:endParaRPr lang="en-US" altLang="ja-JP" sz="1400" b="1" u="sng"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大阪府　</a:t>
            </a:r>
            <a:r>
              <a:rPr lang="en-US" altLang="ja-JP"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年から</a:t>
            </a:r>
            <a:r>
              <a:rPr lang="en-US" altLang="ja-JP" sz="1400" dirty="0" smtClean="0">
                <a:latin typeface="Meiryo UI" panose="020B0604030504040204" pitchFamily="50" charset="-128"/>
                <a:ea typeface="Meiryo UI" panose="020B0604030504040204" pitchFamily="50" charset="-128"/>
              </a:rPr>
              <a:t>OSAKA</a:t>
            </a:r>
            <a:r>
              <a:rPr lang="ja-JP" altLang="en-US" sz="1400" dirty="0" smtClean="0">
                <a:latin typeface="Meiryo UI" panose="020B0604030504040204" pitchFamily="50" charset="-128"/>
                <a:ea typeface="Meiryo UI" panose="020B0604030504040204" pitchFamily="50" charset="-128"/>
              </a:rPr>
              <a:t>女性活躍推進ドーン</a:t>
            </a:r>
            <a:r>
              <a:rPr lang="en-US" altLang="ja-JP" sz="1400" dirty="0" smtClean="0">
                <a:latin typeface="Meiryo UI" panose="020B0604030504040204" pitchFamily="50" charset="-128"/>
                <a:ea typeface="Meiryo UI" panose="020B0604030504040204" pitchFamily="50" charset="-128"/>
              </a:rPr>
              <a:t>de</a:t>
            </a:r>
            <a:r>
              <a:rPr lang="ja-JP" altLang="en-US" sz="1400" dirty="0" smtClean="0">
                <a:latin typeface="Meiryo UI" panose="020B0604030504040204" pitchFamily="50" charset="-128"/>
                <a:ea typeface="Meiryo UI" panose="020B0604030504040204" pitchFamily="50" charset="-128"/>
              </a:rPr>
              <a:t>キラリ</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フェスティバルを開催し、シンポジウムのほか、相談会や</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合同企業説明会等を実施。</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また、女性活躍</a:t>
            </a:r>
            <a:r>
              <a:rPr lang="ja-JP" altLang="en-US" sz="1400" dirty="0">
                <a:latin typeface="Meiryo UI" panose="020B0604030504040204" pitchFamily="50" charset="-128"/>
                <a:ea typeface="Meiryo UI" panose="020B0604030504040204" pitchFamily="50" charset="-128"/>
              </a:rPr>
              <a:t>の促進・普及を担うリーダー</a:t>
            </a:r>
            <a:r>
              <a:rPr lang="ja-JP" altLang="en-US" sz="1400" dirty="0" smtClean="0">
                <a:latin typeface="Meiryo UI" panose="020B0604030504040204" pitchFamily="50" charset="-128"/>
                <a:ea typeface="Meiryo UI" panose="020B0604030504040204" pitchFamily="50" charset="-128"/>
              </a:rPr>
              <a:t>養成講座</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を開催。一人</a:t>
            </a:r>
            <a:r>
              <a:rPr lang="ja-JP" altLang="en-US" sz="1400" dirty="0">
                <a:latin typeface="Meiryo UI" panose="020B0604030504040204" pitchFamily="50" charset="-128"/>
                <a:ea typeface="Meiryo UI" panose="020B0604030504040204" pitchFamily="50" charset="-128"/>
              </a:rPr>
              <a:t>ひとりの意識改革を行うため</a:t>
            </a:r>
            <a:r>
              <a:rPr lang="ja-JP" altLang="en-US" sz="1400" dirty="0" smtClean="0">
                <a:latin typeface="Meiryo UI" panose="020B0604030504040204" pitchFamily="50" charset="-128"/>
                <a:ea typeface="Meiryo UI" panose="020B0604030504040204" pitchFamily="50" charset="-128"/>
              </a:rPr>
              <a:t>、女性活躍</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推進に先進的に取り組む企業を講師に迎え、自社の</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取組み紹介や参加者間の意見交換を実施。</a:t>
            </a:r>
            <a:endParaRPr lang="en-US" altLang="ja-JP"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（３）女性の活躍促進に向けた意識改革の</a:t>
            </a:r>
            <a:r>
              <a:rPr lang="ja-JP" altLang="en-US" sz="1750" b="1" dirty="0">
                <a:latin typeface="Meiryo UI" panose="020B0604030504040204" pitchFamily="50" charset="-128"/>
                <a:ea typeface="Meiryo UI" panose="020B0604030504040204" pitchFamily="50" charset="-128"/>
              </a:rPr>
              <a:t>推進</a:t>
            </a:r>
            <a:endParaRPr lang="ja-JP" altLang="en-US" sz="175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07131" y="653795"/>
            <a:ext cx="8990725" cy="1600438"/>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前</a:t>
            </a:r>
            <a:r>
              <a:rPr lang="ja-JP" altLang="en-US" sz="1400" b="1" dirty="0" smtClean="0">
                <a:solidFill>
                  <a:srgbClr val="000000"/>
                </a:solidFill>
                <a:latin typeface="Meiryo UI" panose="020B0604030504040204" pitchFamily="50" charset="-128"/>
                <a:ea typeface="Meiryo UI" panose="020B0604030504040204" pitchFamily="50" charset="-128"/>
              </a:rPr>
              <a:t>の施策・状況＞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女性</a:t>
            </a:r>
            <a:r>
              <a:rPr lang="ja-JP" altLang="en-US" sz="1400" dirty="0">
                <a:latin typeface="Meiryo UI" panose="020B0604030504040204" pitchFamily="50" charset="-128"/>
                <a:ea typeface="Meiryo UI" panose="020B0604030504040204" pitchFamily="50" charset="-128"/>
              </a:rPr>
              <a:t>が活躍するには、男性の理解が不可欠であり、固定的な性別役割分担意識を解消するとともに、男性自らが</a:t>
            </a:r>
            <a:r>
              <a:rPr lang="ja-JP" altLang="en-US" sz="1400" dirty="0" smtClean="0">
                <a:latin typeface="Meiryo UI" panose="020B0604030504040204" pitchFamily="50" charset="-128"/>
                <a:ea typeface="Meiryo UI" panose="020B0604030504040204" pitchFamily="50" charset="-128"/>
              </a:rPr>
              <a:t>家事や</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子育て</a:t>
            </a:r>
            <a:r>
              <a:rPr lang="ja-JP" altLang="en-US" sz="1400" dirty="0">
                <a:latin typeface="Meiryo UI" panose="020B0604030504040204" pitchFamily="50" charset="-128"/>
                <a:ea typeface="Meiryo UI" panose="020B0604030504040204" pitchFamily="50" charset="-128"/>
              </a:rPr>
              <a:t>、介護、地域活動等に積極的に参画していく気運の醸成が求められ、 一方、若い女性においては、「女性は</a:t>
            </a:r>
            <a:r>
              <a:rPr lang="ja-JP" altLang="en-US" sz="1400" dirty="0" smtClean="0">
                <a:latin typeface="Meiryo UI" panose="020B0604030504040204" pitchFamily="50" charset="-128"/>
                <a:ea typeface="Meiryo UI" panose="020B0604030504040204" pitchFamily="50" charset="-128"/>
              </a:rPr>
              <a:t>家庭を</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優先</a:t>
            </a:r>
            <a:r>
              <a:rPr lang="ja-JP" altLang="en-US" sz="1400" dirty="0">
                <a:latin typeface="Meiryo UI" panose="020B0604030504040204" pitchFamily="50" charset="-128"/>
                <a:ea typeface="Meiryo UI" panose="020B0604030504040204" pitchFamily="50" charset="-128"/>
              </a:rPr>
              <a:t>すべき」と考える人も少なくなく、次代を担う若い世代が多様な生き方・働き方を選択していくことについて自覚し</a:t>
            </a:r>
            <a:r>
              <a:rPr lang="ja-JP" altLang="en-US" sz="1400" dirty="0" smtClean="0">
                <a:latin typeface="Meiryo UI" panose="020B0604030504040204" pitchFamily="50" charset="-128"/>
                <a:ea typeface="Meiryo UI" panose="020B0604030504040204" pitchFamily="50" charset="-128"/>
              </a:rPr>
              <a:t>人生設</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計</a:t>
            </a:r>
            <a:r>
              <a:rPr lang="ja-JP" altLang="en-US" sz="1400" dirty="0">
                <a:latin typeface="Meiryo UI" panose="020B0604030504040204" pitchFamily="50" charset="-128"/>
                <a:ea typeface="Meiryo UI" panose="020B0604030504040204" pitchFamily="50" charset="-128"/>
              </a:rPr>
              <a:t>を行うようにしていく必要があった。</a:t>
            </a:r>
            <a:endParaRPr lang="ja-JP"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また、ワーク</a:t>
            </a:r>
            <a:r>
              <a:rPr lang="ja-JP" altLang="en-US" sz="1400" dirty="0">
                <a:latin typeface="Meiryo UI" panose="020B0604030504040204" pitchFamily="50" charset="-128"/>
                <a:ea typeface="Meiryo UI" panose="020B0604030504040204" pitchFamily="50" charset="-128"/>
              </a:rPr>
              <a:t>・ライフ・バランスの推進は</a:t>
            </a:r>
            <a:r>
              <a:rPr lang="ja-JP" altLang="en-US" sz="1400" dirty="0" smtClean="0">
                <a:latin typeface="Meiryo UI" panose="020B0604030504040204" pitchFamily="50" charset="-128"/>
                <a:ea typeface="Meiryo UI" panose="020B0604030504040204" pitchFamily="50" charset="-128"/>
              </a:rPr>
              <a:t>、企業</a:t>
            </a:r>
            <a:r>
              <a:rPr lang="ja-JP" altLang="en-US" sz="1400" dirty="0">
                <a:latin typeface="Meiryo UI" panose="020B0604030504040204" pitchFamily="50" charset="-128"/>
                <a:ea typeface="Meiryo UI" panose="020B0604030504040204" pitchFamily="50" charset="-128"/>
              </a:rPr>
              <a:t>にとっても従業員の意欲や生産性の向上が期待できるものであり、ワーク・</a:t>
            </a:r>
            <a:r>
              <a:rPr lang="ja-JP" altLang="en-US" sz="1400" dirty="0" smtClean="0">
                <a:latin typeface="Meiryo UI" panose="020B0604030504040204" pitchFamily="50" charset="-128"/>
                <a:ea typeface="Meiryo UI" panose="020B0604030504040204" pitchFamily="50" charset="-128"/>
              </a:rPr>
              <a:t>ライフ・</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バランス</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意義</a:t>
            </a:r>
            <a:r>
              <a:rPr lang="ja-JP" altLang="en-US" sz="1400" dirty="0">
                <a:latin typeface="Meiryo UI" panose="020B0604030504040204" pitchFamily="50" charset="-128"/>
                <a:ea typeface="Meiryo UI" panose="020B0604030504040204" pitchFamily="50" charset="-128"/>
              </a:rPr>
              <a:t>、重要性について社会全体として広めていく必要が</a:t>
            </a:r>
            <a:r>
              <a:rPr lang="ja-JP" altLang="en-US" sz="1400" dirty="0" smtClean="0">
                <a:latin typeface="Meiryo UI" panose="020B0604030504040204" pitchFamily="50" charset="-128"/>
                <a:ea typeface="Meiryo UI" panose="020B0604030504040204" pitchFamily="50" charset="-128"/>
              </a:rPr>
              <a:t>あった。</a:t>
            </a:r>
            <a:endParaRPr lang="en-US" altLang="ja-JP" sz="1400" dirty="0" smtClean="0">
              <a:latin typeface="Meiryo UI" panose="020B0604030504040204" pitchFamily="50" charset="-128"/>
              <a:ea typeface="Meiryo UI" panose="020B0604030504040204" pitchFamily="50" charset="-128"/>
            </a:endParaRPr>
          </a:p>
        </p:txBody>
      </p:sp>
      <p:sp>
        <p:nvSpPr>
          <p:cNvPr id="8" name="フローチャート: 組合せ 15"/>
          <p:cNvSpPr/>
          <p:nvPr/>
        </p:nvSpPr>
        <p:spPr>
          <a:xfrm>
            <a:off x="2221211" y="2197079"/>
            <a:ext cx="5056094" cy="175939"/>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grpSp>
        <p:nvGrpSpPr>
          <p:cNvPr id="28" name="グループ化 27"/>
          <p:cNvGrpSpPr/>
          <p:nvPr/>
        </p:nvGrpSpPr>
        <p:grpSpPr>
          <a:xfrm>
            <a:off x="159426" y="5656206"/>
            <a:ext cx="4644930" cy="1169551"/>
            <a:chOff x="152913" y="6045847"/>
            <a:chExt cx="8506742" cy="1169551"/>
          </a:xfrm>
        </p:grpSpPr>
        <p:sp>
          <p:nvSpPr>
            <p:cNvPr id="9" name="正方形/長方形 8"/>
            <p:cNvSpPr/>
            <p:nvPr/>
          </p:nvSpPr>
          <p:spPr>
            <a:xfrm>
              <a:off x="152913" y="6045847"/>
              <a:ext cx="8506742" cy="1169551"/>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＜改革の結果＞</a:t>
              </a:r>
              <a:r>
                <a:rPr lang="ja-JP" altLang="ja-JP"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大阪府</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p>
            <a:p>
              <a:r>
                <a:rPr lang="ja-JP" altLang="en-US" sz="1400" b="1"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女性活躍フェスティバル</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　　　　来館者　</a:t>
              </a:r>
              <a:r>
                <a:rPr lang="en-US" altLang="ja-JP" sz="1400" dirty="0" smtClean="0">
                  <a:latin typeface="Meiryo UI" panose="020B0604030504040204" pitchFamily="50" charset="-128"/>
                  <a:ea typeface="Meiryo UI" panose="020B0604030504040204" pitchFamily="50" charset="-128"/>
                </a:rPr>
                <a:t>3,372</a:t>
              </a:r>
              <a:r>
                <a:rPr lang="ja-JP" altLang="en-US" sz="1400" dirty="0" smtClean="0">
                  <a:latin typeface="Meiryo UI" panose="020B0604030504040204" pitchFamily="50" charset="-128"/>
                  <a:ea typeface="Meiryo UI" panose="020B0604030504040204" pitchFamily="50" charset="-128"/>
                </a:rPr>
                <a:t>人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女性活躍リーダー養成講座</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　全</a:t>
              </a:r>
              <a:r>
                <a:rPr lang="en-US" altLang="ja-JP" sz="1400" dirty="0" smtClean="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回　延べ</a:t>
              </a:r>
              <a:r>
                <a:rPr lang="en-US" altLang="ja-JP" sz="1400" dirty="0" smtClean="0">
                  <a:latin typeface="Meiryo UI" panose="020B0604030504040204" pitchFamily="50" charset="-128"/>
                  <a:ea typeface="Meiryo UI" panose="020B0604030504040204" pitchFamily="50" charset="-128"/>
                </a:rPr>
                <a:t>237</a:t>
              </a:r>
              <a:r>
                <a:rPr lang="ja-JP" altLang="en-US" sz="1400" dirty="0" smtClean="0">
                  <a:latin typeface="Meiryo UI" panose="020B0604030504040204" pitchFamily="50" charset="-128"/>
                  <a:ea typeface="Meiryo UI" panose="020B0604030504040204" pitchFamily="50" charset="-128"/>
                </a:rPr>
                <a:t>人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参加者の</a:t>
              </a:r>
              <a:r>
                <a:rPr lang="en-US" altLang="ja-JP" sz="1400" dirty="0" smtClean="0">
                  <a:latin typeface="Meiryo UI" panose="020B0604030504040204" pitchFamily="50" charset="-128"/>
                  <a:ea typeface="Meiryo UI" panose="020B0604030504040204" pitchFamily="50" charset="-128"/>
                </a:rPr>
                <a:t>97.1</a:t>
              </a:r>
              <a:r>
                <a:rPr lang="ja-JP" altLang="en-US" sz="1400" dirty="0" smtClean="0">
                  <a:latin typeface="Meiryo UI" panose="020B0604030504040204" pitchFamily="50" charset="-128"/>
                  <a:ea typeface="Meiryo UI" panose="020B0604030504040204" pitchFamily="50" charset="-128"/>
                </a:rPr>
                <a:t>％が「女性活躍推進や</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女性採用の取組を推進したい」と回答。</a:t>
              </a:r>
              <a:endParaRPr lang="en-US" altLang="ja-JP" sz="1400" dirty="0">
                <a:latin typeface="Meiryo UI" panose="020B0604030504040204" pitchFamily="50" charset="-128"/>
                <a:ea typeface="Meiryo UI" panose="020B0604030504040204" pitchFamily="50" charset="-128"/>
              </a:endParaRPr>
            </a:p>
          </p:txBody>
        </p:sp>
        <p:sp>
          <p:nvSpPr>
            <p:cNvPr id="15" name="右矢印 14"/>
            <p:cNvSpPr/>
            <p:nvPr/>
          </p:nvSpPr>
          <p:spPr>
            <a:xfrm>
              <a:off x="2296102" y="6796583"/>
              <a:ext cx="419778" cy="11102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4798276" y="3972668"/>
            <a:ext cx="4075269" cy="1384995"/>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大阪市　</a:t>
            </a:r>
            <a:r>
              <a:rPr lang="en-US" altLang="ja-JP" sz="1400" b="1" dirty="0" smtClean="0">
                <a:latin typeface="Meiryo UI" panose="020B0604030504040204" pitchFamily="50" charset="-128"/>
                <a:ea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年度に次代を担う若者を対象にワーク・ライフ・</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バランスについて知識や理解を深める機会を提供する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「次代</a:t>
            </a:r>
            <a:r>
              <a:rPr lang="ja-JP" altLang="en-US" sz="1400" dirty="0">
                <a:latin typeface="Meiryo UI" panose="020B0604030504040204" pitchFamily="50" charset="-128"/>
                <a:ea typeface="Meiryo UI" panose="020B0604030504040204" pitchFamily="50" charset="-128"/>
              </a:rPr>
              <a:t>を担う若者ライフデザイン支援</a:t>
            </a:r>
            <a:r>
              <a:rPr lang="ja-JP" altLang="en-US" sz="1400" dirty="0" smtClean="0">
                <a:latin typeface="Meiryo UI" panose="020B0604030504040204" pitchFamily="50" charset="-128"/>
                <a:ea typeface="Meiryo UI" panose="020B0604030504040204" pitchFamily="50" charset="-128"/>
              </a:rPr>
              <a:t>事業」を実施。</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・同年</a:t>
            </a:r>
            <a:r>
              <a:rPr lang="en-US" altLang="ja-JP" sz="1400" dirty="0" smtClean="0">
                <a:latin typeface="Meiryo UI" panose="020B0604030504040204" pitchFamily="50" charset="-128"/>
                <a:ea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rPr>
              <a:t>月からはイクボス動画「イクボス</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カ条」を作成</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し、ワーク・ライフ・バランスの啓発推進を実施。</a:t>
            </a:r>
            <a:endParaRPr lang="en-US" altLang="ja-JP" sz="140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4842456" y="5661736"/>
            <a:ext cx="4562862" cy="95410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大阪市　</a:t>
            </a:r>
            <a:r>
              <a:rPr lang="en-US" altLang="ja-JP" sz="1400" b="1"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次代を</a:t>
            </a:r>
            <a:r>
              <a:rPr lang="ja-JP" altLang="en-US" sz="1400" dirty="0">
                <a:latin typeface="Meiryo UI" panose="020B0604030504040204" pitchFamily="50" charset="-128"/>
                <a:ea typeface="Meiryo UI" panose="020B0604030504040204" pitchFamily="50" charset="-128"/>
              </a:rPr>
              <a:t>担う若者ライフデザイン支援</a:t>
            </a:r>
            <a:r>
              <a:rPr lang="ja-JP" altLang="en-US" sz="1400" dirty="0" smtClean="0">
                <a:latin typeface="Meiryo UI" panose="020B0604030504040204" pitchFamily="50" charset="-128"/>
                <a:ea typeface="Meiryo UI" panose="020B0604030504040204" pitchFamily="50" charset="-128"/>
              </a:rPr>
              <a:t>事業</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2017)</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連携</a:t>
            </a:r>
            <a:r>
              <a:rPr lang="ja-JP" altLang="en-US" sz="1400" dirty="0" smtClean="0">
                <a:latin typeface="Meiryo UI" panose="020B0604030504040204" pitchFamily="50" charset="-128"/>
                <a:ea typeface="Meiryo UI" panose="020B0604030504040204" pitchFamily="50" charset="-128"/>
              </a:rPr>
              <a:t>大学数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大学　、　参加学生数</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622</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・イクボス動画視聴回数 ：</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4,100</a:t>
            </a:r>
            <a:r>
              <a:rPr lang="ja-JP" altLang="en-US" sz="1400" dirty="0" smtClean="0">
                <a:latin typeface="Meiryo UI" panose="020B0604030504040204" pitchFamily="50" charset="-128"/>
                <a:ea typeface="Meiryo UI" panose="020B0604030504040204" pitchFamily="50" charset="-128"/>
              </a:rPr>
              <a:t>件</a:t>
            </a:r>
            <a:r>
              <a:rPr lang="ja-JP" altLang="en-US" sz="11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138CA411-231B-42B9-AF63-97A64194AA60}" type="slidenum">
              <a:rPr lang="ja-JP" altLang="en-US" smtClean="0"/>
              <a:pPr/>
              <a:t>69</a:t>
            </a:fld>
            <a:endParaRPr lang="ja-JP" altLang="en-US"/>
          </a:p>
        </p:txBody>
      </p:sp>
    </p:spTree>
    <p:extLst>
      <p:ext uri="{BB962C8B-B14F-4D97-AF65-F5344CB8AC3E}">
        <p14:creationId xmlns:p14="http://schemas.microsoft.com/office/powerpoint/2010/main" val="1233809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78586"/>
            <a:ext cx="186461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改革取組み</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93608" y="893871"/>
            <a:ext cx="8080492" cy="338554"/>
          </a:xfrm>
          <a:prstGeom prst="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年度に知事が</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「教育非常事態」を宣言</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するなど、</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抜本的な改革</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に着手</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下矢印 3"/>
          <p:cNvSpPr/>
          <p:nvPr/>
        </p:nvSpPr>
        <p:spPr>
          <a:xfrm>
            <a:off x="4157604" y="1245803"/>
            <a:ext cx="952499" cy="378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aphicFrame>
        <p:nvGraphicFramePr>
          <p:cNvPr id="9" name="表 8"/>
          <p:cNvGraphicFramePr>
            <a:graphicFrameLocks noGrp="1"/>
          </p:cNvGraphicFramePr>
          <p:nvPr>
            <p:extLst/>
          </p:nvPr>
        </p:nvGraphicFramePr>
        <p:xfrm>
          <a:off x="238944" y="1650581"/>
          <a:ext cx="8748000" cy="5125720"/>
        </p:xfrm>
        <a:graphic>
          <a:graphicData uri="http://schemas.openxmlformats.org/drawingml/2006/table">
            <a:tbl>
              <a:tblPr firstRow="1" bandRow="1"/>
              <a:tblGrid>
                <a:gridCol w="3592417">
                  <a:extLst>
                    <a:ext uri="{9D8B030D-6E8A-4147-A177-3AD203B41FA5}">
                      <a16:colId xmlns="" xmlns:a16="http://schemas.microsoft.com/office/drawing/2014/main" val="4005841109"/>
                    </a:ext>
                  </a:extLst>
                </a:gridCol>
                <a:gridCol w="5155583">
                  <a:extLst>
                    <a:ext uri="{9D8B030D-6E8A-4147-A177-3AD203B41FA5}">
                      <a16:colId xmlns="" xmlns:a16="http://schemas.microsoft.com/office/drawing/2014/main" val="3048149898"/>
                    </a:ext>
                  </a:extLst>
                </a:gridCol>
              </a:tblGrid>
              <a:tr h="370840">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kumimoji="1" lang="ja-JP" altLang="en-US" sz="1800" dirty="0" smtClean="0">
                          <a:solidFill>
                            <a:schemeClr val="tx1"/>
                          </a:solidFill>
                          <a:latin typeface="Meiryo UI" panose="020B0604030504040204" pitchFamily="50" charset="-128"/>
                          <a:ea typeface="Meiryo UI" panose="020B0604030504040204" pitchFamily="50" charset="-128"/>
                        </a:rPr>
                        <a:t>主な取組み</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 xmlns:a16="http://schemas.microsoft.com/office/drawing/2014/main" val="1116222294"/>
                  </a:ext>
                </a:extLst>
              </a:tr>
              <a:tr h="370840">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800" dirty="0" smtClean="0">
                          <a:solidFill>
                            <a:schemeClr val="tx1"/>
                          </a:solidFill>
                          <a:latin typeface="Meiryo UI" panose="020B0604030504040204" pitchFamily="50" charset="-128"/>
                          <a:ea typeface="Meiryo UI" panose="020B0604030504040204" pitchFamily="50" charset="-128"/>
                        </a:rPr>
                        <a:t>（１）就学前</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大阪市</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rPr>
                        <a:t>　・幼児教育の無償化</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69842676"/>
                  </a:ext>
                </a:extLst>
              </a:tr>
              <a:tr h="370840">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800" dirty="0" smtClean="0">
                          <a:solidFill>
                            <a:schemeClr val="tx1"/>
                          </a:solidFill>
                          <a:latin typeface="Meiryo UI" panose="020B0604030504040204" pitchFamily="50" charset="-128"/>
                          <a:ea typeface="Meiryo UI" panose="020B0604030504040204" pitchFamily="50" charset="-128"/>
                        </a:rPr>
                        <a:t>（２）小学校・中学校</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大阪府</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rPr>
                        <a:t>　・学力向上に向けた取組み</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・生徒指導体制の推進</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大阪市</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ICT</a:t>
                      </a:r>
                      <a:r>
                        <a:rPr kumimoji="1" lang="ja-JP" altLang="en-US" sz="1600" dirty="0" smtClean="0">
                          <a:solidFill>
                            <a:schemeClr val="tx1"/>
                          </a:solidFill>
                          <a:latin typeface="Meiryo UI" panose="020B0604030504040204" pitchFamily="50" charset="-128"/>
                          <a:ea typeface="Meiryo UI" panose="020B0604030504040204" pitchFamily="50" charset="-128"/>
                        </a:rPr>
                        <a:t>環境の整備</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・中学校給食の導入</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・中高一貫教育校の設置</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55908011"/>
                  </a:ext>
                </a:extLst>
              </a:tr>
              <a:tr h="370840">
                <a:tc>
                  <a:txBody>
                    <a:bodyPr/>
                    <a:lstStyle/>
                    <a:p>
                      <a:r>
                        <a:rPr kumimoji="1" lang="ja-JP" altLang="en-US" sz="1800" dirty="0" smtClean="0">
                          <a:solidFill>
                            <a:schemeClr val="tx1"/>
                          </a:solidFill>
                          <a:latin typeface="Meiryo UI" panose="020B0604030504040204" pitchFamily="50" charset="-128"/>
                          <a:ea typeface="Meiryo UI" panose="020B0604030504040204" pitchFamily="50" charset="-128"/>
                        </a:rPr>
                        <a:t>（３）高校・支援学校</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大阪府</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rPr>
                        <a:t>　・私立高校授業料の無償化</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・グローバルリーダーズハイスクールの設置等</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・高校入試制度改革</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・支援教育の充実</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33480358"/>
                  </a:ext>
                </a:extLst>
              </a:tr>
              <a:tr h="370840">
                <a:tc>
                  <a:txBody>
                    <a:bodyPr/>
                    <a:lstStyle/>
                    <a:p>
                      <a:r>
                        <a:rPr kumimoji="1" lang="ja-JP" altLang="en-US" sz="1800" dirty="0" smtClean="0">
                          <a:solidFill>
                            <a:schemeClr val="tx1"/>
                          </a:solidFill>
                          <a:latin typeface="Meiryo UI" panose="020B0604030504040204" pitchFamily="50" charset="-128"/>
                          <a:ea typeface="Meiryo UI" panose="020B0604030504040204" pitchFamily="50" charset="-128"/>
                        </a:rPr>
                        <a:t>（４）教育行政制度改革</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大阪府市</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rPr>
                        <a:t>　・教育委員会制度の改革</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大阪府</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rPr>
                        <a:t>　・公私連携</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842375005"/>
                  </a:ext>
                </a:extLst>
              </a:tr>
            </a:tbl>
          </a:graphicData>
        </a:graphic>
      </p:graphicFrame>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7</a:t>
            </a:fld>
            <a:endParaRPr lang="ja-JP" altLang="en-US" dirty="0"/>
          </a:p>
        </p:txBody>
      </p:sp>
    </p:spTree>
    <p:extLst>
      <p:ext uri="{BB962C8B-B14F-4D97-AF65-F5344CB8AC3E}">
        <p14:creationId xmlns:p14="http://schemas.microsoft.com/office/powerpoint/2010/main" val="2502644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（３）女性の活躍促進に向けた意識改革の</a:t>
            </a:r>
            <a:r>
              <a:rPr lang="ja-JP" altLang="en-US" sz="1750" b="1" dirty="0">
                <a:latin typeface="Meiryo UI" panose="020B0604030504040204" pitchFamily="50" charset="-128"/>
                <a:ea typeface="Meiryo UI" panose="020B0604030504040204" pitchFamily="50" charset="-128"/>
              </a:rPr>
              <a:t>推進</a:t>
            </a:r>
            <a:endParaRPr lang="ja-JP" altLang="en-US" sz="175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318630" y="648354"/>
            <a:ext cx="8506742" cy="2462213"/>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改革取組み</a:t>
            </a:r>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ja-JP" sz="1400" b="1" dirty="0" smtClean="0">
                <a:solidFill>
                  <a:srgbClr val="000000"/>
                </a:solidFill>
                <a:latin typeface="Meiryo UI" panose="020B0604030504040204" pitchFamily="50" charset="-128"/>
                <a:ea typeface="Meiryo UI" panose="020B0604030504040204" pitchFamily="50" charset="-128"/>
              </a:rPr>
              <a:t> </a:t>
            </a:r>
            <a:r>
              <a:rPr lang="ja-JP" altLang="ja-JP" sz="1400" b="1" dirty="0">
                <a:solidFill>
                  <a:srgbClr val="000000"/>
                </a:solidFill>
                <a:latin typeface="Meiryo UI" panose="020B0604030504040204" pitchFamily="50" charset="-128"/>
                <a:ea typeface="Meiryo UI" panose="020B0604030504040204" pitchFamily="50" charset="-128"/>
              </a:rPr>
              <a:t>「大阪市女性活躍施策検討プロジェクトチーム</a:t>
            </a:r>
            <a:r>
              <a:rPr lang="ja-JP"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施策検討・提言　　　</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大阪市　</a:t>
            </a:r>
            <a:r>
              <a:rPr lang="en-US" altLang="ja-JP" sz="1400" b="1" dirty="0" smtClean="0">
                <a:solidFill>
                  <a:srgbClr val="000000"/>
                </a:solidFill>
                <a:latin typeface="Meiryo UI" panose="020B0604030504040204" pitchFamily="50" charset="-128"/>
                <a:ea typeface="Meiryo UI" panose="020B0604030504040204" pitchFamily="50" charset="-128"/>
              </a:rPr>
              <a:t>】</a:t>
            </a:r>
          </a:p>
          <a:p>
            <a:r>
              <a:rPr lang="ja-JP" altLang="en-US" sz="1400" b="1" dirty="0" smtClean="0">
                <a:solidFill>
                  <a:srgbClr val="000000"/>
                </a:solidFill>
                <a:latin typeface="Meiryo UI" panose="020B0604030504040204" pitchFamily="50" charset="-128"/>
                <a:ea typeface="Meiryo UI" panose="020B0604030504040204" pitchFamily="50" charset="-128"/>
              </a:rPr>
              <a:t>　・ </a:t>
            </a:r>
            <a:r>
              <a:rPr lang="ja-JP" altLang="ja-JP" sz="1400" dirty="0" smtClean="0">
                <a:latin typeface="Meiryo UI" panose="020B0604030504040204" pitchFamily="50" charset="-128"/>
                <a:ea typeface="Meiryo UI" panose="020B0604030504040204" pitchFamily="50" charset="-128"/>
              </a:rPr>
              <a:t>女性</a:t>
            </a:r>
            <a:r>
              <a:rPr lang="ja-JP" altLang="ja-JP" sz="1400" dirty="0">
                <a:latin typeface="Meiryo UI" panose="020B0604030504040204" pitchFamily="50" charset="-128"/>
                <a:ea typeface="Meiryo UI" panose="020B0604030504040204" pitchFamily="50" charset="-128"/>
              </a:rPr>
              <a:t>活躍促進の取組を着実に推進して</a:t>
            </a:r>
            <a:r>
              <a:rPr lang="ja-JP" altLang="ja-JP" sz="1400" dirty="0" smtClean="0">
                <a:latin typeface="Meiryo UI" panose="020B0604030504040204" pitchFamily="50" charset="-128"/>
                <a:ea typeface="Meiryo UI" panose="020B0604030504040204" pitchFamily="50" charset="-128"/>
              </a:rPr>
              <a:t>いく</a:t>
            </a:r>
            <a:r>
              <a:rPr lang="ja-JP" altLang="en-US" sz="1400" dirty="0">
                <a:latin typeface="Meiryo UI" panose="020B0604030504040204" pitchFamily="50" charset="-128"/>
                <a:ea typeface="Meiryo UI" panose="020B0604030504040204" pitchFamily="50" charset="-128"/>
              </a:rPr>
              <a:t>上</a:t>
            </a:r>
            <a:r>
              <a:rPr lang="ja-JP" altLang="ja-JP" sz="1400" dirty="0" smtClean="0">
                <a:latin typeface="Meiryo UI" panose="020B0604030504040204" pitchFamily="50" charset="-128"/>
                <a:ea typeface="Meiryo UI" panose="020B0604030504040204" pitchFamily="50" charset="-128"/>
              </a:rPr>
              <a:t>で</a:t>
            </a:r>
            <a:r>
              <a:rPr lang="ja-JP" altLang="ja-JP" sz="1400" dirty="0">
                <a:latin typeface="Meiryo UI" panose="020B0604030504040204" pitchFamily="50" charset="-128"/>
                <a:ea typeface="Meiryo UI" panose="020B0604030504040204" pitchFamily="50" charset="-128"/>
              </a:rPr>
              <a:t>、女性自身に、自らの仕事や生活に根差したクリエイティブ</a:t>
            </a:r>
            <a:r>
              <a:rPr lang="ja-JP" altLang="ja-JP" sz="1400" dirty="0" smtClean="0">
                <a:latin typeface="Meiryo UI" panose="020B0604030504040204" pitchFamily="50" charset="-128"/>
                <a:ea typeface="Meiryo UI" panose="020B0604030504040204" pitchFamily="50" charset="-128"/>
              </a:rPr>
              <a:t>な提案を</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行</a:t>
            </a:r>
            <a:r>
              <a:rPr lang="ja-JP" altLang="ja-JP" sz="1400" dirty="0" smtClean="0">
                <a:latin typeface="Meiryo UI" panose="020B0604030504040204" pitchFamily="50" charset="-128"/>
                <a:ea typeface="Meiryo UI" panose="020B0604030504040204" pitchFamily="50" charset="-128"/>
              </a:rPr>
              <a:t>って</a:t>
            </a:r>
            <a:r>
              <a:rPr lang="ja-JP" altLang="ja-JP" sz="1400" dirty="0">
                <a:latin typeface="Meiryo UI" panose="020B0604030504040204" pitchFamily="50" charset="-128"/>
                <a:ea typeface="Meiryo UI" panose="020B0604030504040204" pitchFamily="50" charset="-128"/>
              </a:rPr>
              <a:t>もらうことが効果的であることから、</a:t>
            </a:r>
            <a:r>
              <a:rPr lang="ja-JP" altLang="ja-JP" sz="1400" dirty="0" smtClean="0">
                <a:latin typeface="Meiryo UI" panose="020B0604030504040204" pitchFamily="50" charset="-128"/>
                <a:ea typeface="Meiryo UI" panose="020B0604030504040204" pitchFamily="50" charset="-128"/>
              </a:rPr>
              <a:t>市と企業</a:t>
            </a:r>
            <a:r>
              <a:rPr lang="ja-JP" altLang="ja-JP" sz="1400" dirty="0">
                <a:latin typeface="Meiryo UI" panose="020B0604030504040204" pitchFamily="50" charset="-128"/>
                <a:ea typeface="Meiryo UI" panose="020B0604030504040204" pitchFamily="50" charset="-128"/>
              </a:rPr>
              <a:t>・経済団体の女性職員が参加し、官民協働</a:t>
            </a:r>
            <a:r>
              <a:rPr lang="ja-JP" altLang="ja-JP" sz="1400" dirty="0" smtClean="0">
                <a:latin typeface="Meiryo UI" panose="020B0604030504040204" pitchFamily="50" charset="-128"/>
                <a:ea typeface="Meiryo UI" panose="020B0604030504040204" pitchFamily="50" charset="-128"/>
              </a:rPr>
              <a:t>により</a:t>
            </a:r>
            <a:r>
              <a:rPr lang="ja-JP" altLang="ja-JP" sz="1400" dirty="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働く</a:t>
            </a:r>
            <a:r>
              <a:rPr lang="ja-JP" altLang="ja-JP" sz="1400" dirty="0">
                <a:latin typeface="Meiryo UI" panose="020B0604030504040204" pitchFamily="50" charset="-128"/>
                <a:ea typeface="Meiryo UI" panose="020B0604030504040204" pitchFamily="50" charset="-128"/>
              </a:rPr>
              <a:t>女性を</a:t>
            </a:r>
            <a:r>
              <a:rPr lang="ja-JP" altLang="ja-JP" sz="1400" dirty="0" smtClean="0">
                <a:latin typeface="Meiryo UI" panose="020B0604030504040204" pitchFamily="50" charset="-128"/>
                <a:ea typeface="Meiryo UI" panose="020B0604030504040204" pitchFamily="50" charset="-128"/>
              </a:rPr>
              <a:t>支</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err="1" smtClean="0">
                <a:latin typeface="Meiryo UI" panose="020B0604030504040204" pitchFamily="50" charset="-128"/>
                <a:ea typeface="Meiryo UI" panose="020B0604030504040204" pitchFamily="50" charset="-128"/>
              </a:rPr>
              <a:t>援</a:t>
            </a:r>
            <a:r>
              <a:rPr lang="ja-JP" altLang="ja-JP" sz="1400" dirty="0" err="1">
                <a:latin typeface="Meiryo UI" panose="020B0604030504040204" pitchFamily="50" charset="-128"/>
                <a:ea typeface="Meiryo UI" panose="020B0604030504040204" pitchFamily="50" charset="-128"/>
              </a:rPr>
              <a:t>する</a:t>
            </a:r>
            <a:r>
              <a:rPr lang="ja-JP" altLang="ja-JP" sz="1400" dirty="0">
                <a:latin typeface="Meiryo UI" panose="020B0604030504040204" pitchFamily="50" charset="-128"/>
                <a:ea typeface="Meiryo UI" panose="020B0604030504040204" pitchFamily="50" charset="-128"/>
              </a:rPr>
              <a:t>方策について検討し、市長に施策提言を行う「</a:t>
            </a:r>
            <a:r>
              <a:rPr lang="ja-JP" altLang="ja-JP" sz="1400" b="1" dirty="0">
                <a:solidFill>
                  <a:srgbClr val="000000"/>
                </a:solidFill>
                <a:latin typeface="Meiryo UI" panose="020B0604030504040204" pitchFamily="50" charset="-128"/>
                <a:ea typeface="Meiryo UI" panose="020B0604030504040204" pitchFamily="50" charset="-128"/>
              </a:rPr>
              <a:t>大阪市女性活躍施策検討プロジェクトチーム</a:t>
            </a:r>
            <a:r>
              <a:rPr lang="ja-JP" altLang="ja-JP" sz="1400" dirty="0">
                <a:latin typeface="Meiryo UI" panose="020B0604030504040204" pitchFamily="50" charset="-128"/>
                <a:ea typeface="Meiryo UI" panose="020B0604030504040204" pitchFamily="50" charset="-128"/>
              </a:rPr>
              <a:t>」を</a:t>
            </a:r>
            <a:r>
              <a:rPr lang="ja-JP" altLang="ja-JP" sz="1400" dirty="0" smtClean="0">
                <a:latin typeface="Meiryo UI" panose="020B0604030504040204" pitchFamily="50" charset="-128"/>
                <a:ea typeface="Meiryo UI" panose="020B0604030504040204" pitchFamily="50" charset="-128"/>
              </a:rPr>
              <a:t>設置</a:t>
            </a:r>
            <a:r>
              <a:rPr lang="ja-JP" altLang="en-US" sz="1400" dirty="0" smtClean="0">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518704" y="1586939"/>
            <a:ext cx="6336000" cy="11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851866" y="1947550"/>
            <a:ext cx="2940656" cy="7086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プロジェクトメンバー</a:t>
            </a: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名</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・市</a:t>
            </a:r>
            <a:r>
              <a:rPr lang="ja-JP" altLang="en-US" sz="1400" dirty="0">
                <a:solidFill>
                  <a:schemeClr val="tx1"/>
                </a:solidFill>
                <a:latin typeface="Meiryo UI" panose="020B0604030504040204" pitchFamily="50" charset="-128"/>
                <a:ea typeface="Meiryo UI" panose="020B0604030504040204" pitchFamily="50" charset="-128"/>
              </a:rPr>
              <a:t>の女性</a:t>
            </a:r>
            <a:r>
              <a:rPr lang="ja-JP" altLang="en-US" sz="1400" dirty="0" smtClean="0">
                <a:solidFill>
                  <a:schemeClr val="tx1"/>
                </a:solidFill>
                <a:latin typeface="Meiryo UI" panose="020B0604030504040204" pitchFamily="50" charset="-128"/>
                <a:ea typeface="Meiryo UI" panose="020B0604030504040204" pitchFamily="50" charset="-128"/>
              </a:rPr>
              <a:t>職員</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・企業</a:t>
            </a:r>
            <a:r>
              <a:rPr lang="ja-JP" altLang="en-US" sz="1400" dirty="0">
                <a:solidFill>
                  <a:schemeClr val="tx1"/>
                </a:solidFill>
                <a:latin typeface="Meiryo UI" panose="020B0604030504040204" pitchFamily="50" charset="-128"/>
                <a:ea typeface="Meiryo UI" panose="020B0604030504040204" pitchFamily="50" charset="-128"/>
              </a:rPr>
              <a:t>・経済団体に</a:t>
            </a:r>
            <a:r>
              <a:rPr lang="ja-JP" altLang="en-US" sz="1400" dirty="0" smtClean="0">
                <a:solidFill>
                  <a:schemeClr val="tx1"/>
                </a:solidFill>
                <a:latin typeface="Meiryo UI" panose="020B0604030504040204" pitchFamily="50" charset="-128"/>
                <a:ea typeface="Meiryo UI" panose="020B0604030504040204" pitchFamily="50" charset="-128"/>
              </a:rPr>
              <a:t>属する女性職員</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564827" y="1943289"/>
            <a:ext cx="2679718" cy="7129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アドバイザリー・スタッフ</a:t>
            </a:r>
            <a:r>
              <a:rPr lang="en-US" altLang="ja-JP" sz="1400" b="1" dirty="0" smtClean="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・市</a:t>
            </a:r>
            <a:r>
              <a:rPr lang="ja-JP" altLang="en-US" sz="1400" dirty="0">
                <a:solidFill>
                  <a:schemeClr val="tx1"/>
                </a:solidFill>
                <a:latin typeface="Meiryo UI" panose="020B0604030504040204" pitchFamily="50" charset="-128"/>
                <a:ea typeface="Meiryo UI" panose="020B0604030504040204" pitchFamily="50" charset="-128"/>
              </a:rPr>
              <a:t>特別顧問・特別参与（</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名</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・本市</a:t>
            </a:r>
            <a:r>
              <a:rPr lang="ja-JP" altLang="en-US" sz="1400" dirty="0">
                <a:solidFill>
                  <a:schemeClr val="tx1"/>
                </a:solidFill>
                <a:latin typeface="Meiryo UI" panose="020B0604030504040204" pitchFamily="50" charset="-128"/>
                <a:ea typeface="Meiryo UI" panose="020B0604030504040204" pitchFamily="50" charset="-128"/>
              </a:rPr>
              <a:t>部長級職員（</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名</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24" name="右矢印 23"/>
          <p:cNvSpPr/>
          <p:nvPr/>
        </p:nvSpPr>
        <p:spPr>
          <a:xfrm>
            <a:off x="3293108" y="2057603"/>
            <a:ext cx="509358" cy="242624"/>
          </a:xfrm>
          <a:prstGeom prst="rightArrow">
            <a:avLst/>
          </a:prstGeom>
          <a:solidFill>
            <a:srgbClr val="FF66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284265" y="2301642"/>
            <a:ext cx="49244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助言</a:t>
            </a:r>
          </a:p>
        </p:txBody>
      </p:sp>
      <p:sp>
        <p:nvSpPr>
          <p:cNvPr id="35" name="テキスト ボックス 34"/>
          <p:cNvSpPr txBox="1"/>
          <p:nvPr/>
        </p:nvSpPr>
        <p:spPr>
          <a:xfrm>
            <a:off x="559363" y="1610149"/>
            <a:ext cx="3466013" cy="307777"/>
          </a:xfrm>
          <a:prstGeom prst="rect">
            <a:avLst/>
          </a:prstGeom>
          <a:solidFill>
            <a:schemeClr val="bg1"/>
          </a:solidFill>
        </p:spPr>
        <p:txBody>
          <a:bodyPr wrap="none" rtlCol="0">
            <a:spAutoFit/>
          </a:bodyPr>
          <a:lstStyle/>
          <a:p>
            <a:r>
              <a:rPr lang="ja-JP" altLang="en-US" sz="1400" b="1" dirty="0">
                <a:solidFill>
                  <a:srgbClr val="000000"/>
                </a:solidFill>
                <a:latin typeface="Meiryo UI" panose="020B0604030504040204" pitchFamily="50" charset="-128"/>
                <a:ea typeface="Meiryo UI" panose="020B0604030504040204" pitchFamily="50" charset="-128"/>
              </a:rPr>
              <a:t>大阪市女性活躍施策検討プロジェクトチーム</a:t>
            </a:r>
          </a:p>
        </p:txBody>
      </p:sp>
      <p:sp>
        <p:nvSpPr>
          <p:cNvPr id="17" name="フローチャート: 組合せ 15"/>
          <p:cNvSpPr/>
          <p:nvPr/>
        </p:nvSpPr>
        <p:spPr>
          <a:xfrm rot="16200000">
            <a:off x="6906617" y="1942205"/>
            <a:ext cx="372017" cy="269582"/>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6" name="角丸四角形 15"/>
          <p:cNvSpPr/>
          <p:nvPr/>
        </p:nvSpPr>
        <p:spPr>
          <a:xfrm>
            <a:off x="7319588" y="1802015"/>
            <a:ext cx="1610837" cy="708642"/>
          </a:xfrm>
          <a:prstGeom prst="roundRect">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smtClean="0">
                <a:solidFill>
                  <a:schemeClr val="tx1"/>
                </a:solidFill>
                <a:latin typeface="Meiryo UI" panose="020B0604030504040204" pitchFamily="50" charset="-128"/>
                <a:ea typeface="Meiryo UI" panose="020B0604030504040204" pitchFamily="50" charset="-128"/>
              </a:rPr>
              <a:t>市長に４つの</a:t>
            </a:r>
            <a:endParaRPr lang="en-US" altLang="ja-JP" sz="1600" b="1" u="sng" dirty="0" smtClean="0">
              <a:solidFill>
                <a:schemeClr val="tx1"/>
              </a:solidFill>
              <a:latin typeface="Meiryo UI" panose="020B0604030504040204" pitchFamily="50" charset="-128"/>
              <a:ea typeface="Meiryo UI" panose="020B0604030504040204" pitchFamily="50" charset="-128"/>
            </a:endParaRPr>
          </a:p>
          <a:p>
            <a:pPr algn="ctr"/>
            <a:r>
              <a:rPr lang="ja-JP" altLang="en-US" sz="1600" b="1" u="sng" dirty="0" smtClean="0">
                <a:solidFill>
                  <a:schemeClr val="tx1"/>
                </a:solidFill>
                <a:latin typeface="Meiryo UI" panose="020B0604030504040204" pitchFamily="50" charset="-128"/>
                <a:ea typeface="Meiryo UI" panose="020B0604030504040204" pitchFamily="50" charset="-128"/>
              </a:rPr>
              <a:t>施策提言</a:t>
            </a:r>
            <a:endParaRPr kumimoji="1" lang="ja-JP" altLang="en-US" sz="1600" u="sng"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18770" y="2324696"/>
            <a:ext cx="49244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提言</a:t>
            </a:r>
          </a:p>
        </p:txBody>
      </p:sp>
      <p:sp>
        <p:nvSpPr>
          <p:cNvPr id="20" name="正方形/長方形 19"/>
          <p:cNvSpPr/>
          <p:nvPr/>
        </p:nvSpPr>
        <p:spPr>
          <a:xfrm>
            <a:off x="364158" y="2773126"/>
            <a:ext cx="8588788" cy="523220"/>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＜改革の結果（取組み予定）＞　</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　大阪市　</a:t>
            </a:r>
            <a:r>
              <a:rPr lang="en-US" altLang="ja-JP" sz="1400" b="1" dirty="0" smtClean="0">
                <a:solidFill>
                  <a:srgbClr val="000000"/>
                </a:solidFill>
                <a:latin typeface="Meiryo UI" panose="020B0604030504040204" pitchFamily="50" charset="-128"/>
                <a:ea typeface="Meiryo UI" panose="020B0604030504040204" pitchFamily="50" charset="-128"/>
              </a:rPr>
              <a:t>】</a:t>
            </a: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市長への施策提言をふまえ、具体的な取組みを行っていく。</a:t>
            </a:r>
            <a:endParaRPr lang="en-US" altLang="ja-JP" sz="1400" dirty="0" smtClean="0">
              <a:latin typeface="Meiryo UI" panose="020B0604030504040204" pitchFamily="50" charset="-128"/>
              <a:ea typeface="Meiryo UI" panose="020B0604030504040204" pitchFamily="50" charset="-128"/>
            </a:endParaRPr>
          </a:p>
        </p:txBody>
      </p:sp>
      <p:sp>
        <p:nvSpPr>
          <p:cNvPr id="22" name="角丸四角形 21"/>
          <p:cNvSpPr/>
          <p:nvPr/>
        </p:nvSpPr>
        <p:spPr>
          <a:xfrm>
            <a:off x="559363" y="3250246"/>
            <a:ext cx="4232239" cy="1711334"/>
          </a:xfrm>
          <a:prstGeom prst="roundRect">
            <a:avLst>
              <a:gd name="adj" fmla="val 1054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altLang="ja-JP" sz="1300" b="1" dirty="0" smtClean="0">
                <a:solidFill>
                  <a:schemeClr val="tx1"/>
                </a:solidFill>
                <a:latin typeface="Meiryo UI" panose="020B0604030504040204" pitchFamily="50" charset="-128"/>
                <a:ea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rPr>
              <a:t>提言</a:t>
            </a:r>
            <a:r>
              <a:rPr lang="en-US" altLang="ja-JP" sz="1300" b="1" dirty="0">
                <a:solidFill>
                  <a:schemeClr val="tx1"/>
                </a:solidFill>
                <a:latin typeface="Meiryo UI" panose="020B0604030504040204" pitchFamily="50" charset="-128"/>
                <a:ea typeface="Meiryo UI" panose="020B0604030504040204" pitchFamily="50" charset="-128"/>
              </a:rPr>
              <a:t>1</a:t>
            </a:r>
            <a:r>
              <a:rPr lang="en-US" altLang="ja-JP" sz="1300" b="1"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トップが変わる！</a:t>
            </a:r>
            <a:r>
              <a:rPr lang="ja-JP" altLang="en-US" sz="1300" b="1" u="sng" dirty="0" smtClean="0">
                <a:solidFill>
                  <a:schemeClr val="tx1"/>
                </a:solidFill>
                <a:latin typeface="Meiryo UI" panose="020B0604030504040204" pitchFamily="50" charset="-128"/>
                <a:ea typeface="Meiryo UI" panose="020B0604030504040204" pitchFamily="50" charset="-128"/>
              </a:rPr>
              <a:t>」</a:t>
            </a:r>
            <a:endParaRPr lang="en-US" altLang="ja-JP" sz="1300" b="1" u="sng" dirty="0" smtClean="0">
              <a:solidFill>
                <a:schemeClr val="tx1"/>
              </a:solidFill>
              <a:latin typeface="Meiryo UI" panose="020B0604030504040204" pitchFamily="50" charset="-128"/>
              <a:ea typeface="Meiryo UI" panose="020B0604030504040204" pitchFamily="50" charset="-128"/>
            </a:endParaRPr>
          </a:p>
          <a:p>
            <a:r>
              <a:rPr lang="en-US" altLang="ja-JP" sz="1300" b="1" dirty="0" smtClean="0">
                <a:solidFill>
                  <a:schemeClr val="tx1"/>
                </a:solidFill>
                <a:latin typeface="Meiryo UI" panose="020B0604030504040204" pitchFamily="50" charset="-128"/>
                <a:ea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トップからの発信</a:t>
            </a:r>
            <a:r>
              <a:rPr lang="ja-JP" altLang="en-US" sz="1300" b="1" u="sng" dirty="0" smtClean="0">
                <a:solidFill>
                  <a:schemeClr val="tx1"/>
                </a:solidFill>
                <a:latin typeface="Meiryo UI" panose="020B0604030504040204" pitchFamily="50" charset="-128"/>
                <a:ea typeface="Meiryo UI" panose="020B0604030504040204" pitchFamily="50" charset="-128"/>
              </a:rPr>
              <a:t>により改革を組織全体へ浸透－</a:t>
            </a:r>
            <a:endParaRPr lang="en-US" altLang="ja-JP" sz="1300" b="1" u="sng" dirty="0" smtClean="0">
              <a:solidFill>
                <a:schemeClr val="tx1"/>
              </a:solidFill>
              <a:latin typeface="Meiryo UI" panose="020B0604030504040204" pitchFamily="50" charset="-128"/>
              <a:ea typeface="Meiryo UI" panose="020B0604030504040204" pitchFamily="50" charset="-128"/>
            </a:endParaRPr>
          </a:p>
          <a:p>
            <a:endParaRPr lang="en-US" altLang="ja-JP" sz="400" b="1" u="sng" dirty="0" smtClean="0">
              <a:solidFill>
                <a:srgbClr val="FF0000"/>
              </a:solidFill>
              <a:latin typeface="Meiryo UI" panose="020B0604030504040204" pitchFamily="50" charset="-128"/>
              <a:ea typeface="Meiryo UI" panose="020B0604030504040204" pitchFamily="50" charset="-128"/>
            </a:endParaRPr>
          </a:p>
          <a:p>
            <a:endParaRPr lang="en-US" altLang="ja-JP" sz="400" b="1" u="sng" dirty="0">
              <a:solidFill>
                <a:srgbClr val="FF0000"/>
              </a:solidFill>
              <a:latin typeface="Meiryo UI" panose="020B0604030504040204" pitchFamily="50" charset="-128"/>
              <a:ea typeface="Meiryo UI" panose="020B0604030504040204" pitchFamily="50" charset="-128"/>
            </a:endParaRPr>
          </a:p>
          <a:p>
            <a:endParaRPr lang="en-US" altLang="ja-JP" sz="400" b="1" u="sng" dirty="0">
              <a:solidFill>
                <a:srgbClr val="FF0000"/>
              </a:solidFill>
              <a:latin typeface="Meiryo UI" panose="020B0604030504040204" pitchFamily="50" charset="-128"/>
              <a:ea typeface="Meiryo UI" panose="020B0604030504040204" pitchFamily="50" charset="-128"/>
            </a:endParaRPr>
          </a:p>
          <a:p>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具体取組み</a:t>
            </a:r>
            <a:r>
              <a:rPr lang="en-US" altLang="ja-JP" sz="1200" b="1" dirty="0" smtClean="0">
                <a:solidFill>
                  <a:schemeClr val="tx1"/>
                </a:solidFill>
                <a:latin typeface="Meiryo UI" panose="020B0604030504040204" pitchFamily="50" charset="-128"/>
                <a:ea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市長・知事・労働局長のメッセージ</a:t>
            </a:r>
            <a:r>
              <a:rPr lang="ja-JP" altLang="en-US" sz="1200" dirty="0" smtClean="0">
                <a:solidFill>
                  <a:schemeClr val="tx1"/>
                </a:solidFill>
                <a:latin typeface="Meiryo UI" panose="020B0604030504040204" pitchFamily="50" charset="-128"/>
                <a:ea typeface="Meiryo UI" panose="020B0604030504040204" pitchFamily="50" charset="-128"/>
              </a:rPr>
              <a:t>動画　　　　　　　　　　　　　　　　　　　　　　　　　　　　　　　　　</a:t>
            </a:r>
            <a:endParaRPr lang="ja-JP" altLang="en-US" sz="1200"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　市長</a:t>
            </a:r>
            <a:r>
              <a:rPr lang="ja-JP" altLang="en-US" sz="1200" dirty="0">
                <a:solidFill>
                  <a:schemeClr val="tx1"/>
                </a:solidFill>
                <a:latin typeface="Meiryo UI" panose="020B0604030504040204" pitchFamily="50" charset="-128"/>
                <a:ea typeface="Meiryo UI" panose="020B0604030504040204" pitchFamily="50" charset="-128"/>
              </a:rPr>
              <a:t>と企業トップに</a:t>
            </a:r>
            <a:r>
              <a:rPr lang="ja-JP" altLang="en-US" sz="1200" dirty="0" smtClean="0">
                <a:solidFill>
                  <a:schemeClr val="tx1"/>
                </a:solidFill>
                <a:latin typeface="Meiryo UI" panose="020B0604030504040204" pitchFamily="50" charset="-128"/>
                <a:ea typeface="Meiryo UI" panose="020B0604030504040204" pitchFamily="50" charset="-128"/>
              </a:rPr>
              <a:t>よる宣言リレー動画</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2018</a:t>
            </a:r>
            <a:r>
              <a:rPr lang="ja-JP" altLang="en-US" sz="900" dirty="0">
                <a:solidFill>
                  <a:schemeClr val="tx1"/>
                </a:solidFill>
                <a:latin typeface="Meiryo UI" panose="020B0604030504040204" pitchFamily="50" charset="-128"/>
                <a:ea typeface="Meiryo UI" panose="020B0604030504040204" pitchFamily="50" charset="-128"/>
              </a:rPr>
              <a:t>年</a:t>
            </a:r>
            <a:r>
              <a:rPr lang="en-US" altLang="ja-JP" sz="900" dirty="0">
                <a:solidFill>
                  <a:schemeClr val="tx1"/>
                </a:solidFill>
                <a:latin typeface="Meiryo UI" panose="020B0604030504040204" pitchFamily="50" charset="-128"/>
                <a:ea typeface="Meiryo UI" panose="020B0604030504040204" pitchFamily="50" charset="-128"/>
              </a:rPr>
              <a:t>9</a:t>
            </a:r>
            <a:r>
              <a:rPr lang="ja-JP" altLang="en-US" sz="900" dirty="0">
                <a:solidFill>
                  <a:schemeClr val="tx1"/>
                </a:solidFill>
                <a:latin typeface="Meiryo UI" panose="020B0604030504040204" pitchFamily="50" charset="-128"/>
                <a:ea typeface="Meiryo UI" panose="020B0604030504040204" pitchFamily="50" charset="-128"/>
              </a:rPr>
              <a:t>月～配信中</a:t>
            </a:r>
            <a:r>
              <a:rPr lang="ja-JP" altLang="en-US" sz="900" dirty="0" smtClean="0">
                <a:solidFill>
                  <a:schemeClr val="tx1"/>
                </a:solidFill>
                <a:latin typeface="Meiryo UI" panose="020B0604030504040204" pitchFamily="50" charset="-128"/>
                <a:ea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endParaRPr>
          </a:p>
          <a:p>
            <a:pPr algn="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5" name="右矢印 24"/>
          <p:cNvSpPr/>
          <p:nvPr/>
        </p:nvSpPr>
        <p:spPr>
          <a:xfrm rot="16200000" flipH="1">
            <a:off x="2566124" y="3682598"/>
            <a:ext cx="216000" cy="432000"/>
          </a:xfrm>
          <a:prstGeom prst="rightArrow">
            <a:avLst/>
          </a:prstGeom>
          <a:solidFill>
            <a:srgbClr val="FF66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559363" y="5013095"/>
            <a:ext cx="4235761" cy="1820483"/>
          </a:xfrm>
          <a:prstGeom prst="roundRect">
            <a:avLst>
              <a:gd name="adj" fmla="val 1091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altLang="ja-JP" sz="1300" b="1" dirty="0">
                <a:solidFill>
                  <a:schemeClr val="tx1"/>
                </a:solidFill>
                <a:latin typeface="Meiryo UI" panose="020B0604030504040204" pitchFamily="50" charset="-128"/>
                <a:ea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rPr>
              <a:t>提言</a:t>
            </a:r>
            <a:r>
              <a:rPr lang="en-US" altLang="ja-JP" sz="1300" b="1" dirty="0">
                <a:solidFill>
                  <a:schemeClr val="tx1"/>
                </a:solidFill>
                <a:latin typeface="Meiryo UI" panose="020B0604030504040204" pitchFamily="50" charset="-128"/>
                <a:ea typeface="Meiryo UI" panose="020B0604030504040204" pitchFamily="50" charset="-128"/>
              </a:rPr>
              <a:t>3</a:t>
            </a:r>
            <a:r>
              <a:rPr lang="en-US" altLang="ja-JP" sz="1300" b="1"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意識を変える</a:t>
            </a:r>
            <a:r>
              <a:rPr lang="ja-JP" altLang="en-US" sz="1300" b="1" u="sng" dirty="0" smtClean="0">
                <a:solidFill>
                  <a:schemeClr val="tx1"/>
                </a:solidFill>
                <a:latin typeface="Meiryo UI" panose="020B0604030504040204" pitchFamily="50" charset="-128"/>
                <a:ea typeface="Meiryo UI" panose="020B0604030504040204" pitchFamily="50" charset="-128"/>
              </a:rPr>
              <a:t>」</a:t>
            </a:r>
            <a:endParaRPr lang="en-US" altLang="ja-JP" sz="1300" b="1" u="sng" dirty="0" smtClean="0">
              <a:solidFill>
                <a:schemeClr val="tx1"/>
              </a:solidFill>
              <a:latin typeface="Meiryo UI" panose="020B0604030504040204" pitchFamily="50" charset="-128"/>
              <a:ea typeface="Meiryo UI" panose="020B0604030504040204" pitchFamily="50" charset="-128"/>
            </a:endParaRPr>
          </a:p>
          <a:p>
            <a:r>
              <a:rPr lang="en-US" altLang="ja-JP" sz="1300" b="1" dirty="0">
                <a:solidFill>
                  <a:schemeClr val="tx1"/>
                </a:solidFill>
                <a:latin typeface="Meiryo UI" panose="020B0604030504040204" pitchFamily="50" charset="-128"/>
                <a:ea typeface="Meiryo UI" panose="020B0604030504040204" pitchFamily="50" charset="-128"/>
              </a:rPr>
              <a:t> </a:t>
            </a:r>
            <a:r>
              <a:rPr lang="en-US" altLang="ja-JP" sz="1300" b="1" dirty="0" smtClean="0">
                <a:solidFill>
                  <a:schemeClr val="tx1"/>
                </a:solidFill>
                <a:latin typeface="Meiryo UI" panose="020B0604030504040204" pitchFamily="50" charset="-128"/>
                <a:ea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自分を変える、自分</a:t>
            </a:r>
            <a:r>
              <a:rPr lang="ja-JP" altLang="en-US" sz="1300" b="1" u="sng" dirty="0" smtClean="0">
                <a:solidFill>
                  <a:schemeClr val="tx1"/>
                </a:solidFill>
                <a:latin typeface="Meiryo UI" panose="020B0604030504040204" pitchFamily="50" charset="-128"/>
                <a:ea typeface="Meiryo UI" panose="020B0604030504040204" pitchFamily="50" charset="-128"/>
              </a:rPr>
              <a:t>が変わる－</a:t>
            </a:r>
            <a:endParaRPr lang="en-US" altLang="ja-JP" sz="1300" b="1" u="sng" dirty="0">
              <a:solidFill>
                <a:srgbClr val="FF0000"/>
              </a:solidFill>
              <a:latin typeface="Meiryo UI" panose="020B0604030504040204" pitchFamily="50" charset="-128"/>
              <a:ea typeface="Meiryo UI" panose="020B0604030504040204" pitchFamily="50" charset="-128"/>
            </a:endParaRPr>
          </a:p>
          <a:p>
            <a:pPr>
              <a:spcBef>
                <a:spcPts val="600"/>
              </a:spcBef>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spcBef>
                <a:spcPts val="600"/>
              </a:spcBef>
            </a:pP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具体取組み</a:t>
            </a: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＜再掲＞</a:t>
            </a:r>
            <a:r>
              <a:rPr lang="ja-JP" altLang="en-US" sz="1000" b="1" dirty="0" smtClean="0">
                <a:solidFill>
                  <a:schemeClr val="tx1"/>
                </a:solidFill>
                <a:latin typeface="Meiryo UI" panose="020B0604030504040204" pitchFamily="50" charset="-128"/>
                <a:ea typeface="Meiryo UI" panose="020B0604030504040204" pitchFamily="50" charset="-128"/>
              </a:rPr>
              <a:t> </a:t>
            </a:r>
            <a:endParaRPr lang="en-US" altLang="ja-JP" sz="1000" b="1"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中小企業のための本気スイッチフォーラム</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の開催</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　（パネルディスカッション、</a:t>
            </a:r>
            <a:r>
              <a:rPr lang="ja-JP" altLang="en-US"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管理職のマネジメント研修</a:t>
            </a:r>
            <a:r>
              <a:rPr lang="ja-JP" altLang="en-US"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女性</a:t>
            </a:r>
            <a:r>
              <a:rPr lang="ja-JP" altLang="en-US"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のためのキャリア</a:t>
            </a:r>
            <a:r>
              <a:rPr lang="ja-JP" altLang="en-US"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形成支援</a:t>
            </a:r>
            <a:r>
              <a:rPr lang="ja-JP" altLang="en-US"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研修、男性の意識改革ノウハウ研修　など</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lgn="just"/>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中小企業のための本気スイッチハンドブックの作成</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rPr>
              <a:t>10</a:t>
            </a:r>
            <a:r>
              <a:rPr lang="ja-JP" altLang="en-US" sz="900" dirty="0">
                <a:solidFill>
                  <a:schemeClr val="tx1"/>
                </a:solidFill>
                <a:latin typeface="Meiryo UI" panose="020B0604030504040204" pitchFamily="50" charset="-128"/>
                <a:ea typeface="Meiryo UI" panose="020B0604030504040204" pitchFamily="50" charset="-128"/>
              </a:rPr>
              <a:t>社の先進的な取組等を紹介）　　　　　　　　　</a:t>
            </a: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rPr>
              <a:t>2018</a:t>
            </a:r>
            <a:r>
              <a:rPr lang="ja-JP" altLang="en-US" sz="900" dirty="0">
                <a:solidFill>
                  <a:schemeClr val="tx1"/>
                </a:solidFill>
                <a:latin typeface="Meiryo UI" panose="020B0604030504040204" pitchFamily="50" charset="-128"/>
                <a:ea typeface="Meiryo UI" panose="020B0604030504040204" pitchFamily="50" charset="-128"/>
              </a:rPr>
              <a:t>年</a:t>
            </a:r>
            <a:r>
              <a:rPr lang="en-US" altLang="ja-JP" sz="900" dirty="0">
                <a:solidFill>
                  <a:schemeClr val="tx1"/>
                </a:solidFill>
                <a:latin typeface="Meiryo UI" panose="020B0604030504040204" pitchFamily="50" charset="-128"/>
                <a:ea typeface="Meiryo UI" panose="020B0604030504040204" pitchFamily="50" charset="-128"/>
              </a:rPr>
              <a:t>9</a:t>
            </a:r>
            <a:r>
              <a:rPr lang="ja-JP" altLang="en-US" sz="900" dirty="0">
                <a:solidFill>
                  <a:schemeClr val="tx1"/>
                </a:solidFill>
                <a:latin typeface="Meiryo UI" panose="020B0604030504040204" pitchFamily="50" charset="-128"/>
                <a:ea typeface="Meiryo UI" panose="020B0604030504040204" pitchFamily="50" charset="-128"/>
              </a:rPr>
              <a:t>月実施済）</a:t>
            </a:r>
          </a:p>
        </p:txBody>
      </p:sp>
      <p:sp>
        <p:nvSpPr>
          <p:cNvPr id="27" name="角丸四角形 26"/>
          <p:cNvSpPr/>
          <p:nvPr/>
        </p:nvSpPr>
        <p:spPr>
          <a:xfrm>
            <a:off x="4823139" y="3245813"/>
            <a:ext cx="4175335" cy="1715766"/>
          </a:xfrm>
          <a:prstGeom prst="roundRect">
            <a:avLst>
              <a:gd name="adj" fmla="val 889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altLang="ja-JP" sz="1300" b="1"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提言</a:t>
            </a:r>
            <a:r>
              <a:rPr lang="en-US" altLang="ja-JP" sz="1300" b="1" dirty="0" smtClean="0">
                <a:solidFill>
                  <a:schemeClr val="tx1"/>
                </a:solidFill>
                <a:latin typeface="Meiryo UI" panose="020B0604030504040204" pitchFamily="50" charset="-128"/>
                <a:ea typeface="Meiryo UI" panose="020B0604030504040204" pitchFamily="50" charset="-128"/>
              </a:rPr>
              <a:t>2】</a:t>
            </a:r>
            <a:r>
              <a:rPr lang="ja-JP" altLang="en-US" sz="1300" b="1" dirty="0" smtClean="0">
                <a:solidFill>
                  <a:schemeClr val="tx1"/>
                </a:solidFill>
                <a:latin typeface="Meiryo UI" panose="020B0604030504040204" pitchFamily="50" charset="-128"/>
                <a:ea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制度から変える！</a:t>
            </a:r>
            <a:r>
              <a:rPr lang="ja-JP" altLang="en-US" sz="1300" b="1" u="sng" dirty="0" smtClean="0">
                <a:solidFill>
                  <a:schemeClr val="tx1"/>
                </a:solidFill>
                <a:latin typeface="Meiryo UI" panose="020B0604030504040204" pitchFamily="50" charset="-128"/>
                <a:ea typeface="Meiryo UI" panose="020B0604030504040204" pitchFamily="50" charset="-128"/>
              </a:rPr>
              <a:t>」</a:t>
            </a:r>
            <a:endParaRPr lang="en-US" altLang="ja-JP" sz="1300" b="1" u="sng" dirty="0" smtClean="0">
              <a:solidFill>
                <a:schemeClr val="tx1"/>
              </a:solidFill>
              <a:latin typeface="Meiryo UI" panose="020B0604030504040204" pitchFamily="50" charset="-128"/>
              <a:ea typeface="Meiryo UI" panose="020B0604030504040204" pitchFamily="50" charset="-128"/>
            </a:endParaRPr>
          </a:p>
          <a:p>
            <a:r>
              <a:rPr lang="en-US" altLang="ja-JP" sz="1300" b="1" dirty="0">
                <a:solidFill>
                  <a:schemeClr val="tx1"/>
                </a:solidFill>
                <a:latin typeface="Meiryo UI" panose="020B0604030504040204" pitchFamily="50" charset="-128"/>
                <a:ea typeface="Meiryo UI" panose="020B0604030504040204" pitchFamily="50" charset="-128"/>
              </a:rPr>
              <a:t> </a:t>
            </a:r>
            <a:r>
              <a:rPr lang="en-US" altLang="ja-JP" sz="1300" b="1" dirty="0" smtClean="0">
                <a:solidFill>
                  <a:schemeClr val="tx1"/>
                </a:solidFill>
                <a:latin typeface="Meiryo UI" panose="020B0604030504040204" pitchFamily="50" charset="-128"/>
                <a:ea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先進企業の</a:t>
            </a:r>
            <a:r>
              <a:rPr lang="ja-JP" altLang="en-US" sz="1300" b="1" u="sng" dirty="0" smtClean="0">
                <a:solidFill>
                  <a:schemeClr val="tx1"/>
                </a:solidFill>
                <a:latin typeface="Meiryo UI" panose="020B0604030504040204" pitchFamily="50" charset="-128"/>
                <a:ea typeface="Meiryo UI" panose="020B0604030504040204" pitchFamily="50" charset="-128"/>
              </a:rPr>
              <a:t>取組みをすべて</a:t>
            </a:r>
            <a:r>
              <a:rPr lang="ja-JP" altLang="en-US" sz="1300" b="1" u="sng" dirty="0">
                <a:solidFill>
                  <a:schemeClr val="tx1"/>
                </a:solidFill>
                <a:latin typeface="Meiryo UI" panose="020B0604030504040204" pitchFamily="50" charset="-128"/>
                <a:ea typeface="Meiryo UI" panose="020B0604030504040204" pitchFamily="50" charset="-128"/>
              </a:rPr>
              <a:t>の中小企業へ</a:t>
            </a:r>
            <a:r>
              <a:rPr lang="ja-JP" altLang="en-US" sz="1300" b="1" u="sng" dirty="0" smtClean="0">
                <a:solidFill>
                  <a:schemeClr val="tx1"/>
                </a:solidFill>
                <a:latin typeface="Meiryo UI" panose="020B0604030504040204" pitchFamily="50" charset="-128"/>
                <a:ea typeface="Meiryo UI" panose="020B0604030504040204" pitchFamily="50" charset="-128"/>
              </a:rPr>
              <a:t>－</a:t>
            </a:r>
            <a:endParaRPr lang="en-US" altLang="ja-JP" sz="1300" b="1" u="sng" dirty="0" smtClean="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sz="400" b="1" dirty="0" smtClean="0">
              <a:solidFill>
                <a:schemeClr val="tx1"/>
              </a:solidFill>
              <a:latin typeface="Meiryo UI" panose="020B0604030504040204" pitchFamily="50" charset="-128"/>
              <a:ea typeface="Meiryo UI" panose="020B0604030504040204" pitchFamily="50" charset="-128"/>
            </a:endParaRPr>
          </a:p>
          <a:p>
            <a:pPr>
              <a:spcBef>
                <a:spcPts val="600"/>
              </a:spcBef>
            </a:pP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具体取組み</a:t>
            </a:r>
            <a:r>
              <a:rPr lang="en-US" altLang="ja-JP" sz="1200" b="1" dirty="0" smtClean="0">
                <a:solidFill>
                  <a:schemeClr val="tx1"/>
                </a:solidFill>
                <a:latin typeface="Meiryo UI" panose="020B0604030504040204" pitchFamily="50" charset="-128"/>
                <a:ea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中小企業のための本気</a:t>
            </a:r>
            <a:r>
              <a:rPr lang="ja-JP" altLang="ja-JP" sz="12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スイッチフォーラム</a:t>
            </a:r>
            <a:r>
              <a:rPr lang="ja-JP" altLang="en-US" sz="12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の開催</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dirty="0" smtClean="0">
                <a:solidFill>
                  <a:schemeClr val="tx1"/>
                </a:solidFill>
                <a:latin typeface="Meiryo UI" panose="020B0604030504040204" pitchFamily="50" charset="-128"/>
                <a:ea typeface="Meiryo UI" panose="020B0604030504040204" pitchFamily="50" charset="-128"/>
              </a:rPr>
              <a:t>　  　 （パネルディスカッション、</a:t>
            </a:r>
            <a:r>
              <a:rPr lang="ja-JP" altLang="en-US"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管理職のマネジメント</a:t>
            </a:r>
            <a:r>
              <a:rPr lang="ja-JP" altLang="en-US"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研修、</a:t>
            </a:r>
            <a:endParaRPr lang="en-US" altLang="ja-JP"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女性のためのキャリア形成支援研修、男性の意識改革ノウハウ研修　など</a:t>
            </a:r>
            <a:r>
              <a:rPr lang="ja-JP" altLang="en-US" sz="900" dirty="0" smtClean="0">
                <a:solidFill>
                  <a:schemeClr val="tx1"/>
                </a:solidFill>
                <a:latin typeface="Meiryo UI" panose="020B0604030504040204" pitchFamily="50" charset="-128"/>
                <a:ea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endParaRPr>
          </a:p>
          <a:p>
            <a:pPr algn="just"/>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小企業のための</a:t>
            </a:r>
            <a:r>
              <a:rPr lang="ja-JP" altLang="en-US" sz="12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本気スイッチハンドブックの作成</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900" dirty="0" smtClean="0">
                <a:solidFill>
                  <a:schemeClr val="tx1"/>
                </a:solidFill>
                <a:latin typeface="Meiryo UI" panose="020B0604030504040204" pitchFamily="50" charset="-128"/>
                <a:ea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rPr>
              <a:t>10</a:t>
            </a:r>
            <a:r>
              <a:rPr lang="ja-JP" altLang="en-US" sz="900" dirty="0" smtClean="0">
                <a:solidFill>
                  <a:schemeClr val="tx1"/>
                </a:solidFill>
                <a:latin typeface="Meiryo UI" panose="020B0604030504040204" pitchFamily="50" charset="-128"/>
                <a:ea typeface="Meiryo UI" panose="020B0604030504040204" pitchFamily="50" charset="-128"/>
              </a:rPr>
              <a:t>社の先進的な取組等を紹介）　　　　　  　    　　（</a:t>
            </a:r>
            <a:r>
              <a:rPr lang="en-US" altLang="ja-JP" sz="900" dirty="0" smtClean="0">
                <a:solidFill>
                  <a:schemeClr val="tx1"/>
                </a:solidFill>
                <a:latin typeface="Meiryo UI" panose="020B0604030504040204" pitchFamily="50" charset="-128"/>
                <a:ea typeface="Meiryo UI" panose="020B0604030504040204" pitchFamily="50" charset="-128"/>
              </a:rPr>
              <a:t>2018</a:t>
            </a:r>
            <a:r>
              <a:rPr lang="ja-JP" altLang="en-US" sz="900" dirty="0" smtClean="0">
                <a:solidFill>
                  <a:schemeClr val="tx1"/>
                </a:solidFill>
                <a:latin typeface="Meiryo UI" panose="020B0604030504040204" pitchFamily="50" charset="-128"/>
                <a:ea typeface="Meiryo UI" panose="020B0604030504040204" pitchFamily="50" charset="-128"/>
              </a:rPr>
              <a:t>年</a:t>
            </a:r>
            <a:r>
              <a:rPr lang="en-US" altLang="ja-JP" sz="900" dirty="0" smtClean="0">
                <a:solidFill>
                  <a:schemeClr val="tx1"/>
                </a:solidFill>
                <a:latin typeface="Meiryo UI" panose="020B0604030504040204" pitchFamily="50" charset="-128"/>
                <a:ea typeface="Meiryo UI" panose="020B0604030504040204" pitchFamily="50" charset="-128"/>
              </a:rPr>
              <a:t>9</a:t>
            </a:r>
            <a:r>
              <a:rPr lang="ja-JP" altLang="en-US" sz="900" dirty="0" smtClean="0">
                <a:solidFill>
                  <a:schemeClr val="tx1"/>
                </a:solidFill>
                <a:latin typeface="Meiryo UI" panose="020B0604030504040204" pitchFamily="50" charset="-128"/>
                <a:ea typeface="Meiryo UI" panose="020B0604030504040204" pitchFamily="50" charset="-128"/>
              </a:rPr>
              <a:t>月</a:t>
            </a:r>
            <a:r>
              <a:rPr lang="ja-JP" altLang="en-US" sz="900" dirty="0">
                <a:solidFill>
                  <a:schemeClr val="tx1"/>
                </a:solidFill>
                <a:latin typeface="Meiryo UI" panose="020B0604030504040204" pitchFamily="50" charset="-128"/>
                <a:ea typeface="Meiryo UI" panose="020B0604030504040204" pitchFamily="50" charset="-128"/>
              </a:rPr>
              <a:t>実施済</a:t>
            </a:r>
            <a:r>
              <a:rPr lang="ja-JP" altLang="en-US" sz="900" dirty="0" smtClean="0">
                <a:solidFill>
                  <a:schemeClr val="tx1"/>
                </a:solidFill>
                <a:latin typeface="Meiryo UI" panose="020B0604030504040204" pitchFamily="50" charset="-128"/>
                <a:ea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a:off x="4823139" y="5013096"/>
            <a:ext cx="4175335" cy="1828219"/>
          </a:xfrm>
          <a:prstGeom prst="roundRect">
            <a:avLst>
              <a:gd name="adj" fmla="val 104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altLang="ja-JP" sz="1300" b="1" dirty="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提言</a:t>
            </a:r>
            <a:r>
              <a:rPr lang="en-US" altLang="ja-JP" sz="1300" b="1" dirty="0" smtClean="0">
                <a:solidFill>
                  <a:schemeClr val="tx1"/>
                </a:solidFill>
                <a:latin typeface="Meiryo UI" panose="020B0604030504040204" pitchFamily="50" charset="-128"/>
                <a:ea typeface="Meiryo UI" panose="020B0604030504040204" pitchFamily="50" charset="-128"/>
              </a:rPr>
              <a:t>4】</a:t>
            </a:r>
            <a:r>
              <a:rPr lang="ja-JP" altLang="en-US" sz="1300" b="1" dirty="0" smtClean="0">
                <a:solidFill>
                  <a:schemeClr val="tx1"/>
                </a:solidFill>
                <a:latin typeface="Meiryo UI" panose="020B0604030504040204" pitchFamily="50" charset="-128"/>
                <a:ea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子育て環境の充実！</a:t>
            </a:r>
            <a:r>
              <a:rPr lang="ja-JP" altLang="en-US" sz="1300" b="1" u="sng" dirty="0" smtClean="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働き方に</a:t>
            </a:r>
            <a:r>
              <a:rPr lang="ja-JP" altLang="en-US" sz="1300" b="1" u="sng" dirty="0" smtClean="0">
                <a:solidFill>
                  <a:schemeClr val="tx1"/>
                </a:solidFill>
                <a:latin typeface="Meiryo UI" panose="020B0604030504040204" pitchFamily="50" charset="-128"/>
                <a:ea typeface="Meiryo UI" panose="020B0604030504040204" pitchFamily="50" charset="-128"/>
              </a:rPr>
              <a:t>合わせた</a:t>
            </a:r>
            <a:endParaRPr lang="en-US" altLang="ja-JP" sz="1300" b="1" u="sng" dirty="0" smtClean="0">
              <a:solidFill>
                <a:schemeClr val="tx1"/>
              </a:solidFill>
              <a:latin typeface="Meiryo UI" panose="020B0604030504040204" pitchFamily="50" charset="-128"/>
              <a:ea typeface="Meiryo UI" panose="020B0604030504040204" pitchFamily="50" charset="-128"/>
            </a:endParaRPr>
          </a:p>
          <a:p>
            <a:r>
              <a:rPr lang="ja-JP" altLang="en-US" sz="1300" b="1" dirty="0">
                <a:solidFill>
                  <a:schemeClr val="tx1"/>
                </a:solidFill>
                <a:latin typeface="Meiryo UI" panose="020B0604030504040204" pitchFamily="50" charset="-128"/>
                <a:ea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rPr>
              <a:t>子育て環境を充実させ、働きやすい社会へ－</a:t>
            </a:r>
            <a:endParaRPr lang="en-US" altLang="ja-JP" sz="1300" b="1" u="sng" dirty="0" smtClean="0">
              <a:solidFill>
                <a:schemeClr val="tx1"/>
              </a:solidFill>
              <a:latin typeface="Meiryo UI" panose="020B0604030504040204" pitchFamily="50" charset="-128"/>
              <a:ea typeface="Meiryo UI" panose="020B0604030504040204" pitchFamily="50" charset="-128"/>
            </a:endParaRPr>
          </a:p>
          <a:p>
            <a:endParaRPr lang="en-US" altLang="ja-JP" sz="1400" b="1" dirty="0" smtClean="0">
              <a:solidFill>
                <a:schemeClr val="tx1"/>
              </a:solidFill>
              <a:latin typeface="Meiryo UI" panose="020B0604030504040204" pitchFamily="50" charset="-128"/>
              <a:ea typeface="Meiryo UI" panose="020B0604030504040204" pitchFamily="50" charset="-128"/>
            </a:endParaRPr>
          </a:p>
          <a:p>
            <a:endParaRPr lang="en-US" altLang="ja-JP" sz="800" b="1" dirty="0" smtClean="0">
              <a:solidFill>
                <a:schemeClr val="tx1"/>
              </a:solidFill>
              <a:latin typeface="Meiryo UI" panose="020B0604030504040204" pitchFamily="50" charset="-128"/>
              <a:ea typeface="Meiryo UI" panose="020B0604030504040204" pitchFamily="50" charset="-128"/>
            </a:endParaRPr>
          </a:p>
          <a:p>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具体取組み</a:t>
            </a:r>
            <a:r>
              <a:rPr lang="en-US" altLang="ja-JP" sz="1200" b="1" dirty="0" smtClean="0">
                <a:solidFill>
                  <a:schemeClr val="tx1"/>
                </a:solidFill>
                <a:latin typeface="Meiryo UI" panose="020B0604030504040204" pitchFamily="50" charset="-128"/>
                <a:ea typeface="Meiryo UI" panose="020B0604030504040204" pitchFamily="50" charset="-128"/>
              </a:rPr>
              <a:t>】</a:t>
            </a:r>
            <a:endParaRPr lang="ja-JP" altLang="en-US" sz="1200" b="1" u="sng" dirty="0">
              <a:solidFill>
                <a:srgbClr val="FF0000"/>
              </a:solidFill>
              <a:latin typeface="Meiryo UI" panose="020B0604030504040204" pitchFamily="50" charset="-128"/>
              <a:ea typeface="Meiryo UI" panose="020B0604030504040204" pitchFamily="50" charset="-128"/>
            </a:endParaRPr>
          </a:p>
          <a:p>
            <a:pPr algn="just"/>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子育て期の女性の就労状況などに関する調査</a:t>
            </a:r>
            <a:endParaRPr lang="en-US" altLang="ja-JP" sz="1200" dirty="0">
              <a:solidFill>
                <a:schemeClr val="tx1"/>
              </a:solidFill>
              <a:latin typeface="Meiryo UI" panose="020B0604030504040204" pitchFamily="50" charset="-128"/>
              <a:ea typeface="Meiryo UI" panose="020B0604030504040204" pitchFamily="50" charset="-128"/>
            </a:endParaRPr>
          </a:p>
          <a:p>
            <a:pPr algn="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2018</a:t>
            </a:r>
            <a:r>
              <a:rPr lang="ja-JP" altLang="en-US" sz="900" dirty="0" smtClean="0">
                <a:solidFill>
                  <a:schemeClr val="tx1"/>
                </a:solidFill>
                <a:latin typeface="Meiryo UI" panose="020B0604030504040204" pitchFamily="50" charset="-128"/>
                <a:ea typeface="Meiryo UI" panose="020B0604030504040204" pitchFamily="50" charset="-128"/>
              </a:rPr>
              <a:t>年</a:t>
            </a:r>
            <a:r>
              <a:rPr lang="en-US" altLang="ja-JP" sz="900" dirty="0" smtClean="0">
                <a:solidFill>
                  <a:schemeClr val="tx1"/>
                </a:solidFill>
                <a:latin typeface="Meiryo UI" panose="020B0604030504040204" pitchFamily="50" charset="-128"/>
                <a:ea typeface="Meiryo UI" panose="020B0604030504040204" pitchFamily="50" charset="-128"/>
              </a:rPr>
              <a:t>7</a:t>
            </a:r>
            <a:r>
              <a:rPr lang="ja-JP" altLang="en-US" sz="900" dirty="0" smtClean="0">
                <a:solidFill>
                  <a:schemeClr val="tx1"/>
                </a:solidFill>
                <a:latin typeface="Meiryo UI" panose="020B0604030504040204" pitchFamily="50" charset="-128"/>
                <a:ea typeface="Meiryo UI" panose="020B0604030504040204" pitchFamily="50" charset="-128"/>
              </a:rPr>
              <a:t>月～</a:t>
            </a:r>
            <a:r>
              <a:rPr lang="en-US" altLang="ja-JP" sz="900" dirty="0" smtClean="0">
                <a:solidFill>
                  <a:schemeClr val="tx1"/>
                </a:solidFill>
                <a:latin typeface="Meiryo UI" panose="020B0604030504040204" pitchFamily="50" charset="-128"/>
                <a:ea typeface="Meiryo UI" panose="020B0604030504040204" pitchFamily="50" charset="-128"/>
              </a:rPr>
              <a:t>8</a:t>
            </a:r>
            <a:r>
              <a:rPr lang="ja-JP" altLang="en-US" sz="900" dirty="0" smtClean="0">
                <a:solidFill>
                  <a:schemeClr val="tx1"/>
                </a:solidFill>
                <a:latin typeface="Meiryo UI" panose="020B0604030504040204" pitchFamily="50" charset="-128"/>
                <a:ea typeface="Meiryo UI" panose="020B0604030504040204" pitchFamily="50" charset="-128"/>
              </a:rPr>
              <a:t>月実施済）</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 調査結果を踏まえた事業の検討・実施</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2018</a:t>
            </a:r>
            <a:r>
              <a:rPr lang="ja-JP" altLang="en-US" sz="900" dirty="0" smtClean="0">
                <a:solidFill>
                  <a:schemeClr val="tx1"/>
                </a:solidFill>
                <a:latin typeface="Meiryo UI" panose="020B0604030504040204" pitchFamily="50" charset="-128"/>
                <a:ea typeface="Meiryo UI" panose="020B0604030504040204" pitchFamily="50" charset="-128"/>
              </a:rPr>
              <a:t>年</a:t>
            </a:r>
            <a:r>
              <a:rPr lang="en-US" altLang="ja-JP" sz="900" dirty="0" smtClean="0">
                <a:solidFill>
                  <a:schemeClr val="tx1"/>
                </a:solidFill>
                <a:latin typeface="Meiryo UI" panose="020B0604030504040204" pitchFamily="50" charset="-128"/>
                <a:ea typeface="Meiryo UI" panose="020B0604030504040204" pitchFamily="50" charset="-128"/>
              </a:rPr>
              <a:t>11</a:t>
            </a:r>
            <a:r>
              <a:rPr lang="ja-JP" altLang="en-US" sz="900" dirty="0" smtClean="0">
                <a:solidFill>
                  <a:schemeClr val="tx1"/>
                </a:solidFill>
                <a:latin typeface="Meiryo UI" panose="020B0604030504040204" pitchFamily="50" charset="-128"/>
                <a:ea typeface="Meiryo UI" panose="020B0604030504040204" pitchFamily="50" charset="-128"/>
              </a:rPr>
              <a:t>月～実施中）</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29" name="右矢印 28"/>
          <p:cNvSpPr/>
          <p:nvPr/>
        </p:nvSpPr>
        <p:spPr>
          <a:xfrm rot="16200000" flipH="1">
            <a:off x="6894054" y="3682598"/>
            <a:ext cx="216000" cy="432000"/>
          </a:xfrm>
          <a:prstGeom prst="rightArrow">
            <a:avLst/>
          </a:prstGeom>
          <a:solidFill>
            <a:srgbClr val="FF66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16200000" flipH="1">
            <a:off x="2582018" y="5476694"/>
            <a:ext cx="216000" cy="432000"/>
          </a:xfrm>
          <a:prstGeom prst="rightArrow">
            <a:avLst/>
          </a:prstGeom>
          <a:solidFill>
            <a:srgbClr val="FF66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16200000" flipH="1">
            <a:off x="6894054" y="5476694"/>
            <a:ext cx="216000" cy="432000"/>
          </a:xfrm>
          <a:prstGeom prst="rightArrow">
            <a:avLst/>
          </a:prstGeom>
          <a:solidFill>
            <a:srgbClr val="FF66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70</a:t>
            </a:fld>
            <a:endParaRPr lang="ja-JP" altLang="en-US"/>
          </a:p>
        </p:txBody>
      </p:sp>
    </p:spTree>
    <p:extLst>
      <p:ext uri="{BB962C8B-B14F-4D97-AF65-F5344CB8AC3E}">
        <p14:creationId xmlns:p14="http://schemas.microsoft.com/office/powerpoint/2010/main" val="62589511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065170" y="302124"/>
            <a:ext cx="5756859"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（４）</a:t>
            </a:r>
            <a:r>
              <a:rPr lang="ja-JP" altLang="ja-JP" sz="1750" b="1" dirty="0" smtClean="0">
                <a:latin typeface="Meiryo UI" panose="020B0604030504040204" pitchFamily="50" charset="-128"/>
                <a:ea typeface="Meiryo UI" panose="020B0604030504040204" pitchFamily="50" charset="-128"/>
              </a:rPr>
              <a:t>地域</a:t>
            </a:r>
            <a:r>
              <a:rPr lang="ja-JP" altLang="ja-JP" sz="1750" b="1" dirty="0">
                <a:latin typeface="Meiryo UI" panose="020B0604030504040204" pitchFamily="50" charset="-128"/>
                <a:ea typeface="Meiryo UI" panose="020B0604030504040204" pitchFamily="50" charset="-128"/>
              </a:rPr>
              <a:t>で活躍する女性の支援</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46559"/>
            <a:ext cx="8588788" cy="1169551"/>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前</a:t>
            </a:r>
            <a:r>
              <a:rPr lang="ja-JP" altLang="en-US" sz="1400" b="1" dirty="0" smtClean="0">
                <a:solidFill>
                  <a:srgbClr val="000000"/>
                </a:solidFill>
                <a:latin typeface="Meiryo UI" panose="020B0604030504040204" pitchFamily="50" charset="-128"/>
                <a:ea typeface="Meiryo UI" panose="020B0604030504040204" pitchFamily="50" charset="-128"/>
              </a:rPr>
              <a:t>の施策・状況＞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大阪市で</a:t>
            </a:r>
            <a:r>
              <a:rPr lang="ja-JP" altLang="en-US" sz="1400" dirty="0">
                <a:latin typeface="Meiryo UI" panose="020B0604030504040204" pitchFamily="50" charset="-128"/>
                <a:ea typeface="Meiryo UI" panose="020B0604030504040204" pitchFamily="50" charset="-128"/>
              </a:rPr>
              <a:t>は、女性が地域活動に積極的に参加し活動の担い手となっており、また、他都市と比べて</a:t>
            </a:r>
            <a:r>
              <a:rPr lang="ja-JP" altLang="en-US" sz="1400" dirty="0" smtClean="0">
                <a:latin typeface="Meiryo UI" panose="020B0604030504040204" pitchFamily="50" charset="-128"/>
                <a:ea typeface="Meiryo UI" panose="020B0604030504040204" pitchFamily="50" charset="-128"/>
              </a:rPr>
              <a:t>女性有</a:t>
            </a:r>
            <a:r>
              <a:rPr lang="ja-JP" altLang="en-US" sz="1400" dirty="0">
                <a:latin typeface="Meiryo UI" panose="020B0604030504040204" pitchFamily="50" charset="-128"/>
                <a:ea typeface="Meiryo UI" panose="020B0604030504040204" pitchFamily="50" charset="-128"/>
              </a:rPr>
              <a:t>業者に</a:t>
            </a:r>
            <a:r>
              <a:rPr lang="ja-JP" altLang="en-US" sz="1400" dirty="0" smtClean="0">
                <a:latin typeface="Meiryo UI" panose="020B0604030504040204" pitchFamily="50" charset="-128"/>
                <a:ea typeface="Meiryo UI" panose="020B0604030504040204" pitchFamily="50" charset="-128"/>
              </a:rPr>
              <a:t>占</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rPr>
              <a:t>める</a:t>
            </a:r>
            <a:r>
              <a:rPr lang="ja-JP" altLang="en-US" sz="1400" dirty="0" smtClean="0">
                <a:latin typeface="Meiryo UI" panose="020B0604030504040204" pitchFamily="50" charset="-128"/>
                <a:ea typeface="Meiryo UI" panose="020B0604030504040204" pitchFamily="50" charset="-128"/>
              </a:rPr>
              <a:t>起業家</a:t>
            </a:r>
            <a:r>
              <a:rPr lang="ja-JP" altLang="en-US" sz="1400" dirty="0">
                <a:latin typeface="Meiryo UI" panose="020B0604030504040204" pitchFamily="50" charset="-128"/>
                <a:ea typeface="Meiryo UI" panose="020B0604030504040204" pitchFamily="50" charset="-128"/>
              </a:rPr>
              <a:t>の割合も高くなっているなど、女性のバイタリティが発揮された活動が</a:t>
            </a:r>
            <a:r>
              <a:rPr lang="ja-JP" altLang="en-US" sz="1400" dirty="0" smtClean="0">
                <a:latin typeface="Meiryo UI" panose="020B0604030504040204" pitchFamily="50" charset="-128"/>
                <a:ea typeface="Meiryo UI" panose="020B0604030504040204" pitchFamily="50" charset="-128"/>
              </a:rPr>
              <a:t>培われてきていた。</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地域</a:t>
            </a:r>
            <a:r>
              <a:rPr lang="ja-JP" altLang="en-US" sz="1400" dirty="0">
                <a:latin typeface="Meiryo UI" panose="020B0604030504040204" pitchFamily="50" charset="-128"/>
                <a:ea typeface="Meiryo UI" panose="020B0604030504040204" pitchFamily="50" charset="-128"/>
              </a:rPr>
              <a:t>のさまざまな活動において女性の力は不可欠であり</a:t>
            </a:r>
            <a:r>
              <a:rPr lang="ja-JP" altLang="en-US" sz="1400" dirty="0" smtClean="0">
                <a:latin typeface="Meiryo UI" panose="020B0604030504040204" pitchFamily="50" charset="-128"/>
                <a:ea typeface="Meiryo UI" panose="020B0604030504040204" pitchFamily="50" charset="-128"/>
              </a:rPr>
              <a:t>、男性</a:t>
            </a:r>
            <a:r>
              <a:rPr lang="ja-JP" altLang="en-US" sz="1400" dirty="0">
                <a:latin typeface="Meiryo UI" panose="020B0604030504040204" pitchFamily="50" charset="-128"/>
                <a:ea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rPr>
              <a:t>中心</a:t>
            </a:r>
            <a:r>
              <a:rPr lang="ja-JP" altLang="en-US" sz="1400" dirty="0">
                <a:latin typeface="Meiryo UI" panose="020B0604030504040204" pitchFamily="50" charset="-128"/>
                <a:ea typeface="Meiryo UI" panose="020B0604030504040204" pitchFamily="50" charset="-128"/>
              </a:rPr>
              <a:t>となり担っているリーダー的役割を女性も</a:t>
            </a:r>
            <a:r>
              <a:rPr lang="ja-JP" altLang="en-US" sz="1400" dirty="0" smtClean="0">
                <a:latin typeface="Meiryo UI" panose="020B0604030504040204" pitchFamily="50" charset="-128"/>
                <a:ea typeface="Meiryo UI" panose="020B0604030504040204" pitchFamily="50" charset="-128"/>
              </a:rPr>
              <a:t>積極</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的</a:t>
            </a:r>
            <a:r>
              <a:rPr lang="ja-JP" altLang="en-US" sz="1400" dirty="0">
                <a:latin typeface="Meiryo UI" panose="020B0604030504040204" pitchFamily="50" charset="-128"/>
                <a:ea typeface="Meiryo UI" panose="020B0604030504040204" pitchFamily="50" charset="-128"/>
              </a:rPr>
              <a:t>に担っていくなど、地域における女性</a:t>
            </a:r>
            <a:r>
              <a:rPr lang="ja-JP" altLang="en-US" sz="1400" dirty="0" smtClean="0">
                <a:latin typeface="Meiryo UI" panose="020B0604030504040204" pitchFamily="50" charset="-128"/>
                <a:ea typeface="Meiryo UI" panose="020B0604030504040204" pitchFamily="50" charset="-128"/>
              </a:rPr>
              <a:t>のさらなる活躍が求められていた。</a:t>
            </a:r>
            <a:endParaRPr lang="en-US" altLang="ja-JP" sz="1400" dirty="0">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2221211" y="1966189"/>
            <a:ext cx="5056094" cy="262747"/>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2" name="正方形/長方形 11"/>
          <p:cNvSpPr/>
          <p:nvPr/>
        </p:nvSpPr>
        <p:spPr>
          <a:xfrm>
            <a:off x="364712" y="2305238"/>
            <a:ext cx="8588788" cy="738664"/>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改革取組み</a:t>
            </a:r>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rPr>
              <a:t>　女性チャレンジ応援拠点</a:t>
            </a:r>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大阪市　</a:t>
            </a:r>
            <a:r>
              <a:rPr lang="en-US" altLang="ja-JP" sz="1400" b="1" dirty="0">
                <a:solidFill>
                  <a:srgbClr val="000000"/>
                </a:solidFill>
                <a:latin typeface="Meiryo UI" panose="020B0604030504040204" pitchFamily="50" charset="-128"/>
                <a:ea typeface="Meiryo UI" panose="020B0604030504040204" pitchFamily="50" charset="-128"/>
              </a:rPr>
              <a:t>】</a:t>
            </a:r>
          </a:p>
          <a:p>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他</a:t>
            </a:r>
            <a:r>
              <a:rPr lang="ja-JP" altLang="en-US" sz="1400" dirty="0">
                <a:latin typeface="Meiryo UI" panose="020B0604030504040204" pitchFamily="50" charset="-128"/>
                <a:ea typeface="Meiryo UI" panose="020B0604030504040204" pitchFamily="50" charset="-128"/>
              </a:rPr>
              <a:t>都市でも、地域で活躍する女性の支援に取り組んでいる事例はまだまだ少なく</a:t>
            </a:r>
            <a:r>
              <a:rPr lang="ja-JP" altLang="en-US" sz="1400" dirty="0" smtClean="0">
                <a:latin typeface="Meiryo UI" panose="020B0604030504040204" pitchFamily="50" charset="-128"/>
                <a:ea typeface="Meiryo UI" panose="020B0604030504040204" pitchFamily="50" charset="-128"/>
              </a:rPr>
              <a:t>、先駆的</a:t>
            </a:r>
            <a:r>
              <a:rPr lang="ja-JP" altLang="en-US" sz="1400" dirty="0">
                <a:latin typeface="Meiryo UI" panose="020B0604030504040204" pitchFamily="50" charset="-128"/>
                <a:ea typeface="Meiryo UI" panose="020B0604030504040204" pitchFamily="50" charset="-128"/>
              </a:rPr>
              <a:t>な事業と</a:t>
            </a:r>
            <a:r>
              <a:rPr lang="ja-JP" altLang="en-US" sz="1400" dirty="0" smtClean="0">
                <a:latin typeface="Meiryo UI" panose="020B0604030504040204" pitchFamily="50" charset="-128"/>
                <a:ea typeface="Meiryo UI" panose="020B0604030504040204" pitchFamily="50" charset="-128"/>
              </a:rPr>
              <a:t>して地域</a:t>
            </a:r>
            <a:r>
              <a:rPr lang="ja-JP" altLang="en-US" sz="1400" dirty="0">
                <a:latin typeface="Meiryo UI" panose="020B0604030504040204" pitchFamily="50" charset="-128"/>
                <a:ea typeface="Meiryo UI" panose="020B0604030504040204" pitchFamily="50" charset="-128"/>
              </a:rPr>
              <a:t>で活躍</a:t>
            </a:r>
            <a:r>
              <a:rPr lang="ja-JP" altLang="en-US" sz="1400" dirty="0" smtClean="0">
                <a:latin typeface="Meiryo UI" panose="020B0604030504040204" pitchFamily="50" charset="-128"/>
                <a:ea typeface="Meiryo UI" panose="020B0604030504040204" pitchFamily="50" charset="-128"/>
              </a:rPr>
              <a:t>し</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貢献したい女性</a:t>
            </a:r>
            <a:r>
              <a:rPr lang="ja-JP" altLang="en-US" sz="1400" dirty="0">
                <a:latin typeface="Meiryo UI" panose="020B0604030504040204" pitchFamily="50" charset="-128"/>
                <a:ea typeface="Meiryo UI" panose="020B0604030504040204" pitchFamily="50" charset="-128"/>
              </a:rPr>
              <a:t>を発掘、育成、支援するとともに、地域課題を解決するため起業したい女性等の</a:t>
            </a:r>
            <a:r>
              <a:rPr lang="ja-JP" altLang="en-US" sz="1400" dirty="0" smtClean="0">
                <a:latin typeface="Meiryo UI" panose="020B0604030504040204" pitchFamily="50" charset="-128"/>
                <a:ea typeface="Meiryo UI" panose="020B0604030504040204" pitchFamily="50" charset="-128"/>
              </a:rPr>
              <a:t>支援を実施。</a:t>
            </a:r>
            <a:endParaRPr lang="en-US" altLang="ja-JP" sz="1400" dirty="0">
              <a:solidFill>
                <a:srgbClr val="000000"/>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105278" y="3068541"/>
            <a:ext cx="7107655" cy="2388375"/>
          </a:xfrm>
          <a:prstGeom prst="rect">
            <a:avLst/>
          </a:prstGeom>
        </p:spPr>
      </p:pic>
      <p:sp>
        <p:nvSpPr>
          <p:cNvPr id="13" name="正方形/長方形 12"/>
          <p:cNvSpPr/>
          <p:nvPr/>
        </p:nvSpPr>
        <p:spPr>
          <a:xfrm>
            <a:off x="416227" y="5465667"/>
            <a:ext cx="6177756" cy="738664"/>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＜改革の結果＞</a:t>
            </a:r>
            <a:r>
              <a:rPr lang="ja-JP" altLang="en-US" sz="1400" b="1" dirty="0">
                <a:solidFill>
                  <a:srgbClr val="000000"/>
                </a:solidFill>
                <a:latin typeface="Meiryo UI" panose="020B0604030504040204" pitchFamily="50" charset="-128"/>
                <a:ea typeface="Meiryo UI" panose="020B0604030504040204" pitchFamily="50" charset="-128"/>
              </a:rPr>
              <a:t>　</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女性チャレンジ応援拠点</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の利用者数　</a:t>
            </a:r>
            <a:endParaRPr lang="en-US" altLang="ja-JP" sz="1400" dirty="0" smtClean="0">
              <a:solidFill>
                <a:srgbClr val="00000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2932707" y="5689304"/>
            <a:ext cx="4578493" cy="1109568"/>
          </a:xfrm>
          <a:prstGeom prst="rect">
            <a:avLst/>
          </a:prstGeom>
        </p:spPr>
      </p:pic>
      <p:sp>
        <p:nvSpPr>
          <p:cNvPr id="17" name="正方形/長方形 16"/>
          <p:cNvSpPr/>
          <p:nvPr/>
        </p:nvSpPr>
        <p:spPr>
          <a:xfrm>
            <a:off x="3228921" y="5568940"/>
            <a:ext cx="658383" cy="215444"/>
          </a:xfrm>
          <a:prstGeom prst="rect">
            <a:avLst/>
          </a:prstGeom>
        </p:spPr>
        <p:txBody>
          <a:bodyPr wrap="square">
            <a:spAutoFit/>
          </a:bodyPr>
          <a:lstStyle/>
          <a:p>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人</a:t>
            </a:r>
            <a:r>
              <a:rPr lang="en-US" altLang="ja-JP" sz="800" dirty="0" smtClean="0">
                <a:solidFill>
                  <a:srgbClr val="000000"/>
                </a:solidFill>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71</a:t>
            </a:fld>
            <a:endParaRPr lang="ja-JP" altLang="en-US"/>
          </a:p>
        </p:txBody>
      </p:sp>
    </p:spTree>
    <p:extLst>
      <p:ext uri="{BB962C8B-B14F-4D97-AF65-F5344CB8AC3E}">
        <p14:creationId xmlns:p14="http://schemas.microsoft.com/office/powerpoint/2010/main" val="336597031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７</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370328" y="3296555"/>
            <a:ext cx="8773672" cy="3313985"/>
            <a:chOff x="206338" y="841442"/>
            <a:chExt cx="8773672" cy="3313985"/>
          </a:xfrm>
        </p:grpSpPr>
        <p:sp>
          <p:nvSpPr>
            <p:cNvPr id="16" name="テキスト ボックス 15"/>
            <p:cNvSpPr txBox="1"/>
            <p:nvPr/>
          </p:nvSpPr>
          <p:spPr>
            <a:xfrm>
              <a:off x="206338" y="841442"/>
              <a:ext cx="877367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企業における女性活躍推進に関する調査</a:t>
              </a:r>
              <a:r>
                <a:rPr lang="ja-JP" altLang="en-US" sz="2000" b="1"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対象：市内企業</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大阪商工会議所会員名簿より抽出</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の</a:t>
              </a:r>
              <a:r>
                <a:rPr lang="en-US" altLang="ja-JP" sz="1050" dirty="0" smtClean="0">
                  <a:latin typeface="Meiryo UI" panose="020B0604030504040204" pitchFamily="50" charset="-128"/>
                  <a:ea typeface="Meiryo UI" panose="020B0604030504040204" pitchFamily="50" charset="-128"/>
                </a:rPr>
                <a:t>4,000</a:t>
              </a:r>
              <a:r>
                <a:rPr lang="ja-JP" altLang="en-US" sz="1050" dirty="0">
                  <a:latin typeface="Meiryo UI" panose="020B0604030504040204" pitchFamily="50" charset="-128"/>
                  <a:ea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270457" y="1245890"/>
              <a:ext cx="8317202" cy="2909537"/>
              <a:chOff x="270457" y="1245890"/>
              <a:chExt cx="8317202" cy="2909537"/>
            </a:xfrm>
          </p:grpSpPr>
          <p:pic>
            <p:nvPicPr>
              <p:cNvPr id="15" name="図 14"/>
              <p:cNvPicPr>
                <a:picLocks noChangeAspect="1"/>
              </p:cNvPicPr>
              <p:nvPr/>
            </p:nvPicPr>
            <p:blipFill>
              <a:blip r:embed="rId3"/>
              <a:stretch>
                <a:fillRect/>
              </a:stretch>
            </p:blipFill>
            <p:spPr>
              <a:xfrm>
                <a:off x="475821" y="1638635"/>
                <a:ext cx="8111838" cy="2516792"/>
              </a:xfrm>
              <a:prstGeom prst="rect">
                <a:avLst/>
              </a:prstGeom>
            </p:spPr>
          </p:pic>
          <p:grpSp>
            <p:nvGrpSpPr>
              <p:cNvPr id="18" name="グループ化 17"/>
              <p:cNvGrpSpPr/>
              <p:nvPr/>
            </p:nvGrpSpPr>
            <p:grpSpPr>
              <a:xfrm>
                <a:off x="6490628" y="1817237"/>
                <a:ext cx="1632553" cy="2172910"/>
                <a:chOff x="6580781" y="2396782"/>
                <a:chExt cx="1632553" cy="2172910"/>
              </a:xfrm>
            </p:grpSpPr>
            <p:sp>
              <p:nvSpPr>
                <p:cNvPr id="8" name="右矢印 7"/>
                <p:cNvSpPr/>
                <p:nvPr/>
              </p:nvSpPr>
              <p:spPr>
                <a:xfrm>
                  <a:off x="6774286" y="2741618"/>
                  <a:ext cx="1133341" cy="29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6748527" y="3513197"/>
                  <a:ext cx="1133341" cy="29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748526" y="4271897"/>
                  <a:ext cx="1133341" cy="29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593661" y="2396782"/>
                  <a:ext cx="1619354" cy="369332"/>
                </a:xfrm>
                <a:prstGeom prst="rect">
                  <a:avLst/>
                </a:prstGeom>
                <a:noFill/>
              </p:spPr>
              <p:txBody>
                <a:bodyPr wrap="none" rtlCol="0">
                  <a:spAutoFit/>
                </a:bodyPr>
                <a:lstStyle/>
                <a:p>
                  <a:r>
                    <a:rPr kumimoji="1" lang="en-US" altLang="ja-JP" b="1" u="sng" dirty="0" smtClean="0">
                      <a:solidFill>
                        <a:srgbClr val="FF0000"/>
                      </a:solidFill>
                      <a:latin typeface="Meiryo UI" panose="020B0604030504040204" pitchFamily="50" charset="-128"/>
                      <a:ea typeface="Meiryo UI" panose="020B0604030504040204" pitchFamily="50" charset="-128"/>
                    </a:rPr>
                    <a:t>3.0</a:t>
                  </a:r>
                  <a:r>
                    <a:rPr kumimoji="1" lang="ja-JP" altLang="en-US" b="1" u="sng" dirty="0" smtClean="0">
                      <a:solidFill>
                        <a:srgbClr val="FF0000"/>
                      </a:solidFill>
                      <a:latin typeface="Meiryo UI" panose="020B0604030504040204" pitchFamily="50" charset="-128"/>
                      <a:ea typeface="Meiryo UI" panose="020B0604030504040204" pitchFamily="50" charset="-128"/>
                    </a:rPr>
                    <a:t>ポイント</a:t>
                  </a:r>
                  <a:r>
                    <a:rPr lang="en-US" altLang="ja-JP" b="1" u="sng" dirty="0" smtClean="0">
                      <a:solidFill>
                        <a:srgbClr val="FF0000"/>
                      </a:solidFill>
                      <a:latin typeface="Meiryo UI" panose="020B0604030504040204" pitchFamily="50" charset="-128"/>
                      <a:ea typeface="Meiryo UI" panose="020B0604030504040204" pitchFamily="50" charset="-128"/>
                    </a:rPr>
                    <a:t>up</a:t>
                  </a:r>
                  <a:endParaRPr kumimoji="1" lang="ja-JP" altLang="en-US" b="1" u="sng" dirty="0">
                    <a:solidFill>
                      <a:srgbClr val="FF000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93980" y="3176328"/>
                  <a:ext cx="1619354" cy="369332"/>
                </a:xfrm>
                <a:prstGeom prst="rect">
                  <a:avLst/>
                </a:prstGeom>
                <a:noFill/>
              </p:spPr>
              <p:txBody>
                <a:bodyPr wrap="none" rtlCol="0">
                  <a:spAutoFit/>
                </a:bodyPr>
                <a:lstStyle/>
                <a:p>
                  <a:r>
                    <a:rPr lang="en-US" altLang="ja-JP" b="1" u="sng" dirty="0" smtClean="0">
                      <a:solidFill>
                        <a:srgbClr val="FF0000"/>
                      </a:solidFill>
                      <a:latin typeface="Meiryo UI" panose="020B0604030504040204" pitchFamily="50" charset="-128"/>
                      <a:ea typeface="Meiryo UI" panose="020B0604030504040204" pitchFamily="50" charset="-128"/>
                    </a:rPr>
                    <a:t>3.3</a:t>
                  </a:r>
                  <a:r>
                    <a:rPr kumimoji="1" lang="ja-JP" altLang="en-US" b="1" u="sng" dirty="0" smtClean="0">
                      <a:solidFill>
                        <a:srgbClr val="FF0000"/>
                      </a:solidFill>
                      <a:latin typeface="Meiryo UI" panose="020B0604030504040204" pitchFamily="50" charset="-128"/>
                      <a:ea typeface="Meiryo UI" panose="020B0604030504040204" pitchFamily="50" charset="-128"/>
                    </a:rPr>
                    <a:t>ポイント</a:t>
                  </a:r>
                  <a:r>
                    <a:rPr lang="en-US" altLang="ja-JP" b="1" u="sng" dirty="0" smtClean="0">
                      <a:solidFill>
                        <a:srgbClr val="FF0000"/>
                      </a:solidFill>
                      <a:latin typeface="Meiryo UI" panose="020B0604030504040204" pitchFamily="50" charset="-128"/>
                      <a:ea typeface="Meiryo UI" panose="020B0604030504040204" pitchFamily="50" charset="-128"/>
                    </a:rPr>
                    <a:t>up</a:t>
                  </a:r>
                  <a:endParaRPr kumimoji="1" lang="ja-JP" altLang="en-US" b="1" u="sng" dirty="0">
                    <a:solidFill>
                      <a:srgbClr val="FF000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580781" y="3928846"/>
                  <a:ext cx="1619354" cy="369332"/>
                </a:xfrm>
                <a:prstGeom prst="rect">
                  <a:avLst/>
                </a:prstGeom>
                <a:noFill/>
              </p:spPr>
              <p:txBody>
                <a:bodyPr wrap="none" rtlCol="0">
                  <a:spAutoFit/>
                </a:bodyPr>
                <a:lstStyle/>
                <a:p>
                  <a:r>
                    <a:rPr kumimoji="1" lang="en-US" altLang="ja-JP" b="1" u="sng" dirty="0" smtClean="0">
                      <a:solidFill>
                        <a:srgbClr val="FF0000"/>
                      </a:solidFill>
                      <a:latin typeface="Meiryo UI" panose="020B0604030504040204" pitchFamily="50" charset="-128"/>
                      <a:ea typeface="Meiryo UI" panose="020B0604030504040204" pitchFamily="50" charset="-128"/>
                    </a:rPr>
                    <a:t>6.3</a:t>
                  </a:r>
                  <a:r>
                    <a:rPr kumimoji="1" lang="ja-JP" altLang="en-US" b="1" u="sng" dirty="0" smtClean="0">
                      <a:solidFill>
                        <a:srgbClr val="FF0000"/>
                      </a:solidFill>
                      <a:latin typeface="Meiryo UI" panose="020B0604030504040204" pitchFamily="50" charset="-128"/>
                      <a:ea typeface="Meiryo UI" panose="020B0604030504040204" pitchFamily="50" charset="-128"/>
                    </a:rPr>
                    <a:t>ポイント</a:t>
                  </a:r>
                  <a:r>
                    <a:rPr lang="en-US" altLang="ja-JP" b="1" u="sng" dirty="0" smtClean="0">
                      <a:solidFill>
                        <a:srgbClr val="FF0000"/>
                      </a:solidFill>
                      <a:latin typeface="Meiryo UI" panose="020B0604030504040204" pitchFamily="50" charset="-128"/>
                      <a:ea typeface="Meiryo UI" panose="020B0604030504040204" pitchFamily="50" charset="-128"/>
                    </a:rPr>
                    <a:t>up</a:t>
                  </a:r>
                  <a:endParaRPr kumimoji="1" lang="ja-JP" altLang="en-US" b="1" u="sng" dirty="0">
                    <a:solidFill>
                      <a:srgbClr val="FF0000"/>
                    </a:solidFill>
                    <a:latin typeface="Meiryo UI" panose="020B0604030504040204" pitchFamily="50" charset="-128"/>
                    <a:ea typeface="Meiryo UI" panose="020B0604030504040204" pitchFamily="50" charset="-128"/>
                  </a:endParaRPr>
                </a:p>
              </p:txBody>
            </p:sp>
          </p:grpSp>
          <p:sp>
            <p:nvSpPr>
              <p:cNvPr id="22" name="テキスト ボックス 21"/>
              <p:cNvSpPr txBox="1"/>
              <p:nvPr/>
            </p:nvSpPr>
            <p:spPr>
              <a:xfrm>
                <a:off x="270457" y="1245890"/>
                <a:ext cx="7431843"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　・ 女性の採用や管理職への登用を積極的に増やそうとする企業が少しずつであるが</a:t>
                </a:r>
                <a:r>
                  <a:rPr lang="ja-JP" altLang="en-US" sz="1400" b="1" dirty="0" smtClean="0">
                    <a:latin typeface="Meiryo UI" panose="020B0604030504040204" pitchFamily="50" charset="-128"/>
                    <a:ea typeface="Meiryo UI" panose="020B0604030504040204" pitchFamily="50" charset="-128"/>
                  </a:rPr>
                  <a:t>増加傾向</a:t>
                </a:r>
                <a:r>
                  <a:rPr lang="ja-JP" altLang="en-US" sz="1400" dirty="0" smtClean="0">
                    <a:latin typeface="Meiryo UI" panose="020B0604030504040204" pitchFamily="50" charset="-128"/>
                    <a:ea typeface="Meiryo UI" panose="020B0604030504040204" pitchFamily="50" charset="-128"/>
                  </a:rPr>
                  <a:t>にある。</a:t>
                </a:r>
                <a:endParaRPr lang="en-US" altLang="ja-JP" sz="1400" dirty="0" smtClean="0">
                  <a:latin typeface="Meiryo UI" panose="020B0604030504040204" pitchFamily="50" charset="-128"/>
                  <a:ea typeface="Meiryo UI" panose="020B0604030504040204" pitchFamily="50" charset="-128"/>
                </a:endParaRPr>
              </a:p>
            </p:txBody>
          </p:sp>
        </p:grpSp>
      </p:grpSp>
      <p:sp>
        <p:nvSpPr>
          <p:cNvPr id="7" name="正方形/長方形 6"/>
          <p:cNvSpPr/>
          <p:nvPr/>
        </p:nvSpPr>
        <p:spPr>
          <a:xfrm>
            <a:off x="1609725" y="4155427"/>
            <a:ext cx="1009650" cy="2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386823" y="685811"/>
            <a:ext cx="8667207" cy="2391571"/>
            <a:chOff x="270457" y="4231623"/>
            <a:chExt cx="8667207" cy="2391571"/>
          </a:xfrm>
        </p:grpSpPr>
        <p:sp>
          <p:nvSpPr>
            <p:cNvPr id="43" name="テキスト ボックス 42"/>
            <p:cNvSpPr txBox="1"/>
            <p:nvPr/>
          </p:nvSpPr>
          <p:spPr>
            <a:xfrm>
              <a:off x="7669505" y="5433456"/>
              <a:ext cx="1146890" cy="276999"/>
            </a:xfrm>
            <a:prstGeom prst="rect">
              <a:avLst/>
            </a:prstGeom>
            <a:noFill/>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270457" y="4231623"/>
              <a:ext cx="8667207" cy="2391571"/>
              <a:chOff x="270457" y="4231623"/>
              <a:chExt cx="8667207" cy="2391571"/>
            </a:xfrm>
          </p:grpSpPr>
          <p:sp>
            <p:nvSpPr>
              <p:cNvPr id="20" name="テキスト ボックス 19"/>
              <p:cNvSpPr txBox="1"/>
              <p:nvPr/>
            </p:nvSpPr>
            <p:spPr>
              <a:xfrm>
                <a:off x="270457" y="4231623"/>
                <a:ext cx="8667207"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「大阪府クイック・リサーチ」　</a:t>
                </a:r>
                <a:r>
                  <a:rPr lang="ja-JP" altLang="en-US" sz="1050" dirty="0" smtClean="0">
                    <a:latin typeface="Meiryo UI" panose="020B0604030504040204" pitchFamily="50" charset="-128"/>
                    <a:ea typeface="Meiryo UI" panose="020B0604030504040204" pitchFamily="50" charset="-128"/>
                  </a:rPr>
                  <a:t>対象：民間のインターネット調査会社が保有するモニターの大阪府民</a:t>
                </a:r>
                <a:r>
                  <a:rPr lang="en-US" altLang="ja-JP" sz="1050" dirty="0" smtClean="0">
                    <a:latin typeface="Meiryo UI" panose="020B0604030504040204" pitchFamily="50" charset="-128"/>
                    <a:ea typeface="Meiryo UI" panose="020B0604030504040204" pitchFamily="50" charset="-128"/>
                  </a:rPr>
                  <a:t>1,000</a:t>
                </a:r>
                <a:r>
                  <a:rPr lang="ja-JP" altLang="en-US" sz="1050" dirty="0" smtClean="0">
                    <a:latin typeface="Meiryo UI" panose="020B0604030504040204" pitchFamily="50" charset="-128"/>
                    <a:ea typeface="Meiryo UI" panose="020B0604030504040204" pitchFamily="50" charset="-128"/>
                  </a:rPr>
                  <a:t>人</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34576" y="4605975"/>
                <a:ext cx="5607625"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　・ 女性活躍が進んでいると思う府民は少しずつであるが</a:t>
                </a:r>
                <a:r>
                  <a:rPr lang="ja-JP" altLang="en-US" sz="1400" b="1" dirty="0" smtClean="0">
                    <a:latin typeface="Meiryo UI" panose="020B0604030504040204" pitchFamily="50" charset="-128"/>
                    <a:ea typeface="Meiryo UI" panose="020B0604030504040204" pitchFamily="50" charset="-128"/>
                  </a:rPr>
                  <a:t>増加傾向</a:t>
                </a:r>
                <a:r>
                  <a:rPr lang="ja-JP" altLang="en-US" sz="1400" dirty="0" smtClean="0">
                    <a:latin typeface="Meiryo UI" panose="020B0604030504040204" pitchFamily="50" charset="-128"/>
                    <a:ea typeface="Meiryo UI" panose="020B0604030504040204" pitchFamily="50" charset="-128"/>
                  </a:rPr>
                  <a:t>にある。</a:t>
                </a:r>
                <a:endParaRPr lang="en-US" altLang="ja-JP" sz="14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75821" y="5338939"/>
                <a:ext cx="3055303"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以前に比べて、社会で女性が活躍しやすくなっている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912401" y="5246605"/>
                <a:ext cx="1714929" cy="646331"/>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「そう思う」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「どちらかといえばそう思う」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4" name="グループ化 33"/>
              <p:cNvGrpSpPr/>
              <p:nvPr/>
            </p:nvGrpSpPr>
            <p:grpSpPr>
              <a:xfrm>
                <a:off x="6503508" y="5157359"/>
                <a:ext cx="1619354" cy="642631"/>
                <a:chOff x="6593661" y="2396782"/>
                <a:chExt cx="1619354" cy="642631"/>
              </a:xfrm>
            </p:grpSpPr>
            <p:sp>
              <p:nvSpPr>
                <p:cNvPr id="35" name="右矢印 34"/>
                <p:cNvSpPr/>
                <p:nvPr/>
              </p:nvSpPr>
              <p:spPr>
                <a:xfrm>
                  <a:off x="6774286" y="2741618"/>
                  <a:ext cx="1133341" cy="29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593661" y="2396782"/>
                  <a:ext cx="1619354" cy="369332"/>
                </a:xfrm>
                <a:prstGeom prst="rect">
                  <a:avLst/>
                </a:prstGeom>
                <a:noFill/>
              </p:spPr>
              <p:txBody>
                <a:bodyPr wrap="none" rtlCol="0">
                  <a:spAutoFit/>
                </a:bodyPr>
                <a:lstStyle/>
                <a:p>
                  <a:r>
                    <a:rPr lang="en-US" altLang="ja-JP" b="1" u="sng" dirty="0" smtClean="0">
                      <a:solidFill>
                        <a:srgbClr val="FF0000"/>
                      </a:solidFill>
                      <a:latin typeface="Meiryo UI" panose="020B0604030504040204" pitchFamily="50" charset="-128"/>
                      <a:ea typeface="Meiryo UI" panose="020B0604030504040204" pitchFamily="50" charset="-128"/>
                    </a:rPr>
                    <a:t>5</a:t>
                  </a:r>
                  <a:r>
                    <a:rPr kumimoji="1" lang="en-US" altLang="ja-JP" b="1" u="sng" dirty="0" smtClean="0">
                      <a:solidFill>
                        <a:srgbClr val="FF0000"/>
                      </a:solidFill>
                      <a:latin typeface="Meiryo UI" panose="020B0604030504040204" pitchFamily="50" charset="-128"/>
                      <a:ea typeface="Meiryo UI" panose="020B0604030504040204" pitchFamily="50" charset="-128"/>
                    </a:rPr>
                    <a:t>.5</a:t>
                  </a:r>
                  <a:r>
                    <a:rPr kumimoji="1" lang="ja-JP" altLang="en-US" b="1" u="sng" dirty="0" smtClean="0">
                      <a:solidFill>
                        <a:srgbClr val="FF0000"/>
                      </a:solidFill>
                      <a:latin typeface="Meiryo UI" panose="020B0604030504040204" pitchFamily="50" charset="-128"/>
                      <a:ea typeface="Meiryo UI" panose="020B0604030504040204" pitchFamily="50" charset="-128"/>
                    </a:rPr>
                    <a:t>ポイント</a:t>
                  </a:r>
                  <a:r>
                    <a:rPr lang="en-US" altLang="ja-JP" b="1" u="sng" dirty="0" smtClean="0">
                      <a:solidFill>
                        <a:srgbClr val="FF0000"/>
                      </a:solidFill>
                      <a:latin typeface="Meiryo UI" panose="020B0604030504040204" pitchFamily="50" charset="-128"/>
                      <a:ea typeface="Meiryo UI" panose="020B0604030504040204" pitchFamily="50" charset="-128"/>
                    </a:rPr>
                    <a:t>up</a:t>
                  </a:r>
                  <a:endParaRPr kumimoji="1" lang="ja-JP" altLang="en-US" b="1" u="sng" dirty="0">
                    <a:solidFill>
                      <a:srgbClr val="FF0000"/>
                    </a:solidFill>
                    <a:latin typeface="Meiryo UI" panose="020B0604030504040204" pitchFamily="50" charset="-128"/>
                    <a:ea typeface="Meiryo UI" panose="020B0604030504040204" pitchFamily="50" charset="-128"/>
                  </a:endParaRPr>
                </a:p>
              </p:txBody>
            </p:sp>
          </p:grpSp>
          <p:sp>
            <p:nvSpPr>
              <p:cNvPr id="41" name="テキスト ボックス 40"/>
              <p:cNvSpPr txBox="1"/>
              <p:nvPr/>
            </p:nvSpPr>
            <p:spPr>
              <a:xfrm>
                <a:off x="5724739" y="5422600"/>
                <a:ext cx="1146890" cy="276999"/>
              </a:xfrm>
              <a:prstGeom prst="rect">
                <a:avLst/>
              </a:prstGeom>
              <a:noFill/>
            </p:spPr>
            <p:txBody>
              <a:bodyPr wrap="square" rtlCol="0">
                <a:spAutoFit/>
              </a:bodyPr>
              <a:lstStyle/>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66.8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399523" y="4932123"/>
                <a:ext cx="8188136" cy="960813"/>
                <a:chOff x="399523" y="5255038"/>
                <a:chExt cx="8188136" cy="960813"/>
              </a:xfrm>
            </p:grpSpPr>
            <p:grpSp>
              <p:nvGrpSpPr>
                <p:cNvPr id="17" name="グループ化 16"/>
                <p:cNvGrpSpPr/>
                <p:nvPr/>
              </p:nvGrpSpPr>
              <p:grpSpPr>
                <a:xfrm>
                  <a:off x="455447" y="5255038"/>
                  <a:ext cx="8132212" cy="291813"/>
                  <a:chOff x="455447" y="4178713"/>
                  <a:chExt cx="8132212" cy="291813"/>
                </a:xfrm>
              </p:grpSpPr>
              <p:cxnSp>
                <p:nvCxnSpPr>
                  <p:cNvPr id="6" name="直線コネクタ 5"/>
                  <p:cNvCxnSpPr/>
                  <p:nvPr/>
                </p:nvCxnSpPr>
                <p:spPr>
                  <a:xfrm>
                    <a:off x="455447" y="4431678"/>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733551" y="4193527"/>
                    <a:ext cx="571500"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質問</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484116" y="4185781"/>
                    <a:ext cx="57150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回答</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991225" y="4178783"/>
                    <a:ext cx="692908" cy="276999"/>
                  </a:xfrm>
                  <a:prstGeom prst="rect">
                    <a:avLst/>
                  </a:prstGeom>
                  <a:noFill/>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894751" y="4178713"/>
                    <a:ext cx="692908" cy="276999"/>
                  </a:xfrm>
                  <a:prstGeom prst="rect">
                    <a:avLst/>
                  </a:prstGeom>
                  <a:noFill/>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42" name="直線コネクタ 41"/>
                <p:cNvCxnSpPr/>
                <p:nvPr/>
              </p:nvCxnSpPr>
              <p:spPr>
                <a:xfrm>
                  <a:off x="399523" y="6215851"/>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直線コネクタ 43"/>
              <p:cNvCxnSpPr/>
              <p:nvPr/>
            </p:nvCxnSpPr>
            <p:spPr>
              <a:xfrm>
                <a:off x="399523" y="6597786"/>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484022" y="6069197"/>
                <a:ext cx="3055303"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以前に比べて、男女とも働き続けやすいまちになっている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920602" y="5976863"/>
                <a:ext cx="1714929" cy="646331"/>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「そう思う」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「どちらかといえばそう思う」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7" name="グループ化 46"/>
              <p:cNvGrpSpPr/>
              <p:nvPr/>
            </p:nvGrpSpPr>
            <p:grpSpPr>
              <a:xfrm>
                <a:off x="6511709" y="5887617"/>
                <a:ext cx="1619354" cy="642631"/>
                <a:chOff x="6593661" y="2396782"/>
                <a:chExt cx="1619354" cy="642631"/>
              </a:xfrm>
            </p:grpSpPr>
            <p:sp>
              <p:nvSpPr>
                <p:cNvPr id="48" name="右矢印 47"/>
                <p:cNvSpPr/>
                <p:nvPr/>
              </p:nvSpPr>
              <p:spPr>
                <a:xfrm>
                  <a:off x="6774286" y="2741618"/>
                  <a:ext cx="1133341" cy="29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593661" y="2396782"/>
                  <a:ext cx="1619354" cy="369332"/>
                </a:xfrm>
                <a:prstGeom prst="rect">
                  <a:avLst/>
                </a:prstGeom>
                <a:noFill/>
              </p:spPr>
              <p:txBody>
                <a:bodyPr wrap="none" rtlCol="0">
                  <a:spAutoFit/>
                </a:bodyPr>
                <a:lstStyle/>
                <a:p>
                  <a:r>
                    <a:rPr lang="en-US" altLang="ja-JP" b="1" u="sng" dirty="0" smtClean="0">
                      <a:solidFill>
                        <a:srgbClr val="FF0000"/>
                      </a:solidFill>
                      <a:latin typeface="Meiryo UI" panose="020B0604030504040204" pitchFamily="50" charset="-128"/>
                      <a:ea typeface="Meiryo UI" panose="020B0604030504040204" pitchFamily="50" charset="-128"/>
                    </a:rPr>
                    <a:t>6</a:t>
                  </a:r>
                  <a:r>
                    <a:rPr kumimoji="1" lang="en-US" altLang="ja-JP" b="1" u="sng" dirty="0" smtClean="0">
                      <a:solidFill>
                        <a:srgbClr val="FF0000"/>
                      </a:solidFill>
                      <a:latin typeface="Meiryo UI" panose="020B0604030504040204" pitchFamily="50" charset="-128"/>
                      <a:ea typeface="Meiryo UI" panose="020B0604030504040204" pitchFamily="50" charset="-128"/>
                    </a:rPr>
                    <a:t>.7</a:t>
                  </a:r>
                  <a:r>
                    <a:rPr kumimoji="1" lang="ja-JP" altLang="en-US" b="1" u="sng" dirty="0" smtClean="0">
                      <a:solidFill>
                        <a:srgbClr val="FF0000"/>
                      </a:solidFill>
                      <a:latin typeface="Meiryo UI" panose="020B0604030504040204" pitchFamily="50" charset="-128"/>
                      <a:ea typeface="Meiryo UI" panose="020B0604030504040204" pitchFamily="50" charset="-128"/>
                    </a:rPr>
                    <a:t>ポイント</a:t>
                  </a:r>
                  <a:r>
                    <a:rPr lang="en-US" altLang="ja-JP" b="1" u="sng" dirty="0" smtClean="0">
                      <a:solidFill>
                        <a:srgbClr val="FF0000"/>
                      </a:solidFill>
                      <a:latin typeface="Meiryo UI" panose="020B0604030504040204" pitchFamily="50" charset="-128"/>
                      <a:ea typeface="Meiryo UI" panose="020B0604030504040204" pitchFamily="50" charset="-128"/>
                    </a:rPr>
                    <a:t>up</a:t>
                  </a:r>
                  <a:endParaRPr kumimoji="1" lang="ja-JP" altLang="en-US" b="1" u="sng" dirty="0">
                    <a:solidFill>
                      <a:srgbClr val="FF0000"/>
                    </a:solidFill>
                    <a:latin typeface="Meiryo UI" panose="020B0604030504040204" pitchFamily="50" charset="-128"/>
                    <a:ea typeface="Meiryo UI" panose="020B0604030504040204" pitchFamily="50" charset="-128"/>
                  </a:endParaRPr>
                </a:p>
              </p:txBody>
            </p:sp>
          </p:grpSp>
          <p:sp>
            <p:nvSpPr>
              <p:cNvPr id="50" name="テキスト ボックス 49"/>
              <p:cNvSpPr txBox="1"/>
              <p:nvPr/>
            </p:nvSpPr>
            <p:spPr>
              <a:xfrm>
                <a:off x="5732940" y="6152858"/>
                <a:ext cx="1146890" cy="276999"/>
              </a:xfrm>
              <a:prstGeom prst="rect">
                <a:avLst/>
              </a:prstGeom>
              <a:noFill/>
            </p:spPr>
            <p:txBody>
              <a:bodyPr wrap="square" rtlCol="0">
                <a:spAutoFit/>
              </a:bodyPr>
              <a:lstStyle/>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48.4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 name="テキスト ボックス 50"/>
            <p:cNvSpPr txBox="1"/>
            <p:nvPr/>
          </p:nvSpPr>
          <p:spPr>
            <a:xfrm>
              <a:off x="7677706" y="6163714"/>
              <a:ext cx="1146890" cy="276999"/>
            </a:xfrm>
            <a:prstGeom prst="rect">
              <a:avLst/>
            </a:prstGeom>
            <a:noFill/>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8" name="スライド番号プレースホルダー 27"/>
          <p:cNvSpPr>
            <a:spLocks noGrp="1"/>
          </p:cNvSpPr>
          <p:nvPr>
            <p:ph type="sldNum" sz="quarter" idx="12"/>
          </p:nvPr>
        </p:nvSpPr>
        <p:spPr/>
        <p:txBody>
          <a:bodyPr/>
          <a:lstStyle/>
          <a:p>
            <a:fld id="{138CA411-231B-42B9-AF63-97A64194AA60}" type="slidenum">
              <a:rPr lang="ja-JP" altLang="en-US" smtClean="0"/>
              <a:pPr/>
              <a:t>72</a:t>
            </a:fld>
            <a:endParaRPr lang="ja-JP" altLang="en-US"/>
          </a:p>
        </p:txBody>
      </p:sp>
    </p:spTree>
    <p:extLst>
      <p:ext uri="{BB962C8B-B14F-4D97-AF65-F5344CB8AC3E}">
        <p14:creationId xmlns:p14="http://schemas.microsoft.com/office/powerpoint/2010/main" val="27626632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44832" y="3961685"/>
            <a:ext cx="5383235" cy="2822693"/>
          </a:xfrm>
          <a:prstGeom prst="rect">
            <a:avLst/>
          </a:prstGeom>
        </p:spPr>
      </p:pic>
      <p:sp>
        <p:nvSpPr>
          <p:cNvPr id="3" name="テキスト ボックス 2"/>
          <p:cNvSpPr txBox="1"/>
          <p:nvPr/>
        </p:nvSpPr>
        <p:spPr>
          <a:xfrm>
            <a:off x="321973" y="251237"/>
            <a:ext cx="3042698" cy="385672"/>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７</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6338" y="3338365"/>
            <a:ext cx="3951723" cy="400110"/>
          </a:xfrm>
          <a:prstGeom prst="rect">
            <a:avLst/>
          </a:prstGeom>
          <a:noFill/>
        </p:spPr>
        <p:txBody>
          <a:bodyPr wrap="none" rtlCol="0">
            <a:spAutoFit/>
          </a:bodyPr>
          <a:lstStyle/>
          <a:p>
            <a:r>
              <a:rPr lang="ja-JP" altLang="en-US" sz="2000" b="1" dirty="0" smtClean="0">
                <a:latin typeface="Meiryo UI" panose="020B0604030504040204" pitchFamily="50" charset="-128"/>
                <a:ea typeface="Meiryo UI" panose="020B0604030504040204" pitchFamily="50" charset="-128"/>
              </a:rPr>
              <a:t>○男女</a:t>
            </a:r>
            <a:r>
              <a:rPr lang="ja-JP" altLang="en-US" sz="2000" b="1" dirty="0">
                <a:latin typeface="Meiryo UI" panose="020B0604030504040204" pitchFamily="50" charset="-128"/>
                <a:ea typeface="Meiryo UI" panose="020B0604030504040204" pitchFamily="50" charset="-128"/>
              </a:rPr>
              <a:t>共同参画</a:t>
            </a:r>
            <a:r>
              <a:rPr lang="ja-JP" altLang="en-US" sz="2000" b="1" dirty="0" smtClean="0">
                <a:latin typeface="Meiryo UI" panose="020B0604030504040204" pitchFamily="50" charset="-128"/>
                <a:ea typeface="Meiryo UI" panose="020B0604030504040204" pitchFamily="50" charset="-128"/>
              </a:rPr>
              <a:t>白書</a:t>
            </a:r>
            <a:r>
              <a:rPr lang="en-US" altLang="ja-JP" sz="2000" b="1" dirty="0" smtClean="0">
                <a:latin typeface="Meiryo UI" panose="020B0604030504040204" pitchFamily="50" charset="-128"/>
                <a:ea typeface="Meiryo UI" panose="020B0604030504040204" pitchFamily="50" charset="-128"/>
              </a:rPr>
              <a:t>(2017</a:t>
            </a:r>
            <a:r>
              <a:rPr lang="ja-JP" altLang="en-US" sz="2000" b="1" dirty="0" smtClean="0">
                <a:latin typeface="Meiryo UI" panose="020B0604030504040204" pitchFamily="50" charset="-128"/>
                <a:ea typeface="Meiryo UI" panose="020B0604030504040204" pitchFamily="50" charset="-128"/>
              </a:rPr>
              <a:t>年度</a:t>
            </a:r>
            <a:r>
              <a:rPr lang="en-US" altLang="ja-JP" sz="2000" b="1" dirty="0" smtClean="0">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06338" y="669701"/>
            <a:ext cx="8667207"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「社会生活基本調査」　家事関連時間</a:t>
            </a:r>
            <a:endParaRPr kumimoji="1" lang="ja-JP" altLang="en-US" sz="105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99523" y="966779"/>
            <a:ext cx="8151353"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夫の家事関連時間</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家事、介護・看護、育児、買い物</a:t>
            </a:r>
            <a:r>
              <a:rPr lang="en-US" altLang="ja-JP"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が増加、妻は減少</a:t>
            </a:r>
            <a:r>
              <a:rPr lang="ja-JP" altLang="en-US" sz="1400" dirty="0" smtClean="0">
                <a:latin typeface="Meiryo UI" panose="020B0604030504040204" pitchFamily="50" charset="-128"/>
                <a:ea typeface="Meiryo UI" panose="020B0604030504040204" pitchFamily="50" charset="-128"/>
              </a:rPr>
              <a:t>。全国水準のレベルまで</a:t>
            </a:r>
            <a:r>
              <a:rPr lang="ja-JP" altLang="en-US" sz="1400" b="1" dirty="0" smtClean="0">
                <a:latin typeface="Meiryo UI" panose="020B0604030504040204" pitchFamily="50" charset="-128"/>
                <a:ea typeface="Meiryo UI" panose="020B0604030504040204" pitchFamily="50" charset="-128"/>
              </a:rPr>
              <a:t>改善</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夫：　</a:t>
            </a:r>
            <a:r>
              <a:rPr lang="en-US" altLang="ja-JP" sz="1400" dirty="0" smtClean="0">
                <a:latin typeface="Meiryo UI" panose="020B0604030504040204" pitchFamily="50" charset="-128"/>
                <a:ea typeface="Meiryo UI" panose="020B0604030504040204" pitchFamily="50" charset="-128"/>
              </a:rPr>
              <a:t>56</a:t>
            </a:r>
            <a:r>
              <a:rPr lang="ja-JP" altLang="en-US" sz="1400" dirty="0" smtClean="0">
                <a:latin typeface="Meiryo UI" panose="020B0604030504040204" pitchFamily="50" charset="-128"/>
                <a:ea typeface="Meiryo UI" panose="020B0604030504040204" pitchFamily="50" charset="-128"/>
              </a:rPr>
              <a:t>分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全国</a:t>
            </a:r>
            <a:r>
              <a:rPr lang="en-US" altLang="ja-JP" sz="1400" b="1" dirty="0" smtClean="0">
                <a:latin typeface="Meiryo UI" panose="020B0604030504040204" pitchFamily="50" charset="-128"/>
                <a:ea typeface="Meiryo UI" panose="020B0604030504040204" pitchFamily="50" charset="-128"/>
              </a:rPr>
              <a:t>37</a:t>
            </a:r>
            <a:r>
              <a:rPr lang="ja-JP" altLang="en-US" sz="1400" b="1" dirty="0" smtClean="0">
                <a:latin typeface="Meiryo UI" panose="020B0604030504040204" pitchFamily="50" charset="-128"/>
                <a:ea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2011</a:t>
            </a:r>
            <a:r>
              <a:rPr lang="ja-JP" altLang="en-US" sz="1400" dirty="0" smtClean="0">
                <a:latin typeface="Meiryo UI" panose="020B0604030504040204" pitchFamily="50" charset="-128"/>
                <a:ea typeface="Meiryo UI" panose="020B0604030504040204" pitchFamily="50" charset="-128"/>
              </a:rPr>
              <a:t>年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rPr>
              <a:t>85</a:t>
            </a:r>
            <a:r>
              <a:rPr lang="ja-JP" altLang="en-US" sz="1400" dirty="0" smtClean="0">
                <a:latin typeface="Meiryo UI" panose="020B0604030504040204" pitchFamily="50" charset="-128"/>
                <a:ea typeface="Meiryo UI" panose="020B0604030504040204" pitchFamily="50" charset="-128"/>
              </a:rPr>
              <a:t>分  （　</a:t>
            </a:r>
            <a:r>
              <a:rPr lang="ja-JP" altLang="en-US" sz="1400" b="1" dirty="0" smtClean="0">
                <a:latin typeface="Meiryo UI" panose="020B0604030504040204" pitchFamily="50" charset="-128"/>
                <a:ea typeface="Meiryo UI" panose="020B0604030504040204" pitchFamily="50" charset="-128"/>
              </a:rPr>
              <a:t>全国</a:t>
            </a:r>
            <a:r>
              <a:rPr lang="en-US" altLang="ja-JP" sz="1400" b="1" dirty="0" smtClean="0">
                <a:latin typeface="Meiryo UI" panose="020B0604030504040204" pitchFamily="50" charset="-128"/>
                <a:ea typeface="Meiryo UI" panose="020B0604030504040204" pitchFamily="50" charset="-128"/>
              </a:rPr>
              <a:t>15</a:t>
            </a:r>
            <a:r>
              <a:rPr lang="ja-JP" altLang="en-US" sz="1400" b="1" dirty="0" smtClean="0">
                <a:latin typeface="Meiryo UI" panose="020B0604030504040204" pitchFamily="50" charset="-128"/>
                <a:ea typeface="Meiryo UI" panose="020B0604030504040204" pitchFamily="50" charset="-128"/>
              </a:rPr>
              <a:t>位</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　</a:t>
            </a:r>
            <a:r>
              <a:rPr lang="en-US" altLang="ja-JP" sz="1400"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妻：</a:t>
            </a:r>
            <a:r>
              <a:rPr lang="en-US" altLang="ja-JP" sz="1400" dirty="0" smtClean="0">
                <a:latin typeface="Meiryo UI" panose="020B0604030504040204" pitchFamily="50" charset="-128"/>
                <a:ea typeface="Meiryo UI" panose="020B0604030504040204" pitchFamily="50" charset="-128"/>
              </a:rPr>
              <a:t>479</a:t>
            </a:r>
            <a:r>
              <a:rPr lang="ja-JP" altLang="en-US" sz="1400" dirty="0" smtClean="0">
                <a:latin typeface="Meiryo UI" panose="020B0604030504040204" pitchFamily="50" charset="-128"/>
                <a:ea typeface="Meiryo UI" panose="020B0604030504040204" pitchFamily="50" charset="-128"/>
              </a:rPr>
              <a:t>分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全国 ６位</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2011</a:t>
            </a:r>
            <a:r>
              <a:rPr lang="ja-JP" altLang="en-US" sz="1400" dirty="0" smtClean="0">
                <a:latin typeface="Meiryo UI" panose="020B0604030504040204" pitchFamily="50" charset="-128"/>
                <a:ea typeface="Meiryo UI" panose="020B0604030504040204" pitchFamily="50" charset="-128"/>
              </a:rPr>
              <a:t>年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rPr>
              <a:t>445</a:t>
            </a:r>
            <a:r>
              <a:rPr lang="ja-JP" altLang="en-US" sz="1400" dirty="0" smtClean="0">
                <a:latin typeface="Meiryo UI" panose="020B0604030504040204" pitchFamily="50" charset="-128"/>
                <a:ea typeface="Meiryo UI" panose="020B0604030504040204" pitchFamily="50" charset="-128"/>
              </a:rPr>
              <a:t>分　（　</a:t>
            </a:r>
            <a:r>
              <a:rPr lang="ja-JP" altLang="en-US" sz="1400" b="1" dirty="0" smtClean="0">
                <a:latin typeface="Meiryo UI" panose="020B0604030504040204" pitchFamily="50" charset="-128"/>
                <a:ea typeface="Meiryo UI" panose="020B0604030504040204" pitchFamily="50" charset="-128"/>
              </a:rPr>
              <a:t>全国</a:t>
            </a:r>
            <a:r>
              <a:rPr lang="en-US" altLang="ja-JP" sz="1400" b="1" dirty="0" smtClean="0">
                <a:latin typeface="Meiryo UI" panose="020B0604030504040204" pitchFamily="50" charset="-128"/>
                <a:ea typeface="Meiryo UI" panose="020B0604030504040204" pitchFamily="50" charset="-128"/>
              </a:rPr>
              <a:t>15</a:t>
            </a:r>
            <a:r>
              <a:rPr lang="ja-JP" altLang="en-US" sz="1400" b="1" dirty="0" smtClean="0">
                <a:latin typeface="Meiryo UI" panose="020B0604030504040204" pitchFamily="50" charset="-128"/>
                <a:ea typeface="Meiryo UI" panose="020B0604030504040204" pitchFamily="50" charset="-128"/>
              </a:rPr>
              <a:t>位</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　）</a:t>
            </a:r>
            <a:endParaRPr lang="en-US" altLang="ja-JP" sz="1400" dirty="0">
              <a:latin typeface="Meiryo UI" panose="020B0604030504040204" pitchFamily="50" charset="-128"/>
              <a:ea typeface="Meiryo UI" panose="020B0604030504040204" pitchFamily="50" charset="-128"/>
            </a:endParaRPr>
          </a:p>
        </p:txBody>
      </p:sp>
      <p:sp>
        <p:nvSpPr>
          <p:cNvPr id="5" name="線吹き出し 1 4"/>
          <p:cNvSpPr/>
          <p:nvPr/>
        </p:nvSpPr>
        <p:spPr>
          <a:xfrm>
            <a:off x="2396369" y="3913768"/>
            <a:ext cx="1270698" cy="700202"/>
          </a:xfrm>
          <a:prstGeom prst="callout1">
            <a:avLst>
              <a:gd name="adj1" fmla="val 59925"/>
              <a:gd name="adj2" fmla="val 87939"/>
              <a:gd name="adj3" fmla="val 87218"/>
              <a:gd name="adj4" fmla="val 1336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東京都</a:t>
            </a:r>
            <a:r>
              <a:rPr lang="ja-JP" altLang="en-US" sz="900" b="1" dirty="0" smtClean="0">
                <a:solidFill>
                  <a:schemeClr val="tx1"/>
                </a:solidFill>
                <a:latin typeface="Meiryo UI" panose="020B0604030504040204" pitchFamily="50" charset="-128"/>
                <a:ea typeface="Meiryo UI" panose="020B0604030504040204" pitchFamily="50" charset="-128"/>
              </a:rPr>
              <a:t>（第</a:t>
            </a:r>
            <a:r>
              <a:rPr lang="en-US" altLang="ja-JP" sz="900" b="1" dirty="0" smtClean="0">
                <a:solidFill>
                  <a:schemeClr val="tx1"/>
                </a:solidFill>
                <a:latin typeface="Meiryo UI" panose="020B0604030504040204" pitchFamily="50" charset="-128"/>
                <a:ea typeface="Meiryo UI" panose="020B0604030504040204" pitchFamily="50" charset="-128"/>
              </a:rPr>
              <a:t>28</a:t>
            </a:r>
            <a:r>
              <a:rPr lang="ja-JP" altLang="en-US" sz="900" b="1" dirty="0" smtClean="0">
                <a:solidFill>
                  <a:schemeClr val="tx1"/>
                </a:solidFill>
                <a:latin typeface="Meiryo UI" panose="020B0604030504040204" pitchFamily="50" charset="-128"/>
                <a:ea typeface="Meiryo UI" panose="020B0604030504040204" pitchFamily="50" charset="-128"/>
              </a:rPr>
              <a:t>位）</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73.0%</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68.9%</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56.8</a:t>
            </a:r>
            <a:r>
              <a:rPr lang="en-US" altLang="ja-JP" sz="900" dirty="0" smtClean="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1" name="線吹き出し 1 30"/>
          <p:cNvSpPr/>
          <p:nvPr/>
        </p:nvSpPr>
        <p:spPr>
          <a:xfrm>
            <a:off x="913647" y="4310555"/>
            <a:ext cx="1146973" cy="649492"/>
          </a:xfrm>
          <a:prstGeom prst="callout1">
            <a:avLst>
              <a:gd name="adj1" fmla="val 83377"/>
              <a:gd name="adj2" fmla="val 64816"/>
              <a:gd name="adj3" fmla="val 144474"/>
              <a:gd name="adj4" fmla="val 133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smtClean="0">
                <a:solidFill>
                  <a:schemeClr val="tx1"/>
                </a:solidFill>
                <a:latin typeface="Meiryo UI" panose="020B0604030504040204" pitchFamily="50" charset="-128"/>
                <a:ea typeface="Meiryo UI" panose="020B0604030504040204" pitchFamily="50" charset="-128"/>
              </a:rPr>
              <a:t>全国</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72.0%</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67.5%</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62.1%</a:t>
            </a:r>
          </a:p>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32" name="線吹き出し 1 31"/>
          <p:cNvSpPr/>
          <p:nvPr/>
        </p:nvSpPr>
        <p:spPr>
          <a:xfrm>
            <a:off x="4751097" y="4693294"/>
            <a:ext cx="1149901" cy="719499"/>
          </a:xfrm>
          <a:prstGeom prst="callout1">
            <a:avLst>
              <a:gd name="adj1" fmla="val 12826"/>
              <a:gd name="adj2" fmla="val 6729"/>
              <a:gd name="adj3" fmla="val 6391"/>
              <a:gd name="adj4" fmla="val -233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Meiryo UI" panose="020B0604030504040204" pitchFamily="50" charset="-128"/>
                <a:ea typeface="Meiryo UI" panose="020B0604030504040204" pitchFamily="50" charset="-128"/>
              </a:rPr>
              <a:t>愛知県（第</a:t>
            </a:r>
            <a:r>
              <a:rPr lang="en-US" altLang="ja-JP" sz="900" b="1" dirty="0" smtClean="0">
                <a:solidFill>
                  <a:schemeClr val="tx1"/>
                </a:solidFill>
                <a:latin typeface="Meiryo UI" panose="020B0604030504040204" pitchFamily="50" charset="-128"/>
                <a:ea typeface="Meiryo UI" panose="020B0604030504040204" pitchFamily="50" charset="-128"/>
              </a:rPr>
              <a:t>40</a:t>
            </a:r>
            <a:r>
              <a:rPr lang="ja-JP" altLang="en-US" sz="900" b="1" dirty="0" smtClean="0">
                <a:solidFill>
                  <a:schemeClr val="tx1"/>
                </a:solidFill>
                <a:latin typeface="Meiryo UI" panose="020B0604030504040204" pitchFamily="50" charset="-128"/>
                <a:ea typeface="Meiryo UI" panose="020B0604030504040204" pitchFamily="50" charset="-128"/>
              </a:rPr>
              <a:t>位）</a:t>
            </a:r>
            <a:endParaRPr lang="en-US" altLang="ja-JP" sz="900" b="1" dirty="0" smtClean="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70.2%</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65.9%</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62.3</a:t>
            </a:r>
            <a:r>
              <a:rPr lang="en-US" altLang="ja-JP" sz="900" dirty="0" smtClean="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3" name="線吹き出し 1 32"/>
          <p:cNvSpPr/>
          <p:nvPr/>
        </p:nvSpPr>
        <p:spPr>
          <a:xfrm>
            <a:off x="3961062" y="5691495"/>
            <a:ext cx="1287712" cy="696828"/>
          </a:xfrm>
          <a:prstGeom prst="callout1">
            <a:avLst>
              <a:gd name="adj1" fmla="val -4448"/>
              <a:gd name="adj2" fmla="val 31733"/>
              <a:gd name="adj3" fmla="val -80402"/>
              <a:gd name="adj4" fmla="val 266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Meiryo UI" panose="020B0604030504040204" pitchFamily="50" charset="-128"/>
                <a:ea typeface="Meiryo UI" panose="020B0604030504040204" pitchFamily="50" charset="-128"/>
              </a:rPr>
              <a:t>神奈川県（第</a:t>
            </a:r>
            <a:r>
              <a:rPr lang="en-US" altLang="ja-JP" sz="900" b="1" dirty="0" smtClean="0">
                <a:solidFill>
                  <a:schemeClr val="tx1"/>
                </a:solidFill>
                <a:latin typeface="Meiryo UI" panose="020B0604030504040204" pitchFamily="50" charset="-128"/>
                <a:ea typeface="Meiryo UI" panose="020B0604030504040204" pitchFamily="50" charset="-128"/>
              </a:rPr>
              <a:t>47</a:t>
            </a:r>
            <a:r>
              <a:rPr lang="ja-JP" altLang="en-US" sz="900" b="1" dirty="0" smtClean="0">
                <a:solidFill>
                  <a:schemeClr val="tx1"/>
                </a:solidFill>
                <a:latin typeface="Meiryo UI" panose="020B0604030504040204" pitchFamily="50" charset="-128"/>
                <a:ea typeface="Meiryo UI" panose="020B0604030504040204" pitchFamily="50" charset="-128"/>
              </a:rPr>
              <a:t>位）</a:t>
            </a:r>
            <a:endParaRPr lang="en-US" altLang="ja-JP" sz="900" b="1" dirty="0" smtClean="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67.6%</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63.1%</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57.9%</a:t>
            </a:r>
          </a:p>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34" name="線吹き出し 1 33"/>
          <p:cNvSpPr/>
          <p:nvPr/>
        </p:nvSpPr>
        <p:spPr>
          <a:xfrm>
            <a:off x="2664510" y="5736231"/>
            <a:ext cx="1184717" cy="734366"/>
          </a:xfrm>
          <a:prstGeom prst="callout1">
            <a:avLst>
              <a:gd name="adj1" fmla="val 53795"/>
              <a:gd name="adj2" fmla="val 4687"/>
              <a:gd name="adj3" fmla="val 29982"/>
              <a:gd name="adj4" fmla="val -328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Meiryo UI" panose="020B0604030504040204" pitchFamily="50" charset="-128"/>
                <a:ea typeface="Meiryo UI" panose="020B0604030504040204" pitchFamily="50" charset="-128"/>
              </a:rPr>
              <a:t>大阪府（第</a:t>
            </a:r>
            <a:r>
              <a:rPr lang="en-US" altLang="ja-JP" sz="900" b="1" dirty="0" smtClean="0">
                <a:solidFill>
                  <a:schemeClr val="tx1"/>
                </a:solidFill>
                <a:latin typeface="Meiryo UI" panose="020B0604030504040204" pitchFamily="50" charset="-128"/>
                <a:ea typeface="Meiryo UI" panose="020B0604030504040204" pitchFamily="50" charset="-128"/>
              </a:rPr>
              <a:t>44</a:t>
            </a:r>
            <a:r>
              <a:rPr lang="ja-JP" altLang="en-US" sz="900" b="1" dirty="0" smtClean="0">
                <a:solidFill>
                  <a:schemeClr val="tx1"/>
                </a:solidFill>
                <a:latin typeface="Meiryo UI" panose="020B0604030504040204" pitchFamily="50" charset="-128"/>
                <a:ea typeface="Meiryo UI" panose="020B0604030504040204" pitchFamily="50" charset="-128"/>
              </a:rPr>
              <a:t>位）</a:t>
            </a:r>
            <a:endParaRPr lang="en-US" altLang="ja-JP" sz="900" b="1" dirty="0" smtClean="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68.5%</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63.3%</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56.2</a:t>
            </a:r>
            <a:r>
              <a:rPr lang="en-US" altLang="ja-JP" sz="900" dirty="0" smtClean="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666705" y="3991590"/>
            <a:ext cx="3481446" cy="2508379"/>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 大阪の女性</a:t>
            </a:r>
            <a:r>
              <a:rPr lang="en-US" altLang="ja-JP" sz="1400" dirty="0" smtClean="0">
                <a:latin typeface="Meiryo UI" panose="020B0604030504040204" pitchFamily="50" charset="-128"/>
                <a:ea typeface="Meiryo UI" panose="020B0604030504040204" pitchFamily="50" charset="-128"/>
              </a:rPr>
              <a:t>(25~44</a:t>
            </a:r>
            <a:r>
              <a:rPr lang="ja-JP" altLang="en-US" sz="1400" dirty="0" smtClean="0">
                <a:latin typeface="Meiryo UI" panose="020B0604030504040204" pitchFamily="50" charset="-128"/>
                <a:ea typeface="Meiryo UI" panose="020B0604030504040204" pitchFamily="50" charset="-128"/>
              </a:rPr>
              <a:t>歳</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の就業率は、全国</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rPr>
              <a:t>44</a:t>
            </a:r>
            <a:r>
              <a:rPr lang="ja-JP" altLang="en-US" sz="1400" dirty="0" smtClean="0">
                <a:latin typeface="Meiryo UI" panose="020B0604030504040204" pitchFamily="50" charset="-128"/>
                <a:ea typeface="Meiryo UI" panose="020B0604030504040204" pitchFamily="50" charset="-128"/>
              </a:rPr>
              <a:t>位と依然として低いものの、</a:t>
            </a:r>
            <a:r>
              <a:rPr lang="en-US" altLang="ja-JP" sz="1400" dirty="0" smtClean="0">
                <a:latin typeface="Meiryo UI" panose="020B0604030504040204" pitchFamily="50" charset="-128"/>
                <a:ea typeface="Meiryo UI" panose="020B0604030504040204" pitchFamily="50" charset="-128"/>
              </a:rPr>
              <a:t>2005</a:t>
            </a:r>
            <a:r>
              <a:rPr lang="ja-JP" altLang="en-US" sz="1400" dirty="0" smtClean="0">
                <a:latin typeface="Meiryo UI" panose="020B0604030504040204" pitchFamily="50" charset="-128"/>
                <a:ea typeface="Meiryo UI" panose="020B0604030504040204" pitchFamily="50" charset="-128"/>
              </a:rPr>
              <a:t>年以</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降全国との</a:t>
            </a:r>
            <a:r>
              <a:rPr lang="ja-JP" altLang="en-US" sz="1400" b="1" dirty="0" smtClean="0">
                <a:latin typeface="Meiryo UI" panose="020B0604030504040204" pitchFamily="50" charset="-128"/>
                <a:ea typeface="Meiryo UI" panose="020B0604030504040204" pitchFamily="50" charset="-128"/>
              </a:rPr>
              <a:t>差は着実に縮まっている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（全国）  （大阪府） （ポイント差）</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2005</a:t>
            </a:r>
            <a:r>
              <a:rPr lang="ja-JP" altLang="en-US" sz="11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62.1%</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56.2%</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5.9%</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b="1" dirty="0" smtClean="0">
                <a:solidFill>
                  <a:srgbClr val="FF0000"/>
                </a:solidFill>
                <a:latin typeface="Meiryo UI" panose="020B0604030504040204" pitchFamily="50" charset="-128"/>
                <a:ea typeface="Meiryo UI" panose="020B0604030504040204" pitchFamily="50" charset="-128"/>
              </a:rPr>
              <a:t>　　　　　  </a:t>
            </a:r>
            <a:r>
              <a:rPr lang="en-US" altLang="ja-JP" sz="2000" b="1" u="sng" dirty="0" smtClean="0">
                <a:solidFill>
                  <a:srgbClr val="FF0000"/>
                </a:solidFill>
                <a:latin typeface="Meiryo UI" panose="020B0604030504040204" pitchFamily="50" charset="-128"/>
                <a:ea typeface="Meiryo UI" panose="020B0604030504040204" pitchFamily="50" charset="-128"/>
              </a:rPr>
              <a:t>2.4</a:t>
            </a:r>
            <a:r>
              <a:rPr lang="ja-JP" altLang="en-US" sz="2000" b="1" u="sng" dirty="0" smtClean="0">
                <a:solidFill>
                  <a:srgbClr val="FF0000"/>
                </a:solidFill>
                <a:latin typeface="Meiryo UI" panose="020B0604030504040204" pitchFamily="50" charset="-128"/>
                <a:ea typeface="Meiryo UI" panose="020B0604030504040204" pitchFamily="50" charset="-128"/>
              </a:rPr>
              <a:t>ポイント改善</a:t>
            </a:r>
            <a:endParaRPr lang="en-US" altLang="ja-JP" sz="2000" b="1"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72.0%</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68.5</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3.5%</a:t>
            </a:r>
            <a:endParaRPr lang="en-US" altLang="ja-JP" sz="1400" dirty="0">
              <a:latin typeface="Meiryo UI" panose="020B0604030504040204" pitchFamily="50" charset="-128"/>
              <a:ea typeface="Meiryo UI" panose="020B0604030504040204" pitchFamily="50" charset="-128"/>
            </a:endParaRPr>
          </a:p>
        </p:txBody>
      </p:sp>
      <p:sp>
        <p:nvSpPr>
          <p:cNvPr id="13" name="上矢印 12"/>
          <p:cNvSpPr/>
          <p:nvPr/>
        </p:nvSpPr>
        <p:spPr>
          <a:xfrm flipV="1">
            <a:off x="8404621" y="5525418"/>
            <a:ext cx="318268" cy="6474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88663" y="3750942"/>
            <a:ext cx="1927131" cy="261610"/>
          </a:xfrm>
          <a:prstGeom prst="rect">
            <a:avLst/>
          </a:prstGeom>
          <a:noFill/>
        </p:spPr>
        <p:txBody>
          <a:bodyPr wrap="none" rtlCol="0">
            <a:spAutoFit/>
          </a:bodyPr>
          <a:lstStyle/>
          <a:p>
            <a:r>
              <a:rPr lang="ja-JP" altLang="en-US" sz="1100" u="sng" dirty="0" smtClean="0">
                <a:latin typeface="Meiryo UI" panose="020B0604030504040204" pitchFamily="50" charset="-128"/>
                <a:ea typeface="Meiryo UI" panose="020B0604030504040204" pitchFamily="50" charset="-128"/>
              </a:rPr>
              <a:t>○女性 </a:t>
            </a:r>
            <a:r>
              <a:rPr lang="en-US" altLang="ja-JP" sz="1100" u="sng" dirty="0" smtClean="0">
                <a:latin typeface="Meiryo UI" panose="020B0604030504040204" pitchFamily="50" charset="-128"/>
                <a:ea typeface="Meiryo UI" panose="020B0604030504040204" pitchFamily="50" charset="-128"/>
              </a:rPr>
              <a:t>(25~44</a:t>
            </a:r>
            <a:r>
              <a:rPr lang="ja-JP" altLang="en-US" sz="1100" u="sng" dirty="0" smtClean="0">
                <a:latin typeface="Meiryo UI" panose="020B0604030504040204" pitchFamily="50" charset="-128"/>
                <a:ea typeface="Meiryo UI" panose="020B0604030504040204" pitchFamily="50" charset="-128"/>
              </a:rPr>
              <a:t>歳</a:t>
            </a:r>
            <a:r>
              <a:rPr lang="en-US" altLang="ja-JP" sz="1100" u="sng" dirty="0" smtClean="0">
                <a:latin typeface="Meiryo UI" panose="020B0604030504040204" pitchFamily="50" charset="-128"/>
                <a:ea typeface="Meiryo UI" panose="020B0604030504040204" pitchFamily="50" charset="-128"/>
              </a:rPr>
              <a:t>)</a:t>
            </a:r>
            <a:r>
              <a:rPr lang="ja-JP" altLang="en-US" sz="1100" u="sng" dirty="0" smtClean="0">
                <a:latin typeface="Meiryo UI" panose="020B0604030504040204" pitchFamily="50" charset="-128"/>
                <a:ea typeface="Meiryo UI" panose="020B0604030504040204" pitchFamily="50" charset="-128"/>
              </a:rPr>
              <a:t>の就業率</a:t>
            </a:r>
            <a:endParaRPr lang="ja-JP" altLang="en-US" sz="1000" u="sng"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394653" y="1615430"/>
            <a:ext cx="4182218" cy="1956986"/>
          </a:xfrm>
          <a:prstGeom prst="rect">
            <a:avLst/>
          </a:prstGeom>
        </p:spPr>
      </p:pic>
      <p:pic>
        <p:nvPicPr>
          <p:cNvPr id="6" name="図 5"/>
          <p:cNvPicPr>
            <a:picLocks noChangeAspect="1"/>
          </p:cNvPicPr>
          <p:nvPr/>
        </p:nvPicPr>
        <p:blipFill>
          <a:blip r:embed="rId4"/>
          <a:stretch>
            <a:fillRect/>
          </a:stretch>
        </p:blipFill>
        <p:spPr>
          <a:xfrm>
            <a:off x="4666782" y="1555394"/>
            <a:ext cx="3981033" cy="1993565"/>
          </a:xfrm>
          <a:prstGeom prst="rect">
            <a:avLst/>
          </a:prstGeom>
        </p:spPr>
      </p:pic>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73</a:t>
            </a:fld>
            <a:endParaRPr lang="ja-JP" altLang="en-US"/>
          </a:p>
        </p:txBody>
      </p:sp>
    </p:spTree>
    <p:extLst>
      <p:ext uri="{BB962C8B-B14F-4D97-AF65-F5344CB8AC3E}">
        <p14:creationId xmlns:p14="http://schemas.microsoft.com/office/powerpoint/2010/main" val="23548391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nvPr>
        </p:nvGraphicFramePr>
        <p:xfrm>
          <a:off x="120139" y="599150"/>
          <a:ext cx="8933709" cy="6228000"/>
        </p:xfrm>
        <a:graphic>
          <a:graphicData uri="http://schemas.openxmlformats.org/drawingml/2006/table">
            <a:tbl>
              <a:tblPr>
                <a:tableStyleId>{E8B1032C-EA38-4F05-BA0D-38AFFFC7BED3}</a:tableStyleId>
              </a:tblPr>
              <a:tblGrid>
                <a:gridCol w="1152070">
                  <a:extLst>
                    <a:ext uri="{9D8B030D-6E8A-4147-A177-3AD203B41FA5}">
                      <a16:colId xmlns="" xmlns:a16="http://schemas.microsoft.com/office/drawing/2014/main" val="20000"/>
                    </a:ext>
                  </a:extLst>
                </a:gridCol>
                <a:gridCol w="728869">
                  <a:extLst>
                    <a:ext uri="{9D8B030D-6E8A-4147-A177-3AD203B41FA5}">
                      <a16:colId xmlns="" xmlns:a16="http://schemas.microsoft.com/office/drawing/2014/main" val="20001"/>
                    </a:ext>
                  </a:extLst>
                </a:gridCol>
                <a:gridCol w="1245705">
                  <a:extLst>
                    <a:ext uri="{9D8B030D-6E8A-4147-A177-3AD203B41FA5}">
                      <a16:colId xmlns="" xmlns:a16="http://schemas.microsoft.com/office/drawing/2014/main" val="20002"/>
                    </a:ext>
                  </a:extLst>
                </a:gridCol>
                <a:gridCol w="1028655">
                  <a:extLst>
                    <a:ext uri="{9D8B030D-6E8A-4147-A177-3AD203B41FA5}">
                      <a16:colId xmlns="" xmlns:a16="http://schemas.microsoft.com/office/drawing/2014/main" val="20003"/>
                    </a:ext>
                  </a:extLst>
                </a:gridCol>
                <a:gridCol w="1050324">
                  <a:extLst>
                    <a:ext uri="{9D8B030D-6E8A-4147-A177-3AD203B41FA5}">
                      <a16:colId xmlns="" xmlns:a16="http://schemas.microsoft.com/office/drawing/2014/main" val="20004"/>
                    </a:ext>
                  </a:extLst>
                </a:gridCol>
                <a:gridCol w="963827">
                  <a:extLst>
                    <a:ext uri="{9D8B030D-6E8A-4147-A177-3AD203B41FA5}">
                      <a16:colId xmlns="" xmlns:a16="http://schemas.microsoft.com/office/drawing/2014/main" val="20005"/>
                    </a:ext>
                  </a:extLst>
                </a:gridCol>
                <a:gridCol w="977986">
                  <a:extLst>
                    <a:ext uri="{9D8B030D-6E8A-4147-A177-3AD203B41FA5}">
                      <a16:colId xmlns="" xmlns:a16="http://schemas.microsoft.com/office/drawing/2014/main" val="20006"/>
                    </a:ext>
                  </a:extLst>
                </a:gridCol>
                <a:gridCol w="912598">
                  <a:extLst>
                    <a:ext uri="{9D8B030D-6E8A-4147-A177-3AD203B41FA5}">
                      <a16:colId xmlns="" xmlns:a16="http://schemas.microsoft.com/office/drawing/2014/main" val="20007"/>
                    </a:ext>
                  </a:extLst>
                </a:gridCol>
                <a:gridCol w="873675">
                  <a:extLst>
                    <a:ext uri="{9D8B030D-6E8A-4147-A177-3AD203B41FA5}">
                      <a16:colId xmlns="" xmlns:a16="http://schemas.microsoft.com/office/drawing/2014/main" val="20008"/>
                    </a:ext>
                  </a:extLst>
                </a:gridCol>
              </a:tblGrid>
              <a:tr h="477628">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solidFill>
                            <a:schemeClr val="bg1"/>
                          </a:solidFill>
                          <a:effectLst/>
                        </a:rPr>
                        <a:t>～</a:t>
                      </a:r>
                      <a:r>
                        <a:rPr lang="en-US" altLang="ja-JP" sz="1400" u="none" strike="noStrike" dirty="0" smtClean="0">
                          <a:solidFill>
                            <a:schemeClr val="bg1"/>
                          </a:solidFill>
                          <a:effectLst/>
                        </a:rPr>
                        <a:t>2012</a:t>
                      </a: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2014</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smtClean="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 xmlns:a16="http://schemas.microsoft.com/office/drawing/2014/main" val="10000"/>
                  </a:ext>
                </a:extLst>
              </a:tr>
              <a:tr h="5750372">
                <a:tc>
                  <a:txBody>
                    <a:bodyPr/>
                    <a:lstStyle/>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rPr>
                        <a:t>女性の活躍</a:t>
                      </a:r>
                      <a:endPar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rPr>
                        <a:t>促進に向けた</a:t>
                      </a:r>
                      <a:endPar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rPr>
                        <a:t>体制・計画</a:t>
                      </a:r>
                      <a:endPar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marL="0" algn="l" defTabSz="914400" rtl="0" eaLnBrk="1" fontAlgn="ctr" latinLnBrk="0" hangingPunct="1"/>
                      <a:endParaRPr kumimoji="1" lang="ja-JP" altLang="en-US" sz="1050" kern="1200" dirty="0">
                        <a:solidFill>
                          <a:schemeClr val="dk1"/>
                        </a:solidFill>
                        <a:latin typeface="Meiryo UI" panose="020B0604030504040204" pitchFamily="50" charset="-128"/>
                        <a:ea typeface="Meiryo UI" panose="020B0604030504040204" pitchFamily="50" charset="-128"/>
                        <a:cs typeface="+mn-cs"/>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bl>
          </a:graphicData>
        </a:graphic>
      </p:graphicFrame>
      <p:cxnSp>
        <p:nvCxnSpPr>
          <p:cNvPr id="137" name="直線コネクタ 136"/>
          <p:cNvCxnSpPr/>
          <p:nvPr/>
        </p:nvCxnSpPr>
        <p:spPr>
          <a:xfrm>
            <a:off x="1279796" y="5070522"/>
            <a:ext cx="7740000"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138" name="角丸四角形 137"/>
          <p:cNvSpPr/>
          <p:nvPr/>
        </p:nvSpPr>
        <p:spPr>
          <a:xfrm>
            <a:off x="1330471" y="4051802"/>
            <a:ext cx="640394" cy="396783"/>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大阪府</a:t>
            </a:r>
            <a:endParaRPr lang="ja-JP" altLang="en-US" sz="1108" dirty="0">
              <a:solidFill>
                <a:schemeClr val="tx1"/>
              </a:solidFill>
              <a:ea typeface="Meiryo UI" panose="020B0604030504040204" pitchFamily="50" charset="-128"/>
            </a:endParaRPr>
          </a:p>
        </p:txBody>
      </p:sp>
      <p:sp>
        <p:nvSpPr>
          <p:cNvPr id="139" name="角丸四角形 138"/>
          <p:cNvSpPr/>
          <p:nvPr/>
        </p:nvSpPr>
        <p:spPr>
          <a:xfrm>
            <a:off x="1327772" y="5766576"/>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sp>
        <p:nvSpPr>
          <p:cNvPr id="106" name="大かっこ 105"/>
          <p:cNvSpPr/>
          <p:nvPr/>
        </p:nvSpPr>
        <p:spPr>
          <a:xfrm>
            <a:off x="7313916" y="5283139"/>
            <a:ext cx="826049" cy="90714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100" dirty="0" smtClean="0">
                <a:latin typeface="Meiryo UI" panose="020B0604030504040204" pitchFamily="50" charset="-128"/>
                <a:ea typeface="Meiryo UI" panose="020B0604030504040204" pitchFamily="50" charset="-128"/>
              </a:rPr>
              <a:t>大阪市</a:t>
            </a:r>
            <a:endParaRPr lang="en-US" altLang="ja-JP" sz="1100" dirty="0" smtClean="0">
              <a:latin typeface="Meiryo UI" panose="020B0604030504040204" pitchFamily="50" charset="-128"/>
              <a:ea typeface="Meiryo UI" panose="020B0604030504040204" pitchFamily="50" charset="-128"/>
            </a:endParaRPr>
          </a:p>
          <a:p>
            <a:pPr algn="ctr"/>
            <a:r>
              <a:rPr lang="ja-JP" altLang="ja-JP" sz="1100" dirty="0" smtClean="0">
                <a:latin typeface="Meiryo UI" panose="020B0604030504040204" pitchFamily="50" charset="-128"/>
                <a:ea typeface="Meiryo UI" panose="020B0604030504040204" pitchFamily="50" charset="-128"/>
              </a:rPr>
              <a:t>男女</a:t>
            </a:r>
            <a:r>
              <a:rPr lang="ja-JP" altLang="ja-JP" sz="1100" dirty="0">
                <a:latin typeface="Meiryo UI" panose="020B0604030504040204" pitchFamily="50" charset="-128"/>
                <a:ea typeface="Meiryo UI" panose="020B0604030504040204" pitchFamily="50" charset="-128"/>
              </a:rPr>
              <a:t>共同参画基本</a:t>
            </a:r>
            <a:r>
              <a:rPr lang="ja-JP" altLang="ja-JP" sz="1100" dirty="0" smtClean="0">
                <a:latin typeface="Meiryo UI" panose="020B0604030504040204" pitchFamily="50" charset="-128"/>
                <a:ea typeface="Meiryo UI" panose="020B0604030504040204" pitchFamily="50" charset="-128"/>
              </a:rPr>
              <a:t>計画</a:t>
            </a:r>
            <a:endParaRPr lang="en-US" altLang="ja-JP" sz="1100" dirty="0" smtClean="0">
              <a:latin typeface="Meiryo UI" panose="020B0604030504040204" pitchFamily="50" charset="-128"/>
              <a:ea typeface="Meiryo UI" panose="020B0604030504040204" pitchFamily="50" charset="-128"/>
            </a:endParaRPr>
          </a:p>
          <a:p>
            <a:pPr algn="ctr"/>
            <a:r>
              <a:rPr lang="ja-JP" altLang="ja-JP" sz="800" dirty="0" smtClean="0">
                <a:latin typeface="Meiryo UI" panose="020B0604030504040204" pitchFamily="50" charset="-128"/>
                <a:ea typeface="Meiryo UI" panose="020B0604030504040204" pitchFamily="50" charset="-128"/>
              </a:rPr>
              <a:t>～</a:t>
            </a:r>
            <a:r>
              <a:rPr lang="ja-JP" altLang="ja-JP" sz="800" dirty="0">
                <a:latin typeface="Meiryo UI" panose="020B0604030504040204" pitchFamily="50" charset="-128"/>
                <a:ea typeface="Meiryo UI" panose="020B0604030504040204" pitchFamily="50" charset="-128"/>
              </a:rPr>
              <a:t>第２次大阪市男女きらめき計画</a:t>
            </a:r>
            <a:r>
              <a:rPr lang="ja-JP" altLang="ja-JP" sz="800" dirty="0" smtClean="0">
                <a:latin typeface="Meiryo UI" panose="020B0604030504040204" pitchFamily="50" charset="-128"/>
                <a:ea typeface="Meiryo UI" panose="020B0604030504040204" pitchFamily="50" charset="-128"/>
              </a:rPr>
              <a:t>～策定</a:t>
            </a:r>
            <a:endParaRPr lang="ja-JP" altLang="en-US" sz="800" dirty="0">
              <a:latin typeface="Meiryo UI" panose="020B0604030504040204" pitchFamily="50" charset="-128"/>
              <a:ea typeface="Meiryo UI" panose="020B0604030504040204" pitchFamily="50" charset="-128"/>
            </a:endParaRPr>
          </a:p>
        </p:txBody>
      </p:sp>
      <p:sp>
        <p:nvSpPr>
          <p:cNvPr id="20" name="大かっこ 19"/>
          <p:cNvSpPr/>
          <p:nvPr/>
        </p:nvSpPr>
        <p:spPr>
          <a:xfrm>
            <a:off x="3300855" y="5778487"/>
            <a:ext cx="936000" cy="50409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050" dirty="0" smtClean="0">
                <a:latin typeface="Meiryo UI" panose="020B0604030504040204" pitchFamily="50" charset="-128"/>
                <a:ea typeface="Meiryo UI" panose="020B0604030504040204" pitchFamily="50" charset="-128"/>
              </a:rPr>
              <a:t>女性</a:t>
            </a:r>
            <a:r>
              <a:rPr lang="ja-JP" altLang="ja-JP" sz="1050" dirty="0">
                <a:latin typeface="Meiryo UI" panose="020B0604030504040204" pitchFamily="50" charset="-128"/>
                <a:ea typeface="Meiryo UI" panose="020B0604030504040204" pitchFamily="50" charset="-128"/>
              </a:rPr>
              <a:t>の</a:t>
            </a:r>
            <a:r>
              <a:rPr lang="ja-JP" altLang="ja-JP" sz="1050" dirty="0" smtClean="0">
                <a:latin typeface="Meiryo UI" panose="020B0604030504040204" pitchFamily="50" charset="-128"/>
                <a:ea typeface="Meiryo UI" panose="020B0604030504040204" pitchFamily="50" charset="-128"/>
              </a:rPr>
              <a:t>活躍促進プロジェクトチーム</a:t>
            </a:r>
            <a:r>
              <a:rPr lang="ja-JP" altLang="en-US" sz="1050" dirty="0" smtClean="0">
                <a:latin typeface="Meiryo UI" panose="020B0604030504040204" pitchFamily="50" charset="-128"/>
                <a:ea typeface="Meiryo UI" panose="020B0604030504040204" pitchFamily="50" charset="-128"/>
              </a:rPr>
              <a:t>設置</a:t>
            </a:r>
            <a:endParaRPr kumimoji="1" lang="ja-JP" altLang="en-US" sz="1050" dirty="0">
              <a:latin typeface="Meiryo UI" panose="020B0604030504040204" pitchFamily="50" charset="-128"/>
              <a:ea typeface="Meiryo UI" panose="020B0604030504040204" pitchFamily="50" charset="-128"/>
            </a:endParaRPr>
          </a:p>
        </p:txBody>
      </p:sp>
      <p:sp>
        <p:nvSpPr>
          <p:cNvPr id="21" name="大かっこ 20"/>
          <p:cNvSpPr/>
          <p:nvPr/>
        </p:nvSpPr>
        <p:spPr>
          <a:xfrm>
            <a:off x="3287603" y="5252051"/>
            <a:ext cx="956783" cy="514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050" dirty="0" smtClean="0">
                <a:latin typeface="Meiryo UI" panose="020B0604030504040204" pitchFamily="50" charset="-128"/>
                <a:ea typeface="Meiryo UI" panose="020B0604030504040204" pitchFamily="50" charset="-128"/>
              </a:rPr>
              <a:t>女性</a:t>
            </a:r>
            <a:r>
              <a:rPr lang="ja-JP" altLang="ja-JP" sz="1050" dirty="0">
                <a:latin typeface="Meiryo UI" panose="020B0604030504040204" pitchFamily="50" charset="-128"/>
                <a:ea typeface="Meiryo UI" panose="020B0604030504040204" pitchFamily="50" charset="-128"/>
              </a:rPr>
              <a:t>の活躍促進</a:t>
            </a:r>
            <a:r>
              <a:rPr lang="ja-JP" altLang="ja-JP" sz="1050" dirty="0" smtClean="0">
                <a:latin typeface="Meiryo UI" panose="020B0604030504040204" pitchFamily="50" charset="-128"/>
                <a:ea typeface="Meiryo UI" panose="020B0604030504040204" pitchFamily="50" charset="-128"/>
              </a:rPr>
              <a:t>検討プロジェクトチーム</a:t>
            </a:r>
            <a:r>
              <a:rPr lang="ja-JP" altLang="en-US" sz="1050" dirty="0">
                <a:latin typeface="Meiryo UI" panose="020B0604030504040204" pitchFamily="50" charset="-128"/>
                <a:ea typeface="Meiryo UI" panose="020B0604030504040204" pitchFamily="50" charset="-128"/>
              </a:rPr>
              <a:t>設置</a:t>
            </a:r>
            <a:endParaRPr kumimoji="1" lang="ja-JP" altLang="en-US" sz="1050" dirty="0">
              <a:latin typeface="Meiryo UI" panose="020B0604030504040204" pitchFamily="50" charset="-128"/>
              <a:ea typeface="Meiryo UI" panose="020B0604030504040204" pitchFamily="50" charset="-128"/>
            </a:endParaRPr>
          </a:p>
        </p:txBody>
      </p:sp>
      <p:sp>
        <p:nvSpPr>
          <p:cNvPr id="22" name="大かっこ 21"/>
          <p:cNvSpPr/>
          <p:nvPr/>
        </p:nvSpPr>
        <p:spPr>
          <a:xfrm>
            <a:off x="3287603" y="6295836"/>
            <a:ext cx="959150" cy="46277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a:latin typeface="Meiryo UI" panose="020B0604030504040204" pitchFamily="50" charset="-128"/>
                <a:ea typeface="Meiryo UI" panose="020B0604030504040204" pitchFamily="50" charset="-128"/>
              </a:rPr>
              <a:t>市民</a:t>
            </a:r>
            <a:r>
              <a:rPr lang="ja-JP" altLang="en-US" sz="1050" dirty="0" smtClean="0">
                <a:latin typeface="Meiryo UI" panose="020B0604030504040204" pitchFamily="50" charset="-128"/>
                <a:ea typeface="Meiryo UI" panose="020B0604030504040204" pitchFamily="50" charset="-128"/>
              </a:rPr>
              <a:t>局内に</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女性活躍促進</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担当設置</a:t>
            </a:r>
            <a:endParaRPr kumimoji="1" lang="ja-JP" altLang="en-US" sz="1050" dirty="0">
              <a:latin typeface="Meiryo UI" panose="020B0604030504040204" pitchFamily="50" charset="-128"/>
              <a:ea typeface="Meiryo UI" panose="020B0604030504040204" pitchFamily="50" charset="-128"/>
            </a:endParaRPr>
          </a:p>
        </p:txBody>
      </p:sp>
      <p:sp>
        <p:nvSpPr>
          <p:cNvPr id="23" name="大かっこ 22"/>
          <p:cNvSpPr/>
          <p:nvPr/>
        </p:nvSpPr>
        <p:spPr>
          <a:xfrm>
            <a:off x="4345871" y="5278446"/>
            <a:ext cx="927279" cy="5380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100" dirty="0">
                <a:latin typeface="Meiryo UI" panose="020B0604030504040204" pitchFamily="50" charset="-128"/>
                <a:ea typeface="Meiryo UI" panose="020B0604030504040204" pitchFamily="50" charset="-128"/>
              </a:rPr>
              <a:t>大阪市女性の活躍促進</a:t>
            </a:r>
            <a:r>
              <a:rPr lang="ja-JP" altLang="ja-JP" sz="1100" dirty="0" smtClean="0">
                <a:latin typeface="Meiryo UI" panose="020B0604030504040204" pitchFamily="50" charset="-128"/>
                <a:ea typeface="Meiryo UI" panose="020B0604030504040204" pitchFamily="50" charset="-128"/>
              </a:rPr>
              <a:t>アクションプラン</a:t>
            </a:r>
            <a:r>
              <a:rPr lang="ja-JP" altLang="en-US" sz="1100" dirty="0" smtClean="0">
                <a:latin typeface="Meiryo UI" panose="020B0604030504040204" pitchFamily="50" charset="-128"/>
                <a:ea typeface="Meiryo UI" panose="020B0604030504040204" pitchFamily="50" charset="-128"/>
              </a:rPr>
              <a:t>策定</a:t>
            </a:r>
            <a:endParaRPr lang="ja-JP" altLang="en-US" sz="1100" dirty="0">
              <a:latin typeface="Meiryo UI" panose="020B0604030504040204" pitchFamily="50" charset="-128"/>
              <a:ea typeface="Meiryo UI" panose="020B0604030504040204" pitchFamily="50" charset="-128"/>
            </a:endParaRPr>
          </a:p>
        </p:txBody>
      </p:sp>
      <p:sp>
        <p:nvSpPr>
          <p:cNvPr id="25" name="大かっこ 24"/>
          <p:cNvSpPr/>
          <p:nvPr/>
        </p:nvSpPr>
        <p:spPr>
          <a:xfrm>
            <a:off x="4337539" y="5845007"/>
            <a:ext cx="935238" cy="55322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100" dirty="0">
                <a:latin typeface="Meiryo UI" panose="020B0604030504040204" pitchFamily="50" charset="-128"/>
                <a:ea typeface="Meiryo UI" panose="020B0604030504040204" pitchFamily="50" charset="-128"/>
              </a:rPr>
              <a:t>女性の</a:t>
            </a:r>
            <a:r>
              <a:rPr lang="ja-JP" altLang="ja-JP" sz="1100" dirty="0" smtClean="0">
                <a:latin typeface="Meiryo UI" panose="020B0604030504040204" pitchFamily="50" charset="-128"/>
                <a:ea typeface="Meiryo UI" panose="020B0604030504040204" pitchFamily="50" charset="-128"/>
              </a:rPr>
              <a:t>活躍</a:t>
            </a:r>
            <a:endParaRPr lang="en-US" altLang="ja-JP" sz="1100" dirty="0" smtClean="0">
              <a:latin typeface="Meiryo UI" panose="020B0604030504040204" pitchFamily="50" charset="-128"/>
              <a:ea typeface="Meiryo UI" panose="020B0604030504040204" pitchFamily="50" charset="-128"/>
            </a:endParaRPr>
          </a:p>
          <a:p>
            <a:pPr algn="ctr"/>
            <a:r>
              <a:rPr lang="ja-JP" altLang="ja-JP" sz="1100" dirty="0" smtClean="0">
                <a:latin typeface="Meiryo UI" panose="020B0604030504040204" pitchFamily="50" charset="-128"/>
                <a:ea typeface="Meiryo UI" panose="020B0604030504040204" pitchFamily="50" charset="-128"/>
              </a:rPr>
              <a:t>促進統括</a:t>
            </a:r>
            <a:endParaRPr lang="en-US" altLang="ja-JP" sz="1100" dirty="0" smtClean="0">
              <a:latin typeface="Meiryo UI" panose="020B0604030504040204" pitchFamily="50" charset="-128"/>
              <a:ea typeface="Meiryo UI" panose="020B0604030504040204" pitchFamily="50" charset="-128"/>
            </a:endParaRPr>
          </a:p>
          <a:p>
            <a:pPr algn="ctr"/>
            <a:r>
              <a:rPr lang="ja-JP" altLang="ja-JP" sz="1100" dirty="0" smtClean="0">
                <a:latin typeface="Meiryo UI" panose="020B0604030504040204" pitchFamily="50" charset="-128"/>
                <a:ea typeface="Meiryo UI" panose="020B0604030504040204" pitchFamily="50" charset="-128"/>
              </a:rPr>
              <a:t>本部設置</a:t>
            </a:r>
            <a:endParaRPr lang="ja-JP" altLang="en-US" sz="1100" dirty="0">
              <a:latin typeface="Meiryo UI" panose="020B0604030504040204" pitchFamily="50" charset="-128"/>
              <a:ea typeface="Meiryo UI" panose="020B0604030504040204" pitchFamily="50" charset="-128"/>
            </a:endParaRPr>
          </a:p>
        </p:txBody>
      </p:sp>
      <p:sp>
        <p:nvSpPr>
          <p:cNvPr id="26" name="大かっこ 25"/>
          <p:cNvSpPr/>
          <p:nvPr/>
        </p:nvSpPr>
        <p:spPr>
          <a:xfrm>
            <a:off x="5397805" y="5278446"/>
            <a:ext cx="841436" cy="59840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100" dirty="0">
                <a:latin typeface="Meiryo UI" panose="020B0604030504040204" pitchFamily="50" charset="-128"/>
                <a:ea typeface="Meiryo UI" panose="020B0604030504040204" pitchFamily="50" charset="-128"/>
              </a:rPr>
              <a:t>大阪</a:t>
            </a:r>
            <a:r>
              <a:rPr lang="ja-JP" altLang="ja-JP" sz="1100" dirty="0" smtClean="0">
                <a:latin typeface="Meiryo UI" panose="020B0604030504040204" pitchFamily="50" charset="-128"/>
                <a:ea typeface="Meiryo UI" panose="020B0604030504040204" pitchFamily="50" charset="-128"/>
              </a:rPr>
              <a:t>女性</a:t>
            </a:r>
            <a:endParaRPr lang="en-US" altLang="ja-JP" sz="1100" dirty="0" smtClean="0">
              <a:latin typeface="Meiryo UI" panose="020B0604030504040204" pitchFamily="50" charset="-128"/>
              <a:ea typeface="Meiryo UI" panose="020B0604030504040204" pitchFamily="50" charset="-128"/>
            </a:endParaRPr>
          </a:p>
          <a:p>
            <a:pPr algn="ctr"/>
            <a:r>
              <a:rPr lang="ja-JP" altLang="ja-JP" sz="1100" dirty="0" smtClean="0">
                <a:latin typeface="Meiryo UI" panose="020B0604030504040204" pitchFamily="50" charset="-128"/>
                <a:ea typeface="Meiryo UI" panose="020B0604030504040204" pitchFamily="50" charset="-128"/>
              </a:rPr>
              <a:t>きらめき</a:t>
            </a:r>
            <a:r>
              <a:rPr lang="ja-JP" altLang="ja-JP" sz="1100" dirty="0">
                <a:latin typeface="Meiryo UI" panose="020B0604030504040204" pitchFamily="50" charset="-128"/>
                <a:ea typeface="Meiryo UI" panose="020B0604030504040204" pitchFamily="50" charset="-128"/>
              </a:rPr>
              <a:t>応援</a:t>
            </a:r>
            <a:r>
              <a:rPr lang="ja-JP" altLang="ja-JP" sz="1100" dirty="0" smtClean="0">
                <a:latin typeface="Meiryo UI" panose="020B0604030504040204" pitchFamily="50" charset="-128"/>
                <a:ea typeface="Meiryo UI" panose="020B0604030504040204" pitchFamily="50" charset="-128"/>
              </a:rPr>
              <a:t>会議設置</a:t>
            </a:r>
            <a:endParaRPr lang="ja-JP" altLang="en-US" sz="1100" dirty="0">
              <a:latin typeface="Meiryo UI" panose="020B0604030504040204" pitchFamily="50" charset="-128"/>
              <a:ea typeface="Meiryo UI" panose="020B0604030504040204" pitchFamily="50" charset="-128"/>
            </a:endParaRPr>
          </a:p>
        </p:txBody>
      </p:sp>
      <p:cxnSp>
        <p:nvCxnSpPr>
          <p:cNvPr id="72" name="直線矢印コネクタ 71"/>
          <p:cNvCxnSpPr/>
          <p:nvPr/>
        </p:nvCxnSpPr>
        <p:spPr>
          <a:xfrm>
            <a:off x="3158166" y="5202623"/>
            <a:ext cx="5868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6" name="フローチャート: 結合子 58"/>
          <p:cNvSpPr>
            <a:spLocks noChangeAspect="1"/>
          </p:cNvSpPr>
          <p:nvPr/>
        </p:nvSpPr>
        <p:spPr>
          <a:xfrm>
            <a:off x="3732616" y="513106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フローチャート: 結合子 58"/>
          <p:cNvSpPr>
            <a:spLocks noChangeAspect="1"/>
          </p:cNvSpPr>
          <p:nvPr/>
        </p:nvSpPr>
        <p:spPr>
          <a:xfrm>
            <a:off x="4763426" y="514405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7" name="フローチャート: 結合子 58"/>
          <p:cNvSpPr>
            <a:spLocks noChangeAspect="1"/>
          </p:cNvSpPr>
          <p:nvPr/>
        </p:nvSpPr>
        <p:spPr>
          <a:xfrm>
            <a:off x="7691464" y="51389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059214" y="5202623"/>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8" name="フローチャート: 結合子 58"/>
          <p:cNvSpPr>
            <a:spLocks noChangeAspect="1"/>
          </p:cNvSpPr>
          <p:nvPr/>
        </p:nvSpPr>
        <p:spPr>
          <a:xfrm>
            <a:off x="5765832" y="513939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a:off x="1301258" y="3196489"/>
            <a:ext cx="7740000"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45" name="角丸四角形 44"/>
          <p:cNvSpPr/>
          <p:nvPr/>
        </p:nvSpPr>
        <p:spPr>
          <a:xfrm>
            <a:off x="1317219" y="1949506"/>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国</a:t>
            </a:r>
          </a:p>
        </p:txBody>
      </p:sp>
      <p:cxnSp>
        <p:nvCxnSpPr>
          <p:cNvPr id="47" name="直線矢印コネクタ 46"/>
          <p:cNvCxnSpPr/>
          <p:nvPr/>
        </p:nvCxnSpPr>
        <p:spPr>
          <a:xfrm flipV="1">
            <a:off x="2069382" y="1154371"/>
            <a:ext cx="698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8" name="フローチャート: 結合子 58"/>
          <p:cNvSpPr>
            <a:spLocks noChangeAspect="1"/>
          </p:cNvSpPr>
          <p:nvPr/>
        </p:nvSpPr>
        <p:spPr>
          <a:xfrm>
            <a:off x="2565927" y="109290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ローチャート: 結合子 58"/>
          <p:cNvSpPr>
            <a:spLocks noChangeAspect="1"/>
          </p:cNvSpPr>
          <p:nvPr/>
        </p:nvSpPr>
        <p:spPr>
          <a:xfrm>
            <a:off x="6711789" y="110037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フローチャート: 結合子 58"/>
          <p:cNvSpPr>
            <a:spLocks noChangeAspect="1"/>
          </p:cNvSpPr>
          <p:nvPr/>
        </p:nvSpPr>
        <p:spPr>
          <a:xfrm>
            <a:off x="4764935" y="109822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7" name="フローチャート: 結合子 58"/>
          <p:cNvSpPr>
            <a:spLocks noChangeAspect="1"/>
          </p:cNvSpPr>
          <p:nvPr/>
        </p:nvSpPr>
        <p:spPr>
          <a:xfrm>
            <a:off x="5728702" y="110895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フローチャート: 結合子 58"/>
          <p:cNvSpPr>
            <a:spLocks noChangeAspect="1"/>
          </p:cNvSpPr>
          <p:nvPr/>
        </p:nvSpPr>
        <p:spPr>
          <a:xfrm>
            <a:off x="3706405" y="110895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9" name="大かっこ 48"/>
          <p:cNvSpPr/>
          <p:nvPr/>
        </p:nvSpPr>
        <p:spPr>
          <a:xfrm>
            <a:off x="2058089" y="1229178"/>
            <a:ext cx="1152000" cy="62849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第</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次男女</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共同参画</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基本計画</a:t>
            </a:r>
            <a:endParaRPr lang="en-US" altLang="ja-JP" sz="1050" dirty="0" smtClean="0">
              <a:latin typeface="Meiryo UI" panose="020B0604030504040204" pitchFamily="50" charset="-128"/>
              <a:ea typeface="Meiryo UI" panose="020B0604030504040204" pitchFamily="50" charset="-128"/>
            </a:endParaRPr>
          </a:p>
          <a:p>
            <a:pPr algn="ct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a:t>
            </a:r>
          </a:p>
        </p:txBody>
      </p:sp>
      <p:sp>
        <p:nvSpPr>
          <p:cNvPr id="51" name="大かっこ 50"/>
          <p:cNvSpPr/>
          <p:nvPr/>
        </p:nvSpPr>
        <p:spPr>
          <a:xfrm>
            <a:off x="2085339" y="2533187"/>
            <a:ext cx="1133308" cy="66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女性の活躍促進による経済</a:t>
            </a:r>
            <a:r>
              <a:rPr lang="ja-JP" altLang="en-US" sz="1050" dirty="0" smtClean="0">
                <a:latin typeface="Meiryo UI" panose="020B0604030504040204" pitchFamily="50" charset="-128"/>
                <a:ea typeface="Meiryo UI" panose="020B0604030504040204" pitchFamily="50" charset="-128"/>
              </a:rPr>
              <a:t>活性化」</a:t>
            </a:r>
            <a:endParaRPr lang="en-US" altLang="ja-JP" sz="1050" dirty="0" smtClean="0">
              <a:latin typeface="Meiryo UI" panose="020B0604030504040204" pitchFamily="50" charset="-128"/>
              <a:ea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rPr>
              <a:t>行動計画策定</a:t>
            </a:r>
            <a:endParaRPr lang="en-US" altLang="ja-JP" sz="1050" dirty="0" smtClean="0">
              <a:latin typeface="Meiryo UI" panose="020B0604030504040204" pitchFamily="50" charset="-128"/>
              <a:ea typeface="Meiryo UI" panose="020B0604030504040204" pitchFamily="50" charset="-128"/>
            </a:endParaRPr>
          </a:p>
          <a:p>
            <a:pPr algn="ct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6</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a:t>
            </a:r>
          </a:p>
        </p:txBody>
      </p:sp>
      <p:sp>
        <p:nvSpPr>
          <p:cNvPr id="52" name="大かっこ 51"/>
          <p:cNvSpPr/>
          <p:nvPr/>
        </p:nvSpPr>
        <p:spPr>
          <a:xfrm>
            <a:off x="6345071" y="1248724"/>
            <a:ext cx="841436" cy="123294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latin typeface="Meiryo UI" panose="020B0604030504040204" pitchFamily="50" charset="-128"/>
                <a:ea typeface="Meiryo UI" panose="020B0604030504040204" pitchFamily="50" charset="-128"/>
              </a:rPr>
              <a:t>女性の職業生活における活躍の推進に関する</a:t>
            </a:r>
            <a:r>
              <a:rPr lang="ja-JP" altLang="en-US" sz="1100" dirty="0" smtClean="0">
                <a:latin typeface="Meiryo UI" panose="020B0604030504040204" pitchFamily="50" charset="-128"/>
                <a:ea typeface="Meiryo UI" panose="020B0604030504040204" pitchFamily="50" charset="-128"/>
              </a:rPr>
              <a:t>法律</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通称：女性</a:t>
            </a:r>
            <a:r>
              <a:rPr lang="ja-JP" altLang="en-US" sz="1100" dirty="0" smtClean="0">
                <a:solidFill>
                  <a:schemeClr val="tx1"/>
                </a:solidFill>
                <a:latin typeface="Meiryo UI" panose="020B0604030504040204" pitchFamily="50" charset="-128"/>
                <a:ea typeface="Meiryo UI" panose="020B0604030504040204" pitchFamily="50" charset="-128"/>
              </a:rPr>
              <a:t>活躍推進法</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施行</a:t>
            </a:r>
            <a:endParaRPr lang="en-US" altLang="ja-JP" sz="1100" dirty="0">
              <a:latin typeface="Meiryo UI" panose="020B0604030504040204" pitchFamily="50" charset="-128"/>
              <a:ea typeface="Meiryo UI" panose="020B0604030504040204" pitchFamily="50" charset="-128"/>
            </a:endParaRPr>
          </a:p>
        </p:txBody>
      </p:sp>
      <p:sp>
        <p:nvSpPr>
          <p:cNvPr id="54" name="大かっこ 53"/>
          <p:cNvSpPr/>
          <p:nvPr/>
        </p:nvSpPr>
        <p:spPr>
          <a:xfrm>
            <a:off x="4308273" y="1256557"/>
            <a:ext cx="978129" cy="5245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latin typeface="Meiryo UI" panose="020B0604030504040204" pitchFamily="50" charset="-128"/>
                <a:ea typeface="Meiryo UI" panose="020B0604030504040204" pitchFamily="50" charset="-128"/>
              </a:rPr>
              <a:t>すべて</a:t>
            </a:r>
            <a:r>
              <a:rPr lang="ja-JP" altLang="en-US" sz="1100" dirty="0" smtClean="0">
                <a:latin typeface="Meiryo UI" panose="020B0604030504040204" pitchFamily="50" charset="-128"/>
                <a:ea typeface="Meiryo UI" panose="020B0604030504040204" pitchFamily="50" charset="-128"/>
              </a:rPr>
              <a:t>の女性</a:t>
            </a:r>
            <a:r>
              <a:rPr lang="ja-JP" altLang="en-US" sz="1100" dirty="0">
                <a:latin typeface="Meiryo UI" panose="020B0604030504040204" pitchFamily="50" charset="-128"/>
                <a:ea typeface="Meiryo UI" panose="020B0604030504040204" pitchFamily="50" charset="-128"/>
              </a:rPr>
              <a:t>が</a:t>
            </a:r>
            <a:r>
              <a:rPr lang="ja-JP" altLang="en-US" sz="1100" dirty="0" smtClean="0">
                <a:latin typeface="Meiryo UI" panose="020B0604030504040204" pitchFamily="50" charset="-128"/>
                <a:ea typeface="Meiryo UI" panose="020B0604030504040204" pitchFamily="50" charset="-128"/>
              </a:rPr>
              <a:t>輝く社会づくり</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本部設置</a:t>
            </a:r>
            <a:endParaRPr lang="en-US" altLang="ja-JP" sz="1100" dirty="0">
              <a:latin typeface="Meiryo UI" panose="020B0604030504040204" pitchFamily="50" charset="-128"/>
              <a:ea typeface="Meiryo UI" panose="020B0604030504040204" pitchFamily="50" charset="-128"/>
            </a:endParaRPr>
          </a:p>
        </p:txBody>
      </p:sp>
      <p:sp>
        <p:nvSpPr>
          <p:cNvPr id="56" name="大かっこ 55"/>
          <p:cNvSpPr/>
          <p:nvPr/>
        </p:nvSpPr>
        <p:spPr>
          <a:xfrm>
            <a:off x="5345151" y="1269629"/>
            <a:ext cx="918510" cy="44393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第</a:t>
            </a:r>
            <a:r>
              <a:rPr lang="en-US" altLang="ja-JP" sz="1100" dirty="0" smtClean="0">
                <a:latin typeface="Meiryo UI" panose="020B0604030504040204" pitchFamily="50" charset="-128"/>
                <a:ea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rPr>
              <a:t>次男女</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共同参画</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基本計画</a:t>
            </a:r>
            <a:endParaRPr lang="en-US" altLang="ja-JP" sz="1100" dirty="0" smtClean="0">
              <a:latin typeface="Meiryo UI" panose="020B0604030504040204" pitchFamily="50" charset="-128"/>
              <a:ea typeface="Meiryo UI" panose="020B0604030504040204" pitchFamily="50" charset="-128"/>
            </a:endParaRPr>
          </a:p>
        </p:txBody>
      </p:sp>
      <p:sp>
        <p:nvSpPr>
          <p:cNvPr id="50" name="大かっこ 49"/>
          <p:cNvSpPr/>
          <p:nvPr/>
        </p:nvSpPr>
        <p:spPr>
          <a:xfrm>
            <a:off x="2069009" y="1872610"/>
            <a:ext cx="1136386" cy="64769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smtClean="0">
                <a:latin typeface="Meiryo UI" panose="020B0604030504040204" pitchFamily="50" charset="-128"/>
                <a:ea typeface="Meiryo UI" panose="020B0604030504040204" pitchFamily="50" charset="-128"/>
              </a:rPr>
              <a:t>女性の活躍による経済活性化を推進する関係閣僚会議設置</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a:t>
            </a:r>
          </a:p>
        </p:txBody>
      </p:sp>
      <p:sp>
        <p:nvSpPr>
          <p:cNvPr id="59" name="大かっこ 58"/>
          <p:cNvSpPr/>
          <p:nvPr/>
        </p:nvSpPr>
        <p:spPr>
          <a:xfrm>
            <a:off x="3274529" y="1245183"/>
            <a:ext cx="972000" cy="103216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smtClean="0">
                <a:latin typeface="Meiryo UI" panose="020B0604030504040204" pitchFamily="50" charset="-128"/>
                <a:ea typeface="Meiryo UI" panose="020B0604030504040204" pitchFamily="50" charset="-128"/>
              </a:rPr>
              <a:t>「日本再興</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戦略」</a:t>
            </a:r>
            <a:r>
              <a:rPr lang="en-US" altLang="ja-JP" sz="900" dirty="0" smtClean="0">
                <a:latin typeface="Meiryo UI" panose="020B0604030504040204" pitchFamily="50" charset="-128"/>
                <a:ea typeface="Meiryo UI" panose="020B0604030504040204" pitchFamily="50" charset="-128"/>
              </a:rPr>
              <a:t>(2013~2015)</a:t>
            </a:r>
            <a:r>
              <a:rPr lang="ja-JP" altLang="en-US" sz="1100" dirty="0" smtClean="0">
                <a:latin typeface="Meiryo UI" panose="020B0604030504040204" pitchFamily="50" charset="-128"/>
                <a:ea typeface="Meiryo UI" panose="020B0604030504040204" pitchFamily="50" charset="-128"/>
              </a:rPr>
              <a:t>の中核に「女性の活躍推進」位置づけ</a:t>
            </a:r>
            <a:endParaRPr lang="en-US" altLang="ja-JP" sz="1100" dirty="0" smtClean="0">
              <a:latin typeface="Meiryo UI" panose="020B0604030504040204" pitchFamily="50" charset="-128"/>
              <a:ea typeface="Meiryo UI" panose="020B0604030504040204" pitchFamily="50" charset="-128"/>
            </a:endParaRPr>
          </a:p>
        </p:txBody>
      </p:sp>
      <p:sp>
        <p:nvSpPr>
          <p:cNvPr id="60" name="大かっこ 59"/>
          <p:cNvSpPr/>
          <p:nvPr/>
        </p:nvSpPr>
        <p:spPr>
          <a:xfrm>
            <a:off x="2038893" y="3405739"/>
            <a:ext cx="1152000" cy="59173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rPr>
              <a:t>おおさか男女共同参画プラン策定</a:t>
            </a: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2011-2015</a:t>
            </a:r>
            <a:r>
              <a:rPr lang="ja-JP" altLang="en-US" sz="800" dirty="0" smtClean="0">
                <a:solidFill>
                  <a:schemeClr val="tx1"/>
                </a:solidFill>
                <a:latin typeface="Meiryo UI" panose="020B0604030504040204" pitchFamily="50" charset="-128"/>
                <a:ea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1" name="大かっこ 70"/>
          <p:cNvSpPr/>
          <p:nvPr/>
        </p:nvSpPr>
        <p:spPr>
          <a:xfrm>
            <a:off x="3287781" y="3418621"/>
            <a:ext cx="940616" cy="5684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rPr>
              <a:t>女性の</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就業機会拡大</a:t>
            </a:r>
            <a:r>
              <a:rPr lang="en-US" altLang="ja-JP" sz="1100" dirty="0" smtClean="0">
                <a:solidFill>
                  <a:schemeClr val="tx1"/>
                </a:solidFill>
                <a:latin typeface="Meiryo UI" panose="020B0604030504040204" pitchFamily="50" charset="-128"/>
                <a:ea typeface="Meiryo UI" panose="020B0604030504040204" pitchFamily="50" charset="-128"/>
              </a:rPr>
              <a:t>PT</a:t>
            </a:r>
            <a:r>
              <a:rPr lang="ja-JP" altLang="en-US" sz="1100" dirty="0" smtClean="0">
                <a:solidFill>
                  <a:schemeClr val="tx1"/>
                </a:solidFill>
                <a:latin typeface="Meiryo UI" panose="020B0604030504040204" pitchFamily="50" charset="-128"/>
                <a:ea typeface="Meiryo UI" panose="020B0604030504040204" pitchFamily="50" charset="-128"/>
              </a:rPr>
              <a:t>設置</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73" name="大かっこ 72"/>
          <p:cNvSpPr/>
          <p:nvPr/>
        </p:nvSpPr>
        <p:spPr>
          <a:xfrm>
            <a:off x="5397805" y="3431501"/>
            <a:ext cx="841436" cy="51407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100" dirty="0" smtClean="0">
                <a:solidFill>
                  <a:schemeClr val="tx1"/>
                </a:solidFill>
                <a:latin typeface="Meiryo UI" panose="020B0604030504040204" pitchFamily="50" charset="-128"/>
                <a:ea typeface="Meiryo UI" panose="020B0604030504040204" pitchFamily="50" charset="-128"/>
              </a:rPr>
              <a:t>OSAKA</a:t>
            </a:r>
            <a:r>
              <a:rPr lang="ja-JP" altLang="en-US" sz="1100" dirty="0" smtClean="0">
                <a:solidFill>
                  <a:schemeClr val="tx1"/>
                </a:solidFill>
                <a:latin typeface="Meiryo UI" panose="020B0604030504040204" pitchFamily="50" charset="-128"/>
                <a:ea typeface="Meiryo UI" panose="020B0604030504040204" pitchFamily="50" charset="-128"/>
              </a:rPr>
              <a:t>女性活躍推進会議設置</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74" name="大かっこ 73"/>
          <p:cNvSpPr/>
          <p:nvPr/>
        </p:nvSpPr>
        <p:spPr>
          <a:xfrm>
            <a:off x="5397805" y="4517361"/>
            <a:ext cx="841436" cy="48889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女性</a:t>
            </a:r>
            <a:r>
              <a:rPr lang="ja-JP" altLang="en-US" sz="1100" dirty="0" smtClean="0">
                <a:solidFill>
                  <a:schemeClr val="tx1"/>
                </a:solidFill>
                <a:latin typeface="Meiryo UI" panose="020B0604030504040204" pitchFamily="50" charset="-128"/>
                <a:ea typeface="Meiryo UI" panose="020B0604030504040204" pitchFamily="50" charset="-128"/>
              </a:rPr>
              <a:t>活躍推進庁内連携会議設置</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75" name="大かっこ 74"/>
          <p:cNvSpPr/>
          <p:nvPr/>
        </p:nvSpPr>
        <p:spPr>
          <a:xfrm>
            <a:off x="5397805" y="3987096"/>
            <a:ext cx="832762" cy="48963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rPr>
              <a:t>女性</a:t>
            </a:r>
            <a:r>
              <a:rPr lang="ja-JP" altLang="en-US" sz="1100" dirty="0">
                <a:solidFill>
                  <a:schemeClr val="tx1"/>
                </a:solidFill>
                <a:latin typeface="Meiryo UI" panose="020B0604030504040204" pitchFamily="50" charset="-128"/>
                <a:ea typeface="Meiryo UI" panose="020B0604030504040204" pitchFamily="50" charset="-128"/>
              </a:rPr>
              <a:t>が</a:t>
            </a:r>
            <a:r>
              <a:rPr lang="ja-JP" altLang="en-US" sz="1100" dirty="0" smtClean="0">
                <a:solidFill>
                  <a:schemeClr val="tx1"/>
                </a:solidFill>
                <a:latin typeface="Meiryo UI" panose="020B0604030504040204" pitchFamily="50" charset="-128"/>
                <a:ea typeface="Meiryo UI" panose="020B0604030504040204" pitchFamily="50" charset="-128"/>
              </a:rPr>
              <a:t>輝く</a:t>
            </a:r>
            <a:r>
              <a:rPr lang="en-US" altLang="ja-JP" sz="1100" dirty="0" smtClean="0">
                <a:solidFill>
                  <a:schemeClr val="tx1"/>
                </a:solidFill>
                <a:latin typeface="Meiryo UI" panose="020B0604030504040204" pitchFamily="50" charset="-128"/>
                <a:ea typeface="Meiryo UI" panose="020B0604030504040204" pitchFamily="50" charset="-128"/>
              </a:rPr>
              <a:t>OSAKA</a:t>
            </a:r>
            <a:r>
              <a:rPr lang="ja-JP" altLang="en-US" sz="1100" dirty="0" smtClean="0">
                <a:solidFill>
                  <a:schemeClr val="tx1"/>
                </a:solidFill>
                <a:latin typeface="Meiryo UI" panose="020B0604030504040204" pitchFamily="50" charset="-128"/>
                <a:ea typeface="Meiryo UI" panose="020B0604030504040204" pitchFamily="50" charset="-128"/>
              </a:rPr>
              <a:t>行動宣言発表</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76" name="大かっこ 75"/>
          <p:cNvSpPr/>
          <p:nvPr/>
        </p:nvSpPr>
        <p:spPr>
          <a:xfrm>
            <a:off x="6365160" y="3431501"/>
            <a:ext cx="841436" cy="59173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rPr>
              <a:t>おおさか男女共同参画</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プラン策定</a:t>
            </a: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2016-2020</a:t>
            </a:r>
            <a:r>
              <a:rPr lang="ja-JP" altLang="en-US" sz="800" dirty="0" smtClean="0">
                <a:solidFill>
                  <a:schemeClr val="tx1"/>
                </a:solidFill>
                <a:latin typeface="Meiryo UI" panose="020B0604030504040204" pitchFamily="50" charset="-128"/>
                <a:ea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7" name="大かっこ 76"/>
          <p:cNvSpPr/>
          <p:nvPr/>
        </p:nvSpPr>
        <p:spPr>
          <a:xfrm>
            <a:off x="6365160" y="4075631"/>
            <a:ext cx="841436" cy="6043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女性</a:t>
            </a:r>
            <a:r>
              <a:rPr lang="ja-JP" altLang="en-US" sz="1100" dirty="0" smtClean="0">
                <a:solidFill>
                  <a:schemeClr val="tx1"/>
                </a:solidFill>
                <a:latin typeface="Meiryo UI" panose="020B0604030504040204" pitchFamily="50" charset="-128"/>
                <a:ea typeface="Meiryo UI" panose="020B0604030504040204" pitchFamily="50" charset="-128"/>
              </a:rPr>
              <a:t>活躍推進月間を設定</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cxnSp>
        <p:nvCxnSpPr>
          <p:cNvPr id="80" name="直線矢印コネクタ 79"/>
          <p:cNvCxnSpPr/>
          <p:nvPr/>
        </p:nvCxnSpPr>
        <p:spPr>
          <a:xfrm>
            <a:off x="2057389" y="3336930"/>
            <a:ext cx="698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1" name="フローチャート: 結合子 58"/>
          <p:cNvSpPr>
            <a:spLocks noChangeAspect="1"/>
          </p:cNvSpPr>
          <p:nvPr/>
        </p:nvSpPr>
        <p:spPr>
          <a:xfrm>
            <a:off x="3713748" y="3267194"/>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2" name="フローチャート: 結合子 58"/>
          <p:cNvSpPr>
            <a:spLocks noChangeAspect="1"/>
          </p:cNvSpPr>
          <p:nvPr/>
        </p:nvSpPr>
        <p:spPr>
          <a:xfrm>
            <a:off x="6683997" y="3273258"/>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3" name="フローチャート: 結合子 58"/>
          <p:cNvSpPr>
            <a:spLocks noChangeAspect="1"/>
          </p:cNvSpPr>
          <p:nvPr/>
        </p:nvSpPr>
        <p:spPr>
          <a:xfrm>
            <a:off x="5732400" y="3274814"/>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4" name="フローチャート: 結合子 58"/>
          <p:cNvSpPr>
            <a:spLocks noChangeAspect="1"/>
          </p:cNvSpPr>
          <p:nvPr/>
        </p:nvSpPr>
        <p:spPr>
          <a:xfrm>
            <a:off x="2543925" y="3274814"/>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81631" y="128787"/>
            <a:ext cx="1210588"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参考資料</a:t>
            </a:r>
            <a:endParaRPr kumimoji="1" lang="ja-JP" altLang="en-US" sz="2000" dirty="0">
              <a:latin typeface="Meiryo UI" panose="020B0604030504040204" pitchFamily="50" charset="-128"/>
              <a:ea typeface="Meiryo UI" panose="020B0604030504040204" pitchFamily="50" charset="-128"/>
            </a:endParaRPr>
          </a:p>
        </p:txBody>
      </p:sp>
      <p:sp>
        <p:nvSpPr>
          <p:cNvPr id="62" name="正方形/長方形 61"/>
          <p:cNvSpPr/>
          <p:nvPr/>
        </p:nvSpPr>
        <p:spPr>
          <a:xfrm>
            <a:off x="1246446" y="173990"/>
            <a:ext cx="8030078" cy="338554"/>
          </a:xfrm>
          <a:prstGeom prst="rect">
            <a:avLst/>
          </a:prstGeom>
        </p:spPr>
        <p:txBody>
          <a:bodyPr wrap="square">
            <a:spAutoFit/>
          </a:bodyPr>
          <a:lstStyle/>
          <a:p>
            <a:pPr fontAlgn="ctr"/>
            <a:r>
              <a:rPr lang="ja-JP" altLang="en-US" sz="1600" b="1" dirty="0" smtClean="0">
                <a:latin typeface="Meiryo UI" panose="020B0604030504040204" pitchFamily="50" charset="-128"/>
                <a:ea typeface="Meiryo UI" panose="020B0604030504040204" pitchFamily="50" charset="-128"/>
              </a:rPr>
              <a:t>＜女性</a:t>
            </a:r>
            <a:r>
              <a:rPr lang="ja-JP" altLang="en-US" sz="1600" b="1" dirty="0">
                <a:latin typeface="Meiryo UI" panose="020B0604030504040204" pitchFamily="50" charset="-128"/>
                <a:ea typeface="Meiryo UI" panose="020B0604030504040204" pitchFamily="50" charset="-128"/>
              </a:rPr>
              <a:t>の活躍促進に向けた具体的な取組みを進めていくにあたっての体制及び</a:t>
            </a:r>
            <a:r>
              <a:rPr lang="ja-JP" altLang="en-US" sz="1600" b="1" dirty="0" smtClean="0">
                <a:latin typeface="Meiryo UI" panose="020B0604030504040204" pitchFamily="50" charset="-128"/>
                <a:ea typeface="Meiryo UI" panose="020B0604030504040204" pitchFamily="50" charset="-128"/>
              </a:rPr>
              <a:t>計画の経過＞</a:t>
            </a:r>
            <a:endParaRPr lang="en-US" altLang="ja-JP" sz="16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74</a:t>
            </a:fld>
            <a:endParaRPr lang="ja-JP" altLang="en-US"/>
          </a:p>
        </p:txBody>
      </p:sp>
    </p:spTree>
    <p:extLst>
      <p:ext uri="{BB962C8B-B14F-4D97-AF65-F5344CB8AC3E}">
        <p14:creationId xmlns:p14="http://schemas.microsoft.com/office/powerpoint/2010/main" val="35174541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246184" y="3946002"/>
            <a:ext cx="8786385" cy="2880000"/>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大阪女性きらめき応援</a:t>
            </a:r>
            <a:r>
              <a:rPr lang="zh-TW"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会議（庁外会議</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＜設置趣旨＞</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女性</a:t>
            </a:r>
            <a:r>
              <a:rPr lang="ja-JP" altLang="en-US" sz="1100" dirty="0">
                <a:solidFill>
                  <a:schemeClr val="tx1"/>
                </a:solidFill>
                <a:latin typeface="Meiryo UI" panose="020B0604030504040204" pitchFamily="50" charset="-128"/>
                <a:ea typeface="Meiryo UI" panose="020B0604030504040204" pitchFamily="50" charset="-128"/>
              </a:rPr>
              <a:t>が職場、地域等、様々な分野においてその能力を十分に発揮し、いきいきと活躍できるよう、大阪市と関係行政機関、経済団体、地域団体</a:t>
            </a:r>
            <a:r>
              <a:rPr lang="ja-JP" altLang="en-US" sz="1100" dirty="0" smtClean="0">
                <a:solidFill>
                  <a:schemeClr val="tx1"/>
                </a:solidFill>
                <a:latin typeface="Meiryo UI" panose="020B0604030504040204" pitchFamily="50" charset="-128"/>
                <a:ea typeface="Meiryo UI" panose="020B0604030504040204" pitchFamily="50" charset="-128"/>
              </a:rPr>
              <a:t>等関係</a:t>
            </a:r>
            <a:r>
              <a:rPr lang="ja-JP" altLang="en-US" sz="1100" dirty="0">
                <a:solidFill>
                  <a:schemeClr val="tx1"/>
                </a:solidFill>
                <a:latin typeface="Meiryo UI" panose="020B0604030504040204" pitchFamily="50" charset="-128"/>
                <a:ea typeface="Meiryo UI" panose="020B0604030504040204" pitchFamily="50" charset="-128"/>
              </a:rPr>
              <a:t>団体における相互の連携・協働を進め、女性活躍の環境づくりの取組を全体として加速していくため</a:t>
            </a:r>
            <a:r>
              <a:rPr lang="ja-JP" altLang="en-US" sz="1100" dirty="0" smtClean="0">
                <a:solidFill>
                  <a:schemeClr val="tx1"/>
                </a:solidFill>
                <a:latin typeface="Meiryo UI" panose="020B0604030504040204" pitchFamily="50" charset="-128"/>
                <a:ea typeface="Meiryo UI" panose="020B0604030504040204" pitchFamily="50" charset="-128"/>
              </a:rPr>
              <a:t>設置</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＜活動内容＞</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rPr>
              <a:t>　</a:t>
            </a:r>
            <a:r>
              <a:rPr lang="ja-JP" altLang="en-US" sz="1100" dirty="0" smtClean="0">
                <a:solidFill>
                  <a:schemeClr val="tx1"/>
                </a:solidFill>
                <a:latin typeface="Meiryo UI" panose="020B0604030504040204" pitchFamily="50" charset="-128"/>
                <a:ea typeface="Meiryo UI" panose="020B0604030504040204" pitchFamily="50" charset="-128"/>
              </a:rPr>
              <a:t>①　女性</a:t>
            </a:r>
            <a:r>
              <a:rPr lang="ja-JP" altLang="en-US" sz="1100" dirty="0">
                <a:solidFill>
                  <a:schemeClr val="tx1"/>
                </a:solidFill>
                <a:latin typeface="Meiryo UI" panose="020B0604030504040204" pitchFamily="50" charset="-128"/>
                <a:ea typeface="Meiryo UI" panose="020B0604030504040204" pitchFamily="50" charset="-128"/>
              </a:rPr>
              <a:t>が働き続けられる職場づくり、地域での女性の活躍</a:t>
            </a:r>
            <a:r>
              <a:rPr lang="ja-JP" altLang="en-US" sz="1100" dirty="0" smtClean="0">
                <a:solidFill>
                  <a:schemeClr val="tx1"/>
                </a:solidFill>
                <a:latin typeface="Meiryo UI" panose="020B0604030504040204" pitchFamily="50" charset="-128"/>
                <a:ea typeface="Meiryo UI" panose="020B0604030504040204" pitchFamily="50" charset="-128"/>
              </a:rPr>
              <a:t>促進等</a:t>
            </a:r>
            <a:r>
              <a:rPr lang="ja-JP" altLang="en-US" sz="1100" dirty="0">
                <a:solidFill>
                  <a:schemeClr val="tx1"/>
                </a:solidFill>
                <a:latin typeface="Meiryo UI" panose="020B0604030504040204" pitchFamily="50" charset="-128"/>
                <a:ea typeface="Meiryo UI" panose="020B0604030504040204" pitchFamily="50" charset="-128"/>
              </a:rPr>
              <a:t>女性活躍の環境づくりの</a:t>
            </a:r>
            <a:r>
              <a:rPr lang="ja-JP" altLang="en-US" sz="1100" dirty="0" smtClean="0">
                <a:solidFill>
                  <a:schemeClr val="tx1"/>
                </a:solidFill>
                <a:latin typeface="Meiryo UI" panose="020B0604030504040204" pitchFamily="50" charset="-128"/>
                <a:ea typeface="Meiryo UI" panose="020B0604030504040204" pitchFamily="50" charset="-128"/>
              </a:rPr>
              <a:t>取組の情報</a:t>
            </a:r>
            <a:r>
              <a:rPr lang="ja-JP" altLang="en-US" sz="1100" dirty="0">
                <a:solidFill>
                  <a:schemeClr val="tx1"/>
                </a:solidFill>
                <a:latin typeface="Meiryo UI" panose="020B0604030504040204" pitchFamily="50" charset="-128"/>
                <a:ea typeface="Meiryo UI" panose="020B0604030504040204" pitchFamily="50" charset="-128"/>
              </a:rPr>
              <a:t>共有</a:t>
            </a:r>
          </a:p>
          <a:p>
            <a:r>
              <a:rPr lang="ja-JP" altLang="en-US" sz="1100" dirty="0" smtClean="0">
                <a:solidFill>
                  <a:schemeClr val="tx1"/>
                </a:solidFill>
                <a:latin typeface="Meiryo UI" panose="020B0604030504040204" pitchFamily="50" charset="-128"/>
                <a:ea typeface="Meiryo UI" panose="020B0604030504040204" pitchFamily="50" charset="-128"/>
              </a:rPr>
              <a:t>　②　関係</a:t>
            </a:r>
            <a:r>
              <a:rPr lang="ja-JP" altLang="en-US" sz="1100" dirty="0">
                <a:solidFill>
                  <a:schemeClr val="tx1"/>
                </a:solidFill>
                <a:latin typeface="Meiryo UI" panose="020B0604030504040204" pitchFamily="50" charset="-128"/>
                <a:ea typeface="Meiryo UI" panose="020B0604030504040204" pitchFamily="50" charset="-128"/>
              </a:rPr>
              <a:t>団体及び大阪市の取組をより効果的に実施していくため相互の連携・協働方策の検討、</a:t>
            </a:r>
            <a:r>
              <a:rPr lang="ja-JP" altLang="en-US" sz="1100" dirty="0" smtClean="0">
                <a:solidFill>
                  <a:schemeClr val="tx1"/>
                </a:solidFill>
                <a:latin typeface="Meiryo UI" panose="020B0604030504040204" pitchFamily="50" charset="-128"/>
                <a:ea typeface="Meiryo UI" panose="020B0604030504040204" pitchFamily="50" charset="-128"/>
              </a:rPr>
              <a:t>協議　</a:t>
            </a:r>
            <a:endParaRPr lang="ja-JP" altLang="en-US" sz="1100" dirty="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③　女性</a:t>
            </a:r>
            <a:r>
              <a:rPr lang="ja-JP" altLang="en-US" sz="1100" dirty="0">
                <a:solidFill>
                  <a:schemeClr val="tx1"/>
                </a:solidFill>
                <a:latin typeface="Meiryo UI" panose="020B0604030504040204" pitchFamily="50" charset="-128"/>
                <a:ea typeface="Meiryo UI" panose="020B0604030504040204" pitchFamily="50" charset="-128"/>
              </a:rPr>
              <a:t>活躍の環境づくりを加速していくため取り組むべき課題及び対応策の検討、協議</a:t>
            </a:r>
          </a:p>
          <a:p>
            <a:r>
              <a:rPr lang="ja-JP" altLang="en-US" sz="1100" dirty="0" smtClean="0">
                <a:solidFill>
                  <a:schemeClr val="tx1"/>
                </a:solidFill>
                <a:latin typeface="Meiryo UI" panose="020B0604030504040204" pitchFamily="50" charset="-128"/>
                <a:ea typeface="Meiryo UI" panose="020B0604030504040204" pitchFamily="50" charset="-128"/>
              </a:rPr>
              <a:t>　④　その他</a:t>
            </a:r>
            <a:r>
              <a:rPr lang="ja-JP" altLang="en-US" sz="1100" dirty="0">
                <a:solidFill>
                  <a:schemeClr val="tx1"/>
                </a:solidFill>
                <a:latin typeface="Meiryo UI" panose="020B0604030504040204" pitchFamily="50" charset="-128"/>
                <a:ea typeface="Meiryo UI" panose="020B0604030504040204" pitchFamily="50" charset="-128"/>
              </a:rPr>
              <a:t>、女性の活躍促進のために必要な</a:t>
            </a:r>
            <a:r>
              <a:rPr lang="ja-JP" altLang="en-US" sz="1100" dirty="0" smtClean="0">
                <a:solidFill>
                  <a:schemeClr val="tx1"/>
                </a:solidFill>
                <a:latin typeface="Meiryo UI" panose="020B0604030504040204" pitchFamily="50" charset="-128"/>
                <a:ea typeface="Meiryo UI" panose="020B0604030504040204" pitchFamily="50" charset="-128"/>
              </a:rPr>
              <a:t>協議</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286115" y="839706"/>
            <a:ext cx="7922579" cy="1998294"/>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zh-TW"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女性活躍推進会議（庁外会議）</a:t>
            </a:r>
            <a:r>
              <a:rPr lang="ja-JP" altLang="en-US" sz="1100" b="1" dirty="0" smtClean="0">
                <a:solidFill>
                  <a:srgbClr val="000000"/>
                </a:solidFill>
                <a:latin typeface="Meiryo UI" panose="020B0604030504040204" pitchFamily="50" charset="-128"/>
                <a:ea typeface="Meiryo UI" panose="020B0604030504040204" pitchFamily="50" charset="-128"/>
              </a:rPr>
              <a:t>　</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女性が自らの意思によって持てる能力を十分に発揮し、様々な分野で活躍できる社会の実現に向けて、オール大阪で</a:t>
            </a:r>
            <a:r>
              <a:rPr lang="ja-JP" altLang="ja-JP" sz="11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女性の活躍</a:t>
            </a:r>
            <a:endParaRPr lang="en-US" altLang="ja-JP" sz="11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推進の機運を盛り上げる</a:t>
            </a:r>
            <a:r>
              <a:rPr lang="ja-JP"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＜活動内容＞</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女性が活躍できる社会の実現に向けた</a:t>
            </a:r>
            <a:r>
              <a:rPr lang="ja-JP" altLang="ja-JP" sz="11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連携方策の検討</a:t>
            </a:r>
            <a:r>
              <a:rPr lang="ja-JP"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ja-JP" sz="11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女性の活躍推進</a:t>
            </a:r>
            <a:r>
              <a:rPr lang="ja-JP"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に関する事項</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86115" y="3075608"/>
            <a:ext cx="7922579" cy="57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女性活躍推進庁内連絡会議（庁内会議）</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＜目的＞①</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女性活躍推進会議（庁外会議）における議題の整理・提案</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②部局連携方策、部局横断型事業の検討</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（検討内容を庁外会議に対しても提示）</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1631" y="128787"/>
            <a:ext cx="1210588"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参考資料</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832948" y="2784542"/>
            <a:ext cx="2808312" cy="388341"/>
            <a:chOff x="4764613" y="1857365"/>
            <a:chExt cx="2808312" cy="388341"/>
          </a:xfrm>
        </p:grpSpPr>
        <p:sp>
          <p:nvSpPr>
            <p:cNvPr id="27" name="上矢印 26"/>
            <p:cNvSpPr/>
            <p:nvPr/>
          </p:nvSpPr>
          <p:spPr>
            <a:xfrm rot="10800000">
              <a:off x="4764613" y="1857365"/>
              <a:ext cx="2808312" cy="38834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672378" y="1858426"/>
              <a:ext cx="1269239"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②フィードバック</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1" name="フローチャート : 抜出し 40"/>
          <p:cNvSpPr/>
          <p:nvPr/>
        </p:nvSpPr>
        <p:spPr>
          <a:xfrm rot="5400000">
            <a:off x="7886940" y="1692688"/>
            <a:ext cx="989093" cy="228878"/>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495927" y="1224985"/>
            <a:ext cx="576572" cy="13296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構成団体は議論を踏まえ、取組を推進</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上下矢印 45"/>
          <p:cNvSpPr/>
          <p:nvPr/>
        </p:nvSpPr>
        <p:spPr>
          <a:xfrm>
            <a:off x="7515819" y="2355237"/>
            <a:ext cx="586441" cy="923922"/>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連携</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上矢印 28"/>
          <p:cNvSpPr/>
          <p:nvPr/>
        </p:nvSpPr>
        <p:spPr>
          <a:xfrm>
            <a:off x="1460554" y="2745130"/>
            <a:ext cx="3168352" cy="35908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①議題の提案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292210" y="3662973"/>
            <a:ext cx="1565676" cy="307777"/>
            <a:chOff x="292210" y="3524377"/>
            <a:chExt cx="1565676" cy="307777"/>
          </a:xfrm>
        </p:grpSpPr>
        <p:sp>
          <p:nvSpPr>
            <p:cNvPr id="50" name="角丸四角形 49"/>
            <p:cNvSpPr/>
            <p:nvPr/>
          </p:nvSpPr>
          <p:spPr>
            <a:xfrm>
              <a:off x="292210" y="3553936"/>
              <a:ext cx="1228137" cy="2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76268" y="3524377"/>
              <a:ext cx="1481618" cy="307777"/>
            </a:xfrm>
            <a:prstGeom prst="rect">
              <a:avLst/>
            </a:prstGeom>
          </p:spPr>
          <p:txBody>
            <a:bodyPr wrap="square">
              <a:spAutoFit/>
            </a:bodyPr>
            <a:lstStyle/>
            <a:p>
              <a:pPr marR="2360"/>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rPr>
                <a:t>大阪市</a:t>
              </a:r>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000000"/>
                  </a:solidFill>
                  <a:latin typeface="Meiryo UI" panose="020B0604030504040204" pitchFamily="50" charset="-128"/>
                  <a:ea typeface="Meiryo UI" panose="020B0604030504040204" pitchFamily="50" charset="-128"/>
                </a:rPr>
                <a:t>】</a:t>
              </a:r>
            </a:p>
          </p:txBody>
        </p:sp>
      </p:grpSp>
      <p:sp>
        <p:nvSpPr>
          <p:cNvPr id="15" name="正方形/長方形 14"/>
          <p:cNvSpPr/>
          <p:nvPr/>
        </p:nvSpPr>
        <p:spPr>
          <a:xfrm>
            <a:off x="1392219" y="160738"/>
            <a:ext cx="6874830" cy="338554"/>
          </a:xfrm>
          <a:prstGeom prst="rect">
            <a:avLst/>
          </a:prstGeom>
        </p:spPr>
        <p:txBody>
          <a:bodyPr wrap="square">
            <a:spAutoFit/>
          </a:bodyPr>
          <a:lstStyle/>
          <a:p>
            <a:pPr marR="2360"/>
            <a:r>
              <a:rPr lang="ja-JP" altLang="en-US" sz="1600" b="1" dirty="0" smtClean="0">
                <a:solidFill>
                  <a:srgbClr val="000000"/>
                </a:solidFill>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女性</a:t>
            </a:r>
            <a:r>
              <a:rPr lang="ja-JP" altLang="en-US" sz="1600" b="1" dirty="0">
                <a:latin typeface="Meiryo UI" panose="020B0604030504040204" pitchFamily="50" charset="-128"/>
                <a:ea typeface="Meiryo UI" panose="020B0604030504040204" pitchFamily="50" charset="-128"/>
              </a:rPr>
              <a:t>の活躍促進に向けた具体的な取組みを進めていくにあたっての</a:t>
            </a:r>
            <a:r>
              <a:rPr lang="ja-JP" altLang="en-US" sz="1600" b="1" dirty="0" smtClean="0">
                <a:latin typeface="Meiryo UI" panose="020B0604030504040204" pitchFamily="50" charset="-128"/>
                <a:ea typeface="Meiryo UI" panose="020B0604030504040204" pitchFamily="50" charset="-128"/>
              </a:rPr>
              <a:t>体制</a:t>
            </a:r>
            <a:r>
              <a:rPr lang="ja-JP" altLang="en-US" sz="1600" b="1" dirty="0" smtClean="0">
                <a:solidFill>
                  <a:srgbClr val="000000"/>
                </a:solidFill>
                <a:latin typeface="Meiryo UI" panose="020B0604030504040204" pitchFamily="50" charset="-128"/>
                <a:ea typeface="Meiryo UI" panose="020B0604030504040204" pitchFamily="50" charset="-128"/>
              </a:rPr>
              <a:t>＞　</a:t>
            </a:r>
            <a:endParaRPr lang="en-US" altLang="ja-JP" sz="1600" b="1" dirty="0" smtClean="0">
              <a:solidFill>
                <a:srgbClr val="000000"/>
              </a:solidFill>
              <a:latin typeface="Meiryo UI" panose="020B0604030504040204" pitchFamily="50" charset="-128"/>
              <a:ea typeface="Meiryo UI" panose="020B0604030504040204" pitchFamily="50" charset="-128"/>
            </a:endParaRPr>
          </a:p>
        </p:txBody>
      </p:sp>
      <p:sp>
        <p:nvSpPr>
          <p:cNvPr id="17" name="角丸四角形 16"/>
          <p:cNvSpPr/>
          <p:nvPr/>
        </p:nvSpPr>
        <p:spPr>
          <a:xfrm>
            <a:off x="376268" y="5515243"/>
            <a:ext cx="5869986" cy="1260000"/>
          </a:xfrm>
          <a:prstGeom prst="roundRect">
            <a:avLst>
              <a:gd name="adj" fmla="val 184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85761" y="5604322"/>
            <a:ext cx="1031051" cy="384721"/>
          </a:xfrm>
          <a:prstGeom prst="rect">
            <a:avLst/>
          </a:prstGeom>
          <a:noFill/>
        </p:spPr>
        <p:txBody>
          <a:bodyPr wrap="none" rtlCol="0">
            <a:spAutoFit/>
          </a:bodyPr>
          <a:lstStyle/>
          <a:p>
            <a:pPr algn="ctr"/>
            <a:r>
              <a:rPr kumimoji="1" lang="ja-JP" altLang="en-US" sz="1100" b="1" dirty="0" smtClean="0">
                <a:latin typeface="Meiryo UI" panose="020B0604030504040204" pitchFamily="50" charset="-128"/>
                <a:ea typeface="Meiryo UI" panose="020B0604030504040204" pitchFamily="50" charset="-128"/>
              </a:rPr>
              <a:t>関係行政機関</a:t>
            </a:r>
            <a:endParaRPr kumimoji="1" lang="en-US" altLang="ja-JP" sz="1100" b="1" dirty="0" smtClean="0">
              <a:latin typeface="Meiryo UI" panose="020B0604030504040204" pitchFamily="50" charset="-128"/>
              <a:ea typeface="Meiryo UI" panose="020B0604030504040204" pitchFamily="50" charset="-128"/>
            </a:endParaRPr>
          </a:p>
          <a:p>
            <a:pPr algn="ct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大阪労働局</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58560" y="6137347"/>
            <a:ext cx="1279517" cy="569387"/>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経済団体・企業等</a:t>
            </a:r>
            <a:endParaRPr kumimoji="1" lang="en-US" altLang="ja-JP" sz="1100" b="1" dirty="0" smtClean="0">
              <a:latin typeface="Meiryo UI" panose="020B0604030504040204" pitchFamily="50" charset="-128"/>
              <a:ea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関西経済連合会　　　</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 大阪商工会議所　など</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765603" y="5515243"/>
            <a:ext cx="889987" cy="384721"/>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大学関係</a:t>
            </a:r>
            <a:endParaRPr lang="en-US" altLang="ja-JP" sz="1100" b="1" dirty="0" smtClean="0">
              <a:latin typeface="Meiryo UI" panose="020B0604030504040204" pitchFamily="50" charset="-128"/>
              <a:ea typeface="Meiryo UI" panose="020B0604030504040204" pitchFamily="50" charset="-128"/>
            </a:endParaRPr>
          </a:p>
          <a:p>
            <a:pPr algn="ct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大阪市立大学</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485275" y="5589779"/>
            <a:ext cx="1521570" cy="384721"/>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地域団体・</a:t>
            </a:r>
            <a:r>
              <a:rPr lang="en-US" altLang="ja-JP" sz="1100" b="1" dirty="0" smtClean="0">
                <a:latin typeface="Meiryo UI" panose="020B0604030504040204" pitchFamily="50" charset="-128"/>
                <a:ea typeface="Meiryo UI" panose="020B0604030504040204" pitchFamily="50" charset="-128"/>
              </a:rPr>
              <a:t>NPO</a:t>
            </a:r>
            <a:r>
              <a:rPr lang="ja-JP" altLang="en-US" sz="1100" b="1" dirty="0" smtClean="0">
                <a:latin typeface="Meiryo UI" panose="020B0604030504040204" pitchFamily="50" charset="-128"/>
                <a:ea typeface="Meiryo UI" panose="020B0604030504040204" pitchFamily="50" charset="-128"/>
              </a:rPr>
              <a:t>等</a:t>
            </a:r>
            <a:endParaRPr lang="en-US" altLang="ja-JP" sz="1100" b="1" dirty="0" smtClean="0">
              <a:latin typeface="Meiryo UI" panose="020B0604030504040204" pitchFamily="50" charset="-128"/>
              <a:ea typeface="Meiryo UI" panose="020B0604030504040204" pitchFamily="50" charset="-128"/>
            </a:endParaRPr>
          </a:p>
          <a:p>
            <a:pPr algn="ct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市地域女性団体協議会　など</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919878" y="6129057"/>
            <a:ext cx="2546441" cy="384721"/>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rPr>
              <a:t>男女共同参画支援団体</a:t>
            </a:r>
            <a:endParaRPr lang="en-US" altLang="ja-JP" sz="1100" b="1" dirty="0" smtClean="0">
              <a:latin typeface="Meiryo UI" panose="020B0604030504040204" pitchFamily="50" charset="-128"/>
              <a:ea typeface="Meiryo UI" panose="020B0604030504040204" pitchFamily="50" charset="-128"/>
            </a:endParaRPr>
          </a:p>
          <a:p>
            <a:pPr algn="ct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一財</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大阪市男女共同参画のまち創生協会</a:t>
            </a:r>
            <a:endParaRPr kumimoji="1" lang="ja-JP" altLang="en-US" sz="8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388505" y="6147178"/>
            <a:ext cx="1611339" cy="507831"/>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大阪市</a:t>
            </a:r>
            <a:endParaRPr lang="en-US" altLang="ja-JP" sz="1100" b="1"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特別顧問・参与、市民局、</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こども青少年局、経済戦略局　など</a:t>
            </a:r>
            <a:endParaRPr lang="en-US" altLang="ja-JP" sz="800" dirty="0" smtClean="0">
              <a:latin typeface="Meiryo UI" panose="020B0604030504040204" pitchFamily="50" charset="-128"/>
              <a:ea typeface="Meiryo UI" panose="020B0604030504040204" pitchFamily="50" charset="-128"/>
            </a:endParaRPr>
          </a:p>
        </p:txBody>
      </p:sp>
      <p:cxnSp>
        <p:nvCxnSpPr>
          <p:cNvPr id="32" name="直線コネクタ 31"/>
          <p:cNvCxnSpPr/>
          <p:nvPr/>
        </p:nvCxnSpPr>
        <p:spPr>
          <a:xfrm>
            <a:off x="1513299" y="5769605"/>
            <a:ext cx="3395847" cy="457085"/>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a:endCxn id="26" idx="1"/>
          </p:cNvCxnSpPr>
          <p:nvPr/>
        </p:nvCxnSpPr>
        <p:spPr>
          <a:xfrm flipV="1">
            <a:off x="1714797" y="5782140"/>
            <a:ext cx="2770478" cy="461337"/>
          </a:xfrm>
          <a:prstGeom prst="line">
            <a:avLst/>
          </a:prstGeom>
        </p:spPr>
        <p:style>
          <a:lnRef idx="1">
            <a:schemeClr val="dk1"/>
          </a:lnRef>
          <a:fillRef idx="0">
            <a:schemeClr val="dk1"/>
          </a:fillRef>
          <a:effectRef idx="0">
            <a:schemeClr val="dk1"/>
          </a:effectRef>
          <a:fontRef idx="minor">
            <a:schemeClr val="tx1"/>
          </a:fontRef>
        </p:style>
      </p:cxnSp>
      <p:sp>
        <p:nvSpPr>
          <p:cNvPr id="34" name="大かっこ 33"/>
          <p:cNvSpPr/>
          <p:nvPr/>
        </p:nvSpPr>
        <p:spPr>
          <a:xfrm>
            <a:off x="558024" y="6345716"/>
            <a:ext cx="1116000"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35" name="大かっこ 34"/>
          <p:cNvSpPr/>
          <p:nvPr/>
        </p:nvSpPr>
        <p:spPr>
          <a:xfrm>
            <a:off x="2197598" y="6321417"/>
            <a:ext cx="1991000" cy="15540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36" name="大かっこ 35"/>
          <p:cNvSpPr/>
          <p:nvPr/>
        </p:nvSpPr>
        <p:spPr>
          <a:xfrm>
            <a:off x="4400060" y="6364312"/>
            <a:ext cx="1692000"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cxnSp>
        <p:nvCxnSpPr>
          <p:cNvPr id="43" name="直線コネクタ 42"/>
          <p:cNvCxnSpPr/>
          <p:nvPr/>
        </p:nvCxnSpPr>
        <p:spPr>
          <a:xfrm>
            <a:off x="3197691" y="5851622"/>
            <a:ext cx="0" cy="28800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6466069" y="5421853"/>
            <a:ext cx="2526919" cy="1375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767733" y="6559226"/>
            <a:ext cx="2553995" cy="246221"/>
          </a:xfrm>
          <a:prstGeom prst="rect">
            <a:avLst/>
          </a:prstGeom>
          <a:noFill/>
          <a:ln>
            <a:noFill/>
          </a:ln>
        </p:spPr>
        <p:txBody>
          <a:bodyPr wrap="square" rtlCol="0">
            <a:spAutoFit/>
          </a:bodyPr>
          <a:lstStyle/>
          <a:p>
            <a:pPr algn="ctr"/>
            <a:r>
              <a:rPr lang="en-US" altLang="ja-JP" sz="1000" u="sng" dirty="0" smtClean="0">
                <a:latin typeface="Meiryo UI" panose="020B0604030504040204" pitchFamily="50" charset="-128"/>
                <a:ea typeface="Meiryo UI" panose="020B0604030504040204" pitchFamily="50" charset="-128"/>
              </a:rPr>
              <a:t>※ </a:t>
            </a:r>
            <a:r>
              <a:rPr lang="ja-JP" altLang="en-US" sz="1000" u="sng" dirty="0" smtClean="0">
                <a:latin typeface="Meiryo UI" panose="020B0604030504040204" pitchFamily="50" charset="-128"/>
                <a:ea typeface="Meiryo UI" panose="020B0604030504040204" pitchFamily="50" charset="-128"/>
              </a:rPr>
              <a:t>構成団体は議論を</a:t>
            </a:r>
            <a:r>
              <a:rPr lang="ja-JP" altLang="en-US" sz="1000" u="sng" dirty="0">
                <a:latin typeface="Meiryo UI" panose="020B0604030504040204" pitchFamily="50" charset="-128"/>
                <a:ea typeface="Meiryo UI" panose="020B0604030504040204" pitchFamily="50" charset="-128"/>
              </a:rPr>
              <a:t>踏</a:t>
            </a:r>
            <a:r>
              <a:rPr lang="ja-JP" altLang="en-US" sz="1000" u="sng" dirty="0" smtClean="0">
                <a:latin typeface="Meiryo UI" panose="020B0604030504040204" pitchFamily="50" charset="-128"/>
                <a:ea typeface="Meiryo UI" panose="020B0604030504040204" pitchFamily="50" charset="-128"/>
              </a:rPr>
              <a:t>まえ、取組みを推進</a:t>
            </a:r>
            <a:endParaRPr lang="en-US" altLang="ja-JP" sz="1000" u="sng" dirty="0" smtClean="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463620" y="6000889"/>
            <a:ext cx="1235783" cy="246221"/>
          </a:xfrm>
          <a:prstGeom prst="rect">
            <a:avLst/>
          </a:prstGeom>
          <a:noFill/>
          <a:ln>
            <a:noFill/>
          </a:ln>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市の推進体制</a:t>
            </a:r>
            <a:endParaRPr lang="en-US" altLang="ja-JP" sz="1000" dirty="0" smtClean="0">
              <a:latin typeface="Meiryo UI" panose="020B0604030504040204" pitchFamily="50" charset="-128"/>
              <a:ea typeface="Meiryo UI" panose="020B0604030504040204" pitchFamily="50" charset="-128"/>
            </a:endParaRPr>
          </a:p>
        </p:txBody>
      </p:sp>
      <p:sp>
        <p:nvSpPr>
          <p:cNvPr id="44" name="下矢印 43"/>
          <p:cNvSpPr/>
          <p:nvPr/>
        </p:nvSpPr>
        <p:spPr>
          <a:xfrm rot="16200000">
            <a:off x="6008260" y="5688629"/>
            <a:ext cx="209762" cy="117253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482081" y="5421854"/>
            <a:ext cx="2693440" cy="276999"/>
          </a:xfrm>
          <a:prstGeom prst="rect">
            <a:avLst/>
          </a:prstGeom>
          <a:noFill/>
          <a:ln>
            <a:noFill/>
          </a:ln>
        </p:spPr>
        <p:txBody>
          <a:bodyPr wrap="square" rtlCol="0">
            <a:spAutoFit/>
          </a:bodyPr>
          <a:lstStyle/>
          <a:p>
            <a:pPr algn="ctr"/>
            <a:r>
              <a:rPr lang="ja-JP" altLang="en-US" sz="1200" b="1" u="sng" dirty="0">
                <a:latin typeface="Meiryo UI" panose="020B0604030504040204" pitchFamily="50" charset="-128"/>
                <a:ea typeface="Meiryo UI" panose="020B0604030504040204" pitchFamily="50" charset="-128"/>
              </a:rPr>
              <a:t>大阪市</a:t>
            </a:r>
            <a:r>
              <a:rPr lang="ja-JP" altLang="en-US" sz="1200" b="1" u="sng" dirty="0" smtClean="0">
                <a:latin typeface="Meiryo UI" panose="020B0604030504040204" pitchFamily="50" charset="-128"/>
                <a:ea typeface="Meiryo UI" panose="020B0604030504040204" pitchFamily="50" charset="-128"/>
              </a:rPr>
              <a:t>女性の活躍促進統括本部</a:t>
            </a:r>
            <a:endParaRPr lang="en-US" altLang="ja-JP" sz="1200" b="1" u="sng"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562526" y="5637220"/>
            <a:ext cx="2619253" cy="112338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市長を本部長とする、全庁横断的な組織</a:t>
            </a:r>
            <a:endParaRPr lang="en-US" altLang="ja-JP" sz="11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＜目的＞</a:t>
            </a:r>
            <a:endParaRPr lang="ja-JP" altLang="en-US"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大阪市男女共同参画</a:t>
            </a:r>
            <a:r>
              <a:rPr lang="ja-JP" altLang="en-US" sz="1100" dirty="0" smtClean="0">
                <a:latin typeface="Meiryo UI" panose="020B0604030504040204" pitchFamily="50" charset="-128"/>
                <a:ea typeface="Meiryo UI" panose="020B0604030504040204" pitchFamily="50" charset="-128"/>
              </a:rPr>
              <a:t>基本計画</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第</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次大阪市男女</a:t>
            </a:r>
            <a:r>
              <a:rPr lang="ja-JP" altLang="en-US" sz="1100" dirty="0" smtClean="0">
                <a:latin typeface="Meiryo UI" panose="020B0604030504040204" pitchFamily="50" charset="-128"/>
                <a:ea typeface="Meiryo UI" panose="020B0604030504040204" pitchFamily="50" charset="-128"/>
              </a:rPr>
              <a:t>きらめき計画</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rPr>
              <a:t>基づく女性の</a:t>
            </a:r>
            <a:r>
              <a:rPr lang="ja-JP" altLang="en-US" sz="1100" dirty="0" smtClean="0">
                <a:latin typeface="Meiryo UI" panose="020B0604030504040204" pitchFamily="50" charset="-128"/>
                <a:ea typeface="Meiryo UI" panose="020B0604030504040204" pitchFamily="50" charset="-128"/>
              </a:rPr>
              <a:t>活躍促進</a:t>
            </a:r>
            <a:r>
              <a:rPr lang="ja-JP" altLang="en-US" sz="1100" dirty="0">
                <a:latin typeface="Meiryo UI" panose="020B0604030504040204" pitchFamily="50" charset="-128"/>
                <a:ea typeface="Meiryo UI" panose="020B0604030504040204" pitchFamily="50" charset="-128"/>
              </a:rPr>
              <a:t>の取組みを</a:t>
            </a:r>
            <a:r>
              <a:rPr lang="ja-JP" altLang="en-US" sz="1100" dirty="0" smtClean="0">
                <a:latin typeface="Meiryo UI" panose="020B0604030504040204" pitchFamily="50" charset="-128"/>
                <a:ea typeface="Meiryo UI" panose="020B0604030504040204" pitchFamily="50" charset="-128"/>
              </a:rPr>
              <a:t>総</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合</a:t>
            </a:r>
            <a:r>
              <a:rPr lang="ja-JP" altLang="en-US" sz="1100" dirty="0">
                <a:latin typeface="Meiryo UI" panose="020B0604030504040204" pitchFamily="50" charset="-128"/>
                <a:ea typeface="Meiryo UI" panose="020B0604030504040204" pitchFamily="50" charset="-128"/>
              </a:rPr>
              <a:t>的かつ</a:t>
            </a:r>
            <a:r>
              <a:rPr lang="ja-JP" altLang="en-US" sz="1100" dirty="0" smtClean="0">
                <a:latin typeface="Meiryo UI" panose="020B0604030504040204" pitchFamily="50" charset="-128"/>
                <a:ea typeface="Meiryo UI" panose="020B0604030504040204" pitchFamily="50" charset="-128"/>
              </a:rPr>
              <a:t>集中的に推進する。</a:t>
            </a:r>
            <a:endParaRPr lang="en-US" altLang="ja-JP" sz="1100" dirty="0" smtClean="0">
              <a:latin typeface="Meiryo UI" panose="020B0604030504040204" pitchFamily="50" charset="-128"/>
              <a:ea typeface="Meiryo UI" panose="020B0604030504040204" pitchFamily="50" charset="-128"/>
            </a:endParaRPr>
          </a:p>
        </p:txBody>
      </p:sp>
      <p:sp>
        <p:nvSpPr>
          <p:cNvPr id="9" name="角丸四角形 8"/>
          <p:cNvSpPr/>
          <p:nvPr/>
        </p:nvSpPr>
        <p:spPr>
          <a:xfrm>
            <a:off x="270456" y="584206"/>
            <a:ext cx="1228137" cy="2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323282" y="550942"/>
            <a:ext cx="1170664" cy="307777"/>
          </a:xfrm>
          <a:prstGeom prst="rect">
            <a:avLst/>
          </a:prstGeom>
        </p:spPr>
        <p:txBody>
          <a:bodyPr wrap="square">
            <a:spAutoFit/>
          </a:bodyPr>
          <a:lstStyle/>
          <a:p>
            <a:pPr marR="2360"/>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　大阪府　</a:t>
            </a:r>
            <a:r>
              <a:rPr lang="en-US" altLang="ja-JP" sz="1400" b="1" dirty="0" smtClean="0">
                <a:solidFill>
                  <a:srgbClr val="000000"/>
                </a:solidFill>
                <a:latin typeface="Meiryo UI" panose="020B0604030504040204" pitchFamily="50" charset="-128"/>
                <a:ea typeface="Meiryo UI" panose="020B0604030504040204" pitchFamily="50" charset="-128"/>
              </a:rPr>
              <a:t>】</a:t>
            </a:r>
          </a:p>
        </p:txBody>
      </p:sp>
      <p:sp>
        <p:nvSpPr>
          <p:cNvPr id="63" name="角丸四角形 62"/>
          <p:cNvSpPr/>
          <p:nvPr/>
        </p:nvSpPr>
        <p:spPr>
          <a:xfrm>
            <a:off x="401668" y="1568934"/>
            <a:ext cx="5869986" cy="1235086"/>
          </a:xfrm>
          <a:prstGeom prst="roundRect">
            <a:avLst>
              <a:gd name="adj" fmla="val 184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393644" y="1707941"/>
            <a:ext cx="1574470" cy="384721"/>
          </a:xfrm>
          <a:prstGeom prst="rect">
            <a:avLst/>
          </a:prstGeom>
          <a:noFill/>
        </p:spPr>
        <p:txBody>
          <a:bodyPr wrap="none" rtlCol="0">
            <a:spAutoFit/>
          </a:bodyPr>
          <a:lstStyle/>
          <a:p>
            <a:pPr algn="ctr"/>
            <a:r>
              <a:rPr kumimoji="1" lang="ja-JP" altLang="en-US" sz="1100" b="1" dirty="0" smtClean="0">
                <a:latin typeface="Meiryo UI" panose="020B0604030504040204" pitchFamily="50" charset="-128"/>
                <a:ea typeface="Meiryo UI" panose="020B0604030504040204" pitchFamily="50" charset="-128"/>
              </a:rPr>
              <a:t>関係行政機関</a:t>
            </a:r>
            <a:endParaRPr kumimoji="1" lang="en-US" altLang="ja-JP" sz="1100" b="1" dirty="0" smtClean="0">
              <a:latin typeface="Meiryo UI" panose="020B0604030504040204" pitchFamily="50" charset="-128"/>
              <a:ea typeface="Meiryo UI" panose="020B0604030504040204" pitchFamily="50" charset="-128"/>
            </a:endParaRPr>
          </a:p>
          <a:p>
            <a:pPr algn="ct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大阪労働局、近畿経済産業局</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4985" y="2240966"/>
            <a:ext cx="1245854" cy="523220"/>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経済団体・企業等</a:t>
            </a:r>
            <a:endParaRPr kumimoji="1" lang="en-US" altLang="ja-JP" sz="1100" b="1"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関西経済連合会</a:t>
            </a:r>
            <a:r>
              <a:rPr lang="en-US" altLang="ja-JP" sz="800" dirty="0" smtClean="0">
                <a:latin typeface="Meiryo UI" panose="020B0604030504040204" pitchFamily="50" charset="-128"/>
                <a:ea typeface="Meiryo UI" panose="020B0604030504040204" pitchFamily="50" charset="-128"/>
              </a:rPr>
              <a:t> </a:t>
            </a:r>
          </a:p>
          <a:p>
            <a:pPr algn="ctr"/>
            <a:r>
              <a:rPr lang="ja-JP" altLang="en-US" sz="800" dirty="0" smtClean="0">
                <a:latin typeface="Meiryo UI" panose="020B0604030504040204" pitchFamily="50" charset="-128"/>
                <a:ea typeface="Meiryo UI" panose="020B0604030504040204" pitchFamily="50" charset="-128"/>
              </a:rPr>
              <a:t>大阪商工会議所　</a:t>
            </a:r>
            <a:endParaRPr kumimoji="1" lang="ja-JP" altLang="en-US" sz="800"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2272851" y="2302547"/>
            <a:ext cx="2133918" cy="507831"/>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男女共同参画支援団体</a:t>
            </a:r>
            <a:endParaRPr lang="en-US" altLang="ja-JP" sz="1100" b="1"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（公財）２１世紀職業財団（関西事務所）</a:t>
            </a:r>
            <a:endParaRPr lang="en-US" altLang="ja-JP" sz="800" dirty="0" smtClean="0">
              <a:latin typeface="Meiryo UI" panose="020B0604030504040204" pitchFamily="50" charset="-128"/>
              <a:ea typeface="Meiryo UI" panose="020B0604030504040204" pitchFamily="50" charset="-128"/>
            </a:endParaRPr>
          </a:p>
          <a:p>
            <a:pPr algn="ct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一財</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大阪府男女共同参画推進財団</a:t>
            </a:r>
            <a:endParaRPr kumimoji="1" lang="ja-JP" altLang="en-US" sz="8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4752555" y="2264049"/>
            <a:ext cx="1348446" cy="507831"/>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大阪府</a:t>
            </a:r>
            <a:endParaRPr lang="en-US" altLang="ja-JP" sz="1100" b="1"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政策企画部、商工労働部、</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府民文化部　など</a:t>
            </a:r>
            <a:endParaRPr lang="en-US" altLang="ja-JP" sz="800" dirty="0" smtClean="0">
              <a:latin typeface="Meiryo UI" panose="020B0604030504040204" pitchFamily="50" charset="-128"/>
              <a:ea typeface="Meiryo UI" panose="020B0604030504040204" pitchFamily="50" charset="-128"/>
            </a:endParaRPr>
          </a:p>
        </p:txBody>
      </p:sp>
      <p:cxnSp>
        <p:nvCxnSpPr>
          <p:cNvPr id="71" name="直線コネクタ 70"/>
          <p:cNvCxnSpPr/>
          <p:nvPr/>
        </p:nvCxnSpPr>
        <p:spPr>
          <a:xfrm>
            <a:off x="1853618" y="1889819"/>
            <a:ext cx="3314367" cy="463982"/>
          </a:xfrm>
          <a:prstGeom prst="line">
            <a:avLst/>
          </a:prstGeom>
        </p:spPr>
        <p:style>
          <a:lnRef idx="1">
            <a:schemeClr val="dk1"/>
          </a:lnRef>
          <a:fillRef idx="0">
            <a:schemeClr val="dk1"/>
          </a:fillRef>
          <a:effectRef idx="0">
            <a:schemeClr val="dk1"/>
          </a:effectRef>
          <a:fontRef idx="minor">
            <a:schemeClr val="tx1"/>
          </a:fontRef>
        </p:style>
      </p:cxnSp>
      <p:cxnSp>
        <p:nvCxnSpPr>
          <p:cNvPr id="72" name="直線コネクタ 71"/>
          <p:cNvCxnSpPr>
            <a:endCxn id="57" idx="1"/>
          </p:cNvCxnSpPr>
          <p:nvPr/>
        </p:nvCxnSpPr>
        <p:spPr>
          <a:xfrm flipV="1">
            <a:off x="1900839" y="1932562"/>
            <a:ext cx="2706584" cy="406727"/>
          </a:xfrm>
          <a:prstGeom prst="line">
            <a:avLst/>
          </a:prstGeom>
        </p:spPr>
        <p:style>
          <a:lnRef idx="1">
            <a:schemeClr val="dk1"/>
          </a:lnRef>
          <a:fillRef idx="0">
            <a:schemeClr val="dk1"/>
          </a:fillRef>
          <a:effectRef idx="0">
            <a:schemeClr val="dk1"/>
          </a:effectRef>
          <a:fontRef idx="minor">
            <a:schemeClr val="tx1"/>
          </a:fontRef>
        </p:style>
      </p:cxnSp>
      <p:sp>
        <p:nvSpPr>
          <p:cNvPr id="73" name="大かっこ 72"/>
          <p:cNvSpPr/>
          <p:nvPr/>
        </p:nvSpPr>
        <p:spPr>
          <a:xfrm>
            <a:off x="737618" y="2449335"/>
            <a:ext cx="1116000"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74" name="大かっこ 73"/>
          <p:cNvSpPr/>
          <p:nvPr/>
        </p:nvSpPr>
        <p:spPr>
          <a:xfrm>
            <a:off x="2405063" y="2462668"/>
            <a:ext cx="1916665"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75" name="大かっこ 74"/>
          <p:cNvSpPr/>
          <p:nvPr/>
        </p:nvSpPr>
        <p:spPr>
          <a:xfrm>
            <a:off x="4791074" y="2434328"/>
            <a:ext cx="1300985"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cxnSp>
        <p:nvCxnSpPr>
          <p:cNvPr id="88" name="直線コネクタ 87"/>
          <p:cNvCxnSpPr/>
          <p:nvPr/>
        </p:nvCxnSpPr>
        <p:spPr>
          <a:xfrm>
            <a:off x="3470062" y="1995237"/>
            <a:ext cx="0" cy="360000"/>
          </a:xfrm>
          <a:prstGeom prst="line">
            <a:avLst/>
          </a:prstGeom>
        </p:spPr>
        <p:style>
          <a:lnRef idx="1">
            <a:schemeClr val="dk1"/>
          </a:lnRef>
          <a:fillRef idx="0">
            <a:schemeClr val="dk1"/>
          </a:fillRef>
          <a:effectRef idx="0">
            <a:schemeClr val="dk1"/>
          </a:effectRef>
          <a:fontRef idx="minor">
            <a:schemeClr val="tx1"/>
          </a:fontRef>
        </p:style>
      </p:cxnSp>
      <p:sp>
        <p:nvSpPr>
          <p:cNvPr id="57" name="テキスト ボックス 56"/>
          <p:cNvSpPr txBox="1"/>
          <p:nvPr/>
        </p:nvSpPr>
        <p:spPr>
          <a:xfrm>
            <a:off x="4607423" y="1678646"/>
            <a:ext cx="1279516" cy="507831"/>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労働団体</a:t>
            </a:r>
            <a:endParaRPr kumimoji="1" lang="en-US" altLang="ja-JP" sz="1100" b="1" dirty="0" smtClean="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日本労働組合総連合会</a:t>
            </a:r>
            <a:endParaRPr lang="en-US" altLang="ja-JP"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大阪府連合会</a:t>
            </a:r>
            <a:endParaRPr kumimoji="1" lang="ja-JP" altLang="en-US" sz="8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2742939" y="1545517"/>
            <a:ext cx="1454244" cy="507831"/>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大学関係</a:t>
            </a:r>
            <a:endParaRPr kumimoji="1" lang="en-US" altLang="ja-JP" sz="1100" b="1" dirty="0" smtClean="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南</a:t>
            </a:r>
            <a:r>
              <a:rPr lang="ja-JP" altLang="en-US" sz="800" dirty="0" smtClean="0">
                <a:latin typeface="Meiryo UI" panose="020B0604030504040204" pitchFamily="50" charset="-128"/>
                <a:ea typeface="Meiryo UI" panose="020B0604030504040204" pitchFamily="50" charset="-128"/>
              </a:rPr>
              <a:t>大阪地域大学コンソーシアム</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（府立大学他</a:t>
            </a:r>
            <a:r>
              <a:rPr lang="en-US" altLang="ja-JP" sz="800" dirty="0" smtClean="0">
                <a:latin typeface="Meiryo UI" panose="020B0604030504040204" pitchFamily="50" charset="-128"/>
                <a:ea typeface="Meiryo UI" panose="020B0604030504040204" pitchFamily="50" charset="-128"/>
              </a:rPr>
              <a:t>10</a:t>
            </a:r>
            <a:r>
              <a:rPr lang="ja-JP" altLang="en-US" sz="800" dirty="0" smtClean="0">
                <a:latin typeface="Meiryo UI" panose="020B0604030504040204" pitchFamily="50" charset="-128"/>
                <a:ea typeface="Meiryo UI" panose="020B0604030504040204" pitchFamily="50" charset="-128"/>
              </a:rPr>
              <a:t>大学）　</a:t>
            </a:r>
            <a:endParaRPr kumimoji="1" lang="ja-JP" altLang="en-US" sz="800" dirty="0">
              <a:latin typeface="Meiryo UI" panose="020B0604030504040204" pitchFamily="50" charset="-128"/>
              <a:ea typeface="Meiryo UI" panose="020B0604030504040204" pitchFamily="50" charset="-128"/>
            </a:endParaRPr>
          </a:p>
        </p:txBody>
      </p:sp>
      <p:sp>
        <p:nvSpPr>
          <p:cNvPr id="60" name="大かっこ 59"/>
          <p:cNvSpPr/>
          <p:nvPr/>
        </p:nvSpPr>
        <p:spPr>
          <a:xfrm>
            <a:off x="2753261" y="1683452"/>
            <a:ext cx="1443922"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62" name="大かっこ 61"/>
          <p:cNvSpPr/>
          <p:nvPr/>
        </p:nvSpPr>
        <p:spPr>
          <a:xfrm>
            <a:off x="4705861" y="1836015"/>
            <a:ext cx="1181080"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sp>
        <p:nvSpPr>
          <p:cNvPr id="10" name="スライド番号プレースホルダー 9"/>
          <p:cNvSpPr>
            <a:spLocks noGrp="1"/>
          </p:cNvSpPr>
          <p:nvPr>
            <p:ph type="sldNum" sz="quarter" idx="12"/>
          </p:nvPr>
        </p:nvSpPr>
        <p:spPr/>
        <p:txBody>
          <a:bodyPr/>
          <a:lstStyle/>
          <a:p>
            <a:fld id="{138CA411-231B-42B9-AF63-97A64194AA60}" type="slidenum">
              <a:rPr lang="ja-JP" altLang="en-US" smtClean="0"/>
              <a:pPr/>
              <a:t>75</a:t>
            </a:fld>
            <a:endParaRPr lang="ja-JP" altLang="en-US"/>
          </a:p>
        </p:txBody>
      </p:sp>
    </p:spTree>
    <p:extLst>
      <p:ext uri="{BB962C8B-B14F-4D97-AF65-F5344CB8AC3E}">
        <p14:creationId xmlns:p14="http://schemas.microsoft.com/office/powerpoint/2010/main" val="27906875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４．子どもの貧困</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76</a:t>
            </a:fld>
            <a:endParaRPr lang="ja-JP" altLang="en-US"/>
          </a:p>
        </p:txBody>
      </p:sp>
    </p:spTree>
    <p:extLst>
      <p:ext uri="{BB962C8B-B14F-4D97-AF65-F5344CB8AC3E}">
        <p14:creationId xmlns:p14="http://schemas.microsoft.com/office/powerpoint/2010/main" val="31793413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210588"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１．総論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414435" y="689113"/>
            <a:ext cx="8411515" cy="1149627"/>
            <a:chOff x="586711" y="834885"/>
            <a:chExt cx="8411515" cy="1149627"/>
          </a:xfrm>
        </p:grpSpPr>
        <p:sp>
          <p:nvSpPr>
            <p:cNvPr id="5" name="角丸四角形 4"/>
            <p:cNvSpPr/>
            <p:nvPr/>
          </p:nvSpPr>
          <p:spPr>
            <a:xfrm>
              <a:off x="586711" y="854764"/>
              <a:ext cx="8286833" cy="11297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3052" y="1311964"/>
              <a:ext cx="8195174"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我が国</a:t>
              </a:r>
              <a:r>
                <a:rPr lang="ja-JP" altLang="en-US" dirty="0">
                  <a:latin typeface="Meiryo UI" panose="020B0604030504040204" pitchFamily="50" charset="-128"/>
                  <a:ea typeface="Meiryo UI" panose="020B0604030504040204" pitchFamily="50" charset="-128"/>
                </a:rPr>
                <a:t>の子どもの貧困率は長期的な傾向としておおむね緩やかに上昇し、</a:t>
              </a:r>
              <a:r>
                <a:rPr lang="en-US" altLang="ja-JP" dirty="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年に</a:t>
              </a:r>
              <a:r>
                <a:rPr lang="ja-JP" altLang="en-US" dirty="0" smtClean="0">
                  <a:latin typeface="Meiryo UI" panose="020B0604030504040204" pitchFamily="50" charset="-128"/>
                  <a:ea typeface="Meiryo UI" panose="020B0604030504040204" pitchFamily="50" charset="-128"/>
                </a:rPr>
                <a:t>は過去</a:t>
              </a:r>
              <a:r>
                <a:rPr lang="ja-JP" altLang="en-US" dirty="0">
                  <a:latin typeface="Meiryo UI" panose="020B0604030504040204" pitchFamily="50" charset="-128"/>
                  <a:ea typeface="Meiryo UI" panose="020B0604030504040204" pitchFamily="50" charset="-128"/>
                </a:rPr>
                <a:t>最高の</a:t>
              </a:r>
              <a:r>
                <a:rPr lang="en-US" altLang="ja-JP" dirty="0">
                  <a:latin typeface="Meiryo UI" panose="020B0604030504040204" pitchFamily="50" charset="-128"/>
                  <a:ea typeface="Meiryo UI" panose="020B0604030504040204" pitchFamily="50" charset="-128"/>
                </a:rPr>
                <a:t>16.3</a:t>
              </a:r>
              <a:r>
                <a:rPr lang="ja-JP" altLang="en-US" dirty="0">
                  <a:latin typeface="Meiryo UI" panose="020B0604030504040204" pitchFamily="50" charset="-128"/>
                  <a:ea typeface="Meiryo UI" panose="020B0604030504040204" pitchFamily="50" charset="-128"/>
                </a:rPr>
                <a:t>％となり、大阪においても子どもの貧困対策を推進する必要があった。</a:t>
              </a:r>
              <a:endParaRPr lang="en-US" altLang="ja-JP" dirty="0">
                <a:latin typeface="Meiryo UI" panose="020B0604030504040204" pitchFamily="50" charset="-128"/>
                <a:ea typeface="Meiryo UI" panose="020B0604030504040204" pitchFamily="50" charset="-128"/>
              </a:endParaRPr>
            </a:p>
          </p:txBody>
        </p:sp>
        <p:sp>
          <p:nvSpPr>
            <p:cNvPr id="7" name="角丸四角形 6"/>
            <p:cNvSpPr/>
            <p:nvPr/>
          </p:nvSpPr>
          <p:spPr>
            <a:xfrm>
              <a:off x="586711" y="834885"/>
              <a:ext cx="1864941" cy="4770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改革前の状況</a:t>
              </a:r>
              <a:endParaRPr kumimoji="1" lang="ja-JP" altLang="en-US" dirty="0">
                <a:solidFill>
                  <a:schemeClr val="tx1"/>
                </a:solidFill>
                <a:latin typeface="Meiryo UI" panose="020B0604030504040204" pitchFamily="50" charset="-128"/>
                <a:ea typeface="Meiryo UI" panose="020B0604030504040204" pitchFamily="50" charset="-128"/>
              </a:endParaRPr>
            </a:p>
          </p:txBody>
        </p:sp>
      </p:grpSp>
      <p:sp>
        <p:nvSpPr>
          <p:cNvPr id="10" name="下矢印 9"/>
          <p:cNvSpPr/>
          <p:nvPr/>
        </p:nvSpPr>
        <p:spPr>
          <a:xfrm>
            <a:off x="4108175" y="1883501"/>
            <a:ext cx="848140"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442153" y="2385393"/>
            <a:ext cx="8411515" cy="2508404"/>
            <a:chOff x="586711" y="834885"/>
            <a:chExt cx="8411515" cy="2508404"/>
          </a:xfrm>
        </p:grpSpPr>
        <p:sp>
          <p:nvSpPr>
            <p:cNvPr id="12" name="角丸四角形 11"/>
            <p:cNvSpPr/>
            <p:nvPr/>
          </p:nvSpPr>
          <p:spPr>
            <a:xfrm>
              <a:off x="586711" y="854763"/>
              <a:ext cx="8286833" cy="24847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03052" y="1311964"/>
              <a:ext cx="8195174" cy="2031325"/>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2016</a:t>
              </a:r>
              <a:r>
                <a:rPr lang="ja-JP" altLang="en-US" dirty="0">
                  <a:latin typeface="Meiryo UI" panose="020B0604030504040204" pitchFamily="50" charset="-128"/>
                  <a:ea typeface="Meiryo UI" panose="020B0604030504040204" pitchFamily="50" charset="-128"/>
                </a:rPr>
                <a:t>年度には、大阪府、大阪市のほか府内</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自治体の共同実施により、大阪府内</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全域</a:t>
              </a:r>
              <a:r>
                <a:rPr lang="ja-JP" altLang="en-US" dirty="0">
                  <a:latin typeface="Meiryo UI" panose="020B0604030504040204" pitchFamily="50" charset="-128"/>
                  <a:ea typeface="Meiryo UI" panose="020B0604030504040204" pitchFamily="50" charset="-128"/>
                </a:rPr>
                <a:t>を網羅した「子どもの生活に関する実態調査」を実施した</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本調査では、「世帯の経済状況が、こどもの生活や学習環境、学習理解度にも影響を</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与えて</a:t>
              </a:r>
              <a:r>
                <a:rPr lang="ja-JP" altLang="en-US" dirty="0">
                  <a:latin typeface="Meiryo UI" panose="020B0604030504040204" pitchFamily="50" charset="-128"/>
                  <a:ea typeface="Meiryo UI" panose="020B0604030504040204" pitchFamily="50" charset="-128"/>
                </a:rPr>
                <a:t>いること」や「若者で親になっている世帯の経済・生活状況の厳しさ」、「ひとり</a:t>
              </a:r>
              <a:r>
                <a:rPr lang="ja-JP" altLang="en-US" dirty="0" smtClean="0">
                  <a:latin typeface="Meiryo UI" panose="020B0604030504040204" pitchFamily="50" charset="-128"/>
                  <a:ea typeface="Meiryo UI" panose="020B0604030504040204" pitchFamily="50" charset="-128"/>
                </a:rPr>
                <a:t>親世帯の</a:t>
              </a:r>
              <a:r>
                <a:rPr lang="ja-JP" altLang="en-US" dirty="0">
                  <a:latin typeface="Meiryo UI" panose="020B0604030504040204" pitchFamily="50" charset="-128"/>
                  <a:ea typeface="Meiryo UI" panose="020B0604030504040204" pitchFamily="50" charset="-128"/>
                </a:rPr>
                <a:t>経済・生活状況の厳しさ」などの課題があらわれた結果となった</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これら</a:t>
              </a:r>
              <a:r>
                <a:rPr lang="ja-JP" altLang="en-US" dirty="0">
                  <a:latin typeface="Meiryo UI" panose="020B0604030504040204" pitchFamily="50" charset="-128"/>
                  <a:ea typeface="Meiryo UI" panose="020B0604030504040204" pitchFamily="50" charset="-128"/>
                </a:rPr>
                <a:t>に対しては、子育て、教育、福祉、健康、就労、などの複合的な課題解決が必要</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と</a:t>
              </a:r>
              <a:r>
                <a:rPr lang="ja-JP" altLang="en-US" dirty="0">
                  <a:latin typeface="Meiryo UI" panose="020B0604030504040204" pitchFamily="50" charset="-128"/>
                  <a:ea typeface="Meiryo UI" panose="020B0604030504040204" pitchFamily="50" charset="-128"/>
                </a:rPr>
                <a:t>なる</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14" name="角丸四角形 13"/>
            <p:cNvSpPr/>
            <p:nvPr/>
          </p:nvSpPr>
          <p:spPr>
            <a:xfrm>
              <a:off x="586711" y="834885"/>
              <a:ext cx="1864941" cy="4770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取組内容・手法</a:t>
              </a:r>
              <a:endParaRPr kumimoji="1" lang="ja-JP" altLang="en-US" dirty="0">
                <a:solidFill>
                  <a:schemeClr val="tx1"/>
                </a:solidFill>
                <a:latin typeface="Meiryo UI" panose="020B0604030504040204" pitchFamily="50" charset="-128"/>
                <a:ea typeface="Meiryo UI" panose="020B0604030504040204" pitchFamily="50" charset="-128"/>
              </a:endParaRPr>
            </a:p>
          </p:txBody>
        </p:sp>
      </p:grpSp>
      <p:sp>
        <p:nvSpPr>
          <p:cNvPr id="15" name="下矢印 14"/>
          <p:cNvSpPr/>
          <p:nvPr/>
        </p:nvSpPr>
        <p:spPr>
          <a:xfrm>
            <a:off x="4105511" y="4944152"/>
            <a:ext cx="848140"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419251" y="5453209"/>
            <a:ext cx="8411515" cy="1400409"/>
            <a:chOff x="586711" y="834885"/>
            <a:chExt cx="8411515" cy="1400409"/>
          </a:xfrm>
        </p:grpSpPr>
        <p:sp>
          <p:nvSpPr>
            <p:cNvPr id="21" name="角丸四角形 20"/>
            <p:cNvSpPr/>
            <p:nvPr/>
          </p:nvSpPr>
          <p:spPr>
            <a:xfrm>
              <a:off x="586711" y="854764"/>
              <a:ext cx="8286833" cy="13186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03052" y="1311964"/>
              <a:ext cx="8195174"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本調査</a:t>
              </a:r>
              <a:r>
                <a:rPr lang="ja-JP" altLang="en-US" dirty="0">
                  <a:latin typeface="Meiryo UI" panose="020B0604030504040204" pitchFamily="50" charset="-128"/>
                  <a:ea typeface="Meiryo UI" panose="020B0604030504040204" pitchFamily="50" charset="-128"/>
                </a:rPr>
                <a:t>の結果を踏まえた課題解決に向け、</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年から大阪府で</a:t>
              </a:r>
              <a:r>
                <a:rPr lang="ja-JP" altLang="en-US" dirty="0" smtClean="0">
                  <a:latin typeface="Meiryo UI" panose="020B0604030504040204" pitchFamily="50" charset="-128"/>
                  <a:ea typeface="Meiryo UI" panose="020B0604030504040204" pitchFamily="50" charset="-128"/>
                </a:rPr>
                <a:t>は子ども</a:t>
              </a:r>
              <a:r>
                <a:rPr lang="ja-JP" altLang="en-US" dirty="0">
                  <a:latin typeface="Meiryo UI" panose="020B0604030504040204" pitchFamily="50" charset="-128"/>
                  <a:ea typeface="Meiryo UI" panose="020B0604030504040204" pitchFamily="50" charset="-128"/>
                </a:rPr>
                <a:t>輝く未来</a:t>
              </a:r>
              <a:r>
                <a:rPr lang="ja-JP" altLang="en-US" dirty="0" smtClean="0">
                  <a:latin typeface="Meiryo UI" panose="020B0604030504040204" pitchFamily="50" charset="-128"/>
                  <a:ea typeface="Meiryo UI" panose="020B0604030504040204" pitchFamily="50" charset="-128"/>
                </a:rPr>
                <a:t>基金</a:t>
              </a:r>
              <a:r>
                <a:rPr lang="ja-JP" altLang="en-US" dirty="0">
                  <a:latin typeface="Meiryo UI" panose="020B0604030504040204" pitchFamily="50" charset="-128"/>
                  <a:ea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rPr>
                <a:t>創設するほか、大阪市</a:t>
              </a:r>
              <a:r>
                <a:rPr lang="ja-JP" altLang="en-US" dirty="0">
                  <a:latin typeface="Meiryo UI" panose="020B0604030504040204" pitchFamily="50" charset="-128"/>
                  <a:ea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rPr>
                <a:t>は大阪市</a:t>
              </a:r>
              <a:r>
                <a:rPr lang="ja-JP" altLang="en-US" dirty="0">
                  <a:latin typeface="Meiryo UI" panose="020B0604030504040204" pitchFamily="50" charset="-128"/>
                  <a:ea typeface="Meiryo UI" panose="020B0604030504040204" pitchFamily="50" charset="-128"/>
                </a:rPr>
                <a:t>こども</a:t>
              </a:r>
              <a:r>
                <a:rPr lang="ja-JP" altLang="en-US" dirty="0" smtClean="0">
                  <a:latin typeface="Meiryo UI" panose="020B0604030504040204" pitchFamily="50" charset="-128"/>
                  <a:ea typeface="Meiryo UI" panose="020B0604030504040204" pitchFamily="50" charset="-128"/>
                </a:rPr>
                <a:t>サポートネットなどを実施</a:t>
              </a:r>
              <a:r>
                <a:rPr lang="ja-JP" altLang="en-US" dirty="0">
                  <a:latin typeface="Meiryo UI" panose="020B0604030504040204" pitchFamily="50" charset="-128"/>
                  <a:ea typeface="Meiryo UI" panose="020B0604030504040204" pitchFamily="50" charset="-128"/>
                </a:rPr>
                <a:t>するなど</a:t>
              </a:r>
              <a:r>
                <a:rPr lang="ja-JP" altLang="en-US" dirty="0" smtClean="0">
                  <a:latin typeface="Meiryo UI" panose="020B0604030504040204" pitchFamily="50" charset="-128"/>
                  <a:ea typeface="Meiryo UI" panose="020B0604030504040204" pitchFamily="50" charset="-128"/>
                </a:rPr>
                <a:t>、本格的に施策</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事業の取り組みを始めて</a:t>
              </a:r>
              <a:r>
                <a:rPr lang="ja-JP" altLang="en-US" dirty="0">
                  <a:latin typeface="Meiryo UI" panose="020B0604030504040204" pitchFamily="50" charset="-128"/>
                  <a:ea typeface="Meiryo UI" panose="020B0604030504040204" pitchFamily="50" charset="-128"/>
                </a:rPr>
                <a:t>いる。</a:t>
              </a:r>
            </a:p>
          </p:txBody>
        </p:sp>
        <p:sp>
          <p:nvSpPr>
            <p:cNvPr id="23" name="角丸四角形 22"/>
            <p:cNvSpPr/>
            <p:nvPr/>
          </p:nvSpPr>
          <p:spPr>
            <a:xfrm>
              <a:off x="586712" y="834885"/>
              <a:ext cx="955372" cy="4770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rPr>
                <a:t>　成果</a:t>
              </a:r>
              <a:endParaRPr kumimoji="1" lang="ja-JP" altLang="en-US" dirty="0">
                <a:solidFill>
                  <a:schemeClr val="tx1"/>
                </a:solidFill>
                <a:latin typeface="Meiryo UI" panose="020B0604030504040204" pitchFamily="50" charset="-128"/>
                <a:ea typeface="Meiryo UI" panose="020B0604030504040204" pitchFamily="50" charset="-128"/>
              </a:endParaRPr>
            </a:p>
          </p:txBody>
        </p:sp>
      </p:gr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77</a:t>
            </a:fld>
            <a:endParaRPr lang="ja-JP" altLang="en-US"/>
          </a:p>
        </p:txBody>
      </p:sp>
    </p:spTree>
    <p:extLst>
      <p:ext uri="{BB962C8B-B14F-4D97-AF65-F5344CB8AC3E}">
        <p14:creationId xmlns:p14="http://schemas.microsoft.com/office/powerpoint/2010/main" val="2095045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19002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rPr>
              <a:t>．改革前の</a:t>
            </a:r>
            <a:r>
              <a:rPr lang="ja-JP" altLang="en-US" sz="2000" dirty="0">
                <a:latin typeface="Meiryo UI" panose="020B0604030504040204" pitchFamily="50" charset="-128"/>
                <a:ea typeface="Meiryo UI" panose="020B0604030504040204" pitchFamily="50" charset="-128"/>
              </a:rPr>
              <a:t>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6" y="654108"/>
            <a:ext cx="8767527" cy="526297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我が国</a:t>
            </a:r>
            <a:r>
              <a:rPr lang="ja-JP" altLang="en-US" sz="1600" dirty="0">
                <a:latin typeface="Meiryo UI" panose="020B0604030504040204" pitchFamily="50" charset="-128"/>
                <a:ea typeface="Meiryo UI" panose="020B0604030504040204" pitchFamily="50" charset="-128"/>
              </a:rPr>
              <a:t>の子どもの貧困率は長期的な傾向としておおむね緩やかに上昇し</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rPr>
              <a:t>には過</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去</a:t>
            </a:r>
            <a:r>
              <a:rPr lang="ja-JP" altLang="en-US" sz="1600" dirty="0">
                <a:latin typeface="Meiryo UI" panose="020B0604030504040204" pitchFamily="50" charset="-128"/>
                <a:ea typeface="Meiryo UI" panose="020B0604030504040204" pitchFamily="50" charset="-128"/>
              </a:rPr>
              <a:t>最高</a:t>
            </a:r>
            <a:r>
              <a:rPr lang="ja-JP" altLang="en-US" sz="1600" dirty="0" smtClean="0">
                <a:latin typeface="Meiryo UI" panose="020B0604030504040204" pitchFamily="50" charset="-128"/>
                <a:ea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rPr>
              <a:t>16.3</a:t>
            </a:r>
            <a:r>
              <a:rPr lang="ja-JP" altLang="en-US" sz="1600" dirty="0">
                <a:latin typeface="Meiryo UI" panose="020B0604030504040204" pitchFamily="50" charset="-128"/>
                <a:ea typeface="Meiryo UI" panose="020B0604030504040204" pitchFamily="50" charset="-128"/>
              </a:rPr>
              <a:t>％となり</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rPr>
              <a:t>には</a:t>
            </a:r>
            <a:r>
              <a:rPr lang="ja-JP" altLang="en-US" sz="1600" dirty="0">
                <a:latin typeface="Meiryo UI" panose="020B0604030504040204" pitchFamily="50" charset="-128"/>
                <a:ea typeface="Meiryo UI" panose="020B0604030504040204" pitchFamily="50" charset="-128"/>
              </a:rPr>
              <a:t>改善したものの</a:t>
            </a:r>
            <a:r>
              <a:rPr lang="en-US" altLang="ja-JP" sz="1600" dirty="0">
                <a:latin typeface="Meiryo UI" panose="020B0604030504040204" pitchFamily="50" charset="-128"/>
                <a:ea typeface="Meiryo UI" panose="020B0604030504040204" pitchFamily="50" charset="-128"/>
              </a:rPr>
              <a:t>13.9</a:t>
            </a:r>
            <a:r>
              <a:rPr lang="ja-JP" altLang="en-US" sz="1600" dirty="0">
                <a:latin typeface="Meiryo UI" panose="020B0604030504040204" pitchFamily="50" charset="-128"/>
                <a:ea typeface="Meiryo UI" panose="020B0604030504040204" pitchFamily="50" charset="-128"/>
              </a:rPr>
              <a:t>％と高い水準にあった</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図</a:t>
            </a:r>
            <a:r>
              <a:rPr lang="en-US" altLang="ja-JP" sz="1600" dirty="0" smtClean="0">
                <a:latin typeface="Meiryo UI" panose="020B0604030504040204" pitchFamily="50" charset="-128"/>
                <a:ea typeface="Meiryo UI" panose="020B0604030504040204" pitchFamily="50" charset="-128"/>
              </a:rPr>
              <a:t>1-1)</a:t>
            </a: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rPr>
              <a:t>、子どもが</a:t>
            </a:r>
            <a:r>
              <a:rPr lang="ja-JP" altLang="en-US" sz="1600" dirty="0" smtClean="0">
                <a:latin typeface="Meiryo UI" panose="020B0604030504040204" pitchFamily="50" charset="-128"/>
                <a:ea typeface="Meiryo UI" panose="020B0604030504040204" pitchFamily="50" charset="-128"/>
              </a:rPr>
              <a:t>いる</a:t>
            </a:r>
            <a:r>
              <a:rPr lang="ja-JP" altLang="en-US" sz="1600" dirty="0">
                <a:latin typeface="Meiryo UI" panose="020B0604030504040204" pitchFamily="50" charset="-128"/>
                <a:ea typeface="Meiryo UI" panose="020B0604030504040204" pitchFamily="50" charset="-128"/>
              </a:rPr>
              <a:t>現役世帯のうち大人が一人の世帯の相対的貧困率</a:t>
            </a:r>
            <a:r>
              <a:rPr lang="ja-JP" altLang="en-US" sz="1600" dirty="0" smtClean="0">
                <a:latin typeface="Meiryo UI" panose="020B0604030504040204" pitchFamily="50" charset="-128"/>
                <a:ea typeface="Meiryo UI" panose="020B0604030504040204" pitchFamily="50" charset="-128"/>
              </a:rPr>
              <a:t>も</a:t>
            </a:r>
            <a:r>
              <a:rPr lang="en-US" altLang="ja-JP" sz="1600" dirty="0" smtClean="0">
                <a:latin typeface="Meiryo UI" panose="020B0604030504040204" pitchFamily="50" charset="-128"/>
                <a:ea typeface="Meiryo UI" panose="020B0604030504040204" pitchFamily="50" charset="-128"/>
              </a:rPr>
              <a:t>2012 </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rPr>
              <a:t>には</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54.6</a:t>
            </a:r>
            <a:r>
              <a:rPr lang="ja-JP" altLang="en-US" sz="1600" dirty="0">
                <a:latin typeface="Meiryo UI" panose="020B0604030504040204" pitchFamily="50" charset="-128"/>
                <a:ea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rPr>
              <a:t>あったもの</a:t>
            </a:r>
            <a:r>
              <a:rPr lang="ja-JP" altLang="en-US" sz="1600" dirty="0">
                <a:latin typeface="Meiryo UI" panose="020B0604030504040204" pitchFamily="50" charset="-128"/>
                <a:ea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rPr>
              <a:t>には</a:t>
            </a:r>
            <a:r>
              <a:rPr lang="en-US" altLang="ja-JP" sz="1600" dirty="0">
                <a:latin typeface="Meiryo UI" panose="020B0604030504040204" pitchFamily="50" charset="-128"/>
                <a:ea typeface="Meiryo UI" panose="020B0604030504040204" pitchFamily="50" charset="-128"/>
              </a:rPr>
              <a:t>50.8</a:t>
            </a:r>
            <a:r>
              <a:rPr lang="ja-JP" altLang="en-US" sz="1600" dirty="0">
                <a:latin typeface="Meiryo UI" panose="020B0604030504040204" pitchFamily="50" charset="-128"/>
                <a:ea typeface="Meiryo UI" panose="020B0604030504040204" pitchFamily="50" charset="-128"/>
              </a:rPr>
              <a:t>％と改善したものの</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1985</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昭和</a:t>
            </a:r>
            <a:r>
              <a:rPr lang="en-US" altLang="ja-JP" sz="1600" dirty="0" smtClean="0">
                <a:latin typeface="Meiryo UI" panose="020B0604030504040204" pitchFamily="50" charset="-128"/>
                <a:ea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以降</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％を下回ったことがなく、非常に高い</a:t>
            </a:r>
            <a:r>
              <a:rPr lang="ja-JP" altLang="en-US" sz="1600" dirty="0" smtClean="0">
                <a:latin typeface="Meiryo UI" panose="020B0604030504040204" pitchFamily="50" charset="-128"/>
                <a:ea typeface="Meiryo UI" panose="020B0604030504040204" pitchFamily="50" charset="-128"/>
              </a:rPr>
              <a:t>水準</a:t>
            </a:r>
            <a:r>
              <a:rPr lang="ja-JP" altLang="en-US" sz="1600" dirty="0">
                <a:latin typeface="Meiryo UI" panose="020B0604030504040204" pitchFamily="50" charset="-128"/>
                <a:ea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rPr>
              <a:t>なっていた。</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図</a:t>
            </a:r>
            <a:r>
              <a:rPr lang="en-US" altLang="ja-JP" sz="1600" dirty="0" smtClean="0">
                <a:latin typeface="Meiryo UI" panose="020B0604030504040204" pitchFamily="50" charset="-128"/>
                <a:ea typeface="Meiryo UI" panose="020B0604030504040204" pitchFamily="50" charset="-128"/>
              </a:rPr>
              <a:t>1-2)</a:t>
            </a: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rotWithShape="1">
          <a:blip r:embed="rId2"/>
          <a:srcRect l="14643" t="32165" r="12800" b="10276"/>
          <a:stretch/>
        </p:blipFill>
        <p:spPr>
          <a:xfrm>
            <a:off x="321971" y="2093841"/>
            <a:ext cx="8551574" cy="2697185"/>
          </a:xfrm>
          <a:prstGeom prst="rect">
            <a:avLst/>
          </a:prstGeom>
        </p:spPr>
      </p:pic>
      <p:sp>
        <p:nvSpPr>
          <p:cNvPr id="5" name="テキスト ボックス 4"/>
          <p:cNvSpPr txBox="1"/>
          <p:nvPr/>
        </p:nvSpPr>
        <p:spPr>
          <a:xfrm>
            <a:off x="439813" y="1892235"/>
            <a:ext cx="8524817"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相対的貧困率とは、等価可処分所得（世帯の可処分所得を世帯員数の平方根で割った所得）の中央値の半分に満たない世帯員の</a:t>
            </a:r>
            <a:r>
              <a:rPr lang="ja-JP" altLang="en-US" sz="1100" dirty="0" smtClean="0">
                <a:latin typeface="Meiryo UI" panose="020B0604030504040204" pitchFamily="50" charset="-128"/>
                <a:ea typeface="Meiryo UI" panose="020B0604030504040204" pitchFamily="50" charset="-128"/>
              </a:rPr>
              <a:t>割合）</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37800" y="4726908"/>
            <a:ext cx="8872460" cy="646331"/>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「こども</a:t>
            </a:r>
            <a:r>
              <a:rPr lang="ja-JP" altLang="en-US" sz="1200" dirty="0">
                <a:latin typeface="Meiryo UI" panose="020B0604030504040204" pitchFamily="50" charset="-128"/>
                <a:ea typeface="Meiryo UI" panose="020B0604030504040204" pitchFamily="50" charset="-128"/>
              </a:rPr>
              <a:t>の貧困率」とは、</a:t>
            </a:r>
            <a:r>
              <a:rPr lang="ja-JP" altLang="en-US" sz="1200" dirty="0" smtClean="0">
                <a:latin typeface="Meiryo UI" panose="020B0604030504040204" pitchFamily="50" charset="-128"/>
                <a:ea typeface="Meiryo UI" panose="020B0604030504040204" pitchFamily="50" charset="-128"/>
              </a:rPr>
              <a:t>子ども全体</a:t>
            </a:r>
            <a:r>
              <a:rPr lang="ja-JP" altLang="en-US" sz="1200" dirty="0">
                <a:latin typeface="Meiryo UI" panose="020B0604030504040204" pitchFamily="50" charset="-128"/>
                <a:ea typeface="Meiryo UI" panose="020B0604030504040204" pitchFamily="50" charset="-128"/>
              </a:rPr>
              <a:t>に占める、等価可処分所得が</a:t>
            </a:r>
            <a:r>
              <a:rPr lang="ja-JP" altLang="en-US" sz="1200" dirty="0" smtClean="0">
                <a:latin typeface="Meiryo UI" panose="020B0604030504040204" pitchFamily="50" charset="-128"/>
                <a:ea typeface="Meiryo UI" panose="020B0604030504040204" pitchFamily="50" charset="-128"/>
              </a:rPr>
              <a:t>貧困</a:t>
            </a:r>
            <a:r>
              <a:rPr lang="ja-JP" altLang="en-US" sz="1200" dirty="0">
                <a:latin typeface="Meiryo UI" panose="020B0604030504040204" pitchFamily="50" charset="-128"/>
                <a:ea typeface="Meiryo UI" panose="020B0604030504040204" pitchFamily="50" charset="-128"/>
              </a:rPr>
              <a:t>線に満たない子どもの割合を</a:t>
            </a:r>
            <a:r>
              <a:rPr lang="ja-JP" altLang="en-US" sz="1200" dirty="0" smtClean="0">
                <a:latin typeface="Meiryo UI" panose="020B0604030504040204" pitchFamily="50" charset="-128"/>
                <a:ea typeface="Meiryo UI" panose="020B0604030504040204" pitchFamily="50" charset="-128"/>
              </a:rPr>
              <a:t>いい、「こども</a:t>
            </a:r>
            <a:r>
              <a:rPr lang="ja-JP" altLang="en-US" sz="1200" dirty="0">
                <a:latin typeface="Meiryo UI" panose="020B0604030504040204" pitchFamily="50" charset="-128"/>
                <a:ea typeface="Meiryo UI" panose="020B0604030504040204" pitchFamily="50" charset="-128"/>
              </a:rPr>
              <a:t>がいる現役世帯」の</a:t>
            </a:r>
            <a:r>
              <a:rPr lang="ja-JP" altLang="en-US" sz="1200" dirty="0" smtClean="0">
                <a:latin typeface="Meiryo UI" panose="020B0604030504040204" pitchFamily="50" charset="-128"/>
                <a:ea typeface="Meiryo UI" panose="020B0604030504040204" pitchFamily="50" charset="-128"/>
              </a:rPr>
              <a:t>貧困率</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と</a:t>
            </a:r>
            <a:r>
              <a:rPr lang="ja-JP" altLang="en-US" sz="1200" dirty="0">
                <a:latin typeface="Meiryo UI" panose="020B0604030504040204" pitchFamily="50" charset="-128"/>
                <a:ea typeface="Meiryo UI" panose="020B0604030504040204" pitchFamily="50" charset="-128"/>
              </a:rPr>
              <a:t>は、現役</a:t>
            </a:r>
            <a:r>
              <a:rPr lang="ja-JP" altLang="en-US" sz="1200" dirty="0" smtClean="0">
                <a:latin typeface="Meiryo UI" panose="020B0604030504040204" pitchFamily="50" charset="-128"/>
                <a:ea typeface="Meiryo UI" panose="020B0604030504040204" pitchFamily="50" charset="-128"/>
              </a:rPr>
              <a:t>世帯に</a:t>
            </a:r>
            <a:r>
              <a:rPr lang="ja-JP" altLang="en-US" sz="1200" dirty="0">
                <a:latin typeface="Meiryo UI" panose="020B0604030504040204" pitchFamily="50" charset="-128"/>
                <a:ea typeface="Meiryo UI" panose="020B0604030504040204" pitchFamily="50" charset="-128"/>
              </a:rPr>
              <a:t>属する世帯員</a:t>
            </a:r>
            <a:r>
              <a:rPr lang="ja-JP" altLang="en-US" sz="1200" dirty="0" smtClean="0">
                <a:latin typeface="Meiryo UI" panose="020B0604030504040204" pitchFamily="50" charset="-128"/>
                <a:ea typeface="Meiryo UI" panose="020B0604030504040204" pitchFamily="50" charset="-128"/>
              </a:rPr>
              <a:t>全体</a:t>
            </a:r>
            <a:r>
              <a:rPr lang="ja-JP" altLang="en-US" sz="1200" dirty="0">
                <a:latin typeface="Meiryo UI" panose="020B0604030504040204" pitchFamily="50" charset="-128"/>
                <a:ea typeface="Meiryo UI" panose="020B0604030504040204" pitchFamily="50" charset="-128"/>
              </a:rPr>
              <a:t>に占める、等価可処分所得が貧困線に満たない世帯の世帯員の割合を</a:t>
            </a:r>
            <a:r>
              <a:rPr lang="ja-JP" altLang="en-US" sz="1200" dirty="0" smtClean="0">
                <a:latin typeface="Meiryo UI" panose="020B0604030504040204" pitchFamily="50" charset="-128"/>
                <a:ea typeface="Meiryo UI" panose="020B0604030504040204" pitchFamily="50" charset="-128"/>
              </a:rPr>
              <a:t>いう。 </a:t>
            </a:r>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子ども」とは、</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歳以下の者を</a:t>
            </a:r>
            <a:r>
              <a:rPr lang="ja-JP" altLang="en-US" sz="1200" dirty="0" smtClean="0">
                <a:latin typeface="Meiryo UI" panose="020B0604030504040204" pitchFamily="50" charset="-128"/>
                <a:ea typeface="Meiryo UI" panose="020B0604030504040204" pitchFamily="50" charset="-128"/>
              </a:rPr>
              <a:t>いい、「</a:t>
            </a:r>
            <a:r>
              <a:rPr lang="ja-JP" altLang="en-US" sz="1200" dirty="0">
                <a:latin typeface="Meiryo UI" panose="020B0604030504040204" pitchFamily="50" charset="-128"/>
                <a:ea typeface="Meiryo UI" panose="020B0604030504040204" pitchFamily="50" charset="-128"/>
              </a:rPr>
              <a:t>現役世帯」とは、世帯主が</a:t>
            </a:r>
            <a:r>
              <a:rPr lang="en-US" altLang="ja-JP" sz="1200" dirty="0">
                <a:latin typeface="Meiryo UI" panose="020B0604030504040204" pitchFamily="50" charset="-128"/>
                <a:ea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rPr>
              <a:t>歳以上</a:t>
            </a:r>
            <a:r>
              <a:rPr lang="en-US" altLang="ja-JP" sz="1200" dirty="0">
                <a:latin typeface="Meiryo UI" panose="020B0604030504040204" pitchFamily="50" charset="-128"/>
                <a:ea typeface="Meiryo UI" panose="020B0604030504040204" pitchFamily="50" charset="-128"/>
              </a:rPr>
              <a:t>65</a:t>
            </a:r>
            <a:r>
              <a:rPr lang="ja-JP" altLang="en-US" sz="1200" dirty="0">
                <a:latin typeface="Meiryo UI" panose="020B0604030504040204" pitchFamily="50" charset="-128"/>
                <a:ea typeface="Meiryo UI" panose="020B0604030504040204" pitchFamily="50" charset="-128"/>
              </a:rPr>
              <a:t>歳未満の世帯を</a:t>
            </a:r>
            <a:r>
              <a:rPr lang="ja-JP" altLang="en-US" sz="1200" dirty="0" smtClean="0">
                <a:latin typeface="Meiryo UI" panose="020B0604030504040204" pitchFamily="50" charset="-128"/>
                <a:ea typeface="Meiryo UI" panose="020B0604030504040204" pitchFamily="50" charset="-128"/>
              </a:rPr>
              <a:t>いう。</a:t>
            </a:r>
            <a:endParaRPr lang="en-US" altLang="ja-JP" sz="1200" dirty="0">
              <a:latin typeface="Meiryo UI" panose="020B0604030504040204" pitchFamily="50" charset="-128"/>
              <a:ea typeface="Meiryo UI" panose="020B0604030504040204" pitchFamily="50" charset="-128"/>
            </a:endParaRPr>
          </a:p>
        </p:txBody>
      </p:sp>
      <p:sp>
        <p:nvSpPr>
          <p:cNvPr id="6" name="大かっこ 5"/>
          <p:cNvSpPr/>
          <p:nvPr/>
        </p:nvSpPr>
        <p:spPr>
          <a:xfrm>
            <a:off x="296211" y="4781607"/>
            <a:ext cx="8640000" cy="57210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120486" y="5337264"/>
            <a:ext cx="8930750" cy="156966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こう</a:t>
            </a:r>
            <a:r>
              <a:rPr lang="ja-JP" altLang="en-US" sz="1600" dirty="0">
                <a:latin typeface="Meiryo UI" panose="020B0604030504040204" pitchFamily="50" charset="-128"/>
                <a:ea typeface="Meiryo UI" panose="020B0604030504040204" pitchFamily="50" charset="-128"/>
              </a:rPr>
              <a:t>いった状況を背景に</a:t>
            </a:r>
            <a:r>
              <a:rPr lang="ja-JP" altLang="en-US" sz="1600" dirty="0" smtClean="0">
                <a:latin typeface="Meiryo UI" panose="020B0604030504040204" pitchFamily="50" charset="-128"/>
                <a:ea typeface="Meiryo UI" panose="020B0604030504040204" pitchFamily="50" charset="-128"/>
              </a:rPr>
              <a:t>、子ども</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貧困対策</a:t>
            </a:r>
            <a:r>
              <a:rPr lang="ja-JP" altLang="en-US" sz="1600" dirty="0">
                <a:latin typeface="Meiryo UI" panose="020B0604030504040204" pitchFamily="50" charset="-128"/>
                <a:ea typeface="Meiryo UI" panose="020B0604030504040204" pitchFamily="50" charset="-128"/>
              </a:rPr>
              <a:t>を総合的に推進することを目的として、「子どもの貧困対策の推進に関する法律」が</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年１月に</a:t>
            </a:r>
            <a:r>
              <a:rPr lang="ja-JP" altLang="en-US" sz="1600" dirty="0" smtClean="0">
                <a:latin typeface="Meiryo UI" panose="020B0604030504040204" pitchFamily="50" charset="-128"/>
                <a:ea typeface="Meiryo UI" panose="020B0604030504040204" pitchFamily="50" charset="-128"/>
              </a:rPr>
              <a:t>施行され</a:t>
            </a:r>
            <a:r>
              <a:rPr lang="ja-JP" altLang="en-US" sz="1600" dirty="0">
                <a:latin typeface="Meiryo UI" panose="020B0604030504040204" pitchFamily="50" charset="-128"/>
                <a:ea typeface="Meiryo UI" panose="020B0604030504040204" pitchFamily="50" charset="-128"/>
              </a:rPr>
              <a:t>、また、同年８月には、子どもの貧困対策に関する基本的な方針などを定めた「子供の貧困対策</a:t>
            </a:r>
            <a:r>
              <a:rPr lang="ja-JP" altLang="en-US" sz="1600" dirty="0" smtClean="0">
                <a:latin typeface="Meiryo UI" panose="020B0604030504040204" pitchFamily="50" charset="-128"/>
                <a:ea typeface="Meiryo UI" panose="020B0604030504040204" pitchFamily="50" charset="-128"/>
              </a:rPr>
              <a:t>に関する</a:t>
            </a:r>
            <a:r>
              <a:rPr lang="ja-JP" altLang="en-US" sz="1600" dirty="0">
                <a:latin typeface="Meiryo UI" panose="020B0604030504040204" pitchFamily="50" charset="-128"/>
                <a:ea typeface="Meiryo UI" panose="020B0604030504040204" pitchFamily="50" charset="-128"/>
              </a:rPr>
              <a:t>大綱</a:t>
            </a:r>
            <a:r>
              <a:rPr lang="ja-JP" altLang="en-US" sz="1600" dirty="0" smtClean="0">
                <a:latin typeface="Meiryo UI" panose="020B0604030504040204" pitchFamily="50" charset="-128"/>
                <a:ea typeface="Meiryo UI" panose="020B0604030504040204" pitchFamily="50" charset="-128"/>
              </a:rPr>
              <a:t>」が</a:t>
            </a:r>
            <a:r>
              <a:rPr lang="ja-JP" altLang="en-US" sz="1600" dirty="0">
                <a:latin typeface="Meiryo UI" panose="020B0604030504040204" pitchFamily="50" charset="-128"/>
                <a:ea typeface="Meiryo UI" panose="020B0604030504040204" pitchFamily="50" charset="-128"/>
              </a:rPr>
              <a:t>策定された</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rPr>
              <a:t>・大阪市においては</a:t>
            </a:r>
            <a:r>
              <a:rPr lang="ja-JP" altLang="en-US" sz="1600" dirty="0" smtClean="0">
                <a:latin typeface="Meiryo UI" panose="020B0604030504040204" pitchFamily="50" charset="-128"/>
                <a:ea typeface="Meiryo UI" panose="020B0604030504040204" pitchFamily="50" charset="-128"/>
              </a:rPr>
              <a:t>、第一</a:t>
            </a:r>
            <a:r>
              <a:rPr lang="ja-JP" altLang="en-US" sz="1600" dirty="0">
                <a:latin typeface="Meiryo UI" panose="020B0604030504040204" pitchFamily="50" charset="-128"/>
                <a:ea typeface="Meiryo UI" panose="020B0604030504040204" pitchFamily="50" charset="-128"/>
              </a:rPr>
              <a:t>に子どもに視点をおいて切れ目のない施策の実施等に配慮することが求められている法の趣旨に鑑み、教育や福祉等の分野における関連する事業を改めて</a:t>
            </a:r>
            <a:r>
              <a:rPr lang="ja-JP" altLang="en-US" sz="1600" dirty="0" smtClean="0">
                <a:latin typeface="Meiryo UI" panose="020B0604030504040204" pitchFamily="50" charset="-128"/>
                <a:ea typeface="Meiryo UI" panose="020B0604030504040204" pitchFamily="50" charset="-128"/>
              </a:rPr>
              <a:t>子どもの貧困対策と位置づけて総合的</a:t>
            </a:r>
            <a:r>
              <a:rPr lang="ja-JP" altLang="en-US" sz="1600" dirty="0">
                <a:latin typeface="Meiryo UI" panose="020B0604030504040204" pitchFamily="50" charset="-128"/>
                <a:ea typeface="Meiryo UI" panose="020B0604030504040204" pitchFamily="50" charset="-128"/>
              </a:rPr>
              <a:t>に推進する</a:t>
            </a:r>
            <a:r>
              <a:rPr lang="ja-JP" altLang="en-US" sz="1600" dirty="0" smtClean="0">
                <a:latin typeface="Meiryo UI" panose="020B0604030504040204" pitchFamily="50" charset="-128"/>
                <a:ea typeface="Meiryo UI" panose="020B0604030504040204" pitchFamily="50" charset="-128"/>
              </a:rPr>
              <a:t>こととした。</a:t>
            </a:r>
            <a:endParaRPr lang="en-US" altLang="ja-JP" sz="1600" dirty="0" smtClean="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78</a:t>
            </a:fld>
            <a:endParaRPr lang="ja-JP" altLang="en-US"/>
          </a:p>
        </p:txBody>
      </p:sp>
    </p:spTree>
    <p:extLst>
      <p:ext uri="{BB962C8B-B14F-4D97-AF65-F5344CB8AC3E}">
        <p14:creationId xmlns:p14="http://schemas.microsoft.com/office/powerpoint/2010/main" val="13977060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94022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a:t>
            </a:r>
            <a:r>
              <a:rPr lang="ja-JP" altLang="en-US" sz="2000" dirty="0" smtClean="0">
                <a:latin typeface="Meiryo UI" panose="020B0604030504040204" pitchFamily="50" charset="-128"/>
                <a:ea typeface="Meiryo UI" panose="020B0604030504040204" pitchFamily="50" charset="-128"/>
              </a:rPr>
              <a:t>．主な改革取組み経過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nvPr>
        </p:nvGraphicFramePr>
        <p:xfrm>
          <a:off x="120139" y="615901"/>
          <a:ext cx="8758818" cy="6093992"/>
        </p:xfrm>
        <a:graphic>
          <a:graphicData uri="http://schemas.openxmlformats.org/drawingml/2006/table">
            <a:tbl>
              <a:tblPr>
                <a:tableStyleId>{E8B1032C-EA38-4F05-BA0D-38AFFFC7BED3}</a:tableStyleId>
              </a:tblPr>
              <a:tblGrid>
                <a:gridCol w="1221964">
                  <a:extLst>
                    <a:ext uri="{9D8B030D-6E8A-4147-A177-3AD203B41FA5}">
                      <a16:colId xmlns="" xmlns:a16="http://schemas.microsoft.com/office/drawing/2014/main" val="20000"/>
                    </a:ext>
                  </a:extLst>
                </a:gridCol>
                <a:gridCol w="855407">
                  <a:extLst>
                    <a:ext uri="{9D8B030D-6E8A-4147-A177-3AD203B41FA5}">
                      <a16:colId xmlns="" xmlns:a16="http://schemas.microsoft.com/office/drawing/2014/main" val="20001"/>
                    </a:ext>
                  </a:extLst>
                </a:gridCol>
                <a:gridCol w="1022768">
                  <a:extLst>
                    <a:ext uri="{9D8B030D-6E8A-4147-A177-3AD203B41FA5}">
                      <a16:colId xmlns="" xmlns:a16="http://schemas.microsoft.com/office/drawing/2014/main" val="20002"/>
                    </a:ext>
                  </a:extLst>
                </a:gridCol>
                <a:gridCol w="1046922">
                  <a:extLst>
                    <a:ext uri="{9D8B030D-6E8A-4147-A177-3AD203B41FA5}">
                      <a16:colId xmlns="" xmlns:a16="http://schemas.microsoft.com/office/drawing/2014/main" val="20003"/>
                    </a:ext>
                  </a:extLst>
                </a:gridCol>
                <a:gridCol w="1073426">
                  <a:extLst>
                    <a:ext uri="{9D8B030D-6E8A-4147-A177-3AD203B41FA5}">
                      <a16:colId xmlns="" xmlns:a16="http://schemas.microsoft.com/office/drawing/2014/main" val="20004"/>
                    </a:ext>
                  </a:extLst>
                </a:gridCol>
                <a:gridCol w="1073426">
                  <a:extLst>
                    <a:ext uri="{9D8B030D-6E8A-4147-A177-3AD203B41FA5}">
                      <a16:colId xmlns="" xmlns:a16="http://schemas.microsoft.com/office/drawing/2014/main" val="20005"/>
                    </a:ext>
                  </a:extLst>
                </a:gridCol>
                <a:gridCol w="1219200">
                  <a:extLst>
                    <a:ext uri="{9D8B030D-6E8A-4147-A177-3AD203B41FA5}">
                      <a16:colId xmlns="" xmlns:a16="http://schemas.microsoft.com/office/drawing/2014/main" val="20006"/>
                    </a:ext>
                  </a:extLst>
                </a:gridCol>
                <a:gridCol w="1245705">
                  <a:extLst>
                    <a:ext uri="{9D8B030D-6E8A-4147-A177-3AD203B41FA5}">
                      <a16:colId xmlns="" xmlns:a16="http://schemas.microsoft.com/office/drawing/2014/main" val="20007"/>
                    </a:ext>
                  </a:extLst>
                </a:gridCol>
              </a:tblGrid>
              <a:tr h="598008">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solidFill>
                            <a:schemeClr val="bg1"/>
                          </a:solidFill>
                          <a:effectLst/>
                        </a:rPr>
                        <a:t>～</a:t>
                      </a:r>
                      <a:r>
                        <a:rPr lang="en-US" altLang="ja-JP" sz="1400" u="none" strike="noStrike" dirty="0" smtClean="0">
                          <a:solidFill>
                            <a:schemeClr val="bg1"/>
                          </a:solidFill>
                          <a:effectLst/>
                        </a:rPr>
                        <a:t>2013</a:t>
                      </a: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2015</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smtClean="0">
                          <a:solidFill>
                            <a:schemeClr val="bg1"/>
                          </a:solidFill>
                          <a:effectLst/>
                          <a:latin typeface="+mn-lt"/>
                          <a:ea typeface="+mn-ea"/>
                          <a:cs typeface="+mn-cs"/>
                        </a:rPr>
                        <a:t>2017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018</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extLst>
                  <a:ext uri="{0D108BD9-81ED-4DB2-BD59-A6C34878D82A}">
                    <a16:rowId xmlns="" xmlns:a16="http://schemas.microsoft.com/office/drawing/2014/main" val="10000"/>
                  </a:ext>
                </a:extLst>
              </a:tr>
              <a:tr h="549598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b="0" dirty="0" smtClean="0">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子どもの</a:t>
                      </a:r>
                      <a:endParaRPr kumimoji="1" lang="en-US" altLang="ja-JP" sz="1400" b="1" dirty="0" smtClean="0">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貧困対策</a:t>
                      </a:r>
                      <a:endParaRPr kumimoji="1" lang="en-US" altLang="ja-JP" sz="1400" b="1" dirty="0" smtClean="0">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bl>
          </a:graphicData>
        </a:graphic>
      </p:graphicFrame>
      <p:sp>
        <p:nvSpPr>
          <p:cNvPr id="134" name="角丸四角形 133"/>
          <p:cNvSpPr/>
          <p:nvPr/>
        </p:nvSpPr>
        <p:spPr>
          <a:xfrm>
            <a:off x="1468022" y="5660247"/>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国</a:t>
            </a:r>
          </a:p>
        </p:txBody>
      </p:sp>
      <p:cxnSp>
        <p:nvCxnSpPr>
          <p:cNvPr id="135" name="直線コネクタ 134"/>
          <p:cNvCxnSpPr/>
          <p:nvPr/>
        </p:nvCxnSpPr>
        <p:spPr>
          <a:xfrm>
            <a:off x="1362732" y="3363456"/>
            <a:ext cx="7524000"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138" name="角丸四角形 137"/>
          <p:cNvSpPr/>
          <p:nvPr/>
        </p:nvSpPr>
        <p:spPr>
          <a:xfrm>
            <a:off x="1468022" y="1878381"/>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大阪府</a:t>
            </a:r>
            <a:endParaRPr lang="ja-JP" altLang="en-US" sz="1108" dirty="0">
              <a:solidFill>
                <a:schemeClr val="tx1"/>
              </a:solidFill>
              <a:ea typeface="Meiryo UI" panose="020B0604030504040204" pitchFamily="50" charset="-128"/>
            </a:endParaRPr>
          </a:p>
        </p:txBody>
      </p:sp>
      <p:cxnSp>
        <p:nvCxnSpPr>
          <p:cNvPr id="41" name="直線コネクタ 40"/>
          <p:cNvCxnSpPr/>
          <p:nvPr/>
        </p:nvCxnSpPr>
        <p:spPr>
          <a:xfrm>
            <a:off x="1362732" y="5001959"/>
            <a:ext cx="7524000"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grpSp>
        <p:nvGrpSpPr>
          <p:cNvPr id="8" name="グループ化 7"/>
          <p:cNvGrpSpPr/>
          <p:nvPr/>
        </p:nvGrpSpPr>
        <p:grpSpPr>
          <a:xfrm>
            <a:off x="2216883" y="5165553"/>
            <a:ext cx="6665962" cy="1443973"/>
            <a:chOff x="2187600" y="1449698"/>
            <a:chExt cx="6665962" cy="1443973"/>
          </a:xfrm>
        </p:grpSpPr>
        <p:cxnSp>
          <p:nvCxnSpPr>
            <p:cNvPr id="141" name="直線コネクタ 140"/>
            <p:cNvCxnSpPr/>
            <p:nvPr/>
          </p:nvCxnSpPr>
          <p:spPr>
            <a:xfrm>
              <a:off x="2187600" y="1452468"/>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40" name="直線矢印コネクタ 39"/>
            <p:cNvCxnSpPr/>
            <p:nvPr/>
          </p:nvCxnSpPr>
          <p:spPr>
            <a:xfrm flipV="1">
              <a:off x="2697562" y="1449698"/>
              <a:ext cx="6156000" cy="277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46" name="大かっこ 145"/>
            <p:cNvSpPr/>
            <p:nvPr/>
          </p:nvSpPr>
          <p:spPr>
            <a:xfrm>
              <a:off x="2241454" y="1580577"/>
              <a:ext cx="936000" cy="106985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「子どもの貧困対策の推進に関する法律」施行</a:t>
              </a:r>
              <a:endParaRPr lang="en-US" altLang="ja-JP" sz="1200" dirty="0" smtClean="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(2014</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a:t>
              </a:r>
            </a:p>
          </p:txBody>
        </p:sp>
        <p:sp>
          <p:nvSpPr>
            <p:cNvPr id="50" name="大かっこ 49"/>
            <p:cNvSpPr/>
            <p:nvPr/>
          </p:nvSpPr>
          <p:spPr>
            <a:xfrm>
              <a:off x="3273778" y="2275250"/>
              <a:ext cx="936000" cy="6184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「子供の貧困対策に関する大綱」策定</a:t>
              </a:r>
              <a:endParaRPr lang="en-US" altLang="ja-JP" sz="1200" dirty="0" smtClean="0">
                <a:latin typeface="Meiryo UI" panose="020B0604030504040204" pitchFamily="50" charset="-128"/>
                <a:ea typeface="Meiryo UI" panose="020B0604030504040204" pitchFamily="50" charset="-128"/>
              </a:endParaRPr>
            </a:p>
          </p:txBody>
        </p:sp>
        <p:sp>
          <p:nvSpPr>
            <p:cNvPr id="51" name="大かっこ 50"/>
            <p:cNvSpPr/>
            <p:nvPr/>
          </p:nvSpPr>
          <p:spPr>
            <a:xfrm>
              <a:off x="3273778" y="1580577"/>
              <a:ext cx="936000" cy="6184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「子どもの貧困対策会議」</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開催</a:t>
              </a:r>
              <a:endParaRPr lang="en-US" altLang="ja-JP" sz="1200" dirty="0" smtClean="0">
                <a:latin typeface="Meiryo UI" panose="020B0604030504040204" pitchFamily="50" charset="-128"/>
                <a:ea typeface="Meiryo UI" panose="020B0604030504040204" pitchFamily="50" charset="-128"/>
              </a:endParaRPr>
            </a:p>
          </p:txBody>
        </p:sp>
        <p:sp>
          <p:nvSpPr>
            <p:cNvPr id="52" name="大かっこ 51"/>
            <p:cNvSpPr/>
            <p:nvPr/>
          </p:nvSpPr>
          <p:spPr>
            <a:xfrm>
              <a:off x="5400752" y="1567324"/>
              <a:ext cx="936000" cy="8302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「子供の貧困対策に関する有識者会議」開催</a:t>
              </a:r>
              <a:endParaRPr lang="en-US" altLang="ja-JP" sz="1200" dirty="0" smtClean="0">
                <a:latin typeface="Meiryo UI" panose="020B0604030504040204" pitchFamily="50" charset="-128"/>
                <a:ea typeface="Meiryo UI" panose="020B0604030504040204" pitchFamily="50" charset="-128"/>
              </a:endParaRPr>
            </a:p>
          </p:txBody>
        </p:sp>
      </p:grpSp>
      <p:grpSp>
        <p:nvGrpSpPr>
          <p:cNvPr id="9" name="グループ化 8"/>
          <p:cNvGrpSpPr/>
          <p:nvPr/>
        </p:nvGrpSpPr>
        <p:grpSpPr>
          <a:xfrm>
            <a:off x="2672477" y="5097149"/>
            <a:ext cx="3235476" cy="114628"/>
            <a:chOff x="2697562" y="1378592"/>
            <a:chExt cx="3235476" cy="114628"/>
          </a:xfrm>
        </p:grpSpPr>
        <p:sp>
          <p:nvSpPr>
            <p:cNvPr id="42" name="フローチャート: 結合子 58"/>
            <p:cNvSpPr>
              <a:spLocks noChangeAspect="1"/>
            </p:cNvSpPr>
            <p:nvPr/>
          </p:nvSpPr>
          <p:spPr>
            <a:xfrm>
              <a:off x="2697562" y="138521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フローチャート: 結合子 58"/>
            <p:cNvSpPr>
              <a:spLocks noChangeAspect="1"/>
            </p:cNvSpPr>
            <p:nvPr/>
          </p:nvSpPr>
          <p:spPr>
            <a:xfrm>
              <a:off x="3671586" y="137859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フローチャート: 結合子 58"/>
            <p:cNvSpPr>
              <a:spLocks noChangeAspect="1"/>
            </p:cNvSpPr>
            <p:nvPr/>
          </p:nvSpPr>
          <p:spPr>
            <a:xfrm>
              <a:off x="5825038" y="138522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88" name="テキスト ボックス 87"/>
          <p:cNvSpPr txBox="1"/>
          <p:nvPr/>
        </p:nvSpPr>
        <p:spPr>
          <a:xfrm>
            <a:off x="7763930" y="198037"/>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smtClean="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72" name="大かっこ 71"/>
          <p:cNvSpPr/>
          <p:nvPr/>
        </p:nvSpPr>
        <p:spPr>
          <a:xfrm>
            <a:off x="6430971" y="1513326"/>
            <a:ext cx="1152000" cy="74047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a:solidFill>
                  <a:schemeClr val="tx1"/>
                </a:solidFill>
                <a:latin typeface="Meiryo UI" panose="020B0604030504040204" pitchFamily="50" charset="-128"/>
                <a:ea typeface="Meiryo UI" panose="020B0604030504040204" pitchFamily="50" charset="-128"/>
              </a:rPr>
              <a:t>「子どもの貧困</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対策に関する</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具体的取組」</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をとりまとめ</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5" name="角丸四角形 4"/>
          <p:cNvSpPr/>
          <p:nvPr/>
        </p:nvSpPr>
        <p:spPr>
          <a:xfrm>
            <a:off x="5367447" y="1449578"/>
            <a:ext cx="997300" cy="3119537"/>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p:cNvCxnSpPr/>
          <p:nvPr/>
        </p:nvCxnSpPr>
        <p:spPr>
          <a:xfrm flipV="1">
            <a:off x="3216323" y="1423636"/>
            <a:ext cx="5616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a:off x="2216883" y="1427722"/>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9" name="大かっこ 38"/>
          <p:cNvSpPr/>
          <p:nvPr/>
        </p:nvSpPr>
        <p:spPr>
          <a:xfrm>
            <a:off x="3285623" y="1506407"/>
            <a:ext cx="936000" cy="13919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子どもの貧困対策の推進に関する法律に基づく都道府県計画を策定</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43" name="フローチャート: 結合子 58"/>
          <p:cNvSpPr>
            <a:spLocks noChangeAspect="1"/>
          </p:cNvSpPr>
          <p:nvPr/>
        </p:nvSpPr>
        <p:spPr>
          <a:xfrm>
            <a:off x="3683434" y="134157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4" name="大かっこ 43"/>
          <p:cNvSpPr/>
          <p:nvPr/>
        </p:nvSpPr>
        <p:spPr>
          <a:xfrm>
            <a:off x="5386467" y="1506407"/>
            <a:ext cx="936000" cy="91317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「子どもの生活に関する実態調査」</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を実施</a:t>
            </a:r>
            <a:endParaRPr lang="en-US" altLang="ja-JP" sz="1200" dirty="0" smtClean="0">
              <a:latin typeface="Meiryo UI" panose="020B0604030504040204" pitchFamily="50" charset="-128"/>
              <a:ea typeface="Meiryo UI" panose="020B0604030504040204" pitchFamily="50" charset="-128"/>
            </a:endParaRPr>
          </a:p>
        </p:txBody>
      </p:sp>
      <p:sp>
        <p:nvSpPr>
          <p:cNvPr id="45" name="フローチャート: 結合子 58"/>
          <p:cNvSpPr>
            <a:spLocks noChangeAspect="1"/>
          </p:cNvSpPr>
          <p:nvPr/>
        </p:nvSpPr>
        <p:spPr>
          <a:xfrm>
            <a:off x="5816632" y="133448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6" name="大かっこ 45"/>
          <p:cNvSpPr/>
          <p:nvPr/>
        </p:nvSpPr>
        <p:spPr>
          <a:xfrm>
            <a:off x="6430971" y="2866506"/>
            <a:ext cx="1152000" cy="45871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子ども輝く</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未来基金設置</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47" name="フローチャート: 結合子 58"/>
          <p:cNvSpPr>
            <a:spLocks noChangeAspect="1"/>
          </p:cNvSpPr>
          <p:nvPr/>
        </p:nvSpPr>
        <p:spPr>
          <a:xfrm>
            <a:off x="8187092" y="134855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8" name="大かっこ 47"/>
          <p:cNvSpPr/>
          <p:nvPr/>
        </p:nvSpPr>
        <p:spPr>
          <a:xfrm>
            <a:off x="7642981" y="1519815"/>
            <a:ext cx="1152000" cy="5560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緊急対策事業費補助金を創設</a:t>
            </a:r>
            <a:endParaRPr lang="en-US" altLang="ja-JP" sz="1200" dirty="0" smtClean="0">
              <a:latin typeface="Meiryo UI" panose="020B0604030504040204" pitchFamily="50" charset="-128"/>
              <a:ea typeface="Meiryo UI" panose="020B0604030504040204" pitchFamily="50" charset="-128"/>
            </a:endParaRPr>
          </a:p>
        </p:txBody>
      </p:sp>
      <p:sp>
        <p:nvSpPr>
          <p:cNvPr id="56" name="フローチャート: 結合子 58"/>
          <p:cNvSpPr>
            <a:spLocks noChangeAspect="1"/>
          </p:cNvSpPr>
          <p:nvPr/>
        </p:nvSpPr>
        <p:spPr>
          <a:xfrm>
            <a:off x="6963827" y="135831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6" name="大かっこ 65"/>
          <p:cNvSpPr/>
          <p:nvPr/>
        </p:nvSpPr>
        <p:spPr>
          <a:xfrm>
            <a:off x="6440947" y="2285239"/>
            <a:ext cx="1152000" cy="5628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子どもの未来応援ネットワークモデル事業</a:t>
            </a:r>
            <a:endParaRPr lang="en-US" altLang="ja-JP" sz="1200" dirty="0" smtClean="0">
              <a:latin typeface="Meiryo UI" panose="020B0604030504040204" pitchFamily="50" charset="-128"/>
              <a:ea typeface="Meiryo UI" panose="020B0604030504040204" pitchFamily="50" charset="-128"/>
            </a:endParaRPr>
          </a:p>
        </p:txBody>
      </p:sp>
      <p:sp>
        <p:nvSpPr>
          <p:cNvPr id="70" name="大かっこ 69"/>
          <p:cNvSpPr/>
          <p:nvPr/>
        </p:nvSpPr>
        <p:spPr>
          <a:xfrm>
            <a:off x="4283873" y="1530241"/>
            <a:ext cx="1006918" cy="5560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新子育て支援交付金による市町村支援</a:t>
            </a:r>
            <a:endParaRPr lang="en-US" altLang="ja-JP" sz="1200" dirty="0" smtClean="0">
              <a:latin typeface="Meiryo UI" panose="020B0604030504040204" pitchFamily="50" charset="-128"/>
              <a:ea typeface="Meiryo UI" panose="020B0604030504040204" pitchFamily="50" charset="-128"/>
            </a:endParaRPr>
          </a:p>
        </p:txBody>
      </p:sp>
      <p:sp>
        <p:nvSpPr>
          <p:cNvPr id="71" name="フローチャート: 結合子 58"/>
          <p:cNvSpPr>
            <a:spLocks noChangeAspect="1"/>
          </p:cNvSpPr>
          <p:nvPr/>
        </p:nvSpPr>
        <p:spPr>
          <a:xfrm>
            <a:off x="4733332" y="136331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6" name="グループ化 5"/>
          <p:cNvGrpSpPr/>
          <p:nvPr/>
        </p:nvGrpSpPr>
        <p:grpSpPr>
          <a:xfrm>
            <a:off x="1465085" y="3480021"/>
            <a:ext cx="7401398" cy="1485655"/>
            <a:chOff x="1455496" y="4928393"/>
            <a:chExt cx="7401398" cy="1485655"/>
          </a:xfrm>
        </p:grpSpPr>
        <p:sp>
          <p:nvSpPr>
            <p:cNvPr id="136" name="角丸四角形 135"/>
            <p:cNvSpPr/>
            <p:nvPr/>
          </p:nvSpPr>
          <p:spPr>
            <a:xfrm>
              <a:off x="1455496" y="5482218"/>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大阪市</a:t>
              </a:r>
              <a:endParaRPr lang="ja-JP" altLang="en-US" sz="1108" dirty="0">
                <a:solidFill>
                  <a:schemeClr val="tx1"/>
                </a:solidFill>
                <a:ea typeface="Meiryo UI" panose="020B0604030504040204" pitchFamily="50" charset="-128"/>
              </a:endParaRPr>
            </a:p>
          </p:txBody>
        </p:sp>
        <p:sp>
          <p:nvSpPr>
            <p:cNvPr id="53" name="大かっこ 52"/>
            <p:cNvSpPr/>
            <p:nvPr/>
          </p:nvSpPr>
          <p:spPr>
            <a:xfrm>
              <a:off x="3280403" y="5022073"/>
              <a:ext cx="936000" cy="13919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「大阪市こども・子育て支援計画」に「子どもの貧困」を主な課題として新たに記載</a:t>
              </a:r>
              <a:endParaRPr lang="en-US" altLang="ja-JP" sz="1200" dirty="0" smtClean="0">
                <a:latin typeface="Meiryo UI" panose="020B0604030504040204" pitchFamily="50" charset="-128"/>
                <a:ea typeface="Meiryo UI" panose="020B0604030504040204" pitchFamily="50" charset="-128"/>
              </a:endParaRPr>
            </a:p>
          </p:txBody>
        </p:sp>
        <p:sp>
          <p:nvSpPr>
            <p:cNvPr id="54" name="大かっこ 53"/>
            <p:cNvSpPr/>
            <p:nvPr/>
          </p:nvSpPr>
          <p:spPr>
            <a:xfrm>
              <a:off x="4342299" y="5022074"/>
              <a:ext cx="936000" cy="91317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「大阪市こどもの貧困対策推進本部会議」開催</a:t>
              </a:r>
              <a:endParaRPr lang="en-US" altLang="ja-JP" sz="1200" dirty="0" smtClean="0">
                <a:latin typeface="Meiryo UI" panose="020B0604030504040204" pitchFamily="50" charset="-128"/>
                <a:ea typeface="Meiryo UI" panose="020B0604030504040204" pitchFamily="50" charset="-128"/>
              </a:endParaRPr>
            </a:p>
          </p:txBody>
        </p:sp>
        <p:sp>
          <p:nvSpPr>
            <p:cNvPr id="57" name="大かっこ 56"/>
            <p:cNvSpPr/>
            <p:nvPr/>
          </p:nvSpPr>
          <p:spPr>
            <a:xfrm>
              <a:off x="6490299" y="5056272"/>
              <a:ext cx="1083714" cy="57179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こどもの貧困</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対策先行事業</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の実施</a:t>
              </a:r>
              <a:endParaRPr lang="en-US" altLang="ja-JP" sz="1200" dirty="0" smtClean="0">
                <a:latin typeface="Meiryo UI" panose="020B0604030504040204" pitchFamily="50" charset="-128"/>
                <a:ea typeface="Meiryo UI" panose="020B0604030504040204" pitchFamily="50" charset="-128"/>
              </a:endParaRPr>
            </a:p>
          </p:txBody>
        </p:sp>
        <p:sp>
          <p:nvSpPr>
            <p:cNvPr id="65" name="大かっこ 64"/>
            <p:cNvSpPr/>
            <p:nvPr/>
          </p:nvSpPr>
          <p:spPr>
            <a:xfrm>
              <a:off x="7673498" y="5033012"/>
              <a:ext cx="1152000" cy="138103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「大阪市こどもサポートネット」・「こども支援ネットワーク事業」など計画に基づいた施策・事業</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の推進</a:t>
              </a:r>
              <a:endParaRPr lang="en-US" altLang="ja-JP" sz="1200" dirty="0" smtClean="0">
                <a:latin typeface="Meiryo UI" panose="020B0604030504040204" pitchFamily="50" charset="-128"/>
                <a:ea typeface="Meiryo UI" panose="020B0604030504040204" pitchFamily="50" charset="-128"/>
              </a:endParaRPr>
            </a:p>
          </p:txBody>
        </p:sp>
        <p:cxnSp>
          <p:nvCxnSpPr>
            <p:cNvPr id="68" name="直線コネクタ 67"/>
            <p:cNvCxnSpPr/>
            <p:nvPr/>
          </p:nvCxnSpPr>
          <p:spPr>
            <a:xfrm>
              <a:off x="2241454" y="4932479"/>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9" name="大かっこ 68"/>
            <p:cNvSpPr/>
            <p:nvPr/>
          </p:nvSpPr>
          <p:spPr>
            <a:xfrm>
              <a:off x="6496529" y="5685148"/>
              <a:ext cx="1083714" cy="70523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「大阪市こどもの貧困対策推進計画」策定</a:t>
              </a:r>
              <a:endParaRPr lang="en-US" altLang="ja-JP" sz="1200" dirty="0" smtClean="0">
                <a:latin typeface="Meiryo UI" panose="020B0604030504040204" pitchFamily="50" charset="-128"/>
                <a:ea typeface="Meiryo UI" panose="020B0604030504040204" pitchFamily="50" charset="-128"/>
              </a:endParaRPr>
            </a:p>
          </p:txBody>
        </p:sp>
        <p:sp>
          <p:nvSpPr>
            <p:cNvPr id="55" name="大かっこ 54"/>
            <p:cNvSpPr/>
            <p:nvPr/>
          </p:nvSpPr>
          <p:spPr>
            <a:xfrm>
              <a:off x="5408129" y="5042426"/>
              <a:ext cx="936000" cy="91317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200" dirty="0" smtClean="0">
                  <a:latin typeface="Meiryo UI" panose="020B0604030504040204" pitchFamily="50" charset="-128"/>
                  <a:ea typeface="Meiryo UI" panose="020B0604030504040204" pitchFamily="50" charset="-128"/>
                </a:rPr>
                <a:t>「子どもの生活に関する実態調査」</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を実施</a:t>
              </a:r>
              <a:endParaRPr lang="en-US" altLang="ja-JP" sz="1200" dirty="0" smtClean="0">
                <a:latin typeface="Meiryo UI" panose="020B0604030504040204" pitchFamily="50" charset="-128"/>
                <a:ea typeface="Meiryo UI" panose="020B0604030504040204" pitchFamily="50" charset="-128"/>
              </a:endParaRPr>
            </a:p>
          </p:txBody>
        </p:sp>
        <p:cxnSp>
          <p:nvCxnSpPr>
            <p:cNvPr id="60" name="直線矢印コネクタ 59"/>
            <p:cNvCxnSpPr/>
            <p:nvPr/>
          </p:nvCxnSpPr>
          <p:spPr>
            <a:xfrm flipV="1">
              <a:off x="3240894" y="4928393"/>
              <a:ext cx="5616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grpSp>
      <p:grpSp>
        <p:nvGrpSpPr>
          <p:cNvPr id="7" name="グループ化 6"/>
          <p:cNvGrpSpPr/>
          <p:nvPr/>
        </p:nvGrpSpPr>
        <p:grpSpPr>
          <a:xfrm>
            <a:off x="3646501" y="3408746"/>
            <a:ext cx="4653440" cy="127880"/>
            <a:chOff x="3678214" y="4857244"/>
            <a:chExt cx="4653440" cy="127880"/>
          </a:xfrm>
        </p:grpSpPr>
        <p:sp>
          <p:nvSpPr>
            <p:cNvPr id="61" name="フローチャート: 結合子 58"/>
            <p:cNvSpPr>
              <a:spLocks noChangeAspect="1"/>
            </p:cNvSpPr>
            <p:nvPr/>
          </p:nvSpPr>
          <p:spPr>
            <a:xfrm>
              <a:off x="3678214" y="48572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フローチャート: 結合子 58"/>
            <p:cNvSpPr>
              <a:spLocks noChangeAspect="1"/>
            </p:cNvSpPr>
            <p:nvPr/>
          </p:nvSpPr>
          <p:spPr>
            <a:xfrm>
              <a:off x="6984590" y="487712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4" name="フローチャート: 結合子 58"/>
            <p:cNvSpPr>
              <a:spLocks noChangeAspect="1"/>
            </p:cNvSpPr>
            <p:nvPr/>
          </p:nvSpPr>
          <p:spPr>
            <a:xfrm>
              <a:off x="4758258" y="486387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7" name="フローチャート: 結合子 58"/>
            <p:cNvSpPr>
              <a:spLocks noChangeAspect="1"/>
            </p:cNvSpPr>
            <p:nvPr/>
          </p:nvSpPr>
          <p:spPr>
            <a:xfrm>
              <a:off x="8223654" y="487050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3" name="フローチャート: 結合子 58"/>
            <p:cNvSpPr>
              <a:spLocks noChangeAspect="1"/>
            </p:cNvSpPr>
            <p:nvPr/>
          </p:nvSpPr>
          <p:spPr>
            <a:xfrm>
              <a:off x="5838294" y="487050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11" name="スライド番号プレースホルダー 10"/>
          <p:cNvSpPr>
            <a:spLocks noGrp="1"/>
          </p:cNvSpPr>
          <p:nvPr>
            <p:ph type="sldNum" sz="quarter" idx="12"/>
          </p:nvPr>
        </p:nvSpPr>
        <p:spPr/>
        <p:txBody>
          <a:bodyPr/>
          <a:lstStyle/>
          <a:p>
            <a:fld id="{138CA411-231B-42B9-AF63-97A64194AA60}" type="slidenum">
              <a:rPr lang="ja-JP" altLang="en-US" smtClean="0"/>
              <a:pPr/>
              <a:t>79</a:t>
            </a:fld>
            <a:endParaRPr lang="ja-JP" altLang="en-US"/>
          </a:p>
        </p:txBody>
      </p:sp>
    </p:spTree>
    <p:extLst>
      <p:ext uri="{BB962C8B-B14F-4D97-AF65-F5344CB8AC3E}">
        <p14:creationId xmlns:p14="http://schemas.microsoft.com/office/powerpoint/2010/main" val="3913590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58423" y="570837"/>
          <a:ext cx="8933466" cy="6153813"/>
        </p:xfrm>
        <a:graphic>
          <a:graphicData uri="http://schemas.openxmlformats.org/drawingml/2006/table">
            <a:tbl>
              <a:tblPr firstRow="1" bandRow="1">
                <a:tableStyleId>{5940675A-B579-460E-94D1-54222C63F5DA}</a:tableStyleId>
              </a:tblPr>
              <a:tblGrid>
                <a:gridCol w="226845">
                  <a:extLst>
                    <a:ext uri="{9D8B030D-6E8A-4147-A177-3AD203B41FA5}">
                      <a16:colId xmlns="" xmlns:a16="http://schemas.microsoft.com/office/drawing/2014/main" val="20000"/>
                    </a:ext>
                  </a:extLst>
                </a:gridCol>
                <a:gridCol w="791511">
                  <a:extLst>
                    <a:ext uri="{9D8B030D-6E8A-4147-A177-3AD203B41FA5}">
                      <a16:colId xmlns="" xmlns:a16="http://schemas.microsoft.com/office/drawing/2014/main" val="20001"/>
                    </a:ext>
                  </a:extLst>
                </a:gridCol>
                <a:gridCol w="791511">
                  <a:extLst>
                    <a:ext uri="{9D8B030D-6E8A-4147-A177-3AD203B41FA5}">
                      <a16:colId xmlns="" xmlns:a16="http://schemas.microsoft.com/office/drawing/2014/main" val="20002"/>
                    </a:ext>
                  </a:extLst>
                </a:gridCol>
                <a:gridCol w="791511">
                  <a:extLst>
                    <a:ext uri="{9D8B030D-6E8A-4147-A177-3AD203B41FA5}">
                      <a16:colId xmlns="" xmlns:a16="http://schemas.microsoft.com/office/drawing/2014/main" val="20003"/>
                    </a:ext>
                  </a:extLst>
                </a:gridCol>
                <a:gridCol w="791511">
                  <a:extLst>
                    <a:ext uri="{9D8B030D-6E8A-4147-A177-3AD203B41FA5}">
                      <a16:colId xmlns="" xmlns:a16="http://schemas.microsoft.com/office/drawing/2014/main" val="20004"/>
                    </a:ext>
                  </a:extLst>
                </a:gridCol>
                <a:gridCol w="791511">
                  <a:extLst>
                    <a:ext uri="{9D8B030D-6E8A-4147-A177-3AD203B41FA5}">
                      <a16:colId xmlns="" xmlns:a16="http://schemas.microsoft.com/office/drawing/2014/main" val="20005"/>
                    </a:ext>
                  </a:extLst>
                </a:gridCol>
                <a:gridCol w="791511">
                  <a:extLst>
                    <a:ext uri="{9D8B030D-6E8A-4147-A177-3AD203B41FA5}">
                      <a16:colId xmlns="" xmlns:a16="http://schemas.microsoft.com/office/drawing/2014/main" val="20006"/>
                    </a:ext>
                  </a:extLst>
                </a:gridCol>
                <a:gridCol w="791511">
                  <a:extLst>
                    <a:ext uri="{9D8B030D-6E8A-4147-A177-3AD203B41FA5}">
                      <a16:colId xmlns="" xmlns:a16="http://schemas.microsoft.com/office/drawing/2014/main" val="20007"/>
                    </a:ext>
                  </a:extLst>
                </a:gridCol>
                <a:gridCol w="791511">
                  <a:extLst>
                    <a:ext uri="{9D8B030D-6E8A-4147-A177-3AD203B41FA5}">
                      <a16:colId xmlns="" xmlns:a16="http://schemas.microsoft.com/office/drawing/2014/main" val="20008"/>
                    </a:ext>
                  </a:extLst>
                </a:gridCol>
                <a:gridCol w="791511">
                  <a:extLst>
                    <a:ext uri="{9D8B030D-6E8A-4147-A177-3AD203B41FA5}">
                      <a16:colId xmlns="" xmlns:a16="http://schemas.microsoft.com/office/drawing/2014/main" val="20009"/>
                    </a:ext>
                  </a:extLst>
                </a:gridCol>
                <a:gridCol w="791511">
                  <a:extLst>
                    <a:ext uri="{9D8B030D-6E8A-4147-A177-3AD203B41FA5}">
                      <a16:colId xmlns="" xmlns:a16="http://schemas.microsoft.com/office/drawing/2014/main" val="20010"/>
                    </a:ext>
                  </a:extLst>
                </a:gridCol>
                <a:gridCol w="791511">
                  <a:extLst>
                    <a:ext uri="{9D8B030D-6E8A-4147-A177-3AD203B41FA5}">
                      <a16:colId xmlns="" xmlns:a16="http://schemas.microsoft.com/office/drawing/2014/main" val="20011"/>
                    </a:ext>
                  </a:extLst>
                </a:gridCol>
              </a:tblGrid>
              <a:tr h="353088">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endParaRPr kumimoji="1" lang="ja-JP" altLang="en-US" sz="14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2008</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2009</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2010</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2011</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2012</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2013</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2014</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2015</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2016</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2017</a:t>
                      </a:r>
                      <a:r>
                        <a:rPr kumimoji="1" lang="ja-JP" altLang="en-US" sz="1100" dirty="0" smtClean="0">
                          <a:solidFill>
                            <a:schemeClr val="bg1"/>
                          </a:solidFill>
                          <a:ea typeface="Meiryo UI" panose="020B0604030504040204" pitchFamily="50" charset="-128"/>
                        </a:rPr>
                        <a:t>～</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 xmlns:a16="http://schemas.microsoft.com/office/drawing/2014/main" val="10000"/>
                  </a:ext>
                </a:extLst>
              </a:tr>
              <a:tr h="2590800">
                <a:tc>
                  <a:txBody>
                    <a:bodyPr/>
                    <a:lstStyle/>
                    <a:p>
                      <a:pPr algn="ctr"/>
                      <a:r>
                        <a:rPr kumimoji="1" lang="ja-JP" altLang="en-US" sz="1500" dirty="0" smtClean="0">
                          <a:ea typeface="Meiryo UI" panose="020B0604030504040204" pitchFamily="50" charset="-128"/>
                        </a:rPr>
                        <a:t>就学前</a:t>
                      </a:r>
                      <a:endParaRPr kumimoji="1" lang="ja-JP" altLang="en-US" sz="1500" dirty="0">
                        <a:ea typeface="Meiryo UI" panose="020B0604030504040204" pitchFamily="50" charset="-128"/>
                      </a:endParaRP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extLst>
                  <a:ext uri="{0D108BD9-81ED-4DB2-BD59-A6C34878D82A}">
                    <a16:rowId xmlns="" xmlns:a16="http://schemas.microsoft.com/office/drawing/2014/main" val="206729628"/>
                  </a:ext>
                </a:extLst>
              </a:tr>
              <a:tr h="3209925">
                <a:tc>
                  <a:txBody>
                    <a:bodyPr/>
                    <a:lstStyle/>
                    <a:p>
                      <a:pPr algn="ctr"/>
                      <a:r>
                        <a:rPr kumimoji="1" lang="ja-JP" altLang="en-US" sz="1500" dirty="0" smtClean="0">
                          <a:ea typeface="Meiryo UI" panose="020B0604030504040204" pitchFamily="50" charset="-128"/>
                        </a:rPr>
                        <a:t>小学校・中学校</a:t>
                      </a:r>
                      <a:endParaRPr kumimoji="1" lang="ja-JP" altLang="en-US" sz="1500" dirty="0">
                        <a:ea typeface="Meiryo UI" panose="020B0604030504040204" pitchFamily="50" charset="-128"/>
                      </a:endParaRP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extLst>
                  <a:ext uri="{0D108BD9-81ED-4DB2-BD59-A6C34878D82A}">
                    <a16:rowId xmlns="" xmlns:a16="http://schemas.microsoft.com/office/drawing/2014/main" val="10001"/>
                  </a:ext>
                </a:extLst>
              </a:tr>
            </a:tbl>
          </a:graphicData>
        </a:graphic>
      </p:graphicFrame>
      <p:sp>
        <p:nvSpPr>
          <p:cNvPr id="35" name="タイトル 1"/>
          <p:cNvSpPr txBox="1">
            <a:spLocks/>
          </p:cNvSpPr>
          <p:nvPr/>
        </p:nvSpPr>
        <p:spPr>
          <a:xfrm>
            <a:off x="0" y="238492"/>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　</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rPr>
              <a:t>主な改革取組み経過</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grpSp>
        <p:nvGrpSpPr>
          <p:cNvPr id="3" name="グループ化 2"/>
          <p:cNvGrpSpPr/>
          <p:nvPr/>
        </p:nvGrpSpPr>
        <p:grpSpPr>
          <a:xfrm>
            <a:off x="408149" y="3579404"/>
            <a:ext cx="8636292" cy="3048310"/>
            <a:chOff x="408149" y="1068433"/>
            <a:chExt cx="8636292" cy="3048310"/>
          </a:xfrm>
        </p:grpSpPr>
        <p:grpSp>
          <p:nvGrpSpPr>
            <p:cNvPr id="20" name="グループ化 19"/>
            <p:cNvGrpSpPr/>
            <p:nvPr/>
          </p:nvGrpSpPr>
          <p:grpSpPr>
            <a:xfrm>
              <a:off x="408149" y="1068433"/>
              <a:ext cx="8636292" cy="325392"/>
              <a:chOff x="427199" y="1312908"/>
              <a:chExt cx="8636292" cy="325392"/>
            </a:xfrm>
          </p:grpSpPr>
          <p:cxnSp>
            <p:nvCxnSpPr>
              <p:cNvPr id="23" name="直線矢印コネクタ 22"/>
              <p:cNvCxnSpPr/>
              <p:nvPr/>
            </p:nvCxnSpPr>
            <p:spPr>
              <a:xfrm flipV="1">
                <a:off x="1133475" y="1434463"/>
                <a:ext cx="7930016" cy="575"/>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38" name="角丸四角形 37"/>
              <p:cNvSpPr/>
              <p:nvPr/>
            </p:nvSpPr>
            <p:spPr>
              <a:xfrm>
                <a:off x="427199" y="1312908"/>
                <a:ext cx="720000" cy="325392"/>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学力</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向上</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p:txBody>
          </p:sp>
        </p:grpSp>
        <p:sp>
          <p:nvSpPr>
            <p:cNvPr id="51" name="大かっこ 50"/>
            <p:cNvSpPr/>
            <p:nvPr/>
          </p:nvSpPr>
          <p:spPr>
            <a:xfrm>
              <a:off x="1208529" y="1315320"/>
              <a:ext cx="2327833"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緊急対策</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・百マス計算、放課後学習教室、</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市町村への取組み経費補助など</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427200" y="1476625"/>
              <a:ext cx="8017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学力向上の主な取組み</a:t>
              </a:r>
              <a:endParaRPr kumimoji="1" lang="en-US" altLang="ja-JP"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経過の詳細はＰ</a:t>
              </a:r>
              <a:r>
                <a:rPr kumimoji="1" lang="en-US" altLang="ja-JP"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14-16</a:t>
              </a:r>
              <a:r>
                <a:rPr kumimoji="1" lang="ja-JP" altLang="en-US"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参照</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7" name="大かっこ 56"/>
            <p:cNvSpPr/>
            <p:nvPr/>
          </p:nvSpPr>
          <p:spPr>
            <a:xfrm>
              <a:off x="2776161" y="1821787"/>
              <a:ext cx="626828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重点支援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課題を抱える中学校への教員の加配措置、学校訪問による支援など</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大かっこ 59"/>
            <p:cNvSpPr/>
            <p:nvPr/>
          </p:nvSpPr>
          <p:spPr>
            <a:xfrm>
              <a:off x="3569794" y="2331660"/>
              <a:ext cx="1567632"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府学力・学習状況調査</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大かっこ 61"/>
            <p:cNvSpPr/>
            <p:nvPr/>
          </p:nvSpPr>
          <p:spPr>
            <a:xfrm>
              <a:off x="5961259" y="2322135"/>
              <a:ext cx="3083181"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～チャレンジテスト</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対象、</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も対象拡大</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p:cNvGrpSpPr/>
            <p:nvPr/>
          </p:nvGrpSpPr>
          <p:grpSpPr>
            <a:xfrm>
              <a:off x="417675" y="3207441"/>
              <a:ext cx="8617241" cy="909302"/>
              <a:chOff x="446250" y="1108766"/>
              <a:chExt cx="8617241" cy="909302"/>
            </a:xfrm>
          </p:grpSpPr>
          <p:cxnSp>
            <p:nvCxnSpPr>
              <p:cNvPr id="19" name="直線矢印コネクタ 18"/>
              <p:cNvCxnSpPr/>
              <p:nvPr/>
            </p:nvCxnSpPr>
            <p:spPr>
              <a:xfrm>
                <a:off x="5989834" y="1434463"/>
                <a:ext cx="3073657"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22" name="直線コネクタ 21"/>
              <p:cNvCxnSpPr/>
              <p:nvPr/>
            </p:nvCxnSpPr>
            <p:spPr>
              <a:xfrm>
                <a:off x="1316870" y="1435038"/>
                <a:ext cx="5478477"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6" name="角丸四角形 25"/>
              <p:cNvSpPr/>
              <p:nvPr/>
            </p:nvSpPr>
            <p:spPr>
              <a:xfrm>
                <a:off x="446250" y="1108766"/>
                <a:ext cx="720000" cy="669492"/>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小中学校</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生徒指導</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体制の推進</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p:txBody>
          </p:sp>
          <p:sp>
            <p:nvSpPr>
              <p:cNvPr id="27" name="大かっこ 26"/>
              <p:cNvSpPr/>
              <p:nvPr/>
            </p:nvSpPr>
            <p:spPr>
              <a:xfrm>
                <a:off x="6795347" y="1541516"/>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中学校に</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非常勤講師</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配置</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フローチャート: 結合子 50"/>
              <p:cNvSpPr>
                <a:spLocks noChangeAspect="1"/>
              </p:cNvSpPr>
              <p:nvPr/>
            </p:nvSpPr>
            <p:spPr>
              <a:xfrm>
                <a:off x="7095122" y="136760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32" name="グループ化 31"/>
              <p:cNvGrpSpPr/>
              <p:nvPr/>
            </p:nvGrpSpPr>
            <p:grpSpPr>
              <a:xfrm>
                <a:off x="7578618" y="1373418"/>
                <a:ext cx="720000" cy="643116"/>
                <a:chOff x="7578618" y="1373418"/>
                <a:chExt cx="720000" cy="643116"/>
              </a:xfrm>
            </p:grpSpPr>
            <p:sp>
              <p:nvSpPr>
                <p:cNvPr id="34" name="大かっこ 33"/>
                <p:cNvSpPr/>
                <p:nvPr/>
              </p:nvSpPr>
              <p:spPr>
                <a:xfrm>
                  <a:off x="7578618" y="1539982"/>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小学校に</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ＳＳＷ等</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配置</a:t>
                  </a:r>
                </a:p>
              </p:txBody>
            </p:sp>
            <p:sp>
              <p:nvSpPr>
                <p:cNvPr id="37" name="フローチャート: 結合子 50"/>
                <p:cNvSpPr>
                  <a:spLocks noChangeAspect="1"/>
                </p:cNvSpPr>
                <p:nvPr/>
              </p:nvSpPr>
              <p:spPr>
                <a:xfrm>
                  <a:off x="7849818"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sp>
          <p:nvSpPr>
            <p:cNvPr id="25" name="大かっこ 24"/>
            <p:cNvSpPr/>
            <p:nvPr/>
          </p:nvSpPr>
          <p:spPr>
            <a:xfrm>
              <a:off x="5955031" y="3640191"/>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問題</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行動</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へ</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対応チャート</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フローチャート: 結合子 50"/>
            <p:cNvSpPr>
              <a:spLocks noChangeAspect="1"/>
            </p:cNvSpPr>
            <p:nvPr/>
          </p:nvSpPr>
          <p:spPr>
            <a:xfrm>
              <a:off x="6280206" y="346627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cxnSp>
        <p:nvCxnSpPr>
          <p:cNvPr id="29" name="直線コネクタ 28"/>
          <p:cNvCxnSpPr/>
          <p:nvPr/>
        </p:nvCxnSpPr>
        <p:spPr>
          <a:xfrm>
            <a:off x="1063434" y="1247873"/>
            <a:ext cx="6423338"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6" name="角丸四角形 45"/>
          <p:cNvSpPr/>
          <p:nvPr/>
        </p:nvSpPr>
        <p:spPr>
          <a:xfrm>
            <a:off x="429159" y="992718"/>
            <a:ext cx="720000" cy="595503"/>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市</a:t>
            </a:r>
            <a:r>
              <a:rPr kumimoji="1" lang="en-US" altLang="ja-JP" sz="9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幼児教育</a:t>
            </a:r>
            <a:endParaRPr kumimoji="1" lang="en-US" altLang="ja-JP" sz="9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rPr>
              <a:t>無償</a:t>
            </a:r>
            <a:r>
              <a:rPr kumimoji="1" lang="ja-JP" altLang="en-US" sz="9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rPr>
              <a:t>化</a:t>
            </a:r>
            <a:endParaRPr kumimoji="1" lang="en-US" altLang="ja-JP" sz="900" b="0" i="0" u="none" strike="noStrike" kern="1200" cap="none" spc="0" normalizeH="0" baseline="0" noProof="0" dirty="0" smtClean="0">
              <a:ln>
                <a:noFill/>
              </a:ln>
              <a:solidFill>
                <a:prstClr val="white"/>
              </a:solidFill>
              <a:effectLst/>
              <a:uLnTx/>
              <a:uFillTx/>
              <a:latin typeface="Calibri" panose="020F0502020204030204"/>
              <a:ea typeface="Meiryo UI" panose="020B0604030504040204" pitchFamily="50" charset="-128"/>
              <a:cs typeface="+mn-cs"/>
            </a:endParaRPr>
          </a:p>
        </p:txBody>
      </p:sp>
      <p:sp>
        <p:nvSpPr>
          <p:cNvPr id="52" name="テキスト ボックス 51"/>
          <p:cNvSpPr txBox="1"/>
          <p:nvPr/>
        </p:nvSpPr>
        <p:spPr>
          <a:xfrm>
            <a:off x="2019530" y="1755759"/>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点</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線</a:t>
            </a:r>
            <a:r>
              <a:rPr kumimoji="1" lang="ja-JP" altLang="en-US" sz="1100" b="1"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未実施</a:t>
            </a:r>
          </a:p>
        </p:txBody>
      </p:sp>
      <p:cxnSp>
        <p:nvCxnSpPr>
          <p:cNvPr id="45" name="直線矢印コネクタ 44"/>
          <p:cNvCxnSpPr/>
          <p:nvPr/>
        </p:nvCxnSpPr>
        <p:spPr>
          <a:xfrm>
            <a:off x="7486772" y="1247873"/>
            <a:ext cx="1557668"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8" name="フローチャート: 結合子 72"/>
          <p:cNvSpPr>
            <a:spLocks noChangeAspect="1"/>
          </p:cNvSpPr>
          <p:nvPr/>
        </p:nvSpPr>
        <p:spPr>
          <a:xfrm>
            <a:off x="7828294" y="118449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ローチャート: 結合子 72"/>
          <p:cNvSpPr>
            <a:spLocks noChangeAspect="1"/>
          </p:cNvSpPr>
          <p:nvPr/>
        </p:nvSpPr>
        <p:spPr>
          <a:xfrm>
            <a:off x="8698095" y="117828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4" name="角丸四角形 53"/>
          <p:cNvSpPr/>
          <p:nvPr/>
        </p:nvSpPr>
        <p:spPr>
          <a:xfrm>
            <a:off x="7486771" y="1301255"/>
            <a:ext cx="1630931" cy="1984810"/>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大かっこ 54"/>
          <p:cNvSpPr/>
          <p:nvPr/>
        </p:nvSpPr>
        <p:spPr>
          <a:xfrm>
            <a:off x="7543922" y="1339237"/>
            <a:ext cx="720000" cy="36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en-US" altLang="ja-JP" sz="900" dirty="0" smtClean="0">
                <a:latin typeface="Meiryo UI" panose="020B0604030504040204" pitchFamily="50" charset="-128"/>
                <a:ea typeface="Meiryo UI" panose="020B0604030504040204" pitchFamily="50" charset="-128"/>
              </a:rPr>
              <a:t>5</a:t>
            </a:r>
            <a:r>
              <a:rPr kumimoji="1" lang="ja-JP" altLang="en-US" sz="900" dirty="0" smtClean="0">
                <a:latin typeface="Meiryo UI" panose="020B0604030504040204" pitchFamily="50" charset="-128"/>
                <a:ea typeface="Meiryo UI" panose="020B0604030504040204" pitchFamily="50" charset="-128"/>
              </a:rPr>
              <a:t>歳児の無償</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化を実施</a:t>
            </a:r>
            <a:endParaRPr kumimoji="1" lang="ja-JP" altLang="en-US" sz="900" dirty="0">
              <a:latin typeface="Meiryo UI" panose="020B0604030504040204" pitchFamily="50" charset="-128"/>
              <a:ea typeface="Meiryo UI" panose="020B0604030504040204" pitchFamily="50" charset="-128"/>
            </a:endParaRPr>
          </a:p>
        </p:txBody>
      </p:sp>
      <p:sp>
        <p:nvSpPr>
          <p:cNvPr id="56" name="角丸四角形吹き出し 55"/>
          <p:cNvSpPr/>
          <p:nvPr/>
        </p:nvSpPr>
        <p:spPr>
          <a:xfrm rot="10800000">
            <a:off x="5567316" y="1811115"/>
            <a:ext cx="1395525" cy="375159"/>
          </a:xfrm>
          <a:prstGeom prst="wedgeRoundRectCallout">
            <a:avLst>
              <a:gd name="adj1" fmla="val -114551"/>
              <a:gd name="adj2" fmla="val -27033"/>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テキスト ボックス 57"/>
          <p:cNvSpPr txBox="1"/>
          <p:nvPr/>
        </p:nvSpPr>
        <p:spPr>
          <a:xfrm>
            <a:off x="5752301" y="1827565"/>
            <a:ext cx="215663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政令市初</a:t>
            </a:r>
            <a:endParaRPr kumimoji="1" lang="ja-JP" altLang="en-US" b="1" dirty="0">
              <a:latin typeface="Meiryo UI" panose="020B0604030504040204" pitchFamily="50" charset="-128"/>
              <a:ea typeface="Meiryo UI" panose="020B0604030504040204" pitchFamily="50" charset="-128"/>
            </a:endParaRPr>
          </a:p>
        </p:txBody>
      </p:sp>
      <p:sp>
        <p:nvSpPr>
          <p:cNvPr id="59" name="大かっこ 58"/>
          <p:cNvSpPr/>
          <p:nvPr/>
        </p:nvSpPr>
        <p:spPr>
          <a:xfrm>
            <a:off x="8350509" y="1350334"/>
            <a:ext cx="720000" cy="36560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en-US" altLang="ja-JP" sz="900" dirty="0" smtClean="0">
                <a:latin typeface="Meiryo UI" panose="020B0604030504040204" pitchFamily="50" charset="-128"/>
                <a:ea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rPr>
              <a:t>歳児の無償化まで拡充</a:t>
            </a:r>
            <a:endParaRPr kumimoji="1" lang="ja-JP" altLang="en-US" sz="900" strike="dblStrike" dirty="0">
              <a:solidFill>
                <a:srgbClr val="FF0000"/>
              </a:solidFill>
              <a:latin typeface="Meiryo UI" panose="020B0604030504040204" pitchFamily="50" charset="-128"/>
              <a:ea typeface="Meiryo UI" panose="020B0604030504040204" pitchFamily="50" charset="-128"/>
            </a:endParaRPr>
          </a:p>
        </p:txBody>
      </p:sp>
      <p:sp>
        <p:nvSpPr>
          <p:cNvPr id="61" name="大かっこ 60"/>
          <p:cNvSpPr/>
          <p:nvPr/>
        </p:nvSpPr>
        <p:spPr>
          <a:xfrm>
            <a:off x="8347589" y="1738327"/>
            <a:ext cx="720000" cy="5562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認可外保育</a:t>
            </a:r>
            <a:r>
              <a:rPr lang="ja-JP" altLang="en-US" sz="900" dirty="0" smtClean="0">
                <a:solidFill>
                  <a:schemeClr val="tx1"/>
                </a:solidFill>
                <a:latin typeface="Meiryo UI" panose="020B0604030504040204" pitchFamily="50" charset="-128"/>
                <a:ea typeface="Meiryo UI" panose="020B0604030504040204" pitchFamily="50" charset="-128"/>
              </a:rPr>
              <a:t>施設</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条件</a:t>
            </a:r>
            <a:r>
              <a:rPr lang="ja-JP" altLang="en-US" sz="900" dirty="0">
                <a:latin typeface="Meiryo UI" panose="020B0604030504040204" pitchFamily="50" charset="-128"/>
                <a:ea typeface="Meiryo UI" panose="020B0604030504040204" pitchFamily="50" charset="-128"/>
              </a:rPr>
              <a:t>有</a:t>
            </a:r>
            <a:r>
              <a:rPr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へ対象</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拡大</a:t>
            </a:r>
            <a:endParaRPr kumimoji="1" lang="ja-JP" altLang="en-US" sz="900" dirty="0">
              <a:latin typeface="Meiryo UI" panose="020B0604030504040204" pitchFamily="50" charset="-128"/>
              <a:ea typeface="Meiryo UI" panose="020B0604030504040204" pitchFamily="50" charset="-128"/>
            </a:endParaRPr>
          </a:p>
        </p:txBody>
      </p:sp>
      <p:sp>
        <p:nvSpPr>
          <p:cNvPr id="63" name="大かっこ 62"/>
          <p:cNvSpPr/>
          <p:nvPr/>
        </p:nvSpPr>
        <p:spPr>
          <a:xfrm>
            <a:off x="8345489" y="2318586"/>
            <a:ext cx="720000" cy="9309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ash"/>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認可外</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rPr>
              <a:t>保育施設</a:t>
            </a:r>
            <a:endParaRPr lang="en-US" altLang="ja-JP" sz="900" dirty="0" smtClean="0">
              <a:solidFill>
                <a:schemeClr val="tx1"/>
              </a:solidFill>
              <a:latin typeface="Meiryo UI" panose="020B0604030504040204" pitchFamily="50" charset="-128"/>
              <a:ea typeface="Meiryo UI" panose="020B0604030504040204" pitchFamily="50" charset="-128"/>
            </a:endParaRPr>
          </a:p>
          <a:p>
            <a:pPr algn="ct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条件有</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の</a:t>
            </a:r>
            <a:endParaRPr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対象範囲</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拡大</a:t>
            </a:r>
            <a:endParaRPr kumimoji="1" lang="en-US" altLang="ja-JP" sz="900" dirty="0" smtClean="0">
              <a:latin typeface="Meiryo UI" panose="020B0604030504040204" pitchFamily="50" charset="-128"/>
              <a:ea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rPr>
              <a:t>(2018)</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b="0" smtClean="0"/>
              <a:pPr/>
              <a:t>8</a:t>
            </a:fld>
            <a:endParaRPr lang="ja-JP" altLang="en-US" b="0"/>
          </a:p>
        </p:txBody>
      </p:sp>
    </p:spTree>
    <p:extLst>
      <p:ext uri="{BB962C8B-B14F-4D97-AF65-F5344CB8AC3E}">
        <p14:creationId xmlns:p14="http://schemas.microsoft.com/office/powerpoint/2010/main" val="38237662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7328078" y="4775866"/>
            <a:ext cx="1845830" cy="2169825"/>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「等価可処分所得</a:t>
            </a:r>
            <a:r>
              <a:rPr lang="ja-JP" altLang="ja-JP"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世帯</a:t>
            </a:r>
            <a:r>
              <a:rPr lang="ja-JP" altLang="ja-JP" sz="900" dirty="0">
                <a:latin typeface="Meiryo UI" panose="020B0604030504040204" pitchFamily="50" charset="-128"/>
                <a:ea typeface="Meiryo UI" panose="020B0604030504040204" pitchFamily="50" charset="-128"/>
              </a:rPr>
              <a:t>の</a:t>
            </a:r>
            <a:r>
              <a:rPr lang="ja-JP" altLang="ja-JP" sz="900" dirty="0" smtClean="0">
                <a:latin typeface="Meiryo UI" panose="020B0604030504040204" pitchFamily="50" charset="-128"/>
                <a:ea typeface="Meiryo UI" panose="020B0604030504040204" pitchFamily="50" charset="-128"/>
              </a:rPr>
              <a:t>可処分</a:t>
            </a:r>
            <a:r>
              <a:rPr lang="ja-JP" altLang="ja-JP" sz="900" dirty="0">
                <a:latin typeface="Meiryo UI" panose="020B0604030504040204" pitchFamily="50" charset="-128"/>
                <a:ea typeface="Meiryo UI" panose="020B0604030504040204" pitchFamily="50" charset="-128"/>
              </a:rPr>
              <a:t>所得（収入から</a:t>
            </a:r>
            <a:r>
              <a:rPr lang="ja-JP" altLang="ja-JP" sz="900" dirty="0" smtClean="0">
                <a:latin typeface="Meiryo UI" panose="020B0604030504040204" pitchFamily="50" charset="-128"/>
                <a:ea typeface="Meiryo UI" panose="020B0604030504040204" pitchFamily="50" charset="-128"/>
              </a:rPr>
              <a:t>税</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金</a:t>
            </a:r>
            <a:r>
              <a:rPr lang="ja-JP" altLang="ja-JP" sz="900" dirty="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社会保険料</a:t>
            </a:r>
            <a:r>
              <a:rPr lang="ja-JP" altLang="ja-JP" sz="900" dirty="0">
                <a:latin typeface="Meiryo UI" panose="020B0604030504040204" pitchFamily="50" charset="-128"/>
                <a:ea typeface="Meiryo UI" panose="020B0604030504040204" pitchFamily="50" charset="-128"/>
              </a:rPr>
              <a:t>等を除いたい</a:t>
            </a:r>
            <a:r>
              <a:rPr lang="ja-JP" altLang="ja-JP" sz="900" dirty="0" err="1" smtClean="0">
                <a:latin typeface="Meiryo UI" panose="020B0604030504040204" pitchFamily="50" charset="-128"/>
                <a:ea typeface="Meiryo UI" panose="020B0604030504040204" pitchFamily="50" charset="-128"/>
              </a:rPr>
              <a:t>わゆ</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ja-JP" sz="900" dirty="0" err="1" smtClean="0">
                <a:latin typeface="Meiryo UI" panose="020B0604030504040204" pitchFamily="50" charset="-128"/>
                <a:ea typeface="Meiryo UI" panose="020B0604030504040204" pitchFamily="50" charset="-128"/>
              </a:rPr>
              <a:t>る</a:t>
            </a:r>
            <a:r>
              <a:rPr lang="ja-JP" altLang="ja-JP" sz="900" dirty="0" smtClean="0">
                <a:latin typeface="Meiryo UI" panose="020B0604030504040204" pitchFamily="50" charset="-128"/>
                <a:ea typeface="Meiryo UI" panose="020B0604030504040204" pitchFamily="50" charset="-128"/>
              </a:rPr>
              <a:t>手取り収入</a:t>
            </a:r>
            <a:r>
              <a:rPr lang="ja-JP" altLang="ja-JP" sz="900" dirty="0">
                <a:latin typeface="Meiryo UI" panose="020B0604030504040204" pitchFamily="50" charset="-128"/>
                <a:ea typeface="Meiryo UI" panose="020B0604030504040204" pitchFamily="50" charset="-128"/>
              </a:rPr>
              <a:t>）を世帯人員</a:t>
            </a:r>
            <a:r>
              <a:rPr lang="ja-JP" altLang="ja-JP" sz="900" dirty="0" smtClean="0">
                <a:latin typeface="Meiryo UI" panose="020B0604030504040204" pitchFamily="50" charset="-128"/>
                <a:ea typeface="Meiryo UI" panose="020B0604030504040204" pitchFamily="50" charset="-128"/>
              </a:rPr>
              <a:t>の平</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方根で割って</a:t>
            </a:r>
            <a:r>
              <a:rPr lang="ja-JP" altLang="ja-JP" sz="900" dirty="0">
                <a:latin typeface="Meiryo UI" panose="020B0604030504040204" pitchFamily="50" charset="-128"/>
                <a:ea typeface="Meiryo UI" panose="020B0604030504040204" pitchFamily="50" charset="-128"/>
              </a:rPr>
              <a:t>調整した所得</a:t>
            </a:r>
            <a:endParaRPr lang="en-US" altLang="ja-JP" sz="900" dirty="0">
              <a:latin typeface="Meiryo UI" panose="020B0604030504040204" pitchFamily="50" charset="-128"/>
              <a:ea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相対的貧困率</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一定基準</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貧困線</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を下回る</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等価可処分所得</a:t>
            </a:r>
            <a:r>
              <a:rPr lang="ja-JP" altLang="en-US" sz="900" dirty="0">
                <a:latin typeface="Meiryo UI" panose="020B0604030504040204" pitchFamily="50" charset="-128"/>
                <a:ea typeface="Meiryo UI" panose="020B0604030504040204" pitchFamily="50" charset="-128"/>
              </a:rPr>
              <a:t>しか得ていない</a:t>
            </a:r>
            <a:r>
              <a:rPr lang="ja-JP" altLang="en-US" sz="900" dirty="0" smtClean="0">
                <a:latin typeface="Meiryo UI" panose="020B0604030504040204" pitchFamily="50" charset="-128"/>
                <a:ea typeface="Meiryo UI" panose="020B0604030504040204" pitchFamily="50" charset="-128"/>
              </a:rPr>
              <a:t>者</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困窮度</a:t>
            </a:r>
            <a:r>
              <a:rPr lang="en-US" altLang="ja-JP" sz="900" dirty="0">
                <a:latin typeface="Meiryo UI" panose="020B0604030504040204" pitchFamily="50" charset="-128"/>
                <a:ea typeface="Meiryo UI" panose="020B0604030504040204" pitchFamily="50" charset="-128"/>
              </a:rPr>
              <a:t>Ⅰ</a:t>
            </a:r>
            <a:r>
              <a:rPr lang="ja-JP" altLang="en-US" sz="900" dirty="0" smtClean="0">
                <a:latin typeface="Meiryo UI" panose="020B0604030504040204" pitchFamily="50" charset="-128"/>
                <a:ea typeface="Meiryo UI" panose="020B0604030504040204" pitchFamily="50" charset="-128"/>
              </a:rPr>
              <a:t>に相当</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の割合</a:t>
            </a:r>
            <a:endParaRPr lang="en-US" altLang="ja-JP" sz="900" dirty="0" smtClean="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「貧困線」</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等価可</a:t>
            </a:r>
            <a:r>
              <a:rPr lang="ja-JP" altLang="en-US" sz="900" dirty="0">
                <a:latin typeface="Meiryo UI" panose="020B0604030504040204" pitchFamily="50" charset="-128"/>
                <a:ea typeface="Meiryo UI" panose="020B0604030504040204" pitchFamily="50" charset="-128"/>
              </a:rPr>
              <a:t>処分所得</a:t>
            </a:r>
            <a:r>
              <a:rPr lang="ja-JP" altLang="en-US" sz="900" dirty="0" smtClean="0">
                <a:latin typeface="Meiryo UI" panose="020B0604030504040204" pitchFamily="50" charset="-128"/>
                <a:ea typeface="Meiryo UI" panose="020B0604030504040204" pitchFamily="50" charset="-128"/>
              </a:rPr>
              <a:t>の中央値</a:t>
            </a:r>
            <a:r>
              <a:rPr lang="ja-JP" altLang="en-US" sz="900" dirty="0">
                <a:latin typeface="Meiryo UI" panose="020B0604030504040204" pitchFamily="50" charset="-128"/>
                <a:ea typeface="Meiryo UI" panose="020B0604030504040204" pitchFamily="50" charset="-128"/>
              </a:rPr>
              <a:t>の</a:t>
            </a:r>
            <a:r>
              <a:rPr lang="ja-JP" altLang="en-US" sz="900" dirty="0" smtClean="0">
                <a:latin typeface="Meiryo UI" panose="020B0604030504040204" pitchFamily="50" charset="-128"/>
                <a:ea typeface="Meiryo UI" panose="020B0604030504040204" pitchFamily="50" charset="-128"/>
              </a:rPr>
              <a:t>半分</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の額</a:t>
            </a:r>
            <a:endParaRPr lang="en-US" altLang="ja-JP" sz="900" strike="sngStrike" dirty="0">
              <a:solidFill>
                <a:srgbClr val="FF0000"/>
              </a:solidFill>
              <a:latin typeface="Meiryo UI" panose="020B0604030504040204" pitchFamily="50" charset="-128"/>
              <a:ea typeface="Meiryo UI" panose="020B0604030504040204" pitchFamily="50" charset="-128"/>
            </a:endParaRPr>
          </a:p>
          <a:p>
            <a:endParaRPr kumimoji="1" lang="ja-JP" altLang="en-US" sz="9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子どもの生活に関する実態調査</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33680"/>
            <a:ext cx="8588788" cy="4401205"/>
          </a:xfrm>
          <a:prstGeom prst="rect">
            <a:avLst/>
          </a:prstGeom>
        </p:spPr>
        <p:txBody>
          <a:bodyPr wrap="square">
            <a:spAutoFit/>
          </a:bodyPr>
          <a:lstStyle/>
          <a:p>
            <a:pPr marR="2360"/>
            <a:r>
              <a:rPr lang="ja-JP" altLang="en-US" sz="1400" b="1" dirty="0" smtClean="0">
                <a:solidFill>
                  <a:srgbClr val="000000"/>
                </a:solidFill>
                <a:latin typeface="Meiryo UI" panose="020B0604030504040204" pitchFamily="50" charset="-128"/>
                <a:ea typeface="Meiryo UI" panose="020B0604030504040204" pitchFamily="50" charset="-128"/>
              </a:rPr>
              <a:t>＜改革</a:t>
            </a:r>
            <a:r>
              <a:rPr lang="ja-JP" altLang="en-US" sz="1400" b="1" dirty="0">
                <a:solidFill>
                  <a:srgbClr val="000000"/>
                </a:solidFill>
                <a:latin typeface="Meiryo UI" panose="020B0604030504040204" pitchFamily="50" charset="-128"/>
                <a:ea typeface="Meiryo UI" panose="020B0604030504040204" pitchFamily="50" charset="-128"/>
              </a:rPr>
              <a:t>前</a:t>
            </a:r>
            <a:r>
              <a:rPr lang="ja-JP" altLang="en-US" sz="1400" b="1" dirty="0" smtClean="0">
                <a:solidFill>
                  <a:srgbClr val="000000"/>
                </a:solidFill>
                <a:latin typeface="Meiryo UI" panose="020B0604030504040204" pitchFamily="50" charset="-128"/>
                <a:ea typeface="Meiryo UI" panose="020B0604030504040204" pitchFamily="50" charset="-128"/>
              </a:rPr>
              <a:t>の施策・状況＞</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子どもの貧困対策を総合的に推進するために講ずべき施策の基本となる事項その他事項を定めた「</a:t>
            </a:r>
            <a:r>
              <a:rPr lang="ja-JP" altLang="en-US" sz="1400" dirty="0" smtClean="0">
                <a:solidFill>
                  <a:srgbClr val="000000"/>
                </a:solidFill>
                <a:latin typeface="Meiryo UI" panose="020B0604030504040204" pitchFamily="50" charset="-128"/>
                <a:ea typeface="Meiryo UI" panose="020B0604030504040204" pitchFamily="50" charset="-128"/>
              </a:rPr>
              <a:t>子ども</a:t>
            </a:r>
            <a:r>
              <a:rPr lang="ja-JP" altLang="en-US" sz="1400" dirty="0">
                <a:solidFill>
                  <a:srgbClr val="000000"/>
                </a:solidFill>
                <a:latin typeface="Meiryo UI" panose="020B0604030504040204" pitchFamily="50" charset="-128"/>
                <a:ea typeface="Meiryo UI" panose="020B0604030504040204" pitchFamily="50" charset="-128"/>
              </a:rPr>
              <a:t>の貧困対策</a:t>
            </a:r>
            <a:r>
              <a:rPr lang="ja-JP" altLang="en-US" sz="1400" dirty="0" smtClean="0">
                <a:solidFill>
                  <a:srgbClr val="000000"/>
                </a:solidFill>
                <a:latin typeface="Meiryo UI" panose="020B0604030504040204" pitchFamily="50" charset="-128"/>
                <a:ea typeface="Meiryo UI" panose="020B0604030504040204" pitchFamily="50" charset="-128"/>
              </a:rPr>
              <a:t>の</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推進</a:t>
            </a:r>
            <a:r>
              <a:rPr lang="ja-JP" altLang="en-US" sz="1400" dirty="0">
                <a:solidFill>
                  <a:srgbClr val="000000"/>
                </a:solidFill>
                <a:latin typeface="Meiryo UI" panose="020B0604030504040204" pitchFamily="50" charset="-128"/>
                <a:ea typeface="Meiryo UI" panose="020B0604030504040204" pitchFamily="50" charset="-128"/>
              </a:rPr>
              <a:t>に関する法律」</a:t>
            </a:r>
            <a:r>
              <a:rPr lang="ja-JP" altLang="en-US" sz="1400" dirty="0" smtClean="0">
                <a:solidFill>
                  <a:srgbClr val="000000"/>
                </a:solidFill>
                <a:latin typeface="Meiryo UI" panose="020B0604030504040204" pitchFamily="50" charset="-128"/>
                <a:ea typeface="Meiryo UI" panose="020B0604030504040204" pitchFamily="50" charset="-128"/>
              </a:rPr>
              <a:t>が</a:t>
            </a:r>
            <a:r>
              <a:rPr lang="en-US" altLang="ja-JP" sz="1400" dirty="0" smtClean="0">
                <a:solidFill>
                  <a:srgbClr val="000000"/>
                </a:solidFill>
                <a:latin typeface="Meiryo UI" panose="020B0604030504040204" pitchFamily="50" charset="-128"/>
                <a:ea typeface="Meiryo UI" panose="020B0604030504040204" pitchFamily="50" charset="-128"/>
              </a:rPr>
              <a:t>2014</a:t>
            </a:r>
            <a:r>
              <a:rPr lang="ja-JP" altLang="en-US" sz="1400" dirty="0" smtClean="0">
                <a:solidFill>
                  <a:srgbClr val="000000"/>
                </a:solidFill>
                <a:latin typeface="Meiryo UI" panose="020B0604030504040204" pitchFamily="50" charset="-128"/>
                <a:ea typeface="Meiryo UI" panose="020B0604030504040204" pitchFamily="50" charset="-128"/>
              </a:rPr>
              <a:t>年</a:t>
            </a:r>
            <a:r>
              <a:rPr lang="en-US" altLang="ja-JP" sz="1400" dirty="0" smtClean="0">
                <a:solidFill>
                  <a:srgbClr val="000000"/>
                </a:solidFill>
                <a:latin typeface="Meiryo UI" panose="020B0604030504040204" pitchFamily="50" charset="-128"/>
                <a:ea typeface="Meiryo UI" panose="020B0604030504040204" pitchFamily="50" charset="-128"/>
              </a:rPr>
              <a:t>1</a:t>
            </a:r>
            <a:r>
              <a:rPr lang="ja-JP" altLang="en-US" sz="1400" dirty="0" smtClean="0">
                <a:solidFill>
                  <a:srgbClr val="000000"/>
                </a:solidFill>
                <a:latin typeface="Meiryo UI" panose="020B0604030504040204" pitchFamily="50" charset="-128"/>
                <a:ea typeface="Meiryo UI" panose="020B0604030504040204" pitchFamily="50" charset="-128"/>
              </a:rPr>
              <a:t>月</a:t>
            </a:r>
            <a:r>
              <a:rPr lang="ja-JP" altLang="en-US" sz="1400" dirty="0">
                <a:solidFill>
                  <a:srgbClr val="000000"/>
                </a:solidFill>
                <a:latin typeface="Meiryo UI" panose="020B0604030504040204" pitchFamily="50" charset="-128"/>
                <a:ea typeface="Meiryo UI" panose="020B0604030504040204" pitchFamily="50" charset="-128"/>
              </a:rPr>
              <a:t>に施行</a:t>
            </a:r>
            <a:r>
              <a:rPr lang="ja-JP" altLang="en-US" sz="1400" dirty="0" smtClean="0">
                <a:solidFill>
                  <a:srgbClr val="000000"/>
                </a:solidFill>
                <a:latin typeface="Meiryo UI" panose="020B0604030504040204" pitchFamily="50" charset="-128"/>
                <a:ea typeface="Meiryo UI" panose="020B0604030504040204" pitchFamily="50" charset="-128"/>
              </a:rPr>
              <a:t>され、同年</a:t>
            </a:r>
            <a:r>
              <a:rPr lang="ja-JP" altLang="en-US" sz="1400" dirty="0">
                <a:solidFill>
                  <a:srgbClr val="000000"/>
                </a:solidFill>
                <a:latin typeface="Meiryo UI" panose="020B0604030504040204" pitchFamily="50" charset="-128"/>
                <a:ea typeface="Meiryo UI" panose="020B0604030504040204" pitchFamily="50" charset="-128"/>
              </a:rPr>
              <a:t>８月「子供の貧困対策に</a:t>
            </a:r>
            <a:r>
              <a:rPr lang="ja-JP" altLang="en-US" sz="1400" dirty="0" smtClean="0">
                <a:solidFill>
                  <a:srgbClr val="000000"/>
                </a:solidFill>
                <a:latin typeface="Meiryo UI" panose="020B0604030504040204" pitchFamily="50" charset="-128"/>
                <a:ea typeface="Meiryo UI" panose="020B0604030504040204" pitchFamily="50" charset="-128"/>
              </a:rPr>
              <a:t>関する大綱</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が出された。</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・これら</a:t>
            </a:r>
            <a:r>
              <a:rPr lang="ja-JP" altLang="en-US" sz="1400" dirty="0">
                <a:latin typeface="Meiryo UI" panose="020B0604030504040204" pitchFamily="50" charset="-128"/>
                <a:ea typeface="Meiryo UI" panose="020B0604030504040204" pitchFamily="50" charset="-128"/>
              </a:rPr>
              <a:t>の政府の</a:t>
            </a:r>
            <a:r>
              <a:rPr lang="ja-JP" altLang="en-US" sz="1400" dirty="0" smtClean="0">
                <a:latin typeface="Meiryo UI" panose="020B0604030504040204" pitchFamily="50" charset="-128"/>
                <a:ea typeface="Meiryo UI" panose="020B0604030504040204" pitchFamily="50" charset="-128"/>
              </a:rPr>
              <a:t>動きを</a:t>
            </a:r>
            <a:r>
              <a:rPr lang="ja-JP" altLang="en-US" sz="1400" dirty="0">
                <a:latin typeface="Meiryo UI" panose="020B0604030504040204" pitchFamily="50" charset="-128"/>
                <a:ea typeface="Meiryo UI" panose="020B0604030504040204" pitchFamily="50" charset="-128"/>
              </a:rPr>
              <a:t>受けて</a:t>
            </a:r>
            <a:r>
              <a:rPr lang="ja-JP" altLang="en-US" sz="1400" dirty="0" smtClean="0">
                <a:latin typeface="Meiryo UI" panose="020B0604030504040204" pitchFamily="50" charset="-128"/>
                <a:ea typeface="Meiryo UI" panose="020B0604030504040204" pitchFamily="50" charset="-128"/>
              </a:rPr>
              <a:t>、大阪府が府内の各自治体に対して、子どもの生活に関する実態調査を共同して実施する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ことを呼びかけた。</a:t>
            </a:r>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改革取組み＞　　</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大阪市</a:t>
            </a:r>
            <a:r>
              <a:rPr lang="ja-JP" altLang="en-US" sz="1400" dirty="0">
                <a:latin typeface="Meiryo UI" panose="020B0604030504040204" pitchFamily="50" charset="-128"/>
                <a:ea typeface="Meiryo UI" panose="020B0604030504040204" pitchFamily="50" charset="-128"/>
              </a:rPr>
              <a:t>をはじめ府内</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自治体は府と共同で調査を実施し、残りの府内</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自治体については、それらを</a:t>
            </a:r>
            <a:r>
              <a:rPr lang="ja-JP" altLang="en-US" sz="1400" dirty="0" smtClean="0">
                <a:latin typeface="Meiryo UI" panose="020B0604030504040204" pitchFamily="50" charset="-128"/>
                <a:ea typeface="Meiryo UI" panose="020B0604030504040204" pitchFamily="50" charset="-128"/>
              </a:rPr>
              <a:t>網羅する</a:t>
            </a:r>
            <a:r>
              <a:rPr lang="ja-JP" altLang="en-US" sz="1400" dirty="0">
                <a:latin typeface="Meiryo UI" panose="020B0604030504040204" pitchFamily="50" charset="-128"/>
                <a:ea typeface="Meiryo UI" panose="020B0604030504040204" pitchFamily="50" charset="-128"/>
              </a:rPr>
              <a:t>形で大阪府が無作為抽出による調査を実施した。</a:t>
            </a:r>
            <a:endParaRPr lang="en-US" altLang="ja-JP" sz="1400" dirty="0">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主な調査結果</a:t>
            </a:r>
            <a:r>
              <a:rPr lang="en-US" altLang="ja-JP"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貧困の状況</a:t>
            </a:r>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世帯における相対的貧困率</a:t>
            </a:r>
            <a:r>
              <a:rPr lang="ja-JP" altLang="en-US" sz="1400" dirty="0" smtClean="0">
                <a:latin typeface="Meiryo UI" panose="020B0604030504040204" pitchFamily="50" charset="-128"/>
                <a:ea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rPr>
              <a:t>、小</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・中</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のいる世帯では</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大阪府内全自治体</a:t>
            </a:r>
            <a:r>
              <a:rPr lang="en-US" altLang="ja-JP" sz="1400" dirty="0">
                <a:latin typeface="Meiryo UI" panose="020B0604030504040204" pitchFamily="50" charset="-128"/>
                <a:ea typeface="Meiryo UI" panose="020B0604030504040204" pitchFamily="50" charset="-128"/>
              </a:rPr>
              <a:t>】14.9%</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大阪市</a:t>
            </a:r>
            <a:r>
              <a:rPr lang="en-US" altLang="ja-JP" sz="1400"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15.2%</a:t>
            </a:r>
            <a:r>
              <a:rPr lang="ja-JP" altLang="en-US" sz="1400" dirty="0" smtClean="0">
                <a:latin typeface="Meiryo UI" panose="020B0604030504040204" pitchFamily="50" charset="-128"/>
                <a:ea typeface="Meiryo UI" panose="020B0604030504040204" pitchFamily="50" charset="-128"/>
              </a:rPr>
              <a:t>であった。なお</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歳児のいる世帯では</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大阪市</a:t>
            </a:r>
            <a:r>
              <a:rPr lang="en-US" altLang="ja-JP" sz="1400" dirty="0">
                <a:latin typeface="Meiryo UI" panose="020B0604030504040204" pitchFamily="50" charset="-128"/>
                <a:ea typeface="Meiryo UI" panose="020B0604030504040204" pitchFamily="50" charset="-128"/>
              </a:rPr>
              <a:t>】11.8%</a:t>
            </a:r>
            <a:r>
              <a:rPr lang="ja-JP" altLang="en-US" sz="1400" dirty="0">
                <a:latin typeface="Meiryo UI" panose="020B0604030504040204" pitchFamily="50" charset="-128"/>
                <a:ea typeface="Meiryo UI" panose="020B0604030504040204" pitchFamily="50" charset="-128"/>
              </a:rPr>
              <a:t>であった</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2449984" y="1833412"/>
            <a:ext cx="4418244" cy="277123"/>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pic>
        <p:nvPicPr>
          <p:cNvPr id="17" name="図 16"/>
          <p:cNvPicPr>
            <a:picLocks noChangeAspect="1"/>
          </p:cNvPicPr>
          <p:nvPr/>
        </p:nvPicPr>
        <p:blipFill>
          <a:blip r:embed="rId3"/>
          <a:stretch>
            <a:fillRect/>
          </a:stretch>
        </p:blipFill>
        <p:spPr>
          <a:xfrm>
            <a:off x="1280758" y="2713290"/>
            <a:ext cx="6808211" cy="1459465"/>
          </a:xfrm>
          <a:prstGeom prst="rect">
            <a:avLst/>
          </a:prstGeom>
        </p:spPr>
      </p:pic>
      <p:graphicFrame>
        <p:nvGraphicFramePr>
          <p:cNvPr id="13" name="表 12"/>
          <p:cNvGraphicFramePr>
            <a:graphicFrameLocks noGrp="1"/>
          </p:cNvGraphicFramePr>
          <p:nvPr>
            <p:extLst/>
          </p:nvPr>
        </p:nvGraphicFramePr>
        <p:xfrm>
          <a:off x="430301" y="4860466"/>
          <a:ext cx="6962172" cy="1943999"/>
        </p:xfrm>
        <a:graphic>
          <a:graphicData uri="http://schemas.openxmlformats.org/drawingml/2006/table">
            <a:tbl>
              <a:tblPr firstRow="1" firstCol="1" bandRow="1"/>
              <a:tblGrid>
                <a:gridCol w="937085">
                  <a:extLst>
                    <a:ext uri="{9D8B030D-6E8A-4147-A177-3AD203B41FA5}">
                      <a16:colId xmlns="" xmlns:a16="http://schemas.microsoft.com/office/drawing/2014/main" val="20000"/>
                    </a:ext>
                  </a:extLst>
                </a:gridCol>
                <a:gridCol w="1753664">
                  <a:extLst>
                    <a:ext uri="{9D8B030D-6E8A-4147-A177-3AD203B41FA5}">
                      <a16:colId xmlns="" xmlns:a16="http://schemas.microsoft.com/office/drawing/2014/main" val="20001"/>
                    </a:ext>
                  </a:extLst>
                </a:gridCol>
                <a:gridCol w="1420655">
                  <a:extLst>
                    <a:ext uri="{9D8B030D-6E8A-4147-A177-3AD203B41FA5}">
                      <a16:colId xmlns="" xmlns:a16="http://schemas.microsoft.com/office/drawing/2014/main" val="20002"/>
                    </a:ext>
                  </a:extLst>
                </a:gridCol>
                <a:gridCol w="1351727">
                  <a:extLst>
                    <a:ext uri="{9D8B030D-6E8A-4147-A177-3AD203B41FA5}">
                      <a16:colId xmlns="" xmlns:a16="http://schemas.microsoft.com/office/drawing/2014/main" val="20003"/>
                    </a:ext>
                  </a:extLst>
                </a:gridCol>
                <a:gridCol w="1499041">
                  <a:extLst>
                    <a:ext uri="{9D8B030D-6E8A-4147-A177-3AD203B41FA5}">
                      <a16:colId xmlns="" xmlns:a16="http://schemas.microsoft.com/office/drawing/2014/main" val="20004"/>
                    </a:ext>
                  </a:extLst>
                </a:gridCol>
              </a:tblGrid>
              <a:tr h="209463">
                <a:tc row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sz="1000" kern="0" dirty="0">
                          <a:effectLst/>
                          <a:latin typeface="Meiryo UI" panose="020B0604030504040204" pitchFamily="50" charset="-128"/>
                          <a:ea typeface="Meiryo UI" panose="020B0604030504040204" pitchFamily="50" charset="-128"/>
                        </a:rPr>
                        <a:t>区分</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sz="1000" kern="0" dirty="0">
                          <a:effectLst/>
                          <a:latin typeface="Meiryo UI" panose="020B0604030504040204" pitchFamily="50" charset="-128"/>
                          <a:ea typeface="Meiryo UI" panose="020B0604030504040204" pitchFamily="50" charset="-128"/>
                        </a:rPr>
                        <a:t>基準</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spcAft>
                          <a:spcPts val="0"/>
                        </a:spcAft>
                      </a:pPr>
                      <a:r>
                        <a:rPr kumimoji="1" lang="ja-JP" altLang="en-US" sz="1000" b="1" kern="0" dirty="0" smtClean="0">
                          <a:solidFill>
                            <a:schemeClr val="bg1"/>
                          </a:solidFill>
                          <a:effectLst/>
                          <a:latin typeface="Meiryo UI" panose="020B0604030504040204" pitchFamily="50" charset="-128"/>
                          <a:ea typeface="Meiryo UI" panose="020B0604030504040204" pitchFamily="50" charset="-128"/>
                          <a:cs typeface="+mn-cs"/>
                        </a:rPr>
                        <a:t>大阪府内全自治体</a:t>
                      </a:r>
                      <a:endParaRPr kumimoji="1" lang="ja-JP" sz="1000" b="1" kern="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altLang="en-US" sz="1000" kern="0" dirty="0" smtClean="0">
                          <a:effectLst/>
                          <a:latin typeface="Meiryo UI" panose="020B0604030504040204" pitchFamily="50" charset="-128"/>
                          <a:ea typeface="Meiryo UI" panose="020B0604030504040204" pitchFamily="50" charset="-128"/>
                        </a:rPr>
                        <a:t>大阪市</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endParaRPr lang="ja-JP" sz="1050" kern="100" dirty="0">
                        <a:effectLst/>
                        <a:latin typeface="Century"/>
                        <a:ea typeface="ＭＳ 明朝"/>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209463">
                <a:tc vMerge="1">
                  <a:txBody>
                    <a:bodyPr/>
                    <a:lstStyle/>
                    <a:p>
                      <a:pPr algn="ctr">
                        <a:spcAft>
                          <a:spcPts val="0"/>
                        </a:spcAft>
                      </a:pPr>
                      <a:endParaRPr lang="ja-JP" sz="1000" kern="100" dirty="0">
                        <a:effectLst/>
                        <a:latin typeface="Century"/>
                        <a:ea typeface="ＭＳ 明朝"/>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vMerge="1">
                  <a:txBody>
                    <a:bodyPr/>
                    <a:lstStyle/>
                    <a:p>
                      <a:pPr algn="ctr">
                        <a:spcAft>
                          <a:spcPts val="0"/>
                        </a:spcAft>
                      </a:pPr>
                      <a:endParaRPr lang="ja-JP" sz="1000" kern="100" dirty="0">
                        <a:effectLst/>
                        <a:latin typeface="Century"/>
                        <a:ea typeface="ＭＳ 明朝"/>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小</a:t>
                      </a:r>
                      <a:r>
                        <a:rPr kumimoji="1" lang="en-US" altLang="ja-JP" sz="1000" b="1" kern="0" dirty="0" smtClean="0">
                          <a:solidFill>
                            <a:schemeClr val="lt1"/>
                          </a:solidFill>
                          <a:effectLst/>
                          <a:latin typeface="Meiryo UI" panose="020B0604030504040204" pitchFamily="50" charset="-128"/>
                          <a:ea typeface="Meiryo UI" panose="020B0604030504040204" pitchFamily="50" charset="-128"/>
                          <a:cs typeface="+mn-cs"/>
                        </a:rPr>
                        <a:t>5</a:t>
                      </a: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・中</a:t>
                      </a:r>
                      <a:r>
                        <a:rPr kumimoji="1" lang="en-US" altLang="ja-JP" sz="1000" b="1" kern="0" dirty="0" smtClean="0">
                          <a:solidFill>
                            <a:schemeClr val="lt1"/>
                          </a:solidFill>
                          <a:effectLst/>
                          <a:latin typeface="Meiryo UI" panose="020B0604030504040204" pitchFamily="50" charset="-128"/>
                          <a:ea typeface="Meiryo UI" panose="020B0604030504040204" pitchFamily="50" charset="-128"/>
                          <a:cs typeface="+mn-cs"/>
                        </a:rPr>
                        <a:t>2</a:t>
                      </a: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保護者</a:t>
                      </a:r>
                      <a:r>
                        <a:rPr kumimoji="1" lang="ja-JP" altLang="en-US" sz="1000" b="1" kern="0" dirty="0" smtClean="0">
                          <a:solidFill>
                            <a:schemeClr val="lt1"/>
                          </a:solidFill>
                          <a:effectLst/>
                          <a:latin typeface="Meiryo UI" panose="020B0604030504040204" pitchFamily="50" charset="-128"/>
                          <a:ea typeface="Meiryo UI" panose="020B0604030504040204" pitchFamily="50" charset="-128"/>
                          <a:cs typeface="+mn-cs"/>
                        </a:rPr>
                        <a:t>　</a:t>
                      </a: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割合</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小</a:t>
                      </a:r>
                      <a:r>
                        <a:rPr kumimoji="1" lang="en-US" altLang="ja-JP" sz="1000" b="1" kern="0" dirty="0" smtClean="0">
                          <a:solidFill>
                            <a:schemeClr val="lt1"/>
                          </a:solidFill>
                          <a:effectLst/>
                          <a:latin typeface="Meiryo UI" panose="020B0604030504040204" pitchFamily="50" charset="-128"/>
                          <a:ea typeface="Meiryo UI" panose="020B0604030504040204" pitchFamily="50" charset="-128"/>
                          <a:cs typeface="+mn-cs"/>
                        </a:rPr>
                        <a:t>5</a:t>
                      </a: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・中</a:t>
                      </a:r>
                      <a:r>
                        <a:rPr kumimoji="1" lang="en-US" altLang="ja-JP" sz="1000" b="1" kern="0" dirty="0" smtClean="0">
                          <a:solidFill>
                            <a:schemeClr val="lt1"/>
                          </a:solidFill>
                          <a:effectLst/>
                          <a:latin typeface="Meiryo UI" panose="020B0604030504040204" pitchFamily="50" charset="-128"/>
                          <a:ea typeface="Meiryo UI" panose="020B0604030504040204" pitchFamily="50" charset="-128"/>
                          <a:cs typeface="+mn-cs"/>
                        </a:rPr>
                        <a:t>2</a:t>
                      </a: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保護者</a:t>
                      </a:r>
                      <a:r>
                        <a:rPr kumimoji="1" lang="ja-JP" altLang="en-US" sz="1000" b="1" kern="0" dirty="0" smtClean="0">
                          <a:solidFill>
                            <a:schemeClr val="lt1"/>
                          </a:solidFill>
                          <a:effectLst/>
                          <a:latin typeface="Meiryo UI" panose="020B0604030504040204" pitchFamily="50" charset="-128"/>
                          <a:ea typeface="Meiryo UI" panose="020B0604030504040204" pitchFamily="50" charset="-128"/>
                          <a:cs typeface="+mn-cs"/>
                        </a:rPr>
                        <a:t>　</a:t>
                      </a: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割合</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0" dirty="0" smtClean="0">
                          <a:solidFill>
                            <a:schemeClr val="lt1"/>
                          </a:solidFill>
                          <a:effectLst/>
                          <a:latin typeface="Meiryo UI" panose="020B0604030504040204" pitchFamily="50" charset="-128"/>
                          <a:ea typeface="Meiryo UI" panose="020B0604030504040204" pitchFamily="50" charset="-128"/>
                          <a:cs typeface="+mn-cs"/>
                        </a:rPr>
                        <a:t>5</a:t>
                      </a: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歳児保護者</a:t>
                      </a:r>
                      <a:r>
                        <a:rPr kumimoji="1" lang="ja-JP" altLang="en-US" sz="1000" b="1" kern="0" dirty="0" smtClean="0">
                          <a:solidFill>
                            <a:schemeClr val="lt1"/>
                          </a:solidFill>
                          <a:effectLst/>
                          <a:latin typeface="Meiryo UI" panose="020B0604030504040204" pitchFamily="50" charset="-128"/>
                          <a:ea typeface="Meiryo UI" panose="020B0604030504040204" pitchFamily="50" charset="-128"/>
                          <a:cs typeface="+mn-cs"/>
                        </a:rPr>
                        <a:t>　</a:t>
                      </a:r>
                      <a:r>
                        <a:rPr kumimoji="1" lang="ja-JP" altLang="ja-JP" sz="1000" b="1" kern="0" dirty="0" smtClean="0">
                          <a:solidFill>
                            <a:schemeClr val="lt1"/>
                          </a:solidFill>
                          <a:effectLst/>
                          <a:latin typeface="Meiryo UI" panose="020B0604030504040204" pitchFamily="50" charset="-128"/>
                          <a:ea typeface="Meiryo UI" panose="020B0604030504040204" pitchFamily="50" charset="-128"/>
                          <a:cs typeface="+mn-cs"/>
                        </a:rPr>
                        <a:t>割合</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1"/>
                  </a:ext>
                </a:extLst>
              </a:tr>
              <a:tr h="508358">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r>
                        <a:rPr lang="ja-JP" sz="1000" kern="0" dirty="0">
                          <a:effectLst/>
                          <a:latin typeface="Meiryo UI" panose="020B0604030504040204" pitchFamily="50" charset="-128"/>
                          <a:ea typeface="Meiryo UI" panose="020B0604030504040204" pitchFamily="50" charset="-128"/>
                        </a:rPr>
                        <a:t>中央値以上</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spcAft>
                          <a:spcPts val="0"/>
                        </a:spcAft>
                      </a:pPr>
                      <a:r>
                        <a:rPr lang="ja-JP" sz="1000" kern="0" dirty="0">
                          <a:effectLst/>
                          <a:latin typeface="Meiryo UI" panose="020B0604030504040204" pitchFamily="50" charset="-128"/>
                          <a:ea typeface="Meiryo UI" panose="020B0604030504040204" pitchFamily="50" charset="-128"/>
                        </a:rPr>
                        <a:t>等価可処分所得</a:t>
                      </a:r>
                      <a:r>
                        <a:rPr lang="ja-JP" sz="1000" u="sng" kern="0" dirty="0">
                          <a:effectLst/>
                          <a:latin typeface="Meiryo UI" panose="020B0604030504040204" pitchFamily="50" charset="-128"/>
                          <a:ea typeface="Meiryo UI" panose="020B0604030504040204" pitchFamily="50" charset="-128"/>
                        </a:rPr>
                        <a:t>中央値</a:t>
                      </a:r>
                      <a:r>
                        <a:rPr lang="ja-JP" sz="1000" kern="0" dirty="0" smtClean="0">
                          <a:effectLst/>
                          <a:latin typeface="Meiryo UI" panose="020B0604030504040204" pitchFamily="50" charset="-128"/>
                          <a:ea typeface="Meiryo UI" panose="020B0604030504040204" pitchFamily="50" charset="-128"/>
                        </a:rPr>
                        <a:t>（</a:t>
                      </a:r>
                      <a:r>
                        <a:rPr lang="ja-JP" altLang="en-US" sz="1000" kern="0" dirty="0" smtClean="0">
                          <a:effectLst/>
                          <a:latin typeface="Meiryo UI" panose="020B0604030504040204" pitchFamily="50" charset="-128"/>
                          <a:ea typeface="Meiryo UI" panose="020B0604030504040204" pitchFamily="50" charset="-128"/>
                        </a:rPr>
                        <a:t>府</a:t>
                      </a:r>
                      <a:r>
                        <a:rPr lang="ja-JP" sz="1000" kern="0" dirty="0" smtClean="0">
                          <a:effectLst/>
                          <a:latin typeface="Meiryo UI" panose="020B0604030504040204" pitchFamily="50" charset="-128"/>
                          <a:ea typeface="Meiryo UI" panose="020B0604030504040204" pitchFamily="50" charset="-128"/>
                        </a:rPr>
                        <a:t>調査</a:t>
                      </a:r>
                      <a:r>
                        <a:rPr lang="ja-JP" sz="1000" kern="0" dirty="0">
                          <a:effectLst/>
                          <a:latin typeface="Meiryo UI" panose="020B0604030504040204" pitchFamily="50" charset="-128"/>
                          <a:ea typeface="Meiryo UI" panose="020B0604030504040204" pitchFamily="50" charset="-128"/>
                        </a:rPr>
                        <a:t>で</a:t>
                      </a:r>
                      <a:r>
                        <a:rPr lang="ja-JP" sz="1000" kern="0" dirty="0" smtClean="0">
                          <a:solidFill>
                            <a:schemeClr val="tx1"/>
                          </a:solidFill>
                          <a:effectLst/>
                          <a:latin typeface="Meiryo UI" panose="020B0604030504040204" pitchFamily="50" charset="-128"/>
                          <a:ea typeface="Meiryo UI" panose="020B0604030504040204" pitchFamily="50" charset="-128"/>
                        </a:rPr>
                        <a:t>は</a:t>
                      </a:r>
                      <a:r>
                        <a:rPr lang="en-US" altLang="ja-JP" sz="1000" u="sng" kern="0" dirty="0" smtClean="0">
                          <a:solidFill>
                            <a:schemeClr val="tx1"/>
                          </a:solidFill>
                          <a:effectLst/>
                          <a:latin typeface="Meiryo UI" panose="020B0604030504040204" pitchFamily="50" charset="-128"/>
                          <a:ea typeface="Meiryo UI" panose="020B0604030504040204" pitchFamily="50" charset="-128"/>
                        </a:rPr>
                        <a:t>255</a:t>
                      </a:r>
                      <a:r>
                        <a:rPr lang="ja-JP" altLang="en-US" sz="1000" u="sng" kern="0" dirty="0" smtClean="0">
                          <a:effectLst/>
                          <a:latin typeface="Meiryo UI" panose="020B0604030504040204" pitchFamily="50" charset="-128"/>
                          <a:ea typeface="Meiryo UI" panose="020B0604030504040204" pitchFamily="50" charset="-128"/>
                        </a:rPr>
                        <a:t>万円</a:t>
                      </a:r>
                      <a:r>
                        <a:rPr lang="ja-JP" altLang="en-US" sz="1000" kern="0" dirty="0" smtClean="0">
                          <a:effectLst/>
                          <a:latin typeface="Meiryo UI" panose="020B0604030504040204" pitchFamily="50" charset="-128"/>
                          <a:ea typeface="Meiryo UI" panose="020B0604030504040204" pitchFamily="50" charset="-128"/>
                        </a:rPr>
                        <a:t>以上、市調査では</a:t>
                      </a:r>
                      <a:r>
                        <a:rPr lang="en-US" sz="1000" u="sng" kern="0" dirty="0" smtClean="0">
                          <a:effectLst/>
                          <a:latin typeface="Meiryo UI" panose="020B0604030504040204" pitchFamily="50" charset="-128"/>
                          <a:ea typeface="Meiryo UI" panose="020B0604030504040204" pitchFamily="50" charset="-128"/>
                        </a:rPr>
                        <a:t>238</a:t>
                      </a:r>
                      <a:r>
                        <a:rPr lang="ja-JP" sz="1000" u="sng" kern="0" dirty="0">
                          <a:effectLst/>
                          <a:latin typeface="Meiryo UI" panose="020B0604030504040204" pitchFamily="50" charset="-128"/>
                          <a:ea typeface="Meiryo UI" panose="020B0604030504040204" pitchFamily="50" charset="-128"/>
                        </a:rPr>
                        <a:t>万円</a:t>
                      </a:r>
                      <a:r>
                        <a:rPr lang="ja-JP" sz="1000" kern="0" dirty="0">
                          <a:effectLst/>
                          <a:latin typeface="Meiryo UI" panose="020B0604030504040204" pitchFamily="50" charset="-128"/>
                          <a:ea typeface="Meiryo UI" panose="020B0604030504040204" pitchFamily="50" charset="-128"/>
                        </a:rPr>
                        <a:t>）以上</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a:rPr>
                        <a:t>50.2%</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50.0</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a:effectLst/>
                          <a:latin typeface="Meiryo UI" panose="020B0604030504040204" pitchFamily="50" charset="-128"/>
                          <a:ea typeface="Meiryo UI" panose="020B0604030504040204" pitchFamily="50" charset="-128"/>
                        </a:rPr>
                        <a:t>52.5</a:t>
                      </a:r>
                      <a:r>
                        <a:rPr lang="ja-JP" sz="1000" kern="0">
                          <a:effectLst/>
                          <a:latin typeface="Meiryo UI" panose="020B0604030504040204" pitchFamily="50" charset="-128"/>
                          <a:ea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2"/>
                  </a:ext>
                </a:extLst>
              </a:tr>
              <a:tr h="33890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r>
                        <a:rPr lang="ja-JP" sz="1000" kern="0" dirty="0">
                          <a:effectLst/>
                          <a:latin typeface="Meiryo UI" panose="020B0604030504040204" pitchFamily="50" charset="-128"/>
                          <a:ea typeface="Meiryo UI" panose="020B0604030504040204" pitchFamily="50" charset="-128"/>
                        </a:rPr>
                        <a:t>困窮度Ⅲ</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spcAft>
                          <a:spcPts val="0"/>
                        </a:spcAft>
                      </a:pPr>
                      <a:r>
                        <a:rPr lang="ja-JP" sz="1000" kern="0" dirty="0">
                          <a:effectLst/>
                          <a:latin typeface="Meiryo UI" panose="020B0604030504040204" pitchFamily="50" charset="-128"/>
                          <a:ea typeface="Meiryo UI" panose="020B0604030504040204" pitchFamily="50" charset="-128"/>
                        </a:rPr>
                        <a:t>等価可処分所得中央値未満で、中央値の</a:t>
                      </a:r>
                      <a:r>
                        <a:rPr lang="en-US" sz="1000" kern="0" dirty="0">
                          <a:effectLst/>
                          <a:latin typeface="Meiryo UI" panose="020B0604030504040204" pitchFamily="50" charset="-128"/>
                          <a:ea typeface="Meiryo UI" panose="020B0604030504040204" pitchFamily="50" charset="-128"/>
                        </a:rPr>
                        <a:t>60</a:t>
                      </a:r>
                      <a:r>
                        <a:rPr lang="ja-JP" sz="1000" kern="0" dirty="0">
                          <a:effectLst/>
                          <a:latin typeface="Meiryo UI" panose="020B0604030504040204" pitchFamily="50" charset="-128"/>
                          <a:ea typeface="Meiryo UI" panose="020B0604030504040204" pitchFamily="50" charset="-128"/>
                        </a:rPr>
                        <a:t>％以上</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a:rPr>
                        <a:t>29.4%</a:t>
                      </a:r>
                      <a:endParaRPr lang="ja-JP" alt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28.1</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29.6</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3"/>
                  </a:ext>
                </a:extLst>
              </a:tr>
              <a:tr h="33890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r>
                        <a:rPr lang="ja-JP" sz="1000" kern="0" dirty="0">
                          <a:effectLst/>
                          <a:latin typeface="Meiryo UI" panose="020B0604030504040204" pitchFamily="50" charset="-128"/>
                          <a:ea typeface="Meiryo UI" panose="020B0604030504040204" pitchFamily="50" charset="-128"/>
                        </a:rPr>
                        <a:t>困窮度Ⅱ</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spcAft>
                          <a:spcPts val="0"/>
                        </a:spcAft>
                      </a:pPr>
                      <a:r>
                        <a:rPr lang="ja-JP" sz="1000" kern="0" dirty="0">
                          <a:effectLst/>
                          <a:latin typeface="Meiryo UI" panose="020B0604030504040204" pitchFamily="50" charset="-128"/>
                          <a:ea typeface="Meiryo UI" panose="020B0604030504040204" pitchFamily="50" charset="-128"/>
                        </a:rPr>
                        <a:t>等価可処分所得中央値</a:t>
                      </a:r>
                      <a:r>
                        <a:rPr lang="ja-JP" sz="1000" kern="0" dirty="0" smtClean="0">
                          <a:effectLst/>
                          <a:latin typeface="Meiryo UI" panose="020B0604030504040204" pitchFamily="50" charset="-128"/>
                          <a:ea typeface="Meiryo UI" panose="020B0604030504040204" pitchFamily="50" charset="-128"/>
                        </a:rPr>
                        <a:t>の</a:t>
                      </a:r>
                      <a:r>
                        <a:rPr lang="en-US" altLang="ja-JP" sz="1000" kern="0" dirty="0" smtClean="0">
                          <a:effectLst/>
                          <a:latin typeface="Meiryo UI" panose="020B0604030504040204" pitchFamily="50" charset="-128"/>
                          <a:ea typeface="Meiryo UI" panose="020B0604030504040204" pitchFamily="50" charset="-128"/>
                        </a:rPr>
                        <a:t>50</a:t>
                      </a:r>
                      <a:r>
                        <a:rPr lang="ja-JP" altLang="en-US" sz="1000" kern="0" dirty="0" smtClean="0">
                          <a:effectLst/>
                          <a:latin typeface="Meiryo UI" panose="020B0604030504040204" pitchFamily="50" charset="-128"/>
                          <a:ea typeface="Meiryo UI" panose="020B0604030504040204" pitchFamily="50" charset="-128"/>
                        </a:rPr>
                        <a:t>％以上</a:t>
                      </a:r>
                      <a:r>
                        <a:rPr lang="en-US" sz="1000" kern="0" dirty="0" smtClean="0">
                          <a:effectLst/>
                          <a:latin typeface="Meiryo UI" panose="020B0604030504040204" pitchFamily="50" charset="-128"/>
                          <a:ea typeface="Meiryo UI" panose="020B0604030504040204" pitchFamily="50" charset="-128"/>
                        </a:rPr>
                        <a:t>60</a:t>
                      </a:r>
                      <a:r>
                        <a:rPr lang="ja-JP" sz="1000" kern="0" dirty="0">
                          <a:effectLst/>
                          <a:latin typeface="Meiryo UI" panose="020B0604030504040204" pitchFamily="50" charset="-128"/>
                          <a:ea typeface="Meiryo UI" panose="020B0604030504040204" pitchFamily="50" charset="-128"/>
                        </a:rPr>
                        <a:t>％未満</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a:rPr>
                        <a:t>5.5%</a:t>
                      </a:r>
                      <a:endParaRPr lang="ja-JP" alt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a:effectLst/>
                          <a:latin typeface="Meiryo UI" panose="020B0604030504040204" pitchFamily="50" charset="-128"/>
                          <a:ea typeface="Meiryo UI" panose="020B0604030504040204" pitchFamily="50" charset="-128"/>
                        </a:rPr>
                        <a:t>6.6</a:t>
                      </a:r>
                      <a:r>
                        <a:rPr lang="ja-JP" sz="1000" kern="0">
                          <a:effectLst/>
                          <a:latin typeface="Meiryo UI" panose="020B0604030504040204" pitchFamily="50" charset="-128"/>
                          <a:ea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6.1</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4"/>
                  </a:ext>
                </a:extLst>
              </a:tr>
              <a:tr h="33890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r>
                        <a:rPr lang="ja-JP" sz="1000" kern="0" dirty="0" smtClean="0">
                          <a:effectLst/>
                          <a:latin typeface="Meiryo UI" panose="020B0604030504040204" pitchFamily="50" charset="-128"/>
                          <a:ea typeface="Meiryo UI" panose="020B0604030504040204" pitchFamily="50" charset="-128"/>
                        </a:rPr>
                        <a:t>困窮度</a:t>
                      </a:r>
                      <a:r>
                        <a:rPr lang="en-US" altLang="ja-JP" sz="1000" kern="0" dirty="0" smtClean="0">
                          <a:effectLst/>
                          <a:latin typeface="Meiryo UI" panose="020B0604030504040204" pitchFamily="50" charset="-128"/>
                          <a:ea typeface="Meiryo UI" panose="020B0604030504040204" pitchFamily="50" charset="-128"/>
                        </a:rPr>
                        <a:t>Ⅰ</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spcAft>
                          <a:spcPts val="0"/>
                        </a:spcAft>
                      </a:pPr>
                      <a:r>
                        <a:rPr lang="ja-JP" sz="1000" kern="0" dirty="0">
                          <a:effectLst/>
                          <a:latin typeface="Meiryo UI" panose="020B0604030504040204" pitchFamily="50" charset="-128"/>
                          <a:ea typeface="Meiryo UI" panose="020B0604030504040204" pitchFamily="50" charset="-128"/>
                        </a:rPr>
                        <a:t>等価可処分所得中央値の</a:t>
                      </a:r>
                      <a:r>
                        <a:rPr lang="en-US" sz="1000" kern="0" dirty="0">
                          <a:effectLst/>
                          <a:latin typeface="Meiryo UI" panose="020B0604030504040204" pitchFamily="50" charset="-128"/>
                          <a:ea typeface="Meiryo UI" panose="020B0604030504040204" pitchFamily="50" charset="-128"/>
                        </a:rPr>
                        <a:t>50</a:t>
                      </a:r>
                      <a:r>
                        <a:rPr lang="ja-JP" sz="1000" kern="0" dirty="0">
                          <a:effectLst/>
                          <a:latin typeface="Meiryo UI" panose="020B0604030504040204" pitchFamily="50" charset="-128"/>
                          <a:ea typeface="Meiryo UI" panose="020B0604030504040204" pitchFamily="50" charset="-128"/>
                        </a:rPr>
                        <a:t>％未満</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Times New Roman"/>
                        </a:rPr>
                        <a:t>14.9%</a:t>
                      </a:r>
                      <a:endParaRPr lang="ja-JP" alt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altLang="ja-JP" sz="1000" kern="0" dirty="0" smtClean="0">
                          <a:effectLst/>
                          <a:latin typeface="Meiryo UI" panose="020B0604030504040204" pitchFamily="50" charset="-128"/>
                          <a:ea typeface="Meiryo UI" panose="020B0604030504040204" pitchFamily="50" charset="-128"/>
                        </a:rPr>
                        <a:t>15.2</a:t>
                      </a:r>
                      <a:r>
                        <a:rPr lang="ja-JP" sz="1000" kern="0" dirty="0" smtClean="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11.8</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80</a:t>
            </a:fld>
            <a:endParaRPr lang="ja-JP" altLang="en-US"/>
          </a:p>
        </p:txBody>
      </p:sp>
    </p:spTree>
    <p:extLst>
      <p:ext uri="{BB962C8B-B14F-4D97-AF65-F5344CB8AC3E}">
        <p14:creationId xmlns:p14="http://schemas.microsoft.com/office/powerpoint/2010/main" val="391507668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子どもの生活に関する実態調査</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561843" y="1189416"/>
            <a:ext cx="6502645" cy="307777"/>
          </a:xfrm>
          <a:prstGeom prst="rect">
            <a:avLst/>
          </a:prstGeom>
          <a:noFill/>
          <a:ln>
            <a:solidFill>
              <a:schemeClr val="tx1"/>
            </a:solidFill>
          </a:ln>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　困窮度</a:t>
            </a:r>
            <a:r>
              <a:rPr lang="ja-JP" altLang="en-US" sz="1400" b="1" dirty="0">
                <a:latin typeface="Meiryo UI" panose="020B0604030504040204" pitchFamily="50" charset="-128"/>
                <a:ea typeface="Meiryo UI" panose="020B0604030504040204" pitchFamily="50" charset="-128"/>
              </a:rPr>
              <a:t>別に見た、子どもについて経済的</a:t>
            </a:r>
            <a:r>
              <a:rPr lang="ja-JP" altLang="en-US" sz="1400" b="1" dirty="0" smtClean="0">
                <a:latin typeface="Meiryo UI" panose="020B0604030504040204" pitchFamily="50" charset="-128"/>
                <a:ea typeface="Meiryo UI" panose="020B0604030504040204" pitchFamily="50" charset="-128"/>
              </a:rPr>
              <a:t>な理由</a:t>
            </a:r>
            <a:r>
              <a:rPr lang="ja-JP" altLang="en-US" sz="1400" b="1" dirty="0">
                <a:latin typeface="Meiryo UI" panose="020B0604030504040204" pitchFamily="50" charset="-128"/>
                <a:ea typeface="Meiryo UI" panose="020B0604030504040204" pitchFamily="50" charset="-128"/>
              </a:rPr>
              <a:t>による経験</a:t>
            </a:r>
            <a:r>
              <a:rPr lang="ja-JP" altLang="en-US" sz="800" dirty="0">
                <a:latin typeface="Meiryo UI" panose="020B0604030504040204" pitchFamily="50" charset="-128"/>
                <a:ea typeface="Meiryo UI" panose="020B0604030504040204" pitchFamily="50" charset="-128"/>
              </a:rPr>
              <a:t>（</a:t>
            </a:r>
            <a:r>
              <a:rPr lang="ja-JP" altLang="ja-JP" sz="800" dirty="0">
                <a:latin typeface="Meiryo UI" panose="020B0604030504040204" pitchFamily="50" charset="-128"/>
                <a:ea typeface="Meiryo UI" panose="020B0604030504040204" pitchFamily="50" charset="-128"/>
              </a:rPr>
              <a:t>小５・中２のいる世帯（保護者回答）</a:t>
            </a:r>
            <a:r>
              <a:rPr lang="ja-JP" altLang="en-US" sz="800" dirty="0">
                <a:latin typeface="Meiryo UI" panose="020B0604030504040204" pitchFamily="50" charset="-128"/>
                <a:ea typeface="Meiryo UI" panose="020B0604030504040204" pitchFamily="50" charset="-128"/>
              </a:rPr>
              <a:t>）</a:t>
            </a:r>
          </a:p>
        </p:txBody>
      </p:sp>
      <p:sp>
        <p:nvSpPr>
          <p:cNvPr id="10" name="正方形/長方形 9"/>
          <p:cNvSpPr/>
          <p:nvPr/>
        </p:nvSpPr>
        <p:spPr>
          <a:xfrm>
            <a:off x="190947" y="1229843"/>
            <a:ext cx="2222804" cy="5262979"/>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経済的</a:t>
            </a:r>
            <a:r>
              <a:rPr lang="ja-JP" altLang="en-US" sz="1400" b="1" dirty="0">
                <a:latin typeface="Meiryo UI" panose="020B0604030504040204" pitchFamily="50" charset="-128"/>
                <a:ea typeface="Meiryo UI" panose="020B0604030504040204" pitchFamily="50" charset="-128"/>
              </a:rPr>
              <a:t>な理由による</a:t>
            </a:r>
            <a:r>
              <a:rPr lang="ja-JP" altLang="en-US" sz="1400" b="1" dirty="0" smtClean="0">
                <a:latin typeface="Meiryo UI" panose="020B0604030504040204" pitchFamily="50" charset="-128"/>
                <a:ea typeface="Meiryo UI" panose="020B0604030504040204" pitchFamily="50" charset="-128"/>
              </a:rPr>
              <a:t>経験</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について</a:t>
            </a:r>
            <a:endParaRPr lang="en-US" altLang="ja-JP" sz="1400" b="1" dirty="0" smtClean="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困窮度</a:t>
            </a:r>
            <a:r>
              <a:rPr lang="ja-JP" altLang="ja-JP" sz="1400" dirty="0">
                <a:latin typeface="Meiryo UI" panose="020B0604030504040204" pitchFamily="50" charset="-128"/>
                <a:ea typeface="Meiryo UI" panose="020B0604030504040204" pitchFamily="50" charset="-128"/>
              </a:rPr>
              <a:t>別に子どもへの</a:t>
            </a:r>
            <a:r>
              <a:rPr lang="ja-JP" altLang="ja-JP" sz="1400" dirty="0" smtClean="0">
                <a:latin typeface="Meiryo UI" panose="020B0604030504040204" pitchFamily="50" charset="-128"/>
                <a:ea typeface="Meiryo UI" panose="020B0604030504040204" pitchFamily="50" charset="-128"/>
              </a:rPr>
              <a:t>経済的</a:t>
            </a:r>
            <a:r>
              <a:rPr lang="ja-JP" altLang="ja-JP" sz="1400" dirty="0">
                <a:latin typeface="Meiryo UI" panose="020B0604030504040204" pitchFamily="50" charset="-128"/>
                <a:ea typeface="Meiryo UI" panose="020B0604030504040204" pitchFamily="50" charset="-128"/>
              </a:rPr>
              <a:t>な理由による経験</a:t>
            </a:r>
            <a:r>
              <a:rPr lang="ja-JP" altLang="ja-JP" sz="1400" dirty="0" smtClean="0">
                <a:latin typeface="Meiryo UI" panose="020B0604030504040204" pitchFamily="50" charset="-128"/>
                <a:ea typeface="Meiryo UI" panose="020B0604030504040204" pitchFamily="50" charset="-128"/>
              </a:rPr>
              <a:t>の差を</a:t>
            </a:r>
            <a:r>
              <a:rPr lang="ja-JP" altLang="ja-JP" sz="1400" dirty="0">
                <a:latin typeface="Meiryo UI" panose="020B0604030504040204" pitchFamily="50" charset="-128"/>
                <a:ea typeface="Meiryo UI" panose="020B0604030504040204" pitchFamily="50" charset="-128"/>
              </a:rPr>
              <a:t>見ると、「子どもを</a:t>
            </a:r>
            <a:r>
              <a:rPr lang="ja-JP" altLang="ja-JP" sz="1400" dirty="0" smtClean="0">
                <a:latin typeface="Meiryo UI" panose="020B0604030504040204" pitchFamily="50" charset="-128"/>
                <a:ea typeface="Meiryo UI" panose="020B0604030504040204" pitchFamily="50" charset="-128"/>
              </a:rPr>
              <a:t>医療機関</a:t>
            </a:r>
            <a:r>
              <a:rPr lang="ja-JP" altLang="ja-JP" sz="1400" dirty="0">
                <a:latin typeface="Meiryo UI" panose="020B0604030504040204" pitchFamily="50" charset="-128"/>
                <a:ea typeface="Meiryo UI" panose="020B0604030504040204" pitchFamily="50" charset="-128"/>
              </a:rPr>
              <a:t>に受診させることが</a:t>
            </a:r>
            <a:r>
              <a:rPr lang="ja-JP" altLang="ja-JP" sz="1400" dirty="0" smtClean="0">
                <a:latin typeface="Meiryo UI" panose="020B0604030504040204" pitchFamily="50" charset="-128"/>
                <a:ea typeface="Meiryo UI" panose="020B0604030504040204" pitchFamily="50" charset="-128"/>
              </a:rPr>
              <a:t>できなかった</a:t>
            </a:r>
            <a:r>
              <a:rPr lang="ja-JP" altLang="ja-JP" sz="1400" dirty="0">
                <a:latin typeface="Meiryo UI" panose="020B0604030504040204" pitchFamily="50" charset="-128"/>
                <a:ea typeface="Meiryo UI" panose="020B0604030504040204" pitchFamily="50" charset="-128"/>
              </a:rPr>
              <a:t>」と</a:t>
            </a:r>
            <a:r>
              <a:rPr lang="ja-JP" altLang="ja-JP" sz="1400" dirty="0" smtClean="0">
                <a:latin typeface="Meiryo UI" panose="020B0604030504040204" pitchFamily="50" charset="-128"/>
                <a:ea typeface="Meiryo UI" panose="020B0604030504040204" pitchFamily="50" charset="-128"/>
              </a:rPr>
              <a:t>回答した</a:t>
            </a:r>
            <a:r>
              <a:rPr lang="ja-JP" altLang="ja-JP" sz="1400" dirty="0">
                <a:latin typeface="Meiryo UI" panose="020B0604030504040204" pitchFamily="50" charset="-128"/>
                <a:ea typeface="Meiryo UI" panose="020B0604030504040204" pitchFamily="50" charset="-128"/>
              </a:rPr>
              <a:t>世帯は</a:t>
            </a:r>
            <a:r>
              <a:rPr lang="ja-JP" altLang="ja-JP" sz="1400" dirty="0" smtClean="0">
                <a:latin typeface="Meiryo UI" panose="020B0604030504040204" pitchFamily="50" charset="-128"/>
                <a:ea typeface="Meiryo UI" panose="020B0604030504040204" pitchFamily="50" charset="-128"/>
              </a:rPr>
              <a:t>、困窮度</a:t>
            </a:r>
            <a:r>
              <a:rPr lang="ja-JP" altLang="ja-JP" sz="1400" dirty="0">
                <a:latin typeface="Meiryo UI" panose="020B0604030504040204" pitchFamily="50" charset="-128"/>
                <a:ea typeface="Meiryo UI" panose="020B0604030504040204" pitchFamily="50" charset="-128"/>
              </a:rPr>
              <a:t>Ⅰ群</a:t>
            </a:r>
            <a:r>
              <a:rPr lang="ja-JP" altLang="ja-JP" sz="1400" dirty="0" smtClean="0">
                <a:latin typeface="Meiryo UI" panose="020B0604030504040204" pitchFamily="50" charset="-128"/>
                <a:ea typeface="Meiryo UI" panose="020B0604030504040204" pitchFamily="50" charset="-128"/>
              </a:rPr>
              <a:t>で</a:t>
            </a:r>
            <a:r>
              <a:rPr lang="ja-JP" altLang="en-US"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4.2%</a:t>
            </a:r>
            <a:r>
              <a:rPr lang="ja-JP" altLang="ja-JP" sz="1400" dirty="0" err="1"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中央値</a:t>
            </a:r>
            <a:r>
              <a:rPr lang="ja-JP" altLang="ja-JP" sz="1400" dirty="0">
                <a:latin typeface="Meiryo UI" panose="020B0604030504040204" pitchFamily="50" charset="-128"/>
                <a:ea typeface="Meiryo UI" panose="020B0604030504040204" pitchFamily="50" charset="-128"/>
              </a:rPr>
              <a:t>以上の群</a:t>
            </a:r>
            <a:r>
              <a:rPr lang="ja-JP" altLang="ja-JP" sz="1400" dirty="0" smtClean="0">
                <a:latin typeface="Meiryo UI" panose="020B0604030504040204" pitchFamily="50" charset="-128"/>
                <a:ea typeface="Meiryo UI" panose="020B0604030504040204" pitchFamily="50" charset="-128"/>
              </a:rPr>
              <a:t>では</a:t>
            </a:r>
            <a:r>
              <a:rPr lang="en-US" altLang="ja-JP" sz="1400" dirty="0" smtClean="0">
                <a:latin typeface="Meiryo UI" panose="020B0604030504040204" pitchFamily="50" charset="-128"/>
                <a:ea typeface="Meiryo UI" panose="020B0604030504040204" pitchFamily="50" charset="-128"/>
              </a:rPr>
              <a:t>0.4%</a:t>
            </a:r>
            <a:r>
              <a:rPr lang="ja-JP" altLang="ja-JP" sz="1400" dirty="0" smtClean="0">
                <a:latin typeface="Meiryo UI" panose="020B0604030504040204" pitchFamily="50" charset="-128"/>
                <a:ea typeface="Meiryo UI" panose="020B0604030504040204" pitchFamily="50" charset="-128"/>
              </a:rPr>
              <a:t>であった。</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子どもの進路を変更した</a:t>
            </a:r>
            <a:r>
              <a:rPr lang="ja-JP" altLang="ja-JP" sz="1400" dirty="0" smtClean="0">
                <a:latin typeface="Meiryo UI" panose="020B0604030504040204" pitchFamily="50" charset="-128"/>
                <a:ea typeface="Meiryo UI" panose="020B0604030504040204" pitchFamily="50" charset="-128"/>
              </a:rPr>
              <a:t>」世帯</a:t>
            </a:r>
            <a:r>
              <a:rPr lang="ja-JP" altLang="ja-JP" sz="1400" dirty="0">
                <a:latin typeface="Meiryo UI" panose="020B0604030504040204" pitchFamily="50" charset="-128"/>
                <a:ea typeface="Meiryo UI" panose="020B0604030504040204" pitchFamily="50" charset="-128"/>
              </a:rPr>
              <a:t>は</a:t>
            </a:r>
            <a:r>
              <a:rPr lang="ja-JP" altLang="ja-JP" sz="1400" dirty="0" smtClean="0">
                <a:latin typeface="Meiryo UI" panose="020B0604030504040204" pitchFamily="50" charset="-128"/>
                <a:ea typeface="Meiryo UI" panose="020B0604030504040204" pitchFamily="50" charset="-128"/>
              </a:rPr>
              <a:t>、中央値</a:t>
            </a:r>
            <a:r>
              <a:rPr lang="ja-JP" altLang="ja-JP" sz="1400" dirty="0">
                <a:latin typeface="Meiryo UI" panose="020B0604030504040204" pitchFamily="50" charset="-128"/>
                <a:ea typeface="Meiryo UI" panose="020B0604030504040204" pitchFamily="50" charset="-128"/>
              </a:rPr>
              <a:t>以上</a:t>
            </a:r>
            <a:r>
              <a:rPr lang="ja-JP" altLang="ja-JP" sz="1400" dirty="0" smtClean="0">
                <a:latin typeface="Meiryo UI" panose="020B0604030504040204" pitchFamily="50" charset="-128"/>
                <a:ea typeface="Meiryo UI" panose="020B0604030504040204" pitchFamily="50" charset="-128"/>
              </a:rPr>
              <a:t>の群</a:t>
            </a:r>
            <a:r>
              <a:rPr lang="ja-JP" altLang="ja-JP" sz="1400" dirty="0">
                <a:latin typeface="Meiryo UI" panose="020B0604030504040204" pitchFamily="50" charset="-128"/>
                <a:ea typeface="Meiryo UI" panose="020B0604030504040204" pitchFamily="50" charset="-128"/>
              </a:rPr>
              <a:t>で</a:t>
            </a:r>
            <a:r>
              <a:rPr lang="ja-JP" altLang="ja-JP"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0.8%</a:t>
            </a:r>
            <a:r>
              <a:rPr lang="ja-JP" altLang="ja-JP" sz="1400" dirty="0" smtClean="0">
                <a:latin typeface="Meiryo UI" panose="020B0604030504040204" pitchFamily="50" charset="-128"/>
                <a:ea typeface="Meiryo UI" panose="020B0604030504040204" pitchFamily="50" charset="-128"/>
              </a:rPr>
              <a:t>に</a:t>
            </a:r>
            <a:r>
              <a:rPr lang="ja-JP" altLang="ja-JP" sz="1400" dirty="0">
                <a:latin typeface="Meiryo UI" panose="020B0604030504040204" pitchFamily="50" charset="-128"/>
                <a:ea typeface="Meiryo UI" panose="020B0604030504040204" pitchFamily="50" charset="-128"/>
              </a:rPr>
              <a:t>とどまったものの、</a:t>
            </a:r>
            <a:r>
              <a:rPr lang="ja-JP" altLang="ja-JP" sz="1400" dirty="0" smtClean="0">
                <a:latin typeface="Meiryo UI" panose="020B0604030504040204" pitchFamily="50" charset="-128"/>
                <a:ea typeface="Meiryo UI" panose="020B0604030504040204" pitchFamily="50" charset="-128"/>
              </a:rPr>
              <a:t>困窮度</a:t>
            </a:r>
            <a:r>
              <a:rPr lang="ja-JP" altLang="ja-JP" sz="1400" dirty="0">
                <a:latin typeface="Meiryo UI" panose="020B0604030504040204" pitchFamily="50" charset="-128"/>
                <a:ea typeface="Meiryo UI" panose="020B0604030504040204" pitchFamily="50" charset="-128"/>
              </a:rPr>
              <a:t>Ⅰ群</a:t>
            </a:r>
            <a:r>
              <a:rPr lang="ja-JP" altLang="ja-JP" sz="1400" dirty="0" smtClean="0">
                <a:latin typeface="Meiryo UI" panose="020B0604030504040204" pitchFamily="50" charset="-128"/>
                <a:ea typeface="Meiryo UI" panose="020B0604030504040204" pitchFamily="50" charset="-128"/>
              </a:rPr>
              <a:t>では</a:t>
            </a:r>
            <a:r>
              <a:rPr lang="en-US" altLang="ja-JP" sz="1400" dirty="0" smtClean="0">
                <a:latin typeface="Meiryo UI" panose="020B0604030504040204" pitchFamily="50" charset="-128"/>
                <a:ea typeface="Meiryo UI" panose="020B0604030504040204" pitchFamily="50" charset="-128"/>
              </a:rPr>
              <a:t>4.6%</a:t>
            </a:r>
            <a:r>
              <a:rPr lang="ja-JP" altLang="ja-JP" sz="1400" dirty="0" smtClean="0">
                <a:latin typeface="Meiryo UI" panose="020B0604030504040204" pitchFamily="50" charset="-128"/>
                <a:ea typeface="Meiryo UI" panose="020B0604030504040204" pitchFamily="50" charset="-128"/>
              </a:rPr>
              <a:t>にのぼった。</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また、「子どもを学習塾に通わすことができなかった」世帯は、困窮度</a:t>
            </a:r>
            <a:r>
              <a:rPr lang="en-US" altLang="ja-JP" sz="1400" dirty="0" smtClean="0">
                <a:latin typeface="Meiryo UI" panose="020B0604030504040204" pitchFamily="50" charset="-128"/>
                <a:ea typeface="Meiryo UI" panose="020B0604030504040204" pitchFamily="50" charset="-128"/>
              </a:rPr>
              <a:t>Ⅰ</a:t>
            </a:r>
            <a:r>
              <a:rPr lang="ja-JP" altLang="en-US" sz="1400" dirty="0" smtClean="0">
                <a:latin typeface="Meiryo UI" panose="020B0604030504040204" pitchFamily="50" charset="-128"/>
                <a:ea typeface="Meiryo UI" panose="020B0604030504040204" pitchFamily="50" charset="-128"/>
              </a:rPr>
              <a:t>群では</a:t>
            </a:r>
            <a:r>
              <a:rPr lang="en-US" altLang="ja-JP" sz="1400" dirty="0" smtClean="0">
                <a:latin typeface="Meiryo UI" panose="020B0604030504040204" pitchFamily="50" charset="-128"/>
                <a:ea typeface="Meiryo UI" panose="020B0604030504040204" pitchFamily="50" charset="-128"/>
              </a:rPr>
              <a:t>27.0%</a:t>
            </a:r>
            <a:r>
              <a:rPr lang="ja-JP" altLang="en-US" sz="1400" dirty="0" smtClean="0">
                <a:latin typeface="Meiryo UI" panose="020B0604030504040204" pitchFamily="50" charset="-128"/>
                <a:ea typeface="Meiryo UI" panose="020B0604030504040204" pitchFamily="50" charset="-128"/>
              </a:rPr>
              <a:t>であったのに対して、中央値以上の群では</a:t>
            </a:r>
            <a:r>
              <a:rPr lang="en-US" altLang="ja-JP" sz="1400" dirty="0" smtClean="0">
                <a:latin typeface="Meiryo UI" panose="020B0604030504040204" pitchFamily="50" charset="-128"/>
                <a:ea typeface="Meiryo UI" panose="020B0604030504040204" pitchFamily="50" charset="-128"/>
              </a:rPr>
              <a:t>4.3%</a:t>
            </a:r>
            <a:r>
              <a:rPr lang="ja-JP" altLang="en-US" sz="1400" dirty="0" smtClean="0">
                <a:latin typeface="Meiryo UI" panose="020B0604030504040204" pitchFamily="50" charset="-128"/>
                <a:ea typeface="Meiryo UI" panose="020B0604030504040204" pitchFamily="50" charset="-128"/>
              </a:rPr>
              <a:t>であった。</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この</a:t>
            </a:r>
            <a:r>
              <a:rPr lang="ja-JP" altLang="ja-JP" sz="1400" dirty="0">
                <a:latin typeface="Meiryo UI" panose="020B0604030504040204" pitchFamily="50" charset="-128"/>
                <a:ea typeface="Meiryo UI" panose="020B0604030504040204" pitchFamily="50" charset="-128"/>
              </a:rPr>
              <a:t>ように、</a:t>
            </a:r>
            <a:r>
              <a:rPr lang="ja-JP" altLang="ja-JP" sz="1400" b="1" dirty="0">
                <a:latin typeface="Meiryo UI" panose="020B0604030504040204" pitchFamily="50" charset="-128"/>
                <a:ea typeface="Meiryo UI" panose="020B0604030504040204" pitchFamily="50" charset="-128"/>
              </a:rPr>
              <a:t>困窮度が</a:t>
            </a:r>
            <a:r>
              <a:rPr lang="ja-JP" altLang="ja-JP" sz="1400" b="1" dirty="0" smtClean="0">
                <a:latin typeface="Meiryo UI" panose="020B0604030504040204" pitchFamily="50" charset="-128"/>
                <a:ea typeface="Meiryo UI" panose="020B0604030504040204" pitchFamily="50" charset="-128"/>
              </a:rPr>
              <a:t>高まるに</a:t>
            </a:r>
            <a:r>
              <a:rPr lang="ja-JP" altLang="ja-JP" sz="1400" b="1" dirty="0">
                <a:latin typeface="Meiryo UI" panose="020B0604030504040204" pitchFamily="50" charset="-128"/>
                <a:ea typeface="Meiryo UI" panose="020B0604030504040204" pitchFamily="50" charset="-128"/>
              </a:rPr>
              <a:t>つれ</a:t>
            </a:r>
            <a:r>
              <a:rPr lang="ja-JP" altLang="ja-JP" sz="1400" b="1" dirty="0" smtClean="0">
                <a:latin typeface="Meiryo UI" panose="020B0604030504040204" pitchFamily="50" charset="-128"/>
                <a:ea typeface="Meiryo UI" panose="020B0604030504040204" pitchFamily="50" charset="-128"/>
              </a:rPr>
              <a:t>、経済的</a:t>
            </a:r>
            <a:r>
              <a:rPr lang="ja-JP" altLang="ja-JP" sz="1400" b="1" dirty="0">
                <a:latin typeface="Meiryo UI" panose="020B0604030504040204" pitchFamily="50" charset="-128"/>
                <a:ea typeface="Meiryo UI" panose="020B0604030504040204" pitchFamily="50" charset="-128"/>
              </a:rPr>
              <a:t>な</a:t>
            </a:r>
            <a:r>
              <a:rPr lang="ja-JP" altLang="ja-JP" sz="1400" b="1" dirty="0" smtClean="0">
                <a:latin typeface="Meiryo UI" panose="020B0604030504040204" pitchFamily="50" charset="-128"/>
                <a:ea typeface="Meiryo UI" panose="020B0604030504040204" pitchFamily="50" charset="-128"/>
              </a:rPr>
              <a:t>理由</a:t>
            </a:r>
            <a:r>
              <a:rPr lang="ja-JP" altLang="ja-JP" sz="1400" b="1" dirty="0">
                <a:latin typeface="Meiryo UI" panose="020B0604030504040204" pitchFamily="50" charset="-128"/>
                <a:ea typeface="Meiryo UI" panose="020B0604030504040204" pitchFamily="50" charset="-128"/>
              </a:rPr>
              <a:t>で</a:t>
            </a:r>
            <a:r>
              <a:rPr lang="ja-JP" altLang="ja-JP" sz="1400" b="1" dirty="0" smtClean="0">
                <a:latin typeface="Meiryo UI" panose="020B0604030504040204" pitchFamily="50" charset="-128"/>
                <a:ea typeface="Meiryo UI" panose="020B0604030504040204" pitchFamily="50" charset="-128"/>
              </a:rPr>
              <a:t>子どもにできなかった</a:t>
            </a:r>
            <a:r>
              <a:rPr lang="ja-JP" altLang="ja-JP" sz="1400" b="1" dirty="0">
                <a:latin typeface="Meiryo UI" panose="020B0604030504040204" pitchFamily="50" charset="-128"/>
                <a:ea typeface="Meiryo UI" panose="020B0604030504040204" pitchFamily="50" charset="-128"/>
              </a:rPr>
              <a:t>ことの</a:t>
            </a:r>
            <a:r>
              <a:rPr lang="ja-JP" altLang="ja-JP" sz="1400" b="1" dirty="0" smtClean="0">
                <a:latin typeface="Meiryo UI" panose="020B0604030504040204" pitchFamily="50" charset="-128"/>
                <a:ea typeface="Meiryo UI" panose="020B0604030504040204" pitchFamily="50" charset="-128"/>
              </a:rPr>
              <a:t>該当数が</a:t>
            </a:r>
            <a:r>
              <a:rPr lang="ja-JP" altLang="ja-JP" sz="1400" b="1" dirty="0">
                <a:latin typeface="Meiryo UI" panose="020B0604030504040204" pitchFamily="50" charset="-128"/>
                <a:ea typeface="Meiryo UI" panose="020B0604030504040204" pitchFamily="50" charset="-128"/>
              </a:rPr>
              <a:t>多く</a:t>
            </a:r>
            <a:r>
              <a:rPr lang="ja-JP" altLang="ja-JP" sz="1400" b="1" dirty="0" smtClean="0">
                <a:latin typeface="Meiryo UI" panose="020B0604030504040204" pitchFamily="50" charset="-128"/>
                <a:ea typeface="Meiryo UI" panose="020B0604030504040204" pitchFamily="50" charset="-128"/>
              </a:rPr>
              <a:t>なっていた。</a:t>
            </a:r>
            <a:endParaRPr lang="en-US" altLang="ja-JP" sz="1400" b="1" dirty="0" smtClean="0">
              <a:latin typeface="Meiryo UI" panose="020B0604030504040204" pitchFamily="50" charset="-128"/>
              <a:ea typeface="Meiryo UI" panose="020B0604030504040204" pitchFamily="50" charset="-128"/>
            </a:endParaRPr>
          </a:p>
        </p:txBody>
      </p:sp>
      <p:sp>
        <p:nvSpPr>
          <p:cNvPr id="13" name="正方形/長方形 12"/>
          <p:cNvSpPr/>
          <p:nvPr/>
        </p:nvSpPr>
        <p:spPr>
          <a:xfrm>
            <a:off x="416230" y="676721"/>
            <a:ext cx="8277196" cy="523220"/>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rPr>
              <a:t>子ども</a:t>
            </a:r>
            <a:r>
              <a:rPr lang="ja-JP" altLang="en-US" sz="1400" u="sng" dirty="0">
                <a:latin typeface="Meiryo UI" panose="020B0604030504040204" pitchFamily="50" charset="-128"/>
                <a:ea typeface="Meiryo UI" panose="020B0604030504040204" pitchFamily="50" charset="-128"/>
              </a:rPr>
              <a:t>の生活に関する実態</a:t>
            </a:r>
            <a:r>
              <a:rPr lang="ja-JP" altLang="en-US" sz="1400" u="sng" dirty="0" smtClean="0">
                <a:latin typeface="Meiryo UI" panose="020B0604030504040204" pitchFamily="50" charset="-128"/>
                <a:ea typeface="Meiryo UI" panose="020B0604030504040204" pitchFamily="50" charset="-128"/>
              </a:rPr>
              <a:t>調査の結果については、大阪府内全自治体と大阪市で同じような傾向となったため、</a:t>
            </a:r>
            <a:endParaRPr lang="en-US" altLang="ja-JP" sz="1400" u="sng"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u="sng" dirty="0">
                <a:latin typeface="Meiryo UI" panose="020B0604030504040204" pitchFamily="50" charset="-128"/>
                <a:ea typeface="Meiryo UI" panose="020B0604030504040204" pitchFamily="50" charset="-128"/>
              </a:rPr>
              <a:t>5</a:t>
            </a:r>
            <a:r>
              <a:rPr lang="ja-JP" altLang="en-US" sz="1400" u="sng" dirty="0" smtClean="0">
                <a:latin typeface="Meiryo UI" panose="020B0604030504040204" pitchFamily="50" charset="-128"/>
                <a:ea typeface="Meiryo UI" panose="020B0604030504040204" pitchFamily="50" charset="-128"/>
              </a:rPr>
              <a:t>ページから</a:t>
            </a:r>
            <a:r>
              <a:rPr lang="en-US" altLang="ja-JP" sz="1400" u="sng" dirty="0" smtClean="0">
                <a:latin typeface="Meiryo UI" panose="020B0604030504040204" pitchFamily="50" charset="-128"/>
                <a:ea typeface="Meiryo UI" panose="020B0604030504040204" pitchFamily="50" charset="-128"/>
              </a:rPr>
              <a:t>10</a:t>
            </a:r>
            <a:r>
              <a:rPr lang="ja-JP" altLang="en-US" sz="1400" u="sng" dirty="0" smtClean="0">
                <a:latin typeface="Meiryo UI" panose="020B0604030504040204" pitchFamily="50" charset="-128"/>
                <a:ea typeface="Meiryo UI" panose="020B0604030504040204" pitchFamily="50" charset="-128"/>
              </a:rPr>
              <a:t>ページにかけては大阪府内全自治体の結果のみを記載することとする。</a:t>
            </a:r>
            <a:endParaRPr lang="en-US" altLang="ja-JP" sz="1400" b="1" u="sng"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295361" y="1475579"/>
            <a:ext cx="6846401" cy="5340559"/>
          </a:xfrm>
          <a:prstGeom prst="rect">
            <a:avLst/>
          </a:prstGeom>
        </p:spPr>
      </p:pic>
      <p:sp>
        <p:nvSpPr>
          <p:cNvPr id="3" name="スライド番号プレースホルダー 2"/>
          <p:cNvSpPr>
            <a:spLocks noGrp="1"/>
          </p:cNvSpPr>
          <p:nvPr>
            <p:ph type="sldNum" sz="quarter" idx="12"/>
          </p:nvPr>
        </p:nvSpPr>
        <p:spPr>
          <a:xfrm>
            <a:off x="7086600" y="6602059"/>
            <a:ext cx="2057400" cy="365125"/>
          </a:xfrm>
        </p:spPr>
        <p:txBody>
          <a:bodyPr/>
          <a:lstStyle/>
          <a:p>
            <a:fld id="{138CA411-231B-42B9-AF63-97A64194AA60}" type="slidenum">
              <a:rPr lang="ja-JP" altLang="en-US" smtClean="0"/>
              <a:pPr/>
              <a:t>81</a:t>
            </a:fld>
            <a:endParaRPr lang="ja-JP" altLang="en-US" dirty="0"/>
          </a:p>
        </p:txBody>
      </p:sp>
    </p:spTree>
    <p:extLst>
      <p:ext uri="{BB962C8B-B14F-4D97-AF65-F5344CB8AC3E}">
        <p14:creationId xmlns:p14="http://schemas.microsoft.com/office/powerpoint/2010/main" val="368038719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57578" y="2357944"/>
            <a:ext cx="8699746" cy="3993226"/>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子どもの生活に関する実態調査</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182357" y="633098"/>
            <a:ext cx="8779288" cy="1169551"/>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学習理解度について</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困窮度別に</a:t>
            </a:r>
            <a:r>
              <a:rPr lang="ja-JP" altLang="ja-JP" sz="1400" dirty="0" smtClean="0">
                <a:latin typeface="Meiryo UI" panose="020B0604030504040204" pitchFamily="50" charset="-128"/>
                <a:ea typeface="Meiryo UI" panose="020B0604030504040204" pitchFamily="50" charset="-128"/>
              </a:rPr>
              <a:t>子どもの</a:t>
            </a:r>
            <a:r>
              <a:rPr lang="ja-JP" altLang="en-US" sz="1400" dirty="0" smtClean="0">
                <a:latin typeface="Meiryo UI" panose="020B0604030504040204" pitchFamily="50" charset="-128"/>
                <a:ea typeface="Meiryo UI" panose="020B0604030504040204" pitchFamily="50" charset="-128"/>
              </a:rPr>
              <a:t>学習理解度を</a:t>
            </a:r>
            <a:r>
              <a:rPr lang="ja-JP" altLang="ja-JP" sz="1400" dirty="0" smtClean="0">
                <a:latin typeface="Meiryo UI" panose="020B0604030504040204" pitchFamily="50" charset="-128"/>
                <a:ea typeface="Meiryo UI" panose="020B0604030504040204" pitchFamily="50" charset="-128"/>
              </a:rPr>
              <a:t>見る</a:t>
            </a:r>
            <a:r>
              <a:rPr lang="ja-JP" altLang="ja-JP" sz="1400" dirty="0">
                <a:latin typeface="Meiryo UI" panose="020B0604030504040204" pitchFamily="50" charset="-128"/>
                <a:ea typeface="Meiryo UI" panose="020B0604030504040204" pitchFamily="50" charset="-128"/>
              </a:rPr>
              <a:t>と、</a:t>
            </a:r>
            <a:r>
              <a:rPr lang="ja-JP"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よくわか</a:t>
            </a:r>
            <a:r>
              <a:rPr lang="ja-JP" altLang="en-US" sz="1400" dirty="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」と回答した</a:t>
            </a:r>
            <a:r>
              <a:rPr lang="ja-JP" altLang="en-US" sz="1400" dirty="0">
                <a:latin typeface="Meiryo UI" panose="020B0604030504040204" pitchFamily="50" charset="-128"/>
                <a:ea typeface="Meiryo UI" panose="020B0604030504040204" pitchFamily="50" charset="-128"/>
              </a:rPr>
              <a:t>子</a:t>
            </a:r>
            <a:r>
              <a:rPr lang="ja-JP" altLang="en-US" sz="1400" dirty="0" smtClean="0">
                <a:latin typeface="Meiryo UI" panose="020B0604030504040204" pitchFamily="50" charset="-128"/>
                <a:ea typeface="Meiryo UI" panose="020B0604030504040204" pitchFamily="50" charset="-128"/>
              </a:rPr>
              <a:t>ども</a:t>
            </a:r>
            <a:r>
              <a:rPr lang="ja-JP" altLang="ja-JP" sz="1400" dirty="0" smtClean="0">
                <a:latin typeface="Meiryo UI" panose="020B0604030504040204" pitchFamily="50" charset="-128"/>
                <a:ea typeface="Meiryo UI" panose="020B0604030504040204" pitchFamily="50" charset="-128"/>
              </a:rPr>
              <a:t>は</a:t>
            </a:r>
            <a:r>
              <a:rPr lang="ja-JP" altLang="ja-JP" sz="1400" dirty="0">
                <a:latin typeface="Meiryo UI" panose="020B0604030504040204" pitchFamily="50" charset="-128"/>
                <a:ea typeface="Meiryo UI" panose="020B0604030504040204" pitchFamily="50" charset="-128"/>
              </a:rPr>
              <a:t>、困窮度Ⅰ群で</a:t>
            </a:r>
            <a:r>
              <a:rPr lang="ja-JP" altLang="ja-JP"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16.4%</a:t>
            </a:r>
            <a:r>
              <a:rPr lang="ja-JP" altLang="en-US" sz="1400" dirty="0" err="1"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困窮度</a:t>
            </a:r>
            <a:r>
              <a:rPr lang="en-US" altLang="ja-JP" sz="1400" dirty="0" smtClean="0">
                <a:latin typeface="Meiryo UI" panose="020B0604030504040204" pitchFamily="50" charset="-128"/>
                <a:ea typeface="Meiryo UI" panose="020B0604030504040204" pitchFamily="50" charset="-128"/>
              </a:rPr>
              <a:t>Ⅱ</a:t>
            </a:r>
            <a:r>
              <a:rPr lang="ja-JP" altLang="ja-JP" sz="1400" dirty="0" smtClean="0">
                <a:latin typeface="Meiryo UI" panose="020B0604030504040204" pitchFamily="50" charset="-128"/>
                <a:ea typeface="Meiryo UI" panose="020B0604030504040204" pitchFamily="50" charset="-128"/>
              </a:rPr>
              <a:t>群</a:t>
            </a:r>
            <a:r>
              <a:rPr lang="ja-JP" altLang="ja-JP" sz="1400" dirty="0">
                <a:latin typeface="Meiryo UI" panose="020B0604030504040204" pitchFamily="50" charset="-128"/>
                <a:ea typeface="Meiryo UI" panose="020B0604030504040204" pitchFamily="50" charset="-128"/>
              </a:rPr>
              <a:t>で</a:t>
            </a:r>
            <a:r>
              <a:rPr lang="ja-JP" altLang="ja-JP" sz="1400" dirty="0" smtClean="0">
                <a:latin typeface="Meiryo UI" panose="020B0604030504040204" pitchFamily="50" charset="-128"/>
                <a:ea typeface="Meiryo UI" panose="020B0604030504040204" pitchFamily="50" charset="-128"/>
              </a:rPr>
              <a:t>は</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17.8%</a:t>
            </a:r>
            <a:r>
              <a:rPr lang="ja-JP" altLang="ja-JP" sz="1400" dirty="0" err="1"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困窮度</a:t>
            </a:r>
            <a:r>
              <a:rPr lang="en-US" altLang="ja-JP" sz="1400" dirty="0" smtClean="0">
                <a:latin typeface="Meiryo UI" panose="020B0604030504040204" pitchFamily="50" charset="-128"/>
                <a:ea typeface="Meiryo UI" panose="020B0604030504040204" pitchFamily="50" charset="-128"/>
              </a:rPr>
              <a:t>Ⅲ</a:t>
            </a:r>
            <a:r>
              <a:rPr lang="ja-JP" altLang="ja-JP" sz="1400" dirty="0" smtClean="0">
                <a:latin typeface="Meiryo UI" panose="020B0604030504040204" pitchFamily="50" charset="-128"/>
                <a:ea typeface="Meiryo UI" panose="020B0604030504040204" pitchFamily="50" charset="-128"/>
              </a:rPr>
              <a:t>群</a:t>
            </a:r>
            <a:r>
              <a:rPr lang="ja-JP" altLang="ja-JP" sz="1400" dirty="0">
                <a:latin typeface="Meiryo UI" panose="020B0604030504040204" pitchFamily="50" charset="-128"/>
                <a:ea typeface="Meiryo UI" panose="020B0604030504040204" pitchFamily="50" charset="-128"/>
              </a:rPr>
              <a:t>で</a:t>
            </a:r>
            <a:r>
              <a:rPr lang="ja-JP" altLang="ja-JP"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20.9%</a:t>
            </a:r>
            <a:r>
              <a:rPr lang="ja-JP" altLang="en-US" sz="1400" dirty="0" err="1"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、中央値</a:t>
            </a:r>
            <a:r>
              <a:rPr lang="ja-JP" altLang="ja-JP" sz="1400" dirty="0">
                <a:latin typeface="Meiryo UI" panose="020B0604030504040204" pitchFamily="50" charset="-128"/>
                <a:ea typeface="Meiryo UI" panose="020B0604030504040204" pitchFamily="50" charset="-128"/>
              </a:rPr>
              <a:t>以上の群</a:t>
            </a:r>
            <a:r>
              <a:rPr lang="ja-JP" altLang="ja-JP" sz="1400" dirty="0" smtClean="0">
                <a:latin typeface="Meiryo UI" panose="020B0604030504040204" pitchFamily="50" charset="-128"/>
                <a:ea typeface="Meiryo UI" panose="020B0604030504040204" pitchFamily="50" charset="-128"/>
              </a:rPr>
              <a:t>では</a:t>
            </a:r>
            <a:r>
              <a:rPr lang="en-US" altLang="ja-JP" sz="1400" dirty="0" smtClean="0">
                <a:latin typeface="Meiryo UI" panose="020B0604030504040204" pitchFamily="50" charset="-128"/>
                <a:ea typeface="Meiryo UI" panose="020B0604030504040204" pitchFamily="50" charset="-128"/>
              </a:rPr>
              <a:t>29.4%</a:t>
            </a:r>
            <a:r>
              <a:rPr lang="ja-JP" altLang="ja-JP" sz="1400" dirty="0" smtClean="0">
                <a:latin typeface="Meiryo UI" panose="020B0604030504040204" pitchFamily="50" charset="-128"/>
                <a:ea typeface="Meiryo UI" panose="020B0604030504040204" pitchFamily="50" charset="-128"/>
              </a:rPr>
              <a:t>であった</a:t>
            </a:r>
            <a:r>
              <a:rPr lang="ja-JP" altLang="ja-JP" sz="1400" dirty="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b="1" dirty="0">
                <a:latin typeface="Meiryo UI" panose="020B0604030504040204" pitchFamily="50" charset="-128"/>
                <a:ea typeface="Meiryo UI" panose="020B0604030504040204" pitchFamily="50" charset="-128"/>
              </a:rPr>
              <a:t>困窮度が高まるにつれ、学習理解を「よくわかる」と回答する子どもの割合が低下し、学習</a:t>
            </a:r>
            <a:r>
              <a:rPr lang="ja-JP" altLang="ja-JP" sz="1400" b="1" dirty="0" smtClean="0">
                <a:latin typeface="Meiryo UI" panose="020B0604030504040204" pitchFamily="50" charset="-128"/>
                <a:ea typeface="Meiryo UI" panose="020B0604030504040204" pitchFamily="50" charset="-128"/>
              </a:rPr>
              <a:t>理解度</a:t>
            </a:r>
            <a:r>
              <a:rPr lang="ja-JP" altLang="en-US" sz="1400" b="1" dirty="0" smtClean="0">
                <a:latin typeface="Meiryo UI" panose="020B0604030504040204" pitchFamily="50" charset="-128"/>
                <a:ea typeface="Meiryo UI" panose="020B0604030504040204" pitchFamily="50" charset="-128"/>
              </a:rPr>
              <a:t>が</a:t>
            </a:r>
            <a:r>
              <a:rPr lang="ja-JP" altLang="en-US" sz="1400" b="1" dirty="0">
                <a:latin typeface="Meiryo UI" panose="020B0604030504040204" pitchFamily="50" charset="-128"/>
                <a:ea typeface="Meiryo UI" panose="020B0604030504040204" pitchFamily="50" charset="-128"/>
              </a:rPr>
              <a:t>低い</a:t>
            </a:r>
            <a:r>
              <a:rPr lang="ja-JP" altLang="ja-JP" sz="1400" b="1" dirty="0">
                <a:latin typeface="Meiryo UI" panose="020B0604030504040204" pitchFamily="50" charset="-128"/>
                <a:ea typeface="Meiryo UI" panose="020B0604030504040204" pitchFamily="50" charset="-128"/>
              </a:rPr>
              <a:t>ことが確認</a:t>
            </a:r>
            <a:r>
              <a:rPr lang="ja-JP" altLang="ja-JP" sz="1400" b="1" dirty="0" smtClean="0">
                <a:latin typeface="Meiryo UI" panose="020B0604030504040204" pitchFamily="50" charset="-128"/>
                <a:ea typeface="Meiryo UI" panose="020B0604030504040204" pitchFamily="50" charset="-128"/>
              </a:rPr>
              <a:t>さ</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a:t>
            </a:r>
            <a:r>
              <a:rPr lang="ja-JP" altLang="ja-JP" sz="1400" b="1" dirty="0" smtClean="0">
                <a:latin typeface="Meiryo UI" panose="020B0604030504040204" pitchFamily="50" charset="-128"/>
                <a:ea typeface="Meiryo UI" panose="020B0604030504040204" pitchFamily="50" charset="-128"/>
              </a:rPr>
              <a:t>れた</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486639" y="5724325"/>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(29</a:t>
            </a:r>
            <a:r>
              <a:rPr kumimoji="1" lang="en-US" altLang="ja-JP" sz="1000" b="1" dirty="0" smtClean="0">
                <a:latin typeface="Meiryo UI" panose="020B0604030504040204" pitchFamily="50" charset="-128"/>
                <a:ea typeface="Meiryo UI" panose="020B0604030504040204" pitchFamily="50" charset="-128"/>
              </a:rPr>
              <a:t>.4%)</a:t>
            </a:r>
            <a:endParaRPr kumimoji="1" lang="ja-JP" altLang="en-US" sz="10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161814" y="4951060"/>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(20.9</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161814" y="4146973"/>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(17</a:t>
            </a:r>
            <a:r>
              <a:rPr kumimoji="1" lang="en-US" altLang="ja-JP" sz="1000" b="1" dirty="0" smtClean="0">
                <a:latin typeface="Meiryo UI" panose="020B0604030504040204" pitchFamily="50" charset="-128"/>
                <a:ea typeface="Meiryo UI" panose="020B0604030504040204" pitchFamily="50" charset="-128"/>
              </a:rPr>
              <a:t>.8%)</a:t>
            </a:r>
            <a:endParaRPr kumimoji="1" lang="ja-JP" altLang="en-US" sz="10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991333" y="3345971"/>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(16</a:t>
            </a:r>
            <a:r>
              <a:rPr kumimoji="1" lang="en-US" altLang="ja-JP" sz="1000" b="1" dirty="0" smtClean="0">
                <a:latin typeface="Meiryo UI" panose="020B0604030504040204" pitchFamily="50" charset="-128"/>
                <a:ea typeface="Meiryo UI" panose="020B0604030504040204" pitchFamily="50" charset="-128"/>
              </a:rPr>
              <a:t>.4%)</a:t>
            </a:r>
            <a:endParaRPr kumimoji="1" lang="ja-JP" altLang="en-US" sz="10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53593" y="1848603"/>
            <a:ext cx="4995769" cy="307777"/>
          </a:xfrm>
          <a:prstGeom prst="rect">
            <a:avLst/>
          </a:prstGeom>
          <a:noFill/>
          <a:ln>
            <a:solidFill>
              <a:schemeClr val="tx1"/>
            </a:solidFill>
          </a:ln>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rPr>
              <a:t>■　困窮度別に見た、学習理解度　</a:t>
            </a:r>
            <a:r>
              <a:rPr lang="ja-JP" altLang="en-US" sz="1000" dirty="0" smtClean="0">
                <a:latin typeface="Meiryo UI" panose="020B0604030504040204" pitchFamily="50" charset="-128"/>
                <a:ea typeface="Meiryo UI" panose="020B0604030504040204" pitchFamily="50" charset="-128"/>
              </a:rPr>
              <a:t>（</a:t>
            </a:r>
            <a:r>
              <a:rPr lang="ja-JP" altLang="ja-JP" sz="1000" dirty="0" smtClean="0">
                <a:latin typeface="Meiryo UI" panose="020B0604030504040204" pitchFamily="50" charset="-128"/>
                <a:ea typeface="Meiryo UI" panose="020B0604030504040204" pitchFamily="50" charset="-128"/>
              </a:rPr>
              <a:t>小５</a:t>
            </a:r>
            <a:r>
              <a:rPr lang="ja-JP" altLang="ja-JP" sz="1000" dirty="0">
                <a:latin typeface="Meiryo UI" panose="020B0604030504040204" pitchFamily="50" charset="-128"/>
                <a:ea typeface="Meiryo UI" panose="020B0604030504040204" pitchFamily="50" charset="-128"/>
              </a:rPr>
              <a:t>・中２のいる世帯（子ども回答</a:t>
            </a:r>
            <a:r>
              <a:rPr lang="ja-JP"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a:t>
            </a:r>
            <a:endParaRPr lang="ja-JP" altLang="ja-JP" sz="1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82</a:t>
            </a:fld>
            <a:endParaRPr lang="ja-JP" altLang="en-US"/>
          </a:p>
        </p:txBody>
      </p:sp>
    </p:spTree>
    <p:extLst>
      <p:ext uri="{BB962C8B-B14F-4D97-AF65-F5344CB8AC3E}">
        <p14:creationId xmlns:p14="http://schemas.microsoft.com/office/powerpoint/2010/main" val="312184522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5508" y="1911260"/>
            <a:ext cx="8718036" cy="4822354"/>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子どもの生活に関する実態調査</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158648" y="645765"/>
            <a:ext cx="8779288" cy="738664"/>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家庭状況について</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初めて</a:t>
            </a:r>
            <a:r>
              <a:rPr lang="ja-JP" altLang="ja-JP" sz="1400" dirty="0">
                <a:latin typeface="Meiryo UI" panose="020B0604030504040204" pitchFamily="50" charset="-128"/>
                <a:ea typeface="Meiryo UI" panose="020B0604030504040204" pitchFamily="50" charset="-128"/>
              </a:rPr>
              <a:t>親となった年齢の各群別に母親自身の最終学歴</a:t>
            </a:r>
            <a:r>
              <a:rPr lang="ja-JP" altLang="ja-JP" sz="1400" dirty="0" smtClean="0">
                <a:latin typeface="Meiryo UI" panose="020B0604030504040204" pitchFamily="50" charset="-128"/>
                <a:ea typeface="Meiryo UI" panose="020B0604030504040204" pitchFamily="50" charset="-128"/>
              </a:rPr>
              <a:t>を見る</a:t>
            </a:r>
            <a:r>
              <a:rPr lang="ja-JP" altLang="ja-JP" sz="1400" dirty="0">
                <a:latin typeface="Meiryo UI" panose="020B0604030504040204" pitchFamily="50" charset="-128"/>
                <a:ea typeface="Meiryo UI" panose="020B0604030504040204" pitchFamily="50" charset="-128"/>
              </a:rPr>
              <a:t>と、</a:t>
            </a:r>
            <a:r>
              <a:rPr lang="en-US" altLang="ja-JP" sz="1400" dirty="0">
                <a:latin typeface="Meiryo UI" panose="020B0604030504040204" pitchFamily="50" charset="-128"/>
                <a:ea typeface="Meiryo UI" panose="020B0604030504040204" pitchFamily="50" charset="-128"/>
              </a:rPr>
              <a:t>10</a:t>
            </a:r>
            <a:r>
              <a:rPr lang="ja-JP" altLang="ja-JP" sz="1400" dirty="0">
                <a:latin typeface="Meiryo UI" panose="020B0604030504040204" pitchFamily="50" charset="-128"/>
                <a:ea typeface="Meiryo UI" panose="020B0604030504040204" pitchFamily="50" charset="-128"/>
              </a:rPr>
              <a:t>代群において「中学校卒業」または「高等</a:t>
            </a:r>
            <a:r>
              <a:rPr lang="ja-JP" altLang="ja-JP" sz="1400" dirty="0" smtClean="0">
                <a:latin typeface="Meiryo UI" panose="020B0604030504040204" pitchFamily="50" charset="-128"/>
                <a:ea typeface="Meiryo UI" panose="020B0604030504040204" pitchFamily="50" charset="-128"/>
              </a:rPr>
              <a:t>学校中</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途</a:t>
            </a:r>
            <a:r>
              <a:rPr lang="ja-JP" altLang="ja-JP" sz="1400" dirty="0">
                <a:latin typeface="Meiryo UI" panose="020B0604030504040204" pitchFamily="50" charset="-128"/>
                <a:ea typeface="Meiryo UI" panose="020B0604030504040204" pitchFamily="50" charset="-128"/>
              </a:rPr>
              <a:t>退学」と回答した割合</a:t>
            </a:r>
            <a:r>
              <a:rPr lang="ja-JP" altLang="ja-JP" sz="1400" dirty="0" smtClean="0">
                <a:latin typeface="Meiryo UI" panose="020B0604030504040204" pitchFamily="50" charset="-128"/>
                <a:ea typeface="Meiryo UI" panose="020B0604030504040204" pitchFamily="50" charset="-128"/>
              </a:rPr>
              <a:t>が半数</a:t>
            </a:r>
            <a:r>
              <a:rPr lang="ja-JP" altLang="ja-JP" sz="1400" dirty="0">
                <a:latin typeface="Meiryo UI" panose="020B0604030504040204" pitchFamily="50" charset="-128"/>
                <a:ea typeface="Meiryo UI" panose="020B0604030504040204" pitchFamily="50" charset="-128"/>
              </a:rPr>
              <a:t>を超えている</a:t>
            </a:r>
            <a:r>
              <a:rPr lang="ja-JP"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70458" y="1491242"/>
            <a:ext cx="7765959" cy="307778"/>
          </a:xfrm>
          <a:prstGeom prst="rect">
            <a:avLst/>
          </a:prstGeom>
          <a:noFill/>
          <a:ln>
            <a:solidFill>
              <a:schemeClr val="tx1"/>
            </a:solidFill>
          </a:ln>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rPr>
              <a:t>■　初めて親となった年齢別に見た、母親の最終学歴（</a:t>
            </a:r>
            <a:r>
              <a:rPr lang="ja-JP" altLang="en-US" sz="1400" b="1" dirty="0">
                <a:solidFill>
                  <a:prstClr val="black"/>
                </a:solidFill>
                <a:latin typeface="Meiryo UI" panose="020B0604030504040204" pitchFamily="50" charset="-128"/>
                <a:ea typeface="Meiryo UI" panose="020B0604030504040204" pitchFamily="50" charset="-128"/>
              </a:rPr>
              <a:t>母親が</a:t>
            </a:r>
            <a:r>
              <a:rPr lang="ja-JP" altLang="ja-JP" sz="1400" b="1" dirty="0">
                <a:solidFill>
                  <a:prstClr val="black"/>
                </a:solidFill>
                <a:latin typeface="Meiryo UI" panose="020B0604030504040204" pitchFamily="50" charset="-128"/>
                <a:ea typeface="Meiryo UI" panose="020B0604030504040204" pitchFamily="50" charset="-128"/>
              </a:rPr>
              <a:t>回答</a:t>
            </a:r>
            <a:r>
              <a:rPr lang="ja-JP" altLang="en-US" sz="1400" b="1" dirty="0">
                <a:solidFill>
                  <a:prstClr val="black"/>
                </a:solidFill>
                <a:latin typeface="Meiryo UI" panose="020B0604030504040204" pitchFamily="50" charset="-128"/>
                <a:ea typeface="Meiryo UI" panose="020B0604030504040204" pitchFamily="50" charset="-128"/>
              </a:rPr>
              <a:t>者）</a:t>
            </a:r>
            <a:r>
              <a:rPr lang="ja-JP" altLang="en-US" sz="1000" dirty="0">
                <a:latin typeface="Meiryo UI" panose="020B0604030504040204" pitchFamily="50" charset="-128"/>
                <a:ea typeface="Meiryo UI" panose="020B0604030504040204" pitchFamily="50" charset="-128"/>
              </a:rPr>
              <a:t>（</a:t>
            </a:r>
            <a:r>
              <a:rPr lang="ja-JP" altLang="ja-JP" sz="1000" dirty="0">
                <a:latin typeface="Meiryo UI" panose="020B0604030504040204" pitchFamily="50" charset="-128"/>
                <a:ea typeface="Meiryo UI" panose="020B0604030504040204" pitchFamily="50" charset="-128"/>
              </a:rPr>
              <a:t>小５・中２のいる世帯（保護者回答）</a:t>
            </a:r>
            <a:r>
              <a:rPr lang="ja-JP" altLang="en-US" sz="1000" dirty="0" smtClean="0">
                <a:latin typeface="Meiryo UI" panose="020B0604030504040204" pitchFamily="50" charset="-128"/>
                <a:ea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endParaRPr>
          </a:p>
        </p:txBody>
      </p:sp>
      <p:sp>
        <p:nvSpPr>
          <p:cNvPr id="5" name="右中かっこ 4"/>
          <p:cNvSpPr/>
          <p:nvPr/>
        </p:nvSpPr>
        <p:spPr>
          <a:xfrm rot="5400000">
            <a:off x="3269407" y="4442367"/>
            <a:ext cx="215168" cy="3384955"/>
          </a:xfrm>
          <a:prstGeom prst="rightBrace">
            <a:avLst>
              <a:gd name="adj1" fmla="val 8333"/>
              <a:gd name="adj2" fmla="val 31465"/>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3671871" y="6201832"/>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(50</a:t>
            </a:r>
            <a:r>
              <a:rPr kumimoji="1" lang="en-US" altLang="ja-JP" sz="1000" b="1" dirty="0" smtClean="0">
                <a:latin typeface="Meiryo UI" panose="020B0604030504040204" pitchFamily="50" charset="-128"/>
                <a:ea typeface="Meiryo UI" panose="020B0604030504040204" pitchFamily="50" charset="-128"/>
              </a:rPr>
              <a:t>.3%)</a:t>
            </a:r>
            <a:endParaRPr kumimoji="1" lang="ja-JP" altLang="en-US" sz="1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83</a:t>
            </a:fld>
            <a:endParaRPr lang="ja-JP" altLang="en-US"/>
          </a:p>
        </p:txBody>
      </p:sp>
    </p:spTree>
    <p:extLst>
      <p:ext uri="{BB962C8B-B14F-4D97-AF65-F5344CB8AC3E}">
        <p14:creationId xmlns:p14="http://schemas.microsoft.com/office/powerpoint/2010/main" val="109492705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73948" y="2105223"/>
            <a:ext cx="8596105" cy="4682134"/>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子どもの生活に関する実態調査</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158648" y="645765"/>
            <a:ext cx="8779288" cy="95410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家庭状況について</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初めて親となった年齢を</a:t>
            </a:r>
            <a:r>
              <a:rPr lang="ja-JP" altLang="ja-JP" sz="1400" dirty="0" smtClean="0">
                <a:latin typeface="Meiryo UI" panose="020B0604030504040204" pitchFamily="50" charset="-128"/>
                <a:ea typeface="Meiryo UI" panose="020B0604030504040204" pitchFamily="50" charset="-128"/>
              </a:rPr>
              <a:t>困窮度</a:t>
            </a:r>
            <a:r>
              <a:rPr lang="ja-JP" altLang="ja-JP" sz="1400" dirty="0">
                <a:latin typeface="Meiryo UI" panose="020B0604030504040204" pitchFamily="50" charset="-128"/>
                <a:ea typeface="Meiryo UI" panose="020B0604030504040204" pitchFamily="50" charset="-128"/>
              </a:rPr>
              <a:t>別にみると、</a:t>
            </a:r>
            <a:r>
              <a:rPr lang="en-US" altLang="ja-JP" sz="1400" dirty="0" smtClean="0">
                <a:latin typeface="Meiryo UI" panose="020B0604030504040204" pitchFamily="50" charset="-128"/>
                <a:ea typeface="Meiryo UI" panose="020B0604030504040204" pitchFamily="50" charset="-128"/>
              </a:rPr>
              <a:t>10</a:t>
            </a:r>
            <a:r>
              <a:rPr lang="ja-JP" altLang="ja-JP" sz="1400" dirty="0" smtClean="0">
                <a:latin typeface="Meiryo UI" panose="020B0604030504040204" pitchFamily="50" charset="-128"/>
                <a:ea typeface="Meiryo UI" panose="020B0604030504040204" pitchFamily="50" charset="-128"/>
              </a:rPr>
              <a:t>代</a:t>
            </a:r>
            <a:r>
              <a:rPr lang="ja-JP" altLang="ja-JP" sz="1400" dirty="0">
                <a:latin typeface="Meiryo UI" panose="020B0604030504040204" pitchFamily="50" charset="-128"/>
                <a:ea typeface="Meiryo UI" panose="020B0604030504040204" pitchFamily="50" charset="-128"/>
              </a:rPr>
              <a:t>および</a:t>
            </a:r>
            <a:r>
              <a:rPr lang="en-US" altLang="ja-JP" sz="1400" dirty="0">
                <a:latin typeface="Meiryo UI" panose="020B0604030504040204" pitchFamily="50" charset="-128"/>
                <a:ea typeface="Meiryo UI" panose="020B0604030504040204" pitchFamily="50" charset="-128"/>
              </a:rPr>
              <a:t>20</a:t>
            </a:r>
            <a:r>
              <a:rPr lang="ja-JP"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23</a:t>
            </a:r>
            <a:r>
              <a:rPr lang="ja-JP" altLang="ja-JP" sz="1400" dirty="0" smtClean="0">
                <a:latin typeface="Meiryo UI" panose="020B0604030504040204" pitchFamily="50" charset="-128"/>
                <a:ea typeface="Meiryo UI" panose="020B0604030504040204" pitchFamily="50" charset="-128"/>
              </a:rPr>
              <a:t>歳</a:t>
            </a:r>
            <a:r>
              <a:rPr lang="ja-JP" altLang="ja-JP" sz="1400" dirty="0">
                <a:latin typeface="Meiryo UI" panose="020B0604030504040204" pitchFamily="50" charset="-128"/>
                <a:ea typeface="Meiryo UI" panose="020B0604030504040204" pitchFamily="50" charset="-128"/>
              </a:rPr>
              <a:t>の年齢層の割合が、中央値以上群だ</a:t>
            </a:r>
            <a:r>
              <a:rPr lang="ja-JP" altLang="ja-JP" sz="1400" dirty="0" smtClean="0">
                <a:latin typeface="Meiryo UI" panose="020B0604030504040204" pitchFamily="50" charset="-128"/>
                <a:ea typeface="Meiryo UI" panose="020B0604030504040204" pitchFamily="50" charset="-128"/>
              </a:rPr>
              <a:t>と</a:t>
            </a:r>
            <a:r>
              <a:rPr lang="en-US" altLang="ja-JP" sz="1400" dirty="0" smtClean="0">
                <a:latin typeface="Meiryo UI" panose="020B0604030504040204" pitchFamily="50" charset="-128"/>
                <a:ea typeface="Meiryo UI" panose="020B0604030504040204" pitchFamily="50" charset="-128"/>
              </a:rPr>
              <a:t>7.8%</a:t>
            </a:r>
            <a:r>
              <a:rPr lang="ja-JP" altLang="ja-JP" sz="1400" dirty="0" err="1" smtClean="0">
                <a:latin typeface="Meiryo UI" panose="020B0604030504040204" pitchFamily="50" charset="-128"/>
                <a:ea typeface="Meiryo UI" panose="020B0604030504040204" pitchFamily="50" charset="-128"/>
              </a:rPr>
              <a:t>なの</a:t>
            </a:r>
            <a:r>
              <a:rPr lang="en-US" altLang="ja-JP" sz="1400" dirty="0" smtClean="0">
                <a:latin typeface="Meiryo UI" panose="020B0604030504040204" pitchFamily="50" charset="-128"/>
                <a:ea typeface="Meiryo UI" panose="020B0604030504040204" pitchFamily="50" charset="-128"/>
              </a:rPr>
              <a:t>  </a:t>
            </a: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に</a:t>
            </a:r>
            <a:r>
              <a:rPr lang="ja-JP" altLang="ja-JP" sz="1400" dirty="0">
                <a:latin typeface="Meiryo UI" panose="020B0604030504040204" pitchFamily="50" charset="-128"/>
                <a:ea typeface="Meiryo UI" panose="020B0604030504040204" pitchFamily="50" charset="-128"/>
              </a:rPr>
              <a:t>対して、</a:t>
            </a:r>
            <a:r>
              <a:rPr lang="ja-JP" altLang="ja-JP" sz="1400" dirty="0" smtClean="0">
                <a:latin typeface="Meiryo UI" panose="020B0604030504040204" pitchFamily="50" charset="-128"/>
                <a:ea typeface="Meiryo UI" panose="020B0604030504040204" pitchFamily="50" charset="-128"/>
              </a:rPr>
              <a:t>困窮度Ⅲ群では</a:t>
            </a:r>
            <a:r>
              <a:rPr lang="en-US" altLang="ja-JP" sz="1400" dirty="0" smtClean="0">
                <a:latin typeface="Meiryo UI" panose="020B0604030504040204" pitchFamily="50" charset="-128"/>
                <a:ea typeface="Meiryo UI" panose="020B0604030504040204" pitchFamily="50" charset="-128"/>
              </a:rPr>
              <a:t>16.2%</a:t>
            </a:r>
            <a:r>
              <a:rPr lang="ja-JP" altLang="en-US" sz="1400" dirty="0" err="1"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困窮度</a:t>
            </a:r>
            <a:r>
              <a:rPr lang="ja-JP" altLang="ja-JP" sz="1400" dirty="0">
                <a:latin typeface="Meiryo UI" panose="020B0604030504040204" pitchFamily="50" charset="-128"/>
                <a:ea typeface="Meiryo UI" panose="020B0604030504040204" pitchFamily="50" charset="-128"/>
              </a:rPr>
              <a:t>Ⅱ群</a:t>
            </a:r>
            <a:r>
              <a:rPr lang="ja-JP" altLang="ja-JP" sz="1400" dirty="0" smtClean="0">
                <a:latin typeface="Meiryo UI" panose="020B0604030504040204" pitchFamily="50" charset="-128"/>
                <a:ea typeface="Meiryo UI" panose="020B0604030504040204" pitchFamily="50" charset="-128"/>
              </a:rPr>
              <a:t>で</a:t>
            </a:r>
            <a:r>
              <a:rPr lang="ja-JP" altLang="en-US"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24</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、困窮度Ⅰ群で</a:t>
            </a:r>
            <a:r>
              <a:rPr lang="ja-JP" altLang="ja-JP"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29.3</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と、</a:t>
            </a:r>
            <a:r>
              <a:rPr lang="ja-JP" altLang="ja-JP" sz="1400" b="1" dirty="0" smtClean="0">
                <a:latin typeface="Meiryo UI" panose="020B0604030504040204" pitchFamily="50" charset="-128"/>
                <a:ea typeface="Meiryo UI" panose="020B0604030504040204" pitchFamily="50" charset="-128"/>
              </a:rPr>
              <a:t>困窮度</a:t>
            </a:r>
            <a:r>
              <a:rPr lang="ja-JP" altLang="ja-JP" sz="1400" b="1" dirty="0">
                <a:latin typeface="Meiryo UI" panose="020B0604030504040204" pitchFamily="50" charset="-128"/>
                <a:ea typeface="Meiryo UI" panose="020B0604030504040204" pitchFamily="50" charset="-128"/>
              </a:rPr>
              <a:t>が高くなるにつれて</a:t>
            </a:r>
            <a:r>
              <a:rPr lang="ja-JP" altLang="ja-JP" sz="1400" b="1" dirty="0" smtClean="0">
                <a:latin typeface="Meiryo UI" panose="020B0604030504040204" pitchFamily="50" charset="-128"/>
                <a:ea typeface="Meiryo UI" panose="020B0604030504040204" pitchFamily="50" charset="-128"/>
              </a:rPr>
              <a:t>低</a:t>
            </a:r>
            <a:endParaRPr lang="en-US" altLang="ja-JP" sz="1400" b="1" dirty="0" smtClean="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 </a:t>
            </a:r>
            <a:r>
              <a:rPr lang="ja-JP" altLang="ja-JP" sz="1400" b="1" dirty="0" smtClean="0">
                <a:latin typeface="Meiryo UI" panose="020B0604030504040204" pitchFamily="50" charset="-128"/>
                <a:ea typeface="Meiryo UI" panose="020B0604030504040204" pitchFamily="50" charset="-128"/>
              </a:rPr>
              <a:t>年齢</a:t>
            </a:r>
            <a:r>
              <a:rPr lang="ja-JP" altLang="ja-JP" sz="1400" b="1" dirty="0">
                <a:latin typeface="Meiryo UI" panose="020B0604030504040204" pitchFamily="50" charset="-128"/>
                <a:ea typeface="Meiryo UI" panose="020B0604030504040204" pitchFamily="50" charset="-128"/>
              </a:rPr>
              <a:t>での</a:t>
            </a:r>
            <a:r>
              <a:rPr lang="ja-JP" altLang="ja-JP" sz="1400" b="1" dirty="0" smtClean="0">
                <a:latin typeface="Meiryo UI" panose="020B0604030504040204" pitchFamily="50" charset="-128"/>
                <a:ea typeface="Meiryo UI" panose="020B0604030504040204" pitchFamily="50" charset="-128"/>
              </a:rPr>
              <a:t>出産</a:t>
            </a:r>
            <a:r>
              <a:rPr lang="ja-JP" altLang="ja-JP" sz="1400" b="1" dirty="0">
                <a:latin typeface="Meiryo UI" panose="020B0604030504040204" pitchFamily="50" charset="-128"/>
                <a:ea typeface="Meiryo UI" panose="020B0604030504040204" pitchFamily="50" charset="-128"/>
              </a:rPr>
              <a:t>の割合</a:t>
            </a:r>
            <a:r>
              <a:rPr lang="ja-JP" altLang="ja-JP" sz="1400" b="1" dirty="0" smtClean="0">
                <a:latin typeface="Meiryo UI" panose="020B0604030504040204" pitchFamily="50" charset="-128"/>
                <a:ea typeface="Meiryo UI" panose="020B0604030504040204" pitchFamily="50" charset="-128"/>
              </a:rPr>
              <a:t>が増えている。</a:t>
            </a:r>
            <a:endParaRPr lang="ja-JP" altLang="ja-JP" sz="1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70457" y="1611628"/>
            <a:ext cx="7031864" cy="307777"/>
          </a:xfrm>
          <a:prstGeom prst="rect">
            <a:avLst/>
          </a:prstGeom>
          <a:noFill/>
          <a:ln>
            <a:solidFill>
              <a:schemeClr val="tx1"/>
            </a:solidFill>
          </a:ln>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rPr>
              <a:t>■　困窮度別に見た、初めて親となった年齢（</a:t>
            </a:r>
            <a:r>
              <a:rPr lang="ja-JP" altLang="en-US" sz="1400" b="1" dirty="0">
                <a:solidFill>
                  <a:prstClr val="black"/>
                </a:solidFill>
                <a:latin typeface="Meiryo UI" panose="020B0604030504040204" pitchFamily="50" charset="-128"/>
                <a:ea typeface="Meiryo UI" panose="020B0604030504040204" pitchFamily="50" charset="-128"/>
              </a:rPr>
              <a:t>母親が</a:t>
            </a:r>
            <a:r>
              <a:rPr lang="ja-JP" altLang="ja-JP" sz="1400" b="1" dirty="0">
                <a:solidFill>
                  <a:prstClr val="black"/>
                </a:solidFill>
                <a:latin typeface="Meiryo UI" panose="020B0604030504040204" pitchFamily="50" charset="-128"/>
                <a:ea typeface="Meiryo UI" panose="020B0604030504040204" pitchFamily="50" charset="-128"/>
              </a:rPr>
              <a:t>回答</a:t>
            </a:r>
            <a:r>
              <a:rPr lang="ja-JP" altLang="en-US" sz="1400" b="1" dirty="0">
                <a:solidFill>
                  <a:prstClr val="black"/>
                </a:solidFill>
                <a:latin typeface="Meiryo UI" panose="020B0604030504040204" pitchFamily="50" charset="-128"/>
                <a:ea typeface="Meiryo UI" panose="020B0604030504040204" pitchFamily="50" charset="-128"/>
              </a:rPr>
              <a:t>者</a:t>
            </a:r>
            <a:r>
              <a:rPr lang="ja-JP" altLang="en-US" sz="1400" b="1" dirty="0" smtClean="0">
                <a:solidFill>
                  <a:prstClr val="black"/>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a:t>
            </a:r>
            <a:r>
              <a:rPr lang="ja-JP" altLang="ja-JP" sz="1000" dirty="0">
                <a:latin typeface="Meiryo UI" panose="020B0604030504040204" pitchFamily="50" charset="-128"/>
                <a:ea typeface="Meiryo UI" panose="020B0604030504040204" pitchFamily="50" charset="-128"/>
              </a:rPr>
              <a:t>小５・中２のいる世帯（保護者回答）</a:t>
            </a:r>
            <a:r>
              <a:rPr lang="ja-JP" altLang="en-US" sz="1000" dirty="0" smtClean="0">
                <a:latin typeface="Meiryo UI" panose="020B0604030504040204" pitchFamily="50" charset="-128"/>
                <a:ea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endParaRPr>
          </a:p>
        </p:txBody>
      </p:sp>
      <p:sp>
        <p:nvSpPr>
          <p:cNvPr id="38" name="右中かっこ 37"/>
          <p:cNvSpPr/>
          <p:nvPr/>
        </p:nvSpPr>
        <p:spPr>
          <a:xfrm rot="5400000">
            <a:off x="2749779" y="2353297"/>
            <a:ext cx="199534" cy="1981272"/>
          </a:xfrm>
          <a:prstGeom prst="rightBrace">
            <a:avLst>
              <a:gd name="adj1" fmla="val 8333"/>
              <a:gd name="adj2" fmla="val 31465"/>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3091998" y="3443701"/>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(29.3%</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5" name="右中かっこ 34"/>
          <p:cNvSpPr/>
          <p:nvPr/>
        </p:nvSpPr>
        <p:spPr>
          <a:xfrm rot="5400000">
            <a:off x="2552262" y="3492951"/>
            <a:ext cx="152803" cy="1580796"/>
          </a:xfrm>
          <a:prstGeom prst="rightBrace">
            <a:avLst>
              <a:gd name="adj1" fmla="val 8333"/>
              <a:gd name="adj2" fmla="val 31465"/>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2606400" y="4359751"/>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(24.0%</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3" name="右中かっこ 32"/>
          <p:cNvSpPr/>
          <p:nvPr/>
        </p:nvSpPr>
        <p:spPr>
          <a:xfrm rot="5400000">
            <a:off x="2306303" y="4756219"/>
            <a:ext cx="130423" cy="1025210"/>
          </a:xfrm>
          <a:prstGeom prst="rightBrace">
            <a:avLst>
              <a:gd name="adj1" fmla="val 8333"/>
              <a:gd name="adj2" fmla="val 31465"/>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2224539" y="5346523"/>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(16.2%</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2" name="右中かっこ 31"/>
          <p:cNvSpPr/>
          <p:nvPr/>
        </p:nvSpPr>
        <p:spPr>
          <a:xfrm rot="5400000">
            <a:off x="2076785" y="5937496"/>
            <a:ext cx="68836" cy="520622"/>
          </a:xfrm>
          <a:prstGeom prst="rightBrace">
            <a:avLst>
              <a:gd name="adj1" fmla="val 8333"/>
              <a:gd name="adj2" fmla="val 31465"/>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1891979" y="6263569"/>
            <a:ext cx="673582"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(7.8%</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84</a:t>
            </a:fld>
            <a:endParaRPr lang="ja-JP" altLang="en-US"/>
          </a:p>
        </p:txBody>
      </p:sp>
    </p:spTree>
    <p:extLst>
      <p:ext uri="{BB962C8B-B14F-4D97-AF65-F5344CB8AC3E}">
        <p14:creationId xmlns:p14="http://schemas.microsoft.com/office/powerpoint/2010/main" val="126109864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子どもの生活に関する実態調査</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158647" y="684402"/>
            <a:ext cx="8950865" cy="738664"/>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就労</a:t>
            </a:r>
            <a:r>
              <a:rPr lang="ja-JP" altLang="en-US" sz="1400" b="1" dirty="0">
                <a:latin typeface="Meiryo UI" panose="020B0604030504040204" pitchFamily="50" charset="-128"/>
                <a:ea typeface="Meiryo UI" panose="020B0604030504040204" pitchFamily="50" charset="-128"/>
              </a:rPr>
              <a:t>状況について</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世帯構成別に就労状況を見ると</a:t>
            </a:r>
            <a:r>
              <a:rPr lang="ja-JP" altLang="ja-JP" sz="1400" dirty="0" smtClean="0">
                <a:latin typeface="Meiryo UI" panose="020B0604030504040204" pitchFamily="50" charset="-128"/>
                <a:ea typeface="Meiryo UI" panose="020B0604030504040204" pitchFamily="50" charset="-128"/>
              </a:rPr>
              <a:t>、ふたり</a:t>
            </a:r>
            <a:r>
              <a:rPr lang="ja-JP" altLang="ja-JP" sz="1400" dirty="0">
                <a:latin typeface="Meiryo UI" panose="020B0604030504040204" pitchFamily="50" charset="-128"/>
                <a:ea typeface="Meiryo UI" panose="020B0604030504040204" pitchFamily="50" charset="-128"/>
              </a:rPr>
              <a:t>親世帯に比べ、父子・母子</a:t>
            </a:r>
            <a:r>
              <a:rPr lang="ja-JP" altLang="ja-JP" sz="1400" dirty="0" smtClean="0">
                <a:latin typeface="Meiryo UI" panose="020B0604030504040204" pitchFamily="50" charset="-128"/>
                <a:ea typeface="Meiryo UI" panose="020B0604030504040204" pitchFamily="50" charset="-128"/>
              </a:rPr>
              <a:t>世帯</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特</a:t>
            </a:r>
            <a:r>
              <a:rPr lang="ja-JP" altLang="en-US" sz="1400" dirty="0">
                <a:latin typeface="Meiryo UI" panose="020B0604030504040204" pitchFamily="50" charset="-128"/>
                <a:ea typeface="Meiryo UI" panose="020B0604030504040204" pitchFamily="50" charset="-128"/>
              </a:rPr>
              <a:t>に母子世帯）</a:t>
            </a:r>
            <a:r>
              <a:rPr lang="ja-JP" altLang="ja-JP" sz="1400" dirty="0">
                <a:latin typeface="Meiryo UI" panose="020B0604030504040204" pitchFamily="50" charset="-128"/>
                <a:ea typeface="Meiryo UI" panose="020B0604030504040204" pitchFamily="50" charset="-128"/>
              </a:rPr>
              <a:t>は「非正規群」の割合</a:t>
            </a:r>
            <a:r>
              <a:rPr lang="ja-JP" altLang="ja-JP" sz="1400" dirty="0" smtClean="0">
                <a:latin typeface="Meiryo UI" panose="020B0604030504040204" pitchFamily="50" charset="-128"/>
                <a:ea typeface="Meiryo UI" panose="020B0604030504040204" pitchFamily="50" charset="-128"/>
              </a:rPr>
              <a:t>が</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高い</a:t>
            </a:r>
            <a:r>
              <a:rPr lang="ja-JP" altLang="ja-JP" sz="1400" dirty="0">
                <a:latin typeface="Meiryo UI" panose="020B0604030504040204" pitchFamily="50" charset="-128"/>
                <a:ea typeface="Meiryo UI" panose="020B0604030504040204" pitchFamily="50" charset="-128"/>
              </a:rPr>
              <a:t>。</a:t>
            </a:r>
            <a:endParaRPr lang="ja-JP" altLang="ja-JP" sz="1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70457" y="1411776"/>
            <a:ext cx="5228822" cy="307777"/>
          </a:xfrm>
          <a:prstGeom prst="rect">
            <a:avLst/>
          </a:prstGeom>
          <a:noFill/>
          <a:ln>
            <a:solidFill>
              <a:schemeClr val="tx1"/>
            </a:solidFill>
          </a:ln>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rPr>
              <a:t>■　</a:t>
            </a:r>
            <a:r>
              <a:rPr lang="ja-JP" altLang="ja-JP" sz="1400" b="1" dirty="0" smtClean="0">
                <a:solidFill>
                  <a:prstClr val="black"/>
                </a:solidFill>
                <a:latin typeface="Meiryo UI" panose="020B0604030504040204" pitchFamily="50" charset="-128"/>
                <a:ea typeface="Meiryo UI" panose="020B0604030504040204" pitchFamily="50" charset="-128"/>
              </a:rPr>
              <a:t>世帯</a:t>
            </a:r>
            <a:r>
              <a:rPr lang="ja-JP" altLang="ja-JP" sz="1400" b="1" dirty="0">
                <a:solidFill>
                  <a:prstClr val="black"/>
                </a:solidFill>
                <a:latin typeface="Meiryo UI" panose="020B0604030504040204" pitchFamily="50" charset="-128"/>
                <a:ea typeface="Meiryo UI" panose="020B0604030504040204" pitchFamily="50" charset="-128"/>
              </a:rPr>
              <a:t>構成別に見た、就労</a:t>
            </a:r>
            <a:r>
              <a:rPr lang="ja-JP" altLang="ja-JP" sz="1400" b="1" dirty="0" smtClean="0">
                <a:solidFill>
                  <a:prstClr val="black"/>
                </a:solidFill>
                <a:latin typeface="Meiryo UI" panose="020B0604030504040204" pitchFamily="50" charset="-128"/>
                <a:ea typeface="Meiryo UI" panose="020B0604030504040204" pitchFamily="50" charset="-128"/>
              </a:rPr>
              <a:t>状況</a:t>
            </a:r>
            <a:r>
              <a:rPr lang="ja-JP" altLang="en-US" sz="1400" b="1" dirty="0" smtClean="0">
                <a:solidFill>
                  <a:prstClr val="black"/>
                </a:solidFill>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a:t>
            </a:r>
            <a:r>
              <a:rPr lang="ja-JP" altLang="ja-JP" sz="1000" dirty="0" smtClean="0">
                <a:latin typeface="Meiryo UI" panose="020B0604030504040204" pitchFamily="50" charset="-128"/>
                <a:ea typeface="Meiryo UI" panose="020B0604030504040204" pitchFamily="50" charset="-128"/>
              </a:rPr>
              <a:t>小５・中２のいる世帯（保護者回答）</a:t>
            </a:r>
            <a:r>
              <a:rPr lang="ja-JP" altLang="en-US" sz="1000" dirty="0" smtClean="0">
                <a:latin typeface="Meiryo UI" panose="020B0604030504040204" pitchFamily="50" charset="-128"/>
                <a:ea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6427651" y="3009685"/>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(14.8%</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497555" y="4052255"/>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(35.1%</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7421915" y="5036127"/>
            <a:ext cx="673582"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(6.3%</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916761" y="6153790"/>
            <a:ext cx="673582"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(2.8%</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47770" y="1851639"/>
            <a:ext cx="8815580" cy="4846740"/>
          </a:xfrm>
          <a:prstGeom prst="rect">
            <a:avLst/>
          </a:prstGeom>
        </p:spPr>
      </p:pic>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85</a:t>
            </a:fld>
            <a:endParaRPr lang="ja-JP" altLang="en-US"/>
          </a:p>
        </p:txBody>
      </p:sp>
    </p:spTree>
    <p:extLst>
      <p:ext uri="{BB962C8B-B14F-4D97-AF65-F5344CB8AC3E}">
        <p14:creationId xmlns:p14="http://schemas.microsoft.com/office/powerpoint/2010/main" val="332744510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67425" y="1876933"/>
            <a:ext cx="8718036" cy="4797968"/>
          </a:xfrm>
          <a:prstGeom prst="rect">
            <a:avLst/>
          </a:prstGeom>
        </p:spPr>
      </p:pic>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子どもの生活に関する実態調査</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158648" y="658644"/>
            <a:ext cx="8779288"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世帯員構成について</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困窮度</a:t>
            </a:r>
            <a:r>
              <a:rPr lang="ja-JP" altLang="ja-JP" sz="1400" dirty="0">
                <a:latin typeface="Meiryo UI" panose="020B0604030504040204" pitchFamily="50" charset="-128"/>
                <a:ea typeface="Meiryo UI" panose="020B0604030504040204" pitchFamily="50" charset="-128"/>
              </a:rPr>
              <a:t>別に世帯構成について見ると、困窮度が高まるにつれ、ふたり親世帯の割合が低く、母子世帯の割合が高く</a:t>
            </a:r>
            <a:r>
              <a:rPr lang="ja-JP" altLang="ja-JP" sz="1400" dirty="0" smtClean="0">
                <a:latin typeface="Meiryo UI" panose="020B0604030504040204" pitchFamily="50" charset="-128"/>
                <a:ea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rPr>
              <a:t>り、</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b="1" dirty="0" smtClean="0">
                <a:latin typeface="Meiryo UI" panose="020B0604030504040204" pitchFamily="50" charset="-128"/>
                <a:ea typeface="Meiryo UI" panose="020B0604030504040204" pitchFamily="50" charset="-128"/>
              </a:rPr>
              <a:t>困窮度</a:t>
            </a:r>
            <a:r>
              <a:rPr lang="ja-JP" altLang="ja-JP" sz="1400" b="1" dirty="0">
                <a:latin typeface="Meiryo UI" panose="020B0604030504040204" pitchFamily="50" charset="-128"/>
                <a:ea typeface="Meiryo UI" panose="020B0604030504040204" pitchFamily="50" charset="-128"/>
              </a:rPr>
              <a:t>Ⅰ群の半数が母子世帯であった。</a:t>
            </a:r>
          </a:p>
        </p:txBody>
      </p:sp>
      <p:sp>
        <p:nvSpPr>
          <p:cNvPr id="13" name="テキスト ボックス 12"/>
          <p:cNvSpPr txBox="1"/>
          <p:nvPr/>
        </p:nvSpPr>
        <p:spPr>
          <a:xfrm>
            <a:off x="270457" y="1482139"/>
            <a:ext cx="5228822" cy="307777"/>
          </a:xfrm>
          <a:prstGeom prst="rect">
            <a:avLst/>
          </a:prstGeom>
          <a:noFill/>
          <a:ln>
            <a:solidFill>
              <a:schemeClr val="tx1"/>
            </a:solidFill>
          </a:ln>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rPr>
              <a:t>■　困窮度別に見た、世帯員の構成　</a:t>
            </a:r>
            <a:r>
              <a:rPr lang="ja-JP" altLang="en-US" sz="1000" dirty="0" smtClean="0">
                <a:latin typeface="Meiryo UI" panose="020B0604030504040204" pitchFamily="50" charset="-128"/>
                <a:ea typeface="Meiryo UI" panose="020B0604030504040204" pitchFamily="50" charset="-128"/>
              </a:rPr>
              <a:t>（</a:t>
            </a:r>
            <a:r>
              <a:rPr lang="ja-JP" altLang="ja-JP" sz="1000" dirty="0">
                <a:latin typeface="Meiryo UI" panose="020B0604030504040204" pitchFamily="50" charset="-128"/>
                <a:ea typeface="Meiryo UI" panose="020B0604030504040204" pitchFamily="50" charset="-128"/>
              </a:rPr>
              <a:t>小５・中２のいる世帯（保護者回答）</a:t>
            </a:r>
            <a:r>
              <a:rPr lang="ja-JP" altLang="en-US" sz="1000" dirty="0" smtClean="0">
                <a:latin typeface="Meiryo UI" panose="020B0604030504040204" pitchFamily="50" charset="-128"/>
                <a:ea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6362994" y="3035442"/>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(50.6%</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218800" y="4042575"/>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(27.5%</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7729273" y="5007188"/>
            <a:ext cx="760144"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(14.2%</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955398" y="6178845"/>
            <a:ext cx="673582" cy="246221"/>
          </a:xfrm>
          <a:prstGeom prst="rect">
            <a:avLst/>
          </a:prstGeom>
          <a:noFill/>
        </p:spPr>
        <p:txBody>
          <a:bodyPr wrap="none" rtlCol="0">
            <a:spAutoFit/>
          </a:bodyPr>
          <a:lstStyle/>
          <a:p>
            <a:r>
              <a:rPr lang="en-US" altLang="ja-JP" sz="1000" b="1" dirty="0" smtClean="0">
                <a:latin typeface="Meiryo UI" panose="020B0604030504040204" pitchFamily="50" charset="-128"/>
                <a:ea typeface="Meiryo UI" panose="020B0604030504040204" pitchFamily="50" charset="-128"/>
              </a:rPr>
              <a:t>(5.4%</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86</a:t>
            </a:fld>
            <a:endParaRPr lang="ja-JP" altLang="en-US"/>
          </a:p>
        </p:txBody>
      </p:sp>
    </p:spTree>
    <p:extLst>
      <p:ext uri="{BB962C8B-B14F-4D97-AF65-F5344CB8AC3E}">
        <p14:creationId xmlns:p14="http://schemas.microsoft.com/office/powerpoint/2010/main" val="177034141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子どもの生活に関する実態調査</a:t>
            </a:r>
            <a:endParaRPr lang="ja-JP" altLang="en-US" sz="175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51383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．主な改革取組み</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20" name="フローチャート: 組合せ 15"/>
          <p:cNvSpPr/>
          <p:nvPr/>
        </p:nvSpPr>
        <p:spPr>
          <a:xfrm>
            <a:off x="2220370" y="5808369"/>
            <a:ext cx="5056094" cy="227409"/>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6" name="テキスト ボックス 15"/>
          <p:cNvSpPr txBox="1"/>
          <p:nvPr/>
        </p:nvSpPr>
        <p:spPr>
          <a:xfrm>
            <a:off x="3569020" y="6285213"/>
            <a:ext cx="1727165" cy="523220"/>
          </a:xfrm>
          <a:prstGeom prst="rect">
            <a:avLst/>
          </a:prstGeom>
          <a:noFill/>
          <a:ln>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子ども・保護者の</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居場所づくり等</a:t>
            </a:r>
            <a:endParaRPr lang="en-US" altLang="ja-JP" sz="1400" dirty="0" smtClean="0">
              <a:latin typeface="Meiryo UI" panose="020B0604030504040204" pitchFamily="50" charset="-128"/>
              <a:ea typeface="Meiryo UI" panose="020B0604030504040204" pitchFamily="50" charset="-128"/>
            </a:endParaRPr>
          </a:p>
        </p:txBody>
      </p:sp>
      <p:sp>
        <p:nvSpPr>
          <p:cNvPr id="17" name="正方形/長方形 16"/>
          <p:cNvSpPr/>
          <p:nvPr/>
        </p:nvSpPr>
        <p:spPr>
          <a:xfrm>
            <a:off x="220994" y="1786625"/>
            <a:ext cx="8779288" cy="39395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smtClean="0">
                <a:solidFill>
                  <a:srgbClr val="000000"/>
                </a:solidFill>
                <a:latin typeface="Meiryo UI" panose="020B0604030504040204" pitchFamily="50" charset="-128"/>
                <a:ea typeface="Meiryo UI" panose="020B0604030504040204" pitchFamily="50" charset="-128"/>
              </a:rPr>
              <a:t>■ひとり親世帯／若年で親になった世帯の生活の困難さに関すること</a:t>
            </a:r>
            <a:endParaRPr lang="en-US" altLang="ja-JP" sz="1400" b="1" u="sng"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家庭</a:t>
            </a:r>
            <a:r>
              <a:rPr lang="ja-JP" altLang="en-US" sz="1400" dirty="0" smtClean="0">
                <a:solidFill>
                  <a:srgbClr val="000000"/>
                </a:solidFill>
                <a:latin typeface="Meiryo UI" panose="020B0604030504040204" pitchFamily="50" charset="-128"/>
                <a:ea typeface="Meiryo UI" panose="020B0604030504040204" pitchFamily="50" charset="-128"/>
              </a:rPr>
              <a:t>の経済状況は就業状況によって大きな違いがあり、家庭の経済的基盤を確立するには安定した雇用の確保が不可</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欠である。</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特に、ひとり親世帯の親の約９割は就業しているが、ひとり親世帯では、就業と子育てとの両方を一人で担わなければ</a:t>
            </a:r>
            <a:r>
              <a:rPr lang="ja-JP" altLang="en-US" sz="1400" dirty="0" err="1" smtClean="0">
                <a:solidFill>
                  <a:srgbClr val="000000"/>
                </a:solidFill>
                <a:latin typeface="Meiryo UI" panose="020B0604030504040204" pitchFamily="50" charset="-128"/>
                <a:ea typeface="Meiryo UI" panose="020B0604030504040204" pitchFamily="50" charset="-128"/>
              </a:rPr>
              <a:t>な</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らないことから、多くの場合十分な収入を得ることが難しい非正規群の割合が高く、収入水準は低くなっている。</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ひとり親世帯のニーズに応じた子育て・生活支援策についても、その充実を図る必要がある。</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また、</a:t>
            </a:r>
            <a:r>
              <a:rPr lang="en-US" altLang="ja-JP" sz="1400" dirty="0">
                <a:solidFill>
                  <a:srgbClr val="000000"/>
                </a:solidFill>
                <a:latin typeface="Meiryo UI" panose="020B0604030504040204" pitchFamily="50" charset="-128"/>
                <a:ea typeface="Meiryo UI" panose="020B0604030504040204" pitchFamily="50" charset="-128"/>
              </a:rPr>
              <a:t>10</a:t>
            </a:r>
            <a:r>
              <a:rPr lang="ja-JP" altLang="en-US" sz="1400" dirty="0">
                <a:solidFill>
                  <a:srgbClr val="000000"/>
                </a:solidFill>
                <a:latin typeface="Meiryo UI" panose="020B0604030504040204" pitchFamily="50" charset="-128"/>
                <a:ea typeface="Meiryo UI" panose="020B0604030504040204" pitchFamily="50" charset="-128"/>
              </a:rPr>
              <a:t>代や</a:t>
            </a:r>
            <a:r>
              <a:rPr lang="en-US" altLang="ja-JP" sz="1400" dirty="0">
                <a:solidFill>
                  <a:srgbClr val="000000"/>
                </a:solidFill>
                <a:latin typeface="Meiryo UI" panose="020B0604030504040204" pitchFamily="50" charset="-128"/>
                <a:ea typeface="Meiryo UI" panose="020B0604030504040204" pitchFamily="50" charset="-128"/>
              </a:rPr>
              <a:t>20</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23</a:t>
            </a:r>
            <a:r>
              <a:rPr lang="ja-JP" altLang="en-US" sz="1400" dirty="0">
                <a:solidFill>
                  <a:srgbClr val="000000"/>
                </a:solidFill>
                <a:latin typeface="Meiryo UI" panose="020B0604030504040204" pitchFamily="50" charset="-128"/>
                <a:ea typeface="Meiryo UI" panose="020B0604030504040204" pitchFamily="50" charset="-128"/>
              </a:rPr>
              <a:t>歳で初めて親となった世帯は、親の最終学歴が中学校卒業や高等学校中途退学の割合が高く</a:t>
            </a:r>
            <a:r>
              <a:rPr lang="ja-JP" altLang="en-US" sz="1400" dirty="0" smtClean="0">
                <a:solidFill>
                  <a:srgbClr val="000000"/>
                </a:solidFill>
                <a:latin typeface="Meiryo UI" panose="020B0604030504040204" pitchFamily="50" charset="-128"/>
                <a:ea typeface="Meiryo UI" panose="020B0604030504040204" pitchFamily="50" charset="-128"/>
              </a:rPr>
              <a:t>、</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就業について</a:t>
            </a:r>
            <a:r>
              <a:rPr lang="ja-JP" altLang="en-US" sz="1400" dirty="0">
                <a:solidFill>
                  <a:srgbClr val="000000"/>
                </a:solidFill>
                <a:latin typeface="Meiryo UI" panose="020B0604030504040204" pitchFamily="50" charset="-128"/>
                <a:ea typeface="Meiryo UI" panose="020B0604030504040204" pitchFamily="50" charset="-128"/>
              </a:rPr>
              <a:t>非正規群の割合が高く、困窮度も高くなっている。</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青少年が将来家庭を持ち、親としての責任を果たしていく上で、妊娠、出産、親になることについて正確な情報を基に主</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体的に自らの将来を展望し、生活設計を立てる力を身につけることができるよう支援することが必要である。</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400" b="1" u="sng" dirty="0" smtClean="0">
                <a:solidFill>
                  <a:srgbClr val="000000"/>
                </a:solidFill>
                <a:latin typeface="Meiryo UI" panose="020B0604030504040204" pitchFamily="50" charset="-128"/>
                <a:ea typeface="Meiryo UI" panose="020B0604030504040204" pitchFamily="50" charset="-128"/>
              </a:rPr>
              <a:t>■学習習慣・生活習慣と経済的困難に関すること</a:t>
            </a:r>
            <a:endParaRPr lang="en-US" altLang="ja-JP" sz="1400" b="1" u="sng"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困窮度が高くなるにつれ、遅刻しない割合や学習理解度が低くなっており、こどもの学習理解度を高めるためにも、学習習</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慣の定着を促し、こども一人一人の状況に応じた学力向上の取組みを推進するとともに、こどもが規則正しい生活リズムを</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獲得できるよう支援することが必要である。</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smtClean="0">
                <a:solidFill>
                  <a:srgbClr val="000000"/>
                </a:solidFill>
                <a:latin typeface="Meiryo UI" panose="020B0604030504040204" pitchFamily="50" charset="-128"/>
                <a:ea typeface="Meiryo UI" panose="020B0604030504040204" pitchFamily="50" charset="-128"/>
              </a:rPr>
              <a:t>■つながりに関すること</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こどもが放課後一緒に過ごす人や放課後に過ごす場所についても困窮度や世帯構成によって違いが見られ、こども同士</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やこどもと地域との交流が深まるよう取り組むことが必要である。</a:t>
            </a:r>
            <a:endParaRPr lang="en-US" altLang="ja-JP" sz="1400" dirty="0" smtClean="0">
              <a:solidFill>
                <a:srgbClr val="000000"/>
              </a:solidFill>
              <a:latin typeface="Meiryo UI" panose="020B0604030504040204" pitchFamily="50" charset="-128"/>
              <a:ea typeface="Meiryo UI" panose="020B0604030504040204" pitchFamily="50" charset="-128"/>
            </a:endParaRPr>
          </a:p>
          <a:p>
            <a:pPr algn="r"/>
            <a:r>
              <a:rPr lang="en-US" altLang="ja-JP" sz="1200" dirty="0" smtClean="0">
                <a:solidFill>
                  <a:srgbClr val="000000"/>
                </a:solidFill>
                <a:latin typeface="Meiryo UI" panose="020B0604030504040204" pitchFamily="50" charset="-128"/>
                <a:ea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rPr>
              <a:t>その他、「健康と経済的</a:t>
            </a:r>
            <a:r>
              <a:rPr lang="ja-JP" altLang="en-US" sz="1200" dirty="0">
                <a:solidFill>
                  <a:srgbClr val="000000"/>
                </a:solidFill>
                <a:latin typeface="Meiryo UI" panose="020B0604030504040204" pitchFamily="50" charset="-128"/>
                <a:ea typeface="Meiryo UI" panose="020B0604030504040204" pitchFamily="50" charset="-128"/>
              </a:rPr>
              <a:t>困難</a:t>
            </a:r>
            <a:r>
              <a:rPr lang="ja-JP" altLang="en-US" sz="1200" dirty="0" smtClean="0">
                <a:solidFill>
                  <a:srgbClr val="000000"/>
                </a:solidFill>
                <a:latin typeface="Meiryo UI" panose="020B0604030504040204" pitchFamily="50" charset="-128"/>
                <a:ea typeface="Meiryo UI" panose="020B0604030504040204" pitchFamily="50" charset="-128"/>
              </a:rPr>
              <a:t>に関すること」など複合的な課題がある。</a:t>
            </a:r>
            <a:endParaRPr lang="en-US" altLang="ja-JP" sz="1200" dirty="0" smtClean="0">
              <a:solidFill>
                <a:srgbClr val="00000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82357" y="666163"/>
            <a:ext cx="8779288" cy="1169551"/>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＜改革の結果＞</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主な課題</a:t>
            </a:r>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子どもの貧困は、経済的資本</a:t>
            </a: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現金やサービス</a:t>
            </a:r>
            <a:r>
              <a:rPr lang="ja-JP" altLang="en-US" sz="1400" dirty="0">
                <a:solidFill>
                  <a:srgbClr val="000000"/>
                </a:solidFill>
                <a:latin typeface="Meiryo UI" panose="020B0604030504040204" pitchFamily="50" charset="-128"/>
                <a:ea typeface="Meiryo UI" panose="020B0604030504040204" pitchFamily="50" charset="-128"/>
              </a:rPr>
              <a:t>等</a:t>
            </a:r>
            <a:r>
              <a:rPr lang="ja-JP" altLang="en-US" sz="1400" dirty="0" smtClean="0">
                <a:solidFill>
                  <a:srgbClr val="000000"/>
                </a:solidFill>
                <a:latin typeface="Meiryo UI" panose="020B0604030504040204" pitchFamily="50" charset="-128"/>
                <a:ea typeface="Meiryo UI" panose="020B0604030504040204" pitchFamily="50" charset="-128"/>
              </a:rPr>
              <a:t>）、ヒューマンキャピタル</a:t>
            </a: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教育レベル等</a:t>
            </a:r>
            <a:r>
              <a:rPr lang="ja-JP" altLang="en-US" sz="1400" dirty="0" smtClean="0">
                <a:solidFill>
                  <a:srgbClr val="000000"/>
                </a:solidFill>
                <a:latin typeface="Meiryo UI" panose="020B0604030504040204" pitchFamily="50" charset="-128"/>
                <a:ea typeface="Meiryo UI" panose="020B0604030504040204" pitchFamily="50" charset="-128"/>
              </a:rPr>
              <a:t>）、ソーシャルキャピタル</a:t>
            </a: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近隣</a:t>
            </a:r>
            <a:r>
              <a:rPr lang="ja-JP" altLang="en-US" sz="1400" dirty="0" smtClean="0">
                <a:solidFill>
                  <a:srgbClr val="000000"/>
                </a:solidFill>
                <a:latin typeface="Meiryo UI" panose="020B0604030504040204" pitchFamily="50" charset="-128"/>
                <a:ea typeface="Meiryo UI" panose="020B0604030504040204" pitchFamily="50" charset="-128"/>
              </a:rPr>
              <a:t>・</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友人</a:t>
            </a:r>
            <a:r>
              <a:rPr lang="ja-JP" altLang="en-US" sz="1400" dirty="0">
                <a:solidFill>
                  <a:srgbClr val="000000"/>
                </a:solidFill>
                <a:latin typeface="Meiryo UI" panose="020B0604030504040204" pitchFamily="50" charset="-128"/>
                <a:ea typeface="Meiryo UI" panose="020B0604030504040204" pitchFamily="50" charset="-128"/>
              </a:rPr>
              <a:t>や</a:t>
            </a:r>
            <a:r>
              <a:rPr lang="ja-JP" altLang="en-US" sz="1400" dirty="0" smtClean="0">
                <a:solidFill>
                  <a:srgbClr val="000000"/>
                </a:solidFill>
                <a:latin typeface="Meiryo UI" panose="020B0604030504040204" pitchFamily="50" charset="-128"/>
                <a:ea typeface="Meiryo UI" panose="020B0604030504040204" pitchFamily="50" charset="-128"/>
              </a:rPr>
              <a:t>つながり</a:t>
            </a: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の欠如が複合的に絡んだ生活問題・社会的格差問題であり、実態調査において確認された、こどもや青</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少年、保護者を取り巻く以下の様々な課題に対し、個々の実情を見すえながら、支援を行っていく必要がある。</a:t>
            </a:r>
            <a:endParaRPr lang="en-US" altLang="ja-JP" sz="1400" dirty="0" smtClean="0">
              <a:solidFill>
                <a:srgbClr val="000000"/>
              </a:solidFill>
              <a:latin typeface="Meiryo UI" panose="020B0604030504040204" pitchFamily="50" charset="-128"/>
              <a:ea typeface="Meiryo UI" panose="020B0604030504040204" pitchFamily="50" charset="-128"/>
            </a:endParaRPr>
          </a:p>
        </p:txBody>
      </p:sp>
      <p:sp>
        <p:nvSpPr>
          <p:cNvPr id="2" name="角丸四角形 1"/>
          <p:cNvSpPr/>
          <p:nvPr/>
        </p:nvSpPr>
        <p:spPr>
          <a:xfrm>
            <a:off x="270458" y="6262539"/>
            <a:ext cx="1488932" cy="5184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848074" y="6265468"/>
            <a:ext cx="1667243" cy="51901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369644" y="6286370"/>
            <a:ext cx="3413748" cy="5023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3588776" y="6266936"/>
            <a:ext cx="1736172" cy="5140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92321" y="6261263"/>
            <a:ext cx="1467068" cy="523220"/>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経済的支援</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・就労</a:t>
            </a:r>
            <a:r>
              <a:rPr lang="ja-JP" altLang="en-US" sz="1400" dirty="0">
                <a:latin typeface="Meiryo UI" panose="020B0604030504040204" pitchFamily="50" charset="-128"/>
                <a:ea typeface="Meiryo UI" panose="020B0604030504040204" pitchFamily="50" charset="-128"/>
              </a:rPr>
              <a:t>支援</a:t>
            </a:r>
          </a:p>
        </p:txBody>
      </p:sp>
      <p:sp>
        <p:nvSpPr>
          <p:cNvPr id="22" name="テキスト ボックス 21"/>
          <p:cNvSpPr txBox="1"/>
          <p:nvPr/>
        </p:nvSpPr>
        <p:spPr>
          <a:xfrm>
            <a:off x="1814136" y="6265479"/>
            <a:ext cx="1894979" cy="523220"/>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学習環境づくり、</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学習習慣の定着</a:t>
            </a:r>
            <a:endParaRPr lang="ja-JP" altLang="en-US"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44704" y="6283891"/>
            <a:ext cx="4114120" cy="523220"/>
          </a:xfrm>
          <a:prstGeom prst="rect">
            <a:avLst/>
          </a:prstGeom>
          <a:noFill/>
          <a:ln>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オール大阪での取組</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府</a:t>
            </a:r>
            <a:r>
              <a:rPr lang="en-US" altLang="ja-JP" sz="1400"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複合的課題を横断的</a:t>
            </a:r>
            <a:r>
              <a:rPr lang="ja-JP" altLang="en-US" sz="1200" dirty="0" smtClean="0">
                <a:latin typeface="Meiryo UI" panose="020B0604030504040204" pitchFamily="50" charset="-128"/>
                <a:ea typeface="Meiryo UI" panose="020B0604030504040204" pitchFamily="50" charset="-128"/>
              </a:rPr>
              <a:t>に解決する仕組み</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市</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など</a:t>
            </a:r>
            <a:endParaRPr lang="en-US" altLang="ja-JP" sz="12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90535" y="5995122"/>
            <a:ext cx="2797561"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○大阪府・大阪市における各取組み</a:t>
            </a:r>
            <a:endParaRPr lang="en-US" altLang="ja-JP" sz="14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87</a:t>
            </a:fld>
            <a:endParaRPr lang="ja-JP" altLang="en-US"/>
          </a:p>
        </p:txBody>
      </p:sp>
    </p:spTree>
    <p:extLst>
      <p:ext uri="{BB962C8B-B14F-4D97-AF65-F5344CB8AC3E}">
        <p14:creationId xmlns:p14="http://schemas.microsoft.com/office/powerpoint/2010/main" val="395400255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347254" y="1229011"/>
            <a:ext cx="8625693" cy="1757829"/>
          </a:xfrm>
          <a:prstGeom prst="roundRect">
            <a:avLst>
              <a:gd name="adj" fmla="val 10348"/>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270457" y="266053"/>
            <a:ext cx="183575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5</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4" name="正方形/長方形 3"/>
          <p:cNvSpPr/>
          <p:nvPr/>
        </p:nvSpPr>
        <p:spPr>
          <a:xfrm>
            <a:off x="270457" y="694176"/>
            <a:ext cx="877928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子</a:t>
            </a:r>
            <a:r>
              <a:rPr lang="ja-JP" altLang="en-US" sz="1400" dirty="0" smtClean="0">
                <a:latin typeface="Meiryo UI" panose="020B0604030504040204" pitchFamily="50" charset="-128"/>
                <a:ea typeface="Meiryo UI" panose="020B0604030504040204" pitchFamily="50" charset="-128"/>
              </a:rPr>
              <a:t>ども</a:t>
            </a:r>
            <a:r>
              <a:rPr lang="ja-JP" altLang="en-US" sz="1400" dirty="0">
                <a:latin typeface="Meiryo UI" panose="020B0604030504040204" pitchFamily="50" charset="-128"/>
                <a:ea typeface="Meiryo UI" panose="020B0604030504040204" pitchFamily="50" charset="-128"/>
              </a:rPr>
              <a:t>の貧困対策関連</a:t>
            </a:r>
            <a:r>
              <a:rPr lang="ja-JP" altLang="en-US" sz="1400" dirty="0" smtClean="0">
                <a:latin typeface="Meiryo UI" panose="020B0604030504040204" pitchFamily="50" charset="-128"/>
                <a:ea typeface="Meiryo UI" panose="020B0604030504040204" pitchFamily="50" charset="-128"/>
              </a:rPr>
              <a:t>事業</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5" name="角丸四角形 4"/>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課題に対する今後の取組み（大阪府）</a:t>
            </a:r>
            <a:endParaRPr lang="ja-JP" altLang="en-US" sz="175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498631" y="1430819"/>
            <a:ext cx="2708224" cy="1415412"/>
            <a:chOff x="86521" y="800688"/>
            <a:chExt cx="4138415" cy="1942792"/>
          </a:xfrm>
        </p:grpSpPr>
        <p:sp>
          <p:nvSpPr>
            <p:cNvPr id="10" name="角丸四角形 9"/>
            <p:cNvSpPr/>
            <p:nvPr/>
          </p:nvSpPr>
          <p:spPr>
            <a:xfrm>
              <a:off x="86521" y="1071139"/>
              <a:ext cx="4125848" cy="1672341"/>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10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生活保護費や児童扶養手当の</a:t>
              </a:r>
              <a:r>
                <a:rPr lang="ja-JP" altLang="en-US" sz="900" dirty="0" smtClean="0">
                  <a:solidFill>
                    <a:schemeClr val="tx1"/>
                  </a:solidFill>
                  <a:latin typeface="Meiryo UI" panose="020B0604030504040204" pitchFamily="50" charset="-128"/>
                  <a:ea typeface="Meiryo UI" panose="020B0604030504040204" pitchFamily="50" charset="-128"/>
                </a:rPr>
                <a:t>支給</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生活福祉資金や母子</a:t>
              </a:r>
              <a:r>
                <a:rPr lang="ja-JP" altLang="en-US" sz="900" dirty="0" smtClean="0">
                  <a:solidFill>
                    <a:schemeClr val="tx1"/>
                  </a:solidFill>
                  <a:latin typeface="Meiryo UI" panose="020B0604030504040204" pitchFamily="50" charset="-128"/>
                  <a:ea typeface="Meiryo UI" panose="020B0604030504040204" pitchFamily="50" charset="-128"/>
                </a:rPr>
                <a:t>・父子・</a:t>
              </a:r>
              <a:r>
                <a:rPr lang="ja-JP" altLang="en-US" sz="900" dirty="0">
                  <a:solidFill>
                    <a:schemeClr val="tx1"/>
                  </a:solidFill>
                  <a:latin typeface="Meiryo UI" panose="020B0604030504040204" pitchFamily="50" charset="-128"/>
                  <a:ea typeface="Meiryo UI" panose="020B0604030504040204" pitchFamily="50" charset="-128"/>
                </a:rPr>
                <a:t>寡婦福祉資金の</a:t>
              </a:r>
              <a:r>
                <a:rPr lang="ja-JP" altLang="en-US" sz="900" dirty="0" smtClean="0">
                  <a:solidFill>
                    <a:schemeClr val="tx1"/>
                  </a:solidFill>
                  <a:latin typeface="Meiryo UI" panose="020B0604030504040204" pitchFamily="50" charset="-128"/>
                  <a:ea typeface="Meiryo UI" panose="020B0604030504040204" pitchFamily="50" charset="-128"/>
                </a:rPr>
                <a:t>貸付</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・福祉医療費助成の実施</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ひとり親家庭の父母を対象とした職業訓練</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・母子家庭・父子家庭自立支援給付</a:t>
              </a:r>
              <a:r>
                <a:rPr lang="ja-JP" altLang="en-US" sz="900" dirty="0" smtClean="0">
                  <a:solidFill>
                    <a:schemeClr val="tx1"/>
                  </a:solidFill>
                  <a:latin typeface="Meiryo UI" panose="020B0604030504040204" pitchFamily="50" charset="-128"/>
                  <a:ea typeface="Meiryo UI" panose="020B0604030504040204" pitchFamily="50" charset="-128"/>
                </a:rPr>
                <a:t>金事業</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・ひとり親家庭高等職業訓練促進資金貸付事業</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1000" b="1" dirty="0" smtClean="0">
                  <a:solidFill>
                    <a:schemeClr val="tx1"/>
                  </a:solidFill>
                  <a:latin typeface="Meiryo UI" panose="020B0604030504040204" pitchFamily="50" charset="-128"/>
                  <a:ea typeface="Meiryo UI" panose="020B0604030504040204" pitchFamily="50" charset="-128"/>
                </a:rPr>
                <a:t>　　　　　　　　　　　　　　　　　　　　　　　　　　　　　　</a:t>
              </a:r>
              <a:r>
                <a:rPr lang="ja-JP" altLang="en-US" sz="700" b="1" dirty="0" smtClean="0">
                  <a:solidFill>
                    <a:schemeClr val="tx1"/>
                  </a:solidFill>
                </a:rPr>
                <a:t>　　　　</a:t>
              </a:r>
              <a:endParaRPr lang="ja-JP" altLang="en-US" sz="700" b="1" dirty="0">
                <a:solidFill>
                  <a:schemeClr val="tx1"/>
                </a:solidFill>
              </a:endParaRPr>
            </a:p>
          </p:txBody>
        </p:sp>
        <p:sp>
          <p:nvSpPr>
            <p:cNvPr id="11" name="正方形/長方形 10"/>
            <p:cNvSpPr/>
            <p:nvPr/>
          </p:nvSpPr>
          <p:spPr>
            <a:xfrm>
              <a:off x="99088" y="800688"/>
              <a:ext cx="4125848" cy="2522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経済的支援・就労支援</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3328118" y="1439203"/>
            <a:ext cx="2700000" cy="1407028"/>
            <a:chOff x="79595" y="5043728"/>
            <a:chExt cx="6277905" cy="2029639"/>
          </a:xfrm>
        </p:grpSpPr>
        <p:sp>
          <p:nvSpPr>
            <p:cNvPr id="13" name="角丸四角形 12"/>
            <p:cNvSpPr/>
            <p:nvPr/>
          </p:nvSpPr>
          <p:spPr>
            <a:xfrm>
              <a:off x="87838" y="5311276"/>
              <a:ext cx="6263998" cy="1762091"/>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・就学援助制度</a:t>
              </a: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・大阪府私立高等学校等授業料支援補助金事業</a:t>
              </a:r>
              <a:endParaRPr lang="en-US" altLang="ja-JP" sz="900" b="1"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・スクール・エンパワーメント推進事業</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・スクールカウンセラー配置による学校教育相談体制</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の充実</a:t>
              </a: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など　　　　　　　</a:t>
              </a:r>
              <a:r>
                <a:rPr lang="ja-JP" altLang="en-US" sz="700" dirty="0" smtClean="0">
                  <a:solidFill>
                    <a:schemeClr val="tx1"/>
                  </a:solidFill>
                  <a:latin typeface="Meiryo UI" panose="020B0604030504040204" pitchFamily="50" charset="-128"/>
                  <a:ea typeface="Meiryo UI" panose="020B0604030504040204" pitchFamily="50" charset="-128"/>
                </a:rPr>
                <a:t>　　　　　　　</a:t>
              </a:r>
              <a:endParaRPr lang="en-US" altLang="ja-JP" sz="700" dirty="0" smtClean="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79595" y="5043728"/>
              <a:ext cx="6277905" cy="26210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環境づくり、学習習慣の定着</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p:cNvGrpSpPr/>
          <p:nvPr/>
        </p:nvGrpSpPr>
        <p:grpSpPr>
          <a:xfrm>
            <a:off x="6127557" y="1439203"/>
            <a:ext cx="2708110" cy="1407028"/>
            <a:chOff x="6391737" y="1381116"/>
            <a:chExt cx="6287482" cy="2085851"/>
          </a:xfrm>
        </p:grpSpPr>
        <p:sp>
          <p:nvSpPr>
            <p:cNvPr id="16" name="角丸四角形 15"/>
            <p:cNvSpPr/>
            <p:nvPr/>
          </p:nvSpPr>
          <p:spPr>
            <a:xfrm>
              <a:off x="6415221" y="1647988"/>
              <a:ext cx="6263998" cy="1818979"/>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900" b="1"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子どもを守る地域ネットワーク機能強化</a:t>
              </a:r>
              <a:r>
                <a:rPr lang="ja-JP" altLang="en-US" sz="900" dirty="0" smtClean="0">
                  <a:solidFill>
                    <a:schemeClr val="tx1"/>
                  </a:solidFill>
                  <a:latin typeface="Meiryo UI" panose="020B0604030504040204" pitchFamily="50" charset="-128"/>
                  <a:ea typeface="Meiryo UI" panose="020B0604030504040204" pitchFamily="50" charset="-128"/>
                </a:rPr>
                <a:t>事業（要保</a:t>
              </a: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護</a:t>
              </a:r>
              <a:r>
                <a:rPr lang="ja-JP" altLang="en-US" sz="900" dirty="0">
                  <a:solidFill>
                    <a:schemeClr val="tx1"/>
                  </a:solidFill>
                  <a:latin typeface="Meiryo UI" panose="020B0604030504040204" pitchFamily="50" charset="-128"/>
                  <a:ea typeface="Meiryo UI" panose="020B0604030504040204" pitchFamily="50" charset="-128"/>
                </a:rPr>
                <a:t>児童対策地域協議会</a:t>
              </a:r>
              <a:r>
                <a:rPr lang="ja-JP" altLang="en-US" sz="900" dirty="0" smtClean="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放課後児童クラブ（放課後児童健全</a:t>
              </a:r>
              <a:r>
                <a:rPr lang="ja-JP" altLang="en-US" sz="900" dirty="0" smtClean="0">
                  <a:solidFill>
                    <a:schemeClr val="tx1"/>
                  </a:solidFill>
                  <a:latin typeface="Meiryo UI" panose="020B0604030504040204" pitchFamily="50" charset="-128"/>
                  <a:ea typeface="Meiryo UI" panose="020B0604030504040204" pitchFamily="50" charset="-128"/>
                </a:rPr>
                <a:t>育成事業）</a:t>
              </a: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の実施</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・乳幼児家庭全戸訪問事業</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6391737" y="1381116"/>
              <a:ext cx="6263998" cy="27003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ja-JP" sz="1200" b="1"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・保護者の居場所づくり等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テキスト ボックス 7"/>
          <p:cNvSpPr txBox="1"/>
          <p:nvPr/>
        </p:nvSpPr>
        <p:spPr>
          <a:xfrm>
            <a:off x="649145" y="1063620"/>
            <a:ext cx="902811" cy="307777"/>
          </a:xfrm>
          <a:prstGeom prst="rect">
            <a:avLst/>
          </a:prstGeom>
          <a:solidFill>
            <a:schemeClr val="accent5"/>
          </a:solidFill>
        </p:spPr>
        <p:txBody>
          <a:bodyPr wrap="non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rPr>
              <a:t>継続事業</a:t>
            </a:r>
          </a:p>
        </p:txBody>
      </p:sp>
      <p:sp>
        <p:nvSpPr>
          <p:cNvPr id="28" name="加算記号 27"/>
          <p:cNvSpPr/>
          <p:nvPr/>
        </p:nvSpPr>
        <p:spPr>
          <a:xfrm>
            <a:off x="4321930" y="2956936"/>
            <a:ext cx="697700" cy="533016"/>
          </a:xfrm>
          <a:prstGeom prst="mathPlus">
            <a:avLst>
              <a:gd name="adj1" fmla="val 3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347254" y="3476619"/>
            <a:ext cx="8625693" cy="2798020"/>
          </a:xfrm>
          <a:prstGeom prst="roundRect">
            <a:avLst>
              <a:gd name="adj" fmla="val 7816"/>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p:cNvSpPr txBox="1"/>
          <p:nvPr/>
        </p:nvSpPr>
        <p:spPr>
          <a:xfrm>
            <a:off x="649144" y="3335609"/>
            <a:ext cx="1354858" cy="307777"/>
          </a:xfrm>
          <a:prstGeom prst="rect">
            <a:avLst/>
          </a:prstGeom>
          <a:solidFill>
            <a:schemeClr val="accent5"/>
          </a:solidFill>
        </p:spPr>
        <p:txBody>
          <a:bodyPr wrap="none" rtlCol="0">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新規・拡充</a:t>
            </a:r>
            <a:r>
              <a:rPr kumimoji="1" lang="ja-JP" altLang="en-US" sz="1400" b="1" dirty="0" smtClean="0">
                <a:solidFill>
                  <a:schemeClr val="bg1"/>
                </a:solidFill>
                <a:latin typeface="Meiryo UI" panose="020B0604030504040204" pitchFamily="50" charset="-128"/>
                <a:ea typeface="Meiryo UI" panose="020B0604030504040204" pitchFamily="50" charset="-128"/>
              </a:rPr>
              <a:t>事業</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nvGrpSpPr>
          <p:cNvPr id="42" name="グループ化 41"/>
          <p:cNvGrpSpPr/>
          <p:nvPr/>
        </p:nvGrpSpPr>
        <p:grpSpPr>
          <a:xfrm>
            <a:off x="538559" y="3678991"/>
            <a:ext cx="2708224" cy="1744081"/>
            <a:chOff x="86521" y="800688"/>
            <a:chExt cx="4138415" cy="1873508"/>
          </a:xfrm>
        </p:grpSpPr>
        <p:sp>
          <p:nvSpPr>
            <p:cNvPr id="43" name="角丸四角形 42"/>
            <p:cNvSpPr/>
            <p:nvPr/>
          </p:nvSpPr>
          <p:spPr>
            <a:xfrm>
              <a:off x="86521" y="1071139"/>
              <a:ext cx="4125848" cy="1603057"/>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・ひとり</a:t>
              </a:r>
              <a:r>
                <a:rPr lang="ja-JP" altLang="en-US" sz="900" dirty="0">
                  <a:solidFill>
                    <a:schemeClr val="tx1"/>
                  </a:solidFill>
                  <a:latin typeface="Meiryo UI" panose="020B0604030504040204" pitchFamily="50" charset="-128"/>
                  <a:ea typeface="Meiryo UI" panose="020B0604030504040204" pitchFamily="50" charset="-128"/>
                </a:rPr>
                <a:t>親家庭の親と介護職場の</a:t>
              </a:r>
              <a:r>
                <a:rPr lang="ja-JP" altLang="en-US" sz="900" dirty="0" smtClean="0">
                  <a:solidFill>
                    <a:schemeClr val="tx1"/>
                  </a:solidFill>
                  <a:latin typeface="Meiryo UI" panose="020B0604030504040204" pitchFamily="50" charset="-128"/>
                  <a:ea typeface="Meiryo UI" panose="020B0604030504040204" pitchFamily="50" charset="-128"/>
                </a:rPr>
                <a:t>マッチング</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・ひとり親の資格取得に向けた支援</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・ひとり</a:t>
              </a:r>
              <a:r>
                <a:rPr lang="ja-JP" altLang="en-US" sz="900" dirty="0">
                  <a:solidFill>
                    <a:schemeClr val="tx1"/>
                  </a:solidFill>
                  <a:latin typeface="Meiryo UI" panose="020B0604030504040204" pitchFamily="50" charset="-128"/>
                  <a:ea typeface="Meiryo UI" panose="020B0604030504040204" pitchFamily="50" charset="-128"/>
                </a:rPr>
                <a:t>親家庭の親の雇用に配慮した官公需発注</a:t>
              </a:r>
              <a:r>
                <a:rPr lang="ja-JP" altLang="en-US" sz="900" dirty="0" smtClean="0">
                  <a:solidFill>
                    <a:schemeClr val="tx1"/>
                  </a:solidFill>
                  <a:latin typeface="Meiryo UI" panose="020B0604030504040204" pitchFamily="50" charset="-128"/>
                  <a:ea typeface="Meiryo UI" panose="020B0604030504040204" pitchFamily="50" charset="-128"/>
                </a:rPr>
                <a:t>の</a:t>
              </a: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推進</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・養育費</a:t>
              </a:r>
              <a:r>
                <a:rPr lang="ja-JP" altLang="en-US" sz="900" dirty="0">
                  <a:solidFill>
                    <a:schemeClr val="tx1"/>
                  </a:solidFill>
                  <a:latin typeface="Meiryo UI" panose="020B0604030504040204" pitchFamily="50" charset="-128"/>
                  <a:ea typeface="Meiryo UI" panose="020B0604030504040204" pitchFamily="50" charset="-128"/>
                </a:rPr>
                <a:t>確保に向けた支援</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・ＯＳＡＫＡ</a:t>
              </a:r>
              <a:r>
                <a:rPr lang="ja-JP" altLang="en-US" sz="900" dirty="0">
                  <a:solidFill>
                    <a:schemeClr val="tx1"/>
                  </a:solidFill>
                  <a:latin typeface="Meiryo UI" panose="020B0604030504040204" pitchFamily="50" charset="-128"/>
                  <a:ea typeface="Meiryo UI" panose="020B0604030504040204" pitchFamily="50" charset="-128"/>
                </a:rPr>
                <a:t>しごとフィールドにおける就職に困難性</a:t>
              </a:r>
              <a:r>
                <a:rPr lang="ja-JP" altLang="en-US" sz="900" dirty="0" smtClean="0">
                  <a:solidFill>
                    <a:schemeClr val="tx1"/>
                  </a:solidFill>
                  <a:latin typeface="Meiryo UI" panose="020B0604030504040204" pitchFamily="50" charset="-128"/>
                  <a:ea typeface="Meiryo UI" panose="020B0604030504040204" pitchFamily="50" charset="-128"/>
                </a:rPr>
                <a:t>を</a:t>
              </a: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有する</a:t>
              </a:r>
              <a:r>
                <a:rPr lang="ja-JP" altLang="en-US" sz="900" dirty="0">
                  <a:solidFill>
                    <a:schemeClr val="tx1"/>
                  </a:solidFill>
                  <a:latin typeface="Meiryo UI" panose="020B0604030504040204" pitchFamily="50" charset="-128"/>
                  <a:ea typeface="Meiryo UI" panose="020B0604030504040204" pitchFamily="50" charset="-128"/>
                </a:rPr>
                <a:t>求職者への就業支援</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・私</a:t>
              </a:r>
              <a:r>
                <a:rPr lang="ja-JP" altLang="en-US" sz="900" dirty="0">
                  <a:solidFill>
                    <a:schemeClr val="tx1"/>
                  </a:solidFill>
                  <a:latin typeface="Meiryo UI" panose="020B0604030504040204" pitchFamily="50" charset="-128"/>
                  <a:ea typeface="Meiryo UI" panose="020B0604030504040204" pitchFamily="50" charset="-128"/>
                </a:rPr>
                <a:t>立中学校等の授業料軽減（私立中学校等の</a:t>
              </a:r>
              <a:r>
                <a:rPr lang="ja-JP" altLang="en-US" sz="900" dirty="0" smtClean="0">
                  <a:solidFill>
                    <a:schemeClr val="tx1"/>
                  </a:solidFill>
                  <a:latin typeface="Meiryo UI" panose="020B0604030504040204" pitchFamily="50" charset="-128"/>
                  <a:ea typeface="Meiryo UI" panose="020B0604030504040204" pitchFamily="50" charset="-128"/>
                </a:rPr>
                <a:t>修</a:t>
              </a: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学</a:t>
              </a:r>
              <a:r>
                <a:rPr lang="ja-JP" altLang="en-US" sz="900" dirty="0">
                  <a:solidFill>
                    <a:schemeClr val="tx1"/>
                  </a:solidFill>
                  <a:latin typeface="Meiryo UI" panose="020B0604030504040204" pitchFamily="50" charset="-128"/>
                  <a:ea typeface="Meiryo UI" panose="020B0604030504040204" pitchFamily="50" charset="-128"/>
                </a:rPr>
                <a:t>支援実証事業費補助金）</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・生活</a:t>
              </a:r>
              <a:r>
                <a:rPr lang="ja-JP" altLang="en-US" sz="900" dirty="0">
                  <a:solidFill>
                    <a:schemeClr val="tx1"/>
                  </a:solidFill>
                  <a:latin typeface="Meiryo UI" panose="020B0604030504040204" pitchFamily="50" charset="-128"/>
                  <a:ea typeface="Meiryo UI" panose="020B0604030504040204" pitchFamily="50" charset="-128"/>
                </a:rPr>
                <a:t>困窮者自立支援</a:t>
              </a:r>
              <a:r>
                <a:rPr lang="ja-JP" altLang="en-US" sz="900" dirty="0" smtClean="0">
                  <a:solidFill>
                    <a:schemeClr val="tx1"/>
                  </a:solidFill>
                  <a:latin typeface="Meiryo UI" panose="020B0604030504040204" pitchFamily="50" charset="-128"/>
                  <a:ea typeface="Meiryo UI" panose="020B0604030504040204" pitchFamily="50" charset="-128"/>
                </a:rPr>
                <a:t>事業　　　　など</a:t>
              </a:r>
              <a:endParaRPr lang="en-US" altLang="ja-JP" sz="900" dirty="0" smtClean="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9088" y="800688"/>
              <a:ext cx="4125848" cy="2522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経済的支援・就労支援</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44"/>
          <p:cNvGrpSpPr/>
          <p:nvPr/>
        </p:nvGrpSpPr>
        <p:grpSpPr>
          <a:xfrm>
            <a:off x="3360163" y="3678990"/>
            <a:ext cx="2700000" cy="1744080"/>
            <a:chOff x="79595" y="5043727"/>
            <a:chExt cx="6277905" cy="2381251"/>
          </a:xfrm>
        </p:grpSpPr>
        <p:sp>
          <p:nvSpPr>
            <p:cNvPr id="46" name="角丸四角形 45"/>
            <p:cNvSpPr/>
            <p:nvPr/>
          </p:nvSpPr>
          <p:spPr>
            <a:xfrm>
              <a:off x="87838" y="5395553"/>
              <a:ext cx="6263998" cy="2029425"/>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・子ども</a:t>
              </a:r>
              <a:r>
                <a:rPr lang="ja-JP" altLang="en-US" sz="900" dirty="0">
                  <a:solidFill>
                    <a:schemeClr val="tx1"/>
                  </a:solidFill>
                  <a:latin typeface="Meiryo UI" panose="020B0604030504040204" pitchFamily="50" charset="-128"/>
                  <a:ea typeface="Meiryo UI" panose="020B0604030504040204" pitchFamily="50" charset="-128"/>
                </a:rPr>
                <a:t>の学習支援の場への学生等の参加の促進</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・生活</a:t>
              </a:r>
              <a:r>
                <a:rPr lang="ja-JP" altLang="en-US" sz="900" dirty="0">
                  <a:solidFill>
                    <a:schemeClr val="tx1"/>
                  </a:solidFill>
                  <a:latin typeface="Meiryo UI" panose="020B0604030504040204" pitchFamily="50" charset="-128"/>
                  <a:ea typeface="Meiryo UI" panose="020B0604030504040204" pitchFamily="50" charset="-128"/>
                </a:rPr>
                <a:t>困窮者自立支援制度における学習支援事業</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・スクールソーシャルワーカー</a:t>
              </a:r>
              <a:r>
                <a:rPr lang="ja-JP" altLang="en-US" sz="900" dirty="0">
                  <a:solidFill>
                    <a:schemeClr val="tx1"/>
                  </a:solidFill>
                  <a:latin typeface="Meiryo UI" panose="020B0604030504040204" pitchFamily="50" charset="-128"/>
                  <a:ea typeface="Meiryo UI" panose="020B0604030504040204" pitchFamily="50" charset="-128"/>
                </a:rPr>
                <a:t>等を活用した支援体制</a:t>
              </a:r>
              <a:r>
                <a:rPr lang="ja-JP" altLang="en-US" sz="900" dirty="0" smtClean="0">
                  <a:solidFill>
                    <a:schemeClr val="tx1"/>
                  </a:solidFill>
                  <a:latin typeface="Meiryo UI" panose="020B0604030504040204" pitchFamily="50" charset="-128"/>
                  <a:ea typeface="Meiryo UI" panose="020B0604030504040204" pitchFamily="50" charset="-128"/>
                </a:rPr>
                <a:t>の</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en-US" altLang="ja-JP" sz="900" dirty="0">
                  <a:solidFill>
                    <a:schemeClr val="tx1"/>
                  </a:solidFill>
                  <a:latin typeface="Meiryo UI" panose="020B0604030504040204" pitchFamily="50" charset="-128"/>
                  <a:ea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強化</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・高等</a:t>
              </a:r>
              <a:r>
                <a:rPr lang="ja-JP" altLang="en-US" sz="900" dirty="0">
                  <a:solidFill>
                    <a:schemeClr val="tx1"/>
                  </a:solidFill>
                  <a:latin typeface="Meiryo UI" panose="020B0604030504040204" pitchFamily="50" charset="-128"/>
                  <a:ea typeface="Meiryo UI" panose="020B0604030504040204" pitchFamily="50" charset="-128"/>
                </a:rPr>
                <a:t>学校等就学支援金事業・高等学校等</a:t>
              </a:r>
              <a:r>
                <a:rPr lang="ja-JP" altLang="en-US" sz="900" dirty="0" smtClean="0">
                  <a:solidFill>
                    <a:schemeClr val="tx1"/>
                  </a:solidFill>
                  <a:latin typeface="Meiryo UI" panose="020B0604030504040204" pitchFamily="50" charset="-128"/>
                  <a:ea typeface="Meiryo UI" panose="020B0604030504040204" pitchFamily="50" charset="-128"/>
                </a:rPr>
                <a:t>学び直</a:t>
              </a:r>
              <a:endParaRPr lang="en-US" altLang="ja-JP" sz="900" dirty="0" smtClean="0">
                <a:solidFill>
                  <a:schemeClr val="tx1"/>
                </a:solidFill>
                <a:latin typeface="Meiryo UI" panose="020B0604030504040204" pitchFamily="50" charset="-128"/>
                <a:ea typeface="Meiryo UI" panose="020B0604030504040204" pitchFamily="50" charset="-128"/>
              </a:endParaRPr>
            </a:p>
            <a:p>
              <a:pPr lvl="0">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し</a:t>
              </a:r>
              <a:r>
                <a:rPr lang="ja-JP" altLang="en-US" sz="900" dirty="0">
                  <a:solidFill>
                    <a:schemeClr val="tx1"/>
                  </a:solidFill>
                  <a:latin typeface="Meiryo UI" panose="020B0604030504040204" pitchFamily="50" charset="-128"/>
                  <a:ea typeface="Meiryo UI" panose="020B0604030504040204" pitchFamily="50" charset="-128"/>
                </a:rPr>
                <a:t>支援金事業</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・教育</a:t>
              </a:r>
              <a:r>
                <a:rPr lang="ja-JP" altLang="en-US" sz="900" dirty="0">
                  <a:solidFill>
                    <a:schemeClr val="tx1"/>
                  </a:solidFill>
                  <a:latin typeface="Meiryo UI" panose="020B0604030504040204" pitchFamily="50" charset="-128"/>
                  <a:ea typeface="Meiryo UI" panose="020B0604030504040204" pitchFamily="50" charset="-128"/>
                </a:rPr>
                <a:t>コミュニティづくり推進</a:t>
              </a:r>
              <a:r>
                <a:rPr lang="ja-JP" altLang="en-US" sz="900" dirty="0" smtClean="0">
                  <a:solidFill>
                    <a:schemeClr val="tx1"/>
                  </a:solidFill>
                  <a:latin typeface="Meiryo UI" panose="020B0604030504040204" pitchFamily="50" charset="-128"/>
                  <a:ea typeface="Meiryo UI" panose="020B0604030504040204" pitchFamily="50" charset="-128"/>
                </a:rPr>
                <a:t>事業</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おおさか</a:t>
              </a:r>
              <a:r>
                <a:rPr lang="ja-JP" altLang="en-US" sz="900" dirty="0">
                  <a:solidFill>
                    <a:schemeClr val="tx1"/>
                  </a:solidFill>
                  <a:latin typeface="Meiryo UI" panose="020B0604030504040204" pitchFamily="50" charset="-128"/>
                  <a:ea typeface="Meiryo UI" panose="020B0604030504040204" pitchFamily="50" charset="-128"/>
                </a:rPr>
                <a:t>元気</a:t>
              </a:r>
              <a:r>
                <a:rPr lang="ja-JP" altLang="en-US" sz="900" dirty="0" smtClean="0">
                  <a:solidFill>
                    <a:schemeClr val="tx1"/>
                  </a:solidFill>
                  <a:latin typeface="Meiryo UI" panose="020B0604030504040204" pitchFamily="50" charset="-128"/>
                  <a:ea typeface="Meiryo UI" panose="020B0604030504040204" pitchFamily="50" charset="-128"/>
                </a:rPr>
                <a:t>広場</a:t>
              </a:r>
              <a:r>
                <a:rPr lang="en-US" altLang="ja-JP" sz="900" dirty="0" smtClean="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・幼稚園</a:t>
              </a:r>
              <a:r>
                <a:rPr lang="ja-JP" altLang="en-US" sz="900" dirty="0">
                  <a:solidFill>
                    <a:schemeClr val="tx1"/>
                  </a:solidFill>
                  <a:latin typeface="Meiryo UI" panose="020B0604030504040204" pitchFamily="50" charset="-128"/>
                  <a:ea typeface="Meiryo UI" panose="020B0604030504040204" pitchFamily="50" charset="-128"/>
                </a:rPr>
                <a:t>教育理解推進</a:t>
              </a:r>
              <a:r>
                <a:rPr lang="ja-JP" altLang="en-US" sz="900" dirty="0" smtClean="0">
                  <a:solidFill>
                    <a:schemeClr val="tx1"/>
                  </a:solidFill>
                  <a:latin typeface="Meiryo UI" panose="020B0604030504040204" pitchFamily="50" charset="-128"/>
                  <a:ea typeface="Meiryo UI" panose="020B0604030504040204" pitchFamily="50" charset="-128"/>
                </a:rPr>
                <a:t>事業</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a:t>
              </a:r>
              <a:endParaRPr lang="en-US" altLang="ja-JP" sz="900" dirty="0" smtClean="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79595" y="5043727"/>
              <a:ext cx="6277905" cy="3700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環境づくり、学習習慣の定着</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6161282" y="3678990"/>
            <a:ext cx="2706494" cy="1744082"/>
            <a:chOff x="6391737" y="1381115"/>
            <a:chExt cx="6283731" cy="2047775"/>
          </a:xfrm>
        </p:grpSpPr>
        <p:sp>
          <p:nvSpPr>
            <p:cNvPr id="49" name="角丸四角形 48"/>
            <p:cNvSpPr/>
            <p:nvPr/>
          </p:nvSpPr>
          <p:spPr>
            <a:xfrm>
              <a:off x="6415224" y="1699326"/>
              <a:ext cx="6260244" cy="1729564"/>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・子ども</a:t>
              </a:r>
              <a:r>
                <a:rPr lang="ja-JP" altLang="en-US" sz="900" dirty="0">
                  <a:solidFill>
                    <a:schemeClr val="tx1"/>
                  </a:solidFill>
                  <a:latin typeface="Meiryo UI" panose="020B0604030504040204" pitchFamily="50" charset="-128"/>
                  <a:ea typeface="Meiryo UI" panose="020B0604030504040204" pitchFamily="50" charset="-128"/>
                </a:rPr>
                <a:t>食堂の府内全域展開、ネットワークの強化</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・食材</a:t>
              </a:r>
              <a:r>
                <a:rPr lang="ja-JP" altLang="en-US" sz="900" dirty="0">
                  <a:solidFill>
                    <a:schemeClr val="tx1"/>
                  </a:solidFill>
                  <a:latin typeface="Meiryo UI" panose="020B0604030504040204" pitchFamily="50" charset="-128"/>
                  <a:ea typeface="Meiryo UI" panose="020B0604030504040204" pitchFamily="50" charset="-128"/>
                </a:rPr>
                <a:t>の有効活用に向けたシステム構築　</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・子ども</a:t>
              </a:r>
              <a:r>
                <a:rPr lang="ja-JP" altLang="en-US" sz="900" dirty="0">
                  <a:solidFill>
                    <a:schemeClr val="tx1"/>
                  </a:solidFill>
                  <a:latin typeface="Meiryo UI" panose="020B0604030504040204" pitchFamily="50" charset="-128"/>
                  <a:ea typeface="Meiryo UI" panose="020B0604030504040204" pitchFamily="50" charset="-128"/>
                </a:rPr>
                <a:t>の未来応援ネットワークモデル事業</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・民間</a:t>
              </a:r>
              <a:r>
                <a:rPr lang="ja-JP" altLang="en-US" sz="900" dirty="0">
                  <a:solidFill>
                    <a:schemeClr val="tx1"/>
                  </a:solidFill>
                  <a:latin typeface="Meiryo UI" panose="020B0604030504040204" pitchFamily="50" charset="-128"/>
                  <a:ea typeface="Meiryo UI" panose="020B0604030504040204" pitchFamily="50" charset="-128"/>
                </a:rPr>
                <a:t>団体との連携による子ども食堂での</a:t>
              </a:r>
              <a:r>
                <a:rPr lang="ja-JP" altLang="en-US" sz="900" dirty="0" smtClean="0">
                  <a:solidFill>
                    <a:schemeClr val="tx1"/>
                  </a:solidFill>
                  <a:latin typeface="Meiryo UI" panose="020B0604030504040204" pitchFamily="50" charset="-128"/>
                  <a:ea typeface="Meiryo UI" panose="020B0604030504040204" pitchFamily="50" charset="-128"/>
                </a:rPr>
                <a:t>相談支</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援等</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・多様</a:t>
              </a:r>
              <a:r>
                <a:rPr lang="ja-JP" altLang="en-US" sz="900" dirty="0">
                  <a:solidFill>
                    <a:schemeClr val="tx1"/>
                  </a:solidFill>
                  <a:latin typeface="Meiryo UI" panose="020B0604030504040204" pitchFamily="50" charset="-128"/>
                  <a:ea typeface="Meiryo UI" panose="020B0604030504040204" pitchFamily="50" charset="-128"/>
                </a:rPr>
                <a:t>な体験・交流活動の機会の創出　</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市区町村子ども家庭総合支援拠点」の設置に</a:t>
              </a:r>
              <a:r>
                <a:rPr lang="ja-JP" altLang="en-US" sz="900" dirty="0" smtClean="0">
                  <a:solidFill>
                    <a:schemeClr val="tx1"/>
                  </a:solidFill>
                  <a:latin typeface="Meiryo UI" panose="020B0604030504040204" pitchFamily="50" charset="-128"/>
                  <a:ea typeface="Meiryo UI" panose="020B0604030504040204" pitchFamily="50" charset="-128"/>
                </a:rPr>
                <a:t>向</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けた</a:t>
              </a:r>
              <a:r>
                <a:rPr lang="ja-JP" altLang="en-US" sz="900" dirty="0">
                  <a:solidFill>
                    <a:schemeClr val="tx1"/>
                  </a:solidFill>
                  <a:latin typeface="Meiryo UI" panose="020B0604030504040204" pitchFamily="50" charset="-128"/>
                  <a:ea typeface="Meiryo UI" panose="020B0604030504040204" pitchFamily="50" charset="-128"/>
                </a:rPr>
                <a:t>支援　　　</a:t>
              </a:r>
              <a:r>
                <a:rPr lang="ja-JP" altLang="en-US" sz="900" b="1" dirty="0">
                  <a:solidFill>
                    <a:schemeClr val="tx1"/>
                  </a:solidFill>
                  <a:latin typeface="Meiryo UI" panose="020B0604030504040204" pitchFamily="50" charset="-128"/>
                  <a:ea typeface="Meiryo UI" panose="020B0604030504040204" pitchFamily="50" charset="-128"/>
                </a:rPr>
                <a:t>　　　　</a:t>
              </a:r>
              <a:endParaRPr lang="en-US" altLang="ja-JP" sz="900" b="1"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b="1" dirty="0">
                  <a:solidFill>
                    <a:schemeClr val="tx1"/>
                  </a:solidFill>
                  <a:latin typeface="Meiryo UI" panose="020B0604030504040204" pitchFamily="50" charset="-128"/>
                  <a:ea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a:p>
              <a:pPr lvl="0">
                <a:lnSpc>
                  <a:spcPts val="1000"/>
                </a:lnSpc>
              </a:pPr>
              <a:endParaRPr lang="en-US" altLang="ja-JP" sz="1000" b="1" dirty="0" smtClean="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6391737" y="1381115"/>
              <a:ext cx="6263999" cy="3182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ja-JP" sz="1200" b="1"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・保護者の居場所づくり等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6" name="角丸四角形 25"/>
          <p:cNvSpPr/>
          <p:nvPr/>
        </p:nvSpPr>
        <p:spPr>
          <a:xfrm>
            <a:off x="538559" y="5681605"/>
            <a:ext cx="8329217" cy="488930"/>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700" dirty="0">
                <a:solidFill>
                  <a:schemeClr val="tx1"/>
                </a:solidFill>
                <a:latin typeface="Meiryo UI" panose="020B0604030504040204" pitchFamily="50" charset="-128"/>
                <a:ea typeface="Meiryo UI" panose="020B0604030504040204" pitchFamily="50" charset="-128"/>
              </a:rPr>
              <a:t>　</a:t>
            </a:r>
            <a:r>
              <a:rPr lang="ja-JP" altLang="en-US" sz="700" dirty="0">
                <a:solidFill>
                  <a:schemeClr val="tx1"/>
                </a:solidFill>
                <a:latin typeface="+mn-ea"/>
              </a:rPr>
              <a:t>　　</a:t>
            </a:r>
            <a:r>
              <a:rPr lang="ja-JP" altLang="en-US" sz="700" dirty="0">
                <a:solidFill>
                  <a:schemeClr val="tx1"/>
                </a:solidFill>
              </a:rPr>
              <a:t>　　　　　　　　　　    　</a:t>
            </a:r>
            <a:endParaRPr lang="en-US" altLang="ja-JP" sz="700" dirty="0">
              <a:solidFill>
                <a:schemeClr val="tx1"/>
              </a:solidFill>
            </a:endParaRPr>
          </a:p>
        </p:txBody>
      </p:sp>
      <p:sp>
        <p:nvSpPr>
          <p:cNvPr id="35" name="正方形/長方形 34"/>
          <p:cNvSpPr/>
          <p:nvPr/>
        </p:nvSpPr>
        <p:spPr>
          <a:xfrm>
            <a:off x="550192" y="5487007"/>
            <a:ext cx="8317584" cy="19374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Meiryo UI" panose="020B0604030504040204" pitchFamily="50" charset="-128"/>
                <a:ea typeface="Meiryo UI" panose="020B0604030504040204" pitchFamily="50" charset="-128"/>
              </a:rPr>
              <a:t>4.</a:t>
            </a:r>
            <a:r>
              <a:rPr lang="ja-JP" altLang="en-US" sz="1200" b="1" dirty="0" smtClean="0">
                <a:solidFill>
                  <a:schemeClr val="bg1"/>
                </a:solidFill>
                <a:latin typeface="Meiryo UI" panose="020B0604030504040204" pitchFamily="50" charset="-128"/>
                <a:ea typeface="Meiryo UI" panose="020B0604030504040204" pitchFamily="50" charset="-128"/>
              </a:rPr>
              <a:t>オール大阪での取組</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49144" y="5827503"/>
            <a:ext cx="8210133" cy="348813"/>
          </a:xfrm>
          <a:prstGeom prst="rect">
            <a:avLst/>
          </a:prstGeom>
          <a:noFill/>
        </p:spPr>
        <p:txBody>
          <a:bodyPr wrap="square" rtlCol="0">
            <a:spAutoFit/>
          </a:bodyPr>
          <a:lstStyle/>
          <a:p>
            <a:pPr>
              <a:lnSpc>
                <a:spcPts val="1000"/>
              </a:lnSpc>
            </a:pP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「子ども食堂サミット」の開催　　　　　　　　　　　　　　　　　　 ・子ども輝く未来基金の創設　　　　　　　　　　　</a:t>
            </a:r>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子どもの貧困緊急対策事業費補助金の創設</a:t>
            </a:r>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endParaRPr kumimoji="1" lang="ja-JP" altLang="en-US" sz="900" dirty="0"/>
          </a:p>
        </p:txBody>
      </p:sp>
      <p:sp>
        <p:nvSpPr>
          <p:cNvPr id="30" name="テキスト ボックス 29"/>
          <p:cNvSpPr txBox="1"/>
          <p:nvPr/>
        </p:nvSpPr>
        <p:spPr>
          <a:xfrm>
            <a:off x="506855" y="6364308"/>
            <a:ext cx="5171609"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・事業については、</a:t>
            </a:r>
            <a:r>
              <a:rPr lang="ja-JP" altLang="en-US" sz="1000" dirty="0">
                <a:latin typeface="Meiryo UI" panose="020B0604030504040204" pitchFamily="50" charset="-128"/>
                <a:ea typeface="Meiryo UI" panose="020B0604030504040204" pitchFamily="50" charset="-128"/>
              </a:rPr>
              <a:t>子どもの貧困対策に関する具体的取組に掲げている</a:t>
            </a:r>
            <a:r>
              <a:rPr lang="en-US" altLang="ja-JP" sz="1000" dirty="0">
                <a:latin typeface="Meiryo UI" panose="020B0604030504040204" pitchFamily="50" charset="-128"/>
                <a:ea typeface="Meiryo UI" panose="020B0604030504040204" pitchFamily="50" charset="-128"/>
              </a:rPr>
              <a:t>119</a:t>
            </a:r>
            <a:r>
              <a:rPr lang="ja-JP" altLang="en-US" sz="1000" dirty="0">
                <a:latin typeface="Meiryo UI" panose="020B0604030504040204" pitchFamily="50" charset="-128"/>
                <a:ea typeface="Meiryo UI" panose="020B0604030504040204" pitchFamily="50" charset="-128"/>
              </a:rPr>
              <a:t>事業の一部のみを</a:t>
            </a:r>
            <a:r>
              <a:rPr lang="ja-JP" altLang="en-US" sz="1000" dirty="0" smtClean="0">
                <a:latin typeface="Meiryo UI" panose="020B0604030504040204" pitchFamily="50" charset="-128"/>
                <a:ea typeface="Meiryo UI" panose="020B0604030504040204" pitchFamily="50" charset="-128"/>
              </a:rPr>
              <a:t>記載</a:t>
            </a:r>
            <a:endParaRPr kumimoji="1" lang="en-US" altLang="ja-JP" sz="10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270457" y="694176"/>
            <a:ext cx="877928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子</a:t>
            </a:r>
            <a:r>
              <a:rPr lang="ja-JP" altLang="en-US" sz="1400" dirty="0" smtClean="0">
                <a:latin typeface="Meiryo UI" panose="020B0604030504040204" pitchFamily="50" charset="-128"/>
                <a:ea typeface="Meiryo UI" panose="020B0604030504040204" pitchFamily="50" charset="-128"/>
              </a:rPr>
              <a:t>ども</a:t>
            </a:r>
            <a:r>
              <a:rPr lang="ja-JP" altLang="en-US" sz="1400" dirty="0">
                <a:latin typeface="Meiryo UI" panose="020B0604030504040204" pitchFamily="50" charset="-128"/>
                <a:ea typeface="Meiryo UI" panose="020B0604030504040204" pitchFamily="50" charset="-128"/>
              </a:rPr>
              <a:t>の貧困対策関連事業（</a:t>
            </a:r>
            <a:r>
              <a:rPr lang="ja-JP" altLang="en-US" sz="1400" dirty="0" smtClean="0">
                <a:latin typeface="Meiryo UI" panose="020B0604030504040204" pitchFamily="50" charset="-128"/>
                <a:ea typeface="Meiryo UI" panose="020B0604030504040204" pitchFamily="50" charset="-128"/>
              </a:rPr>
              <a:t>大阪府）　</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年度予算総額　</a:t>
            </a:r>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1,128</a:t>
            </a:r>
            <a:r>
              <a:rPr lang="ja-JP" altLang="en-US" sz="1400" dirty="0">
                <a:latin typeface="Meiryo UI" panose="020B0604030504040204" pitchFamily="50" charset="-128"/>
                <a:ea typeface="Meiryo UI" panose="020B0604030504040204" pitchFamily="50" charset="-128"/>
              </a:rPr>
              <a:t>億</a:t>
            </a:r>
            <a:r>
              <a:rPr lang="en-US" altLang="ja-JP" sz="1400" dirty="0">
                <a:latin typeface="Meiryo UI" panose="020B0604030504040204" pitchFamily="50" charset="-128"/>
                <a:ea typeface="Meiryo UI" panose="020B0604030504040204" pitchFamily="50" charset="-128"/>
              </a:rPr>
              <a:t>8064</a:t>
            </a:r>
            <a:r>
              <a:rPr lang="ja-JP" altLang="en-US" sz="1400" dirty="0" smtClean="0">
                <a:latin typeface="Meiryo UI" panose="020B0604030504040204" pitchFamily="50" charset="-128"/>
                <a:ea typeface="Meiryo UI" panose="020B0604030504040204" pitchFamily="50" charset="-128"/>
              </a:rPr>
              <a:t>万円</a:t>
            </a:r>
            <a:endParaRPr lang="en-US" altLang="ja-JP" sz="1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100249" y="6492875"/>
            <a:ext cx="2057400" cy="365125"/>
          </a:xfrm>
        </p:spPr>
        <p:txBody>
          <a:bodyPr/>
          <a:lstStyle/>
          <a:p>
            <a:fld id="{138CA411-231B-42B9-AF63-97A64194AA60}" type="slidenum">
              <a:rPr lang="ja-JP" altLang="en-US" smtClean="0"/>
              <a:pPr/>
              <a:t>88</a:t>
            </a:fld>
            <a:endParaRPr lang="ja-JP" altLang="en-US" dirty="0"/>
          </a:p>
        </p:txBody>
      </p:sp>
    </p:spTree>
    <p:extLst>
      <p:ext uri="{BB962C8B-B14F-4D97-AF65-F5344CB8AC3E}">
        <p14:creationId xmlns:p14="http://schemas.microsoft.com/office/powerpoint/2010/main" val="6281030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183575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5</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77129" y="691920"/>
            <a:ext cx="877928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子どもの貧困対策関連事業（重点予算）（大阪市）　</a:t>
            </a:r>
            <a:r>
              <a:rPr lang="en-US" altLang="ja-JP" sz="1400" b="1" dirty="0" smtClean="0">
                <a:latin typeface="Meiryo UI" panose="020B0604030504040204" pitchFamily="50" charset="-128"/>
                <a:ea typeface="Meiryo UI" panose="020B0604030504040204" pitchFamily="50" charset="-128"/>
              </a:rPr>
              <a:t>2018</a:t>
            </a:r>
            <a:r>
              <a:rPr lang="ja-JP" altLang="en-US" sz="1400" b="1" dirty="0" smtClean="0">
                <a:latin typeface="Meiryo UI" panose="020B0604030504040204" pitchFamily="50" charset="-128"/>
                <a:ea typeface="Meiryo UI" panose="020B0604030504040204" pitchFamily="50" charset="-128"/>
              </a:rPr>
              <a:t>年度予算総額　</a:t>
            </a:r>
            <a:r>
              <a:rPr lang="en-US" altLang="ja-JP" sz="1400" b="1" dirty="0" smtClean="0">
                <a:latin typeface="Meiryo UI" panose="020B0604030504040204" pitchFamily="50" charset="-128"/>
                <a:ea typeface="Meiryo UI" panose="020B0604030504040204" pitchFamily="50" charset="-128"/>
              </a:rPr>
              <a:t>7</a:t>
            </a:r>
            <a:r>
              <a:rPr lang="ja-JP" altLang="en-US" sz="1400" b="1" dirty="0" smtClean="0">
                <a:latin typeface="Meiryo UI" panose="020B0604030504040204" pitchFamily="50" charset="-128"/>
                <a:ea typeface="Meiryo UI" panose="020B0604030504040204" pitchFamily="50" charset="-128"/>
              </a:rPr>
              <a:t>億</a:t>
            </a:r>
            <a:r>
              <a:rPr lang="en-US" altLang="ja-JP" sz="1400" b="1" dirty="0" smtClean="0">
                <a:latin typeface="Meiryo UI" panose="020B0604030504040204" pitchFamily="50" charset="-128"/>
                <a:ea typeface="Meiryo UI" panose="020B0604030504040204" pitchFamily="50" charset="-128"/>
              </a:rPr>
              <a:t>754</a:t>
            </a:r>
            <a:r>
              <a:rPr lang="ja-JP" altLang="en-US" sz="1400" b="1" dirty="0" smtClean="0">
                <a:latin typeface="Meiryo UI" panose="020B0604030504040204" pitchFamily="50" charset="-128"/>
                <a:ea typeface="Meiryo UI" panose="020B0604030504040204" pitchFamily="50" charset="-128"/>
              </a:rPr>
              <a:t>万円</a:t>
            </a:r>
            <a:endParaRPr lang="en-US" altLang="ja-JP" sz="1400" b="1" dirty="0" smtClean="0">
              <a:latin typeface="Meiryo UI" panose="020B0604030504040204" pitchFamily="50" charset="-128"/>
              <a:ea typeface="Meiryo UI" panose="020B0604030504040204" pitchFamily="50" charset="-128"/>
            </a:endParaRPr>
          </a:p>
        </p:txBody>
      </p:sp>
      <p:sp>
        <p:nvSpPr>
          <p:cNvPr id="20" name="フローチャート: 組合せ 15"/>
          <p:cNvSpPr/>
          <p:nvPr/>
        </p:nvSpPr>
        <p:spPr>
          <a:xfrm>
            <a:off x="2220370" y="6273863"/>
            <a:ext cx="5056094" cy="245146"/>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6" name="テキスト ボックス 15"/>
          <p:cNvSpPr txBox="1"/>
          <p:nvPr/>
        </p:nvSpPr>
        <p:spPr>
          <a:xfrm>
            <a:off x="377129" y="6528870"/>
            <a:ext cx="8496415" cy="307777"/>
          </a:xfrm>
          <a:prstGeom prst="rect">
            <a:avLst/>
          </a:prstGeom>
          <a:noFill/>
          <a:ln>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主な取組みの詳細は次ページ以降に記載</a:t>
            </a:r>
            <a:endParaRPr lang="ja-JP" altLang="en-US" sz="1400" dirty="0">
              <a:latin typeface="Meiryo UI" panose="020B0604030504040204" pitchFamily="50" charset="-128"/>
              <a:ea typeface="Meiryo UI" panose="020B0604030504040204" pitchFamily="50" charset="-128"/>
            </a:endParaRPr>
          </a:p>
        </p:txBody>
      </p:sp>
      <p:sp>
        <p:nvSpPr>
          <p:cNvPr id="11" name="角丸四角形 10"/>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課題に対する今後の取組み（大阪市）</a:t>
            </a:r>
            <a:endParaRPr lang="ja-JP" altLang="en-US" sz="1750"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377128" y="982622"/>
          <a:ext cx="8594593" cy="5217252"/>
        </p:xfrm>
        <a:graphic>
          <a:graphicData uri="http://schemas.openxmlformats.org/drawingml/2006/table">
            <a:tbl>
              <a:tblPr/>
              <a:tblGrid>
                <a:gridCol w="1656119">
                  <a:extLst>
                    <a:ext uri="{9D8B030D-6E8A-4147-A177-3AD203B41FA5}">
                      <a16:colId xmlns="" xmlns:a16="http://schemas.microsoft.com/office/drawing/2014/main" val="20000"/>
                    </a:ext>
                  </a:extLst>
                </a:gridCol>
                <a:gridCol w="5636262">
                  <a:extLst>
                    <a:ext uri="{9D8B030D-6E8A-4147-A177-3AD203B41FA5}">
                      <a16:colId xmlns="" xmlns:a16="http://schemas.microsoft.com/office/drawing/2014/main" val="20001"/>
                    </a:ext>
                  </a:extLst>
                </a:gridCol>
                <a:gridCol w="1302212">
                  <a:extLst>
                    <a:ext uri="{9D8B030D-6E8A-4147-A177-3AD203B41FA5}">
                      <a16:colId xmlns="" xmlns:a16="http://schemas.microsoft.com/office/drawing/2014/main" val="20002"/>
                    </a:ext>
                  </a:extLst>
                </a:gridCol>
              </a:tblGrid>
              <a:tr h="347606">
                <a:tc gridSpan="2">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課題に対する主な取組み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予算額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0"/>
                  </a:ext>
                </a:extLst>
              </a:tr>
              <a:tr h="776494">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経済的支援・就労支援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ひとり親家庭</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の自立に向けた様々な希望をサポート</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ひとり親家庭高等学校卒業程度認定試験合格支援事業</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ひとり親家庭高等職業訓練促進給付金</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若年ひとり親の新たな家庭生活サポート事業　　　　　　　　　　　　　　など</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95211">
                <a:tc rowSpan="4">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学習環境づくり</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学習</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習慣の定着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学習</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習慣の定着</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生活困窮世帯の小中学生へ学習支援を実施</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小学校への学習指導員等の配置による学習支援を実施　　　　　　　など</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9,566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95059">
                <a:tc vMerge="1">
                  <a:txBody>
                    <a:bodyPr/>
                    <a:lstStyle/>
                    <a:p>
                      <a:endParaRPr kumimoji="1" lang="ja-JP" altLang="en-US"/>
                    </a:p>
                  </a:txBody>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不登校</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対策</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（・区内の不登校率が高く課題がある中学校とその接続する小学校を対象に登校支援を実施）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2,477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12410">
                <a:tc vMerge="1">
                  <a:txBody>
                    <a:bodyPr/>
                    <a:lstStyle/>
                    <a:p>
                      <a:endParaRPr kumimoji="1" lang="ja-JP" altLang="en-US"/>
                    </a:p>
                  </a:txBody>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高校</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中退者への支援策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12410">
                <a:tc vMerge="1">
                  <a:txBody>
                    <a:bodyPr/>
                    <a:lstStyle/>
                    <a:p>
                      <a:endParaRPr kumimoji="1" lang="ja-JP" altLang="en-US"/>
                    </a:p>
                  </a:txBody>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生きる</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チカラ学びサポート事業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28030">
                <a:tc rowSpan="3">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子ども・保護者</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の</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居場所づくり</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こども</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支援ネットワーク事業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77958">
                <a:tc vMerge="1">
                  <a:txBody>
                    <a:bodyPr/>
                    <a:lstStyle/>
                    <a:p>
                      <a:endParaRPr kumimoji="1" lang="ja-JP" altLang="en-US"/>
                    </a:p>
                  </a:txBody>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居場所づくり</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こどもの居場所の設置</a:t>
                      </a:r>
                      <a:r>
                        <a:rPr kumimoji="1" lang="ja-JP" altLang="en-US" sz="11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やネットワーク</a:t>
                      </a:r>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構築が</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できるように、補助金交付</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や</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アドバイザー</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配置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などの支援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3,024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645721">
                <a:tc vMerge="1">
                  <a:txBody>
                    <a:bodyPr/>
                    <a:lstStyle/>
                    <a:p>
                      <a:endParaRPr kumimoji="1" lang="ja-JP" altLang="en-US"/>
                    </a:p>
                  </a:txBody>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社会的養護施設退所者</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に対する支援</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baseline="0"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・児童養護施設等退所者へのアウトリーチ型支援及び実態調査</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・母子生活支援施設退所児童をネットワークを活用した居場所や学習支援の場へ誘導</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29564">
                <a:tc rowSpan="2">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a:t>
                      </a:r>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複</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合的</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課題を横断的</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に</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解決する仕組みづくり、</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その他</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の顕著な課題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大阪市</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こどもサポートネットの構築</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6,937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96789">
                <a:tc vMerge="1">
                  <a:txBody>
                    <a:bodyPr/>
                    <a:lstStyle/>
                    <a:p>
                      <a:endParaRPr kumimoji="1" lang="ja-JP" altLang="en-US"/>
                    </a:p>
                  </a:txBody>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その他</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、養育費の確保に対する支援　　など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24" name="大かっこ 23"/>
          <p:cNvSpPr/>
          <p:nvPr/>
        </p:nvSpPr>
        <p:spPr>
          <a:xfrm>
            <a:off x="2214329" y="1589142"/>
            <a:ext cx="4398506" cy="472515"/>
          </a:xfrm>
          <a:prstGeom prst="bracketPair">
            <a:avLst/>
          </a:prstGeom>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5" name="大かっこ 24"/>
          <p:cNvSpPr/>
          <p:nvPr/>
        </p:nvSpPr>
        <p:spPr>
          <a:xfrm>
            <a:off x="2214329" y="2369238"/>
            <a:ext cx="4398506" cy="360337"/>
          </a:xfrm>
          <a:prstGeom prst="bracketPair">
            <a:avLst/>
          </a:prstGeom>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1" name="大かっこ 20"/>
          <p:cNvSpPr/>
          <p:nvPr/>
        </p:nvSpPr>
        <p:spPr>
          <a:xfrm>
            <a:off x="2214329" y="4466349"/>
            <a:ext cx="4727384" cy="311714"/>
          </a:xfrm>
          <a:prstGeom prst="bracketPair">
            <a:avLst/>
          </a:prstGeom>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7" name="大かっこ 16"/>
          <p:cNvSpPr/>
          <p:nvPr/>
        </p:nvSpPr>
        <p:spPr>
          <a:xfrm>
            <a:off x="2221698" y="5085792"/>
            <a:ext cx="5054766" cy="311714"/>
          </a:xfrm>
          <a:prstGeom prst="bracketPair">
            <a:avLst/>
          </a:prstGeom>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89</a:t>
            </a:fld>
            <a:endParaRPr lang="ja-JP" altLang="en-US"/>
          </a:p>
        </p:txBody>
      </p:sp>
    </p:spTree>
    <p:extLst>
      <p:ext uri="{BB962C8B-B14F-4D97-AF65-F5344CB8AC3E}">
        <p14:creationId xmlns:p14="http://schemas.microsoft.com/office/powerpoint/2010/main" val="16103163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61843" y="642698"/>
          <a:ext cx="8933466" cy="5171362"/>
        </p:xfrm>
        <a:graphic>
          <a:graphicData uri="http://schemas.openxmlformats.org/drawingml/2006/table">
            <a:tbl>
              <a:tblPr firstRow="1" bandRow="1">
                <a:tableStyleId>{5940675A-B579-460E-94D1-54222C63F5DA}</a:tableStyleId>
              </a:tblPr>
              <a:tblGrid>
                <a:gridCol w="226845">
                  <a:extLst>
                    <a:ext uri="{9D8B030D-6E8A-4147-A177-3AD203B41FA5}">
                      <a16:colId xmlns="" xmlns:a16="http://schemas.microsoft.com/office/drawing/2014/main" val="20000"/>
                    </a:ext>
                  </a:extLst>
                </a:gridCol>
                <a:gridCol w="791511">
                  <a:extLst>
                    <a:ext uri="{9D8B030D-6E8A-4147-A177-3AD203B41FA5}">
                      <a16:colId xmlns="" xmlns:a16="http://schemas.microsoft.com/office/drawing/2014/main" val="20001"/>
                    </a:ext>
                  </a:extLst>
                </a:gridCol>
                <a:gridCol w="791511">
                  <a:extLst>
                    <a:ext uri="{9D8B030D-6E8A-4147-A177-3AD203B41FA5}">
                      <a16:colId xmlns="" xmlns:a16="http://schemas.microsoft.com/office/drawing/2014/main" val="20002"/>
                    </a:ext>
                  </a:extLst>
                </a:gridCol>
                <a:gridCol w="791511">
                  <a:extLst>
                    <a:ext uri="{9D8B030D-6E8A-4147-A177-3AD203B41FA5}">
                      <a16:colId xmlns="" xmlns:a16="http://schemas.microsoft.com/office/drawing/2014/main" val="20003"/>
                    </a:ext>
                  </a:extLst>
                </a:gridCol>
                <a:gridCol w="791511">
                  <a:extLst>
                    <a:ext uri="{9D8B030D-6E8A-4147-A177-3AD203B41FA5}">
                      <a16:colId xmlns="" xmlns:a16="http://schemas.microsoft.com/office/drawing/2014/main" val="20004"/>
                    </a:ext>
                  </a:extLst>
                </a:gridCol>
                <a:gridCol w="791511">
                  <a:extLst>
                    <a:ext uri="{9D8B030D-6E8A-4147-A177-3AD203B41FA5}">
                      <a16:colId xmlns="" xmlns:a16="http://schemas.microsoft.com/office/drawing/2014/main" val="20005"/>
                    </a:ext>
                  </a:extLst>
                </a:gridCol>
                <a:gridCol w="791511">
                  <a:extLst>
                    <a:ext uri="{9D8B030D-6E8A-4147-A177-3AD203B41FA5}">
                      <a16:colId xmlns="" xmlns:a16="http://schemas.microsoft.com/office/drawing/2014/main" val="20006"/>
                    </a:ext>
                  </a:extLst>
                </a:gridCol>
                <a:gridCol w="791511">
                  <a:extLst>
                    <a:ext uri="{9D8B030D-6E8A-4147-A177-3AD203B41FA5}">
                      <a16:colId xmlns="" xmlns:a16="http://schemas.microsoft.com/office/drawing/2014/main" val="20007"/>
                    </a:ext>
                  </a:extLst>
                </a:gridCol>
                <a:gridCol w="791511">
                  <a:extLst>
                    <a:ext uri="{9D8B030D-6E8A-4147-A177-3AD203B41FA5}">
                      <a16:colId xmlns="" xmlns:a16="http://schemas.microsoft.com/office/drawing/2014/main" val="20008"/>
                    </a:ext>
                  </a:extLst>
                </a:gridCol>
                <a:gridCol w="791511">
                  <a:extLst>
                    <a:ext uri="{9D8B030D-6E8A-4147-A177-3AD203B41FA5}">
                      <a16:colId xmlns="" xmlns:a16="http://schemas.microsoft.com/office/drawing/2014/main" val="20009"/>
                    </a:ext>
                  </a:extLst>
                </a:gridCol>
                <a:gridCol w="791511">
                  <a:extLst>
                    <a:ext uri="{9D8B030D-6E8A-4147-A177-3AD203B41FA5}">
                      <a16:colId xmlns="" xmlns:a16="http://schemas.microsoft.com/office/drawing/2014/main" val="20010"/>
                    </a:ext>
                  </a:extLst>
                </a:gridCol>
                <a:gridCol w="791511">
                  <a:extLst>
                    <a:ext uri="{9D8B030D-6E8A-4147-A177-3AD203B41FA5}">
                      <a16:colId xmlns="" xmlns:a16="http://schemas.microsoft.com/office/drawing/2014/main" val="20011"/>
                    </a:ext>
                  </a:extLst>
                </a:gridCol>
              </a:tblGrid>
              <a:tr h="309802">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2008</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2009</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2010</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2011</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2012</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2013</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2014</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2015</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2016</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700" dirty="0" smtClean="0">
                          <a:solidFill>
                            <a:schemeClr val="bg1"/>
                          </a:solidFill>
                          <a:ea typeface="Meiryo UI" panose="020B0604030504040204" pitchFamily="50" charset="-128"/>
                        </a:rPr>
                        <a:t>2017</a:t>
                      </a:r>
                      <a:endParaRPr kumimoji="1" lang="ja-JP" altLang="en-US" sz="170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 xmlns:a16="http://schemas.microsoft.com/office/drawing/2014/main" val="10000"/>
                  </a:ext>
                </a:extLst>
              </a:tr>
              <a:tr h="4827876">
                <a:tc>
                  <a:txBody>
                    <a:bodyPr/>
                    <a:lstStyle/>
                    <a:p>
                      <a:pPr algn="ctr"/>
                      <a:r>
                        <a:rPr kumimoji="1" lang="ja-JP" altLang="en-US" sz="1500" dirty="0" smtClean="0">
                          <a:ea typeface="Meiryo UI" panose="020B0604030504040204" pitchFamily="50" charset="-128"/>
                        </a:rPr>
                        <a:t>小学校・中学校</a:t>
                      </a:r>
                      <a:endParaRPr kumimoji="1" lang="ja-JP" altLang="en-US" sz="1500" dirty="0">
                        <a:ea typeface="Meiryo UI" panose="020B0604030504040204" pitchFamily="50" charset="-128"/>
                      </a:endParaRP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extLst>
                  <a:ext uri="{0D108BD9-81ED-4DB2-BD59-A6C34878D82A}">
                    <a16:rowId xmlns="" xmlns:a16="http://schemas.microsoft.com/office/drawing/2014/main" val="10001"/>
                  </a:ext>
                </a:extLst>
              </a:tr>
            </a:tbl>
          </a:graphicData>
        </a:graphic>
      </p:graphicFrame>
      <p:cxnSp>
        <p:nvCxnSpPr>
          <p:cNvPr id="24" name="直線矢印コネクタ 23"/>
          <p:cNvCxnSpPr/>
          <p:nvPr/>
        </p:nvCxnSpPr>
        <p:spPr>
          <a:xfrm>
            <a:off x="4354570" y="1331258"/>
            <a:ext cx="4689133"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27" name="大かっこ 26"/>
          <p:cNvSpPr/>
          <p:nvPr/>
        </p:nvSpPr>
        <p:spPr>
          <a:xfrm>
            <a:off x="4385807" y="1461821"/>
            <a:ext cx="720000" cy="4168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モデル校７校で</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800" dirty="0" smtClean="0">
                <a:solidFill>
                  <a:schemeClr val="tx1"/>
                </a:solidFill>
                <a:latin typeface="Meiryo UI" panose="020B0604030504040204" pitchFamily="50" charset="-128"/>
                <a:ea typeface="Meiryo UI" panose="020B0604030504040204" pitchFamily="50" charset="-128"/>
              </a:rPr>
              <a:t>ICT</a:t>
            </a:r>
            <a:r>
              <a:rPr kumimoji="1" lang="ja-JP" altLang="en-US" sz="800" dirty="0" smtClean="0">
                <a:solidFill>
                  <a:schemeClr val="tx1"/>
                </a:solidFill>
                <a:latin typeface="Meiryo UI" panose="020B0604030504040204" pitchFamily="50" charset="-128"/>
                <a:ea typeface="Meiryo UI" panose="020B0604030504040204" pitchFamily="50" charset="-128"/>
              </a:rPr>
              <a:t>環境整備</a:t>
            </a:r>
            <a:endParaRPr kumimoji="1"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28" name="フローチャート: 結合子 50"/>
          <p:cNvSpPr>
            <a:spLocks noChangeAspect="1"/>
          </p:cNvSpPr>
          <p:nvPr/>
        </p:nvSpPr>
        <p:spPr>
          <a:xfrm>
            <a:off x="4682502" y="129110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547214" y="1331258"/>
            <a:ext cx="446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0" name="大かっこ 29"/>
          <p:cNvSpPr/>
          <p:nvPr/>
        </p:nvSpPr>
        <p:spPr>
          <a:xfrm>
            <a:off x="5173300" y="1481617"/>
            <a:ext cx="1500510" cy="4322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モデル校７校で２年間の</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実証研究を開始</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31" name="フローチャート: 結合子 50"/>
          <p:cNvSpPr>
            <a:spLocks noChangeAspect="1"/>
          </p:cNvSpPr>
          <p:nvPr/>
        </p:nvSpPr>
        <p:spPr>
          <a:xfrm>
            <a:off x="5488329" y="1290294"/>
            <a:ext cx="108000" cy="123463"/>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4" name="大かっこ 33"/>
          <p:cNvSpPr/>
          <p:nvPr/>
        </p:nvSpPr>
        <p:spPr>
          <a:xfrm>
            <a:off x="6766055" y="1481617"/>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全小・中学校に</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rPr>
              <a:t>タブレット端末等</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を整備</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18" name="角丸四角形 17"/>
          <p:cNvSpPr/>
          <p:nvPr/>
        </p:nvSpPr>
        <p:spPr>
          <a:xfrm>
            <a:off x="448064" y="1091645"/>
            <a:ext cx="720000" cy="506927"/>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algn="ctr"/>
            <a:r>
              <a:rPr lang="en-US" altLang="ja-JP" sz="900" dirty="0" smtClean="0">
                <a:solidFill>
                  <a:schemeClr val="bg1"/>
                </a:solidFill>
                <a:ea typeface="Meiryo UI" panose="020B0604030504040204" pitchFamily="50" charset="-128"/>
              </a:rPr>
              <a:t>【</a:t>
            </a:r>
            <a:r>
              <a:rPr lang="ja-JP" altLang="en-US" sz="900" dirty="0" smtClean="0">
                <a:solidFill>
                  <a:schemeClr val="bg1"/>
                </a:solidFill>
                <a:ea typeface="Meiryo UI" panose="020B0604030504040204" pitchFamily="50" charset="-128"/>
              </a:rPr>
              <a:t>市</a:t>
            </a:r>
            <a:r>
              <a:rPr lang="en-US" altLang="ja-JP" sz="900" dirty="0" smtClean="0">
                <a:solidFill>
                  <a:schemeClr val="bg1"/>
                </a:solidFill>
                <a:ea typeface="Meiryo UI" panose="020B0604030504040204" pitchFamily="50" charset="-128"/>
              </a:rPr>
              <a:t>】</a:t>
            </a:r>
          </a:p>
          <a:p>
            <a:pPr algn="ctr"/>
            <a:r>
              <a:rPr lang="ja-JP" altLang="en-US" sz="900" dirty="0" smtClean="0">
                <a:solidFill>
                  <a:schemeClr val="bg1"/>
                </a:solidFill>
                <a:ea typeface="Meiryo UI" panose="020B0604030504040204" pitchFamily="50" charset="-128"/>
              </a:rPr>
              <a:t>学校教育</a:t>
            </a:r>
            <a:endParaRPr lang="en-US" altLang="ja-JP" sz="900" dirty="0" smtClean="0">
              <a:solidFill>
                <a:schemeClr val="bg1"/>
              </a:solidFill>
              <a:ea typeface="Meiryo UI" panose="020B0604030504040204" pitchFamily="50" charset="-128"/>
            </a:endParaRPr>
          </a:p>
          <a:p>
            <a:pPr algn="ctr"/>
            <a:r>
              <a:rPr lang="en-US" altLang="ja-JP" sz="900" dirty="0" smtClean="0">
                <a:solidFill>
                  <a:schemeClr val="bg1"/>
                </a:solidFill>
                <a:ea typeface="Meiryo UI" panose="020B0604030504040204" pitchFamily="50" charset="-128"/>
              </a:rPr>
              <a:t>ICT</a:t>
            </a:r>
            <a:r>
              <a:rPr lang="ja-JP" altLang="en-US" sz="900" dirty="0" smtClean="0">
                <a:solidFill>
                  <a:schemeClr val="bg1"/>
                </a:solidFill>
                <a:ea typeface="Meiryo UI" panose="020B0604030504040204" pitchFamily="50" charset="-128"/>
              </a:rPr>
              <a:t>活用</a:t>
            </a:r>
            <a:endParaRPr lang="en-US" altLang="ja-JP" sz="900" dirty="0" smtClean="0">
              <a:solidFill>
                <a:schemeClr val="bg1"/>
              </a:solidFill>
              <a:ea typeface="Meiryo UI" panose="020B0604030504040204" pitchFamily="50" charset="-128"/>
            </a:endParaRPr>
          </a:p>
        </p:txBody>
      </p:sp>
      <p:sp>
        <p:nvSpPr>
          <p:cNvPr id="22" name="フローチャート: 結合子 50"/>
          <p:cNvSpPr>
            <a:spLocks noChangeAspect="1"/>
          </p:cNvSpPr>
          <p:nvPr/>
        </p:nvSpPr>
        <p:spPr>
          <a:xfrm>
            <a:off x="6240156" y="129029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大かっこ 22"/>
          <p:cNvSpPr/>
          <p:nvPr/>
        </p:nvSpPr>
        <p:spPr>
          <a:xfrm>
            <a:off x="5951965" y="1962480"/>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モデル校</a:t>
            </a:r>
            <a:r>
              <a:rPr lang="ja-JP" altLang="en-US" sz="800" dirty="0">
                <a:solidFill>
                  <a:schemeClr val="tx1"/>
                </a:solidFill>
                <a:latin typeface="Meiryo UI" panose="020B0604030504040204" pitchFamily="50" charset="-128"/>
                <a:ea typeface="Meiryo UI" panose="020B0604030504040204" pitchFamily="50" charset="-128"/>
              </a:rPr>
              <a:t>７校に</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小・中</a:t>
            </a:r>
            <a:r>
              <a:rPr lang="ja-JP" altLang="en-US" sz="800" dirty="0" smtClean="0">
                <a:solidFill>
                  <a:schemeClr val="tx1"/>
                </a:solidFill>
                <a:latin typeface="Meiryo UI" panose="020B0604030504040204" pitchFamily="50" charset="-128"/>
                <a:ea typeface="Meiryo UI" panose="020B0604030504040204" pitchFamily="50" charset="-128"/>
              </a:rPr>
              <a:t>一貫校</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１校</a:t>
            </a:r>
            <a:r>
              <a:rPr lang="ja-JP" altLang="en-US" sz="800" dirty="0">
                <a:solidFill>
                  <a:schemeClr val="tx1"/>
                </a:solidFill>
                <a:latin typeface="Meiryo UI" panose="020B0604030504040204" pitchFamily="50" charset="-128"/>
                <a:ea typeface="Meiryo UI" panose="020B0604030504040204" pitchFamily="50" charset="-128"/>
              </a:rPr>
              <a:t>を追加</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5" name="フローチャート: 結合子 50"/>
          <p:cNvSpPr>
            <a:spLocks noChangeAspect="1"/>
          </p:cNvSpPr>
          <p:nvPr/>
        </p:nvSpPr>
        <p:spPr>
          <a:xfrm>
            <a:off x="7028229" y="127925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6" name="フローチャート: 結合子 50"/>
          <p:cNvSpPr>
            <a:spLocks noChangeAspect="1"/>
          </p:cNvSpPr>
          <p:nvPr/>
        </p:nvSpPr>
        <p:spPr>
          <a:xfrm>
            <a:off x="7814485" y="128609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a:off x="4413863" y="2894786"/>
            <a:ext cx="4704385"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40" name="大かっこ 39"/>
          <p:cNvSpPr/>
          <p:nvPr/>
        </p:nvSpPr>
        <p:spPr>
          <a:xfrm>
            <a:off x="4378119" y="2995893"/>
            <a:ext cx="720000" cy="58550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学校給食と</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家庭弁当との</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選択制の実施</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97</a:t>
            </a:r>
            <a:r>
              <a:rPr lang="ja-JP" altLang="en-US" sz="800" dirty="0" smtClean="0">
                <a:solidFill>
                  <a:schemeClr val="tx1"/>
                </a:solidFill>
                <a:latin typeface="Meiryo UI" panose="020B0604030504040204" pitchFamily="50" charset="-128"/>
                <a:ea typeface="Meiryo UI" panose="020B0604030504040204" pitchFamily="50" charset="-128"/>
              </a:rPr>
              <a:t>校</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41" name="フローチャート: 結合子 50"/>
          <p:cNvSpPr>
            <a:spLocks noChangeAspect="1"/>
          </p:cNvSpPr>
          <p:nvPr/>
        </p:nvSpPr>
        <p:spPr>
          <a:xfrm>
            <a:off x="4682502" y="284078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2" name="大かっこ 41"/>
          <p:cNvSpPr/>
          <p:nvPr/>
        </p:nvSpPr>
        <p:spPr>
          <a:xfrm>
            <a:off x="5177719" y="3010461"/>
            <a:ext cx="720000" cy="49473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選択制実施校の拡大</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市内全</a:t>
            </a:r>
            <a:r>
              <a:rPr lang="en-US" altLang="ja-JP" sz="800" dirty="0" smtClean="0">
                <a:solidFill>
                  <a:schemeClr val="tx1"/>
                </a:solidFill>
                <a:latin typeface="Meiryo UI" panose="020B0604030504040204" pitchFamily="50" charset="-128"/>
                <a:ea typeface="Meiryo UI" panose="020B0604030504040204" pitchFamily="50" charset="-128"/>
              </a:rPr>
              <a:t>128</a:t>
            </a:r>
            <a:r>
              <a:rPr lang="ja-JP" altLang="en-US" sz="800" dirty="0" smtClean="0">
                <a:solidFill>
                  <a:schemeClr val="tx1"/>
                </a:solidFill>
                <a:latin typeface="Meiryo UI" panose="020B0604030504040204" pitchFamily="50" charset="-128"/>
                <a:ea typeface="Meiryo UI" panose="020B0604030504040204" pitchFamily="50" charset="-128"/>
              </a:rPr>
              <a:t>校</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43" name="フローチャート: 結合子 50"/>
          <p:cNvSpPr>
            <a:spLocks noChangeAspect="1"/>
          </p:cNvSpPr>
          <p:nvPr/>
        </p:nvSpPr>
        <p:spPr>
          <a:xfrm>
            <a:off x="5501652" y="285031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a:off x="503206" y="2894786"/>
            <a:ext cx="446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9" name="角丸四角形 18"/>
          <p:cNvSpPr/>
          <p:nvPr/>
        </p:nvSpPr>
        <p:spPr>
          <a:xfrm>
            <a:off x="437238" y="2733007"/>
            <a:ext cx="720000" cy="325392"/>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algn="ctr"/>
            <a:r>
              <a:rPr lang="en-US" altLang="ja-JP" sz="900" dirty="0" smtClean="0">
                <a:solidFill>
                  <a:schemeClr val="bg1"/>
                </a:solidFill>
                <a:ea typeface="Meiryo UI" panose="020B0604030504040204" pitchFamily="50" charset="-128"/>
              </a:rPr>
              <a:t>【</a:t>
            </a:r>
            <a:r>
              <a:rPr lang="ja-JP" altLang="en-US" sz="900" dirty="0" smtClean="0">
                <a:solidFill>
                  <a:schemeClr val="bg1"/>
                </a:solidFill>
                <a:ea typeface="Meiryo UI" panose="020B0604030504040204" pitchFamily="50" charset="-128"/>
              </a:rPr>
              <a:t>市</a:t>
            </a:r>
            <a:r>
              <a:rPr lang="en-US" altLang="ja-JP" sz="900" dirty="0" smtClean="0">
                <a:solidFill>
                  <a:schemeClr val="bg1"/>
                </a:solidFill>
                <a:ea typeface="Meiryo UI" panose="020B0604030504040204" pitchFamily="50" charset="-128"/>
              </a:rPr>
              <a:t>】</a:t>
            </a:r>
          </a:p>
          <a:p>
            <a:pPr algn="ctr"/>
            <a:r>
              <a:rPr lang="ja-JP" altLang="en-US" sz="900" dirty="0" smtClean="0">
                <a:solidFill>
                  <a:schemeClr val="bg1"/>
                </a:solidFill>
                <a:ea typeface="Meiryo UI" panose="020B0604030504040204" pitchFamily="50" charset="-128"/>
              </a:rPr>
              <a:t>中学校給食</a:t>
            </a:r>
            <a:endParaRPr lang="en-US" altLang="ja-JP" sz="900" dirty="0" smtClean="0">
              <a:solidFill>
                <a:schemeClr val="bg1"/>
              </a:solidFill>
              <a:ea typeface="Meiryo UI" panose="020B0604030504040204" pitchFamily="50" charset="-128"/>
            </a:endParaRPr>
          </a:p>
        </p:txBody>
      </p:sp>
      <p:sp>
        <p:nvSpPr>
          <p:cNvPr id="44" name="大かっこ 43"/>
          <p:cNvSpPr/>
          <p:nvPr/>
        </p:nvSpPr>
        <p:spPr>
          <a:xfrm>
            <a:off x="5968294" y="3010461"/>
            <a:ext cx="720000" cy="49473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デリバリー方式</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err="1" smtClean="0">
                <a:solidFill>
                  <a:schemeClr val="tx1"/>
                </a:solidFill>
                <a:latin typeface="Meiryo UI" panose="020B0604030504040204" pitchFamily="50" charset="-128"/>
                <a:ea typeface="Meiryo UI" panose="020B0604030504040204" pitchFamily="50" charset="-128"/>
              </a:rPr>
              <a:t>での全員喫</a:t>
            </a:r>
            <a:r>
              <a:rPr lang="ja-JP" altLang="en-US" sz="800" dirty="0" smtClean="0">
                <a:solidFill>
                  <a:schemeClr val="tx1"/>
                </a:solidFill>
                <a:latin typeface="Meiryo UI" panose="020B0604030504040204" pitchFamily="50" charset="-128"/>
                <a:ea typeface="Meiryo UI" panose="020B0604030504040204" pitchFamily="50" charset="-128"/>
              </a:rPr>
              <a:t>食に</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順次移行</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45" name="フローチャート: 結合子 50"/>
          <p:cNvSpPr>
            <a:spLocks noChangeAspect="1"/>
          </p:cNvSpPr>
          <p:nvPr/>
        </p:nvSpPr>
        <p:spPr>
          <a:xfrm>
            <a:off x="6282702" y="284078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6" name="大かっこ 45"/>
          <p:cNvSpPr/>
          <p:nvPr/>
        </p:nvSpPr>
        <p:spPr>
          <a:xfrm>
            <a:off x="6752208" y="3022226"/>
            <a:ext cx="720000" cy="55917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学校調理方式</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err="1" smtClean="0">
                <a:solidFill>
                  <a:schemeClr val="tx1"/>
                </a:solidFill>
                <a:latin typeface="Meiryo UI" panose="020B0604030504040204" pitchFamily="50" charset="-128"/>
                <a:ea typeface="Meiryo UI" panose="020B0604030504040204" pitchFamily="50" charset="-128"/>
              </a:rPr>
              <a:t>での</a:t>
            </a:r>
            <a:r>
              <a:rPr lang="ja-JP" altLang="en-US" sz="800" dirty="0" smtClean="0">
                <a:solidFill>
                  <a:schemeClr val="tx1"/>
                </a:solidFill>
                <a:latin typeface="Meiryo UI" panose="020B0604030504040204" pitchFamily="50" charset="-128"/>
                <a:ea typeface="Meiryo UI" panose="020B0604030504040204" pitchFamily="50" charset="-128"/>
              </a:rPr>
              <a:t>給食提供に</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移行開始</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en-US" altLang="ja-JP" sz="800" dirty="0" smtClean="0">
                <a:solidFill>
                  <a:schemeClr val="tx1"/>
                </a:solidFill>
                <a:latin typeface="Meiryo UI" panose="020B0604030504040204" pitchFamily="50" charset="-128"/>
                <a:ea typeface="Meiryo UI" panose="020B0604030504040204" pitchFamily="50" charset="-128"/>
              </a:rPr>
              <a:t>(4</a:t>
            </a:r>
            <a:r>
              <a:rPr lang="ja-JP" altLang="en-US" sz="800" dirty="0" smtClean="0">
                <a:solidFill>
                  <a:schemeClr val="tx1"/>
                </a:solidFill>
                <a:latin typeface="Meiryo UI" panose="020B0604030504040204" pitchFamily="50" charset="-128"/>
                <a:ea typeface="Meiryo UI" panose="020B0604030504040204" pitchFamily="50" charset="-128"/>
              </a:rPr>
              <a:t>校</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47" name="フローチャート: 結合子 50"/>
          <p:cNvSpPr>
            <a:spLocks noChangeAspect="1"/>
          </p:cNvSpPr>
          <p:nvPr/>
        </p:nvSpPr>
        <p:spPr>
          <a:xfrm>
            <a:off x="7035177" y="285031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大かっこ 47"/>
          <p:cNvSpPr/>
          <p:nvPr/>
        </p:nvSpPr>
        <p:spPr>
          <a:xfrm>
            <a:off x="7543329" y="3019986"/>
            <a:ext cx="720000" cy="55917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学校調理方式</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に移行</a:t>
            </a:r>
            <a:r>
              <a:rPr lang="ja-JP" altLang="en-US" sz="800" dirty="0">
                <a:solidFill>
                  <a:schemeClr val="tx1"/>
                </a:solidFill>
                <a:latin typeface="Meiryo UI" panose="020B0604030504040204" pitchFamily="50" charset="-128"/>
                <a:ea typeface="Meiryo UI" panose="020B0604030504040204" pitchFamily="50" charset="-128"/>
              </a:rPr>
              <a:t>完了</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en-US" altLang="ja-JP" sz="800" dirty="0" smtClean="0">
                <a:solidFill>
                  <a:schemeClr val="tx1"/>
                </a:solidFill>
                <a:latin typeface="Meiryo UI" panose="020B0604030504040204" pitchFamily="50" charset="-128"/>
                <a:ea typeface="Meiryo UI" panose="020B0604030504040204" pitchFamily="50" charset="-128"/>
              </a:rPr>
              <a:t>(22</a:t>
            </a:r>
            <a:r>
              <a:rPr lang="ja-JP" altLang="en-US" sz="800" dirty="0" smtClean="0">
                <a:solidFill>
                  <a:schemeClr val="tx1"/>
                </a:solidFill>
                <a:latin typeface="Meiryo UI" panose="020B0604030504040204" pitchFamily="50" charset="-128"/>
                <a:ea typeface="Meiryo UI" panose="020B0604030504040204" pitchFamily="50" charset="-128"/>
              </a:rPr>
              <a:t>校</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49" name="大かっこ 48"/>
          <p:cNvSpPr/>
          <p:nvPr/>
        </p:nvSpPr>
        <p:spPr>
          <a:xfrm>
            <a:off x="8333904" y="3029511"/>
            <a:ext cx="720000" cy="55917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学校調理方式</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に移行</a:t>
            </a:r>
            <a:r>
              <a:rPr lang="ja-JP" altLang="en-US" sz="800" dirty="0">
                <a:solidFill>
                  <a:schemeClr val="tx1"/>
                </a:solidFill>
                <a:latin typeface="Meiryo UI" panose="020B0604030504040204" pitchFamily="50" charset="-128"/>
                <a:ea typeface="Meiryo UI" panose="020B0604030504040204" pitchFamily="50" charset="-128"/>
              </a:rPr>
              <a:t>完了</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en-US" altLang="ja-JP" sz="800" dirty="0" smtClean="0">
                <a:solidFill>
                  <a:schemeClr val="tx1"/>
                </a:solidFill>
                <a:latin typeface="Meiryo UI" panose="020B0604030504040204" pitchFamily="50" charset="-128"/>
                <a:ea typeface="Meiryo UI" panose="020B0604030504040204" pitchFamily="50" charset="-128"/>
              </a:rPr>
              <a:t>(63</a:t>
            </a:r>
            <a:r>
              <a:rPr lang="ja-JP" altLang="en-US" sz="800" dirty="0" smtClean="0">
                <a:solidFill>
                  <a:schemeClr val="tx1"/>
                </a:solidFill>
                <a:latin typeface="Meiryo UI" panose="020B0604030504040204" pitchFamily="50" charset="-128"/>
                <a:ea typeface="Meiryo UI" panose="020B0604030504040204" pitchFamily="50" charset="-128"/>
              </a:rPr>
              <a:t>校</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50" name="フローチャート: 結合子 50"/>
          <p:cNvSpPr>
            <a:spLocks noChangeAspect="1"/>
          </p:cNvSpPr>
          <p:nvPr/>
        </p:nvSpPr>
        <p:spPr>
          <a:xfrm>
            <a:off x="7873377" y="285031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1" name="フローチャート: 結合子 50"/>
          <p:cNvSpPr>
            <a:spLocks noChangeAspect="1"/>
          </p:cNvSpPr>
          <p:nvPr/>
        </p:nvSpPr>
        <p:spPr>
          <a:xfrm>
            <a:off x="8606802" y="285031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a:off x="5168694" y="4019653"/>
            <a:ext cx="3909868"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53" name="直線コネクタ 52"/>
          <p:cNvCxnSpPr/>
          <p:nvPr/>
        </p:nvCxnSpPr>
        <p:spPr>
          <a:xfrm>
            <a:off x="741331" y="4018736"/>
            <a:ext cx="446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0" name="角丸四角形 19"/>
          <p:cNvSpPr/>
          <p:nvPr/>
        </p:nvSpPr>
        <p:spPr>
          <a:xfrm>
            <a:off x="440261" y="3747896"/>
            <a:ext cx="720000" cy="804507"/>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algn="ctr"/>
            <a:r>
              <a:rPr lang="en-US" altLang="ja-JP" sz="900" dirty="0" smtClean="0">
                <a:solidFill>
                  <a:schemeClr val="bg1"/>
                </a:solidFill>
                <a:ea typeface="Meiryo UI" panose="020B0604030504040204" pitchFamily="50" charset="-128"/>
              </a:rPr>
              <a:t>【</a:t>
            </a:r>
            <a:r>
              <a:rPr lang="ja-JP" altLang="en-US" sz="900" dirty="0" smtClean="0">
                <a:solidFill>
                  <a:schemeClr val="bg1"/>
                </a:solidFill>
                <a:ea typeface="Meiryo UI" panose="020B0604030504040204" pitchFamily="50" charset="-128"/>
              </a:rPr>
              <a:t>市</a:t>
            </a:r>
            <a:r>
              <a:rPr lang="en-US" altLang="ja-JP" sz="900" dirty="0" smtClean="0">
                <a:solidFill>
                  <a:schemeClr val="bg1"/>
                </a:solidFill>
                <a:ea typeface="Meiryo UI" panose="020B0604030504040204" pitchFamily="50" charset="-128"/>
              </a:rPr>
              <a:t>】</a:t>
            </a:r>
          </a:p>
          <a:p>
            <a:pPr algn="ctr"/>
            <a:r>
              <a:rPr lang="ja-JP" altLang="en-US" sz="900" dirty="0" smtClean="0">
                <a:solidFill>
                  <a:schemeClr val="bg1"/>
                </a:solidFill>
                <a:ea typeface="Meiryo UI" panose="020B0604030504040204" pitchFamily="50" charset="-128"/>
              </a:rPr>
              <a:t>公設民営</a:t>
            </a:r>
            <a:endParaRPr lang="en-US" altLang="ja-JP" sz="900" dirty="0" smtClean="0">
              <a:solidFill>
                <a:schemeClr val="bg1"/>
              </a:solidFill>
              <a:ea typeface="Meiryo UI" panose="020B0604030504040204" pitchFamily="50" charset="-128"/>
            </a:endParaRPr>
          </a:p>
          <a:p>
            <a:pPr algn="ctr"/>
            <a:r>
              <a:rPr lang="ja-JP" altLang="en-US" sz="900" dirty="0" smtClean="0">
                <a:solidFill>
                  <a:schemeClr val="bg1"/>
                </a:solidFill>
                <a:ea typeface="Meiryo UI" panose="020B0604030504040204" pitchFamily="50" charset="-128"/>
              </a:rPr>
              <a:t>手法による</a:t>
            </a:r>
            <a:endParaRPr lang="en-US" altLang="ja-JP" sz="900" dirty="0" smtClean="0">
              <a:solidFill>
                <a:schemeClr val="bg1"/>
              </a:solidFill>
              <a:ea typeface="Meiryo UI" panose="020B0604030504040204" pitchFamily="50" charset="-128"/>
            </a:endParaRPr>
          </a:p>
          <a:p>
            <a:pPr algn="ctr"/>
            <a:r>
              <a:rPr lang="ja-JP" altLang="en-US" sz="900" dirty="0" smtClean="0">
                <a:solidFill>
                  <a:schemeClr val="bg1"/>
                </a:solidFill>
                <a:ea typeface="Meiryo UI" panose="020B0604030504040204" pitchFamily="50" charset="-128"/>
              </a:rPr>
              <a:t>中高一貫校</a:t>
            </a:r>
            <a:endParaRPr lang="en-US" altLang="ja-JP" sz="900" dirty="0" smtClean="0">
              <a:solidFill>
                <a:schemeClr val="bg1"/>
              </a:solidFill>
              <a:ea typeface="Meiryo UI" panose="020B0604030504040204" pitchFamily="50" charset="-128"/>
            </a:endParaRPr>
          </a:p>
          <a:p>
            <a:pPr algn="ctr"/>
            <a:r>
              <a:rPr lang="ja-JP" altLang="en-US" sz="900" dirty="0" smtClean="0">
                <a:solidFill>
                  <a:schemeClr val="bg1"/>
                </a:solidFill>
                <a:ea typeface="Meiryo UI" panose="020B0604030504040204" pitchFamily="50" charset="-128"/>
              </a:rPr>
              <a:t>の設置</a:t>
            </a:r>
            <a:endParaRPr lang="en-US" altLang="ja-JP" sz="900" dirty="0" smtClean="0">
              <a:solidFill>
                <a:schemeClr val="bg1"/>
              </a:solidFill>
              <a:ea typeface="Meiryo UI" panose="020B0604030504040204" pitchFamily="50" charset="-128"/>
            </a:endParaRPr>
          </a:p>
        </p:txBody>
      </p:sp>
      <p:sp>
        <p:nvSpPr>
          <p:cNvPr id="55" name="フローチャート: 結合子 50"/>
          <p:cNvSpPr>
            <a:spLocks noChangeAspect="1"/>
          </p:cNvSpPr>
          <p:nvPr/>
        </p:nvSpPr>
        <p:spPr>
          <a:xfrm>
            <a:off x="5501652" y="396473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6" name="フローチャート: 結合子 50"/>
          <p:cNvSpPr>
            <a:spLocks noChangeAspect="1"/>
          </p:cNvSpPr>
          <p:nvPr/>
        </p:nvSpPr>
        <p:spPr>
          <a:xfrm>
            <a:off x="6273177" y="396473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フローチャート: 結合子 50"/>
          <p:cNvSpPr>
            <a:spLocks noChangeAspect="1"/>
          </p:cNvSpPr>
          <p:nvPr/>
        </p:nvSpPr>
        <p:spPr>
          <a:xfrm>
            <a:off x="7863852" y="396473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フローチャート: 結合子 50"/>
          <p:cNvSpPr>
            <a:spLocks noChangeAspect="1"/>
          </p:cNvSpPr>
          <p:nvPr/>
        </p:nvSpPr>
        <p:spPr>
          <a:xfrm>
            <a:off x="8625852" y="396473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7" name="タイトル 1"/>
          <p:cNvSpPr txBox="1">
            <a:spLocks/>
          </p:cNvSpPr>
          <p:nvPr/>
        </p:nvSpPr>
        <p:spPr>
          <a:xfrm>
            <a:off x="0" y="238492"/>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46" dirty="0">
                <a:latin typeface="Meiryo UI" panose="020B0604030504040204" pitchFamily="50" charset="-128"/>
                <a:ea typeface="Meiryo UI" panose="020B0604030504040204" pitchFamily="50" charset="-128"/>
              </a:rPr>
              <a:t>４　</a:t>
            </a:r>
            <a:r>
              <a:rPr lang="ja-JP" altLang="en-US" sz="1846" dirty="0" smtClean="0">
                <a:latin typeface="Meiryo UI" panose="020B0604030504040204" pitchFamily="50" charset="-128"/>
                <a:ea typeface="Meiryo UI" panose="020B0604030504040204" pitchFamily="50" charset="-128"/>
              </a:rPr>
              <a:t>主な改革取組み経過</a:t>
            </a:r>
            <a:endParaRPr lang="ja-JP" altLang="en-US" sz="1846" dirty="0">
              <a:latin typeface="Meiryo UI" panose="020B0604030504040204" pitchFamily="50" charset="-128"/>
              <a:ea typeface="Meiryo UI" panose="020B0604030504040204" pitchFamily="50" charset="-128"/>
            </a:endParaRPr>
          </a:p>
        </p:txBody>
      </p:sp>
      <p:sp>
        <p:nvSpPr>
          <p:cNvPr id="68" name="角丸四角形吹き出し 67"/>
          <p:cNvSpPr/>
          <p:nvPr/>
        </p:nvSpPr>
        <p:spPr>
          <a:xfrm>
            <a:off x="3712191" y="4134394"/>
            <a:ext cx="1024311" cy="418009"/>
          </a:xfrm>
          <a:prstGeom prst="wedgeRoundRectCallout">
            <a:avLst>
              <a:gd name="adj1" fmla="val 63268"/>
              <a:gd name="adj2" fmla="val -4339"/>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全国初</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69" name="角丸四角形 68"/>
          <p:cNvSpPr/>
          <p:nvPr/>
        </p:nvSpPr>
        <p:spPr>
          <a:xfrm>
            <a:off x="4807691" y="4070183"/>
            <a:ext cx="4270872" cy="1517817"/>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大かっこ 53"/>
          <p:cNvSpPr/>
          <p:nvPr/>
        </p:nvSpPr>
        <p:spPr>
          <a:xfrm>
            <a:off x="5168694" y="4100794"/>
            <a:ext cx="720000" cy="39500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国家戦略特区</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プロジェクト提案</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60" name="大かっこ 59"/>
          <p:cNvSpPr/>
          <p:nvPr/>
        </p:nvSpPr>
        <p:spPr>
          <a:xfrm>
            <a:off x="5959269" y="4110319"/>
            <a:ext cx="720000" cy="39500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国家戦略特別区域に指定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61" name="大かっこ 60"/>
          <p:cNvSpPr/>
          <p:nvPr/>
        </p:nvSpPr>
        <p:spPr>
          <a:xfrm>
            <a:off x="5959269" y="4718014"/>
            <a:ext cx="720000" cy="49025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公設民営学校</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制度設計案</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err="1" smtClean="0">
                <a:solidFill>
                  <a:schemeClr val="tx1"/>
                </a:solidFill>
                <a:latin typeface="Meiryo UI" panose="020B0604030504040204" pitchFamily="50" charset="-128"/>
                <a:ea typeface="Meiryo UI" panose="020B0604030504040204" pitchFamily="50" charset="-128"/>
              </a:rPr>
              <a:t>を提</a:t>
            </a:r>
            <a:r>
              <a:rPr lang="ja-JP" altLang="en-US" sz="800" dirty="0" smtClean="0">
                <a:solidFill>
                  <a:schemeClr val="tx1"/>
                </a:solidFill>
                <a:latin typeface="Meiryo UI" panose="020B0604030504040204" pitchFamily="50" charset="-128"/>
                <a:ea typeface="Meiryo UI" panose="020B0604030504040204" pitchFamily="50" charset="-128"/>
              </a:rPr>
              <a:t>出</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62" name="大かっこ 61"/>
          <p:cNvSpPr/>
          <p:nvPr/>
        </p:nvSpPr>
        <p:spPr>
          <a:xfrm>
            <a:off x="7540858" y="4103316"/>
            <a:ext cx="720000" cy="58298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公設民営学校設置の方向性</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議決</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教育委員会</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64" name="大かっこ 63"/>
          <p:cNvSpPr/>
          <p:nvPr/>
        </p:nvSpPr>
        <p:spPr>
          <a:xfrm>
            <a:off x="8323703" y="4103879"/>
            <a:ext cx="720000" cy="5062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公設民営学校指定管理法人を指定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66" name="大かっこ 65"/>
          <p:cNvSpPr/>
          <p:nvPr/>
        </p:nvSpPr>
        <p:spPr>
          <a:xfrm>
            <a:off x="7540858" y="4931991"/>
            <a:ext cx="720000" cy="58298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公設民営学校関係条例</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可決</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大阪市会</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67" name="大かっこ 66"/>
          <p:cNvSpPr/>
          <p:nvPr/>
        </p:nvSpPr>
        <p:spPr>
          <a:xfrm>
            <a:off x="8333228" y="4837304"/>
            <a:ext cx="720000" cy="63957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公設民営学校が関西圏</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の区域計画</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に認定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63" name="大かっこ 62"/>
          <p:cNvSpPr/>
          <p:nvPr/>
        </p:nvSpPr>
        <p:spPr>
          <a:xfrm>
            <a:off x="6752208" y="2002644"/>
            <a:ext cx="720000"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モデル校８校に</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小・中</a:t>
            </a:r>
            <a:r>
              <a:rPr lang="ja-JP" altLang="en-US" sz="800" dirty="0" smtClean="0">
                <a:solidFill>
                  <a:schemeClr val="tx1"/>
                </a:solidFill>
                <a:latin typeface="Meiryo UI" panose="020B0604030504040204" pitchFamily="50" charset="-128"/>
                <a:ea typeface="Meiryo UI" panose="020B0604030504040204" pitchFamily="50" charset="-128"/>
              </a:rPr>
              <a:t>一貫校</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１校</a:t>
            </a:r>
            <a:r>
              <a:rPr lang="ja-JP" altLang="en-US" sz="800" dirty="0">
                <a:solidFill>
                  <a:schemeClr val="tx1"/>
                </a:solidFill>
                <a:latin typeface="Meiryo UI" panose="020B0604030504040204" pitchFamily="50" charset="-128"/>
                <a:ea typeface="Meiryo UI" panose="020B0604030504040204" pitchFamily="50" charset="-128"/>
              </a:rPr>
              <a:t>を追加</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65" name="大かっこ 64"/>
          <p:cNvSpPr/>
          <p:nvPr/>
        </p:nvSpPr>
        <p:spPr>
          <a:xfrm>
            <a:off x="7533642" y="1421957"/>
            <a:ext cx="1538312" cy="2669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モデル校２９校で２年間の実証</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研究を実施</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0" name="大かっこ 69"/>
          <p:cNvSpPr/>
          <p:nvPr/>
        </p:nvSpPr>
        <p:spPr>
          <a:xfrm>
            <a:off x="7567377" y="1694179"/>
            <a:ext cx="1495376" cy="18413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校内ＬＡＮの再構築</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1" name="大かっこ 70"/>
          <p:cNvSpPr/>
          <p:nvPr/>
        </p:nvSpPr>
        <p:spPr>
          <a:xfrm>
            <a:off x="7567377" y="2110501"/>
            <a:ext cx="720000" cy="40846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授業支援や</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セキュリティ</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システムの構築</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2" name="大かっこ 71"/>
          <p:cNvSpPr/>
          <p:nvPr/>
        </p:nvSpPr>
        <p:spPr>
          <a:xfrm>
            <a:off x="7567377" y="2535470"/>
            <a:ext cx="720000" cy="28400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00" dirty="0" smtClean="0">
                <a:solidFill>
                  <a:schemeClr val="tx1"/>
                </a:solidFill>
                <a:latin typeface="Meiryo UI" panose="020B0604030504040204" pitchFamily="50" charset="-128"/>
                <a:ea typeface="Meiryo UI" panose="020B0604030504040204" pitchFamily="50" charset="-128"/>
              </a:rPr>
              <a:t>ICT</a:t>
            </a:r>
            <a:r>
              <a:rPr lang="ja-JP" altLang="en-US" sz="800" dirty="0" smtClean="0">
                <a:solidFill>
                  <a:schemeClr val="tx1"/>
                </a:solidFill>
                <a:latin typeface="Meiryo UI" panose="020B0604030504040204" pitchFamily="50" charset="-128"/>
                <a:ea typeface="Meiryo UI" panose="020B0604030504040204" pitchFamily="50" charset="-128"/>
              </a:rPr>
              <a:t>を活用した授業を全校実施</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3" name="大かっこ 72"/>
          <p:cNvSpPr/>
          <p:nvPr/>
        </p:nvSpPr>
        <p:spPr>
          <a:xfrm>
            <a:off x="7557852" y="1900812"/>
            <a:ext cx="1495376" cy="17883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00" dirty="0" smtClean="0">
                <a:solidFill>
                  <a:schemeClr val="tx1"/>
                </a:solidFill>
                <a:latin typeface="Meiryo UI" panose="020B0604030504040204" pitchFamily="50" charset="-128"/>
                <a:ea typeface="Meiryo UI" panose="020B0604030504040204" pitchFamily="50" charset="-128"/>
              </a:rPr>
              <a:t>ICT</a:t>
            </a:r>
            <a:r>
              <a:rPr lang="ja-JP" altLang="en-US" sz="800" dirty="0" smtClean="0">
                <a:solidFill>
                  <a:schemeClr val="tx1"/>
                </a:solidFill>
                <a:latin typeface="Meiryo UI" panose="020B0604030504040204" pitchFamily="50" charset="-128"/>
                <a:ea typeface="Meiryo UI" panose="020B0604030504040204" pitchFamily="50" charset="-128"/>
              </a:rPr>
              <a:t>支援員の派遣</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b="0" smtClean="0"/>
              <a:pPr/>
              <a:t>9</a:t>
            </a:fld>
            <a:endParaRPr lang="ja-JP" altLang="en-US" b="0" dirty="0"/>
          </a:p>
        </p:txBody>
      </p:sp>
    </p:spTree>
    <p:extLst>
      <p:ext uri="{BB962C8B-B14F-4D97-AF65-F5344CB8AC3E}">
        <p14:creationId xmlns:p14="http://schemas.microsoft.com/office/powerpoint/2010/main" val="588832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8648" y="681200"/>
            <a:ext cx="8985352" cy="307777"/>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子どもの生活に関する実態調査の結果を踏まえた課題解決に</a:t>
            </a:r>
            <a:r>
              <a:rPr lang="ja-JP" altLang="en-US" sz="1400" dirty="0" smtClean="0">
                <a:latin typeface="Meiryo UI" panose="020B0604030504040204" pitchFamily="50" charset="-128"/>
                <a:ea typeface="Meiryo UI" panose="020B0604030504040204" pitchFamily="50" charset="-128"/>
              </a:rPr>
              <a:t>向けた取組み</a:t>
            </a:r>
            <a:r>
              <a:rPr lang="ja-JP" altLang="en-US" sz="1400" b="1" dirty="0" smtClean="0">
                <a:solidFill>
                  <a:srgbClr val="000000"/>
                </a:solidFill>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4" name="角丸四角形 3"/>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大阪府における子どもの貧困対策の取組み</a:t>
            </a:r>
            <a:endParaRPr lang="ja-JP" altLang="en-US" sz="175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86334" y="1422237"/>
            <a:ext cx="8758812" cy="1815882"/>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・実態調査の結果、困窮度</a:t>
            </a:r>
            <a:r>
              <a:rPr lang="ja-JP" altLang="en-US" sz="1400" dirty="0">
                <a:latin typeface="Meiryo UI" panose="020B0604030504040204" pitchFamily="50" charset="-128"/>
                <a:ea typeface="Meiryo UI" panose="020B0604030504040204" pitchFamily="50" charset="-128"/>
              </a:rPr>
              <a:t>が高いほど、学習理解度が低いことや</a:t>
            </a:r>
            <a:r>
              <a:rPr lang="ja-JP" altLang="en-US" sz="1400" dirty="0" smtClean="0">
                <a:latin typeface="Meiryo UI" panose="020B0604030504040204" pitchFamily="50" charset="-128"/>
                <a:ea typeface="Meiryo UI" panose="020B0604030504040204" pitchFamily="50" charset="-128"/>
              </a:rPr>
              <a:t>、経済的</a:t>
            </a:r>
            <a:r>
              <a:rPr lang="ja-JP" altLang="en-US" sz="1400" dirty="0">
                <a:latin typeface="Meiryo UI" panose="020B0604030504040204" pitchFamily="50" charset="-128"/>
                <a:ea typeface="Meiryo UI" panose="020B0604030504040204" pitchFamily="50" charset="-128"/>
              </a:rPr>
              <a:t>な理由で習い事や行事への参加等ができなかった割合が高いことが明らかになった</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・親が経済的に貧困であることで、子どもの学習機会や生活体験が奪われ、将来的には子ども自身の経済的貧困</a:t>
            </a:r>
            <a:r>
              <a:rPr lang="ja-JP" altLang="en-US" sz="1400" dirty="0" smtClean="0">
                <a:latin typeface="Meiryo UI" panose="020B0604030504040204" pitchFamily="50" charset="-128"/>
                <a:ea typeface="Meiryo UI" panose="020B0604030504040204" pitchFamily="50" charset="-128"/>
              </a:rPr>
              <a:t>につながる</a:t>
            </a:r>
            <a:r>
              <a:rPr lang="ja-JP" altLang="en-US" sz="1400" dirty="0">
                <a:latin typeface="Meiryo UI" panose="020B0604030504040204" pitchFamily="50" charset="-128"/>
                <a:ea typeface="Meiryo UI" panose="020B0604030504040204" pitchFamily="50" charset="-128"/>
              </a:rPr>
              <a:t>という貧困の連鎖を断ち切る必要が</a:t>
            </a:r>
            <a:r>
              <a:rPr lang="ja-JP" altLang="en-US" sz="1400" dirty="0" smtClean="0">
                <a:latin typeface="Meiryo UI" panose="020B0604030504040204" pitchFamily="50" charset="-128"/>
                <a:ea typeface="Meiryo UI" panose="020B0604030504040204" pitchFamily="50" charset="-128"/>
              </a:rPr>
              <a:t>ある。</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・そこで、大阪府では、行政</a:t>
            </a:r>
            <a:r>
              <a:rPr lang="ja-JP" altLang="en-US" sz="1400" dirty="0">
                <a:latin typeface="Meiryo UI" panose="020B0604030504040204" pitchFamily="50" charset="-128"/>
                <a:ea typeface="Meiryo UI" panose="020B0604030504040204" pitchFamily="50" charset="-128"/>
              </a:rPr>
              <a:t>のみならず、社会全体で取り組めるよう寄附の受け皿として「子ども輝く未来基金」を創設</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18" name="角丸四角形 17"/>
          <p:cNvSpPr/>
          <p:nvPr/>
        </p:nvSpPr>
        <p:spPr>
          <a:xfrm>
            <a:off x="393790" y="1083883"/>
            <a:ext cx="8651356"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子ども輝く未来基金の設置</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2018</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rPr>
              <a:t>56,841</a:t>
            </a:r>
            <a:r>
              <a:rPr lang="ja-JP" altLang="en-US" sz="1400" b="1" dirty="0" smtClean="0">
                <a:solidFill>
                  <a:schemeClr val="tx1"/>
                </a:solidFill>
                <a:latin typeface="Meiryo UI" panose="020B0604030504040204" pitchFamily="50" charset="-128"/>
                <a:ea typeface="Meiryo UI" panose="020B0604030504040204" pitchFamily="50" charset="-128"/>
              </a:rPr>
              <a:t>千円</a:t>
            </a:r>
            <a:r>
              <a:rPr lang="ja-JP" altLang="en-US" sz="1100" b="1" dirty="0" smtClean="0">
                <a:solidFill>
                  <a:schemeClr val="tx1"/>
                </a:solidFill>
                <a:latin typeface="Meiryo UI" panose="020B0604030504040204" pitchFamily="50" charset="-128"/>
                <a:ea typeface="Meiryo UI" panose="020B0604030504040204" pitchFamily="50" charset="-128"/>
              </a:rPr>
              <a:t>（積立金：</a:t>
            </a:r>
            <a:r>
              <a:rPr lang="en-US" altLang="ja-JP" sz="1100" b="1" dirty="0" smtClean="0">
                <a:solidFill>
                  <a:schemeClr val="tx1"/>
                </a:solidFill>
                <a:latin typeface="Meiryo UI" panose="020B0604030504040204" pitchFamily="50" charset="-128"/>
                <a:ea typeface="Meiryo UI" panose="020B0604030504040204" pitchFamily="50" charset="-128"/>
              </a:rPr>
              <a:t>41,141</a:t>
            </a:r>
            <a:r>
              <a:rPr lang="ja-JP" altLang="en-US" sz="1100" b="1" dirty="0" smtClean="0">
                <a:solidFill>
                  <a:schemeClr val="tx1"/>
                </a:solidFill>
                <a:latin typeface="Meiryo UI" panose="020B0604030504040204" pitchFamily="50" charset="-128"/>
                <a:ea typeface="Meiryo UI" panose="020B0604030504040204" pitchFamily="50" charset="-128"/>
              </a:rPr>
              <a:t>千円、事業費：</a:t>
            </a:r>
            <a:r>
              <a:rPr lang="en-US" altLang="ja-JP" sz="1100" b="1" dirty="0" smtClean="0">
                <a:solidFill>
                  <a:schemeClr val="tx1"/>
                </a:solidFill>
                <a:latin typeface="Meiryo UI" panose="020B0604030504040204" pitchFamily="50" charset="-128"/>
                <a:ea typeface="Meiryo UI" panose="020B0604030504040204" pitchFamily="50" charset="-128"/>
              </a:rPr>
              <a:t>15,700</a:t>
            </a:r>
            <a:r>
              <a:rPr lang="ja-JP" altLang="en-US" sz="1100" b="1" dirty="0" smtClean="0">
                <a:solidFill>
                  <a:schemeClr val="tx1"/>
                </a:solidFill>
                <a:latin typeface="Meiryo UI" panose="020B0604030504040204" pitchFamily="50" charset="-128"/>
                <a:ea typeface="Meiryo UI" panose="020B0604030504040204" pitchFamily="50" charset="-128"/>
              </a:rPr>
              <a:t>千円）</a:t>
            </a:r>
            <a:r>
              <a:rPr lang="ja-JP" altLang="en-US" sz="1400" b="1" dirty="0" smtClean="0">
                <a:solidFill>
                  <a:schemeClr val="tx1"/>
                </a:solidFill>
                <a:latin typeface="Meiryo UI" panose="020B0604030504040204" pitchFamily="50" charset="-128"/>
                <a:ea typeface="Meiryo UI" panose="020B0604030504040204" pitchFamily="50" charset="-128"/>
              </a:rPr>
              <a:t>新規）</a:t>
            </a:r>
            <a:endParaRPr lang="ja-JP" altLang="en-US" sz="1400" b="1" dirty="0">
              <a:solidFill>
                <a:schemeClr val="tx1"/>
              </a:solidFill>
              <a:latin typeface="Meiryo UI" panose="020B0604030504040204" pitchFamily="50" charset="-128"/>
              <a:ea typeface="Meiryo UI" panose="020B0604030504040204" pitchFamily="50" charset="-128"/>
            </a:endParaRPr>
          </a:p>
        </p:txBody>
      </p:sp>
      <p:grpSp>
        <p:nvGrpSpPr>
          <p:cNvPr id="19" name="グループ化 18"/>
          <p:cNvGrpSpPr/>
          <p:nvPr/>
        </p:nvGrpSpPr>
        <p:grpSpPr>
          <a:xfrm>
            <a:off x="393792" y="3920579"/>
            <a:ext cx="8432056" cy="2593095"/>
            <a:chOff x="642550" y="2755563"/>
            <a:chExt cx="8093677" cy="2042979"/>
          </a:xfrm>
        </p:grpSpPr>
        <p:sp>
          <p:nvSpPr>
            <p:cNvPr id="20" name="角丸四角形 19"/>
            <p:cNvSpPr/>
            <p:nvPr/>
          </p:nvSpPr>
          <p:spPr>
            <a:xfrm>
              <a:off x="642551" y="2755563"/>
              <a:ext cx="1767016" cy="6301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子どもの教育に</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関すること</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20778" y="2755563"/>
              <a:ext cx="6215449" cy="630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子ども食堂等での学習支援に使用する子どものための学習教材や文房具、</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本等に係る費用</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◇子どもの進学に対する経済的支援　等</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642551" y="3448527"/>
              <a:ext cx="1767016" cy="63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子どもの体験に</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関すること</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520778" y="3448527"/>
              <a:ext cx="6215449" cy="630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◇キャンプなど自然体験・スポーツ活動・科学体験活動・文化芸術活動・社</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会奉仕活動・職場体験などに係る費用</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入場料・交通費など</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42550" y="4168542"/>
              <a:ext cx="1767016" cy="63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子どもの生活</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に関すること</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520777" y="4168542"/>
              <a:ext cx="6215449" cy="630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◇児童養護施設を退所する子どもの生活費　等</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9" name="正方形/長方形 28"/>
          <p:cNvSpPr/>
          <p:nvPr/>
        </p:nvSpPr>
        <p:spPr>
          <a:xfrm>
            <a:off x="393791" y="3323447"/>
            <a:ext cx="6303571"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寄附受入</a:t>
            </a:r>
            <a:r>
              <a:rPr lang="ja-JP" altLang="en-US" sz="1600" b="1" dirty="0" smtClean="0">
                <a:latin typeface="Meiryo UI" panose="020B0604030504040204" pitchFamily="50" charset="-128"/>
                <a:ea typeface="Meiryo UI" panose="020B0604030504040204" pitchFamily="50" charset="-128"/>
              </a:rPr>
              <a:t>総額　約</a:t>
            </a:r>
            <a:r>
              <a:rPr lang="en-US" altLang="ja-JP" sz="1600" b="1" dirty="0" smtClean="0">
                <a:latin typeface="Meiryo UI" panose="020B0604030504040204" pitchFamily="50" charset="-128"/>
                <a:ea typeface="Meiryo UI" panose="020B0604030504040204" pitchFamily="50" charset="-128"/>
              </a:rPr>
              <a:t>48,000</a:t>
            </a:r>
            <a:r>
              <a:rPr lang="ja-JP" altLang="en-US" sz="1600" b="1" dirty="0" smtClean="0">
                <a:latin typeface="Meiryo UI" panose="020B0604030504040204" pitchFamily="50" charset="-128"/>
                <a:ea typeface="Meiryo UI" panose="020B0604030504040204" pitchFamily="50" charset="-128"/>
              </a:rPr>
              <a:t>千円</a:t>
            </a:r>
            <a:r>
              <a:rPr lang="en-US" altLang="ja-JP" sz="1600" dirty="0" smtClean="0">
                <a:latin typeface="Meiryo UI" panose="020B0604030504040204" pitchFamily="50" charset="-128"/>
                <a:ea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rPr>
              <a:t>日現在</a:t>
            </a:r>
            <a:r>
              <a:rPr lang="en-US" altLang="ja-JP" sz="1600" dirty="0" smtClean="0">
                <a:latin typeface="Meiryo UI" panose="020B0604030504040204" pitchFamily="50" charset="-128"/>
                <a:ea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基金は直接子どもたちに提供できるものに活用（活用例は以下のとおり）</a:t>
            </a:r>
            <a:endParaRPr lang="en-US" altLang="ja-JP"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90</a:t>
            </a:fld>
            <a:endParaRPr lang="ja-JP" altLang="en-US"/>
          </a:p>
        </p:txBody>
      </p:sp>
    </p:spTree>
    <p:extLst>
      <p:ext uri="{BB962C8B-B14F-4D97-AF65-F5344CB8AC3E}">
        <p14:creationId xmlns:p14="http://schemas.microsoft.com/office/powerpoint/2010/main" val="31918908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8648" y="681200"/>
            <a:ext cx="8985352" cy="307777"/>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子どもの生活に関する実態調査の結果を踏まえた課題解決に</a:t>
            </a:r>
            <a:r>
              <a:rPr lang="ja-JP" altLang="en-US" sz="1400" dirty="0" smtClean="0">
                <a:latin typeface="Meiryo UI" panose="020B0604030504040204" pitchFamily="50" charset="-128"/>
                <a:ea typeface="Meiryo UI" panose="020B0604030504040204" pitchFamily="50" charset="-128"/>
              </a:rPr>
              <a:t>向けた取組み</a:t>
            </a:r>
            <a:r>
              <a:rPr lang="ja-JP" altLang="en-US" sz="1400" b="1" dirty="0" smtClean="0">
                <a:solidFill>
                  <a:srgbClr val="000000"/>
                </a:solidFill>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4" name="角丸四角形 3"/>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大阪府における子どもの貧困対策の取組み</a:t>
            </a:r>
            <a:endParaRPr lang="ja-JP" altLang="en-US" sz="175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99522" y="1008699"/>
            <a:ext cx="5846732"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子どもの貧困緊急対策事業費補助金</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2018</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rPr>
              <a:t>3</a:t>
            </a:r>
            <a:r>
              <a:rPr lang="ja-JP" altLang="en-US" sz="1400" b="1" dirty="0" smtClean="0">
                <a:solidFill>
                  <a:schemeClr val="tx1"/>
                </a:solidFill>
                <a:latin typeface="Meiryo UI" panose="020B0604030504040204" pitchFamily="50" charset="-128"/>
                <a:ea typeface="Meiryo UI" panose="020B0604030504040204" pitchFamily="50" charset="-128"/>
              </a:rPr>
              <a:t>億円</a:t>
            </a:r>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新規）</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10623" y="1494367"/>
            <a:ext cx="8985352" cy="738664"/>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・子どもの貧困対策の推進にあたっては、各市町村において地域の実情に応じた施策立案、課題解決を図っていくことが重要。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・こうした取組みは、未来を担う人づくりを促進し、ひいては大阪府の活力につながるものであることから、府としても市町村</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による取組みを強力に推し進める必要がある。</a:t>
            </a:r>
            <a:endParaRPr lang="en-US" altLang="ja-JP" sz="14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nvPr>
        </p:nvGraphicFramePr>
        <p:xfrm>
          <a:off x="594046" y="3964276"/>
          <a:ext cx="7521254" cy="1738024"/>
        </p:xfrm>
        <a:graphic>
          <a:graphicData uri="http://schemas.openxmlformats.org/drawingml/2006/table">
            <a:tbl>
              <a:tblPr firstRow="1">
                <a:tableStyleId>{69CF1AB2-1976-4502-BF36-3FF5EA218861}</a:tableStyleId>
              </a:tblPr>
              <a:tblGrid>
                <a:gridCol w="1830388">
                  <a:extLst>
                    <a:ext uri="{9D8B030D-6E8A-4147-A177-3AD203B41FA5}">
                      <a16:colId xmlns="" xmlns:a16="http://schemas.microsoft.com/office/drawing/2014/main" val="20000"/>
                    </a:ext>
                  </a:extLst>
                </a:gridCol>
                <a:gridCol w="5690866">
                  <a:extLst>
                    <a:ext uri="{9D8B030D-6E8A-4147-A177-3AD203B41FA5}">
                      <a16:colId xmlns="" xmlns:a16="http://schemas.microsoft.com/office/drawing/2014/main" val="20001"/>
                    </a:ext>
                  </a:extLst>
                </a:gridCol>
              </a:tblGrid>
              <a:tr h="434506">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補助事業</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子ども・保護者のｾｰﾌﾃｨﾈｯﾄの構築、ひとり親家庭の雇用促進</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434506">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対象</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全市町村</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1"/>
                  </a:ext>
                </a:extLst>
              </a:tr>
              <a:tr h="43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補助率</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１／２</a:t>
                      </a:r>
                    </a:p>
                  </a:txBody>
                  <a:tcPr anchor="ctr"/>
                </a:tc>
                <a:extLst>
                  <a:ext uri="{0D108BD9-81ED-4DB2-BD59-A6C34878D82A}">
                    <a16:rowId xmlns="" xmlns:a16="http://schemas.microsoft.com/office/drawing/2014/main" val="10002"/>
                  </a:ext>
                </a:extLst>
              </a:tr>
              <a:tr h="43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補助金上限額</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万円／１市町村</a:t>
                      </a: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ただし、予算の範囲内で対応</a:t>
                      </a: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22" name="正方形/長方形 21"/>
          <p:cNvSpPr/>
          <p:nvPr/>
        </p:nvSpPr>
        <p:spPr>
          <a:xfrm>
            <a:off x="489535" y="3451228"/>
            <a:ext cx="4006266" cy="338554"/>
          </a:xfrm>
          <a:prstGeom prst="rect">
            <a:avLst/>
          </a:prstGeom>
        </p:spPr>
        <p:txBody>
          <a:bodyPr wrap="square">
            <a:spAutoFit/>
          </a:bodyPr>
          <a:lstStyle/>
          <a:p>
            <a:r>
              <a:rPr lang="ja-JP" altLang="en-US" sz="1600" b="1" dirty="0">
                <a:solidFill>
                  <a:srgbClr val="000000"/>
                </a:solidFill>
                <a:latin typeface="Meiryo UI" panose="020B0604030504040204" pitchFamily="50" charset="-128"/>
                <a:ea typeface="Meiryo UI" panose="020B0604030504040204" pitchFamily="50" charset="-128"/>
              </a:rPr>
              <a:t>補助金</a:t>
            </a:r>
            <a:r>
              <a:rPr lang="ja-JP" altLang="en-US" sz="1600" b="1" dirty="0" smtClean="0">
                <a:solidFill>
                  <a:srgbClr val="000000"/>
                </a:solidFill>
                <a:latin typeface="Meiryo UI" panose="020B0604030504040204" pitchFamily="50" charset="-128"/>
                <a:ea typeface="Meiryo UI" panose="020B0604030504040204" pitchFamily="50" charset="-128"/>
              </a:rPr>
              <a:t>総額　</a:t>
            </a:r>
            <a:r>
              <a:rPr lang="en-US" altLang="ja-JP" sz="1600" b="1" dirty="0" smtClean="0">
                <a:solidFill>
                  <a:srgbClr val="000000"/>
                </a:solidFill>
                <a:latin typeface="Meiryo UI" panose="020B0604030504040204" pitchFamily="50" charset="-128"/>
                <a:ea typeface="Meiryo UI" panose="020B0604030504040204" pitchFamily="50" charset="-128"/>
              </a:rPr>
              <a:t>3</a:t>
            </a:r>
            <a:r>
              <a:rPr lang="ja-JP" altLang="en-US" sz="1600" b="1" dirty="0" smtClean="0">
                <a:solidFill>
                  <a:srgbClr val="000000"/>
                </a:solidFill>
                <a:latin typeface="Meiryo UI" panose="020B0604030504040204" pitchFamily="50" charset="-128"/>
                <a:ea typeface="Meiryo UI" panose="020B0604030504040204" pitchFamily="50" charset="-128"/>
              </a:rPr>
              <a:t>億円</a:t>
            </a:r>
            <a:r>
              <a:rPr lang="en-US" altLang="ja-JP" sz="1600" dirty="0" smtClean="0">
                <a:solidFill>
                  <a:srgbClr val="000000"/>
                </a:solidFill>
                <a:latin typeface="Meiryo UI" panose="020B0604030504040204" pitchFamily="50" charset="-128"/>
                <a:ea typeface="Meiryo UI" panose="020B0604030504040204" pitchFamily="50" charset="-128"/>
              </a:rPr>
              <a:t>(2018</a:t>
            </a:r>
            <a:r>
              <a:rPr lang="ja-JP" altLang="en-US" sz="1600" dirty="0" smtClean="0">
                <a:solidFill>
                  <a:srgbClr val="000000"/>
                </a:solidFill>
                <a:latin typeface="Meiryo UI" panose="020B0604030504040204" pitchFamily="50" charset="-128"/>
                <a:ea typeface="Meiryo UI" panose="020B0604030504040204" pitchFamily="50" charset="-128"/>
              </a:rPr>
              <a:t>年当初予算</a:t>
            </a:r>
            <a:r>
              <a:rPr lang="en-US" altLang="ja-JP" sz="1600" dirty="0" smtClean="0">
                <a:solidFill>
                  <a:srgbClr val="000000"/>
                </a:solidFill>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6" name="下矢印 5"/>
          <p:cNvSpPr/>
          <p:nvPr/>
        </p:nvSpPr>
        <p:spPr>
          <a:xfrm>
            <a:off x="4284345" y="2203450"/>
            <a:ext cx="676911"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63023" y="2609850"/>
            <a:ext cx="7893577" cy="523220"/>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「子ども・保護者のセーフティネットの構築」や「ひとり親家庭の雇用促進」を強力に推し進めるため、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子どもの貧困緊急対策事業費</a:t>
            </a:r>
            <a:r>
              <a:rPr lang="ja-JP" altLang="en-US" sz="1400" dirty="0">
                <a:latin typeface="Meiryo UI" panose="020B0604030504040204" pitchFamily="50" charset="-128"/>
                <a:ea typeface="Meiryo UI" panose="020B0604030504040204" pitchFamily="50" charset="-128"/>
              </a:rPr>
              <a:t>補助</a:t>
            </a:r>
            <a:r>
              <a:rPr lang="ja-JP" altLang="en-US" sz="1400" dirty="0" smtClean="0">
                <a:latin typeface="Meiryo UI" panose="020B0604030504040204" pitchFamily="50" charset="-128"/>
                <a:ea typeface="Meiryo UI" panose="020B0604030504040204" pitchFamily="50" charset="-128"/>
              </a:rPr>
              <a:t>金を創設し、市町村への支援を通じて重点的に取組みを進めていく。</a:t>
            </a:r>
            <a:endParaRPr lang="en-US" altLang="ja-JP"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91</a:t>
            </a:fld>
            <a:endParaRPr lang="ja-JP" altLang="en-US"/>
          </a:p>
        </p:txBody>
      </p:sp>
    </p:spTree>
    <p:extLst>
      <p:ext uri="{BB962C8B-B14F-4D97-AF65-F5344CB8AC3E}">
        <p14:creationId xmlns:p14="http://schemas.microsoft.com/office/powerpoint/2010/main" val="7211618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8648" y="681200"/>
            <a:ext cx="8985352" cy="307777"/>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子どもの生活に関する実態調査の結果を踏まえた課題解決に</a:t>
            </a:r>
            <a:r>
              <a:rPr lang="ja-JP" altLang="en-US" sz="1400" dirty="0" smtClean="0">
                <a:latin typeface="Meiryo UI" panose="020B0604030504040204" pitchFamily="50" charset="-128"/>
                <a:ea typeface="Meiryo UI" panose="020B0604030504040204" pitchFamily="50" charset="-128"/>
              </a:rPr>
              <a:t>向けた取組み</a:t>
            </a:r>
            <a:r>
              <a:rPr lang="ja-JP" altLang="en-US" sz="1400" b="1" dirty="0" smtClean="0">
                <a:solidFill>
                  <a:srgbClr val="000000"/>
                </a:solidFill>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4" name="角丸四角形 3"/>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大阪府における子どもの貧困対策の取組み</a:t>
            </a:r>
            <a:endParaRPr lang="ja-JP" altLang="en-US" sz="175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99522" y="1008699"/>
            <a:ext cx="7868716"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子どもの未来応援ネットワークモデル事業</a:t>
            </a: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門真市への委託</a:t>
            </a: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2018</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rPr>
              <a:t>7,245</a:t>
            </a:r>
            <a:r>
              <a:rPr lang="ja-JP" altLang="en-US" sz="1400" b="1" dirty="0" smtClean="0">
                <a:solidFill>
                  <a:schemeClr val="tx1"/>
                </a:solidFill>
                <a:latin typeface="Meiryo UI" panose="020B0604030504040204" pitchFamily="50" charset="-128"/>
                <a:ea typeface="Meiryo UI" panose="020B0604030504040204" pitchFamily="50" charset="-128"/>
              </a:rPr>
              <a:t>千円　新規）</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86334" y="1403187"/>
            <a:ext cx="8758812" cy="1815882"/>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・地域の方々の協力を得て、課題を抱えた子どもや保護者を早い段階で発見し、支援につなぎ見守るシステムをモデル的に構築。</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■事業費：</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年度実績額　</a:t>
            </a:r>
            <a:r>
              <a:rPr lang="en-US" altLang="ja-JP" sz="1400" dirty="0" smtClean="0">
                <a:latin typeface="Meiryo UI" panose="020B0604030504040204" pitchFamily="50" charset="-128"/>
                <a:ea typeface="Meiryo UI" panose="020B0604030504040204" pitchFamily="50" charset="-128"/>
              </a:rPr>
              <a:t>11,415</a:t>
            </a:r>
            <a:r>
              <a:rPr lang="ja-JP" altLang="en-US" sz="1400" dirty="0" smtClean="0">
                <a:latin typeface="Meiryo UI" panose="020B0604030504040204" pitchFamily="50" charset="-128"/>
                <a:ea typeface="Meiryo UI" panose="020B0604030504040204" pitchFamily="50" charset="-128"/>
              </a:rPr>
              <a:t>千円　　 </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年度当初予算額　</a:t>
            </a:r>
            <a:r>
              <a:rPr lang="en-US" altLang="ja-JP" sz="1400" dirty="0" smtClean="0">
                <a:latin typeface="Meiryo UI" panose="020B0604030504040204" pitchFamily="50" charset="-128"/>
                <a:ea typeface="Meiryo UI" panose="020B0604030504040204" pitchFamily="50" charset="-128"/>
              </a:rPr>
              <a:t>7,245</a:t>
            </a:r>
            <a:r>
              <a:rPr lang="ja-JP" altLang="en-US" sz="1400" dirty="0" smtClean="0">
                <a:latin typeface="Meiryo UI" panose="020B0604030504040204" pitchFamily="50" charset="-128"/>
                <a:ea typeface="Meiryo UI" panose="020B0604030504040204" pitchFamily="50" charset="-128"/>
              </a:rPr>
              <a:t>千円</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■事業期間：</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■活動実績：・コーディネーター</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名、推進員</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名（６中学校区</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名）を配置</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・応援団員数（地域人材）</a:t>
            </a:r>
            <a:r>
              <a:rPr lang="en-US" altLang="ja-JP" sz="1400" dirty="0" smtClean="0">
                <a:latin typeface="Meiryo UI" panose="020B0604030504040204" pitchFamily="50" charset="-128"/>
                <a:ea typeface="Meiryo UI" panose="020B0604030504040204" pitchFamily="50" charset="-128"/>
              </a:rPr>
              <a:t>1,038</a:t>
            </a:r>
            <a:r>
              <a:rPr lang="ja-JP" altLang="en-US" sz="1400" dirty="0" smtClean="0">
                <a:latin typeface="Meiryo UI" panose="020B0604030504040204" pitchFamily="50" charset="-128"/>
                <a:ea typeface="Meiryo UI" panose="020B0604030504040204" pitchFamily="50" charset="-128"/>
              </a:rPr>
              <a:t>名（</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月末現在）</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ヤマト運輸、門真市清掃協議会、ヤクルト等の団体とも連携</a:t>
            </a:r>
            <a:r>
              <a:rPr lang="en-US" altLang="ja-JP"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71161" y="5908203"/>
            <a:ext cx="7706924" cy="7050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２件のケースについて、地域の方等からの連絡をきっかけに対応を検討し、見守りや支援へのつなぎを行った。</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4" name="グループ化 33"/>
          <p:cNvGrpSpPr/>
          <p:nvPr/>
        </p:nvGrpSpPr>
        <p:grpSpPr>
          <a:xfrm>
            <a:off x="1249711" y="3058841"/>
            <a:ext cx="6644580" cy="2909524"/>
            <a:chOff x="107504" y="1586409"/>
            <a:chExt cx="8938465" cy="3913969"/>
          </a:xfrm>
        </p:grpSpPr>
        <p:grpSp>
          <p:nvGrpSpPr>
            <p:cNvPr id="35" name="グループ化 34"/>
            <p:cNvGrpSpPr/>
            <p:nvPr/>
          </p:nvGrpSpPr>
          <p:grpSpPr>
            <a:xfrm>
              <a:off x="107504" y="1586409"/>
              <a:ext cx="8938465" cy="3913969"/>
              <a:chOff x="86034" y="5769267"/>
              <a:chExt cx="6703849" cy="3288986"/>
            </a:xfrm>
          </p:grpSpPr>
          <p:sp>
            <p:nvSpPr>
              <p:cNvPr id="46" name="角丸四角形 45"/>
              <p:cNvSpPr/>
              <p:nvPr/>
            </p:nvSpPr>
            <p:spPr>
              <a:xfrm>
                <a:off x="86034" y="5769267"/>
                <a:ext cx="6703849" cy="3288986"/>
              </a:xfrm>
              <a:prstGeom prst="roundRect">
                <a:avLst>
                  <a:gd name="adj" fmla="val 5942"/>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900" b="1" dirty="0">
                  <a:solidFill>
                    <a:schemeClr val="tx1"/>
                  </a:solidFill>
                </a:endParaRPr>
              </a:p>
            </p:txBody>
          </p:sp>
          <p:sp>
            <p:nvSpPr>
              <p:cNvPr id="47" name="正方形/長方形 46"/>
              <p:cNvSpPr/>
              <p:nvPr/>
            </p:nvSpPr>
            <p:spPr>
              <a:xfrm>
                <a:off x="158574" y="6110518"/>
                <a:ext cx="1599674" cy="2764621"/>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900" dirty="0" smtClean="0"/>
              </a:p>
              <a:p>
                <a:pPr algn="ctr"/>
                <a:endParaRPr lang="en-US" altLang="ja-JP" sz="900" dirty="0"/>
              </a:p>
              <a:p>
                <a:pPr algn="ctr"/>
                <a:endParaRPr kumimoji="1" lang="en-US" altLang="ja-JP" sz="900" dirty="0" smtClean="0"/>
              </a:p>
              <a:p>
                <a:pPr algn="ctr"/>
                <a:endParaRPr lang="en-US" altLang="ja-JP" sz="900" dirty="0"/>
              </a:p>
              <a:p>
                <a:pPr algn="ctr"/>
                <a:endParaRPr kumimoji="1" lang="en-US" altLang="ja-JP" sz="900" dirty="0" smtClean="0"/>
              </a:p>
              <a:p>
                <a:pPr algn="ctr"/>
                <a:endParaRPr lang="en-US" altLang="ja-JP" sz="900" dirty="0"/>
              </a:p>
              <a:p>
                <a:pPr algn="ctr"/>
                <a:endParaRPr kumimoji="1" lang="en-US" altLang="ja-JP" sz="900" dirty="0" smtClean="0"/>
              </a:p>
              <a:p>
                <a:pPr algn="ctr"/>
                <a:endParaRPr kumimoji="1" lang="ja-JP" altLang="en-US" sz="900" dirty="0"/>
              </a:p>
            </p:txBody>
          </p:sp>
          <p:sp>
            <p:nvSpPr>
              <p:cNvPr id="48" name="角丸四角形 47"/>
              <p:cNvSpPr/>
              <p:nvPr/>
            </p:nvSpPr>
            <p:spPr>
              <a:xfrm>
                <a:off x="199364" y="6677430"/>
                <a:ext cx="1502776" cy="483561"/>
              </a:xfrm>
              <a:prstGeom prst="roundRect">
                <a:avLst/>
              </a:prstGeom>
              <a:ln w="12700"/>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900" b="1" dirty="0" smtClean="0">
                    <a:latin typeface="+mn-ea"/>
                  </a:rPr>
                  <a:t>教育・保育関連施設等</a:t>
                </a:r>
                <a:endParaRPr kumimoji="1" lang="ja-JP" altLang="en-US" sz="900" b="1" dirty="0">
                  <a:latin typeface="+mn-ea"/>
                </a:endParaRPr>
              </a:p>
            </p:txBody>
          </p:sp>
          <p:sp>
            <p:nvSpPr>
              <p:cNvPr id="49" name="正方形/長方形 48"/>
              <p:cNvSpPr/>
              <p:nvPr/>
            </p:nvSpPr>
            <p:spPr>
              <a:xfrm>
                <a:off x="199365" y="7728779"/>
                <a:ext cx="1524837" cy="1065975"/>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t"/>
              <a:lstStyle/>
              <a:p>
                <a:r>
                  <a:rPr lang="ja-JP" altLang="en-US" sz="900" b="1" dirty="0" smtClean="0">
                    <a:latin typeface="+mj-ea"/>
                    <a:ea typeface="+mj-ea"/>
                  </a:rPr>
                  <a:t>・市民の方々が、各地域の子どもたちを見守る</a:t>
                </a:r>
                <a:endParaRPr lang="en-US" altLang="ja-JP" sz="900" b="1" dirty="0" smtClean="0">
                  <a:latin typeface="+mj-ea"/>
                  <a:ea typeface="+mj-ea"/>
                </a:endParaRPr>
              </a:p>
              <a:p>
                <a:endParaRPr lang="en-US" altLang="ja-JP" sz="900" b="1" dirty="0" smtClean="0">
                  <a:latin typeface="+mj-ea"/>
                  <a:ea typeface="+mj-ea"/>
                </a:endParaRPr>
              </a:p>
              <a:p>
                <a:r>
                  <a:rPr lang="ja-JP" altLang="en-US" sz="900" b="1" dirty="0" smtClean="0">
                    <a:latin typeface="+mj-ea"/>
                    <a:ea typeface="+mj-ea"/>
                  </a:rPr>
                  <a:t>・見守りの中で、軽微な異変に気づいたときに「子どもの未来応援推進員」に連絡</a:t>
                </a:r>
                <a:endParaRPr lang="en-US" altLang="ja-JP" sz="900" b="1" dirty="0" smtClean="0">
                  <a:latin typeface="+mj-ea"/>
                  <a:ea typeface="+mj-ea"/>
                </a:endParaRPr>
              </a:p>
            </p:txBody>
          </p:sp>
          <p:sp>
            <p:nvSpPr>
              <p:cNvPr id="50" name="正方形/長方形 49"/>
              <p:cNvSpPr/>
              <p:nvPr/>
            </p:nvSpPr>
            <p:spPr>
              <a:xfrm>
                <a:off x="2518292" y="6110518"/>
                <a:ext cx="1780210" cy="2764618"/>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endParaRPr lang="en-US" altLang="ja-JP" sz="900" dirty="0" smtClean="0"/>
              </a:p>
              <a:p>
                <a:endParaRPr lang="en-US" altLang="ja-JP" sz="900" dirty="0"/>
              </a:p>
              <a:p>
                <a:endParaRPr lang="en-US" altLang="ja-JP" sz="900" dirty="0" smtClean="0"/>
              </a:p>
              <a:p>
                <a:endParaRPr lang="en-US" altLang="ja-JP" sz="900" dirty="0"/>
              </a:p>
              <a:p>
                <a:endParaRPr lang="en-US" altLang="ja-JP" sz="900" dirty="0" smtClean="0"/>
              </a:p>
              <a:p>
                <a:endParaRPr lang="en-US" altLang="ja-JP" sz="900" dirty="0"/>
              </a:p>
              <a:p>
                <a:endParaRPr lang="en-US" altLang="ja-JP" sz="900" dirty="0" smtClean="0"/>
              </a:p>
              <a:p>
                <a:endParaRPr lang="en-US" altLang="ja-JP" sz="900" dirty="0" smtClean="0"/>
              </a:p>
              <a:p>
                <a:endParaRPr lang="en-US" altLang="ja-JP" sz="900" dirty="0"/>
              </a:p>
              <a:p>
                <a:endParaRPr lang="en-US" altLang="ja-JP" sz="900" dirty="0" smtClean="0"/>
              </a:p>
              <a:p>
                <a:endParaRPr lang="en-US" altLang="ja-JP" sz="900" dirty="0" smtClean="0"/>
              </a:p>
              <a:p>
                <a:endParaRPr lang="en-US" altLang="ja-JP" sz="900" dirty="0" smtClean="0"/>
              </a:p>
            </p:txBody>
          </p:sp>
          <p:sp>
            <p:nvSpPr>
              <p:cNvPr id="51" name="角丸四角形 50"/>
              <p:cNvSpPr/>
              <p:nvPr/>
            </p:nvSpPr>
            <p:spPr>
              <a:xfrm>
                <a:off x="2623827" y="6903206"/>
                <a:ext cx="1525168" cy="1497844"/>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900"/>
              </a:p>
            </p:txBody>
          </p:sp>
          <p:sp>
            <p:nvSpPr>
              <p:cNvPr id="52" name="角丸四角形 51"/>
              <p:cNvSpPr/>
              <p:nvPr/>
            </p:nvSpPr>
            <p:spPr>
              <a:xfrm>
                <a:off x="2570310" y="6269353"/>
                <a:ext cx="1656724" cy="208600"/>
              </a:xfrm>
              <a:prstGeom prst="roundRect">
                <a:avLst/>
              </a:prstGeom>
              <a:solidFill>
                <a:schemeClr val="accent3">
                  <a:lumMod val="40000"/>
                  <a:lumOff val="60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smtClean="0">
                    <a:solidFill>
                      <a:schemeClr val="tx1"/>
                    </a:solidFill>
                  </a:rPr>
                  <a:t>関係者会議</a:t>
                </a:r>
                <a:endParaRPr lang="en-US" altLang="ja-JP" sz="900" b="1" dirty="0" smtClean="0">
                  <a:solidFill>
                    <a:schemeClr val="tx1"/>
                  </a:solidFill>
                </a:endParaRPr>
              </a:p>
            </p:txBody>
          </p:sp>
          <p:sp>
            <p:nvSpPr>
              <p:cNvPr id="53" name="正方形/長方形 52"/>
              <p:cNvSpPr/>
              <p:nvPr/>
            </p:nvSpPr>
            <p:spPr>
              <a:xfrm>
                <a:off x="4929677" y="6110518"/>
                <a:ext cx="1806200" cy="2764619"/>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900"/>
              </a:p>
            </p:txBody>
          </p:sp>
          <p:sp>
            <p:nvSpPr>
              <p:cNvPr id="54" name="角丸四角形 53"/>
              <p:cNvSpPr/>
              <p:nvPr/>
            </p:nvSpPr>
            <p:spPr>
              <a:xfrm>
                <a:off x="4966134" y="6247733"/>
                <a:ext cx="1753630" cy="208600"/>
              </a:xfrm>
              <a:prstGeom prst="roundRect">
                <a:avLst/>
              </a:prstGeom>
              <a:solidFill>
                <a:schemeClr val="accent3">
                  <a:lumMod val="40000"/>
                  <a:lumOff val="60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smtClean="0">
                    <a:solidFill>
                      <a:schemeClr val="tx1"/>
                    </a:solidFill>
                  </a:rPr>
                  <a:t>既存の会議・支援体制・事業</a:t>
                </a:r>
                <a:endParaRPr lang="en-US" altLang="ja-JP" sz="900" b="1" dirty="0" smtClean="0">
                  <a:solidFill>
                    <a:schemeClr val="tx1"/>
                  </a:solidFill>
                </a:endParaRPr>
              </a:p>
            </p:txBody>
          </p:sp>
          <p:sp>
            <p:nvSpPr>
              <p:cNvPr id="55" name="角丸四角形 54"/>
              <p:cNvSpPr/>
              <p:nvPr/>
            </p:nvSpPr>
            <p:spPr>
              <a:xfrm>
                <a:off x="2782010" y="6946287"/>
                <a:ext cx="1168944" cy="169986"/>
              </a:xfrm>
              <a:prstGeom prst="round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ts val="700"/>
                  </a:lnSpc>
                </a:pPr>
                <a:r>
                  <a:rPr kumimoji="1" lang="ja-JP" altLang="en-US" sz="900" b="1" dirty="0" smtClean="0">
                    <a:latin typeface="+mj-ea"/>
                    <a:ea typeface="+mj-ea"/>
                  </a:rPr>
                  <a:t>応援チーム</a:t>
                </a:r>
                <a:endParaRPr kumimoji="1" lang="en-US" altLang="ja-JP" sz="900" b="1" dirty="0" smtClean="0">
                  <a:latin typeface="+mj-ea"/>
                  <a:ea typeface="+mj-ea"/>
                </a:endParaRPr>
              </a:p>
            </p:txBody>
          </p:sp>
          <p:sp>
            <p:nvSpPr>
              <p:cNvPr id="56" name="円/楕円 140"/>
              <p:cNvSpPr/>
              <p:nvPr/>
            </p:nvSpPr>
            <p:spPr>
              <a:xfrm>
                <a:off x="3021012" y="7133073"/>
                <a:ext cx="690939" cy="216000"/>
              </a:xfrm>
              <a:prstGeom prst="ellipse">
                <a:avLst/>
              </a:prstGeom>
              <a:ln w="12700"/>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900" b="1" dirty="0" smtClean="0"/>
                  <a:t>ＳＳＷ</a:t>
                </a:r>
                <a:endParaRPr kumimoji="1" lang="ja-JP" altLang="en-US" sz="900" b="1" dirty="0"/>
              </a:p>
            </p:txBody>
          </p:sp>
          <p:sp>
            <p:nvSpPr>
              <p:cNvPr id="57" name="角丸四角形 56"/>
              <p:cNvSpPr/>
              <p:nvPr/>
            </p:nvSpPr>
            <p:spPr>
              <a:xfrm>
                <a:off x="205746" y="7375456"/>
                <a:ext cx="1502777" cy="3533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b="1" dirty="0" smtClean="0">
                    <a:latin typeface="+mn-ea"/>
                  </a:rPr>
                  <a:t>子どもの未来応援団員</a:t>
                </a:r>
                <a:endParaRPr kumimoji="1" lang="en-US" altLang="ja-JP" sz="900" b="1" dirty="0" smtClean="0">
                  <a:latin typeface="+mn-ea"/>
                </a:endParaRPr>
              </a:p>
              <a:p>
                <a:pPr algn="ctr"/>
                <a:r>
                  <a:rPr kumimoji="1" lang="ja-JP" altLang="en-US" sz="900" b="1" dirty="0" smtClean="0">
                    <a:latin typeface="+mn-ea"/>
                  </a:rPr>
                  <a:t>（ボランティア）</a:t>
                </a:r>
                <a:endParaRPr kumimoji="1" lang="ja-JP" altLang="en-US" sz="900" b="1" dirty="0">
                  <a:latin typeface="+mn-ea"/>
                </a:endParaRPr>
              </a:p>
            </p:txBody>
          </p:sp>
          <p:sp>
            <p:nvSpPr>
              <p:cNvPr id="58" name="円/楕円 142"/>
              <p:cNvSpPr/>
              <p:nvPr/>
            </p:nvSpPr>
            <p:spPr>
              <a:xfrm>
                <a:off x="2872100" y="6590808"/>
                <a:ext cx="917598" cy="286261"/>
              </a:xfrm>
              <a:prstGeom prst="ellipse">
                <a:avLst/>
              </a:prstGeom>
              <a:ln w="12700"/>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900" b="1" dirty="0" smtClean="0">
                    <a:latin typeface="+mj-ea"/>
                    <a:ea typeface="+mj-ea"/>
                  </a:rPr>
                  <a:t>学識</a:t>
                </a:r>
                <a:endParaRPr kumimoji="1" lang="en-US" altLang="ja-JP" sz="900" b="1" dirty="0" smtClean="0">
                  <a:latin typeface="+mj-ea"/>
                  <a:ea typeface="+mj-ea"/>
                </a:endParaRPr>
              </a:p>
              <a:p>
                <a:pPr algn="ctr"/>
                <a:r>
                  <a:rPr lang="ja-JP" altLang="en-US" sz="900" b="1" dirty="0">
                    <a:latin typeface="+mj-ea"/>
                    <a:ea typeface="+mj-ea"/>
                  </a:rPr>
                  <a:t>経験者</a:t>
                </a:r>
                <a:endParaRPr kumimoji="1" lang="ja-JP" altLang="en-US" sz="900" b="1" dirty="0">
                  <a:latin typeface="+mj-ea"/>
                  <a:ea typeface="+mj-ea"/>
                </a:endParaRPr>
              </a:p>
            </p:txBody>
          </p:sp>
          <p:sp>
            <p:nvSpPr>
              <p:cNvPr id="59" name="角丸四角形 58"/>
              <p:cNvSpPr/>
              <p:nvPr/>
            </p:nvSpPr>
            <p:spPr>
              <a:xfrm>
                <a:off x="4962049" y="6921090"/>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800" b="1" dirty="0" smtClean="0">
                    <a:latin typeface="+mn-ea"/>
                  </a:rPr>
                  <a:t>ひとり親家庭等相談事業</a:t>
                </a:r>
                <a:endParaRPr kumimoji="1" lang="ja-JP" altLang="en-US" sz="800" b="1" dirty="0">
                  <a:latin typeface="+mn-ea"/>
                </a:endParaRPr>
              </a:p>
            </p:txBody>
          </p:sp>
          <p:sp>
            <p:nvSpPr>
              <p:cNvPr id="60" name="角丸四角形 59"/>
              <p:cNvSpPr/>
              <p:nvPr/>
            </p:nvSpPr>
            <p:spPr>
              <a:xfrm>
                <a:off x="5851839" y="6523194"/>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800" b="1" dirty="0" smtClean="0">
                    <a:latin typeface="+mn-ea"/>
                  </a:rPr>
                  <a:t>子ども悩み</a:t>
                </a:r>
                <a:endParaRPr lang="en-US" altLang="ja-JP" sz="800" b="1" dirty="0" smtClean="0">
                  <a:latin typeface="+mn-ea"/>
                </a:endParaRPr>
              </a:p>
              <a:p>
                <a:pPr algn="ctr"/>
                <a:r>
                  <a:rPr lang="ja-JP" altLang="en-US" sz="800" b="1" dirty="0" smtClean="0">
                    <a:latin typeface="+mn-ea"/>
                  </a:rPr>
                  <a:t>サポート事業</a:t>
                </a:r>
                <a:endParaRPr kumimoji="1" lang="en-US" altLang="ja-JP" sz="800" b="1" dirty="0" smtClean="0">
                  <a:latin typeface="+mn-ea"/>
                </a:endParaRPr>
              </a:p>
            </p:txBody>
          </p:sp>
          <p:sp>
            <p:nvSpPr>
              <p:cNvPr id="61" name="角丸四角形 60"/>
              <p:cNvSpPr/>
              <p:nvPr/>
            </p:nvSpPr>
            <p:spPr>
              <a:xfrm>
                <a:off x="4966134" y="6516844"/>
                <a:ext cx="845395" cy="345578"/>
              </a:xfrm>
              <a:prstGeom prst="roundRect">
                <a:avLst>
                  <a:gd name="adj" fmla="val 7320"/>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800" b="1" dirty="0">
                    <a:latin typeface="+mn-ea"/>
                  </a:rPr>
                  <a:t>子ども</a:t>
                </a:r>
                <a:r>
                  <a:rPr lang="ja-JP" altLang="en-US" sz="800" b="1" dirty="0" smtClean="0">
                    <a:latin typeface="+mn-ea"/>
                  </a:rPr>
                  <a:t>の健全</a:t>
                </a:r>
                <a:endParaRPr lang="en-US" altLang="ja-JP" sz="800" b="1" dirty="0" smtClean="0">
                  <a:latin typeface="+mn-ea"/>
                </a:endParaRPr>
              </a:p>
              <a:p>
                <a:pPr algn="ctr"/>
                <a:r>
                  <a:rPr lang="ja-JP" altLang="en-US" sz="800" b="1" dirty="0" smtClean="0">
                    <a:latin typeface="+mn-ea"/>
                  </a:rPr>
                  <a:t>育成事業</a:t>
                </a:r>
                <a:endParaRPr kumimoji="1" lang="ja-JP" altLang="en-US" sz="800" b="1" dirty="0">
                  <a:latin typeface="+mn-ea"/>
                </a:endParaRPr>
              </a:p>
            </p:txBody>
          </p:sp>
          <p:sp>
            <p:nvSpPr>
              <p:cNvPr id="62" name="角丸四角形 61"/>
              <p:cNvSpPr/>
              <p:nvPr/>
            </p:nvSpPr>
            <p:spPr>
              <a:xfrm>
                <a:off x="4962049" y="7327079"/>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lang="en-US" altLang="ja-JP" sz="800" b="1" dirty="0" err="1" smtClean="0">
                    <a:latin typeface="+mn-ea"/>
                  </a:rPr>
                  <a:t>Kadoma</a:t>
                </a:r>
                <a:r>
                  <a:rPr lang="ja-JP" altLang="en-US" sz="800" b="1" dirty="0" smtClean="0">
                    <a:latin typeface="+mn-ea"/>
                  </a:rPr>
                  <a:t>塾</a:t>
                </a:r>
                <a:endParaRPr kumimoji="1" lang="en-US" altLang="ja-JP" sz="800" b="1" dirty="0" smtClean="0">
                  <a:latin typeface="+mn-ea"/>
                </a:endParaRPr>
              </a:p>
            </p:txBody>
          </p:sp>
          <p:sp>
            <p:nvSpPr>
              <p:cNvPr id="63" name="正方形/長方形 62"/>
              <p:cNvSpPr/>
              <p:nvPr/>
            </p:nvSpPr>
            <p:spPr>
              <a:xfrm>
                <a:off x="6328542" y="7585594"/>
                <a:ext cx="368692" cy="240640"/>
              </a:xfrm>
              <a:prstGeom prst="rect">
                <a:avLst/>
              </a:prstGeom>
              <a:noFill/>
              <a:ln w="3175">
                <a:noFill/>
              </a:ln>
            </p:spPr>
            <p:style>
              <a:lnRef idx="2">
                <a:schemeClr val="accent5"/>
              </a:lnRef>
              <a:fillRef idx="1">
                <a:schemeClr val="lt1"/>
              </a:fillRef>
              <a:effectRef idx="0">
                <a:schemeClr val="accent5"/>
              </a:effectRef>
              <a:fontRef idx="minor">
                <a:schemeClr val="dk1"/>
              </a:fontRef>
            </p:style>
            <p:txBody>
              <a:bodyPr rtlCol="0" anchor="t"/>
              <a:lstStyle/>
              <a:p>
                <a:pPr algn="ctr"/>
                <a:r>
                  <a:rPr lang="en-US" altLang="ja-JP" sz="900" b="1" dirty="0">
                    <a:latin typeface="+mn-ea"/>
                  </a:rPr>
                  <a:t>etc.</a:t>
                </a:r>
                <a:endParaRPr lang="en-US" altLang="ja-JP" sz="900" b="1" dirty="0" smtClean="0">
                  <a:latin typeface="+mn-ea"/>
                </a:endParaRPr>
              </a:p>
            </p:txBody>
          </p:sp>
          <p:sp>
            <p:nvSpPr>
              <p:cNvPr id="64" name="角丸四角形 63"/>
              <p:cNvSpPr/>
              <p:nvPr/>
            </p:nvSpPr>
            <p:spPr>
              <a:xfrm>
                <a:off x="5851839" y="7319545"/>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800" b="1" dirty="0" smtClean="0">
                    <a:latin typeface="+mn-ea"/>
                  </a:rPr>
                  <a:t>就労支援</a:t>
                </a:r>
                <a:endParaRPr kumimoji="1" lang="en-US" altLang="ja-JP" sz="800" b="1" dirty="0" smtClean="0">
                  <a:latin typeface="+mn-ea"/>
                </a:endParaRPr>
              </a:p>
            </p:txBody>
          </p:sp>
          <p:sp>
            <p:nvSpPr>
              <p:cNvPr id="65" name="角丸四角形 64"/>
              <p:cNvSpPr/>
              <p:nvPr/>
            </p:nvSpPr>
            <p:spPr>
              <a:xfrm>
                <a:off x="2959863" y="8439150"/>
                <a:ext cx="742069" cy="410059"/>
              </a:xfrm>
              <a:prstGeom prst="round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lang="ja-JP" altLang="en-US" sz="900" dirty="0" smtClean="0"/>
                  <a:t>市社</a:t>
                </a:r>
                <a:r>
                  <a:rPr lang="ja-JP" altLang="en-US" sz="900" dirty="0"/>
                  <a:t>協</a:t>
                </a:r>
                <a:endParaRPr kumimoji="1" lang="ja-JP" altLang="en-US" sz="900" dirty="0"/>
              </a:p>
            </p:txBody>
          </p:sp>
          <p:sp>
            <p:nvSpPr>
              <p:cNvPr id="66" name="円/楕円 150"/>
              <p:cNvSpPr/>
              <p:nvPr/>
            </p:nvSpPr>
            <p:spPr>
              <a:xfrm>
                <a:off x="3028169" y="8620036"/>
                <a:ext cx="612000" cy="183475"/>
              </a:xfrm>
              <a:prstGeom prst="ellipse">
                <a:avLst/>
              </a:prstGeom>
              <a:ln w="12700"/>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en-US" altLang="ja-JP" sz="900" dirty="0" smtClean="0">
                    <a:latin typeface="+mj-ea"/>
                    <a:ea typeface="+mj-ea"/>
                  </a:rPr>
                  <a:t>CSW</a:t>
                </a:r>
                <a:endParaRPr kumimoji="1" lang="ja-JP" altLang="en-US" sz="900" dirty="0">
                  <a:latin typeface="+mj-ea"/>
                  <a:ea typeface="+mj-ea"/>
                </a:endParaRPr>
              </a:p>
            </p:txBody>
          </p:sp>
          <p:sp>
            <p:nvSpPr>
              <p:cNvPr id="67" name="角丸四角形 66"/>
              <p:cNvSpPr/>
              <p:nvPr/>
            </p:nvSpPr>
            <p:spPr>
              <a:xfrm>
                <a:off x="2763668" y="7349073"/>
                <a:ext cx="624626" cy="982385"/>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800" b="1" dirty="0" smtClean="0"/>
                  <a:t>子どもの未来</a:t>
                </a:r>
                <a:endParaRPr kumimoji="1" lang="en-US" altLang="ja-JP" sz="800" b="1" dirty="0" smtClean="0"/>
              </a:p>
              <a:p>
                <a:pPr algn="ctr"/>
                <a:r>
                  <a:rPr kumimoji="1" lang="ja-JP" altLang="en-US" sz="800" b="1" dirty="0" smtClean="0"/>
                  <a:t>応援推進員</a:t>
                </a:r>
                <a:endParaRPr kumimoji="1" lang="en-US" altLang="ja-JP" sz="800" b="1" dirty="0" smtClean="0"/>
              </a:p>
              <a:p>
                <a:pPr algn="ctr"/>
                <a:r>
                  <a:rPr lang="ja-JP" altLang="en-US" sz="800" b="1" dirty="0" smtClean="0"/>
                  <a:t>（中学校区２名</a:t>
                </a:r>
                <a:endParaRPr lang="en-US" altLang="ja-JP" sz="800" b="1" dirty="0" smtClean="0"/>
              </a:p>
              <a:p>
                <a:pPr algn="ctr"/>
                <a:r>
                  <a:rPr lang="ja-JP" altLang="en-US" sz="800" b="1" dirty="0" smtClean="0"/>
                  <a:t>・教員ＯＢ）</a:t>
                </a:r>
                <a:endParaRPr kumimoji="1" lang="ja-JP" altLang="en-US" sz="800" b="1" dirty="0"/>
              </a:p>
            </p:txBody>
          </p:sp>
          <p:sp>
            <p:nvSpPr>
              <p:cNvPr id="68" name="角丸四角形 67"/>
              <p:cNvSpPr/>
              <p:nvPr/>
            </p:nvSpPr>
            <p:spPr>
              <a:xfrm>
                <a:off x="3440535" y="7334265"/>
                <a:ext cx="577973" cy="1004380"/>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800" b="1" dirty="0" smtClean="0"/>
                  <a:t>子どもの未来応援コーディネーター</a:t>
                </a:r>
                <a:endParaRPr kumimoji="1" lang="en-US" altLang="ja-JP" sz="800" b="1" dirty="0" smtClean="0"/>
              </a:p>
              <a:p>
                <a:pPr algn="ctr"/>
                <a:r>
                  <a:rPr lang="ja-JP" altLang="en-US" sz="800" b="1" dirty="0" smtClean="0"/>
                  <a:t>（１名・校長ＯＢ）</a:t>
                </a:r>
                <a:endParaRPr kumimoji="1" lang="ja-JP" altLang="en-US" sz="800" b="1" dirty="0"/>
              </a:p>
            </p:txBody>
          </p:sp>
          <p:sp>
            <p:nvSpPr>
              <p:cNvPr id="69" name="角丸四角形 68"/>
              <p:cNvSpPr/>
              <p:nvPr/>
            </p:nvSpPr>
            <p:spPr>
              <a:xfrm>
                <a:off x="5851839" y="6919988"/>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800" b="1" dirty="0" smtClean="0">
                    <a:latin typeface="+mn-ea"/>
                  </a:rPr>
                  <a:t>要保護児童連絡調整会議</a:t>
                </a:r>
                <a:endParaRPr kumimoji="1" lang="ja-JP" altLang="en-US" sz="800" b="1" dirty="0">
                  <a:latin typeface="+mn-ea"/>
                </a:endParaRPr>
              </a:p>
            </p:txBody>
          </p:sp>
        </p:grpSp>
        <p:sp>
          <p:nvSpPr>
            <p:cNvPr id="36" name="ホームベース 35"/>
            <p:cNvSpPr/>
            <p:nvPr/>
          </p:nvSpPr>
          <p:spPr>
            <a:xfrm>
              <a:off x="5988156" y="2505704"/>
              <a:ext cx="384044" cy="105254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7" name="角丸四角形 36"/>
            <p:cNvSpPr/>
            <p:nvPr/>
          </p:nvSpPr>
          <p:spPr>
            <a:xfrm>
              <a:off x="3350515" y="1862159"/>
              <a:ext cx="2373613" cy="274023"/>
            </a:xfrm>
            <a:prstGeom prst="roundRect">
              <a:avLst/>
            </a:prstGeom>
            <a:solidFill>
              <a:schemeClr val="accent5">
                <a:lumMod val="7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smtClean="0">
                  <a:solidFill>
                    <a:schemeClr val="bg1"/>
                  </a:solidFill>
                </a:rPr>
                <a:t>課題抽出・整理</a:t>
              </a:r>
              <a:endParaRPr lang="en-US" altLang="ja-JP" sz="900" b="1" dirty="0" smtClean="0">
                <a:solidFill>
                  <a:schemeClr val="bg1"/>
                </a:solidFill>
              </a:endParaRPr>
            </a:p>
          </p:txBody>
        </p:sp>
        <p:sp>
          <p:nvSpPr>
            <p:cNvPr id="38" name="角丸四角形 37"/>
            <p:cNvSpPr/>
            <p:nvPr/>
          </p:nvSpPr>
          <p:spPr>
            <a:xfrm>
              <a:off x="204276" y="1862160"/>
              <a:ext cx="2132900" cy="319362"/>
            </a:xfrm>
            <a:prstGeom prst="roundRect">
              <a:avLst/>
            </a:prstGeom>
            <a:solidFill>
              <a:schemeClr val="accent5">
                <a:lumMod val="7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smtClean="0">
                  <a:solidFill>
                    <a:schemeClr val="bg1"/>
                  </a:solidFill>
                </a:rPr>
                <a:t>子どもの見守り・異変の発見</a:t>
              </a:r>
              <a:endParaRPr lang="en-US" altLang="ja-JP" sz="900" b="1" dirty="0" smtClean="0">
                <a:solidFill>
                  <a:schemeClr val="bg1"/>
                </a:solidFill>
              </a:endParaRPr>
            </a:p>
          </p:txBody>
        </p:sp>
        <p:sp>
          <p:nvSpPr>
            <p:cNvPr id="39" name="角丸四角形 38"/>
            <p:cNvSpPr/>
            <p:nvPr/>
          </p:nvSpPr>
          <p:spPr>
            <a:xfrm>
              <a:off x="6626315" y="4293096"/>
              <a:ext cx="2338173" cy="248239"/>
            </a:xfrm>
            <a:prstGeom prst="roundRect">
              <a:avLst/>
            </a:prstGeom>
            <a:solidFill>
              <a:schemeClr val="accent3">
                <a:lumMod val="40000"/>
                <a:lumOff val="60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800" b="1" dirty="0">
                  <a:solidFill>
                    <a:schemeClr val="tx1"/>
                  </a:solidFill>
                </a:rPr>
                <a:t>ボランティア等の地域の支援活動</a:t>
              </a:r>
              <a:endParaRPr lang="en-US" altLang="ja-JP" sz="800" b="1" dirty="0" smtClean="0">
                <a:solidFill>
                  <a:schemeClr val="tx1"/>
                </a:solidFill>
              </a:endParaRPr>
            </a:p>
          </p:txBody>
        </p:sp>
        <p:sp>
          <p:nvSpPr>
            <p:cNvPr id="40" name="角丸四角形 39"/>
            <p:cNvSpPr/>
            <p:nvPr/>
          </p:nvSpPr>
          <p:spPr>
            <a:xfrm>
              <a:off x="6618340" y="4634146"/>
              <a:ext cx="1186386" cy="411245"/>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800" b="1" dirty="0" smtClean="0">
                  <a:latin typeface="+mn-ea"/>
                </a:rPr>
                <a:t>子ども食堂等の居場所づくり</a:t>
              </a:r>
              <a:endParaRPr kumimoji="1" lang="en-US" altLang="ja-JP" sz="800" b="1" dirty="0" smtClean="0">
                <a:latin typeface="+mn-ea"/>
              </a:endParaRPr>
            </a:p>
          </p:txBody>
        </p:sp>
        <p:sp>
          <p:nvSpPr>
            <p:cNvPr id="41" name="角丸四角形 40"/>
            <p:cNvSpPr/>
            <p:nvPr/>
          </p:nvSpPr>
          <p:spPr>
            <a:xfrm>
              <a:off x="7804726" y="4634146"/>
              <a:ext cx="1127193" cy="411245"/>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800" b="1" dirty="0" smtClean="0">
                  <a:latin typeface="+mn-ea"/>
                </a:rPr>
                <a:t>無料塾等の</a:t>
              </a:r>
              <a:endParaRPr kumimoji="1" lang="en-US" altLang="ja-JP" sz="800" b="1" dirty="0" smtClean="0">
                <a:latin typeface="+mn-ea"/>
              </a:endParaRPr>
            </a:p>
            <a:p>
              <a:pPr algn="ctr"/>
              <a:r>
                <a:rPr kumimoji="1" lang="ja-JP" altLang="en-US" sz="800" b="1" dirty="0" smtClean="0">
                  <a:latin typeface="+mn-ea"/>
                </a:rPr>
                <a:t>教育支援活動</a:t>
              </a:r>
              <a:endParaRPr kumimoji="1" lang="en-US" altLang="ja-JP" sz="800" b="1" dirty="0" smtClean="0">
                <a:latin typeface="+mn-ea"/>
              </a:endParaRPr>
            </a:p>
          </p:txBody>
        </p:sp>
        <p:sp>
          <p:nvSpPr>
            <p:cNvPr id="42" name="ホームベース 41"/>
            <p:cNvSpPr/>
            <p:nvPr/>
          </p:nvSpPr>
          <p:spPr>
            <a:xfrm>
              <a:off x="6007205" y="3988210"/>
              <a:ext cx="384044" cy="105254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3" name="角丸四角形 42"/>
            <p:cNvSpPr/>
            <p:nvPr/>
          </p:nvSpPr>
          <p:spPr>
            <a:xfrm>
              <a:off x="6544791" y="1842225"/>
              <a:ext cx="2431591" cy="250464"/>
            </a:xfrm>
            <a:prstGeom prst="roundRect">
              <a:avLst/>
            </a:prstGeom>
            <a:solidFill>
              <a:schemeClr val="accent5">
                <a:lumMod val="7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smtClean="0">
                  <a:solidFill>
                    <a:schemeClr val="bg1"/>
                  </a:solidFill>
                </a:rPr>
                <a:t>支援</a:t>
              </a:r>
              <a:endParaRPr lang="en-US" altLang="ja-JP" sz="900" b="1" dirty="0" smtClean="0">
                <a:solidFill>
                  <a:schemeClr val="bg1"/>
                </a:solidFill>
              </a:endParaRPr>
            </a:p>
          </p:txBody>
        </p:sp>
        <p:sp>
          <p:nvSpPr>
            <p:cNvPr id="44" name="ホームベース 43"/>
            <p:cNvSpPr/>
            <p:nvPr/>
          </p:nvSpPr>
          <p:spPr>
            <a:xfrm>
              <a:off x="2699792" y="2509158"/>
              <a:ext cx="384044" cy="105254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5" name="ホームベース 44"/>
            <p:cNvSpPr/>
            <p:nvPr/>
          </p:nvSpPr>
          <p:spPr>
            <a:xfrm>
              <a:off x="2718841" y="3991664"/>
              <a:ext cx="384044" cy="105254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2" name="スライド番号プレースホルダー 1"/>
          <p:cNvSpPr>
            <a:spLocks noGrp="1"/>
          </p:cNvSpPr>
          <p:nvPr>
            <p:ph type="sldNum" sz="quarter" idx="12"/>
          </p:nvPr>
        </p:nvSpPr>
        <p:spPr>
          <a:xfrm>
            <a:off x="7072953" y="6492875"/>
            <a:ext cx="2057400" cy="365125"/>
          </a:xfrm>
        </p:spPr>
        <p:txBody>
          <a:bodyPr/>
          <a:lstStyle/>
          <a:p>
            <a:fld id="{138CA411-231B-42B9-AF63-97A64194AA60}" type="slidenum">
              <a:rPr lang="ja-JP" altLang="en-US" smtClean="0"/>
              <a:pPr/>
              <a:t>92</a:t>
            </a:fld>
            <a:endParaRPr lang="ja-JP" altLang="en-US" dirty="0"/>
          </a:p>
        </p:txBody>
      </p:sp>
    </p:spTree>
    <p:extLst>
      <p:ext uri="{BB962C8B-B14F-4D97-AF65-F5344CB8AC3E}">
        <p14:creationId xmlns:p14="http://schemas.microsoft.com/office/powerpoint/2010/main" val="40562737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大阪市に</a:t>
            </a:r>
            <a:r>
              <a:rPr lang="ja-JP" altLang="en-US" sz="1750" b="1" dirty="0">
                <a:latin typeface="Meiryo UI" panose="020B0604030504040204" pitchFamily="50" charset="-128"/>
                <a:ea typeface="Meiryo UI" panose="020B0604030504040204" pitchFamily="50" charset="-128"/>
              </a:rPr>
              <a:t>おける</a:t>
            </a:r>
            <a:r>
              <a:rPr lang="ja-JP" altLang="en-US" sz="1750" b="1" dirty="0" smtClean="0">
                <a:latin typeface="Meiryo UI" panose="020B0604030504040204" pitchFamily="50" charset="-128"/>
                <a:ea typeface="Meiryo UI" panose="020B0604030504040204" pitchFamily="50" charset="-128"/>
              </a:rPr>
              <a:t>子どもの貧困</a:t>
            </a:r>
            <a:r>
              <a:rPr lang="ja-JP" altLang="en-US" sz="1750" b="1" dirty="0">
                <a:latin typeface="Meiryo UI" panose="020B0604030504040204" pitchFamily="50" charset="-128"/>
                <a:ea typeface="Meiryo UI" panose="020B0604030504040204" pitchFamily="50" charset="-128"/>
              </a:rPr>
              <a:t>対策の取組み</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改革の成果</a:t>
            </a:r>
          </a:p>
        </p:txBody>
      </p:sp>
      <p:sp>
        <p:nvSpPr>
          <p:cNvPr id="12" name="正方形/長方形 11"/>
          <p:cNvSpPr/>
          <p:nvPr/>
        </p:nvSpPr>
        <p:spPr>
          <a:xfrm>
            <a:off x="158647" y="670708"/>
            <a:ext cx="8714897" cy="6124754"/>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子どもの生活に関する実態調査の結果を踏まえた課題解決に</a:t>
            </a:r>
            <a:r>
              <a:rPr lang="ja-JP" altLang="en-US" sz="1400" dirty="0" smtClean="0">
                <a:latin typeface="Meiryo UI" panose="020B0604030504040204" pitchFamily="50" charset="-128"/>
                <a:ea typeface="Meiryo UI" panose="020B0604030504040204" pitchFamily="50" charset="-128"/>
              </a:rPr>
              <a:t>向けた取組み</a:t>
            </a:r>
            <a:r>
              <a:rPr lang="ja-JP" altLang="en-US"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実態調査の結果、</a:t>
            </a:r>
            <a:r>
              <a:rPr lang="ja-JP" altLang="ja-JP" sz="1400" dirty="0">
                <a:latin typeface="Meiryo UI" panose="020B0604030504040204" pitchFamily="50" charset="-128"/>
                <a:ea typeface="Meiryo UI" panose="020B0604030504040204" pitchFamily="50" charset="-128"/>
              </a:rPr>
              <a:t>相対的困窮度の高い世帯は、子育て・教育・福祉・健康・就労などの複合的な課題</a:t>
            </a:r>
            <a:r>
              <a:rPr lang="ja-JP" altLang="ja-JP" sz="1400" dirty="0" smtClean="0">
                <a:latin typeface="Meiryo UI" panose="020B0604030504040204" pitchFamily="50" charset="-128"/>
                <a:ea typeface="Meiryo UI" panose="020B0604030504040204" pitchFamily="50" charset="-128"/>
              </a:rPr>
              <a:t>を抱えて</a:t>
            </a:r>
            <a:r>
              <a:rPr lang="ja-JP" altLang="ja-JP" sz="1400" dirty="0">
                <a:latin typeface="Meiryo UI" panose="020B0604030504040204" pitchFamily="50" charset="-128"/>
                <a:ea typeface="Meiryo UI" panose="020B0604030504040204" pitchFamily="50" charset="-128"/>
              </a:rPr>
              <a:t>いる</a:t>
            </a:r>
            <a:r>
              <a:rPr lang="ja-JP" altLang="ja-JP" sz="1400" dirty="0" err="1" smtClean="0">
                <a:latin typeface="Meiryo UI" panose="020B0604030504040204" pitchFamily="50" charset="-128"/>
                <a:ea typeface="Meiryo UI" panose="020B0604030504040204" pitchFamily="50" charset="-128"/>
              </a:rPr>
              <a:t>こ</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とが</a:t>
            </a:r>
            <a:r>
              <a:rPr lang="ja-JP" altLang="ja-JP" sz="1400" dirty="0">
                <a:latin typeface="Meiryo UI" panose="020B0604030504040204" pitchFamily="50" charset="-128"/>
                <a:ea typeface="Meiryo UI" panose="020B0604030504040204" pitchFamily="50" charset="-128"/>
              </a:rPr>
              <a:t>明らか</a:t>
            </a:r>
            <a:r>
              <a:rPr lang="ja-JP" altLang="ja-JP" sz="1400" dirty="0" smtClean="0">
                <a:latin typeface="Meiryo UI" panose="020B0604030504040204" pitchFamily="50" charset="-128"/>
                <a:ea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rPr>
              <a:t>なった。</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・そのため、</a:t>
            </a:r>
            <a:r>
              <a:rPr lang="ja-JP" altLang="ja-JP" sz="1400" dirty="0" smtClean="0">
                <a:latin typeface="Meiryo UI" panose="020B0604030504040204" pitchFamily="50" charset="-128"/>
                <a:ea typeface="Meiryo UI" panose="020B0604030504040204" pitchFamily="50" charset="-128"/>
              </a:rPr>
              <a:t>学校</a:t>
            </a:r>
            <a:r>
              <a:rPr lang="ja-JP" altLang="ja-JP" sz="1400" dirty="0">
                <a:latin typeface="Meiryo UI" panose="020B0604030504040204" pitchFamily="50" charset="-128"/>
                <a:ea typeface="Meiryo UI" panose="020B0604030504040204" pitchFamily="50" charset="-128"/>
              </a:rPr>
              <a:t>・区役所（</a:t>
            </a:r>
            <a:r>
              <a:rPr lang="ja-JP" altLang="ja-JP" sz="1400" dirty="0" smtClean="0">
                <a:latin typeface="Meiryo UI" panose="020B0604030504040204" pitchFamily="50" charset="-128"/>
                <a:ea typeface="Meiryo UI" panose="020B0604030504040204" pitchFamily="50" charset="-128"/>
              </a:rPr>
              <a:t>保健福祉センター</a:t>
            </a:r>
            <a:r>
              <a:rPr lang="ja-JP" altLang="ja-JP" sz="1400" dirty="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地域など</a:t>
            </a:r>
            <a:r>
              <a:rPr lang="ja-JP" altLang="ja-JP" sz="1400" dirty="0">
                <a:latin typeface="Meiryo UI" panose="020B0604030504040204" pitchFamily="50" charset="-128"/>
                <a:ea typeface="Meiryo UI" panose="020B0604030504040204" pitchFamily="50" charset="-128"/>
              </a:rPr>
              <a:t>が連携する総合的な支援体制を構築する必要が</a:t>
            </a:r>
            <a:r>
              <a:rPr lang="ja-JP" altLang="ja-JP" sz="1400" dirty="0" smtClean="0">
                <a:latin typeface="Meiryo UI" panose="020B0604030504040204" pitchFamily="50" charset="-128"/>
                <a:ea typeface="Meiryo UI" panose="020B0604030504040204" pitchFamily="50" charset="-128"/>
              </a:rPr>
              <a:t>ある</a:t>
            </a:r>
            <a:r>
              <a:rPr lang="ja-JP" altLang="en-US" sz="1400" dirty="0" smtClean="0">
                <a:latin typeface="Meiryo UI" panose="020B0604030504040204" pitchFamily="50" charset="-128"/>
                <a:ea typeface="Meiryo UI" panose="020B0604030504040204" pitchFamily="50" charset="-128"/>
              </a:rPr>
              <a:t>ことか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ら、</a:t>
            </a:r>
            <a:r>
              <a:rPr lang="ja-JP" altLang="ja-JP" sz="1400" dirty="0" smtClean="0">
                <a:latin typeface="Meiryo UI" panose="020B0604030504040204" pitchFamily="50" charset="-128"/>
                <a:ea typeface="Meiryo UI" panose="020B0604030504040204" pitchFamily="50" charset="-128"/>
              </a:rPr>
              <a:t>学校生活</a:t>
            </a:r>
            <a:r>
              <a:rPr lang="ja-JP" altLang="en-US" sz="1400" dirty="0" smtClean="0">
                <a:latin typeface="Meiryo UI" panose="020B0604030504040204" pitchFamily="50" charset="-128"/>
                <a:ea typeface="Meiryo UI" panose="020B0604030504040204" pitchFamily="50" charset="-128"/>
              </a:rPr>
              <a:t>等</a:t>
            </a:r>
            <a:r>
              <a:rPr lang="ja-JP" altLang="ja-JP" sz="1400" dirty="0" smtClean="0">
                <a:latin typeface="Meiryo UI" panose="020B0604030504040204" pitchFamily="50" charset="-128"/>
                <a:ea typeface="Meiryo UI" panose="020B0604030504040204" pitchFamily="50" charset="-128"/>
              </a:rPr>
              <a:t>を</a:t>
            </a:r>
            <a:r>
              <a:rPr lang="ja-JP" altLang="ja-JP" sz="1400" dirty="0">
                <a:latin typeface="Meiryo UI" panose="020B0604030504040204" pitchFamily="50" charset="-128"/>
                <a:ea typeface="Meiryo UI" panose="020B0604030504040204" pitchFamily="50" charset="-128"/>
              </a:rPr>
              <a:t>通じた教師の「気づき」を区役所（保健</a:t>
            </a:r>
            <a:r>
              <a:rPr lang="ja-JP" altLang="ja-JP" sz="1400" dirty="0" smtClean="0">
                <a:latin typeface="Meiryo UI" panose="020B0604030504040204" pitchFamily="50" charset="-128"/>
                <a:ea typeface="Meiryo UI" panose="020B0604030504040204" pitchFamily="50" charset="-128"/>
              </a:rPr>
              <a:t>福祉センター</a:t>
            </a:r>
            <a:r>
              <a:rPr lang="ja-JP" altLang="ja-JP" sz="1400" dirty="0">
                <a:latin typeface="Meiryo UI" panose="020B0604030504040204" pitchFamily="50" charset="-128"/>
                <a:ea typeface="Meiryo UI" panose="020B0604030504040204" pitchFamily="50" charset="-128"/>
              </a:rPr>
              <a:t>）の福祉制度や地域による支援などに</a:t>
            </a:r>
            <a:r>
              <a:rPr lang="ja-JP" altLang="ja-JP" sz="1400" dirty="0" smtClean="0">
                <a:latin typeface="Meiryo UI" panose="020B0604030504040204" pitchFamily="50" charset="-128"/>
                <a:ea typeface="Meiryo UI" panose="020B0604030504040204" pitchFamily="50" charset="-128"/>
              </a:rPr>
              <a:t>つなぐ</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新しい</a:t>
            </a:r>
            <a:r>
              <a:rPr lang="ja-JP" altLang="ja-JP" sz="1400" dirty="0">
                <a:latin typeface="Meiryo UI" panose="020B0604030504040204" pitchFamily="50" charset="-128"/>
                <a:ea typeface="Meiryo UI" panose="020B0604030504040204" pitchFamily="50" charset="-128"/>
              </a:rPr>
              <a:t>仕組みとして、「大阪市こどもサポートネット」を</a:t>
            </a:r>
            <a:r>
              <a:rPr lang="ja-JP" altLang="ja-JP" sz="1400" dirty="0" smtClean="0">
                <a:latin typeface="Meiryo UI" panose="020B0604030504040204" pitchFamily="50" charset="-128"/>
                <a:ea typeface="Meiryo UI" panose="020B0604030504040204" pitchFamily="50" charset="-128"/>
              </a:rPr>
              <a:t>展開</a:t>
            </a:r>
            <a:r>
              <a:rPr lang="ja-JP" altLang="en-US" sz="1400" dirty="0" smtClean="0">
                <a:latin typeface="Meiryo UI" panose="020B0604030504040204" pitchFamily="50" charset="-128"/>
                <a:ea typeface="Meiryo UI" panose="020B0604030504040204" pitchFamily="50" charset="-128"/>
              </a:rPr>
              <a:t>する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学校</a:t>
            </a:r>
            <a:r>
              <a:rPr lang="ja-JP" altLang="ja-JP" sz="1400" dirty="0">
                <a:latin typeface="Meiryo UI" panose="020B0604030504040204" pitchFamily="50" charset="-128"/>
                <a:ea typeface="Meiryo UI" panose="020B0604030504040204" pitchFamily="50" charset="-128"/>
              </a:rPr>
              <a:t>における「気づき」を「見える化」して区役所等の支援につなげるため、全児童生徒の状況を把握する</a:t>
            </a:r>
            <a:r>
              <a:rPr lang="ja-JP" altLang="ja-JP" sz="1400" dirty="0" smtClean="0">
                <a:latin typeface="Meiryo UI" panose="020B0604030504040204" pitchFamily="50" charset="-128"/>
                <a:ea typeface="Meiryo UI" panose="020B0604030504040204" pitchFamily="50" charset="-128"/>
              </a:rPr>
              <a:t>スクリーニング</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シート</a:t>
            </a:r>
            <a:r>
              <a:rPr lang="ja-JP" altLang="ja-JP" sz="1400" dirty="0">
                <a:latin typeface="Meiryo UI" panose="020B0604030504040204" pitchFamily="50" charset="-128"/>
                <a:ea typeface="Meiryo UI" panose="020B0604030504040204" pitchFamily="50" charset="-128"/>
              </a:rPr>
              <a:t>を学校に導入し、教職員とともに、新たに区役所に配置するスクールソーシャルワーカーやこどもサポート推進員、</a:t>
            </a:r>
            <a:r>
              <a:rPr lang="ja-JP" altLang="ja-JP" sz="1400" dirty="0" smtClean="0">
                <a:latin typeface="Meiryo UI" panose="020B0604030504040204" pitchFamily="50" charset="-128"/>
                <a:ea typeface="Meiryo UI" panose="020B0604030504040204" pitchFamily="50" charset="-128"/>
              </a:rPr>
              <a:t>ス</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クールカウンセラー</a:t>
            </a:r>
            <a:r>
              <a:rPr lang="ja-JP" altLang="ja-JP" sz="1400" dirty="0">
                <a:latin typeface="Meiryo UI" panose="020B0604030504040204" pitchFamily="50" charset="-128"/>
                <a:ea typeface="Meiryo UI" panose="020B0604030504040204" pitchFamily="50" charset="-128"/>
              </a:rPr>
              <a:t>などがスクリーニングシートを基に専門的な見地からアセスメントを行い、課題に応じた適切な支援に</a:t>
            </a:r>
            <a:r>
              <a:rPr lang="ja-JP" altLang="ja-JP" sz="1400" dirty="0" err="1" smtClean="0">
                <a:latin typeface="Meiryo UI" panose="020B0604030504040204" pitchFamily="50" charset="-128"/>
                <a:ea typeface="Meiryo UI" panose="020B0604030504040204" pitchFamily="50" charset="-128"/>
              </a:rPr>
              <a:t>つ</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rPr>
              <a:t>ぐ</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年度はモデル</a:t>
            </a:r>
            <a:r>
              <a:rPr lang="en-US" altLang="ja-JP" sz="1400" dirty="0" smtClean="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区で実施</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此花区・港区・大正区・浪速区・生野区・住之江区・平野区</a:t>
            </a:r>
            <a:r>
              <a:rPr lang="en-US" altLang="ja-JP" sz="1400" dirty="0" smtClean="0">
                <a:latin typeface="Meiryo UI" panose="020B0604030504040204" pitchFamily="50" charset="-128"/>
                <a:ea typeface="Meiryo UI" panose="020B0604030504040204" pitchFamily="50" charset="-128"/>
              </a:rPr>
              <a:t>)</a:t>
            </a:r>
          </a:p>
        </p:txBody>
      </p:sp>
      <p:sp>
        <p:nvSpPr>
          <p:cNvPr id="19" name="角丸四角形 18"/>
          <p:cNvSpPr/>
          <p:nvPr/>
        </p:nvSpPr>
        <p:spPr>
          <a:xfrm>
            <a:off x="290759" y="985027"/>
            <a:ext cx="5865342"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大阪市こどもサポートネット</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2018</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1</a:t>
            </a:r>
            <a:r>
              <a:rPr lang="ja-JP" altLang="en-US" sz="1400" b="1" dirty="0">
                <a:solidFill>
                  <a:schemeClr val="tx1"/>
                </a:solidFill>
                <a:latin typeface="Meiryo UI" panose="020B0604030504040204" pitchFamily="50" charset="-128"/>
                <a:ea typeface="Meiryo UI" panose="020B0604030504040204" pitchFamily="50" charset="-128"/>
              </a:rPr>
              <a:t>億</a:t>
            </a:r>
            <a:r>
              <a:rPr lang="en-US" altLang="ja-JP" sz="1400" b="1" dirty="0" smtClean="0">
                <a:solidFill>
                  <a:schemeClr val="tx1"/>
                </a:solidFill>
                <a:latin typeface="Meiryo UI" panose="020B0604030504040204" pitchFamily="50" charset="-128"/>
                <a:ea typeface="Meiryo UI" panose="020B0604030504040204" pitchFamily="50" charset="-128"/>
              </a:rPr>
              <a:t>6,937</a:t>
            </a:r>
            <a:r>
              <a:rPr lang="ja-JP" altLang="en-US" sz="1400" b="1" dirty="0" smtClean="0">
                <a:solidFill>
                  <a:schemeClr val="tx1"/>
                </a:solidFill>
                <a:latin typeface="Meiryo UI" panose="020B0604030504040204" pitchFamily="50" charset="-128"/>
                <a:ea typeface="Meiryo UI" panose="020B0604030504040204" pitchFamily="50" charset="-128"/>
              </a:rPr>
              <a:t>万</a:t>
            </a:r>
            <a:r>
              <a:rPr lang="ja-JP" altLang="en-US" sz="1400" b="1" dirty="0">
                <a:solidFill>
                  <a:schemeClr val="tx1"/>
                </a:solidFill>
                <a:latin typeface="Meiryo UI" panose="020B0604030504040204" pitchFamily="50" charset="-128"/>
                <a:ea typeface="Meiryo UI" panose="020B0604030504040204" pitchFamily="50" charset="-128"/>
              </a:rPr>
              <a:t>円　</a:t>
            </a:r>
            <a:r>
              <a:rPr lang="ja-JP" altLang="en-US" sz="1400" b="1" dirty="0" smtClean="0">
                <a:solidFill>
                  <a:schemeClr val="tx1"/>
                </a:solidFill>
                <a:latin typeface="Meiryo UI" panose="020B0604030504040204" pitchFamily="50" charset="-128"/>
                <a:ea typeface="Meiryo UI" panose="020B0604030504040204" pitchFamily="50" charset="-128"/>
              </a:rPr>
              <a:t>新規）</a:t>
            </a:r>
            <a:endParaRPr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676" y="2455955"/>
            <a:ext cx="6821913" cy="295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93</a:t>
            </a:fld>
            <a:endParaRPr lang="ja-JP" altLang="en-US"/>
          </a:p>
        </p:txBody>
      </p:sp>
    </p:spTree>
    <p:extLst>
      <p:ext uri="{BB962C8B-B14F-4D97-AF65-F5344CB8AC3E}">
        <p14:creationId xmlns:p14="http://schemas.microsoft.com/office/powerpoint/2010/main" val="2945979525"/>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大阪市に</a:t>
            </a:r>
            <a:r>
              <a:rPr lang="ja-JP" altLang="en-US" sz="1750" b="1" dirty="0">
                <a:latin typeface="Meiryo UI" panose="020B0604030504040204" pitchFamily="50" charset="-128"/>
                <a:ea typeface="Meiryo UI" panose="020B0604030504040204" pitchFamily="50" charset="-128"/>
              </a:rPr>
              <a:t>おける</a:t>
            </a:r>
            <a:r>
              <a:rPr lang="ja-JP" altLang="en-US" sz="1750" b="1" dirty="0" smtClean="0">
                <a:latin typeface="Meiryo UI" panose="020B0604030504040204" pitchFamily="50" charset="-128"/>
                <a:ea typeface="Meiryo UI" panose="020B0604030504040204" pitchFamily="50" charset="-128"/>
              </a:rPr>
              <a:t>子どもの貧困</a:t>
            </a:r>
            <a:r>
              <a:rPr lang="ja-JP" altLang="en-US" sz="1750" b="1" dirty="0">
                <a:latin typeface="Meiryo UI" panose="020B0604030504040204" pitchFamily="50" charset="-128"/>
                <a:ea typeface="Meiryo UI" panose="020B0604030504040204" pitchFamily="50" charset="-128"/>
              </a:rPr>
              <a:t>対策の取組み</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改革の成果</a:t>
            </a:r>
          </a:p>
        </p:txBody>
      </p:sp>
      <p:sp>
        <p:nvSpPr>
          <p:cNvPr id="12" name="正方形/長方形 11"/>
          <p:cNvSpPr/>
          <p:nvPr/>
        </p:nvSpPr>
        <p:spPr>
          <a:xfrm>
            <a:off x="158648" y="670708"/>
            <a:ext cx="8714896" cy="6124754"/>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子どもの生活に関する実態調査の結果を踏まえた課題解決に</a:t>
            </a:r>
            <a:r>
              <a:rPr lang="ja-JP" altLang="en-US" sz="1400" dirty="0" smtClean="0">
                <a:latin typeface="Meiryo UI" panose="020B0604030504040204" pitchFamily="50" charset="-128"/>
                <a:ea typeface="Meiryo UI" panose="020B0604030504040204" pitchFamily="50" charset="-128"/>
              </a:rPr>
              <a:t>向けた取組み</a:t>
            </a:r>
            <a:r>
              <a:rPr lang="ja-JP" altLang="en-US"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こども</a:t>
            </a:r>
            <a:r>
              <a:rPr lang="ja-JP" altLang="ja-JP" sz="1400" dirty="0">
                <a:latin typeface="Meiryo UI" panose="020B0604030504040204" pitchFamily="50" charset="-128"/>
                <a:ea typeface="Meiryo UI" panose="020B0604030504040204" pitchFamily="50" charset="-128"/>
              </a:rPr>
              <a:t>の貧困などの課題解決に取り組む団体や市民が、市内各地域において、こどもの居場所（以下「こども食堂等」</a:t>
            </a:r>
            <a:r>
              <a:rPr lang="ja-JP" altLang="ja-JP" sz="1400" dirty="0" smtClean="0">
                <a:latin typeface="Meiryo UI" panose="020B0604030504040204" pitchFamily="50" charset="-128"/>
                <a:ea typeface="Meiryo UI" panose="020B0604030504040204" pitchFamily="50" charset="-128"/>
              </a:rPr>
              <a:t>と</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いう</a:t>
            </a:r>
            <a:r>
              <a:rPr lang="ja-JP" altLang="ja-JP" sz="1400" dirty="0">
                <a:latin typeface="Meiryo UI" panose="020B0604030504040204" pitchFamily="50" charset="-128"/>
                <a:ea typeface="Meiryo UI" panose="020B0604030504040204" pitchFamily="50" charset="-128"/>
              </a:rPr>
              <a:t>。）を開設し食事提供や学習支援等に取り組んで</a:t>
            </a:r>
            <a:r>
              <a:rPr lang="ja-JP" altLang="ja-JP" sz="1400" dirty="0" smtClean="0">
                <a:latin typeface="Meiryo UI" panose="020B0604030504040204" pitchFamily="50" charset="-128"/>
                <a:ea typeface="Meiryo UI" panose="020B0604030504040204" pitchFamily="50" charset="-128"/>
              </a:rPr>
              <a:t>い</a:t>
            </a:r>
            <a:r>
              <a:rPr lang="ja-JP" altLang="en-US" sz="1400" dirty="0" smtClean="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この</a:t>
            </a:r>
            <a:r>
              <a:rPr lang="ja-JP" altLang="ja-JP" sz="1400" dirty="0">
                <a:latin typeface="Meiryo UI" panose="020B0604030504040204" pitchFamily="50" charset="-128"/>
                <a:ea typeface="Meiryo UI" panose="020B0604030504040204" pitchFamily="50" charset="-128"/>
              </a:rPr>
              <a:t>ような活動を社会全体で</a:t>
            </a:r>
            <a:r>
              <a:rPr lang="ja-JP" altLang="ja-JP" sz="1400" dirty="0" smtClean="0">
                <a:latin typeface="Meiryo UI" panose="020B0604030504040204" pitchFamily="50" charset="-128"/>
                <a:ea typeface="Meiryo UI" panose="020B0604030504040204" pitchFamily="50" charset="-128"/>
              </a:rPr>
              <a:t>支援</a:t>
            </a:r>
            <a:r>
              <a:rPr lang="ja-JP" altLang="en-US" sz="1400" dirty="0">
                <a:latin typeface="Meiryo UI" panose="020B0604030504040204" pitchFamily="50" charset="-128"/>
                <a:ea typeface="Meiryo UI" panose="020B0604030504040204" pitchFamily="50" charset="-128"/>
              </a:rPr>
              <a:t>するため</a:t>
            </a:r>
            <a:r>
              <a:rPr lang="ja-JP" altLang="ja-JP" sz="1400" dirty="0">
                <a:latin typeface="Meiryo UI" panose="020B0604030504040204" pitchFamily="50" charset="-128"/>
                <a:ea typeface="Meiryo UI" panose="020B0604030504040204" pitchFamily="50" charset="-128"/>
              </a:rPr>
              <a:t>、企業や社会福祉施設等が参加</a:t>
            </a:r>
            <a:r>
              <a:rPr lang="ja-JP" altLang="ja-JP" sz="1400" dirty="0" smtClean="0">
                <a:latin typeface="Meiryo UI" panose="020B0604030504040204" pitchFamily="50" charset="-128"/>
                <a:ea typeface="Meiryo UI" panose="020B0604030504040204" pitchFamily="50" charset="-128"/>
              </a:rPr>
              <a:t>する</a:t>
            </a:r>
            <a:r>
              <a:rPr lang="ja-JP" altLang="ja-JP" sz="1400" dirty="0">
                <a:latin typeface="Meiryo UI" panose="020B0604030504040204" pitchFamily="50" charset="-128"/>
                <a:ea typeface="Meiryo UI" panose="020B0604030504040204" pitchFamily="50" charset="-128"/>
              </a:rPr>
              <a:t>「こども支援ネットワーク」を</a:t>
            </a:r>
            <a:r>
              <a:rPr lang="ja-JP" altLang="ja-JP" sz="1400" dirty="0" smtClean="0">
                <a:latin typeface="Meiryo UI" panose="020B0604030504040204" pitchFamily="50" charset="-128"/>
                <a:ea typeface="Meiryo UI" panose="020B0604030504040204" pitchFamily="50" charset="-128"/>
              </a:rPr>
              <a:t>構築</a:t>
            </a:r>
            <a:r>
              <a:rPr lang="ja-JP" altLang="en-US" sz="1400" dirty="0" smtClean="0">
                <a:latin typeface="Meiryo UI" panose="020B0604030504040204" pitchFamily="50" charset="-128"/>
                <a:ea typeface="Meiryo UI" panose="020B0604030504040204" pitchFamily="50" charset="-128"/>
              </a:rPr>
              <a:t>す</a:t>
            </a:r>
            <a:r>
              <a:rPr lang="ja-JP" altLang="en-US" sz="1400" dirty="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こども支援ネットワーク」は、大阪市が主体となって大阪市社会福祉協議会と連携し、こどもの貧困対策や活動の</a:t>
            </a:r>
            <a:r>
              <a:rPr lang="ja-JP" altLang="ja-JP" sz="1400" dirty="0" smtClean="0">
                <a:latin typeface="Meiryo UI" panose="020B0604030504040204" pitchFamily="50" charset="-128"/>
                <a:ea typeface="Meiryo UI" panose="020B0604030504040204" pitchFamily="50" charset="-128"/>
              </a:rPr>
              <a:t>情報</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交換</a:t>
            </a:r>
            <a:r>
              <a:rPr lang="ja-JP" altLang="ja-JP" sz="1400" dirty="0">
                <a:latin typeface="Meiryo UI" panose="020B0604030504040204" pitchFamily="50" charset="-128"/>
                <a:ea typeface="Meiryo UI" panose="020B0604030504040204" pitchFamily="50" charset="-128"/>
              </a:rPr>
              <a:t>をはじめ、企業からの申出による物資等を社会福祉施設を通じてこども食堂等へ提供し、社会福祉施設からは</a:t>
            </a:r>
            <a:r>
              <a:rPr lang="ja-JP" altLang="ja-JP" sz="1400" dirty="0" err="1" smtClean="0">
                <a:latin typeface="Meiryo UI" panose="020B0604030504040204" pitchFamily="50" charset="-128"/>
                <a:ea typeface="Meiryo UI" panose="020B0604030504040204" pitchFamily="50" charset="-128"/>
              </a:rPr>
              <a:t>こど</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も</a:t>
            </a:r>
            <a:r>
              <a:rPr lang="ja-JP" altLang="ja-JP" sz="1400" dirty="0">
                <a:latin typeface="Meiryo UI" panose="020B0604030504040204" pitchFamily="50" charset="-128"/>
                <a:ea typeface="Meiryo UI" panose="020B0604030504040204" pitchFamily="50" charset="-128"/>
              </a:rPr>
              <a:t>食堂への助言や相談対応</a:t>
            </a:r>
            <a:r>
              <a:rPr lang="ja-JP" altLang="ja-JP" sz="1400" dirty="0" smtClean="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行う。</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また</a:t>
            </a:r>
            <a:r>
              <a:rPr lang="ja-JP" altLang="ja-JP" sz="1400" dirty="0">
                <a:latin typeface="Meiryo UI" panose="020B0604030504040204" pitchFamily="50" charset="-128"/>
                <a:ea typeface="Meiryo UI" panose="020B0604030504040204" pitchFamily="50" charset="-128"/>
              </a:rPr>
              <a:t>、ネットワークに企業が参加することによって、こどもの職業体験やこどもの居場所での社員のボランティア活動などが</a:t>
            </a:r>
            <a:r>
              <a:rPr lang="ja-JP" altLang="ja-JP" sz="1400" dirty="0" smtClean="0">
                <a:latin typeface="Meiryo UI" panose="020B0604030504040204" pitchFamily="50" charset="-128"/>
                <a:ea typeface="Meiryo UI" panose="020B0604030504040204" pitchFamily="50" charset="-128"/>
              </a:rPr>
              <a:t>期</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待</a:t>
            </a:r>
            <a:r>
              <a:rPr lang="ja-JP" altLang="en-US" sz="1400" dirty="0">
                <a:latin typeface="Meiryo UI" panose="020B0604030504040204" pitchFamily="50" charset="-128"/>
                <a:ea typeface="Meiryo UI" panose="020B0604030504040204" pitchFamily="50" charset="-128"/>
              </a:rPr>
              <a:t>できる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企業</a:t>
            </a:r>
            <a:r>
              <a:rPr lang="ja-JP" altLang="ja-JP" sz="1400" dirty="0">
                <a:latin typeface="Meiryo UI" panose="020B0604030504040204" pitchFamily="50" charset="-128"/>
                <a:ea typeface="Meiryo UI" panose="020B0604030504040204" pitchFamily="50" charset="-128"/>
              </a:rPr>
              <a:t>の協力を得て、こどもたちに働くことの大切さを伝え、貧困の連鎖を断ち切ることにつながるよう</a:t>
            </a:r>
            <a:r>
              <a:rPr lang="ja-JP" altLang="ja-JP" sz="1400" dirty="0" smtClean="0">
                <a:latin typeface="Meiryo UI" panose="020B0604030504040204" pitchFamily="50" charset="-128"/>
                <a:ea typeface="Meiryo UI" panose="020B0604030504040204" pitchFamily="50" charset="-128"/>
              </a:rPr>
              <a:t>取り組みを</a:t>
            </a:r>
            <a:r>
              <a:rPr lang="ja-JP" altLang="en-US" sz="1400" dirty="0" smtClean="0">
                <a:latin typeface="Meiryo UI" panose="020B0604030504040204" pitchFamily="50" charset="-128"/>
                <a:ea typeface="Meiryo UI" panose="020B0604030504040204" pitchFamily="50" charset="-128"/>
              </a:rPr>
              <a:t>進める</a:t>
            </a:r>
            <a:r>
              <a:rPr lang="ja-JP" altLang="ja-JP"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5" name="角丸四角形 24"/>
          <p:cNvSpPr/>
          <p:nvPr/>
        </p:nvSpPr>
        <p:spPr>
          <a:xfrm>
            <a:off x="270458" y="989979"/>
            <a:ext cx="5035638"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こども支援</a:t>
            </a:r>
            <a:r>
              <a:rPr lang="ja-JP" altLang="en-US" sz="1400" b="1" dirty="0">
                <a:solidFill>
                  <a:schemeClr val="tx1"/>
                </a:solidFill>
                <a:latin typeface="Meiryo UI" panose="020B0604030504040204" pitchFamily="50" charset="-128"/>
                <a:ea typeface="Meiryo UI" panose="020B0604030504040204" pitchFamily="50" charset="-128"/>
              </a:rPr>
              <a:t>ネットワーク（</a:t>
            </a:r>
            <a:r>
              <a:rPr lang="en-US" altLang="ja-JP" sz="1400" b="1" dirty="0">
                <a:solidFill>
                  <a:schemeClr val="tx1"/>
                </a:solidFill>
                <a:latin typeface="Meiryo UI" panose="020B0604030504040204" pitchFamily="50" charset="-128"/>
                <a:ea typeface="Meiryo UI" panose="020B0604030504040204" pitchFamily="50" charset="-128"/>
              </a:rPr>
              <a:t>2018</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600</a:t>
            </a:r>
            <a:r>
              <a:rPr lang="ja-JP" altLang="en-US" sz="1400" b="1" dirty="0">
                <a:solidFill>
                  <a:schemeClr val="tx1"/>
                </a:solidFill>
                <a:latin typeface="Meiryo UI" panose="020B0604030504040204" pitchFamily="50" charset="-128"/>
                <a:ea typeface="Meiryo UI" panose="020B0604030504040204" pitchFamily="50" charset="-128"/>
              </a:rPr>
              <a:t>万円　</a:t>
            </a:r>
            <a:r>
              <a:rPr lang="ja-JP" altLang="en-US" sz="1400" b="1" dirty="0" smtClean="0">
                <a:solidFill>
                  <a:schemeClr val="tx1"/>
                </a:solidFill>
                <a:latin typeface="Meiryo UI" panose="020B0604030504040204" pitchFamily="50" charset="-128"/>
                <a:ea typeface="Meiryo UI" panose="020B0604030504040204" pitchFamily="50" charset="-128"/>
              </a:rPr>
              <a:t>新規）</a:t>
            </a:r>
            <a:endParaRPr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226" y="2112999"/>
            <a:ext cx="6464917" cy="303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94</a:t>
            </a:fld>
            <a:endParaRPr lang="ja-JP" altLang="en-US"/>
          </a:p>
        </p:txBody>
      </p:sp>
    </p:spTree>
    <p:extLst>
      <p:ext uri="{BB962C8B-B14F-4D97-AF65-F5344CB8AC3E}">
        <p14:creationId xmlns:p14="http://schemas.microsoft.com/office/powerpoint/2010/main" val="1869016457"/>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399522" y="1906575"/>
          <a:ext cx="8332354" cy="4713165"/>
        </p:xfrm>
        <a:graphic>
          <a:graphicData uri="http://schemas.openxmlformats.org/drawingml/2006/table">
            <a:tbl>
              <a:tblPr/>
              <a:tblGrid>
                <a:gridCol w="1055791">
                  <a:extLst>
                    <a:ext uri="{9D8B030D-6E8A-4147-A177-3AD203B41FA5}">
                      <a16:colId xmlns="" xmlns:a16="http://schemas.microsoft.com/office/drawing/2014/main" val="20000"/>
                    </a:ext>
                  </a:extLst>
                </a:gridCol>
                <a:gridCol w="786150">
                  <a:extLst>
                    <a:ext uri="{9D8B030D-6E8A-4147-A177-3AD203B41FA5}">
                      <a16:colId xmlns="" xmlns:a16="http://schemas.microsoft.com/office/drawing/2014/main" val="20001"/>
                    </a:ext>
                  </a:extLst>
                </a:gridCol>
                <a:gridCol w="2098717">
                  <a:extLst>
                    <a:ext uri="{9D8B030D-6E8A-4147-A177-3AD203B41FA5}">
                      <a16:colId xmlns="" xmlns:a16="http://schemas.microsoft.com/office/drawing/2014/main" val="20002"/>
                    </a:ext>
                  </a:extLst>
                </a:gridCol>
                <a:gridCol w="2770304">
                  <a:extLst>
                    <a:ext uri="{9D8B030D-6E8A-4147-A177-3AD203B41FA5}">
                      <a16:colId xmlns="" xmlns:a16="http://schemas.microsoft.com/office/drawing/2014/main" val="20003"/>
                    </a:ext>
                  </a:extLst>
                </a:gridCol>
                <a:gridCol w="894310">
                  <a:extLst>
                    <a:ext uri="{9D8B030D-6E8A-4147-A177-3AD203B41FA5}">
                      <a16:colId xmlns="" xmlns:a16="http://schemas.microsoft.com/office/drawing/2014/main" val="20004"/>
                    </a:ext>
                  </a:extLst>
                </a:gridCol>
                <a:gridCol w="727082">
                  <a:extLst>
                    <a:ext uri="{9D8B030D-6E8A-4147-A177-3AD203B41FA5}">
                      <a16:colId xmlns="" xmlns:a16="http://schemas.microsoft.com/office/drawing/2014/main" val="20005"/>
                    </a:ext>
                  </a:extLst>
                </a:gridCol>
              </a:tblGrid>
              <a:tr h="380255">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zh-TW" sz="900" b="1" i="0" u="none" strike="noStrike" dirty="0">
                          <a:solidFill>
                            <a:srgbClr val="000000"/>
                          </a:solidFill>
                          <a:effectLst/>
                          <a:latin typeface="Meiryo UI" panose="020B0604030504040204" pitchFamily="50" charset="-128"/>
                          <a:ea typeface="Meiryo UI" panose="020B0604030504040204" pitchFamily="50" charset="-128"/>
                        </a:rPr>
                        <a:t>2018</a:t>
                      </a: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年度</a:t>
                      </a:r>
                      <a:br>
                        <a:rPr lang="zh-TW" altLang="en-US" sz="900" b="1" i="0" u="none" strike="noStrike" dirty="0">
                          <a:solidFill>
                            <a:srgbClr val="000000"/>
                          </a:solidFill>
                          <a:effectLst/>
                          <a:latin typeface="Meiryo UI" panose="020B0604030504040204" pitchFamily="50" charset="-128"/>
                          <a:ea typeface="Meiryo UI" panose="020B0604030504040204" pitchFamily="50" charset="-128"/>
                        </a:rPr>
                      </a:b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新規</a:t>
                      </a:r>
                      <a:r>
                        <a:rPr lang="en-US" altLang="zh-TW" sz="900" b="1" i="0" u="none" strike="noStrike" dirty="0">
                          <a:solidFill>
                            <a:srgbClr val="000000"/>
                          </a:solidFill>
                          <a:effectLst/>
                          <a:latin typeface="Meiryo UI" panose="020B0604030504040204" pitchFamily="50" charset="-128"/>
                          <a:ea typeface="Meiryo UI" panose="020B0604030504040204" pitchFamily="50" charset="-128"/>
                        </a:rPr>
                        <a:t>or</a:t>
                      </a: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拡充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予算額</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重点分</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想定人数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0"/>
                  </a:ext>
                </a:extLst>
              </a:tr>
              <a:tr h="900605">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就職による自立を図る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拡充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　ひとり</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親家庭高等職業訓練促進給付金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ひとり親家庭の母または父が看護師や介護福祉士などの資格取得のため、</a:t>
                      </a: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a:solidFill>
                            <a:srgbClr val="000000"/>
                          </a:solidFill>
                          <a:effectLst/>
                          <a:latin typeface="Meiryo UI" panose="020B0604030504040204" pitchFamily="50" charset="-128"/>
                          <a:ea typeface="Meiryo UI" panose="020B0604030504040204" pitchFamily="50" charset="-128"/>
                        </a:rPr>
                        <a:t>年以上養成機関で修業する場合に、訓練受講中の生活の安定を図るため、修業期間の全期間（上限</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r>
                        <a:rPr lang="ja-JP" altLang="en-US" sz="900" b="0" i="0" u="none" strike="noStrike">
                          <a:solidFill>
                            <a:srgbClr val="000000"/>
                          </a:solidFill>
                          <a:effectLst/>
                          <a:latin typeface="Meiryo UI" panose="020B0604030504040204" pitchFamily="50" charset="-128"/>
                          <a:ea typeface="Meiryo UI" panose="020B0604030504040204" pitchFamily="50" charset="-128"/>
                        </a:rPr>
                        <a:t>年）支給する。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rPr>
                        <a:t>92,988</a:t>
                      </a: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千円</a:t>
                      </a:r>
                      <a:endPar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zh-TW" altLang="en-US" sz="9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総事業費</a:t>
                      </a:r>
                      <a:br>
                        <a:rPr lang="zh-TW" altLang="en-US" sz="7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700" b="0" i="0" u="none" strike="noStrike" dirty="0">
                          <a:solidFill>
                            <a:srgbClr val="000000"/>
                          </a:solidFill>
                          <a:effectLst/>
                          <a:latin typeface="Meiryo UI" panose="020B0604030504040204" pitchFamily="50" charset="-128"/>
                          <a:ea typeface="Meiryo UI" panose="020B0604030504040204" pitchFamily="50" charset="-128"/>
                        </a:rPr>
                        <a:t>360,583</a:t>
                      </a: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千円</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rPr>
                        <a:t>189</a:t>
                      </a: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zh-TW" altLang="en-US" sz="9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事業全体</a:t>
                      </a:r>
                      <a:br>
                        <a:rPr lang="zh-TW" altLang="en-US" sz="7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700" b="0" i="0" u="none" strike="noStrike" dirty="0">
                          <a:solidFill>
                            <a:srgbClr val="000000"/>
                          </a:solidFill>
                          <a:effectLst/>
                          <a:latin typeface="Meiryo UI" panose="020B0604030504040204" pitchFamily="50" charset="-128"/>
                          <a:ea typeface="Meiryo UI" panose="020B0604030504040204" pitchFamily="50" charset="-128"/>
                        </a:rPr>
                        <a:t>234</a:t>
                      </a: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人</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60511">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新規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　ひとり</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親家庭専門学校等受験対策事業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ひとり親家庭の母または父が、就職に有利な資格取得のため、専門学校等受験対策講座</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予備校など</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を受講する場合にかかる経費について、講座の受講費用の一部を支給する。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36,364</a:t>
                      </a:r>
                      <a:r>
                        <a:rPr lang="ja-JP" altLang="en-US" sz="900" b="0" i="0" u="none" strike="noStrike">
                          <a:solidFill>
                            <a:srgbClr val="000000"/>
                          </a:solidFill>
                          <a:effectLst/>
                          <a:latin typeface="Meiryo UI" panose="020B0604030504040204" pitchFamily="50" charset="-128"/>
                          <a:ea typeface="Meiryo UI" panose="020B0604030504040204"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900" b="0" i="0" u="none" strike="noStrike">
                          <a:solidFill>
                            <a:srgbClr val="000000"/>
                          </a:solidFill>
                          <a:effectLst/>
                          <a:latin typeface="Meiryo UI" panose="020B0604030504040204" pitchFamily="50" charset="-128"/>
                          <a:ea typeface="Meiryo UI"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360914">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学び直す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拡充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　ひとり</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親家庭高等学校卒業程度</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認定</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　試験</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合格支援事業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ひとり親家庭の親ならびに、ひとり親家庭の子どもが、高等学校卒業程度認定試験の合格を目標とする場合において、民間事業者などが実施する対象講座を受講し、修了した場合に受講修了時給付金を支給する。</a:t>
                      </a:r>
                      <a:br>
                        <a:rPr lang="ja-JP" altLang="en-US" sz="900" b="0" i="0" u="none" strike="noStrike">
                          <a:solidFill>
                            <a:srgbClr val="000000"/>
                          </a:solidFill>
                          <a:effectLst/>
                          <a:latin typeface="Meiryo UI" panose="020B0604030504040204" pitchFamily="50" charset="-128"/>
                          <a:ea typeface="Meiryo UI" panose="020B0604030504040204" pitchFamily="50" charset="-128"/>
                        </a:rPr>
                      </a:br>
                      <a:r>
                        <a:rPr lang="ja-JP" altLang="en-US" sz="900" b="0" i="0" u="none" strike="noStrike">
                          <a:solidFill>
                            <a:srgbClr val="000000"/>
                          </a:solidFill>
                          <a:effectLst/>
                          <a:latin typeface="Meiryo UI" panose="020B0604030504040204" pitchFamily="50" charset="-128"/>
                          <a:ea typeface="Meiryo UI" panose="020B0604030504040204" pitchFamily="50" charset="-128"/>
                        </a:rPr>
                        <a:t>　また、受講修了日から起算して</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r>
                        <a:rPr lang="ja-JP" altLang="en-US" sz="900" b="0" i="0" u="none" strike="noStrike">
                          <a:solidFill>
                            <a:srgbClr val="000000"/>
                          </a:solidFill>
                          <a:effectLst/>
                          <a:latin typeface="Meiryo UI" panose="020B0604030504040204" pitchFamily="50" charset="-128"/>
                          <a:ea typeface="Meiryo UI" panose="020B0604030504040204" pitchFamily="50" charset="-128"/>
                        </a:rPr>
                        <a:t>年以内に高卒認定試験に全科目合格した場合に、合格時給付金を支給する。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endPar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endPar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rPr>
                        <a:t>6,318</a:t>
                      </a: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千円</a:t>
                      </a:r>
                      <a:endParaRPr lang="en-US" altLang="zh-TW" sz="9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zh-TW" altLang="en-US" sz="9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総事業費</a:t>
                      </a:r>
                      <a:br>
                        <a:rPr lang="zh-TW" altLang="en-US" sz="7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700" b="0" i="0" u="none" strike="noStrike" dirty="0">
                          <a:solidFill>
                            <a:srgbClr val="000000"/>
                          </a:solidFill>
                          <a:effectLst/>
                          <a:latin typeface="Meiryo UI" panose="020B0604030504040204" pitchFamily="50" charset="-128"/>
                          <a:ea typeface="Meiryo UI" panose="020B0604030504040204" pitchFamily="50" charset="-128"/>
                        </a:rPr>
                        <a:t>11,008</a:t>
                      </a: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千円</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a:t>
                      </a:r>
                      <a:r>
                        <a:rPr lang="ja-JP" altLang="en-US" sz="900" b="0" i="0" u="none" strike="noStrike">
                          <a:solidFill>
                            <a:srgbClr val="000000"/>
                          </a:solidFill>
                          <a:effectLst/>
                          <a:latin typeface="Meiryo UI" panose="020B0604030504040204" pitchFamily="50" charset="-128"/>
                          <a:ea typeface="Meiryo UI"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310880">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新しい家庭を築く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新規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　若年</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ひとり親の新たな家庭生活支援事業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ひとり親が結婚する場合、全てのひとり親家庭支援施策の対象外となるが、若年層は経済基盤が弱く、生活が不安定になりやすい。それらに対し、期間（最長２年間）を設け、サポーターによる相談支援と経済的支援を実施する。</a:t>
                      </a:r>
                      <a:br>
                        <a:rPr lang="ja-JP" altLang="en-US" sz="900" b="0" i="0" u="none" strike="noStrike">
                          <a:solidFill>
                            <a:srgbClr val="000000"/>
                          </a:solidFill>
                          <a:effectLst/>
                          <a:latin typeface="Meiryo UI" panose="020B0604030504040204" pitchFamily="50" charset="-128"/>
                          <a:ea typeface="Meiryo UI" panose="020B0604030504040204" pitchFamily="50" charset="-128"/>
                        </a:rPr>
                      </a:br>
                      <a:r>
                        <a:rPr lang="ja-JP" altLang="en-US" sz="900" b="0" i="0" u="none" strike="noStrike">
                          <a:solidFill>
                            <a:srgbClr val="000000"/>
                          </a:solidFill>
                          <a:effectLst/>
                          <a:latin typeface="Meiryo UI" panose="020B0604030504040204" pitchFamily="50" charset="-128"/>
                          <a:ea typeface="Meiryo UI" panose="020B0604030504040204" pitchFamily="50" charset="-128"/>
                        </a:rPr>
                        <a:t>（ただし、「大阪市で児童扶養手当を受けていた」、「再婚時</a:t>
                      </a: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r>
                        <a:rPr lang="ja-JP" altLang="en-US" sz="900" b="0" i="0" u="none" strike="noStrike">
                          <a:solidFill>
                            <a:srgbClr val="000000"/>
                          </a:solidFill>
                          <a:effectLst/>
                          <a:latin typeface="Meiryo UI" panose="020B0604030504040204" pitchFamily="50" charset="-128"/>
                          <a:ea typeface="Meiryo UI" panose="020B0604030504040204" pitchFamily="50" charset="-128"/>
                        </a:rPr>
                        <a:t>歳未満」、「所得制限」などの要件あり。）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15,959</a:t>
                      </a:r>
                      <a:r>
                        <a:rPr lang="ja-JP" altLang="en-US" sz="900" b="0" i="0" u="none" strike="noStrike">
                          <a:solidFill>
                            <a:srgbClr val="000000"/>
                          </a:solidFill>
                          <a:effectLst/>
                          <a:latin typeface="Meiryo UI" panose="020B0604030504040204" pitchFamily="50" charset="-128"/>
                          <a:ea typeface="Meiryo UI" panose="020B0604030504040204"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smtClean="0">
                <a:latin typeface="Meiryo UI" panose="020B0604030504040204" pitchFamily="50" charset="-128"/>
                <a:ea typeface="Meiryo UI" panose="020B0604030504040204" pitchFamily="50" charset="-128"/>
              </a:rPr>
              <a:t>大阪市に</a:t>
            </a:r>
            <a:r>
              <a:rPr lang="ja-JP" altLang="en-US" sz="1750" b="1" dirty="0">
                <a:latin typeface="Meiryo UI" panose="020B0604030504040204" pitchFamily="50" charset="-128"/>
                <a:ea typeface="Meiryo UI" panose="020B0604030504040204" pitchFamily="50" charset="-128"/>
              </a:rPr>
              <a:t>おける</a:t>
            </a:r>
            <a:r>
              <a:rPr lang="ja-JP" altLang="en-US" sz="1750" b="1" dirty="0" smtClean="0">
                <a:latin typeface="Meiryo UI" panose="020B0604030504040204" pitchFamily="50" charset="-128"/>
                <a:ea typeface="Meiryo UI" panose="020B0604030504040204" pitchFamily="50" charset="-128"/>
              </a:rPr>
              <a:t>子どもの貧困</a:t>
            </a:r>
            <a:r>
              <a:rPr lang="ja-JP" altLang="en-US" sz="1750" b="1" dirty="0">
                <a:latin typeface="Meiryo UI" panose="020B0604030504040204" pitchFamily="50" charset="-128"/>
                <a:ea typeface="Meiryo UI" panose="020B0604030504040204" pitchFamily="50" charset="-128"/>
              </a:rPr>
              <a:t>対策の取組み</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改革の成果</a:t>
            </a:r>
          </a:p>
        </p:txBody>
      </p:sp>
      <p:sp>
        <p:nvSpPr>
          <p:cNvPr id="12" name="正方形/長方形 11"/>
          <p:cNvSpPr/>
          <p:nvPr/>
        </p:nvSpPr>
        <p:spPr>
          <a:xfrm>
            <a:off x="158648" y="670708"/>
            <a:ext cx="8714896" cy="1169551"/>
          </a:xfrm>
          <a:prstGeom prst="rect">
            <a:avLst/>
          </a:prstGeom>
        </p:spPr>
        <p:txBody>
          <a:bodyPr wrap="square">
            <a:spAutoFit/>
          </a:bodyPr>
          <a:lstStyle/>
          <a:p>
            <a:r>
              <a:rPr lang="ja-JP" altLang="en-US" sz="1400" b="1" dirty="0" smtClean="0">
                <a:solidFill>
                  <a:srgbClr val="00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子どもの生活に関する実態調査の結果を踏まえた課題解決に</a:t>
            </a:r>
            <a:r>
              <a:rPr lang="ja-JP" altLang="en-US" sz="1400" dirty="0" smtClean="0">
                <a:latin typeface="Meiryo UI" panose="020B0604030504040204" pitchFamily="50" charset="-128"/>
                <a:ea typeface="Meiryo UI" panose="020B0604030504040204" pitchFamily="50" charset="-128"/>
              </a:rPr>
              <a:t>向けた取組み</a:t>
            </a:r>
            <a:r>
              <a:rPr lang="ja-JP" altLang="en-US" sz="1400" b="1" dirty="0" smtClean="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・就業支援サービスと、その前提となる子育て・生活支援サービスを軸とした施策の推進を図るとともに、親自らがその能力</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を発揮して生活できるよう、社会全体で支援するような仕組みづくりをめざす。</a:t>
            </a:r>
            <a:endParaRPr lang="en-US" altLang="ja-JP" sz="1400" dirty="0" smtClean="0">
              <a:latin typeface="Meiryo UI" panose="020B0604030504040204" pitchFamily="50" charset="-128"/>
              <a:ea typeface="Meiryo UI" panose="020B0604030504040204" pitchFamily="50" charset="-128"/>
            </a:endParaRPr>
          </a:p>
        </p:txBody>
      </p:sp>
      <p:sp>
        <p:nvSpPr>
          <p:cNvPr id="29" name="角丸四角形 28"/>
          <p:cNvSpPr/>
          <p:nvPr/>
        </p:nvSpPr>
        <p:spPr>
          <a:xfrm>
            <a:off x="270457" y="950311"/>
            <a:ext cx="6233374" cy="329719"/>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ひとり親家庭</a:t>
            </a:r>
            <a:r>
              <a:rPr lang="ja-JP" altLang="en-US" sz="1400" b="1" dirty="0">
                <a:solidFill>
                  <a:schemeClr val="tx1"/>
                </a:solidFill>
                <a:latin typeface="Meiryo UI" panose="020B0604030504040204" pitchFamily="50" charset="-128"/>
                <a:ea typeface="Meiryo UI" panose="020B0604030504040204" pitchFamily="50" charset="-128"/>
              </a:rPr>
              <a:t>自立支援施策（</a:t>
            </a:r>
            <a:r>
              <a:rPr lang="en-US" altLang="ja-JP" sz="1400" b="1" dirty="0">
                <a:solidFill>
                  <a:schemeClr val="tx1"/>
                </a:solidFill>
                <a:latin typeface="Meiryo UI" panose="020B0604030504040204" pitchFamily="50" charset="-128"/>
                <a:ea typeface="Meiryo UI" panose="020B0604030504040204" pitchFamily="50" charset="-128"/>
              </a:rPr>
              <a:t>2018</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rPr>
              <a:t>1</a:t>
            </a:r>
            <a:r>
              <a:rPr lang="ja-JP" altLang="en-US" sz="1400" b="1" dirty="0" smtClean="0">
                <a:solidFill>
                  <a:schemeClr val="tx1"/>
                </a:solidFill>
                <a:latin typeface="Meiryo UI" panose="020B0604030504040204" pitchFamily="50" charset="-128"/>
                <a:ea typeface="Meiryo UI" panose="020B0604030504040204" pitchFamily="50" charset="-128"/>
              </a:rPr>
              <a:t>億</a:t>
            </a:r>
            <a:r>
              <a:rPr lang="en-US" altLang="ja-JP" sz="1400" b="1" dirty="0" smtClean="0">
                <a:solidFill>
                  <a:schemeClr val="tx1"/>
                </a:solidFill>
                <a:latin typeface="Meiryo UI" panose="020B0604030504040204" pitchFamily="50" charset="-128"/>
                <a:ea typeface="Meiryo UI" panose="020B0604030504040204" pitchFamily="50" charset="-128"/>
              </a:rPr>
              <a:t>5,163</a:t>
            </a:r>
            <a:r>
              <a:rPr lang="ja-JP" altLang="en-US" sz="1400" b="1" dirty="0" smtClean="0">
                <a:solidFill>
                  <a:schemeClr val="tx1"/>
                </a:solidFill>
                <a:latin typeface="Meiryo UI" panose="020B0604030504040204" pitchFamily="50" charset="-128"/>
                <a:ea typeface="Meiryo UI" panose="020B0604030504040204" pitchFamily="50" charset="-128"/>
              </a:rPr>
              <a:t>万円</a:t>
            </a:r>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新規・拡充）</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13" name="大かっこ 12"/>
          <p:cNvSpPr/>
          <p:nvPr/>
        </p:nvSpPr>
        <p:spPr>
          <a:xfrm>
            <a:off x="7219971" y="2655205"/>
            <a:ext cx="676764" cy="310246"/>
          </a:xfrm>
          <a:prstGeom prst="bracketPair">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5" name="大かっこ 14"/>
          <p:cNvSpPr/>
          <p:nvPr/>
        </p:nvSpPr>
        <p:spPr>
          <a:xfrm>
            <a:off x="8131769" y="2634926"/>
            <a:ext cx="464490" cy="310246"/>
          </a:xfrm>
          <a:prstGeom prst="bracketPair">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6" name="大かっこ 15"/>
          <p:cNvSpPr/>
          <p:nvPr/>
        </p:nvSpPr>
        <p:spPr>
          <a:xfrm>
            <a:off x="7226957" y="4595094"/>
            <a:ext cx="644020" cy="280368"/>
          </a:xfrm>
          <a:prstGeom prst="bracketPair">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95</a:t>
            </a:fld>
            <a:endParaRPr lang="ja-JP" altLang="en-US"/>
          </a:p>
        </p:txBody>
      </p:sp>
    </p:spTree>
    <p:extLst>
      <p:ext uri="{BB962C8B-B14F-4D97-AF65-F5344CB8AC3E}">
        <p14:creationId xmlns:p14="http://schemas.microsoft.com/office/powerpoint/2010/main" val="3395532363"/>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292210" y="3626035"/>
            <a:ext cx="1228137" cy="2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47478" y="3896139"/>
            <a:ext cx="8857885" cy="2906165"/>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大阪市こどもの貧困対策推進本部会議</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子ども</a:t>
            </a:r>
            <a:r>
              <a:rPr lang="ja-JP" altLang="en-US" sz="1400" dirty="0" smtClean="0">
                <a:solidFill>
                  <a:schemeClr val="tx1"/>
                </a:solidFill>
                <a:latin typeface="Meiryo UI" panose="020B0604030504040204" pitchFamily="50" charset="-128"/>
                <a:ea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rPr>
              <a:t>貧困対策は、子育て・教育・福祉・健康など多岐に</a:t>
            </a:r>
            <a:r>
              <a:rPr lang="ja-JP" altLang="en-US" sz="1400" dirty="0" smtClean="0">
                <a:solidFill>
                  <a:schemeClr val="tx1"/>
                </a:solidFill>
                <a:latin typeface="Meiryo UI" panose="020B0604030504040204" pitchFamily="50" charset="-128"/>
                <a:ea typeface="Meiryo UI" panose="020B0604030504040204" pitchFamily="50" charset="-128"/>
              </a:rPr>
              <a:t>亘っているが、市長</a:t>
            </a:r>
            <a:r>
              <a:rPr lang="ja-JP" altLang="en-US" sz="1400" dirty="0">
                <a:solidFill>
                  <a:schemeClr val="tx1"/>
                </a:solidFill>
                <a:latin typeface="Meiryo UI" panose="020B0604030504040204" pitchFamily="50" charset="-128"/>
                <a:ea typeface="Meiryo UI" panose="020B0604030504040204" pitchFamily="50" charset="-128"/>
              </a:rPr>
              <a:t>を本部長とした「大阪市こどもの</a:t>
            </a:r>
            <a:r>
              <a:rPr lang="ja-JP" altLang="en-US" sz="1400" dirty="0" smtClean="0">
                <a:solidFill>
                  <a:schemeClr val="tx1"/>
                </a:solidFill>
                <a:latin typeface="Meiryo UI" panose="020B0604030504040204" pitchFamily="50" charset="-128"/>
                <a:ea typeface="Meiryo UI" panose="020B0604030504040204" pitchFamily="50" charset="-128"/>
              </a:rPr>
              <a:t>貧困対策推</a:t>
            </a: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進</a:t>
            </a:r>
            <a:r>
              <a:rPr lang="ja-JP" altLang="en-US" sz="1400" dirty="0">
                <a:solidFill>
                  <a:schemeClr val="tx1"/>
                </a:solidFill>
                <a:latin typeface="Meiryo UI" panose="020B0604030504040204" pitchFamily="50" charset="-128"/>
                <a:ea typeface="Meiryo UI" panose="020B0604030504040204" pitchFamily="50" charset="-128"/>
              </a:rPr>
              <a:t>本部」を設置し、それぞれの分野が横断的に連携することができる</a:t>
            </a:r>
            <a:r>
              <a:rPr lang="ja-JP" altLang="en-US" sz="1400" dirty="0" smtClean="0">
                <a:solidFill>
                  <a:schemeClr val="tx1"/>
                </a:solidFill>
                <a:latin typeface="Meiryo UI" panose="020B0604030504040204" pitchFamily="50" charset="-128"/>
                <a:ea typeface="Meiryo UI" panose="020B0604030504040204" pitchFamily="50" charset="-128"/>
              </a:rPr>
              <a:t>体制としている。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＜設置趣旨＞</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子ども</a:t>
            </a:r>
            <a:r>
              <a:rPr lang="ja-JP" altLang="en-US" sz="1400" dirty="0" smtClean="0">
                <a:solidFill>
                  <a:schemeClr val="tx1"/>
                </a:solidFill>
                <a:latin typeface="Meiryo UI" panose="020B0604030504040204" pitchFamily="50" charset="-128"/>
                <a:ea typeface="Meiryo UI" panose="020B0604030504040204" pitchFamily="50" charset="-128"/>
              </a:rPr>
              <a:t>たち</a:t>
            </a:r>
            <a:r>
              <a:rPr lang="ja-JP" altLang="en-US" sz="1400" dirty="0">
                <a:solidFill>
                  <a:schemeClr val="tx1"/>
                </a:solidFill>
                <a:latin typeface="Meiryo UI" panose="020B0604030504040204" pitchFamily="50" charset="-128"/>
                <a:ea typeface="Meiryo UI" panose="020B0604030504040204" pitchFamily="50" charset="-128"/>
              </a:rPr>
              <a:t>の未来が生まれ育った環境によって左右されることなく、自分の可能性を追求できる社会の実現を</a:t>
            </a:r>
            <a:r>
              <a:rPr lang="ja-JP" altLang="en-US" sz="1400" dirty="0" smtClean="0">
                <a:solidFill>
                  <a:schemeClr val="tx1"/>
                </a:solidFill>
                <a:latin typeface="Meiryo UI" panose="020B0604030504040204" pitchFamily="50" charset="-128"/>
                <a:ea typeface="Meiryo UI" panose="020B0604030504040204" pitchFamily="50" charset="-128"/>
              </a:rPr>
              <a:t>めざし</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取組みを</a:t>
            </a:r>
            <a:r>
              <a:rPr lang="ja-JP" altLang="en-US" sz="1400" dirty="0">
                <a:solidFill>
                  <a:schemeClr val="tx1"/>
                </a:solidFill>
                <a:latin typeface="Meiryo UI" panose="020B0604030504040204" pitchFamily="50" charset="-128"/>
                <a:ea typeface="Meiryo UI" panose="020B0604030504040204" pitchFamily="50" charset="-128"/>
              </a:rPr>
              <a:t>推進して</a:t>
            </a:r>
            <a:r>
              <a:rPr lang="ja-JP" altLang="en-US" sz="1400" dirty="0" smtClean="0">
                <a:solidFill>
                  <a:schemeClr val="tx1"/>
                </a:solidFill>
                <a:latin typeface="Meiryo UI" panose="020B0604030504040204" pitchFamily="50" charset="-128"/>
                <a:ea typeface="Meiryo UI" panose="020B0604030504040204" pitchFamily="50" charset="-128"/>
              </a:rPr>
              <a:t>いる。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＜構成メンバー＞</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endParaRPr>
          </a:p>
        </p:txBody>
      </p:sp>
      <p:sp>
        <p:nvSpPr>
          <p:cNvPr id="2" name="テキスト ボックス 1"/>
          <p:cNvSpPr txBox="1"/>
          <p:nvPr/>
        </p:nvSpPr>
        <p:spPr>
          <a:xfrm>
            <a:off x="181631" y="128787"/>
            <a:ext cx="1210588"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参考資料</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76268" y="3596476"/>
            <a:ext cx="1481618" cy="307777"/>
          </a:xfrm>
          <a:prstGeom prst="rect">
            <a:avLst/>
          </a:prstGeom>
        </p:spPr>
        <p:txBody>
          <a:bodyPr wrap="square">
            <a:spAutoFit/>
          </a:bodyPr>
          <a:lstStyle/>
          <a:p>
            <a:pPr marR="2360"/>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rPr>
              <a:t>大阪市</a:t>
            </a:r>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000000"/>
                </a:solidFill>
                <a:latin typeface="Meiryo UI" panose="020B0604030504040204" pitchFamily="50" charset="-128"/>
                <a:ea typeface="Meiryo UI" panose="020B0604030504040204" pitchFamily="50" charset="-128"/>
              </a:rPr>
              <a:t>】</a:t>
            </a:r>
          </a:p>
        </p:txBody>
      </p:sp>
      <p:sp>
        <p:nvSpPr>
          <p:cNvPr id="15" name="正方形/長方形 14"/>
          <p:cNvSpPr/>
          <p:nvPr/>
        </p:nvSpPr>
        <p:spPr>
          <a:xfrm>
            <a:off x="1340703" y="161857"/>
            <a:ext cx="6874830" cy="369332"/>
          </a:xfrm>
          <a:prstGeom prst="rect">
            <a:avLst/>
          </a:prstGeom>
        </p:spPr>
        <p:txBody>
          <a:bodyPr wrap="square">
            <a:spAutoFit/>
          </a:bodyPr>
          <a:lstStyle/>
          <a:p>
            <a:pPr marR="2360"/>
            <a:r>
              <a:rPr lang="ja-JP" altLang="en-US" b="1" dirty="0" smtClean="0">
                <a:solidFill>
                  <a:srgbClr val="000000"/>
                </a:solidFill>
                <a:latin typeface="Meiryo UI" panose="020B0604030504040204" pitchFamily="50" charset="-128"/>
                <a:ea typeface="Meiryo UI" panose="020B0604030504040204" pitchFamily="50" charset="-128"/>
              </a:rPr>
              <a:t>＜子どもの貧困対策の</a:t>
            </a:r>
            <a:r>
              <a:rPr lang="ja-JP" altLang="en-US" b="1" dirty="0" smtClean="0">
                <a:latin typeface="Meiryo UI" panose="020B0604030504040204" pitchFamily="50" charset="-128"/>
                <a:ea typeface="Meiryo UI" panose="020B0604030504040204" pitchFamily="50" charset="-128"/>
              </a:rPr>
              <a:t>具体的</a:t>
            </a:r>
            <a:r>
              <a:rPr lang="ja-JP" altLang="en-US" b="1" dirty="0">
                <a:latin typeface="Meiryo UI" panose="020B0604030504040204" pitchFamily="50" charset="-128"/>
                <a:ea typeface="Meiryo UI" panose="020B0604030504040204" pitchFamily="50" charset="-128"/>
              </a:rPr>
              <a:t>な取組みを進めていくにあたっての</a:t>
            </a:r>
            <a:r>
              <a:rPr lang="ja-JP" altLang="en-US" b="1" dirty="0" smtClean="0">
                <a:latin typeface="Meiryo UI" panose="020B0604030504040204" pitchFamily="50" charset="-128"/>
                <a:ea typeface="Meiryo UI" panose="020B0604030504040204" pitchFamily="50" charset="-128"/>
              </a:rPr>
              <a:t>体制</a:t>
            </a:r>
            <a:r>
              <a:rPr lang="ja-JP" altLang="en-US" b="1" dirty="0" smtClean="0">
                <a:solidFill>
                  <a:srgbClr val="000000"/>
                </a:solidFill>
                <a:latin typeface="Meiryo UI" panose="020B0604030504040204" pitchFamily="50" charset="-128"/>
                <a:ea typeface="Meiryo UI" panose="020B0604030504040204" pitchFamily="50" charset="-128"/>
              </a:rPr>
              <a:t>＞　</a:t>
            </a:r>
            <a:endParaRPr lang="en-US" altLang="ja-JP" b="1" dirty="0" smtClean="0">
              <a:solidFill>
                <a:srgbClr val="000000"/>
              </a:solidFill>
              <a:latin typeface="Meiryo UI" panose="020B0604030504040204" pitchFamily="50" charset="-128"/>
              <a:ea typeface="Meiryo UI" panose="020B0604030504040204" pitchFamily="50" charset="-128"/>
            </a:endParaRPr>
          </a:p>
        </p:txBody>
      </p:sp>
      <p:sp>
        <p:nvSpPr>
          <p:cNvPr id="17" name="角丸四角形 16"/>
          <p:cNvSpPr/>
          <p:nvPr/>
        </p:nvSpPr>
        <p:spPr>
          <a:xfrm>
            <a:off x="587219" y="5441192"/>
            <a:ext cx="8145964" cy="1264407"/>
          </a:xfrm>
          <a:prstGeom prst="roundRect">
            <a:avLst>
              <a:gd name="adj" fmla="val 184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259699" y="5407026"/>
            <a:ext cx="2552302" cy="307777"/>
          </a:xfrm>
          <a:prstGeom prst="rect">
            <a:avLst/>
          </a:prstGeom>
          <a:noFill/>
        </p:spPr>
        <p:txBody>
          <a:bodyPr wrap="none" rtlCol="0">
            <a:spAutoFit/>
          </a:bodyPr>
          <a:lstStyle/>
          <a:p>
            <a:pPr algn="ctr"/>
            <a:r>
              <a:rPr lang="ja-JP" altLang="en-US" sz="1400" b="1" u="sng" dirty="0" smtClean="0">
                <a:latin typeface="Meiryo UI" panose="020B0604030504040204" pitchFamily="50" charset="-128"/>
                <a:ea typeface="Meiryo UI" panose="020B0604030504040204" pitchFamily="50" charset="-128"/>
              </a:rPr>
              <a:t>こどもの貧困対策推進本部会議</a:t>
            </a:r>
            <a:endParaRPr lang="en-US" altLang="ja-JP" sz="1400" b="1" u="sng" dirty="0" smtClean="0">
              <a:latin typeface="Meiryo UI" panose="020B0604030504040204" pitchFamily="50" charset="-128"/>
              <a:ea typeface="Meiryo UI" panose="020B0604030504040204" pitchFamily="50" charset="-128"/>
            </a:endParaRPr>
          </a:p>
        </p:txBody>
      </p:sp>
      <p:sp>
        <p:nvSpPr>
          <p:cNvPr id="9" name="角丸四角形 8"/>
          <p:cNvSpPr/>
          <p:nvPr/>
        </p:nvSpPr>
        <p:spPr>
          <a:xfrm>
            <a:off x="270456" y="584206"/>
            <a:ext cx="1228137" cy="2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323282" y="550942"/>
            <a:ext cx="1170664" cy="307777"/>
          </a:xfrm>
          <a:prstGeom prst="rect">
            <a:avLst/>
          </a:prstGeom>
        </p:spPr>
        <p:txBody>
          <a:bodyPr wrap="square">
            <a:spAutoFit/>
          </a:bodyPr>
          <a:lstStyle/>
          <a:p>
            <a:pPr marR="2360"/>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　大阪府　</a:t>
            </a:r>
            <a:r>
              <a:rPr lang="en-US" altLang="ja-JP" sz="1400" b="1" dirty="0" smtClean="0">
                <a:solidFill>
                  <a:srgbClr val="000000"/>
                </a:solidFill>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586081" y="5650035"/>
            <a:ext cx="4018078" cy="1107996"/>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本部長：市長　、　副本部長：副市長</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こども青少年局担当</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総括本部員</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こども青少年局こどもの貧困対策推進室長、</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本部員：区長（こども・教育部会担当区長代表）、</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区長（福祉・健康部会担当区長代表）、</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政策企画室長、市民局長、福祉局長、健康局長、</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こども青少年局長、都市整備局長、教育長</a:t>
            </a:r>
            <a:endParaRPr lang="en-US" altLang="ja-JP" sz="1100" dirty="0" smtClean="0">
              <a:latin typeface="Meiryo UI" panose="020B0604030504040204" pitchFamily="50" charset="-128"/>
              <a:ea typeface="Meiryo UI" panose="020B0604030504040204" pitchFamily="50" charset="-128"/>
            </a:endParaRPr>
          </a:p>
        </p:txBody>
      </p:sp>
      <p:sp>
        <p:nvSpPr>
          <p:cNvPr id="10" name="左矢印 9"/>
          <p:cNvSpPr/>
          <p:nvPr/>
        </p:nvSpPr>
        <p:spPr>
          <a:xfrm>
            <a:off x="4559636" y="5520704"/>
            <a:ext cx="488544" cy="11451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助言等</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5231029" y="5752381"/>
            <a:ext cx="3422641" cy="815608"/>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・大学（大阪教育大学、大阪府立大学）</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・地域（大阪市主任児童委員連絡会）</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・経済界（関西経済同友会）</a:t>
            </a:r>
            <a:endParaRPr lang="en-US" altLang="ja-JP" sz="11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本部長の必要に応じて出席</a:t>
            </a:r>
            <a:endParaRPr lang="en-US" altLang="ja-JP" sz="1100" dirty="0" smtClean="0">
              <a:latin typeface="Meiryo UI" panose="020B0604030504040204" pitchFamily="50" charset="-128"/>
              <a:ea typeface="Meiryo UI" panose="020B0604030504040204" pitchFamily="50" charset="-128"/>
            </a:endParaRPr>
          </a:p>
        </p:txBody>
      </p:sp>
      <p:grpSp>
        <p:nvGrpSpPr>
          <p:cNvPr id="18" name="グループ化 17"/>
          <p:cNvGrpSpPr/>
          <p:nvPr/>
        </p:nvGrpSpPr>
        <p:grpSpPr>
          <a:xfrm>
            <a:off x="247478" y="861407"/>
            <a:ext cx="8857885" cy="2683553"/>
            <a:chOff x="286115" y="912923"/>
            <a:chExt cx="8857885" cy="2683553"/>
          </a:xfrm>
        </p:grpSpPr>
        <p:sp>
          <p:nvSpPr>
            <p:cNvPr id="19" name="正方形/長方形 18"/>
            <p:cNvSpPr/>
            <p:nvPr/>
          </p:nvSpPr>
          <p:spPr>
            <a:xfrm>
              <a:off x="286115" y="912923"/>
              <a:ext cx="8857885" cy="2683553"/>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smtClean="0">
                <a:solidFill>
                  <a:schemeClr val="tx1"/>
                </a:solidFill>
              </a:endParaRPr>
            </a:p>
          </p:txBody>
        </p:sp>
        <p:sp>
          <p:nvSpPr>
            <p:cNvPr id="20" name="角丸四角形 19"/>
            <p:cNvSpPr/>
            <p:nvPr/>
          </p:nvSpPr>
          <p:spPr>
            <a:xfrm>
              <a:off x="469553" y="976313"/>
              <a:ext cx="8403992" cy="795337"/>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indent="153035">
                <a:defRPr/>
              </a:pPr>
              <a:r>
                <a:rPr kumimoji="0" lang="ja-JP" altLang="en-US" sz="1400" b="1" kern="100" dirty="0">
                  <a:latin typeface="Meiryo UI" panose="020B0604030504040204" pitchFamily="50" charset="-128"/>
                  <a:ea typeface="Meiryo UI" panose="020B0604030504040204" pitchFamily="50" charset="-128"/>
                  <a:cs typeface="Meiryo UI" panose="020B0604030504040204" pitchFamily="50" charset="-128"/>
                </a:rPr>
                <a:t>〇子ども・青少年施策推進本部</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a:p>
              <a:pPr lvl="0" indent="279400">
                <a:defRPr/>
              </a:pPr>
              <a:r>
                <a:rPr kumimoji="0" lang="ja-JP" altLang="en-US" sz="1200" kern="100" dirty="0">
                  <a:latin typeface="Meiryo UI" panose="020B0604030504040204" pitchFamily="50" charset="-128"/>
                  <a:ea typeface="Meiryo UI" panose="020B0604030504040204" pitchFamily="50" charset="-128"/>
                  <a:cs typeface="Meiryo UI" panose="020B0604030504040204" pitchFamily="50" charset="-128"/>
                </a:rPr>
                <a:t>（本部長：知事、副本部長：副知事、本部員：各部長等）</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a:p>
              <a:pPr marL="139700" lvl="0" indent="-139700">
                <a:defRPr/>
              </a:pPr>
              <a:r>
                <a:rPr kumimoji="0" lang="ja-JP" altLang="en-US" sz="1200" kern="100" dirty="0">
                  <a:latin typeface="Meiryo UI" panose="020B0604030504040204" pitchFamily="50" charset="-128"/>
                  <a:ea typeface="Meiryo UI" panose="020B0604030504040204" pitchFamily="50" charset="-128"/>
                  <a:cs typeface="Meiryo UI" panose="020B0604030504040204" pitchFamily="50" charset="-128"/>
                </a:rPr>
                <a:t>　　　子どもの貧困対策をはじめ、子どもや青少年に関する施策を総合的かつ効果的に推進するための重要事項を協議</a:t>
              </a:r>
              <a:endParaRPr kumimoji="0" lang="ja-JP" altLang="en-US" sz="105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69552" y="1847850"/>
              <a:ext cx="8263631" cy="8001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indent="153035" algn="just">
                <a:defRPr/>
              </a:pPr>
              <a:r>
                <a:rPr kumimoji="0"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○子ども施策審議会子どもの貧困対策部会</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a:p>
              <a:pPr lvl="0" indent="152400" algn="just">
                <a:defRPr/>
              </a:pP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100" dirty="0">
                  <a:latin typeface="Meiryo UI" panose="020B0604030504040204" pitchFamily="50" charset="-128"/>
                  <a:ea typeface="Meiryo UI" panose="020B0604030504040204" pitchFamily="50" charset="-128"/>
                  <a:cs typeface="Meiryo UI" panose="020B0604030504040204" pitchFamily="50" charset="-128"/>
                </a:rPr>
                <a:t>（外部有識者）</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a:p>
              <a:pPr lvl="0" indent="279400" algn="just">
                <a:defRPr/>
              </a:pPr>
              <a:r>
                <a:rPr kumimoji="0" lang="ja-JP" altLang="en-US" sz="1200" kern="100" dirty="0">
                  <a:latin typeface="Meiryo UI" panose="020B0604030504040204" pitchFamily="50" charset="-128"/>
                  <a:ea typeface="Meiryo UI" panose="020B0604030504040204" pitchFamily="50" charset="-128"/>
                  <a:cs typeface="Meiryo UI" panose="020B0604030504040204" pitchFamily="50" charset="-128"/>
                </a:rPr>
                <a:t>子どもの貧困対策計画の進行管理及び検証・改善にかかる意見聴取・助言</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69553" y="2738438"/>
              <a:ext cx="8263630" cy="73421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153035" algn="l"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〇子どもの貧困を考える関係課長会議</a:t>
              </a:r>
              <a:endParaRPr kumimoji="0" lang="ja-JP" altLang="en-US" sz="105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279400" algn="l"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（関係課長）</a:t>
              </a:r>
              <a:endParaRPr kumimoji="0" lang="ja-JP" altLang="en-US" sz="105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marR="0" lvl="0" indent="139700" algn="l"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子ども・青少年施策推進本部幹事会のワーキンググループとして、子どもの貧困対策についての計画に掲げた施策の実施状況や対策の</a:t>
              </a:r>
              <a:r>
                <a:rPr kumimoji="0" lang="ja-JP" altLang="en-US" sz="1100" b="0" i="0" u="none" strike="noStrike" kern="1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効果</a:t>
              </a:r>
              <a:endParaRPr kumimoji="0" lang="en-US" altLang="ja-JP" sz="1100" b="0" i="0" u="none" strike="noStrike" kern="1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marR="0" lvl="0" indent="139700" algn="l"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r>
                <a:rPr kumimoji="0" lang="ja-JP" altLang="en-US" sz="11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を検証・評価し、子どもの貧困対策を総合的に推進</a:t>
              </a:r>
              <a:endParaRPr kumimoji="0" lang="ja-JP" altLang="en-US" sz="105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96</a:t>
            </a:fld>
            <a:endParaRPr lang="ja-JP" altLang="en-US"/>
          </a:p>
        </p:txBody>
      </p:sp>
    </p:spTree>
    <p:extLst>
      <p:ext uri="{BB962C8B-B14F-4D97-AF65-F5344CB8AC3E}">
        <p14:creationId xmlns:p14="http://schemas.microsoft.com/office/powerpoint/2010/main" val="29196744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zh-TW" altLang="en-US" sz="3200" dirty="0">
                <a:latin typeface="Meiryo UI" panose="020B0604030504040204" pitchFamily="50" charset="-128"/>
                <a:ea typeface="Meiryo UI" panose="020B0604030504040204" pitchFamily="50" charset="-128"/>
              </a:rPr>
              <a:t>５．生活保護</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97</a:t>
            </a:fld>
            <a:endParaRPr lang="ja-JP" altLang="en-US"/>
          </a:p>
        </p:txBody>
      </p:sp>
    </p:spTree>
    <p:extLst>
      <p:ext uri="{BB962C8B-B14F-4D97-AF65-F5344CB8AC3E}">
        <p14:creationId xmlns:p14="http://schemas.microsoft.com/office/powerpoint/2010/main" val="20399495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1</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98524" y="834885"/>
            <a:ext cx="8575021" cy="1634949"/>
            <a:chOff x="586711" y="834885"/>
            <a:chExt cx="8575021" cy="1669303"/>
          </a:xfrm>
        </p:grpSpPr>
        <p:sp>
          <p:nvSpPr>
            <p:cNvPr id="5" name="角丸四角形 4"/>
            <p:cNvSpPr/>
            <p:nvPr/>
          </p:nvSpPr>
          <p:spPr>
            <a:xfrm>
              <a:off x="586711" y="854764"/>
              <a:ext cx="8575021" cy="16216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6906" y="1152940"/>
              <a:ext cx="8466189" cy="135124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rPr>
                <a:t>・大阪市ともに被保護世帯数、被</a:t>
              </a:r>
              <a:r>
                <a:rPr lang="ja-JP" altLang="en-US" sz="1600" dirty="0" smtClean="0">
                  <a:latin typeface="Meiryo UI" panose="020B0604030504040204" pitchFamily="50" charset="-128"/>
                  <a:ea typeface="Meiryo UI" panose="020B0604030504040204" pitchFamily="50" charset="-128"/>
                </a:rPr>
                <a:t>保護人員</a:t>
              </a:r>
              <a:r>
                <a:rPr lang="ja-JP" altLang="en-US" sz="1600" dirty="0">
                  <a:latin typeface="Meiryo UI" panose="020B0604030504040204" pitchFamily="50" charset="-128"/>
                  <a:ea typeface="Meiryo UI" panose="020B0604030504040204" pitchFamily="50" charset="-128"/>
                </a:rPr>
                <a:t>は増加しており</a:t>
              </a:r>
              <a:r>
                <a:rPr lang="ja-JP" altLang="en-US" sz="1600" dirty="0" smtClean="0">
                  <a:latin typeface="Meiryo UI" panose="020B0604030504040204" pitchFamily="50" charset="-128"/>
                  <a:ea typeface="Meiryo UI" panose="020B0604030504040204" pitchFamily="50" charset="-128"/>
                </a:rPr>
                <a:t>、大阪市では</a:t>
              </a:r>
              <a:r>
                <a:rPr lang="en-US" altLang="ja-JP" sz="1600" dirty="0" smtClean="0">
                  <a:latin typeface="Meiryo UI" panose="020B0604030504040204" pitchFamily="50" charset="-128"/>
                  <a:ea typeface="Meiryo UI" panose="020B0604030504040204" pitchFamily="50" charset="-128"/>
                </a:rPr>
                <a:t>2007</a:t>
              </a:r>
              <a:r>
                <a:rPr lang="ja-JP" altLang="en-US" sz="1600" dirty="0" smtClean="0">
                  <a:latin typeface="Meiryo UI" panose="020B0604030504040204" pitchFamily="50" charset="-128"/>
                  <a:ea typeface="Meiryo UI" panose="020B0604030504040204" pitchFamily="50" charset="-128"/>
                </a:rPr>
                <a:t>年度における保護率</a:t>
              </a:r>
              <a:r>
                <a:rPr lang="en-US" altLang="ja-JP" sz="1600" baseline="300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rPr>
                <a:t>4.3</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と全国平均</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を大きく上回って</a:t>
              </a:r>
              <a:r>
                <a:rPr lang="ja-JP" altLang="en-US" sz="1600" dirty="0" smtClean="0">
                  <a:latin typeface="Meiryo UI" panose="020B0604030504040204" pitchFamily="50" charset="-128"/>
                  <a:ea typeface="Meiryo UI" panose="020B0604030504040204" pitchFamily="50" charset="-128"/>
                </a:rPr>
                <a:t>いた。</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さらに、</a:t>
              </a:r>
              <a:r>
                <a:rPr lang="en-US" altLang="ja-JP" sz="1600" dirty="0">
                  <a:latin typeface="Meiryo UI" panose="020B0604030504040204" pitchFamily="50" charset="-128"/>
                  <a:ea typeface="Meiryo UI" panose="020B0604030504040204" pitchFamily="50" charset="-128"/>
                </a:rPr>
                <a:t> 2007</a:t>
              </a:r>
              <a:r>
                <a:rPr lang="ja-JP" altLang="en-US" sz="1600" dirty="0">
                  <a:latin typeface="Meiryo UI" panose="020B0604030504040204" pitchFamily="50" charset="-128"/>
                  <a:ea typeface="Meiryo UI" panose="020B0604030504040204" pitchFamily="50" charset="-128"/>
                </a:rPr>
                <a:t>年度（月平均）に</a:t>
              </a:r>
              <a:r>
                <a:rPr lang="ja-JP" altLang="en-US" sz="1600" dirty="0" smtClean="0">
                  <a:latin typeface="Meiryo UI" panose="020B0604030504040204" pitchFamily="50" charset="-128"/>
                  <a:ea typeface="Meiryo UI" panose="020B0604030504040204" pitchFamily="50" charset="-128"/>
                </a:rPr>
                <a:t>おける大阪市</a:t>
              </a:r>
              <a:r>
                <a:rPr lang="ja-JP" altLang="en-US" sz="1600" dirty="0">
                  <a:latin typeface="Meiryo UI" panose="020B0604030504040204" pitchFamily="50" charset="-128"/>
                  <a:ea typeface="Meiryo UI" panose="020B0604030504040204" pitchFamily="50" charset="-128"/>
                </a:rPr>
                <a:t>の被保護世帯数は、</a:t>
              </a:r>
              <a:r>
                <a:rPr lang="ja-JP" altLang="en-US" sz="1600" dirty="0" smtClean="0">
                  <a:latin typeface="Meiryo UI" panose="020B0604030504040204" pitchFamily="50" charset="-128"/>
                  <a:ea typeface="Meiryo UI" panose="020B0604030504040204" pitchFamily="50" charset="-128"/>
                </a:rPr>
                <a:t>政令指定</a:t>
              </a:r>
              <a:r>
                <a:rPr lang="ja-JP" altLang="en-US" sz="1600" dirty="0">
                  <a:latin typeface="Meiryo UI" panose="020B0604030504040204" pitchFamily="50" charset="-128"/>
                  <a:ea typeface="Meiryo UI" panose="020B0604030504040204" pitchFamily="50" charset="-128"/>
                </a:rPr>
                <a:t>都市の中で突出して高く</a:t>
              </a:r>
              <a:r>
                <a:rPr lang="ja-JP" altLang="en-US" sz="1600" dirty="0" smtClean="0">
                  <a:latin typeface="Meiryo UI" panose="020B0604030504040204" pitchFamily="50" charset="-128"/>
                  <a:ea typeface="Meiryo UI" panose="020B0604030504040204" pitchFamily="50" charset="-128"/>
                </a:rPr>
                <a:t>、大阪市</a:t>
              </a:r>
              <a:r>
                <a:rPr lang="ja-JP" altLang="en-US" sz="1600" dirty="0">
                  <a:latin typeface="Meiryo UI" panose="020B0604030504040204" pitchFamily="50" charset="-128"/>
                  <a:ea typeface="Meiryo UI" panose="020B0604030504040204" pitchFamily="50" charset="-128"/>
                </a:rPr>
                <a:t>の生活保護費の決算額は、</a:t>
              </a:r>
              <a:r>
                <a:rPr lang="en-US" altLang="ja-JP" sz="1600" dirty="0">
                  <a:latin typeface="Meiryo UI" panose="020B0604030504040204" pitchFamily="50" charset="-128"/>
                  <a:ea typeface="Meiryo UI" panose="020B0604030504040204" pitchFamily="50" charset="-128"/>
                </a:rPr>
                <a:t>1990</a:t>
              </a:r>
              <a:r>
                <a:rPr lang="ja-JP" altLang="en-US" sz="1600" dirty="0">
                  <a:latin typeface="Meiryo UI" panose="020B0604030504040204" pitchFamily="50" charset="-128"/>
                  <a:ea typeface="Meiryo UI" panose="020B0604030504040204" pitchFamily="50" charset="-128"/>
                </a:rPr>
                <a:t>年度以降増加</a:t>
              </a:r>
              <a:r>
                <a:rPr lang="ja-JP" altLang="en-US" sz="1600" dirty="0" smtClean="0">
                  <a:latin typeface="Meiryo UI" panose="020B0604030504040204" pitchFamily="50" charset="-128"/>
                  <a:ea typeface="Meiryo UI" panose="020B0604030504040204" pitchFamily="50" charset="-128"/>
                </a:rPr>
                <a:t>し続けており、</a:t>
              </a:r>
              <a:r>
                <a:rPr lang="en-US" altLang="ja-JP" sz="1600" dirty="0" smtClean="0">
                  <a:latin typeface="Meiryo UI" panose="020B0604030504040204" pitchFamily="50" charset="-128"/>
                  <a:ea typeface="Meiryo UI" panose="020B0604030504040204" pitchFamily="50" charset="-128"/>
                </a:rPr>
                <a:t>2007</a:t>
              </a:r>
              <a:r>
                <a:rPr lang="ja-JP" altLang="en-US" sz="1600" dirty="0" smtClean="0">
                  <a:latin typeface="Meiryo UI" panose="020B0604030504040204" pitchFamily="50" charset="-128"/>
                  <a:ea typeface="Meiryo UI" panose="020B0604030504040204" pitchFamily="50" charset="-128"/>
                </a:rPr>
                <a:t>年度は</a:t>
              </a:r>
              <a:r>
                <a:rPr lang="en-US" altLang="ja-JP" sz="1600" dirty="0" smtClean="0">
                  <a:latin typeface="Meiryo UI" panose="020B0604030504040204" pitchFamily="50" charset="-128"/>
                  <a:ea typeface="Meiryo UI" panose="020B0604030504040204" pitchFamily="50" charset="-128"/>
                </a:rPr>
                <a:t>2,324</a:t>
              </a:r>
              <a:r>
                <a:rPr lang="ja-JP" altLang="en-US" sz="1600" dirty="0" smtClean="0">
                  <a:latin typeface="Meiryo UI" panose="020B0604030504040204" pitchFamily="50" charset="-128"/>
                  <a:ea typeface="Meiryo UI" panose="020B0604030504040204" pitchFamily="50" charset="-128"/>
                </a:rPr>
                <a:t>億円であった。</a:t>
              </a:r>
              <a:endParaRPr lang="en-US" altLang="ja-JP" sz="1600" dirty="0">
                <a:latin typeface="Meiryo UI" panose="020B0604030504040204" pitchFamily="50" charset="-128"/>
                <a:ea typeface="Meiryo UI" panose="020B0604030504040204" pitchFamily="50" charset="-128"/>
              </a:endParaRPr>
            </a:p>
          </p:txBody>
        </p:sp>
        <p:sp>
          <p:nvSpPr>
            <p:cNvPr id="7" name="角丸四角形 6"/>
            <p:cNvSpPr/>
            <p:nvPr/>
          </p:nvSpPr>
          <p:spPr>
            <a:xfrm>
              <a:off x="586711" y="834885"/>
              <a:ext cx="1864941"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改革前の状況</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10" name="下矢印 9"/>
          <p:cNvSpPr/>
          <p:nvPr/>
        </p:nvSpPr>
        <p:spPr>
          <a:xfrm>
            <a:off x="4108175" y="2505765"/>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316218" y="2854468"/>
            <a:ext cx="8560182" cy="2147669"/>
          </a:xfrm>
          <a:prstGeom prst="roundRect">
            <a:avLst>
              <a:gd name="adj" fmla="val 72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94477" y="3214954"/>
            <a:ext cx="8595912" cy="2062103"/>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そこ</a:t>
            </a:r>
            <a:r>
              <a:rPr lang="ja-JP" altLang="en-US" sz="1600" dirty="0">
                <a:latin typeface="Meiryo UI" panose="020B0604030504040204" pitchFamily="50" charset="-128"/>
                <a:ea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rPr>
              <a:t>、大阪市では次の３つを柱として生活保護の適正化に向けた取組み</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より一層強化している。</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①きめ</a:t>
            </a:r>
            <a:r>
              <a:rPr lang="ja-JP" altLang="en-US" sz="1600" dirty="0">
                <a:latin typeface="Meiryo UI" panose="020B0604030504040204" pitchFamily="50" charset="-128"/>
                <a:ea typeface="Meiryo UI" panose="020B0604030504040204" pitchFamily="50" charset="-128"/>
              </a:rPr>
              <a:t>細やかで総合的な就職支援を行うため、民間事業者のノウハウを最大限活用し、職場定着まで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一貫して支援する「総合就職サポート事業」など生活保護受給者等への</a:t>
            </a:r>
            <a:r>
              <a:rPr lang="ja-JP" altLang="en-US" sz="1600" dirty="0" smtClean="0">
                <a:latin typeface="Meiryo UI" panose="020B0604030504040204" pitchFamily="50" charset="-128"/>
                <a:ea typeface="Meiryo UI" panose="020B0604030504040204" pitchFamily="50" charset="-128"/>
              </a:rPr>
              <a:t>就労自立支援</a:t>
            </a:r>
            <a:endParaRPr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②</a:t>
            </a:r>
            <a:r>
              <a:rPr lang="ja-JP" altLang="en-US" sz="1600" dirty="0">
                <a:latin typeface="Meiryo UI" panose="020B0604030504040204" pitchFamily="50" charset="-128"/>
                <a:ea typeface="Meiryo UI" panose="020B0604030504040204" pitchFamily="50" charset="-128"/>
              </a:rPr>
              <a:t>薬剤師資格を有する専門職を市に配置し、後発医薬品の使用を促進するなど生活保護費の約半</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分を占める医療扶助の適正化</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③</a:t>
            </a:r>
            <a:r>
              <a:rPr lang="ja-JP" altLang="en-US" sz="1600" dirty="0" smtClean="0">
                <a:latin typeface="Meiryo UI" panose="020B0604030504040204" pitchFamily="50" charset="-128"/>
                <a:ea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rPr>
              <a:t>ビジネス対策（</a:t>
            </a:r>
            <a:r>
              <a:rPr lang="en-US" altLang="ja-JP" sz="1600" dirty="0" smtClean="0">
                <a:latin typeface="Meiryo UI" panose="020B0604030504040204" pitchFamily="50" charset="-128"/>
                <a:ea typeface="Meiryo UI" panose="020B0604030504040204" pitchFamily="50" charset="-128"/>
              </a:rPr>
              <a:t>2009</a:t>
            </a:r>
            <a:r>
              <a:rPr lang="ja-JP" altLang="en-US" sz="1600" dirty="0" smtClean="0">
                <a:latin typeface="Meiryo UI" panose="020B0604030504040204" pitchFamily="50" charset="-128"/>
                <a:ea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rPr>
              <a:t>）や「不正受給調査専任</a:t>
            </a:r>
            <a:r>
              <a:rPr lang="ja-JP" altLang="en-US" sz="1600" dirty="0" smtClean="0">
                <a:latin typeface="Meiryo UI" panose="020B0604030504040204" pitchFamily="50" charset="-128"/>
                <a:ea typeface="Meiryo UI" panose="020B0604030504040204" pitchFamily="50" charset="-128"/>
              </a:rPr>
              <a:t>チーム</a:t>
            </a:r>
            <a:r>
              <a:rPr lang="ja-JP" altLang="en-US" sz="1600" dirty="0">
                <a:latin typeface="Meiryo UI" panose="020B0604030504040204" pitchFamily="50" charset="-128"/>
                <a:ea typeface="Meiryo UI" panose="020B0604030504040204" pitchFamily="50" charset="-128"/>
              </a:rPr>
              <a:t>」の設置</a:t>
            </a:r>
            <a:r>
              <a:rPr lang="en-US" altLang="ja-JP"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などの　</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不正</a:t>
            </a:r>
            <a:r>
              <a:rPr lang="ja-JP" altLang="en-US" sz="1600" dirty="0">
                <a:latin typeface="Meiryo UI" panose="020B0604030504040204" pitchFamily="50" charset="-128"/>
                <a:ea typeface="Meiryo UI" panose="020B0604030504040204" pitchFamily="50" charset="-128"/>
              </a:rPr>
              <a:t>受給</a:t>
            </a:r>
            <a:r>
              <a:rPr lang="ja-JP" altLang="en-US" sz="1600" dirty="0" smtClean="0">
                <a:latin typeface="Meiryo UI" panose="020B0604030504040204" pitchFamily="50" charset="-128"/>
                <a:ea typeface="Meiryo UI" panose="020B0604030504040204" pitchFamily="50" charset="-128"/>
              </a:rPr>
              <a:t>対策</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p:txBody>
      </p:sp>
      <p:sp>
        <p:nvSpPr>
          <p:cNvPr id="14" name="角丸四角形 13"/>
          <p:cNvSpPr/>
          <p:nvPr/>
        </p:nvSpPr>
        <p:spPr>
          <a:xfrm>
            <a:off x="316217" y="2864353"/>
            <a:ext cx="1864941" cy="397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317646" y="5373121"/>
            <a:ext cx="8621721" cy="1428343"/>
            <a:chOff x="586711" y="834885"/>
            <a:chExt cx="8621721" cy="1428343"/>
          </a:xfrm>
        </p:grpSpPr>
        <p:sp>
          <p:nvSpPr>
            <p:cNvPr id="17" name="角丸四角形 16"/>
            <p:cNvSpPr/>
            <p:nvPr/>
          </p:nvSpPr>
          <p:spPr>
            <a:xfrm>
              <a:off x="586711" y="854764"/>
              <a:ext cx="8557326" cy="14084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03607" y="1186010"/>
              <a:ext cx="8504825"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全国</a:t>
              </a:r>
              <a:r>
                <a:rPr lang="ja-JP" altLang="en-US" sz="1600" dirty="0">
                  <a:latin typeface="Meiryo UI" panose="020B0604030504040204" pitchFamily="50" charset="-128"/>
                  <a:ea typeface="Meiryo UI" panose="020B0604030504040204" pitchFamily="50" charset="-128"/>
                </a:rPr>
                <a:t>の保護率は</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以降約</a:t>
              </a:r>
              <a:r>
                <a:rPr lang="en-US" altLang="ja-JP" sz="1600" dirty="0" smtClean="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とほぼ横ばい</a:t>
              </a:r>
              <a:r>
                <a:rPr lang="ja-JP" altLang="en-US" sz="1600" dirty="0">
                  <a:latin typeface="Meiryo UI" panose="020B0604030504040204" pitchFamily="50" charset="-128"/>
                  <a:ea typeface="Meiryo UI" panose="020B0604030504040204" pitchFamily="50" charset="-128"/>
                </a:rPr>
                <a:t>で推移しているに対して、大阪市の</a:t>
              </a:r>
              <a:r>
                <a:rPr lang="ja-JP" altLang="en-US" sz="1600" dirty="0" smtClean="0">
                  <a:latin typeface="Meiryo UI" panose="020B0604030504040204" pitchFamily="50" charset="-128"/>
                  <a:ea typeface="Meiryo UI" panose="020B0604030504040204" pitchFamily="50" charset="-128"/>
                </a:rPr>
                <a:t>保護率は</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年度以降減少を</a:t>
              </a:r>
              <a:r>
                <a:rPr lang="ja-JP" altLang="en-US" sz="1600" dirty="0" smtClean="0">
                  <a:latin typeface="Meiryo UI" panose="020B0604030504040204" pitchFamily="50" charset="-128"/>
                  <a:ea typeface="Meiryo UI" panose="020B0604030504040204" pitchFamily="50" charset="-128"/>
                </a:rPr>
                <a:t>続け、</a:t>
              </a:r>
              <a:r>
                <a:rPr lang="en-US" altLang="ja-JP" sz="1600" dirty="0" smtClean="0">
                  <a:latin typeface="Meiryo UI" panose="020B0604030504040204" pitchFamily="50" charset="-128"/>
                  <a:ea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rPr>
                <a:t>年度は</a:t>
              </a:r>
              <a:r>
                <a:rPr lang="en-US" altLang="ja-JP" sz="1600" dirty="0" smtClean="0">
                  <a:latin typeface="Meiryo UI" panose="020B0604030504040204" pitchFamily="50" charset="-128"/>
                  <a:ea typeface="Meiryo UI" panose="020B0604030504040204" pitchFamily="50" charset="-128"/>
                </a:rPr>
                <a:t>0.47</a:t>
              </a:r>
              <a:r>
                <a:rPr lang="ja-JP" altLang="en-US" sz="1600" dirty="0" smtClean="0">
                  <a:latin typeface="Meiryo UI" panose="020B0604030504040204" pitchFamily="50" charset="-128"/>
                  <a:ea typeface="Meiryo UI" panose="020B0604030504040204" pitchFamily="50" charset="-128"/>
                </a:rPr>
                <a:t>ポイント減</a:t>
              </a: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年度比</a:t>
              </a:r>
              <a:r>
                <a:rPr lang="en-US" altLang="ja-JP"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5.24%</a:t>
              </a:r>
              <a:r>
                <a:rPr lang="ja-JP" altLang="en-US" sz="1600" dirty="0" smtClean="0">
                  <a:latin typeface="Meiryo UI" panose="020B0604030504040204" pitchFamily="50" charset="-128"/>
                  <a:ea typeface="Meiryo UI" panose="020B0604030504040204" pitchFamily="50" charset="-128"/>
                </a:rPr>
                <a:t>となって</a:t>
              </a:r>
              <a:r>
                <a:rPr lang="ja-JP" altLang="en-US" sz="1600" dirty="0">
                  <a:latin typeface="Meiryo UI" panose="020B0604030504040204" pitchFamily="50" charset="-128"/>
                  <a:ea typeface="Meiryo UI" panose="020B0604030504040204" pitchFamily="50" charset="-128"/>
                </a:rPr>
                <a:t>いる。</a:t>
              </a:r>
              <a:endParaRPr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大阪市</a:t>
              </a:r>
              <a:r>
                <a:rPr lang="ja-JP" altLang="en-US" sz="1600" dirty="0">
                  <a:latin typeface="Meiryo UI" panose="020B0604030504040204" pitchFamily="50" charset="-128"/>
                  <a:ea typeface="Meiryo UI" panose="020B0604030504040204" pitchFamily="50" charset="-128"/>
                </a:rPr>
                <a:t>の生活保護費の決算額については、</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年連続で前年度比マイナスとなり</a:t>
              </a:r>
              <a:r>
                <a:rPr lang="ja-JP" altLang="en-US" sz="1600" dirty="0" smtClean="0">
                  <a:latin typeface="Meiryo UI" panose="020B0604030504040204" pitchFamily="50" charset="-128"/>
                  <a:ea typeface="Meiryo UI" panose="020B0604030504040204" pitchFamily="50" charset="-128"/>
                </a:rPr>
                <a:t>、ピーク時の</a:t>
              </a:r>
              <a:r>
                <a:rPr lang="en-US" altLang="ja-JP" sz="1600" dirty="0" smtClean="0">
                  <a:latin typeface="Meiryo UI" panose="020B0604030504040204" pitchFamily="50" charset="-128"/>
                  <a:ea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rPr>
                <a:t>年</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度から</a:t>
              </a:r>
              <a:r>
                <a:rPr lang="en-US" altLang="ja-JP" sz="1600" dirty="0" smtClean="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rPr>
                <a:t>かけて</a:t>
              </a:r>
              <a:r>
                <a:rPr lang="en-US" altLang="ja-JP" sz="1600" dirty="0">
                  <a:latin typeface="Meiryo UI" panose="020B0604030504040204" pitchFamily="50" charset="-128"/>
                  <a:ea typeface="Meiryo UI" panose="020B0604030504040204" pitchFamily="50" charset="-128"/>
                </a:rPr>
                <a:t>146</a:t>
              </a:r>
              <a:r>
                <a:rPr lang="ja-JP" altLang="en-US" sz="1600" dirty="0">
                  <a:latin typeface="Meiryo UI" panose="020B0604030504040204" pitchFamily="50" charset="-128"/>
                  <a:ea typeface="Meiryo UI" panose="020B0604030504040204" pitchFamily="50" charset="-128"/>
                </a:rPr>
                <a:t>億円の減となっている。</a:t>
              </a:r>
              <a:endParaRPr lang="en-US" altLang="ja-JP" sz="1600" dirty="0">
                <a:latin typeface="Meiryo UI" panose="020B0604030504040204" pitchFamily="50" charset="-128"/>
                <a:ea typeface="Meiryo UI" panose="020B0604030504040204" pitchFamily="50" charset="-128"/>
              </a:endParaRPr>
            </a:p>
          </p:txBody>
        </p:sp>
        <p:sp>
          <p:nvSpPr>
            <p:cNvPr id="19" name="角丸四角形 18"/>
            <p:cNvSpPr/>
            <p:nvPr/>
          </p:nvSpPr>
          <p:spPr>
            <a:xfrm>
              <a:off x="586712" y="834885"/>
              <a:ext cx="955372"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成果</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21" name="下矢印 20"/>
          <p:cNvSpPr/>
          <p:nvPr/>
        </p:nvSpPr>
        <p:spPr>
          <a:xfrm>
            <a:off x="4108175" y="5066911"/>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1230994" y="2194869"/>
            <a:ext cx="7281941"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保護率は</a:t>
            </a:r>
            <a:r>
              <a:rPr lang="ja-JP" altLang="en-US" sz="1000" dirty="0">
                <a:latin typeface="Meiryo UI" panose="020B0604030504040204" pitchFamily="50" charset="-128"/>
                <a:ea typeface="Meiryo UI" panose="020B0604030504040204" pitchFamily="50" charset="-128"/>
              </a:rPr>
              <a:t>「被保護実人員（１か月平均）」</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「各年</a:t>
            </a:r>
            <a:r>
              <a:rPr lang="en-US" altLang="ja-JP" sz="1000" dirty="0">
                <a:latin typeface="Meiryo UI" panose="020B0604030504040204" pitchFamily="50" charset="-128"/>
                <a:ea typeface="Meiryo UI" panose="020B0604030504040204" pitchFamily="50" charset="-128"/>
              </a:rPr>
              <a:t>10 </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 </a:t>
            </a:r>
            <a:r>
              <a:rPr lang="ja-JP" altLang="en-US" sz="1000" dirty="0">
                <a:latin typeface="Meiryo UI" panose="020B0604030504040204" pitchFamily="50" charset="-128"/>
                <a:ea typeface="Meiryo UI" panose="020B0604030504040204" pitchFamily="50" charset="-128"/>
              </a:rPr>
              <a:t>日現在</a:t>
            </a:r>
            <a:r>
              <a:rPr lang="ja-JP" altLang="en-US" sz="1000" dirty="0" smtClean="0">
                <a:latin typeface="Meiryo UI" panose="020B0604030504040204" pitchFamily="50" charset="-128"/>
                <a:ea typeface="Meiryo UI" panose="020B0604030504040204" pitchFamily="50" charset="-128"/>
              </a:rPr>
              <a:t>総務省</a:t>
            </a:r>
            <a:r>
              <a:rPr lang="ja-JP" altLang="en-US" sz="1000" dirty="0">
                <a:latin typeface="Meiryo UI" panose="020B0604030504040204" pitchFamily="50" charset="-128"/>
                <a:ea typeface="Meiryo UI" panose="020B0604030504040204" pitchFamily="50" charset="-128"/>
              </a:rPr>
              <a:t>推計人口（総人口）」</a:t>
            </a:r>
            <a:r>
              <a:rPr lang="en-US" altLang="ja-JP" sz="1000" dirty="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100 </a:t>
            </a:r>
            <a:r>
              <a:rPr lang="ja-JP" altLang="en-US" sz="1000" dirty="0" smtClean="0">
                <a:latin typeface="Meiryo UI" panose="020B0604030504040204" pitchFamily="50" charset="-128"/>
                <a:ea typeface="Meiryo UI" panose="020B0604030504040204" pitchFamily="50" charset="-128"/>
              </a:rPr>
              <a:t>によ</a:t>
            </a:r>
            <a:r>
              <a:rPr lang="ja-JP" altLang="en-US" sz="1000" dirty="0">
                <a:latin typeface="Meiryo UI" panose="020B0604030504040204" pitchFamily="50" charset="-128"/>
                <a:ea typeface="Meiryo UI" panose="020B0604030504040204" pitchFamily="50" charset="-128"/>
              </a:rPr>
              <a:t>り</a:t>
            </a:r>
            <a:r>
              <a:rPr lang="ja-JP" altLang="en-US" sz="1000" dirty="0" smtClean="0">
                <a:latin typeface="Meiryo UI" panose="020B0604030504040204" pitchFamily="50" charset="-128"/>
                <a:ea typeface="Meiryo UI" panose="020B0604030504040204" pitchFamily="50" charset="-128"/>
              </a:rPr>
              <a:t>算出</a:t>
            </a:r>
            <a:endParaRPr kumimoji="1" lang="ja-JP" altLang="en-US" sz="1000" dirty="0">
              <a:latin typeface="Meiryo UI" panose="020B0604030504040204" pitchFamily="50" charset="-128"/>
              <a:ea typeface="Meiryo UI"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138CA411-231B-42B9-AF63-97A64194AA60}" type="slidenum">
              <a:rPr lang="ja-JP" altLang="en-US" smtClean="0"/>
              <a:pPr/>
              <a:t>98</a:t>
            </a:fld>
            <a:endParaRPr lang="ja-JP" altLang="en-US"/>
          </a:p>
        </p:txBody>
      </p:sp>
    </p:spTree>
    <p:extLst>
      <p:ext uri="{BB962C8B-B14F-4D97-AF65-F5344CB8AC3E}">
        <p14:creationId xmlns:p14="http://schemas.microsoft.com/office/powerpoint/2010/main" val="25571625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491694" y="3831114"/>
            <a:ext cx="4584589" cy="2853175"/>
          </a:xfrm>
          <a:prstGeom prst="rect">
            <a:avLst/>
          </a:prstGeom>
        </p:spPr>
      </p:pic>
      <p:pic>
        <p:nvPicPr>
          <p:cNvPr id="7" name="図 6"/>
          <p:cNvPicPr>
            <a:picLocks noChangeAspect="1"/>
          </p:cNvPicPr>
          <p:nvPr/>
        </p:nvPicPr>
        <p:blipFill>
          <a:blip r:embed="rId3"/>
          <a:stretch>
            <a:fillRect/>
          </a:stretch>
        </p:blipFill>
        <p:spPr>
          <a:xfrm>
            <a:off x="4440858" y="807270"/>
            <a:ext cx="4645555" cy="2950720"/>
          </a:xfrm>
          <a:prstGeom prst="rect">
            <a:avLst/>
          </a:prstGeom>
        </p:spPr>
      </p:pic>
      <p:pic>
        <p:nvPicPr>
          <p:cNvPr id="9" name="図 8"/>
          <p:cNvPicPr>
            <a:picLocks noChangeAspect="1"/>
          </p:cNvPicPr>
          <p:nvPr/>
        </p:nvPicPr>
        <p:blipFill>
          <a:blip r:embed="rId4"/>
          <a:stretch>
            <a:fillRect/>
          </a:stretch>
        </p:blipFill>
        <p:spPr>
          <a:xfrm>
            <a:off x="161701" y="3732592"/>
            <a:ext cx="4419983" cy="2950720"/>
          </a:xfrm>
          <a:prstGeom prst="rect">
            <a:avLst/>
          </a:prstGeom>
        </p:spPr>
      </p:pic>
      <p:sp>
        <p:nvSpPr>
          <p:cNvPr id="2" name="テキスト ボックス 1"/>
          <p:cNvSpPr txBox="1"/>
          <p:nvPr/>
        </p:nvSpPr>
        <p:spPr>
          <a:xfrm>
            <a:off x="197759" y="255539"/>
            <a:ext cx="2190023"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１．改革前の</a:t>
            </a:r>
            <a:r>
              <a:rPr lang="ja-JP" altLang="en-US" sz="2000" dirty="0">
                <a:latin typeface="Meiryo UI" panose="020B0604030504040204" pitchFamily="50" charset="-128"/>
                <a:ea typeface="Meiryo UI" panose="020B0604030504040204" pitchFamily="50" charset="-128"/>
              </a:rPr>
              <a:t>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7" y="802864"/>
            <a:ext cx="4236988" cy="243143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dirty="0" smtClean="0">
                <a:latin typeface="Meiryo UI" panose="020B0604030504040204" pitchFamily="50" charset="-128"/>
                <a:ea typeface="Meiryo UI" panose="020B0604030504040204" pitchFamily="50" charset="-128"/>
              </a:rPr>
              <a:t>2007</a:t>
            </a:r>
            <a:r>
              <a:rPr lang="ja-JP" altLang="en-US" sz="1600" dirty="0" smtClean="0">
                <a:latin typeface="Meiryo UI" panose="020B0604030504040204" pitchFamily="50" charset="-128"/>
                <a:ea typeface="Meiryo UI" panose="020B0604030504040204" pitchFamily="50" charset="-128"/>
              </a:rPr>
              <a:t>年度におけ</a:t>
            </a:r>
            <a:r>
              <a:rPr lang="ja-JP" altLang="en-US" sz="1600" dirty="0">
                <a:latin typeface="Meiryo UI" panose="020B0604030504040204" pitchFamily="50" charset="-128"/>
                <a:ea typeface="Meiryo UI" panose="020B0604030504040204" pitchFamily="50" charset="-128"/>
              </a:rPr>
              <a:t>る</a:t>
            </a:r>
            <a:r>
              <a:rPr lang="ja-JP" altLang="en-US" sz="1600" dirty="0" smtClean="0">
                <a:latin typeface="Meiryo UI" panose="020B0604030504040204" pitchFamily="50" charset="-128"/>
                <a:ea typeface="Meiryo UI" panose="020B0604030504040204" pitchFamily="50" charset="-128"/>
              </a:rPr>
              <a:t>大阪府の</a:t>
            </a:r>
            <a:r>
              <a:rPr lang="ja-JP" altLang="en-US" sz="1600" dirty="0">
                <a:latin typeface="Meiryo UI" panose="020B0604030504040204" pitchFamily="50" charset="-128"/>
                <a:ea typeface="Meiryo UI" panose="020B0604030504040204" pitchFamily="50" charset="-128"/>
              </a:rPr>
              <a:t>被保護</a:t>
            </a:r>
            <a:r>
              <a:rPr lang="ja-JP" altLang="en-US" sz="1600" dirty="0" smtClean="0">
                <a:latin typeface="Meiryo UI" panose="020B0604030504040204" pitchFamily="50" charset="-128"/>
                <a:ea typeface="Meiryo UI" panose="020B0604030504040204" pitchFamily="50" charset="-128"/>
              </a:rPr>
              <a:t>世帯数は</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160,136</a:t>
            </a:r>
            <a:r>
              <a:rPr lang="ja-JP" altLang="en-US" sz="1600" dirty="0" smtClean="0">
                <a:latin typeface="Meiryo UI" panose="020B0604030504040204" pitchFamily="50" charset="-128"/>
                <a:ea typeface="Meiryo UI" panose="020B0604030504040204" pitchFamily="50" charset="-128"/>
              </a:rPr>
              <a:t>世帯、被保護人員は</a:t>
            </a:r>
            <a:r>
              <a:rPr lang="en-US" altLang="ja-JP" sz="1600" dirty="0" smtClean="0">
                <a:latin typeface="Meiryo UI" panose="020B0604030504040204" pitchFamily="50" charset="-128"/>
                <a:ea typeface="Meiryo UI" panose="020B0604030504040204" pitchFamily="50" charset="-128"/>
              </a:rPr>
              <a:t>226,424</a:t>
            </a:r>
            <a:r>
              <a:rPr lang="ja-JP" altLang="en-US" sz="1600" dirty="0" smtClean="0">
                <a:latin typeface="Meiryo UI" panose="020B0604030504040204" pitchFamily="50" charset="-128"/>
                <a:ea typeface="Meiryo UI" panose="020B0604030504040204" pitchFamily="50" charset="-128"/>
              </a:rPr>
              <a:t>人、</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保護率は</a:t>
            </a:r>
            <a:r>
              <a:rPr lang="en-US" altLang="ja-JP" sz="1600" dirty="0" smtClean="0">
                <a:latin typeface="Meiryo UI" panose="020B0604030504040204" pitchFamily="50" charset="-128"/>
                <a:ea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rPr>
              <a:t>％であり、大阪市の</a:t>
            </a:r>
            <a:r>
              <a:rPr lang="ja-JP" altLang="en-US" sz="1600" dirty="0">
                <a:latin typeface="Meiryo UI" panose="020B0604030504040204" pitchFamily="50" charset="-128"/>
                <a:ea typeface="Meiryo UI" panose="020B0604030504040204" pitchFamily="50" charset="-128"/>
              </a:rPr>
              <a:t>被保護</a:t>
            </a:r>
            <a:r>
              <a:rPr lang="ja-JP" altLang="en-US" sz="1600" dirty="0" smtClean="0">
                <a:latin typeface="Meiryo UI" panose="020B0604030504040204" pitchFamily="50" charset="-128"/>
                <a:ea typeface="Meiryo UI" panose="020B0604030504040204" pitchFamily="50" charset="-128"/>
              </a:rPr>
              <a:t>世帯</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数は</a:t>
            </a:r>
            <a:r>
              <a:rPr lang="en-US" altLang="ja-JP" sz="1600" dirty="0" smtClean="0">
                <a:latin typeface="Meiryo UI" panose="020B0604030504040204" pitchFamily="50" charset="-128"/>
                <a:ea typeface="Meiryo UI" panose="020B0604030504040204" pitchFamily="50" charset="-128"/>
              </a:rPr>
              <a:t>86,214</a:t>
            </a:r>
            <a:r>
              <a:rPr lang="ja-JP" altLang="en-US" sz="1600" dirty="0" smtClean="0">
                <a:latin typeface="Meiryo UI" panose="020B0604030504040204" pitchFamily="50" charset="-128"/>
                <a:ea typeface="Meiryo UI" panose="020B0604030504040204" pitchFamily="50" charset="-128"/>
              </a:rPr>
              <a:t>世帯、被</a:t>
            </a:r>
            <a:r>
              <a:rPr lang="ja-JP" altLang="en-US" sz="1600" dirty="0">
                <a:latin typeface="Meiryo UI" panose="020B0604030504040204" pitchFamily="50" charset="-128"/>
                <a:ea typeface="Meiryo UI" panose="020B0604030504040204" pitchFamily="50" charset="-128"/>
              </a:rPr>
              <a:t>保護</a:t>
            </a:r>
            <a:r>
              <a:rPr lang="ja-JP" altLang="en-US" sz="1600" dirty="0" smtClean="0">
                <a:latin typeface="Meiryo UI" panose="020B0604030504040204" pitchFamily="50" charset="-128"/>
                <a:ea typeface="Meiryo UI" panose="020B0604030504040204" pitchFamily="50" charset="-128"/>
              </a:rPr>
              <a:t>人員は</a:t>
            </a:r>
            <a:r>
              <a:rPr lang="en-US" altLang="ja-JP" sz="1600" dirty="0" smtClean="0">
                <a:latin typeface="Meiryo UI" panose="020B0604030504040204" pitchFamily="50" charset="-128"/>
                <a:ea typeface="Meiryo UI" panose="020B0604030504040204" pitchFamily="50" charset="-128"/>
              </a:rPr>
              <a:t>113,467</a:t>
            </a: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人、保護率は</a:t>
            </a:r>
            <a:r>
              <a:rPr lang="en-US" altLang="ja-JP" sz="1600" dirty="0" smtClean="0">
                <a:latin typeface="Meiryo UI" panose="020B0604030504040204" pitchFamily="50" charset="-128"/>
                <a:ea typeface="Meiryo UI" panose="020B0604030504040204" pitchFamily="50" charset="-128"/>
              </a:rPr>
              <a:t>4.3%</a:t>
            </a:r>
            <a:r>
              <a:rPr lang="ja-JP" altLang="en-US" sz="1600" dirty="0" smtClean="0">
                <a:latin typeface="Meiryo UI" panose="020B0604030504040204" pitchFamily="50" charset="-128"/>
                <a:ea typeface="Meiryo UI" panose="020B0604030504040204" pitchFamily="50" charset="-128"/>
              </a:rPr>
              <a:t>であった。</a:t>
            </a:r>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大阪府・大阪市ともに被</a:t>
            </a:r>
            <a:r>
              <a:rPr lang="ja-JP" altLang="en-US" sz="1600" dirty="0">
                <a:latin typeface="Meiryo UI" panose="020B0604030504040204" pitchFamily="50" charset="-128"/>
                <a:ea typeface="Meiryo UI" panose="020B0604030504040204" pitchFamily="50" charset="-128"/>
              </a:rPr>
              <a:t>保護世帯数、被</a:t>
            </a:r>
            <a:r>
              <a:rPr lang="ja-JP" altLang="en-US" sz="1600" dirty="0" smtClean="0">
                <a:latin typeface="Meiryo UI" panose="020B0604030504040204" pitchFamily="50" charset="-128"/>
                <a:ea typeface="Meiryo UI" panose="020B0604030504040204" pitchFamily="50" charset="-128"/>
              </a:rPr>
              <a:t>保護</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人員は増加</a:t>
            </a:r>
            <a:r>
              <a:rPr lang="ja-JP" altLang="en-US" sz="1600" dirty="0">
                <a:latin typeface="Meiryo UI" panose="020B0604030504040204" pitchFamily="50" charset="-128"/>
                <a:ea typeface="Meiryo UI" panose="020B0604030504040204" pitchFamily="50" charset="-128"/>
              </a:rPr>
              <a:t>しており</a:t>
            </a:r>
            <a:r>
              <a:rPr lang="ja-JP" altLang="en-US" sz="1600" dirty="0" smtClean="0">
                <a:latin typeface="Meiryo UI" panose="020B0604030504040204" pitchFamily="50" charset="-128"/>
                <a:ea typeface="Meiryo UI" panose="020B0604030504040204" pitchFamily="50" charset="-128"/>
              </a:rPr>
              <a:t>、特に大阪市では保護率が</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全国平均</a:t>
            </a:r>
            <a:r>
              <a:rPr lang="en-US" altLang="ja-JP" sz="1600" dirty="0" smtClean="0">
                <a:latin typeface="Meiryo UI" panose="020B0604030504040204" pitchFamily="50" charset="-128"/>
                <a:ea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rPr>
              <a:t>を大きく上回っていた。</a:t>
            </a:r>
            <a:endParaRPr lang="en-US" altLang="ja-JP" sz="16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220530" y="678686"/>
            <a:ext cx="3472698" cy="261610"/>
          </a:xfrm>
          <a:prstGeom prst="rect">
            <a:avLst/>
          </a:prstGeom>
          <a:noFill/>
        </p:spPr>
        <p:txBody>
          <a:bodyPr wrap="square" rtlCol="0">
            <a:spAutoFit/>
          </a:bodyPr>
          <a:lstStyle/>
          <a:p>
            <a:pPr algn="ctr"/>
            <a:r>
              <a:rPr lang="ja-JP" altLang="en-US" sz="1100" b="1" u="sng" dirty="0">
                <a:latin typeface="Meiryo UI" panose="020B0604030504040204" pitchFamily="50" charset="-128"/>
                <a:ea typeface="Meiryo UI" panose="020B0604030504040204" pitchFamily="50" charset="-128"/>
              </a:rPr>
              <a:t>被</a:t>
            </a:r>
            <a:r>
              <a:rPr kumimoji="1" lang="ja-JP" altLang="en-US" sz="1100" b="1" u="sng" dirty="0" smtClean="0">
                <a:latin typeface="Meiryo UI" panose="020B0604030504040204" pitchFamily="50" charset="-128"/>
                <a:ea typeface="Meiryo UI" panose="020B0604030504040204" pitchFamily="50" charset="-128"/>
              </a:rPr>
              <a:t>保護世帯数</a:t>
            </a:r>
            <a:r>
              <a:rPr lang="ja-JP" altLang="en-US" sz="1100" b="1" u="sng" dirty="0" smtClean="0">
                <a:latin typeface="Meiryo UI" panose="020B0604030504040204" pitchFamily="50" charset="-128"/>
                <a:ea typeface="Meiryo UI" panose="020B0604030504040204" pitchFamily="50" charset="-128"/>
              </a:rPr>
              <a:t>（年度平均）</a:t>
            </a:r>
            <a:endParaRPr lang="en-US" altLang="ja-JP" sz="1100" b="1" u="sng"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273651" y="3629258"/>
            <a:ext cx="1814920" cy="246221"/>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rPr>
              <a:t>（大阪府 生活保護統計より）</a:t>
            </a:r>
            <a:endParaRPr kumimoji="1" lang="ja-JP" altLang="en-US" sz="10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57081" y="6577948"/>
            <a:ext cx="1814920" cy="246221"/>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rPr>
              <a:t>（大阪府 生活保護統計より）</a:t>
            </a:r>
            <a:endParaRPr kumimoji="1" lang="ja-JP" altLang="en-US" sz="1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292592" y="662543"/>
            <a:ext cx="1191352"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世帯</a:t>
            </a:r>
            <a:r>
              <a:rPr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大阪府</a:t>
            </a:r>
            <a:r>
              <a:rPr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endParaRPr>
          </a:p>
        </p:txBody>
      </p:sp>
      <p:sp>
        <p:nvSpPr>
          <p:cNvPr id="6" name="線吹き出し 1 5"/>
          <p:cNvSpPr/>
          <p:nvPr/>
        </p:nvSpPr>
        <p:spPr>
          <a:xfrm>
            <a:off x="7665251" y="2855709"/>
            <a:ext cx="515860" cy="165619"/>
          </a:xfrm>
          <a:prstGeom prst="callout1">
            <a:avLst>
              <a:gd name="adj1" fmla="val 13666"/>
              <a:gd name="adj2" fmla="val 5854"/>
              <a:gd name="adj3" fmla="val -156526"/>
              <a:gd name="adj4" fmla="val -1232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22" name="線吹き出し 1 21"/>
          <p:cNvSpPr/>
          <p:nvPr/>
        </p:nvSpPr>
        <p:spPr>
          <a:xfrm>
            <a:off x="5845646" y="1404206"/>
            <a:ext cx="413486" cy="179896"/>
          </a:xfrm>
          <a:prstGeom prst="callout1">
            <a:avLst>
              <a:gd name="adj1" fmla="val 82500"/>
              <a:gd name="adj2" fmla="val 41667"/>
              <a:gd name="adj3" fmla="val 350876"/>
              <a:gd name="adj4" fmla="val -67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b="1" dirty="0" smtClean="0">
                <a:solidFill>
                  <a:schemeClr val="tx1"/>
                </a:solidFill>
                <a:latin typeface="Meiryo UI" panose="020B0604030504040204" pitchFamily="50" charset="-128"/>
                <a:ea typeface="Meiryo UI" panose="020B0604030504040204" pitchFamily="50" charset="-128"/>
              </a:rPr>
              <a:t>全国</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8305371" y="662543"/>
            <a:ext cx="684803"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世帯</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54548" y="3613869"/>
            <a:ext cx="3472698" cy="261610"/>
          </a:xfrm>
          <a:prstGeom prst="rect">
            <a:avLst/>
          </a:prstGeom>
          <a:noFill/>
        </p:spPr>
        <p:txBody>
          <a:bodyPr wrap="square" rtlCol="0">
            <a:spAutoFit/>
          </a:bodyPr>
          <a:lstStyle/>
          <a:p>
            <a:pPr algn="ctr"/>
            <a:r>
              <a:rPr lang="ja-JP" altLang="en-US" sz="1100" b="1" u="sng" dirty="0">
                <a:latin typeface="Meiryo UI" panose="020B0604030504040204" pitchFamily="50" charset="-128"/>
                <a:ea typeface="Meiryo UI" panose="020B0604030504040204" pitchFamily="50" charset="-128"/>
              </a:rPr>
              <a:t>被</a:t>
            </a:r>
            <a:r>
              <a:rPr kumimoji="1" lang="ja-JP" altLang="en-US" sz="1100" b="1" u="sng" dirty="0" smtClean="0">
                <a:latin typeface="Meiryo UI" panose="020B0604030504040204" pitchFamily="50" charset="-128"/>
                <a:ea typeface="Meiryo UI" panose="020B0604030504040204" pitchFamily="50" charset="-128"/>
              </a:rPr>
              <a:t>保護人員</a:t>
            </a:r>
            <a:r>
              <a:rPr lang="ja-JP" altLang="en-US" sz="1100" b="1" u="sng" dirty="0" smtClean="0">
                <a:latin typeface="Meiryo UI" panose="020B0604030504040204" pitchFamily="50" charset="-128"/>
                <a:ea typeface="Meiryo UI" panose="020B0604030504040204" pitchFamily="50" charset="-128"/>
              </a:rPr>
              <a:t>（年度平均）</a:t>
            </a:r>
            <a:endParaRPr lang="en-US" altLang="ja-JP" sz="1100" b="1" u="sng"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8902" y="3629258"/>
            <a:ext cx="1043877"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人</a:t>
            </a:r>
            <a:r>
              <a:rPr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大阪府</a:t>
            </a:r>
            <a:r>
              <a:rPr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925233" y="3596172"/>
            <a:ext cx="582211"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27" name="線吹き出し 1 26"/>
          <p:cNvSpPr/>
          <p:nvPr/>
        </p:nvSpPr>
        <p:spPr>
          <a:xfrm>
            <a:off x="1993703" y="4059698"/>
            <a:ext cx="566671" cy="156585"/>
          </a:xfrm>
          <a:prstGeom prst="callout1">
            <a:avLst>
              <a:gd name="adj1" fmla="val 68099"/>
              <a:gd name="adj2" fmla="val 75758"/>
              <a:gd name="adj3" fmla="val 285222"/>
              <a:gd name="adj4" fmla="val 1275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28" name="線吹き出し 1 27"/>
          <p:cNvSpPr/>
          <p:nvPr/>
        </p:nvSpPr>
        <p:spPr>
          <a:xfrm>
            <a:off x="1690962" y="4340577"/>
            <a:ext cx="430717" cy="205665"/>
          </a:xfrm>
          <a:prstGeom prst="callout1">
            <a:avLst>
              <a:gd name="adj1" fmla="val 82500"/>
              <a:gd name="adj2" fmla="val 41667"/>
              <a:gd name="adj3" fmla="val 213208"/>
              <a:gd name="adj4" fmla="val -1012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b="1" dirty="0" smtClean="0">
                <a:solidFill>
                  <a:schemeClr val="tx1"/>
                </a:solidFill>
                <a:latin typeface="Meiryo UI" panose="020B0604030504040204" pitchFamily="50" charset="-128"/>
                <a:ea typeface="Meiryo UI" panose="020B0604030504040204" pitchFamily="50" charset="-128"/>
              </a:rPr>
              <a:t>全国</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29" name="線吹き出し 1 28"/>
          <p:cNvSpPr/>
          <p:nvPr/>
        </p:nvSpPr>
        <p:spPr>
          <a:xfrm>
            <a:off x="3304397" y="5918735"/>
            <a:ext cx="515860" cy="165619"/>
          </a:xfrm>
          <a:prstGeom prst="callout1">
            <a:avLst>
              <a:gd name="adj1" fmla="val -9663"/>
              <a:gd name="adj2" fmla="val 40806"/>
              <a:gd name="adj3" fmla="val -382037"/>
              <a:gd name="adj4" fmla="val 90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597222" y="3685820"/>
            <a:ext cx="377026" cy="215444"/>
          </a:xfrm>
          <a:prstGeom prst="rect">
            <a:avLst/>
          </a:prstGeom>
          <a:noFill/>
        </p:spPr>
        <p:txBody>
          <a:bodyPr wrap="none" rtlCol="0">
            <a:spAutoFit/>
          </a:bodyPr>
          <a:lstStyle/>
          <a:p>
            <a:pPr algn="ctr"/>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41131" y="6582208"/>
            <a:ext cx="1814920" cy="246221"/>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rPr>
              <a:t>（大阪府 生活保護統計より）</a:t>
            </a:r>
            <a:endParaRPr kumimoji="1" lang="ja-JP" altLang="en-US" sz="1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962892" y="3700309"/>
            <a:ext cx="3472698" cy="261610"/>
          </a:xfrm>
          <a:prstGeom prst="rect">
            <a:avLst/>
          </a:prstGeom>
          <a:noFill/>
        </p:spPr>
        <p:txBody>
          <a:bodyPr wrap="square" rtlCol="0">
            <a:spAutoFit/>
          </a:bodyPr>
          <a:lstStyle/>
          <a:p>
            <a:pPr algn="ctr"/>
            <a:r>
              <a:rPr lang="ja-JP" altLang="en-US" sz="1100" b="1" u="sng" dirty="0" smtClean="0">
                <a:latin typeface="Meiryo UI" panose="020B0604030504040204" pitchFamily="50" charset="-128"/>
                <a:ea typeface="Meiryo UI" panose="020B0604030504040204" pitchFamily="50" charset="-128"/>
              </a:rPr>
              <a:t>保護率（年度平均）</a:t>
            </a:r>
            <a:endParaRPr lang="en-US" altLang="ja-JP" sz="1100" b="1" u="sng" dirty="0" smtClean="0">
              <a:latin typeface="Meiryo UI" panose="020B0604030504040204" pitchFamily="50" charset="-128"/>
              <a:ea typeface="Meiryo UI" panose="020B0604030504040204" pitchFamily="50" charset="-128"/>
            </a:endParaRPr>
          </a:p>
        </p:txBody>
      </p:sp>
      <p:sp>
        <p:nvSpPr>
          <p:cNvPr id="32" name="線吹き出し 1 31"/>
          <p:cNvSpPr/>
          <p:nvPr/>
        </p:nvSpPr>
        <p:spPr>
          <a:xfrm>
            <a:off x="7868370" y="5497395"/>
            <a:ext cx="413486" cy="179896"/>
          </a:xfrm>
          <a:prstGeom prst="callout1">
            <a:avLst>
              <a:gd name="adj1" fmla="val 82500"/>
              <a:gd name="adj2" fmla="val 41667"/>
              <a:gd name="adj3" fmla="val 179058"/>
              <a:gd name="adj4" fmla="val 537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b="1" dirty="0" smtClean="0">
                <a:solidFill>
                  <a:schemeClr val="tx1"/>
                </a:solidFill>
                <a:latin typeface="Meiryo UI" panose="020B0604030504040204" pitchFamily="50" charset="-128"/>
                <a:ea typeface="Meiryo UI" panose="020B0604030504040204" pitchFamily="50" charset="-128"/>
              </a:rPr>
              <a:t>全国</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33" name="線吹き出し 1 32"/>
          <p:cNvSpPr/>
          <p:nvPr/>
        </p:nvSpPr>
        <p:spPr>
          <a:xfrm>
            <a:off x="7983661" y="4638570"/>
            <a:ext cx="585990" cy="156561"/>
          </a:xfrm>
          <a:prstGeom prst="callout1">
            <a:avLst>
              <a:gd name="adj1" fmla="val 101003"/>
              <a:gd name="adj2" fmla="val 34000"/>
              <a:gd name="adj3" fmla="val 367472"/>
              <a:gd name="adj4" fmla="val 248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34" name="線吹き出し 1 33"/>
          <p:cNvSpPr/>
          <p:nvPr/>
        </p:nvSpPr>
        <p:spPr>
          <a:xfrm>
            <a:off x="5704325" y="4643222"/>
            <a:ext cx="515860" cy="165619"/>
          </a:xfrm>
          <a:prstGeom prst="callout1">
            <a:avLst>
              <a:gd name="adj1" fmla="val 75875"/>
              <a:gd name="adj2" fmla="val 70765"/>
              <a:gd name="adj3" fmla="val 411138"/>
              <a:gd name="adj4" fmla="val 2412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138CA411-231B-42B9-AF63-97A64194AA60}" type="slidenum">
              <a:rPr lang="ja-JP" altLang="en-US" smtClean="0"/>
              <a:pPr/>
              <a:t>99</a:t>
            </a:fld>
            <a:endParaRPr lang="ja-JP" altLang="en-US"/>
          </a:p>
        </p:txBody>
      </p:sp>
    </p:spTree>
    <p:extLst>
      <p:ext uri="{BB962C8B-B14F-4D97-AF65-F5344CB8AC3E}">
        <p14:creationId xmlns:p14="http://schemas.microsoft.com/office/powerpoint/2010/main" val="2793399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18585</Words>
  <Application>Microsoft Office PowerPoint</Application>
  <PresentationFormat>画面に合わせる (4:3)</PresentationFormat>
  <Paragraphs>4600</Paragraphs>
  <Slides>144</Slides>
  <Notes>81</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144</vt:i4>
      </vt:variant>
    </vt:vector>
  </HeadingPairs>
  <TitlesOfParts>
    <vt:vector size="160" baseType="lpstr">
      <vt:lpstr>HGP創英角ｺﾞｼｯｸUB</vt:lpstr>
      <vt:lpstr>HGP創英角ﾎﾟｯﾌﾟ体</vt:lpstr>
      <vt:lpstr>Malgun Gothic Semilight</vt:lpstr>
      <vt:lpstr>Meiryo UI</vt:lpstr>
      <vt:lpstr>ＭＳ Ｐゴシック</vt:lpstr>
      <vt:lpstr>ＭＳ Ｐ明朝</vt:lpstr>
      <vt:lpstr>ＭＳ ゴシック</vt:lpstr>
      <vt:lpstr>メイリオ</vt:lpstr>
      <vt:lpstr>游ゴシック</vt:lpstr>
      <vt:lpstr>游ゴシック</vt:lpstr>
      <vt:lpstr>Arial</vt:lpstr>
      <vt:lpstr>Calibri</vt:lpstr>
      <vt:lpstr>Calibri Light</vt:lpstr>
      <vt:lpstr>Times New Roman</vt:lpstr>
      <vt:lpstr>Wingdings</vt:lpstr>
      <vt:lpstr>Office テーマ</vt:lpstr>
      <vt:lpstr>PowerPoint プレゼンテーション</vt:lpstr>
      <vt:lpstr>○とりまとめの趣旨について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2019-02-12T06:13:48Z</dcterms:created>
  <dcterms:modified xsi:type="dcterms:W3CDTF">2019-02-12T06:15:04Z</dcterms:modified>
</cp:coreProperties>
</file>