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45" removePersonalInfoOnSave="1" saveSubsetFonts="1">
  <p:sldMasterIdLst>
    <p:sldMasterId id="2147483660" r:id="rId1"/>
  </p:sldMasterIdLst>
  <p:notesMasterIdLst>
    <p:notesMasterId r:id="rId25"/>
  </p:notesMasterIdLst>
  <p:sldIdLst>
    <p:sldId id="1081" r:id="rId2"/>
    <p:sldId id="1532" r:id="rId3"/>
    <p:sldId id="1533" r:id="rId4"/>
    <p:sldId id="1534" r:id="rId5"/>
    <p:sldId id="1535" r:id="rId6"/>
    <p:sldId id="1536" r:id="rId7"/>
    <p:sldId id="1537" r:id="rId8"/>
    <p:sldId id="1538" r:id="rId9"/>
    <p:sldId id="1539" r:id="rId10"/>
    <p:sldId id="1615" r:id="rId11"/>
    <p:sldId id="1541" r:id="rId12"/>
    <p:sldId id="1542" r:id="rId13"/>
    <p:sldId id="1543" r:id="rId14"/>
    <p:sldId id="1544" r:id="rId15"/>
    <p:sldId id="1545" r:id="rId16"/>
    <p:sldId id="1546" r:id="rId17"/>
    <p:sldId id="1547" r:id="rId18"/>
    <p:sldId id="1548" r:id="rId19"/>
    <p:sldId id="1549" r:id="rId20"/>
    <p:sldId id="1550" r:id="rId21"/>
    <p:sldId id="1551" r:id="rId22"/>
    <p:sldId id="1552" r:id="rId23"/>
    <p:sldId id="1553" r:id="rId2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0" d="100"/>
          <a:sy n="20" d="100"/>
        </p:scale>
        <p:origin x="3198" y="36"/>
      </p:cViewPr>
      <p:guideLst>
        <p:guide orient="horz" pos="2160"/>
        <p:guide pos="2880"/>
      </p:guideLst>
    </p:cSldViewPr>
  </p:slideViewPr>
  <p:outlineViewPr>
    <p:cViewPr>
      <p:scale>
        <a:sx n="33" d="100"/>
        <a:sy n="33" d="100"/>
      </p:scale>
      <p:origin x="0" y="-1368"/>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okadahiro\Desktop\&#12464;&#12521;&#12501;&#12487;&#12540;&#12479;.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列1</c:v>
                </c:pt>
              </c:strCache>
            </c:strRef>
          </c:tx>
          <c:spPr>
            <a:ln w="31750"/>
          </c:spPr>
          <c:marker>
            <c:symbol val="none"/>
          </c:marker>
          <c:dPt>
            <c:idx val="3"/>
            <c:bubble3D val="0"/>
            <c:spPr>
              <a:ln w="31750">
                <a:prstDash val="solid"/>
              </a:ln>
            </c:spPr>
            <c:extLst xmlns:c16r2="http://schemas.microsoft.com/office/drawing/2015/06/chart">
              <c:ext xmlns:c16="http://schemas.microsoft.com/office/drawing/2014/chart" uri="{C3380CC4-5D6E-409C-BE32-E72D297353CC}">
                <c16:uniqueId val="{00000001-B8C2-48FB-B415-4BE111A04AEE}"/>
              </c:ext>
            </c:extLst>
          </c:dPt>
          <c:dPt>
            <c:idx val="4"/>
            <c:bubble3D val="0"/>
            <c:spPr>
              <a:ln w="31750">
                <a:prstDash val="solid"/>
              </a:ln>
            </c:spPr>
            <c:extLst xmlns:c16r2="http://schemas.microsoft.com/office/drawing/2015/06/chart">
              <c:ext xmlns:c16="http://schemas.microsoft.com/office/drawing/2014/chart" uri="{C3380CC4-5D6E-409C-BE32-E72D297353CC}">
                <c16:uniqueId val="{00000003-B8C2-48FB-B415-4BE111A04AEE}"/>
              </c:ext>
            </c:extLst>
          </c:dPt>
          <c:dPt>
            <c:idx val="5"/>
            <c:bubble3D val="0"/>
            <c:spPr>
              <a:ln w="31750">
                <a:prstDash val="sysDot"/>
              </a:ln>
            </c:spPr>
            <c:extLst xmlns:c16r2="http://schemas.microsoft.com/office/drawing/2015/06/chart">
              <c:ext xmlns:c16="http://schemas.microsoft.com/office/drawing/2014/chart" uri="{C3380CC4-5D6E-409C-BE32-E72D297353CC}">
                <c16:uniqueId val="{00000005-B8C2-48FB-B415-4BE111A04AEE}"/>
              </c:ext>
            </c:extLst>
          </c:dPt>
          <c:dPt>
            <c:idx val="6"/>
            <c:bubble3D val="0"/>
            <c:spPr>
              <a:ln w="31750">
                <a:prstDash val="sysDot"/>
              </a:ln>
            </c:spPr>
            <c:extLst xmlns:c16r2="http://schemas.microsoft.com/office/drawing/2015/06/chart">
              <c:ext xmlns:c16="http://schemas.microsoft.com/office/drawing/2014/chart" uri="{C3380CC4-5D6E-409C-BE32-E72D297353CC}">
                <c16:uniqueId val="{00000007-B8C2-48FB-B415-4BE111A04AEE}"/>
              </c:ext>
            </c:extLst>
          </c:dPt>
          <c:dPt>
            <c:idx val="7"/>
            <c:bubble3D val="0"/>
            <c:spPr>
              <a:ln w="31750">
                <a:prstDash val="sysDot"/>
              </a:ln>
            </c:spPr>
            <c:extLst xmlns:c16r2="http://schemas.microsoft.com/office/drawing/2015/06/chart">
              <c:ext xmlns:c16="http://schemas.microsoft.com/office/drawing/2014/chart" uri="{C3380CC4-5D6E-409C-BE32-E72D297353CC}">
                <c16:uniqueId val="{00000009-B8C2-48FB-B415-4BE111A04AEE}"/>
              </c:ext>
            </c:extLst>
          </c:dPt>
          <c:dPt>
            <c:idx val="8"/>
            <c:bubble3D val="0"/>
            <c:spPr>
              <a:ln w="31750">
                <a:prstDash val="sysDot"/>
              </a:ln>
            </c:spPr>
            <c:extLst xmlns:c16r2="http://schemas.microsoft.com/office/drawing/2015/06/chart">
              <c:ext xmlns:c16="http://schemas.microsoft.com/office/drawing/2014/chart" uri="{C3380CC4-5D6E-409C-BE32-E72D297353CC}">
                <c16:uniqueId val="{0000000B-B8C2-48FB-B415-4BE111A04AEE}"/>
              </c:ext>
            </c:extLst>
          </c:dPt>
          <c:dPt>
            <c:idx val="9"/>
            <c:bubble3D val="0"/>
            <c:spPr>
              <a:ln w="31750">
                <a:prstDash val="sysDot"/>
              </a:ln>
            </c:spPr>
            <c:extLst xmlns:c16r2="http://schemas.microsoft.com/office/drawing/2015/06/chart">
              <c:ext xmlns:c16="http://schemas.microsoft.com/office/drawing/2014/chart" uri="{C3380CC4-5D6E-409C-BE32-E72D297353CC}">
                <c16:uniqueId val="{0000000D-B8C2-48FB-B415-4BE111A04AEE}"/>
              </c:ext>
            </c:extLst>
          </c:dPt>
          <c:dPt>
            <c:idx val="10"/>
            <c:bubble3D val="0"/>
            <c:spPr>
              <a:ln w="31750">
                <a:prstDash val="sysDot"/>
              </a:ln>
            </c:spPr>
            <c:extLst xmlns:c16r2="http://schemas.microsoft.com/office/drawing/2015/06/chart">
              <c:ext xmlns:c16="http://schemas.microsoft.com/office/drawing/2014/chart" uri="{C3380CC4-5D6E-409C-BE32-E72D297353CC}">
                <c16:uniqueId val="{0000000F-B8C2-48FB-B415-4BE111A04AEE}"/>
              </c:ext>
            </c:extLst>
          </c:dPt>
          <c:cat>
            <c:numRef>
              <c:f>Sheet1!$A$2:$A$12</c:f>
              <c:numCache>
                <c:formatCode>General</c:formatCode>
                <c:ptCount val="11"/>
                <c:pt idx="1">
                  <c:v>2014</c:v>
                </c:pt>
                <c:pt idx="2">
                  <c:v>2015</c:v>
                </c:pt>
                <c:pt idx="3">
                  <c:v>2016</c:v>
                </c:pt>
                <c:pt idx="4">
                  <c:v>2017</c:v>
                </c:pt>
                <c:pt idx="5">
                  <c:v>2018</c:v>
                </c:pt>
                <c:pt idx="6">
                  <c:v>2019</c:v>
                </c:pt>
                <c:pt idx="7">
                  <c:v>2020</c:v>
                </c:pt>
                <c:pt idx="8">
                  <c:v>2021</c:v>
                </c:pt>
                <c:pt idx="9">
                  <c:v>2022</c:v>
                </c:pt>
                <c:pt idx="10">
                  <c:v>2023</c:v>
                </c:pt>
              </c:numCache>
            </c:numRef>
          </c:cat>
          <c:val>
            <c:numRef>
              <c:f>Sheet1!$B$2:$B$12</c:f>
              <c:numCache>
                <c:formatCode>General</c:formatCode>
                <c:ptCount val="11"/>
                <c:pt idx="0">
                  <c:v>0</c:v>
                </c:pt>
                <c:pt idx="1">
                  <c:v>6</c:v>
                </c:pt>
                <c:pt idx="2">
                  <c:v>13.3</c:v>
                </c:pt>
                <c:pt idx="3">
                  <c:v>19.7</c:v>
                </c:pt>
                <c:pt idx="4">
                  <c:v>24.900000000000002</c:v>
                </c:pt>
                <c:pt idx="5">
                  <c:v>32.416666666666671</c:v>
                </c:pt>
                <c:pt idx="6">
                  <c:v>39.933333333333337</c:v>
                </c:pt>
                <c:pt idx="7">
                  <c:v>47.45</c:v>
                </c:pt>
                <c:pt idx="8">
                  <c:v>54.966666666666669</c:v>
                </c:pt>
                <c:pt idx="9">
                  <c:v>62.483333333333334</c:v>
                </c:pt>
                <c:pt idx="10">
                  <c:v>70</c:v>
                </c:pt>
              </c:numCache>
            </c:numRef>
          </c:val>
          <c:smooth val="0"/>
          <c:extLst xmlns:c16r2="http://schemas.microsoft.com/office/drawing/2015/06/chart">
            <c:ext xmlns:c16="http://schemas.microsoft.com/office/drawing/2014/chart" uri="{C3380CC4-5D6E-409C-BE32-E72D297353CC}">
              <c16:uniqueId val="{00000010-B8C2-48FB-B415-4BE111A04AEE}"/>
            </c:ext>
          </c:extLst>
        </c:ser>
        <c:dLbls>
          <c:showLegendKey val="0"/>
          <c:showVal val="0"/>
          <c:showCatName val="0"/>
          <c:showSerName val="0"/>
          <c:showPercent val="0"/>
          <c:showBubbleSize val="0"/>
        </c:dLbls>
        <c:smooth val="0"/>
        <c:axId val="278350992"/>
        <c:axId val="465792336"/>
      </c:lineChart>
      <c:catAx>
        <c:axId val="278350992"/>
        <c:scaling>
          <c:orientation val="minMax"/>
        </c:scaling>
        <c:delete val="0"/>
        <c:axPos val="b"/>
        <c:numFmt formatCode="General" sourceLinked="0"/>
        <c:majorTickMark val="out"/>
        <c:minorTickMark val="none"/>
        <c:tickLblPos val="nextTo"/>
        <c:txPr>
          <a:bodyPr/>
          <a:lstStyle/>
          <a:p>
            <a:pPr>
              <a:defRPr sz="1000"/>
            </a:pPr>
            <a:endParaRPr lang="ja-JP"/>
          </a:p>
        </c:txPr>
        <c:crossAx val="465792336"/>
        <c:crosses val="autoZero"/>
        <c:auto val="0"/>
        <c:lblAlgn val="ctr"/>
        <c:lblOffset val="100"/>
        <c:noMultiLvlLbl val="0"/>
      </c:catAx>
      <c:valAx>
        <c:axId val="465792336"/>
        <c:scaling>
          <c:orientation val="minMax"/>
          <c:min val="0"/>
        </c:scaling>
        <c:delete val="0"/>
        <c:axPos val="l"/>
        <c:majorGridlines/>
        <c:numFmt formatCode="General" sourceLinked="1"/>
        <c:majorTickMark val="out"/>
        <c:minorTickMark val="none"/>
        <c:tickLblPos val="nextTo"/>
        <c:txPr>
          <a:bodyPr/>
          <a:lstStyle/>
          <a:p>
            <a:pPr>
              <a:defRPr sz="1000"/>
            </a:pPr>
            <a:endParaRPr lang="ja-JP"/>
          </a:p>
        </c:txPr>
        <c:crossAx val="278350992"/>
        <c:crosses val="autoZero"/>
        <c:crossBetween val="midCat"/>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ja-JP" sz="1200" dirty="0"/>
              <a:t>公共土木施設被害</a:t>
            </a:r>
            <a:r>
              <a:rPr lang="ja-JP" sz="1200" dirty="0" smtClean="0"/>
              <a:t>額</a:t>
            </a:r>
            <a:r>
              <a:rPr lang="en-US" altLang="ja-JP" sz="1200" dirty="0" smtClean="0"/>
              <a:t>  </a:t>
            </a:r>
            <a:r>
              <a:rPr lang="ja-JP" altLang="en-US" sz="1200" dirty="0" smtClean="0"/>
              <a:t>（大阪府域）</a:t>
            </a:r>
            <a:endParaRPr lang="ja-JP" sz="1200" dirty="0"/>
          </a:p>
        </c:rich>
      </c:tx>
      <c:layout>
        <c:manualLayout>
          <c:xMode val="edge"/>
          <c:yMode val="edge"/>
          <c:x val="0.21986541324701306"/>
          <c:y val="8.4823565008420743E-3"/>
        </c:manualLayout>
      </c:layout>
      <c:overlay val="1"/>
    </c:title>
    <c:autoTitleDeleted val="0"/>
    <c:plotArea>
      <c:layout>
        <c:manualLayout>
          <c:layoutTarget val="inner"/>
          <c:xMode val="edge"/>
          <c:yMode val="edge"/>
          <c:x val="0.11850240594925635"/>
          <c:y val="0.18118965014430669"/>
          <c:w val="0.82908406940935664"/>
          <c:h val="0.67277400669743881"/>
        </c:manualLayout>
      </c:layout>
      <c:barChart>
        <c:barDir val="col"/>
        <c:grouping val="clustered"/>
        <c:varyColors val="0"/>
        <c:ser>
          <c:idx val="0"/>
          <c:order val="0"/>
          <c:spPr>
            <a:solidFill>
              <a:schemeClr val="accent6">
                <a:lumMod val="60000"/>
                <a:lumOff val="40000"/>
              </a:schemeClr>
            </a:solidFill>
          </c:spPr>
          <c:invertIfNegative val="0"/>
          <c:dLbls>
            <c:dLbl>
              <c:idx val="0"/>
              <c:layout>
                <c:manualLayout>
                  <c:x val="-4.4670346559387659E-3"/>
                  <c:y val="1.3692422581909608E-2"/>
                </c:manualLayout>
              </c:layout>
              <c:tx>
                <c:rich>
                  <a:bodyPr wrap="square" lIns="38100" tIns="19050" rIns="38100" bIns="19050" anchor="ctr">
                    <a:spAutoFit/>
                  </a:bodyPr>
                  <a:lstStyle/>
                  <a:p>
                    <a:pPr>
                      <a:defRPr sz="1050"/>
                    </a:pPr>
                    <a:fld id="{F802E238-8287-4DF3-A6C4-3B1E1A5AE142}" type="VALUE">
                      <a:rPr lang="en-US" altLang="ja-JP" sz="1050" smtClean="0"/>
                      <a:pPr>
                        <a:defRPr sz="1050"/>
                      </a:pPr>
                      <a:t>[値]</a:t>
                    </a:fld>
                    <a:r>
                      <a:rPr lang="ja-JP" altLang="en-US" sz="1050" dirty="0" smtClean="0"/>
                      <a:t>億円</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F73-42C0-BE37-2553DD98519B}"/>
                </c:ext>
                <c:ext xmlns:c15="http://schemas.microsoft.com/office/drawing/2012/chart" uri="{CE6537A1-D6FC-4f65-9D91-7224C49458BB}">
                  <c15:layout/>
                  <c15:dlblFieldTable/>
                  <c15:showDataLabelsRange val="0"/>
                </c:ext>
              </c:extLst>
            </c:dLbl>
            <c:dLbl>
              <c:idx val="1"/>
              <c:layout/>
              <c:tx>
                <c:rich>
                  <a:bodyPr wrap="square" lIns="38100" tIns="19050" rIns="38100" bIns="19050" anchor="ctr">
                    <a:spAutoFit/>
                  </a:bodyPr>
                  <a:lstStyle/>
                  <a:p>
                    <a:pPr>
                      <a:defRPr sz="1050"/>
                    </a:pPr>
                    <a:fld id="{0CFD7109-4A79-4CB4-8BEF-71D3A7B02A78}" type="VALUE">
                      <a:rPr lang="en-US" altLang="ja-JP" sz="1050" smtClean="0"/>
                      <a:pPr>
                        <a:defRPr sz="1050"/>
                      </a:pPr>
                      <a:t>[値]</a:t>
                    </a:fld>
                    <a:r>
                      <a:rPr lang="ja-JP" altLang="en-US" sz="1050" smtClean="0"/>
                      <a:t>億円</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3B0-43BB-A009-3D67F13B5CA4}"/>
                </c:ext>
                <c:ext xmlns:c15="http://schemas.microsoft.com/office/drawing/2012/chart" uri="{CE6537A1-D6FC-4f65-9D91-7224C49458BB}">
                  <c15:layout/>
                  <c15:dlblFieldTable/>
                  <c15:showDataLabelsRange val="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H7阪神淡路大震災</c:v>
                </c:pt>
                <c:pt idx="1">
                  <c:v>H30大阪北部地震</c:v>
                </c:pt>
              </c:strCache>
            </c:strRef>
          </c:cat>
          <c:val>
            <c:numRef>
              <c:f>Sheet1!$B$3:$C$3</c:f>
              <c:numCache>
                <c:formatCode>#,##0.0;[Red]\-#,##0.0</c:formatCode>
                <c:ptCount val="2"/>
                <c:pt idx="0">
                  <c:v>340.45119999999997</c:v>
                </c:pt>
                <c:pt idx="1">
                  <c:v>5.6767799999999999</c:v>
                </c:pt>
              </c:numCache>
            </c:numRef>
          </c:val>
          <c:extLst xmlns:c16r2="http://schemas.microsoft.com/office/drawing/2015/06/chart">
            <c:ext xmlns:c16="http://schemas.microsoft.com/office/drawing/2014/chart" uri="{C3380CC4-5D6E-409C-BE32-E72D297353CC}">
              <c16:uniqueId val="{00000001-4F73-42C0-BE37-2553DD98519B}"/>
            </c:ext>
          </c:extLst>
        </c:ser>
        <c:dLbls>
          <c:showLegendKey val="0"/>
          <c:showVal val="0"/>
          <c:showCatName val="0"/>
          <c:showSerName val="0"/>
          <c:showPercent val="0"/>
          <c:showBubbleSize val="0"/>
        </c:dLbls>
        <c:gapWidth val="150"/>
        <c:axId val="465799784"/>
        <c:axId val="465792728"/>
      </c:barChart>
      <c:catAx>
        <c:axId val="465799784"/>
        <c:scaling>
          <c:orientation val="minMax"/>
        </c:scaling>
        <c:delete val="0"/>
        <c:axPos val="b"/>
        <c:numFmt formatCode="General" sourceLinked="0"/>
        <c:majorTickMark val="out"/>
        <c:minorTickMark val="none"/>
        <c:tickLblPos val="nextTo"/>
        <c:crossAx val="465792728"/>
        <c:crosses val="autoZero"/>
        <c:auto val="1"/>
        <c:lblAlgn val="ctr"/>
        <c:lblOffset val="100"/>
        <c:noMultiLvlLbl val="0"/>
      </c:catAx>
      <c:valAx>
        <c:axId val="465792728"/>
        <c:scaling>
          <c:orientation val="minMax"/>
        </c:scaling>
        <c:delete val="0"/>
        <c:axPos val="l"/>
        <c:majorGridlines/>
        <c:title>
          <c:tx>
            <c:rich>
              <a:bodyPr rot="0" vert="horz"/>
              <a:lstStyle/>
              <a:p>
                <a:pPr>
                  <a:defRPr/>
                </a:pPr>
                <a:r>
                  <a:rPr lang="ja-JP"/>
                  <a:t>（億円）</a:t>
                </a:r>
              </a:p>
            </c:rich>
          </c:tx>
          <c:layout>
            <c:manualLayout>
              <c:xMode val="edge"/>
              <c:yMode val="edge"/>
              <c:x val="1.1820243781002786E-2"/>
              <c:y val="1.0250902545227822E-2"/>
            </c:manualLayout>
          </c:layout>
          <c:overlay val="0"/>
        </c:title>
        <c:numFmt formatCode="#,##0.0;[Red]\-#,##0.0" sourceLinked="1"/>
        <c:majorTickMark val="out"/>
        <c:minorTickMark val="none"/>
        <c:tickLblPos val="nextTo"/>
        <c:crossAx val="465799784"/>
        <c:crosses val="autoZero"/>
        <c:crossBetween val="between"/>
        <c:majorUnit val="100"/>
      </c:valAx>
    </c:plotArea>
    <c:plotVisOnly val="1"/>
    <c:dispBlanksAs val="gap"/>
    <c:showDLblsOverMax val="0"/>
  </c:chart>
  <c:spPr>
    <a:ln w="6350">
      <a:noFill/>
    </a:ln>
  </c:spPr>
  <c:txPr>
    <a:bodyPr/>
    <a:lstStyle/>
    <a:p>
      <a:pPr>
        <a:defRPr sz="700">
          <a:latin typeface="+mn-ea"/>
          <a:ea typeface="+mn-ea"/>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80942552622093"/>
          <c:y val="0.19110003763757019"/>
          <c:w val="0.81397200983762386"/>
          <c:h val="0.66925056589354237"/>
        </c:manualLayout>
      </c:layout>
      <c:barChart>
        <c:barDir val="col"/>
        <c:grouping val="stacked"/>
        <c:varyColors val="0"/>
        <c:ser>
          <c:idx val="0"/>
          <c:order val="0"/>
          <c:tx>
            <c:strRef>
              <c:f>Sheet1!$C$6</c:f>
              <c:strCache>
                <c:ptCount val="1"/>
                <c:pt idx="0">
                  <c:v>床上</c:v>
                </c:pt>
              </c:strCache>
            </c:strRef>
          </c:tx>
          <c:spPr>
            <a:solidFill>
              <a:srgbClr val="FFFF00"/>
            </a:solidFill>
          </c:spPr>
          <c:invertIfNegative val="0"/>
          <c:dLbls>
            <c:dLbl>
              <c:idx val="0"/>
              <c:delete val="1"/>
              <c:extLst xmlns:c16r2="http://schemas.microsoft.com/office/drawing/2015/06/chart">
                <c:ext xmlns:c16="http://schemas.microsoft.com/office/drawing/2014/chart" uri="{C3380CC4-5D6E-409C-BE32-E72D297353CC}">
                  <c16:uniqueId val="{00000000-0E5A-4BDC-A258-E9AAE1504406}"/>
                </c:ext>
                <c:ext xmlns:c15="http://schemas.microsoft.com/office/drawing/2012/chart" uri="{CE6537A1-D6FC-4f65-9D91-7224C49458BB}"/>
              </c:extLst>
            </c:dLbl>
            <c:dLbl>
              <c:idx val="1"/>
              <c:layout>
                <c:manualLayout>
                  <c:x val="-5.9884474832016974E-3"/>
                  <c:y val="-4.4440276467508907E-2"/>
                </c:manualLayout>
              </c:layout>
              <c:tx>
                <c:rich>
                  <a:bodyPr/>
                  <a:lstStyle/>
                  <a:p>
                    <a:fld id="{5595AB89-70F0-45F7-B830-80D66241939F}" type="VALUE">
                      <a:rPr lang="en-US" altLang="ja-JP" smtClean="0"/>
                      <a:pPr/>
                      <a:t>[値]</a:t>
                    </a:fld>
                    <a:r>
                      <a:rPr lang="ja-JP" altLang="en-US" dirty="0" smtClean="0"/>
                      <a:t>戸</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E5A-4BDC-A258-E9AAE1504406}"/>
                </c:ext>
                <c:ext xmlns:c15="http://schemas.microsoft.com/office/drawing/2012/chart" uri="{CE6537A1-D6FC-4f65-9D91-7224C49458BB}">
                  <c15:layout/>
                  <c15:dlblFieldTable/>
                  <c15:showDataLabelsRange val="0"/>
                </c:ext>
              </c:extLst>
            </c:dLbl>
            <c:spPr>
              <a:noFill/>
              <a:ln>
                <a:noFill/>
              </a:ln>
              <a:effectLst/>
            </c:spPr>
            <c:txPr>
              <a:bodyPr/>
              <a:lstStyle/>
              <a:p>
                <a:pPr>
                  <a:defRPr sz="105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Sheet1!$B$7:$B$8</c:f>
              <c:strCache>
                <c:ptCount val="2"/>
                <c:pt idx="0">
                  <c:v>平成７年梅雨前線</c:v>
                </c:pt>
                <c:pt idx="1">
                  <c:v>平成30年7月豪雨</c:v>
                </c:pt>
              </c:strCache>
            </c:strRef>
          </c:cat>
          <c:val>
            <c:numRef>
              <c:f>Sheet1!$C$7:$C$8</c:f>
              <c:numCache>
                <c:formatCode>General</c:formatCode>
                <c:ptCount val="2"/>
                <c:pt idx="0">
                  <c:v>14</c:v>
                </c:pt>
                <c:pt idx="1">
                  <c:v>0</c:v>
                </c:pt>
              </c:numCache>
            </c:numRef>
          </c:val>
          <c:extLst xmlns:c16r2="http://schemas.microsoft.com/office/drawing/2015/06/chart">
            <c:ext xmlns:c16="http://schemas.microsoft.com/office/drawing/2014/chart" uri="{C3380CC4-5D6E-409C-BE32-E72D297353CC}">
              <c16:uniqueId val="{00000002-0E5A-4BDC-A258-E9AAE1504406}"/>
            </c:ext>
          </c:extLst>
        </c:ser>
        <c:ser>
          <c:idx val="1"/>
          <c:order val="1"/>
          <c:tx>
            <c:strRef>
              <c:f>Sheet1!$D$6</c:f>
              <c:strCache>
                <c:ptCount val="1"/>
                <c:pt idx="0">
                  <c:v>床下</c:v>
                </c:pt>
              </c:strCache>
            </c:strRef>
          </c:tx>
          <c:spPr>
            <a:solidFill>
              <a:srgbClr val="FF0000"/>
            </a:solidFill>
          </c:spPr>
          <c:invertIfNegative val="0"/>
          <c:dLbls>
            <c:dLbl>
              <c:idx val="0"/>
              <c:layout>
                <c:manualLayout>
                  <c:x val="-6.0334777250653469E-3"/>
                  <c:y val="-0.27552971409855526"/>
                </c:manualLayout>
              </c:layout>
              <c:tx>
                <c:rich>
                  <a:bodyPr/>
                  <a:lstStyle/>
                  <a:p>
                    <a:r>
                      <a:rPr lang="en-US" altLang="ja-JP" sz="1050" dirty="0" smtClean="0">
                        <a:solidFill>
                          <a:schemeClr val="tx1"/>
                        </a:solidFill>
                      </a:rPr>
                      <a:t>2,040</a:t>
                    </a:r>
                    <a:r>
                      <a:rPr lang="ja-JP" altLang="en-US" sz="1050" dirty="0" smtClean="0">
                        <a:solidFill>
                          <a:schemeClr val="tx1"/>
                        </a:solidFill>
                      </a:rPr>
                      <a:t>戸</a:t>
                    </a:r>
                    <a:endParaRPr lang="ja-JP" altLang="en-US" sz="1050" dirty="0">
                      <a:solidFill>
                        <a:schemeClr val="tx1"/>
                      </a:solidFill>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E5A-4BDC-A258-E9AAE1504406}"/>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4-0E5A-4BDC-A258-E9AAE1504406}"/>
                </c:ext>
                <c:ext xmlns:c15="http://schemas.microsoft.com/office/drawing/2012/chart" uri="{CE6537A1-D6FC-4f65-9D91-7224C49458BB}"/>
              </c:extLst>
            </c:dLbl>
            <c:spPr>
              <a:noFill/>
              <a:ln>
                <a:noFill/>
              </a:ln>
              <a:effectLst/>
            </c:spPr>
            <c:txPr>
              <a:bodyPr/>
              <a:lstStyle/>
              <a:p>
                <a:pPr>
                  <a:defRPr sz="1050">
                    <a:solidFill>
                      <a:schemeClr val="tx1"/>
                    </a:solidFill>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Sheet1!$B$7:$B$8</c:f>
              <c:strCache>
                <c:ptCount val="2"/>
                <c:pt idx="0">
                  <c:v>平成７年梅雨前線</c:v>
                </c:pt>
                <c:pt idx="1">
                  <c:v>平成30年7月豪雨</c:v>
                </c:pt>
              </c:strCache>
            </c:strRef>
          </c:cat>
          <c:val>
            <c:numRef>
              <c:f>Sheet1!$D$7:$D$8</c:f>
              <c:numCache>
                <c:formatCode>General</c:formatCode>
                <c:ptCount val="2"/>
                <c:pt idx="0">
                  <c:v>2026</c:v>
                </c:pt>
                <c:pt idx="1">
                  <c:v>0</c:v>
                </c:pt>
              </c:numCache>
            </c:numRef>
          </c:val>
          <c:extLst xmlns:c16r2="http://schemas.microsoft.com/office/drawing/2015/06/chart">
            <c:ext xmlns:c16="http://schemas.microsoft.com/office/drawing/2014/chart" uri="{C3380CC4-5D6E-409C-BE32-E72D297353CC}">
              <c16:uniqueId val="{00000005-0E5A-4BDC-A258-E9AAE1504406}"/>
            </c:ext>
          </c:extLst>
        </c:ser>
        <c:dLbls>
          <c:showLegendKey val="0"/>
          <c:showVal val="0"/>
          <c:showCatName val="0"/>
          <c:showSerName val="0"/>
          <c:showPercent val="0"/>
          <c:showBubbleSize val="0"/>
        </c:dLbls>
        <c:gapWidth val="150"/>
        <c:overlap val="100"/>
        <c:axId val="465793904"/>
        <c:axId val="465796256"/>
      </c:barChart>
      <c:catAx>
        <c:axId val="465793904"/>
        <c:scaling>
          <c:orientation val="minMax"/>
        </c:scaling>
        <c:delete val="0"/>
        <c:axPos val="b"/>
        <c:numFmt formatCode="General" sourceLinked="0"/>
        <c:majorTickMark val="out"/>
        <c:minorTickMark val="none"/>
        <c:tickLblPos val="nextTo"/>
        <c:txPr>
          <a:bodyPr/>
          <a:lstStyle/>
          <a:p>
            <a:pPr>
              <a:defRPr sz="800"/>
            </a:pPr>
            <a:endParaRPr lang="ja-JP"/>
          </a:p>
        </c:txPr>
        <c:crossAx val="465796256"/>
        <c:crosses val="autoZero"/>
        <c:auto val="1"/>
        <c:lblAlgn val="ctr"/>
        <c:lblOffset val="100"/>
        <c:noMultiLvlLbl val="0"/>
      </c:catAx>
      <c:valAx>
        <c:axId val="465796256"/>
        <c:scaling>
          <c:orientation val="minMax"/>
        </c:scaling>
        <c:delete val="0"/>
        <c:axPos val="l"/>
        <c:majorGridlines/>
        <c:title>
          <c:tx>
            <c:rich>
              <a:bodyPr rot="0" vert="horz"/>
              <a:lstStyle/>
              <a:p>
                <a:pPr>
                  <a:defRPr sz="700" b="0"/>
                </a:pPr>
                <a:r>
                  <a:rPr lang="ja-JP" sz="700" b="0" dirty="0"/>
                  <a:t>（戸）</a:t>
                </a:r>
              </a:p>
            </c:rich>
          </c:tx>
          <c:layout>
            <c:manualLayout>
              <c:xMode val="edge"/>
              <c:yMode val="edge"/>
              <c:x val="2.0621666741095394E-2"/>
              <c:y val="2.2367805924063809E-2"/>
            </c:manualLayout>
          </c:layout>
          <c:overlay val="0"/>
        </c:title>
        <c:numFmt formatCode="General" sourceLinked="1"/>
        <c:majorTickMark val="out"/>
        <c:minorTickMark val="none"/>
        <c:tickLblPos val="nextTo"/>
        <c:txPr>
          <a:bodyPr/>
          <a:lstStyle/>
          <a:p>
            <a:pPr>
              <a:defRPr sz="700"/>
            </a:pPr>
            <a:endParaRPr lang="ja-JP"/>
          </a:p>
        </c:txPr>
        <c:crossAx val="465793904"/>
        <c:crosses val="autoZero"/>
        <c:crossBetween val="between"/>
        <c:majorUnit val="100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63883855689709"/>
          <c:y val="0.10085766334272875"/>
          <c:w val="0.76304134299707571"/>
          <c:h val="0.85019540232838386"/>
        </c:manualLayout>
      </c:layout>
      <c:barChart>
        <c:barDir val="col"/>
        <c:grouping val="clustered"/>
        <c:varyColors val="0"/>
        <c:ser>
          <c:idx val="0"/>
          <c:order val="0"/>
          <c:tx>
            <c:strRef>
              <c:f>Sheet1!$B$1</c:f>
              <c:strCache>
                <c:ptCount val="1"/>
                <c:pt idx="0">
                  <c:v>第２室戸台風</c:v>
                </c:pt>
              </c:strCache>
            </c:strRef>
          </c:tx>
          <c:invertIfNegative val="0"/>
          <c:cat>
            <c:numRef>
              <c:f>Sheet1!$A$2</c:f>
              <c:numCache>
                <c:formatCode>General</c:formatCode>
                <c:ptCount val="1"/>
              </c:numCache>
            </c:numRef>
          </c:cat>
          <c:val>
            <c:numRef>
              <c:f>Sheet1!$B$2</c:f>
              <c:numCache>
                <c:formatCode>General</c:formatCode>
                <c:ptCount val="1"/>
                <c:pt idx="0">
                  <c:v>3100</c:v>
                </c:pt>
              </c:numCache>
            </c:numRef>
          </c:val>
          <c:extLst xmlns:c16r2="http://schemas.microsoft.com/office/drawing/2015/06/chart">
            <c:ext xmlns:c16="http://schemas.microsoft.com/office/drawing/2014/chart" uri="{C3380CC4-5D6E-409C-BE32-E72D297353CC}">
              <c16:uniqueId val="{00000000-F648-4863-904B-5ED45A728550}"/>
            </c:ext>
          </c:extLst>
        </c:ser>
        <c:ser>
          <c:idx val="1"/>
          <c:order val="1"/>
          <c:tx>
            <c:strRef>
              <c:f>Sheet1!$C$1</c:f>
              <c:strCache>
                <c:ptCount val="1"/>
                <c:pt idx="0">
                  <c:v>H30台風21号</c:v>
                </c:pt>
              </c:strCache>
            </c:strRef>
          </c:tx>
          <c:invertIfNegative val="0"/>
          <c:cat>
            <c:numRef>
              <c:f>Sheet1!$A$2</c:f>
              <c:numCache>
                <c:formatCode>General</c:formatCode>
                <c:ptCount val="1"/>
              </c:numCache>
            </c:numRef>
          </c:cat>
          <c:val>
            <c:numRef>
              <c:f>Sheet1!$C$2</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648-4863-904B-5ED45A728550}"/>
            </c:ext>
          </c:extLst>
        </c:ser>
        <c:dLbls>
          <c:showLegendKey val="0"/>
          <c:showVal val="0"/>
          <c:showCatName val="0"/>
          <c:showSerName val="0"/>
          <c:showPercent val="0"/>
          <c:showBubbleSize val="0"/>
        </c:dLbls>
        <c:gapWidth val="75"/>
        <c:overlap val="-25"/>
        <c:axId val="465798216"/>
        <c:axId val="465793512"/>
      </c:barChart>
      <c:dateAx>
        <c:axId val="465798216"/>
        <c:scaling>
          <c:orientation val="minMax"/>
        </c:scaling>
        <c:delete val="0"/>
        <c:axPos val="b"/>
        <c:numFmt formatCode="General" sourceLinked="1"/>
        <c:majorTickMark val="none"/>
        <c:minorTickMark val="none"/>
        <c:tickLblPos val="high"/>
        <c:crossAx val="465793512"/>
        <c:crossesAt val="0"/>
        <c:auto val="0"/>
        <c:lblOffset val="100"/>
        <c:baseTimeUnit val="days"/>
      </c:dateAx>
      <c:valAx>
        <c:axId val="465793512"/>
        <c:scaling>
          <c:orientation val="minMax"/>
          <c:max val="3500"/>
          <c:min val="0"/>
        </c:scaling>
        <c:delete val="1"/>
        <c:axPos val="l"/>
        <c:majorGridlines>
          <c:spPr>
            <a:ln>
              <a:noFill/>
            </a:ln>
          </c:spPr>
        </c:majorGridlines>
        <c:numFmt formatCode="General" sourceLinked="1"/>
        <c:majorTickMark val="none"/>
        <c:minorTickMark val="none"/>
        <c:tickLblPos val="nextTo"/>
        <c:crossAx val="465798216"/>
        <c:crosses val="autoZero"/>
        <c:crossBetween val="between"/>
        <c:majorUnit val="1000"/>
        <c:minorUnit val="500"/>
      </c:valAx>
      <c:spPr>
        <a:solidFill>
          <a:schemeClr val="bg1"/>
        </a:solidFill>
        <a:ln>
          <a:solidFill>
            <a:schemeClr val="tx1"/>
          </a:solidFill>
        </a:ln>
      </c:spPr>
    </c:plotArea>
    <c:plotVisOnly val="1"/>
    <c:dispBlanksAs val="gap"/>
    <c:showDLblsOverMax val="0"/>
  </c:chart>
  <c:spPr>
    <a:solidFill>
      <a:schemeClr val="bg1"/>
    </a:solidFill>
    <a:ln>
      <a:solidFill>
        <a:schemeClr val="bg1"/>
      </a:solidFill>
    </a:ln>
  </c:spPr>
  <c:txPr>
    <a:bodyPr/>
    <a:lstStyle/>
    <a:p>
      <a:pPr>
        <a:defRPr sz="18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03634341535749"/>
          <c:y val="0.10443857630320405"/>
          <c:w val="0.72510511819089396"/>
          <c:h val="0.85782255006950869"/>
        </c:manualLayout>
      </c:layout>
      <c:barChart>
        <c:barDir val="col"/>
        <c:grouping val="clustered"/>
        <c:varyColors val="0"/>
        <c:ser>
          <c:idx val="0"/>
          <c:order val="0"/>
          <c:tx>
            <c:strRef>
              <c:f>Sheet1!$B$1</c:f>
              <c:strCache>
                <c:ptCount val="1"/>
                <c:pt idx="0">
                  <c:v>列1</c:v>
                </c:pt>
              </c:strCache>
            </c:strRef>
          </c:tx>
          <c:invertIfNegative val="0"/>
          <c:cat>
            <c:numRef>
              <c:f>Sheet1!$A$2</c:f>
              <c:numCache>
                <c:formatCode>General</c:formatCode>
                <c:ptCount val="1"/>
              </c:numCache>
            </c:numRef>
          </c:cat>
          <c:val>
            <c:numRef>
              <c:f>Sheet1!$B$2</c:f>
              <c:numCache>
                <c:formatCode>General</c:formatCode>
                <c:ptCount val="1"/>
                <c:pt idx="0">
                  <c:v>12</c:v>
                </c:pt>
              </c:numCache>
            </c:numRef>
          </c:val>
          <c:extLst xmlns:c16r2="http://schemas.microsoft.com/office/drawing/2015/06/chart">
            <c:ext xmlns:c16="http://schemas.microsoft.com/office/drawing/2014/chart" uri="{C3380CC4-5D6E-409C-BE32-E72D297353CC}">
              <c16:uniqueId val="{00000000-CDD9-443A-8311-0A2CC481F22C}"/>
            </c:ext>
          </c:extLst>
        </c:ser>
        <c:ser>
          <c:idx val="1"/>
          <c:order val="1"/>
          <c:tx>
            <c:strRef>
              <c:f>Sheet1!$C$1</c:f>
              <c:strCache>
                <c:ptCount val="1"/>
                <c:pt idx="0">
                  <c:v>列2</c:v>
                </c:pt>
              </c:strCache>
            </c:strRef>
          </c:tx>
          <c:invertIfNegative val="0"/>
          <c:cat>
            <c:numRef>
              <c:f>Sheet1!$A$2</c:f>
              <c:numCache>
                <c:formatCode>General</c:formatCode>
                <c:ptCount val="1"/>
              </c:numCache>
            </c:numRef>
          </c:cat>
          <c:val>
            <c:numRef>
              <c:f>Sheet1!$C$2</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CDD9-443A-8311-0A2CC481F22C}"/>
            </c:ext>
          </c:extLst>
        </c:ser>
        <c:dLbls>
          <c:showLegendKey val="0"/>
          <c:showVal val="0"/>
          <c:showCatName val="0"/>
          <c:showSerName val="0"/>
          <c:showPercent val="0"/>
          <c:showBubbleSize val="0"/>
        </c:dLbls>
        <c:gapWidth val="75"/>
        <c:overlap val="-25"/>
        <c:axId val="465796648"/>
        <c:axId val="465797824"/>
      </c:barChart>
      <c:dateAx>
        <c:axId val="465796648"/>
        <c:scaling>
          <c:orientation val="minMax"/>
        </c:scaling>
        <c:delete val="0"/>
        <c:axPos val="b"/>
        <c:numFmt formatCode="General" sourceLinked="1"/>
        <c:majorTickMark val="none"/>
        <c:minorTickMark val="none"/>
        <c:tickLblPos val="high"/>
        <c:crossAx val="465797824"/>
        <c:crosses val="autoZero"/>
        <c:auto val="0"/>
        <c:lblOffset val="100"/>
        <c:baseTimeUnit val="days"/>
      </c:dateAx>
      <c:valAx>
        <c:axId val="465797824"/>
        <c:scaling>
          <c:orientation val="minMax"/>
        </c:scaling>
        <c:delete val="1"/>
        <c:axPos val="l"/>
        <c:majorGridlines>
          <c:spPr>
            <a:ln>
              <a:noFill/>
            </a:ln>
          </c:spPr>
        </c:majorGridlines>
        <c:numFmt formatCode="General" sourceLinked="1"/>
        <c:majorTickMark val="none"/>
        <c:minorTickMark val="none"/>
        <c:tickLblPos val="nextTo"/>
        <c:crossAx val="465796648"/>
        <c:crosses val="autoZero"/>
        <c:crossBetween val="between"/>
      </c:valAx>
      <c:spPr>
        <a:ln>
          <a:solidFill>
            <a:schemeClr val="tx1"/>
          </a:solidFill>
        </a:ln>
      </c:spPr>
    </c:plotArea>
    <c:plotVisOnly val="1"/>
    <c:dispBlanksAs val="gap"/>
    <c:showDLblsOverMax val="0"/>
  </c:chart>
  <c:spPr>
    <a:solidFill>
      <a:schemeClr val="bg1"/>
    </a:solidFill>
    <a:ln>
      <a:solidFill>
        <a:schemeClr val="bg1"/>
      </a:solidFill>
    </a:ln>
  </c:spPr>
  <c:txPr>
    <a:bodyPr/>
    <a:lstStyle/>
    <a:p>
      <a:pPr>
        <a:defRPr sz="1800"/>
      </a:pPr>
      <a:endParaRPr lang="ja-JP"/>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0.11797</cdr:x>
      <cdr:y>0.16886</cdr:y>
    </cdr:from>
    <cdr:to>
      <cdr:x>0.94417</cdr:x>
      <cdr:y>0.16886</cdr:y>
    </cdr:to>
    <cdr:cxnSp macro="">
      <cdr:nvCxnSpPr>
        <cdr:cNvPr id="3" name="直線コネクタ 2"/>
        <cdr:cNvCxnSpPr/>
      </cdr:nvCxnSpPr>
      <cdr:spPr>
        <a:xfrm xmlns:a="http://schemas.openxmlformats.org/drawingml/2006/main">
          <a:off x="287962" y="293280"/>
          <a:ext cx="2016731" cy="0"/>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A341A20-8478-4C1C-BE02-31BFBBE9F3EA}" type="datetimeFigureOut">
              <a:rPr kumimoji="1" lang="ja-JP" altLang="en-US" smtClean="0"/>
              <a:t>2019/2/12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151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2231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160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91986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161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53407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F4B57A7A-B1EC-4053-A1F3-DAB13443A32D}"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164</a:t>
            </a:fld>
            <a:endPar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31453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endParaRPr lang="ja-JP" altLang="en-US"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F4B57A7A-B1EC-4053-A1F3-DAB13443A32D}"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165</a:t>
            </a:fld>
            <a:endPar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6706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lang="en-US" altLang="ja-JP" sz="1400" b="1" dirty="0" smtClean="0">
              <a:latin typeface="Meiryo UI" panose="020B0604030504040204" pitchFamily="50" charset="-128"/>
              <a:ea typeface="Meiryo UI" panose="020B0604030504040204" pitchFamily="50" charset="-128"/>
            </a:endParaRPr>
          </a:p>
        </p:txBody>
      </p:sp>
      <p:sp>
        <p:nvSpPr>
          <p:cNvPr id="16388" name="スライド番号プレースホルダ 3"/>
          <p:cNvSpPr>
            <a:spLocks noGrp="1"/>
          </p:cNvSpPr>
          <p:nvPr>
            <p:ph type="sldNum" sz="quarter" idx="5"/>
          </p:nvPr>
        </p:nvSpPr>
        <p:spPr>
          <a:noFill/>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F4B57A7A-B1EC-4053-A1F3-DAB13443A32D}"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166</a:t>
            </a:fld>
            <a:endPar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6642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474663" y="300038"/>
            <a:ext cx="5973762" cy="4479925"/>
          </a:xfrm>
          <a:ln/>
        </p:spPr>
      </p:sp>
      <p:sp>
        <p:nvSpPr>
          <p:cNvPr id="16387" name="ノート プレースホルダ 2"/>
          <p:cNvSpPr>
            <a:spLocks noGrp="1"/>
          </p:cNvSpPr>
          <p:nvPr>
            <p:ph type="body" idx="1"/>
          </p:nvPr>
        </p:nvSpPr>
        <p:spPr>
          <a:xfrm>
            <a:off x="783144" y="5677156"/>
            <a:ext cx="5349639" cy="4246652"/>
          </a:xfrm>
          <a:noFill/>
          <a:ln>
            <a:solidFill>
              <a:schemeClr val="tx1"/>
            </a:solidFill>
          </a:ln>
        </p:spPr>
        <p:txBody>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lang="en-US" altLang="ja-JP" sz="1400" b="1" dirty="0" smtClean="0">
              <a:latin typeface="Meiryo UI" panose="020B0604030504040204" pitchFamily="50" charset="-128"/>
              <a:ea typeface="Meiryo UI" panose="020B0604030504040204" pitchFamily="50" charset="-128"/>
            </a:endParaRPr>
          </a:p>
        </p:txBody>
      </p:sp>
      <p:sp>
        <p:nvSpPr>
          <p:cNvPr id="16388" name="スライド番号プレースホルダ 3"/>
          <p:cNvSpPr>
            <a:spLocks noGrp="1"/>
          </p:cNvSpPr>
          <p:nvPr>
            <p:ph type="sldNum" sz="quarter" idx="5"/>
          </p:nvPr>
        </p:nvSpPr>
        <p:spPr>
          <a:noFill/>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F4B57A7A-B1EC-4053-A1F3-DAB13443A32D}"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167</a:t>
            </a:fld>
            <a:endParaRPr kumimoji="1" lang="en-US" altLang="ja-JP" sz="12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8008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152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5516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153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8050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154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5136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155</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3133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156</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12703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157</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98518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158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5928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159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05998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A44D303-5EBA-4244-BE1A-D98FEDD5DB42}"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462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2AA297-C2E8-4742-AF81-C00FAEA93FE9}"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284543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A179269-E965-43A1-8D3B-BA158217BCCA}"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75320"/>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87958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B7C7552-E9D9-4F2E-8D24-1AC964004ECC}"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83071"/>
            <a:ext cx="20574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9693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BAF5004-E5BE-4969-9FDD-5D1A67FE4FA7}"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8636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02CA3D8-168E-4D80-84DF-16A5DA0360A1}"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09194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DB5114A-58B8-4937-8A69-AADACD08C255}" type="datetime1">
              <a:rPr kumimoji="1" lang="ja-JP" altLang="en-US" smtClean="0"/>
              <a:t>2019/2/12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94408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93F611F-34DA-4CCA-B2C2-E73D2A6EABA8}" type="datetime1">
              <a:rPr kumimoji="1" lang="ja-JP" altLang="en-US" smtClean="0"/>
              <a:t>2019/2/12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617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1E185-4AF2-461D-9EFB-A9D173E33A89}" type="datetime1">
              <a:rPr kumimoji="1" lang="ja-JP" altLang="en-US" smtClean="0"/>
              <a:t>2019/2/12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285668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E2B8B54-E842-4063-A8DE-626E667072F1}"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086600" y="6492875"/>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768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29C83AA-67AA-4A4F-9F57-A45DE2550884}"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086600" y="6492875"/>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5231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3F4A7-9FD8-4426-9DE4-F1AE53CEFE74}" type="datetime1">
              <a:rPr kumimoji="1" lang="ja-JP" altLang="en-US" smtClean="0"/>
              <a:t>2019/2/12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57479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0.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45697" y="2847698"/>
            <a:ext cx="3901845" cy="546970"/>
          </a:xfrm>
          <a:prstGeom prst="rect">
            <a:avLst/>
          </a:prstGeom>
          <a:noFill/>
        </p:spPr>
        <p:txBody>
          <a:bodyPr wrap="square" lIns="27000" tIns="27000" rIns="27000" bIns="27000" rtlCol="0" anchor="ctr" anchorCtr="0">
            <a:spAutoFit/>
          </a:bodyPr>
          <a:lstStyle/>
          <a:p>
            <a:pPr algn="ctr"/>
            <a:r>
              <a:rPr lang="ja-JP" altLang="en-US" sz="3200" dirty="0" smtClean="0">
                <a:latin typeface="Meiryo UI" panose="020B0604030504040204" pitchFamily="50" charset="-128"/>
                <a:ea typeface="Meiryo UI" panose="020B0604030504040204" pitchFamily="50" charset="-128"/>
              </a:rPr>
              <a:t>８．危機管理・防災</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145</a:t>
            </a:fld>
            <a:endParaRPr lang="ja-JP" altLang="en-US"/>
          </a:p>
        </p:txBody>
      </p:sp>
    </p:spTree>
    <p:extLst>
      <p:ext uri="{BB962C8B-B14F-4D97-AF65-F5344CB8AC3E}">
        <p14:creationId xmlns:p14="http://schemas.microsoft.com/office/powerpoint/2010/main" val="3946952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520926"/>
            <a:ext cx="7884476"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主な改革取組み：大阪の災害対策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（２）事前予防対策（政策目標の設定）</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86475" y="1767018"/>
            <a:ext cx="9611104" cy="120032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sng" strike="noStrike" kern="1200" cap="none" spc="0" normalizeH="0" baseline="0" noProof="0" dirty="0">
                <a:ln>
                  <a:noFill/>
                </a:ln>
                <a:solidFill>
                  <a:prstClr val="black"/>
                </a:solidFill>
                <a:effectLst/>
                <a:uLnTx/>
                <a:uFillTx/>
                <a:latin typeface="Meiryo UI"/>
                <a:ea typeface="Meiryo UI"/>
                <a:cs typeface="+mn-cs"/>
              </a:rPr>
              <a:t>「新・大阪府地震防災アクションプラン」策定（</a:t>
            </a:r>
            <a:r>
              <a:rPr kumimoji="1" lang="en-US" altLang="ja-JP" sz="1292" b="1" i="0" u="sng" strike="noStrike" kern="1200" cap="none" spc="0" normalizeH="0" baseline="0" noProof="0" dirty="0">
                <a:ln>
                  <a:noFill/>
                </a:ln>
                <a:solidFill>
                  <a:prstClr val="black"/>
                </a:solidFill>
                <a:effectLst/>
                <a:uLnTx/>
                <a:uFillTx/>
                <a:latin typeface="Meiryo UI"/>
                <a:ea typeface="Meiryo UI"/>
                <a:cs typeface="+mn-cs"/>
              </a:rPr>
              <a:t>2015</a:t>
            </a:r>
            <a:r>
              <a:rPr kumimoji="1" lang="ja-JP" altLang="en-US" sz="1292" b="1" i="0" u="sng" strike="noStrike" kern="1200" cap="none" spc="0" normalizeH="0" baseline="0" noProof="0" dirty="0">
                <a:ln>
                  <a:noFill/>
                </a:ln>
                <a:solidFill>
                  <a:prstClr val="black"/>
                </a:solidFill>
                <a:effectLst/>
                <a:uLnTx/>
                <a:uFillTx/>
                <a:latin typeface="Meiryo UI"/>
                <a:ea typeface="Meiryo UI"/>
                <a:cs typeface="+mn-cs"/>
              </a:rPr>
              <a:t>年）</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従来</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人的被害　半減</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現在</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人的被害　限りなくゼロに近づける</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南海トラフ巨大地震の被害想定を踏まえて修正した「大阪府地域防災</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計画」（</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2014 </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年３月）に基づき、</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地震津波対策を強化</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。人的被害・</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経済被害の大幅な削減に向け、</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108" b="0" i="0" u="none" strike="noStrike" kern="1200" cap="none" spc="0" normalizeH="0" baseline="0" noProof="0" dirty="0" err="1">
                <a:ln>
                  <a:noFill/>
                </a:ln>
                <a:solidFill>
                  <a:prstClr val="black"/>
                </a:solidFill>
                <a:effectLst/>
                <a:uLnTx/>
                <a:uFillTx/>
                <a:latin typeface="Meiryo UI"/>
                <a:ea typeface="Meiryo UI"/>
                <a:cs typeface="+mn-cs"/>
              </a:rPr>
              <a:t>つの</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ミッション</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(100</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のアクション</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を推進。</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正方形/長方形 5"/>
          <p:cNvSpPr/>
          <p:nvPr/>
        </p:nvSpPr>
        <p:spPr>
          <a:xfrm>
            <a:off x="86475" y="3986522"/>
            <a:ext cx="4515921" cy="973152"/>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sng" strike="noStrike" kern="1200" cap="none" spc="0" normalizeH="0" baseline="0" noProof="0" dirty="0">
                <a:ln>
                  <a:noFill/>
                </a:ln>
                <a:solidFill>
                  <a:prstClr val="black"/>
                </a:solidFill>
                <a:effectLst/>
                <a:uLnTx/>
                <a:uFillTx/>
                <a:latin typeface="Meiryo UI"/>
                <a:ea typeface="Meiryo UI"/>
                <a:cs typeface="+mn-cs"/>
              </a:rPr>
              <a:t>「今後の治水対策の進め方」策定（</a:t>
            </a:r>
            <a:r>
              <a:rPr kumimoji="1" lang="en-US" altLang="ja-JP" sz="1292" b="1" i="0" u="sng" strike="noStrike" kern="1200" cap="none" spc="0" normalizeH="0" baseline="0" noProof="0" dirty="0">
                <a:ln>
                  <a:noFill/>
                </a:ln>
                <a:solidFill>
                  <a:prstClr val="black"/>
                </a:solidFill>
                <a:effectLst/>
                <a:uLnTx/>
                <a:uFillTx/>
                <a:latin typeface="Meiryo UI"/>
                <a:ea typeface="Meiryo UI"/>
                <a:cs typeface="+mn-cs"/>
              </a:rPr>
              <a:t>2010</a:t>
            </a:r>
            <a:r>
              <a:rPr kumimoji="1" lang="ja-JP" altLang="en-US" sz="1292" b="1" i="0" u="sng" strike="noStrike" kern="1200" cap="none" spc="0" normalizeH="0" baseline="0" noProof="0" dirty="0">
                <a:ln>
                  <a:noFill/>
                </a:ln>
                <a:solidFill>
                  <a:prstClr val="black"/>
                </a:solidFill>
                <a:effectLst/>
                <a:uLnTx/>
                <a:uFillTx/>
                <a:latin typeface="Meiryo UI"/>
                <a:ea typeface="Meiryo UI"/>
                <a:cs typeface="+mn-cs"/>
              </a:rPr>
              <a:t>年）</a:t>
            </a:r>
          </a:p>
          <a:p>
            <a:pPr marL="574445" marR="0" lvl="0" indent="-574445"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従来</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ハード対策がメインで、施設整備に長期間・高コストが必要</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574445" marR="0" lvl="0" indent="-574445"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(50</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兆</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400</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億円</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err="1">
                <a:ln>
                  <a:noFill/>
                </a:ln>
                <a:solidFill>
                  <a:prstClr val="black"/>
                </a:solidFill>
                <a:effectLst/>
                <a:uLnTx/>
                <a:uFillTx/>
                <a:latin typeface="Meiryo UI"/>
                <a:ea typeface="Meiryo UI"/>
                <a:cs typeface="+mn-cs"/>
              </a:rPr>
              <a:t>。</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492382" marR="0" lvl="0" indent="-492382"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現在</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リスクを府民にわかりやすく示す</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とともに、</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ソフト対策を強化</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492382" marR="0" lvl="0" indent="-492382"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ハードは着実に実施。</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治水施設整備等</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7" name="テキスト ボックス 6"/>
          <p:cNvSpPr txBox="1"/>
          <p:nvPr/>
        </p:nvSpPr>
        <p:spPr>
          <a:xfrm>
            <a:off x="86475" y="2931893"/>
            <a:ext cx="4207990" cy="1029513"/>
          </a:xfrm>
          <a:prstGeom prst="rect">
            <a:avLst/>
          </a:prstGeom>
          <a:noFill/>
          <a:ln>
            <a:solidFill>
              <a:schemeClr val="tx1"/>
            </a:solidFill>
            <a:prstDash val="solid"/>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【取組み</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期間・目標</a:t>
            </a: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a:t>
            </a:r>
            <a:r>
              <a:rPr kumimoji="1" lang="zh-TW" altLang="en-US" sz="1015" b="0" i="0" u="none" strike="noStrike" kern="1200" cap="none" spc="0" normalizeH="0" baseline="0" noProof="0" dirty="0">
                <a:ln>
                  <a:noFill/>
                </a:ln>
                <a:solidFill>
                  <a:prstClr val="black"/>
                </a:solidFill>
                <a:effectLst/>
                <a:uLnTx/>
                <a:uFillTx/>
                <a:latin typeface="Meiryo UI"/>
                <a:ea typeface="Meiryo UI"/>
                <a:cs typeface="+mn-cs"/>
              </a:rPr>
              <a:t>取組期間：</a:t>
            </a:r>
            <a:r>
              <a:rPr kumimoji="1" lang="en-US" altLang="zh-TW" sz="1015" b="0" i="0" u="none" strike="noStrike" kern="1200" cap="none" spc="0" normalizeH="0" baseline="0" noProof="0" dirty="0">
                <a:ln>
                  <a:noFill/>
                </a:ln>
                <a:solidFill>
                  <a:prstClr val="black"/>
                </a:solidFill>
                <a:effectLst/>
                <a:uLnTx/>
                <a:uFillTx/>
                <a:latin typeface="Meiryo UI"/>
                <a:ea typeface="Meiryo UI"/>
                <a:cs typeface="+mn-cs"/>
              </a:rPr>
              <a:t>10 </a:t>
            </a:r>
            <a:r>
              <a:rPr kumimoji="1" lang="zh-TW" altLang="en-US" sz="1015" b="0" i="0" u="none" strike="noStrike" kern="1200" cap="none" spc="0" normalizeH="0" baseline="0" noProof="0" dirty="0">
                <a:ln>
                  <a:noFill/>
                </a:ln>
                <a:solidFill>
                  <a:prstClr val="black"/>
                </a:solidFill>
                <a:effectLst/>
                <a:uLnTx/>
                <a:uFillTx/>
                <a:latin typeface="Meiryo UI"/>
                <a:ea typeface="Meiryo UI"/>
                <a:cs typeface="+mn-cs"/>
              </a:rPr>
              <a:t>年間（</a:t>
            </a:r>
            <a:r>
              <a:rPr kumimoji="1" lang="en-US" altLang="zh-TW" sz="1015" b="0" i="0" u="none" strike="noStrike" kern="1200" cap="none" spc="0" normalizeH="0" baseline="0" noProof="0" dirty="0">
                <a:ln>
                  <a:noFill/>
                </a:ln>
                <a:solidFill>
                  <a:prstClr val="black"/>
                </a:solidFill>
                <a:effectLst/>
                <a:uLnTx/>
                <a:uFillTx/>
                <a:latin typeface="Meiryo UI"/>
                <a:ea typeface="Meiryo UI"/>
                <a:cs typeface="+mn-cs"/>
              </a:rPr>
              <a:t>2015 </a:t>
            </a:r>
            <a:r>
              <a:rPr kumimoji="1" lang="zh-TW" altLang="en-US" sz="1015" b="0" i="0" u="none" strike="noStrike" kern="1200" cap="none" spc="0" normalizeH="0" baseline="0" noProof="0" dirty="0">
                <a:ln>
                  <a:noFill/>
                </a:ln>
                <a:solidFill>
                  <a:prstClr val="black"/>
                </a:solidFill>
                <a:effectLst/>
                <a:uLnTx/>
                <a:uFillTx/>
                <a:latin typeface="Meiryo UI"/>
                <a:ea typeface="Meiryo UI"/>
                <a:cs typeface="+mn-cs"/>
              </a:rPr>
              <a:t>年度～</a:t>
            </a:r>
            <a:r>
              <a:rPr kumimoji="1" lang="en-US" altLang="zh-TW" sz="1015" b="0" i="0" u="none" strike="noStrike" kern="1200" cap="none" spc="0" normalizeH="0" baseline="0" noProof="0" dirty="0">
                <a:ln>
                  <a:noFill/>
                </a:ln>
                <a:solidFill>
                  <a:prstClr val="black"/>
                </a:solidFill>
                <a:effectLst/>
                <a:uLnTx/>
                <a:uFillTx/>
                <a:latin typeface="Meiryo UI"/>
                <a:ea typeface="Meiryo UI"/>
                <a:cs typeface="+mn-cs"/>
              </a:rPr>
              <a:t>2024 </a:t>
            </a:r>
            <a:r>
              <a:rPr kumimoji="1" lang="zh-TW" altLang="en-US" sz="1015" b="0" i="0" u="none" strike="noStrike" kern="1200" cap="none" spc="0" normalizeH="0" baseline="0" noProof="0" dirty="0">
                <a:ln>
                  <a:noFill/>
                </a:ln>
                <a:solidFill>
                  <a:prstClr val="black"/>
                </a:solidFill>
                <a:effectLst/>
                <a:uLnTx/>
                <a:uFillTx/>
                <a:latin typeface="Meiryo UI"/>
                <a:ea typeface="Meiryo UI"/>
                <a:cs typeface="+mn-cs"/>
              </a:rPr>
              <a:t>年度）</a:t>
            </a:r>
            <a:endParaRPr kumimoji="1" lang="en-US" altLang="zh-TW"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zh-TW" sz="1015"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取組期間のうち、最初の</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年間</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(2015</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2017)</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は、集中取組期間</a:t>
            </a:r>
            <a:endParaRPr kumimoji="1" lang="en-US" altLang="zh-TW"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・基本目標：</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発災による死者</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犠牲者</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数を限りなくゼロに近づける</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経済被害についても最小限に抑える。</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・被害軽減目標：人的被害</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9</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割減、経済被害</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5</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割減</a:t>
            </a:r>
            <a:endParaRPr kumimoji="1" lang="ja-JP" altLang="ja-JP" sz="1015"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4" name="図 3" descr="http://www.pref.osaka.lg.jp/attach/31242/00266793/shin_actionplan_0_summary.pdf - Internet Explor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38327" y="1825120"/>
            <a:ext cx="4500144" cy="2128147"/>
          </a:xfrm>
          <a:prstGeom prst="rect">
            <a:avLst/>
          </a:prstGeom>
        </p:spPr>
      </p:pic>
      <p:sp>
        <p:nvSpPr>
          <p:cNvPr id="12" name="テキスト ボックス 11"/>
          <p:cNvSpPr txBox="1"/>
          <p:nvPr/>
        </p:nvSpPr>
        <p:spPr>
          <a:xfrm>
            <a:off x="278021" y="4903884"/>
            <a:ext cx="4207990" cy="1654299"/>
          </a:xfrm>
          <a:prstGeom prst="rect">
            <a:avLst/>
          </a:prstGeom>
          <a:noFill/>
          <a:ln>
            <a:solidFill>
              <a:schemeClr val="tx1"/>
            </a:solidFill>
            <a:prstDash val="sysDot"/>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【取組み方針】</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現状での河川氾濫・浸水の危険性</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に対する</a:t>
            </a:r>
            <a:r>
              <a:rPr kumimoji="1" lang="ja-JP" altLang="ja-JP" sz="1015" b="1" i="0" u="none" strike="noStrike" kern="1200" cap="none" spc="0" normalizeH="0" baseline="0" noProof="0" dirty="0">
                <a:ln>
                  <a:noFill/>
                </a:ln>
                <a:solidFill>
                  <a:prstClr val="black"/>
                </a:solidFill>
                <a:effectLst/>
                <a:uLnTx/>
                <a:uFillTx/>
                <a:latin typeface="Meiryo UI"/>
                <a:ea typeface="Meiryo UI"/>
                <a:cs typeface="+mn-cs"/>
              </a:rPr>
              <a:t>府民理解の促進</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ja-JP" sz="1015" b="1" i="0" u="none" strike="noStrike" kern="1200" cap="none" spc="0" normalizeH="0" baseline="0" noProof="0" dirty="0">
                <a:ln>
                  <a:noFill/>
                </a:ln>
                <a:solidFill>
                  <a:prstClr val="black"/>
                </a:solidFill>
                <a:effectLst/>
                <a:uLnTx/>
                <a:uFillTx/>
                <a:latin typeface="Meiryo UI"/>
                <a:ea typeface="Meiryo UI"/>
                <a:cs typeface="+mn-cs"/>
              </a:rPr>
              <a:t>「逃げる・凌ぐ」施策を強化</a:t>
            </a: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するとともに、</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「防ぐ」施策を着実に実施</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ja-JP" sz="1015" b="1" i="0" u="none" strike="noStrike" kern="1200" cap="none" spc="0" normalizeH="0" baseline="0" noProof="0" dirty="0">
                <a:ln>
                  <a:noFill/>
                </a:ln>
                <a:solidFill>
                  <a:prstClr val="black"/>
                </a:solidFill>
                <a:effectLst/>
                <a:uLnTx/>
                <a:uFillTx/>
                <a:latin typeface="Meiryo UI"/>
                <a:ea typeface="Meiryo UI"/>
                <a:cs typeface="+mn-cs"/>
              </a:rPr>
              <a:t>府民が対策の効果を実感できる期間</a:t>
            </a: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（概ね</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10</a:t>
            </a: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年）で</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の</a:t>
            </a: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実現可能</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な対策</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及び実施後の河川氾濫・浸水の危険性をわかりやすく提示</a:t>
            </a:r>
            <a:endParaRPr kumimoji="1" lang="ja-JP"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今後</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20</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30</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年の当面の治水目標</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・時間雨量</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50mm</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で床下浸水を発生させない</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・少なくとも</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65</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ｍｍで床上浸水を発生させない</a:t>
            </a:r>
            <a:endParaRPr kumimoji="1" lang="ja-JP"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→総事業費は</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5</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千</a:t>
            </a: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億円</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粗い試算</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13" name="角丸四角形 12"/>
          <p:cNvSpPr/>
          <p:nvPr/>
        </p:nvSpPr>
        <p:spPr>
          <a:xfrm>
            <a:off x="270456" y="899613"/>
            <a:ext cx="8873543" cy="85171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〇府独自の精緻な被害想定に対応した対策を計画等に位置付け。</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・地震による人的被害の軽減目標については、従来より上方修正</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して取り組みを推進。</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・治水対策においては、</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府民が早期に治水効果を実感できる目標</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を設定。</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・土砂災害対策について、人命を守ることを最優先に</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「府内での土砂災害による犠牲者ゼロ」</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を目標として設定。</a:t>
            </a:r>
          </a:p>
        </p:txBody>
      </p:sp>
      <p:sp>
        <p:nvSpPr>
          <p:cNvPr id="14" name="正方形/長方形 13"/>
          <p:cNvSpPr/>
          <p:nvPr/>
        </p:nvSpPr>
        <p:spPr>
          <a:xfrm>
            <a:off x="38824" y="1792690"/>
            <a:ext cx="8993215" cy="2193833"/>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正方形/長方形 14"/>
          <p:cNvSpPr/>
          <p:nvPr/>
        </p:nvSpPr>
        <p:spPr>
          <a:xfrm>
            <a:off x="38823" y="4001452"/>
            <a:ext cx="4556217" cy="2574041"/>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正方形/長方形 16"/>
          <p:cNvSpPr/>
          <p:nvPr/>
        </p:nvSpPr>
        <p:spPr>
          <a:xfrm>
            <a:off x="4602396" y="4001452"/>
            <a:ext cx="4429643" cy="2574041"/>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正方形/長方形 17"/>
          <p:cNvSpPr/>
          <p:nvPr/>
        </p:nvSpPr>
        <p:spPr>
          <a:xfrm>
            <a:off x="4621322" y="3984639"/>
            <a:ext cx="4403960" cy="80265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sng" strike="noStrike" kern="1200" cap="none" spc="0" normalizeH="0" baseline="0" noProof="0" dirty="0">
                <a:ln>
                  <a:noFill/>
                </a:ln>
                <a:solidFill>
                  <a:prstClr val="black"/>
                </a:solidFill>
                <a:effectLst/>
                <a:uLnTx/>
                <a:uFillTx/>
                <a:latin typeface="Meiryo UI"/>
                <a:ea typeface="Meiryo UI"/>
                <a:cs typeface="+mn-cs"/>
              </a:rPr>
              <a:t>「今後の土砂災害対策の進め方」策定（</a:t>
            </a:r>
            <a:r>
              <a:rPr kumimoji="1" lang="en-US" altLang="ja-JP" sz="1292" b="1" i="0" u="sng" strike="noStrike" kern="1200" cap="none" spc="0" normalizeH="0" baseline="0" noProof="0" dirty="0">
                <a:ln>
                  <a:noFill/>
                </a:ln>
                <a:solidFill>
                  <a:prstClr val="black"/>
                </a:solidFill>
                <a:effectLst/>
                <a:uLnTx/>
                <a:uFillTx/>
                <a:latin typeface="Meiryo UI"/>
                <a:ea typeface="Meiryo UI"/>
                <a:cs typeface="+mn-cs"/>
              </a:rPr>
              <a:t>2012</a:t>
            </a:r>
            <a:r>
              <a:rPr kumimoji="1" lang="ja-JP" altLang="en-US" sz="1292" b="1" i="0" u="sng" strike="noStrike" kern="1200" cap="none" spc="0" normalizeH="0" baseline="0" noProof="0" dirty="0">
                <a:ln>
                  <a:noFill/>
                </a:ln>
                <a:solidFill>
                  <a:prstClr val="black"/>
                </a:solidFill>
                <a:effectLst/>
                <a:uLnTx/>
                <a:uFillTx/>
                <a:latin typeface="Meiryo UI"/>
                <a:ea typeface="Meiryo UI"/>
                <a:cs typeface="+mn-cs"/>
              </a:rPr>
              <a:t>年）</a:t>
            </a:r>
          </a:p>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従来</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ハード対策がメインで、</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施設整備</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に長期間が必要</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408853" marR="0" lvl="0" indent="-408853"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現在</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土砂災害防止法に基づく区域指定を基軸として、</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ソフト対策とハード対策を組み合わせ</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た総合的・効率的な施策を実施。</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9" name="テキスト ボックス 18"/>
          <p:cNvSpPr txBox="1"/>
          <p:nvPr/>
        </p:nvSpPr>
        <p:spPr>
          <a:xfrm>
            <a:off x="4648420" y="4918843"/>
            <a:ext cx="4353415" cy="1341906"/>
          </a:xfrm>
          <a:prstGeom prst="rect">
            <a:avLst/>
          </a:prstGeom>
          <a:noFill/>
          <a:ln>
            <a:solidFill>
              <a:schemeClr val="tx1"/>
            </a:solidFill>
            <a:prstDash val="sysDot"/>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【取組み方針】</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１．逃げる、２．凌ぐ、３．防ぐ施策を実施</a:t>
            </a:r>
            <a:endParaRPr kumimoji="1" lang="ja-JP"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施策の根幹をなす区域指定に基づいた</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「地区単位のハザードマップ」</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の早期作成</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区域指定の効果発現と</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既存家屋への支援</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家屋移転支援など</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区域指定の基礎調査結果に基づく</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対策実施箇所の重点化</a:t>
            </a:r>
            <a:endParaRPr kumimoji="1" lang="en-US" altLang="ja-JP" sz="1015"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a:t>
            </a:r>
            <a:endParaRPr kumimoji="1" lang="ja-JP"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今後の目標</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・府内での土砂災害による犠牲者ゼロ</a:t>
            </a:r>
            <a:endParaRPr kumimoji="1" lang="ja-JP" altLang="ja-JP" sz="1015" b="0" i="0" u="none" strike="sngStrike" kern="1200" cap="none" spc="0" normalizeH="0" baseline="0" noProof="0" dirty="0">
              <a:ln>
                <a:noFill/>
              </a:ln>
              <a:solidFill>
                <a:prstClr val="black"/>
              </a:solidFill>
              <a:effectLst/>
              <a:uLnTx/>
              <a:uFillTx/>
              <a:latin typeface="Meiryo UI"/>
              <a:ea typeface="Meiryo UI"/>
              <a:cs typeface="+mn-cs"/>
            </a:endParaRPr>
          </a:p>
        </p:txBody>
      </p:sp>
      <p:sp>
        <p:nvSpPr>
          <p:cNvPr id="8" name="スライド番号プレースホルダー 7"/>
          <p:cNvSpPr>
            <a:spLocks noGrp="1"/>
          </p:cNvSpPr>
          <p:nvPr>
            <p:ph type="sldNum" sz="quarter" idx="12"/>
          </p:nvPr>
        </p:nvSpPr>
        <p:spPr/>
        <p:txBody>
          <a:bodyPr/>
          <a:lstStyle/>
          <a:p>
            <a:fld id="{138CA411-231B-42B9-AF63-97A64194AA60}" type="slidenum">
              <a:rPr lang="ja-JP" altLang="en-US" smtClean="0"/>
              <a:pPr/>
              <a:t>154</a:t>
            </a:fld>
            <a:endParaRPr lang="ja-JP" altLang="en-US"/>
          </a:p>
        </p:txBody>
      </p:sp>
    </p:spTree>
    <p:extLst>
      <p:ext uri="{BB962C8B-B14F-4D97-AF65-F5344CB8AC3E}">
        <p14:creationId xmlns:p14="http://schemas.microsoft.com/office/powerpoint/2010/main" val="994864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8603087" cy="660437"/>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主な改革取組み：大阪の災害対策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（２）事前予防対策（ハード対策）</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145211" y="1535388"/>
            <a:ext cx="8728333" cy="4921437"/>
          </a:xfrm>
          <a:prstGeom prst="rect">
            <a:avLst/>
          </a:prstGeom>
          <a:no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sng" strike="noStrike" kern="1200" cap="none" spc="0" normalizeH="0" baseline="0" noProof="0" dirty="0">
                <a:ln>
                  <a:noFill/>
                </a:ln>
                <a:solidFill>
                  <a:prstClr val="black"/>
                </a:solidFill>
                <a:effectLst/>
                <a:uLnTx/>
                <a:uFillTx/>
                <a:latin typeface="Meiryo UI"/>
                <a:ea typeface="Meiryo UI"/>
                <a:cs typeface="+mn-cs"/>
              </a:rPr>
              <a:t>防潮堤の液状化対策</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府市が連携</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して、</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年から</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年間での完了をめざし、</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防潮堤の液状化対策工などの耐震・液状化対策を実施。</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進捗状況）</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92" dirty="0">
                <a:solidFill>
                  <a:prstClr val="black"/>
                </a:solidFill>
                <a:latin typeface="Meiryo UI"/>
                <a:ea typeface="Meiryo UI"/>
              </a:rPr>
              <a:t>①</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満潮時</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に地震直後から浸水が</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始まる</a:t>
            </a: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危険性</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のある防潮堤：</a:t>
            </a: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 </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292" b="1" i="0" u="none" strike="noStrike" kern="1200" cap="none" spc="0" normalizeH="0" baseline="0" noProof="0" dirty="0">
                <a:ln>
                  <a:noFill/>
                </a:ln>
                <a:solidFill>
                  <a:schemeClr val="tx1"/>
                </a:solidFill>
                <a:effectLst/>
                <a:uLnTx/>
                <a:uFillTx/>
                <a:latin typeface="Meiryo UI"/>
                <a:ea typeface="Meiryo UI"/>
                <a:cs typeface="+mn-cs"/>
              </a:rPr>
              <a:t>約</a:t>
            </a:r>
            <a:r>
              <a:rPr kumimoji="1" lang="en-US" altLang="ja-JP" sz="1292" b="1" i="0" u="none" strike="noStrike" kern="1200" cap="none" spc="0" normalizeH="0" baseline="0" noProof="0" dirty="0" smtClean="0">
                <a:ln>
                  <a:noFill/>
                </a:ln>
                <a:solidFill>
                  <a:schemeClr val="tx1"/>
                </a:solidFill>
                <a:effectLst/>
                <a:uLnTx/>
                <a:uFillTx/>
                <a:latin typeface="Meiryo UI"/>
                <a:ea typeface="Meiryo UI"/>
                <a:cs typeface="+mn-cs"/>
              </a:rPr>
              <a:t>8km</a:t>
            </a:r>
            <a:r>
              <a:rPr kumimoji="1" lang="en-US" altLang="ja-JP" sz="1292" b="0" i="0" u="none" strike="noStrike" kern="1200" cap="none" spc="0" normalizeH="0" baseline="0" noProof="0" dirty="0" smtClean="0">
                <a:ln>
                  <a:noFill/>
                </a:ln>
                <a:solidFill>
                  <a:schemeClr val="tx1"/>
                </a:solidFill>
                <a:effectLst/>
                <a:uLnTx/>
                <a:uFillTx/>
                <a:latin typeface="Meiryo UI"/>
                <a:ea typeface="Meiryo UI"/>
                <a:cs typeface="+mn-cs"/>
              </a:rPr>
              <a:t>(</a:t>
            </a:r>
            <a:r>
              <a:rPr kumimoji="1" lang="ja-JP" altLang="en-US" sz="1292" b="0" i="0" u="none" strike="noStrike" kern="1200" cap="none" spc="0" normalizeH="0" baseline="0" noProof="0" dirty="0" smtClean="0">
                <a:ln>
                  <a:noFill/>
                </a:ln>
                <a:solidFill>
                  <a:schemeClr val="tx1"/>
                </a:solidFill>
                <a:effectLst/>
                <a:uLnTx/>
                <a:uFillTx/>
                <a:latin typeface="Meiryo UI"/>
                <a:ea typeface="Meiryo UI"/>
                <a:cs typeface="+mn-cs"/>
              </a:rPr>
              <a:t>府</a:t>
            </a:r>
            <a:r>
              <a:rPr lang="en-US" altLang="ja-JP" sz="1292" noProof="0" dirty="0">
                <a:solidFill>
                  <a:schemeClr val="tx1"/>
                </a:solidFill>
                <a:latin typeface="Meiryo UI"/>
                <a:ea typeface="Meiryo UI"/>
              </a:rPr>
              <a:t>8.1</a:t>
            </a:r>
            <a:r>
              <a:rPr kumimoji="1" lang="en-US" altLang="ja-JP" sz="1292" b="0" i="0" u="none" strike="noStrike" kern="1200" cap="none" spc="0" normalizeH="0" baseline="0" noProof="0" dirty="0" smtClean="0">
                <a:ln>
                  <a:noFill/>
                </a:ln>
                <a:solidFill>
                  <a:schemeClr val="tx1"/>
                </a:solidFill>
                <a:effectLst/>
                <a:uLnTx/>
                <a:uFillTx/>
                <a:latin typeface="Meiryo UI"/>
                <a:ea typeface="Meiryo UI"/>
                <a:cs typeface="+mn-cs"/>
              </a:rPr>
              <a:t>km)</a:t>
            </a:r>
            <a:r>
              <a:rPr kumimoji="1" lang="ja-JP" altLang="en-US" sz="1292" b="1" i="0" u="none" strike="noStrike" kern="1200" cap="none" spc="0" normalizeH="0" baseline="0" noProof="0" dirty="0" smtClean="0">
                <a:ln>
                  <a:noFill/>
                </a:ln>
                <a:solidFill>
                  <a:schemeClr val="tx1"/>
                </a:solidFill>
                <a:effectLst/>
                <a:uLnTx/>
                <a:uFillTx/>
                <a:latin typeface="Meiryo UI"/>
                <a:ea typeface="Meiryo UI"/>
                <a:cs typeface="+mn-cs"/>
              </a:rPr>
              <a:t>完了</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(2016</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年度）</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292" b="0" i="0" u="none" strike="noStrike" kern="1200" cap="none" spc="0" normalizeH="0" baseline="0" noProof="0" dirty="0" smtClean="0">
                <a:ln>
                  <a:noFill/>
                </a:ln>
                <a:solidFill>
                  <a:schemeClr val="tx1"/>
                </a:solidFill>
                <a:effectLst/>
                <a:uLnTx/>
                <a:uFillTx/>
                <a:latin typeface="Meiryo UI"/>
                <a:ea typeface="Meiryo UI"/>
                <a:cs typeface="+mn-cs"/>
              </a:rPr>
              <a:t>右表</a:t>
            </a: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92" dirty="0">
                <a:solidFill>
                  <a:schemeClr val="tx1"/>
                </a:solidFill>
                <a:latin typeface="Meiryo UI"/>
                <a:ea typeface="Meiryo UI"/>
              </a:rPr>
              <a:t>②</a:t>
            </a:r>
            <a:r>
              <a:rPr kumimoji="1" lang="ja-JP" altLang="en-US" sz="1292" b="0" i="0" u="none" strike="noStrike" kern="1200" cap="none" spc="0" normalizeH="0" baseline="0" noProof="0" dirty="0" smtClean="0">
                <a:ln>
                  <a:noFill/>
                </a:ln>
                <a:solidFill>
                  <a:schemeClr val="tx1"/>
                </a:solidFill>
                <a:effectLst/>
                <a:uLnTx/>
                <a:uFillTx/>
                <a:latin typeface="Meiryo UI"/>
                <a:ea typeface="Meiryo UI"/>
                <a:cs typeface="+mn-cs"/>
              </a:rPr>
              <a:t>津波</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により浸水が始まる危険性のある水門外の</a:t>
            </a:r>
            <a:r>
              <a:rPr kumimoji="1" lang="ja-JP" altLang="en-US" sz="1292" b="0" i="0" u="none" strike="noStrike" kern="1200" cap="none" spc="0" normalizeH="0" baseline="0" noProof="0" dirty="0" smtClean="0">
                <a:ln>
                  <a:noFill/>
                </a:ln>
                <a:solidFill>
                  <a:schemeClr val="tx1"/>
                </a:solidFill>
                <a:effectLst/>
                <a:uLnTx/>
                <a:uFillTx/>
                <a:latin typeface="Meiryo UI"/>
                <a:ea typeface="Meiryo UI"/>
                <a:cs typeface="+mn-cs"/>
              </a:rPr>
              <a:t>防潮堤</a:t>
            </a:r>
            <a:endParaRPr kumimoji="1" lang="en-US" altLang="ja-JP" sz="1292" b="0" i="0" u="none" strike="noStrike" kern="1200" cap="none" spc="0" normalizeH="0" baseline="0" noProof="0" dirty="0" smtClean="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a:t>
            </a:r>
            <a:r>
              <a:rPr kumimoji="1" lang="ja-JP" altLang="en-US" sz="1292" b="0" i="0" u="none" strike="noStrike" kern="1200" cap="none" spc="0" normalizeH="0" baseline="0" noProof="0" dirty="0" smtClean="0">
                <a:ln>
                  <a:noFill/>
                </a:ln>
                <a:solidFill>
                  <a:schemeClr val="tx1"/>
                </a:solidFill>
                <a:effectLst/>
                <a:uLnTx/>
                <a:uFillTx/>
                <a:latin typeface="Meiryo UI"/>
                <a:ea typeface="Meiryo UI"/>
                <a:cs typeface="+mn-cs"/>
              </a:rPr>
              <a:t>および水門内</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で満潮時に地震直後から浸水が</a:t>
            </a:r>
            <a:r>
              <a:rPr kumimoji="1" lang="ja-JP" altLang="en-US" sz="1292" b="0" i="0" u="none" strike="noStrike" kern="1200" cap="none" spc="0" normalizeH="0" baseline="0" noProof="0" dirty="0" smtClean="0">
                <a:ln>
                  <a:noFill/>
                </a:ln>
                <a:solidFill>
                  <a:schemeClr val="tx1"/>
                </a:solidFill>
                <a:effectLst/>
                <a:uLnTx/>
                <a:uFillTx/>
                <a:latin typeface="Meiryo UI"/>
                <a:ea typeface="Meiryo UI"/>
                <a:cs typeface="+mn-cs"/>
              </a:rPr>
              <a:t>始まる</a:t>
            </a:r>
            <a:endParaRPr kumimoji="1" lang="en-US" altLang="ja-JP" sz="1292" b="0" i="0" u="none" strike="noStrike" kern="1200" cap="none" spc="0" normalizeH="0" baseline="0" noProof="0" dirty="0" smtClean="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a:t>
            </a:r>
            <a:r>
              <a:rPr kumimoji="1" lang="ja-JP" altLang="en-US" sz="1292" b="0" i="0" u="none" strike="noStrike" kern="1200" cap="none" spc="0" normalizeH="0" baseline="0" noProof="0" dirty="0" smtClean="0">
                <a:ln>
                  <a:noFill/>
                </a:ln>
                <a:solidFill>
                  <a:schemeClr val="tx1"/>
                </a:solidFill>
                <a:effectLst/>
                <a:uLnTx/>
                <a:uFillTx/>
                <a:latin typeface="Meiryo UI"/>
                <a:ea typeface="Meiryo UI"/>
                <a:cs typeface="+mn-cs"/>
              </a:rPr>
              <a:t>危険性</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のある防潮堤：</a:t>
            </a: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schemeClr val="tx1"/>
                </a:solidFill>
                <a:effectLst/>
                <a:uLnTx/>
                <a:uFillTx/>
                <a:latin typeface="Meiryo UI"/>
                <a:ea typeface="Meiryo UI"/>
                <a:cs typeface="+mn-cs"/>
              </a:rPr>
              <a:t>　　</a:t>
            </a:r>
            <a:r>
              <a:rPr kumimoji="1" lang="ja-JP" altLang="en-US" sz="1292" b="1" i="0" u="none" strike="noStrike" kern="1200" cap="none" spc="0" normalizeH="0" baseline="0" noProof="0" dirty="0" smtClean="0">
                <a:ln>
                  <a:noFill/>
                </a:ln>
                <a:solidFill>
                  <a:schemeClr val="tx1"/>
                </a:solidFill>
                <a:effectLst/>
                <a:uLnTx/>
                <a:uFillTx/>
                <a:latin typeface="Meiryo UI"/>
                <a:ea typeface="Meiryo UI"/>
                <a:cs typeface="+mn-cs"/>
              </a:rPr>
              <a:t>➡約</a:t>
            </a:r>
            <a:r>
              <a:rPr kumimoji="1" lang="en-US" altLang="ja-JP" sz="1292" b="1" i="0" u="none" strike="noStrike" kern="1200" cap="none" spc="0" normalizeH="0" baseline="0" noProof="0" dirty="0" smtClean="0">
                <a:ln>
                  <a:noFill/>
                </a:ln>
                <a:solidFill>
                  <a:schemeClr val="tx1"/>
                </a:solidFill>
                <a:effectLst/>
                <a:uLnTx/>
                <a:uFillTx/>
                <a:latin typeface="Meiryo UI"/>
                <a:ea typeface="Meiryo UI"/>
                <a:cs typeface="+mn-cs"/>
              </a:rPr>
              <a:t>2</a:t>
            </a:r>
            <a:r>
              <a:rPr lang="en-US" altLang="ja-JP" sz="1292" b="1" dirty="0" smtClean="0">
                <a:solidFill>
                  <a:schemeClr val="tx1"/>
                </a:solidFill>
                <a:latin typeface="Meiryo UI"/>
                <a:ea typeface="Meiryo UI"/>
              </a:rPr>
              <a:t>3</a:t>
            </a:r>
            <a:r>
              <a:rPr kumimoji="1" lang="en-US" altLang="ja-JP" sz="1292" b="1" i="0" u="none" strike="noStrike" kern="1200" cap="none" spc="0" normalizeH="0" baseline="0" noProof="0" dirty="0" smtClean="0">
                <a:ln>
                  <a:noFill/>
                </a:ln>
                <a:solidFill>
                  <a:schemeClr val="tx1"/>
                </a:solidFill>
                <a:effectLst/>
                <a:uLnTx/>
                <a:uFillTx/>
                <a:latin typeface="Meiryo UI"/>
                <a:ea typeface="Meiryo UI"/>
                <a:cs typeface="+mn-cs"/>
              </a:rPr>
              <a:t>km</a:t>
            </a:r>
            <a:r>
              <a:rPr kumimoji="1" lang="en-US" altLang="ja-JP" sz="1292" b="0" i="0" u="none" strike="noStrike" kern="1200" cap="none" spc="0" normalizeH="0" baseline="0" noProof="0" dirty="0" smtClean="0">
                <a:ln>
                  <a:noFill/>
                </a:ln>
                <a:solidFill>
                  <a:schemeClr val="tx1"/>
                </a:solidFill>
                <a:effectLst/>
                <a:uLnTx/>
                <a:uFillTx/>
                <a:latin typeface="Meiryo UI"/>
                <a:ea typeface="Meiryo UI"/>
                <a:cs typeface="+mn-cs"/>
              </a:rPr>
              <a:t>(</a:t>
            </a:r>
            <a:r>
              <a:rPr kumimoji="1" lang="ja-JP" altLang="en-US" sz="1292" b="0" i="0" u="none" strike="noStrike" kern="1200" cap="none" spc="0" normalizeH="0" baseline="0" noProof="0" dirty="0" smtClean="0">
                <a:ln>
                  <a:noFill/>
                </a:ln>
                <a:solidFill>
                  <a:schemeClr val="tx1"/>
                </a:solidFill>
                <a:effectLst/>
                <a:uLnTx/>
                <a:uFillTx/>
                <a:latin typeface="Meiryo UI"/>
                <a:ea typeface="Meiryo UI"/>
                <a:cs typeface="+mn-cs"/>
              </a:rPr>
              <a:t>府</a:t>
            </a:r>
            <a:r>
              <a:rPr kumimoji="1" lang="en-US" altLang="ja-JP" sz="1292" b="0" i="0" u="none" strike="noStrike" kern="1200" cap="none" spc="0" normalizeH="0" baseline="0" noProof="0" dirty="0" smtClean="0">
                <a:ln>
                  <a:noFill/>
                </a:ln>
                <a:solidFill>
                  <a:schemeClr val="tx1"/>
                </a:solidFill>
                <a:effectLst/>
                <a:uLnTx/>
                <a:uFillTx/>
                <a:latin typeface="Meiryo UI"/>
                <a:ea typeface="Meiryo UI"/>
                <a:cs typeface="+mn-cs"/>
              </a:rPr>
              <a:t>16.5km</a:t>
            </a:r>
            <a:r>
              <a:rPr kumimoji="1" lang="ja-JP" altLang="en-US" sz="1292" b="0" i="0" u="none" strike="noStrike" kern="1200" cap="none" spc="0" normalizeH="0" baseline="0" noProof="0" dirty="0" err="1" smtClean="0">
                <a:ln>
                  <a:noFill/>
                </a:ln>
                <a:solidFill>
                  <a:schemeClr val="tx1"/>
                </a:solidFill>
                <a:effectLst/>
                <a:uLnTx/>
                <a:uFillTx/>
                <a:latin typeface="Meiryo UI"/>
                <a:ea typeface="Meiryo UI"/>
                <a:cs typeface="+mn-cs"/>
              </a:rPr>
              <a:t>、</a:t>
            </a:r>
            <a:r>
              <a:rPr kumimoji="1" lang="ja-JP" altLang="en-US" sz="1292" b="0" i="0" u="none" strike="noStrike" kern="1200" cap="none" spc="0" normalizeH="0" baseline="0" noProof="0" dirty="0" smtClean="0">
                <a:ln>
                  <a:noFill/>
                </a:ln>
                <a:solidFill>
                  <a:schemeClr val="tx1"/>
                </a:solidFill>
                <a:effectLst/>
                <a:uLnTx/>
                <a:uFillTx/>
                <a:latin typeface="Meiryo UI"/>
                <a:ea typeface="Meiryo UI"/>
                <a:cs typeface="+mn-cs"/>
              </a:rPr>
              <a:t>市６</a:t>
            </a:r>
            <a:r>
              <a:rPr kumimoji="1" lang="en-US" altLang="ja-JP" sz="1292" b="0" i="0" u="none" strike="noStrike" kern="1200" cap="none" spc="0" normalizeH="0" baseline="0" noProof="0" dirty="0" smtClean="0">
                <a:ln>
                  <a:noFill/>
                </a:ln>
                <a:solidFill>
                  <a:schemeClr val="tx1"/>
                </a:solidFill>
                <a:effectLst/>
                <a:uLnTx/>
                <a:uFillTx/>
                <a:latin typeface="Meiryo UI"/>
                <a:ea typeface="Meiryo UI"/>
                <a:cs typeface="+mn-cs"/>
              </a:rPr>
              <a:t>.5km)</a:t>
            </a:r>
            <a:r>
              <a:rPr kumimoji="1" lang="ja-JP" altLang="en-US" sz="1292" b="1" i="0" u="none" strike="noStrike" kern="1200" cap="none" spc="0" normalizeH="0" baseline="0" noProof="0" dirty="0" smtClean="0">
                <a:ln>
                  <a:noFill/>
                </a:ln>
                <a:solidFill>
                  <a:schemeClr val="tx1"/>
                </a:solidFill>
                <a:effectLst/>
                <a:uLnTx/>
                <a:uFillTx/>
                <a:latin typeface="Meiryo UI"/>
                <a:ea typeface="Meiryo UI"/>
                <a:cs typeface="+mn-cs"/>
              </a:rPr>
              <a:t>完了</a:t>
            </a:r>
            <a:r>
              <a:rPr kumimoji="1" lang="ja-JP" altLang="en-US" sz="1292" b="1" i="0" u="none" strike="noStrike" kern="1200" cap="none" spc="0" normalizeH="0" baseline="0" noProof="0" dirty="0">
                <a:ln>
                  <a:noFill/>
                </a:ln>
                <a:solidFill>
                  <a:schemeClr val="tx1"/>
                </a:solidFill>
                <a:effectLst/>
                <a:uLnTx/>
                <a:uFillTx/>
                <a:latin typeface="Meiryo UI"/>
                <a:ea typeface="Meiryo UI"/>
                <a:cs typeface="+mn-cs"/>
              </a:rPr>
              <a:t>予定</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2018</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年度）</a:t>
            </a: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1"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7" name="図 6" descr="hodo-30105_5.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95504" y="4471354"/>
            <a:ext cx="2454294" cy="1652591"/>
          </a:xfrm>
          <a:prstGeom prst="rect">
            <a:avLst/>
          </a:prstGeom>
        </p:spPr>
      </p:pic>
      <p:pic>
        <p:nvPicPr>
          <p:cNvPr id="8" name="図 7" descr="hodo-30105_5.pdf - Adobe Acrobat Reader DC"/>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48410" y="4471354"/>
            <a:ext cx="2489196" cy="1606430"/>
          </a:xfrm>
          <a:prstGeom prst="rect">
            <a:avLst/>
          </a:prstGeom>
        </p:spPr>
      </p:pic>
      <p:sp>
        <p:nvSpPr>
          <p:cNvPr id="17" name="角丸四角形 16"/>
          <p:cNvSpPr/>
          <p:nvPr/>
        </p:nvSpPr>
        <p:spPr>
          <a:xfrm>
            <a:off x="206529" y="918486"/>
            <a:ext cx="8667016" cy="55125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〇従来から推進してきた防災施設等の整備を着実に推進。詳細な被害想定により、</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新たに明らかとなった防潮堤沈下による被害への対策については、府市で連携して重点的に実施</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477" b="0"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15" name="四角形吹き出し 14"/>
          <p:cNvSpPr/>
          <p:nvPr/>
        </p:nvSpPr>
        <p:spPr>
          <a:xfrm>
            <a:off x="2457912" y="1652825"/>
            <a:ext cx="1649676" cy="214477"/>
          </a:xfrm>
          <a:prstGeom prst="wedgeRectCallout">
            <a:avLst>
              <a:gd name="adj1" fmla="val -71743"/>
              <a:gd name="adj2" fmla="val 15349"/>
            </a:avLst>
          </a:prstGeom>
          <a:solidFill>
            <a:srgbClr val="FF00FF"/>
          </a:solid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a:ea typeface="Meiryo UI"/>
                <a:cs typeface="+mn-cs"/>
              </a:rPr>
              <a:t>全国に先駆けて実施</a:t>
            </a:r>
            <a:endParaRPr kumimoji="1" lang="en-US" altLang="ja-JP" sz="1292"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3" name="テキスト ボックス 22"/>
          <p:cNvSpPr txBox="1"/>
          <p:nvPr/>
        </p:nvSpPr>
        <p:spPr>
          <a:xfrm>
            <a:off x="591352" y="4233316"/>
            <a:ext cx="2035160" cy="23436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防潮堤の対策の</a:t>
            </a:r>
            <a:r>
              <a:rPr kumimoji="1" lang="ja-JP" altLang="en-US" sz="923"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推移</a:t>
            </a:r>
            <a:r>
              <a:rPr kumimoji="1" lang="en-US" altLang="ja-JP" sz="923"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23"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府市</a:t>
            </a:r>
            <a:r>
              <a:rPr kumimoji="1" lang="en-US" altLang="ja-JP" sz="923"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nvPr>
        </p:nvGraphicFramePr>
        <p:xfrm>
          <a:off x="4107588" y="2392764"/>
          <a:ext cx="4707325" cy="1509998"/>
        </p:xfrm>
        <a:graphic>
          <a:graphicData uri="http://schemas.openxmlformats.org/drawingml/2006/table">
            <a:tbl>
              <a:tblPr firstRow="1" bandRow="1">
                <a:tableStyleId>{5940675A-B579-460E-94D1-54222C63F5DA}</a:tableStyleId>
              </a:tblPr>
              <a:tblGrid>
                <a:gridCol w="2880127">
                  <a:extLst>
                    <a:ext uri="{9D8B030D-6E8A-4147-A177-3AD203B41FA5}">
                      <a16:colId xmlns:a16="http://schemas.microsoft.com/office/drawing/2014/main" xmlns="" val="20000"/>
                    </a:ext>
                  </a:extLst>
                </a:gridCol>
                <a:gridCol w="1094270">
                  <a:extLst>
                    <a:ext uri="{9D8B030D-6E8A-4147-A177-3AD203B41FA5}">
                      <a16:colId xmlns:a16="http://schemas.microsoft.com/office/drawing/2014/main" xmlns="" val="20001"/>
                    </a:ext>
                  </a:extLst>
                </a:gridCol>
                <a:gridCol w="732928">
                  <a:extLst>
                    <a:ext uri="{9D8B030D-6E8A-4147-A177-3AD203B41FA5}">
                      <a16:colId xmlns:a16="http://schemas.microsoft.com/office/drawing/2014/main" xmlns="" val="20002"/>
                    </a:ext>
                  </a:extLst>
                </a:gridCol>
              </a:tblGrid>
              <a:tr h="200531">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対策箇所</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対策延長</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目標</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xmlns="" val="10000"/>
                  </a:ext>
                </a:extLst>
              </a:tr>
              <a:tr h="202548">
                <a:tc>
                  <a:txBody>
                    <a:bodyPr/>
                    <a:lstStyle/>
                    <a:p>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a:t>
                      </a:r>
                      <a:r>
                        <a:rPr lang="ja-JP"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満潮時に地震直後から浸水が始まる危険性のある防潮堤</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　８㎞</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8.1km)</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完成</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xmlns="" val="10001"/>
                  </a:ext>
                </a:extLst>
              </a:tr>
              <a:tr h="309489">
                <a:tc>
                  <a:txBody>
                    <a:bodyPr/>
                    <a:lstStyle/>
                    <a:p>
                      <a:pPr marL="0" indent="0" algn="l">
                        <a:buFont typeface="Wingdings" panose="05000000000000000000" pitchFamily="2" charset="2"/>
                        <a:buNone/>
                      </a:pP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a:t>
                      </a:r>
                      <a:r>
                        <a:rPr lang="ja-JP"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津波により浸水が始まる危険性のある水門外の防潮堤</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および</a:t>
                      </a:r>
                      <a:endParaRPr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buFont typeface="Wingdings" panose="05000000000000000000" pitchFamily="2" charset="2"/>
                        <a:buNone/>
                      </a:pP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水門内で満潮時に地震直後から浸水が始まる危険性のある防潮堤</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約２３㎞</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16.5</a:t>
                      </a:r>
                      <a:r>
                        <a:rPr kumimoji="1" lang="ja-JP" altLang="en-US" sz="7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市６</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完成</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xmlns="" val="10002"/>
                  </a:ext>
                </a:extLst>
              </a:tr>
              <a:tr h="206188">
                <a:tc>
                  <a:txBody>
                    <a:bodyPr/>
                    <a:lstStyle/>
                    <a:p>
                      <a:r>
                        <a:rPr kumimoji="1" lang="ja-JP" altLang="en-US" sz="700" u="none" strike="noStrike" kern="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水門の内側等にある防潮堤</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約３９㎞</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24.2</a:t>
                      </a:r>
                      <a:r>
                        <a:rPr kumimoji="1" lang="ja-JP" altLang="en-US" sz="7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14.3)</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完成</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xmlns="" val="10003"/>
                  </a:ext>
                </a:extLst>
              </a:tr>
              <a:tr h="206188">
                <a:tc>
                  <a:txBody>
                    <a:bodyPr/>
                    <a:lstStyle/>
                    <a:p>
                      <a:pPr algn="ct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約７０</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km</a:t>
                      </a:r>
                    </a:p>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48.8km</a:t>
                      </a:r>
                      <a:r>
                        <a:rPr kumimoji="1" lang="ja-JP" altLang="en-US" sz="7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20.8km)</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tc>
                  <a:txBody>
                    <a:bodyPr/>
                    <a:lstStyle/>
                    <a:p>
                      <a:pPr algn="ct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42203" marB="42203" anchor="ctr"/>
                </a:tc>
                <a:extLst>
                  <a:ext uri="{0D108BD9-81ED-4DB2-BD59-A6C34878D82A}">
                    <a16:rowId xmlns:a16="http://schemas.microsoft.com/office/drawing/2014/main" xmlns="" val="355049557"/>
                  </a:ext>
                </a:extLst>
              </a:tr>
            </a:tbl>
          </a:graphicData>
        </a:graphic>
      </p:graphicFrame>
      <p:grpSp>
        <p:nvGrpSpPr>
          <p:cNvPr id="31" name="グループ化 30"/>
          <p:cNvGrpSpPr/>
          <p:nvPr/>
        </p:nvGrpSpPr>
        <p:grpSpPr>
          <a:xfrm>
            <a:off x="181557" y="4309414"/>
            <a:ext cx="2552394" cy="2052669"/>
            <a:chOff x="2944450" y="5439288"/>
            <a:chExt cx="3724552" cy="1873486"/>
          </a:xfrm>
        </p:grpSpPr>
        <p:sp>
          <p:nvSpPr>
            <p:cNvPr id="32" name="テキスト ボックス 31"/>
            <p:cNvSpPr txBox="1"/>
            <p:nvPr/>
          </p:nvSpPr>
          <p:spPr>
            <a:xfrm>
              <a:off x="4666130" y="7102092"/>
              <a:ext cx="2002872" cy="21068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は先行取組）</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3" name="グループ化 32"/>
            <p:cNvGrpSpPr/>
            <p:nvPr/>
          </p:nvGrpSpPr>
          <p:grpSpPr>
            <a:xfrm>
              <a:off x="2944450" y="5439288"/>
              <a:ext cx="3724548" cy="1745061"/>
              <a:chOff x="2966253" y="5747323"/>
              <a:chExt cx="3764322" cy="2334290"/>
            </a:xfrm>
          </p:grpSpPr>
          <p:graphicFrame>
            <p:nvGraphicFramePr>
              <p:cNvPr id="34" name="グラフ 33"/>
              <p:cNvGraphicFramePr/>
              <p:nvPr>
                <p:extLst/>
              </p:nvPr>
            </p:nvGraphicFramePr>
            <p:xfrm>
              <a:off x="3130575" y="5961113"/>
              <a:ext cx="3600000" cy="2120500"/>
            </p:xfrm>
            <a:graphic>
              <a:graphicData uri="http://schemas.openxmlformats.org/drawingml/2006/chart">
                <c:chart xmlns:c="http://schemas.openxmlformats.org/drawingml/2006/chart" xmlns:r="http://schemas.openxmlformats.org/officeDocument/2006/relationships" r:id="rId5"/>
              </a:graphicData>
            </a:graphic>
          </p:graphicFrame>
          <p:sp>
            <p:nvSpPr>
              <p:cNvPr id="35" name="テキスト ボックス 34"/>
              <p:cNvSpPr txBox="1"/>
              <p:nvPr/>
            </p:nvSpPr>
            <p:spPr>
              <a:xfrm>
                <a:off x="2966253" y="5747323"/>
                <a:ext cx="719052" cy="281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(km)</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3567143" y="5878838"/>
                <a:ext cx="2974763" cy="300608"/>
              </a:xfrm>
              <a:prstGeom prst="rect">
                <a:avLst/>
              </a:prstGeom>
              <a:noFill/>
              <a:ln>
                <a:noFill/>
              </a:ln>
            </p:spPr>
            <p:txBody>
              <a:bodyPr wrap="squar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防潮堤整備目標　約７０</a:t>
                </a:r>
                <a:r>
                  <a:rPr kumimoji="1" lang="en-US" altLang="ja-JP" sz="1000" b="1"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km</a:t>
                </a:r>
                <a:endParaRPr kumimoji="1" lang="ja-JP" altLang="en-US"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155</a:t>
            </a:fld>
            <a:endParaRPr lang="ja-JP" altLang="en-US"/>
          </a:p>
        </p:txBody>
      </p:sp>
    </p:spTree>
    <p:extLst>
      <p:ext uri="{BB962C8B-B14F-4D97-AF65-F5344CB8AC3E}">
        <p14:creationId xmlns:p14="http://schemas.microsoft.com/office/powerpoint/2010/main" val="3610371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8873542"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主な改革取組み：大阪の災害対策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（２）事前予防対策（ハード対策）</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角丸四角形 14"/>
          <p:cNvSpPr/>
          <p:nvPr/>
        </p:nvSpPr>
        <p:spPr>
          <a:xfrm>
            <a:off x="178607" y="904303"/>
            <a:ext cx="8603088" cy="48649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地震時等に著しく危険な密集市街地解消や建築物の耐震化</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に向けた取組みを実施。</a:t>
            </a:r>
          </a:p>
        </p:txBody>
      </p:sp>
      <p:sp>
        <p:nvSpPr>
          <p:cNvPr id="18" name="正方形/長方形 17"/>
          <p:cNvSpPr/>
          <p:nvPr/>
        </p:nvSpPr>
        <p:spPr>
          <a:xfrm>
            <a:off x="4841561" y="1418282"/>
            <a:ext cx="4065282" cy="5129732"/>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■建築物の耐震化（学校、病院、民間住宅等）</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８年</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月</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「住宅建築物耐震</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10</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ヵ年戦略・大阪」一部改定。</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下記目標を掲げ、取り組み実施。</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（耐震化率目標）</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①住宅</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:2025</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年までに</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95%</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②多数の者が利用する建築物：</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2020</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年までに</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95%</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（主な取組み内容・進捗状況）</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学校</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の耐震化（府立学校、市町村立学校、私立学校）</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病院・社会福祉施設</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の耐震化</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3</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民間住宅・建築物</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の耐震化</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府有建築物</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の耐震化</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正方形/長方形 19"/>
          <p:cNvSpPr/>
          <p:nvPr/>
        </p:nvSpPr>
        <p:spPr>
          <a:xfrm>
            <a:off x="4761176" y="6320732"/>
            <a:ext cx="4264770" cy="234360"/>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出典：「住宅建築物耐震</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10</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ヵ年戦略・大阪」</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2016</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月（</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月一部改定</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14" name="正方形/長方形 13"/>
          <p:cNvSpPr/>
          <p:nvPr/>
        </p:nvSpPr>
        <p:spPr>
          <a:xfrm>
            <a:off x="96546" y="1440624"/>
            <a:ext cx="4744631" cy="5107390"/>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■密集市街地対策</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本柱で取組み強化（「大阪府密集市街地整備方針」</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月改定）</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まちの不燃化</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：老朽建築物等除却、道路・公園の整備、防火規制の強化　</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延焼遮断帯の整備</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：広幅員道路の整備、不燃効果を高める街路樹の整備</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地域防災力の向上</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：防災講座、ワークショップなどの実施　                </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   4.</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暮らしやすいまちづくり</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：公共用地等を活用した魅力あるまちづくり</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進捗状況</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・７市</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11</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地区において、地域の理解、</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協⼒を得て、具体的な取組みを推</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進</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地震時等に著しく危険な密集市街</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　地の解消</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2,248ha</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のうち</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268ha)</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6</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月　国土交通省公表時点</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・３ヵ年（</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2014</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2016</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年度）の</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取組みを検証し、今後の更なる事</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業のスピードアップを図るため「大阪</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府密集市街地整備方針」を</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2018</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年</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月に改定</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15"/>
          <p:cNvSpPr txBox="1"/>
          <p:nvPr/>
        </p:nvSpPr>
        <p:spPr>
          <a:xfrm>
            <a:off x="2143158" y="5994105"/>
            <a:ext cx="1921119" cy="220188"/>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6</a:t>
            </a: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月　国土交通省公表時点</a:t>
            </a:r>
          </a:p>
        </p:txBody>
      </p:sp>
      <p:cxnSp>
        <p:nvCxnSpPr>
          <p:cNvPr id="17" name="直線コネクタ 16"/>
          <p:cNvCxnSpPr/>
          <p:nvPr/>
        </p:nvCxnSpPr>
        <p:spPr>
          <a:xfrm>
            <a:off x="3906382" y="3516081"/>
            <a:ext cx="162112" cy="182282"/>
          </a:xfrm>
          <a:prstGeom prst="line">
            <a:avLst/>
          </a:prstGeom>
          <a:noFill/>
          <a:ln w="9525" cap="flat" cmpd="sng" algn="ctr">
            <a:solidFill>
              <a:sysClr val="windowText" lastClr="000000"/>
            </a:solidFill>
            <a:prstDash val="solid"/>
            <a:tailEnd type="oval" w="sm" len="sm"/>
          </a:ln>
          <a:effectLst/>
        </p:spPr>
      </p:cxnSp>
      <p:grpSp>
        <p:nvGrpSpPr>
          <p:cNvPr id="21" name="グループ化 20"/>
          <p:cNvGrpSpPr/>
          <p:nvPr/>
        </p:nvGrpSpPr>
        <p:grpSpPr>
          <a:xfrm>
            <a:off x="2217446" y="3064686"/>
            <a:ext cx="2561737" cy="2929420"/>
            <a:chOff x="6854518" y="3136988"/>
            <a:chExt cx="2775215" cy="3173538"/>
          </a:xfrm>
        </p:grpSpPr>
        <p:grpSp>
          <p:nvGrpSpPr>
            <p:cNvPr id="22" name="グループ化 21"/>
            <p:cNvGrpSpPr/>
            <p:nvPr/>
          </p:nvGrpSpPr>
          <p:grpSpPr>
            <a:xfrm>
              <a:off x="6854518" y="3136988"/>
              <a:ext cx="2775215" cy="3173538"/>
              <a:chOff x="1556792" y="6321152"/>
              <a:chExt cx="3895796" cy="3456384"/>
            </a:xfrm>
          </p:grpSpPr>
          <p:grpSp>
            <p:nvGrpSpPr>
              <p:cNvPr id="24" name="グループ化 23"/>
              <p:cNvGrpSpPr/>
              <p:nvPr/>
            </p:nvGrpSpPr>
            <p:grpSpPr>
              <a:xfrm>
                <a:off x="1556792" y="6321152"/>
                <a:ext cx="3895796" cy="3456384"/>
                <a:chOff x="27499" y="0"/>
                <a:chExt cx="5954573" cy="6598310"/>
              </a:xfrm>
            </p:grpSpPr>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99" y="0"/>
                  <a:ext cx="5954573" cy="6598310"/>
                </a:xfrm>
                <a:prstGeom prst="rect">
                  <a:avLst/>
                </a:prstGeom>
                <a:noFill/>
                <a:ln>
                  <a:noFill/>
                </a:ln>
              </p:spPr>
            </p:pic>
            <p:sp>
              <p:nvSpPr>
                <p:cNvPr id="27" name="テキスト ボックス 2"/>
                <p:cNvSpPr txBox="1"/>
                <p:nvPr/>
              </p:nvSpPr>
              <p:spPr>
                <a:xfrm>
                  <a:off x="888568" y="913197"/>
                  <a:ext cx="763220" cy="277272"/>
                </a:xfrm>
                <a:prstGeom prst="rect">
                  <a:avLst/>
                </a:prstGeom>
                <a:solidFill>
                  <a:sysClr val="window" lastClr="FFFFFF"/>
                </a:solidFill>
                <a:ln w="6350">
                  <a:solidFill>
                    <a:prstClr val="black"/>
                  </a:solidFill>
                </a:ln>
                <a:effectLst/>
              </p:spPr>
              <p:txBody>
                <a:bodyPr rot="0" spcFirstLastPara="0" vert="horz" wrap="square" lIns="33231" tIns="0" rIns="33231" bIns="0"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462" b="0" i="0" u="none" strike="noStrike" kern="100" cap="none" spc="0" normalizeH="0" baseline="0" noProof="0" dirty="0">
                      <a:ln>
                        <a:noFill/>
                      </a:ln>
                      <a:solidFill>
                        <a:prstClr val="black"/>
                      </a:solidFill>
                      <a:effectLst/>
                      <a:uLnTx/>
                      <a:uFillTx/>
                      <a:latin typeface="Century"/>
                      <a:ea typeface="ＭＳ Ｐゴシック"/>
                      <a:cs typeface="Times New Roman"/>
                    </a:rPr>
                    <a:t>庄内地区</a:t>
                  </a:r>
                  <a:endParaRPr kumimoji="1" lang="ja-JP" altLang="en-US" sz="462"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28" name="テキスト ボックス 11"/>
                <p:cNvSpPr txBox="1"/>
                <p:nvPr/>
              </p:nvSpPr>
              <p:spPr>
                <a:xfrm>
                  <a:off x="1858061" y="929867"/>
                  <a:ext cx="892175" cy="294626"/>
                </a:xfrm>
                <a:prstGeom prst="rect">
                  <a:avLst/>
                </a:prstGeom>
                <a:solidFill>
                  <a:sysClr val="window" lastClr="FFFFFF"/>
                </a:solidFill>
                <a:ln w="6350">
                  <a:solidFill>
                    <a:prstClr val="black"/>
                  </a:solidFill>
                </a:ln>
                <a:effectLst/>
              </p:spPr>
              <p:txBody>
                <a:bodyPr rot="0" spcFirstLastPara="0" vert="horz" wrap="square" lIns="33231" tIns="0" rIns="33231" bIns="0"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462" b="0" i="0" u="none" strike="noStrike" kern="100" cap="none" spc="0" normalizeH="0" baseline="0" noProof="0" dirty="0">
                      <a:ln>
                        <a:noFill/>
                      </a:ln>
                      <a:solidFill>
                        <a:prstClr val="black"/>
                      </a:solidFill>
                      <a:effectLst/>
                      <a:uLnTx/>
                      <a:uFillTx/>
                      <a:latin typeface="Century"/>
                      <a:ea typeface="ＭＳ Ｐゴシック"/>
                      <a:cs typeface="Times New Roman"/>
                    </a:rPr>
                    <a:t>豊南町地区</a:t>
                  </a:r>
                  <a:endParaRPr kumimoji="1" lang="ja-JP" altLang="en-US" sz="462"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29" name="テキスト ボックス 12"/>
                <p:cNvSpPr txBox="1"/>
                <p:nvPr/>
              </p:nvSpPr>
              <p:spPr>
                <a:xfrm>
                  <a:off x="4230160" y="3877057"/>
                  <a:ext cx="1601141" cy="264815"/>
                </a:xfrm>
                <a:prstGeom prst="rect">
                  <a:avLst/>
                </a:prstGeom>
                <a:solidFill>
                  <a:sysClr val="window" lastClr="FFFFFF"/>
                </a:solidFill>
                <a:ln w="6350">
                  <a:solidFill>
                    <a:prstClr val="black"/>
                  </a:solidFill>
                </a:ln>
                <a:effectLst/>
              </p:spPr>
              <p:txBody>
                <a:bodyPr rot="0" spcFirstLastPara="0" vert="horz" wrap="square" lIns="33231" tIns="0" rIns="33231" bIns="0"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462" b="0" i="0" u="none" strike="noStrike" kern="100" cap="none" spc="0" normalizeH="0" baseline="0" noProof="0" dirty="0">
                      <a:ln>
                        <a:noFill/>
                      </a:ln>
                      <a:solidFill>
                        <a:prstClr val="black"/>
                      </a:solidFill>
                      <a:effectLst/>
                      <a:uLnTx/>
                      <a:uFillTx/>
                      <a:latin typeface="Century"/>
                      <a:ea typeface="ＭＳ Ｐゴシック"/>
                      <a:cs typeface="Times New Roman"/>
                    </a:rPr>
                    <a:t>若江・岩田・瓜生堂地区</a:t>
                  </a:r>
                  <a:endParaRPr kumimoji="1" lang="ja-JP" altLang="en-US" sz="462"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30" name="テキスト ボックス 3"/>
                <p:cNvSpPr txBox="1"/>
                <p:nvPr/>
              </p:nvSpPr>
              <p:spPr>
                <a:xfrm>
                  <a:off x="5082495" y="70833"/>
                  <a:ext cx="805811" cy="250598"/>
                </a:xfrm>
                <a:prstGeom prst="rect">
                  <a:avLst/>
                </a:prstGeom>
                <a:solidFill>
                  <a:sysClr val="window" lastClr="FFFFFF"/>
                </a:solidFill>
                <a:ln w="6350">
                  <a:solidFill>
                    <a:prstClr val="black"/>
                  </a:solidFill>
                </a:ln>
                <a:effectLst/>
              </p:spPr>
              <p:txBody>
                <a:bodyPr rot="0" spcFirstLastPara="0" vert="horz" wrap="square" lIns="33231" tIns="0" rIns="33231" bIns="0"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462" b="0" i="0" u="none" strike="noStrike" kern="100" cap="none" spc="0" normalizeH="0" baseline="0" noProof="0" dirty="0">
                      <a:ln>
                        <a:noFill/>
                      </a:ln>
                      <a:solidFill>
                        <a:prstClr val="black"/>
                      </a:solidFill>
                      <a:effectLst/>
                      <a:uLnTx/>
                      <a:uFillTx/>
                      <a:latin typeface="Century"/>
                      <a:ea typeface="ＭＳ Ｐゴシック"/>
                      <a:cs typeface="Times New Roman"/>
                    </a:rPr>
                    <a:t>香里地区</a:t>
                  </a:r>
                  <a:endParaRPr kumimoji="1" lang="ja-JP" altLang="en-US" sz="462"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31" name="テキスト ボックス 14"/>
                <p:cNvSpPr txBox="1"/>
                <p:nvPr/>
              </p:nvSpPr>
              <p:spPr>
                <a:xfrm>
                  <a:off x="4838934" y="1057133"/>
                  <a:ext cx="1091287" cy="266672"/>
                </a:xfrm>
                <a:prstGeom prst="rect">
                  <a:avLst/>
                </a:prstGeom>
                <a:solidFill>
                  <a:sysClr val="window" lastClr="FFFFFF"/>
                </a:solidFill>
                <a:ln w="6350">
                  <a:solidFill>
                    <a:prstClr val="black"/>
                  </a:solidFill>
                </a:ln>
                <a:effectLst/>
              </p:spPr>
              <p:txBody>
                <a:bodyPr rot="0" spcFirstLastPara="0" vert="horz" wrap="square" lIns="33231" tIns="0" rIns="33231" bIns="0"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462" b="0" i="0" u="none" strike="noStrike" kern="100" cap="none" spc="0" normalizeH="0" baseline="0" noProof="0" dirty="0">
                      <a:ln>
                        <a:noFill/>
                      </a:ln>
                      <a:solidFill>
                        <a:prstClr val="black"/>
                      </a:solidFill>
                      <a:effectLst/>
                      <a:uLnTx/>
                      <a:uFillTx/>
                      <a:latin typeface="Century"/>
                      <a:ea typeface="ＭＳ Ｐゴシック"/>
                      <a:cs typeface="Times New Roman"/>
                    </a:rPr>
                    <a:t>池田・大利地区</a:t>
                  </a:r>
                  <a:endParaRPr kumimoji="1" lang="ja-JP" altLang="en-US" sz="462"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32" name="テキスト ボックス 18"/>
                <p:cNvSpPr txBox="1"/>
                <p:nvPr/>
              </p:nvSpPr>
              <p:spPr>
                <a:xfrm>
                  <a:off x="2905333" y="763826"/>
                  <a:ext cx="1320059" cy="252909"/>
                </a:xfrm>
                <a:prstGeom prst="rect">
                  <a:avLst/>
                </a:prstGeom>
                <a:solidFill>
                  <a:sysClr val="window" lastClr="FFFFFF"/>
                </a:solidFill>
                <a:ln w="6350">
                  <a:solidFill>
                    <a:prstClr val="black"/>
                  </a:solidFill>
                </a:ln>
                <a:effectLst/>
              </p:spPr>
              <p:txBody>
                <a:bodyPr rot="0" spcFirstLastPara="0" vert="horz" wrap="square" lIns="33231" tIns="0" rIns="33231" bIns="0"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462" b="0" i="0" u="none" strike="noStrike" kern="100" cap="none" spc="0" normalizeH="0" baseline="0" noProof="0" dirty="0">
                      <a:ln>
                        <a:noFill/>
                      </a:ln>
                      <a:solidFill>
                        <a:prstClr val="black"/>
                      </a:solidFill>
                      <a:effectLst/>
                      <a:uLnTx/>
                      <a:uFillTx/>
                      <a:latin typeface="Century"/>
                      <a:ea typeface="ＭＳ Ｐゴシック"/>
                      <a:cs typeface="Times New Roman"/>
                    </a:rPr>
                    <a:t>大日・八雲東町地区</a:t>
                  </a:r>
                  <a:endParaRPr kumimoji="1" lang="ja-JP" altLang="en-US" sz="462"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33" name="テキスト ボックス 19"/>
                <p:cNvSpPr txBox="1"/>
                <p:nvPr/>
              </p:nvSpPr>
              <p:spPr>
                <a:xfrm>
                  <a:off x="3834752" y="274930"/>
                  <a:ext cx="790817" cy="229768"/>
                </a:xfrm>
                <a:prstGeom prst="rect">
                  <a:avLst/>
                </a:prstGeom>
                <a:solidFill>
                  <a:sysClr val="window" lastClr="FFFFFF"/>
                </a:solidFill>
                <a:ln w="6350">
                  <a:solidFill>
                    <a:prstClr val="black"/>
                  </a:solidFill>
                </a:ln>
                <a:effectLst/>
              </p:spPr>
              <p:txBody>
                <a:bodyPr rot="0" spcFirstLastPara="0" vert="horz" wrap="square" lIns="33231" tIns="0" rIns="33231" bIns="0"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462" b="0" i="0" u="none" strike="noStrike" kern="100" cap="none" spc="0" normalizeH="0" baseline="0" noProof="0" dirty="0">
                      <a:ln>
                        <a:noFill/>
                      </a:ln>
                      <a:solidFill>
                        <a:prstClr val="black"/>
                      </a:solidFill>
                      <a:effectLst/>
                      <a:uLnTx/>
                      <a:uFillTx/>
                      <a:latin typeface="Century"/>
                      <a:ea typeface="ＭＳ Ｐゴシック"/>
                      <a:cs typeface="Times New Roman"/>
                    </a:rPr>
                    <a:t>東部地区</a:t>
                  </a:r>
                  <a:endParaRPr kumimoji="1" lang="ja-JP" altLang="en-US" sz="462" b="0" i="0" u="none" strike="noStrike" kern="100" cap="none" spc="0" normalizeH="0" baseline="0" noProof="0" dirty="0">
                    <a:ln>
                      <a:noFill/>
                    </a:ln>
                    <a:solidFill>
                      <a:prstClr val="black"/>
                    </a:solidFill>
                    <a:effectLst/>
                    <a:uLnTx/>
                    <a:uFillTx/>
                    <a:latin typeface="Century"/>
                    <a:ea typeface="ＭＳ 明朝"/>
                    <a:cs typeface="Times New Roman"/>
                  </a:endParaRPr>
                </a:p>
              </p:txBody>
            </p:sp>
            <p:cxnSp>
              <p:nvCxnSpPr>
                <p:cNvPr id="34" name="直線コネクタ 33"/>
                <p:cNvCxnSpPr/>
                <p:nvPr/>
              </p:nvCxnSpPr>
              <p:spPr>
                <a:xfrm flipH="1">
                  <a:off x="4228186" y="504749"/>
                  <a:ext cx="200026" cy="781050"/>
                </a:xfrm>
                <a:prstGeom prst="line">
                  <a:avLst/>
                </a:prstGeom>
                <a:ln w="9525">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27" idx="2"/>
                </p:cNvCxnSpPr>
                <p:nvPr/>
              </p:nvCxnSpPr>
              <p:spPr>
                <a:xfrm>
                  <a:off x="1270179" y="1190469"/>
                  <a:ext cx="492759" cy="219763"/>
                </a:xfrm>
                <a:prstGeom prst="line">
                  <a:avLst/>
                </a:prstGeom>
                <a:noFill/>
                <a:ln w="9525" cap="flat" cmpd="sng" algn="ctr">
                  <a:solidFill>
                    <a:sysClr val="windowText" lastClr="000000"/>
                  </a:solidFill>
                  <a:prstDash val="solid"/>
                  <a:tailEnd type="oval" w="sm" len="sm"/>
                </a:ln>
                <a:effectLst/>
              </p:spPr>
            </p:cxnSp>
            <p:cxnSp>
              <p:nvCxnSpPr>
                <p:cNvPr id="36" name="直線コネクタ 35"/>
                <p:cNvCxnSpPr/>
                <p:nvPr/>
              </p:nvCxnSpPr>
              <p:spPr>
                <a:xfrm flipH="1">
                  <a:off x="1997050" y="1224494"/>
                  <a:ext cx="276226" cy="151907"/>
                </a:xfrm>
                <a:prstGeom prst="line">
                  <a:avLst/>
                </a:prstGeom>
                <a:noFill/>
                <a:ln w="9525" cap="flat" cmpd="sng" algn="ctr">
                  <a:solidFill>
                    <a:sysClr val="windowText" lastClr="000000"/>
                  </a:solidFill>
                  <a:prstDash val="solid"/>
                  <a:tailEnd type="oval" w="sm" len="sm"/>
                </a:ln>
                <a:effectLst/>
              </p:spPr>
            </p:cxnSp>
            <p:cxnSp>
              <p:nvCxnSpPr>
                <p:cNvPr id="37" name="直線コネクタ 36"/>
                <p:cNvCxnSpPr>
                  <a:stCxn id="32" idx="2"/>
                </p:cNvCxnSpPr>
                <p:nvPr/>
              </p:nvCxnSpPr>
              <p:spPr>
                <a:xfrm>
                  <a:off x="3565361" y="1016735"/>
                  <a:ext cx="426645" cy="207759"/>
                </a:xfrm>
                <a:prstGeom prst="line">
                  <a:avLst/>
                </a:prstGeom>
                <a:noFill/>
                <a:ln w="9525" cap="flat" cmpd="sng" algn="ctr">
                  <a:solidFill>
                    <a:sysClr val="windowText" lastClr="000000"/>
                  </a:solidFill>
                  <a:prstDash val="solid"/>
                  <a:tailEnd type="oval" w="sm" len="sm"/>
                </a:ln>
                <a:effectLst/>
              </p:spPr>
            </p:cxnSp>
            <p:cxnSp>
              <p:nvCxnSpPr>
                <p:cNvPr id="38" name="直線コネクタ 37"/>
                <p:cNvCxnSpPr>
                  <a:stCxn id="30" idx="2"/>
                </p:cNvCxnSpPr>
                <p:nvPr/>
              </p:nvCxnSpPr>
              <p:spPr>
                <a:xfrm flipH="1">
                  <a:off x="5064793" y="321431"/>
                  <a:ext cx="420607" cy="269591"/>
                </a:xfrm>
                <a:prstGeom prst="line">
                  <a:avLst/>
                </a:prstGeom>
                <a:noFill/>
                <a:ln w="9525" cap="flat" cmpd="sng" algn="ctr">
                  <a:solidFill>
                    <a:sysClr val="windowText" lastClr="000000"/>
                  </a:solidFill>
                  <a:prstDash val="solid"/>
                  <a:tailEnd type="oval" w="sm" len="sm"/>
                </a:ln>
                <a:effectLst/>
              </p:spPr>
            </p:cxnSp>
            <p:cxnSp>
              <p:nvCxnSpPr>
                <p:cNvPr id="39" name="直線コネクタ 38"/>
                <p:cNvCxnSpPr>
                  <a:stCxn id="31" idx="1"/>
                </p:cNvCxnSpPr>
                <p:nvPr/>
              </p:nvCxnSpPr>
              <p:spPr>
                <a:xfrm flipH="1" flipV="1">
                  <a:off x="4743690" y="1022037"/>
                  <a:ext cx="95244" cy="168433"/>
                </a:xfrm>
                <a:prstGeom prst="line">
                  <a:avLst/>
                </a:prstGeom>
                <a:noFill/>
                <a:ln w="9525" cap="flat" cmpd="sng" algn="ctr">
                  <a:solidFill>
                    <a:sysClr val="windowText" lastClr="000000"/>
                  </a:solidFill>
                  <a:prstDash val="solid"/>
                  <a:tailEnd type="oval" w="sm" len="sm"/>
                </a:ln>
                <a:effectLst/>
              </p:spPr>
            </p:cxnSp>
            <p:cxnSp>
              <p:nvCxnSpPr>
                <p:cNvPr id="40" name="直線コネクタ 39"/>
                <p:cNvCxnSpPr/>
                <p:nvPr/>
              </p:nvCxnSpPr>
              <p:spPr>
                <a:xfrm flipH="1" flipV="1">
                  <a:off x="4769511" y="1411833"/>
                  <a:ext cx="380999" cy="95250"/>
                </a:xfrm>
                <a:prstGeom prst="line">
                  <a:avLst/>
                </a:prstGeom>
                <a:noFill/>
                <a:ln w="9525" cap="flat" cmpd="sng" algn="ctr">
                  <a:solidFill>
                    <a:sysClr val="windowText" lastClr="000000"/>
                  </a:solidFill>
                  <a:prstDash val="solid"/>
                  <a:tailEnd type="oval" w="sm" len="sm"/>
                </a:ln>
                <a:effectLst/>
              </p:spPr>
            </p:cxnSp>
            <p:cxnSp>
              <p:nvCxnSpPr>
                <p:cNvPr id="41" name="直線コネクタ 40"/>
                <p:cNvCxnSpPr/>
                <p:nvPr/>
              </p:nvCxnSpPr>
              <p:spPr>
                <a:xfrm flipV="1">
                  <a:off x="4425696" y="1550822"/>
                  <a:ext cx="215265" cy="467360"/>
                </a:xfrm>
                <a:prstGeom prst="line">
                  <a:avLst/>
                </a:prstGeom>
                <a:noFill/>
                <a:ln w="9525" cap="flat" cmpd="sng" algn="ctr">
                  <a:solidFill>
                    <a:sysClr val="windowText" lastClr="000000"/>
                  </a:solidFill>
                  <a:prstDash val="solid"/>
                  <a:tailEnd type="oval" w="sm" len="sm"/>
                </a:ln>
                <a:effectLst/>
              </p:spPr>
            </p:cxnSp>
            <p:cxnSp>
              <p:nvCxnSpPr>
                <p:cNvPr id="42" name="直線コネクタ 41"/>
                <p:cNvCxnSpPr/>
                <p:nvPr/>
              </p:nvCxnSpPr>
              <p:spPr>
                <a:xfrm flipV="1">
                  <a:off x="4425696" y="1616659"/>
                  <a:ext cx="77470" cy="401955"/>
                </a:xfrm>
                <a:prstGeom prst="line">
                  <a:avLst/>
                </a:prstGeom>
                <a:noFill/>
                <a:ln w="9525" cap="flat" cmpd="sng" algn="ctr">
                  <a:solidFill>
                    <a:sysClr val="windowText" lastClr="000000"/>
                  </a:solidFill>
                  <a:prstDash val="solid"/>
                  <a:tailEnd type="oval" w="sm" len="sm"/>
                </a:ln>
                <a:effectLst/>
              </p:spPr>
            </p:cxnSp>
            <p:cxnSp>
              <p:nvCxnSpPr>
                <p:cNvPr id="43" name="直線コネクタ 42"/>
                <p:cNvCxnSpPr/>
                <p:nvPr/>
              </p:nvCxnSpPr>
              <p:spPr>
                <a:xfrm flipH="1" flipV="1">
                  <a:off x="4228186" y="1550822"/>
                  <a:ext cx="197485" cy="467995"/>
                </a:xfrm>
                <a:prstGeom prst="line">
                  <a:avLst/>
                </a:prstGeom>
                <a:noFill/>
                <a:ln w="9525" cap="flat" cmpd="sng" algn="ctr">
                  <a:solidFill>
                    <a:sysClr val="windowText" lastClr="000000"/>
                  </a:solidFill>
                  <a:prstDash val="solid"/>
                  <a:tailEnd type="oval" w="sm" len="sm"/>
                </a:ln>
                <a:effectLst/>
              </p:spPr>
            </p:cxnSp>
            <p:cxnSp>
              <p:nvCxnSpPr>
                <p:cNvPr id="44" name="直線コネクタ 43"/>
                <p:cNvCxnSpPr/>
                <p:nvPr/>
              </p:nvCxnSpPr>
              <p:spPr>
                <a:xfrm flipH="1" flipV="1">
                  <a:off x="3972154" y="1623974"/>
                  <a:ext cx="453390" cy="394970"/>
                </a:xfrm>
                <a:prstGeom prst="line">
                  <a:avLst/>
                </a:prstGeom>
                <a:noFill/>
                <a:ln w="9525" cap="flat" cmpd="sng" algn="ctr">
                  <a:solidFill>
                    <a:sysClr val="windowText" lastClr="000000"/>
                  </a:solidFill>
                  <a:prstDash val="solid"/>
                  <a:tailEnd type="oval" w="sm" len="sm"/>
                </a:ln>
                <a:effectLst/>
              </p:spPr>
            </p:cxnSp>
            <p:cxnSp>
              <p:nvCxnSpPr>
                <p:cNvPr id="45" name="直線コネクタ 44"/>
                <p:cNvCxnSpPr/>
                <p:nvPr/>
              </p:nvCxnSpPr>
              <p:spPr>
                <a:xfrm flipH="1" flipV="1">
                  <a:off x="4506163" y="3555187"/>
                  <a:ext cx="266700" cy="323850"/>
                </a:xfrm>
                <a:prstGeom prst="line">
                  <a:avLst/>
                </a:prstGeom>
                <a:noFill/>
                <a:ln w="9525" cap="flat" cmpd="sng" algn="ctr">
                  <a:solidFill>
                    <a:sysClr val="windowText" lastClr="000000"/>
                  </a:solidFill>
                  <a:prstDash val="solid"/>
                  <a:tailEnd type="oval" w="sm" len="sm"/>
                </a:ln>
                <a:effectLst/>
              </p:spPr>
            </p:cxnSp>
            <p:cxnSp>
              <p:nvCxnSpPr>
                <p:cNvPr id="46" name="直線コネクタ 45"/>
                <p:cNvCxnSpPr/>
                <p:nvPr/>
              </p:nvCxnSpPr>
              <p:spPr>
                <a:xfrm>
                  <a:off x="1843431" y="3555187"/>
                  <a:ext cx="342900" cy="323850"/>
                </a:xfrm>
                <a:prstGeom prst="line">
                  <a:avLst/>
                </a:prstGeom>
                <a:noFill/>
                <a:ln w="9525" cap="flat" cmpd="sng" algn="ctr">
                  <a:solidFill>
                    <a:sysClr val="windowText" lastClr="000000"/>
                  </a:solidFill>
                  <a:prstDash val="solid"/>
                  <a:tailEnd type="oval" w="sm" len="sm"/>
                </a:ln>
                <a:effectLst/>
              </p:spPr>
            </p:cxnSp>
            <p:sp>
              <p:nvSpPr>
                <p:cNvPr id="47" name="テキスト ボックス 34"/>
                <p:cNvSpPr txBox="1"/>
                <p:nvPr/>
              </p:nvSpPr>
              <p:spPr>
                <a:xfrm>
                  <a:off x="577228" y="5419527"/>
                  <a:ext cx="739052" cy="228114"/>
                </a:xfrm>
                <a:prstGeom prst="rect">
                  <a:avLst/>
                </a:prstGeom>
                <a:solidFill>
                  <a:sysClr val="window" lastClr="FFFFFF"/>
                </a:solidFill>
                <a:ln w="6350">
                  <a:solidFill>
                    <a:prstClr val="black"/>
                  </a:solidFill>
                </a:ln>
                <a:effectLst/>
              </p:spPr>
              <p:txBody>
                <a:bodyPr rot="0" spcFirstLastPara="0" vert="horz" wrap="square" lIns="33231" tIns="0" rIns="33231" bIns="0"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462" b="0" i="0" u="none" strike="noStrike" kern="100" cap="none" spc="0" normalizeH="0" baseline="0" noProof="0" dirty="0">
                      <a:ln>
                        <a:noFill/>
                      </a:ln>
                      <a:solidFill>
                        <a:prstClr val="black"/>
                      </a:solidFill>
                      <a:effectLst/>
                      <a:uLnTx/>
                      <a:uFillTx/>
                      <a:latin typeface="Century"/>
                      <a:ea typeface="ＭＳ Ｐゴシック"/>
                      <a:cs typeface="Times New Roman"/>
                    </a:rPr>
                    <a:t>新湊地区</a:t>
                  </a:r>
                  <a:endParaRPr kumimoji="1" lang="ja-JP" altLang="en-US" sz="462" b="0" i="0" u="none" strike="noStrike" kern="100" cap="none" spc="0" normalizeH="0" baseline="0" noProof="0" dirty="0">
                    <a:ln>
                      <a:noFill/>
                    </a:ln>
                    <a:solidFill>
                      <a:prstClr val="black"/>
                    </a:solidFill>
                    <a:effectLst/>
                    <a:uLnTx/>
                    <a:uFillTx/>
                    <a:latin typeface="Century"/>
                    <a:ea typeface="ＭＳ 明朝"/>
                    <a:cs typeface="Times New Roman"/>
                  </a:endParaRPr>
                </a:p>
              </p:txBody>
            </p:sp>
            <p:cxnSp>
              <p:nvCxnSpPr>
                <p:cNvPr id="48" name="直線コネクタ 47"/>
                <p:cNvCxnSpPr/>
                <p:nvPr/>
              </p:nvCxnSpPr>
              <p:spPr>
                <a:xfrm>
                  <a:off x="1316736" y="5574182"/>
                  <a:ext cx="257175" cy="247650"/>
                </a:xfrm>
                <a:prstGeom prst="line">
                  <a:avLst/>
                </a:prstGeom>
                <a:noFill/>
                <a:ln w="9525" cap="flat" cmpd="sng" algn="ctr">
                  <a:solidFill>
                    <a:sysClr val="windowText" lastClr="000000"/>
                  </a:solidFill>
                  <a:prstDash val="solid"/>
                  <a:tailEnd type="oval" w="sm" len="sm"/>
                </a:ln>
                <a:effectLst/>
              </p:spPr>
            </p:cxnSp>
            <p:cxnSp>
              <p:nvCxnSpPr>
                <p:cNvPr id="49" name="直線コネクタ 48"/>
                <p:cNvCxnSpPr/>
                <p:nvPr/>
              </p:nvCxnSpPr>
              <p:spPr>
                <a:xfrm flipV="1">
                  <a:off x="1872691" y="2633472"/>
                  <a:ext cx="1485900" cy="790575"/>
                </a:xfrm>
                <a:prstGeom prst="line">
                  <a:avLst/>
                </a:prstGeom>
                <a:noFill/>
                <a:ln w="9525" cap="flat" cmpd="sng" algn="ctr">
                  <a:solidFill>
                    <a:sysClr val="windowText" lastClr="000000"/>
                  </a:solidFill>
                  <a:prstDash val="solid"/>
                  <a:tailEnd type="oval" w="sm" len="sm"/>
                </a:ln>
                <a:effectLst/>
              </p:spPr>
            </p:cxnSp>
            <p:sp>
              <p:nvSpPr>
                <p:cNvPr id="50" name="テキスト ボックス 20"/>
                <p:cNvSpPr txBox="1"/>
                <p:nvPr/>
              </p:nvSpPr>
              <p:spPr>
                <a:xfrm>
                  <a:off x="3752698" y="2018183"/>
                  <a:ext cx="1312095" cy="252498"/>
                </a:xfrm>
                <a:prstGeom prst="rect">
                  <a:avLst/>
                </a:prstGeom>
                <a:solidFill>
                  <a:sysClr val="window" lastClr="FFFFFF"/>
                </a:solidFill>
                <a:ln w="6350">
                  <a:solidFill>
                    <a:prstClr val="black"/>
                  </a:solidFill>
                </a:ln>
                <a:effectLst/>
              </p:spPr>
              <p:txBody>
                <a:bodyPr rot="0" spcFirstLastPara="0" vert="horz" wrap="square" lIns="33231" tIns="0" rIns="33231" bIns="0"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462" b="0" i="0" u="none" strike="noStrike" kern="100" cap="none" spc="0" normalizeH="0" baseline="0" noProof="0" dirty="0">
                      <a:ln>
                        <a:noFill/>
                      </a:ln>
                      <a:solidFill>
                        <a:prstClr val="black"/>
                      </a:solidFill>
                      <a:effectLst/>
                      <a:uLnTx/>
                      <a:uFillTx/>
                      <a:latin typeface="Century"/>
                      <a:ea typeface="ＭＳ Ｐゴシック"/>
                      <a:cs typeface="Times New Roman"/>
                    </a:rPr>
                    <a:t>門真市北部地区</a:t>
                  </a:r>
                  <a:endParaRPr kumimoji="1" lang="ja-JP" altLang="en-US" sz="462"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51" name="テキスト ボックス 13"/>
                <p:cNvSpPr txBox="1"/>
                <p:nvPr/>
              </p:nvSpPr>
              <p:spPr>
                <a:xfrm>
                  <a:off x="5010914" y="1376400"/>
                  <a:ext cx="877392" cy="273177"/>
                </a:xfrm>
                <a:prstGeom prst="rect">
                  <a:avLst/>
                </a:prstGeom>
                <a:solidFill>
                  <a:sysClr val="window" lastClr="FFFFFF"/>
                </a:solidFill>
                <a:ln w="6350">
                  <a:solidFill>
                    <a:prstClr val="black"/>
                  </a:solidFill>
                </a:ln>
                <a:effectLst/>
              </p:spPr>
              <p:txBody>
                <a:bodyPr rot="0" spcFirstLastPara="0" vert="horz" wrap="square" lIns="33231" tIns="0" rIns="33231" bIns="0"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462" b="0" i="0" u="none" strike="noStrike" kern="100" cap="none" spc="0" normalizeH="0" baseline="0" noProof="0" dirty="0">
                      <a:ln>
                        <a:noFill/>
                      </a:ln>
                      <a:solidFill>
                        <a:prstClr val="black"/>
                      </a:solidFill>
                      <a:effectLst/>
                      <a:uLnTx/>
                      <a:uFillTx/>
                      <a:latin typeface="Century"/>
                      <a:ea typeface="ＭＳ Ｐゴシック"/>
                      <a:cs typeface="Times New Roman"/>
                    </a:rPr>
                    <a:t>萱島東地区</a:t>
                  </a:r>
                  <a:endParaRPr kumimoji="1" lang="ja-JP" altLang="en-US" sz="462" b="0" i="0" u="none" strike="noStrike" kern="100" cap="none" spc="0" normalizeH="0" baseline="0" noProof="0" dirty="0">
                    <a:ln>
                      <a:noFill/>
                    </a:ln>
                    <a:solidFill>
                      <a:prstClr val="black"/>
                    </a:solidFill>
                    <a:effectLst/>
                    <a:uLnTx/>
                    <a:uFillTx/>
                    <a:latin typeface="Century"/>
                    <a:ea typeface="ＭＳ 明朝"/>
                    <a:cs typeface="Times New Roman"/>
                  </a:endParaRPr>
                </a:p>
              </p:txBody>
            </p:sp>
            <p:pic>
              <p:nvPicPr>
                <p:cNvPr id="52" name="図 5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9895" y="5632704"/>
                  <a:ext cx="2238451" cy="248717"/>
                </a:xfrm>
                <a:prstGeom prst="rect">
                  <a:avLst/>
                </a:prstGeom>
                <a:noFill/>
                <a:ln>
                  <a:noFill/>
                </a:ln>
              </p:spPr>
            </p:pic>
            <p:sp>
              <p:nvSpPr>
                <p:cNvPr id="53" name="テキスト ボックス 1"/>
                <p:cNvSpPr txBox="1"/>
                <p:nvPr/>
              </p:nvSpPr>
              <p:spPr>
                <a:xfrm>
                  <a:off x="3704389" y="5628995"/>
                  <a:ext cx="1981438" cy="206386"/>
                </a:xfrm>
                <a:prstGeom prst="rect">
                  <a:avLst/>
                </a:prstGeom>
                <a:solidFill>
                  <a:sysClr val="window" lastClr="FFFFFF"/>
                </a:solidFill>
                <a:ln w="6350">
                  <a:noFill/>
                </a:ln>
                <a:effectLst/>
              </p:spPr>
              <p:txBody>
                <a:bodyPr rot="0" spcFirstLastPara="0" vert="horz" wrap="square" lIns="33231" tIns="0" rIns="33231" bIns="0" numCol="1" spcCol="0" rtlCol="0" fromWordArt="0" anchor="ctr" anchorCtr="0" forceAA="0" compatLnSpc="1">
                  <a:prstTxWarp prst="textNoShape">
                    <a:avLst/>
                  </a:prstTxWarp>
                  <a:noAutofit/>
                </a:bodyPr>
                <a:lstStyle/>
                <a:p>
                  <a:pPr marL="0" marR="0" lvl="0" indent="0" algn="l" defTabSz="957700" rtl="0" eaLnBrk="1" fontAlgn="auto" latinLnBrk="0" hangingPunct="1">
                    <a:lnSpc>
                      <a:spcPts val="1108"/>
                    </a:lnSpc>
                    <a:spcBef>
                      <a:spcPts val="0"/>
                    </a:spcBef>
                    <a:spcAft>
                      <a:spcPts val="0"/>
                    </a:spcAft>
                    <a:buClrTx/>
                    <a:buSzTx/>
                    <a:buFontTx/>
                    <a:buNone/>
                    <a:tabLst/>
                    <a:defRPr/>
                  </a:pPr>
                  <a:r>
                    <a:rPr kumimoji="1" lang="ja-JP" altLang="en-US" sz="369" b="0" i="0" u="none" strike="noStrike" kern="100" cap="none" spc="0" normalizeH="0" baseline="0" noProof="0" dirty="0">
                      <a:ln>
                        <a:noFill/>
                      </a:ln>
                      <a:solidFill>
                        <a:prstClr val="black"/>
                      </a:solidFill>
                      <a:effectLst/>
                      <a:uLnTx/>
                      <a:uFillTx/>
                      <a:latin typeface="Century"/>
                      <a:ea typeface="ＭＳ Ｐゴシック"/>
                      <a:cs typeface="Times New Roman"/>
                    </a:rPr>
                    <a:t>地震時等に著しく危険な密集市街地</a:t>
                  </a:r>
                  <a:endParaRPr kumimoji="1" lang="ja-JP" altLang="en-US" sz="369"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54" name="フリーフォーム 53"/>
                <p:cNvSpPr/>
                <p:nvPr/>
              </p:nvSpPr>
              <p:spPr>
                <a:xfrm rot="21395971">
                  <a:off x="3196743" y="2845613"/>
                  <a:ext cx="135042" cy="219109"/>
                </a:xfrm>
                <a:custGeom>
                  <a:avLst/>
                  <a:gdLst>
                    <a:gd name="connsiteX0" fmla="*/ 2321 w 357405"/>
                    <a:gd name="connsiteY0" fmla="*/ 0 h 686960"/>
                    <a:gd name="connsiteX1" fmla="*/ 51058 w 357405"/>
                    <a:gd name="connsiteY1" fmla="*/ 23208 h 686960"/>
                    <a:gd name="connsiteX2" fmla="*/ 74266 w 357405"/>
                    <a:gd name="connsiteY2" fmla="*/ 55699 h 686960"/>
                    <a:gd name="connsiteX3" fmla="*/ 90512 w 357405"/>
                    <a:gd name="connsiteY3" fmla="*/ 88191 h 686960"/>
                    <a:gd name="connsiteX4" fmla="*/ 90512 w 357405"/>
                    <a:gd name="connsiteY4" fmla="*/ 113720 h 686960"/>
                    <a:gd name="connsiteX5" fmla="*/ 34812 w 357405"/>
                    <a:gd name="connsiteY5" fmla="*/ 283139 h 686960"/>
                    <a:gd name="connsiteX6" fmla="*/ 16246 w 357405"/>
                    <a:gd name="connsiteY6" fmla="*/ 357405 h 686960"/>
                    <a:gd name="connsiteX7" fmla="*/ 0 w 357405"/>
                    <a:gd name="connsiteY7" fmla="*/ 401500 h 686960"/>
                    <a:gd name="connsiteX8" fmla="*/ 0 w 357405"/>
                    <a:gd name="connsiteY8" fmla="*/ 568599 h 686960"/>
                    <a:gd name="connsiteX9" fmla="*/ 16246 w 357405"/>
                    <a:gd name="connsiteY9" fmla="*/ 635903 h 686960"/>
                    <a:gd name="connsiteX10" fmla="*/ 290101 w 357405"/>
                    <a:gd name="connsiteY10" fmla="*/ 686960 h 686960"/>
                    <a:gd name="connsiteX11" fmla="*/ 357405 w 357405"/>
                    <a:gd name="connsiteY11" fmla="*/ 51058 h 686960"/>
                    <a:gd name="connsiteX12" fmla="*/ 299385 w 357405"/>
                    <a:gd name="connsiteY12" fmla="*/ 39454 h 686960"/>
                    <a:gd name="connsiteX13" fmla="*/ 213515 w 357405"/>
                    <a:gd name="connsiteY13" fmla="*/ 30171 h 686960"/>
                    <a:gd name="connsiteX14" fmla="*/ 139249 w 357405"/>
                    <a:gd name="connsiteY14" fmla="*/ 25529 h 686960"/>
                    <a:gd name="connsiteX15" fmla="*/ 76587 w 357405"/>
                    <a:gd name="connsiteY15" fmla="*/ 6962 h 686960"/>
                    <a:gd name="connsiteX16" fmla="*/ 2321 w 357405"/>
                    <a:gd name="connsiteY16" fmla="*/ 0 h 686960"/>
                    <a:gd name="connsiteX0" fmla="*/ 2321 w 357405"/>
                    <a:gd name="connsiteY0" fmla="*/ 0 h 686960"/>
                    <a:gd name="connsiteX1" fmla="*/ 51058 w 357405"/>
                    <a:gd name="connsiteY1" fmla="*/ 23208 h 686960"/>
                    <a:gd name="connsiteX2" fmla="*/ 74266 w 357405"/>
                    <a:gd name="connsiteY2" fmla="*/ 55699 h 686960"/>
                    <a:gd name="connsiteX3" fmla="*/ 90512 w 357405"/>
                    <a:gd name="connsiteY3" fmla="*/ 88191 h 686960"/>
                    <a:gd name="connsiteX4" fmla="*/ 90512 w 357405"/>
                    <a:gd name="connsiteY4" fmla="*/ 113720 h 686960"/>
                    <a:gd name="connsiteX5" fmla="*/ 34812 w 357405"/>
                    <a:gd name="connsiteY5" fmla="*/ 283139 h 686960"/>
                    <a:gd name="connsiteX6" fmla="*/ 16246 w 357405"/>
                    <a:gd name="connsiteY6" fmla="*/ 357405 h 686960"/>
                    <a:gd name="connsiteX7" fmla="*/ 0 w 357405"/>
                    <a:gd name="connsiteY7" fmla="*/ 401500 h 686960"/>
                    <a:gd name="connsiteX8" fmla="*/ 0 w 357405"/>
                    <a:gd name="connsiteY8" fmla="*/ 568599 h 686960"/>
                    <a:gd name="connsiteX9" fmla="*/ 16246 w 357405"/>
                    <a:gd name="connsiteY9" fmla="*/ 635903 h 686960"/>
                    <a:gd name="connsiteX10" fmla="*/ 288981 w 357405"/>
                    <a:gd name="connsiteY10" fmla="*/ 686960 h 686960"/>
                    <a:gd name="connsiteX11" fmla="*/ 357405 w 357405"/>
                    <a:gd name="connsiteY11" fmla="*/ 51058 h 686960"/>
                    <a:gd name="connsiteX12" fmla="*/ 299385 w 357405"/>
                    <a:gd name="connsiteY12" fmla="*/ 39454 h 686960"/>
                    <a:gd name="connsiteX13" fmla="*/ 213515 w 357405"/>
                    <a:gd name="connsiteY13" fmla="*/ 30171 h 686960"/>
                    <a:gd name="connsiteX14" fmla="*/ 139249 w 357405"/>
                    <a:gd name="connsiteY14" fmla="*/ 25529 h 686960"/>
                    <a:gd name="connsiteX15" fmla="*/ 76587 w 357405"/>
                    <a:gd name="connsiteY15" fmla="*/ 6962 h 686960"/>
                    <a:gd name="connsiteX16" fmla="*/ 2321 w 357405"/>
                    <a:gd name="connsiteY16" fmla="*/ 0 h 686960"/>
                    <a:gd name="connsiteX0" fmla="*/ 2321 w 357405"/>
                    <a:gd name="connsiteY0" fmla="*/ 0 h 686960"/>
                    <a:gd name="connsiteX1" fmla="*/ 51058 w 357405"/>
                    <a:gd name="connsiteY1" fmla="*/ 23208 h 686960"/>
                    <a:gd name="connsiteX2" fmla="*/ 74266 w 357405"/>
                    <a:gd name="connsiteY2" fmla="*/ 55699 h 686960"/>
                    <a:gd name="connsiteX3" fmla="*/ 90512 w 357405"/>
                    <a:gd name="connsiteY3" fmla="*/ 88191 h 686960"/>
                    <a:gd name="connsiteX4" fmla="*/ 90512 w 357405"/>
                    <a:gd name="connsiteY4" fmla="*/ 113720 h 686960"/>
                    <a:gd name="connsiteX5" fmla="*/ 34812 w 357405"/>
                    <a:gd name="connsiteY5" fmla="*/ 283139 h 686960"/>
                    <a:gd name="connsiteX6" fmla="*/ 16246 w 357405"/>
                    <a:gd name="connsiteY6" fmla="*/ 357405 h 686960"/>
                    <a:gd name="connsiteX7" fmla="*/ 0 w 357405"/>
                    <a:gd name="connsiteY7" fmla="*/ 401500 h 686960"/>
                    <a:gd name="connsiteX8" fmla="*/ 0 w 357405"/>
                    <a:gd name="connsiteY8" fmla="*/ 568599 h 686960"/>
                    <a:gd name="connsiteX9" fmla="*/ 16246 w 357405"/>
                    <a:gd name="connsiteY9" fmla="*/ 635903 h 686960"/>
                    <a:gd name="connsiteX10" fmla="*/ 277359 w 357405"/>
                    <a:gd name="connsiteY10" fmla="*/ 686960 h 686960"/>
                    <a:gd name="connsiteX11" fmla="*/ 357405 w 357405"/>
                    <a:gd name="connsiteY11" fmla="*/ 51058 h 686960"/>
                    <a:gd name="connsiteX12" fmla="*/ 299385 w 357405"/>
                    <a:gd name="connsiteY12" fmla="*/ 39454 h 686960"/>
                    <a:gd name="connsiteX13" fmla="*/ 213515 w 357405"/>
                    <a:gd name="connsiteY13" fmla="*/ 30171 h 686960"/>
                    <a:gd name="connsiteX14" fmla="*/ 139249 w 357405"/>
                    <a:gd name="connsiteY14" fmla="*/ 25529 h 686960"/>
                    <a:gd name="connsiteX15" fmla="*/ 76587 w 357405"/>
                    <a:gd name="connsiteY15" fmla="*/ 6962 h 686960"/>
                    <a:gd name="connsiteX16" fmla="*/ 2321 w 357405"/>
                    <a:gd name="connsiteY16" fmla="*/ 0 h 686960"/>
                    <a:gd name="connsiteX0" fmla="*/ 2321 w 357405"/>
                    <a:gd name="connsiteY0" fmla="*/ 0 h 686960"/>
                    <a:gd name="connsiteX1" fmla="*/ 51058 w 357405"/>
                    <a:gd name="connsiteY1" fmla="*/ 23208 h 686960"/>
                    <a:gd name="connsiteX2" fmla="*/ 74266 w 357405"/>
                    <a:gd name="connsiteY2" fmla="*/ 55699 h 686960"/>
                    <a:gd name="connsiteX3" fmla="*/ 90512 w 357405"/>
                    <a:gd name="connsiteY3" fmla="*/ 88191 h 686960"/>
                    <a:gd name="connsiteX4" fmla="*/ 90512 w 357405"/>
                    <a:gd name="connsiteY4" fmla="*/ 113720 h 686960"/>
                    <a:gd name="connsiteX5" fmla="*/ 34812 w 357405"/>
                    <a:gd name="connsiteY5" fmla="*/ 283139 h 686960"/>
                    <a:gd name="connsiteX6" fmla="*/ 16246 w 357405"/>
                    <a:gd name="connsiteY6" fmla="*/ 357405 h 686960"/>
                    <a:gd name="connsiteX7" fmla="*/ 0 w 357405"/>
                    <a:gd name="connsiteY7" fmla="*/ 401500 h 686960"/>
                    <a:gd name="connsiteX8" fmla="*/ 0 w 357405"/>
                    <a:gd name="connsiteY8" fmla="*/ 568599 h 686960"/>
                    <a:gd name="connsiteX9" fmla="*/ 16246 w 357405"/>
                    <a:gd name="connsiteY9" fmla="*/ 635903 h 686960"/>
                    <a:gd name="connsiteX10" fmla="*/ 277359 w 357405"/>
                    <a:gd name="connsiteY10" fmla="*/ 686960 h 686960"/>
                    <a:gd name="connsiteX11" fmla="*/ 357405 w 357405"/>
                    <a:gd name="connsiteY11" fmla="*/ 58025 h 686960"/>
                    <a:gd name="connsiteX12" fmla="*/ 299385 w 357405"/>
                    <a:gd name="connsiteY12" fmla="*/ 39454 h 686960"/>
                    <a:gd name="connsiteX13" fmla="*/ 213515 w 357405"/>
                    <a:gd name="connsiteY13" fmla="*/ 30171 h 686960"/>
                    <a:gd name="connsiteX14" fmla="*/ 139249 w 357405"/>
                    <a:gd name="connsiteY14" fmla="*/ 25529 h 686960"/>
                    <a:gd name="connsiteX15" fmla="*/ 76587 w 357405"/>
                    <a:gd name="connsiteY15" fmla="*/ 6962 h 686960"/>
                    <a:gd name="connsiteX16" fmla="*/ 2321 w 357405"/>
                    <a:gd name="connsiteY16" fmla="*/ 0 h 686960"/>
                    <a:gd name="connsiteX0" fmla="*/ 2321 w 357405"/>
                    <a:gd name="connsiteY0" fmla="*/ 0 h 686960"/>
                    <a:gd name="connsiteX1" fmla="*/ 51058 w 357405"/>
                    <a:gd name="connsiteY1" fmla="*/ 23208 h 686960"/>
                    <a:gd name="connsiteX2" fmla="*/ 74266 w 357405"/>
                    <a:gd name="connsiteY2" fmla="*/ 55699 h 686960"/>
                    <a:gd name="connsiteX3" fmla="*/ 90512 w 357405"/>
                    <a:gd name="connsiteY3" fmla="*/ 88191 h 686960"/>
                    <a:gd name="connsiteX4" fmla="*/ 90512 w 357405"/>
                    <a:gd name="connsiteY4" fmla="*/ 113720 h 686960"/>
                    <a:gd name="connsiteX5" fmla="*/ 34812 w 357405"/>
                    <a:gd name="connsiteY5" fmla="*/ 283139 h 686960"/>
                    <a:gd name="connsiteX6" fmla="*/ 16246 w 357405"/>
                    <a:gd name="connsiteY6" fmla="*/ 357405 h 686960"/>
                    <a:gd name="connsiteX7" fmla="*/ 0 w 357405"/>
                    <a:gd name="connsiteY7" fmla="*/ 401500 h 686960"/>
                    <a:gd name="connsiteX8" fmla="*/ 0 w 357405"/>
                    <a:gd name="connsiteY8" fmla="*/ 568599 h 686960"/>
                    <a:gd name="connsiteX9" fmla="*/ 16246 w 357405"/>
                    <a:gd name="connsiteY9" fmla="*/ 635903 h 686960"/>
                    <a:gd name="connsiteX10" fmla="*/ 277359 w 357405"/>
                    <a:gd name="connsiteY10" fmla="*/ 686960 h 686960"/>
                    <a:gd name="connsiteX11" fmla="*/ 357405 w 357405"/>
                    <a:gd name="connsiteY11" fmla="*/ 55703 h 686960"/>
                    <a:gd name="connsiteX12" fmla="*/ 299385 w 357405"/>
                    <a:gd name="connsiteY12" fmla="*/ 39454 h 686960"/>
                    <a:gd name="connsiteX13" fmla="*/ 213515 w 357405"/>
                    <a:gd name="connsiteY13" fmla="*/ 30171 h 686960"/>
                    <a:gd name="connsiteX14" fmla="*/ 139249 w 357405"/>
                    <a:gd name="connsiteY14" fmla="*/ 25529 h 686960"/>
                    <a:gd name="connsiteX15" fmla="*/ 76587 w 357405"/>
                    <a:gd name="connsiteY15" fmla="*/ 6962 h 686960"/>
                    <a:gd name="connsiteX16" fmla="*/ 2321 w 357405"/>
                    <a:gd name="connsiteY16" fmla="*/ 0 h 686960"/>
                    <a:gd name="connsiteX0" fmla="*/ 2321 w 357405"/>
                    <a:gd name="connsiteY0" fmla="*/ 0 h 686960"/>
                    <a:gd name="connsiteX1" fmla="*/ 51058 w 357405"/>
                    <a:gd name="connsiteY1" fmla="*/ 23208 h 686960"/>
                    <a:gd name="connsiteX2" fmla="*/ 74266 w 357405"/>
                    <a:gd name="connsiteY2" fmla="*/ 55699 h 686960"/>
                    <a:gd name="connsiteX3" fmla="*/ 90512 w 357405"/>
                    <a:gd name="connsiteY3" fmla="*/ 88191 h 686960"/>
                    <a:gd name="connsiteX4" fmla="*/ 90512 w 357405"/>
                    <a:gd name="connsiteY4" fmla="*/ 113720 h 686960"/>
                    <a:gd name="connsiteX5" fmla="*/ 34812 w 357405"/>
                    <a:gd name="connsiteY5" fmla="*/ 283139 h 686960"/>
                    <a:gd name="connsiteX6" fmla="*/ 16246 w 357405"/>
                    <a:gd name="connsiteY6" fmla="*/ 357405 h 686960"/>
                    <a:gd name="connsiteX7" fmla="*/ 0 w 357405"/>
                    <a:gd name="connsiteY7" fmla="*/ 401500 h 686960"/>
                    <a:gd name="connsiteX8" fmla="*/ 0 w 357405"/>
                    <a:gd name="connsiteY8" fmla="*/ 568599 h 686960"/>
                    <a:gd name="connsiteX9" fmla="*/ 16246 w 357405"/>
                    <a:gd name="connsiteY9" fmla="*/ 635903 h 686960"/>
                    <a:gd name="connsiteX10" fmla="*/ 277359 w 357405"/>
                    <a:gd name="connsiteY10" fmla="*/ 686960 h 686960"/>
                    <a:gd name="connsiteX11" fmla="*/ 357405 w 357405"/>
                    <a:gd name="connsiteY11" fmla="*/ 55703 h 686960"/>
                    <a:gd name="connsiteX12" fmla="*/ 299385 w 357405"/>
                    <a:gd name="connsiteY12" fmla="*/ 39454 h 686960"/>
                    <a:gd name="connsiteX13" fmla="*/ 213515 w 357405"/>
                    <a:gd name="connsiteY13" fmla="*/ 30171 h 686960"/>
                    <a:gd name="connsiteX14" fmla="*/ 139249 w 357405"/>
                    <a:gd name="connsiteY14" fmla="*/ 25529 h 686960"/>
                    <a:gd name="connsiteX15" fmla="*/ 76587 w 357405"/>
                    <a:gd name="connsiteY15" fmla="*/ 6962 h 686960"/>
                    <a:gd name="connsiteX16" fmla="*/ 2321 w 357405"/>
                    <a:gd name="connsiteY16" fmla="*/ 0 h 686960"/>
                    <a:gd name="connsiteX0" fmla="*/ 2321 w 357405"/>
                    <a:gd name="connsiteY0" fmla="*/ 0 h 686960"/>
                    <a:gd name="connsiteX1" fmla="*/ 51058 w 357405"/>
                    <a:gd name="connsiteY1" fmla="*/ 23208 h 686960"/>
                    <a:gd name="connsiteX2" fmla="*/ 74266 w 357405"/>
                    <a:gd name="connsiteY2" fmla="*/ 55699 h 686960"/>
                    <a:gd name="connsiteX3" fmla="*/ 90512 w 357405"/>
                    <a:gd name="connsiteY3" fmla="*/ 88191 h 686960"/>
                    <a:gd name="connsiteX4" fmla="*/ 90512 w 357405"/>
                    <a:gd name="connsiteY4" fmla="*/ 113720 h 686960"/>
                    <a:gd name="connsiteX5" fmla="*/ 34812 w 357405"/>
                    <a:gd name="connsiteY5" fmla="*/ 283139 h 686960"/>
                    <a:gd name="connsiteX6" fmla="*/ 16246 w 357405"/>
                    <a:gd name="connsiteY6" fmla="*/ 357405 h 686960"/>
                    <a:gd name="connsiteX7" fmla="*/ 0 w 357405"/>
                    <a:gd name="connsiteY7" fmla="*/ 401500 h 686960"/>
                    <a:gd name="connsiteX8" fmla="*/ 0 w 357405"/>
                    <a:gd name="connsiteY8" fmla="*/ 568599 h 686960"/>
                    <a:gd name="connsiteX9" fmla="*/ 16246 w 357405"/>
                    <a:gd name="connsiteY9" fmla="*/ 635903 h 686960"/>
                    <a:gd name="connsiteX10" fmla="*/ 277359 w 357405"/>
                    <a:gd name="connsiteY10" fmla="*/ 686960 h 686960"/>
                    <a:gd name="connsiteX11" fmla="*/ 357405 w 357405"/>
                    <a:gd name="connsiteY11" fmla="*/ 55703 h 686960"/>
                    <a:gd name="connsiteX12" fmla="*/ 299385 w 357405"/>
                    <a:gd name="connsiteY12" fmla="*/ 39454 h 686960"/>
                    <a:gd name="connsiteX13" fmla="*/ 139249 w 357405"/>
                    <a:gd name="connsiteY13" fmla="*/ 25529 h 686960"/>
                    <a:gd name="connsiteX14" fmla="*/ 76587 w 357405"/>
                    <a:gd name="connsiteY14" fmla="*/ 6962 h 686960"/>
                    <a:gd name="connsiteX15" fmla="*/ 2321 w 357405"/>
                    <a:gd name="connsiteY15" fmla="*/ 0 h 686960"/>
                    <a:gd name="connsiteX0" fmla="*/ 2321 w 357405"/>
                    <a:gd name="connsiteY0" fmla="*/ 0 h 686960"/>
                    <a:gd name="connsiteX1" fmla="*/ 51058 w 357405"/>
                    <a:gd name="connsiteY1" fmla="*/ 23208 h 686960"/>
                    <a:gd name="connsiteX2" fmla="*/ 74266 w 357405"/>
                    <a:gd name="connsiteY2" fmla="*/ 55699 h 686960"/>
                    <a:gd name="connsiteX3" fmla="*/ 90512 w 357405"/>
                    <a:gd name="connsiteY3" fmla="*/ 88191 h 686960"/>
                    <a:gd name="connsiteX4" fmla="*/ 90512 w 357405"/>
                    <a:gd name="connsiteY4" fmla="*/ 113720 h 686960"/>
                    <a:gd name="connsiteX5" fmla="*/ 34812 w 357405"/>
                    <a:gd name="connsiteY5" fmla="*/ 283139 h 686960"/>
                    <a:gd name="connsiteX6" fmla="*/ 16246 w 357405"/>
                    <a:gd name="connsiteY6" fmla="*/ 357405 h 686960"/>
                    <a:gd name="connsiteX7" fmla="*/ 0 w 357405"/>
                    <a:gd name="connsiteY7" fmla="*/ 401500 h 686960"/>
                    <a:gd name="connsiteX8" fmla="*/ 0 w 357405"/>
                    <a:gd name="connsiteY8" fmla="*/ 568599 h 686960"/>
                    <a:gd name="connsiteX9" fmla="*/ 16246 w 357405"/>
                    <a:gd name="connsiteY9" fmla="*/ 635903 h 686960"/>
                    <a:gd name="connsiteX10" fmla="*/ 277359 w 357405"/>
                    <a:gd name="connsiteY10" fmla="*/ 686960 h 686960"/>
                    <a:gd name="connsiteX11" fmla="*/ 357405 w 357405"/>
                    <a:gd name="connsiteY11" fmla="*/ 55703 h 686960"/>
                    <a:gd name="connsiteX12" fmla="*/ 299385 w 357405"/>
                    <a:gd name="connsiteY12" fmla="*/ 39454 h 686960"/>
                    <a:gd name="connsiteX13" fmla="*/ 76587 w 357405"/>
                    <a:gd name="connsiteY13" fmla="*/ 6962 h 686960"/>
                    <a:gd name="connsiteX14" fmla="*/ 2321 w 357405"/>
                    <a:gd name="connsiteY14" fmla="*/ 0 h 686960"/>
                    <a:gd name="connsiteX0" fmla="*/ 2321 w 357405"/>
                    <a:gd name="connsiteY0" fmla="*/ 0 h 686960"/>
                    <a:gd name="connsiteX1" fmla="*/ 51058 w 357405"/>
                    <a:gd name="connsiteY1" fmla="*/ 23208 h 686960"/>
                    <a:gd name="connsiteX2" fmla="*/ 74266 w 357405"/>
                    <a:gd name="connsiteY2" fmla="*/ 55699 h 686960"/>
                    <a:gd name="connsiteX3" fmla="*/ 90512 w 357405"/>
                    <a:gd name="connsiteY3" fmla="*/ 88191 h 686960"/>
                    <a:gd name="connsiteX4" fmla="*/ 90512 w 357405"/>
                    <a:gd name="connsiteY4" fmla="*/ 113720 h 686960"/>
                    <a:gd name="connsiteX5" fmla="*/ 34812 w 357405"/>
                    <a:gd name="connsiteY5" fmla="*/ 283139 h 686960"/>
                    <a:gd name="connsiteX6" fmla="*/ 16246 w 357405"/>
                    <a:gd name="connsiteY6" fmla="*/ 357405 h 686960"/>
                    <a:gd name="connsiteX7" fmla="*/ 0 w 357405"/>
                    <a:gd name="connsiteY7" fmla="*/ 401500 h 686960"/>
                    <a:gd name="connsiteX8" fmla="*/ 0 w 357405"/>
                    <a:gd name="connsiteY8" fmla="*/ 568599 h 686960"/>
                    <a:gd name="connsiteX9" fmla="*/ 16246 w 357405"/>
                    <a:gd name="connsiteY9" fmla="*/ 635903 h 686960"/>
                    <a:gd name="connsiteX10" fmla="*/ 277359 w 357405"/>
                    <a:gd name="connsiteY10" fmla="*/ 686960 h 686960"/>
                    <a:gd name="connsiteX11" fmla="*/ 357405 w 357405"/>
                    <a:gd name="connsiteY11" fmla="*/ 55703 h 686960"/>
                    <a:gd name="connsiteX12" fmla="*/ 299385 w 357405"/>
                    <a:gd name="connsiteY12" fmla="*/ 39454 h 686960"/>
                    <a:gd name="connsiteX13" fmla="*/ 2321 w 357405"/>
                    <a:gd name="connsiteY13" fmla="*/ 0 h 686960"/>
                    <a:gd name="connsiteX0" fmla="*/ 2321 w 357405"/>
                    <a:gd name="connsiteY0" fmla="*/ 0 h 686960"/>
                    <a:gd name="connsiteX1" fmla="*/ 51058 w 357405"/>
                    <a:gd name="connsiteY1" fmla="*/ 23208 h 686960"/>
                    <a:gd name="connsiteX2" fmla="*/ 74266 w 357405"/>
                    <a:gd name="connsiteY2" fmla="*/ 55699 h 686960"/>
                    <a:gd name="connsiteX3" fmla="*/ 90512 w 357405"/>
                    <a:gd name="connsiteY3" fmla="*/ 88191 h 686960"/>
                    <a:gd name="connsiteX4" fmla="*/ 90512 w 357405"/>
                    <a:gd name="connsiteY4" fmla="*/ 113720 h 686960"/>
                    <a:gd name="connsiteX5" fmla="*/ 34812 w 357405"/>
                    <a:gd name="connsiteY5" fmla="*/ 283139 h 686960"/>
                    <a:gd name="connsiteX6" fmla="*/ 16246 w 357405"/>
                    <a:gd name="connsiteY6" fmla="*/ 357405 h 686960"/>
                    <a:gd name="connsiteX7" fmla="*/ 0 w 357405"/>
                    <a:gd name="connsiteY7" fmla="*/ 401500 h 686960"/>
                    <a:gd name="connsiteX8" fmla="*/ 0 w 357405"/>
                    <a:gd name="connsiteY8" fmla="*/ 568599 h 686960"/>
                    <a:gd name="connsiteX9" fmla="*/ 16246 w 357405"/>
                    <a:gd name="connsiteY9" fmla="*/ 635903 h 686960"/>
                    <a:gd name="connsiteX10" fmla="*/ 277359 w 357405"/>
                    <a:gd name="connsiteY10" fmla="*/ 686960 h 686960"/>
                    <a:gd name="connsiteX11" fmla="*/ 357405 w 357405"/>
                    <a:gd name="connsiteY11" fmla="*/ 55703 h 686960"/>
                    <a:gd name="connsiteX12" fmla="*/ 2321 w 357405"/>
                    <a:gd name="connsiteY12" fmla="*/ 0 h 686960"/>
                    <a:gd name="connsiteX0" fmla="*/ 32322 w 357405"/>
                    <a:gd name="connsiteY0" fmla="*/ 1 h 725749"/>
                    <a:gd name="connsiteX1" fmla="*/ 51058 w 357405"/>
                    <a:gd name="connsiteY1" fmla="*/ 61997 h 725749"/>
                    <a:gd name="connsiteX2" fmla="*/ 74266 w 357405"/>
                    <a:gd name="connsiteY2" fmla="*/ 94488 h 725749"/>
                    <a:gd name="connsiteX3" fmla="*/ 90512 w 357405"/>
                    <a:gd name="connsiteY3" fmla="*/ 126980 h 725749"/>
                    <a:gd name="connsiteX4" fmla="*/ 90512 w 357405"/>
                    <a:gd name="connsiteY4" fmla="*/ 152509 h 725749"/>
                    <a:gd name="connsiteX5" fmla="*/ 34812 w 357405"/>
                    <a:gd name="connsiteY5" fmla="*/ 321928 h 725749"/>
                    <a:gd name="connsiteX6" fmla="*/ 16246 w 357405"/>
                    <a:gd name="connsiteY6" fmla="*/ 396194 h 725749"/>
                    <a:gd name="connsiteX7" fmla="*/ 0 w 357405"/>
                    <a:gd name="connsiteY7" fmla="*/ 440289 h 725749"/>
                    <a:gd name="connsiteX8" fmla="*/ 0 w 357405"/>
                    <a:gd name="connsiteY8" fmla="*/ 607388 h 725749"/>
                    <a:gd name="connsiteX9" fmla="*/ 16246 w 357405"/>
                    <a:gd name="connsiteY9" fmla="*/ 674692 h 725749"/>
                    <a:gd name="connsiteX10" fmla="*/ 277359 w 357405"/>
                    <a:gd name="connsiteY10" fmla="*/ 725749 h 725749"/>
                    <a:gd name="connsiteX11" fmla="*/ 357405 w 357405"/>
                    <a:gd name="connsiteY11" fmla="*/ 94492 h 725749"/>
                    <a:gd name="connsiteX12" fmla="*/ 32322 w 357405"/>
                    <a:gd name="connsiteY12" fmla="*/ 1 h 725749"/>
                    <a:gd name="connsiteX0" fmla="*/ 32322 w 357405"/>
                    <a:gd name="connsiteY0" fmla="*/ 1 h 725749"/>
                    <a:gd name="connsiteX1" fmla="*/ 51058 w 357405"/>
                    <a:gd name="connsiteY1" fmla="*/ 61997 h 725749"/>
                    <a:gd name="connsiteX2" fmla="*/ 74266 w 357405"/>
                    <a:gd name="connsiteY2" fmla="*/ 94488 h 725749"/>
                    <a:gd name="connsiteX3" fmla="*/ 90512 w 357405"/>
                    <a:gd name="connsiteY3" fmla="*/ 126980 h 725749"/>
                    <a:gd name="connsiteX4" fmla="*/ 90512 w 357405"/>
                    <a:gd name="connsiteY4" fmla="*/ 152509 h 725749"/>
                    <a:gd name="connsiteX5" fmla="*/ 34812 w 357405"/>
                    <a:gd name="connsiteY5" fmla="*/ 321928 h 725749"/>
                    <a:gd name="connsiteX6" fmla="*/ 16246 w 357405"/>
                    <a:gd name="connsiteY6" fmla="*/ 396194 h 725749"/>
                    <a:gd name="connsiteX7" fmla="*/ 0 w 357405"/>
                    <a:gd name="connsiteY7" fmla="*/ 440289 h 725749"/>
                    <a:gd name="connsiteX8" fmla="*/ 0 w 357405"/>
                    <a:gd name="connsiteY8" fmla="*/ 607388 h 725749"/>
                    <a:gd name="connsiteX9" fmla="*/ 14565 w 357405"/>
                    <a:gd name="connsiteY9" fmla="*/ 715924 h 725749"/>
                    <a:gd name="connsiteX10" fmla="*/ 277359 w 357405"/>
                    <a:gd name="connsiteY10" fmla="*/ 725749 h 725749"/>
                    <a:gd name="connsiteX11" fmla="*/ 357405 w 357405"/>
                    <a:gd name="connsiteY11" fmla="*/ 94492 h 725749"/>
                    <a:gd name="connsiteX12" fmla="*/ 32322 w 357405"/>
                    <a:gd name="connsiteY12" fmla="*/ 1 h 725749"/>
                    <a:gd name="connsiteX0" fmla="*/ 32322 w 357405"/>
                    <a:gd name="connsiteY0" fmla="*/ 1 h 764538"/>
                    <a:gd name="connsiteX1" fmla="*/ 51058 w 357405"/>
                    <a:gd name="connsiteY1" fmla="*/ 61997 h 764538"/>
                    <a:gd name="connsiteX2" fmla="*/ 74266 w 357405"/>
                    <a:gd name="connsiteY2" fmla="*/ 94488 h 764538"/>
                    <a:gd name="connsiteX3" fmla="*/ 90512 w 357405"/>
                    <a:gd name="connsiteY3" fmla="*/ 126980 h 764538"/>
                    <a:gd name="connsiteX4" fmla="*/ 90512 w 357405"/>
                    <a:gd name="connsiteY4" fmla="*/ 152509 h 764538"/>
                    <a:gd name="connsiteX5" fmla="*/ 34812 w 357405"/>
                    <a:gd name="connsiteY5" fmla="*/ 321928 h 764538"/>
                    <a:gd name="connsiteX6" fmla="*/ 16246 w 357405"/>
                    <a:gd name="connsiteY6" fmla="*/ 396194 h 764538"/>
                    <a:gd name="connsiteX7" fmla="*/ 0 w 357405"/>
                    <a:gd name="connsiteY7" fmla="*/ 440289 h 764538"/>
                    <a:gd name="connsiteX8" fmla="*/ 0 w 357405"/>
                    <a:gd name="connsiteY8" fmla="*/ 607388 h 764538"/>
                    <a:gd name="connsiteX9" fmla="*/ 14565 w 357405"/>
                    <a:gd name="connsiteY9" fmla="*/ 715924 h 764538"/>
                    <a:gd name="connsiteX10" fmla="*/ 247357 w 357405"/>
                    <a:gd name="connsiteY10" fmla="*/ 764537 h 764538"/>
                    <a:gd name="connsiteX11" fmla="*/ 357405 w 357405"/>
                    <a:gd name="connsiteY11" fmla="*/ 94492 h 764538"/>
                    <a:gd name="connsiteX12" fmla="*/ 32322 w 357405"/>
                    <a:gd name="connsiteY12" fmla="*/ 1 h 764538"/>
                    <a:gd name="connsiteX0" fmla="*/ 32322 w 357405"/>
                    <a:gd name="connsiteY0" fmla="*/ 1 h 766990"/>
                    <a:gd name="connsiteX1" fmla="*/ 51058 w 357405"/>
                    <a:gd name="connsiteY1" fmla="*/ 61997 h 766990"/>
                    <a:gd name="connsiteX2" fmla="*/ 74266 w 357405"/>
                    <a:gd name="connsiteY2" fmla="*/ 94488 h 766990"/>
                    <a:gd name="connsiteX3" fmla="*/ 90512 w 357405"/>
                    <a:gd name="connsiteY3" fmla="*/ 126980 h 766990"/>
                    <a:gd name="connsiteX4" fmla="*/ 90512 w 357405"/>
                    <a:gd name="connsiteY4" fmla="*/ 152509 h 766990"/>
                    <a:gd name="connsiteX5" fmla="*/ 34812 w 357405"/>
                    <a:gd name="connsiteY5" fmla="*/ 321928 h 766990"/>
                    <a:gd name="connsiteX6" fmla="*/ 16246 w 357405"/>
                    <a:gd name="connsiteY6" fmla="*/ 396194 h 766990"/>
                    <a:gd name="connsiteX7" fmla="*/ 0 w 357405"/>
                    <a:gd name="connsiteY7" fmla="*/ 440289 h 766990"/>
                    <a:gd name="connsiteX8" fmla="*/ 0 w 357405"/>
                    <a:gd name="connsiteY8" fmla="*/ 607388 h 766990"/>
                    <a:gd name="connsiteX9" fmla="*/ 14565 w 357405"/>
                    <a:gd name="connsiteY9" fmla="*/ 715924 h 766990"/>
                    <a:gd name="connsiteX10" fmla="*/ 275677 w 357405"/>
                    <a:gd name="connsiteY10" fmla="*/ 766987 h 766990"/>
                    <a:gd name="connsiteX11" fmla="*/ 357405 w 357405"/>
                    <a:gd name="connsiteY11" fmla="*/ 94492 h 766990"/>
                    <a:gd name="connsiteX12" fmla="*/ 32322 w 357405"/>
                    <a:gd name="connsiteY12" fmla="*/ 1 h 766990"/>
                    <a:gd name="connsiteX0" fmla="*/ 32322 w 357405"/>
                    <a:gd name="connsiteY0" fmla="*/ 1 h 789302"/>
                    <a:gd name="connsiteX1" fmla="*/ 51058 w 357405"/>
                    <a:gd name="connsiteY1" fmla="*/ 61997 h 789302"/>
                    <a:gd name="connsiteX2" fmla="*/ 74266 w 357405"/>
                    <a:gd name="connsiteY2" fmla="*/ 94488 h 789302"/>
                    <a:gd name="connsiteX3" fmla="*/ 90512 w 357405"/>
                    <a:gd name="connsiteY3" fmla="*/ 126980 h 789302"/>
                    <a:gd name="connsiteX4" fmla="*/ 90512 w 357405"/>
                    <a:gd name="connsiteY4" fmla="*/ 152509 h 789302"/>
                    <a:gd name="connsiteX5" fmla="*/ 34812 w 357405"/>
                    <a:gd name="connsiteY5" fmla="*/ 321928 h 789302"/>
                    <a:gd name="connsiteX6" fmla="*/ 16246 w 357405"/>
                    <a:gd name="connsiteY6" fmla="*/ 396194 h 789302"/>
                    <a:gd name="connsiteX7" fmla="*/ 0 w 357405"/>
                    <a:gd name="connsiteY7" fmla="*/ 440289 h 789302"/>
                    <a:gd name="connsiteX8" fmla="*/ 0 w 357405"/>
                    <a:gd name="connsiteY8" fmla="*/ 607388 h 789302"/>
                    <a:gd name="connsiteX9" fmla="*/ 14565 w 357405"/>
                    <a:gd name="connsiteY9" fmla="*/ 715924 h 789302"/>
                    <a:gd name="connsiteX10" fmla="*/ 289806 w 357405"/>
                    <a:gd name="connsiteY10" fmla="*/ 789301 h 789302"/>
                    <a:gd name="connsiteX11" fmla="*/ 357405 w 357405"/>
                    <a:gd name="connsiteY11" fmla="*/ 94492 h 789302"/>
                    <a:gd name="connsiteX12" fmla="*/ 32322 w 357405"/>
                    <a:gd name="connsiteY12" fmla="*/ 1 h 789302"/>
                    <a:gd name="connsiteX0" fmla="*/ 32322 w 389571"/>
                    <a:gd name="connsiteY0" fmla="*/ 1 h 789302"/>
                    <a:gd name="connsiteX1" fmla="*/ 51058 w 389571"/>
                    <a:gd name="connsiteY1" fmla="*/ 61997 h 789302"/>
                    <a:gd name="connsiteX2" fmla="*/ 74266 w 389571"/>
                    <a:gd name="connsiteY2" fmla="*/ 94488 h 789302"/>
                    <a:gd name="connsiteX3" fmla="*/ 90512 w 389571"/>
                    <a:gd name="connsiteY3" fmla="*/ 126980 h 789302"/>
                    <a:gd name="connsiteX4" fmla="*/ 90512 w 389571"/>
                    <a:gd name="connsiteY4" fmla="*/ 152509 h 789302"/>
                    <a:gd name="connsiteX5" fmla="*/ 34812 w 389571"/>
                    <a:gd name="connsiteY5" fmla="*/ 321928 h 789302"/>
                    <a:gd name="connsiteX6" fmla="*/ 16246 w 389571"/>
                    <a:gd name="connsiteY6" fmla="*/ 396194 h 789302"/>
                    <a:gd name="connsiteX7" fmla="*/ 0 w 389571"/>
                    <a:gd name="connsiteY7" fmla="*/ 440289 h 789302"/>
                    <a:gd name="connsiteX8" fmla="*/ 0 w 389571"/>
                    <a:gd name="connsiteY8" fmla="*/ 607388 h 789302"/>
                    <a:gd name="connsiteX9" fmla="*/ 14565 w 389571"/>
                    <a:gd name="connsiteY9" fmla="*/ 715924 h 789302"/>
                    <a:gd name="connsiteX10" fmla="*/ 289806 w 389571"/>
                    <a:gd name="connsiteY10" fmla="*/ 789301 h 789302"/>
                    <a:gd name="connsiteX11" fmla="*/ 389572 w 389571"/>
                    <a:gd name="connsiteY11" fmla="*/ 87147 h 789302"/>
                    <a:gd name="connsiteX12" fmla="*/ 32322 w 389571"/>
                    <a:gd name="connsiteY12" fmla="*/ 1 h 789302"/>
                    <a:gd name="connsiteX0" fmla="*/ 1370 w 389571"/>
                    <a:gd name="connsiteY0" fmla="*/ 2 h 819147"/>
                    <a:gd name="connsiteX1" fmla="*/ 51058 w 389571"/>
                    <a:gd name="connsiteY1" fmla="*/ 91842 h 819147"/>
                    <a:gd name="connsiteX2" fmla="*/ 74266 w 389571"/>
                    <a:gd name="connsiteY2" fmla="*/ 124333 h 819147"/>
                    <a:gd name="connsiteX3" fmla="*/ 90512 w 389571"/>
                    <a:gd name="connsiteY3" fmla="*/ 156825 h 819147"/>
                    <a:gd name="connsiteX4" fmla="*/ 90512 w 389571"/>
                    <a:gd name="connsiteY4" fmla="*/ 182354 h 819147"/>
                    <a:gd name="connsiteX5" fmla="*/ 34812 w 389571"/>
                    <a:gd name="connsiteY5" fmla="*/ 351773 h 819147"/>
                    <a:gd name="connsiteX6" fmla="*/ 16246 w 389571"/>
                    <a:gd name="connsiteY6" fmla="*/ 426039 h 819147"/>
                    <a:gd name="connsiteX7" fmla="*/ 0 w 389571"/>
                    <a:gd name="connsiteY7" fmla="*/ 470134 h 819147"/>
                    <a:gd name="connsiteX8" fmla="*/ 0 w 389571"/>
                    <a:gd name="connsiteY8" fmla="*/ 637233 h 819147"/>
                    <a:gd name="connsiteX9" fmla="*/ 14565 w 389571"/>
                    <a:gd name="connsiteY9" fmla="*/ 745769 h 819147"/>
                    <a:gd name="connsiteX10" fmla="*/ 289806 w 389571"/>
                    <a:gd name="connsiteY10" fmla="*/ 819146 h 819147"/>
                    <a:gd name="connsiteX11" fmla="*/ 389572 w 389571"/>
                    <a:gd name="connsiteY11" fmla="*/ 116992 h 819147"/>
                    <a:gd name="connsiteX12" fmla="*/ 1370 w 389571"/>
                    <a:gd name="connsiteY12" fmla="*/ 2 h 81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571" h="819147">
                      <a:moveTo>
                        <a:pt x="1370" y="2"/>
                      </a:moveTo>
                      <a:lnTo>
                        <a:pt x="51058" y="91842"/>
                      </a:lnTo>
                      <a:lnTo>
                        <a:pt x="74266" y="124333"/>
                      </a:lnTo>
                      <a:lnTo>
                        <a:pt x="90512" y="156825"/>
                      </a:lnTo>
                      <a:lnTo>
                        <a:pt x="90512" y="182354"/>
                      </a:lnTo>
                      <a:lnTo>
                        <a:pt x="34812" y="351773"/>
                      </a:lnTo>
                      <a:lnTo>
                        <a:pt x="16246" y="426039"/>
                      </a:lnTo>
                      <a:lnTo>
                        <a:pt x="0" y="470134"/>
                      </a:lnTo>
                      <a:lnTo>
                        <a:pt x="0" y="637233"/>
                      </a:lnTo>
                      <a:lnTo>
                        <a:pt x="14565" y="745769"/>
                      </a:lnTo>
                      <a:lnTo>
                        <a:pt x="289806" y="819146"/>
                      </a:lnTo>
                      <a:lnTo>
                        <a:pt x="389572" y="116992"/>
                      </a:lnTo>
                      <a:lnTo>
                        <a:pt x="1370" y="2"/>
                      </a:lnTo>
                      <a:close/>
                    </a:path>
                  </a:pathLst>
                </a:cu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5" name="フリーフォーム 54"/>
                <p:cNvSpPr/>
                <p:nvPr/>
              </p:nvSpPr>
              <p:spPr>
                <a:xfrm rot="21369294">
                  <a:off x="3072384" y="3226003"/>
                  <a:ext cx="186795" cy="195695"/>
                </a:xfrm>
                <a:custGeom>
                  <a:avLst/>
                  <a:gdLst>
                    <a:gd name="connsiteX0" fmla="*/ 123003 w 568598"/>
                    <a:gd name="connsiteY0" fmla="*/ 0 h 626620"/>
                    <a:gd name="connsiteX1" fmla="*/ 113719 w 568598"/>
                    <a:gd name="connsiteY1" fmla="*/ 136928 h 626620"/>
                    <a:gd name="connsiteX2" fmla="*/ 0 w 568598"/>
                    <a:gd name="connsiteY2" fmla="*/ 626620 h 626620"/>
                    <a:gd name="connsiteX3" fmla="*/ 568598 w 568598"/>
                    <a:gd name="connsiteY3" fmla="*/ 422388 h 626620"/>
                    <a:gd name="connsiteX4" fmla="*/ 123003 w 568598"/>
                    <a:gd name="connsiteY4" fmla="*/ 0 h 626620"/>
                    <a:gd name="connsiteX0" fmla="*/ 134607 w 568598"/>
                    <a:gd name="connsiteY0" fmla="*/ 0 h 626620"/>
                    <a:gd name="connsiteX1" fmla="*/ 113719 w 568598"/>
                    <a:gd name="connsiteY1" fmla="*/ 136928 h 626620"/>
                    <a:gd name="connsiteX2" fmla="*/ 0 w 568598"/>
                    <a:gd name="connsiteY2" fmla="*/ 626620 h 626620"/>
                    <a:gd name="connsiteX3" fmla="*/ 568598 w 568598"/>
                    <a:gd name="connsiteY3" fmla="*/ 422388 h 626620"/>
                    <a:gd name="connsiteX4" fmla="*/ 134607 w 568598"/>
                    <a:gd name="connsiteY4" fmla="*/ 0 h 626620"/>
                    <a:gd name="connsiteX0" fmla="*/ 134607 w 552344"/>
                    <a:gd name="connsiteY0" fmla="*/ 0 h 626620"/>
                    <a:gd name="connsiteX1" fmla="*/ 113719 w 552344"/>
                    <a:gd name="connsiteY1" fmla="*/ 136928 h 626620"/>
                    <a:gd name="connsiteX2" fmla="*/ 0 w 552344"/>
                    <a:gd name="connsiteY2" fmla="*/ 626620 h 626620"/>
                    <a:gd name="connsiteX3" fmla="*/ 552344 w 552344"/>
                    <a:gd name="connsiteY3" fmla="*/ 422388 h 626620"/>
                    <a:gd name="connsiteX4" fmla="*/ 134607 w 552344"/>
                    <a:gd name="connsiteY4" fmla="*/ 0 h 626620"/>
                    <a:gd name="connsiteX0" fmla="*/ 120669 w 538406"/>
                    <a:gd name="connsiteY0" fmla="*/ 0 h 626620"/>
                    <a:gd name="connsiteX1" fmla="*/ 99781 w 538406"/>
                    <a:gd name="connsiteY1" fmla="*/ 136928 h 626620"/>
                    <a:gd name="connsiteX2" fmla="*/ 0 w 538406"/>
                    <a:gd name="connsiteY2" fmla="*/ 626620 h 626620"/>
                    <a:gd name="connsiteX3" fmla="*/ 538406 w 538406"/>
                    <a:gd name="connsiteY3" fmla="*/ 422388 h 626620"/>
                    <a:gd name="connsiteX4" fmla="*/ 120669 w 538406"/>
                    <a:gd name="connsiteY4" fmla="*/ 0 h 626620"/>
                    <a:gd name="connsiteX0" fmla="*/ 129804 w 547541"/>
                    <a:gd name="connsiteY0" fmla="*/ 0 h 598250"/>
                    <a:gd name="connsiteX1" fmla="*/ 108916 w 547541"/>
                    <a:gd name="connsiteY1" fmla="*/ 136928 h 598250"/>
                    <a:gd name="connsiteX2" fmla="*/ -1 w 547541"/>
                    <a:gd name="connsiteY2" fmla="*/ 598249 h 598250"/>
                    <a:gd name="connsiteX3" fmla="*/ 547541 w 547541"/>
                    <a:gd name="connsiteY3" fmla="*/ 422388 h 598250"/>
                    <a:gd name="connsiteX4" fmla="*/ 129804 w 547541"/>
                    <a:gd name="connsiteY4" fmla="*/ 0 h 598250"/>
                    <a:gd name="connsiteX0" fmla="*/ 174170 w 547541"/>
                    <a:gd name="connsiteY0" fmla="*/ 1 h 578654"/>
                    <a:gd name="connsiteX1" fmla="*/ 108916 w 547541"/>
                    <a:gd name="connsiteY1" fmla="*/ 117332 h 578654"/>
                    <a:gd name="connsiteX2" fmla="*/ -1 w 547541"/>
                    <a:gd name="connsiteY2" fmla="*/ 578653 h 578654"/>
                    <a:gd name="connsiteX3" fmla="*/ 547541 w 547541"/>
                    <a:gd name="connsiteY3" fmla="*/ 402792 h 578654"/>
                    <a:gd name="connsiteX4" fmla="*/ 174170 w 547541"/>
                    <a:gd name="connsiteY4" fmla="*/ 1 h 578654"/>
                    <a:gd name="connsiteX0" fmla="*/ 174170 w 547541"/>
                    <a:gd name="connsiteY0" fmla="*/ 1 h 578654"/>
                    <a:gd name="connsiteX1" fmla="*/ 101796 w 547541"/>
                    <a:gd name="connsiteY1" fmla="*/ 231545 h 578654"/>
                    <a:gd name="connsiteX2" fmla="*/ -1 w 547541"/>
                    <a:gd name="connsiteY2" fmla="*/ 578653 h 578654"/>
                    <a:gd name="connsiteX3" fmla="*/ 547541 w 547541"/>
                    <a:gd name="connsiteY3" fmla="*/ 402792 h 578654"/>
                    <a:gd name="connsiteX4" fmla="*/ 174170 w 547541"/>
                    <a:gd name="connsiteY4" fmla="*/ 1 h 578654"/>
                    <a:gd name="connsiteX0" fmla="*/ 174170 w 547541"/>
                    <a:gd name="connsiteY0" fmla="*/ 1 h 578654"/>
                    <a:gd name="connsiteX1" fmla="*/ 101796 w 547541"/>
                    <a:gd name="connsiteY1" fmla="*/ 231545 h 578654"/>
                    <a:gd name="connsiteX2" fmla="*/ -1 w 547541"/>
                    <a:gd name="connsiteY2" fmla="*/ 578653 h 578654"/>
                    <a:gd name="connsiteX3" fmla="*/ 547541 w 547541"/>
                    <a:gd name="connsiteY3" fmla="*/ 402792 h 578654"/>
                    <a:gd name="connsiteX4" fmla="*/ 174170 w 547541"/>
                    <a:gd name="connsiteY4" fmla="*/ 1 h 578654"/>
                    <a:gd name="connsiteX0" fmla="*/ 145598 w 547541"/>
                    <a:gd name="connsiteY0" fmla="*/ 1 h 607794"/>
                    <a:gd name="connsiteX1" fmla="*/ 101796 w 547541"/>
                    <a:gd name="connsiteY1" fmla="*/ 260685 h 607794"/>
                    <a:gd name="connsiteX2" fmla="*/ -1 w 547541"/>
                    <a:gd name="connsiteY2" fmla="*/ 607793 h 607794"/>
                    <a:gd name="connsiteX3" fmla="*/ 547541 w 547541"/>
                    <a:gd name="connsiteY3" fmla="*/ 431932 h 607794"/>
                    <a:gd name="connsiteX4" fmla="*/ 145598 w 547541"/>
                    <a:gd name="connsiteY4" fmla="*/ 1 h 607794"/>
                    <a:gd name="connsiteX0" fmla="*/ 174328 w 547541"/>
                    <a:gd name="connsiteY0" fmla="*/ -1 h 581065"/>
                    <a:gd name="connsiteX1" fmla="*/ 101796 w 547541"/>
                    <a:gd name="connsiteY1" fmla="*/ 233956 h 581065"/>
                    <a:gd name="connsiteX2" fmla="*/ -1 w 547541"/>
                    <a:gd name="connsiteY2" fmla="*/ 581064 h 581065"/>
                    <a:gd name="connsiteX3" fmla="*/ 547541 w 547541"/>
                    <a:gd name="connsiteY3" fmla="*/ 405203 h 581065"/>
                    <a:gd name="connsiteX4" fmla="*/ 174328 w 547541"/>
                    <a:gd name="connsiteY4" fmla="*/ -1 h 581065"/>
                    <a:gd name="connsiteX0" fmla="*/ 174328 w 547541"/>
                    <a:gd name="connsiteY0" fmla="*/ -1 h 581065"/>
                    <a:gd name="connsiteX1" fmla="*/ 101796 w 547541"/>
                    <a:gd name="connsiteY1" fmla="*/ 233956 h 581065"/>
                    <a:gd name="connsiteX2" fmla="*/ -1 w 547541"/>
                    <a:gd name="connsiteY2" fmla="*/ 581064 h 581065"/>
                    <a:gd name="connsiteX3" fmla="*/ 547541 w 547541"/>
                    <a:gd name="connsiteY3" fmla="*/ 405203 h 581065"/>
                    <a:gd name="connsiteX4" fmla="*/ 174328 w 547541"/>
                    <a:gd name="connsiteY4" fmla="*/ -1 h 581065"/>
                    <a:gd name="connsiteX0" fmla="*/ 153355 w 526568"/>
                    <a:gd name="connsiteY0" fmla="*/ -1 h 610355"/>
                    <a:gd name="connsiteX1" fmla="*/ 80823 w 526568"/>
                    <a:gd name="connsiteY1" fmla="*/ 233956 h 610355"/>
                    <a:gd name="connsiteX2" fmla="*/ -1 w 526568"/>
                    <a:gd name="connsiteY2" fmla="*/ 610356 h 610355"/>
                    <a:gd name="connsiteX3" fmla="*/ 526568 w 526568"/>
                    <a:gd name="connsiteY3" fmla="*/ 405203 h 610355"/>
                    <a:gd name="connsiteX4" fmla="*/ 153355 w 526568"/>
                    <a:gd name="connsiteY4" fmla="*/ -1 h 610355"/>
                    <a:gd name="connsiteX0" fmla="*/ 153355 w 526568"/>
                    <a:gd name="connsiteY0" fmla="*/ -1 h 610355"/>
                    <a:gd name="connsiteX1" fmla="*/ 103563 w 526568"/>
                    <a:gd name="connsiteY1" fmla="*/ 235600 h 610355"/>
                    <a:gd name="connsiteX2" fmla="*/ -1 w 526568"/>
                    <a:gd name="connsiteY2" fmla="*/ 610356 h 610355"/>
                    <a:gd name="connsiteX3" fmla="*/ 526568 w 526568"/>
                    <a:gd name="connsiteY3" fmla="*/ 405203 h 610355"/>
                    <a:gd name="connsiteX4" fmla="*/ 153355 w 526568"/>
                    <a:gd name="connsiteY4" fmla="*/ -1 h 610355"/>
                    <a:gd name="connsiteX0" fmla="*/ 153355 w 539833"/>
                    <a:gd name="connsiteY0" fmla="*/ -1 h 610355"/>
                    <a:gd name="connsiteX1" fmla="*/ 103563 w 539833"/>
                    <a:gd name="connsiteY1" fmla="*/ 235600 h 610355"/>
                    <a:gd name="connsiteX2" fmla="*/ -1 w 539833"/>
                    <a:gd name="connsiteY2" fmla="*/ 610356 h 610355"/>
                    <a:gd name="connsiteX3" fmla="*/ 539832 w 539833"/>
                    <a:gd name="connsiteY3" fmla="*/ 397970 h 610355"/>
                    <a:gd name="connsiteX4" fmla="*/ 153355 w 539833"/>
                    <a:gd name="connsiteY4" fmla="*/ -1 h 61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833" h="610355">
                      <a:moveTo>
                        <a:pt x="153355" y="-1"/>
                      </a:moveTo>
                      <a:cubicBezTo>
                        <a:pt x="109529" y="149561"/>
                        <a:pt x="129721" y="125786"/>
                        <a:pt x="103563" y="235600"/>
                      </a:cubicBezTo>
                      <a:lnTo>
                        <a:pt x="-1" y="610356"/>
                      </a:lnTo>
                      <a:lnTo>
                        <a:pt x="539832" y="397970"/>
                      </a:lnTo>
                      <a:lnTo>
                        <a:pt x="153355" y="-1"/>
                      </a:lnTo>
                      <a:close/>
                    </a:path>
                  </a:pathLst>
                </a:cu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6" name="フリーフォーム 55"/>
                <p:cNvSpPr/>
                <p:nvPr/>
              </p:nvSpPr>
              <p:spPr>
                <a:xfrm rot="21424937">
                  <a:off x="2713939" y="3482035"/>
                  <a:ext cx="231540" cy="234911"/>
                </a:xfrm>
                <a:custGeom>
                  <a:avLst/>
                  <a:gdLst>
                    <a:gd name="connsiteX0" fmla="*/ 83550 w 666073"/>
                    <a:gd name="connsiteY0" fmla="*/ 0 h 705527"/>
                    <a:gd name="connsiteX1" fmla="*/ 0 w 666073"/>
                    <a:gd name="connsiteY1" fmla="*/ 519862 h 705527"/>
                    <a:gd name="connsiteX2" fmla="*/ 498975 w 666073"/>
                    <a:gd name="connsiteY2" fmla="*/ 705527 h 705527"/>
                    <a:gd name="connsiteX3" fmla="*/ 666073 w 666073"/>
                    <a:gd name="connsiteY3" fmla="*/ 109078 h 705527"/>
                    <a:gd name="connsiteX4" fmla="*/ 83550 w 666073"/>
                    <a:gd name="connsiteY4" fmla="*/ 0 h 705527"/>
                    <a:gd name="connsiteX0" fmla="*/ 83550 w 666073"/>
                    <a:gd name="connsiteY0" fmla="*/ 0 h 705527"/>
                    <a:gd name="connsiteX1" fmla="*/ 0 w 666073"/>
                    <a:gd name="connsiteY1" fmla="*/ 519862 h 705527"/>
                    <a:gd name="connsiteX2" fmla="*/ 500351 w 666073"/>
                    <a:gd name="connsiteY2" fmla="*/ 705527 h 705527"/>
                    <a:gd name="connsiteX3" fmla="*/ 666073 w 666073"/>
                    <a:gd name="connsiteY3" fmla="*/ 109078 h 705527"/>
                    <a:gd name="connsiteX4" fmla="*/ 83550 w 666073"/>
                    <a:gd name="connsiteY4" fmla="*/ 0 h 705527"/>
                    <a:gd name="connsiteX0" fmla="*/ 83550 w 666073"/>
                    <a:gd name="connsiteY0" fmla="*/ 0 h 689281"/>
                    <a:gd name="connsiteX1" fmla="*/ 0 w 666073"/>
                    <a:gd name="connsiteY1" fmla="*/ 519862 h 689281"/>
                    <a:gd name="connsiteX2" fmla="*/ 500351 w 666073"/>
                    <a:gd name="connsiteY2" fmla="*/ 689281 h 689281"/>
                    <a:gd name="connsiteX3" fmla="*/ 666073 w 666073"/>
                    <a:gd name="connsiteY3" fmla="*/ 109078 h 689281"/>
                    <a:gd name="connsiteX4" fmla="*/ 83550 w 666073"/>
                    <a:gd name="connsiteY4" fmla="*/ 0 h 689281"/>
                    <a:gd name="connsiteX0" fmla="*/ 83550 w 666073"/>
                    <a:gd name="connsiteY0" fmla="*/ 0 h 689281"/>
                    <a:gd name="connsiteX1" fmla="*/ 0 w 666073"/>
                    <a:gd name="connsiteY1" fmla="*/ 519862 h 689281"/>
                    <a:gd name="connsiteX2" fmla="*/ 500351 w 666073"/>
                    <a:gd name="connsiteY2" fmla="*/ 689281 h 689281"/>
                    <a:gd name="connsiteX3" fmla="*/ 666073 w 666073"/>
                    <a:gd name="connsiteY3" fmla="*/ 118367 h 689281"/>
                    <a:gd name="connsiteX4" fmla="*/ 83550 w 666073"/>
                    <a:gd name="connsiteY4" fmla="*/ 0 h 689281"/>
                    <a:gd name="connsiteX0" fmla="*/ 94887 w 677410"/>
                    <a:gd name="connsiteY0" fmla="*/ 0 h 689281"/>
                    <a:gd name="connsiteX1" fmla="*/ -2 w 677410"/>
                    <a:gd name="connsiteY1" fmla="*/ 519314 h 689281"/>
                    <a:gd name="connsiteX2" fmla="*/ 511688 w 677410"/>
                    <a:gd name="connsiteY2" fmla="*/ 689281 h 689281"/>
                    <a:gd name="connsiteX3" fmla="*/ 677410 w 677410"/>
                    <a:gd name="connsiteY3" fmla="*/ 118367 h 689281"/>
                    <a:gd name="connsiteX4" fmla="*/ 94887 w 677410"/>
                    <a:gd name="connsiteY4" fmla="*/ 0 h 689281"/>
                    <a:gd name="connsiteX0" fmla="*/ 5987 w 677410"/>
                    <a:gd name="connsiteY0" fmla="*/ 2 h 800822"/>
                    <a:gd name="connsiteX1" fmla="*/ -2 w 677410"/>
                    <a:gd name="connsiteY1" fmla="*/ 630855 h 800822"/>
                    <a:gd name="connsiteX2" fmla="*/ 511688 w 677410"/>
                    <a:gd name="connsiteY2" fmla="*/ 800822 h 800822"/>
                    <a:gd name="connsiteX3" fmla="*/ 677410 w 677410"/>
                    <a:gd name="connsiteY3" fmla="*/ 229908 h 800822"/>
                    <a:gd name="connsiteX4" fmla="*/ 5987 w 677410"/>
                    <a:gd name="connsiteY4" fmla="*/ 2 h 800822"/>
                    <a:gd name="connsiteX0" fmla="*/ 117225 w 788648"/>
                    <a:gd name="connsiteY0" fmla="*/ 2 h 800822"/>
                    <a:gd name="connsiteX1" fmla="*/ -1 w 788648"/>
                    <a:gd name="connsiteY1" fmla="*/ 673238 h 800822"/>
                    <a:gd name="connsiteX2" fmla="*/ 622926 w 788648"/>
                    <a:gd name="connsiteY2" fmla="*/ 800822 h 800822"/>
                    <a:gd name="connsiteX3" fmla="*/ 788648 w 788648"/>
                    <a:gd name="connsiteY3" fmla="*/ 229908 h 800822"/>
                    <a:gd name="connsiteX4" fmla="*/ 117225 w 788648"/>
                    <a:gd name="connsiteY4" fmla="*/ 2 h 800822"/>
                    <a:gd name="connsiteX0" fmla="*/ 117225 w 788648"/>
                    <a:gd name="connsiteY0" fmla="*/ 2 h 958735"/>
                    <a:gd name="connsiteX1" fmla="*/ -1 w 788648"/>
                    <a:gd name="connsiteY1" fmla="*/ 673238 h 958735"/>
                    <a:gd name="connsiteX2" fmla="*/ 677352 w 788648"/>
                    <a:gd name="connsiteY2" fmla="*/ 958734 h 958735"/>
                    <a:gd name="connsiteX3" fmla="*/ 788648 w 788648"/>
                    <a:gd name="connsiteY3" fmla="*/ 229908 h 958735"/>
                    <a:gd name="connsiteX4" fmla="*/ 117225 w 788648"/>
                    <a:gd name="connsiteY4" fmla="*/ 2 h 958735"/>
                    <a:gd name="connsiteX0" fmla="*/ 117225 w 958803"/>
                    <a:gd name="connsiteY0" fmla="*/ 2 h 958735"/>
                    <a:gd name="connsiteX1" fmla="*/ -1 w 958803"/>
                    <a:gd name="connsiteY1" fmla="*/ 673238 h 958735"/>
                    <a:gd name="connsiteX2" fmla="*/ 677352 w 958803"/>
                    <a:gd name="connsiteY2" fmla="*/ 958734 h 958735"/>
                    <a:gd name="connsiteX3" fmla="*/ 958801 w 958803"/>
                    <a:gd name="connsiteY3" fmla="*/ 106891 h 958735"/>
                    <a:gd name="connsiteX4" fmla="*/ 117225 w 958803"/>
                    <a:gd name="connsiteY4" fmla="*/ 2 h 958735"/>
                    <a:gd name="connsiteX0" fmla="*/ 119402 w 958803"/>
                    <a:gd name="connsiteY0" fmla="*/ 1 h 999329"/>
                    <a:gd name="connsiteX1" fmla="*/ -1 w 958803"/>
                    <a:gd name="connsiteY1" fmla="*/ 713832 h 999329"/>
                    <a:gd name="connsiteX2" fmla="*/ 677352 w 958803"/>
                    <a:gd name="connsiteY2" fmla="*/ 999328 h 999329"/>
                    <a:gd name="connsiteX3" fmla="*/ 958801 w 958803"/>
                    <a:gd name="connsiteY3" fmla="*/ 147485 h 999329"/>
                    <a:gd name="connsiteX4" fmla="*/ 119402 w 958803"/>
                    <a:gd name="connsiteY4" fmla="*/ 1 h 999329"/>
                    <a:gd name="connsiteX0" fmla="*/ 157649 w 997050"/>
                    <a:gd name="connsiteY0" fmla="*/ 1 h 999329"/>
                    <a:gd name="connsiteX1" fmla="*/ 0 w 997050"/>
                    <a:gd name="connsiteY1" fmla="*/ 711977 h 999329"/>
                    <a:gd name="connsiteX2" fmla="*/ 715599 w 997050"/>
                    <a:gd name="connsiteY2" fmla="*/ 999328 h 999329"/>
                    <a:gd name="connsiteX3" fmla="*/ 997048 w 997050"/>
                    <a:gd name="connsiteY3" fmla="*/ 147485 h 999329"/>
                    <a:gd name="connsiteX4" fmla="*/ 157649 w 997050"/>
                    <a:gd name="connsiteY4" fmla="*/ 1 h 999329"/>
                    <a:gd name="connsiteX0" fmla="*/ 3311 w 842712"/>
                    <a:gd name="connsiteY0" fmla="*/ 1 h 999329"/>
                    <a:gd name="connsiteX1" fmla="*/ 561261 w 842712"/>
                    <a:gd name="connsiteY1" fmla="*/ 999328 h 999329"/>
                    <a:gd name="connsiteX2" fmla="*/ 842710 w 842712"/>
                    <a:gd name="connsiteY2" fmla="*/ 147485 h 999329"/>
                    <a:gd name="connsiteX3" fmla="*/ 3311 w 842712"/>
                    <a:gd name="connsiteY3" fmla="*/ 1 h 999329"/>
                    <a:gd name="connsiteX0" fmla="*/ 31741 w 871142"/>
                    <a:gd name="connsiteY0" fmla="*/ 1 h 1005870"/>
                    <a:gd name="connsiteX1" fmla="*/ 215790 w 871142"/>
                    <a:gd name="connsiteY1" fmla="*/ 513132 h 1005870"/>
                    <a:gd name="connsiteX2" fmla="*/ 589691 w 871142"/>
                    <a:gd name="connsiteY2" fmla="*/ 999328 h 1005870"/>
                    <a:gd name="connsiteX3" fmla="*/ 871140 w 871142"/>
                    <a:gd name="connsiteY3" fmla="*/ 147485 h 1005870"/>
                    <a:gd name="connsiteX4" fmla="*/ 31741 w 871142"/>
                    <a:gd name="connsiteY4" fmla="*/ 1 h 1005870"/>
                    <a:gd name="connsiteX0" fmla="*/ 142905 w 982306"/>
                    <a:gd name="connsiteY0" fmla="*/ 1 h 1012825"/>
                    <a:gd name="connsiteX1" fmla="*/ 39273 w 982306"/>
                    <a:gd name="connsiteY1" fmla="*/ 738047 h 1012825"/>
                    <a:gd name="connsiteX2" fmla="*/ 700855 w 982306"/>
                    <a:gd name="connsiteY2" fmla="*/ 999328 h 1012825"/>
                    <a:gd name="connsiteX3" fmla="*/ 982304 w 982306"/>
                    <a:gd name="connsiteY3" fmla="*/ 147485 h 1012825"/>
                    <a:gd name="connsiteX4" fmla="*/ 142905 w 982306"/>
                    <a:gd name="connsiteY4" fmla="*/ 1 h 1012825"/>
                    <a:gd name="connsiteX0" fmla="*/ 103633 w 943034"/>
                    <a:gd name="connsiteY0" fmla="*/ 1 h 1012825"/>
                    <a:gd name="connsiteX1" fmla="*/ 1 w 943034"/>
                    <a:gd name="connsiteY1" fmla="*/ 738047 h 1012825"/>
                    <a:gd name="connsiteX2" fmla="*/ 661583 w 943034"/>
                    <a:gd name="connsiteY2" fmla="*/ 999328 h 1012825"/>
                    <a:gd name="connsiteX3" fmla="*/ 943032 w 943034"/>
                    <a:gd name="connsiteY3" fmla="*/ 147485 h 1012825"/>
                    <a:gd name="connsiteX4" fmla="*/ 103633 w 943034"/>
                    <a:gd name="connsiteY4" fmla="*/ 1 h 1012825"/>
                    <a:gd name="connsiteX0" fmla="*/ 103633 w 943034"/>
                    <a:gd name="connsiteY0" fmla="*/ 1 h 1012825"/>
                    <a:gd name="connsiteX1" fmla="*/ 1 w 943034"/>
                    <a:gd name="connsiteY1" fmla="*/ 738047 h 1012825"/>
                    <a:gd name="connsiteX2" fmla="*/ 661583 w 943034"/>
                    <a:gd name="connsiteY2" fmla="*/ 999328 h 1012825"/>
                    <a:gd name="connsiteX3" fmla="*/ 943032 w 943034"/>
                    <a:gd name="connsiteY3" fmla="*/ 147485 h 1012825"/>
                    <a:gd name="connsiteX4" fmla="*/ 103633 w 943034"/>
                    <a:gd name="connsiteY4" fmla="*/ 1 h 1012825"/>
                    <a:gd name="connsiteX0" fmla="*/ 142565 w 981966"/>
                    <a:gd name="connsiteY0" fmla="*/ 1 h 1012015"/>
                    <a:gd name="connsiteX1" fmla="*/ 0 w 981966"/>
                    <a:gd name="connsiteY1" fmla="*/ 724216 h 1012015"/>
                    <a:gd name="connsiteX2" fmla="*/ 700515 w 981966"/>
                    <a:gd name="connsiteY2" fmla="*/ 999328 h 1012015"/>
                    <a:gd name="connsiteX3" fmla="*/ 981964 w 981966"/>
                    <a:gd name="connsiteY3" fmla="*/ 147485 h 1012015"/>
                    <a:gd name="connsiteX4" fmla="*/ 142565 w 981966"/>
                    <a:gd name="connsiteY4" fmla="*/ 1 h 1012015"/>
                    <a:gd name="connsiteX0" fmla="*/ 142565 w 981966"/>
                    <a:gd name="connsiteY0" fmla="*/ 1 h 1012015"/>
                    <a:gd name="connsiteX1" fmla="*/ 0 w 981966"/>
                    <a:gd name="connsiteY1" fmla="*/ 724216 h 1012015"/>
                    <a:gd name="connsiteX2" fmla="*/ 700515 w 981966"/>
                    <a:gd name="connsiteY2" fmla="*/ 999328 h 1012015"/>
                    <a:gd name="connsiteX3" fmla="*/ 981964 w 981966"/>
                    <a:gd name="connsiteY3" fmla="*/ 147485 h 1012015"/>
                    <a:gd name="connsiteX4" fmla="*/ 142565 w 981966"/>
                    <a:gd name="connsiteY4" fmla="*/ 1 h 1012015"/>
                    <a:gd name="connsiteX0" fmla="*/ 142565 w 981966"/>
                    <a:gd name="connsiteY0" fmla="*/ 1 h 1011997"/>
                    <a:gd name="connsiteX1" fmla="*/ 0 w 981966"/>
                    <a:gd name="connsiteY1" fmla="*/ 724216 h 1011997"/>
                    <a:gd name="connsiteX2" fmla="*/ 700515 w 981966"/>
                    <a:gd name="connsiteY2" fmla="*/ 999328 h 1011997"/>
                    <a:gd name="connsiteX3" fmla="*/ 981964 w 981966"/>
                    <a:gd name="connsiteY3" fmla="*/ 147485 h 1011997"/>
                    <a:gd name="connsiteX4" fmla="*/ 142565 w 981966"/>
                    <a:gd name="connsiteY4" fmla="*/ 1 h 1011997"/>
                    <a:gd name="connsiteX0" fmla="*/ 142565 w 981966"/>
                    <a:gd name="connsiteY0" fmla="*/ 1 h 999330"/>
                    <a:gd name="connsiteX1" fmla="*/ 0 w 981966"/>
                    <a:gd name="connsiteY1" fmla="*/ 724216 h 999330"/>
                    <a:gd name="connsiteX2" fmla="*/ 700515 w 981966"/>
                    <a:gd name="connsiteY2" fmla="*/ 999328 h 999330"/>
                    <a:gd name="connsiteX3" fmla="*/ 981964 w 981966"/>
                    <a:gd name="connsiteY3" fmla="*/ 147485 h 999330"/>
                    <a:gd name="connsiteX4" fmla="*/ 142565 w 981966"/>
                    <a:gd name="connsiteY4" fmla="*/ 1 h 999330"/>
                    <a:gd name="connsiteX0" fmla="*/ 142565 w 981966"/>
                    <a:gd name="connsiteY0" fmla="*/ 1 h 1031847"/>
                    <a:gd name="connsiteX1" fmla="*/ 0 w 981966"/>
                    <a:gd name="connsiteY1" fmla="*/ 724216 h 1031847"/>
                    <a:gd name="connsiteX2" fmla="*/ 673572 w 981966"/>
                    <a:gd name="connsiteY2" fmla="*/ 1031846 h 1031847"/>
                    <a:gd name="connsiteX3" fmla="*/ 981964 w 981966"/>
                    <a:gd name="connsiteY3" fmla="*/ 147485 h 1031847"/>
                    <a:gd name="connsiteX4" fmla="*/ 142565 w 981966"/>
                    <a:gd name="connsiteY4" fmla="*/ 1 h 1031847"/>
                    <a:gd name="connsiteX0" fmla="*/ 142565 w 981966"/>
                    <a:gd name="connsiteY0" fmla="*/ 1 h 1031847"/>
                    <a:gd name="connsiteX1" fmla="*/ 0 w 981966"/>
                    <a:gd name="connsiteY1" fmla="*/ 724216 h 1031847"/>
                    <a:gd name="connsiteX2" fmla="*/ 673572 w 981966"/>
                    <a:gd name="connsiteY2" fmla="*/ 1031846 h 1031847"/>
                    <a:gd name="connsiteX3" fmla="*/ 981964 w 981966"/>
                    <a:gd name="connsiteY3" fmla="*/ 147485 h 1031847"/>
                    <a:gd name="connsiteX4" fmla="*/ 142565 w 981966"/>
                    <a:gd name="connsiteY4" fmla="*/ 1 h 1031847"/>
                    <a:gd name="connsiteX0" fmla="*/ 100531 w 939932"/>
                    <a:gd name="connsiteY0" fmla="*/ 1 h 1031847"/>
                    <a:gd name="connsiteX1" fmla="*/ -2 w 939932"/>
                    <a:gd name="connsiteY1" fmla="*/ 738189 h 1031847"/>
                    <a:gd name="connsiteX2" fmla="*/ 631538 w 939932"/>
                    <a:gd name="connsiteY2" fmla="*/ 1031846 h 1031847"/>
                    <a:gd name="connsiteX3" fmla="*/ 939930 w 939932"/>
                    <a:gd name="connsiteY3" fmla="*/ 147485 h 1031847"/>
                    <a:gd name="connsiteX4" fmla="*/ 100531 w 939932"/>
                    <a:gd name="connsiteY4" fmla="*/ 1 h 1031847"/>
                    <a:gd name="connsiteX0" fmla="*/ 140153 w 979554"/>
                    <a:gd name="connsiteY0" fmla="*/ 1 h 1031847"/>
                    <a:gd name="connsiteX1" fmla="*/ -1 w 979554"/>
                    <a:gd name="connsiteY1" fmla="*/ 736280 h 1031847"/>
                    <a:gd name="connsiteX2" fmla="*/ 671160 w 979554"/>
                    <a:gd name="connsiteY2" fmla="*/ 1031846 h 1031847"/>
                    <a:gd name="connsiteX3" fmla="*/ 979552 w 979554"/>
                    <a:gd name="connsiteY3" fmla="*/ 147485 h 1031847"/>
                    <a:gd name="connsiteX4" fmla="*/ 140153 w 979554"/>
                    <a:gd name="connsiteY4" fmla="*/ 1 h 1031847"/>
                    <a:gd name="connsiteX0" fmla="*/ 140153 w 1024459"/>
                    <a:gd name="connsiteY0" fmla="*/ 1 h 1031847"/>
                    <a:gd name="connsiteX1" fmla="*/ -1 w 1024459"/>
                    <a:gd name="connsiteY1" fmla="*/ 736280 h 1031847"/>
                    <a:gd name="connsiteX2" fmla="*/ 671160 w 1024459"/>
                    <a:gd name="connsiteY2" fmla="*/ 1031846 h 1031847"/>
                    <a:gd name="connsiteX3" fmla="*/ 1024458 w 1024459"/>
                    <a:gd name="connsiteY3" fmla="*/ 197415 h 1031847"/>
                    <a:gd name="connsiteX4" fmla="*/ 140153 w 1024459"/>
                    <a:gd name="connsiteY4" fmla="*/ 1 h 1031847"/>
                    <a:gd name="connsiteX0" fmla="*/ 140153 w 1069210"/>
                    <a:gd name="connsiteY0" fmla="*/ 1 h 1031847"/>
                    <a:gd name="connsiteX1" fmla="*/ -1 w 1069210"/>
                    <a:gd name="connsiteY1" fmla="*/ 736280 h 1031847"/>
                    <a:gd name="connsiteX2" fmla="*/ 671160 w 1069210"/>
                    <a:gd name="connsiteY2" fmla="*/ 1031846 h 1031847"/>
                    <a:gd name="connsiteX3" fmla="*/ 1069210 w 1069210"/>
                    <a:gd name="connsiteY3" fmla="*/ 199576 h 1031847"/>
                    <a:gd name="connsiteX4" fmla="*/ 140153 w 1069210"/>
                    <a:gd name="connsiteY4" fmla="*/ 1 h 1031847"/>
                    <a:gd name="connsiteX0" fmla="*/ 140153 w 1069210"/>
                    <a:gd name="connsiteY0" fmla="*/ 1 h 1068471"/>
                    <a:gd name="connsiteX1" fmla="*/ -1 w 1069210"/>
                    <a:gd name="connsiteY1" fmla="*/ 736280 h 1068471"/>
                    <a:gd name="connsiteX2" fmla="*/ 757286 w 1069210"/>
                    <a:gd name="connsiteY2" fmla="*/ 1068471 h 1068471"/>
                    <a:gd name="connsiteX3" fmla="*/ 1069210 w 1069210"/>
                    <a:gd name="connsiteY3" fmla="*/ 199576 h 1068471"/>
                    <a:gd name="connsiteX4" fmla="*/ 140153 w 1069210"/>
                    <a:gd name="connsiteY4" fmla="*/ 1 h 1068471"/>
                    <a:gd name="connsiteX0" fmla="*/ 180811 w 1109868"/>
                    <a:gd name="connsiteY0" fmla="*/ 1 h 1068471"/>
                    <a:gd name="connsiteX1" fmla="*/ -2 w 1109868"/>
                    <a:gd name="connsiteY1" fmla="*/ 758236 h 1068471"/>
                    <a:gd name="connsiteX2" fmla="*/ 797944 w 1109868"/>
                    <a:gd name="connsiteY2" fmla="*/ 1068471 h 1068471"/>
                    <a:gd name="connsiteX3" fmla="*/ 1109868 w 1109868"/>
                    <a:gd name="connsiteY3" fmla="*/ 199576 h 1068471"/>
                    <a:gd name="connsiteX4" fmla="*/ 180811 w 1109868"/>
                    <a:gd name="connsiteY4" fmla="*/ 1 h 1068471"/>
                    <a:gd name="connsiteX0" fmla="*/ 180811 w 1109868"/>
                    <a:gd name="connsiteY0" fmla="*/ 1 h 1068471"/>
                    <a:gd name="connsiteX1" fmla="*/ -2 w 1109868"/>
                    <a:gd name="connsiteY1" fmla="*/ 758236 h 1068471"/>
                    <a:gd name="connsiteX2" fmla="*/ 797944 w 1109868"/>
                    <a:gd name="connsiteY2" fmla="*/ 1068471 h 1068471"/>
                    <a:gd name="connsiteX3" fmla="*/ 1109868 w 1109868"/>
                    <a:gd name="connsiteY3" fmla="*/ 199576 h 1068471"/>
                    <a:gd name="connsiteX4" fmla="*/ 180811 w 1109868"/>
                    <a:gd name="connsiteY4" fmla="*/ 1 h 1068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868" h="1068471">
                      <a:moveTo>
                        <a:pt x="180811" y="1"/>
                      </a:moveTo>
                      <a:cubicBezTo>
                        <a:pt x="132937" y="326928"/>
                        <a:pt x="83862" y="349166"/>
                        <a:pt x="-2" y="758236"/>
                      </a:cubicBezTo>
                      <a:cubicBezTo>
                        <a:pt x="407776" y="928060"/>
                        <a:pt x="447640" y="926623"/>
                        <a:pt x="797944" y="1068471"/>
                      </a:cubicBezTo>
                      <a:lnTo>
                        <a:pt x="1109868" y="199576"/>
                      </a:lnTo>
                      <a:lnTo>
                        <a:pt x="180811" y="1"/>
                      </a:lnTo>
                      <a:close/>
                    </a:path>
                  </a:pathLst>
                </a:cu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7" name="フリーフォーム 56"/>
                <p:cNvSpPr/>
                <p:nvPr/>
              </p:nvSpPr>
              <p:spPr>
                <a:xfrm rot="21446760">
                  <a:off x="2713939" y="3994099"/>
                  <a:ext cx="133754" cy="287655"/>
                </a:xfrm>
                <a:custGeom>
                  <a:avLst/>
                  <a:gdLst>
                    <a:gd name="connsiteX0" fmla="*/ 174061 w 731056"/>
                    <a:gd name="connsiteY0" fmla="*/ 0 h 1093102"/>
                    <a:gd name="connsiteX1" fmla="*/ 46416 w 731056"/>
                    <a:gd name="connsiteY1" fmla="*/ 645186 h 1093102"/>
                    <a:gd name="connsiteX2" fmla="*/ 55699 w 731056"/>
                    <a:gd name="connsiteY2" fmla="*/ 666073 h 1093102"/>
                    <a:gd name="connsiteX3" fmla="*/ 0 w 731056"/>
                    <a:gd name="connsiteY3" fmla="*/ 984024 h 1093102"/>
                    <a:gd name="connsiteX4" fmla="*/ 584845 w 731056"/>
                    <a:gd name="connsiteY4" fmla="*/ 1093102 h 1093102"/>
                    <a:gd name="connsiteX5" fmla="*/ 589486 w 731056"/>
                    <a:gd name="connsiteY5" fmla="*/ 615015 h 1093102"/>
                    <a:gd name="connsiteX6" fmla="*/ 731056 w 731056"/>
                    <a:gd name="connsiteY6" fmla="*/ 271535 h 1093102"/>
                    <a:gd name="connsiteX7" fmla="*/ 174061 w 731056"/>
                    <a:gd name="connsiteY7" fmla="*/ 0 h 1093102"/>
                    <a:gd name="connsiteX0" fmla="*/ 163844 w 720839"/>
                    <a:gd name="connsiteY0" fmla="*/ 0 h 1093102"/>
                    <a:gd name="connsiteX1" fmla="*/ 36199 w 720839"/>
                    <a:gd name="connsiteY1" fmla="*/ 645186 h 1093102"/>
                    <a:gd name="connsiteX2" fmla="*/ 45482 w 720839"/>
                    <a:gd name="connsiteY2" fmla="*/ 666073 h 1093102"/>
                    <a:gd name="connsiteX3" fmla="*/ 0 w 720839"/>
                    <a:gd name="connsiteY3" fmla="*/ 986586 h 1093102"/>
                    <a:gd name="connsiteX4" fmla="*/ 574628 w 720839"/>
                    <a:gd name="connsiteY4" fmla="*/ 1093102 h 1093102"/>
                    <a:gd name="connsiteX5" fmla="*/ 579269 w 720839"/>
                    <a:gd name="connsiteY5" fmla="*/ 615015 h 1093102"/>
                    <a:gd name="connsiteX6" fmla="*/ 720839 w 720839"/>
                    <a:gd name="connsiteY6" fmla="*/ 271535 h 1093102"/>
                    <a:gd name="connsiteX7" fmla="*/ 163844 w 720839"/>
                    <a:gd name="connsiteY7" fmla="*/ 0 h 1093102"/>
                    <a:gd name="connsiteX0" fmla="*/ 177797 w 720839"/>
                    <a:gd name="connsiteY0" fmla="*/ 0 h 1093102"/>
                    <a:gd name="connsiteX1" fmla="*/ 36199 w 720839"/>
                    <a:gd name="connsiteY1" fmla="*/ 645186 h 1093102"/>
                    <a:gd name="connsiteX2" fmla="*/ 45482 w 720839"/>
                    <a:gd name="connsiteY2" fmla="*/ 666073 h 1093102"/>
                    <a:gd name="connsiteX3" fmla="*/ 0 w 720839"/>
                    <a:gd name="connsiteY3" fmla="*/ 986586 h 1093102"/>
                    <a:gd name="connsiteX4" fmla="*/ 574628 w 720839"/>
                    <a:gd name="connsiteY4" fmla="*/ 1093102 h 1093102"/>
                    <a:gd name="connsiteX5" fmla="*/ 579269 w 720839"/>
                    <a:gd name="connsiteY5" fmla="*/ 615015 h 1093102"/>
                    <a:gd name="connsiteX6" fmla="*/ 720839 w 720839"/>
                    <a:gd name="connsiteY6" fmla="*/ 271535 h 1093102"/>
                    <a:gd name="connsiteX7" fmla="*/ 177797 w 720839"/>
                    <a:gd name="connsiteY7" fmla="*/ 0 h 1093102"/>
                    <a:gd name="connsiteX0" fmla="*/ 177797 w 714330"/>
                    <a:gd name="connsiteY0" fmla="*/ 0 h 1093102"/>
                    <a:gd name="connsiteX1" fmla="*/ 36199 w 714330"/>
                    <a:gd name="connsiteY1" fmla="*/ 645186 h 1093102"/>
                    <a:gd name="connsiteX2" fmla="*/ 45482 w 714330"/>
                    <a:gd name="connsiteY2" fmla="*/ 666073 h 1093102"/>
                    <a:gd name="connsiteX3" fmla="*/ 0 w 714330"/>
                    <a:gd name="connsiteY3" fmla="*/ 986586 h 1093102"/>
                    <a:gd name="connsiteX4" fmla="*/ 574628 w 714330"/>
                    <a:gd name="connsiteY4" fmla="*/ 1093102 h 1093102"/>
                    <a:gd name="connsiteX5" fmla="*/ 579269 w 714330"/>
                    <a:gd name="connsiteY5" fmla="*/ 615015 h 1093102"/>
                    <a:gd name="connsiteX6" fmla="*/ 714330 w 714330"/>
                    <a:gd name="connsiteY6" fmla="*/ 266958 h 1093102"/>
                    <a:gd name="connsiteX7" fmla="*/ 177797 w 714330"/>
                    <a:gd name="connsiteY7" fmla="*/ 0 h 1093102"/>
                    <a:gd name="connsiteX0" fmla="*/ 177797 w 579270"/>
                    <a:gd name="connsiteY0" fmla="*/ 0 h 1093102"/>
                    <a:gd name="connsiteX1" fmla="*/ 36199 w 579270"/>
                    <a:gd name="connsiteY1" fmla="*/ 645186 h 1093102"/>
                    <a:gd name="connsiteX2" fmla="*/ 45482 w 579270"/>
                    <a:gd name="connsiteY2" fmla="*/ 666073 h 1093102"/>
                    <a:gd name="connsiteX3" fmla="*/ 0 w 579270"/>
                    <a:gd name="connsiteY3" fmla="*/ 986586 h 1093102"/>
                    <a:gd name="connsiteX4" fmla="*/ 574628 w 579270"/>
                    <a:gd name="connsiteY4" fmla="*/ 1093102 h 1093102"/>
                    <a:gd name="connsiteX5" fmla="*/ 579269 w 579270"/>
                    <a:gd name="connsiteY5" fmla="*/ 615015 h 1093102"/>
                    <a:gd name="connsiteX6" fmla="*/ 177797 w 579270"/>
                    <a:gd name="connsiteY6" fmla="*/ 0 h 1093102"/>
                    <a:gd name="connsiteX0" fmla="*/ 177797 w 574626"/>
                    <a:gd name="connsiteY0" fmla="*/ 0 h 1093102"/>
                    <a:gd name="connsiteX1" fmla="*/ 36199 w 574626"/>
                    <a:gd name="connsiteY1" fmla="*/ 645186 h 1093102"/>
                    <a:gd name="connsiteX2" fmla="*/ 45482 w 574626"/>
                    <a:gd name="connsiteY2" fmla="*/ 666073 h 1093102"/>
                    <a:gd name="connsiteX3" fmla="*/ 0 w 574626"/>
                    <a:gd name="connsiteY3" fmla="*/ 986586 h 1093102"/>
                    <a:gd name="connsiteX4" fmla="*/ 574628 w 574626"/>
                    <a:gd name="connsiteY4" fmla="*/ 1093102 h 1093102"/>
                    <a:gd name="connsiteX5" fmla="*/ 177797 w 574626"/>
                    <a:gd name="connsiteY5" fmla="*/ 0 h 1093102"/>
                    <a:gd name="connsiteX0" fmla="*/ 177797 w 322019"/>
                    <a:gd name="connsiteY0" fmla="*/ 0 h 1029236"/>
                    <a:gd name="connsiteX1" fmla="*/ 36199 w 322019"/>
                    <a:gd name="connsiteY1" fmla="*/ 645186 h 1029236"/>
                    <a:gd name="connsiteX2" fmla="*/ 45482 w 322019"/>
                    <a:gd name="connsiteY2" fmla="*/ 666073 h 1029236"/>
                    <a:gd name="connsiteX3" fmla="*/ 0 w 322019"/>
                    <a:gd name="connsiteY3" fmla="*/ 986586 h 1029236"/>
                    <a:gd name="connsiteX4" fmla="*/ 322018 w 322019"/>
                    <a:gd name="connsiteY4" fmla="*/ 1029237 h 1029236"/>
                    <a:gd name="connsiteX5" fmla="*/ 177797 w 322019"/>
                    <a:gd name="connsiteY5" fmla="*/ 0 h 1029236"/>
                    <a:gd name="connsiteX0" fmla="*/ 177797 w 340566"/>
                    <a:gd name="connsiteY0" fmla="*/ 0 h 1029236"/>
                    <a:gd name="connsiteX1" fmla="*/ 36199 w 340566"/>
                    <a:gd name="connsiteY1" fmla="*/ 645186 h 1029236"/>
                    <a:gd name="connsiteX2" fmla="*/ 45482 w 340566"/>
                    <a:gd name="connsiteY2" fmla="*/ 666073 h 1029236"/>
                    <a:gd name="connsiteX3" fmla="*/ 0 w 340566"/>
                    <a:gd name="connsiteY3" fmla="*/ 986586 h 1029236"/>
                    <a:gd name="connsiteX4" fmla="*/ 322018 w 340566"/>
                    <a:gd name="connsiteY4" fmla="*/ 1029237 h 1029236"/>
                    <a:gd name="connsiteX5" fmla="*/ 177797 w 340566"/>
                    <a:gd name="connsiteY5" fmla="*/ 0 h 1029236"/>
                    <a:gd name="connsiteX0" fmla="*/ 177797 w 359364"/>
                    <a:gd name="connsiteY0" fmla="*/ 0 h 1029236"/>
                    <a:gd name="connsiteX1" fmla="*/ 36199 w 359364"/>
                    <a:gd name="connsiteY1" fmla="*/ 645186 h 1029236"/>
                    <a:gd name="connsiteX2" fmla="*/ 45482 w 359364"/>
                    <a:gd name="connsiteY2" fmla="*/ 666073 h 1029236"/>
                    <a:gd name="connsiteX3" fmla="*/ 0 w 359364"/>
                    <a:gd name="connsiteY3" fmla="*/ 986586 h 1029236"/>
                    <a:gd name="connsiteX4" fmla="*/ 322018 w 359364"/>
                    <a:gd name="connsiteY4" fmla="*/ 1029237 h 1029236"/>
                    <a:gd name="connsiteX5" fmla="*/ 177797 w 359364"/>
                    <a:gd name="connsiteY5" fmla="*/ 0 h 1029236"/>
                    <a:gd name="connsiteX0" fmla="*/ 177797 w 357517"/>
                    <a:gd name="connsiteY0" fmla="*/ 0 h 1029236"/>
                    <a:gd name="connsiteX1" fmla="*/ 36199 w 357517"/>
                    <a:gd name="connsiteY1" fmla="*/ 645186 h 1029236"/>
                    <a:gd name="connsiteX2" fmla="*/ 45482 w 357517"/>
                    <a:gd name="connsiteY2" fmla="*/ 666073 h 1029236"/>
                    <a:gd name="connsiteX3" fmla="*/ 0 w 357517"/>
                    <a:gd name="connsiteY3" fmla="*/ 986586 h 1029236"/>
                    <a:gd name="connsiteX4" fmla="*/ 322018 w 357517"/>
                    <a:gd name="connsiteY4" fmla="*/ 1029237 h 1029236"/>
                    <a:gd name="connsiteX5" fmla="*/ 177797 w 357517"/>
                    <a:gd name="connsiteY5" fmla="*/ 0 h 1029236"/>
                    <a:gd name="connsiteX0" fmla="*/ 177797 w 384062"/>
                    <a:gd name="connsiteY0" fmla="*/ 0 h 1018227"/>
                    <a:gd name="connsiteX1" fmla="*/ 36199 w 384062"/>
                    <a:gd name="connsiteY1" fmla="*/ 645186 h 1018227"/>
                    <a:gd name="connsiteX2" fmla="*/ 45482 w 384062"/>
                    <a:gd name="connsiteY2" fmla="*/ 666073 h 1018227"/>
                    <a:gd name="connsiteX3" fmla="*/ 0 w 384062"/>
                    <a:gd name="connsiteY3" fmla="*/ 986586 h 1018227"/>
                    <a:gd name="connsiteX4" fmla="*/ 355719 w 384062"/>
                    <a:gd name="connsiteY4" fmla="*/ 1018229 h 1018227"/>
                    <a:gd name="connsiteX5" fmla="*/ 177797 w 384062"/>
                    <a:gd name="connsiteY5" fmla="*/ 0 h 1018227"/>
                    <a:gd name="connsiteX0" fmla="*/ 177797 w 373900"/>
                    <a:gd name="connsiteY0" fmla="*/ 0 h 1055785"/>
                    <a:gd name="connsiteX1" fmla="*/ 36199 w 373900"/>
                    <a:gd name="connsiteY1" fmla="*/ 645186 h 1055785"/>
                    <a:gd name="connsiteX2" fmla="*/ 45482 w 373900"/>
                    <a:gd name="connsiteY2" fmla="*/ 666073 h 1055785"/>
                    <a:gd name="connsiteX3" fmla="*/ 0 w 373900"/>
                    <a:gd name="connsiteY3" fmla="*/ 986586 h 1055785"/>
                    <a:gd name="connsiteX4" fmla="*/ 343167 w 373900"/>
                    <a:gd name="connsiteY4" fmla="*/ 1055785 h 1055785"/>
                    <a:gd name="connsiteX5" fmla="*/ 177797 w 373900"/>
                    <a:gd name="connsiteY5" fmla="*/ 0 h 1055785"/>
                    <a:gd name="connsiteX0" fmla="*/ 217573 w 413673"/>
                    <a:gd name="connsiteY0" fmla="*/ 0 h 1055785"/>
                    <a:gd name="connsiteX1" fmla="*/ 75975 w 413673"/>
                    <a:gd name="connsiteY1" fmla="*/ 645186 h 1055785"/>
                    <a:gd name="connsiteX2" fmla="*/ 85258 w 413673"/>
                    <a:gd name="connsiteY2" fmla="*/ 666073 h 1055785"/>
                    <a:gd name="connsiteX3" fmla="*/ -1 w 413673"/>
                    <a:gd name="connsiteY3" fmla="*/ 1014082 h 1055785"/>
                    <a:gd name="connsiteX4" fmla="*/ 382943 w 413673"/>
                    <a:gd name="connsiteY4" fmla="*/ 1055785 h 1055785"/>
                    <a:gd name="connsiteX5" fmla="*/ 217573 w 413673"/>
                    <a:gd name="connsiteY5" fmla="*/ 0 h 1055785"/>
                    <a:gd name="connsiteX0" fmla="*/ 217573 w 434526"/>
                    <a:gd name="connsiteY0" fmla="*/ 0 h 1138233"/>
                    <a:gd name="connsiteX1" fmla="*/ 75975 w 434526"/>
                    <a:gd name="connsiteY1" fmla="*/ 645186 h 1138233"/>
                    <a:gd name="connsiteX2" fmla="*/ 85258 w 434526"/>
                    <a:gd name="connsiteY2" fmla="*/ 666073 h 1138233"/>
                    <a:gd name="connsiteX3" fmla="*/ -1 w 434526"/>
                    <a:gd name="connsiteY3" fmla="*/ 1014082 h 1138233"/>
                    <a:gd name="connsiteX4" fmla="*/ 408333 w 434526"/>
                    <a:gd name="connsiteY4" fmla="*/ 1138233 h 1138233"/>
                    <a:gd name="connsiteX5" fmla="*/ 217573 w 434526"/>
                    <a:gd name="connsiteY5" fmla="*/ 0 h 1138233"/>
                    <a:gd name="connsiteX0" fmla="*/ 191896 w 408849"/>
                    <a:gd name="connsiteY0" fmla="*/ 0 h 1138233"/>
                    <a:gd name="connsiteX1" fmla="*/ 50298 w 408849"/>
                    <a:gd name="connsiteY1" fmla="*/ 645186 h 1138233"/>
                    <a:gd name="connsiteX2" fmla="*/ 59581 w 408849"/>
                    <a:gd name="connsiteY2" fmla="*/ 666073 h 1138233"/>
                    <a:gd name="connsiteX3" fmla="*/ -1 w 408849"/>
                    <a:gd name="connsiteY3" fmla="*/ 1022765 h 1138233"/>
                    <a:gd name="connsiteX4" fmla="*/ 382656 w 408849"/>
                    <a:gd name="connsiteY4" fmla="*/ 1138233 h 1138233"/>
                    <a:gd name="connsiteX5" fmla="*/ 191896 w 408849"/>
                    <a:gd name="connsiteY5" fmla="*/ 0 h 1138233"/>
                    <a:gd name="connsiteX0" fmla="*/ 191896 w 391039"/>
                    <a:gd name="connsiteY0" fmla="*/ 66244 h 1204477"/>
                    <a:gd name="connsiteX1" fmla="*/ 50298 w 391039"/>
                    <a:gd name="connsiteY1" fmla="*/ 711430 h 1204477"/>
                    <a:gd name="connsiteX2" fmla="*/ 59581 w 391039"/>
                    <a:gd name="connsiteY2" fmla="*/ 732317 h 1204477"/>
                    <a:gd name="connsiteX3" fmla="*/ -1 w 391039"/>
                    <a:gd name="connsiteY3" fmla="*/ 1089009 h 1204477"/>
                    <a:gd name="connsiteX4" fmla="*/ 382656 w 391039"/>
                    <a:gd name="connsiteY4" fmla="*/ 1204477 h 1204477"/>
                    <a:gd name="connsiteX5" fmla="*/ 258520 w 391039"/>
                    <a:gd name="connsiteY5" fmla="*/ 149628 h 1204477"/>
                    <a:gd name="connsiteX6" fmla="*/ 191896 w 391039"/>
                    <a:gd name="connsiteY6" fmla="*/ 66244 h 1204477"/>
                    <a:gd name="connsiteX0" fmla="*/ 191896 w 393615"/>
                    <a:gd name="connsiteY0" fmla="*/ 74942 h 1213175"/>
                    <a:gd name="connsiteX1" fmla="*/ 50298 w 393615"/>
                    <a:gd name="connsiteY1" fmla="*/ 720128 h 1213175"/>
                    <a:gd name="connsiteX2" fmla="*/ 59581 w 393615"/>
                    <a:gd name="connsiteY2" fmla="*/ 741015 h 1213175"/>
                    <a:gd name="connsiteX3" fmla="*/ -1 w 393615"/>
                    <a:gd name="connsiteY3" fmla="*/ 1097707 h 1213175"/>
                    <a:gd name="connsiteX4" fmla="*/ 382656 w 393615"/>
                    <a:gd name="connsiteY4" fmla="*/ 1213175 h 1213175"/>
                    <a:gd name="connsiteX5" fmla="*/ 298254 w 393615"/>
                    <a:gd name="connsiteY5" fmla="*/ 138179 h 1213175"/>
                    <a:gd name="connsiteX6" fmla="*/ 191896 w 393615"/>
                    <a:gd name="connsiteY6" fmla="*/ 74942 h 1213175"/>
                    <a:gd name="connsiteX0" fmla="*/ 191896 w 393615"/>
                    <a:gd name="connsiteY0" fmla="*/ 74942 h 1213175"/>
                    <a:gd name="connsiteX1" fmla="*/ 50298 w 393615"/>
                    <a:gd name="connsiteY1" fmla="*/ 720128 h 1213175"/>
                    <a:gd name="connsiteX2" fmla="*/ 59581 w 393615"/>
                    <a:gd name="connsiteY2" fmla="*/ 741015 h 1213175"/>
                    <a:gd name="connsiteX3" fmla="*/ -1 w 393615"/>
                    <a:gd name="connsiteY3" fmla="*/ 1097707 h 1213175"/>
                    <a:gd name="connsiteX4" fmla="*/ 382656 w 393615"/>
                    <a:gd name="connsiteY4" fmla="*/ 1213175 h 1213175"/>
                    <a:gd name="connsiteX5" fmla="*/ 298254 w 393615"/>
                    <a:gd name="connsiteY5" fmla="*/ 138179 h 1213175"/>
                    <a:gd name="connsiteX6" fmla="*/ 191896 w 393615"/>
                    <a:gd name="connsiteY6" fmla="*/ 74942 h 1213175"/>
                    <a:gd name="connsiteX0" fmla="*/ 191896 w 406206"/>
                    <a:gd name="connsiteY0" fmla="*/ 61043 h 1199276"/>
                    <a:gd name="connsiteX1" fmla="*/ 50298 w 406206"/>
                    <a:gd name="connsiteY1" fmla="*/ 706229 h 1199276"/>
                    <a:gd name="connsiteX2" fmla="*/ 59581 w 406206"/>
                    <a:gd name="connsiteY2" fmla="*/ 727116 h 1199276"/>
                    <a:gd name="connsiteX3" fmla="*/ -1 w 406206"/>
                    <a:gd name="connsiteY3" fmla="*/ 1083808 h 1199276"/>
                    <a:gd name="connsiteX4" fmla="*/ 382656 w 406206"/>
                    <a:gd name="connsiteY4" fmla="*/ 1199276 h 1199276"/>
                    <a:gd name="connsiteX5" fmla="*/ 298254 w 406206"/>
                    <a:gd name="connsiteY5" fmla="*/ 124280 h 1199276"/>
                    <a:gd name="connsiteX6" fmla="*/ 191896 w 406206"/>
                    <a:gd name="connsiteY6" fmla="*/ 61043 h 1199276"/>
                    <a:gd name="connsiteX0" fmla="*/ 191896 w 393992"/>
                    <a:gd name="connsiteY0" fmla="*/ 76091 h 1233750"/>
                    <a:gd name="connsiteX1" fmla="*/ 50298 w 393992"/>
                    <a:gd name="connsiteY1" fmla="*/ 721277 h 1233750"/>
                    <a:gd name="connsiteX2" fmla="*/ 59581 w 393992"/>
                    <a:gd name="connsiteY2" fmla="*/ 742164 h 1233750"/>
                    <a:gd name="connsiteX3" fmla="*/ -1 w 393992"/>
                    <a:gd name="connsiteY3" fmla="*/ 1098856 h 1233750"/>
                    <a:gd name="connsiteX4" fmla="*/ 383062 w 393992"/>
                    <a:gd name="connsiteY4" fmla="*/ 1233750 h 1233750"/>
                    <a:gd name="connsiteX5" fmla="*/ 298254 w 393992"/>
                    <a:gd name="connsiteY5" fmla="*/ 139328 h 1233750"/>
                    <a:gd name="connsiteX6" fmla="*/ 191896 w 393992"/>
                    <a:gd name="connsiteY6" fmla="*/ 76091 h 1233750"/>
                    <a:gd name="connsiteX0" fmla="*/ 191896 w 393992"/>
                    <a:gd name="connsiteY0" fmla="*/ 76091 h 1233750"/>
                    <a:gd name="connsiteX1" fmla="*/ 50298 w 393992"/>
                    <a:gd name="connsiteY1" fmla="*/ 721277 h 1233750"/>
                    <a:gd name="connsiteX2" fmla="*/ 59581 w 393992"/>
                    <a:gd name="connsiteY2" fmla="*/ 742164 h 1233750"/>
                    <a:gd name="connsiteX3" fmla="*/ -1 w 393992"/>
                    <a:gd name="connsiteY3" fmla="*/ 1098856 h 1233750"/>
                    <a:gd name="connsiteX4" fmla="*/ 383062 w 393992"/>
                    <a:gd name="connsiteY4" fmla="*/ 1233750 h 1233750"/>
                    <a:gd name="connsiteX5" fmla="*/ 298254 w 393992"/>
                    <a:gd name="connsiteY5" fmla="*/ 139328 h 1233750"/>
                    <a:gd name="connsiteX6" fmla="*/ 191896 w 393992"/>
                    <a:gd name="connsiteY6" fmla="*/ 76091 h 1233750"/>
                    <a:gd name="connsiteX0" fmla="*/ 191896 w 432067"/>
                    <a:gd name="connsiteY0" fmla="*/ 76091 h 1233750"/>
                    <a:gd name="connsiteX1" fmla="*/ 50298 w 432067"/>
                    <a:gd name="connsiteY1" fmla="*/ 721277 h 1233750"/>
                    <a:gd name="connsiteX2" fmla="*/ 59581 w 432067"/>
                    <a:gd name="connsiteY2" fmla="*/ 742164 h 1233750"/>
                    <a:gd name="connsiteX3" fmla="*/ -1 w 432067"/>
                    <a:gd name="connsiteY3" fmla="*/ 1098856 h 1233750"/>
                    <a:gd name="connsiteX4" fmla="*/ 383062 w 432067"/>
                    <a:gd name="connsiteY4" fmla="*/ 1233750 h 1233750"/>
                    <a:gd name="connsiteX5" fmla="*/ 298254 w 432067"/>
                    <a:gd name="connsiteY5" fmla="*/ 139328 h 1233750"/>
                    <a:gd name="connsiteX6" fmla="*/ 191896 w 432067"/>
                    <a:gd name="connsiteY6" fmla="*/ 76091 h 1233750"/>
                    <a:gd name="connsiteX0" fmla="*/ 191896 w 437436"/>
                    <a:gd name="connsiteY0" fmla="*/ 72925 h 1230584"/>
                    <a:gd name="connsiteX1" fmla="*/ 50298 w 437436"/>
                    <a:gd name="connsiteY1" fmla="*/ 718111 h 1230584"/>
                    <a:gd name="connsiteX2" fmla="*/ 59581 w 437436"/>
                    <a:gd name="connsiteY2" fmla="*/ 738998 h 1230584"/>
                    <a:gd name="connsiteX3" fmla="*/ -1 w 437436"/>
                    <a:gd name="connsiteY3" fmla="*/ 1095690 h 1230584"/>
                    <a:gd name="connsiteX4" fmla="*/ 383062 w 437436"/>
                    <a:gd name="connsiteY4" fmla="*/ 1230584 h 1230584"/>
                    <a:gd name="connsiteX5" fmla="*/ 298254 w 437436"/>
                    <a:gd name="connsiteY5" fmla="*/ 136162 h 1230584"/>
                    <a:gd name="connsiteX6" fmla="*/ 191896 w 437436"/>
                    <a:gd name="connsiteY6" fmla="*/ 72925 h 1230584"/>
                    <a:gd name="connsiteX0" fmla="*/ 191896 w 437697"/>
                    <a:gd name="connsiteY0" fmla="*/ 72925 h 1230584"/>
                    <a:gd name="connsiteX1" fmla="*/ 50298 w 437697"/>
                    <a:gd name="connsiteY1" fmla="*/ 718111 h 1230584"/>
                    <a:gd name="connsiteX2" fmla="*/ 59581 w 437697"/>
                    <a:gd name="connsiteY2" fmla="*/ 738998 h 1230584"/>
                    <a:gd name="connsiteX3" fmla="*/ -1 w 437697"/>
                    <a:gd name="connsiteY3" fmla="*/ 1095690 h 1230584"/>
                    <a:gd name="connsiteX4" fmla="*/ 383062 w 437697"/>
                    <a:gd name="connsiteY4" fmla="*/ 1230584 h 1230584"/>
                    <a:gd name="connsiteX5" fmla="*/ 298254 w 437697"/>
                    <a:gd name="connsiteY5" fmla="*/ 136162 h 1230584"/>
                    <a:gd name="connsiteX6" fmla="*/ 191896 w 437697"/>
                    <a:gd name="connsiteY6" fmla="*/ 72925 h 1230584"/>
                    <a:gd name="connsiteX0" fmla="*/ 191896 w 443072"/>
                    <a:gd name="connsiteY0" fmla="*/ 54583 h 1212242"/>
                    <a:gd name="connsiteX1" fmla="*/ 50298 w 443072"/>
                    <a:gd name="connsiteY1" fmla="*/ 699769 h 1212242"/>
                    <a:gd name="connsiteX2" fmla="*/ 59581 w 443072"/>
                    <a:gd name="connsiteY2" fmla="*/ 720656 h 1212242"/>
                    <a:gd name="connsiteX3" fmla="*/ -1 w 443072"/>
                    <a:gd name="connsiteY3" fmla="*/ 1077348 h 1212242"/>
                    <a:gd name="connsiteX4" fmla="*/ 383062 w 443072"/>
                    <a:gd name="connsiteY4" fmla="*/ 1212242 h 1212242"/>
                    <a:gd name="connsiteX5" fmla="*/ 298254 w 443072"/>
                    <a:gd name="connsiteY5" fmla="*/ 117820 h 1212242"/>
                    <a:gd name="connsiteX6" fmla="*/ 191896 w 443072"/>
                    <a:gd name="connsiteY6" fmla="*/ 54583 h 1212242"/>
                    <a:gd name="connsiteX0" fmla="*/ 191896 w 443072"/>
                    <a:gd name="connsiteY0" fmla="*/ 54579 h 1212238"/>
                    <a:gd name="connsiteX1" fmla="*/ 50298 w 443072"/>
                    <a:gd name="connsiteY1" fmla="*/ 699765 h 1212238"/>
                    <a:gd name="connsiteX2" fmla="*/ 59581 w 443072"/>
                    <a:gd name="connsiteY2" fmla="*/ 720652 h 1212238"/>
                    <a:gd name="connsiteX3" fmla="*/ -1 w 443072"/>
                    <a:gd name="connsiteY3" fmla="*/ 1077344 h 1212238"/>
                    <a:gd name="connsiteX4" fmla="*/ 383062 w 443072"/>
                    <a:gd name="connsiteY4" fmla="*/ 1212238 h 1212238"/>
                    <a:gd name="connsiteX5" fmla="*/ 298254 w 443072"/>
                    <a:gd name="connsiteY5" fmla="*/ 117816 h 1212238"/>
                    <a:gd name="connsiteX6" fmla="*/ 191896 w 443072"/>
                    <a:gd name="connsiteY6" fmla="*/ 54579 h 1212238"/>
                    <a:gd name="connsiteX0" fmla="*/ 191896 w 443072"/>
                    <a:gd name="connsiteY0" fmla="*/ 39874 h 1197533"/>
                    <a:gd name="connsiteX1" fmla="*/ 50298 w 443072"/>
                    <a:gd name="connsiteY1" fmla="*/ 685060 h 1197533"/>
                    <a:gd name="connsiteX2" fmla="*/ 59581 w 443072"/>
                    <a:gd name="connsiteY2" fmla="*/ 705947 h 1197533"/>
                    <a:gd name="connsiteX3" fmla="*/ -1 w 443072"/>
                    <a:gd name="connsiteY3" fmla="*/ 1062639 h 1197533"/>
                    <a:gd name="connsiteX4" fmla="*/ 383062 w 443072"/>
                    <a:gd name="connsiteY4" fmla="*/ 1197533 h 1197533"/>
                    <a:gd name="connsiteX5" fmla="*/ 298254 w 443072"/>
                    <a:gd name="connsiteY5" fmla="*/ 103111 h 1197533"/>
                    <a:gd name="connsiteX6" fmla="*/ 191896 w 443072"/>
                    <a:gd name="connsiteY6" fmla="*/ 39874 h 1197533"/>
                    <a:gd name="connsiteX0" fmla="*/ 191896 w 428342"/>
                    <a:gd name="connsiteY0" fmla="*/ 39874 h 1197533"/>
                    <a:gd name="connsiteX1" fmla="*/ 50298 w 428342"/>
                    <a:gd name="connsiteY1" fmla="*/ 685060 h 1197533"/>
                    <a:gd name="connsiteX2" fmla="*/ 59581 w 428342"/>
                    <a:gd name="connsiteY2" fmla="*/ 705947 h 1197533"/>
                    <a:gd name="connsiteX3" fmla="*/ -1 w 428342"/>
                    <a:gd name="connsiteY3" fmla="*/ 1062639 h 1197533"/>
                    <a:gd name="connsiteX4" fmla="*/ 383062 w 428342"/>
                    <a:gd name="connsiteY4" fmla="*/ 1197533 h 1197533"/>
                    <a:gd name="connsiteX5" fmla="*/ 298254 w 428342"/>
                    <a:gd name="connsiteY5" fmla="*/ 103111 h 1197533"/>
                    <a:gd name="connsiteX6" fmla="*/ 191896 w 428342"/>
                    <a:gd name="connsiteY6" fmla="*/ 39874 h 1197533"/>
                    <a:gd name="connsiteX0" fmla="*/ 191896 w 431005"/>
                    <a:gd name="connsiteY0" fmla="*/ 39874 h 1197533"/>
                    <a:gd name="connsiteX1" fmla="*/ 50298 w 431005"/>
                    <a:gd name="connsiteY1" fmla="*/ 685060 h 1197533"/>
                    <a:gd name="connsiteX2" fmla="*/ 59581 w 431005"/>
                    <a:gd name="connsiteY2" fmla="*/ 705947 h 1197533"/>
                    <a:gd name="connsiteX3" fmla="*/ -1 w 431005"/>
                    <a:gd name="connsiteY3" fmla="*/ 1062639 h 1197533"/>
                    <a:gd name="connsiteX4" fmla="*/ 383062 w 431005"/>
                    <a:gd name="connsiteY4" fmla="*/ 1197533 h 1197533"/>
                    <a:gd name="connsiteX5" fmla="*/ 298254 w 431005"/>
                    <a:gd name="connsiteY5" fmla="*/ 103111 h 1197533"/>
                    <a:gd name="connsiteX6" fmla="*/ 191896 w 431005"/>
                    <a:gd name="connsiteY6" fmla="*/ 39874 h 1197533"/>
                    <a:gd name="connsiteX0" fmla="*/ 183693 w 431005"/>
                    <a:gd name="connsiteY0" fmla="*/ 52283 h 1166030"/>
                    <a:gd name="connsiteX1" fmla="*/ 50298 w 431005"/>
                    <a:gd name="connsiteY1" fmla="*/ 653557 h 1166030"/>
                    <a:gd name="connsiteX2" fmla="*/ 59581 w 431005"/>
                    <a:gd name="connsiteY2" fmla="*/ 674444 h 1166030"/>
                    <a:gd name="connsiteX3" fmla="*/ -1 w 431005"/>
                    <a:gd name="connsiteY3" fmla="*/ 1031136 h 1166030"/>
                    <a:gd name="connsiteX4" fmla="*/ 383062 w 431005"/>
                    <a:gd name="connsiteY4" fmla="*/ 1166030 h 1166030"/>
                    <a:gd name="connsiteX5" fmla="*/ 298254 w 431005"/>
                    <a:gd name="connsiteY5" fmla="*/ 71608 h 1166030"/>
                    <a:gd name="connsiteX6" fmla="*/ 183693 w 431005"/>
                    <a:gd name="connsiteY6" fmla="*/ 52283 h 1166030"/>
                    <a:gd name="connsiteX0" fmla="*/ 183693 w 431005"/>
                    <a:gd name="connsiteY0" fmla="*/ 18729 h 1132476"/>
                    <a:gd name="connsiteX1" fmla="*/ 50298 w 431005"/>
                    <a:gd name="connsiteY1" fmla="*/ 620003 h 1132476"/>
                    <a:gd name="connsiteX2" fmla="*/ 59581 w 431005"/>
                    <a:gd name="connsiteY2" fmla="*/ 640890 h 1132476"/>
                    <a:gd name="connsiteX3" fmla="*/ -1 w 431005"/>
                    <a:gd name="connsiteY3" fmla="*/ 997582 h 1132476"/>
                    <a:gd name="connsiteX4" fmla="*/ 383062 w 431005"/>
                    <a:gd name="connsiteY4" fmla="*/ 1132476 h 1132476"/>
                    <a:gd name="connsiteX5" fmla="*/ 298254 w 431005"/>
                    <a:gd name="connsiteY5" fmla="*/ 38054 h 1132476"/>
                    <a:gd name="connsiteX6" fmla="*/ 183693 w 431005"/>
                    <a:gd name="connsiteY6" fmla="*/ 18729 h 1132476"/>
                    <a:gd name="connsiteX0" fmla="*/ 190451 w 437763"/>
                    <a:gd name="connsiteY0" fmla="*/ 18729 h 1132476"/>
                    <a:gd name="connsiteX1" fmla="*/ 57056 w 437763"/>
                    <a:gd name="connsiteY1" fmla="*/ 620003 h 1132476"/>
                    <a:gd name="connsiteX2" fmla="*/ 66339 w 437763"/>
                    <a:gd name="connsiteY2" fmla="*/ 640890 h 1132476"/>
                    <a:gd name="connsiteX3" fmla="*/ -1 w 437763"/>
                    <a:gd name="connsiteY3" fmla="*/ 1004634 h 1132476"/>
                    <a:gd name="connsiteX4" fmla="*/ 389820 w 437763"/>
                    <a:gd name="connsiteY4" fmla="*/ 1132476 h 1132476"/>
                    <a:gd name="connsiteX5" fmla="*/ 305012 w 437763"/>
                    <a:gd name="connsiteY5" fmla="*/ 38054 h 1132476"/>
                    <a:gd name="connsiteX6" fmla="*/ 190451 w 437763"/>
                    <a:gd name="connsiteY6" fmla="*/ 18729 h 1132476"/>
                    <a:gd name="connsiteX0" fmla="*/ 190451 w 438044"/>
                    <a:gd name="connsiteY0" fmla="*/ 50434 h 1164181"/>
                    <a:gd name="connsiteX1" fmla="*/ 57056 w 438044"/>
                    <a:gd name="connsiteY1" fmla="*/ 651708 h 1164181"/>
                    <a:gd name="connsiteX2" fmla="*/ 66339 w 438044"/>
                    <a:gd name="connsiteY2" fmla="*/ 672595 h 1164181"/>
                    <a:gd name="connsiteX3" fmla="*/ -1 w 438044"/>
                    <a:gd name="connsiteY3" fmla="*/ 1036339 h 1164181"/>
                    <a:gd name="connsiteX4" fmla="*/ 389820 w 438044"/>
                    <a:gd name="connsiteY4" fmla="*/ 1164181 h 1164181"/>
                    <a:gd name="connsiteX5" fmla="*/ 306763 w 438044"/>
                    <a:gd name="connsiteY5" fmla="*/ 25051 h 1164181"/>
                    <a:gd name="connsiteX6" fmla="*/ 190451 w 438044"/>
                    <a:gd name="connsiteY6" fmla="*/ 50434 h 1164181"/>
                    <a:gd name="connsiteX0" fmla="*/ 190451 w 438044"/>
                    <a:gd name="connsiteY0" fmla="*/ 25388 h 1139135"/>
                    <a:gd name="connsiteX1" fmla="*/ 57056 w 438044"/>
                    <a:gd name="connsiteY1" fmla="*/ 626662 h 1139135"/>
                    <a:gd name="connsiteX2" fmla="*/ 66339 w 438044"/>
                    <a:gd name="connsiteY2" fmla="*/ 647549 h 1139135"/>
                    <a:gd name="connsiteX3" fmla="*/ -1 w 438044"/>
                    <a:gd name="connsiteY3" fmla="*/ 1011293 h 1139135"/>
                    <a:gd name="connsiteX4" fmla="*/ 389820 w 438044"/>
                    <a:gd name="connsiteY4" fmla="*/ 1139135 h 1139135"/>
                    <a:gd name="connsiteX5" fmla="*/ 306763 w 438044"/>
                    <a:gd name="connsiteY5" fmla="*/ 5 h 1139135"/>
                    <a:gd name="connsiteX6" fmla="*/ 190451 w 438044"/>
                    <a:gd name="connsiteY6" fmla="*/ 25388 h 1139135"/>
                    <a:gd name="connsiteX0" fmla="*/ 190451 w 443944"/>
                    <a:gd name="connsiteY0" fmla="*/ 25388 h 1139135"/>
                    <a:gd name="connsiteX1" fmla="*/ 57056 w 443944"/>
                    <a:gd name="connsiteY1" fmla="*/ 626662 h 1139135"/>
                    <a:gd name="connsiteX2" fmla="*/ 66339 w 443944"/>
                    <a:gd name="connsiteY2" fmla="*/ 647549 h 1139135"/>
                    <a:gd name="connsiteX3" fmla="*/ -1 w 443944"/>
                    <a:gd name="connsiteY3" fmla="*/ 1011293 h 1139135"/>
                    <a:gd name="connsiteX4" fmla="*/ 389820 w 443944"/>
                    <a:gd name="connsiteY4" fmla="*/ 1139135 h 1139135"/>
                    <a:gd name="connsiteX5" fmla="*/ 306763 w 443944"/>
                    <a:gd name="connsiteY5" fmla="*/ 5 h 1139135"/>
                    <a:gd name="connsiteX6" fmla="*/ 190451 w 443944"/>
                    <a:gd name="connsiteY6" fmla="*/ 25388 h 1139135"/>
                    <a:gd name="connsiteX0" fmla="*/ 190451 w 444809"/>
                    <a:gd name="connsiteY0" fmla="*/ 25388 h 1094879"/>
                    <a:gd name="connsiteX1" fmla="*/ 57056 w 444809"/>
                    <a:gd name="connsiteY1" fmla="*/ 626662 h 1094879"/>
                    <a:gd name="connsiteX2" fmla="*/ 66339 w 444809"/>
                    <a:gd name="connsiteY2" fmla="*/ 647549 h 1094879"/>
                    <a:gd name="connsiteX3" fmla="*/ -1 w 444809"/>
                    <a:gd name="connsiteY3" fmla="*/ 1011293 h 1094879"/>
                    <a:gd name="connsiteX4" fmla="*/ 390898 w 444809"/>
                    <a:gd name="connsiteY4" fmla="*/ 1094879 h 1094879"/>
                    <a:gd name="connsiteX5" fmla="*/ 306763 w 444809"/>
                    <a:gd name="connsiteY5" fmla="*/ 5 h 1094879"/>
                    <a:gd name="connsiteX6" fmla="*/ 190451 w 444809"/>
                    <a:gd name="connsiteY6" fmla="*/ 25388 h 1094879"/>
                    <a:gd name="connsiteX0" fmla="*/ 190451 w 444809"/>
                    <a:gd name="connsiteY0" fmla="*/ 25388 h 1094879"/>
                    <a:gd name="connsiteX1" fmla="*/ 57056 w 444809"/>
                    <a:gd name="connsiteY1" fmla="*/ 626662 h 1094879"/>
                    <a:gd name="connsiteX2" fmla="*/ 66339 w 444809"/>
                    <a:gd name="connsiteY2" fmla="*/ 647549 h 1094879"/>
                    <a:gd name="connsiteX3" fmla="*/ -1 w 444809"/>
                    <a:gd name="connsiteY3" fmla="*/ 1011293 h 1094879"/>
                    <a:gd name="connsiteX4" fmla="*/ 390898 w 444809"/>
                    <a:gd name="connsiteY4" fmla="*/ 1094879 h 1094879"/>
                    <a:gd name="connsiteX5" fmla="*/ 306763 w 444809"/>
                    <a:gd name="connsiteY5" fmla="*/ 5 h 1094879"/>
                    <a:gd name="connsiteX6" fmla="*/ 190451 w 444809"/>
                    <a:gd name="connsiteY6" fmla="*/ 25388 h 1094879"/>
                    <a:gd name="connsiteX0" fmla="*/ 190451 w 440978"/>
                    <a:gd name="connsiteY0" fmla="*/ 25388 h 1094879"/>
                    <a:gd name="connsiteX1" fmla="*/ 57056 w 440978"/>
                    <a:gd name="connsiteY1" fmla="*/ 626662 h 1094879"/>
                    <a:gd name="connsiteX2" fmla="*/ 66339 w 440978"/>
                    <a:gd name="connsiteY2" fmla="*/ 647549 h 1094879"/>
                    <a:gd name="connsiteX3" fmla="*/ -1 w 440978"/>
                    <a:gd name="connsiteY3" fmla="*/ 1011293 h 1094879"/>
                    <a:gd name="connsiteX4" fmla="*/ 390898 w 440978"/>
                    <a:gd name="connsiteY4" fmla="*/ 1094879 h 1094879"/>
                    <a:gd name="connsiteX5" fmla="*/ 426717 w 440978"/>
                    <a:gd name="connsiteY5" fmla="*/ 268145 h 1094879"/>
                    <a:gd name="connsiteX6" fmla="*/ 306763 w 440978"/>
                    <a:gd name="connsiteY6" fmla="*/ 5 h 1094879"/>
                    <a:gd name="connsiteX7" fmla="*/ 190451 w 440978"/>
                    <a:gd name="connsiteY7" fmla="*/ 25388 h 1094879"/>
                    <a:gd name="connsiteX0" fmla="*/ 190451 w 440978"/>
                    <a:gd name="connsiteY0" fmla="*/ 25388 h 1094879"/>
                    <a:gd name="connsiteX1" fmla="*/ 57056 w 440978"/>
                    <a:gd name="connsiteY1" fmla="*/ 626662 h 1094879"/>
                    <a:gd name="connsiteX2" fmla="*/ 66339 w 440978"/>
                    <a:gd name="connsiteY2" fmla="*/ 647549 h 1094879"/>
                    <a:gd name="connsiteX3" fmla="*/ -1 w 440978"/>
                    <a:gd name="connsiteY3" fmla="*/ 1011293 h 1094879"/>
                    <a:gd name="connsiteX4" fmla="*/ 390898 w 440978"/>
                    <a:gd name="connsiteY4" fmla="*/ 1094879 h 1094879"/>
                    <a:gd name="connsiteX5" fmla="*/ 426717 w 440978"/>
                    <a:gd name="connsiteY5" fmla="*/ 268145 h 1094879"/>
                    <a:gd name="connsiteX6" fmla="*/ 306763 w 440978"/>
                    <a:gd name="connsiteY6" fmla="*/ 5 h 1094879"/>
                    <a:gd name="connsiteX7" fmla="*/ 190451 w 440978"/>
                    <a:gd name="connsiteY7" fmla="*/ 25388 h 1094879"/>
                    <a:gd name="connsiteX0" fmla="*/ 190451 w 449840"/>
                    <a:gd name="connsiteY0" fmla="*/ 25388 h 1094879"/>
                    <a:gd name="connsiteX1" fmla="*/ 57056 w 449840"/>
                    <a:gd name="connsiteY1" fmla="*/ 626662 h 1094879"/>
                    <a:gd name="connsiteX2" fmla="*/ 66339 w 449840"/>
                    <a:gd name="connsiteY2" fmla="*/ 647549 h 1094879"/>
                    <a:gd name="connsiteX3" fmla="*/ -1 w 449840"/>
                    <a:gd name="connsiteY3" fmla="*/ 1011293 h 1094879"/>
                    <a:gd name="connsiteX4" fmla="*/ 390898 w 449840"/>
                    <a:gd name="connsiteY4" fmla="*/ 1094879 h 1094879"/>
                    <a:gd name="connsiteX5" fmla="*/ 426717 w 449840"/>
                    <a:gd name="connsiteY5" fmla="*/ 268145 h 1094879"/>
                    <a:gd name="connsiteX6" fmla="*/ 306763 w 449840"/>
                    <a:gd name="connsiteY6" fmla="*/ 5 h 1094879"/>
                    <a:gd name="connsiteX7" fmla="*/ 190451 w 449840"/>
                    <a:gd name="connsiteY7" fmla="*/ 25388 h 1094879"/>
                    <a:gd name="connsiteX0" fmla="*/ 190451 w 448292"/>
                    <a:gd name="connsiteY0" fmla="*/ 25388 h 1094879"/>
                    <a:gd name="connsiteX1" fmla="*/ 57056 w 448292"/>
                    <a:gd name="connsiteY1" fmla="*/ 626662 h 1094879"/>
                    <a:gd name="connsiteX2" fmla="*/ 66339 w 448292"/>
                    <a:gd name="connsiteY2" fmla="*/ 647549 h 1094879"/>
                    <a:gd name="connsiteX3" fmla="*/ -1 w 448292"/>
                    <a:gd name="connsiteY3" fmla="*/ 1011293 h 1094879"/>
                    <a:gd name="connsiteX4" fmla="*/ 390898 w 448292"/>
                    <a:gd name="connsiteY4" fmla="*/ 1094879 h 1094879"/>
                    <a:gd name="connsiteX5" fmla="*/ 426717 w 448292"/>
                    <a:gd name="connsiteY5" fmla="*/ 268145 h 1094879"/>
                    <a:gd name="connsiteX6" fmla="*/ 306763 w 448292"/>
                    <a:gd name="connsiteY6" fmla="*/ 5 h 1094879"/>
                    <a:gd name="connsiteX7" fmla="*/ 190451 w 448292"/>
                    <a:gd name="connsiteY7" fmla="*/ 25388 h 1094879"/>
                    <a:gd name="connsiteX0" fmla="*/ 190451 w 448292"/>
                    <a:gd name="connsiteY0" fmla="*/ 25388 h 1094879"/>
                    <a:gd name="connsiteX1" fmla="*/ 57056 w 448292"/>
                    <a:gd name="connsiteY1" fmla="*/ 626662 h 1094879"/>
                    <a:gd name="connsiteX2" fmla="*/ 66339 w 448292"/>
                    <a:gd name="connsiteY2" fmla="*/ 647549 h 1094879"/>
                    <a:gd name="connsiteX3" fmla="*/ -1 w 448292"/>
                    <a:gd name="connsiteY3" fmla="*/ 1011293 h 1094879"/>
                    <a:gd name="connsiteX4" fmla="*/ 390898 w 448292"/>
                    <a:gd name="connsiteY4" fmla="*/ 1094879 h 1094879"/>
                    <a:gd name="connsiteX5" fmla="*/ 426717 w 448292"/>
                    <a:gd name="connsiteY5" fmla="*/ 268145 h 1094879"/>
                    <a:gd name="connsiteX6" fmla="*/ 306763 w 448292"/>
                    <a:gd name="connsiteY6" fmla="*/ 5 h 1094879"/>
                    <a:gd name="connsiteX7" fmla="*/ 190451 w 448292"/>
                    <a:gd name="connsiteY7" fmla="*/ 25388 h 1094879"/>
                    <a:gd name="connsiteX0" fmla="*/ 190451 w 448292"/>
                    <a:gd name="connsiteY0" fmla="*/ 25388 h 1094879"/>
                    <a:gd name="connsiteX1" fmla="*/ 57056 w 448292"/>
                    <a:gd name="connsiteY1" fmla="*/ 626662 h 1094879"/>
                    <a:gd name="connsiteX2" fmla="*/ 66339 w 448292"/>
                    <a:gd name="connsiteY2" fmla="*/ 647549 h 1094879"/>
                    <a:gd name="connsiteX3" fmla="*/ -1 w 448292"/>
                    <a:gd name="connsiteY3" fmla="*/ 1011293 h 1094879"/>
                    <a:gd name="connsiteX4" fmla="*/ 390898 w 448292"/>
                    <a:gd name="connsiteY4" fmla="*/ 1094879 h 1094879"/>
                    <a:gd name="connsiteX5" fmla="*/ 426717 w 448292"/>
                    <a:gd name="connsiteY5" fmla="*/ 268145 h 1094879"/>
                    <a:gd name="connsiteX6" fmla="*/ 306763 w 448292"/>
                    <a:gd name="connsiteY6" fmla="*/ 5 h 1094879"/>
                    <a:gd name="connsiteX7" fmla="*/ 190451 w 448292"/>
                    <a:gd name="connsiteY7" fmla="*/ 25388 h 1094879"/>
                    <a:gd name="connsiteX0" fmla="*/ 190451 w 448292"/>
                    <a:gd name="connsiteY0" fmla="*/ 25388 h 1094879"/>
                    <a:gd name="connsiteX1" fmla="*/ 57056 w 448292"/>
                    <a:gd name="connsiteY1" fmla="*/ 626662 h 1094879"/>
                    <a:gd name="connsiteX2" fmla="*/ 66339 w 448292"/>
                    <a:gd name="connsiteY2" fmla="*/ 647549 h 1094879"/>
                    <a:gd name="connsiteX3" fmla="*/ -1 w 448292"/>
                    <a:gd name="connsiteY3" fmla="*/ 1011293 h 1094879"/>
                    <a:gd name="connsiteX4" fmla="*/ 390898 w 448292"/>
                    <a:gd name="connsiteY4" fmla="*/ 1094879 h 1094879"/>
                    <a:gd name="connsiteX5" fmla="*/ 426717 w 448292"/>
                    <a:gd name="connsiteY5" fmla="*/ 268145 h 1094879"/>
                    <a:gd name="connsiteX6" fmla="*/ 306763 w 448292"/>
                    <a:gd name="connsiteY6" fmla="*/ 5 h 1094879"/>
                    <a:gd name="connsiteX7" fmla="*/ 190451 w 448292"/>
                    <a:gd name="connsiteY7" fmla="*/ 25388 h 109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292" h="1094879">
                      <a:moveTo>
                        <a:pt x="190451" y="25388"/>
                      </a:moveTo>
                      <a:lnTo>
                        <a:pt x="57056" y="626662"/>
                      </a:lnTo>
                      <a:lnTo>
                        <a:pt x="66339" y="647549"/>
                      </a:lnTo>
                      <a:lnTo>
                        <a:pt x="-1" y="1011293"/>
                      </a:lnTo>
                      <a:cubicBezTo>
                        <a:pt x="114388" y="1034359"/>
                        <a:pt x="186219" y="1052431"/>
                        <a:pt x="390898" y="1094879"/>
                      </a:cubicBezTo>
                      <a:cubicBezTo>
                        <a:pt x="456729" y="609079"/>
                        <a:pt x="461955" y="407410"/>
                        <a:pt x="426717" y="268145"/>
                      </a:cubicBezTo>
                      <a:cubicBezTo>
                        <a:pt x="373682" y="83695"/>
                        <a:pt x="406559" y="161613"/>
                        <a:pt x="306763" y="5"/>
                      </a:cubicBezTo>
                      <a:cubicBezTo>
                        <a:pt x="220328" y="-278"/>
                        <a:pt x="267276" y="15167"/>
                        <a:pt x="190451" y="25388"/>
                      </a:cubicBezTo>
                      <a:close/>
                    </a:path>
                  </a:pathLst>
                </a:cu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8" name="フリーフォーム 57"/>
                <p:cNvSpPr/>
                <p:nvPr/>
              </p:nvSpPr>
              <p:spPr>
                <a:xfrm>
                  <a:off x="2406701" y="3855110"/>
                  <a:ext cx="193201" cy="164669"/>
                </a:xfrm>
                <a:custGeom>
                  <a:avLst/>
                  <a:gdLst>
                    <a:gd name="connsiteX0" fmla="*/ 102116 w 589487"/>
                    <a:gd name="connsiteY0" fmla="*/ 0 h 580203"/>
                    <a:gd name="connsiteX1" fmla="*/ 0 w 589487"/>
                    <a:gd name="connsiteY1" fmla="*/ 531466 h 580203"/>
                    <a:gd name="connsiteX2" fmla="*/ 297064 w 589487"/>
                    <a:gd name="connsiteY2" fmla="*/ 580203 h 580203"/>
                    <a:gd name="connsiteX3" fmla="*/ 310989 w 589487"/>
                    <a:gd name="connsiteY3" fmla="*/ 519862 h 580203"/>
                    <a:gd name="connsiteX4" fmla="*/ 348122 w 589487"/>
                    <a:gd name="connsiteY4" fmla="*/ 461842 h 580203"/>
                    <a:gd name="connsiteX5" fmla="*/ 343480 w 589487"/>
                    <a:gd name="connsiteY5" fmla="*/ 415426 h 580203"/>
                    <a:gd name="connsiteX6" fmla="*/ 355085 w 589487"/>
                    <a:gd name="connsiteY6" fmla="*/ 399180 h 580203"/>
                    <a:gd name="connsiteX7" fmla="*/ 554674 w 589487"/>
                    <a:gd name="connsiteY7" fmla="*/ 290102 h 580203"/>
                    <a:gd name="connsiteX8" fmla="*/ 589487 w 589487"/>
                    <a:gd name="connsiteY8" fmla="*/ 148532 h 580203"/>
                    <a:gd name="connsiteX9" fmla="*/ 102116 w 589487"/>
                    <a:gd name="connsiteY9" fmla="*/ 0 h 580203"/>
                    <a:gd name="connsiteX0" fmla="*/ 102116 w 589487"/>
                    <a:gd name="connsiteY0" fmla="*/ 0 h 580203"/>
                    <a:gd name="connsiteX1" fmla="*/ 0 w 589487"/>
                    <a:gd name="connsiteY1" fmla="*/ 517532 h 580203"/>
                    <a:gd name="connsiteX2" fmla="*/ 297064 w 589487"/>
                    <a:gd name="connsiteY2" fmla="*/ 580203 h 580203"/>
                    <a:gd name="connsiteX3" fmla="*/ 310989 w 589487"/>
                    <a:gd name="connsiteY3" fmla="*/ 519862 h 580203"/>
                    <a:gd name="connsiteX4" fmla="*/ 348122 w 589487"/>
                    <a:gd name="connsiteY4" fmla="*/ 461842 h 580203"/>
                    <a:gd name="connsiteX5" fmla="*/ 343480 w 589487"/>
                    <a:gd name="connsiteY5" fmla="*/ 415426 h 580203"/>
                    <a:gd name="connsiteX6" fmla="*/ 355085 w 589487"/>
                    <a:gd name="connsiteY6" fmla="*/ 399180 h 580203"/>
                    <a:gd name="connsiteX7" fmla="*/ 554674 w 589487"/>
                    <a:gd name="connsiteY7" fmla="*/ 290102 h 580203"/>
                    <a:gd name="connsiteX8" fmla="*/ 589487 w 589487"/>
                    <a:gd name="connsiteY8" fmla="*/ 148532 h 580203"/>
                    <a:gd name="connsiteX9" fmla="*/ 102116 w 589487"/>
                    <a:gd name="connsiteY9" fmla="*/ 0 h 580203"/>
                    <a:gd name="connsiteX0" fmla="*/ 102116 w 589487"/>
                    <a:gd name="connsiteY0" fmla="*/ 0 h 563945"/>
                    <a:gd name="connsiteX1" fmla="*/ 0 w 589487"/>
                    <a:gd name="connsiteY1" fmla="*/ 517532 h 563945"/>
                    <a:gd name="connsiteX2" fmla="*/ 294847 w 589487"/>
                    <a:gd name="connsiteY2" fmla="*/ 563945 h 563945"/>
                    <a:gd name="connsiteX3" fmla="*/ 310989 w 589487"/>
                    <a:gd name="connsiteY3" fmla="*/ 519862 h 563945"/>
                    <a:gd name="connsiteX4" fmla="*/ 348122 w 589487"/>
                    <a:gd name="connsiteY4" fmla="*/ 461842 h 563945"/>
                    <a:gd name="connsiteX5" fmla="*/ 343480 w 589487"/>
                    <a:gd name="connsiteY5" fmla="*/ 415426 h 563945"/>
                    <a:gd name="connsiteX6" fmla="*/ 355085 w 589487"/>
                    <a:gd name="connsiteY6" fmla="*/ 399180 h 563945"/>
                    <a:gd name="connsiteX7" fmla="*/ 554674 w 589487"/>
                    <a:gd name="connsiteY7" fmla="*/ 290102 h 563945"/>
                    <a:gd name="connsiteX8" fmla="*/ 589487 w 589487"/>
                    <a:gd name="connsiteY8" fmla="*/ 148532 h 563945"/>
                    <a:gd name="connsiteX9" fmla="*/ 102116 w 589487"/>
                    <a:gd name="connsiteY9" fmla="*/ 0 h 563945"/>
                    <a:gd name="connsiteX0" fmla="*/ 84368 w 589487"/>
                    <a:gd name="connsiteY0" fmla="*/ 0 h 563945"/>
                    <a:gd name="connsiteX1" fmla="*/ 0 w 589487"/>
                    <a:gd name="connsiteY1" fmla="*/ 517532 h 563945"/>
                    <a:gd name="connsiteX2" fmla="*/ 294847 w 589487"/>
                    <a:gd name="connsiteY2" fmla="*/ 563945 h 563945"/>
                    <a:gd name="connsiteX3" fmla="*/ 310989 w 589487"/>
                    <a:gd name="connsiteY3" fmla="*/ 519862 h 563945"/>
                    <a:gd name="connsiteX4" fmla="*/ 348122 w 589487"/>
                    <a:gd name="connsiteY4" fmla="*/ 461842 h 563945"/>
                    <a:gd name="connsiteX5" fmla="*/ 343480 w 589487"/>
                    <a:gd name="connsiteY5" fmla="*/ 415426 h 563945"/>
                    <a:gd name="connsiteX6" fmla="*/ 355085 w 589487"/>
                    <a:gd name="connsiteY6" fmla="*/ 399180 h 563945"/>
                    <a:gd name="connsiteX7" fmla="*/ 554674 w 589487"/>
                    <a:gd name="connsiteY7" fmla="*/ 290102 h 563945"/>
                    <a:gd name="connsiteX8" fmla="*/ 589487 w 589487"/>
                    <a:gd name="connsiteY8" fmla="*/ 148532 h 563945"/>
                    <a:gd name="connsiteX9" fmla="*/ 84368 w 589487"/>
                    <a:gd name="connsiteY9" fmla="*/ 0 h 563945"/>
                    <a:gd name="connsiteX0" fmla="*/ 84368 w 589487"/>
                    <a:gd name="connsiteY0" fmla="*/ 0 h 563945"/>
                    <a:gd name="connsiteX1" fmla="*/ 0 w 589487"/>
                    <a:gd name="connsiteY1" fmla="*/ 517532 h 563945"/>
                    <a:gd name="connsiteX2" fmla="*/ 294847 w 589487"/>
                    <a:gd name="connsiteY2" fmla="*/ 563945 h 563945"/>
                    <a:gd name="connsiteX3" fmla="*/ 310989 w 589487"/>
                    <a:gd name="connsiteY3" fmla="*/ 519862 h 563945"/>
                    <a:gd name="connsiteX4" fmla="*/ 348122 w 589487"/>
                    <a:gd name="connsiteY4" fmla="*/ 461842 h 563945"/>
                    <a:gd name="connsiteX5" fmla="*/ 343480 w 589487"/>
                    <a:gd name="connsiteY5" fmla="*/ 415426 h 563945"/>
                    <a:gd name="connsiteX6" fmla="*/ 355085 w 589487"/>
                    <a:gd name="connsiteY6" fmla="*/ 399180 h 563945"/>
                    <a:gd name="connsiteX7" fmla="*/ 554674 w 589487"/>
                    <a:gd name="connsiteY7" fmla="*/ 290102 h 563945"/>
                    <a:gd name="connsiteX8" fmla="*/ 589487 w 589487"/>
                    <a:gd name="connsiteY8" fmla="*/ 161820 h 563945"/>
                    <a:gd name="connsiteX9" fmla="*/ 84368 w 589487"/>
                    <a:gd name="connsiteY9" fmla="*/ 0 h 563945"/>
                    <a:gd name="connsiteX0" fmla="*/ 84368 w 589487"/>
                    <a:gd name="connsiteY0" fmla="*/ 0 h 563945"/>
                    <a:gd name="connsiteX1" fmla="*/ 0 w 589487"/>
                    <a:gd name="connsiteY1" fmla="*/ 517532 h 563945"/>
                    <a:gd name="connsiteX2" fmla="*/ 312595 w 589487"/>
                    <a:gd name="connsiteY2" fmla="*/ 563945 h 563945"/>
                    <a:gd name="connsiteX3" fmla="*/ 310989 w 589487"/>
                    <a:gd name="connsiteY3" fmla="*/ 519862 h 563945"/>
                    <a:gd name="connsiteX4" fmla="*/ 348122 w 589487"/>
                    <a:gd name="connsiteY4" fmla="*/ 461842 h 563945"/>
                    <a:gd name="connsiteX5" fmla="*/ 343480 w 589487"/>
                    <a:gd name="connsiteY5" fmla="*/ 415426 h 563945"/>
                    <a:gd name="connsiteX6" fmla="*/ 355085 w 589487"/>
                    <a:gd name="connsiteY6" fmla="*/ 399180 h 563945"/>
                    <a:gd name="connsiteX7" fmla="*/ 554674 w 589487"/>
                    <a:gd name="connsiteY7" fmla="*/ 290102 h 563945"/>
                    <a:gd name="connsiteX8" fmla="*/ 589487 w 589487"/>
                    <a:gd name="connsiteY8" fmla="*/ 161820 h 563945"/>
                    <a:gd name="connsiteX9" fmla="*/ 84368 w 589487"/>
                    <a:gd name="connsiteY9" fmla="*/ 0 h 563945"/>
                    <a:gd name="connsiteX0" fmla="*/ 84368 w 589487"/>
                    <a:gd name="connsiteY0" fmla="*/ 0 h 563945"/>
                    <a:gd name="connsiteX1" fmla="*/ 0 w 589487"/>
                    <a:gd name="connsiteY1" fmla="*/ 517532 h 563945"/>
                    <a:gd name="connsiteX2" fmla="*/ 312595 w 589487"/>
                    <a:gd name="connsiteY2" fmla="*/ 563945 h 563945"/>
                    <a:gd name="connsiteX3" fmla="*/ 328737 w 589487"/>
                    <a:gd name="connsiteY3" fmla="*/ 513220 h 563945"/>
                    <a:gd name="connsiteX4" fmla="*/ 348122 w 589487"/>
                    <a:gd name="connsiteY4" fmla="*/ 461842 h 563945"/>
                    <a:gd name="connsiteX5" fmla="*/ 343480 w 589487"/>
                    <a:gd name="connsiteY5" fmla="*/ 415426 h 563945"/>
                    <a:gd name="connsiteX6" fmla="*/ 355085 w 589487"/>
                    <a:gd name="connsiteY6" fmla="*/ 399180 h 563945"/>
                    <a:gd name="connsiteX7" fmla="*/ 554674 w 589487"/>
                    <a:gd name="connsiteY7" fmla="*/ 290102 h 563945"/>
                    <a:gd name="connsiteX8" fmla="*/ 589487 w 589487"/>
                    <a:gd name="connsiteY8" fmla="*/ 161820 h 563945"/>
                    <a:gd name="connsiteX9" fmla="*/ 84368 w 589487"/>
                    <a:gd name="connsiteY9" fmla="*/ 0 h 563945"/>
                    <a:gd name="connsiteX0" fmla="*/ 84368 w 589487"/>
                    <a:gd name="connsiteY0" fmla="*/ 0 h 563945"/>
                    <a:gd name="connsiteX1" fmla="*/ 0 w 589487"/>
                    <a:gd name="connsiteY1" fmla="*/ 517532 h 563945"/>
                    <a:gd name="connsiteX2" fmla="*/ 312595 w 589487"/>
                    <a:gd name="connsiteY2" fmla="*/ 563945 h 563945"/>
                    <a:gd name="connsiteX3" fmla="*/ 328737 w 589487"/>
                    <a:gd name="connsiteY3" fmla="*/ 513220 h 563945"/>
                    <a:gd name="connsiteX4" fmla="*/ 365870 w 589487"/>
                    <a:gd name="connsiteY4" fmla="*/ 461841 h 563945"/>
                    <a:gd name="connsiteX5" fmla="*/ 343480 w 589487"/>
                    <a:gd name="connsiteY5" fmla="*/ 415426 h 563945"/>
                    <a:gd name="connsiteX6" fmla="*/ 355085 w 589487"/>
                    <a:gd name="connsiteY6" fmla="*/ 399180 h 563945"/>
                    <a:gd name="connsiteX7" fmla="*/ 554674 w 589487"/>
                    <a:gd name="connsiteY7" fmla="*/ 290102 h 563945"/>
                    <a:gd name="connsiteX8" fmla="*/ 589487 w 589487"/>
                    <a:gd name="connsiteY8" fmla="*/ 161820 h 563945"/>
                    <a:gd name="connsiteX9" fmla="*/ 84368 w 589487"/>
                    <a:gd name="connsiteY9" fmla="*/ 0 h 56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87" h="563945">
                      <a:moveTo>
                        <a:pt x="84368" y="0"/>
                      </a:moveTo>
                      <a:lnTo>
                        <a:pt x="0" y="517532"/>
                      </a:lnTo>
                      <a:lnTo>
                        <a:pt x="312595" y="563945"/>
                      </a:lnTo>
                      <a:cubicBezTo>
                        <a:pt x="312060" y="549251"/>
                        <a:pt x="329272" y="527914"/>
                        <a:pt x="328737" y="513220"/>
                      </a:cubicBezTo>
                      <a:lnTo>
                        <a:pt x="365870" y="461841"/>
                      </a:lnTo>
                      <a:lnTo>
                        <a:pt x="343480" y="415426"/>
                      </a:lnTo>
                      <a:lnTo>
                        <a:pt x="355085" y="399180"/>
                      </a:lnTo>
                      <a:lnTo>
                        <a:pt x="554674" y="290102"/>
                      </a:lnTo>
                      <a:lnTo>
                        <a:pt x="589487" y="161820"/>
                      </a:lnTo>
                      <a:lnTo>
                        <a:pt x="84368" y="0"/>
                      </a:lnTo>
                      <a:close/>
                    </a:path>
                  </a:pathLst>
                </a:cu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9" name="フリーフォーム 58"/>
                <p:cNvSpPr/>
                <p:nvPr/>
              </p:nvSpPr>
              <p:spPr>
                <a:xfrm rot="21446760">
                  <a:off x="2845613" y="3986784"/>
                  <a:ext cx="119438" cy="310172"/>
                </a:xfrm>
                <a:custGeom>
                  <a:avLst/>
                  <a:gdLst>
                    <a:gd name="connsiteX0" fmla="*/ 174061 w 731056"/>
                    <a:gd name="connsiteY0" fmla="*/ 0 h 1093102"/>
                    <a:gd name="connsiteX1" fmla="*/ 46416 w 731056"/>
                    <a:gd name="connsiteY1" fmla="*/ 645186 h 1093102"/>
                    <a:gd name="connsiteX2" fmla="*/ 55699 w 731056"/>
                    <a:gd name="connsiteY2" fmla="*/ 666073 h 1093102"/>
                    <a:gd name="connsiteX3" fmla="*/ 0 w 731056"/>
                    <a:gd name="connsiteY3" fmla="*/ 984024 h 1093102"/>
                    <a:gd name="connsiteX4" fmla="*/ 584845 w 731056"/>
                    <a:gd name="connsiteY4" fmla="*/ 1093102 h 1093102"/>
                    <a:gd name="connsiteX5" fmla="*/ 589486 w 731056"/>
                    <a:gd name="connsiteY5" fmla="*/ 615015 h 1093102"/>
                    <a:gd name="connsiteX6" fmla="*/ 731056 w 731056"/>
                    <a:gd name="connsiteY6" fmla="*/ 271535 h 1093102"/>
                    <a:gd name="connsiteX7" fmla="*/ 174061 w 731056"/>
                    <a:gd name="connsiteY7" fmla="*/ 0 h 1093102"/>
                    <a:gd name="connsiteX0" fmla="*/ 163844 w 720839"/>
                    <a:gd name="connsiteY0" fmla="*/ 0 h 1093102"/>
                    <a:gd name="connsiteX1" fmla="*/ 36199 w 720839"/>
                    <a:gd name="connsiteY1" fmla="*/ 645186 h 1093102"/>
                    <a:gd name="connsiteX2" fmla="*/ 45482 w 720839"/>
                    <a:gd name="connsiteY2" fmla="*/ 666073 h 1093102"/>
                    <a:gd name="connsiteX3" fmla="*/ 0 w 720839"/>
                    <a:gd name="connsiteY3" fmla="*/ 986586 h 1093102"/>
                    <a:gd name="connsiteX4" fmla="*/ 574628 w 720839"/>
                    <a:gd name="connsiteY4" fmla="*/ 1093102 h 1093102"/>
                    <a:gd name="connsiteX5" fmla="*/ 579269 w 720839"/>
                    <a:gd name="connsiteY5" fmla="*/ 615015 h 1093102"/>
                    <a:gd name="connsiteX6" fmla="*/ 720839 w 720839"/>
                    <a:gd name="connsiteY6" fmla="*/ 271535 h 1093102"/>
                    <a:gd name="connsiteX7" fmla="*/ 163844 w 720839"/>
                    <a:gd name="connsiteY7" fmla="*/ 0 h 1093102"/>
                    <a:gd name="connsiteX0" fmla="*/ 177797 w 720839"/>
                    <a:gd name="connsiteY0" fmla="*/ 0 h 1093102"/>
                    <a:gd name="connsiteX1" fmla="*/ 36199 w 720839"/>
                    <a:gd name="connsiteY1" fmla="*/ 645186 h 1093102"/>
                    <a:gd name="connsiteX2" fmla="*/ 45482 w 720839"/>
                    <a:gd name="connsiteY2" fmla="*/ 666073 h 1093102"/>
                    <a:gd name="connsiteX3" fmla="*/ 0 w 720839"/>
                    <a:gd name="connsiteY3" fmla="*/ 986586 h 1093102"/>
                    <a:gd name="connsiteX4" fmla="*/ 574628 w 720839"/>
                    <a:gd name="connsiteY4" fmla="*/ 1093102 h 1093102"/>
                    <a:gd name="connsiteX5" fmla="*/ 579269 w 720839"/>
                    <a:gd name="connsiteY5" fmla="*/ 615015 h 1093102"/>
                    <a:gd name="connsiteX6" fmla="*/ 720839 w 720839"/>
                    <a:gd name="connsiteY6" fmla="*/ 271535 h 1093102"/>
                    <a:gd name="connsiteX7" fmla="*/ 177797 w 720839"/>
                    <a:gd name="connsiteY7" fmla="*/ 0 h 1093102"/>
                    <a:gd name="connsiteX0" fmla="*/ 177797 w 714330"/>
                    <a:gd name="connsiteY0" fmla="*/ 0 h 1093102"/>
                    <a:gd name="connsiteX1" fmla="*/ 36199 w 714330"/>
                    <a:gd name="connsiteY1" fmla="*/ 645186 h 1093102"/>
                    <a:gd name="connsiteX2" fmla="*/ 45482 w 714330"/>
                    <a:gd name="connsiteY2" fmla="*/ 666073 h 1093102"/>
                    <a:gd name="connsiteX3" fmla="*/ 0 w 714330"/>
                    <a:gd name="connsiteY3" fmla="*/ 986586 h 1093102"/>
                    <a:gd name="connsiteX4" fmla="*/ 574628 w 714330"/>
                    <a:gd name="connsiteY4" fmla="*/ 1093102 h 1093102"/>
                    <a:gd name="connsiteX5" fmla="*/ 579269 w 714330"/>
                    <a:gd name="connsiteY5" fmla="*/ 615015 h 1093102"/>
                    <a:gd name="connsiteX6" fmla="*/ 714330 w 714330"/>
                    <a:gd name="connsiteY6" fmla="*/ 266958 h 1093102"/>
                    <a:gd name="connsiteX7" fmla="*/ 177797 w 714330"/>
                    <a:gd name="connsiteY7" fmla="*/ 0 h 1093102"/>
                    <a:gd name="connsiteX0" fmla="*/ 177797 w 714330"/>
                    <a:gd name="connsiteY0" fmla="*/ 0 h 1093102"/>
                    <a:gd name="connsiteX1" fmla="*/ 36199 w 714330"/>
                    <a:gd name="connsiteY1" fmla="*/ 645186 h 1093102"/>
                    <a:gd name="connsiteX2" fmla="*/ 0 w 714330"/>
                    <a:gd name="connsiteY2" fmla="*/ 986586 h 1093102"/>
                    <a:gd name="connsiteX3" fmla="*/ 574628 w 714330"/>
                    <a:gd name="connsiteY3" fmla="*/ 1093102 h 1093102"/>
                    <a:gd name="connsiteX4" fmla="*/ 579269 w 714330"/>
                    <a:gd name="connsiteY4" fmla="*/ 615015 h 1093102"/>
                    <a:gd name="connsiteX5" fmla="*/ 714330 w 714330"/>
                    <a:gd name="connsiteY5" fmla="*/ 266958 h 1093102"/>
                    <a:gd name="connsiteX6" fmla="*/ 177797 w 714330"/>
                    <a:gd name="connsiteY6" fmla="*/ 0 h 1093102"/>
                    <a:gd name="connsiteX0" fmla="*/ 177797 w 714330"/>
                    <a:gd name="connsiteY0" fmla="*/ 0 h 1093102"/>
                    <a:gd name="connsiteX1" fmla="*/ 0 w 714330"/>
                    <a:gd name="connsiteY1" fmla="*/ 986586 h 1093102"/>
                    <a:gd name="connsiteX2" fmla="*/ 574628 w 714330"/>
                    <a:gd name="connsiteY2" fmla="*/ 1093102 h 1093102"/>
                    <a:gd name="connsiteX3" fmla="*/ 579269 w 714330"/>
                    <a:gd name="connsiteY3" fmla="*/ 615015 h 1093102"/>
                    <a:gd name="connsiteX4" fmla="*/ 714330 w 714330"/>
                    <a:gd name="connsiteY4" fmla="*/ 266958 h 1093102"/>
                    <a:gd name="connsiteX5" fmla="*/ 177797 w 714330"/>
                    <a:gd name="connsiteY5" fmla="*/ 0 h 1093102"/>
                    <a:gd name="connsiteX0" fmla="*/ 0 w 536533"/>
                    <a:gd name="connsiteY0" fmla="*/ 0 h 1093102"/>
                    <a:gd name="connsiteX1" fmla="*/ 295692 w 536533"/>
                    <a:gd name="connsiteY1" fmla="*/ 1074498 h 1093102"/>
                    <a:gd name="connsiteX2" fmla="*/ 396831 w 536533"/>
                    <a:gd name="connsiteY2" fmla="*/ 1093102 h 1093102"/>
                    <a:gd name="connsiteX3" fmla="*/ 401472 w 536533"/>
                    <a:gd name="connsiteY3" fmla="*/ 615015 h 1093102"/>
                    <a:gd name="connsiteX4" fmla="*/ 536533 w 536533"/>
                    <a:gd name="connsiteY4" fmla="*/ 266958 h 1093102"/>
                    <a:gd name="connsiteX5" fmla="*/ 0 w 536533"/>
                    <a:gd name="connsiteY5" fmla="*/ 0 h 1093102"/>
                    <a:gd name="connsiteX0" fmla="*/ 0 w 536533"/>
                    <a:gd name="connsiteY0" fmla="*/ 0 h 1093102"/>
                    <a:gd name="connsiteX1" fmla="*/ 295692 w 536533"/>
                    <a:gd name="connsiteY1" fmla="*/ 1074498 h 1093102"/>
                    <a:gd name="connsiteX2" fmla="*/ 396831 w 536533"/>
                    <a:gd name="connsiteY2" fmla="*/ 1093102 h 1093102"/>
                    <a:gd name="connsiteX3" fmla="*/ 401472 w 536533"/>
                    <a:gd name="connsiteY3" fmla="*/ 615015 h 1093102"/>
                    <a:gd name="connsiteX4" fmla="*/ 536533 w 536533"/>
                    <a:gd name="connsiteY4" fmla="*/ 266958 h 1093102"/>
                    <a:gd name="connsiteX5" fmla="*/ 0 w 536533"/>
                    <a:gd name="connsiteY5" fmla="*/ 0 h 1093102"/>
                    <a:gd name="connsiteX0" fmla="*/ 0 w 536533"/>
                    <a:gd name="connsiteY0" fmla="*/ 0 h 1093102"/>
                    <a:gd name="connsiteX1" fmla="*/ 295692 w 536533"/>
                    <a:gd name="connsiteY1" fmla="*/ 1074498 h 1093102"/>
                    <a:gd name="connsiteX2" fmla="*/ 396831 w 536533"/>
                    <a:gd name="connsiteY2" fmla="*/ 1093102 h 1093102"/>
                    <a:gd name="connsiteX3" fmla="*/ 401472 w 536533"/>
                    <a:gd name="connsiteY3" fmla="*/ 615015 h 1093102"/>
                    <a:gd name="connsiteX4" fmla="*/ 536533 w 536533"/>
                    <a:gd name="connsiteY4" fmla="*/ 266958 h 1093102"/>
                    <a:gd name="connsiteX5" fmla="*/ 0 w 536533"/>
                    <a:gd name="connsiteY5" fmla="*/ 0 h 1093102"/>
                    <a:gd name="connsiteX0" fmla="*/ 0 w 536533"/>
                    <a:gd name="connsiteY0" fmla="*/ 0 h 1093102"/>
                    <a:gd name="connsiteX1" fmla="*/ 295692 w 536533"/>
                    <a:gd name="connsiteY1" fmla="*/ 1074498 h 1093102"/>
                    <a:gd name="connsiteX2" fmla="*/ 396831 w 536533"/>
                    <a:gd name="connsiteY2" fmla="*/ 1093102 h 1093102"/>
                    <a:gd name="connsiteX3" fmla="*/ 401472 w 536533"/>
                    <a:gd name="connsiteY3" fmla="*/ 615015 h 1093102"/>
                    <a:gd name="connsiteX4" fmla="*/ 536533 w 536533"/>
                    <a:gd name="connsiteY4" fmla="*/ 266958 h 1093102"/>
                    <a:gd name="connsiteX5" fmla="*/ 0 w 536533"/>
                    <a:gd name="connsiteY5" fmla="*/ 0 h 1093102"/>
                    <a:gd name="connsiteX0" fmla="*/ -2 w 361904"/>
                    <a:gd name="connsiteY0" fmla="*/ 0 h 1020491"/>
                    <a:gd name="connsiteX1" fmla="*/ 121063 w 361904"/>
                    <a:gd name="connsiteY1" fmla="*/ 1001887 h 1020491"/>
                    <a:gd name="connsiteX2" fmla="*/ 222202 w 361904"/>
                    <a:gd name="connsiteY2" fmla="*/ 1020491 h 1020491"/>
                    <a:gd name="connsiteX3" fmla="*/ 226843 w 361904"/>
                    <a:gd name="connsiteY3" fmla="*/ 542404 h 1020491"/>
                    <a:gd name="connsiteX4" fmla="*/ 361904 w 361904"/>
                    <a:gd name="connsiteY4" fmla="*/ 194347 h 1020491"/>
                    <a:gd name="connsiteX5" fmla="*/ -2 w 361904"/>
                    <a:gd name="connsiteY5" fmla="*/ 0 h 1020491"/>
                    <a:gd name="connsiteX0" fmla="*/ 0 w 306562"/>
                    <a:gd name="connsiteY0" fmla="*/ -1 h 1017655"/>
                    <a:gd name="connsiteX1" fmla="*/ 65721 w 306562"/>
                    <a:gd name="connsiteY1" fmla="*/ 999051 h 1017655"/>
                    <a:gd name="connsiteX2" fmla="*/ 166860 w 306562"/>
                    <a:gd name="connsiteY2" fmla="*/ 1017655 h 1017655"/>
                    <a:gd name="connsiteX3" fmla="*/ 171501 w 306562"/>
                    <a:gd name="connsiteY3" fmla="*/ 539568 h 1017655"/>
                    <a:gd name="connsiteX4" fmla="*/ 306562 w 306562"/>
                    <a:gd name="connsiteY4" fmla="*/ 191511 h 1017655"/>
                    <a:gd name="connsiteX5" fmla="*/ 0 w 306562"/>
                    <a:gd name="connsiteY5" fmla="*/ -1 h 1017655"/>
                    <a:gd name="connsiteX0" fmla="*/ 0 w 306562"/>
                    <a:gd name="connsiteY0" fmla="*/ -1 h 1017655"/>
                    <a:gd name="connsiteX1" fmla="*/ 65721 w 306562"/>
                    <a:gd name="connsiteY1" fmla="*/ 999051 h 1017655"/>
                    <a:gd name="connsiteX2" fmla="*/ 166860 w 306562"/>
                    <a:gd name="connsiteY2" fmla="*/ 1017655 h 1017655"/>
                    <a:gd name="connsiteX3" fmla="*/ 171501 w 306562"/>
                    <a:gd name="connsiteY3" fmla="*/ 539568 h 1017655"/>
                    <a:gd name="connsiteX4" fmla="*/ 306562 w 306562"/>
                    <a:gd name="connsiteY4" fmla="*/ 191511 h 1017655"/>
                    <a:gd name="connsiteX5" fmla="*/ 0 w 306562"/>
                    <a:gd name="connsiteY5" fmla="*/ -1 h 1017655"/>
                    <a:gd name="connsiteX0" fmla="*/ 0 w 306562"/>
                    <a:gd name="connsiteY0" fmla="*/ -1 h 1017655"/>
                    <a:gd name="connsiteX1" fmla="*/ 65721 w 306562"/>
                    <a:gd name="connsiteY1" fmla="*/ 999051 h 1017655"/>
                    <a:gd name="connsiteX2" fmla="*/ 166860 w 306562"/>
                    <a:gd name="connsiteY2" fmla="*/ 1017655 h 1017655"/>
                    <a:gd name="connsiteX3" fmla="*/ 171501 w 306562"/>
                    <a:gd name="connsiteY3" fmla="*/ 539568 h 1017655"/>
                    <a:gd name="connsiteX4" fmla="*/ 306562 w 306562"/>
                    <a:gd name="connsiteY4" fmla="*/ 191511 h 1017655"/>
                    <a:gd name="connsiteX5" fmla="*/ 0 w 306562"/>
                    <a:gd name="connsiteY5" fmla="*/ -1 h 1017655"/>
                    <a:gd name="connsiteX0" fmla="*/ 0 w 306562"/>
                    <a:gd name="connsiteY0" fmla="*/ -1 h 1017655"/>
                    <a:gd name="connsiteX1" fmla="*/ 54654 w 306562"/>
                    <a:gd name="connsiteY1" fmla="*/ 998497 h 1017655"/>
                    <a:gd name="connsiteX2" fmla="*/ 166860 w 306562"/>
                    <a:gd name="connsiteY2" fmla="*/ 1017655 h 1017655"/>
                    <a:gd name="connsiteX3" fmla="*/ 171501 w 306562"/>
                    <a:gd name="connsiteY3" fmla="*/ 539568 h 1017655"/>
                    <a:gd name="connsiteX4" fmla="*/ 306562 w 306562"/>
                    <a:gd name="connsiteY4" fmla="*/ 191511 h 1017655"/>
                    <a:gd name="connsiteX5" fmla="*/ 0 w 306562"/>
                    <a:gd name="connsiteY5" fmla="*/ -1 h 1017655"/>
                    <a:gd name="connsiteX0" fmla="*/ 0 w 327710"/>
                    <a:gd name="connsiteY0" fmla="*/ -1 h 1017655"/>
                    <a:gd name="connsiteX1" fmla="*/ 54654 w 327710"/>
                    <a:gd name="connsiteY1" fmla="*/ 998497 h 1017655"/>
                    <a:gd name="connsiteX2" fmla="*/ 166860 w 327710"/>
                    <a:gd name="connsiteY2" fmla="*/ 1017655 h 1017655"/>
                    <a:gd name="connsiteX3" fmla="*/ 171501 w 327710"/>
                    <a:gd name="connsiteY3" fmla="*/ 539568 h 1017655"/>
                    <a:gd name="connsiteX4" fmla="*/ 327708 w 327710"/>
                    <a:gd name="connsiteY4" fmla="*/ 218064 h 1017655"/>
                    <a:gd name="connsiteX5" fmla="*/ 0 w 327710"/>
                    <a:gd name="connsiteY5" fmla="*/ -1 h 1017655"/>
                    <a:gd name="connsiteX0" fmla="*/ 0 w 327710"/>
                    <a:gd name="connsiteY0" fmla="*/ -1 h 1023916"/>
                    <a:gd name="connsiteX1" fmla="*/ 53660 w 327710"/>
                    <a:gd name="connsiteY1" fmla="*/ 1023918 h 1023916"/>
                    <a:gd name="connsiteX2" fmla="*/ 166860 w 327710"/>
                    <a:gd name="connsiteY2" fmla="*/ 1017655 h 1023916"/>
                    <a:gd name="connsiteX3" fmla="*/ 171501 w 327710"/>
                    <a:gd name="connsiteY3" fmla="*/ 539568 h 1023916"/>
                    <a:gd name="connsiteX4" fmla="*/ 327708 w 327710"/>
                    <a:gd name="connsiteY4" fmla="*/ 218064 h 1023916"/>
                    <a:gd name="connsiteX5" fmla="*/ 0 w 327710"/>
                    <a:gd name="connsiteY5" fmla="*/ -1 h 1023916"/>
                    <a:gd name="connsiteX0" fmla="*/ 0 w 303640"/>
                    <a:gd name="connsiteY0" fmla="*/ -1 h 1023920"/>
                    <a:gd name="connsiteX1" fmla="*/ 53660 w 303640"/>
                    <a:gd name="connsiteY1" fmla="*/ 1023918 h 1023920"/>
                    <a:gd name="connsiteX2" fmla="*/ 166860 w 303640"/>
                    <a:gd name="connsiteY2" fmla="*/ 1017655 h 1023920"/>
                    <a:gd name="connsiteX3" fmla="*/ 171501 w 303640"/>
                    <a:gd name="connsiteY3" fmla="*/ 539568 h 1023920"/>
                    <a:gd name="connsiteX4" fmla="*/ 303639 w 303640"/>
                    <a:gd name="connsiteY4" fmla="*/ 223645 h 1023920"/>
                    <a:gd name="connsiteX5" fmla="*/ 0 w 303640"/>
                    <a:gd name="connsiteY5" fmla="*/ -1 h 1023920"/>
                    <a:gd name="connsiteX0" fmla="*/ 0 w 303640"/>
                    <a:gd name="connsiteY0" fmla="*/ -1 h 1023916"/>
                    <a:gd name="connsiteX1" fmla="*/ 53660 w 303640"/>
                    <a:gd name="connsiteY1" fmla="*/ 1023918 h 1023916"/>
                    <a:gd name="connsiteX2" fmla="*/ 166860 w 303640"/>
                    <a:gd name="connsiteY2" fmla="*/ 1017655 h 1023916"/>
                    <a:gd name="connsiteX3" fmla="*/ 175707 w 303640"/>
                    <a:gd name="connsiteY3" fmla="*/ 574633 h 1023916"/>
                    <a:gd name="connsiteX4" fmla="*/ 303639 w 303640"/>
                    <a:gd name="connsiteY4" fmla="*/ 223645 h 1023916"/>
                    <a:gd name="connsiteX5" fmla="*/ 0 w 303640"/>
                    <a:gd name="connsiteY5" fmla="*/ -1 h 1023916"/>
                    <a:gd name="connsiteX0" fmla="*/ 0 w 303640"/>
                    <a:gd name="connsiteY0" fmla="*/ -1 h 1108968"/>
                    <a:gd name="connsiteX1" fmla="*/ 45292 w 303640"/>
                    <a:gd name="connsiteY1" fmla="*/ 1108967 h 1108968"/>
                    <a:gd name="connsiteX2" fmla="*/ 166860 w 303640"/>
                    <a:gd name="connsiteY2" fmla="*/ 1017655 h 1108968"/>
                    <a:gd name="connsiteX3" fmla="*/ 175707 w 303640"/>
                    <a:gd name="connsiteY3" fmla="*/ 574633 h 1108968"/>
                    <a:gd name="connsiteX4" fmla="*/ 303639 w 303640"/>
                    <a:gd name="connsiteY4" fmla="*/ 223645 h 1108968"/>
                    <a:gd name="connsiteX5" fmla="*/ 0 w 303640"/>
                    <a:gd name="connsiteY5" fmla="*/ -1 h 1108968"/>
                    <a:gd name="connsiteX0" fmla="*/ 0 w 303640"/>
                    <a:gd name="connsiteY0" fmla="*/ -1 h 1113906"/>
                    <a:gd name="connsiteX1" fmla="*/ 45292 w 303640"/>
                    <a:gd name="connsiteY1" fmla="*/ 1108967 h 1113906"/>
                    <a:gd name="connsiteX2" fmla="*/ 163521 w 303640"/>
                    <a:gd name="connsiteY2" fmla="*/ 1113906 h 1113906"/>
                    <a:gd name="connsiteX3" fmla="*/ 175707 w 303640"/>
                    <a:gd name="connsiteY3" fmla="*/ 574633 h 1113906"/>
                    <a:gd name="connsiteX4" fmla="*/ 303639 w 303640"/>
                    <a:gd name="connsiteY4" fmla="*/ 223645 h 1113906"/>
                    <a:gd name="connsiteX5" fmla="*/ 0 w 303640"/>
                    <a:gd name="connsiteY5" fmla="*/ -1 h 1113906"/>
                    <a:gd name="connsiteX0" fmla="*/ 0 w 303640"/>
                    <a:gd name="connsiteY0" fmla="*/ -1 h 1113906"/>
                    <a:gd name="connsiteX1" fmla="*/ 45343 w 303640"/>
                    <a:gd name="connsiteY1" fmla="*/ 1107502 h 1113906"/>
                    <a:gd name="connsiteX2" fmla="*/ 163521 w 303640"/>
                    <a:gd name="connsiteY2" fmla="*/ 1113906 h 1113906"/>
                    <a:gd name="connsiteX3" fmla="*/ 175707 w 303640"/>
                    <a:gd name="connsiteY3" fmla="*/ 574633 h 1113906"/>
                    <a:gd name="connsiteX4" fmla="*/ 303639 w 303640"/>
                    <a:gd name="connsiteY4" fmla="*/ 223645 h 1113906"/>
                    <a:gd name="connsiteX5" fmla="*/ 0 w 303640"/>
                    <a:gd name="connsiteY5" fmla="*/ -1 h 1113906"/>
                    <a:gd name="connsiteX0" fmla="*/ 0 w 303640"/>
                    <a:gd name="connsiteY0" fmla="*/ -1 h 1113906"/>
                    <a:gd name="connsiteX1" fmla="*/ 45341 w 303640"/>
                    <a:gd name="connsiteY1" fmla="*/ 1107502 h 1113906"/>
                    <a:gd name="connsiteX2" fmla="*/ 163521 w 303640"/>
                    <a:gd name="connsiteY2" fmla="*/ 1113906 h 1113906"/>
                    <a:gd name="connsiteX3" fmla="*/ 175707 w 303640"/>
                    <a:gd name="connsiteY3" fmla="*/ 574633 h 1113906"/>
                    <a:gd name="connsiteX4" fmla="*/ 303639 w 303640"/>
                    <a:gd name="connsiteY4" fmla="*/ 223645 h 1113906"/>
                    <a:gd name="connsiteX5" fmla="*/ 0 w 303640"/>
                    <a:gd name="connsiteY5" fmla="*/ -1 h 1113906"/>
                    <a:gd name="connsiteX0" fmla="*/ 0 w 303640"/>
                    <a:gd name="connsiteY0" fmla="*/ -1 h 1113906"/>
                    <a:gd name="connsiteX1" fmla="*/ 45341 w 303640"/>
                    <a:gd name="connsiteY1" fmla="*/ 1107502 h 1113906"/>
                    <a:gd name="connsiteX2" fmla="*/ 163521 w 303640"/>
                    <a:gd name="connsiteY2" fmla="*/ 1113906 h 1113906"/>
                    <a:gd name="connsiteX3" fmla="*/ 169570 w 303640"/>
                    <a:gd name="connsiteY3" fmla="*/ 595194 h 1113906"/>
                    <a:gd name="connsiteX4" fmla="*/ 303639 w 303640"/>
                    <a:gd name="connsiteY4" fmla="*/ 223645 h 1113906"/>
                    <a:gd name="connsiteX5" fmla="*/ 0 w 303640"/>
                    <a:gd name="connsiteY5" fmla="*/ -1 h 1113906"/>
                    <a:gd name="connsiteX0" fmla="*/ 0 w 333989"/>
                    <a:gd name="connsiteY0" fmla="*/ -1 h 1113906"/>
                    <a:gd name="connsiteX1" fmla="*/ 45341 w 333989"/>
                    <a:gd name="connsiteY1" fmla="*/ 1107502 h 1113906"/>
                    <a:gd name="connsiteX2" fmla="*/ 163521 w 333989"/>
                    <a:gd name="connsiteY2" fmla="*/ 1113906 h 1113906"/>
                    <a:gd name="connsiteX3" fmla="*/ 169570 w 333989"/>
                    <a:gd name="connsiteY3" fmla="*/ 595194 h 1113906"/>
                    <a:gd name="connsiteX4" fmla="*/ 333989 w 333989"/>
                    <a:gd name="connsiteY4" fmla="*/ 239324 h 1113906"/>
                    <a:gd name="connsiteX5" fmla="*/ 0 w 333989"/>
                    <a:gd name="connsiteY5" fmla="*/ -1 h 1113906"/>
                    <a:gd name="connsiteX0" fmla="*/ 0 w 333989"/>
                    <a:gd name="connsiteY0" fmla="*/ -1 h 1113906"/>
                    <a:gd name="connsiteX1" fmla="*/ 45341 w 333989"/>
                    <a:gd name="connsiteY1" fmla="*/ 1107502 h 1113906"/>
                    <a:gd name="connsiteX2" fmla="*/ 163521 w 333989"/>
                    <a:gd name="connsiteY2" fmla="*/ 1113906 h 1113906"/>
                    <a:gd name="connsiteX3" fmla="*/ 185815 w 333989"/>
                    <a:gd name="connsiteY3" fmla="*/ 596122 h 1113906"/>
                    <a:gd name="connsiteX4" fmla="*/ 333989 w 333989"/>
                    <a:gd name="connsiteY4" fmla="*/ 239324 h 1113906"/>
                    <a:gd name="connsiteX5" fmla="*/ 0 w 333989"/>
                    <a:gd name="connsiteY5" fmla="*/ -1 h 1113906"/>
                    <a:gd name="connsiteX0" fmla="*/ 0 w 333989"/>
                    <a:gd name="connsiteY0" fmla="*/ -1 h 1113906"/>
                    <a:gd name="connsiteX1" fmla="*/ 47035 w 333989"/>
                    <a:gd name="connsiteY1" fmla="*/ 1058804 h 1113906"/>
                    <a:gd name="connsiteX2" fmla="*/ 163521 w 333989"/>
                    <a:gd name="connsiteY2" fmla="*/ 1113906 h 1113906"/>
                    <a:gd name="connsiteX3" fmla="*/ 185815 w 333989"/>
                    <a:gd name="connsiteY3" fmla="*/ 596122 h 1113906"/>
                    <a:gd name="connsiteX4" fmla="*/ 333989 w 333989"/>
                    <a:gd name="connsiteY4" fmla="*/ 239324 h 1113906"/>
                    <a:gd name="connsiteX5" fmla="*/ 0 w 333989"/>
                    <a:gd name="connsiteY5" fmla="*/ -1 h 11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989" h="1113906">
                      <a:moveTo>
                        <a:pt x="0" y="-1"/>
                      </a:moveTo>
                      <a:cubicBezTo>
                        <a:pt x="151433" y="424540"/>
                        <a:pt x="94138" y="377054"/>
                        <a:pt x="47035" y="1058804"/>
                      </a:cubicBezTo>
                      <a:lnTo>
                        <a:pt x="163521" y="1113906"/>
                      </a:lnTo>
                      <a:cubicBezTo>
                        <a:pt x="165537" y="941002"/>
                        <a:pt x="183799" y="769026"/>
                        <a:pt x="185815" y="596122"/>
                      </a:cubicBezTo>
                      <a:lnTo>
                        <a:pt x="333989" y="239324"/>
                      </a:lnTo>
                      <a:cubicBezTo>
                        <a:pt x="224753" y="166636"/>
                        <a:pt x="109236" y="72687"/>
                        <a:pt x="0" y="-1"/>
                      </a:cubicBezTo>
                      <a:close/>
                    </a:path>
                  </a:pathLst>
                </a:cu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white"/>
                    </a:solidFill>
                    <a:effectLst/>
                    <a:uLnTx/>
                    <a:uFillTx/>
                    <a:latin typeface="Meiryo UI"/>
                    <a:ea typeface="Meiryo UI"/>
                    <a:cs typeface="+mn-cs"/>
                  </a:endParaRPr>
                </a:p>
              </p:txBody>
            </p:sp>
            <p:cxnSp>
              <p:nvCxnSpPr>
                <p:cNvPr id="60" name="直線コネクタ 59"/>
                <p:cNvCxnSpPr/>
                <p:nvPr/>
              </p:nvCxnSpPr>
              <p:spPr>
                <a:xfrm>
                  <a:off x="1843432" y="3474720"/>
                  <a:ext cx="1223909" cy="380390"/>
                </a:xfrm>
                <a:prstGeom prst="line">
                  <a:avLst/>
                </a:prstGeom>
                <a:noFill/>
                <a:ln w="9525" cap="flat" cmpd="sng" algn="ctr">
                  <a:solidFill>
                    <a:sysClr val="windowText" lastClr="000000"/>
                  </a:solidFill>
                  <a:prstDash val="solid"/>
                  <a:tailEnd type="oval" w="sm" len="sm"/>
                </a:ln>
                <a:effectLst/>
              </p:spPr>
            </p:cxnSp>
            <p:sp>
              <p:nvSpPr>
                <p:cNvPr id="61" name="テキスト ボックス 9"/>
                <p:cNvSpPr txBox="1"/>
                <p:nvPr/>
              </p:nvSpPr>
              <p:spPr>
                <a:xfrm>
                  <a:off x="1207716" y="3328401"/>
                  <a:ext cx="733145" cy="271089"/>
                </a:xfrm>
                <a:prstGeom prst="rect">
                  <a:avLst/>
                </a:prstGeom>
                <a:solidFill>
                  <a:sysClr val="window" lastClr="FFFFFF"/>
                </a:solidFill>
                <a:ln w="6350">
                  <a:solidFill>
                    <a:prstClr val="black"/>
                  </a:solidFill>
                </a:ln>
                <a:effectLst/>
              </p:spPr>
              <p:txBody>
                <a:bodyPr rot="0" spcFirstLastPara="0" vert="horz" wrap="square" lIns="33231" tIns="0" rIns="33231" bIns="0" numCol="1" spcCol="0" rtlCol="0" fromWordArt="0" anchor="ctr" anchorCtr="0" forceAA="0" compatLnSpc="1">
                  <a:prstTxWarp prst="textNoShape">
                    <a:avLst/>
                  </a:prstTxWarp>
                  <a:noAutofit/>
                </a:bodyPr>
                <a:lstStyle/>
                <a:p>
                  <a:pPr marL="0" marR="0" lvl="0" indent="0" algn="ctr" defTabSz="957700" rtl="0" eaLnBrk="1" fontAlgn="auto" latinLnBrk="0" hangingPunct="1">
                    <a:lnSpc>
                      <a:spcPts val="1108"/>
                    </a:lnSpc>
                    <a:spcBef>
                      <a:spcPts val="0"/>
                    </a:spcBef>
                    <a:spcAft>
                      <a:spcPts val="0"/>
                    </a:spcAft>
                    <a:buClrTx/>
                    <a:buSzTx/>
                    <a:buFontTx/>
                    <a:buNone/>
                    <a:tabLst/>
                    <a:defRPr/>
                  </a:pPr>
                  <a:r>
                    <a:rPr kumimoji="1" lang="ja-JP" altLang="en-US" sz="462" b="0" i="0" u="none" strike="noStrike" kern="100" cap="none" spc="0" normalizeH="0" baseline="0" noProof="0" dirty="0">
                      <a:ln>
                        <a:noFill/>
                      </a:ln>
                      <a:solidFill>
                        <a:prstClr val="black"/>
                      </a:solidFill>
                      <a:effectLst/>
                      <a:uLnTx/>
                      <a:uFillTx/>
                      <a:latin typeface="Century"/>
                      <a:ea typeface="ＭＳ Ｐゴシック"/>
                      <a:cs typeface="Times New Roman"/>
                    </a:rPr>
                    <a:t>優先地区</a:t>
                  </a:r>
                  <a:endParaRPr kumimoji="1" lang="ja-JP" altLang="en-US" sz="462"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62" name="正方形/長方形 61"/>
                <p:cNvSpPr/>
                <p:nvPr/>
              </p:nvSpPr>
              <p:spPr>
                <a:xfrm>
                  <a:off x="3328416" y="5896051"/>
                  <a:ext cx="375313" cy="162000"/>
                </a:xfrm>
                <a:prstGeom prst="rect">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63" name="テキスト ボックス 7"/>
                <p:cNvSpPr txBox="1"/>
                <p:nvPr/>
              </p:nvSpPr>
              <p:spPr>
                <a:xfrm>
                  <a:off x="3734664" y="5896051"/>
                  <a:ext cx="693548" cy="162000"/>
                </a:xfrm>
                <a:prstGeom prst="rect">
                  <a:avLst/>
                </a:prstGeom>
                <a:solidFill>
                  <a:sysClr val="window" lastClr="FFFFFF"/>
                </a:solidFill>
                <a:ln w="6350">
                  <a:noFill/>
                </a:ln>
                <a:effectLst/>
              </p:spPr>
              <p:txBody>
                <a:bodyPr rot="0" spcFirstLastPara="0" vert="horz" wrap="square" lIns="33231" tIns="0" rIns="33231" bIns="0" numCol="1" spcCol="0" rtlCol="0" fromWordArt="0" anchor="ctr" anchorCtr="0" forceAA="0" compatLnSpc="1">
                  <a:prstTxWarp prst="textNoShape">
                    <a:avLst/>
                  </a:prstTxWarp>
                  <a:noAutofit/>
                </a:bodyPr>
                <a:lstStyle/>
                <a:p>
                  <a:pPr marL="0" marR="0" lvl="0" indent="0" algn="l" defTabSz="957700" rtl="0" eaLnBrk="1" fontAlgn="auto" latinLnBrk="0" hangingPunct="1">
                    <a:lnSpc>
                      <a:spcPts val="1108"/>
                    </a:lnSpc>
                    <a:spcBef>
                      <a:spcPts val="0"/>
                    </a:spcBef>
                    <a:spcAft>
                      <a:spcPts val="0"/>
                    </a:spcAft>
                    <a:buClrTx/>
                    <a:buSzTx/>
                    <a:buFontTx/>
                    <a:buNone/>
                    <a:tabLst/>
                    <a:defRPr/>
                  </a:pPr>
                  <a:r>
                    <a:rPr kumimoji="1" lang="ja-JP" altLang="en-US" sz="369" b="0" i="0" u="none" strike="noStrike" kern="100" cap="none" spc="0" normalizeH="0" baseline="0" noProof="0" dirty="0">
                      <a:ln>
                        <a:noFill/>
                      </a:ln>
                      <a:solidFill>
                        <a:prstClr val="black"/>
                      </a:solidFill>
                      <a:effectLst/>
                      <a:uLnTx/>
                      <a:uFillTx/>
                      <a:latin typeface="Century"/>
                      <a:ea typeface="ＭＳ Ｐゴシック"/>
                      <a:cs typeface="Times New Roman"/>
                    </a:rPr>
                    <a:t>解消地区</a:t>
                  </a:r>
                  <a:endParaRPr kumimoji="1" lang="ja-JP" altLang="en-US" sz="369" b="0" i="0" u="none" strike="noStrike" kern="100" cap="none" spc="0" normalizeH="0" baseline="0" noProof="0" dirty="0">
                    <a:ln>
                      <a:noFill/>
                    </a:ln>
                    <a:solidFill>
                      <a:prstClr val="black"/>
                    </a:solidFill>
                    <a:effectLst/>
                    <a:uLnTx/>
                    <a:uFillTx/>
                    <a:latin typeface="Century"/>
                    <a:ea typeface="ＭＳ 明朝"/>
                    <a:cs typeface="Times New Roman"/>
                  </a:endParaRPr>
                </a:p>
              </p:txBody>
            </p:sp>
          </p:grpSp>
          <p:cxnSp>
            <p:nvCxnSpPr>
              <p:cNvPr id="25" name="直線コネクタ 24"/>
              <p:cNvCxnSpPr/>
              <p:nvPr/>
            </p:nvCxnSpPr>
            <p:spPr>
              <a:xfrm flipV="1">
                <a:off x="2566636" y="7738959"/>
                <a:ext cx="124220" cy="325706"/>
              </a:xfrm>
              <a:prstGeom prst="line">
                <a:avLst/>
              </a:prstGeom>
              <a:noFill/>
              <a:ln w="9525" cap="flat" cmpd="sng" algn="ctr">
                <a:solidFill>
                  <a:sysClr val="windowText" lastClr="000000"/>
                </a:solidFill>
                <a:prstDash val="solid"/>
                <a:tailEnd type="oval" w="sm" len="sm"/>
              </a:ln>
              <a:effectLst/>
            </p:spPr>
          </p:cxnSp>
        </p:grpSp>
        <p:sp>
          <p:nvSpPr>
            <p:cNvPr id="23" name="テキスト ボックス 2"/>
            <p:cNvSpPr txBox="1"/>
            <p:nvPr/>
          </p:nvSpPr>
          <p:spPr>
            <a:xfrm>
              <a:off x="6885224" y="3174935"/>
              <a:ext cx="1646849" cy="214246"/>
            </a:xfrm>
            <a:prstGeom prst="rect">
              <a:avLst/>
            </a:prstGeom>
            <a:solidFill>
              <a:sysClr val="window" lastClr="FFFFFF"/>
            </a:solidFill>
            <a:ln w="6350">
              <a:noFill/>
            </a:ln>
            <a:effectLst/>
          </p:spPr>
          <p:txBody>
            <a:bodyPr rot="0" spcFirstLastPara="0" vert="horz" wrap="square" lIns="33231" tIns="0" rIns="33231" bIns="0" numCol="1" spcCol="0" rtlCol="0" fromWordArt="0" anchor="ctr" anchorCtr="0" forceAA="0" compatLnSpc="1">
              <a:prstTxWarp prst="textNoShape">
                <a:avLst/>
              </a:prstTxWarp>
              <a:noAutofit/>
            </a:bodyPr>
            <a:lstStyle/>
            <a:p>
              <a:pPr marL="0" marR="0" lvl="0" indent="0" algn="ctr" defTabSz="844083" rtl="0" eaLnBrk="1" fontAlgn="auto" latinLnBrk="0" hangingPunct="1">
                <a:lnSpc>
                  <a:spcPts val="1108"/>
                </a:lnSpc>
                <a:spcBef>
                  <a:spcPts val="0"/>
                </a:spcBef>
                <a:spcAft>
                  <a:spcPts val="0"/>
                </a:spcAft>
                <a:buClrTx/>
                <a:buSzTx/>
                <a:buFontTx/>
                <a:buNone/>
                <a:tabLst/>
                <a:defRPr/>
              </a:pPr>
              <a:r>
                <a:rPr kumimoji="0" lang="ja-JP" altLang="en-US" sz="831" b="1" i="0" u="none" strike="noStrike" kern="100" cap="none" spc="0" normalizeH="0" baseline="0" noProof="0" dirty="0">
                  <a:ln>
                    <a:noFill/>
                  </a:ln>
                  <a:solidFill>
                    <a:prstClr val="black"/>
                  </a:solidFill>
                  <a:effectLst/>
                  <a:uLnTx/>
                  <a:uFillTx/>
                  <a:latin typeface="Meiryo UI"/>
                  <a:ea typeface="Meiryo UI"/>
                  <a:cs typeface="Times New Roman"/>
                </a:rPr>
                <a:t>府内　</a:t>
              </a:r>
              <a:r>
                <a:rPr kumimoji="0" lang="en-US" altLang="ja-JP" sz="831" b="1" i="0" u="none" strike="noStrike" kern="100" cap="none" spc="0" normalizeH="0" baseline="0" noProof="0" dirty="0">
                  <a:ln>
                    <a:noFill/>
                  </a:ln>
                  <a:solidFill>
                    <a:prstClr val="black"/>
                  </a:solidFill>
                  <a:effectLst/>
                  <a:uLnTx/>
                  <a:uFillTx/>
                  <a:latin typeface="Meiryo UI"/>
                  <a:ea typeface="Meiryo UI"/>
                  <a:cs typeface="Times New Roman"/>
                </a:rPr>
                <a:t>7</a:t>
              </a:r>
              <a:r>
                <a:rPr kumimoji="0" lang="ja-JP" altLang="en-US" sz="831" b="1" i="0" u="none" strike="noStrike" kern="100" cap="none" spc="0" normalizeH="0" baseline="0" noProof="0" dirty="0">
                  <a:ln>
                    <a:noFill/>
                  </a:ln>
                  <a:solidFill>
                    <a:prstClr val="black"/>
                  </a:solidFill>
                  <a:effectLst/>
                  <a:uLnTx/>
                  <a:uFillTx/>
                  <a:latin typeface="Meiryo UI"/>
                  <a:ea typeface="Meiryo UI"/>
                  <a:cs typeface="Times New Roman"/>
                </a:rPr>
                <a:t>市</a:t>
              </a:r>
              <a:r>
                <a:rPr kumimoji="0" lang="en-US" altLang="ja-JP" sz="831" b="1" i="0" u="none" strike="noStrike" kern="100" cap="none" spc="0" normalizeH="0" baseline="0" noProof="0" dirty="0">
                  <a:ln>
                    <a:noFill/>
                  </a:ln>
                  <a:solidFill>
                    <a:prstClr val="black"/>
                  </a:solidFill>
                  <a:effectLst/>
                  <a:uLnTx/>
                  <a:uFillTx/>
                  <a:latin typeface="Meiryo UI"/>
                  <a:ea typeface="Meiryo UI"/>
                  <a:cs typeface="Times New Roman"/>
                </a:rPr>
                <a:t>11</a:t>
              </a:r>
              <a:r>
                <a:rPr kumimoji="0" lang="ja-JP" altLang="en-US" sz="831" b="1" i="0" u="none" strike="noStrike" kern="100" cap="none" spc="0" normalizeH="0" baseline="0" noProof="0" dirty="0">
                  <a:ln>
                    <a:noFill/>
                  </a:ln>
                  <a:solidFill>
                    <a:prstClr val="black"/>
                  </a:solidFill>
                  <a:effectLst/>
                  <a:uLnTx/>
                  <a:uFillTx/>
                  <a:latin typeface="Meiryo UI"/>
                  <a:ea typeface="Meiryo UI"/>
                  <a:cs typeface="Times New Roman"/>
                </a:rPr>
                <a:t>地区　</a:t>
              </a:r>
              <a:r>
                <a:rPr kumimoji="0" lang="en-US" altLang="ja-JP" sz="831" b="1" i="0" u="none" strike="noStrike" kern="100" cap="none" spc="0" normalizeH="0" baseline="0" noProof="0" dirty="0">
                  <a:ln>
                    <a:noFill/>
                  </a:ln>
                  <a:solidFill>
                    <a:prstClr val="black"/>
                  </a:solidFill>
                  <a:effectLst/>
                  <a:uLnTx/>
                  <a:uFillTx/>
                  <a:latin typeface="Meiryo UI"/>
                  <a:ea typeface="Meiryo UI"/>
                  <a:cs typeface="Times New Roman"/>
                </a:rPr>
                <a:t>1,980ha</a:t>
              </a:r>
              <a:endParaRPr kumimoji="0" lang="ja-JP" altLang="en-US" sz="831" b="1" i="0" u="none" strike="noStrike" kern="100" cap="none" spc="0" normalizeH="0" baseline="0" noProof="0" dirty="0">
                <a:ln>
                  <a:noFill/>
                </a:ln>
                <a:solidFill>
                  <a:prstClr val="black"/>
                </a:solidFill>
                <a:effectLst/>
                <a:uLnTx/>
                <a:uFillTx/>
                <a:latin typeface="Meiryo UI"/>
                <a:ea typeface="Meiryo UI"/>
                <a:cs typeface="Times New Roman"/>
              </a:endParaRPr>
            </a:p>
          </p:txBody>
        </p:sp>
      </p:gr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156</a:t>
            </a:fld>
            <a:endParaRPr lang="ja-JP" altLang="en-US"/>
          </a:p>
        </p:txBody>
      </p:sp>
      <p:pic>
        <p:nvPicPr>
          <p:cNvPr id="5" name="図 4"/>
          <p:cNvPicPr>
            <a:picLocks noChangeAspect="1"/>
          </p:cNvPicPr>
          <p:nvPr/>
        </p:nvPicPr>
        <p:blipFill>
          <a:blip r:embed="rId5"/>
          <a:stretch>
            <a:fillRect/>
          </a:stretch>
        </p:blipFill>
        <p:spPr>
          <a:xfrm>
            <a:off x="5004133" y="3444560"/>
            <a:ext cx="3694496" cy="2895851"/>
          </a:xfrm>
          <a:prstGeom prst="rect">
            <a:avLst/>
          </a:prstGeom>
        </p:spPr>
      </p:pic>
    </p:spTree>
    <p:extLst>
      <p:ext uri="{BB962C8B-B14F-4D97-AF65-F5344CB8AC3E}">
        <p14:creationId xmlns:p14="http://schemas.microsoft.com/office/powerpoint/2010/main" val="3638968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7066385"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主な改革取組み：大阪の災害対策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（２）事前予防対策</a:t>
            </a: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ソフト対策</a:t>
            </a: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662"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2564421" y="5711739"/>
            <a:ext cx="1806231" cy="138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4" name="表 3"/>
          <p:cNvGraphicFramePr>
            <a:graphicFrameLocks noGrp="1"/>
          </p:cNvGraphicFramePr>
          <p:nvPr>
            <p:extLst>
              <p:ext uri="{D42A27DB-BD31-4B8C-83A1-F6EECF244321}">
                <p14:modId xmlns:p14="http://schemas.microsoft.com/office/powerpoint/2010/main" val="460890324"/>
              </p:ext>
            </p:extLst>
          </p:nvPr>
        </p:nvGraphicFramePr>
        <p:xfrm>
          <a:off x="74154" y="1515602"/>
          <a:ext cx="8767667" cy="4870938"/>
        </p:xfrm>
        <a:graphic>
          <a:graphicData uri="http://schemas.openxmlformats.org/drawingml/2006/table">
            <a:tbl>
              <a:tblPr firstRow="1" bandRow="1">
                <a:tableStyleId>{5C22544A-7EE6-4342-B048-85BDC9FD1C3A}</a:tableStyleId>
              </a:tblPr>
              <a:tblGrid>
                <a:gridCol w="536168">
                  <a:extLst>
                    <a:ext uri="{9D8B030D-6E8A-4147-A177-3AD203B41FA5}">
                      <a16:colId xmlns:a16="http://schemas.microsoft.com/office/drawing/2014/main" xmlns="" val="1866091962"/>
                    </a:ext>
                  </a:extLst>
                </a:gridCol>
                <a:gridCol w="8231499">
                  <a:extLst>
                    <a:ext uri="{9D8B030D-6E8A-4147-A177-3AD203B41FA5}">
                      <a16:colId xmlns:a16="http://schemas.microsoft.com/office/drawing/2014/main" xmlns="" val="109332795"/>
                    </a:ext>
                  </a:extLst>
                </a:gridCol>
              </a:tblGrid>
              <a:tr h="281354">
                <a:tc>
                  <a:txBody>
                    <a:bodyPr/>
                    <a:lstStyle/>
                    <a:p>
                      <a:pPr algn="ctr"/>
                      <a:endParaRPr kumimoji="1" lang="ja-JP" altLang="en-US" sz="1300" dirty="0"/>
                    </a:p>
                  </a:txBody>
                  <a:tcPr marL="84406" marR="84406" marT="42203" marB="42203"/>
                </a:tc>
                <a:tc>
                  <a:txBody>
                    <a:bodyPr/>
                    <a:lstStyle/>
                    <a:p>
                      <a:pPr algn="ctr"/>
                      <a:r>
                        <a:rPr kumimoji="1" lang="ja-JP" altLang="en-US" sz="1300" dirty="0" smtClean="0"/>
                        <a:t>対策内容</a:t>
                      </a:r>
                      <a:endParaRPr kumimoji="1" lang="ja-JP" altLang="en-US" sz="1300" dirty="0"/>
                    </a:p>
                  </a:txBody>
                  <a:tcPr marL="84406" marR="84406" marT="42203" marB="42203"/>
                </a:tc>
                <a:extLst>
                  <a:ext uri="{0D108BD9-81ED-4DB2-BD59-A6C34878D82A}">
                    <a16:rowId xmlns:a16="http://schemas.microsoft.com/office/drawing/2014/main" xmlns="" val="1744014692"/>
                  </a:ext>
                </a:extLst>
              </a:tr>
              <a:tr h="3186332">
                <a:tc>
                  <a:txBody>
                    <a:bodyPr/>
                    <a:lstStyle/>
                    <a:p>
                      <a:pPr algn="ctr"/>
                      <a:r>
                        <a:rPr kumimoji="1" lang="ja-JP" altLang="en-US" sz="1500" dirty="0" smtClean="0"/>
                        <a:t>府</a:t>
                      </a:r>
                      <a:endParaRPr kumimoji="1" lang="en-US" altLang="ja-JP" sz="1500" dirty="0" smtClean="0"/>
                    </a:p>
                    <a:p>
                      <a:pPr algn="ctr"/>
                      <a:r>
                        <a:rPr kumimoji="1" lang="ja-JP" altLang="en-US" sz="1500" dirty="0" smtClean="0"/>
                        <a:t>民</a:t>
                      </a:r>
                      <a:endParaRPr kumimoji="1" lang="en-US" altLang="ja-JP" sz="1500" dirty="0" smtClean="0"/>
                    </a:p>
                    <a:p>
                      <a:pPr algn="ctr"/>
                      <a:r>
                        <a:rPr kumimoji="1" lang="ja-JP" altLang="en-US" sz="1500" dirty="0" smtClean="0"/>
                        <a:t>へ</a:t>
                      </a:r>
                      <a:endParaRPr kumimoji="1" lang="en-US" altLang="ja-JP" sz="1500" dirty="0" smtClean="0"/>
                    </a:p>
                    <a:p>
                      <a:pPr algn="ctr"/>
                      <a:r>
                        <a:rPr kumimoji="1" lang="ja-JP" altLang="en-US" sz="1500" dirty="0" smtClean="0"/>
                        <a:t>の</a:t>
                      </a:r>
                      <a:endParaRPr kumimoji="1" lang="en-US" altLang="ja-JP" sz="1500" dirty="0" smtClean="0"/>
                    </a:p>
                    <a:p>
                      <a:pPr algn="ctr"/>
                      <a:r>
                        <a:rPr kumimoji="1" lang="ja-JP" altLang="en-US" sz="1500" dirty="0" smtClean="0"/>
                        <a:t>啓</a:t>
                      </a:r>
                      <a:endParaRPr kumimoji="1" lang="en-US" altLang="ja-JP" sz="1500" dirty="0" smtClean="0"/>
                    </a:p>
                    <a:p>
                      <a:pPr algn="ctr"/>
                      <a:r>
                        <a:rPr kumimoji="1" lang="ja-JP" altLang="en-US" sz="1500" dirty="0" smtClean="0"/>
                        <a:t>発</a:t>
                      </a:r>
                      <a:endParaRPr kumimoji="1" lang="ja-JP" altLang="en-US" sz="1500" dirty="0"/>
                    </a:p>
                  </a:txBody>
                  <a:tcPr marL="84406" marR="84406" marT="42203" marB="42203"/>
                </a:tc>
                <a:tc>
                  <a:txBody>
                    <a:bodyPr/>
                    <a:lstStyle/>
                    <a:p>
                      <a:r>
                        <a:rPr lang="ja-JP" altLang="en-US" sz="1000" dirty="0" smtClean="0">
                          <a:solidFill>
                            <a:schemeClr val="tx1"/>
                          </a:solidFill>
                        </a:rPr>
                        <a:t>・</a:t>
                      </a:r>
                      <a:r>
                        <a:rPr lang="en-US" altLang="ja-JP" sz="1000" b="1" u="sng" dirty="0" smtClean="0">
                          <a:solidFill>
                            <a:schemeClr val="tx1"/>
                          </a:solidFill>
                        </a:rPr>
                        <a:t>880</a:t>
                      </a:r>
                      <a:r>
                        <a:rPr lang="ja-JP" altLang="en-US" sz="1000" b="1" u="sng" dirty="0" smtClean="0">
                          <a:solidFill>
                            <a:schemeClr val="tx1"/>
                          </a:solidFill>
                        </a:rPr>
                        <a:t>万人訓練</a:t>
                      </a:r>
                      <a:endParaRPr lang="en-US" altLang="ja-JP" sz="1000" b="1" u="sng" dirty="0" smtClean="0">
                        <a:solidFill>
                          <a:schemeClr val="tx1"/>
                        </a:solidFill>
                      </a:endParaRPr>
                    </a:p>
                    <a:p>
                      <a:r>
                        <a:rPr lang="en-US" altLang="ja-JP" sz="1000" dirty="0" smtClean="0">
                          <a:solidFill>
                            <a:schemeClr val="tx1"/>
                          </a:solidFill>
                        </a:rPr>
                        <a:t>   </a:t>
                      </a:r>
                      <a:r>
                        <a:rPr lang="ja-JP" altLang="ja-JP" sz="1000" dirty="0" smtClean="0">
                          <a:solidFill>
                            <a:schemeClr val="tx1"/>
                          </a:solidFill>
                        </a:rPr>
                        <a:t>全国で初めての都道府県単位、府民全員参加を目指した訓練</a:t>
                      </a:r>
                      <a:r>
                        <a:rPr lang="ja-JP" altLang="en-US" sz="1000" dirty="0" smtClean="0">
                          <a:solidFill>
                            <a:schemeClr val="tx1"/>
                          </a:solidFill>
                        </a:rPr>
                        <a:t>。</a:t>
                      </a:r>
                      <a:r>
                        <a:rPr lang="ja-JP" altLang="ja-JP" sz="1000" dirty="0" smtClean="0">
                          <a:solidFill>
                            <a:schemeClr val="tx1"/>
                          </a:solidFill>
                        </a:rPr>
                        <a:t>携帯電話のエリアメール機能を使い、</a:t>
                      </a:r>
                      <a:endParaRPr lang="en-US" altLang="ja-JP" sz="1000" dirty="0" smtClean="0">
                        <a:solidFill>
                          <a:schemeClr val="tx1"/>
                        </a:solidFill>
                      </a:endParaRPr>
                    </a:p>
                    <a:p>
                      <a:r>
                        <a:rPr lang="ja-JP" altLang="en-US" sz="1000" dirty="0" smtClean="0">
                          <a:solidFill>
                            <a:schemeClr val="tx1"/>
                          </a:solidFill>
                        </a:rPr>
                        <a:t>　</a:t>
                      </a:r>
                      <a:r>
                        <a:rPr lang="ja-JP" altLang="en-US" sz="1000" baseline="0" dirty="0" smtClean="0">
                          <a:solidFill>
                            <a:schemeClr val="tx1"/>
                          </a:solidFill>
                        </a:rPr>
                        <a:t> </a:t>
                      </a:r>
                      <a:r>
                        <a:rPr lang="ja-JP" altLang="ja-JP" sz="1000" dirty="0" smtClean="0">
                          <a:solidFill>
                            <a:schemeClr val="tx1"/>
                          </a:solidFill>
                        </a:rPr>
                        <a:t>府内一斉に緊急速報メールを配信。府民に身を守る行動や避難経路の確認などを促す。</a:t>
                      </a:r>
                      <a:endParaRPr lang="en-US" altLang="ja-JP" sz="1000" dirty="0" smtClean="0">
                        <a:solidFill>
                          <a:schemeClr val="tx1"/>
                        </a:solidFill>
                      </a:endParaRPr>
                    </a:p>
                    <a:p>
                      <a:endParaRPr lang="en-US" altLang="ja-JP" sz="1000" u="none" dirty="0" smtClean="0">
                        <a:solidFill>
                          <a:schemeClr val="tx1"/>
                        </a:solidFill>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000" b="1" u="none" dirty="0" smtClean="0">
                          <a:solidFill>
                            <a:schemeClr val="tx1"/>
                          </a:solidFill>
                        </a:rPr>
                        <a:t>・自主防災組織の活動支援</a:t>
                      </a:r>
                      <a:endParaRPr lang="en-US" altLang="ja-JP" sz="1000" b="1" u="none" dirty="0" smtClean="0">
                        <a:solidFill>
                          <a:schemeClr val="tx1"/>
                        </a:solidFill>
                      </a:endParaRPr>
                    </a:p>
                    <a:p>
                      <a:r>
                        <a:rPr lang="ja-JP" altLang="en-US" sz="1000" u="none" dirty="0" smtClean="0">
                          <a:solidFill>
                            <a:schemeClr val="tx1"/>
                          </a:solidFill>
                          <a:effectLst/>
                        </a:rPr>
                        <a:t>　</a:t>
                      </a:r>
                      <a:r>
                        <a:rPr lang="ja-JP" altLang="en-US" sz="1000" u="none" baseline="0" dirty="0" smtClean="0">
                          <a:solidFill>
                            <a:schemeClr val="tx1"/>
                          </a:solidFill>
                          <a:effectLst/>
                          <a:uFill>
                            <a:solidFill>
                              <a:srgbClr val="FF00FF"/>
                            </a:solidFill>
                          </a:uFill>
                        </a:rPr>
                        <a:t>校区や町内会単位などで</a:t>
                      </a:r>
                      <a:r>
                        <a:rPr lang="ja-JP" altLang="en-US" sz="1000" u="none" dirty="0" smtClean="0">
                          <a:solidFill>
                            <a:schemeClr val="tx1"/>
                          </a:solidFill>
                          <a:effectLst/>
                        </a:rPr>
                        <a:t>自主的に結成し、災害による被害を予防・軽減するための活動を行う組織。</a:t>
                      </a:r>
                      <a:endParaRPr lang="en-US" altLang="ja-JP" sz="1000" u="none" dirty="0" smtClean="0">
                        <a:solidFill>
                          <a:schemeClr val="tx1"/>
                        </a:solidFill>
                        <a:effectLst/>
                      </a:endParaRPr>
                    </a:p>
                    <a:p>
                      <a:r>
                        <a:rPr lang="ja-JP" altLang="en-US" sz="1000" u="none" dirty="0" smtClean="0">
                          <a:solidFill>
                            <a:schemeClr val="tx1"/>
                          </a:solidFill>
                          <a:effectLst/>
                        </a:rPr>
                        <a:t>　組織の中核となる人材の育成や避難用資機材の配備支援などを実施。</a:t>
                      </a:r>
                      <a:endParaRPr lang="en-US" altLang="ja-JP" sz="1000" u="none" dirty="0" smtClean="0">
                        <a:solidFill>
                          <a:schemeClr val="tx1"/>
                        </a:solidFill>
                        <a:effectLst/>
                      </a:endParaRPr>
                    </a:p>
                    <a:p>
                      <a:r>
                        <a:rPr lang="ja-JP" altLang="en-US" sz="1000" dirty="0" smtClean="0">
                          <a:solidFill>
                            <a:schemeClr val="tx1"/>
                          </a:solidFill>
                          <a:effectLst/>
                        </a:rPr>
                        <a:t>　 （進捗状況）</a:t>
                      </a:r>
                      <a:endParaRPr lang="en-US" altLang="ja-JP" sz="1000" dirty="0" smtClean="0">
                        <a:solidFill>
                          <a:schemeClr val="tx1"/>
                        </a:solidFill>
                        <a:effectLst/>
                      </a:endParaRPr>
                    </a:p>
                    <a:p>
                      <a:r>
                        <a:rPr lang="ja-JP" altLang="en-US" sz="1000" b="1" dirty="0" smtClean="0">
                          <a:solidFill>
                            <a:schemeClr val="tx1"/>
                          </a:solidFill>
                          <a:effectLst/>
                        </a:rPr>
                        <a:t>　   </a:t>
                      </a:r>
                      <a:r>
                        <a:rPr lang="ja-JP" altLang="en-US" sz="1000" b="1" dirty="0" smtClean="0">
                          <a:solidFill>
                            <a:schemeClr val="tx1"/>
                          </a:solidFill>
                        </a:rPr>
                        <a:t>自主防災組織活動カバー率</a:t>
                      </a:r>
                      <a:r>
                        <a:rPr lang="en-US" altLang="ja-JP" sz="1000" b="1" dirty="0" smtClean="0">
                          <a:solidFill>
                            <a:schemeClr val="tx1"/>
                          </a:solidFill>
                        </a:rPr>
                        <a:t>※</a:t>
                      </a:r>
                      <a:r>
                        <a:rPr lang="ja-JP" altLang="en-US" sz="1000" b="1" dirty="0" smtClean="0">
                          <a:solidFill>
                            <a:schemeClr val="tx1"/>
                          </a:solidFill>
                        </a:rPr>
                        <a:t>  </a:t>
                      </a:r>
                      <a:r>
                        <a:rPr lang="en-US" altLang="ja-JP" sz="1000" b="1" dirty="0" smtClean="0">
                          <a:solidFill>
                            <a:schemeClr val="tx1"/>
                          </a:solidFill>
                        </a:rPr>
                        <a:t>83.5%(</a:t>
                      </a:r>
                      <a:r>
                        <a:rPr lang="ja-JP" altLang="en-US" sz="1000" b="1" dirty="0" smtClean="0">
                          <a:solidFill>
                            <a:schemeClr val="tx1"/>
                          </a:solidFill>
                        </a:rPr>
                        <a:t>全国</a:t>
                      </a:r>
                      <a:r>
                        <a:rPr lang="en-US" altLang="ja-JP" sz="1000" b="1" dirty="0" smtClean="0">
                          <a:solidFill>
                            <a:schemeClr val="tx1"/>
                          </a:solidFill>
                        </a:rPr>
                        <a:t>77.4%</a:t>
                      </a:r>
                      <a:r>
                        <a:rPr lang="ja-JP" altLang="en-US" sz="1000" b="1" dirty="0" smtClean="0">
                          <a:solidFill>
                            <a:schemeClr val="tx1"/>
                          </a:solidFill>
                        </a:rPr>
                        <a:t>：</a:t>
                      </a:r>
                      <a:r>
                        <a:rPr lang="en-US" altLang="ja-JP" sz="1000" b="1" dirty="0" smtClean="0">
                          <a:solidFill>
                            <a:schemeClr val="tx1"/>
                          </a:solidFill>
                        </a:rPr>
                        <a:t>2012</a:t>
                      </a:r>
                      <a:r>
                        <a:rPr lang="ja-JP" altLang="en-US" sz="1000" b="1" dirty="0" smtClean="0">
                          <a:solidFill>
                            <a:schemeClr val="tx1"/>
                          </a:solidFill>
                        </a:rPr>
                        <a:t>年</a:t>
                      </a:r>
                      <a:r>
                        <a:rPr lang="en-US" altLang="ja-JP" sz="1000" b="1" dirty="0" smtClean="0">
                          <a:solidFill>
                            <a:schemeClr val="tx1"/>
                          </a:solidFill>
                        </a:rPr>
                        <a:t>)</a:t>
                      </a:r>
                      <a:r>
                        <a:rPr lang="en-US" altLang="ja-JP" sz="1000" b="1" baseline="0" dirty="0" smtClean="0">
                          <a:solidFill>
                            <a:schemeClr val="tx1"/>
                          </a:solidFill>
                        </a:rPr>
                        <a:t> </a:t>
                      </a:r>
                      <a:r>
                        <a:rPr lang="en-US" altLang="ja-JP" sz="1000" b="1" dirty="0" smtClean="0">
                          <a:solidFill>
                            <a:schemeClr val="tx1"/>
                          </a:solidFill>
                        </a:rPr>
                        <a:t>⇒ 90.4</a:t>
                      </a:r>
                      <a:r>
                        <a:rPr lang="ja-JP" altLang="en-US" sz="1000" b="1" dirty="0" smtClean="0">
                          <a:solidFill>
                            <a:schemeClr val="tx1"/>
                          </a:solidFill>
                        </a:rPr>
                        <a:t>％</a:t>
                      </a:r>
                      <a:r>
                        <a:rPr lang="en-US" altLang="ja-JP" sz="1000" b="1" dirty="0" smtClean="0">
                          <a:solidFill>
                            <a:schemeClr val="tx1"/>
                          </a:solidFill>
                        </a:rPr>
                        <a:t>(</a:t>
                      </a:r>
                      <a:r>
                        <a:rPr lang="ja-JP" altLang="en-US" sz="1000" b="1" dirty="0" smtClean="0">
                          <a:solidFill>
                            <a:schemeClr val="tx1"/>
                          </a:solidFill>
                        </a:rPr>
                        <a:t>全国</a:t>
                      </a:r>
                      <a:r>
                        <a:rPr lang="en-US" altLang="ja-JP" sz="1000" b="1" dirty="0" smtClean="0">
                          <a:solidFill>
                            <a:schemeClr val="tx1"/>
                          </a:solidFill>
                        </a:rPr>
                        <a:t>82.7</a:t>
                      </a:r>
                      <a:r>
                        <a:rPr lang="ja-JP" altLang="en-US" sz="1000" b="1" dirty="0" smtClean="0">
                          <a:solidFill>
                            <a:schemeClr val="tx1"/>
                          </a:solidFill>
                        </a:rPr>
                        <a:t>％：</a:t>
                      </a:r>
                      <a:r>
                        <a:rPr lang="en-US" altLang="ja-JP" sz="1000" b="1" dirty="0" smtClean="0">
                          <a:solidFill>
                            <a:schemeClr val="tx1"/>
                          </a:solidFill>
                        </a:rPr>
                        <a:t>2017</a:t>
                      </a:r>
                      <a:r>
                        <a:rPr lang="ja-JP" altLang="en-US" sz="1000" b="1" dirty="0" smtClean="0">
                          <a:solidFill>
                            <a:schemeClr val="tx1"/>
                          </a:solidFill>
                        </a:rPr>
                        <a:t>年</a:t>
                      </a:r>
                      <a:r>
                        <a:rPr lang="en-US" altLang="ja-JP" sz="1000" b="1" dirty="0" smtClean="0">
                          <a:solidFill>
                            <a:schemeClr val="tx1"/>
                          </a:solidFill>
                        </a:rPr>
                        <a:t>)</a:t>
                      </a:r>
                    </a:p>
                    <a:p>
                      <a:r>
                        <a:rPr lang="ja-JP" altLang="en-US" sz="1000" dirty="0" smtClean="0">
                          <a:solidFill>
                            <a:schemeClr val="tx1"/>
                          </a:solidFill>
                        </a:rPr>
                        <a:t>　   </a:t>
                      </a:r>
                      <a:r>
                        <a:rPr lang="en-US" altLang="ja-JP" sz="1000" dirty="0" smtClean="0">
                          <a:solidFill>
                            <a:schemeClr val="tx1"/>
                          </a:solidFill>
                        </a:rPr>
                        <a:t>※</a:t>
                      </a:r>
                      <a:r>
                        <a:rPr lang="ja-JP" altLang="en-US" sz="1000" dirty="0" smtClean="0">
                          <a:solidFill>
                            <a:schemeClr val="tx1"/>
                          </a:solidFill>
                        </a:rPr>
                        <a:t>自主防災組織がその活動範囲としている地域の世帯数／管内世帯数   </a:t>
                      </a:r>
                      <a:r>
                        <a:rPr lang="en-US" altLang="ja-JP" sz="1000" baseline="0" dirty="0" smtClean="0">
                          <a:solidFill>
                            <a:schemeClr val="tx1"/>
                          </a:solidFill>
                        </a:rPr>
                        <a:t> </a:t>
                      </a:r>
                      <a:r>
                        <a:rPr lang="en-US" altLang="ja-JP" sz="1000" dirty="0" smtClean="0">
                          <a:solidFill>
                            <a:schemeClr val="tx1"/>
                          </a:solidFill>
                        </a:rPr>
                        <a:t>(</a:t>
                      </a:r>
                      <a:r>
                        <a:rPr lang="ja-JP" altLang="en-US" sz="1000" dirty="0" smtClean="0">
                          <a:solidFill>
                            <a:schemeClr val="tx1"/>
                          </a:solidFill>
                        </a:rPr>
                        <a:t>出典：消防庁「地方防災行政の現況」</a:t>
                      </a:r>
                      <a:r>
                        <a:rPr lang="en-US" altLang="ja-JP" sz="1000" dirty="0" smtClean="0">
                          <a:solidFill>
                            <a:schemeClr val="tx1"/>
                          </a:solidFill>
                        </a:rPr>
                        <a:t>)</a:t>
                      </a:r>
                    </a:p>
                    <a:p>
                      <a:endParaRPr lang="en-US" altLang="ja-JP" sz="1000" b="1" u="none" dirty="0" smtClean="0">
                        <a:solidFill>
                          <a:schemeClr val="tx1"/>
                        </a:solidFill>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000" b="1" u="none" dirty="0" smtClean="0">
                          <a:solidFill>
                            <a:schemeClr val="tx1"/>
                          </a:solidFill>
                        </a:rPr>
                        <a:t>・ハザードマップ作成</a:t>
                      </a:r>
                      <a:endParaRPr lang="en-US" altLang="ja-JP" sz="1000" b="1" u="none" dirty="0" smtClean="0">
                        <a:solidFill>
                          <a:schemeClr val="tx1"/>
                        </a:solidFill>
                      </a:endParaRPr>
                    </a:p>
                    <a:p>
                      <a:r>
                        <a:rPr lang="ja-JP" altLang="en-US" sz="1000" u="none" dirty="0" smtClean="0">
                          <a:solidFill>
                            <a:schemeClr val="tx1"/>
                          </a:solidFill>
                        </a:rPr>
                        <a:t>　地震発生時に起こりうる建物倒壊や火災延焼の危険性等について、住民が正確な知識・情報を持ち、</a:t>
                      </a:r>
                      <a:endParaRPr lang="en-US" altLang="ja-JP" sz="1000" u="none" dirty="0" smtClean="0">
                        <a:solidFill>
                          <a:schemeClr val="tx1"/>
                        </a:solidFill>
                      </a:endParaRPr>
                    </a:p>
                    <a:p>
                      <a:r>
                        <a:rPr lang="ja-JP" altLang="en-US" sz="1000" u="none" dirty="0" smtClean="0">
                          <a:solidFill>
                            <a:schemeClr val="tx1"/>
                          </a:solidFill>
                        </a:rPr>
                        <a:t>　的確な避難行動につなげるため、地震や津波ハザードマップの作成・改訂およびそれを活用した避難訓練の実施。</a:t>
                      </a:r>
                      <a:endParaRPr lang="en-US" altLang="ja-JP" sz="1000" u="none" dirty="0" smtClean="0">
                        <a:solidFill>
                          <a:schemeClr val="tx1"/>
                        </a:solidFill>
                      </a:endParaRPr>
                    </a:p>
                    <a:p>
                      <a:r>
                        <a:rPr lang="ja-JP" altLang="en-US" sz="1000" u="none" dirty="0" smtClean="0">
                          <a:solidFill>
                            <a:schemeClr val="tx1"/>
                          </a:solidFill>
                        </a:rPr>
                        <a:t>　（進捗状況）地震</a:t>
                      </a:r>
                      <a:r>
                        <a:rPr lang="ja-JP" altLang="ja-JP" sz="1000" u="none" dirty="0" smtClean="0">
                          <a:solidFill>
                            <a:schemeClr val="tx1"/>
                          </a:solidFill>
                        </a:rPr>
                        <a:t>ハザードマップ作成地区数</a:t>
                      </a:r>
                      <a:r>
                        <a:rPr lang="ja-JP" altLang="en-US" sz="1000" u="none" dirty="0" smtClean="0">
                          <a:solidFill>
                            <a:schemeClr val="tx1"/>
                          </a:solidFill>
                        </a:rPr>
                        <a:t>　</a:t>
                      </a:r>
                      <a:r>
                        <a:rPr lang="en-US" altLang="ja-JP" sz="1000" u="none" dirty="0" smtClean="0">
                          <a:solidFill>
                            <a:schemeClr val="tx1"/>
                          </a:solidFill>
                        </a:rPr>
                        <a:t>2016</a:t>
                      </a:r>
                      <a:r>
                        <a:rPr lang="ja-JP" altLang="ja-JP" sz="1000" u="none" dirty="0" smtClean="0">
                          <a:solidFill>
                            <a:schemeClr val="tx1"/>
                          </a:solidFill>
                        </a:rPr>
                        <a:t>年</a:t>
                      </a:r>
                      <a:r>
                        <a:rPr lang="ja-JP" altLang="en-US" sz="1000" u="none" dirty="0" smtClean="0">
                          <a:solidFill>
                            <a:schemeClr val="tx1"/>
                          </a:solidFill>
                        </a:rPr>
                        <a:t>度：全</a:t>
                      </a:r>
                      <a:r>
                        <a:rPr lang="en-US" altLang="ja-JP" sz="1000" u="none" dirty="0" smtClean="0">
                          <a:solidFill>
                            <a:schemeClr val="tx1"/>
                          </a:solidFill>
                        </a:rPr>
                        <a:t>43</a:t>
                      </a:r>
                      <a:r>
                        <a:rPr lang="ja-JP" altLang="en-US" sz="1000" u="none" dirty="0" smtClean="0">
                          <a:solidFill>
                            <a:schemeClr val="tx1"/>
                          </a:solidFill>
                        </a:rPr>
                        <a:t>地区完了</a:t>
                      </a:r>
                      <a:endParaRPr lang="en-US" altLang="ja-JP" sz="1000" u="none" dirty="0" smtClean="0">
                        <a:solidFill>
                          <a:schemeClr val="tx1"/>
                        </a:solidFill>
                      </a:endParaRPr>
                    </a:p>
                    <a:p>
                      <a:r>
                        <a:rPr lang="ja-JP" altLang="en-US" sz="1000" u="none" dirty="0" smtClean="0">
                          <a:solidFill>
                            <a:schemeClr val="tx1"/>
                          </a:solidFill>
                        </a:rPr>
                        <a:t>　　　　　　　　　　津波ハザードマップ作成地区数　</a:t>
                      </a:r>
                      <a:r>
                        <a:rPr lang="en-US" altLang="ja-JP" sz="1000" u="none" dirty="0" smtClean="0">
                          <a:solidFill>
                            <a:schemeClr val="tx1"/>
                          </a:solidFill>
                        </a:rPr>
                        <a:t>2015</a:t>
                      </a:r>
                      <a:r>
                        <a:rPr lang="ja-JP" altLang="en-US" sz="1000" u="none" dirty="0" smtClean="0">
                          <a:solidFill>
                            <a:schemeClr val="tx1"/>
                          </a:solidFill>
                        </a:rPr>
                        <a:t>年度：全</a:t>
                      </a:r>
                      <a:r>
                        <a:rPr lang="en-US" altLang="ja-JP" sz="1000" u="none" dirty="0" smtClean="0">
                          <a:solidFill>
                            <a:schemeClr val="tx1"/>
                          </a:solidFill>
                        </a:rPr>
                        <a:t>14</a:t>
                      </a:r>
                      <a:r>
                        <a:rPr lang="ja-JP" altLang="en-US" sz="1000" u="none" dirty="0" smtClean="0">
                          <a:solidFill>
                            <a:schemeClr val="tx1"/>
                          </a:solidFill>
                        </a:rPr>
                        <a:t>地区完了</a:t>
                      </a:r>
                      <a:endParaRPr lang="en-US" altLang="ja-JP" sz="1000" u="none" dirty="0" smtClean="0">
                        <a:solidFill>
                          <a:schemeClr val="tx1"/>
                        </a:solidFill>
                      </a:endParaRPr>
                    </a:p>
                    <a:p>
                      <a:endParaRPr lang="en-US" altLang="ja-JP" sz="1000" dirty="0" smtClean="0">
                        <a:solidFill>
                          <a:schemeClr val="tx1"/>
                        </a:solidFill>
                      </a:endParaRPr>
                    </a:p>
                    <a:p>
                      <a:r>
                        <a:rPr lang="ja-JP" altLang="en-US" sz="1000" dirty="0" smtClean="0">
                          <a:solidFill>
                            <a:schemeClr val="tx1"/>
                          </a:solidFill>
                        </a:rPr>
                        <a:t>・</a:t>
                      </a:r>
                      <a:r>
                        <a:rPr lang="ja-JP" altLang="en-US" sz="1000" b="1" dirty="0" smtClean="0">
                          <a:solidFill>
                            <a:schemeClr val="tx1"/>
                          </a:solidFill>
                        </a:rPr>
                        <a:t>タイムライン作成</a:t>
                      </a:r>
                      <a:endParaRPr lang="en-US" altLang="ja-JP" sz="1000" b="1" dirty="0" smtClean="0">
                        <a:solidFill>
                          <a:schemeClr val="tx1"/>
                        </a:solidFill>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baseline="0" dirty="0" smtClean="0">
                          <a:solidFill>
                            <a:schemeClr val="tx1"/>
                          </a:solidFill>
                          <a:latin typeface="+mn-lt"/>
                          <a:ea typeface="+mn-ea"/>
                          <a:cs typeface="+mn-cs"/>
                        </a:rPr>
                        <a:t>　洪水や土砂災害等に対し、行政、関係機関、地域住民、民間団体等の各行動主体が取るべき行動を時系列で整理した防災行動計画	</a:t>
                      </a:r>
                      <a:endParaRPr kumimoji="1" lang="en-US" altLang="ja-JP" sz="1000" b="0" i="0" u="none" strike="noStrike" kern="1200" baseline="0" dirty="0" smtClean="0">
                        <a:solidFill>
                          <a:schemeClr val="tx1"/>
                        </a:solidFill>
                        <a:latin typeface="+mn-lt"/>
                        <a:ea typeface="+mn-ea"/>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effectLst/>
                        </a:rPr>
                        <a:t>　（進捗状況）</a:t>
                      </a:r>
                      <a:r>
                        <a:rPr kumimoji="1" lang="ja-JP" altLang="en-US" sz="1000" dirty="0" smtClean="0">
                          <a:solidFill>
                            <a:schemeClr val="tx1"/>
                          </a:solidFill>
                        </a:rPr>
                        <a:t>　リーディングプロジェクトを実施</a:t>
                      </a:r>
                      <a:endParaRPr kumimoji="1" lang="en-US" altLang="ja-JP" sz="1000" dirty="0" smtClean="0">
                        <a:solidFill>
                          <a:schemeClr val="tx1"/>
                        </a:solidFill>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　　　　寝屋川流域大規模水害タイムライン　</a:t>
                      </a:r>
                      <a:r>
                        <a:rPr kumimoji="1" lang="en-US" altLang="ja-JP" sz="1000" dirty="0" smtClean="0">
                          <a:solidFill>
                            <a:schemeClr val="tx1"/>
                          </a:solidFill>
                        </a:rPr>
                        <a:t>2018.8</a:t>
                      </a:r>
                      <a:r>
                        <a:rPr kumimoji="1" lang="ja-JP" altLang="en-US" sz="1000" dirty="0" smtClean="0">
                          <a:solidFill>
                            <a:schemeClr val="tx1"/>
                          </a:solidFill>
                        </a:rPr>
                        <a:t>運用開始</a:t>
                      </a:r>
                    </a:p>
                  </a:txBody>
                  <a:tcPr marL="84406" marR="84406" marT="42203" marB="42203"/>
                </a:tc>
                <a:extLst>
                  <a:ext uri="{0D108BD9-81ED-4DB2-BD59-A6C34878D82A}">
                    <a16:rowId xmlns:a16="http://schemas.microsoft.com/office/drawing/2014/main" xmlns="" val="3534880399"/>
                  </a:ext>
                </a:extLst>
              </a:tr>
              <a:tr h="1280352">
                <a:tc>
                  <a:txBody>
                    <a:bodyPr/>
                    <a:lstStyle/>
                    <a:p>
                      <a:r>
                        <a:rPr kumimoji="1" lang="ja-JP" altLang="en-US" sz="1500" dirty="0" smtClean="0"/>
                        <a:t>行政による</a:t>
                      </a:r>
                      <a:endParaRPr kumimoji="1" lang="en-US" altLang="ja-JP" sz="1500" dirty="0" smtClean="0"/>
                    </a:p>
                    <a:p>
                      <a:r>
                        <a:rPr kumimoji="1" lang="ja-JP" altLang="en-US" sz="1500" dirty="0" smtClean="0"/>
                        <a:t>土地利用規制</a:t>
                      </a:r>
                      <a:endParaRPr kumimoji="1" lang="ja-JP" altLang="en-US" sz="1500" dirty="0"/>
                    </a:p>
                  </a:txBody>
                  <a:tcPr marL="84406" marR="84406" marT="42203" marB="42203" vert="eaVert"/>
                </a:tc>
                <a:tc>
                  <a:txBody>
                    <a:bodyPr/>
                    <a:lstStyle/>
                    <a:p>
                      <a:r>
                        <a:rPr lang="ja-JP" altLang="en-US" sz="1000" dirty="0" smtClean="0">
                          <a:solidFill>
                            <a:schemeClr val="tx1"/>
                          </a:solidFill>
                        </a:rPr>
                        <a:t>・</a:t>
                      </a:r>
                      <a:r>
                        <a:rPr lang="ja-JP" altLang="en-US" sz="1000" b="1" dirty="0" smtClean="0">
                          <a:solidFill>
                            <a:schemeClr val="tx1"/>
                          </a:solidFill>
                        </a:rPr>
                        <a:t>都市計画による土地の利用規制・誘導</a:t>
                      </a:r>
                      <a:endParaRPr lang="en-US" altLang="ja-JP" sz="1000" b="1" dirty="0" smtClean="0">
                        <a:solidFill>
                          <a:schemeClr val="tx1"/>
                        </a:solidFill>
                      </a:endParaRPr>
                    </a:p>
                    <a:p>
                      <a:r>
                        <a:rPr lang="ja-JP" altLang="en-US" sz="1000" dirty="0" smtClean="0">
                          <a:solidFill>
                            <a:schemeClr val="tx1"/>
                          </a:solidFill>
                        </a:rPr>
                        <a:t>　防火・準防火地域の指定などの防火規制。</a:t>
                      </a:r>
                      <a:endParaRPr lang="en-US" altLang="ja-JP" sz="1000" dirty="0" smtClean="0">
                        <a:solidFill>
                          <a:schemeClr val="tx1"/>
                        </a:solidFill>
                      </a:endParaRPr>
                    </a:p>
                    <a:p>
                      <a:endParaRPr lang="en-US" altLang="ja-JP" sz="1000" dirty="0" smtClean="0">
                        <a:solidFill>
                          <a:schemeClr val="tx1"/>
                        </a:solidFill>
                      </a:endParaRPr>
                    </a:p>
                    <a:p>
                      <a:r>
                        <a:rPr lang="ja-JP" altLang="en-US" sz="1000" b="1" dirty="0" smtClean="0">
                          <a:solidFill>
                            <a:schemeClr val="tx1"/>
                          </a:solidFill>
                        </a:rPr>
                        <a:t>・土砂災害警戒区域指定</a:t>
                      </a:r>
                      <a:endParaRPr lang="en-US" altLang="ja-JP" sz="1000" b="1" dirty="0" smtClean="0">
                        <a:solidFill>
                          <a:schemeClr val="tx1"/>
                        </a:solidFill>
                      </a:endParaRPr>
                    </a:p>
                    <a:p>
                      <a:r>
                        <a:rPr lang="ja-JP" altLang="en-US" sz="1000" dirty="0" smtClean="0">
                          <a:solidFill>
                            <a:schemeClr val="tx1"/>
                          </a:solidFill>
                        </a:rPr>
                        <a:t>　裏山でのがけ崩れや、裏山の谷筋からの土石流により土砂が流出した場合に、生命または身体に危害が生じる恐れのある区域を大阪府が調査・</a:t>
                      </a:r>
                      <a:endParaRPr lang="en-US" altLang="ja-JP" sz="1000" dirty="0" smtClean="0">
                        <a:solidFill>
                          <a:schemeClr val="tx1"/>
                        </a:solidFill>
                      </a:endParaRPr>
                    </a:p>
                    <a:p>
                      <a:r>
                        <a:rPr lang="ja-JP" altLang="en-US" sz="1000" dirty="0" smtClean="0">
                          <a:solidFill>
                            <a:schemeClr val="tx1"/>
                          </a:solidFill>
                        </a:rPr>
                        <a:t>　指定している区域。</a:t>
                      </a:r>
                      <a:endParaRPr lang="en-US" altLang="ja-JP" sz="1000" dirty="0" smtClean="0">
                        <a:solidFill>
                          <a:schemeClr val="tx1"/>
                        </a:solidFill>
                      </a:endParaRPr>
                    </a:p>
                    <a:p>
                      <a:r>
                        <a:rPr lang="ja-JP" altLang="en-US" sz="1000" dirty="0" smtClean="0">
                          <a:solidFill>
                            <a:schemeClr val="tx1"/>
                          </a:solidFill>
                        </a:rPr>
                        <a:t>　（進捗状況）</a:t>
                      </a:r>
                      <a:r>
                        <a:rPr kumimoji="1" lang="ja-JP" altLang="en-US" sz="1000" b="1" dirty="0" smtClean="0">
                          <a:solidFill>
                            <a:schemeClr val="tx1"/>
                          </a:solidFill>
                        </a:rPr>
                        <a:t>府内全域について土砂災害防止法に基づいた区域指定完了</a:t>
                      </a:r>
                      <a:r>
                        <a:rPr kumimoji="1" lang="ja-JP" altLang="en-US" sz="1000" dirty="0" smtClean="0">
                          <a:solidFill>
                            <a:schemeClr val="tx1"/>
                          </a:solidFill>
                        </a:rPr>
                        <a:t>（</a:t>
                      </a:r>
                      <a:r>
                        <a:rPr kumimoji="1" lang="en-US" altLang="ja-JP" sz="1000" dirty="0" smtClean="0">
                          <a:solidFill>
                            <a:schemeClr val="tx1"/>
                          </a:solidFill>
                        </a:rPr>
                        <a:t>2016</a:t>
                      </a:r>
                      <a:r>
                        <a:rPr kumimoji="1" lang="ja-JP" altLang="en-US" sz="1000" dirty="0" smtClean="0">
                          <a:solidFill>
                            <a:schemeClr val="tx1"/>
                          </a:solidFill>
                        </a:rPr>
                        <a:t>）</a:t>
                      </a:r>
                      <a:r>
                        <a:rPr kumimoji="1" lang="en-US" altLang="ja-JP" sz="1000" dirty="0" smtClean="0">
                          <a:solidFill>
                            <a:schemeClr val="tx1"/>
                          </a:solidFill>
                        </a:rPr>
                        <a:t>2018.9</a:t>
                      </a:r>
                      <a:r>
                        <a:rPr kumimoji="1" lang="ja-JP" altLang="en-US" sz="1000" dirty="0" smtClean="0">
                          <a:solidFill>
                            <a:schemeClr val="tx1"/>
                          </a:solidFill>
                        </a:rPr>
                        <a:t>末　指定が完了していると都道府県は</a:t>
                      </a:r>
                      <a:r>
                        <a:rPr kumimoji="1" lang="en-US" altLang="ja-JP" sz="1000" dirty="0" smtClean="0">
                          <a:solidFill>
                            <a:schemeClr val="tx1"/>
                          </a:solidFill>
                        </a:rPr>
                        <a:t>14</a:t>
                      </a:r>
                      <a:r>
                        <a:rPr kumimoji="1" lang="ja-JP" altLang="en-US" sz="1000" dirty="0" smtClean="0">
                          <a:solidFill>
                            <a:schemeClr val="tx1"/>
                          </a:solidFill>
                        </a:rPr>
                        <a:t>府県</a:t>
                      </a:r>
                      <a:endParaRPr kumimoji="1" lang="en-US" altLang="ja-JP" sz="1000" dirty="0" smtClean="0">
                        <a:solidFill>
                          <a:schemeClr val="tx1"/>
                        </a:solidFill>
                      </a:endParaRPr>
                    </a:p>
                    <a:p>
                      <a:r>
                        <a:rPr kumimoji="1" lang="ja-JP" altLang="en-US" sz="1000" dirty="0" smtClean="0">
                          <a:solidFill>
                            <a:schemeClr val="tx1"/>
                          </a:solidFill>
                        </a:rPr>
                        <a:t>　土砂災害警戒区域：</a:t>
                      </a:r>
                      <a:r>
                        <a:rPr kumimoji="1" lang="en-US" altLang="ja-JP" sz="1000" dirty="0" smtClean="0">
                          <a:solidFill>
                            <a:schemeClr val="tx1"/>
                          </a:solidFill>
                        </a:rPr>
                        <a:t>8345</a:t>
                      </a:r>
                      <a:r>
                        <a:rPr kumimoji="1" lang="ja-JP" altLang="en-US" sz="1000" dirty="0" smtClean="0">
                          <a:solidFill>
                            <a:schemeClr val="tx1"/>
                          </a:solidFill>
                        </a:rPr>
                        <a:t>か所、うち土砂災害特別警戒区域：</a:t>
                      </a:r>
                      <a:r>
                        <a:rPr kumimoji="1" lang="en-US" altLang="ja-JP" sz="1000" dirty="0" smtClean="0">
                          <a:solidFill>
                            <a:schemeClr val="tx1"/>
                          </a:solidFill>
                        </a:rPr>
                        <a:t>7758</a:t>
                      </a:r>
                      <a:r>
                        <a:rPr kumimoji="1" lang="ja-JP" altLang="en-US" sz="1000" dirty="0" smtClean="0">
                          <a:solidFill>
                            <a:schemeClr val="tx1"/>
                          </a:solidFill>
                        </a:rPr>
                        <a:t>か所</a:t>
                      </a:r>
                      <a:endParaRPr lang="en-US" altLang="ja-JP" sz="1000" dirty="0" smtClean="0">
                        <a:solidFill>
                          <a:schemeClr val="tx1"/>
                        </a:solidFill>
                      </a:endParaRPr>
                    </a:p>
                  </a:txBody>
                  <a:tcPr marL="84406" marR="84406" marT="42203" marB="42203"/>
                </a:tc>
                <a:extLst>
                  <a:ext uri="{0D108BD9-81ED-4DB2-BD59-A6C34878D82A}">
                    <a16:rowId xmlns:a16="http://schemas.microsoft.com/office/drawing/2014/main" xmlns="" val="1581526964"/>
                  </a:ext>
                </a:extLst>
              </a:tr>
            </a:tbl>
          </a:graphicData>
        </a:graphic>
      </p:graphicFrame>
      <p:sp>
        <p:nvSpPr>
          <p:cNvPr id="14" name="角丸四角形 13"/>
          <p:cNvSpPr/>
          <p:nvPr/>
        </p:nvSpPr>
        <p:spPr>
          <a:xfrm>
            <a:off x="205279" y="932666"/>
            <a:ext cx="8505418" cy="45351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府民が迅速・安全に避難するために重要となる地域・コミュニティにおける「逃げる」対策をさらに強化</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15" name="四角形吹き出し 14"/>
          <p:cNvSpPr/>
          <p:nvPr/>
        </p:nvSpPr>
        <p:spPr>
          <a:xfrm>
            <a:off x="1339783" y="1429409"/>
            <a:ext cx="750893" cy="322351"/>
          </a:xfrm>
          <a:prstGeom prst="wedgeRectCallout">
            <a:avLst>
              <a:gd name="adj1" fmla="val -52334"/>
              <a:gd name="adj2" fmla="val 99282"/>
            </a:avLst>
          </a:prstGeom>
          <a:solidFill>
            <a:srgbClr val="FF00FF"/>
          </a:solid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white"/>
                </a:solidFill>
                <a:effectLst/>
                <a:uLnTx/>
                <a:uFillTx/>
                <a:latin typeface="Meiryo UI"/>
                <a:ea typeface="Meiryo UI"/>
                <a:cs typeface="+mn-cs"/>
              </a:rPr>
              <a:t>全国初</a:t>
            </a:r>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5103" y="3499175"/>
            <a:ext cx="1225594" cy="1209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descr="Y:\_11主要個別課題(一般)\○改革評価プロジェクト\各担当作業フォルダ\田中作業フォルダ\テーマ編\危機管理★\ネタ\避難訓練等.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5035" y="1902168"/>
            <a:ext cx="2215662" cy="1210441"/>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6851085" y="3065717"/>
            <a:ext cx="1476282" cy="23436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ハザードマップの作成等</a:t>
            </a:r>
            <a:endPar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7433708" y="4642977"/>
            <a:ext cx="1476282" cy="23436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タイムラインの策定</a:t>
            </a:r>
            <a:endPar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157</a:t>
            </a:fld>
            <a:endParaRPr lang="ja-JP" altLang="en-US"/>
          </a:p>
        </p:txBody>
      </p:sp>
    </p:spTree>
    <p:extLst>
      <p:ext uri="{BB962C8B-B14F-4D97-AF65-F5344CB8AC3E}">
        <p14:creationId xmlns:p14="http://schemas.microsoft.com/office/powerpoint/2010/main" val="3101584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6832645"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主な改革取組み：大阪の災害対策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（３）発災後の応急対策</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270457" y="1003637"/>
            <a:ext cx="8603088" cy="56705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〇地震発生後、</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被災者の「命をつなぐ」ための災害応急体制を確保</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今年度発生した大阪府北部地震や台風</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21</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号などにも迅速に対応。ただし、帰宅困難者対策など今度の課題も残った。</a:t>
            </a:r>
          </a:p>
        </p:txBody>
      </p:sp>
      <p:graphicFrame>
        <p:nvGraphicFramePr>
          <p:cNvPr id="4" name="表 3"/>
          <p:cNvGraphicFramePr>
            <a:graphicFrameLocks noGrp="1"/>
          </p:cNvGraphicFramePr>
          <p:nvPr>
            <p:extLst/>
          </p:nvPr>
        </p:nvGraphicFramePr>
        <p:xfrm>
          <a:off x="171667" y="1630075"/>
          <a:ext cx="5413451" cy="4486202"/>
        </p:xfrm>
        <a:graphic>
          <a:graphicData uri="http://schemas.openxmlformats.org/drawingml/2006/table">
            <a:tbl>
              <a:tblPr firstRow="1" bandRow="1">
                <a:tableStyleId>{5C22544A-7EE6-4342-B048-85BDC9FD1C3A}</a:tableStyleId>
              </a:tblPr>
              <a:tblGrid>
                <a:gridCol w="1484015">
                  <a:extLst>
                    <a:ext uri="{9D8B030D-6E8A-4147-A177-3AD203B41FA5}">
                      <a16:colId xmlns:a16="http://schemas.microsoft.com/office/drawing/2014/main" xmlns="" val="1493262664"/>
                    </a:ext>
                  </a:extLst>
                </a:gridCol>
                <a:gridCol w="3929436">
                  <a:extLst>
                    <a:ext uri="{9D8B030D-6E8A-4147-A177-3AD203B41FA5}">
                      <a16:colId xmlns:a16="http://schemas.microsoft.com/office/drawing/2014/main" xmlns="" val="3318335686"/>
                    </a:ext>
                  </a:extLst>
                </a:gridCol>
              </a:tblGrid>
              <a:tr h="503615">
                <a:tc>
                  <a:txBody>
                    <a:bodyPr/>
                    <a:lstStyle/>
                    <a:p>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a:txBody>
                    <a:bodyPr/>
                    <a:lstStyle/>
                    <a:p>
                      <a:pPr algn="ctr"/>
                      <a:r>
                        <a:rPr kumimoji="1" lang="ja-JP" altLang="en-US" sz="1300" dirty="0" smtClean="0">
                          <a:latin typeface="Meiryo UI" panose="020B0604030504040204" pitchFamily="50" charset="-128"/>
                          <a:ea typeface="Meiryo UI" panose="020B0604030504040204" pitchFamily="50" charset="-128"/>
                        </a:rPr>
                        <a:t>基本的な対応方針</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xmlns="" val="2055702546"/>
                  </a:ext>
                </a:extLst>
              </a:tr>
              <a:tr h="1711525">
                <a:tc>
                  <a:txBody>
                    <a:bodyPr/>
                    <a:lstStyle/>
                    <a:p>
                      <a:r>
                        <a:rPr kumimoji="1" lang="ja-JP" altLang="en-US" sz="1300" b="1" dirty="0" smtClean="0">
                          <a:latin typeface="Meiryo UI" panose="020B0604030504040204" pitchFamily="50" charset="-128"/>
                          <a:ea typeface="Meiryo UI" panose="020B0604030504040204" pitchFamily="50" charset="-128"/>
                        </a:rPr>
                        <a:t>第１フェーズ</a:t>
                      </a:r>
                      <a:endParaRPr kumimoji="1" lang="en-US" altLang="ja-JP" sz="1300" b="1" dirty="0" smtClean="0">
                        <a:latin typeface="Meiryo UI" panose="020B0604030504040204" pitchFamily="50" charset="-128"/>
                        <a:ea typeface="Meiryo UI" panose="020B0604030504040204" pitchFamily="50" charset="-128"/>
                      </a:endParaRPr>
                    </a:p>
                    <a:p>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発災</a:t>
                      </a:r>
                      <a:r>
                        <a:rPr kumimoji="1" lang="en-US" altLang="ja-JP" sz="1300" dirty="0" smtClean="0">
                          <a:latin typeface="Meiryo UI" panose="020B0604030504040204" pitchFamily="50" charset="-128"/>
                          <a:ea typeface="Meiryo UI" panose="020B0604030504040204" pitchFamily="50" charset="-128"/>
                        </a:rPr>
                        <a:t>3</a:t>
                      </a:r>
                      <a:r>
                        <a:rPr kumimoji="1" lang="ja-JP" altLang="en-US" sz="1300" dirty="0" smtClean="0">
                          <a:latin typeface="Meiryo UI" panose="020B0604030504040204" pitchFamily="50" charset="-128"/>
                          <a:ea typeface="Meiryo UI" panose="020B0604030504040204" pitchFamily="50" charset="-128"/>
                        </a:rPr>
                        <a:t>時間まで</a:t>
                      </a:r>
                      <a:r>
                        <a:rPr kumimoji="1" lang="en-US" altLang="ja-JP" sz="1300" dirty="0" smtClean="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a:txBody>
                    <a:bodyPr/>
                    <a:lstStyle/>
                    <a:p>
                      <a:r>
                        <a:rPr lang="ja-JP" altLang="en-US" sz="1300" b="1" dirty="0" smtClean="0">
                          <a:solidFill>
                            <a:schemeClr val="tx1"/>
                          </a:solidFill>
                          <a:latin typeface="Meiryo UI" panose="020B0604030504040204" pitchFamily="50" charset="-128"/>
                          <a:ea typeface="Meiryo UI" panose="020B0604030504040204" pitchFamily="50" charset="-128"/>
                        </a:rPr>
                        <a:t>・</a:t>
                      </a:r>
                      <a:r>
                        <a:rPr lang="ja-JP" altLang="en-US" sz="1300" b="0" dirty="0" smtClean="0">
                          <a:solidFill>
                            <a:schemeClr val="tx1"/>
                          </a:solidFill>
                          <a:latin typeface="Meiryo UI" panose="020B0604030504040204" pitchFamily="50" charset="-128"/>
                          <a:ea typeface="Meiryo UI" panose="020B0604030504040204" pitchFamily="50" charset="-128"/>
                        </a:rPr>
                        <a:t>初動体制の確保</a:t>
                      </a:r>
                      <a:endParaRPr lang="en-US" altLang="ja-JP" sz="1300" b="0" dirty="0" smtClean="0">
                        <a:solidFill>
                          <a:schemeClr val="tx1"/>
                        </a:solidFill>
                        <a:latin typeface="Meiryo UI" panose="020B0604030504040204" pitchFamily="50" charset="-128"/>
                        <a:ea typeface="Meiryo UI" panose="020B0604030504040204" pitchFamily="50" charset="-128"/>
                      </a:endParaRPr>
                    </a:p>
                    <a:p>
                      <a:r>
                        <a:rPr lang="ja-JP" altLang="en-US" sz="1300" b="0" u="none" dirty="0" smtClean="0">
                          <a:solidFill>
                            <a:schemeClr val="tx1"/>
                          </a:solidFill>
                          <a:latin typeface="Meiryo UI" panose="020B0604030504040204" pitchFamily="50" charset="-128"/>
                          <a:ea typeface="Meiryo UI" panose="020B0604030504040204" pitchFamily="50" charset="-128"/>
                        </a:rPr>
                        <a:t>・市町村との連絡調整</a:t>
                      </a:r>
                      <a:endParaRPr lang="en-US" altLang="ja-JP" sz="1300" b="0" u="none" dirty="0" smtClean="0">
                        <a:solidFill>
                          <a:schemeClr val="tx1"/>
                        </a:solidFill>
                        <a:latin typeface="Meiryo UI" panose="020B0604030504040204" pitchFamily="50" charset="-128"/>
                        <a:ea typeface="Meiryo UI" panose="020B0604030504040204" pitchFamily="50" charset="-128"/>
                      </a:endParaRPr>
                    </a:p>
                    <a:p>
                      <a:r>
                        <a:rPr lang="ja-JP" altLang="en-US" sz="1300" dirty="0" smtClean="0">
                          <a:solidFill>
                            <a:schemeClr val="tx1"/>
                          </a:solidFill>
                          <a:latin typeface="Meiryo UI" panose="020B0604030504040204" pitchFamily="50" charset="-128"/>
                          <a:ea typeface="Meiryo UI" panose="020B0604030504040204" pitchFamily="50" charset="-128"/>
                        </a:rPr>
                        <a:t>・気象台情報、交通・ライフライン企業からの</a:t>
                      </a:r>
                      <a:r>
                        <a:rPr lang="ja-JP" altLang="en-US" sz="1300" b="1" dirty="0" smtClean="0">
                          <a:solidFill>
                            <a:schemeClr val="tx1"/>
                          </a:solidFill>
                          <a:latin typeface="Meiryo UI" panose="020B0604030504040204" pitchFamily="50" charset="-128"/>
                          <a:ea typeface="Meiryo UI" panose="020B0604030504040204" pitchFamily="50" charset="-128"/>
                        </a:rPr>
                        <a:t>被害情報等の情報収集</a:t>
                      </a:r>
                      <a:endParaRPr lang="en-US" altLang="ja-JP" sz="1300" b="1" dirty="0" smtClean="0">
                        <a:solidFill>
                          <a:schemeClr val="tx1"/>
                        </a:solidFill>
                        <a:latin typeface="Meiryo UI" panose="020B0604030504040204" pitchFamily="50" charset="-128"/>
                        <a:ea typeface="Meiryo UI" panose="020B0604030504040204" pitchFamily="50" charset="-128"/>
                      </a:endParaRPr>
                    </a:p>
                    <a:p>
                      <a:r>
                        <a:rPr lang="ja-JP" altLang="en-US" sz="1300" dirty="0" smtClean="0">
                          <a:solidFill>
                            <a:schemeClr val="tx1"/>
                          </a:solidFill>
                          <a:latin typeface="Meiryo UI" panose="020B0604030504040204" pitchFamily="50" charset="-128"/>
                          <a:ea typeface="Meiryo UI" panose="020B0604030504040204" pitchFamily="50" charset="-128"/>
                        </a:rPr>
                        <a:t>・災害医療本部、</a:t>
                      </a:r>
                      <a:r>
                        <a:rPr lang="en-US" altLang="ja-JP" sz="1300" b="1" dirty="0" smtClean="0">
                          <a:solidFill>
                            <a:schemeClr val="tx1"/>
                          </a:solidFill>
                          <a:latin typeface="Meiryo UI" panose="020B0604030504040204" pitchFamily="50" charset="-128"/>
                          <a:ea typeface="Meiryo UI" panose="020B0604030504040204" pitchFamily="50" charset="-128"/>
                        </a:rPr>
                        <a:t>DMAT</a:t>
                      </a:r>
                      <a:r>
                        <a:rPr lang="en-US" altLang="ja-JP" sz="1300" dirty="0" smtClean="0">
                          <a:solidFill>
                            <a:schemeClr val="tx1"/>
                          </a:solidFill>
                          <a:latin typeface="Meiryo UI" panose="020B0604030504040204" pitchFamily="50" charset="-128"/>
                          <a:ea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rPr>
                        <a:t>災害派遣医療チーム</a:t>
                      </a:r>
                      <a:r>
                        <a:rPr lang="en-US" altLang="ja-JP" sz="1300" dirty="0" smtClean="0">
                          <a:solidFill>
                            <a:schemeClr val="tx1"/>
                          </a:solidFill>
                          <a:latin typeface="Meiryo UI" panose="020B0604030504040204" pitchFamily="50" charset="-128"/>
                          <a:ea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rPr>
                        <a:t>調整本部の設置</a:t>
                      </a:r>
                      <a:endParaRPr lang="en-US" altLang="ja-JP" sz="1300" dirty="0" smtClean="0">
                        <a:solidFill>
                          <a:schemeClr val="tx1"/>
                        </a:solidFill>
                        <a:latin typeface="Meiryo UI" panose="020B0604030504040204" pitchFamily="50" charset="-128"/>
                        <a:ea typeface="Meiryo UI" panose="020B0604030504040204" pitchFamily="50" charset="-128"/>
                      </a:endParaRPr>
                    </a:p>
                    <a:p>
                      <a:r>
                        <a:rPr lang="ja-JP" altLang="en-US" sz="1300" dirty="0" smtClean="0">
                          <a:solidFill>
                            <a:schemeClr val="tx1"/>
                          </a:solidFill>
                          <a:latin typeface="Meiryo UI" panose="020B0604030504040204" pitchFamily="50" charset="-128"/>
                          <a:ea typeface="Meiryo UI" panose="020B0604030504040204" pitchFamily="50" charset="-128"/>
                        </a:rPr>
                        <a:t>・市町村等への迅速な応援体制確保、</a:t>
                      </a:r>
                      <a:r>
                        <a:rPr lang="ja-JP" altLang="en-US" sz="1300" b="0" dirty="0" smtClean="0">
                          <a:solidFill>
                            <a:schemeClr val="tx1"/>
                          </a:solidFill>
                          <a:latin typeface="Meiryo UI" panose="020B0604030504040204" pitchFamily="50" charset="-128"/>
                          <a:ea typeface="Meiryo UI" panose="020B0604030504040204" pitchFamily="50" charset="-128"/>
                        </a:rPr>
                        <a:t>自衛隊への派遣要請</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xmlns="" val="2617364112"/>
                  </a:ext>
                </a:extLst>
              </a:tr>
              <a:tr h="1250730">
                <a:tc>
                  <a:txBody>
                    <a:bodyPr/>
                    <a:lstStyle/>
                    <a:p>
                      <a:r>
                        <a:rPr kumimoji="1" lang="ja-JP" altLang="en-US" sz="1300" b="1" dirty="0" smtClean="0">
                          <a:latin typeface="Meiryo UI" panose="020B0604030504040204" pitchFamily="50" charset="-128"/>
                          <a:ea typeface="Meiryo UI" panose="020B0604030504040204" pitchFamily="50" charset="-128"/>
                        </a:rPr>
                        <a:t>第２フェーズ</a:t>
                      </a:r>
                      <a:endParaRPr kumimoji="1" lang="en-US" altLang="ja-JP" sz="1300" b="1" dirty="0" smtClean="0">
                        <a:latin typeface="Meiryo UI" panose="020B0604030504040204" pitchFamily="50" charset="-128"/>
                        <a:ea typeface="Meiryo UI" panose="020B0604030504040204" pitchFamily="50" charset="-128"/>
                      </a:endParaRPr>
                    </a:p>
                    <a:p>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発災</a:t>
                      </a:r>
                      <a:r>
                        <a:rPr kumimoji="1" lang="en-US" altLang="ja-JP" sz="1300" dirty="0" smtClean="0">
                          <a:latin typeface="Meiryo UI" panose="020B0604030504040204" pitchFamily="50" charset="-128"/>
                          <a:ea typeface="Meiryo UI" panose="020B0604030504040204" pitchFamily="50" charset="-128"/>
                        </a:rPr>
                        <a:t>24</a:t>
                      </a:r>
                      <a:r>
                        <a:rPr kumimoji="1" lang="ja-JP" altLang="en-US" sz="1300" dirty="0" smtClean="0">
                          <a:latin typeface="Meiryo UI" panose="020B0604030504040204" pitchFamily="50" charset="-128"/>
                          <a:ea typeface="Meiryo UI" panose="020B0604030504040204" pitchFamily="50" charset="-128"/>
                        </a:rPr>
                        <a:t>時間まで</a:t>
                      </a:r>
                      <a:r>
                        <a:rPr kumimoji="1" lang="en-US" altLang="ja-JP" sz="1300" dirty="0" smtClean="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a:txBody>
                    <a:bodyPr/>
                    <a:lstStyle/>
                    <a:p>
                      <a:r>
                        <a:rPr kumimoji="1" lang="ja-JP" altLang="en-US" sz="1300"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所管施設の被害状況</a:t>
                      </a:r>
                      <a:r>
                        <a:rPr kumimoji="1" lang="ja-JP" altLang="en-US" sz="1300" dirty="0" smtClean="0">
                          <a:solidFill>
                            <a:schemeClr val="tx1"/>
                          </a:solidFill>
                          <a:latin typeface="Meiryo UI" panose="020B0604030504040204" pitchFamily="50" charset="-128"/>
                          <a:ea typeface="Meiryo UI" panose="020B0604030504040204" pitchFamily="50" charset="-128"/>
                        </a:rPr>
                        <a:t>の把握、報告及び二次災害防止対策の実施</a:t>
                      </a:r>
                    </a:p>
                    <a:p>
                      <a:r>
                        <a:rPr kumimoji="1" lang="ja-JP" altLang="en-US" sz="1300" dirty="0" smtClean="0">
                          <a:solidFill>
                            <a:schemeClr val="tx1"/>
                          </a:solidFill>
                          <a:latin typeface="Meiryo UI" panose="020B0604030504040204" pitchFamily="50" charset="-128"/>
                          <a:ea typeface="Meiryo UI" panose="020B0604030504040204" pitchFamily="50" charset="-128"/>
                        </a:rPr>
                        <a:t>・道路のがれ</a:t>
                      </a:r>
                      <a:r>
                        <a:rPr kumimoji="1" lang="ja-JP" altLang="en-US" sz="1300" dirty="0" err="1" smtClean="0">
                          <a:solidFill>
                            <a:schemeClr val="tx1"/>
                          </a:solidFill>
                          <a:latin typeface="Meiryo UI" panose="020B0604030504040204" pitchFamily="50" charset="-128"/>
                          <a:ea typeface="Meiryo UI" panose="020B0604030504040204" pitchFamily="50" charset="-128"/>
                        </a:rPr>
                        <a:t>き</a:t>
                      </a:r>
                      <a:r>
                        <a:rPr kumimoji="1" lang="ja-JP" altLang="en-US" sz="1300" dirty="0" smtClean="0">
                          <a:solidFill>
                            <a:schemeClr val="tx1"/>
                          </a:solidFill>
                          <a:latin typeface="Meiryo UI" panose="020B0604030504040204" pitchFamily="50" charset="-128"/>
                          <a:ea typeface="Meiryo UI" panose="020B0604030504040204" pitchFamily="50" charset="-128"/>
                        </a:rPr>
                        <a:t>処理等による</a:t>
                      </a:r>
                      <a:r>
                        <a:rPr kumimoji="1" lang="ja-JP" altLang="en-US" sz="1300" b="0" dirty="0" smtClean="0">
                          <a:solidFill>
                            <a:schemeClr val="tx1"/>
                          </a:solidFill>
                          <a:latin typeface="Meiryo UI" panose="020B0604030504040204" pitchFamily="50" charset="-128"/>
                          <a:ea typeface="Meiryo UI" panose="020B0604030504040204" pitchFamily="50" charset="-128"/>
                        </a:rPr>
                        <a:t>緊急交通路</a:t>
                      </a:r>
                      <a:r>
                        <a:rPr kumimoji="1" lang="ja-JP" altLang="en-US" sz="1300" dirty="0" smtClean="0">
                          <a:solidFill>
                            <a:schemeClr val="tx1"/>
                          </a:solidFill>
                          <a:latin typeface="Meiryo UI" panose="020B0604030504040204" pitchFamily="50" charset="-128"/>
                          <a:ea typeface="Meiryo UI" panose="020B0604030504040204" pitchFamily="50" charset="-128"/>
                        </a:rPr>
                        <a:t>の確保　</a:t>
                      </a:r>
                    </a:p>
                    <a:p>
                      <a:r>
                        <a:rPr kumimoji="1" lang="ja-JP" altLang="en-US" sz="1300"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被災建築物応急、被災宅地危険度判定</a:t>
                      </a:r>
                      <a:r>
                        <a:rPr kumimoji="1" lang="ja-JP" altLang="en-US" sz="1300" dirty="0" smtClean="0">
                          <a:solidFill>
                            <a:schemeClr val="tx1"/>
                          </a:solidFill>
                          <a:latin typeface="Meiryo UI" panose="020B0604030504040204" pitchFamily="50" charset="-128"/>
                          <a:ea typeface="Meiryo UI" panose="020B0604030504040204" pitchFamily="50" charset="-128"/>
                        </a:rPr>
                        <a:t>支援本部の設置</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xmlns="" val="551656341"/>
                  </a:ext>
                </a:extLst>
              </a:tr>
              <a:tr h="1020332">
                <a:tc>
                  <a:txBody>
                    <a:bodyPr/>
                    <a:lstStyle/>
                    <a:p>
                      <a:r>
                        <a:rPr kumimoji="1" lang="ja-JP" altLang="en-US" sz="1300" b="1" dirty="0" smtClean="0">
                          <a:latin typeface="Meiryo UI" panose="020B0604030504040204" pitchFamily="50" charset="-128"/>
                          <a:ea typeface="Meiryo UI" panose="020B0604030504040204" pitchFamily="50" charset="-128"/>
                        </a:rPr>
                        <a:t>第３フェーズ</a:t>
                      </a:r>
                      <a:endParaRPr kumimoji="1" lang="en-US" altLang="ja-JP" sz="1300" b="1" dirty="0" smtClean="0">
                        <a:latin typeface="Meiryo UI" panose="020B0604030504040204" pitchFamily="50" charset="-128"/>
                        <a:ea typeface="Meiryo UI" panose="020B0604030504040204" pitchFamily="50" charset="-128"/>
                      </a:endParaRPr>
                    </a:p>
                    <a:p>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発災</a:t>
                      </a:r>
                      <a:r>
                        <a:rPr kumimoji="1" lang="en-US" altLang="ja-JP" sz="1300" dirty="0" smtClean="0">
                          <a:latin typeface="Meiryo UI" panose="020B0604030504040204" pitchFamily="50" charset="-128"/>
                          <a:ea typeface="Meiryo UI" panose="020B0604030504040204" pitchFamily="50" charset="-128"/>
                        </a:rPr>
                        <a:t>72</a:t>
                      </a:r>
                      <a:r>
                        <a:rPr kumimoji="1" lang="ja-JP" altLang="en-US" sz="1300" dirty="0" smtClean="0">
                          <a:latin typeface="Meiryo UI" panose="020B0604030504040204" pitchFamily="50" charset="-128"/>
                          <a:ea typeface="Meiryo UI" panose="020B0604030504040204" pitchFamily="50" charset="-128"/>
                        </a:rPr>
                        <a:t>時間まで</a:t>
                      </a:r>
                      <a:r>
                        <a:rPr kumimoji="1" lang="en-US" altLang="ja-JP" sz="1300" dirty="0" smtClean="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a:txBody>
                    <a:bodyPr/>
                    <a:lstStyle/>
                    <a:p>
                      <a:r>
                        <a:rPr kumimoji="1" lang="ja-JP" altLang="en-US" sz="1300" dirty="0" smtClean="0">
                          <a:solidFill>
                            <a:schemeClr val="tx1"/>
                          </a:solidFill>
                          <a:latin typeface="Meiryo UI" panose="020B0604030504040204" pitchFamily="50" charset="-128"/>
                          <a:ea typeface="Meiryo UI" panose="020B0604030504040204" pitchFamily="50" charset="-128"/>
                        </a:rPr>
                        <a:t>・機能喪失市町村への支援</a:t>
                      </a:r>
                    </a:p>
                    <a:p>
                      <a:r>
                        <a:rPr kumimoji="1" lang="ja-JP" altLang="en-US" sz="1300" dirty="0" smtClean="0">
                          <a:solidFill>
                            <a:schemeClr val="tx1"/>
                          </a:solidFill>
                          <a:latin typeface="Meiryo UI" panose="020B0604030504040204" pitchFamily="50" charset="-128"/>
                          <a:ea typeface="Meiryo UI" panose="020B0604030504040204" pitchFamily="50" charset="-128"/>
                        </a:rPr>
                        <a:t>・被災者支援に関する情報収集</a:t>
                      </a:r>
                    </a:p>
                    <a:p>
                      <a:r>
                        <a:rPr kumimoji="1" lang="ja-JP" altLang="en-US" sz="1300"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備蓄物資の搬出、支援物資の調達</a:t>
                      </a:r>
                    </a:p>
                    <a:p>
                      <a:r>
                        <a:rPr kumimoji="1" lang="ja-JP" altLang="en-US" sz="1300"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公営住宅等の空き家情報収集</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xmlns="" val="1337097072"/>
                  </a:ext>
                </a:extLst>
              </a:tr>
            </a:tbl>
          </a:graphicData>
        </a:graphic>
      </p:graphicFrame>
      <p:sp>
        <p:nvSpPr>
          <p:cNvPr id="10" name="下矢印 9"/>
          <p:cNvSpPr/>
          <p:nvPr/>
        </p:nvSpPr>
        <p:spPr>
          <a:xfrm>
            <a:off x="753163" y="3627030"/>
            <a:ext cx="480465" cy="480466"/>
          </a:xfrm>
          <a:prstGeom prst="down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4" name="下矢印 23"/>
          <p:cNvSpPr/>
          <p:nvPr/>
        </p:nvSpPr>
        <p:spPr>
          <a:xfrm>
            <a:off x="753163" y="4858997"/>
            <a:ext cx="480465" cy="480466"/>
          </a:xfrm>
          <a:prstGeom prst="down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11" name="表 10"/>
          <p:cNvGraphicFramePr>
            <a:graphicFrameLocks noGrp="1"/>
          </p:cNvGraphicFramePr>
          <p:nvPr>
            <p:extLst/>
          </p:nvPr>
        </p:nvGraphicFramePr>
        <p:xfrm>
          <a:off x="5855573" y="1630076"/>
          <a:ext cx="3184540" cy="4460889"/>
        </p:xfrm>
        <a:graphic>
          <a:graphicData uri="http://schemas.openxmlformats.org/drawingml/2006/table">
            <a:tbl>
              <a:tblPr firstRow="1" bandRow="1">
                <a:tableStyleId>{5C22544A-7EE6-4342-B048-85BDC9FD1C3A}</a:tableStyleId>
              </a:tblPr>
              <a:tblGrid>
                <a:gridCol w="1553116">
                  <a:extLst>
                    <a:ext uri="{9D8B030D-6E8A-4147-A177-3AD203B41FA5}">
                      <a16:colId xmlns:a16="http://schemas.microsoft.com/office/drawing/2014/main" xmlns="" val="3733174384"/>
                    </a:ext>
                  </a:extLst>
                </a:gridCol>
                <a:gridCol w="1631424">
                  <a:extLst>
                    <a:ext uri="{9D8B030D-6E8A-4147-A177-3AD203B41FA5}">
                      <a16:colId xmlns:a16="http://schemas.microsoft.com/office/drawing/2014/main" xmlns="" val="1347642315"/>
                    </a:ext>
                  </a:extLst>
                </a:gridCol>
              </a:tblGrid>
              <a:tr h="478302">
                <a:tc>
                  <a:txBody>
                    <a:bodyPr/>
                    <a:lstStyle/>
                    <a:p>
                      <a:pPr algn="ctr"/>
                      <a:r>
                        <a:rPr kumimoji="1" lang="ja-JP" altLang="en-US" sz="1100" dirty="0" smtClean="0">
                          <a:solidFill>
                            <a:schemeClr val="bg1"/>
                          </a:solidFill>
                          <a:latin typeface="Meiryo UI" panose="020B0604030504040204" pitchFamily="50" charset="-128"/>
                          <a:ea typeface="Meiryo UI" panose="020B0604030504040204" pitchFamily="50" charset="-128"/>
                        </a:rPr>
                        <a:t>今年度発生した大阪府北部地震等への対応</a:t>
                      </a:r>
                      <a:endParaRPr kumimoji="1" lang="ja-JP" altLang="en-US" sz="1100" dirty="0">
                        <a:solidFill>
                          <a:schemeClr val="bg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algn="ctr"/>
                      <a:r>
                        <a:rPr kumimoji="1" lang="ja-JP" altLang="en-US" sz="1300" dirty="0" smtClean="0">
                          <a:latin typeface="Meiryo UI" panose="020B0604030504040204" pitchFamily="50" charset="-128"/>
                          <a:ea typeface="Meiryo UI" panose="020B0604030504040204" pitchFamily="50" charset="-128"/>
                        </a:rPr>
                        <a:t>今後の課題</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xmlns="" val="2055702546"/>
                  </a:ext>
                </a:extLst>
              </a:tr>
              <a:tr h="3982587">
                <a:tc>
                  <a:txBody>
                    <a:bodyPr/>
                    <a:lstStyle/>
                    <a:p>
                      <a:r>
                        <a:rPr kumimoji="1" lang="en-US" altLang="ja-JP" sz="1300" b="1" dirty="0" smtClean="0">
                          <a:latin typeface="Meiryo UI" panose="020B0604030504040204" pitchFamily="50" charset="-128"/>
                          <a:ea typeface="Meiryo UI" panose="020B0604030504040204" pitchFamily="50" charset="-128"/>
                        </a:rPr>
                        <a:t>【</a:t>
                      </a:r>
                      <a:r>
                        <a:rPr kumimoji="1" lang="ja-JP" altLang="en-US" sz="1300" b="1" dirty="0" smtClean="0">
                          <a:latin typeface="Meiryo UI" panose="020B0604030504040204" pitchFamily="50" charset="-128"/>
                          <a:ea typeface="Meiryo UI" panose="020B0604030504040204" pitchFamily="50" charset="-128"/>
                        </a:rPr>
                        <a:t>被災者等への情報発信、機能強化</a:t>
                      </a:r>
                      <a:r>
                        <a:rPr kumimoji="1" lang="en-US" altLang="ja-JP" sz="1300" b="1" dirty="0" smtClean="0">
                          <a:latin typeface="Meiryo UI" panose="020B0604030504040204" pitchFamily="50" charset="-128"/>
                          <a:ea typeface="Meiryo UI" panose="020B0604030504040204" pitchFamily="50" charset="-128"/>
                        </a:rPr>
                        <a:t>】</a:t>
                      </a:r>
                    </a:p>
                    <a:p>
                      <a:endParaRPr kumimoji="1" lang="en-US" altLang="ja-JP" sz="1300" b="1" dirty="0" smtClean="0">
                        <a:latin typeface="Meiryo UI" panose="020B0604030504040204" pitchFamily="50" charset="-128"/>
                        <a:ea typeface="Meiryo UI" panose="020B0604030504040204" pitchFamily="50" charset="-128"/>
                      </a:endParaRPr>
                    </a:p>
                    <a:p>
                      <a:r>
                        <a:rPr kumimoji="1" lang="ja-JP" altLang="en-US" sz="1300" b="1" dirty="0" smtClean="0">
                          <a:latin typeface="Meiryo UI" panose="020B0604030504040204" pitchFamily="50" charset="-128"/>
                          <a:ea typeface="Meiryo UI" panose="020B0604030504040204" pitchFamily="50" charset="-128"/>
                        </a:rPr>
                        <a:t>・知事臨時記者会見</a:t>
                      </a:r>
                      <a:r>
                        <a:rPr kumimoji="1" lang="ja-JP" altLang="en-US" sz="1300" dirty="0" smtClean="0">
                          <a:latin typeface="Meiryo UI" panose="020B0604030504040204" pitchFamily="50" charset="-128"/>
                          <a:ea typeface="Meiryo UI" panose="020B0604030504040204" pitchFamily="50" charset="-128"/>
                        </a:rPr>
                        <a:t>の実施</a:t>
                      </a:r>
                      <a:endParaRPr kumimoji="1" lang="en-US" altLang="ja-JP" sz="1300" dirty="0" smtClean="0">
                        <a:latin typeface="Meiryo UI" panose="020B0604030504040204" pitchFamily="50" charset="-128"/>
                        <a:ea typeface="Meiryo UI" panose="020B0604030504040204" pitchFamily="50" charset="-128"/>
                      </a:endParaRPr>
                    </a:p>
                    <a:p>
                      <a:endParaRPr kumimoji="1" lang="ja-JP" altLang="en-US" sz="1300" dirty="0" smtClean="0">
                        <a:latin typeface="Meiryo UI" panose="020B0604030504040204" pitchFamily="50" charset="-128"/>
                        <a:ea typeface="Meiryo UI" panose="020B0604030504040204" pitchFamily="50" charset="-128"/>
                      </a:endParaRPr>
                    </a:p>
                    <a:p>
                      <a:r>
                        <a:rPr kumimoji="1" lang="ja-JP" altLang="en-US" sz="1300" b="1" dirty="0" smtClean="0">
                          <a:latin typeface="Meiryo UI" panose="020B0604030504040204" pitchFamily="50" charset="-128"/>
                          <a:ea typeface="Meiryo UI" panose="020B0604030504040204" pitchFamily="50" charset="-128"/>
                        </a:rPr>
                        <a:t>・府ホームページや</a:t>
                      </a:r>
                      <a:r>
                        <a:rPr kumimoji="1" lang="en-US" altLang="ja-JP" sz="1300" b="1" dirty="0" smtClean="0">
                          <a:latin typeface="Meiryo UI" panose="020B0604030504040204" pitchFamily="50" charset="-128"/>
                          <a:ea typeface="Meiryo UI" panose="020B0604030504040204" pitchFamily="50" charset="-128"/>
                        </a:rPr>
                        <a:t>SNS</a:t>
                      </a:r>
                      <a:r>
                        <a:rPr kumimoji="1" lang="ja-JP" altLang="en-US" sz="1300" dirty="0" smtClean="0">
                          <a:latin typeface="Meiryo UI" panose="020B0604030504040204" pitchFamily="50" charset="-128"/>
                          <a:ea typeface="Meiryo UI" panose="020B0604030504040204" pitchFamily="50" charset="-128"/>
                        </a:rPr>
                        <a:t>を活用した情報発信</a:t>
                      </a:r>
                      <a:endParaRPr kumimoji="1" lang="en-US" altLang="ja-JP" sz="1300" dirty="0" smtClean="0">
                        <a:latin typeface="Meiryo UI" panose="020B0604030504040204" pitchFamily="50" charset="-128"/>
                        <a:ea typeface="Meiryo UI" panose="020B0604030504040204" pitchFamily="50" charset="-128"/>
                      </a:endParaRPr>
                    </a:p>
                    <a:p>
                      <a:endParaRPr kumimoji="1" lang="ja-JP" altLang="en-US" sz="13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・利用者の視点に立った</a:t>
                      </a:r>
                      <a:r>
                        <a:rPr kumimoji="1" lang="ja-JP" altLang="en-US" sz="1300" b="1" dirty="0" smtClean="0">
                          <a:latin typeface="Meiryo UI" panose="020B0604030504040204" pitchFamily="50" charset="-128"/>
                          <a:ea typeface="Meiryo UI" panose="020B0604030504040204" pitchFamily="50" charset="-128"/>
                        </a:rPr>
                        <a:t>鉄道の運行情報の発信</a:t>
                      </a:r>
                      <a:endParaRPr kumimoji="1" lang="en-US" altLang="ja-JP" sz="1300" b="1" dirty="0" smtClean="0">
                        <a:latin typeface="Meiryo UI" panose="020B0604030504040204" pitchFamily="50" charset="-128"/>
                        <a:ea typeface="Meiryo UI" panose="020B0604030504040204" pitchFamily="50" charset="-128"/>
                      </a:endParaRPr>
                    </a:p>
                    <a:p>
                      <a:endParaRPr kumimoji="1" lang="ja-JP" altLang="en-US" sz="1300" b="1" dirty="0" smtClean="0">
                        <a:latin typeface="Meiryo UI" panose="020B0604030504040204" pitchFamily="50" charset="-128"/>
                        <a:ea typeface="Meiryo UI" panose="020B0604030504040204" pitchFamily="50" charset="-128"/>
                      </a:endParaRPr>
                    </a:p>
                  </a:txBody>
                  <a:tcPr marL="84406" marR="84406" marT="42203" marB="42203" anchor="ctr"/>
                </a:tc>
                <a:tc>
                  <a:txBody>
                    <a:bodyPr/>
                    <a:lstStyle/>
                    <a:p>
                      <a:r>
                        <a:rPr kumimoji="1" lang="ja-JP" altLang="en-US" sz="1300" b="1" u="none" dirty="0" smtClean="0">
                          <a:solidFill>
                            <a:schemeClr val="tx1"/>
                          </a:solidFill>
                          <a:latin typeface="Meiryo UI" panose="020B0604030504040204" pitchFamily="50" charset="-128"/>
                          <a:ea typeface="Meiryo UI" panose="020B0604030504040204" pitchFamily="50" charset="-128"/>
                        </a:rPr>
                        <a:t>市町村支援の強化</a:t>
                      </a:r>
                      <a:endParaRPr kumimoji="1" lang="en-US" altLang="ja-JP" sz="1300" b="1" u="none" dirty="0" smtClean="0">
                        <a:solidFill>
                          <a:schemeClr val="tx1"/>
                        </a:solidFill>
                        <a:latin typeface="Meiryo UI" panose="020B0604030504040204" pitchFamily="50" charset="-128"/>
                        <a:ea typeface="Meiryo UI" panose="020B0604030504040204" pitchFamily="50" charset="-128"/>
                      </a:endParaRPr>
                    </a:p>
                    <a:p>
                      <a:endParaRPr kumimoji="1" lang="en-US" altLang="ja-JP" sz="1300" b="1" u="none" dirty="0" smtClean="0">
                        <a:solidFill>
                          <a:schemeClr val="tx1"/>
                        </a:solidFill>
                        <a:latin typeface="Meiryo UI" panose="020B0604030504040204" pitchFamily="50" charset="-128"/>
                        <a:ea typeface="Meiryo UI" panose="020B0604030504040204" pitchFamily="50" charset="-128"/>
                      </a:endParaRPr>
                    </a:p>
                    <a:p>
                      <a:r>
                        <a:rPr kumimoji="1" lang="ja-JP" altLang="en-US" sz="1300" b="1" u="none" dirty="0" smtClean="0">
                          <a:solidFill>
                            <a:schemeClr val="tx1"/>
                          </a:solidFill>
                          <a:latin typeface="Meiryo UI" panose="020B0604030504040204" pitchFamily="50" charset="-128"/>
                          <a:ea typeface="Meiryo UI" panose="020B0604030504040204" pitchFamily="50" charset="-128"/>
                        </a:rPr>
                        <a:t>出勤及び帰宅困難者への対応</a:t>
                      </a:r>
                    </a:p>
                    <a:p>
                      <a:r>
                        <a:rPr kumimoji="1" lang="ja-JP" altLang="en-US" sz="1300" u="none" dirty="0" smtClean="0">
                          <a:solidFill>
                            <a:schemeClr val="tx1"/>
                          </a:solidFill>
                          <a:latin typeface="Meiryo UI" panose="020B0604030504040204" pitchFamily="50" charset="-128"/>
                          <a:ea typeface="Meiryo UI" panose="020B0604030504040204" pitchFamily="50" charset="-128"/>
                        </a:rPr>
                        <a:t>　</a:t>
                      </a:r>
                      <a:endParaRPr kumimoji="1" lang="en-US" altLang="ja-JP" sz="1300" u="none" dirty="0" smtClean="0">
                        <a:solidFill>
                          <a:schemeClr val="tx1"/>
                        </a:solidFill>
                        <a:latin typeface="Meiryo UI" panose="020B0604030504040204" pitchFamily="50" charset="-128"/>
                        <a:ea typeface="Meiryo UI" panose="020B0604030504040204" pitchFamily="50" charset="-128"/>
                      </a:endParaRPr>
                    </a:p>
                    <a:p>
                      <a:r>
                        <a:rPr kumimoji="1" lang="ja-JP" altLang="en-US" sz="1300" b="1" u="none" dirty="0" smtClean="0">
                          <a:solidFill>
                            <a:schemeClr val="tx1"/>
                          </a:solidFill>
                          <a:latin typeface="Meiryo UI" panose="020B0604030504040204" pitchFamily="50" charset="-128"/>
                          <a:ea typeface="Meiryo UI" panose="020B0604030504040204" pitchFamily="50" charset="-128"/>
                        </a:rPr>
                        <a:t>訪日外国人への対応</a:t>
                      </a:r>
                      <a:endParaRPr kumimoji="1" lang="en-US" altLang="ja-JP" sz="1300" b="1" strike="sngStrike" baseline="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xmlns="" val="2617364112"/>
                  </a:ext>
                </a:extLst>
              </a:tr>
            </a:tbl>
          </a:graphicData>
        </a:graphic>
      </p:graphicFrame>
      <p:sp>
        <p:nvSpPr>
          <p:cNvPr id="6" name="二等辺三角形 5"/>
          <p:cNvSpPr/>
          <p:nvPr/>
        </p:nvSpPr>
        <p:spPr>
          <a:xfrm rot="5400000">
            <a:off x="4588584" y="3815854"/>
            <a:ext cx="2298444" cy="235535"/>
          </a:xfrm>
          <a:prstGeom prst="triangl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158</a:t>
            </a:fld>
            <a:endParaRPr lang="ja-JP" altLang="en-US"/>
          </a:p>
        </p:txBody>
      </p:sp>
    </p:spTree>
    <p:extLst>
      <p:ext uri="{BB962C8B-B14F-4D97-AF65-F5344CB8AC3E}">
        <p14:creationId xmlns:p14="http://schemas.microsoft.com/office/powerpoint/2010/main" val="1524809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6422594"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主な改革取組み：大阪の災害対策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（４）復旧・復興</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270457" y="871426"/>
            <a:ext cx="8603088" cy="69604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〇</a:t>
            </a:r>
            <a:r>
              <a:rPr kumimoji="1" lang="ja-JP" altLang="en-US" sz="1477" b="1" i="0" u="none" strike="noStrike" kern="1200" cap="none" spc="0" normalizeH="0" baseline="0" noProof="0" dirty="0">
                <a:ln>
                  <a:noFill/>
                </a:ln>
                <a:solidFill>
                  <a:schemeClr val="tx1"/>
                </a:solidFill>
                <a:effectLst/>
                <a:uLnTx/>
                <a:uFillTx/>
                <a:latin typeface="Meiryo UI"/>
                <a:ea typeface="Meiryo UI"/>
                <a:cs typeface="+mn-cs"/>
              </a:rPr>
              <a:t>いかに早く日常活動を復旧させる</a:t>
            </a: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か、という視点から復旧への対応・対策を実施。</a:t>
            </a:r>
            <a:endParaRPr kumimoji="1" lang="en-US" altLang="ja-JP" sz="1477"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　今年度発生</a:t>
            </a:r>
            <a:r>
              <a:rPr kumimoji="1" lang="ja-JP" altLang="en-US" sz="1477" b="0" i="0" u="none" strike="noStrike" kern="1200" cap="none" spc="0" normalizeH="0" baseline="0" noProof="0" dirty="0" smtClean="0">
                <a:ln>
                  <a:noFill/>
                </a:ln>
                <a:solidFill>
                  <a:schemeClr val="tx1"/>
                </a:solidFill>
                <a:effectLst/>
                <a:uLnTx/>
                <a:uFillTx/>
                <a:latin typeface="Meiryo UI"/>
                <a:ea typeface="Meiryo UI"/>
                <a:cs typeface="+mn-cs"/>
              </a:rPr>
              <a:t>した</a:t>
            </a:r>
            <a:r>
              <a:rPr lang="ja-JP" altLang="en-US" sz="1477" dirty="0" smtClean="0">
                <a:solidFill>
                  <a:schemeClr val="tx1"/>
                </a:solidFill>
                <a:latin typeface="Meiryo UI"/>
                <a:ea typeface="Meiryo UI"/>
              </a:rPr>
              <a:t>大阪府北部地震</a:t>
            </a:r>
            <a:r>
              <a:rPr kumimoji="1" lang="ja-JP" altLang="en-US" sz="1477" b="0" i="0" u="none" strike="noStrike" kern="1200" cap="none" spc="0" normalizeH="0" baseline="0" noProof="0" dirty="0" smtClean="0">
                <a:ln>
                  <a:noFill/>
                </a:ln>
                <a:solidFill>
                  <a:schemeClr val="tx1"/>
                </a:solidFill>
                <a:effectLst/>
                <a:uLnTx/>
                <a:uFillTx/>
                <a:latin typeface="Meiryo UI"/>
                <a:ea typeface="Meiryo UI"/>
                <a:cs typeface="+mn-cs"/>
              </a:rPr>
              <a:t>等</a:t>
            </a:r>
            <a:r>
              <a:rPr kumimoji="1" lang="ja-JP" altLang="en-US" sz="1477" b="0" i="0" u="none" strike="noStrike" kern="1200" cap="none" spc="0" normalizeH="0" baseline="0" noProof="0" dirty="0">
                <a:ln>
                  <a:noFill/>
                </a:ln>
                <a:solidFill>
                  <a:schemeClr val="tx1"/>
                </a:solidFill>
                <a:effectLst/>
                <a:uLnTx/>
                <a:uFillTx/>
                <a:latin typeface="Meiryo UI"/>
                <a:ea typeface="Meiryo UI"/>
                <a:cs typeface="+mn-cs"/>
              </a:rPr>
              <a:t>には被災者等への生活再建支援など迅速に対応。ただし、ライフライン等の復旧等には今後の課題が残った。</a:t>
            </a:r>
          </a:p>
        </p:txBody>
      </p:sp>
      <p:graphicFrame>
        <p:nvGraphicFramePr>
          <p:cNvPr id="26" name="表 25"/>
          <p:cNvGraphicFramePr>
            <a:graphicFrameLocks noGrp="1"/>
          </p:cNvGraphicFramePr>
          <p:nvPr>
            <p:extLst/>
          </p:nvPr>
        </p:nvGraphicFramePr>
        <p:xfrm>
          <a:off x="275554" y="1630076"/>
          <a:ext cx="3499277" cy="4438240"/>
        </p:xfrm>
        <a:graphic>
          <a:graphicData uri="http://schemas.openxmlformats.org/drawingml/2006/table">
            <a:tbl>
              <a:tblPr firstRow="1" bandRow="1">
                <a:tableStyleId>{5C22544A-7EE6-4342-B048-85BDC9FD1C3A}</a:tableStyleId>
              </a:tblPr>
              <a:tblGrid>
                <a:gridCol w="1096046">
                  <a:extLst>
                    <a:ext uri="{9D8B030D-6E8A-4147-A177-3AD203B41FA5}">
                      <a16:colId xmlns:a16="http://schemas.microsoft.com/office/drawing/2014/main" xmlns="" val="1493262664"/>
                    </a:ext>
                  </a:extLst>
                </a:gridCol>
                <a:gridCol w="2403231">
                  <a:extLst>
                    <a:ext uri="{9D8B030D-6E8A-4147-A177-3AD203B41FA5}">
                      <a16:colId xmlns:a16="http://schemas.microsoft.com/office/drawing/2014/main" xmlns="" val="3318335686"/>
                    </a:ext>
                  </a:extLst>
                </a:gridCol>
              </a:tblGrid>
              <a:tr h="308831">
                <a:tc>
                  <a:txBody>
                    <a:bodyPr/>
                    <a:lstStyle/>
                    <a:p>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a:txBody>
                    <a:bodyPr/>
                    <a:lstStyle/>
                    <a:p>
                      <a:pPr algn="ctr"/>
                      <a:r>
                        <a:rPr kumimoji="1" lang="ja-JP" altLang="en-US" sz="1300" dirty="0" smtClean="0">
                          <a:latin typeface="Meiryo UI" panose="020B0604030504040204" pitchFamily="50" charset="-128"/>
                          <a:ea typeface="Meiryo UI" panose="020B0604030504040204" pitchFamily="50" charset="-128"/>
                        </a:rPr>
                        <a:t>基本的な対応方針</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xmlns="" val="2055702546"/>
                  </a:ext>
                </a:extLst>
              </a:tr>
              <a:tr h="1126678">
                <a:tc>
                  <a:txBody>
                    <a:bodyPr/>
                    <a:lstStyle/>
                    <a:p>
                      <a:r>
                        <a:rPr kumimoji="1" lang="ja-JP" altLang="en-US" sz="1300" b="1" dirty="0" smtClean="0">
                          <a:latin typeface="Meiryo UI" panose="020B0604030504040204" pitchFamily="50" charset="-128"/>
                          <a:ea typeface="Meiryo UI" panose="020B0604030504040204" pitchFamily="50" charset="-128"/>
                        </a:rPr>
                        <a:t>都市インフラの復旧</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a:txBody>
                    <a:bodyPr/>
                    <a:lstStyle/>
                    <a:p>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公共土木施設等</a:t>
                      </a:r>
                      <a:r>
                        <a:rPr kumimoji="1" lang="ja-JP" altLang="en-US" sz="1300" b="0" dirty="0" smtClean="0">
                          <a:solidFill>
                            <a:schemeClr val="tx1"/>
                          </a:solidFill>
                          <a:latin typeface="Meiryo UI" panose="020B0604030504040204" pitchFamily="50" charset="-128"/>
                          <a:ea typeface="Meiryo UI" panose="020B0604030504040204" pitchFamily="50" charset="-128"/>
                        </a:rPr>
                        <a:t>の早期復旧</a:t>
                      </a:r>
                    </a:p>
                    <a:p>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府有建築物</a:t>
                      </a:r>
                      <a:r>
                        <a:rPr kumimoji="1" lang="ja-JP" altLang="en-US" sz="1300" b="0" dirty="0" smtClean="0">
                          <a:solidFill>
                            <a:schemeClr val="tx1"/>
                          </a:solidFill>
                          <a:latin typeface="Meiryo UI" panose="020B0604030504040204" pitchFamily="50" charset="-128"/>
                          <a:ea typeface="Meiryo UI" panose="020B0604030504040204" pitchFamily="50" charset="-128"/>
                        </a:rPr>
                        <a:t>の早期復旧</a:t>
                      </a:r>
                    </a:p>
                    <a:p>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鉄道事業者</a:t>
                      </a:r>
                      <a:r>
                        <a:rPr kumimoji="1" lang="ja-JP" altLang="en-US" sz="1300" b="0" dirty="0" smtClean="0">
                          <a:solidFill>
                            <a:schemeClr val="tx1"/>
                          </a:solidFill>
                          <a:latin typeface="Meiryo UI" panose="020B0604030504040204" pitchFamily="50" charset="-128"/>
                          <a:ea typeface="Meiryo UI" panose="020B0604030504040204" pitchFamily="50" charset="-128"/>
                        </a:rPr>
                        <a:t>等との連携、情報共有</a:t>
                      </a:r>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xmlns="" val="2617364112"/>
                  </a:ext>
                </a:extLst>
              </a:tr>
              <a:tr h="750277">
                <a:tc>
                  <a:txBody>
                    <a:bodyPr/>
                    <a:lstStyle/>
                    <a:p>
                      <a:r>
                        <a:rPr kumimoji="1" lang="ja-JP" altLang="en-US" sz="1300" b="1" dirty="0" smtClean="0">
                          <a:latin typeface="Meiryo UI" panose="020B0604030504040204" pitchFamily="50" charset="-128"/>
                          <a:ea typeface="Meiryo UI" panose="020B0604030504040204" pitchFamily="50" charset="-128"/>
                        </a:rPr>
                        <a:t>ライフラインの復旧</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a:txBody>
                    <a:bodyPr/>
                    <a:lstStyle/>
                    <a:p>
                      <a:r>
                        <a:rPr kumimoji="1" lang="ja-JP" altLang="en-US" sz="1300"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電気、ガス、水道</a:t>
                      </a:r>
                      <a:r>
                        <a:rPr kumimoji="1" lang="ja-JP" altLang="en-US" sz="1300" dirty="0" smtClean="0">
                          <a:solidFill>
                            <a:schemeClr val="tx1"/>
                          </a:solidFill>
                          <a:latin typeface="Meiryo UI" panose="020B0604030504040204" pitchFamily="50" charset="-128"/>
                          <a:ea typeface="Meiryo UI" panose="020B0604030504040204" pitchFamily="50" charset="-128"/>
                        </a:rPr>
                        <a:t>の早期復旧</a:t>
                      </a:r>
                    </a:p>
                    <a:p>
                      <a:r>
                        <a:rPr kumimoji="1" lang="ja-JP" altLang="en-US" sz="1300"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下水道機能</a:t>
                      </a:r>
                      <a:r>
                        <a:rPr kumimoji="1" lang="ja-JP" altLang="en-US" sz="1300" dirty="0" smtClean="0">
                          <a:solidFill>
                            <a:schemeClr val="tx1"/>
                          </a:solidFill>
                          <a:latin typeface="Meiryo UI" panose="020B0604030504040204" pitchFamily="50" charset="-128"/>
                          <a:ea typeface="Meiryo UI" panose="020B0604030504040204" pitchFamily="50" charset="-128"/>
                        </a:rPr>
                        <a:t>の早期確保</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xmlns="" val="551656341"/>
                  </a:ext>
                </a:extLst>
              </a:tr>
              <a:tr h="2252454">
                <a:tc>
                  <a:txBody>
                    <a:bodyPr/>
                    <a:lstStyle/>
                    <a:p>
                      <a:r>
                        <a:rPr kumimoji="1" lang="ja-JP" altLang="en-US" sz="1300" b="1" dirty="0" smtClean="0">
                          <a:latin typeface="Meiryo UI" panose="020B0604030504040204" pitchFamily="50" charset="-128"/>
                          <a:ea typeface="Meiryo UI" panose="020B0604030504040204" pitchFamily="50" charset="-128"/>
                        </a:rPr>
                        <a:t>被災者等への生活再建支援</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a:txBody>
                    <a:bodyPr/>
                    <a:lstStyle/>
                    <a:p>
                      <a:r>
                        <a:rPr kumimoji="1" lang="ja-JP" altLang="en-US" sz="1300" b="1" dirty="0" smtClean="0">
                          <a:solidFill>
                            <a:schemeClr val="tx1"/>
                          </a:solidFill>
                          <a:latin typeface="Meiryo UI" panose="020B0604030504040204" pitchFamily="50" charset="-128"/>
                          <a:ea typeface="Meiryo UI" panose="020B0604030504040204" pitchFamily="50" charset="-128"/>
                        </a:rPr>
                        <a:t>・住まいの確保</a:t>
                      </a:r>
                    </a:p>
                    <a:p>
                      <a:r>
                        <a:rPr kumimoji="1" lang="ja-JP" altLang="en-US" sz="1300" b="1" dirty="0" smtClean="0">
                          <a:solidFill>
                            <a:schemeClr val="tx1"/>
                          </a:solidFill>
                          <a:latin typeface="Meiryo UI" panose="020B0604030504040204" pitchFamily="50" charset="-128"/>
                          <a:ea typeface="Meiryo UI" panose="020B0604030504040204" pitchFamily="50" charset="-128"/>
                        </a:rPr>
                        <a:t>・中小事業者等への資金支援</a:t>
                      </a:r>
                    </a:p>
                    <a:p>
                      <a:r>
                        <a:rPr kumimoji="1" lang="ja-JP" altLang="en-US" sz="1300" b="1" dirty="0" smtClean="0">
                          <a:solidFill>
                            <a:schemeClr val="tx1"/>
                          </a:solidFill>
                          <a:latin typeface="Meiryo UI" panose="020B0604030504040204" pitchFamily="50" charset="-128"/>
                          <a:ea typeface="Meiryo UI" panose="020B0604030504040204" pitchFamily="50" charset="-128"/>
                        </a:rPr>
                        <a:t>・義援金の配分</a:t>
                      </a:r>
                    </a:p>
                    <a:p>
                      <a:r>
                        <a:rPr kumimoji="1" lang="ja-JP" altLang="en-US" sz="1300" b="1" dirty="0" smtClean="0">
                          <a:solidFill>
                            <a:schemeClr val="tx1"/>
                          </a:solidFill>
                          <a:latin typeface="Meiryo UI" panose="020B0604030504040204" pitchFamily="50" charset="-128"/>
                          <a:ea typeface="Meiryo UI" panose="020B0604030504040204" pitchFamily="50" charset="-128"/>
                        </a:rPr>
                        <a:t>・各種相談窓口の設置</a:t>
                      </a:r>
                    </a:p>
                    <a:p>
                      <a:r>
                        <a:rPr kumimoji="1" lang="ja-JP" altLang="en-US" sz="1300" b="0" dirty="0" smtClean="0">
                          <a:solidFill>
                            <a:schemeClr val="tx1"/>
                          </a:solidFill>
                          <a:latin typeface="Meiryo UI" panose="020B0604030504040204" pitchFamily="50" charset="-128"/>
                          <a:ea typeface="Meiryo UI" panose="020B0604030504040204" pitchFamily="50" charset="-128"/>
                        </a:rPr>
                        <a:t>　</a:t>
                      </a:r>
                      <a:r>
                        <a:rPr kumimoji="1" lang="en-US" altLang="ja-JP" sz="1300" b="0" dirty="0" smtClean="0">
                          <a:solidFill>
                            <a:schemeClr val="tx1"/>
                          </a:solidFill>
                          <a:latin typeface="Meiryo UI" panose="020B0604030504040204" pitchFamily="50" charset="-128"/>
                          <a:ea typeface="Meiryo UI" panose="020B0604030504040204" pitchFamily="50" charset="-128"/>
                        </a:rPr>
                        <a:t>-</a:t>
                      </a:r>
                      <a:r>
                        <a:rPr kumimoji="1" lang="ja-JP" altLang="en-US" sz="1300" b="0" dirty="0" smtClean="0">
                          <a:solidFill>
                            <a:schemeClr val="tx1"/>
                          </a:solidFill>
                          <a:latin typeface="Meiryo UI" panose="020B0604030504040204" pitchFamily="50" charset="-128"/>
                          <a:ea typeface="Meiryo UI" panose="020B0604030504040204" pitchFamily="50" charset="-128"/>
                        </a:rPr>
                        <a:t>被災者向けの住まいの相談</a:t>
                      </a:r>
                      <a:endParaRPr kumimoji="1" lang="en-US" altLang="ja-JP" sz="1300" b="0" dirty="0" smtClean="0">
                        <a:solidFill>
                          <a:schemeClr val="tx1"/>
                        </a:solidFill>
                        <a:latin typeface="Meiryo UI" panose="020B0604030504040204" pitchFamily="50" charset="-128"/>
                        <a:ea typeface="Meiryo UI" panose="020B0604030504040204" pitchFamily="50" charset="-128"/>
                      </a:endParaRPr>
                    </a:p>
                    <a:p>
                      <a:r>
                        <a:rPr kumimoji="1" lang="ja-JP" altLang="en-US" sz="1300" b="0" dirty="0" smtClean="0">
                          <a:solidFill>
                            <a:schemeClr val="tx1"/>
                          </a:solidFill>
                          <a:latin typeface="Meiryo UI" panose="020B0604030504040204" pitchFamily="50" charset="-128"/>
                          <a:ea typeface="Meiryo UI" panose="020B0604030504040204" pitchFamily="50" charset="-128"/>
                        </a:rPr>
                        <a:t>　</a:t>
                      </a:r>
                      <a:r>
                        <a:rPr kumimoji="1" lang="en-US" altLang="ja-JP" sz="1300" b="0" dirty="0" smtClean="0">
                          <a:solidFill>
                            <a:schemeClr val="tx1"/>
                          </a:solidFill>
                          <a:latin typeface="Meiryo UI" panose="020B0604030504040204" pitchFamily="50" charset="-128"/>
                          <a:ea typeface="Meiryo UI" panose="020B0604030504040204" pitchFamily="50" charset="-128"/>
                        </a:rPr>
                        <a:t>-</a:t>
                      </a:r>
                      <a:r>
                        <a:rPr kumimoji="1" lang="ja-JP" altLang="en-US" sz="1300" b="0" dirty="0" smtClean="0">
                          <a:solidFill>
                            <a:schemeClr val="tx1"/>
                          </a:solidFill>
                          <a:latin typeface="Meiryo UI" panose="020B0604030504040204" pitchFamily="50" charset="-128"/>
                          <a:ea typeface="Meiryo UI" panose="020B0604030504040204" pitchFamily="50" charset="-128"/>
                        </a:rPr>
                        <a:t>こころのケア相談窓口</a:t>
                      </a:r>
                    </a:p>
                    <a:p>
                      <a:r>
                        <a:rPr kumimoji="1" lang="ja-JP" altLang="en-US" sz="1300" b="0" dirty="0" smtClean="0">
                          <a:solidFill>
                            <a:schemeClr val="tx1"/>
                          </a:solidFill>
                          <a:latin typeface="Meiryo UI" panose="020B0604030504040204" pitchFamily="50" charset="-128"/>
                          <a:ea typeface="Meiryo UI" panose="020B0604030504040204" pitchFamily="50" charset="-128"/>
                        </a:rPr>
                        <a:t>　</a:t>
                      </a:r>
                      <a:r>
                        <a:rPr kumimoji="1" lang="en-US" altLang="ja-JP" sz="1300" b="0" dirty="0" smtClean="0">
                          <a:solidFill>
                            <a:schemeClr val="tx1"/>
                          </a:solidFill>
                          <a:latin typeface="Meiryo UI" panose="020B0604030504040204" pitchFamily="50" charset="-128"/>
                          <a:ea typeface="Meiryo UI" panose="020B0604030504040204" pitchFamily="50" charset="-128"/>
                        </a:rPr>
                        <a:t>-</a:t>
                      </a:r>
                      <a:r>
                        <a:rPr kumimoji="1" lang="ja-JP" altLang="en-US" sz="1300" b="0" dirty="0" smtClean="0">
                          <a:solidFill>
                            <a:schemeClr val="tx1"/>
                          </a:solidFill>
                          <a:latin typeface="Meiryo UI" panose="020B0604030504040204" pitchFamily="50" charset="-128"/>
                          <a:ea typeface="Meiryo UI" panose="020B0604030504040204" pitchFamily="50" charset="-128"/>
                        </a:rPr>
                        <a:t>中小企業・小規模事業者支援の特別相談窓口</a:t>
                      </a:r>
                    </a:p>
                  </a:txBody>
                  <a:tcPr marL="84406" marR="84406" marT="42203" marB="42203" anchor="ctr"/>
                </a:tc>
                <a:extLst>
                  <a:ext uri="{0D108BD9-81ED-4DB2-BD59-A6C34878D82A}">
                    <a16:rowId xmlns:a16="http://schemas.microsoft.com/office/drawing/2014/main" xmlns="" val="1337097072"/>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178750318"/>
              </p:ext>
            </p:extLst>
          </p:nvPr>
        </p:nvGraphicFramePr>
        <p:xfrm>
          <a:off x="3922157" y="1640836"/>
          <a:ext cx="5098714" cy="4601912"/>
        </p:xfrm>
        <a:graphic>
          <a:graphicData uri="http://schemas.openxmlformats.org/drawingml/2006/table">
            <a:tbl>
              <a:tblPr firstRow="1" bandRow="1">
                <a:tableStyleId>{5C22544A-7EE6-4342-B048-85BDC9FD1C3A}</a:tableStyleId>
              </a:tblPr>
              <a:tblGrid>
                <a:gridCol w="3880338">
                  <a:extLst>
                    <a:ext uri="{9D8B030D-6E8A-4147-A177-3AD203B41FA5}">
                      <a16:colId xmlns:a16="http://schemas.microsoft.com/office/drawing/2014/main" xmlns="" val="3733174384"/>
                    </a:ext>
                  </a:extLst>
                </a:gridCol>
                <a:gridCol w="1218376">
                  <a:extLst>
                    <a:ext uri="{9D8B030D-6E8A-4147-A177-3AD203B41FA5}">
                      <a16:colId xmlns:a16="http://schemas.microsoft.com/office/drawing/2014/main" xmlns="" val="1347642315"/>
                    </a:ext>
                  </a:extLst>
                </a:gridCol>
              </a:tblGrid>
              <a:tr h="308831">
                <a:tc>
                  <a:txBody>
                    <a:bodyPr/>
                    <a:lstStyle/>
                    <a:p>
                      <a:pPr algn="ctr"/>
                      <a:r>
                        <a:rPr kumimoji="1" lang="ja-JP" altLang="en-US" sz="1300" dirty="0" smtClean="0">
                          <a:latin typeface="Meiryo UI" panose="020B0604030504040204" pitchFamily="50" charset="-128"/>
                          <a:ea typeface="Meiryo UI" panose="020B0604030504040204" pitchFamily="50" charset="-128"/>
                        </a:rPr>
                        <a:t>今年度発生</a:t>
                      </a:r>
                      <a:r>
                        <a:rPr kumimoji="1" lang="ja-JP" altLang="en-US" sz="1300" dirty="0" smtClean="0">
                          <a:solidFill>
                            <a:schemeClr val="bg1"/>
                          </a:solidFill>
                          <a:latin typeface="Meiryo UI" panose="020B0604030504040204" pitchFamily="50" charset="-128"/>
                          <a:ea typeface="Meiryo UI" panose="020B0604030504040204" pitchFamily="50" charset="-128"/>
                        </a:rPr>
                        <a:t>した大阪府北部地震等への対応</a:t>
                      </a:r>
                      <a:endParaRPr kumimoji="1" lang="ja-JP" altLang="en-US" sz="1300" dirty="0">
                        <a:solidFill>
                          <a:schemeClr val="bg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algn="ctr"/>
                      <a:r>
                        <a:rPr kumimoji="1" lang="ja-JP" altLang="en-US" sz="1300" dirty="0" smtClean="0">
                          <a:latin typeface="Meiryo UI" panose="020B0604030504040204" pitchFamily="50" charset="-128"/>
                          <a:ea typeface="Meiryo UI" panose="020B0604030504040204" pitchFamily="50" charset="-128"/>
                        </a:rPr>
                        <a:t>今後の課題</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xmlns="" val="2055702546"/>
                  </a:ext>
                </a:extLst>
              </a:tr>
              <a:tr h="1126678">
                <a:tc>
                  <a:txBody>
                    <a:bodyPr/>
                    <a:lstStyle/>
                    <a:p>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公共土木施設等は大きな被害なし</a:t>
                      </a:r>
                      <a:endParaRPr kumimoji="1" lang="en-US" altLang="ja-JP" sz="1300" b="1" dirty="0" smtClean="0">
                        <a:solidFill>
                          <a:schemeClr val="tx1"/>
                        </a:solidFill>
                        <a:latin typeface="Meiryo UI" panose="020B0604030504040204" pitchFamily="50" charset="-128"/>
                        <a:ea typeface="Meiryo UI" panose="020B0604030504040204" pitchFamily="50" charset="-128"/>
                      </a:endParaRPr>
                    </a:p>
                    <a:p>
                      <a:r>
                        <a:rPr kumimoji="1" lang="ja-JP" altLang="en-US" sz="1300" b="0"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関空</a:t>
                      </a:r>
                      <a:r>
                        <a:rPr kumimoji="1" lang="ja-JP" altLang="en-US" sz="1300" b="0" dirty="0" smtClean="0">
                          <a:solidFill>
                            <a:schemeClr val="tx1"/>
                          </a:solidFill>
                          <a:latin typeface="Meiryo UI" panose="020B0604030504040204" pitchFamily="50" charset="-128"/>
                          <a:ea typeface="Meiryo UI" panose="020B0604030504040204" pitchFamily="50" charset="-128"/>
                        </a:rPr>
                        <a:t>については、台風</a:t>
                      </a:r>
                      <a:r>
                        <a:rPr kumimoji="1" lang="en-US" altLang="ja-JP" sz="1300" b="0" dirty="0" smtClean="0">
                          <a:solidFill>
                            <a:schemeClr val="tx1"/>
                          </a:solidFill>
                          <a:latin typeface="Meiryo UI" panose="020B0604030504040204" pitchFamily="50" charset="-128"/>
                          <a:ea typeface="Meiryo UI" panose="020B0604030504040204" pitchFamily="50" charset="-128"/>
                        </a:rPr>
                        <a:t>21</a:t>
                      </a:r>
                      <a:r>
                        <a:rPr kumimoji="1" lang="ja-JP" altLang="en-US" sz="1300" b="0" dirty="0" smtClean="0">
                          <a:solidFill>
                            <a:schemeClr val="tx1"/>
                          </a:solidFill>
                          <a:latin typeface="Meiryo UI" panose="020B0604030504040204" pitchFamily="50" charset="-128"/>
                          <a:ea typeface="Meiryo UI" panose="020B0604030504040204" pitchFamily="50" charset="-128"/>
                        </a:rPr>
                        <a:t>号について</a:t>
                      </a:r>
                      <a:r>
                        <a:rPr kumimoji="1" lang="ja-JP" altLang="en-US" sz="1300" b="1" dirty="0" smtClean="0">
                          <a:solidFill>
                            <a:schemeClr val="tx1"/>
                          </a:solidFill>
                          <a:latin typeface="Meiryo UI" panose="020B0604030504040204" pitchFamily="50" charset="-128"/>
                          <a:ea typeface="Meiryo UI" panose="020B0604030504040204" pitchFamily="50" charset="-128"/>
                        </a:rPr>
                        <a:t>国や空港関係者等と迅速に対応</a:t>
                      </a:r>
                      <a:r>
                        <a:rPr kumimoji="1" lang="ja-JP" altLang="en-US" sz="1300" b="0" dirty="0" smtClean="0">
                          <a:solidFill>
                            <a:schemeClr val="tx1"/>
                          </a:solidFill>
                          <a:latin typeface="Meiryo UI" panose="020B0604030504040204" pitchFamily="50" charset="-128"/>
                          <a:ea typeface="Meiryo UI" panose="020B0604030504040204" pitchFamily="50" charset="-128"/>
                        </a:rPr>
                        <a:t>。発災から</a:t>
                      </a:r>
                      <a:r>
                        <a:rPr kumimoji="1" lang="en-US" altLang="ja-JP" sz="1300" b="0" dirty="0" smtClean="0">
                          <a:solidFill>
                            <a:schemeClr val="tx1"/>
                          </a:solidFill>
                          <a:latin typeface="Meiryo UI" panose="020B0604030504040204" pitchFamily="50" charset="-128"/>
                          <a:ea typeface="Meiryo UI" panose="020B0604030504040204" pitchFamily="50" charset="-128"/>
                        </a:rPr>
                        <a:t>17</a:t>
                      </a:r>
                      <a:r>
                        <a:rPr kumimoji="1" lang="ja-JP" altLang="en-US" sz="1300" b="0" dirty="0" smtClean="0">
                          <a:solidFill>
                            <a:schemeClr val="tx1"/>
                          </a:solidFill>
                          <a:latin typeface="Meiryo UI" panose="020B0604030504040204" pitchFamily="50" charset="-128"/>
                          <a:ea typeface="Meiryo UI" panose="020B0604030504040204" pitchFamily="50" charset="-128"/>
                        </a:rPr>
                        <a:t>日目（</a:t>
                      </a:r>
                      <a:r>
                        <a:rPr kumimoji="1" lang="en-US" altLang="ja-JP" sz="1300" b="0" dirty="0" smtClean="0">
                          <a:solidFill>
                            <a:schemeClr val="tx1"/>
                          </a:solidFill>
                          <a:latin typeface="Meiryo UI" panose="020B0604030504040204" pitchFamily="50" charset="-128"/>
                          <a:ea typeface="Meiryo UI" panose="020B0604030504040204" pitchFamily="50" charset="-128"/>
                        </a:rPr>
                        <a:t>9/21</a:t>
                      </a:r>
                      <a:r>
                        <a:rPr kumimoji="1" lang="ja-JP" altLang="en-US" sz="1300" b="0" dirty="0" smtClean="0">
                          <a:solidFill>
                            <a:schemeClr val="tx1"/>
                          </a:solidFill>
                          <a:latin typeface="Meiryo UI" panose="020B0604030504040204" pitchFamily="50" charset="-128"/>
                          <a:ea typeface="Meiryo UI" panose="020B0604030504040204" pitchFamily="50" charset="-128"/>
                        </a:rPr>
                        <a:t>）には</a:t>
                      </a:r>
                      <a:r>
                        <a:rPr kumimoji="1" lang="ja-JP" altLang="en-US" sz="1300" b="1" dirty="0" smtClean="0">
                          <a:solidFill>
                            <a:schemeClr val="tx1"/>
                          </a:solidFill>
                          <a:latin typeface="Meiryo UI" panose="020B0604030504040204" pitchFamily="50" charset="-128"/>
                          <a:ea typeface="Meiryo UI" panose="020B0604030504040204" pitchFamily="50" charset="-128"/>
                        </a:rPr>
                        <a:t>旅客ターミナル全面運用</a:t>
                      </a:r>
                      <a:r>
                        <a:rPr kumimoji="1" lang="ja-JP" altLang="en-US" sz="1300" b="0" dirty="0" smtClean="0">
                          <a:solidFill>
                            <a:schemeClr val="tx1"/>
                          </a:solidFill>
                          <a:latin typeface="Meiryo UI" panose="020B0604030504040204" pitchFamily="50" charset="-128"/>
                          <a:ea typeface="Meiryo UI" panose="020B0604030504040204" pitchFamily="50" charset="-128"/>
                        </a:rPr>
                        <a:t>。</a:t>
                      </a:r>
                      <a:endParaRPr kumimoji="1" lang="ja-JP" altLang="en-US" sz="1300" b="0" strike="sngStrike" dirty="0" smtClean="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rowSpan="3">
                  <a:txBody>
                    <a:bodyPr/>
                    <a:lstStyle/>
                    <a:p>
                      <a:r>
                        <a:rPr lang="ja-JP" altLang="en-US" sz="1300" dirty="0" smtClean="0">
                          <a:solidFill>
                            <a:schemeClr val="tx1"/>
                          </a:solidFill>
                          <a:latin typeface="Meiryo UI" panose="020B0604030504040204" pitchFamily="50" charset="-128"/>
                          <a:ea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rPr>
                        <a:t>空港施設等の防災機能強化</a:t>
                      </a:r>
                      <a:endParaRPr lang="en-US" altLang="ja-JP" sz="1300" b="1" dirty="0" smtClean="0">
                        <a:solidFill>
                          <a:schemeClr val="tx1"/>
                        </a:solidFill>
                        <a:latin typeface="Meiryo UI" panose="020B0604030504040204" pitchFamily="50" charset="-128"/>
                        <a:ea typeface="Meiryo UI" panose="020B0604030504040204" pitchFamily="50" charset="-128"/>
                      </a:endParaRPr>
                    </a:p>
                    <a:p>
                      <a:r>
                        <a:rPr lang="ja-JP" altLang="en-US" sz="1300" dirty="0" smtClean="0">
                          <a:solidFill>
                            <a:schemeClr val="tx1"/>
                          </a:solidFill>
                          <a:latin typeface="Meiryo UI" panose="020B0604030504040204" pitchFamily="50" charset="-128"/>
                          <a:ea typeface="Meiryo UI" panose="020B0604030504040204" pitchFamily="50" charset="-128"/>
                        </a:rPr>
                        <a:t>　</a:t>
                      </a:r>
                      <a:endParaRPr lang="en-US" altLang="ja-JP" sz="1300" dirty="0" smtClean="0">
                        <a:solidFill>
                          <a:schemeClr val="tx1"/>
                        </a:solidFill>
                        <a:latin typeface="Meiryo UI" panose="020B0604030504040204" pitchFamily="50" charset="-128"/>
                        <a:ea typeface="Meiryo UI" panose="020B0604030504040204" pitchFamily="50" charset="-128"/>
                      </a:endParaRPr>
                    </a:p>
                    <a:p>
                      <a:r>
                        <a:rPr lang="ja-JP" altLang="en-US" sz="1300" dirty="0" smtClean="0">
                          <a:solidFill>
                            <a:schemeClr val="tx1"/>
                          </a:solidFill>
                          <a:latin typeface="Meiryo UI" panose="020B0604030504040204" pitchFamily="50" charset="-128"/>
                          <a:ea typeface="Meiryo UI" panose="020B0604030504040204" pitchFamily="50" charset="-128"/>
                        </a:rPr>
                        <a:t>　災害発生時における</a:t>
                      </a:r>
                      <a:r>
                        <a:rPr lang="ja-JP" altLang="en-US" sz="1300" b="1" dirty="0" smtClean="0">
                          <a:solidFill>
                            <a:schemeClr val="tx1"/>
                          </a:solidFill>
                          <a:latin typeface="Meiryo UI" panose="020B0604030504040204" pitchFamily="50" charset="-128"/>
                          <a:ea typeface="Meiryo UI" panose="020B0604030504040204" pitchFamily="50" charset="-128"/>
                        </a:rPr>
                        <a:t>空港・自治体等の連携強化</a:t>
                      </a:r>
                      <a:endParaRPr lang="en-US" altLang="ja-JP" sz="1300" b="1" dirty="0" smtClean="0">
                        <a:solidFill>
                          <a:schemeClr val="tx1"/>
                        </a:solidFill>
                        <a:latin typeface="Meiryo UI" panose="020B0604030504040204" pitchFamily="50" charset="-128"/>
                        <a:ea typeface="Meiryo UI" panose="020B0604030504040204" pitchFamily="50" charset="-128"/>
                      </a:endParaRPr>
                    </a:p>
                    <a:p>
                      <a:endParaRPr lang="en-US" altLang="ja-JP" sz="1300" dirty="0" smtClean="0">
                        <a:solidFill>
                          <a:schemeClr val="tx1"/>
                        </a:solidFill>
                        <a:latin typeface="Meiryo UI" panose="020B0604030504040204" pitchFamily="50" charset="-128"/>
                        <a:ea typeface="Meiryo UI" panose="020B0604030504040204" pitchFamily="50" charset="-128"/>
                      </a:endParaRPr>
                    </a:p>
                    <a:p>
                      <a:r>
                        <a:rPr lang="ja-JP" altLang="en-US" sz="1300" dirty="0" smtClean="0">
                          <a:solidFill>
                            <a:schemeClr val="tx1"/>
                          </a:solidFill>
                          <a:latin typeface="Meiryo UI" panose="020B0604030504040204" pitchFamily="50" charset="-128"/>
                          <a:ea typeface="Meiryo UI" panose="020B0604030504040204" pitchFamily="50" charset="-128"/>
                        </a:rPr>
                        <a:t>・</a:t>
                      </a:r>
                      <a:r>
                        <a:rPr lang="ja-JP" altLang="en-US" sz="1300" b="1" dirty="0" smtClean="0">
                          <a:solidFill>
                            <a:schemeClr val="tx1"/>
                          </a:solidFill>
                          <a:latin typeface="Meiryo UI" panose="020B0604030504040204" pitchFamily="50" charset="-128"/>
                          <a:ea typeface="Meiryo UI" panose="020B0604030504040204" pitchFamily="50" charset="-128"/>
                        </a:rPr>
                        <a:t>ライフラインの迅速な復旧</a:t>
                      </a:r>
                      <a:endParaRPr lang="en-US" altLang="ja-JP" sz="1300" b="1" dirty="0" smtClean="0">
                        <a:solidFill>
                          <a:schemeClr val="tx1"/>
                        </a:solidFill>
                        <a:latin typeface="Meiryo UI" panose="020B0604030504040204" pitchFamily="50" charset="-128"/>
                        <a:ea typeface="Meiryo UI" panose="020B0604030504040204" pitchFamily="50" charset="-128"/>
                      </a:endParaRPr>
                    </a:p>
                    <a:p>
                      <a:r>
                        <a:rPr lang="en-US" altLang="ja-JP" sz="1300" dirty="0" smtClean="0">
                          <a:solidFill>
                            <a:schemeClr val="tx1"/>
                          </a:solidFill>
                          <a:latin typeface="Meiryo UI" panose="020B0604030504040204" pitchFamily="50" charset="-128"/>
                          <a:ea typeface="Meiryo UI" panose="020B0604030504040204" pitchFamily="50" charset="-128"/>
                        </a:rPr>
                        <a:t>(</a:t>
                      </a:r>
                      <a:r>
                        <a:rPr lang="ja-JP" altLang="en-US" sz="1300" dirty="0" smtClean="0">
                          <a:solidFill>
                            <a:schemeClr val="tx1"/>
                          </a:solidFill>
                          <a:latin typeface="Meiryo UI" panose="020B0604030504040204" pitchFamily="50" charset="-128"/>
                          <a:ea typeface="Meiryo UI" panose="020B0604030504040204" pitchFamily="50" charset="-128"/>
                        </a:rPr>
                        <a:t>台風</a:t>
                      </a:r>
                      <a:r>
                        <a:rPr lang="en-US" altLang="ja-JP" sz="1300" dirty="0" smtClean="0">
                          <a:solidFill>
                            <a:schemeClr val="tx1"/>
                          </a:solidFill>
                          <a:latin typeface="Meiryo UI" panose="020B0604030504040204" pitchFamily="50" charset="-128"/>
                          <a:ea typeface="Meiryo UI" panose="020B0604030504040204" pitchFamily="50" charset="-128"/>
                        </a:rPr>
                        <a:t>21</a:t>
                      </a:r>
                      <a:r>
                        <a:rPr lang="ja-JP" altLang="en-US" sz="1300" dirty="0" smtClean="0">
                          <a:solidFill>
                            <a:schemeClr val="tx1"/>
                          </a:solidFill>
                          <a:latin typeface="Meiryo UI" panose="020B0604030504040204" pitchFamily="50" charset="-128"/>
                          <a:ea typeface="Meiryo UI" panose="020B0604030504040204" pitchFamily="50" charset="-128"/>
                        </a:rPr>
                        <a:t>号により発生した全ての</a:t>
                      </a:r>
                      <a:r>
                        <a:rPr lang="ja-JP" altLang="en-US" sz="1300" b="1" dirty="0" smtClean="0">
                          <a:solidFill>
                            <a:schemeClr val="tx1"/>
                          </a:solidFill>
                          <a:latin typeface="Meiryo UI" panose="020B0604030504040204" pitchFamily="50" charset="-128"/>
                          <a:ea typeface="Meiryo UI" panose="020B0604030504040204" pitchFamily="50" charset="-128"/>
                        </a:rPr>
                        <a:t>停電解消には、発災から</a:t>
                      </a:r>
                      <a:r>
                        <a:rPr lang="en-US" altLang="ja-JP" sz="1300" b="1" dirty="0" smtClean="0">
                          <a:solidFill>
                            <a:schemeClr val="tx1"/>
                          </a:solidFill>
                          <a:latin typeface="Meiryo UI" panose="020B0604030504040204" pitchFamily="50" charset="-128"/>
                          <a:ea typeface="Meiryo UI" panose="020B0604030504040204" pitchFamily="50" charset="-128"/>
                        </a:rPr>
                        <a:t>16</a:t>
                      </a:r>
                      <a:r>
                        <a:rPr lang="ja-JP" altLang="en-US" sz="1300" b="1" dirty="0" smtClean="0">
                          <a:solidFill>
                            <a:schemeClr val="tx1"/>
                          </a:solidFill>
                          <a:latin typeface="Meiryo UI" panose="020B0604030504040204" pitchFamily="50" charset="-128"/>
                          <a:ea typeface="Meiryo UI" panose="020B0604030504040204" pitchFamily="50" charset="-128"/>
                        </a:rPr>
                        <a:t>日</a:t>
                      </a:r>
                      <a:r>
                        <a:rPr lang="en-US" altLang="ja-JP" sz="1300" b="0" dirty="0" smtClean="0">
                          <a:solidFill>
                            <a:schemeClr val="tx1"/>
                          </a:solidFill>
                          <a:latin typeface="Meiryo UI" panose="020B0604030504040204" pitchFamily="50" charset="-128"/>
                          <a:ea typeface="Meiryo UI" panose="020B0604030504040204" pitchFamily="50" charset="-128"/>
                        </a:rPr>
                        <a:t>(</a:t>
                      </a:r>
                      <a:r>
                        <a:rPr lang="en-US" altLang="ja-JP" sz="1300" dirty="0" smtClean="0">
                          <a:solidFill>
                            <a:schemeClr val="tx1"/>
                          </a:solidFill>
                          <a:latin typeface="Meiryo UI" panose="020B0604030504040204" pitchFamily="50" charset="-128"/>
                          <a:ea typeface="Meiryo UI" panose="020B0604030504040204" pitchFamily="50" charset="-128"/>
                        </a:rPr>
                        <a:t>9/20)</a:t>
                      </a:r>
                      <a:r>
                        <a:rPr lang="ja-JP" altLang="en-US" sz="1300" dirty="0" smtClean="0">
                          <a:solidFill>
                            <a:schemeClr val="tx1"/>
                          </a:solidFill>
                          <a:latin typeface="Meiryo UI" panose="020B0604030504040204" pitchFamily="50" charset="-128"/>
                          <a:ea typeface="Meiryo UI" panose="020B0604030504040204" pitchFamily="50" charset="-128"/>
                        </a:rPr>
                        <a:t>要した。）</a:t>
                      </a:r>
                      <a:endParaRPr lang="en-US" altLang="ja-JP" sz="1300" b="1" dirty="0" smtClean="0">
                        <a:solidFill>
                          <a:schemeClr val="tx1"/>
                        </a:solidFill>
                        <a:latin typeface="Meiryo UI" panose="020B0604030504040204" pitchFamily="50" charset="-128"/>
                        <a:ea typeface="Meiryo UI" panose="020B0604030504040204" pitchFamily="50" charset="-128"/>
                      </a:endParaRPr>
                    </a:p>
                    <a:p>
                      <a:endParaRPr kumimoji="1" lang="ja-JP" altLang="en-US" sz="1300" b="1"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xmlns="" val="2617364112"/>
                  </a:ext>
                </a:extLst>
              </a:tr>
              <a:tr h="750277">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300" b="1" dirty="0" smtClean="0">
                          <a:solidFill>
                            <a:schemeClr val="tx1"/>
                          </a:solidFill>
                          <a:latin typeface="Meiryo UI" panose="020B0604030504040204" pitchFamily="50" charset="-128"/>
                          <a:ea typeface="Meiryo UI" panose="020B0604030504040204" pitchFamily="50" charset="-128"/>
                        </a:rPr>
                        <a:t>停電復旧</a:t>
                      </a:r>
                      <a:r>
                        <a:rPr kumimoji="1" lang="ja-JP" altLang="en-US" sz="1300" b="1" u="none" dirty="0" smtClean="0">
                          <a:solidFill>
                            <a:schemeClr val="tx1"/>
                          </a:solidFill>
                          <a:latin typeface="Meiryo UI" panose="020B0604030504040204" pitchFamily="50" charset="-128"/>
                          <a:ea typeface="Meiryo UI" panose="020B0604030504040204" pitchFamily="50" charset="-128"/>
                        </a:rPr>
                        <a:t>、きめ細かな情報提供</a:t>
                      </a:r>
                      <a:r>
                        <a:rPr kumimoji="1" lang="ja-JP" altLang="en-US" sz="1300" b="1" dirty="0" smtClean="0">
                          <a:solidFill>
                            <a:schemeClr val="tx1"/>
                          </a:solidFill>
                          <a:latin typeface="Meiryo UI" panose="020B0604030504040204" pitchFamily="50" charset="-128"/>
                          <a:ea typeface="Meiryo UI" panose="020B0604030504040204" pitchFamily="50" charset="-128"/>
                        </a:rPr>
                        <a:t>について関西電力への要請などを実施</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vMerge="1">
                  <a:txBody>
                    <a:bodyPr/>
                    <a:lstStyle/>
                    <a:p>
                      <a:endParaRPr kumimoji="1" lang="ja-JP" altLang="en-US" sz="1400" dirty="0"/>
                    </a:p>
                  </a:txBody>
                  <a:tcPr anchor="ctr"/>
                </a:tc>
                <a:extLst>
                  <a:ext uri="{0D108BD9-81ED-4DB2-BD59-A6C34878D82A}">
                    <a16:rowId xmlns:a16="http://schemas.microsoft.com/office/drawing/2014/main" xmlns="" val="551656341"/>
                  </a:ext>
                </a:extLst>
              </a:tr>
              <a:tr h="2250831">
                <a:tc>
                  <a:txBody>
                    <a:bodyPr/>
                    <a:lstStyle/>
                    <a:p>
                      <a:r>
                        <a:rPr kumimoji="1" lang="ja-JP" altLang="en-US" sz="1300" b="1"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大阪府独自の新たな支援策を創設</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大阪版被災住宅無利子融資制度</a:t>
                      </a:r>
                      <a:endParaRPr kumimoji="1" lang="en-US" altLang="ja-JP" sz="1300" b="1"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北部地震、</a:t>
                      </a:r>
                      <a:r>
                        <a:rPr kumimoji="1" lang="en-US" altLang="ja-JP" sz="1000" dirty="0" smtClean="0">
                          <a:solidFill>
                            <a:schemeClr val="tx1"/>
                          </a:solidFill>
                          <a:latin typeface="Meiryo UI" panose="020B0604030504040204" pitchFamily="50" charset="-128"/>
                          <a:ea typeface="Meiryo UI" panose="020B0604030504040204" pitchFamily="50" charset="-128"/>
                        </a:rPr>
                        <a:t>2018</a:t>
                      </a:r>
                      <a:r>
                        <a:rPr kumimoji="1" lang="ja-JP" altLang="en-US" sz="1000" dirty="0" smtClean="0">
                          <a:solidFill>
                            <a:schemeClr val="tx1"/>
                          </a:solidFill>
                          <a:latin typeface="Meiryo UI" panose="020B0604030504040204" pitchFamily="50" charset="-128"/>
                          <a:ea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rPr>
                        <a:t>7</a:t>
                      </a:r>
                      <a:r>
                        <a:rPr kumimoji="1" lang="ja-JP" altLang="en-US" sz="1000" dirty="0" smtClean="0">
                          <a:solidFill>
                            <a:schemeClr val="tx1"/>
                          </a:solidFill>
                          <a:latin typeface="Meiryo UI" panose="020B0604030504040204" pitchFamily="50" charset="-128"/>
                          <a:ea typeface="Meiryo UI" panose="020B0604030504040204" pitchFamily="50" charset="-128"/>
                        </a:rPr>
                        <a:t>月豪雨、台風</a:t>
                      </a:r>
                      <a:r>
                        <a:rPr kumimoji="1" lang="en-US" altLang="ja-JP" sz="1000" dirty="0" smtClean="0">
                          <a:solidFill>
                            <a:schemeClr val="tx1"/>
                          </a:solidFill>
                          <a:latin typeface="Meiryo UI" panose="020B0604030504040204" pitchFamily="50" charset="-128"/>
                          <a:ea typeface="Meiryo UI" panose="020B0604030504040204" pitchFamily="50" charset="-128"/>
                        </a:rPr>
                        <a:t>21</a:t>
                      </a:r>
                      <a:r>
                        <a:rPr kumimoji="1" lang="ja-JP" altLang="en-US" sz="1000" dirty="0" smtClean="0">
                          <a:solidFill>
                            <a:schemeClr val="tx1"/>
                          </a:solidFill>
                          <a:latin typeface="Meiryo UI" panose="020B0604030504040204" pitchFamily="50" charset="-128"/>
                          <a:ea typeface="Meiryo UI" panose="020B0604030504040204" pitchFamily="50" charset="-128"/>
                        </a:rPr>
                        <a:t>号</a:t>
                      </a:r>
                      <a:r>
                        <a:rPr kumimoji="1" lang="en-US" altLang="ja-JP" sz="1000" dirty="0" smtClean="0">
                          <a:solidFill>
                            <a:schemeClr val="tx1"/>
                          </a:solidFill>
                          <a:latin typeface="Meiryo UI" panose="020B0604030504040204" pitchFamily="50" charset="-128"/>
                          <a:ea typeface="Meiryo UI" panose="020B0604030504040204" pitchFamily="50" charset="-128"/>
                        </a:rPr>
                        <a:t>)</a:t>
                      </a:r>
                    </a:p>
                    <a:p>
                      <a:r>
                        <a:rPr kumimoji="1" lang="ja-JP" altLang="en-US" sz="1100" dirty="0" smtClean="0">
                          <a:solidFill>
                            <a:schemeClr val="tx1"/>
                          </a:solidFill>
                          <a:latin typeface="Meiryo UI" panose="020B0604030504040204" pitchFamily="50" charset="-128"/>
                          <a:ea typeface="Meiryo UI" panose="020B0604030504040204" pitchFamily="50" charset="-128"/>
                        </a:rPr>
                        <a:t>　　一部損壊も含めた補修工事を対象に無利子の融資制度を</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　　創設</a:t>
                      </a:r>
                    </a:p>
                    <a:p>
                      <a:r>
                        <a:rPr kumimoji="1" lang="ja-JP" altLang="en-US" sz="1300"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大阪版みなし仮設住宅制度</a:t>
                      </a:r>
                      <a:endParaRPr kumimoji="1" lang="en-US" altLang="ja-JP" sz="1300" b="1"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　</a:t>
                      </a:r>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北部地震、</a:t>
                      </a:r>
                      <a:r>
                        <a:rPr kumimoji="1" lang="en-US" altLang="ja-JP" sz="1000" dirty="0" smtClean="0">
                          <a:solidFill>
                            <a:schemeClr val="tx1"/>
                          </a:solidFill>
                          <a:latin typeface="Meiryo UI" panose="020B0604030504040204" pitchFamily="50" charset="-128"/>
                          <a:ea typeface="Meiryo UI" panose="020B0604030504040204" pitchFamily="50" charset="-128"/>
                        </a:rPr>
                        <a:t>2018</a:t>
                      </a:r>
                      <a:r>
                        <a:rPr kumimoji="1" lang="ja-JP" altLang="en-US" sz="1000" dirty="0" smtClean="0">
                          <a:solidFill>
                            <a:schemeClr val="tx1"/>
                          </a:solidFill>
                          <a:latin typeface="Meiryo UI" panose="020B0604030504040204" pitchFamily="50" charset="-128"/>
                          <a:ea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rPr>
                        <a:t>7</a:t>
                      </a:r>
                      <a:r>
                        <a:rPr kumimoji="1" lang="ja-JP" altLang="en-US" sz="1000" dirty="0" smtClean="0">
                          <a:solidFill>
                            <a:schemeClr val="tx1"/>
                          </a:solidFill>
                          <a:latin typeface="Meiryo UI" panose="020B0604030504040204" pitchFamily="50" charset="-128"/>
                          <a:ea typeface="Meiryo UI" panose="020B0604030504040204" pitchFamily="50" charset="-128"/>
                        </a:rPr>
                        <a:t>月豪雨、台風</a:t>
                      </a:r>
                      <a:r>
                        <a:rPr kumimoji="1" lang="en-US" altLang="ja-JP" sz="1000" dirty="0" smtClean="0">
                          <a:solidFill>
                            <a:schemeClr val="tx1"/>
                          </a:solidFill>
                          <a:latin typeface="Meiryo UI" panose="020B0604030504040204" pitchFamily="50" charset="-128"/>
                          <a:ea typeface="Meiryo UI" panose="020B0604030504040204" pitchFamily="50" charset="-128"/>
                        </a:rPr>
                        <a:t>21</a:t>
                      </a:r>
                      <a:r>
                        <a:rPr kumimoji="1" lang="ja-JP" altLang="en-US" sz="1000" dirty="0" smtClean="0">
                          <a:solidFill>
                            <a:schemeClr val="tx1"/>
                          </a:solidFill>
                          <a:latin typeface="Meiryo UI" panose="020B0604030504040204" pitchFamily="50" charset="-128"/>
                          <a:ea typeface="Meiryo UI" panose="020B0604030504040204" pitchFamily="50" charset="-128"/>
                        </a:rPr>
                        <a:t>号</a:t>
                      </a:r>
                      <a:r>
                        <a:rPr kumimoji="1" lang="en-US" altLang="ja-JP" sz="10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　市町が認める方を対象に、府営住宅や民間賃貸住宅等を提供。</a:t>
                      </a:r>
                    </a:p>
                    <a:p>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大阪版被災農業者無利子融資事業</a:t>
                      </a:r>
                      <a:endParaRPr kumimoji="1" lang="en-US" altLang="ja-JP" sz="1300" b="1"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en-US" altLang="ja-JP" sz="1000" dirty="0" smtClean="0">
                          <a:solidFill>
                            <a:schemeClr val="tx1"/>
                          </a:solidFill>
                          <a:latin typeface="Meiryo UI" panose="020B0604030504040204" pitchFamily="50" charset="-128"/>
                          <a:ea typeface="Meiryo UI" panose="020B0604030504040204" pitchFamily="50" charset="-128"/>
                        </a:rPr>
                        <a:t>2018</a:t>
                      </a:r>
                      <a:r>
                        <a:rPr kumimoji="1" lang="ja-JP" altLang="en-US" sz="1000" dirty="0" smtClean="0">
                          <a:solidFill>
                            <a:schemeClr val="tx1"/>
                          </a:solidFill>
                          <a:latin typeface="Meiryo UI" panose="020B0604030504040204" pitchFamily="50" charset="-128"/>
                          <a:ea typeface="Meiryo UI" panose="020B0604030504040204" pitchFamily="50" charset="-128"/>
                        </a:rPr>
                        <a:t>年 台風</a:t>
                      </a:r>
                      <a:r>
                        <a:rPr kumimoji="1" lang="en-US" altLang="ja-JP" sz="1000" dirty="0" smtClean="0">
                          <a:solidFill>
                            <a:schemeClr val="tx1"/>
                          </a:solidFill>
                          <a:latin typeface="Meiryo UI" panose="020B0604030504040204" pitchFamily="50" charset="-128"/>
                          <a:ea typeface="Meiryo UI" panose="020B0604030504040204" pitchFamily="50" charset="-128"/>
                        </a:rPr>
                        <a:t>21</a:t>
                      </a:r>
                      <a:r>
                        <a:rPr kumimoji="1" lang="ja-JP" altLang="en-US" sz="1000" dirty="0" smtClean="0">
                          <a:solidFill>
                            <a:schemeClr val="tx1"/>
                          </a:solidFill>
                          <a:latin typeface="Meiryo UI" panose="020B0604030504040204" pitchFamily="50" charset="-128"/>
                          <a:ea typeface="Meiryo UI" panose="020B0604030504040204" pitchFamily="50" charset="-128"/>
                        </a:rPr>
                        <a:t>号）</a:t>
                      </a:r>
                      <a:r>
                        <a:rPr kumimoji="1" lang="ja-JP" altLang="en-US" sz="1100" dirty="0" smtClean="0">
                          <a:solidFill>
                            <a:schemeClr val="tx1"/>
                          </a:solidFill>
                          <a:latin typeface="Meiryo UI" panose="020B0604030504040204" pitchFamily="50" charset="-128"/>
                          <a:ea typeface="Meiryo UI" panose="020B0604030504040204" pitchFamily="50" charset="-128"/>
                        </a:rPr>
                        <a:t> 　　　</a:t>
                      </a:r>
                    </a:p>
                    <a:p>
                      <a:r>
                        <a:rPr kumimoji="1" lang="ja-JP" altLang="en-US" sz="1100" dirty="0" smtClean="0">
                          <a:solidFill>
                            <a:schemeClr val="tx1"/>
                          </a:solidFill>
                          <a:latin typeface="Meiryo UI" panose="020B0604030504040204" pitchFamily="50" charset="-128"/>
                          <a:ea typeface="Meiryo UI" panose="020B0604030504040204" pitchFamily="50" charset="-128"/>
                        </a:rPr>
                        <a:t>　被災した農業者等を対象に、無利子の融資事業を創設</a:t>
                      </a:r>
                    </a:p>
                    <a:p>
                      <a:r>
                        <a:rPr kumimoji="1" lang="ja-JP" altLang="en-US" sz="1100" b="1" dirty="0" smtClean="0">
                          <a:solidFill>
                            <a:schemeClr val="tx1"/>
                          </a:solidFill>
                          <a:latin typeface="Meiryo UI" panose="020B0604030504040204" pitchFamily="50" charset="-128"/>
                          <a:ea typeface="Meiryo UI" panose="020B0604030504040204" pitchFamily="50" charset="-128"/>
                        </a:rPr>
                        <a:t>・</a:t>
                      </a:r>
                      <a:r>
                        <a:rPr kumimoji="1" lang="ja-JP" altLang="en-US" sz="1300" b="1" dirty="0" smtClean="0">
                          <a:solidFill>
                            <a:schemeClr val="tx1"/>
                          </a:solidFill>
                          <a:latin typeface="Meiryo UI" panose="020B0604030504040204" pitchFamily="50" charset="-128"/>
                          <a:ea typeface="Meiryo UI" panose="020B0604030504040204" pitchFamily="50" charset="-128"/>
                        </a:rPr>
                        <a:t>台風</a:t>
                      </a:r>
                      <a:r>
                        <a:rPr kumimoji="1" lang="en-US" altLang="ja-JP" sz="1300" b="1" dirty="0" smtClean="0">
                          <a:solidFill>
                            <a:schemeClr val="tx1"/>
                          </a:solidFill>
                          <a:latin typeface="Meiryo UI" panose="020B0604030504040204" pitchFamily="50" charset="-128"/>
                          <a:ea typeface="Meiryo UI" panose="020B0604030504040204" pitchFamily="50" charset="-128"/>
                        </a:rPr>
                        <a:t>21</a:t>
                      </a:r>
                      <a:r>
                        <a:rPr kumimoji="1" lang="ja-JP" altLang="en-US" sz="1300" b="1" dirty="0" smtClean="0">
                          <a:solidFill>
                            <a:schemeClr val="tx1"/>
                          </a:solidFill>
                          <a:latin typeface="Meiryo UI" panose="020B0604030504040204" pitchFamily="50" charset="-128"/>
                          <a:ea typeface="Meiryo UI" panose="020B0604030504040204" pitchFamily="50" charset="-128"/>
                        </a:rPr>
                        <a:t>号対策資金</a:t>
                      </a:r>
                      <a:r>
                        <a:rPr kumimoji="1" lang="en-US" altLang="ja-JP" sz="1000" dirty="0" smtClean="0">
                          <a:solidFill>
                            <a:schemeClr val="tx1"/>
                          </a:solidFill>
                          <a:latin typeface="Meiryo UI" panose="020B0604030504040204" pitchFamily="50" charset="-128"/>
                          <a:ea typeface="Meiryo UI" panose="020B0604030504040204" pitchFamily="50" charset="-128"/>
                        </a:rPr>
                        <a:t>(2018</a:t>
                      </a:r>
                      <a:r>
                        <a:rPr kumimoji="1" lang="ja-JP" altLang="en-US" sz="1000" dirty="0" smtClean="0">
                          <a:solidFill>
                            <a:schemeClr val="tx1"/>
                          </a:solidFill>
                          <a:latin typeface="Meiryo UI" panose="020B0604030504040204" pitchFamily="50" charset="-128"/>
                          <a:ea typeface="Meiryo UI" panose="020B0604030504040204" pitchFamily="50" charset="-128"/>
                        </a:rPr>
                        <a:t>年台風</a:t>
                      </a:r>
                      <a:r>
                        <a:rPr kumimoji="1" lang="en-US" altLang="ja-JP" sz="1000" dirty="0" smtClean="0">
                          <a:solidFill>
                            <a:schemeClr val="tx1"/>
                          </a:solidFill>
                          <a:latin typeface="Meiryo UI" panose="020B0604030504040204" pitchFamily="50" charset="-128"/>
                          <a:ea typeface="Meiryo UI" panose="020B0604030504040204" pitchFamily="50" charset="-128"/>
                        </a:rPr>
                        <a:t>21</a:t>
                      </a:r>
                      <a:r>
                        <a:rPr kumimoji="1" lang="ja-JP" altLang="en-US" sz="1000" dirty="0" smtClean="0">
                          <a:solidFill>
                            <a:schemeClr val="tx1"/>
                          </a:solidFill>
                          <a:latin typeface="Meiryo UI" panose="020B0604030504040204" pitchFamily="50" charset="-128"/>
                          <a:ea typeface="Meiryo UI" panose="020B0604030504040204" pitchFamily="50" charset="-128"/>
                        </a:rPr>
                        <a:t>号</a:t>
                      </a:r>
                      <a:r>
                        <a:rPr kumimoji="1" lang="en-US" altLang="ja-JP" sz="1000" dirty="0" smtClean="0">
                          <a:solidFill>
                            <a:schemeClr val="tx1"/>
                          </a:solidFill>
                          <a:latin typeface="Meiryo UI" panose="020B0604030504040204" pitchFamily="50" charset="-128"/>
                          <a:ea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r>
                        <a:rPr kumimoji="1" lang="ja-JP" altLang="en-US" sz="1100" dirty="0" smtClean="0">
                          <a:solidFill>
                            <a:schemeClr val="tx1"/>
                          </a:solidFill>
                          <a:latin typeface="Meiryo UI" panose="020B0604030504040204" pitchFamily="50" charset="-128"/>
                          <a:ea typeface="Meiryo UI" panose="020B0604030504040204" pitchFamily="50" charset="-128"/>
                        </a:rPr>
                        <a:t>　被災した中小企業者を対象に、低利の融資制度を創設</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vMerge="1">
                  <a:txBody>
                    <a:bodyPr/>
                    <a:lstStyle/>
                    <a:p>
                      <a:endParaRPr kumimoji="1" lang="ja-JP" altLang="en-US" sz="1400" dirty="0"/>
                    </a:p>
                  </a:txBody>
                  <a:tcPr anchor="ctr"/>
                </a:tc>
                <a:extLst>
                  <a:ext uri="{0D108BD9-81ED-4DB2-BD59-A6C34878D82A}">
                    <a16:rowId xmlns:a16="http://schemas.microsoft.com/office/drawing/2014/main" xmlns="" val="1337097072"/>
                  </a:ext>
                </a:extLst>
              </a:tr>
            </a:tbl>
          </a:graphicData>
        </a:graphic>
      </p:graphicFrame>
      <p:sp>
        <p:nvSpPr>
          <p:cNvPr id="10" name="二等辺三角形 9"/>
          <p:cNvSpPr/>
          <p:nvPr/>
        </p:nvSpPr>
        <p:spPr>
          <a:xfrm rot="5400000">
            <a:off x="2699272" y="3731427"/>
            <a:ext cx="2298444" cy="235535"/>
          </a:xfrm>
          <a:prstGeom prst="triangle">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159</a:t>
            </a:fld>
            <a:endParaRPr lang="ja-JP" altLang="en-US"/>
          </a:p>
        </p:txBody>
      </p:sp>
    </p:spTree>
    <p:extLst>
      <p:ext uri="{BB962C8B-B14F-4D97-AF65-F5344CB8AC3E}">
        <p14:creationId xmlns:p14="http://schemas.microsoft.com/office/powerpoint/2010/main" val="3283206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成果（現時点の到達点）</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49835" y="1720194"/>
            <a:ext cx="3512723" cy="29117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■津波による浸水面積</a:t>
            </a:r>
          </a:p>
        </p:txBody>
      </p:sp>
      <p:grpSp>
        <p:nvGrpSpPr>
          <p:cNvPr id="12" name="グループ化 11"/>
          <p:cNvGrpSpPr/>
          <p:nvPr/>
        </p:nvGrpSpPr>
        <p:grpSpPr>
          <a:xfrm>
            <a:off x="5173977" y="1903587"/>
            <a:ext cx="2068881" cy="1771307"/>
            <a:chOff x="10505" y="4462083"/>
            <a:chExt cx="2241288" cy="1918916"/>
          </a:xfrm>
        </p:grpSpPr>
        <p:pic>
          <p:nvPicPr>
            <p:cNvPr id="1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628" y="4462083"/>
              <a:ext cx="1498146" cy="1918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28"/>
            <p:cNvSpPr txBox="1">
              <a:spLocks noChangeArrowheads="1"/>
            </p:cNvSpPr>
            <p:nvPr/>
          </p:nvSpPr>
          <p:spPr bwMode="auto">
            <a:xfrm>
              <a:off x="142172" y="5005213"/>
              <a:ext cx="1169698" cy="4846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3152" tIns="31577" rIns="63152" bIns="31577" anchor="ctr">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・対策区間の防潮堤</a:t>
              </a:r>
              <a:endParaRPr kumimoji="1" lang="en-US" altLang="ja-JP"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endParaRPr>
            </a:p>
            <a:p>
              <a:pPr marL="0" marR="0" lvl="0" indent="0" algn="l" defTabSz="913765"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  </a:t>
              </a:r>
              <a:r>
                <a:rPr kumimoji="1" lang="ja-JP" altLang="en-US"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の沈下はなし</a:t>
              </a:r>
              <a:endParaRPr kumimoji="1" lang="en-US" altLang="ja-JP"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endParaRPr>
            </a:p>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・水門・鉄扉は閉鎖</a:t>
              </a:r>
            </a:p>
          </p:txBody>
        </p:sp>
        <p:sp>
          <p:nvSpPr>
            <p:cNvPr id="15" name="テキスト ボックス 55"/>
            <p:cNvSpPr txBox="1"/>
            <p:nvPr/>
          </p:nvSpPr>
          <p:spPr>
            <a:xfrm>
              <a:off x="172148" y="5646674"/>
              <a:ext cx="1166225" cy="438492"/>
            </a:xfrm>
            <a:prstGeom prst="rect">
              <a:avLst/>
            </a:prstGeom>
            <a:noFill/>
          </p:spPr>
          <p:txBody>
            <a:bodyPr wrap="none" lIns="63152" tIns="31577" rIns="63152" bIns="31577">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浸水面積</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184200" algn="l" defTabSz="913765"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5,400ha</a:t>
              </a:r>
              <a:endPar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84"/>
            <p:cNvSpPr txBox="1">
              <a:spLocks noChangeArrowheads="1"/>
            </p:cNvSpPr>
            <p:nvPr/>
          </p:nvSpPr>
          <p:spPr bwMode="auto">
            <a:xfrm>
              <a:off x="10505" y="4462083"/>
              <a:ext cx="2241288" cy="25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152" tIns="31577" rIns="63152" bIns="31577">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ct val="0"/>
                </a:spcBef>
                <a:spcAft>
                  <a:spcPts val="0"/>
                </a:spcAft>
                <a:buClrTx/>
                <a:buSzTx/>
                <a:buFontTx/>
                <a:buNone/>
                <a:tabLst/>
                <a:defRPr/>
              </a:pPr>
              <a:r>
                <a:rPr kumimoji="1" lang="en-US" altLang="ja-JP" sz="1108"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108"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108"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2018</a:t>
              </a:r>
              <a:r>
                <a:rPr kumimoji="1" lang="ja-JP" altLang="en-US" sz="1108"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年度末見込み </a:t>
              </a:r>
              <a:r>
                <a:rPr kumimoji="1" lang="en-US" altLang="ja-JP" sz="1108"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1108"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pSp>
      <p:grpSp>
        <p:nvGrpSpPr>
          <p:cNvPr id="17" name="グループ化 16"/>
          <p:cNvGrpSpPr/>
          <p:nvPr/>
        </p:nvGrpSpPr>
        <p:grpSpPr>
          <a:xfrm>
            <a:off x="1564494" y="1933227"/>
            <a:ext cx="2205973" cy="1670964"/>
            <a:chOff x="-27149" y="2114706"/>
            <a:chExt cx="2389804" cy="1810211"/>
          </a:xfrm>
        </p:grpSpPr>
        <p:pic>
          <p:nvPicPr>
            <p:cNvPr id="18"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767" y="2114707"/>
              <a:ext cx="1446888" cy="181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
            <p:cNvSpPr txBox="1">
              <a:spLocks noChangeArrowheads="1"/>
            </p:cNvSpPr>
            <p:nvPr/>
          </p:nvSpPr>
          <p:spPr bwMode="auto">
            <a:xfrm>
              <a:off x="72691" y="2607546"/>
              <a:ext cx="1628157" cy="3461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3152" tIns="31577" rIns="63152" bIns="31577" anchor="ctr">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・全ての防潮堤の沈下を考慮</a:t>
              </a:r>
              <a:endParaRPr kumimoji="1" lang="en-US" altLang="ja-JP"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endParaRPr>
            </a:p>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・水門・鉄扉は開放</a:t>
              </a:r>
            </a:p>
          </p:txBody>
        </p:sp>
        <p:sp>
          <p:nvSpPr>
            <p:cNvPr id="20" name="テキスト ボックス 4"/>
            <p:cNvSpPr txBox="1"/>
            <p:nvPr/>
          </p:nvSpPr>
          <p:spPr>
            <a:xfrm>
              <a:off x="116537" y="3093470"/>
              <a:ext cx="1270420" cy="438492"/>
            </a:xfrm>
            <a:prstGeom prst="rect">
              <a:avLst/>
            </a:prstGeom>
            <a:noFill/>
          </p:spPr>
          <p:txBody>
            <a:bodyPr wrap="none" lIns="63152" tIns="31577" rIns="63152" bIns="31577">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浸水面積</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184200" algn="l" defTabSz="913765"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11,000ha</a:t>
              </a:r>
              <a:endPar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a:spLocks noChangeArrowheads="1"/>
            </p:cNvSpPr>
            <p:nvPr/>
          </p:nvSpPr>
          <p:spPr bwMode="auto">
            <a:xfrm>
              <a:off x="-27149" y="2114706"/>
              <a:ext cx="1885832" cy="26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152" tIns="31577" rIns="63152" bIns="31577">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ct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2013</a:t>
              </a:r>
              <a:r>
                <a:rPr kumimoji="1" lang="ja-JP" altLang="en-US"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8</a:t>
              </a:r>
              <a:r>
                <a:rPr kumimoji="1" lang="ja-JP" altLang="en-US"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月</a:t>
              </a:r>
              <a:r>
                <a:rPr kumimoji="1" lang="ja-JP" altLang="en-US" sz="1108"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公表</a:t>
              </a:r>
              <a:r>
                <a:rPr kumimoji="1" lang="ja-JP" altLang="en-US"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en-US" altLang="ja-JP"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1200"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pSp>
      <p:sp>
        <p:nvSpPr>
          <p:cNvPr id="22" name="右矢印 21"/>
          <p:cNvSpPr/>
          <p:nvPr/>
        </p:nvSpPr>
        <p:spPr>
          <a:xfrm rot="10800000" flipH="1">
            <a:off x="4058721" y="2302731"/>
            <a:ext cx="689391" cy="809790"/>
          </a:xfrm>
          <a:prstGeom prst="rightArrow">
            <a:avLst>
              <a:gd name="adj1" fmla="val 50000"/>
              <a:gd name="adj2" fmla="val 74489"/>
            </a:avLst>
          </a:prstGeom>
          <a:solidFill>
            <a:schemeClr val="tx2">
              <a:lumMod val="40000"/>
              <a:lumOff val="60000"/>
            </a:schemeClr>
          </a:solidFill>
          <a:ln cmpd="sng">
            <a:noFill/>
          </a:ln>
        </p:spPr>
        <p:style>
          <a:lnRef idx="2">
            <a:schemeClr val="accent1">
              <a:shade val="50000"/>
            </a:schemeClr>
          </a:lnRef>
          <a:fillRef idx="1">
            <a:schemeClr val="accent1"/>
          </a:fillRef>
          <a:effectRef idx="0">
            <a:schemeClr val="accent1"/>
          </a:effectRef>
          <a:fontRef idx="minor">
            <a:schemeClr val="lt1"/>
          </a:fontRef>
        </p:style>
        <p:txBody>
          <a:bodyPr lIns="63152" tIns="31577" rIns="63152" bIns="31577" anchor="ctr"/>
          <a:lstStyle>
            <a:defPPr>
              <a:defRPr lang="ja-JP"/>
            </a:defPPr>
            <a:lvl1pPr marL="0" algn="l" defTabSz="913765" rtl="0" eaLnBrk="1" latinLnBrk="0" hangingPunct="1">
              <a:defRPr kumimoji="1" sz="1800" kern="1200">
                <a:solidFill>
                  <a:schemeClr val="lt1"/>
                </a:solidFill>
                <a:latin typeface="+mn-lt"/>
                <a:ea typeface="+mn-ea"/>
                <a:cs typeface="+mn-cs"/>
              </a:defRPr>
            </a:lvl1pPr>
            <a:lvl2pPr marL="457200" algn="l" defTabSz="913765" rtl="0" eaLnBrk="1" latinLnBrk="0" hangingPunct="1">
              <a:defRPr kumimoji="1" sz="1800" kern="1200">
                <a:solidFill>
                  <a:schemeClr val="lt1"/>
                </a:solidFill>
                <a:latin typeface="+mn-lt"/>
                <a:ea typeface="+mn-ea"/>
                <a:cs typeface="+mn-cs"/>
              </a:defRPr>
            </a:lvl2pPr>
            <a:lvl3pPr marL="914400" algn="l" defTabSz="913765" rtl="0" eaLnBrk="1" latinLnBrk="0" hangingPunct="1">
              <a:defRPr kumimoji="1" sz="1800" kern="1200">
                <a:solidFill>
                  <a:schemeClr val="lt1"/>
                </a:solidFill>
                <a:latin typeface="+mn-lt"/>
                <a:ea typeface="+mn-ea"/>
                <a:cs typeface="+mn-cs"/>
              </a:defRPr>
            </a:lvl3pPr>
            <a:lvl4pPr marL="1371600" algn="l" defTabSz="913765" rtl="0" eaLnBrk="1" latinLnBrk="0" hangingPunct="1">
              <a:defRPr kumimoji="1" sz="1800" kern="1200">
                <a:solidFill>
                  <a:schemeClr val="lt1"/>
                </a:solidFill>
                <a:latin typeface="+mn-lt"/>
                <a:ea typeface="+mn-ea"/>
                <a:cs typeface="+mn-cs"/>
              </a:defRPr>
            </a:lvl4pPr>
            <a:lvl5pPr marL="1828165" algn="l" defTabSz="913765" rtl="0" eaLnBrk="1" latinLnBrk="0" hangingPunct="1">
              <a:defRPr kumimoji="1" sz="1800" kern="1200">
                <a:solidFill>
                  <a:schemeClr val="lt1"/>
                </a:solidFill>
                <a:latin typeface="+mn-lt"/>
                <a:ea typeface="+mn-ea"/>
                <a:cs typeface="+mn-cs"/>
              </a:defRPr>
            </a:lvl5pPr>
            <a:lvl6pPr marL="2285365" algn="l" defTabSz="913765" rtl="0" eaLnBrk="1" latinLnBrk="0" hangingPunct="1">
              <a:defRPr kumimoji="1" sz="1800" kern="1200">
                <a:solidFill>
                  <a:schemeClr val="lt1"/>
                </a:solidFill>
                <a:latin typeface="+mn-lt"/>
                <a:ea typeface="+mn-ea"/>
                <a:cs typeface="+mn-cs"/>
              </a:defRPr>
            </a:lvl6pPr>
            <a:lvl7pPr marL="2742565" algn="l" defTabSz="913765" rtl="0" eaLnBrk="1" latinLnBrk="0" hangingPunct="1">
              <a:defRPr kumimoji="1" sz="1800" kern="1200">
                <a:solidFill>
                  <a:schemeClr val="lt1"/>
                </a:solidFill>
                <a:latin typeface="+mn-lt"/>
                <a:ea typeface="+mn-ea"/>
                <a:cs typeface="+mn-cs"/>
              </a:defRPr>
            </a:lvl7pPr>
            <a:lvl8pPr marL="3199765" algn="l" defTabSz="913765" rtl="0" eaLnBrk="1" latinLnBrk="0" hangingPunct="1">
              <a:defRPr kumimoji="1" sz="1800" kern="1200">
                <a:solidFill>
                  <a:schemeClr val="lt1"/>
                </a:solidFill>
                <a:latin typeface="+mn-lt"/>
                <a:ea typeface="+mn-ea"/>
                <a:cs typeface="+mn-cs"/>
              </a:defRPr>
            </a:lvl8pPr>
            <a:lvl9pPr marL="3656965" algn="l" defTabSz="913765" rtl="0" eaLnBrk="1" latinLnBrk="0" hangingPunct="1">
              <a:defRPr kumimoji="1" sz="1800" kern="1200">
                <a:solidFill>
                  <a:schemeClr val="lt1"/>
                </a:solidFill>
                <a:latin typeface="+mn-lt"/>
                <a:ea typeface="+mn-ea"/>
                <a:cs typeface="+mn-cs"/>
              </a:defRPr>
            </a:lvl9p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3" name="グループ化 22"/>
          <p:cNvGrpSpPr/>
          <p:nvPr/>
        </p:nvGrpSpPr>
        <p:grpSpPr>
          <a:xfrm>
            <a:off x="449835" y="3755689"/>
            <a:ext cx="4538612" cy="2742357"/>
            <a:chOff x="331353" y="1984366"/>
            <a:chExt cx="5532287" cy="3797013"/>
          </a:xfrm>
        </p:grpSpPr>
        <p:grpSp>
          <p:nvGrpSpPr>
            <p:cNvPr id="24" name="グループ化 23"/>
            <p:cNvGrpSpPr/>
            <p:nvPr/>
          </p:nvGrpSpPr>
          <p:grpSpPr>
            <a:xfrm>
              <a:off x="331353" y="1984366"/>
              <a:ext cx="5532287" cy="3797013"/>
              <a:chOff x="547253" y="1506317"/>
              <a:chExt cx="5532287" cy="3002999"/>
            </a:xfrm>
          </p:grpSpPr>
          <p:sp>
            <p:nvSpPr>
              <p:cNvPr id="29" name="テキスト ボックス 28"/>
              <p:cNvSpPr txBox="1"/>
              <p:nvPr/>
            </p:nvSpPr>
            <p:spPr>
              <a:xfrm>
                <a:off x="567729" y="1506317"/>
                <a:ext cx="1329519" cy="318844"/>
              </a:xfrm>
              <a:prstGeom prst="rect">
                <a:avLst/>
              </a:prstGeom>
              <a:noFill/>
              <a:ln>
                <a:noFill/>
                <a:prstDash val="sysDot"/>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■人的被害</a:t>
                </a:r>
              </a:p>
            </p:txBody>
          </p:sp>
          <p:grpSp>
            <p:nvGrpSpPr>
              <p:cNvPr id="30" name="グループ化 29"/>
              <p:cNvGrpSpPr/>
              <p:nvPr/>
            </p:nvGrpSpPr>
            <p:grpSpPr>
              <a:xfrm>
                <a:off x="547253" y="1736490"/>
                <a:ext cx="5532287" cy="2772826"/>
                <a:chOff x="3968431" y="1938331"/>
                <a:chExt cx="5532287" cy="2772826"/>
              </a:xfrm>
            </p:grpSpPr>
            <p:graphicFrame>
              <p:nvGraphicFramePr>
                <p:cNvPr id="31" name="グラフ 34"/>
                <p:cNvGraphicFramePr>
                  <a:graphicFrameLocks/>
                </p:cNvGraphicFramePr>
                <p:nvPr>
                  <p:extLst/>
                </p:nvPr>
              </p:nvGraphicFramePr>
              <p:xfrm>
                <a:off x="4610276" y="2229350"/>
                <a:ext cx="4328392" cy="1944904"/>
              </p:xfrm>
              <a:graphic>
                <a:graphicData uri="http://schemas.openxmlformats.org/presentationml/2006/ole">
                  <mc:AlternateContent xmlns:mc="http://schemas.openxmlformats.org/markup-compatibility/2006">
                    <mc:Choice xmlns:v="urn:schemas-microsoft-com:vml" Requires="v">
                      <p:oleObj spid="_x0000_s4148" r:id="rId6" imgW="10900593" imgH="6480610" progId="Excel.Chart.8">
                        <p:embed/>
                      </p:oleObj>
                    </mc:Choice>
                    <mc:Fallback>
                      <p:oleObj r:id="rId6" imgW="10900593" imgH="6480610"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0276" y="2229350"/>
                              <a:ext cx="4328392" cy="1944904"/>
                            </a:xfrm>
                            <a:prstGeom prst="rect">
                              <a:avLst/>
                            </a:prstGeom>
                            <a:noFill/>
                            <a:ln>
                              <a:noFill/>
                            </a:ln>
                            <a:extLst/>
                          </p:spPr>
                        </p:pic>
                      </p:oleObj>
                    </mc:Fallback>
                  </mc:AlternateContent>
                </a:graphicData>
              </a:graphic>
            </p:graphicFrame>
            <p:sp>
              <p:nvSpPr>
                <p:cNvPr id="32" name="下矢印 31"/>
                <p:cNvSpPr/>
                <p:nvPr/>
              </p:nvSpPr>
              <p:spPr bwMode="auto">
                <a:xfrm>
                  <a:off x="3968431" y="2271106"/>
                  <a:ext cx="664547" cy="2047062"/>
                </a:xfrm>
                <a:prstGeom prst="downArrow">
                  <a:avLst>
                    <a:gd name="adj1" fmla="val 68066"/>
                    <a:gd name="adj2" fmla="val 50000"/>
                  </a:avLst>
                </a:prstGeom>
                <a:gradFill flip="none" rotWithShape="1">
                  <a:gsLst>
                    <a:gs pos="0">
                      <a:sysClr val="window" lastClr="FFFFFF">
                        <a:lumMod val="95000"/>
                      </a:sysClr>
                    </a:gs>
                    <a:gs pos="100000">
                      <a:srgbClr val="FFC000">
                        <a:shade val="100000"/>
                        <a:satMod val="115000"/>
                      </a:srgbClr>
                    </a:gs>
                  </a:gsLst>
                  <a:lin ang="5400000" scaled="1"/>
                  <a:tileRect/>
                </a:gradFill>
                <a:ln w="19050" cap="flat" cmpd="sng" algn="ctr">
                  <a:solidFill>
                    <a:srgbClr val="FF9900"/>
                  </a:solidFill>
                  <a:prstDash val="sysDot"/>
                </a:ln>
                <a:effectLst/>
              </p:spPr>
              <p:txBody>
                <a:bodyPr vert="eaVert"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0" lang="en-US" sz="646" b="0" i="0" u="none" strike="noStrike" kern="100" cap="none" spc="0" normalizeH="0" baseline="0" noProof="0">
                      <a:ln>
                        <a:noFill/>
                      </a:ln>
                      <a:solidFill>
                        <a:srgbClr val="000000"/>
                      </a:solidFill>
                      <a:effectLst/>
                      <a:uLnTx/>
                      <a:uFillTx/>
                      <a:latin typeface="HG丸ｺﾞｼｯｸM-PRO"/>
                      <a:ea typeface="ＭＳ 明朝"/>
                      <a:cs typeface="Times New Roman"/>
                    </a:rPr>
                    <a:t> </a:t>
                  </a:r>
                  <a:endParaRPr kumimoji="0" lang="ja-JP" altLang="en-US" sz="738" b="0" i="0" u="none" strike="noStrike" kern="100" cap="none" spc="0" normalizeH="0" baseline="0" noProof="0">
                    <a:ln>
                      <a:noFill/>
                    </a:ln>
                    <a:solidFill>
                      <a:sysClr val="window" lastClr="FFFFFF"/>
                    </a:solidFill>
                    <a:effectLst/>
                    <a:uLnTx/>
                    <a:uFillTx/>
                    <a:latin typeface="Century"/>
                    <a:ea typeface="ＭＳ 明朝"/>
                    <a:cs typeface="Times New Roman"/>
                  </a:endParaRPr>
                </a:p>
              </p:txBody>
            </p:sp>
            <p:sp>
              <p:nvSpPr>
                <p:cNvPr id="33" name="テキスト ボックス 19"/>
                <p:cNvSpPr txBox="1"/>
                <p:nvPr/>
              </p:nvSpPr>
              <p:spPr bwMode="auto">
                <a:xfrm>
                  <a:off x="4015159" y="2195522"/>
                  <a:ext cx="605884" cy="2114561"/>
                </a:xfrm>
                <a:prstGeom prst="rect">
                  <a:avLst/>
                </a:prstGeom>
                <a:noFill/>
                <a:ln w="6350">
                  <a:noFill/>
                  <a:prstDash val="sysDot"/>
                </a:ln>
                <a:effectLst/>
              </p:spPr>
              <p:txBody>
                <a:bodyPr vert="eaVert" wrap="square" anchor="ctr">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0" lang="ja-JP" altLang="en-US" sz="1015" b="0" i="0" u="none" strike="noStrike" kern="100" cap="none" spc="0" normalizeH="0" baseline="0" noProof="0" dirty="0">
                      <a:ln>
                        <a:noFill/>
                      </a:ln>
                      <a:solidFill>
                        <a:srgbClr val="000000"/>
                      </a:solidFill>
                      <a:effectLst/>
                      <a:uLnTx/>
                      <a:uFillTx/>
                      <a:latin typeface="Century"/>
                      <a:ea typeface="HG丸ｺﾞｼｯｸM-PRO"/>
                      <a:cs typeface="Times New Roman"/>
                    </a:rPr>
                    <a:t>ソフト対策による減災効果</a:t>
                  </a:r>
                  <a:endParaRPr kumimoji="0" lang="ja-JP" altLang="en-US" sz="1015" b="0" i="0" u="none" strike="noStrike" kern="100" cap="none" spc="0" normalizeH="0" baseline="0" noProof="0" dirty="0">
                    <a:ln>
                      <a:noFill/>
                    </a:ln>
                    <a:solidFill>
                      <a:sysClr val="windowText" lastClr="000000"/>
                    </a:solidFill>
                    <a:effectLst/>
                    <a:uLnTx/>
                    <a:uFillTx/>
                    <a:latin typeface="Century"/>
                    <a:ea typeface="ＭＳ 明朝"/>
                    <a:cs typeface="Times New Roman"/>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0" lang="ja-JP" altLang="en-US" sz="1015" b="0" i="0" u="none" strike="noStrike" kern="100" cap="none" spc="0" normalizeH="0" baseline="0" noProof="0" dirty="0">
                      <a:ln>
                        <a:noFill/>
                      </a:ln>
                      <a:solidFill>
                        <a:srgbClr val="000000"/>
                      </a:solidFill>
                      <a:effectLst/>
                      <a:uLnTx/>
                      <a:uFillTx/>
                      <a:latin typeface="Century"/>
                      <a:ea typeface="HG丸ｺﾞｼｯｸM-PRO"/>
                      <a:cs typeface="Times New Roman"/>
                    </a:rPr>
                    <a:t>（府民との協働）</a:t>
                  </a:r>
                  <a:endParaRPr kumimoji="0" lang="ja-JP" altLang="en-US" sz="1015" b="0" i="0" u="none" strike="noStrike" kern="100" cap="none" spc="0" normalizeH="0" baseline="0" noProof="0" dirty="0">
                    <a:ln>
                      <a:noFill/>
                    </a:ln>
                    <a:solidFill>
                      <a:sysClr val="windowText" lastClr="000000"/>
                    </a:solidFill>
                    <a:effectLst/>
                    <a:uLnTx/>
                    <a:uFillTx/>
                    <a:latin typeface="Century"/>
                    <a:ea typeface="ＭＳ 明朝"/>
                    <a:cs typeface="Times New Roman"/>
                  </a:endParaRPr>
                </a:p>
              </p:txBody>
            </p:sp>
            <p:sp>
              <p:nvSpPr>
                <p:cNvPr id="34" name="テキスト ボックス 1"/>
                <p:cNvSpPr txBox="1">
                  <a:spLocks noChangeArrowheads="1"/>
                </p:cNvSpPr>
                <p:nvPr/>
              </p:nvSpPr>
              <p:spPr bwMode="auto">
                <a:xfrm>
                  <a:off x="5291263" y="2203593"/>
                  <a:ext cx="1272521" cy="2878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anchor="ctr">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ja-JP" sz="110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約</a:t>
                  </a:r>
                  <a:r>
                    <a:rPr kumimoji="1" lang="en-US" altLang="ja-JP" sz="110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134,000</a:t>
                  </a:r>
                  <a:r>
                    <a:rPr kumimoji="1" lang="ja-JP" altLang="ja-JP" sz="110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人</a:t>
                  </a:r>
                </a:p>
              </p:txBody>
            </p:sp>
            <p:sp>
              <p:nvSpPr>
                <p:cNvPr id="35" name="テキスト ボックス 1"/>
                <p:cNvSpPr txBox="1">
                  <a:spLocks noChangeArrowheads="1"/>
                </p:cNvSpPr>
                <p:nvPr/>
              </p:nvSpPr>
              <p:spPr bwMode="auto">
                <a:xfrm>
                  <a:off x="6202691" y="3247442"/>
                  <a:ext cx="1169854" cy="2878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anchor="ctr">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ja-JP" sz="110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約</a:t>
                  </a:r>
                  <a:r>
                    <a:rPr kumimoji="1" lang="en-US" altLang="ja-JP" sz="110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24,000</a:t>
                  </a:r>
                  <a:r>
                    <a:rPr kumimoji="1" lang="ja-JP" altLang="ja-JP" sz="110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人</a:t>
                  </a:r>
                </a:p>
              </p:txBody>
            </p:sp>
            <p:sp>
              <p:nvSpPr>
                <p:cNvPr id="36" name="テキスト ボックス 4"/>
                <p:cNvSpPr txBox="1"/>
                <p:nvPr/>
              </p:nvSpPr>
              <p:spPr bwMode="auto">
                <a:xfrm>
                  <a:off x="4516123" y="1971868"/>
                  <a:ext cx="1174721" cy="272151"/>
                </a:xfrm>
                <a:prstGeom prst="rect">
                  <a:avLst/>
                </a:prstGeom>
                <a:noFill/>
                <a:ln w="6350">
                  <a:noFill/>
                  <a:prstDash val="sysDot"/>
                </a:ln>
                <a:effectLst/>
              </p:spPr>
              <p:style>
                <a:lnRef idx="0">
                  <a:schemeClr val="accent1"/>
                </a:lnRef>
                <a:fillRef idx="0">
                  <a:schemeClr val="accent1"/>
                </a:fillRef>
                <a:effectRef idx="0">
                  <a:schemeClr val="accent1"/>
                </a:effectRef>
                <a:fontRef idx="minor">
                  <a:schemeClr val="dk1"/>
                </a:fontRef>
              </p:style>
              <p:txBody>
                <a:bodyPr wrap="none" anchor="ctr">
                  <a:spAutoFit/>
                </a:bodyPr>
                <a:lstStyle/>
                <a:p>
                  <a:pPr marL="0" marR="0" lvl="0" indent="0" algn="just"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00" cap="none" spc="0" normalizeH="0" baseline="0" noProof="0" dirty="0">
                      <a:ln>
                        <a:noFill/>
                      </a:ln>
                      <a:solidFill>
                        <a:prstClr val="black"/>
                      </a:solidFill>
                      <a:effectLst/>
                      <a:uLnTx/>
                      <a:uFillTx/>
                      <a:latin typeface="Meiryo UI"/>
                      <a:ea typeface="Meiryo UI"/>
                      <a:cs typeface="Times New Roman"/>
                    </a:rPr>
                    <a:t>死者数（人）</a:t>
                  </a:r>
                  <a:endParaRPr kumimoji="1" lang="ja-JP" altLang="en-US" sz="1015" b="0" i="0" u="none" strike="noStrike" kern="100" cap="none" spc="0" normalizeH="0" baseline="0" noProof="0" dirty="0">
                    <a:ln>
                      <a:noFill/>
                    </a:ln>
                    <a:solidFill>
                      <a:prstClr val="black"/>
                    </a:solidFill>
                    <a:effectLst/>
                    <a:uLnTx/>
                    <a:uFillTx/>
                    <a:latin typeface="Meiryo UI"/>
                    <a:ea typeface="ＭＳ 明朝"/>
                    <a:cs typeface="Times New Roman"/>
                  </a:endParaRPr>
                </a:p>
              </p:txBody>
            </p:sp>
            <p:sp>
              <p:nvSpPr>
                <p:cNvPr id="37" name="ホームベース 36"/>
                <p:cNvSpPr/>
                <p:nvPr/>
              </p:nvSpPr>
              <p:spPr bwMode="auto">
                <a:xfrm>
                  <a:off x="5694513" y="1938331"/>
                  <a:ext cx="2444479" cy="269304"/>
                </a:xfrm>
                <a:prstGeom prst="homePlate">
                  <a:avLst/>
                </a:prstGeom>
                <a:solidFill>
                  <a:srgbClr val="1F497D">
                    <a:lumMod val="60000"/>
                    <a:lumOff val="40000"/>
                  </a:srgbClr>
                </a:solidFill>
                <a:ln w="25400" cap="flat" cmpd="sng" algn="ctr">
                  <a:solidFill>
                    <a:srgbClr val="1F497D">
                      <a:lumMod val="60000"/>
                      <a:lumOff val="40000"/>
                    </a:srgbClr>
                  </a:solidFill>
                  <a:prstDash val="sysDot"/>
                </a:ln>
                <a:effectLst/>
              </p:spPr>
              <p:txBody>
                <a:bodyPr lIns="66462" rIns="66462"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0" lang="ja-JP" altLang="en-US" sz="1108" b="0" i="0" u="none" strike="noStrike" kern="100" cap="none" spc="0" normalizeH="0" baseline="0" noProof="0" dirty="0">
                      <a:ln>
                        <a:noFill/>
                      </a:ln>
                      <a:solidFill>
                        <a:srgbClr val="FFFFFF"/>
                      </a:solidFill>
                      <a:effectLst/>
                      <a:uLnTx/>
                      <a:uFillTx/>
                      <a:latin typeface="Century"/>
                      <a:ea typeface="Meiryo UI"/>
                      <a:cs typeface="Times New Roman"/>
                    </a:rPr>
                    <a:t>ハード対策による減災効果</a:t>
                  </a:r>
                  <a:endParaRPr kumimoji="0" lang="ja-JP" altLang="en-US" sz="1292" b="0" i="0" u="none" strike="noStrike" kern="100" cap="none" spc="0" normalizeH="0" baseline="0" noProof="0" dirty="0">
                    <a:ln>
                      <a:noFill/>
                    </a:ln>
                    <a:solidFill>
                      <a:sysClr val="windowText" lastClr="000000"/>
                    </a:solidFill>
                    <a:effectLst/>
                    <a:uLnTx/>
                    <a:uFillTx/>
                    <a:latin typeface="Century"/>
                    <a:ea typeface="ＭＳ 明朝"/>
                    <a:cs typeface="Times New Roman"/>
                  </a:endParaRPr>
                </a:p>
              </p:txBody>
            </p:sp>
            <p:sp>
              <p:nvSpPr>
                <p:cNvPr id="38" name="下矢印 37"/>
                <p:cNvSpPr/>
                <p:nvPr/>
              </p:nvSpPr>
              <p:spPr bwMode="auto">
                <a:xfrm rot="17552690">
                  <a:off x="7222501" y="1874665"/>
                  <a:ext cx="355440" cy="2311874"/>
                </a:xfrm>
                <a:prstGeom prst="downArrow">
                  <a:avLst/>
                </a:prstGeom>
                <a:solidFill>
                  <a:schemeClr val="accent2">
                    <a:lumMod val="40000"/>
                    <a:lumOff val="6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39" name="テキスト ボックス 1"/>
                <p:cNvSpPr txBox="1">
                  <a:spLocks noChangeArrowheads="1"/>
                </p:cNvSpPr>
                <p:nvPr/>
              </p:nvSpPr>
              <p:spPr bwMode="auto">
                <a:xfrm>
                  <a:off x="5116869" y="4143474"/>
                  <a:ext cx="973465" cy="5676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923"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charset="-128"/>
                    </a:rPr>
                    <a:t>迅速避難</a:t>
                  </a:r>
                  <a:endParaRPr kumimoji="1" lang="en-US" altLang="ja-JP" sz="923"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923"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charset="-128"/>
                    </a:rPr>
                    <a:t>があれば</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923"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charset="-128"/>
                    </a:rPr>
                    <a:t>約</a:t>
                  </a:r>
                  <a:r>
                    <a:rPr kumimoji="1" lang="en-US" altLang="ja-JP" sz="923"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charset="-128"/>
                    </a:rPr>
                    <a:t>8,800</a:t>
                  </a:r>
                  <a:r>
                    <a:rPr kumimoji="1" lang="ja-JP" altLang="ja-JP" sz="923"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charset="-128"/>
                    </a:rPr>
                    <a:t>人</a:t>
                  </a:r>
                </a:p>
              </p:txBody>
            </p:sp>
            <p:sp>
              <p:nvSpPr>
                <p:cNvPr id="40" name="テキスト ボックス 1"/>
                <p:cNvSpPr txBox="1">
                  <a:spLocks noChangeArrowheads="1"/>
                </p:cNvSpPr>
                <p:nvPr/>
              </p:nvSpPr>
              <p:spPr bwMode="auto">
                <a:xfrm>
                  <a:off x="6463575" y="4143474"/>
                  <a:ext cx="910937" cy="5676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923"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charset="-128"/>
                    </a:rPr>
                    <a:t>迅速避難</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923"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charset="-128"/>
                    </a:rPr>
                    <a:t>を目指し</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charset="-128"/>
                    </a:rPr>
                    <a:t>0</a:t>
                  </a:r>
                  <a:r>
                    <a:rPr kumimoji="1" lang="ja-JP" altLang="ja-JP" sz="923"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charset="-128"/>
                    </a:rPr>
                    <a:t>人へ努力</a:t>
                  </a:r>
                </a:p>
              </p:txBody>
            </p:sp>
            <p:sp>
              <p:nvSpPr>
                <p:cNvPr id="41" name="テキスト ボックス 1"/>
                <p:cNvSpPr txBox="1">
                  <a:spLocks noChangeArrowheads="1"/>
                </p:cNvSpPr>
                <p:nvPr/>
              </p:nvSpPr>
              <p:spPr bwMode="auto">
                <a:xfrm>
                  <a:off x="8323999" y="4175388"/>
                  <a:ext cx="987141" cy="4277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969"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charset="-128"/>
                    </a:rPr>
                    <a:t>迅速避難で</a:t>
                  </a:r>
                  <a:endParaRPr kumimoji="1" lang="en-US" altLang="ja-JP" sz="969"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charset="-128"/>
                    </a:rPr>
                    <a:t>0</a:t>
                  </a:r>
                  <a:r>
                    <a:rPr kumimoji="1" lang="ja-JP" altLang="ja-JP" sz="969"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ＭＳ Ｐゴシック" charset="-128"/>
                    </a:rPr>
                    <a:t>人へ</a:t>
                  </a:r>
                </a:p>
              </p:txBody>
            </p:sp>
            <p:sp>
              <p:nvSpPr>
                <p:cNvPr id="42" name="テキスト ボックス 1"/>
                <p:cNvSpPr txBox="1">
                  <a:spLocks noChangeArrowheads="1"/>
                </p:cNvSpPr>
                <p:nvPr/>
              </p:nvSpPr>
              <p:spPr bwMode="auto">
                <a:xfrm>
                  <a:off x="8544936" y="3388219"/>
                  <a:ext cx="955782" cy="2878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anchor="ctr">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ja-JP" sz="110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約</a:t>
                  </a:r>
                  <a:r>
                    <a:rPr kumimoji="1" lang="en-US" altLang="ja-JP" sz="110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7,400</a:t>
                  </a:r>
                  <a:r>
                    <a:rPr kumimoji="1" lang="ja-JP" altLang="ja-JP" sz="1108"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人</a:t>
                  </a:r>
                  <a:endParaRPr kumimoji="1" lang="ja-JP" altLang="ja-JP" sz="1662"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grpSp>
        </p:grpSp>
        <p:grpSp>
          <p:nvGrpSpPr>
            <p:cNvPr id="25" name="グループ化 24"/>
            <p:cNvGrpSpPr/>
            <p:nvPr/>
          </p:nvGrpSpPr>
          <p:grpSpPr>
            <a:xfrm>
              <a:off x="1591351" y="4598819"/>
              <a:ext cx="3789514" cy="272041"/>
              <a:chOff x="1591351" y="4598819"/>
              <a:chExt cx="3789514" cy="272041"/>
            </a:xfrm>
          </p:grpSpPr>
          <p:sp>
            <p:nvSpPr>
              <p:cNvPr id="26" name="テキスト ボックス 25"/>
              <p:cNvSpPr txBox="1"/>
              <p:nvPr/>
            </p:nvSpPr>
            <p:spPr>
              <a:xfrm>
                <a:off x="2882874" y="4598819"/>
                <a:ext cx="607085" cy="255685"/>
              </a:xfrm>
              <a:prstGeom prst="rect">
                <a:avLst/>
              </a:prstGeom>
              <a:solidFill>
                <a:schemeClr val="bg1"/>
              </a:solidFill>
              <a:ln>
                <a:noFill/>
                <a:prstDash val="sysDot"/>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2018</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テキスト ボックス 26"/>
              <p:cNvSpPr txBox="1"/>
              <p:nvPr/>
            </p:nvSpPr>
            <p:spPr>
              <a:xfrm>
                <a:off x="1591351" y="4606233"/>
                <a:ext cx="607085" cy="255684"/>
              </a:xfrm>
              <a:prstGeom prst="rect">
                <a:avLst/>
              </a:prstGeom>
              <a:solidFill>
                <a:schemeClr val="bg1"/>
              </a:solidFill>
              <a:ln>
                <a:noFill/>
                <a:prstDash val="sysDot"/>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2013</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8" name="テキスト ボックス 27"/>
              <p:cNvSpPr txBox="1"/>
              <p:nvPr/>
            </p:nvSpPr>
            <p:spPr>
              <a:xfrm>
                <a:off x="4773780" y="4615175"/>
                <a:ext cx="607085" cy="255685"/>
              </a:xfrm>
              <a:prstGeom prst="rect">
                <a:avLst/>
              </a:prstGeom>
              <a:solidFill>
                <a:schemeClr val="bg1"/>
              </a:solidFill>
              <a:ln>
                <a:noFill/>
                <a:prstDash val="sysDot"/>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2024</a:t>
                </a:r>
                <a:endPar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sp>
        <p:nvSpPr>
          <p:cNvPr id="43" name="テキスト ボックス 42"/>
          <p:cNvSpPr txBox="1"/>
          <p:nvPr/>
        </p:nvSpPr>
        <p:spPr>
          <a:xfrm>
            <a:off x="5146536" y="3733880"/>
            <a:ext cx="3512723" cy="29117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■経済被害</a:t>
            </a:r>
          </a:p>
        </p:txBody>
      </p:sp>
      <p:grpSp>
        <p:nvGrpSpPr>
          <p:cNvPr id="44" name="グループ化 43"/>
          <p:cNvGrpSpPr/>
          <p:nvPr/>
        </p:nvGrpSpPr>
        <p:grpSpPr>
          <a:xfrm>
            <a:off x="5269768" y="3981343"/>
            <a:ext cx="3676696" cy="2594152"/>
            <a:chOff x="5713078" y="2567502"/>
            <a:chExt cx="3983087" cy="2810331"/>
          </a:xfrm>
        </p:grpSpPr>
        <p:grpSp>
          <p:nvGrpSpPr>
            <p:cNvPr id="45" name="グループ化 44"/>
            <p:cNvGrpSpPr/>
            <p:nvPr/>
          </p:nvGrpSpPr>
          <p:grpSpPr>
            <a:xfrm>
              <a:off x="5713078" y="2567502"/>
              <a:ext cx="3907551" cy="2810331"/>
              <a:chOff x="5713078" y="2567502"/>
              <a:chExt cx="3907551" cy="2810331"/>
            </a:xfrm>
          </p:grpSpPr>
          <p:grpSp>
            <p:nvGrpSpPr>
              <p:cNvPr id="50" name="グループ化 49"/>
              <p:cNvGrpSpPr/>
              <p:nvPr/>
            </p:nvGrpSpPr>
            <p:grpSpPr>
              <a:xfrm>
                <a:off x="5713078" y="2567502"/>
                <a:ext cx="3907551" cy="2810331"/>
                <a:chOff x="4587976" y="5033889"/>
                <a:chExt cx="3907551" cy="1783500"/>
              </a:xfrm>
            </p:grpSpPr>
            <p:graphicFrame>
              <p:nvGraphicFramePr>
                <p:cNvPr id="53" name="オブジェクト 52"/>
                <p:cNvGraphicFramePr>
                  <a:graphicFrameLocks/>
                </p:cNvGraphicFramePr>
                <p:nvPr>
                  <p:extLst/>
                </p:nvPr>
              </p:nvGraphicFramePr>
              <p:xfrm>
                <a:off x="4631819" y="5222413"/>
                <a:ext cx="3863708" cy="1594976"/>
              </p:xfrm>
              <a:graphic>
                <a:graphicData uri="http://schemas.openxmlformats.org/presentationml/2006/ole">
                  <mc:AlternateContent xmlns:mc="http://schemas.openxmlformats.org/markup-compatibility/2006">
                    <mc:Choice xmlns:v="urn:schemas-microsoft-com:vml" Requires="v">
                      <p:oleObj spid="_x0000_s4149" r:id="rId8" imgW="11619983" imgH="6474513" progId="Excel.Chart.8">
                        <p:embed/>
                      </p:oleObj>
                    </mc:Choice>
                    <mc:Fallback>
                      <p:oleObj r:id="rId8" imgW="11619983" imgH="6474513"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1819" y="5222413"/>
                              <a:ext cx="3863708" cy="1594976"/>
                            </a:xfrm>
                            <a:prstGeom prst="rect">
                              <a:avLst/>
                            </a:prstGeom>
                            <a:noFill/>
                            <a:ln>
                              <a:noFill/>
                            </a:ln>
                          </p:spPr>
                        </p:pic>
                      </p:oleObj>
                    </mc:Fallback>
                  </mc:AlternateContent>
                </a:graphicData>
              </a:graphic>
            </p:graphicFrame>
            <p:sp>
              <p:nvSpPr>
                <p:cNvPr id="54" name="テキスト ボックス 1"/>
                <p:cNvSpPr txBox="1">
                  <a:spLocks noChangeArrowheads="1"/>
                </p:cNvSpPr>
                <p:nvPr/>
              </p:nvSpPr>
              <p:spPr bwMode="auto">
                <a:xfrm>
                  <a:off x="4956968" y="5372723"/>
                  <a:ext cx="703318" cy="14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1577" rIns="0" bIns="31577">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約</a:t>
                  </a:r>
                  <a:r>
                    <a:rPr kumimoji="1" lang="en-US" altLang="ja-JP" sz="969"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28.8</a:t>
                  </a:r>
                  <a:r>
                    <a:rPr kumimoji="1" lang="ja-JP" altLang="ja-JP" sz="969"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兆円</a:t>
                  </a:r>
                </a:p>
              </p:txBody>
            </p:sp>
            <p:sp>
              <p:nvSpPr>
                <p:cNvPr id="55" name="テキスト ボックス 4"/>
                <p:cNvSpPr txBox="1"/>
                <p:nvPr/>
              </p:nvSpPr>
              <p:spPr>
                <a:xfrm>
                  <a:off x="4587976" y="5033889"/>
                  <a:ext cx="1086342" cy="1463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none" lIns="63152" tIns="31577" rIns="63152" bIns="31577" anchor="ctr">
                  <a:spAutoFit/>
                </a:bodyPr>
                <a:lstStyle/>
                <a:p>
                  <a:pPr marL="0" marR="0" lvl="0" indent="0" algn="just"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00" cap="none" spc="0" normalizeH="0" baseline="0" noProof="0" dirty="0">
                      <a:ln>
                        <a:noFill/>
                      </a:ln>
                      <a:solidFill>
                        <a:prstClr val="black"/>
                      </a:solidFill>
                      <a:effectLst/>
                      <a:uLnTx/>
                      <a:uFillTx/>
                      <a:latin typeface="Meiryo UI"/>
                      <a:ea typeface="Meiryo UI"/>
                      <a:cs typeface="Times New Roman"/>
                    </a:rPr>
                    <a:t>被害額（兆円）</a:t>
                  </a:r>
                  <a:endParaRPr kumimoji="1" lang="ja-JP" altLang="en-US" sz="969" b="0" i="0" u="none" strike="noStrike" kern="100" cap="none" spc="0" normalizeH="0" baseline="0" noProof="0" dirty="0">
                    <a:ln>
                      <a:noFill/>
                    </a:ln>
                    <a:solidFill>
                      <a:prstClr val="black"/>
                    </a:solidFill>
                    <a:effectLst/>
                    <a:uLnTx/>
                    <a:uFillTx/>
                    <a:latin typeface="Meiryo UI"/>
                    <a:ea typeface="ＭＳ 明朝"/>
                    <a:cs typeface="Times New Roman"/>
                  </a:endParaRPr>
                </a:p>
              </p:txBody>
            </p:sp>
            <p:sp>
              <p:nvSpPr>
                <p:cNvPr id="56" name="テキスト ボックス 1"/>
                <p:cNvSpPr txBox="1">
                  <a:spLocks noChangeArrowheads="1"/>
                </p:cNvSpPr>
                <p:nvPr/>
              </p:nvSpPr>
              <p:spPr bwMode="auto">
                <a:xfrm>
                  <a:off x="7748173" y="5959425"/>
                  <a:ext cx="703318" cy="14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1577" rIns="0" bIns="31577">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約</a:t>
                  </a:r>
                  <a:r>
                    <a:rPr kumimoji="1" lang="en-US" altLang="ja-JP" sz="969"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12.5</a:t>
                  </a:r>
                  <a:r>
                    <a:rPr kumimoji="1" lang="ja-JP" altLang="ja-JP" sz="969"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兆円</a:t>
                  </a:r>
                </a:p>
              </p:txBody>
            </p:sp>
            <p:sp>
              <p:nvSpPr>
                <p:cNvPr id="57" name="テキスト ボックス 1"/>
                <p:cNvSpPr txBox="1">
                  <a:spLocks noChangeArrowheads="1"/>
                </p:cNvSpPr>
                <p:nvPr/>
              </p:nvSpPr>
              <p:spPr bwMode="auto">
                <a:xfrm>
                  <a:off x="6094866" y="5769036"/>
                  <a:ext cx="703318" cy="14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31577" rIns="0" bIns="31577">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約</a:t>
                  </a:r>
                  <a:r>
                    <a:rPr kumimoji="1" lang="en-US" altLang="ja-JP" sz="969"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15.9</a:t>
                  </a:r>
                  <a:r>
                    <a:rPr kumimoji="1" lang="ja-JP" altLang="ja-JP" sz="969"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兆円</a:t>
                  </a:r>
                </a:p>
              </p:txBody>
            </p:sp>
            <p:sp>
              <p:nvSpPr>
                <p:cNvPr id="58" name="下矢印 57"/>
                <p:cNvSpPr/>
                <p:nvPr/>
              </p:nvSpPr>
              <p:spPr>
                <a:xfrm rot="17368277">
                  <a:off x="6726549" y="4770327"/>
                  <a:ext cx="315921" cy="1845265"/>
                </a:xfrm>
                <a:prstGeom prst="downArrow">
                  <a:avLst/>
                </a:prstGeom>
                <a:solidFill>
                  <a:schemeClr val="accent2">
                    <a:lumMod val="40000"/>
                    <a:lumOff val="6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3152" tIns="31577" rIns="63152" bIns="31577"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sp>
            <p:nvSpPr>
              <p:cNvPr id="51" name="テキスト ボックス 50"/>
              <p:cNvSpPr txBox="1"/>
              <p:nvPr/>
            </p:nvSpPr>
            <p:spPr>
              <a:xfrm>
                <a:off x="7783246" y="4941280"/>
                <a:ext cx="870215" cy="284731"/>
              </a:xfrm>
              <a:prstGeom prst="rect">
                <a:avLst/>
              </a:prstGeom>
              <a:solidFill>
                <a:schemeClr val="bg1"/>
              </a:solid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2" name="テキスト ボックス 51"/>
              <p:cNvSpPr txBox="1"/>
              <p:nvPr/>
            </p:nvSpPr>
            <p:spPr>
              <a:xfrm>
                <a:off x="7651484" y="4710127"/>
                <a:ext cx="870215" cy="223047"/>
              </a:xfrm>
              <a:prstGeom prst="rect">
                <a:avLst/>
              </a:prstGeom>
              <a:solidFill>
                <a:schemeClr val="bg1"/>
              </a:solid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738"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grpSp>
        <p:grpSp>
          <p:nvGrpSpPr>
            <p:cNvPr id="46" name="グループ化 45"/>
            <p:cNvGrpSpPr/>
            <p:nvPr/>
          </p:nvGrpSpPr>
          <p:grpSpPr>
            <a:xfrm>
              <a:off x="5952705" y="4941108"/>
              <a:ext cx="3743460" cy="253777"/>
              <a:chOff x="5952705" y="4941108"/>
              <a:chExt cx="3743460" cy="253777"/>
            </a:xfrm>
          </p:grpSpPr>
          <p:sp>
            <p:nvSpPr>
              <p:cNvPr id="47" name="テキスト ボックス 46"/>
              <p:cNvSpPr txBox="1"/>
              <p:nvPr/>
            </p:nvSpPr>
            <p:spPr>
              <a:xfrm>
                <a:off x="9089080" y="4941108"/>
                <a:ext cx="607085" cy="238537"/>
              </a:xfrm>
              <a:prstGeom prst="rect">
                <a:avLst/>
              </a:prstGeom>
              <a:solidFill>
                <a:schemeClr val="bg1"/>
              </a:solid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2024</a:t>
                </a:r>
                <a:endParaRPr kumimoji="1" lang="ja-JP" altLang="en-US" sz="83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8" name="テキスト ボックス 47"/>
              <p:cNvSpPr txBox="1"/>
              <p:nvPr/>
            </p:nvSpPr>
            <p:spPr>
              <a:xfrm>
                <a:off x="7209500" y="4956348"/>
                <a:ext cx="607085" cy="238537"/>
              </a:xfrm>
              <a:prstGeom prst="rect">
                <a:avLst/>
              </a:prstGeom>
              <a:solidFill>
                <a:schemeClr val="bg1"/>
              </a:solid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2018</a:t>
                </a:r>
                <a:endParaRPr kumimoji="1" lang="ja-JP" altLang="en-US" sz="83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9" name="テキスト ボックス 48"/>
              <p:cNvSpPr txBox="1"/>
              <p:nvPr/>
            </p:nvSpPr>
            <p:spPr>
              <a:xfrm>
                <a:off x="5952705" y="4956348"/>
                <a:ext cx="607085" cy="238537"/>
              </a:xfrm>
              <a:prstGeom prst="rect">
                <a:avLst/>
              </a:prstGeom>
              <a:solidFill>
                <a:schemeClr val="bg1"/>
              </a:solid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2013</a:t>
                </a:r>
                <a:endParaRPr kumimoji="1" lang="ja-JP" altLang="en-US" sz="831"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grpSp>
      <p:sp>
        <p:nvSpPr>
          <p:cNvPr id="59" name="正方形/長方形 58"/>
          <p:cNvSpPr/>
          <p:nvPr/>
        </p:nvSpPr>
        <p:spPr>
          <a:xfrm>
            <a:off x="497281" y="1714369"/>
            <a:ext cx="8376264" cy="1988924"/>
          </a:xfrm>
          <a:prstGeom prst="rect">
            <a:avLst/>
          </a:prstGeom>
          <a:noFill/>
          <a:ln>
            <a:solidFill>
              <a:schemeClr val="tx1"/>
            </a:solidFill>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258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0" name="正方形/長方形 59"/>
          <p:cNvSpPr/>
          <p:nvPr/>
        </p:nvSpPr>
        <p:spPr>
          <a:xfrm>
            <a:off x="505593" y="3744036"/>
            <a:ext cx="4583261" cy="2831457"/>
          </a:xfrm>
          <a:prstGeom prst="rect">
            <a:avLst/>
          </a:prstGeom>
          <a:noFill/>
          <a:ln>
            <a:solidFill>
              <a:schemeClr val="tx1"/>
            </a:solidFill>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258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1" name="正方形/長方形 60"/>
          <p:cNvSpPr/>
          <p:nvPr/>
        </p:nvSpPr>
        <p:spPr>
          <a:xfrm>
            <a:off x="5127812" y="3741367"/>
            <a:ext cx="3745734" cy="2831457"/>
          </a:xfrm>
          <a:prstGeom prst="rect">
            <a:avLst/>
          </a:prstGeom>
          <a:noFill/>
          <a:ln>
            <a:solidFill>
              <a:schemeClr val="tx1"/>
            </a:solidFill>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258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2" name="角丸四角形 61"/>
          <p:cNvSpPr/>
          <p:nvPr/>
        </p:nvSpPr>
        <p:spPr>
          <a:xfrm>
            <a:off x="343376" y="1048450"/>
            <a:ext cx="8603088" cy="57174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〇これまでの災害対策の結果、今後、想定される南海トラフ地震に対し、</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大幅に被害軽減できる見込み</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防潮堤の液状化対策のうち重点区間</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水門より外側の第一線防潮ライン</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が</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年度末に完了予定であるため、取組み効果を検証するため</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年に</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シミュレーションを実施したところ、以下のとおり浸水面積等が</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2013</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年公表時より縮減。</a:t>
            </a:r>
          </a:p>
        </p:txBody>
      </p:sp>
      <p:sp>
        <p:nvSpPr>
          <p:cNvPr id="4" name="楕円 3"/>
          <p:cNvSpPr/>
          <p:nvPr/>
        </p:nvSpPr>
        <p:spPr>
          <a:xfrm rot="861610">
            <a:off x="3186948" y="2182715"/>
            <a:ext cx="278315" cy="797824"/>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3" name="楕円 62"/>
          <p:cNvSpPr/>
          <p:nvPr/>
        </p:nvSpPr>
        <p:spPr>
          <a:xfrm rot="861610">
            <a:off x="6654621" y="2367043"/>
            <a:ext cx="221322" cy="602862"/>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テキスト ボックス 5"/>
          <p:cNvSpPr txBox="1"/>
          <p:nvPr/>
        </p:nvSpPr>
        <p:spPr>
          <a:xfrm>
            <a:off x="6092806" y="3808138"/>
            <a:ext cx="2710998" cy="20589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「資産等の被害額」「生産・サービス等の低下による影響」を計上</a:t>
            </a: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160</a:t>
            </a:fld>
            <a:endParaRPr lang="ja-JP" altLang="en-US"/>
          </a:p>
        </p:txBody>
      </p:sp>
    </p:spTree>
    <p:extLst>
      <p:ext uri="{BB962C8B-B14F-4D97-AF65-F5344CB8AC3E}">
        <p14:creationId xmlns:p14="http://schemas.microsoft.com/office/powerpoint/2010/main" val="2970218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0458" y="520926"/>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成果（現時点の到達点）</a:t>
            </a:r>
          </a:p>
        </p:txBody>
      </p:sp>
      <p:cxnSp>
        <p:nvCxnSpPr>
          <p:cNvPr id="4" name="直線コネクタ 3"/>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296643" y="1258032"/>
            <a:ext cx="3396126" cy="80265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➢大阪府北部地震</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6</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月</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北部地震では、</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大規模な公共土木施設被害は</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発生しなかった。</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これまで着実に取り組んできた、</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橋梁等の耐震化が一定の効果を発揮。</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bwMode="auto">
          <a:xfrm>
            <a:off x="446302" y="2073342"/>
            <a:ext cx="3930441" cy="1591461"/>
          </a:xfrm>
          <a:prstGeom prst="rect">
            <a:avLst/>
          </a:prstGeom>
          <a:ln w="12700">
            <a:prstDash val="sysDot"/>
            <a:headEnd/>
            <a:tailEnd/>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57700" rtl="0" eaLnBrk="1" fontAlgn="auto" latinLnBrk="0" hangingPunct="1">
              <a:lnSpc>
                <a:spcPts val="1108"/>
              </a:lnSpc>
              <a:spcBef>
                <a:spcPct val="5000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発生日時</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日午前</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58</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分発生</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108"/>
              </a:lnSpc>
              <a:spcBef>
                <a:spcPct val="5000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地震の規模</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M6.1</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暫定値）</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108"/>
              </a:lnSpc>
              <a:spcBef>
                <a:spcPct val="5000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最大震度</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弱</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108"/>
              </a:lnSpc>
              <a:spcBef>
                <a:spcPct val="5000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震源地</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大阪府北部、震源の深さ</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（暫定値）</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108"/>
              </a:lnSpc>
              <a:spcBef>
                <a:spcPct val="5000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被害状況</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死者　</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名、負傷者</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369</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108"/>
              </a:lnSpc>
              <a:spcBef>
                <a:spcPct val="5000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家屋被害　全壊</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棟、半壊</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512</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棟、</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108"/>
              </a:lnSpc>
              <a:spcBef>
                <a:spcPct val="5000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一部損壊</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55,081</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棟、公共土木施設被害</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箇所</a:t>
            </a:r>
            <a:endParaRPr kumimoji="1" lang="en-US" altLang="ja-JP" sz="1108" b="0" i="0" u="none" strike="noStrike" kern="1200" cap="none" spc="0" normalizeH="0" baseline="0" noProof="0" dirty="0">
              <a:ln>
                <a:noFill/>
              </a:ln>
              <a:solidFill>
                <a:srgbClr val="FF00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9" name="グラフ 38"/>
          <p:cNvGraphicFramePr>
            <a:graphicFrameLocks/>
          </p:cNvGraphicFramePr>
          <p:nvPr>
            <p:extLst/>
          </p:nvPr>
        </p:nvGraphicFramePr>
        <p:xfrm>
          <a:off x="562709" y="3964370"/>
          <a:ext cx="3687733" cy="1961646"/>
        </p:xfrm>
        <a:graphic>
          <a:graphicData uri="http://schemas.openxmlformats.org/drawingml/2006/chart">
            <c:chart xmlns:c="http://schemas.openxmlformats.org/drawingml/2006/chart" xmlns:r="http://schemas.openxmlformats.org/officeDocument/2006/relationships" r:id="rId3"/>
          </a:graphicData>
        </a:graphic>
      </p:graphicFrame>
      <p:sp>
        <p:nvSpPr>
          <p:cNvPr id="40" name="角丸四角形 39"/>
          <p:cNvSpPr/>
          <p:nvPr/>
        </p:nvSpPr>
        <p:spPr>
          <a:xfrm>
            <a:off x="270456" y="922078"/>
            <a:ext cx="8758781" cy="27308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〇これまでの災害対策の結果、</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今年度発生した地震・豪雨では過去の同規模の災害と比べて被害の拡大を防止</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8" name="右矢印 7"/>
          <p:cNvSpPr/>
          <p:nvPr/>
        </p:nvSpPr>
        <p:spPr>
          <a:xfrm rot="2194456" flipV="1">
            <a:off x="2412256" y="4784849"/>
            <a:ext cx="555679" cy="348932"/>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14" name="グループ化 13"/>
          <p:cNvGrpSpPr/>
          <p:nvPr/>
        </p:nvGrpSpPr>
        <p:grpSpPr>
          <a:xfrm>
            <a:off x="4376744" y="1242985"/>
            <a:ext cx="4546940" cy="4752137"/>
            <a:chOff x="4741472" y="1060817"/>
            <a:chExt cx="4925852" cy="5148148"/>
          </a:xfrm>
        </p:grpSpPr>
        <p:grpSp>
          <p:nvGrpSpPr>
            <p:cNvPr id="7" name="グループ化 6"/>
            <p:cNvGrpSpPr/>
            <p:nvPr/>
          </p:nvGrpSpPr>
          <p:grpSpPr>
            <a:xfrm>
              <a:off x="4741472" y="1060817"/>
              <a:ext cx="4925852" cy="5148148"/>
              <a:chOff x="2585039" y="4268007"/>
              <a:chExt cx="4925852" cy="5148148"/>
            </a:xfrm>
          </p:grpSpPr>
          <p:sp>
            <p:nvSpPr>
              <p:cNvPr id="13" name="テキスト ボックス 12"/>
              <p:cNvSpPr txBox="1"/>
              <p:nvPr/>
            </p:nvSpPr>
            <p:spPr>
              <a:xfrm>
                <a:off x="2585039" y="4268007"/>
                <a:ext cx="4925852" cy="200846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7</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月豪雨</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7</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月豪雨では西日本を中心に大規模な被害が発生し、</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大阪府の年間降水量の約半分を超える総雨量を記録。</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豊能町高山では、</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732</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ミリ</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(7</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月</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日</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23</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時～</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9</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日</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9</a:t>
                </a:r>
                <a:r>
                  <a:rPr kumimoji="1" lang="ja-JP" altLang="ja-JP" sz="1108" b="0" i="0" u="none" strike="noStrike" kern="1200" cap="none" spc="0" normalizeH="0" baseline="0" noProof="0" dirty="0">
                    <a:ln>
                      <a:noFill/>
                    </a:ln>
                    <a:solidFill>
                      <a:prstClr val="black"/>
                    </a:solidFill>
                    <a:effectLst/>
                    <a:uLnTx/>
                    <a:uFillTx/>
                    <a:latin typeface="Meiryo UI"/>
                    <a:ea typeface="Meiryo UI"/>
                    <a:cs typeface="+mn-cs"/>
                  </a:rPr>
                  <a:t>時）</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を記録。</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・浸水対策の効果</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寝屋川流域では、</a:t>
                </a:r>
                <a:r>
                  <a:rPr kumimoji="1" lang="ja-JP" altLang="en-US" sz="1108" b="1"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浸水被害のあった</a:t>
                </a:r>
                <a:r>
                  <a:rPr kumimoji="1" lang="en-US" altLang="ja-JP" sz="1108" b="1"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1995</a:t>
                </a:r>
                <a:r>
                  <a:rPr kumimoji="1" lang="ja-JP" altLang="en-US" sz="1108" b="1"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年</a:t>
                </a:r>
                <a:r>
                  <a:rPr kumimoji="1" lang="en-US" altLang="ja-JP" sz="1108" b="1"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7</a:t>
                </a:r>
                <a:r>
                  <a:rPr kumimoji="1" lang="ja-JP" altLang="en-US" sz="1108" b="1"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月梅雨前線に伴う</a:t>
                </a:r>
                <a:endParaRPr kumimoji="1" lang="en-US" altLang="ja-JP" sz="1108" b="1"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　　豪雨と同等の雨量が観測</a:t>
                </a:r>
                <a:r>
                  <a:rPr kumimoji="1" lang="ja-JP" altLang="en-US" sz="1108"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されたが、地下河川・治水緑地・　</a:t>
                </a:r>
                <a:endParaRPr kumimoji="1" lang="en-US" altLang="ja-JP" sz="1108"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　　下水道増補幹線等に</a:t>
                </a:r>
                <a:r>
                  <a:rPr kumimoji="1" lang="ja-JP" altLang="en-US" sz="1108" b="1" i="0" u="sng"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約</a:t>
                </a:r>
                <a:r>
                  <a:rPr kumimoji="1" lang="en-US" altLang="ja-JP" sz="1108" b="1" i="0" u="sng"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208.9</a:t>
                </a:r>
                <a:r>
                  <a:rPr kumimoji="1" lang="ja-JP" altLang="en-US" sz="1108" b="1" i="0" u="sng"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万㎥</a:t>
                </a:r>
                <a:r>
                  <a:rPr kumimoji="1" lang="ja-JP" altLang="en-US" sz="1108" b="1"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の水を貯留し、</a:t>
                </a:r>
                <a:endParaRPr kumimoji="1" lang="en-US" altLang="ja-JP" sz="1108" b="1"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　　浸水被害の防止</a:t>
                </a:r>
                <a:r>
                  <a:rPr kumimoji="1" lang="ja-JP" altLang="en-US" sz="1108"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rPr>
                  <a:t>を図ることができた。</a:t>
                </a:r>
                <a:endParaRPr kumimoji="1" lang="en-US" altLang="ja-JP" sz="1108" b="0" i="0" u="none" strike="noStrike" kern="0" cap="none" spc="0" normalizeH="0" baseline="0" noProof="0" dirty="0">
                  <a:ln>
                    <a:noFill/>
                  </a:ln>
                  <a:solidFill>
                    <a:prstClr val="black"/>
                  </a:solidFill>
                  <a:effectLst/>
                  <a:uLnTx/>
                  <a:uFillTx/>
                  <a:latin typeface="Meiryo UI"/>
                  <a:ea typeface="Meiryo UI"/>
                  <a:cs typeface="メイリオ" panose="020B0604030504040204" pitchFamily="50" charset="-128"/>
                </a:endParaRPr>
              </a:p>
            </p:txBody>
          </p:sp>
          <p:graphicFrame>
            <p:nvGraphicFramePr>
              <p:cNvPr id="15" name="グラフ 14"/>
              <p:cNvGraphicFramePr>
                <a:graphicFrameLocks/>
              </p:cNvGraphicFramePr>
              <p:nvPr>
                <p:extLst/>
              </p:nvPr>
            </p:nvGraphicFramePr>
            <p:xfrm>
              <a:off x="2924461" y="7206560"/>
              <a:ext cx="3923406" cy="2209595"/>
            </p:xfrm>
            <a:graphic>
              <a:graphicData uri="http://schemas.openxmlformats.org/drawingml/2006/chart">
                <c:chart xmlns:c="http://schemas.openxmlformats.org/drawingml/2006/chart" xmlns:r="http://schemas.openxmlformats.org/officeDocument/2006/relationships" r:id="rId4"/>
              </a:graphicData>
            </a:graphic>
          </p:graphicFrame>
        </p:grpSp>
        <p:sp>
          <p:nvSpPr>
            <p:cNvPr id="28" name="右矢印 27"/>
            <p:cNvSpPr/>
            <p:nvPr/>
          </p:nvSpPr>
          <p:spPr>
            <a:xfrm rot="2194456" flipV="1">
              <a:off x="6985352" y="4770068"/>
              <a:ext cx="601986" cy="378010"/>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36" name="テキスト ボックス 35"/>
          <p:cNvSpPr txBox="1"/>
          <p:nvPr/>
        </p:nvSpPr>
        <p:spPr>
          <a:xfrm>
            <a:off x="5364231" y="5690312"/>
            <a:ext cx="2571966" cy="234360"/>
          </a:xfrm>
          <a:prstGeom prst="rect">
            <a:avLst/>
          </a:prstGeom>
          <a:solidFill>
            <a:schemeClr val="bg1"/>
          </a:solid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1995</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年梅雨前線　　　　　</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7</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月豪雨</a:t>
            </a:r>
          </a:p>
        </p:txBody>
      </p:sp>
      <p:sp>
        <p:nvSpPr>
          <p:cNvPr id="19" name="テキスト ボックス 18"/>
          <p:cNvSpPr txBox="1"/>
          <p:nvPr/>
        </p:nvSpPr>
        <p:spPr>
          <a:xfrm>
            <a:off x="1002323" y="5703936"/>
            <a:ext cx="3015762" cy="234360"/>
          </a:xfrm>
          <a:prstGeom prst="rect">
            <a:avLst/>
          </a:prstGeom>
          <a:solidFill>
            <a:schemeClr val="bg1"/>
          </a:solid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1995</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年阪神淡路大震災　　　　　</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年大阪北部地震</a:t>
            </a:r>
          </a:p>
        </p:txBody>
      </p:sp>
      <p:sp>
        <p:nvSpPr>
          <p:cNvPr id="37" name="テキスト ボックス 36"/>
          <p:cNvSpPr txBox="1"/>
          <p:nvPr/>
        </p:nvSpPr>
        <p:spPr>
          <a:xfrm>
            <a:off x="5917910" y="3931361"/>
            <a:ext cx="1464605" cy="262829"/>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浸水戸数</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161</a:t>
            </a:fld>
            <a:endParaRPr lang="ja-JP" altLang="en-US"/>
          </a:p>
        </p:txBody>
      </p:sp>
    </p:spTree>
    <p:extLst>
      <p:ext uri="{BB962C8B-B14F-4D97-AF65-F5344CB8AC3E}">
        <p14:creationId xmlns:p14="http://schemas.microsoft.com/office/powerpoint/2010/main" val="4146678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375888" y="2103375"/>
            <a:ext cx="2855085" cy="4354718"/>
          </a:xfrm>
          <a:prstGeom prst="rect">
            <a:avLst/>
          </a:prstGeom>
          <a:noFill/>
          <a:ln>
            <a:solidFill>
              <a:schemeClr val="tx1"/>
            </a:solidFill>
            <a:prstDash val="sysDot"/>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■第二室戸台風</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(1961</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時の</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　高潮被害の状況</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浸水範囲及び浸水深</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大阪府下の浸水被害</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浸水面積 約</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3,100ha</a:t>
            </a:r>
            <a:r>
              <a:rPr kumimoji="1" lang="ja-JP" altLang="en-US" sz="1108" b="0" i="0" u="none" strike="noStrike" kern="1200" cap="none" spc="0" normalizeH="0" baseline="0" noProof="0" dirty="0" err="1">
                <a:ln>
                  <a:noFill/>
                </a:ln>
                <a:solidFill>
                  <a:prstClr val="black"/>
                </a:solidFill>
                <a:effectLst/>
                <a:uLnTx/>
                <a:uFillTx/>
                <a:latin typeface="Meiryo UI"/>
                <a:ea typeface="Meiryo UI"/>
                <a:cs typeface="+mn-cs"/>
              </a:rPr>
              <a:t>、</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浸水戸数 約</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12</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万戸</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（床上約</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61,000</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戸、床下約</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60,000</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戸）</a:t>
            </a:r>
          </a:p>
        </p:txBody>
      </p:sp>
      <p:sp>
        <p:nvSpPr>
          <p:cNvPr id="14" name="角丸四角形 13"/>
          <p:cNvSpPr/>
          <p:nvPr/>
        </p:nvSpPr>
        <p:spPr>
          <a:xfrm>
            <a:off x="270457" y="922078"/>
            <a:ext cx="8603088" cy="27308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今年度発生した台風</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21</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号についても、過去の同規模の台風と比べて被害の拡大を防止</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15" name="テキスト ボックス 14"/>
          <p:cNvSpPr txBox="1"/>
          <p:nvPr/>
        </p:nvSpPr>
        <p:spPr>
          <a:xfrm>
            <a:off x="270458" y="520926"/>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成果（現時点の到達点）</a:t>
            </a:r>
          </a:p>
        </p:txBody>
      </p:sp>
      <p:cxnSp>
        <p:nvCxnSpPr>
          <p:cNvPr id="16" name="直線コネクタ 15"/>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 name="グループ化 54"/>
          <p:cNvGrpSpPr/>
          <p:nvPr/>
        </p:nvGrpSpPr>
        <p:grpSpPr>
          <a:xfrm>
            <a:off x="3995589" y="2538024"/>
            <a:ext cx="2229989" cy="1661271"/>
            <a:chOff x="2951675" y="2832568"/>
            <a:chExt cx="2360411" cy="1689680"/>
          </a:xfrm>
        </p:grpSpPr>
        <p:graphicFrame>
          <p:nvGraphicFramePr>
            <p:cNvPr id="23" name="グラフ 22"/>
            <p:cNvGraphicFramePr/>
            <p:nvPr>
              <p:extLst/>
            </p:nvPr>
          </p:nvGraphicFramePr>
          <p:xfrm>
            <a:off x="2951675" y="2832568"/>
            <a:ext cx="2331652" cy="1528499"/>
          </p:xfrm>
          <a:graphic>
            <a:graphicData uri="http://schemas.openxmlformats.org/drawingml/2006/chart">
              <c:chart xmlns:c="http://schemas.openxmlformats.org/drawingml/2006/chart" xmlns:r="http://schemas.openxmlformats.org/officeDocument/2006/relationships" r:id="rId2"/>
            </a:graphicData>
          </a:graphic>
        </p:graphicFrame>
        <p:grpSp>
          <p:nvGrpSpPr>
            <p:cNvPr id="54" name="グループ化 53"/>
            <p:cNvGrpSpPr/>
            <p:nvPr/>
          </p:nvGrpSpPr>
          <p:grpSpPr>
            <a:xfrm>
              <a:off x="3344594" y="2952764"/>
              <a:ext cx="1967492" cy="1569484"/>
              <a:chOff x="3344594" y="2952764"/>
              <a:chExt cx="1967492" cy="1569484"/>
            </a:xfrm>
          </p:grpSpPr>
          <p:sp>
            <p:nvSpPr>
              <p:cNvPr id="24" name="下矢印 23"/>
              <p:cNvSpPr/>
              <p:nvPr/>
            </p:nvSpPr>
            <p:spPr>
              <a:xfrm rot="19740686">
                <a:off x="4239795" y="3304048"/>
                <a:ext cx="404162" cy="798353"/>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Meiryo UI"/>
                  <a:ea typeface="Meiryo UI"/>
                  <a:cs typeface="+mn-cs"/>
                </a:endParaRPr>
              </a:p>
            </p:txBody>
          </p:sp>
          <p:sp>
            <p:nvSpPr>
              <p:cNvPr id="25" name="テキスト ボックス 6"/>
              <p:cNvSpPr txBox="1"/>
              <p:nvPr/>
            </p:nvSpPr>
            <p:spPr>
              <a:xfrm>
                <a:off x="3373947" y="2952764"/>
                <a:ext cx="1354810" cy="26732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約</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3,100ha</a:t>
                </a:r>
                <a:endParaRPr kumimoji="1" lang="ja-JP" altLang="en-US" sz="1108"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6" name="テキスト ボックス 16"/>
              <p:cNvSpPr txBox="1"/>
              <p:nvPr/>
            </p:nvSpPr>
            <p:spPr>
              <a:xfrm>
                <a:off x="4273263" y="4053052"/>
                <a:ext cx="1038823" cy="2527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被害無し</a:t>
                </a:r>
              </a:p>
            </p:txBody>
          </p:sp>
          <p:sp>
            <p:nvSpPr>
              <p:cNvPr id="27" name="テキスト ボックス 1"/>
              <p:cNvSpPr txBox="1"/>
              <p:nvPr/>
            </p:nvSpPr>
            <p:spPr>
              <a:xfrm>
                <a:off x="3344594" y="4362078"/>
                <a:ext cx="854873" cy="16017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1961</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第二室戸台風</a:t>
                </a:r>
              </a:p>
            </p:txBody>
          </p:sp>
          <p:sp>
            <p:nvSpPr>
              <p:cNvPr id="28" name="テキスト ボックス 1"/>
              <p:cNvSpPr txBox="1"/>
              <p:nvPr/>
            </p:nvSpPr>
            <p:spPr>
              <a:xfrm>
                <a:off x="4244565" y="4362078"/>
                <a:ext cx="854873" cy="16017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台風</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21</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号</a:t>
                </a:r>
              </a:p>
            </p:txBody>
          </p:sp>
        </p:grpSp>
      </p:grpSp>
      <p:grpSp>
        <p:nvGrpSpPr>
          <p:cNvPr id="62" name="グループ化 61"/>
          <p:cNvGrpSpPr/>
          <p:nvPr/>
        </p:nvGrpSpPr>
        <p:grpSpPr>
          <a:xfrm>
            <a:off x="4205375" y="4689737"/>
            <a:ext cx="4242206" cy="1602715"/>
            <a:chOff x="6847390" y="4572603"/>
            <a:chExt cx="2716142" cy="1736274"/>
          </a:xfrm>
        </p:grpSpPr>
        <p:sp>
          <p:nvSpPr>
            <p:cNvPr id="21" name="正方形/長方形 20"/>
            <p:cNvSpPr/>
            <p:nvPr/>
          </p:nvSpPr>
          <p:spPr>
            <a:xfrm>
              <a:off x="7084964" y="4585832"/>
              <a:ext cx="792000" cy="1080000"/>
            </a:xfrm>
            <a:prstGeom prst="rect">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srgbClr val="99FF99"/>
                </a:solidFill>
                <a:effectLst/>
                <a:uLnTx/>
                <a:uFillTx/>
                <a:latin typeface="Meiryo UI"/>
                <a:ea typeface="Meiryo UI"/>
                <a:cs typeface="+mn-cs"/>
              </a:endParaRPr>
            </a:p>
          </p:txBody>
        </p:sp>
        <p:sp>
          <p:nvSpPr>
            <p:cNvPr id="34" name="テキスト ボックス 33"/>
            <p:cNvSpPr txBox="1"/>
            <p:nvPr/>
          </p:nvSpPr>
          <p:spPr>
            <a:xfrm>
              <a:off x="6904907" y="5633750"/>
              <a:ext cx="1152128" cy="423172"/>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未整備の場合</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の想定被害額</a:t>
              </a:r>
              <a:r>
                <a:rPr kumimoji="1" lang="en-US" altLang="ja-JP" sz="554"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554" b="0" i="0" u="none" strike="noStrike" kern="1200" cap="none" spc="0" normalizeH="0" baseline="0" noProof="0" dirty="0">
                  <a:ln>
                    <a:noFill/>
                  </a:ln>
                  <a:solidFill>
                    <a:prstClr val="black"/>
                  </a:solidFill>
                  <a:effectLst/>
                  <a:uLnTx/>
                  <a:uFillTx/>
                  <a:latin typeface="Meiryo UI"/>
                  <a:ea typeface="Meiryo UI"/>
                  <a:cs typeface="+mn-cs"/>
                </a:rPr>
                <a:t>１</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5" name="テキスト ボックス 34"/>
            <p:cNvSpPr txBox="1"/>
            <p:nvPr/>
          </p:nvSpPr>
          <p:spPr>
            <a:xfrm>
              <a:off x="7978540" y="5633750"/>
              <a:ext cx="1584992" cy="423172"/>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海岸・河川堤防等の</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整備費</a:t>
              </a:r>
              <a:r>
                <a:rPr kumimoji="1" lang="en-US" altLang="ja-JP" sz="554"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と維持管理費</a:t>
              </a:r>
              <a:r>
                <a:rPr kumimoji="1" lang="en-US" altLang="ja-JP" sz="462" b="0" i="0" u="none" strike="noStrike" kern="1200" cap="none" spc="0" normalizeH="0" baseline="0" noProof="0" dirty="0">
                  <a:ln>
                    <a:noFill/>
                  </a:ln>
                  <a:solidFill>
                    <a:prstClr val="black"/>
                  </a:solidFill>
                  <a:effectLst/>
                  <a:uLnTx/>
                  <a:uFillTx/>
                  <a:latin typeface="Meiryo UI"/>
                  <a:ea typeface="Meiryo UI"/>
                  <a:cs typeface="+mn-cs"/>
                </a:rPr>
                <a:t>※3</a:t>
              </a:r>
            </a:p>
          </p:txBody>
        </p:sp>
        <p:cxnSp>
          <p:nvCxnSpPr>
            <p:cNvPr id="36" name="直線コネクタ 35"/>
            <p:cNvCxnSpPr/>
            <p:nvPr/>
          </p:nvCxnSpPr>
          <p:spPr>
            <a:xfrm>
              <a:off x="6924229" y="5650336"/>
              <a:ext cx="2448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924229" y="4572603"/>
              <a:ext cx="244800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下矢印 37"/>
            <p:cNvSpPr/>
            <p:nvPr/>
          </p:nvSpPr>
          <p:spPr>
            <a:xfrm>
              <a:off x="8499753" y="4594027"/>
              <a:ext cx="432048" cy="725949"/>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39" name="正方形/長方形 38"/>
            <p:cNvSpPr/>
            <p:nvPr/>
          </p:nvSpPr>
          <p:spPr>
            <a:xfrm>
              <a:off x="8274383" y="5487597"/>
              <a:ext cx="1008000" cy="147529"/>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00FF"/>
                  </a:solidFill>
                  <a:effectLst/>
                  <a:uLnTx/>
                  <a:uFillTx/>
                  <a:latin typeface="Meiryo UI"/>
                  <a:ea typeface="Meiryo UI"/>
                  <a:cs typeface="+mn-cs"/>
                </a:rPr>
                <a:t>整備費　約</a:t>
              </a:r>
              <a:r>
                <a:rPr kumimoji="1" lang="en-US" altLang="ja-JP" sz="646" b="0" i="0" u="none" strike="noStrike" kern="1200" cap="none" spc="0" normalizeH="0" baseline="0" noProof="0" dirty="0">
                  <a:ln>
                    <a:noFill/>
                  </a:ln>
                  <a:solidFill>
                    <a:srgbClr val="0000FF"/>
                  </a:solidFill>
                  <a:effectLst/>
                  <a:uLnTx/>
                  <a:uFillTx/>
                  <a:latin typeface="Meiryo UI"/>
                  <a:ea typeface="Meiryo UI"/>
                  <a:cs typeface="+mn-cs"/>
                </a:rPr>
                <a:t>1300</a:t>
              </a:r>
              <a:r>
                <a:rPr kumimoji="1" lang="ja-JP" altLang="en-US" sz="646" b="0" i="0" u="none" strike="noStrike" kern="1200" cap="none" spc="0" normalizeH="0" baseline="0" noProof="0" dirty="0">
                  <a:ln>
                    <a:noFill/>
                  </a:ln>
                  <a:solidFill>
                    <a:srgbClr val="0000FF"/>
                  </a:solidFill>
                  <a:effectLst/>
                  <a:uLnTx/>
                  <a:uFillTx/>
                  <a:latin typeface="Meiryo UI"/>
                  <a:ea typeface="Meiryo UI"/>
                  <a:cs typeface="+mn-cs"/>
                </a:rPr>
                <a:t>億円</a:t>
              </a:r>
            </a:p>
          </p:txBody>
        </p:sp>
        <p:sp>
          <p:nvSpPr>
            <p:cNvPr id="40" name="テキスト ボックス 39"/>
            <p:cNvSpPr txBox="1"/>
            <p:nvPr/>
          </p:nvSpPr>
          <p:spPr>
            <a:xfrm>
              <a:off x="7980814" y="4723653"/>
              <a:ext cx="1410493" cy="323144"/>
            </a:xfrm>
            <a:prstGeom prst="rect">
              <a:avLst/>
            </a:prstGeom>
            <a:solidFill>
              <a:schemeClr val="bg1"/>
            </a:solidFill>
            <a:ln>
              <a:noFill/>
            </a:ln>
          </p:spPr>
          <p:txBody>
            <a:bodyPr wrap="square" lIns="0" tIns="0" rIns="0" bIns="0"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srgbClr val="FF0000"/>
                  </a:solidFill>
                  <a:effectLst/>
                  <a:uLnTx/>
                  <a:uFillTx/>
                  <a:latin typeface="Meiryo UI"/>
                  <a:ea typeface="Meiryo UI"/>
                  <a:cs typeface="+mn-cs"/>
                </a:rPr>
                <a:t>高潮対策による</a:t>
              </a:r>
              <a:endParaRPr kumimoji="1" lang="en-US" altLang="ja-JP" sz="969" b="1" i="0" u="none" strike="noStrike" kern="1200" cap="none" spc="0" normalizeH="0" baseline="0" noProof="0" dirty="0">
                <a:ln>
                  <a:noFill/>
                </a:ln>
                <a:solidFill>
                  <a:srgbClr val="FF0000"/>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1" i="0" u="sng" strike="noStrike" kern="1200" cap="none" spc="0" normalizeH="0" baseline="0" noProof="0" dirty="0">
                  <a:ln>
                    <a:noFill/>
                  </a:ln>
                  <a:solidFill>
                    <a:srgbClr val="FF0000"/>
                  </a:solidFill>
                  <a:effectLst/>
                  <a:uLnTx/>
                  <a:uFillTx/>
                  <a:latin typeface="Meiryo UI"/>
                  <a:ea typeface="Meiryo UI"/>
                  <a:cs typeface="+mn-cs"/>
                </a:rPr>
                <a:t>整備効果約</a:t>
              </a:r>
              <a:r>
                <a:rPr kumimoji="1" lang="en-US" altLang="ja-JP" sz="969" b="1" i="0" u="sng" strike="noStrike" kern="1200" cap="none" spc="0" normalizeH="0" baseline="0" noProof="0" dirty="0">
                  <a:ln>
                    <a:noFill/>
                  </a:ln>
                  <a:solidFill>
                    <a:srgbClr val="FF0000"/>
                  </a:solidFill>
                  <a:effectLst/>
                  <a:uLnTx/>
                  <a:uFillTx/>
                  <a:latin typeface="Meiryo UI"/>
                  <a:ea typeface="Meiryo UI"/>
                  <a:cs typeface="+mn-cs"/>
                </a:rPr>
                <a:t>17</a:t>
              </a:r>
              <a:r>
                <a:rPr kumimoji="1" lang="ja-JP" altLang="en-US" sz="969" b="1" i="0" u="sng" strike="noStrike" kern="1200" cap="none" spc="0" normalizeH="0" baseline="0" noProof="0" dirty="0">
                  <a:ln>
                    <a:noFill/>
                  </a:ln>
                  <a:solidFill>
                    <a:srgbClr val="FF0000"/>
                  </a:solidFill>
                  <a:effectLst/>
                  <a:uLnTx/>
                  <a:uFillTx/>
                  <a:latin typeface="Meiryo UI"/>
                  <a:ea typeface="Meiryo UI"/>
                  <a:cs typeface="+mn-cs"/>
                </a:rPr>
                <a:t>兆円</a:t>
              </a:r>
            </a:p>
          </p:txBody>
        </p:sp>
        <p:sp>
          <p:nvSpPr>
            <p:cNvPr id="41" name="テキスト ボックス 40"/>
            <p:cNvSpPr txBox="1"/>
            <p:nvPr/>
          </p:nvSpPr>
          <p:spPr>
            <a:xfrm>
              <a:off x="6847390" y="5977744"/>
              <a:ext cx="2716142" cy="331133"/>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462"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462" b="0" i="0" u="none" strike="noStrike" kern="1200" cap="none" spc="0" normalizeH="0" baseline="0" noProof="0" dirty="0">
                  <a:ln>
                    <a:noFill/>
                  </a:ln>
                  <a:solidFill>
                    <a:prstClr val="black"/>
                  </a:solidFill>
                  <a:effectLst/>
                  <a:uLnTx/>
                  <a:uFillTx/>
                  <a:latin typeface="Meiryo UI"/>
                  <a:ea typeface="Meiryo UI"/>
                  <a:cs typeface="+mn-cs"/>
                </a:rPr>
                <a:t>　第二室戸台風当時の整備レベルで浸水した場合の推定値（概略）</a:t>
              </a:r>
              <a:endParaRPr kumimoji="1" lang="en-US" altLang="ja-JP" sz="4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462"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462" b="0" i="0" u="none" strike="noStrike" kern="1200" cap="none" spc="0" normalizeH="0" baseline="0" noProof="0" dirty="0">
                  <a:ln>
                    <a:noFill/>
                  </a:ln>
                  <a:solidFill>
                    <a:prstClr val="black"/>
                  </a:solidFill>
                  <a:effectLst/>
                  <a:uLnTx/>
                  <a:uFillTx/>
                  <a:latin typeface="Meiryo UI"/>
                  <a:ea typeface="Meiryo UI"/>
                  <a:cs typeface="+mn-cs"/>
                </a:rPr>
                <a:t>　関連する直轄および大阪府、大阪市の河川・海岸堤防、水門等の整備費を集計</a:t>
              </a:r>
              <a:endParaRPr kumimoji="1" lang="en-US" altLang="ja-JP" sz="4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462"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462" b="0" i="0" u="none" strike="noStrike" kern="1200" cap="none" spc="0" normalizeH="0" baseline="0" noProof="0" dirty="0">
                  <a:ln>
                    <a:noFill/>
                  </a:ln>
                  <a:solidFill>
                    <a:prstClr val="black"/>
                  </a:solidFill>
                  <a:effectLst/>
                  <a:uLnTx/>
                  <a:uFillTx/>
                  <a:latin typeface="Meiryo UI"/>
                  <a:ea typeface="Meiryo UI"/>
                  <a:cs typeface="+mn-cs"/>
                </a:rPr>
                <a:t>　関連する直轄および大阪府、大阪市で管理する河川・海岸堤防、水門等の維持管理費を昭和</a:t>
              </a:r>
              <a:r>
                <a:rPr kumimoji="1" lang="en-US" altLang="ja-JP" sz="462" b="0" i="0" u="none" strike="noStrike" kern="1200" cap="none" spc="0" normalizeH="0" baseline="0" noProof="0" dirty="0">
                  <a:ln>
                    <a:noFill/>
                  </a:ln>
                  <a:solidFill>
                    <a:prstClr val="black"/>
                  </a:solidFill>
                  <a:effectLst/>
                  <a:uLnTx/>
                  <a:uFillTx/>
                  <a:latin typeface="Meiryo UI"/>
                  <a:ea typeface="Meiryo UI"/>
                  <a:cs typeface="+mn-cs"/>
                </a:rPr>
                <a:t>40</a:t>
              </a:r>
              <a:r>
                <a:rPr kumimoji="1" lang="ja-JP" altLang="en-US" sz="462" b="0" i="0" u="none" strike="noStrike" kern="1200" cap="none" spc="0" normalizeH="0" baseline="0" noProof="0" dirty="0">
                  <a:ln>
                    <a:noFill/>
                  </a:ln>
                  <a:solidFill>
                    <a:prstClr val="black"/>
                  </a:solidFill>
                  <a:effectLst/>
                  <a:uLnTx/>
                  <a:uFillTx/>
                  <a:latin typeface="Meiryo UI"/>
                  <a:ea typeface="Meiryo UI"/>
                  <a:cs typeface="+mn-cs"/>
                </a:rPr>
                <a:t>年代以降で集計</a:t>
              </a:r>
            </a:p>
          </p:txBody>
        </p:sp>
        <p:sp>
          <p:nvSpPr>
            <p:cNvPr id="43" name="テキスト ボックス 6"/>
            <p:cNvSpPr txBox="1"/>
            <p:nvPr/>
          </p:nvSpPr>
          <p:spPr>
            <a:xfrm>
              <a:off x="7039386" y="4746787"/>
              <a:ext cx="897490" cy="46943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被害額</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約</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17</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兆円</a:t>
              </a:r>
            </a:p>
          </p:txBody>
        </p:sp>
        <p:sp>
          <p:nvSpPr>
            <p:cNvPr id="44" name="正方形/長方形 43"/>
            <p:cNvSpPr/>
            <p:nvPr/>
          </p:nvSpPr>
          <p:spPr>
            <a:xfrm>
              <a:off x="8274383" y="5324481"/>
              <a:ext cx="1008000" cy="14752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srgbClr val="00B050"/>
                  </a:solidFill>
                  <a:effectLst/>
                  <a:uLnTx/>
                  <a:uFillTx/>
                  <a:latin typeface="Meiryo UI"/>
                  <a:ea typeface="Meiryo UI"/>
                  <a:cs typeface="+mn-cs"/>
                </a:rPr>
                <a:t>維持費　約</a:t>
              </a:r>
              <a:r>
                <a:rPr kumimoji="1" lang="en-US" altLang="ja-JP" sz="646" b="0" i="0" u="none" strike="noStrike" kern="1200" cap="none" spc="0" normalizeH="0" baseline="0" noProof="0" dirty="0">
                  <a:ln>
                    <a:noFill/>
                  </a:ln>
                  <a:solidFill>
                    <a:srgbClr val="00B050"/>
                  </a:solidFill>
                  <a:effectLst/>
                  <a:uLnTx/>
                  <a:uFillTx/>
                  <a:latin typeface="Meiryo UI"/>
                  <a:ea typeface="Meiryo UI"/>
                  <a:cs typeface="+mn-cs"/>
                </a:rPr>
                <a:t>200</a:t>
              </a:r>
              <a:r>
                <a:rPr kumimoji="1" lang="ja-JP" altLang="en-US" sz="646" b="0" i="0" u="none" strike="noStrike" kern="1200" cap="none" spc="0" normalizeH="0" baseline="0" noProof="0" dirty="0">
                  <a:ln>
                    <a:noFill/>
                  </a:ln>
                  <a:solidFill>
                    <a:srgbClr val="00B050"/>
                  </a:solidFill>
                  <a:effectLst/>
                  <a:uLnTx/>
                  <a:uFillTx/>
                  <a:latin typeface="Meiryo UI"/>
                  <a:ea typeface="Meiryo UI"/>
                  <a:cs typeface="+mn-cs"/>
                </a:rPr>
                <a:t>億円</a:t>
              </a:r>
            </a:p>
          </p:txBody>
        </p:sp>
        <p:sp>
          <p:nvSpPr>
            <p:cNvPr id="45" name="フリーフォーム 44"/>
            <p:cNvSpPr/>
            <p:nvPr/>
          </p:nvSpPr>
          <p:spPr>
            <a:xfrm>
              <a:off x="7084964" y="5259219"/>
              <a:ext cx="785503" cy="45719"/>
            </a:xfrm>
            <a:custGeom>
              <a:avLst/>
              <a:gdLst>
                <a:gd name="connsiteX0" fmla="*/ 0 w 749300"/>
                <a:gd name="connsiteY0" fmla="*/ 88202 h 175161"/>
                <a:gd name="connsiteX1" fmla="*/ 190500 w 749300"/>
                <a:gd name="connsiteY1" fmla="*/ 2477 h 175161"/>
                <a:gd name="connsiteX2" fmla="*/ 549275 w 749300"/>
                <a:gd name="connsiteY2" fmla="*/ 173927 h 175161"/>
                <a:gd name="connsiteX3" fmla="*/ 749300 w 749300"/>
                <a:gd name="connsiteY3" fmla="*/ 65977 h 175161"/>
              </a:gdLst>
              <a:ahLst/>
              <a:cxnLst>
                <a:cxn ang="0">
                  <a:pos x="connsiteX0" y="connsiteY0"/>
                </a:cxn>
                <a:cxn ang="0">
                  <a:pos x="connsiteX1" y="connsiteY1"/>
                </a:cxn>
                <a:cxn ang="0">
                  <a:pos x="connsiteX2" y="connsiteY2"/>
                </a:cxn>
                <a:cxn ang="0">
                  <a:pos x="connsiteX3" y="connsiteY3"/>
                </a:cxn>
              </a:cxnLst>
              <a:rect l="l" t="t" r="r" b="b"/>
              <a:pathLst>
                <a:path w="749300" h="175161">
                  <a:moveTo>
                    <a:pt x="0" y="88202"/>
                  </a:moveTo>
                  <a:cubicBezTo>
                    <a:pt x="49477" y="38196"/>
                    <a:pt x="98954" y="-11810"/>
                    <a:pt x="190500" y="2477"/>
                  </a:cubicBezTo>
                  <a:cubicBezTo>
                    <a:pt x="282046" y="16764"/>
                    <a:pt x="456142" y="163344"/>
                    <a:pt x="549275" y="173927"/>
                  </a:cubicBezTo>
                  <a:cubicBezTo>
                    <a:pt x="642408" y="184510"/>
                    <a:pt x="695854" y="125243"/>
                    <a:pt x="749300" y="6597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46" name="フリーフォーム 45"/>
            <p:cNvSpPr/>
            <p:nvPr/>
          </p:nvSpPr>
          <p:spPr>
            <a:xfrm>
              <a:off x="7074558" y="5302076"/>
              <a:ext cx="785503" cy="45719"/>
            </a:xfrm>
            <a:custGeom>
              <a:avLst/>
              <a:gdLst>
                <a:gd name="connsiteX0" fmla="*/ 0 w 749300"/>
                <a:gd name="connsiteY0" fmla="*/ 88202 h 175161"/>
                <a:gd name="connsiteX1" fmla="*/ 190500 w 749300"/>
                <a:gd name="connsiteY1" fmla="*/ 2477 h 175161"/>
                <a:gd name="connsiteX2" fmla="*/ 549275 w 749300"/>
                <a:gd name="connsiteY2" fmla="*/ 173927 h 175161"/>
                <a:gd name="connsiteX3" fmla="*/ 749300 w 749300"/>
                <a:gd name="connsiteY3" fmla="*/ 65977 h 175161"/>
              </a:gdLst>
              <a:ahLst/>
              <a:cxnLst>
                <a:cxn ang="0">
                  <a:pos x="connsiteX0" y="connsiteY0"/>
                </a:cxn>
                <a:cxn ang="0">
                  <a:pos x="connsiteX1" y="connsiteY1"/>
                </a:cxn>
                <a:cxn ang="0">
                  <a:pos x="connsiteX2" y="connsiteY2"/>
                </a:cxn>
                <a:cxn ang="0">
                  <a:pos x="connsiteX3" y="connsiteY3"/>
                </a:cxn>
              </a:cxnLst>
              <a:rect l="l" t="t" r="r" b="b"/>
              <a:pathLst>
                <a:path w="749300" h="175161">
                  <a:moveTo>
                    <a:pt x="0" y="88202"/>
                  </a:moveTo>
                  <a:cubicBezTo>
                    <a:pt x="49477" y="38196"/>
                    <a:pt x="98954" y="-11810"/>
                    <a:pt x="190500" y="2477"/>
                  </a:cubicBezTo>
                  <a:cubicBezTo>
                    <a:pt x="282046" y="16764"/>
                    <a:pt x="456142" y="163344"/>
                    <a:pt x="549275" y="173927"/>
                  </a:cubicBezTo>
                  <a:cubicBezTo>
                    <a:pt x="642408" y="184510"/>
                    <a:pt x="695854" y="125243"/>
                    <a:pt x="749300" y="65977"/>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grpSp>
      <p:grpSp>
        <p:nvGrpSpPr>
          <p:cNvPr id="57" name="グループ化 56"/>
          <p:cNvGrpSpPr/>
          <p:nvPr/>
        </p:nvGrpSpPr>
        <p:grpSpPr>
          <a:xfrm>
            <a:off x="6380318" y="2543892"/>
            <a:ext cx="2282249" cy="1602749"/>
            <a:chOff x="4856093" y="2803576"/>
            <a:chExt cx="2472436" cy="1736311"/>
          </a:xfrm>
        </p:grpSpPr>
        <p:sp>
          <p:nvSpPr>
            <p:cNvPr id="31" name="テキスト ボックス 16"/>
            <p:cNvSpPr txBox="1"/>
            <p:nvPr/>
          </p:nvSpPr>
          <p:spPr>
            <a:xfrm>
              <a:off x="6289706" y="4067443"/>
              <a:ext cx="1038823" cy="26924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被害無し</a:t>
              </a:r>
            </a:p>
          </p:txBody>
        </p:sp>
        <p:sp>
          <p:nvSpPr>
            <p:cNvPr id="32" name="テキスト ボックス 1"/>
            <p:cNvSpPr txBox="1"/>
            <p:nvPr/>
          </p:nvSpPr>
          <p:spPr>
            <a:xfrm>
              <a:off x="6240755" y="4362602"/>
              <a:ext cx="854873" cy="16017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台風</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21</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号</a:t>
              </a:r>
            </a:p>
          </p:txBody>
        </p:sp>
        <p:grpSp>
          <p:nvGrpSpPr>
            <p:cNvPr id="56" name="グループ化 55"/>
            <p:cNvGrpSpPr/>
            <p:nvPr/>
          </p:nvGrpSpPr>
          <p:grpSpPr>
            <a:xfrm>
              <a:off x="4856093" y="2803576"/>
              <a:ext cx="2393578" cy="1736311"/>
              <a:chOff x="4856093" y="2803576"/>
              <a:chExt cx="2393578" cy="1736311"/>
            </a:xfrm>
          </p:grpSpPr>
          <p:graphicFrame>
            <p:nvGraphicFramePr>
              <p:cNvPr id="22" name="グラフ 21"/>
              <p:cNvGraphicFramePr/>
              <p:nvPr>
                <p:extLst/>
              </p:nvPr>
            </p:nvGraphicFramePr>
            <p:xfrm>
              <a:off x="4856093" y="2803576"/>
              <a:ext cx="2393578" cy="1547803"/>
            </p:xfrm>
            <a:graphic>
              <a:graphicData uri="http://schemas.openxmlformats.org/drawingml/2006/chart">
                <c:chart xmlns:c="http://schemas.openxmlformats.org/drawingml/2006/chart" xmlns:r="http://schemas.openxmlformats.org/officeDocument/2006/relationships" r:id="rId3"/>
              </a:graphicData>
            </a:graphic>
          </p:graphicFrame>
          <p:sp>
            <p:nvSpPr>
              <p:cNvPr id="29" name="下矢印 28"/>
              <p:cNvSpPr/>
              <p:nvPr/>
            </p:nvSpPr>
            <p:spPr>
              <a:xfrm rot="19501536">
                <a:off x="6183147" y="3520463"/>
                <a:ext cx="404162" cy="594873"/>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a:ln>
                    <a:noFill/>
                  </a:ln>
                  <a:solidFill>
                    <a:prstClr val="white"/>
                  </a:solidFill>
                  <a:effectLst/>
                  <a:uLnTx/>
                  <a:uFillTx/>
                  <a:latin typeface="Meiryo UI"/>
                  <a:ea typeface="Meiryo UI"/>
                  <a:cs typeface="+mn-cs"/>
                </a:endParaRPr>
              </a:p>
            </p:txBody>
          </p:sp>
          <p:sp>
            <p:nvSpPr>
              <p:cNvPr id="30" name="テキスト ボックス 6"/>
              <p:cNvSpPr txBox="1"/>
              <p:nvPr/>
            </p:nvSpPr>
            <p:spPr>
              <a:xfrm>
                <a:off x="5371977" y="3251100"/>
                <a:ext cx="881285" cy="2847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約</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12</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万戸</a:t>
                </a:r>
              </a:p>
            </p:txBody>
          </p:sp>
          <p:sp>
            <p:nvSpPr>
              <p:cNvPr id="47" name="テキスト ボックス 1"/>
              <p:cNvSpPr txBox="1"/>
              <p:nvPr/>
            </p:nvSpPr>
            <p:spPr>
              <a:xfrm>
                <a:off x="5349854" y="4379717"/>
                <a:ext cx="854873" cy="160170"/>
              </a:xfrm>
              <a:prstGeom prst="rect">
                <a:avLst/>
              </a:prstGeom>
              <a:solidFill>
                <a:schemeClr val="bg1"/>
              </a:solidFill>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1961</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第二室戸台風</a:t>
                </a:r>
              </a:p>
            </p:txBody>
          </p:sp>
        </p:grpSp>
      </p:grpSp>
      <p:sp>
        <p:nvSpPr>
          <p:cNvPr id="49" name="正方形/長方形 48"/>
          <p:cNvSpPr/>
          <p:nvPr/>
        </p:nvSpPr>
        <p:spPr>
          <a:xfrm>
            <a:off x="270457" y="1306850"/>
            <a:ext cx="9388854" cy="632161"/>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➢台風</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21</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号</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9</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月</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・台風</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では、過去の台風と比較して最高潮位を記録するも、三大水門をはじめ、防潮鉄扉などの閉鎖や防潮堤により、</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高潮による浸水を防いだ。</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被害軽減額は、約</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兆円と推定</a:t>
            </a:r>
          </a:p>
        </p:txBody>
      </p:sp>
      <p:pic>
        <p:nvPicPr>
          <p:cNvPr id="50" name="図 49"/>
          <p:cNvPicPr>
            <a:picLocks noChangeAspect="1"/>
          </p:cNvPicPr>
          <p:nvPr/>
        </p:nvPicPr>
        <p:blipFill rotWithShape="1">
          <a:blip r:embed="rId4"/>
          <a:srcRect l="2869" r="4189" b="6144"/>
          <a:stretch/>
        </p:blipFill>
        <p:spPr>
          <a:xfrm>
            <a:off x="434502" y="2734867"/>
            <a:ext cx="2717954" cy="2772966"/>
          </a:xfrm>
          <a:prstGeom prst="rect">
            <a:avLst/>
          </a:prstGeom>
        </p:spPr>
      </p:pic>
      <p:sp>
        <p:nvSpPr>
          <p:cNvPr id="51" name="正方形/長方形 50"/>
          <p:cNvSpPr/>
          <p:nvPr/>
        </p:nvSpPr>
        <p:spPr>
          <a:xfrm>
            <a:off x="479133" y="5481694"/>
            <a:ext cx="2708060" cy="149143"/>
          </a:xfrm>
          <a:prstGeom prst="rect">
            <a:avLst/>
          </a:prstGeom>
          <a:solidFill>
            <a:schemeClr val="bg1"/>
          </a:solidFill>
        </p:spPr>
        <p:txBody>
          <a:bodyPr wrap="square" tIns="0" bIns="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969" b="0" i="0" u="none" strike="noStrike" kern="1200" cap="none" spc="0" normalizeH="0" baseline="0" noProof="0" dirty="0">
              <a:ln>
                <a:noFill/>
              </a:ln>
              <a:solidFill>
                <a:srgbClr val="FFC000"/>
              </a:solidFill>
              <a:effectLst/>
              <a:uLnTx/>
              <a:uFillTx/>
              <a:latin typeface="Meiryo UI"/>
              <a:ea typeface="Meiryo UI"/>
              <a:cs typeface="+mn-cs"/>
            </a:endParaRPr>
          </a:p>
        </p:txBody>
      </p:sp>
      <p:sp>
        <p:nvSpPr>
          <p:cNvPr id="58" name="右矢印 57"/>
          <p:cNvSpPr/>
          <p:nvPr/>
        </p:nvSpPr>
        <p:spPr>
          <a:xfrm>
            <a:off x="3278594" y="3680504"/>
            <a:ext cx="836044" cy="858243"/>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9" name="テキスト ボックス 58"/>
          <p:cNvSpPr txBox="1"/>
          <p:nvPr/>
        </p:nvSpPr>
        <p:spPr>
          <a:xfrm>
            <a:off x="3900520" y="2037160"/>
            <a:ext cx="4973025" cy="43332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■台風</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21</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号</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では、第二室戸台風を上回る最高潮位を記録したが、</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　 完全な浸水被害を防止。</a:t>
            </a:r>
          </a:p>
        </p:txBody>
      </p:sp>
      <p:sp>
        <p:nvSpPr>
          <p:cNvPr id="60" name="テキスト ボックス 59"/>
          <p:cNvSpPr txBox="1"/>
          <p:nvPr/>
        </p:nvSpPr>
        <p:spPr>
          <a:xfrm>
            <a:off x="4068978" y="6278564"/>
            <a:ext cx="4378602" cy="23436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出典：国土交通省「</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H30</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台風</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21</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号大阪府における高潮対策の効果」に基づき修正</a:t>
            </a:r>
          </a:p>
        </p:txBody>
      </p:sp>
      <p:sp>
        <p:nvSpPr>
          <p:cNvPr id="61" name="テキスト ボックス 60"/>
          <p:cNvSpPr txBox="1"/>
          <p:nvPr/>
        </p:nvSpPr>
        <p:spPr>
          <a:xfrm>
            <a:off x="6973641" y="2411888"/>
            <a:ext cx="1137138" cy="262829"/>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sng" strike="noStrike" kern="1200" cap="none" spc="0" normalizeH="0" baseline="0" noProof="0" dirty="0">
                <a:ln>
                  <a:noFill/>
                </a:ln>
                <a:solidFill>
                  <a:prstClr val="black"/>
                </a:solidFill>
                <a:effectLst/>
                <a:uLnTx/>
                <a:uFillTx/>
                <a:latin typeface="Meiryo UI"/>
                <a:ea typeface="Meiryo UI"/>
                <a:cs typeface="+mn-cs"/>
              </a:rPr>
              <a:t>浸水戸数</a:t>
            </a:r>
          </a:p>
        </p:txBody>
      </p:sp>
      <p:sp>
        <p:nvSpPr>
          <p:cNvPr id="63" name="テキスト ボックス 62"/>
          <p:cNvSpPr txBox="1"/>
          <p:nvPr/>
        </p:nvSpPr>
        <p:spPr>
          <a:xfrm>
            <a:off x="5429371" y="4402404"/>
            <a:ext cx="1900560" cy="262829"/>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sng" strike="noStrike" kern="1200" cap="none" spc="0" normalizeH="0" baseline="0" noProof="0" dirty="0">
                <a:ln>
                  <a:noFill/>
                </a:ln>
                <a:solidFill>
                  <a:prstClr val="black"/>
                </a:solidFill>
                <a:effectLst/>
                <a:uLnTx/>
                <a:uFillTx/>
                <a:latin typeface="Meiryo UI"/>
                <a:ea typeface="Meiryo UI"/>
                <a:cs typeface="+mn-cs"/>
              </a:rPr>
              <a:t>経済被害に関する整備効果</a:t>
            </a:r>
          </a:p>
        </p:txBody>
      </p:sp>
      <p:sp>
        <p:nvSpPr>
          <p:cNvPr id="64" name="テキスト ボックス 63"/>
          <p:cNvSpPr txBox="1"/>
          <p:nvPr/>
        </p:nvSpPr>
        <p:spPr>
          <a:xfrm>
            <a:off x="4618816" y="2455752"/>
            <a:ext cx="1137138" cy="262829"/>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sng" strike="noStrike" kern="1200" cap="none" spc="0" normalizeH="0" baseline="0" noProof="0" dirty="0">
                <a:ln>
                  <a:noFill/>
                </a:ln>
                <a:solidFill>
                  <a:prstClr val="black"/>
                </a:solidFill>
                <a:effectLst/>
                <a:uLnTx/>
                <a:uFillTx/>
                <a:latin typeface="Meiryo UI"/>
                <a:ea typeface="Meiryo UI"/>
                <a:cs typeface="+mn-cs"/>
              </a:rPr>
              <a:t>浸水面積</a:t>
            </a:r>
          </a:p>
        </p:txBody>
      </p:sp>
      <p:sp>
        <p:nvSpPr>
          <p:cNvPr id="48" name="テキスト ボックス 16"/>
          <p:cNvSpPr txBox="1"/>
          <p:nvPr/>
        </p:nvSpPr>
        <p:spPr>
          <a:xfrm>
            <a:off x="7667257" y="3689811"/>
            <a:ext cx="958914" cy="2485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被害無し</a:t>
            </a:r>
          </a:p>
        </p:txBody>
      </p:sp>
      <p:sp>
        <p:nvSpPr>
          <p:cNvPr id="53" name="テキスト ボックス 52"/>
          <p:cNvSpPr txBox="1"/>
          <p:nvPr/>
        </p:nvSpPr>
        <p:spPr>
          <a:xfrm>
            <a:off x="7139122" y="4418310"/>
            <a:ext cx="2710998" cy="31944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「直接被害額</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家屋等</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「間接被害額</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営業停止損失等</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」を計上</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162</a:t>
            </a:fld>
            <a:endParaRPr lang="ja-JP" altLang="en-US"/>
          </a:p>
        </p:txBody>
      </p:sp>
    </p:spTree>
    <p:extLst>
      <p:ext uri="{BB962C8B-B14F-4D97-AF65-F5344CB8AC3E}">
        <p14:creationId xmlns:p14="http://schemas.microsoft.com/office/powerpoint/2010/main" val="4205905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二等辺三角形 20"/>
          <p:cNvSpPr/>
          <p:nvPr/>
        </p:nvSpPr>
        <p:spPr>
          <a:xfrm rot="10800000">
            <a:off x="2827213" y="2382116"/>
            <a:ext cx="3675099" cy="2452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24" name="テキスト ボックス 23"/>
          <p:cNvSpPr txBox="1"/>
          <p:nvPr/>
        </p:nvSpPr>
        <p:spPr>
          <a:xfrm>
            <a:off x="0" y="2726559"/>
            <a:ext cx="4910905" cy="49000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南海トラフ地震対応において、さらに強化すべき事項</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ja-JP" sz="1015" b="0" i="0" u="none" strike="noStrike" kern="1200" cap="none" spc="0" normalizeH="0" baseline="0" noProof="0" dirty="0">
                <a:ln>
                  <a:noFill/>
                </a:ln>
                <a:solidFill>
                  <a:prstClr val="black"/>
                </a:solidFill>
                <a:effectLst/>
                <a:uLnTx/>
                <a:uFillTx/>
                <a:latin typeface="Meiryo UI"/>
                <a:ea typeface="Meiryo UI"/>
                <a:cs typeface="+mn-cs"/>
              </a:rPr>
              <a:t>南海トラフ地震対応強化策検討委員会</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報告　</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中間とりまとめ</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2018</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9</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月））</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26" name="テキスト ボックス 25"/>
          <p:cNvSpPr txBox="1"/>
          <p:nvPr/>
        </p:nvSpPr>
        <p:spPr>
          <a:xfrm>
            <a:off x="5104068" y="2738612"/>
            <a:ext cx="3881941" cy="29117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大阪府が早急に対応する取組み例</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34" name="テキスト ボックス 33"/>
          <p:cNvSpPr txBox="1"/>
          <p:nvPr/>
        </p:nvSpPr>
        <p:spPr>
          <a:xfrm>
            <a:off x="40265" y="3260476"/>
            <a:ext cx="4824869" cy="774315"/>
          </a:xfrm>
          <a:prstGeom prst="rect">
            <a:avLst/>
          </a:prstGeom>
          <a:noFill/>
          <a:ln w="12700">
            <a:solidFill>
              <a:schemeClr val="tx1"/>
            </a:solidFill>
            <a:prstDash val="dash"/>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①大阪府の初動体制と市町村支援のあり方</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・市町村における災害対応体制の強化</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・避難者への支援</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・多様な機関・団体との連携</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36" name="テキスト ボックス 35"/>
          <p:cNvSpPr txBox="1"/>
          <p:nvPr/>
        </p:nvSpPr>
        <p:spPr>
          <a:xfrm>
            <a:off x="40265" y="4120811"/>
            <a:ext cx="4824869" cy="1285801"/>
          </a:xfrm>
          <a:prstGeom prst="rect">
            <a:avLst/>
          </a:prstGeom>
          <a:noFill/>
          <a:ln w="12700">
            <a:solidFill>
              <a:schemeClr val="tx1"/>
            </a:solidFill>
            <a:prstDash val="dash"/>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②出勤及び帰宅困難者への対応</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・発災時間帯別の対応について（現行ガイドラインの改正）</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・府域内企業における帰宅困難者対策の充実と災害対応力の強化</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ja-JP" sz="1108" b="0" i="0" u="none" strike="noStrike" kern="1200" cap="all" spc="0" normalizeH="0" baseline="0" noProof="0" dirty="0">
                <a:ln>
                  <a:noFill/>
                </a:ln>
                <a:solidFill>
                  <a:prstClr val="black"/>
                </a:solidFill>
                <a:effectLst/>
                <a:uLnTx/>
                <a:uFillTx/>
                <a:latin typeface="Meiryo UI"/>
                <a:ea typeface="Meiryo UI"/>
                <a:cs typeface="+mn-cs"/>
              </a:rPr>
              <a:t>広域連携による帰宅困難者対策の推進</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・鉄道利用者への情報発信とターミナル駅等行き場のない帰宅困難者等への対応</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ja-JP" sz="1108" b="0" i="0" u="none" strike="noStrike" kern="1200" cap="all" spc="0" normalizeH="0" baseline="0" noProof="0" dirty="0">
                <a:ln>
                  <a:noFill/>
                </a:ln>
                <a:solidFill>
                  <a:prstClr val="black"/>
                </a:solidFill>
                <a:effectLst/>
                <a:uLnTx/>
                <a:uFillTx/>
                <a:latin typeface="Meiryo UI"/>
                <a:ea typeface="Meiryo UI"/>
                <a:cs typeface="+mn-cs"/>
              </a:rPr>
              <a:t>登下校時等の対応</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37" name="テキスト ボックス 36"/>
          <p:cNvSpPr txBox="1"/>
          <p:nvPr/>
        </p:nvSpPr>
        <p:spPr>
          <a:xfrm>
            <a:off x="46846" y="5371544"/>
            <a:ext cx="4824869" cy="944810"/>
          </a:xfrm>
          <a:prstGeom prst="rect">
            <a:avLst/>
          </a:prstGeom>
          <a:noFill/>
          <a:ln w="12700">
            <a:solidFill>
              <a:schemeClr val="tx1"/>
            </a:solidFill>
            <a:prstDash val="dash"/>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③訪日外国人への対応</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ja-JP" sz="1108" b="0" i="0" u="none" strike="noStrike" kern="1200" cap="all" spc="0" normalizeH="0" baseline="0" noProof="0" dirty="0">
                <a:ln>
                  <a:noFill/>
                </a:ln>
                <a:solidFill>
                  <a:prstClr val="black"/>
                </a:solidFill>
                <a:effectLst/>
                <a:uLnTx/>
                <a:uFillTx/>
                <a:latin typeface="Meiryo UI"/>
                <a:ea typeface="Meiryo UI"/>
                <a:cs typeface="+mn-cs"/>
              </a:rPr>
              <a:t>関係機関との連携体制の強化</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en-US" altLang="ja-JP" sz="1108" b="0" i="0" u="none" strike="noStrike" kern="1200" cap="all" spc="0" normalizeH="0" baseline="0" noProof="0" dirty="0">
                <a:ln>
                  <a:noFill/>
                </a:ln>
                <a:solidFill>
                  <a:prstClr val="black"/>
                </a:solidFill>
                <a:effectLst/>
                <a:uLnTx/>
                <a:uFillTx/>
                <a:latin typeface="Meiryo UI"/>
                <a:ea typeface="Meiryo UI"/>
                <a:cs typeface="+mn-cs"/>
              </a:rPr>
              <a:t>SNS</a:t>
            </a:r>
            <a:r>
              <a:rPr kumimoji="1" lang="ja-JP" altLang="ja-JP" sz="1108" b="0" i="0" u="none" strike="noStrike" kern="1200" cap="all" spc="0" normalizeH="0" baseline="0" noProof="0" dirty="0">
                <a:ln>
                  <a:noFill/>
                </a:ln>
                <a:solidFill>
                  <a:prstClr val="black"/>
                </a:solidFill>
                <a:effectLst/>
                <a:uLnTx/>
                <a:uFillTx/>
                <a:latin typeface="Meiryo UI"/>
                <a:ea typeface="Meiryo UI"/>
                <a:cs typeface="+mn-cs"/>
              </a:rPr>
              <a:t>等を活用した訪日外国人等の視点に立った多言語対応による情報提供</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ja-JP" sz="1108" b="0" i="0" u="none" strike="noStrike" kern="1200" cap="all" spc="0" normalizeH="0" baseline="0" noProof="0" dirty="0">
                <a:ln>
                  <a:noFill/>
                </a:ln>
                <a:solidFill>
                  <a:prstClr val="black"/>
                </a:solidFill>
                <a:effectLst/>
                <a:uLnTx/>
                <a:uFillTx/>
                <a:latin typeface="Meiryo UI"/>
                <a:ea typeface="Meiryo UI"/>
                <a:cs typeface="+mn-cs"/>
              </a:rPr>
              <a:t>多言語対応が可能な拠点づくり</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ja-JP" sz="1108" b="0" i="0" u="none" strike="noStrike" kern="1200" cap="all" spc="0" normalizeH="0" baseline="0" noProof="0" dirty="0">
                <a:ln>
                  <a:noFill/>
                </a:ln>
                <a:solidFill>
                  <a:prstClr val="black"/>
                </a:solidFill>
                <a:effectLst/>
                <a:uLnTx/>
                <a:uFillTx/>
                <a:latin typeface="Meiryo UI"/>
                <a:ea typeface="Meiryo UI"/>
                <a:cs typeface="+mn-cs"/>
              </a:rPr>
              <a:t>避難所における多言語対応の強化</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38" name="テキスト ボックス 37"/>
          <p:cNvSpPr txBox="1"/>
          <p:nvPr/>
        </p:nvSpPr>
        <p:spPr>
          <a:xfrm>
            <a:off x="5223696" y="3227220"/>
            <a:ext cx="3865495" cy="774315"/>
          </a:xfrm>
          <a:prstGeom prst="rect">
            <a:avLst/>
          </a:prstGeom>
          <a:noFill/>
          <a:ln w="12700">
            <a:solidFill>
              <a:schemeClr val="tx1"/>
            </a:solidFill>
            <a:prstDash val="dash"/>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・災害対策本部機能の充実支援</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・避難所運営マニュアル作成指針の検証</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・プッシュ型人材派遣体制の整備</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・民間、</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NPO</a:t>
            </a:r>
            <a:r>
              <a:rPr kumimoji="1" lang="ja-JP" altLang="en-US" sz="1108" b="0" i="0" u="none" strike="noStrike" kern="1200" cap="none" spc="0" normalizeH="0" baseline="0" noProof="0" dirty="0" err="1">
                <a:ln>
                  <a:noFill/>
                </a:ln>
                <a:solidFill>
                  <a:prstClr val="black"/>
                </a:solidFill>
                <a:effectLst/>
                <a:uLnTx/>
                <a:uFillTx/>
                <a:latin typeface="Meiryo UI"/>
                <a:ea typeface="Meiryo UI"/>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ボランティア、社会福祉協議会等との連携促進</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39" name="テキスト ボックス 38"/>
          <p:cNvSpPr txBox="1"/>
          <p:nvPr/>
        </p:nvSpPr>
        <p:spPr>
          <a:xfrm>
            <a:off x="5223696" y="4120810"/>
            <a:ext cx="3854535" cy="1115305"/>
          </a:xfrm>
          <a:prstGeom prst="rect">
            <a:avLst/>
          </a:prstGeom>
          <a:noFill/>
          <a:ln w="12700">
            <a:solidFill>
              <a:schemeClr val="tx1"/>
            </a:solidFill>
            <a:prstDash val="dash"/>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・現行</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事業所における一斉帰宅の抑制対策ガイドライン</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改正</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・帰宅困難者対策の充実と災害対応力強化</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府域内企業への働きかけ</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関西広域連合による対策推進</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帰宅困難者や鉄道利用者視点の情報発信</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・登下校時の対応</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40" name="右矢印 39"/>
          <p:cNvSpPr/>
          <p:nvPr/>
        </p:nvSpPr>
        <p:spPr>
          <a:xfrm>
            <a:off x="4901551" y="4430791"/>
            <a:ext cx="302772" cy="378372"/>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1" name="右矢印 40"/>
          <p:cNvSpPr/>
          <p:nvPr/>
        </p:nvSpPr>
        <p:spPr>
          <a:xfrm>
            <a:off x="4893029" y="3490494"/>
            <a:ext cx="302772" cy="378372"/>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2" name="右矢印 41"/>
          <p:cNvSpPr/>
          <p:nvPr/>
        </p:nvSpPr>
        <p:spPr>
          <a:xfrm>
            <a:off x="4902511" y="5651124"/>
            <a:ext cx="302772" cy="378372"/>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3" name="テキスト ボックス 42"/>
          <p:cNvSpPr txBox="1"/>
          <p:nvPr/>
        </p:nvSpPr>
        <p:spPr>
          <a:xfrm>
            <a:off x="5223696" y="5456773"/>
            <a:ext cx="3854535" cy="774315"/>
          </a:xfrm>
          <a:prstGeom prst="rect">
            <a:avLst/>
          </a:prstGeom>
          <a:noFill/>
          <a:ln w="12700">
            <a:solidFill>
              <a:schemeClr val="tx1"/>
            </a:solidFill>
            <a:prstDash val="dash"/>
          </a:ln>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・官民協働体制の構築</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・S</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NS</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等、様々なツールを活用した迅速・適切な情報提供</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・多言語対応が可能な情報提供拠点の検討</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・避難所に対し、多言語対応の支援</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p:txBody>
      </p:sp>
      <p:sp>
        <p:nvSpPr>
          <p:cNvPr id="23" name="テキスト ボックス 22"/>
          <p:cNvSpPr txBox="1"/>
          <p:nvPr/>
        </p:nvSpPr>
        <p:spPr>
          <a:xfrm>
            <a:off x="270458" y="520926"/>
            <a:ext cx="6211957"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今後の取組みの方向性（南海トラフ地震対応強化策の検討）</a:t>
            </a:r>
          </a:p>
        </p:txBody>
      </p:sp>
      <p:cxnSp>
        <p:nvCxnSpPr>
          <p:cNvPr id="25" name="直線コネクタ 2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70457" y="1232929"/>
            <a:ext cx="2526654" cy="291170"/>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南海トラフ地震対応強化策の検討</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p:cNvSpPr txBox="1"/>
          <p:nvPr/>
        </p:nvSpPr>
        <p:spPr>
          <a:xfrm>
            <a:off x="364656" y="1438956"/>
            <a:ext cx="8621353" cy="88767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ja-JP" sz="1292"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6</a:t>
            </a:r>
            <a:r>
              <a:rPr kumimoji="1" lang="ja-JP" altLang="ja-JP" sz="1292" b="0" i="0" u="none" strike="noStrike" kern="1200" cap="none" spc="0" normalizeH="0" baseline="0" noProof="0" dirty="0">
                <a:ln>
                  <a:noFill/>
                </a:ln>
                <a:solidFill>
                  <a:prstClr val="black"/>
                </a:solidFill>
                <a:effectLst/>
                <a:uLnTx/>
                <a:uFillTx/>
                <a:latin typeface="Meiryo UI"/>
                <a:ea typeface="Meiryo UI"/>
                <a:cs typeface="+mn-cs"/>
              </a:rPr>
              <a:t>月に大阪</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府</a:t>
            </a:r>
            <a:r>
              <a:rPr kumimoji="1" lang="ja-JP" altLang="ja-JP" sz="1292" b="0" i="0" u="none" strike="noStrike" kern="1200" cap="none" spc="0" normalizeH="0" baseline="0" noProof="0" dirty="0">
                <a:ln>
                  <a:noFill/>
                </a:ln>
                <a:solidFill>
                  <a:prstClr val="black"/>
                </a:solidFill>
                <a:effectLst/>
                <a:uLnTx/>
                <a:uFillTx/>
                <a:latin typeface="Meiryo UI"/>
                <a:ea typeface="Meiryo UI"/>
                <a:cs typeface="+mn-cs"/>
              </a:rPr>
              <a:t>北部を震源とする地震が発生。大阪府では観測開始以来初めて震度</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6</a:t>
            </a:r>
            <a:r>
              <a:rPr kumimoji="1" lang="ja-JP" altLang="ja-JP" sz="1292" b="0" i="0" u="none" strike="noStrike" kern="1200" cap="none" spc="0" normalizeH="0" baseline="0" noProof="0" dirty="0">
                <a:ln>
                  <a:noFill/>
                </a:ln>
                <a:solidFill>
                  <a:prstClr val="black"/>
                </a:solidFill>
                <a:effectLst/>
                <a:uLnTx/>
                <a:uFillTx/>
                <a:latin typeface="Meiryo UI"/>
                <a:ea typeface="Meiryo UI"/>
                <a:cs typeface="+mn-cs"/>
              </a:rPr>
              <a:t>弱を観測。</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・大阪府北部を震源とする地震における対応を踏まえ、「南海トラフ地震対応強化策検討委員会」を設置　</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・下記の中間報告を取りまとめた　</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・北部地震発生後の平成</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月豪雨、台風</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号での課題も踏まえ、</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月に強化策にかかる提言を取りまとめ予定。</a:t>
            </a:r>
          </a:p>
        </p:txBody>
      </p:sp>
      <p:sp>
        <p:nvSpPr>
          <p:cNvPr id="22" name="角丸四角形 21"/>
          <p:cNvSpPr/>
          <p:nvPr/>
        </p:nvSpPr>
        <p:spPr>
          <a:xfrm>
            <a:off x="270457" y="922078"/>
            <a:ext cx="8603088" cy="27308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〇大阪での災害被害を最小化するため、</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これまでの取組みを教訓にして、さらに対策を強化していく</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163</a:t>
            </a:fld>
            <a:endParaRPr lang="ja-JP" altLang="en-US"/>
          </a:p>
        </p:txBody>
      </p:sp>
    </p:spTree>
    <p:extLst>
      <p:ext uri="{BB962C8B-B14F-4D97-AF65-F5344CB8AC3E}">
        <p14:creationId xmlns:p14="http://schemas.microsoft.com/office/powerpoint/2010/main" val="4013152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053494"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661686" y="976723"/>
            <a:ext cx="8093877" cy="1291555"/>
            <a:chOff x="586711" y="629763"/>
            <a:chExt cx="8575021" cy="1338037"/>
          </a:xfrm>
        </p:grpSpPr>
        <p:sp>
          <p:nvSpPr>
            <p:cNvPr id="22" name="角丸四角形 21"/>
            <p:cNvSpPr/>
            <p:nvPr/>
          </p:nvSpPr>
          <p:spPr>
            <a:xfrm>
              <a:off x="586711" y="635725"/>
              <a:ext cx="8575021" cy="13320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23" name="テキスト ボックス 5"/>
            <p:cNvSpPr txBox="1"/>
            <p:nvPr/>
          </p:nvSpPr>
          <p:spPr>
            <a:xfrm>
              <a:off x="644028" y="1152940"/>
              <a:ext cx="8517704" cy="33114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角丸四角形 23"/>
            <p:cNvSpPr/>
            <p:nvPr/>
          </p:nvSpPr>
          <p:spPr>
            <a:xfrm>
              <a:off x="586711" y="629763"/>
              <a:ext cx="3263928" cy="3578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改革前の状況</a:t>
              </a:r>
            </a:p>
          </p:txBody>
        </p:sp>
      </p:grpSp>
      <p:sp>
        <p:nvSpPr>
          <p:cNvPr id="25" name="下矢印 24"/>
          <p:cNvSpPr/>
          <p:nvPr/>
        </p:nvSpPr>
        <p:spPr>
          <a:xfrm>
            <a:off x="4180552" y="2268279"/>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grpSp>
        <p:nvGrpSpPr>
          <p:cNvPr id="26" name="グループ化 25"/>
          <p:cNvGrpSpPr/>
          <p:nvPr/>
        </p:nvGrpSpPr>
        <p:grpSpPr>
          <a:xfrm>
            <a:off x="610606" y="2715727"/>
            <a:ext cx="8144957" cy="1477756"/>
            <a:chOff x="560034" y="164099"/>
            <a:chExt cx="8601698" cy="1593412"/>
          </a:xfrm>
        </p:grpSpPr>
        <p:sp>
          <p:nvSpPr>
            <p:cNvPr id="27" name="角丸四角形 26"/>
            <p:cNvSpPr/>
            <p:nvPr/>
          </p:nvSpPr>
          <p:spPr>
            <a:xfrm>
              <a:off x="586711" y="168556"/>
              <a:ext cx="8575021" cy="15889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9" name="角丸四角形 28"/>
            <p:cNvSpPr/>
            <p:nvPr/>
          </p:nvSpPr>
          <p:spPr>
            <a:xfrm>
              <a:off x="560034" y="164099"/>
              <a:ext cx="3263928" cy="3578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改革取組み</a:t>
              </a:r>
            </a:p>
          </p:txBody>
        </p:sp>
      </p:grpSp>
      <p:grpSp>
        <p:nvGrpSpPr>
          <p:cNvPr id="30" name="グループ化 29"/>
          <p:cNvGrpSpPr/>
          <p:nvPr/>
        </p:nvGrpSpPr>
        <p:grpSpPr>
          <a:xfrm>
            <a:off x="592376" y="4750748"/>
            <a:ext cx="8163188" cy="1662704"/>
            <a:chOff x="586711" y="846190"/>
            <a:chExt cx="8575021" cy="1377466"/>
          </a:xfrm>
        </p:grpSpPr>
        <p:sp>
          <p:nvSpPr>
            <p:cNvPr id="31" name="角丸四角形 30"/>
            <p:cNvSpPr/>
            <p:nvPr/>
          </p:nvSpPr>
          <p:spPr>
            <a:xfrm>
              <a:off x="586711" y="854763"/>
              <a:ext cx="8575021" cy="136889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32" name="テキスト ボックス 5"/>
            <p:cNvSpPr txBox="1"/>
            <p:nvPr/>
          </p:nvSpPr>
          <p:spPr>
            <a:xfrm>
              <a:off x="644028" y="1152940"/>
              <a:ext cx="8517704" cy="26480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586711" y="846190"/>
              <a:ext cx="3265689" cy="2929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成果</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4" name="下矢印 33"/>
          <p:cNvSpPr/>
          <p:nvPr/>
        </p:nvSpPr>
        <p:spPr>
          <a:xfrm>
            <a:off x="4180552" y="4296729"/>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0" name="正方形/長方形 39"/>
          <p:cNvSpPr/>
          <p:nvPr/>
        </p:nvSpPr>
        <p:spPr>
          <a:xfrm>
            <a:off x="641599" y="4964535"/>
            <a:ext cx="8113965"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27534" y="2904180"/>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2" name="正方形/長方形 41"/>
          <p:cNvSpPr/>
          <p:nvPr/>
        </p:nvSpPr>
        <p:spPr>
          <a:xfrm>
            <a:off x="773525" y="1322364"/>
            <a:ext cx="7829693" cy="94448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南海トラフ地震の発生予測や集中豪雨の発生など</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近年の自然災害リスクの高まり</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と、大阪の</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地域特性・都市構造による脆弱性</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が、大阪に</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甚大な自然災害被害</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をもたらす恐れ。</a:t>
            </a:r>
          </a:p>
        </p:txBody>
      </p:sp>
      <p:sp>
        <p:nvSpPr>
          <p:cNvPr id="35" name="正方形/長方形 34"/>
          <p:cNvSpPr/>
          <p:nvPr/>
        </p:nvSpPr>
        <p:spPr>
          <a:xfrm>
            <a:off x="727533" y="3093149"/>
            <a:ext cx="7829693" cy="94448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大阪では、従来よりハード・ソフト両面から災害対策を推進。さらに、災害対策における各段階ごと（</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リスク把握→事前予防→発災後の応急対策→復旧・復興</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）に、近年の災害リスクに対応した取組みを実施。</a:t>
            </a:r>
          </a:p>
        </p:txBody>
      </p:sp>
      <p:sp>
        <p:nvSpPr>
          <p:cNvPr id="36" name="正方形/長方形 35"/>
          <p:cNvSpPr/>
          <p:nvPr/>
        </p:nvSpPr>
        <p:spPr>
          <a:xfrm>
            <a:off x="727533" y="5156885"/>
            <a:ext cx="7829693" cy="1512594"/>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これまでの災害対策の結果、今後想定される</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南海トラフ地震に対し、大幅に被害を軽減できる見込み</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となった。さらに、</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今年発生した豪雨や台風第</a:t>
            </a:r>
            <a:r>
              <a:rPr kumimoji="1" lang="en-US" altLang="ja-JP"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8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号では、過去の同規模の災害と比べ、被害の拡大を防止</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。大阪での災害被害を最小化するため、引き続き、対策の充実・強化を図っていく。</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146</a:t>
            </a:fld>
            <a:endParaRPr lang="ja-JP" altLang="en-US"/>
          </a:p>
        </p:txBody>
      </p:sp>
    </p:spTree>
    <p:extLst>
      <p:ext uri="{BB962C8B-B14F-4D97-AF65-F5344CB8AC3E}">
        <p14:creationId xmlns:p14="http://schemas.microsoft.com/office/powerpoint/2010/main" val="864051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183019" y="5529106"/>
            <a:ext cx="1416994" cy="452412"/>
          </a:xfrm>
          <a:prstGeom prst="round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8" name="角丸四角形 27"/>
          <p:cNvSpPr/>
          <p:nvPr/>
        </p:nvSpPr>
        <p:spPr>
          <a:xfrm>
            <a:off x="177341" y="5981518"/>
            <a:ext cx="1416994" cy="497094"/>
          </a:xfrm>
          <a:prstGeom prst="round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4" name="角丸四角形 33"/>
          <p:cNvSpPr/>
          <p:nvPr/>
        </p:nvSpPr>
        <p:spPr>
          <a:xfrm>
            <a:off x="177340" y="4430485"/>
            <a:ext cx="1416994" cy="1096229"/>
          </a:xfrm>
          <a:prstGeom prst="roundRect">
            <a:avLst>
              <a:gd name="adj" fmla="val 7188"/>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7" name="角丸四角形 36"/>
          <p:cNvSpPr/>
          <p:nvPr/>
        </p:nvSpPr>
        <p:spPr>
          <a:xfrm>
            <a:off x="177205" y="2981138"/>
            <a:ext cx="1416994" cy="1454734"/>
          </a:xfrm>
          <a:prstGeom prst="roundRect">
            <a:avLst>
              <a:gd name="adj" fmla="val 7067"/>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4" name="角丸四角形 43"/>
          <p:cNvSpPr/>
          <p:nvPr/>
        </p:nvSpPr>
        <p:spPr>
          <a:xfrm>
            <a:off x="5231769" y="1429134"/>
            <a:ext cx="3612197" cy="332308"/>
          </a:xfrm>
          <a:prstGeom prst="roundRect">
            <a:avLst>
              <a:gd name="adj" fmla="val 25703"/>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9" name="角丸四角形 18"/>
          <p:cNvSpPr/>
          <p:nvPr/>
        </p:nvSpPr>
        <p:spPr>
          <a:xfrm>
            <a:off x="1594334" y="1422433"/>
            <a:ext cx="3624816" cy="332308"/>
          </a:xfrm>
          <a:prstGeom prst="roundRect">
            <a:avLst>
              <a:gd name="adj" fmla="val 25703"/>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 name="テキスト ボックス 8"/>
          <p:cNvSpPr txBox="1"/>
          <p:nvPr/>
        </p:nvSpPr>
        <p:spPr>
          <a:xfrm>
            <a:off x="14426" y="1540442"/>
            <a:ext cx="162920" cy="304245"/>
          </a:xfrm>
          <a:prstGeom prst="rect">
            <a:avLst/>
          </a:prstGeom>
          <a:noFill/>
        </p:spPr>
        <p:txBody>
          <a:bodyPr wrap="none" lIns="80640" tIns="40320" rIns="80640" bIns="4032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4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p:cNvCxnSpPr/>
          <p:nvPr/>
        </p:nvCxnSpPr>
        <p:spPr>
          <a:xfrm>
            <a:off x="601345" y="804040"/>
            <a:ext cx="794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20484" y="477757"/>
            <a:ext cx="316304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参考（大阪市の主な取組み）</a:t>
            </a:r>
          </a:p>
        </p:txBody>
      </p:sp>
      <p:sp>
        <p:nvSpPr>
          <p:cNvPr id="2" name="角丸四角形 1"/>
          <p:cNvSpPr/>
          <p:nvPr/>
        </p:nvSpPr>
        <p:spPr>
          <a:xfrm>
            <a:off x="1594334" y="6007490"/>
            <a:ext cx="7250333" cy="497094"/>
          </a:xfrm>
          <a:prstGeom prst="roundRect">
            <a:avLst>
              <a:gd name="adj" fmla="val 1327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角丸四角形 14"/>
          <p:cNvSpPr/>
          <p:nvPr/>
        </p:nvSpPr>
        <p:spPr>
          <a:xfrm>
            <a:off x="1594335" y="4430486"/>
            <a:ext cx="7249630" cy="1104429"/>
          </a:xfrm>
          <a:prstGeom prst="roundRect">
            <a:avLst>
              <a:gd name="adj" fmla="val 817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角丸四角形 15"/>
          <p:cNvSpPr/>
          <p:nvPr/>
        </p:nvSpPr>
        <p:spPr>
          <a:xfrm>
            <a:off x="1599062" y="5542091"/>
            <a:ext cx="7245605" cy="46048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角丸四角形 16"/>
          <p:cNvSpPr/>
          <p:nvPr/>
        </p:nvSpPr>
        <p:spPr>
          <a:xfrm>
            <a:off x="1594334" y="1761200"/>
            <a:ext cx="7249633" cy="1213197"/>
          </a:xfrm>
          <a:prstGeom prst="roundRect">
            <a:avLst>
              <a:gd name="adj" fmla="val 791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 name="テキスト ボックス 2"/>
          <p:cNvSpPr txBox="1"/>
          <p:nvPr/>
        </p:nvSpPr>
        <p:spPr>
          <a:xfrm>
            <a:off x="224762" y="798761"/>
            <a:ext cx="7061549" cy="66050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大阪市においては、基礎自治体として、府の災害対策の基本理念との整合を図りながら、取組みを実施。</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大阪市地域防災アクションプラン</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「大阪市地域防災計画」に定める基本理念</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減災</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を基本目標として、各テーマに分類した</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62</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のアクションを推進している。</a:t>
            </a:r>
          </a:p>
        </p:txBody>
      </p:sp>
      <p:sp>
        <p:nvSpPr>
          <p:cNvPr id="18" name="角丸四角形 17"/>
          <p:cNvSpPr/>
          <p:nvPr/>
        </p:nvSpPr>
        <p:spPr>
          <a:xfrm>
            <a:off x="177341" y="1774599"/>
            <a:ext cx="1416994" cy="1206258"/>
          </a:xfrm>
          <a:prstGeom prst="roundRect">
            <a:avLst>
              <a:gd name="adj" fmla="val 7005"/>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テキスト ボックス 20"/>
          <p:cNvSpPr txBox="1"/>
          <p:nvPr/>
        </p:nvSpPr>
        <p:spPr>
          <a:xfrm>
            <a:off x="6687282" y="1429974"/>
            <a:ext cx="1005403" cy="319639"/>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ハード対策</a:t>
            </a:r>
          </a:p>
        </p:txBody>
      </p:sp>
      <p:sp>
        <p:nvSpPr>
          <p:cNvPr id="4" name="テキスト ボックス 3"/>
          <p:cNvSpPr txBox="1"/>
          <p:nvPr/>
        </p:nvSpPr>
        <p:spPr>
          <a:xfrm>
            <a:off x="2976089" y="1429974"/>
            <a:ext cx="968535" cy="319639"/>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ソフト対策</a:t>
            </a:r>
          </a:p>
        </p:txBody>
      </p:sp>
      <p:sp>
        <p:nvSpPr>
          <p:cNvPr id="23" name="テキスト ボックス 22"/>
          <p:cNvSpPr txBox="1"/>
          <p:nvPr/>
        </p:nvSpPr>
        <p:spPr>
          <a:xfrm>
            <a:off x="183019" y="2206958"/>
            <a:ext cx="1473480" cy="319639"/>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活動体制の整備</a:t>
            </a:r>
          </a:p>
        </p:txBody>
      </p:sp>
      <p:sp>
        <p:nvSpPr>
          <p:cNvPr id="24" name="テキスト ボックス 23"/>
          <p:cNvSpPr txBox="1"/>
          <p:nvPr/>
        </p:nvSpPr>
        <p:spPr>
          <a:xfrm>
            <a:off x="152019" y="3520934"/>
            <a:ext cx="1319592" cy="319639"/>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予防応急対策</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6" name="テキスト ボックス 25"/>
          <p:cNvSpPr txBox="1"/>
          <p:nvPr/>
        </p:nvSpPr>
        <p:spPr>
          <a:xfrm>
            <a:off x="144499" y="4835741"/>
            <a:ext cx="1473480" cy="319639"/>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社会環境の確保</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7" name="テキスト ボックス 26"/>
          <p:cNvSpPr txBox="1"/>
          <p:nvPr/>
        </p:nvSpPr>
        <p:spPr>
          <a:xfrm>
            <a:off x="169621" y="5968120"/>
            <a:ext cx="1490703" cy="54694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災害復旧</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・復興対策</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テキスト ボックス 28"/>
          <p:cNvSpPr txBox="1"/>
          <p:nvPr/>
        </p:nvSpPr>
        <p:spPr>
          <a:xfrm>
            <a:off x="1599062" y="6008312"/>
            <a:ext cx="3622802" cy="49000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・災害復旧・復興に資する地図情報整備の推進</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・復興計画策定マニュアルの作成　　　　　　　　　など</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1" name="テキスト ボックス 30"/>
          <p:cNvSpPr txBox="1"/>
          <p:nvPr/>
        </p:nvSpPr>
        <p:spPr>
          <a:xfrm>
            <a:off x="175285" y="5599056"/>
            <a:ext cx="1353060" cy="31963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被災者支援</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2" name="テキスト ボックス 31"/>
          <p:cNvSpPr txBox="1"/>
          <p:nvPr/>
        </p:nvSpPr>
        <p:spPr>
          <a:xfrm>
            <a:off x="1594334" y="5529105"/>
            <a:ext cx="4161991" cy="49000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・住宅関連情報の提供体制の整備</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・被災者の住宅確保に向けた体制の整備　　など</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5" name="テキスト ボックス 34"/>
          <p:cNvSpPr txBox="1"/>
          <p:nvPr/>
        </p:nvSpPr>
        <p:spPr>
          <a:xfrm>
            <a:off x="1586616" y="4446960"/>
            <a:ext cx="3636573" cy="108651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・災害時医療体制の整備</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・医薬品、医療用資機材の確保</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・被災地域の感染症予防等の防疫活動の実施</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・生活ごみの適正処理</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・災害廃棄物の適正処理　　　　　　　　など</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6" name="角丸四角形 35"/>
          <p:cNvSpPr/>
          <p:nvPr/>
        </p:nvSpPr>
        <p:spPr>
          <a:xfrm>
            <a:off x="1601034" y="2976227"/>
            <a:ext cx="7244308" cy="1454259"/>
          </a:xfrm>
          <a:prstGeom prst="roundRect">
            <a:avLst>
              <a:gd name="adj" fmla="val 616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8" name="テキスト ボックス 37"/>
          <p:cNvSpPr txBox="1"/>
          <p:nvPr/>
        </p:nvSpPr>
        <p:spPr>
          <a:xfrm>
            <a:off x="1606734" y="2981140"/>
            <a:ext cx="3636573" cy="148418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・ハザードマップ等の作成・啓発</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・防災意識の啓発</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・中小企業に対する事業継続計画</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(BPC)</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及び事業継続マネジメント</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(BCM)</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の取組み支援</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・地域における防災対応行動力の向上</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46" b="0" i="0" u="none" strike="noStrike" kern="1200" cap="none" spc="0" normalizeH="0" baseline="0" noProof="0" dirty="0">
                <a:ln>
                  <a:noFill/>
                </a:ln>
                <a:solidFill>
                  <a:prstClr val="black"/>
                </a:solidFill>
                <a:effectLst/>
                <a:uLnTx/>
                <a:uFillTx/>
                <a:latin typeface="Meiryo UI"/>
                <a:ea typeface="Meiryo UI"/>
                <a:cs typeface="+mn-cs"/>
              </a:rPr>
              <a:t>地域防災力強化に向けた自主防災組織の活動支援</a:t>
            </a:r>
            <a:endParaRPr kumimoji="1" lang="en-US" altLang="ja-JP" sz="1246"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・消防活動体制の充実　　　　　　　　　　など</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9" name="テキスト ボックス 38"/>
          <p:cNvSpPr txBox="1"/>
          <p:nvPr/>
        </p:nvSpPr>
        <p:spPr>
          <a:xfrm>
            <a:off x="5219150" y="2981138"/>
            <a:ext cx="3636573" cy="148418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・民間住宅・建築物等の耐震化の促進</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・市街地の浸水対策</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・長期湛水の早期解消</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・災害時における下水道機能の確保</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・密集住宅市街地等の防災性向上</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・防潮堤の津波等浸水対策の推進</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rgbClr val="FF0000"/>
                </a:solidFill>
                <a:effectLst/>
                <a:uLnTx/>
                <a:uFillTx/>
                <a:latin typeface="Meiryo UI"/>
                <a:ea typeface="Meiryo UI"/>
                <a:cs typeface="+mn-cs"/>
              </a:rPr>
              <a:t>　　　　　　　　　　　　　　　　　　</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など</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0" name="テキスト ボックス 39"/>
          <p:cNvSpPr txBox="1"/>
          <p:nvPr/>
        </p:nvSpPr>
        <p:spPr>
          <a:xfrm>
            <a:off x="1594335" y="1722655"/>
            <a:ext cx="3871969" cy="1285352"/>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・災害時の市民への広報体制の整備・充実</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・「避難行動要支援者」支援の充実</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・食料、飲料水、燃料等の備蓄及び集配体制の強化</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・地域における防災対応行動力の向上</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・帰宅困難者対策の確立</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・外国人に対する情報発信の充実　　　　など</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1" name="テキスト ボックス 40"/>
          <p:cNvSpPr txBox="1"/>
          <p:nvPr/>
        </p:nvSpPr>
        <p:spPr>
          <a:xfrm>
            <a:off x="5216512" y="1742485"/>
            <a:ext cx="3871969" cy="1285352"/>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・避難施設の確保及び防災空間の整備</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rgbClr val="1F497D"/>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市設建築物の耐震化の推進</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・水道施設の耐震化等の推進</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・地下空間対策の促進</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・広域緊急交通路等の通行機能確保</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rgbClr val="FF0000"/>
                </a:solidFill>
                <a:effectLst/>
                <a:uLnTx/>
                <a:uFillTx/>
                <a:latin typeface="Meiryo UI"/>
                <a:ea typeface="Meiryo UI"/>
                <a:cs typeface="+mn-cs"/>
              </a:rPr>
              <a:t>　　　　　　　　　　　　　　　　　　</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など</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2" name="テキスト ボックス 41"/>
          <p:cNvSpPr txBox="1"/>
          <p:nvPr/>
        </p:nvSpPr>
        <p:spPr>
          <a:xfrm>
            <a:off x="5223189" y="4872604"/>
            <a:ext cx="3636573" cy="29117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ー</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3" name="テキスト ボックス 42"/>
          <p:cNvSpPr txBox="1"/>
          <p:nvPr/>
        </p:nvSpPr>
        <p:spPr>
          <a:xfrm>
            <a:off x="5229890" y="6111879"/>
            <a:ext cx="3636573" cy="29117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ー</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7" name="直線コネクタ 6"/>
          <p:cNvCxnSpPr/>
          <p:nvPr/>
        </p:nvCxnSpPr>
        <p:spPr>
          <a:xfrm flipH="1">
            <a:off x="5219501" y="1768451"/>
            <a:ext cx="0" cy="4752000"/>
          </a:xfrm>
          <a:prstGeom prst="line">
            <a:avLst/>
          </a:prstGeom>
        </p:spPr>
        <p:style>
          <a:lnRef idx="1">
            <a:schemeClr val="dk1"/>
          </a:lnRef>
          <a:fillRef idx="0">
            <a:schemeClr val="dk1"/>
          </a:fillRef>
          <a:effectRef idx="0">
            <a:schemeClr val="dk1"/>
          </a:effectRef>
          <a:fontRef idx="minor">
            <a:schemeClr val="tx1"/>
          </a:fontRef>
        </p:style>
      </p:cxnSp>
      <p:sp>
        <p:nvSpPr>
          <p:cNvPr id="46" name="テキスト ボックス 45"/>
          <p:cNvSpPr txBox="1"/>
          <p:nvPr/>
        </p:nvSpPr>
        <p:spPr>
          <a:xfrm>
            <a:off x="5221025" y="5636586"/>
            <a:ext cx="3636573" cy="29117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ー</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164</a:t>
            </a:fld>
            <a:endParaRPr lang="ja-JP" altLang="en-US"/>
          </a:p>
        </p:txBody>
      </p:sp>
    </p:spTree>
    <p:extLst>
      <p:ext uri="{BB962C8B-B14F-4D97-AF65-F5344CB8AC3E}">
        <p14:creationId xmlns:p14="http://schemas.microsoft.com/office/powerpoint/2010/main" val="170035271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3140" y="1540442"/>
            <a:ext cx="162920" cy="304245"/>
          </a:xfrm>
          <a:prstGeom prst="rect">
            <a:avLst/>
          </a:prstGeom>
          <a:noFill/>
        </p:spPr>
        <p:txBody>
          <a:bodyPr wrap="none" lIns="80640" tIns="40320" rIns="80640" bIns="4032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4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p:cNvCxnSpPr/>
          <p:nvPr/>
        </p:nvCxnSpPr>
        <p:spPr>
          <a:xfrm>
            <a:off x="601345" y="881955"/>
            <a:ext cx="794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20484" y="477757"/>
            <a:ext cx="316304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参考（大阪市の主な取組み）</a:t>
            </a:r>
          </a:p>
        </p:txBody>
      </p:sp>
      <p:sp>
        <p:nvSpPr>
          <p:cNvPr id="10" name="テキスト ボックス 9"/>
          <p:cNvSpPr txBox="1"/>
          <p:nvPr/>
        </p:nvSpPr>
        <p:spPr>
          <a:xfrm>
            <a:off x="601345" y="898246"/>
            <a:ext cx="8044170" cy="574612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＜ソフト対策＞</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市民への防災知識の普及啓発</a:t>
            </a:r>
            <a:endParaRPr kumimoji="1" lang="en-US" altLang="ja-JP" sz="1477" b="1" i="0" u="none" strike="sng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2016</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月から、災害時における的確で迅速な避難を支援し、避難に関する防災</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知識の普及啓発を図るため、「大阪市防災アプリ」を提供している。</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 「大阪市防災アプリ」では、浸水想定図、避難場所、避難ビルなどの情報をはじめ、</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災害への備えや避難時の注意点等、役立つ情報が入手可能</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災害救助物資の備蓄</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・大規模災害などにより市民の方が避難所への避難を余議なくされることになった場合に備え、食料や飲</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料水、生活関連品等の備蓄を備蓄拠点や地区備蓄拠点、災害時避難所において行っている。</a:t>
            </a: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・また、民間事業者からの物資の供給協定、近隣市との物資の相互融通協定等を推進している。</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帰宅困難者対策</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主要ターミナル駅を対象として、駅周辺地区の鉄道事業者、地下</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街、百貨店、大規模な複合ビルの管理者などの関係者の協力を</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得て、「帰宅困難者対策協議会」を設立し、駅周辺の混乱抑制や</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屋外に滞留する帰宅困難者の一時滞留スペースの確保などの対</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応策に関する検討の支援を行っている。</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自主防災組織の活動支援</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発災当初から自主防災組織を中心とした「避難所運営委員会」に</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よる運営が行えるよう、「避難所開設</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運営ガイドライン」を作成する</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とともに、その活動を支援している。</a:t>
            </a:r>
            <a:endParaRPr kumimoji="1" lang="en-US" altLang="ja-JP" sz="1477" b="0" i="0" u="none" strike="noStrike" kern="1200" cap="none" spc="0" normalizeH="0" baseline="0" noProof="0" dirty="0">
              <a:ln>
                <a:noFill/>
              </a:ln>
              <a:solidFill>
                <a:srgbClr val="FF0000"/>
              </a:solidFill>
              <a:effectLst/>
              <a:uLnTx/>
              <a:uFillTx/>
              <a:latin typeface="Meiryo UI"/>
              <a:ea typeface="Meiryo UI"/>
              <a:cs typeface="+mn-cs"/>
            </a:endParaRPr>
          </a:p>
        </p:txBody>
      </p:sp>
      <p:graphicFrame>
        <p:nvGraphicFramePr>
          <p:cNvPr id="5" name="表 4"/>
          <p:cNvGraphicFramePr>
            <a:graphicFrameLocks noGrp="1"/>
          </p:cNvGraphicFramePr>
          <p:nvPr>
            <p:extLst/>
          </p:nvPr>
        </p:nvGraphicFramePr>
        <p:xfrm>
          <a:off x="1010121" y="3568017"/>
          <a:ext cx="6383288" cy="429239"/>
        </p:xfrm>
        <a:graphic>
          <a:graphicData uri="http://schemas.openxmlformats.org/drawingml/2006/table">
            <a:tbl>
              <a:tblPr/>
              <a:tblGrid>
                <a:gridCol w="489633">
                  <a:extLst>
                    <a:ext uri="{9D8B030D-6E8A-4147-A177-3AD203B41FA5}">
                      <a16:colId xmlns:a16="http://schemas.microsoft.com/office/drawing/2014/main" xmlns="" val="20000"/>
                    </a:ext>
                  </a:extLst>
                </a:gridCol>
                <a:gridCol w="1286168">
                  <a:extLst>
                    <a:ext uri="{9D8B030D-6E8A-4147-A177-3AD203B41FA5}">
                      <a16:colId xmlns:a16="http://schemas.microsoft.com/office/drawing/2014/main" xmlns="" val="20001"/>
                    </a:ext>
                  </a:extLst>
                </a:gridCol>
                <a:gridCol w="1319853">
                  <a:extLst>
                    <a:ext uri="{9D8B030D-6E8A-4147-A177-3AD203B41FA5}">
                      <a16:colId xmlns:a16="http://schemas.microsoft.com/office/drawing/2014/main" xmlns="" val="20002"/>
                    </a:ext>
                  </a:extLst>
                </a:gridCol>
                <a:gridCol w="1235862">
                  <a:extLst>
                    <a:ext uri="{9D8B030D-6E8A-4147-A177-3AD203B41FA5}">
                      <a16:colId xmlns:a16="http://schemas.microsoft.com/office/drawing/2014/main" xmlns="" val="20003"/>
                    </a:ext>
                  </a:extLst>
                </a:gridCol>
                <a:gridCol w="983890">
                  <a:extLst>
                    <a:ext uri="{9D8B030D-6E8A-4147-A177-3AD203B41FA5}">
                      <a16:colId xmlns:a16="http://schemas.microsoft.com/office/drawing/2014/main" xmlns="" val="20004"/>
                    </a:ext>
                  </a:extLst>
                </a:gridCol>
                <a:gridCol w="1067882">
                  <a:extLst>
                    <a:ext uri="{9D8B030D-6E8A-4147-A177-3AD203B41FA5}">
                      <a16:colId xmlns:a16="http://schemas.microsoft.com/office/drawing/2014/main" xmlns="" val="20006"/>
                    </a:ext>
                  </a:extLst>
                </a:gridCol>
              </a:tblGrid>
              <a:tr h="189020">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品名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食料（アルファ化米・ビスケット）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高齢者食（お粥・マッシュポテト）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飲料水（</a:t>
                      </a: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500ml</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ペットボトル）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毛布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防水シート</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40219">
                <a:tc>
                  <a:txBody>
                    <a:bodyPr/>
                    <a:lstStyle/>
                    <a:p>
                      <a:pPr algn="ctr" fontAlgn="ct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数量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rPr>
                        <a:t>163.7</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万食</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rPr>
                        <a:t>9.3</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万食</a:t>
                      </a:r>
                      <a:endParaRPr lang="ja-JP" altLang="en-US" sz="700" b="0" i="0" u="none" strike="noStrike" dirty="0">
                        <a:solidFill>
                          <a:schemeClr val="tx1"/>
                        </a:solidFill>
                        <a:effectLst/>
                        <a:latin typeface="Meiryo UI" panose="020B0604030504040204" pitchFamily="50" charset="-128"/>
                        <a:ea typeface="Meiryo UI" panose="020B0604030504040204" pitchFamily="50" charset="-128"/>
                      </a:endParaRP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rPr>
                        <a:t>360.7</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万本</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700" b="0" i="0" u="none" strike="noStrike" dirty="0" smtClean="0">
                          <a:solidFill>
                            <a:schemeClr val="tx1"/>
                          </a:solidFill>
                          <a:effectLst/>
                          <a:latin typeface="Meiryo UI" panose="020B0604030504040204" pitchFamily="50" charset="-128"/>
                          <a:ea typeface="Meiryo UI" panose="020B0604030504040204" pitchFamily="50" charset="-128"/>
                        </a:rPr>
                        <a:t>41.2</a:t>
                      </a:r>
                      <a:r>
                        <a:rPr lang="ja-JP" altLang="en-US" sz="700" b="0" i="0" u="none" strike="noStrike" dirty="0" smtClean="0">
                          <a:solidFill>
                            <a:schemeClr val="tx1"/>
                          </a:solidFill>
                          <a:effectLst/>
                          <a:latin typeface="Meiryo UI" panose="020B0604030504040204" pitchFamily="50" charset="-128"/>
                          <a:ea typeface="Meiryo UI" panose="020B0604030504040204" pitchFamily="50" charset="-128"/>
                        </a:rPr>
                        <a:t>万枚</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700" b="0" i="0" u="none" strike="noStrike" dirty="0">
                          <a:solidFill>
                            <a:schemeClr val="tx1"/>
                          </a:solidFill>
                          <a:effectLst/>
                          <a:latin typeface="Meiryo UI" panose="020B0604030504040204" pitchFamily="50" charset="-128"/>
                          <a:ea typeface="Meiryo UI" panose="020B0604030504040204" pitchFamily="50" charset="-128"/>
                        </a:rPr>
                        <a:t>11.1</a:t>
                      </a:r>
                      <a:r>
                        <a:rPr lang="ja-JP" altLang="en-US" sz="700" b="0" i="0" u="none" strike="noStrike" dirty="0">
                          <a:solidFill>
                            <a:schemeClr val="tx1"/>
                          </a:solidFill>
                          <a:effectLst/>
                          <a:latin typeface="Meiryo UI" panose="020B0604030504040204" pitchFamily="50" charset="-128"/>
                          <a:ea typeface="Meiryo UI" panose="020B0604030504040204" pitchFamily="50" charset="-128"/>
                        </a:rPr>
                        <a:t>万枚 </a:t>
                      </a:r>
                    </a:p>
                  </a:txBody>
                  <a:tcPr marL="8792" marR="8792" marT="87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bl>
          </a:graphicData>
        </a:graphic>
      </p:graphicFrame>
      <p:sp>
        <p:nvSpPr>
          <p:cNvPr id="13" name="テキスト ボックス 12"/>
          <p:cNvSpPr txBox="1"/>
          <p:nvPr/>
        </p:nvSpPr>
        <p:spPr>
          <a:xfrm>
            <a:off x="928660" y="3314079"/>
            <a:ext cx="2929007" cy="262829"/>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大阪市の主な備蓄物資</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月末現在</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nvGrpSpPr>
          <p:cNvPr id="16" name="グループ化 15"/>
          <p:cNvGrpSpPr/>
          <p:nvPr/>
        </p:nvGrpSpPr>
        <p:grpSpPr>
          <a:xfrm>
            <a:off x="5921005" y="4298786"/>
            <a:ext cx="3173126" cy="2285849"/>
            <a:chOff x="1623741" y="4"/>
            <a:chExt cx="7014457" cy="6857652"/>
          </a:xfrm>
        </p:grpSpPr>
        <p:pic>
          <p:nvPicPr>
            <p:cNvPr id="17" name="Picture 2" descr="E:\My Documents\My Pictures\subway_rosenzu.bmp"/>
            <p:cNvPicPr>
              <a:picLocks noChangeAspect="1" noChangeArrowheads="1"/>
            </p:cNvPicPr>
            <p:nvPr/>
          </p:nvPicPr>
          <p:blipFill>
            <a:blip r:embed="rId3" cstate="print"/>
            <a:srcRect/>
            <a:stretch>
              <a:fillRect/>
            </a:stretch>
          </p:blipFill>
          <p:spPr bwMode="auto">
            <a:xfrm>
              <a:off x="1780546" y="4"/>
              <a:ext cx="6857652" cy="6857652"/>
            </a:xfrm>
            <a:prstGeom prst="rect">
              <a:avLst/>
            </a:prstGeom>
            <a:noFill/>
          </p:spPr>
        </p:pic>
        <p:sp>
          <p:nvSpPr>
            <p:cNvPr id="18" name="角丸四角形 17"/>
            <p:cNvSpPr/>
            <p:nvPr/>
          </p:nvSpPr>
          <p:spPr>
            <a:xfrm>
              <a:off x="3977257" y="2214701"/>
              <a:ext cx="456325" cy="456325"/>
            </a:xfrm>
            <a:prstGeom prst="roundRect">
              <a:avLst/>
            </a:prstGeom>
            <a:solidFill>
              <a:srgbClr val="FFC000">
                <a:alpha val="50000"/>
              </a:srgbClr>
            </a:solidFill>
            <a:ln w="12700">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ja-JP"/>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19" name="角丸四角形 18"/>
            <p:cNvSpPr/>
            <p:nvPr/>
          </p:nvSpPr>
          <p:spPr>
            <a:xfrm>
              <a:off x="3994795" y="4208627"/>
              <a:ext cx="461712" cy="385343"/>
            </a:xfrm>
            <a:prstGeom prst="roundRect">
              <a:avLst/>
            </a:prstGeom>
            <a:solidFill>
              <a:srgbClr val="FFC000">
                <a:alpha val="50000"/>
              </a:srgbClr>
            </a:solidFill>
            <a:ln w="12700">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ja-JP"/>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21" name="角丸四角形 20"/>
            <p:cNvSpPr/>
            <p:nvPr/>
          </p:nvSpPr>
          <p:spPr>
            <a:xfrm>
              <a:off x="5209372" y="4171215"/>
              <a:ext cx="944308" cy="298266"/>
            </a:xfrm>
            <a:prstGeom prst="roundRect">
              <a:avLst/>
            </a:prstGeom>
            <a:solidFill>
              <a:srgbClr val="FFC000">
                <a:alpha val="50000"/>
              </a:srgbClr>
            </a:solidFill>
            <a:ln w="12700">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ja-JP"/>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22" name="角丸四角形 21"/>
            <p:cNvSpPr/>
            <p:nvPr/>
          </p:nvSpPr>
          <p:spPr>
            <a:xfrm>
              <a:off x="5717881" y="2654845"/>
              <a:ext cx="460831" cy="462671"/>
            </a:xfrm>
            <a:prstGeom prst="roundRect">
              <a:avLst/>
            </a:prstGeom>
            <a:solidFill>
              <a:srgbClr val="FFC000">
                <a:alpha val="50000"/>
              </a:srgbClr>
            </a:solidFill>
            <a:ln w="12700">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ja-JP"/>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23" name="角丸四角形 22"/>
            <p:cNvSpPr/>
            <p:nvPr/>
          </p:nvSpPr>
          <p:spPr>
            <a:xfrm>
              <a:off x="5184389" y="4602059"/>
              <a:ext cx="458550" cy="419210"/>
            </a:xfrm>
            <a:prstGeom prst="roundRect">
              <a:avLst/>
            </a:prstGeom>
            <a:solidFill>
              <a:srgbClr val="FFC000">
                <a:alpha val="50000"/>
              </a:srgbClr>
            </a:solidFill>
            <a:ln w="12700">
              <a:solidFill>
                <a:srgbClr val="FF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rtl="0">
                <a:defRPr lang="ja-JP"/>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a:ea typeface="Meiryo UI"/>
                <a:cs typeface="+mn-cs"/>
              </a:endParaRPr>
            </a:p>
          </p:txBody>
        </p:sp>
        <p:sp>
          <p:nvSpPr>
            <p:cNvPr id="24" name="角丸四角形吹き出し 23"/>
            <p:cNvSpPr/>
            <p:nvPr/>
          </p:nvSpPr>
          <p:spPr>
            <a:xfrm>
              <a:off x="1623741" y="1716346"/>
              <a:ext cx="2234203" cy="432048"/>
            </a:xfrm>
            <a:prstGeom prst="wedgeRoundRectCallout">
              <a:avLst>
                <a:gd name="adj1" fmla="val 58533"/>
                <a:gd name="adj2" fmla="val 111883"/>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32308" bIns="332308" rtlCol="0" anchor="ctr"/>
            <a:lstStyle>
              <a:defPPr rtl="0">
                <a:defRPr lang="ja-JP"/>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a:ea typeface="Meiryo UI"/>
                  <a:cs typeface="Meiryo UI" pitchFamily="50" charset="-128"/>
                </a:rPr>
                <a:t>大阪・梅田駅周辺</a:t>
              </a:r>
            </a:p>
          </p:txBody>
        </p:sp>
        <p:sp>
          <p:nvSpPr>
            <p:cNvPr id="25" name="角丸四角形吹き出し 24"/>
            <p:cNvSpPr/>
            <p:nvPr/>
          </p:nvSpPr>
          <p:spPr>
            <a:xfrm>
              <a:off x="6092142" y="1932368"/>
              <a:ext cx="1691543" cy="432048"/>
            </a:xfrm>
            <a:prstGeom prst="wedgeRoundRectCallout">
              <a:avLst>
                <a:gd name="adj1" fmla="val -34943"/>
                <a:gd name="adj2" fmla="val 111883"/>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32308" bIns="332308" rtlCol="0" anchor="ctr"/>
            <a:lstStyle>
              <a:defPPr rtl="0">
                <a:defRPr lang="ja-JP"/>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a:ea typeface="Meiryo UI"/>
                  <a:cs typeface="Meiryo UI" pitchFamily="50" charset="-128"/>
                </a:rPr>
                <a:t>京橋駅周辺</a:t>
              </a:r>
            </a:p>
          </p:txBody>
        </p:sp>
        <p:sp>
          <p:nvSpPr>
            <p:cNvPr id="26" name="角丸四角形吹き出し 25"/>
            <p:cNvSpPr/>
            <p:nvPr/>
          </p:nvSpPr>
          <p:spPr>
            <a:xfrm>
              <a:off x="2343873" y="3739168"/>
              <a:ext cx="1633384" cy="432048"/>
            </a:xfrm>
            <a:prstGeom prst="wedgeRoundRectCallout">
              <a:avLst>
                <a:gd name="adj1" fmla="val 53242"/>
                <a:gd name="adj2" fmla="val 82488"/>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32308" bIns="332308" rtlCol="0" anchor="ctr"/>
            <a:lstStyle>
              <a:defPPr rtl="0">
                <a:defRPr lang="ja-JP"/>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a:ea typeface="Meiryo UI"/>
                  <a:cs typeface="Meiryo UI" pitchFamily="50" charset="-128"/>
                </a:rPr>
                <a:t>難波駅周辺</a:t>
              </a:r>
            </a:p>
          </p:txBody>
        </p:sp>
        <p:sp>
          <p:nvSpPr>
            <p:cNvPr id="27" name="角丸四角形吹き出し 26"/>
            <p:cNvSpPr/>
            <p:nvPr/>
          </p:nvSpPr>
          <p:spPr>
            <a:xfrm>
              <a:off x="5623375" y="3300197"/>
              <a:ext cx="2477035" cy="739046"/>
            </a:xfrm>
            <a:prstGeom prst="wedgeRoundRectCallout">
              <a:avLst>
                <a:gd name="adj1" fmla="val -36175"/>
                <a:gd name="adj2" fmla="val 82220"/>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32308" bIns="332308" rtlCol="0" anchor="ctr"/>
            <a:lstStyle>
              <a:defPPr rtl="0">
                <a:defRPr lang="ja-JP"/>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a:ea typeface="Meiryo UI"/>
                  <a:cs typeface="Meiryo UI" pitchFamily="50" charset="-128"/>
                </a:rPr>
                <a:t>上本町・谷町九丁目</a:t>
              </a:r>
              <a:endParaRPr kumimoji="1" lang="en-US" altLang="ja-JP" sz="738" b="1" i="0" u="none" strike="noStrike" kern="1200" cap="none" spc="0" normalizeH="0" baseline="0" noProof="0" dirty="0">
                <a:ln>
                  <a:noFill/>
                </a:ln>
                <a:solidFill>
                  <a:prstClr val="black"/>
                </a:solidFill>
                <a:effectLst/>
                <a:uLnTx/>
                <a:uFillTx/>
                <a:latin typeface="Meiryo UI"/>
                <a:ea typeface="Meiryo UI"/>
                <a:cs typeface="Meiryo UI"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a:ea typeface="Meiryo UI"/>
                  <a:cs typeface="Meiryo UI" pitchFamily="50" charset="-128"/>
                </a:rPr>
                <a:t>・鶴橋駅周辺</a:t>
              </a:r>
            </a:p>
          </p:txBody>
        </p:sp>
        <p:sp>
          <p:nvSpPr>
            <p:cNvPr id="28" name="角丸四角形吹き出し 27"/>
            <p:cNvSpPr/>
            <p:nvPr/>
          </p:nvSpPr>
          <p:spPr>
            <a:xfrm>
              <a:off x="4133458" y="5290287"/>
              <a:ext cx="2697019" cy="432048"/>
            </a:xfrm>
            <a:prstGeom prst="wedgeRoundRectCallout">
              <a:avLst>
                <a:gd name="adj1" fmla="val 11099"/>
                <a:gd name="adj2" fmla="val -90942"/>
                <a:gd name="adj3" fmla="val 16667"/>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32308" bIns="332308" rtlCol="0" anchor="ctr"/>
            <a:lstStyle>
              <a:defPPr rtl="0">
                <a:defRPr lang="ja-JP"/>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38" b="1" i="0" u="none" strike="noStrike" kern="1200" cap="none" spc="0" normalizeH="0" baseline="0" noProof="0" dirty="0">
                  <a:ln>
                    <a:noFill/>
                  </a:ln>
                  <a:solidFill>
                    <a:prstClr val="black"/>
                  </a:solidFill>
                  <a:effectLst/>
                  <a:uLnTx/>
                  <a:uFillTx/>
                  <a:latin typeface="Meiryo UI"/>
                  <a:ea typeface="Meiryo UI"/>
                  <a:cs typeface="Meiryo UI" pitchFamily="50" charset="-128"/>
                </a:rPr>
                <a:t>天王寺・阿倍野駅周辺</a:t>
              </a:r>
            </a:p>
          </p:txBody>
        </p:sp>
      </p:grpSp>
      <p:sp>
        <p:nvSpPr>
          <p:cNvPr id="15" name="テキスト ボックス 14"/>
          <p:cNvSpPr txBox="1"/>
          <p:nvPr/>
        </p:nvSpPr>
        <p:spPr>
          <a:xfrm>
            <a:off x="5991939" y="4277564"/>
            <a:ext cx="2452916" cy="433324"/>
          </a:xfrm>
          <a:prstGeom prst="rect">
            <a:avLst/>
          </a:prstGeom>
          <a:solidFill>
            <a:schemeClr val="bg1"/>
          </a:solidFill>
          <a:ln>
            <a:solidFill>
              <a:schemeClr val="tx1"/>
            </a:solidFill>
          </a:ln>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ターミナル駅周辺に所在する事業者等で</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構成される</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108"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つの</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協議会を設置</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9" name="図 28"/>
          <p:cNvPicPr>
            <a:picLocks noChangeAspect="1"/>
          </p:cNvPicPr>
          <p:nvPr/>
        </p:nvPicPr>
        <p:blipFill>
          <a:blip r:embed="rId4"/>
          <a:stretch>
            <a:fillRect/>
          </a:stretch>
        </p:blipFill>
        <p:spPr>
          <a:xfrm>
            <a:off x="7410530" y="920180"/>
            <a:ext cx="1469088" cy="1598442"/>
          </a:xfrm>
          <a:prstGeom prst="rect">
            <a:avLst/>
          </a:prstGeom>
        </p:spPr>
      </p:pic>
      <p:sp>
        <p:nvSpPr>
          <p:cNvPr id="2" name="正方形/長方形 1"/>
          <p:cNvSpPr/>
          <p:nvPr/>
        </p:nvSpPr>
        <p:spPr>
          <a:xfrm>
            <a:off x="626586" y="928847"/>
            <a:ext cx="1262505" cy="2326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165</a:t>
            </a:fld>
            <a:endParaRPr lang="ja-JP" altLang="en-US"/>
          </a:p>
        </p:txBody>
      </p:sp>
    </p:spTree>
    <p:extLst>
      <p:ext uri="{BB962C8B-B14F-4D97-AF65-F5344CB8AC3E}">
        <p14:creationId xmlns:p14="http://schemas.microsoft.com/office/powerpoint/2010/main" val="130008236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3140" y="1540442"/>
            <a:ext cx="162920" cy="304245"/>
          </a:xfrm>
          <a:prstGeom prst="rect">
            <a:avLst/>
          </a:prstGeom>
          <a:noFill/>
        </p:spPr>
        <p:txBody>
          <a:bodyPr wrap="none" lIns="80640" tIns="40320" rIns="80640" bIns="4032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4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p:cNvCxnSpPr/>
          <p:nvPr/>
        </p:nvCxnSpPr>
        <p:spPr>
          <a:xfrm>
            <a:off x="601345" y="881955"/>
            <a:ext cx="794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20484" y="477757"/>
            <a:ext cx="316304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参考（大阪市の主な取組み）</a:t>
            </a:r>
          </a:p>
        </p:txBody>
      </p:sp>
      <p:sp>
        <p:nvSpPr>
          <p:cNvPr id="10" name="テキスト ボックス 9"/>
          <p:cNvSpPr txBox="1"/>
          <p:nvPr/>
        </p:nvSpPr>
        <p:spPr>
          <a:xfrm>
            <a:off x="601345" y="898246"/>
            <a:ext cx="8415376" cy="5869556"/>
          </a:xfrm>
          <a:prstGeom prst="rect">
            <a:avLst/>
          </a:prstGeom>
          <a:noFill/>
        </p:spPr>
        <p:txBody>
          <a:bodyPr wrap="square" rtlCol="0">
            <a:spAutoFit/>
          </a:bodyPr>
          <a:lstStyle/>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＜ハード対策＞</a:t>
            </a:r>
            <a:endParaRPr kumimoji="1" lang="en-US" altLang="ja-JP"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〇</a:t>
            </a:r>
            <a:r>
              <a:rPr kumimoji="1" lang="ja-JP" altLang="en-US"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地下駅における浸水対策促進事業</a:t>
            </a:r>
            <a:endParaRPr kumimoji="1" lang="en-US" altLang="ja-JP"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・河川氾濫、津波、高潮、局地的集中豪雨等による地下駅又はトンネルへの浸水</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を防ぐために民間鉄道駅を対象に、駅出入口・トンネル坑口、換気口等の開口部</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及びトンネル内について、止水板、防水扉、浸水防止機等の整備により浸水対策</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を行う事業に対し、補助金を交付することにより、地下駅の浸水対策を促進している。</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2018</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年度補助予定：大阪市高速電気軌道株式会社（</a:t>
            </a:r>
            <a:r>
              <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Osaka Metro</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24</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駅、</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阪神福島駅（出入口等に止水扉を設置し、地下駅への浸水の防止を図る。）</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〇</a:t>
            </a:r>
            <a:r>
              <a:rPr kumimoji="1" lang="ja-JP" altLang="en-US"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地下街防災推進事業</a:t>
            </a:r>
            <a:endParaRPr kumimoji="1" lang="en-US" altLang="ja-JP"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・一部の地下街では、老朽化が進んでおり、ひとたび大規模地震が発生すれば多くの人的被害が発生する危</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険性がある。</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・このため、地下街事業者が実施する安全対策（耐震化や天井部の改修等）に対し、国と協調してその費用</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の一部を補助することで、大規模地震時における安心な避難空間の確保等を図る。</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2018</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年度実施予定：</a:t>
            </a:r>
            <a:r>
              <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4</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地下街（ホワイティうめだ、なんばウォーク、</a:t>
            </a:r>
            <a:r>
              <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NAMBA</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なんなん、あべちか）</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〇</a:t>
            </a:r>
            <a:r>
              <a:rPr kumimoji="1" lang="ja-JP" altLang="en-US"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大阪駅前地下道東広場の防災・減災対策</a:t>
            </a:r>
            <a:endParaRPr kumimoji="1" lang="en-US" altLang="ja-JP" sz="1477"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・地震等の大規模災害時における防災力の向</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上を図るため、老朽化が進行した構造物の改</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築を実施。</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2017</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年度から設計を実施し、</a:t>
            </a:r>
            <a:r>
              <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2019</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年度から</a:t>
            </a:r>
            <a:endPar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57700" rtl="0" eaLnBrk="1" fontAlgn="base"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工事着手予定、</a:t>
            </a:r>
            <a:r>
              <a:rPr kumimoji="1" lang="en-US" altLang="ja-JP"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2024</a:t>
            </a:r>
            <a:r>
              <a:rPr kumimoji="1" lang="ja-JP" altLang="en-US" sz="1477"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年度に完了予定</a:t>
            </a:r>
            <a:r>
              <a:rPr kumimoji="1" lang="ja-JP" altLang="en-US" sz="1477"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endParaRPr kumimoji="1" lang="en-US" altLang="ja-JP" sz="1477"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fontAlgn="base"/>
            <a:endParaRPr lang="en-US" altLang="ja-JP" sz="500" b="1" dirty="0" smtClean="0">
              <a:latin typeface="Meiryo UI" panose="020B0604030504040204" pitchFamily="50" charset="-128"/>
              <a:ea typeface="Meiryo UI" panose="020B0604030504040204" pitchFamily="50" charset="-128"/>
            </a:endParaRPr>
          </a:p>
          <a:p>
            <a:pPr fontAlgn="base"/>
            <a:r>
              <a:rPr lang="ja-JP" altLang="en-US" sz="1480" b="1" dirty="0" smtClean="0">
                <a:latin typeface="Meiryo UI" panose="020B0604030504040204" pitchFamily="50" charset="-128"/>
                <a:ea typeface="Meiryo UI" panose="020B0604030504040204" pitchFamily="50" charset="-128"/>
              </a:rPr>
              <a:t>○</a:t>
            </a:r>
            <a:r>
              <a:rPr lang="ja-JP" altLang="ja-JP" sz="1480" b="1" dirty="0">
                <a:latin typeface="Meiryo UI" panose="020B0604030504040204" pitchFamily="50" charset="-128"/>
                <a:ea typeface="Meiryo UI" panose="020B0604030504040204" pitchFamily="50" charset="-128"/>
              </a:rPr>
              <a:t>都市計画手法を活用</a:t>
            </a:r>
            <a:r>
              <a:rPr lang="ja-JP" altLang="en-US" sz="1480" b="1" dirty="0">
                <a:latin typeface="Meiryo UI" panose="020B0604030504040204" pitchFamily="50" charset="-128"/>
                <a:ea typeface="Meiryo UI" panose="020B0604030504040204" pitchFamily="50" charset="-128"/>
              </a:rPr>
              <a:t>した民間開発による取組</a:t>
            </a:r>
            <a:endParaRPr lang="en-US" altLang="ja-JP" sz="1480" b="1" dirty="0">
              <a:latin typeface="Meiryo UI" panose="020B0604030504040204" pitchFamily="50" charset="-128"/>
              <a:ea typeface="Meiryo UI" panose="020B0604030504040204" pitchFamily="50" charset="-128"/>
            </a:endParaRPr>
          </a:p>
          <a:p>
            <a:pPr marL="176213" indent="-176213"/>
            <a:r>
              <a:rPr lang="ja-JP" altLang="en-US" sz="1480" b="1" dirty="0">
                <a:latin typeface="Meiryo UI" panose="020B0604030504040204" pitchFamily="50" charset="-128"/>
                <a:ea typeface="Meiryo UI" panose="020B0604030504040204" pitchFamily="50" charset="-128"/>
              </a:rPr>
              <a:t>　・</a:t>
            </a:r>
            <a:r>
              <a:rPr lang="ja-JP" altLang="ja-JP" sz="1480" dirty="0">
                <a:latin typeface="Meiryo UI" panose="020B0604030504040204" pitchFamily="50" charset="-128"/>
                <a:ea typeface="Meiryo UI" panose="020B0604030504040204" pitchFamily="50" charset="-128"/>
              </a:rPr>
              <a:t>防災備蓄倉庫や一時避難場所、非常用発電設備の整備など、災害時に配慮した幅広い取組を公共</a:t>
            </a:r>
            <a:r>
              <a:rPr lang="ja-JP" altLang="ja-JP" sz="1480" dirty="0" smtClean="0">
                <a:latin typeface="Meiryo UI" panose="020B0604030504040204" pitchFamily="50" charset="-128"/>
                <a:ea typeface="Meiryo UI" panose="020B0604030504040204" pitchFamily="50" charset="-128"/>
              </a:rPr>
              <a:t>貢献要素</a:t>
            </a:r>
            <a:r>
              <a:rPr lang="ja-JP" altLang="ja-JP" sz="1480" dirty="0">
                <a:latin typeface="Meiryo UI" panose="020B0604030504040204" pitchFamily="50" charset="-128"/>
                <a:ea typeface="Meiryo UI" panose="020B0604030504040204" pitchFamily="50" charset="-128"/>
              </a:rPr>
              <a:t>として評価し、容積率等の緩和を認める都市再生特別地区等の都市計画手法を活用することにより、民間開発による防災対策の取組を誘導している</a:t>
            </a:r>
            <a:r>
              <a:rPr lang="ja-JP" altLang="ja-JP" sz="1480" dirty="0" smtClean="0">
                <a:latin typeface="Meiryo UI" panose="020B0604030504040204" pitchFamily="50" charset="-128"/>
                <a:ea typeface="Meiryo UI" panose="020B0604030504040204" pitchFamily="50" charset="-128"/>
              </a:rPr>
              <a:t>。</a:t>
            </a:r>
            <a:endParaRPr lang="ja-JP" altLang="ja-JP" sz="1480" dirty="0">
              <a:latin typeface="Meiryo UI" panose="020B0604030504040204" pitchFamily="50" charset="-128"/>
              <a:ea typeface="Meiryo UI" panose="020B0604030504040204" pitchFamily="50" charset="-128"/>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998" y="928847"/>
            <a:ext cx="1727689" cy="128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7677066" y="2184115"/>
            <a:ext cx="1160895" cy="24147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止水扉の設置事例</a:t>
            </a:r>
          </a:p>
        </p:txBody>
      </p:sp>
      <p:sp>
        <p:nvSpPr>
          <p:cNvPr id="15" name="正方形/長方形 14"/>
          <p:cNvSpPr/>
          <p:nvPr/>
        </p:nvSpPr>
        <p:spPr>
          <a:xfrm>
            <a:off x="626586" y="928847"/>
            <a:ext cx="1262505" cy="2326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3" name="Picture 2" descr="161107東広場現状写真"/>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643" y="4344115"/>
            <a:ext cx="2190423" cy="1318437"/>
          </a:xfrm>
          <a:prstGeom prst="rect">
            <a:avLst/>
          </a:prstGeom>
          <a:noFill/>
          <a:ln>
            <a:noFill/>
          </a:ln>
        </p:spPr>
      </p:pic>
      <p:sp>
        <p:nvSpPr>
          <p:cNvPr id="16" name="テキスト ボックス 15"/>
          <p:cNvSpPr txBox="1"/>
          <p:nvPr/>
        </p:nvSpPr>
        <p:spPr>
          <a:xfrm>
            <a:off x="5535651" y="5662552"/>
            <a:ext cx="2185214" cy="24147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大阪駅前地下道東広場（状況写真）</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166</a:t>
            </a:fld>
            <a:endParaRPr lang="ja-JP" altLang="en-US"/>
          </a:p>
        </p:txBody>
      </p:sp>
    </p:spTree>
    <p:extLst>
      <p:ext uri="{BB962C8B-B14F-4D97-AF65-F5344CB8AC3E}">
        <p14:creationId xmlns:p14="http://schemas.microsoft.com/office/powerpoint/2010/main" val="296701161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p:cNvPicPr>
            <a:picLocks noChangeAspect="1"/>
          </p:cNvPicPr>
          <p:nvPr/>
        </p:nvPicPr>
        <p:blipFill>
          <a:blip r:embed="rId3"/>
          <a:stretch>
            <a:fillRect/>
          </a:stretch>
        </p:blipFill>
        <p:spPr>
          <a:xfrm>
            <a:off x="842804" y="4364341"/>
            <a:ext cx="2475914" cy="2297958"/>
          </a:xfrm>
          <a:prstGeom prst="rect">
            <a:avLst/>
          </a:prstGeom>
          <a:ln>
            <a:noFill/>
          </a:ln>
        </p:spPr>
      </p:pic>
      <p:sp>
        <p:nvSpPr>
          <p:cNvPr id="9" name="テキスト ボックス 8"/>
          <p:cNvSpPr txBox="1"/>
          <p:nvPr/>
        </p:nvSpPr>
        <p:spPr>
          <a:xfrm>
            <a:off x="-173140" y="1540442"/>
            <a:ext cx="162920" cy="304245"/>
          </a:xfrm>
          <a:prstGeom prst="rect">
            <a:avLst/>
          </a:prstGeom>
          <a:noFill/>
        </p:spPr>
        <p:txBody>
          <a:bodyPr wrap="none" lIns="80640" tIns="40320" rIns="80640" bIns="4032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4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4" name="直線コネクタ 13"/>
          <p:cNvCxnSpPr/>
          <p:nvPr/>
        </p:nvCxnSpPr>
        <p:spPr>
          <a:xfrm>
            <a:off x="601345" y="881955"/>
            <a:ext cx="794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20484" y="477757"/>
            <a:ext cx="316304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参考（大阪市の主な取組み）</a:t>
            </a:r>
          </a:p>
        </p:txBody>
      </p:sp>
      <p:sp>
        <p:nvSpPr>
          <p:cNvPr id="10" name="テキスト ボックス 9"/>
          <p:cNvSpPr txBox="1"/>
          <p:nvPr/>
        </p:nvSpPr>
        <p:spPr>
          <a:xfrm>
            <a:off x="601345" y="897012"/>
            <a:ext cx="8044170" cy="348775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＜ハード対策＞</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a:t>
            </a: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南海トラフ巨大地震に対する橋梁等の耐震対策</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Times New Roman" pitchFamily="18" charset="0"/>
              </a:rPr>
              <a:t>　・災害時の緊急交通路及び避難路に架かる既存橋梁等の対策を実施</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Times New Roman" pitchFamily="18" charset="0"/>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年度実施内容</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地震動対策の実施設計</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橋</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385" b="0" i="0" u="none" strike="noStrike" kern="1200" cap="none" spc="0" normalizeH="0" baseline="0" noProof="0" dirty="0">
                <a:ln>
                  <a:noFill/>
                </a:ln>
                <a:solidFill>
                  <a:prstClr val="black"/>
                </a:solidFill>
                <a:effectLst/>
                <a:uLnTx/>
                <a:uFillTx/>
                <a:latin typeface="Meiryo UI"/>
                <a:ea typeface="Meiryo UI"/>
                <a:cs typeface="+mn-cs"/>
              </a:rPr>
              <a:t>津波対策の工事</a:t>
            </a:r>
            <a:r>
              <a:rPr kumimoji="1" lang="en-US" altLang="ja-JP" sz="1385"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385" b="0" i="0" u="none" strike="noStrike" kern="1200" cap="none" spc="0" normalizeH="0" baseline="0" noProof="0" dirty="0">
                <a:ln>
                  <a:noFill/>
                </a:ln>
                <a:solidFill>
                  <a:prstClr val="black"/>
                </a:solidFill>
                <a:effectLst/>
                <a:uLnTx/>
                <a:uFillTx/>
                <a:latin typeface="Meiryo UI"/>
                <a:ea typeface="Meiryo UI"/>
                <a:cs typeface="+mn-cs"/>
              </a:rPr>
              <a:t>橋</a:t>
            </a:r>
            <a:r>
              <a:rPr kumimoji="1" lang="en-US" altLang="ja-JP" sz="1385"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385" b="0" i="0" u="none" strike="noStrike" kern="1200" cap="none" spc="0" normalizeH="0" baseline="0" noProof="0" dirty="0">
                <a:ln>
                  <a:noFill/>
                </a:ln>
                <a:solidFill>
                  <a:prstClr val="black"/>
                </a:solidFill>
                <a:effectLst/>
                <a:uLnTx/>
                <a:uFillTx/>
                <a:latin typeface="Meiryo UI"/>
                <a:ea typeface="Meiryo UI"/>
                <a:cs typeface="+mn-cs"/>
              </a:rPr>
              <a:t>　　　　　　　　　　　　　　　　 液状化対策に関する土質調査等</a:t>
            </a:r>
            <a:r>
              <a:rPr kumimoji="1" lang="en-US" altLang="ja-JP" sz="1385" b="0" i="0" u="none" strike="noStrike" kern="1200" cap="none" spc="0" normalizeH="0" baseline="0" noProof="0" dirty="0">
                <a:ln>
                  <a:noFill/>
                </a:ln>
                <a:solidFill>
                  <a:prstClr val="black"/>
                </a:solidFill>
                <a:effectLst/>
                <a:uLnTx/>
                <a:uFillTx/>
                <a:latin typeface="Meiryo UI"/>
                <a:ea typeface="Meiryo UI"/>
                <a:cs typeface="+mn-cs"/>
              </a:rPr>
              <a:t>(6</a:t>
            </a:r>
            <a:r>
              <a:rPr kumimoji="1" lang="ja-JP" altLang="en-US" sz="1385" b="0" i="0" u="none" strike="noStrike" kern="1200" cap="none" spc="0" normalizeH="0" baseline="0" noProof="0" dirty="0">
                <a:ln>
                  <a:noFill/>
                </a:ln>
                <a:solidFill>
                  <a:prstClr val="black"/>
                </a:solidFill>
                <a:effectLst/>
                <a:uLnTx/>
                <a:uFillTx/>
                <a:latin typeface="Meiryo UI"/>
                <a:ea typeface="Meiryo UI"/>
                <a:cs typeface="+mn-cs"/>
              </a:rPr>
              <a:t>橋</a:t>
            </a:r>
            <a:r>
              <a:rPr kumimoji="1" lang="en-US" altLang="ja-JP" sz="1385"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38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ＭＳ Ｐゴシック" charset="-128"/>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ＭＳ Ｐゴシック" charset="-128"/>
                <a:ea typeface="Meiryo UI"/>
                <a:cs typeface="+mn-cs"/>
              </a:rPr>
              <a:t>〇</a:t>
            </a:r>
            <a:r>
              <a:rPr kumimoji="1" lang="ja-JP" altLang="en-US" sz="1477" b="1" i="0" u="none" strike="noStrike" kern="1200" cap="none" spc="0" normalizeH="0" baseline="0" noProof="0" dirty="0">
                <a:ln>
                  <a:noFill/>
                </a:ln>
                <a:solidFill>
                  <a:prstClr val="black"/>
                </a:solidFill>
                <a:effectLst/>
                <a:uLnTx/>
                <a:uFillTx/>
                <a:latin typeface="ＭＳ Ｐゴシック" charset="-128"/>
                <a:ea typeface="Meiryo UI"/>
                <a:cs typeface="+mn-cs"/>
              </a:rPr>
              <a:t>鉄道における南海トラフ地震対策促進事業</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　</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・民間鉄道事業者が行う高架橋、地下駅の耐震補強に対して補助を実施</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年度実施内容　　４か所</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ＭＳ Ｐゴシック" panose="020B0600070205080204" pitchFamily="50"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ＭＳ Ｐゴシック" panose="020B0600070205080204" pitchFamily="50" charset="-128"/>
                <a:cs typeface="+mn-cs"/>
              </a:rPr>
              <a:t>〇</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浸水対策</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ＭＳ Ｐゴシック" panose="020B0600070205080204" pitchFamily="50" charset="-128"/>
                <a:cs typeface="+mn-cs"/>
              </a:rPr>
              <a:t>　</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・おおむね</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10</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年に</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回の大雨（</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時間あたり</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60mm</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）でも浸水しないことを目標に下水道整備を推進</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244726" marR="0" lvl="0" indent="-244726"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・抜本的な浸水対策として、「淀の大放水路」、 </a:t>
            </a: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此花下水処理場内ポンプ場」など主要な下水道幹線の建設・ポンプ施設の新増設を推進</a:t>
            </a:r>
          </a:p>
        </p:txBody>
      </p:sp>
      <p:grpSp>
        <p:nvGrpSpPr>
          <p:cNvPr id="41" name="グループ化 40"/>
          <p:cNvGrpSpPr>
            <a:grpSpLocks noChangeAspect="1"/>
          </p:cNvGrpSpPr>
          <p:nvPr/>
        </p:nvGrpSpPr>
        <p:grpSpPr>
          <a:xfrm>
            <a:off x="3727361" y="5210965"/>
            <a:ext cx="4918154" cy="1261200"/>
            <a:chOff x="4026789" y="2602190"/>
            <a:chExt cx="4937699" cy="1200746"/>
          </a:xfrm>
        </p:grpSpPr>
        <p:pic>
          <p:nvPicPr>
            <p:cNvPr id="42" name="図 41"/>
            <p:cNvPicPr>
              <a:picLocks noChangeAspect="1"/>
            </p:cNvPicPr>
            <p:nvPr/>
          </p:nvPicPr>
          <p:blipFill>
            <a:blip r:embed="rId4"/>
            <a:stretch>
              <a:fillRect/>
            </a:stretch>
          </p:blipFill>
          <p:spPr>
            <a:xfrm>
              <a:off x="4026789" y="2602190"/>
              <a:ext cx="4937699" cy="1174075"/>
            </a:xfrm>
            <a:prstGeom prst="rect">
              <a:avLst/>
            </a:prstGeom>
          </p:spPr>
        </p:pic>
        <p:sp>
          <p:nvSpPr>
            <p:cNvPr id="43" name="テキスト ボックス 41"/>
            <p:cNvSpPr txBox="1">
              <a:spLocks noChangeArrowheads="1"/>
            </p:cNvSpPr>
            <p:nvPr/>
          </p:nvSpPr>
          <p:spPr bwMode="auto">
            <a:xfrm>
              <a:off x="6972811" y="3525723"/>
              <a:ext cx="1916121" cy="277213"/>
            </a:xfrm>
            <a:prstGeom prst="rect">
              <a:avLst/>
            </a:prstGeom>
            <a:noFill/>
            <a:ln w="9525">
              <a:noFill/>
              <a:miter lim="800000"/>
              <a:headEnd/>
              <a:tailEnd/>
            </a:ln>
          </p:spPr>
          <p:txBody>
            <a:bodyPr wrap="none" lIns="0" anchor="ctr" anchorCtr="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イラスト：淀の大放水路</a:t>
              </a:r>
            </a:p>
          </p:txBody>
        </p:sp>
      </p:grpSp>
      <p:sp>
        <p:nvSpPr>
          <p:cNvPr id="46" name="正方形/長方形 45"/>
          <p:cNvSpPr/>
          <p:nvPr/>
        </p:nvSpPr>
        <p:spPr>
          <a:xfrm>
            <a:off x="626586" y="928847"/>
            <a:ext cx="1262505" cy="2326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 name="正方形/長方形 2"/>
          <p:cNvSpPr/>
          <p:nvPr/>
        </p:nvSpPr>
        <p:spPr>
          <a:xfrm>
            <a:off x="3916879" y="4872285"/>
            <a:ext cx="2071424" cy="433324"/>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zh-TW" altLang="en-US" sz="1108" b="0" i="0" u="none" strike="noStrike" kern="1200" cap="none" spc="0" normalizeH="0" baseline="0" noProof="0" dirty="0">
                <a:ln>
                  <a:noFill/>
                </a:ln>
                <a:solidFill>
                  <a:prstClr val="black"/>
                </a:solidFill>
                <a:effectLst/>
                <a:uLnTx/>
                <a:uFillTx/>
                <a:latin typeface="Meiryo UI"/>
                <a:ea typeface="Meiryo UI"/>
                <a:cs typeface="+mn-cs"/>
              </a:rPr>
              <a:t>　　雨水対策整備率</a:t>
            </a:r>
            <a:endParaRPr kumimoji="1" lang="en-US" altLang="zh-TW"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zh-TW" altLang="en-US" sz="1108" b="0" i="0" u="none" strike="noStrike" kern="1200" cap="none" spc="0" normalizeH="0" baseline="0" noProof="0" dirty="0">
                <a:ln>
                  <a:noFill/>
                </a:ln>
                <a:solidFill>
                  <a:prstClr val="black"/>
                </a:solidFill>
                <a:effectLst/>
                <a:uLnTx/>
                <a:uFillTx/>
                <a:latin typeface="Meiryo UI"/>
                <a:ea typeface="Meiryo UI"/>
                <a:cs typeface="+mn-cs"/>
              </a:rPr>
              <a:t>約</a:t>
            </a:r>
            <a:r>
              <a:rPr kumimoji="1" lang="en-US" altLang="zh-TW" sz="1108" b="0" i="0" u="none" strike="noStrike" kern="1200" cap="none" spc="0" normalizeH="0" baseline="0" noProof="0" dirty="0">
                <a:ln>
                  <a:noFill/>
                </a:ln>
                <a:solidFill>
                  <a:prstClr val="black"/>
                </a:solidFill>
                <a:effectLst/>
                <a:uLnTx/>
                <a:uFillTx/>
                <a:latin typeface="Meiryo UI"/>
                <a:ea typeface="Meiryo UI"/>
                <a:cs typeface="+mn-cs"/>
              </a:rPr>
              <a:t>80</a:t>
            </a:r>
            <a:r>
              <a:rPr kumimoji="1" lang="zh-TW" altLang="en-US" sz="1108" b="0" i="0" u="none" strike="noStrike" kern="1200" cap="none" spc="0" normalizeH="0" baseline="0" noProof="0" dirty="0">
                <a:ln>
                  <a:noFill/>
                </a:ln>
                <a:solidFill>
                  <a:prstClr val="black"/>
                </a:solidFill>
                <a:effectLst/>
                <a:uLnTx/>
                <a:uFillTx/>
                <a:latin typeface="Meiryo UI"/>
                <a:ea typeface="Meiryo UI"/>
                <a:cs typeface="+mn-cs"/>
              </a:rPr>
              <a:t>％（平成</a:t>
            </a:r>
            <a:r>
              <a:rPr kumimoji="1" lang="en-US" altLang="zh-TW" sz="1108" b="0" i="0" u="none" strike="noStrike" kern="1200" cap="none" spc="0" normalizeH="0" baseline="0" noProof="0" dirty="0">
                <a:ln>
                  <a:noFill/>
                </a:ln>
                <a:solidFill>
                  <a:prstClr val="black"/>
                </a:solidFill>
                <a:effectLst/>
                <a:uLnTx/>
                <a:uFillTx/>
                <a:latin typeface="Meiryo UI"/>
                <a:ea typeface="Meiryo UI"/>
                <a:cs typeface="+mn-cs"/>
              </a:rPr>
              <a:t>29</a:t>
            </a:r>
            <a:r>
              <a:rPr kumimoji="1" lang="zh-TW" altLang="en-US" sz="1108" b="0" i="0" u="none" strike="noStrike" kern="1200" cap="none" spc="0" normalizeH="0" baseline="0" noProof="0" dirty="0">
                <a:ln>
                  <a:noFill/>
                </a:ln>
                <a:solidFill>
                  <a:prstClr val="black"/>
                </a:solidFill>
                <a:effectLst/>
                <a:uLnTx/>
                <a:uFillTx/>
                <a:latin typeface="Meiryo UI"/>
                <a:ea typeface="Meiryo UI"/>
                <a:cs typeface="+mn-cs"/>
              </a:rPr>
              <a:t>年度末</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時点</a:t>
            </a:r>
            <a:r>
              <a:rPr kumimoji="1" lang="zh-TW" altLang="en-US" sz="1108"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167</a:t>
            </a:fld>
            <a:endParaRPr lang="ja-JP" altLang="en-US"/>
          </a:p>
        </p:txBody>
      </p:sp>
    </p:spTree>
    <p:extLst>
      <p:ext uri="{BB962C8B-B14F-4D97-AF65-F5344CB8AC3E}">
        <p14:creationId xmlns:p14="http://schemas.microsoft.com/office/powerpoint/2010/main" val="18199031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543129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改革前の状況：課題（近年の自然災害の状況）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605181" y="2725050"/>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正方形/長方形 5"/>
          <p:cNvSpPr/>
          <p:nvPr/>
        </p:nvSpPr>
        <p:spPr>
          <a:xfrm>
            <a:off x="-31910" y="4045380"/>
            <a:ext cx="7839399" cy="291170"/>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豪雨</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：近年、時間雨量</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50mm</a:t>
            </a:r>
            <a:r>
              <a:rPr kumimoji="1" lang="ja-JP" altLang="en-US" sz="1292" b="0" i="0" u="none" strike="noStrike" kern="1200" cap="none" spc="0" normalizeH="0" baseline="0" noProof="0" dirty="0" err="1">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80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ｍｍ以上の雨量の観測頻度が増加</a:t>
            </a:r>
          </a:p>
        </p:txBody>
      </p:sp>
      <p:pic>
        <p:nvPicPr>
          <p:cNvPr id="10" name="図 9" descr="http://www.pref.osaka.lg.jp/attach/4127/00195550/04_h27bukai3_siryo2-2.pdf -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41934" y="4304096"/>
            <a:ext cx="6107162" cy="2290135"/>
          </a:xfrm>
          <a:prstGeom prst="rect">
            <a:avLst/>
          </a:prstGeom>
        </p:spPr>
      </p:pic>
      <p:sp>
        <p:nvSpPr>
          <p:cNvPr id="11" name="テキスト ボックス 10"/>
          <p:cNvSpPr txBox="1"/>
          <p:nvPr/>
        </p:nvSpPr>
        <p:spPr>
          <a:xfrm>
            <a:off x="6484587" y="6129388"/>
            <a:ext cx="2049813" cy="39062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a:t>
            </a:r>
            <a:r>
              <a:rPr kumimoji="1" lang="zh-TW" altLang="en-US" sz="969" b="0" i="0" u="none" strike="noStrike" kern="1200" cap="none" spc="0" normalizeH="0" baseline="0" noProof="0" dirty="0">
                <a:ln>
                  <a:noFill/>
                </a:ln>
                <a:solidFill>
                  <a:prstClr val="black"/>
                </a:solidFill>
                <a:effectLst/>
                <a:uLnTx/>
                <a:uFillTx/>
                <a:latin typeface="Meiryo UI"/>
                <a:ea typeface="Meiryo UI"/>
                <a:cs typeface="+mn-cs"/>
              </a:rPr>
              <a:t>大阪府河川整備審議会</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治水専門部会、</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2015</a:t>
            </a:r>
            <a:endParaRPr kumimoji="1" lang="ja-JP" altLang="en-US" sz="9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正方形/長方形 12"/>
          <p:cNvSpPr/>
          <p:nvPr/>
        </p:nvSpPr>
        <p:spPr>
          <a:xfrm>
            <a:off x="4659466" y="1147892"/>
            <a:ext cx="4459119" cy="49000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津波</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2011</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月に発生した東日本大震災では、これまでの</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知見を超える甚大な被害が発生</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3" name="図 2" descr="nankai_gaiyou.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2525" y="1630865"/>
            <a:ext cx="3015414" cy="2186175"/>
          </a:xfrm>
          <a:prstGeom prst="rect">
            <a:avLst/>
          </a:prstGeom>
        </p:spPr>
      </p:pic>
      <p:pic>
        <p:nvPicPr>
          <p:cNvPr id="7" name="図 6" descr="東日本大震災　地震と津波の被害状況：農林水産省 - Internet Explore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728686" y="1693433"/>
            <a:ext cx="2415315" cy="3863364"/>
          </a:xfrm>
          <a:prstGeom prst="rect">
            <a:avLst/>
          </a:prstGeom>
        </p:spPr>
      </p:pic>
      <p:sp>
        <p:nvSpPr>
          <p:cNvPr id="14" name="正方形/長方形 13"/>
          <p:cNvSpPr/>
          <p:nvPr/>
        </p:nvSpPr>
        <p:spPr>
          <a:xfrm>
            <a:off x="5005166" y="1663019"/>
            <a:ext cx="2084824" cy="145629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（東日本大震災の被害状況）</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死者</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:14,517</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人</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行方不明者：</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11,432</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人</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負傷者：</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5,314</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人</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建物被害・全壊：</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76,800</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戸</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(2011.4.27</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時点</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正方形/長方形 15"/>
          <p:cNvSpPr/>
          <p:nvPr/>
        </p:nvSpPr>
        <p:spPr>
          <a:xfrm>
            <a:off x="6788722" y="5544852"/>
            <a:ext cx="2084824" cy="24147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出典：農林水産省</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HP</a:t>
            </a:r>
          </a:p>
        </p:txBody>
      </p:sp>
      <p:sp>
        <p:nvSpPr>
          <p:cNvPr id="15" name="正方形/長方形 14"/>
          <p:cNvSpPr/>
          <p:nvPr/>
        </p:nvSpPr>
        <p:spPr>
          <a:xfrm>
            <a:off x="165161" y="1174170"/>
            <a:ext cx="4509698" cy="49000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地震</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今後</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30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年以内の南海トラフ地震の発生確率が</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70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80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％と予測されている。</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テキスト ボックス 16"/>
          <p:cNvSpPr txBox="1"/>
          <p:nvPr/>
        </p:nvSpPr>
        <p:spPr>
          <a:xfrm>
            <a:off x="229820" y="3834458"/>
            <a:ext cx="5471932" cy="31944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出典：</a:t>
            </a:r>
            <a:r>
              <a:rPr kumimoji="1" lang="zh-TW" altLang="en-US" sz="738" b="0" i="0" u="none" strike="noStrike" kern="1200" cap="none" spc="0" normalizeH="0" baseline="0" noProof="0" dirty="0">
                <a:ln>
                  <a:noFill/>
                </a:ln>
                <a:solidFill>
                  <a:prstClr val="black"/>
                </a:solidFill>
                <a:effectLst/>
                <a:uLnTx/>
                <a:uFillTx/>
                <a:latin typeface="Meiryo UI"/>
                <a:ea typeface="Meiryo UI"/>
                <a:cs typeface="+mn-cs"/>
              </a:rPr>
              <a:t>地震調査研究推進本部事務局</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「南海トラフの地震活動の長期評価（第二版）概要資料」</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(2013</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zh-TW" altLang="en-US" sz="738" b="0" i="0" u="none" strike="noStrike" kern="1200" cap="none" spc="0" normalizeH="0" baseline="0" noProof="0" dirty="0">
                <a:ln>
                  <a:noFill/>
                </a:ln>
                <a:solidFill>
                  <a:prstClr val="black"/>
                </a:solidFill>
                <a:effectLst/>
                <a:uLnTx/>
                <a:uFillTx/>
                <a:latin typeface="Meiryo UI"/>
                <a:ea typeface="Meiryo UI"/>
                <a:cs typeface="+mn-cs"/>
              </a:rPr>
              <a:t>地震調査研究推進本部地震調査委員会</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「長期評価による地震発生確率値の更新について」（平成</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30</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年２月</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9</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日）に基づき修正</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 name="角丸四角形 8"/>
          <p:cNvSpPr/>
          <p:nvPr/>
        </p:nvSpPr>
        <p:spPr>
          <a:xfrm>
            <a:off x="292822" y="903506"/>
            <a:ext cx="8021816" cy="26636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○南海トラフ地震の発生予測や集中豪雨の発生など、</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近年、自然災害リスクが高まりつつ</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ある。</a:t>
            </a:r>
          </a:p>
        </p:txBody>
      </p:sp>
      <p:sp>
        <p:nvSpPr>
          <p:cNvPr id="8" name="テキスト ボックス 7"/>
          <p:cNvSpPr txBox="1"/>
          <p:nvPr/>
        </p:nvSpPr>
        <p:spPr>
          <a:xfrm>
            <a:off x="3194539" y="3494256"/>
            <a:ext cx="363414" cy="85280"/>
          </a:xfrm>
          <a:prstGeom prst="rect">
            <a:avLst/>
          </a:prstGeom>
          <a:solidFill>
            <a:schemeClr val="bg1"/>
          </a:solidFill>
        </p:spPr>
        <p:txBody>
          <a:bodyPr wrap="square" lIns="0" tIns="0" rIns="0" bIns="0"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554" b="0" i="0" u="none" strike="noStrike" kern="1200" cap="none" spc="0" normalizeH="0" baseline="0" noProof="0" dirty="0">
                <a:ln>
                  <a:noFill/>
                </a:ln>
                <a:solidFill>
                  <a:prstClr val="black"/>
                </a:solidFill>
                <a:effectLst/>
                <a:uLnTx/>
                <a:uFillTx/>
                <a:latin typeface="Meiryo UI"/>
                <a:ea typeface="Meiryo UI"/>
                <a:cs typeface="+mn-cs"/>
              </a:rPr>
              <a:t>70</a:t>
            </a:r>
            <a:r>
              <a:rPr kumimoji="1" lang="ja-JP" altLang="en-US" sz="554"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554" b="0" i="0" u="none" strike="noStrike" kern="1200" cap="none" spc="0" normalizeH="0" baseline="0" noProof="0" dirty="0">
                <a:ln>
                  <a:noFill/>
                </a:ln>
                <a:solidFill>
                  <a:prstClr val="black"/>
                </a:solidFill>
                <a:effectLst/>
                <a:uLnTx/>
                <a:uFillTx/>
                <a:latin typeface="Meiryo UI"/>
                <a:ea typeface="Meiryo UI"/>
                <a:cs typeface="+mn-cs"/>
              </a:rPr>
              <a:t>80</a:t>
            </a:r>
            <a:r>
              <a:rPr kumimoji="1" lang="ja-JP" altLang="en-US" sz="554"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12" name="スライド番号プレースホルダー 11"/>
          <p:cNvSpPr>
            <a:spLocks noGrp="1"/>
          </p:cNvSpPr>
          <p:nvPr>
            <p:ph type="sldNum" sz="quarter" idx="12"/>
          </p:nvPr>
        </p:nvSpPr>
        <p:spPr/>
        <p:txBody>
          <a:bodyPr/>
          <a:lstStyle/>
          <a:p>
            <a:fld id="{138CA411-231B-42B9-AF63-97A64194AA60}" type="slidenum">
              <a:rPr lang="ja-JP" altLang="en-US" smtClean="0"/>
              <a:pPr/>
              <a:t>147</a:t>
            </a:fld>
            <a:endParaRPr lang="ja-JP" altLang="en-US"/>
          </a:p>
        </p:txBody>
      </p:sp>
    </p:spTree>
    <p:extLst>
      <p:ext uri="{BB962C8B-B14F-4D97-AF65-F5344CB8AC3E}">
        <p14:creationId xmlns:p14="http://schemas.microsoft.com/office/powerpoint/2010/main" val="331230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428835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改革前の状況：課題（大阪の特性）</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29334" y="4342835"/>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正方形/長方形 5"/>
          <p:cNvSpPr/>
          <p:nvPr/>
        </p:nvSpPr>
        <p:spPr>
          <a:xfrm>
            <a:off x="162705" y="1443062"/>
            <a:ext cx="4530310" cy="114345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大阪の地域特性</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・地盤高が低く、水害を受けやすい地形（寝屋川流域）</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・広大な海抜ゼロメートル地帯が</a:t>
            </a:r>
            <a:r>
              <a:rPr kumimoji="1" lang="ja-JP"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4,100ha</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存在</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・縦横に走る断層帯が存在</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（上町断層帯、有⾺</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槻断層帯、⽣駒断層帯</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 name="正方形/長方形 6"/>
          <p:cNvSpPr/>
          <p:nvPr/>
        </p:nvSpPr>
        <p:spPr>
          <a:xfrm>
            <a:off x="4669828" y="1443062"/>
            <a:ext cx="4591904" cy="1313821"/>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都市構造上の特徴</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都心から概ね</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ｋｍ圏内というコンパクトなエリアに人口が集中</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・大阪市内を中心に地下街が発達</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大阪市域内面積</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22.5</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地震時等に著しく危険な密集市街地は約</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1,980ha</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3,422ha</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の約</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割が大阪府内）</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月国土交通省公表時点</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・密集市街地面積は全国ワースト１</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1" name="図 10" descr="http://www.pref.osaka.lg.jp/attach/4127/00211137/09_h27shingikai7_shiryou3-5.pdf - Internet Explore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5420" y="3131502"/>
            <a:ext cx="4525692" cy="3256317"/>
          </a:xfrm>
          <a:prstGeom prst="rect">
            <a:avLst/>
          </a:prstGeom>
        </p:spPr>
      </p:pic>
      <p:sp>
        <p:nvSpPr>
          <p:cNvPr id="13" name="テキスト ボックス 12"/>
          <p:cNvSpPr txBox="1"/>
          <p:nvPr/>
        </p:nvSpPr>
        <p:spPr>
          <a:xfrm>
            <a:off x="162707" y="2890015"/>
            <a:ext cx="1700720"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■大阪の地勢</a:t>
            </a:r>
          </a:p>
        </p:txBody>
      </p:sp>
      <p:sp>
        <p:nvSpPr>
          <p:cNvPr id="14" name="テキスト ボックス 13"/>
          <p:cNvSpPr txBox="1"/>
          <p:nvPr/>
        </p:nvSpPr>
        <p:spPr>
          <a:xfrm>
            <a:off x="2897888" y="6373362"/>
            <a:ext cx="2184440"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a:t>
            </a:r>
            <a:r>
              <a:rPr kumimoji="1" lang="zh-TW" altLang="en-US" sz="969" b="0" i="0" u="none" strike="noStrike" kern="1200" cap="none" spc="0" normalizeH="0" baseline="0" noProof="0" dirty="0">
                <a:ln>
                  <a:noFill/>
                </a:ln>
                <a:solidFill>
                  <a:prstClr val="black"/>
                </a:solidFill>
                <a:effectLst/>
                <a:uLnTx/>
                <a:uFillTx/>
                <a:latin typeface="Meiryo UI"/>
                <a:ea typeface="Meiryo UI"/>
                <a:cs typeface="+mn-cs"/>
              </a:rPr>
              <a:t>大阪府河川整備審議会</a:t>
            </a:r>
            <a:r>
              <a:rPr kumimoji="1" lang="ja-JP" altLang="en-US" sz="969" b="0" i="0" u="none" strike="noStrike" kern="1200" cap="none" spc="0" normalizeH="0" baseline="0" noProof="0" dirty="0" err="1">
                <a:ln>
                  <a:noFill/>
                </a:ln>
                <a:solidFill>
                  <a:prstClr val="black"/>
                </a:solidFill>
                <a:effectLst/>
                <a:uLnTx/>
                <a:uFillTx/>
                <a:latin typeface="Meiryo UI"/>
                <a:ea typeface="Meiryo UI"/>
                <a:cs typeface="+mn-cs"/>
              </a:rPr>
              <a:t>、</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2015</a:t>
            </a:r>
            <a:endParaRPr kumimoji="1" lang="ja-JP" altLang="en-US" sz="969"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16" name="グループ化 15"/>
          <p:cNvGrpSpPr/>
          <p:nvPr/>
        </p:nvGrpSpPr>
        <p:grpSpPr>
          <a:xfrm>
            <a:off x="4771712" y="3101531"/>
            <a:ext cx="4562181" cy="2925457"/>
            <a:chOff x="5517163" y="4296849"/>
            <a:chExt cx="4044720" cy="2571808"/>
          </a:xfrm>
        </p:grpSpPr>
        <p:pic>
          <p:nvPicPr>
            <p:cNvPr id="17" name="図 16" descr="280118大阪府におけるまちづくりと自然災害について(大阪府河川整備審議会).pdf - Adobe Read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17163" y="4303581"/>
              <a:ext cx="4044720" cy="2565076"/>
            </a:xfrm>
            <a:prstGeom prst="rect">
              <a:avLst/>
            </a:prstGeom>
          </p:spPr>
        </p:pic>
        <p:sp>
          <p:nvSpPr>
            <p:cNvPr id="18" name="正方形/長方形 17"/>
            <p:cNvSpPr/>
            <p:nvPr/>
          </p:nvSpPr>
          <p:spPr>
            <a:xfrm>
              <a:off x="5517163" y="4296849"/>
              <a:ext cx="1704948" cy="14378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19" name="テキスト ボックス 18"/>
          <p:cNvSpPr txBox="1"/>
          <p:nvPr/>
        </p:nvSpPr>
        <p:spPr>
          <a:xfrm>
            <a:off x="4793825" y="2941846"/>
            <a:ext cx="1700720"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a:ea typeface="Meiryo UI"/>
                <a:cs typeface="+mn-cs"/>
              </a:rPr>
              <a:t>■都市計画区域図</a:t>
            </a:r>
          </a:p>
        </p:txBody>
      </p:sp>
      <p:sp>
        <p:nvSpPr>
          <p:cNvPr id="20" name="テキスト ボックス 19"/>
          <p:cNvSpPr txBox="1"/>
          <p:nvPr/>
        </p:nvSpPr>
        <p:spPr>
          <a:xfrm>
            <a:off x="7052803" y="6127508"/>
            <a:ext cx="2184440"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a:t>
            </a:r>
            <a:r>
              <a:rPr kumimoji="1" lang="zh-TW" altLang="en-US" sz="969" b="0" i="0" u="none" strike="noStrike" kern="1200" cap="none" spc="0" normalizeH="0" baseline="0" noProof="0" dirty="0">
                <a:ln>
                  <a:noFill/>
                </a:ln>
                <a:solidFill>
                  <a:prstClr val="black"/>
                </a:solidFill>
                <a:effectLst/>
                <a:uLnTx/>
                <a:uFillTx/>
                <a:latin typeface="Meiryo UI"/>
                <a:ea typeface="Meiryo UI"/>
                <a:cs typeface="+mn-cs"/>
              </a:rPr>
              <a:t>大阪府河川整備審議会</a:t>
            </a:r>
            <a:r>
              <a:rPr kumimoji="1" lang="ja-JP" altLang="en-US" sz="969" b="0" i="0" u="none" strike="noStrike" kern="1200" cap="none" spc="0" normalizeH="0" baseline="0" noProof="0" dirty="0" err="1">
                <a:ln>
                  <a:noFill/>
                </a:ln>
                <a:solidFill>
                  <a:prstClr val="black"/>
                </a:solidFill>
                <a:effectLst/>
                <a:uLnTx/>
                <a:uFillTx/>
                <a:latin typeface="Meiryo UI"/>
                <a:ea typeface="Meiryo UI"/>
                <a:cs typeface="+mn-cs"/>
              </a:rPr>
              <a:t>、</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2015</a:t>
            </a:r>
            <a:endParaRPr kumimoji="1" lang="ja-JP" altLang="en-US" sz="9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角丸四角形 20"/>
          <p:cNvSpPr/>
          <p:nvPr/>
        </p:nvSpPr>
        <p:spPr>
          <a:xfrm>
            <a:off x="270457" y="990779"/>
            <a:ext cx="8603088" cy="30090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○一方で、大阪は</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災害被害を受けやすい地域特性と都市構造</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という防災上の課題を抱える地域でもある。</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148</a:t>
            </a:fld>
            <a:endParaRPr lang="ja-JP" altLang="en-US"/>
          </a:p>
        </p:txBody>
      </p:sp>
    </p:spTree>
    <p:extLst>
      <p:ext uri="{BB962C8B-B14F-4D97-AF65-F5344CB8AC3E}">
        <p14:creationId xmlns:p14="http://schemas.microsoft.com/office/powerpoint/2010/main" val="115217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8" y="520926"/>
            <a:ext cx="2784737"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　　大阪の災害の歴史</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表 2"/>
          <p:cNvGraphicFramePr>
            <a:graphicFrameLocks noGrp="1"/>
          </p:cNvGraphicFramePr>
          <p:nvPr>
            <p:extLst/>
          </p:nvPr>
        </p:nvGraphicFramePr>
        <p:xfrm>
          <a:off x="495029" y="3441597"/>
          <a:ext cx="8568830" cy="1329378"/>
        </p:xfrm>
        <a:graphic>
          <a:graphicData uri="http://schemas.openxmlformats.org/drawingml/2006/table">
            <a:tbl>
              <a:tblPr bandRow="1">
                <a:tableStyleId>{5C22544A-7EE6-4342-B048-85BDC9FD1C3A}</a:tableStyleId>
              </a:tblPr>
              <a:tblGrid>
                <a:gridCol w="707723">
                  <a:extLst>
                    <a:ext uri="{9D8B030D-6E8A-4147-A177-3AD203B41FA5}">
                      <a16:colId xmlns:a16="http://schemas.microsoft.com/office/drawing/2014/main" xmlns="" val="2756453298"/>
                    </a:ext>
                  </a:extLst>
                </a:gridCol>
                <a:gridCol w="964092">
                  <a:extLst>
                    <a:ext uri="{9D8B030D-6E8A-4147-A177-3AD203B41FA5}">
                      <a16:colId xmlns:a16="http://schemas.microsoft.com/office/drawing/2014/main" xmlns="" val="3038745926"/>
                    </a:ext>
                  </a:extLst>
                </a:gridCol>
                <a:gridCol w="982638">
                  <a:extLst>
                    <a:ext uri="{9D8B030D-6E8A-4147-A177-3AD203B41FA5}">
                      <a16:colId xmlns:a16="http://schemas.microsoft.com/office/drawing/2014/main" xmlns="" val="633039244"/>
                    </a:ext>
                  </a:extLst>
                </a:gridCol>
                <a:gridCol w="755876">
                  <a:extLst>
                    <a:ext uri="{9D8B030D-6E8A-4147-A177-3AD203B41FA5}">
                      <a16:colId xmlns:a16="http://schemas.microsoft.com/office/drawing/2014/main" xmlns="" val="3772218993"/>
                    </a:ext>
                  </a:extLst>
                </a:gridCol>
                <a:gridCol w="1410968">
                  <a:extLst>
                    <a:ext uri="{9D8B030D-6E8A-4147-A177-3AD203B41FA5}">
                      <a16:colId xmlns:a16="http://schemas.microsoft.com/office/drawing/2014/main" xmlns="" val="1096703465"/>
                    </a:ext>
                  </a:extLst>
                </a:gridCol>
                <a:gridCol w="3747533">
                  <a:extLst>
                    <a:ext uri="{9D8B030D-6E8A-4147-A177-3AD203B41FA5}">
                      <a16:colId xmlns:a16="http://schemas.microsoft.com/office/drawing/2014/main" xmlns="" val="226638732"/>
                    </a:ext>
                  </a:extLst>
                </a:gridCol>
              </a:tblGrid>
              <a:tr h="239151">
                <a:tc>
                  <a:txBody>
                    <a:bodyPr/>
                    <a:lstStyle/>
                    <a:p>
                      <a:endParaRPr kumimoji="1" lang="ja-JP" altLang="en-US" sz="1000" dirty="0"/>
                    </a:p>
                  </a:txBody>
                  <a:tcPr marL="84406" marR="84406" marT="42203" marB="42203"/>
                </a:tc>
                <a:tc>
                  <a:txBody>
                    <a:bodyPr/>
                    <a:lstStyle/>
                    <a:p>
                      <a:endParaRPr kumimoji="1" lang="ja-JP" altLang="en-US" sz="1000" dirty="0"/>
                    </a:p>
                  </a:txBody>
                  <a:tcPr marL="84406" marR="84406" marT="42203" marB="42203"/>
                </a:tc>
                <a:tc>
                  <a:txBody>
                    <a:bodyPr/>
                    <a:lstStyle/>
                    <a:p>
                      <a:r>
                        <a:rPr kumimoji="1" lang="ja-JP" altLang="en-US" sz="1000" dirty="0" smtClean="0"/>
                        <a:t>最大瞬間風速</a:t>
                      </a:r>
                      <a:endParaRPr kumimoji="1" lang="ja-JP" altLang="en-US" sz="1000" dirty="0"/>
                    </a:p>
                  </a:txBody>
                  <a:tcPr marL="84406" marR="84406" marT="42203" marB="42203"/>
                </a:tc>
                <a:tc>
                  <a:txBody>
                    <a:bodyPr/>
                    <a:lstStyle/>
                    <a:p>
                      <a:r>
                        <a:rPr kumimoji="1" lang="ja-JP" altLang="en-US" sz="1000" dirty="0" smtClean="0"/>
                        <a:t>死傷者</a:t>
                      </a:r>
                      <a:endParaRPr kumimoji="1" lang="ja-JP" altLang="en-US" sz="1000" dirty="0"/>
                    </a:p>
                  </a:txBody>
                  <a:tcPr marL="84406" marR="84406" marT="42203" marB="42203"/>
                </a:tc>
                <a:tc>
                  <a:txBody>
                    <a:bodyPr/>
                    <a:lstStyle/>
                    <a:p>
                      <a:r>
                        <a:rPr kumimoji="1" lang="ja-JP" altLang="en-US" sz="1000" dirty="0" smtClean="0"/>
                        <a:t>床上・床下浸水（戸）</a:t>
                      </a:r>
                      <a:endParaRPr kumimoji="1" lang="ja-JP" altLang="en-US" sz="1000" dirty="0"/>
                    </a:p>
                  </a:txBody>
                  <a:tcPr marL="84406" marR="84406" marT="42203" marB="42203"/>
                </a:tc>
                <a:tc>
                  <a:txBody>
                    <a:bodyPr/>
                    <a:lstStyle/>
                    <a:p>
                      <a:endParaRPr kumimoji="1" lang="ja-JP" altLang="en-US" sz="1000" dirty="0"/>
                    </a:p>
                  </a:txBody>
                  <a:tcPr marL="84406" marR="84406" marT="42203" marB="42203"/>
                </a:tc>
                <a:extLst>
                  <a:ext uri="{0D108BD9-81ED-4DB2-BD59-A6C34878D82A}">
                    <a16:rowId xmlns:a16="http://schemas.microsoft.com/office/drawing/2014/main" xmlns="" val="1054677472"/>
                  </a:ext>
                </a:extLst>
              </a:tr>
              <a:tr h="302437">
                <a:tc>
                  <a:txBody>
                    <a:bodyPr/>
                    <a:lstStyle/>
                    <a:p>
                      <a:r>
                        <a:rPr kumimoji="1" lang="en-US" altLang="ja-JP" sz="1000" dirty="0" smtClean="0"/>
                        <a:t>1934</a:t>
                      </a:r>
                      <a:r>
                        <a:rPr kumimoji="1" lang="ja-JP" altLang="en-US" sz="1000" dirty="0" smtClean="0"/>
                        <a:t>年</a:t>
                      </a:r>
                      <a:endParaRPr kumimoji="1" lang="ja-JP" altLang="en-US" sz="1000" dirty="0"/>
                    </a:p>
                  </a:txBody>
                  <a:tcPr marL="84406" marR="84406" marT="42203" marB="42203"/>
                </a:tc>
                <a:tc>
                  <a:txBody>
                    <a:bodyPr/>
                    <a:lstStyle/>
                    <a:p>
                      <a:r>
                        <a:rPr kumimoji="1" lang="ja-JP" altLang="en-US" sz="1000" dirty="0" smtClean="0"/>
                        <a:t>室戸台風</a:t>
                      </a:r>
                      <a:endParaRPr kumimoji="1" lang="ja-JP" altLang="en-US" sz="1000" dirty="0"/>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smtClean="0"/>
                        <a:t>60.0m/s</a:t>
                      </a:r>
                      <a:endParaRPr kumimoji="1" lang="ja-JP" altLang="en-US" sz="1000" dirty="0" smtClean="0"/>
                    </a:p>
                  </a:txBody>
                  <a:tcPr marL="84406" marR="84406" marT="42203" marB="42203"/>
                </a:tc>
                <a:tc>
                  <a:txBody>
                    <a:bodyPr/>
                    <a:lstStyle/>
                    <a:p>
                      <a:r>
                        <a:rPr kumimoji="1" lang="en-US" altLang="ja-JP" sz="1000" dirty="0" smtClean="0"/>
                        <a:t>17,898</a:t>
                      </a:r>
                      <a:r>
                        <a:rPr kumimoji="1" lang="ja-JP" altLang="en-US" sz="1000" dirty="0" smtClean="0"/>
                        <a:t>人</a:t>
                      </a:r>
                      <a:endParaRPr kumimoji="1" lang="ja-JP" altLang="en-US" sz="1000" dirty="0"/>
                    </a:p>
                  </a:txBody>
                  <a:tcPr marL="84406" marR="84406" marT="42203" marB="42203"/>
                </a:tc>
                <a:tc>
                  <a:txBody>
                    <a:bodyPr/>
                    <a:lstStyle/>
                    <a:p>
                      <a:r>
                        <a:rPr kumimoji="1" lang="en-US" altLang="ja-JP" sz="1000" dirty="0" smtClean="0"/>
                        <a:t>166,720</a:t>
                      </a:r>
                      <a:endParaRPr kumimoji="1" lang="ja-JP" altLang="en-US" sz="1000" dirty="0"/>
                    </a:p>
                  </a:txBody>
                  <a:tcPr marL="84406" marR="84406" marT="42203" marB="42203"/>
                </a:tc>
                <a:tc>
                  <a:txBody>
                    <a:bodyPr/>
                    <a:lstStyle/>
                    <a:p>
                      <a:endParaRPr kumimoji="1" lang="ja-JP" altLang="en-US" sz="1000" dirty="0"/>
                    </a:p>
                  </a:txBody>
                  <a:tcPr marL="84406" marR="84406" marT="42203" marB="42203"/>
                </a:tc>
                <a:extLst>
                  <a:ext uri="{0D108BD9-81ED-4DB2-BD59-A6C34878D82A}">
                    <a16:rowId xmlns:a16="http://schemas.microsoft.com/office/drawing/2014/main" xmlns="" val="73374055"/>
                  </a:ext>
                </a:extLst>
              </a:tr>
              <a:tr h="393895">
                <a:tc>
                  <a:txBody>
                    <a:bodyPr/>
                    <a:lstStyle/>
                    <a:p>
                      <a:r>
                        <a:rPr kumimoji="1" lang="en-US" altLang="ja-JP" sz="1000" dirty="0" smtClean="0"/>
                        <a:t>1950</a:t>
                      </a:r>
                      <a:r>
                        <a:rPr kumimoji="1" lang="ja-JP" altLang="en-US" sz="1000" dirty="0" smtClean="0"/>
                        <a:t>年</a:t>
                      </a:r>
                      <a:endParaRPr kumimoji="1" lang="ja-JP" altLang="en-US" sz="1000" dirty="0"/>
                    </a:p>
                  </a:txBody>
                  <a:tcPr marL="84406" marR="84406" marT="42203" marB="42203"/>
                </a:tc>
                <a:tc>
                  <a:txBody>
                    <a:bodyPr/>
                    <a:lstStyle/>
                    <a:p>
                      <a:r>
                        <a:rPr kumimoji="1" lang="ja-JP" altLang="en-US" sz="1000" dirty="0" smtClean="0"/>
                        <a:t>ジェーン台風</a:t>
                      </a:r>
                      <a:endParaRPr kumimoji="1" lang="ja-JP" altLang="en-US" sz="1000" dirty="0"/>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smtClean="0"/>
                        <a:t>44.7m/s</a:t>
                      </a:r>
                      <a:endParaRPr kumimoji="1" lang="ja-JP" altLang="en-US" sz="1000" dirty="0" smtClean="0"/>
                    </a:p>
                  </a:txBody>
                  <a:tcPr marL="84406" marR="84406" marT="42203" marB="42203"/>
                </a:tc>
                <a:tc>
                  <a:txBody>
                    <a:bodyPr/>
                    <a:lstStyle/>
                    <a:p>
                      <a:r>
                        <a:rPr kumimoji="1" lang="en-US" altLang="ja-JP" sz="1000" dirty="0" smtClean="0"/>
                        <a:t>21,465</a:t>
                      </a:r>
                      <a:r>
                        <a:rPr kumimoji="1" lang="ja-JP" altLang="en-US" sz="1000" dirty="0" smtClean="0"/>
                        <a:t>人</a:t>
                      </a:r>
                      <a:endParaRPr kumimoji="1" lang="ja-JP" altLang="en-US" sz="1000" dirty="0"/>
                    </a:p>
                  </a:txBody>
                  <a:tcPr marL="84406" marR="84406" marT="42203" marB="42203"/>
                </a:tc>
                <a:tc>
                  <a:txBody>
                    <a:bodyPr/>
                    <a:lstStyle/>
                    <a:p>
                      <a:r>
                        <a:rPr kumimoji="1" lang="en-US" altLang="ja-JP" sz="1000" dirty="0" smtClean="0"/>
                        <a:t>45,406</a:t>
                      </a:r>
                      <a:r>
                        <a:rPr kumimoji="1" lang="ja-JP" altLang="en-US" sz="1000" dirty="0" smtClean="0"/>
                        <a:t>戸・</a:t>
                      </a:r>
                      <a:r>
                        <a:rPr kumimoji="1" lang="en-US" altLang="ja-JP" sz="1000" dirty="0" smtClean="0"/>
                        <a:t>35,406</a:t>
                      </a:r>
                      <a:r>
                        <a:rPr kumimoji="1" lang="ja-JP" altLang="en-US" sz="1000" dirty="0" smtClean="0"/>
                        <a:t>戸</a:t>
                      </a:r>
                      <a:endParaRPr kumimoji="1" lang="ja-JP" altLang="en-US" sz="1000" dirty="0"/>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t>・高潮・越波によって大阪市域の</a:t>
                      </a:r>
                      <a:r>
                        <a:rPr kumimoji="1" lang="en-US" altLang="ja-JP" sz="1000" dirty="0" smtClean="0"/>
                        <a:t>30</a:t>
                      </a:r>
                      <a:r>
                        <a:rPr kumimoji="1" lang="ja-JP" altLang="en-US" sz="1000" dirty="0" smtClean="0"/>
                        <a:t>％地域</a:t>
                      </a:r>
                      <a:r>
                        <a:rPr kumimoji="1" lang="en-US" altLang="ja-JP" sz="1000" dirty="0" smtClean="0"/>
                        <a:t>(56</a:t>
                      </a:r>
                      <a:r>
                        <a:rPr kumimoji="1" lang="ja-JP" altLang="en-US" sz="1000" dirty="0" smtClean="0"/>
                        <a:t>㎢</a:t>
                      </a:r>
                      <a:r>
                        <a:rPr kumimoji="1" lang="en-US" altLang="ja-JP" sz="1000" dirty="0" smtClean="0"/>
                        <a:t>)</a:t>
                      </a:r>
                      <a:r>
                        <a:rPr kumimoji="1" lang="ja-JP" altLang="en-US" sz="1000" dirty="0" smtClean="0"/>
                        <a:t>が浸水</a:t>
                      </a:r>
                    </a:p>
                    <a:p>
                      <a:r>
                        <a:rPr kumimoji="1" lang="ja-JP" altLang="en-US" sz="1000" dirty="0" smtClean="0"/>
                        <a:t>・強風による影響で、家屋倒壊や港内船舶の被害が大きかった</a:t>
                      </a:r>
                      <a:endParaRPr kumimoji="1" lang="ja-JP" altLang="en-US" sz="1000" dirty="0"/>
                    </a:p>
                  </a:txBody>
                  <a:tcPr marL="84406" marR="84406" marT="42203" marB="42203"/>
                </a:tc>
                <a:extLst>
                  <a:ext uri="{0D108BD9-81ED-4DB2-BD59-A6C34878D82A}">
                    <a16:rowId xmlns:a16="http://schemas.microsoft.com/office/drawing/2014/main" xmlns="" val="2779724004"/>
                  </a:ext>
                </a:extLst>
              </a:tr>
              <a:tr h="393895">
                <a:tc>
                  <a:txBody>
                    <a:bodyPr/>
                    <a:lstStyle/>
                    <a:p>
                      <a:r>
                        <a:rPr kumimoji="1" lang="en-US" altLang="ja-JP" sz="1000" dirty="0" smtClean="0"/>
                        <a:t>1961</a:t>
                      </a:r>
                      <a:r>
                        <a:rPr kumimoji="1" lang="ja-JP" altLang="en-US" sz="1000" dirty="0" smtClean="0"/>
                        <a:t>年</a:t>
                      </a:r>
                      <a:endParaRPr kumimoji="1" lang="ja-JP" altLang="en-US" sz="1000" dirty="0"/>
                    </a:p>
                  </a:txBody>
                  <a:tcPr marL="84406" marR="84406" marT="42203" marB="42203"/>
                </a:tc>
                <a:tc>
                  <a:txBody>
                    <a:bodyPr/>
                    <a:lstStyle/>
                    <a:p>
                      <a:r>
                        <a:rPr kumimoji="1" lang="ja-JP" altLang="en-US" sz="1000" dirty="0" smtClean="0"/>
                        <a:t>第</a:t>
                      </a:r>
                      <a:r>
                        <a:rPr kumimoji="1" lang="en-US" altLang="ja-JP" sz="1000" dirty="0" smtClean="0"/>
                        <a:t>2</a:t>
                      </a:r>
                      <a:r>
                        <a:rPr kumimoji="1" lang="ja-JP" altLang="en-US" sz="1000" dirty="0" smtClean="0"/>
                        <a:t>室戸台風</a:t>
                      </a:r>
                      <a:endParaRPr kumimoji="1" lang="ja-JP" altLang="en-US" sz="1000" dirty="0"/>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smtClean="0"/>
                        <a:t>50.6m/s</a:t>
                      </a:r>
                      <a:endParaRPr kumimoji="1" lang="ja-JP" altLang="en-US" sz="1000" dirty="0" smtClean="0"/>
                    </a:p>
                  </a:txBody>
                  <a:tcPr marL="84406" marR="84406" marT="42203" marB="42203"/>
                </a:tc>
                <a:tc>
                  <a:txBody>
                    <a:bodyPr/>
                    <a:lstStyle/>
                    <a:p>
                      <a:r>
                        <a:rPr kumimoji="1" lang="en-US" altLang="ja-JP" sz="1000" dirty="0" smtClean="0"/>
                        <a:t>2,165</a:t>
                      </a:r>
                      <a:r>
                        <a:rPr kumimoji="1" lang="ja-JP" altLang="en-US" sz="1000" dirty="0" smtClean="0"/>
                        <a:t>人</a:t>
                      </a:r>
                      <a:endParaRPr kumimoji="1" lang="ja-JP" altLang="en-US" sz="1000" dirty="0"/>
                    </a:p>
                  </a:txBody>
                  <a:tcPr marL="84406" marR="84406" marT="42203" marB="42203"/>
                </a:tc>
                <a:tc>
                  <a:txBody>
                    <a:bodyPr/>
                    <a:lstStyle/>
                    <a:p>
                      <a:r>
                        <a:rPr kumimoji="1" lang="en-US" altLang="ja-JP" sz="1000" dirty="0" smtClean="0"/>
                        <a:t>59,198</a:t>
                      </a:r>
                      <a:r>
                        <a:rPr kumimoji="1" lang="ja-JP" altLang="en-US" sz="1000" dirty="0" smtClean="0"/>
                        <a:t>戸・</a:t>
                      </a:r>
                      <a:r>
                        <a:rPr kumimoji="1" lang="en-US" altLang="ja-JP" sz="1000" dirty="0" smtClean="0"/>
                        <a:t>67,782</a:t>
                      </a:r>
                      <a:r>
                        <a:rPr kumimoji="1" lang="ja-JP" altLang="en-US" sz="1000" dirty="0" smtClean="0"/>
                        <a:t>戸</a:t>
                      </a:r>
                      <a:endParaRPr kumimoji="1" lang="ja-JP" altLang="en-US" sz="1000" dirty="0"/>
                    </a:p>
                  </a:txBody>
                  <a:tcPr marL="84406" marR="84406" marT="42203" marB="42203"/>
                </a:tc>
                <a:tc>
                  <a:txBody>
                    <a:bodyPr/>
                    <a:lstStyle/>
                    <a:p>
                      <a:r>
                        <a:rPr kumimoji="1" lang="ja-JP" altLang="en-US" sz="1000" dirty="0" smtClean="0"/>
                        <a:t>・大阪湾沿岸では、地盤沈下により機能低下した防潮堤を越波、溢流</a:t>
                      </a:r>
                      <a:endParaRPr kumimoji="1" lang="ja-JP" altLang="en-US" sz="1000" dirty="0"/>
                    </a:p>
                  </a:txBody>
                  <a:tcPr marL="84406" marR="84406" marT="42203" marB="42203"/>
                </a:tc>
                <a:extLst>
                  <a:ext uri="{0D108BD9-81ED-4DB2-BD59-A6C34878D82A}">
                    <a16:rowId xmlns:a16="http://schemas.microsoft.com/office/drawing/2014/main" xmlns="" val="4021432326"/>
                  </a:ext>
                </a:extLst>
              </a:tr>
            </a:tbl>
          </a:graphicData>
        </a:graphic>
      </p:graphicFrame>
      <p:sp>
        <p:nvSpPr>
          <p:cNvPr id="9" name="正方形/長方形 8"/>
          <p:cNvSpPr/>
          <p:nvPr/>
        </p:nvSpPr>
        <p:spPr>
          <a:xfrm>
            <a:off x="177758" y="1239794"/>
            <a:ext cx="2951243" cy="291170"/>
          </a:xfrm>
          <a:prstGeom prst="rect">
            <a:avLst/>
          </a:prstGeom>
        </p:spPr>
        <p:txBody>
          <a:bodyPr wrap="square">
            <a:spAutoFit/>
          </a:bodyPr>
          <a:lstStyle/>
          <a:p>
            <a:pPr marL="316531" marR="0" lvl="0" indent="-316531" algn="l" defTabSz="9577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主な地震・津波の被害状況等</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15865" y="2966559"/>
            <a:ext cx="2765846" cy="291170"/>
          </a:xfrm>
          <a:prstGeom prst="rect">
            <a:avLst/>
          </a:prstGeom>
        </p:spPr>
        <p:txBody>
          <a:bodyPr wrap="square">
            <a:spAutoFit/>
          </a:bodyPr>
          <a:lstStyle/>
          <a:p>
            <a:pPr marL="263776" marR="0" lvl="0" indent="-263776" algn="l" defTabSz="9577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主な風水害の被害状況等</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26090" y="3197891"/>
            <a:ext cx="1676596" cy="26282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①台風</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26090" y="4854845"/>
            <a:ext cx="1676596" cy="26282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②豪雨</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nvPr>
        </p:nvGraphicFramePr>
        <p:xfrm>
          <a:off x="495030" y="1497202"/>
          <a:ext cx="7334237" cy="1469972"/>
        </p:xfrm>
        <a:graphic>
          <a:graphicData uri="http://schemas.openxmlformats.org/drawingml/2006/table">
            <a:tbl>
              <a:tblPr bandRow="1">
                <a:tableStyleId>{5C22544A-7EE6-4342-B048-85BDC9FD1C3A}</a:tableStyleId>
              </a:tblPr>
              <a:tblGrid>
                <a:gridCol w="703288">
                  <a:extLst>
                    <a:ext uri="{9D8B030D-6E8A-4147-A177-3AD203B41FA5}">
                      <a16:colId xmlns:a16="http://schemas.microsoft.com/office/drawing/2014/main" xmlns="" val="2756453298"/>
                    </a:ext>
                  </a:extLst>
                </a:gridCol>
                <a:gridCol w="962944">
                  <a:extLst>
                    <a:ext uri="{9D8B030D-6E8A-4147-A177-3AD203B41FA5}">
                      <a16:colId xmlns:a16="http://schemas.microsoft.com/office/drawing/2014/main" xmlns="" val="3038745926"/>
                    </a:ext>
                  </a:extLst>
                </a:gridCol>
                <a:gridCol w="1712254">
                  <a:extLst>
                    <a:ext uri="{9D8B030D-6E8A-4147-A177-3AD203B41FA5}">
                      <a16:colId xmlns:a16="http://schemas.microsoft.com/office/drawing/2014/main" xmlns="" val="633039244"/>
                    </a:ext>
                  </a:extLst>
                </a:gridCol>
                <a:gridCol w="1184205">
                  <a:extLst>
                    <a:ext uri="{9D8B030D-6E8A-4147-A177-3AD203B41FA5}">
                      <a16:colId xmlns:a16="http://schemas.microsoft.com/office/drawing/2014/main" xmlns="" val="3197868667"/>
                    </a:ext>
                  </a:extLst>
                </a:gridCol>
                <a:gridCol w="2771546">
                  <a:extLst>
                    <a:ext uri="{9D8B030D-6E8A-4147-A177-3AD203B41FA5}">
                      <a16:colId xmlns:a16="http://schemas.microsoft.com/office/drawing/2014/main" xmlns="" val="2257835023"/>
                    </a:ext>
                  </a:extLst>
                </a:gridCol>
              </a:tblGrid>
              <a:tr h="269810">
                <a:tc>
                  <a:txBody>
                    <a:bodyPr/>
                    <a:lstStyle/>
                    <a:p>
                      <a:endParaRPr kumimoji="1" lang="ja-JP" altLang="en-US" sz="1000" dirty="0"/>
                    </a:p>
                  </a:txBody>
                  <a:tcPr marL="84406" marR="84406" marT="42203" marB="42203"/>
                </a:tc>
                <a:tc>
                  <a:txBody>
                    <a:bodyPr/>
                    <a:lstStyle/>
                    <a:p>
                      <a:endParaRPr kumimoji="1" lang="ja-JP" altLang="en-US" sz="1000" dirty="0"/>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t>死傷者</a:t>
                      </a: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t>倒壊家屋</a:t>
                      </a: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smtClean="0"/>
                    </a:p>
                  </a:txBody>
                  <a:tcPr marL="84406" marR="84406" marT="42203" marB="42203"/>
                </a:tc>
                <a:extLst>
                  <a:ext uri="{0D108BD9-81ED-4DB2-BD59-A6C34878D82A}">
                    <a16:rowId xmlns:a16="http://schemas.microsoft.com/office/drawing/2014/main" xmlns="" val="3762944716"/>
                  </a:ext>
                </a:extLst>
              </a:tr>
              <a:tr h="393895">
                <a:tc>
                  <a:txBody>
                    <a:bodyPr/>
                    <a:lstStyle/>
                    <a:p>
                      <a:r>
                        <a:rPr kumimoji="1" lang="en-US" altLang="ja-JP" sz="1000" dirty="0" smtClean="0"/>
                        <a:t>1707</a:t>
                      </a:r>
                      <a:r>
                        <a:rPr kumimoji="1" lang="ja-JP" altLang="en-US" sz="1000" dirty="0" smtClean="0"/>
                        <a:t>年</a:t>
                      </a:r>
                      <a:endParaRPr kumimoji="1" lang="ja-JP" altLang="en-US" sz="1000" dirty="0"/>
                    </a:p>
                  </a:txBody>
                  <a:tcPr marL="84406" marR="84406" marT="42203" marB="42203"/>
                </a:tc>
                <a:tc>
                  <a:txBody>
                    <a:bodyPr/>
                    <a:lstStyle/>
                    <a:p>
                      <a:r>
                        <a:rPr kumimoji="1" lang="ja-JP" altLang="en-US" sz="1000" dirty="0" smtClean="0"/>
                        <a:t>宝永地震</a:t>
                      </a:r>
                      <a:endParaRPr kumimoji="1" lang="ja-JP" altLang="en-US" sz="1000" dirty="0"/>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smtClean="0"/>
                        <a:t>4900</a:t>
                      </a:r>
                      <a:r>
                        <a:rPr kumimoji="1" lang="ja-JP" altLang="en-US" sz="1000" dirty="0" smtClean="0"/>
                        <a:t>人</a:t>
                      </a:r>
                      <a:r>
                        <a:rPr kumimoji="1" lang="en-US" altLang="ja-JP" sz="1000" dirty="0" smtClean="0"/>
                        <a:t>(</a:t>
                      </a:r>
                      <a:r>
                        <a:rPr kumimoji="1" lang="ja-JP" altLang="en-US" sz="1000" dirty="0" smtClean="0"/>
                        <a:t>死者数</a:t>
                      </a:r>
                      <a:r>
                        <a:rPr kumimoji="1" lang="en-US" altLang="ja-JP" sz="1000" dirty="0" smtClean="0"/>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smtClean="0"/>
                        <a:t>※</a:t>
                      </a:r>
                      <a:r>
                        <a:rPr kumimoji="1" lang="ja-JP" altLang="en-US" sz="1000" dirty="0" smtClean="0"/>
                        <a:t>推定</a:t>
                      </a:r>
                      <a:endParaRPr kumimoji="1" lang="en-US" altLang="ja-JP" sz="1000" dirty="0" smtClean="0"/>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smtClean="0"/>
                        <a:t>2.9</a:t>
                      </a:r>
                      <a:r>
                        <a:rPr kumimoji="1" lang="ja-JP" altLang="en-US" sz="1000" dirty="0" smtClean="0"/>
                        <a:t>万余戸</a:t>
                      </a:r>
                      <a:endParaRPr kumimoji="1" lang="en-US" altLang="ja-JP" sz="1000" dirty="0" smtClean="0"/>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smtClean="0"/>
                        <a:t>※</a:t>
                      </a:r>
                      <a:r>
                        <a:rPr kumimoji="1" lang="ja-JP" altLang="en-US" sz="1000" dirty="0" smtClean="0"/>
                        <a:t>推定</a:t>
                      </a: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t>・海溝型地震</a:t>
                      </a:r>
                      <a:endParaRPr kumimoji="1" lang="en-US" altLang="ja-JP" sz="1000" dirty="0" smtClean="0"/>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t>・遠州灘から四国までの沖合が震源</a:t>
                      </a:r>
                      <a:endParaRPr kumimoji="1" lang="en-US" altLang="ja-JP" sz="1000" dirty="0" smtClean="0"/>
                    </a:p>
                  </a:txBody>
                  <a:tcPr marL="84406" marR="84406" marT="42203" marB="42203"/>
                </a:tc>
                <a:extLst>
                  <a:ext uri="{0D108BD9-81ED-4DB2-BD59-A6C34878D82A}">
                    <a16:rowId xmlns:a16="http://schemas.microsoft.com/office/drawing/2014/main" xmlns="" val="73374055"/>
                  </a:ext>
                </a:extLst>
              </a:tr>
              <a:tr h="412372">
                <a:tc>
                  <a:txBody>
                    <a:bodyPr/>
                    <a:lstStyle/>
                    <a:p>
                      <a:r>
                        <a:rPr kumimoji="1" lang="en-US" altLang="ja-JP" sz="1000" dirty="0" smtClean="0"/>
                        <a:t>1854</a:t>
                      </a:r>
                      <a:r>
                        <a:rPr kumimoji="1" lang="ja-JP" altLang="en-US" sz="1000" dirty="0" smtClean="0"/>
                        <a:t>年</a:t>
                      </a:r>
                      <a:endParaRPr kumimoji="1" lang="ja-JP" altLang="en-US" sz="1000" dirty="0"/>
                    </a:p>
                  </a:txBody>
                  <a:tcPr marL="84406" marR="84406" marT="42203" marB="42203"/>
                </a:tc>
                <a:tc>
                  <a:txBody>
                    <a:bodyPr/>
                    <a:lstStyle/>
                    <a:p>
                      <a:r>
                        <a:rPr kumimoji="1" lang="ja-JP" altLang="en-US" sz="1000" dirty="0" smtClean="0"/>
                        <a:t>安政南海地震</a:t>
                      </a:r>
                      <a:endParaRPr kumimoji="1" lang="ja-JP" altLang="en-US" sz="1000" dirty="0"/>
                    </a:p>
                  </a:txBody>
                  <a:tcPr marL="84406" marR="84406" marT="42203" marB="42203"/>
                </a:tc>
                <a:tc>
                  <a:txBody>
                    <a:bodyPr/>
                    <a:lstStyle/>
                    <a:p>
                      <a:r>
                        <a:rPr kumimoji="1" lang="en-US" altLang="ja-JP" sz="1000" dirty="0" smtClean="0"/>
                        <a:t>30,000</a:t>
                      </a:r>
                      <a:r>
                        <a:rPr kumimoji="1" lang="ja-JP" altLang="en-US" sz="1000" dirty="0" smtClean="0"/>
                        <a:t>人</a:t>
                      </a:r>
                      <a:r>
                        <a:rPr kumimoji="1" lang="en-US" altLang="ja-JP" sz="1000" dirty="0" smtClean="0"/>
                        <a:t>(</a:t>
                      </a:r>
                      <a:r>
                        <a:rPr kumimoji="1" lang="ja-JP" altLang="en-US" sz="1000" dirty="0" smtClean="0"/>
                        <a:t>死者数</a:t>
                      </a:r>
                      <a:r>
                        <a:rPr kumimoji="1" lang="en-US" altLang="ja-JP" sz="1000" dirty="0" smtClean="0"/>
                        <a:t>)</a:t>
                      </a: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t>全壊：</a:t>
                      </a:r>
                      <a:r>
                        <a:rPr kumimoji="1" lang="en-US" altLang="ja-JP" sz="1000" dirty="0" smtClean="0"/>
                        <a:t>2</a:t>
                      </a:r>
                      <a:r>
                        <a:rPr kumimoji="1" lang="ja-JP" altLang="en-US" sz="1000" dirty="0" smtClean="0"/>
                        <a:t>万余戸</a:t>
                      </a:r>
                      <a:endParaRPr kumimoji="1" lang="en-US" altLang="ja-JP" sz="1000" dirty="0" smtClean="0"/>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t>半壊：</a:t>
                      </a:r>
                      <a:r>
                        <a:rPr kumimoji="1" lang="en-US" altLang="ja-JP" sz="1000" dirty="0" smtClean="0"/>
                        <a:t>4</a:t>
                      </a:r>
                      <a:r>
                        <a:rPr kumimoji="1" lang="ja-JP" altLang="en-US" sz="1000" dirty="0" smtClean="0"/>
                        <a:t>万余戸</a:t>
                      </a:r>
                      <a:endParaRPr kumimoji="1" lang="en-US" altLang="ja-JP" sz="1000" dirty="0" smtClean="0"/>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t>・海溝型地震</a:t>
                      </a:r>
                      <a:endParaRPr kumimoji="1" lang="en-US" altLang="ja-JP" sz="1000" dirty="0" smtClean="0"/>
                    </a:p>
                    <a:p>
                      <a:r>
                        <a:rPr kumimoji="1" lang="ja-JP" altLang="en-US" sz="1000" dirty="0" smtClean="0"/>
                        <a:t>・紀伊水道から四国にかけての南方海域が震源</a:t>
                      </a:r>
                      <a:endParaRPr kumimoji="1" lang="en-US" altLang="ja-JP" sz="1000" dirty="0" smtClean="0"/>
                    </a:p>
                  </a:txBody>
                  <a:tcPr marL="84406" marR="84406" marT="42203" marB="42203"/>
                </a:tc>
                <a:extLst>
                  <a:ext uri="{0D108BD9-81ED-4DB2-BD59-A6C34878D82A}">
                    <a16:rowId xmlns:a16="http://schemas.microsoft.com/office/drawing/2014/main" xmlns="" val="2779724004"/>
                  </a:ext>
                </a:extLst>
              </a:tr>
              <a:tr h="393895">
                <a:tc>
                  <a:txBody>
                    <a:bodyPr/>
                    <a:lstStyle/>
                    <a:p>
                      <a:r>
                        <a:rPr kumimoji="1" lang="en-US" altLang="ja-JP" sz="1000" dirty="0" smtClean="0"/>
                        <a:t>1995</a:t>
                      </a:r>
                      <a:r>
                        <a:rPr kumimoji="1" lang="ja-JP" altLang="en-US" sz="1000" dirty="0" smtClean="0"/>
                        <a:t>年</a:t>
                      </a:r>
                      <a:endParaRPr kumimoji="1" lang="ja-JP" altLang="en-US" sz="1000" dirty="0"/>
                    </a:p>
                  </a:txBody>
                  <a:tcPr marL="84406" marR="84406" marT="42203" marB="42203"/>
                </a:tc>
                <a:tc>
                  <a:txBody>
                    <a:bodyPr/>
                    <a:lstStyle/>
                    <a:p>
                      <a:r>
                        <a:rPr kumimoji="1" lang="ja-JP" altLang="en-US" sz="1000" dirty="0" smtClean="0"/>
                        <a:t>阪神・淡路</a:t>
                      </a:r>
                      <a:endParaRPr kumimoji="1" lang="en-US" altLang="ja-JP" sz="1000" dirty="0" smtClean="0"/>
                    </a:p>
                    <a:p>
                      <a:r>
                        <a:rPr kumimoji="1" lang="ja-JP" altLang="en-US" sz="1000" dirty="0" smtClean="0"/>
                        <a:t>大震災</a:t>
                      </a:r>
                      <a:endParaRPr kumimoji="1" lang="ja-JP" altLang="en-US" sz="1000" dirty="0"/>
                    </a:p>
                  </a:txBody>
                  <a:tcPr marL="84406" marR="84406" marT="42203" marB="42203"/>
                </a:tc>
                <a:tc>
                  <a:txBody>
                    <a:bodyPr/>
                    <a:lstStyle/>
                    <a:p>
                      <a:r>
                        <a:rPr kumimoji="1" lang="en-US" altLang="ja-JP" sz="1000" dirty="0" smtClean="0"/>
                        <a:t>6434</a:t>
                      </a:r>
                      <a:r>
                        <a:rPr kumimoji="1" lang="ja-JP" altLang="en-US" sz="1000" dirty="0" smtClean="0"/>
                        <a:t>人</a:t>
                      </a:r>
                      <a:r>
                        <a:rPr kumimoji="1" lang="en-US" altLang="ja-JP" sz="1000" dirty="0" smtClean="0"/>
                        <a:t>(</a:t>
                      </a:r>
                      <a:r>
                        <a:rPr kumimoji="1" lang="ja-JP" altLang="en-US" sz="1000" dirty="0" smtClean="0"/>
                        <a:t>死者数</a:t>
                      </a:r>
                      <a:r>
                        <a:rPr kumimoji="1" lang="en-US" altLang="ja-JP" sz="1000" dirty="0" smtClean="0"/>
                        <a:t>)</a:t>
                      </a:r>
                    </a:p>
                    <a:p>
                      <a:r>
                        <a:rPr kumimoji="1" lang="en-US" altLang="ja-JP" sz="1000" dirty="0" smtClean="0"/>
                        <a:t>43792</a:t>
                      </a:r>
                      <a:r>
                        <a:rPr kumimoji="1" lang="ja-JP" altLang="en-US" sz="1000" dirty="0" smtClean="0"/>
                        <a:t>人</a:t>
                      </a:r>
                      <a:r>
                        <a:rPr kumimoji="1" lang="en-US" altLang="ja-JP" sz="1000" dirty="0" smtClean="0"/>
                        <a:t>(</a:t>
                      </a:r>
                      <a:r>
                        <a:rPr kumimoji="1" lang="ja-JP" altLang="en-US" sz="1000" dirty="0" smtClean="0"/>
                        <a:t>負傷者数</a:t>
                      </a:r>
                      <a:r>
                        <a:rPr kumimoji="1" lang="en-US" altLang="ja-JP" sz="1000" dirty="0" smtClean="0"/>
                        <a:t>)</a:t>
                      </a:r>
                    </a:p>
                  </a:txBody>
                  <a:tcPr marL="84406" marR="84406" marT="42203" marB="42203"/>
                </a:tc>
                <a:tc>
                  <a:txBody>
                    <a:bodyPr/>
                    <a:lstStyle/>
                    <a:p>
                      <a:endParaRPr kumimoji="1" lang="en-US" altLang="ja-JP" sz="1000" dirty="0" smtClean="0"/>
                    </a:p>
                  </a:txBody>
                  <a:tcPr marL="84406" marR="84406" marT="42203" marB="42203"/>
                </a:tc>
                <a:tc>
                  <a:txBody>
                    <a:bodyPr/>
                    <a:lstStyle/>
                    <a:p>
                      <a:r>
                        <a:rPr kumimoji="1" lang="ja-JP" altLang="en-US" sz="1000" dirty="0" smtClean="0"/>
                        <a:t>・都市直下型地震、震度</a:t>
                      </a:r>
                      <a:r>
                        <a:rPr kumimoji="1" lang="en-US" altLang="ja-JP" sz="1000" dirty="0" smtClean="0"/>
                        <a:t>7</a:t>
                      </a:r>
                    </a:p>
                    <a:p>
                      <a:r>
                        <a:rPr kumimoji="1" lang="ja-JP" altLang="en-US" sz="1000" dirty="0" smtClean="0"/>
                        <a:t>・死因の</a:t>
                      </a:r>
                      <a:r>
                        <a:rPr kumimoji="1" lang="en-US" altLang="ja-JP" sz="1000" dirty="0" smtClean="0"/>
                        <a:t>9</a:t>
                      </a:r>
                      <a:r>
                        <a:rPr kumimoji="1" lang="ja-JP" altLang="en-US" sz="1000" dirty="0" smtClean="0"/>
                        <a:t>割は、家屋、家具等の倒壊による圧死</a:t>
                      </a:r>
                      <a:endParaRPr kumimoji="1" lang="en-US" altLang="ja-JP" sz="1000" dirty="0" smtClean="0"/>
                    </a:p>
                  </a:txBody>
                  <a:tcPr marL="84406" marR="84406" marT="42203" marB="42203"/>
                </a:tc>
                <a:extLst>
                  <a:ext uri="{0D108BD9-81ED-4DB2-BD59-A6C34878D82A}">
                    <a16:rowId xmlns:a16="http://schemas.microsoft.com/office/drawing/2014/main" xmlns="" val="4021432326"/>
                  </a:ext>
                </a:extLst>
              </a:tr>
            </a:tbl>
          </a:graphicData>
        </a:graphic>
      </p:graphicFrame>
      <p:sp>
        <p:nvSpPr>
          <p:cNvPr id="15" name="正方形/長方形 14"/>
          <p:cNvSpPr/>
          <p:nvPr/>
        </p:nvSpPr>
        <p:spPr>
          <a:xfrm>
            <a:off x="6251177" y="1190819"/>
            <a:ext cx="3652047" cy="26282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出典：「大阪府強靭化計画」（</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270456" y="907159"/>
            <a:ext cx="8603088" cy="300901"/>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過去にも</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、大阪の地域特性や都市構造上の課題から、</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大きな災害による被害</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が発生してきた。</a:t>
            </a:r>
          </a:p>
        </p:txBody>
      </p:sp>
      <p:graphicFrame>
        <p:nvGraphicFramePr>
          <p:cNvPr id="16" name="表 15"/>
          <p:cNvGraphicFramePr>
            <a:graphicFrameLocks noGrp="1"/>
          </p:cNvGraphicFramePr>
          <p:nvPr>
            <p:extLst>
              <p:ext uri="{D42A27DB-BD31-4B8C-83A1-F6EECF244321}">
                <p14:modId xmlns:p14="http://schemas.microsoft.com/office/powerpoint/2010/main" val="936594323"/>
              </p:ext>
            </p:extLst>
          </p:nvPr>
        </p:nvGraphicFramePr>
        <p:xfrm>
          <a:off x="495030" y="5077026"/>
          <a:ext cx="7207820" cy="1443672"/>
        </p:xfrm>
        <a:graphic>
          <a:graphicData uri="http://schemas.openxmlformats.org/drawingml/2006/table">
            <a:tbl>
              <a:tblPr bandRow="1">
                <a:tableStyleId>{5C22544A-7EE6-4342-B048-85BDC9FD1C3A}</a:tableStyleId>
              </a:tblPr>
              <a:tblGrid>
                <a:gridCol w="755065">
                  <a:extLst>
                    <a:ext uri="{9D8B030D-6E8A-4147-A177-3AD203B41FA5}">
                      <a16:colId xmlns:a16="http://schemas.microsoft.com/office/drawing/2014/main" xmlns="" val="2756453298"/>
                    </a:ext>
                  </a:extLst>
                </a:gridCol>
                <a:gridCol w="1212505">
                  <a:extLst>
                    <a:ext uri="{9D8B030D-6E8A-4147-A177-3AD203B41FA5}">
                      <a16:colId xmlns:a16="http://schemas.microsoft.com/office/drawing/2014/main" xmlns="" val="3038745926"/>
                    </a:ext>
                  </a:extLst>
                </a:gridCol>
                <a:gridCol w="2313515">
                  <a:extLst>
                    <a:ext uri="{9D8B030D-6E8A-4147-A177-3AD203B41FA5}">
                      <a16:colId xmlns:a16="http://schemas.microsoft.com/office/drawing/2014/main" xmlns="" val="1938532869"/>
                    </a:ext>
                  </a:extLst>
                </a:gridCol>
                <a:gridCol w="836209">
                  <a:extLst>
                    <a:ext uri="{9D8B030D-6E8A-4147-A177-3AD203B41FA5}">
                      <a16:colId xmlns:a16="http://schemas.microsoft.com/office/drawing/2014/main" xmlns="" val="3491061501"/>
                    </a:ext>
                  </a:extLst>
                </a:gridCol>
                <a:gridCol w="919832">
                  <a:extLst>
                    <a:ext uri="{9D8B030D-6E8A-4147-A177-3AD203B41FA5}">
                      <a16:colId xmlns:a16="http://schemas.microsoft.com/office/drawing/2014/main" xmlns="" val="1382836938"/>
                    </a:ext>
                  </a:extLst>
                </a:gridCol>
                <a:gridCol w="1170694">
                  <a:extLst>
                    <a:ext uri="{9D8B030D-6E8A-4147-A177-3AD203B41FA5}">
                      <a16:colId xmlns:a16="http://schemas.microsoft.com/office/drawing/2014/main" xmlns="" val="1103611283"/>
                    </a:ext>
                  </a:extLst>
                </a:gridCol>
              </a:tblGrid>
              <a:tr h="239151">
                <a:tc>
                  <a:txBody>
                    <a:bodyPr/>
                    <a:lstStyle/>
                    <a:p>
                      <a:endParaRPr kumimoji="1" lang="ja-JP" altLang="en-US" sz="1000" dirty="0">
                        <a:solidFill>
                          <a:schemeClr val="tx1"/>
                        </a:solidFill>
                      </a:endParaRP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lang="ja-JP" altLang="en-US" sz="1000" dirty="0" smtClean="0">
                        <a:solidFill>
                          <a:schemeClr val="tx1"/>
                        </a:solidFill>
                      </a:endParaRPr>
                    </a:p>
                  </a:txBody>
                  <a:tcPr marL="84406" marR="84406" marT="42203" marB="42203"/>
                </a:tc>
                <a:tc>
                  <a:txBody>
                    <a:bodyPr/>
                    <a:lstStyle/>
                    <a:p>
                      <a:endParaRPr kumimoji="1" lang="ja-JP" altLang="en-US" sz="1000" dirty="0">
                        <a:solidFill>
                          <a:schemeClr val="tx1"/>
                        </a:solidFill>
                      </a:endParaRP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死傷者</a:t>
                      </a:r>
                    </a:p>
                  </a:txBody>
                  <a:tcPr marL="84406" marR="84406" marT="42203" marB="42203"/>
                </a:tc>
                <a:tc>
                  <a:txBody>
                    <a:bodyPr/>
                    <a:lstStyle/>
                    <a:p>
                      <a:r>
                        <a:rPr kumimoji="1" lang="ja-JP" altLang="en-US" sz="1000" dirty="0" smtClean="0">
                          <a:solidFill>
                            <a:schemeClr val="tx1"/>
                          </a:solidFill>
                        </a:rPr>
                        <a:t>全半壊家屋</a:t>
                      </a:r>
                      <a:endParaRPr kumimoji="1" lang="ja-JP" altLang="en-US" sz="1000" dirty="0">
                        <a:solidFill>
                          <a:schemeClr val="tx1"/>
                        </a:solidFill>
                      </a:endParaRPr>
                    </a:p>
                  </a:txBody>
                  <a:tcPr marL="84406" marR="84406" marT="42203" marB="42203"/>
                </a:tc>
                <a:tc>
                  <a:txBody>
                    <a:bodyPr/>
                    <a:lstStyle/>
                    <a:p>
                      <a:r>
                        <a:rPr kumimoji="1" lang="ja-JP" altLang="en-US" sz="1000" dirty="0" smtClean="0">
                          <a:solidFill>
                            <a:schemeClr val="tx1"/>
                          </a:solidFill>
                        </a:rPr>
                        <a:t>床上・床下浸水</a:t>
                      </a:r>
                      <a:endParaRPr kumimoji="1" lang="ja-JP" altLang="en-US" sz="1000" dirty="0">
                        <a:solidFill>
                          <a:schemeClr val="tx1"/>
                        </a:solidFill>
                      </a:endParaRPr>
                    </a:p>
                  </a:txBody>
                  <a:tcPr marL="84406" marR="84406" marT="42203" marB="42203"/>
                </a:tc>
                <a:extLst>
                  <a:ext uri="{0D108BD9-81ED-4DB2-BD59-A6C34878D82A}">
                    <a16:rowId xmlns:a16="http://schemas.microsoft.com/office/drawing/2014/main" xmlns="" val="1496382890"/>
                  </a:ext>
                </a:extLst>
              </a:tr>
              <a:tr h="394540">
                <a:tc>
                  <a:txBody>
                    <a:bodyPr/>
                    <a:lstStyle/>
                    <a:p>
                      <a:r>
                        <a:rPr kumimoji="1" lang="en-US" altLang="ja-JP" sz="1000" dirty="0" smtClean="0">
                          <a:solidFill>
                            <a:schemeClr val="tx1"/>
                          </a:solidFill>
                        </a:rPr>
                        <a:t>1957</a:t>
                      </a:r>
                      <a:r>
                        <a:rPr kumimoji="1" lang="ja-JP" altLang="en-US" sz="1000" dirty="0" smtClean="0">
                          <a:solidFill>
                            <a:schemeClr val="tx1"/>
                          </a:solidFill>
                        </a:rPr>
                        <a:t>年</a:t>
                      </a:r>
                      <a:endParaRPr kumimoji="1" lang="ja-JP" altLang="en-US" sz="1000" dirty="0">
                        <a:solidFill>
                          <a:schemeClr val="tx1"/>
                        </a:solidFill>
                      </a:endParaRPr>
                    </a:p>
                  </a:txBody>
                  <a:tcPr marL="84406" marR="84406" marT="42203" marB="42203"/>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rPr>
                        <a:t>東部における水害</a:t>
                      </a:r>
                      <a:endParaRPr kumimoji="1" lang="en-US" altLang="ja-JP" sz="1000" dirty="0" smtClean="0">
                        <a:solidFill>
                          <a:schemeClr val="tx1"/>
                        </a:solidFill>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tx1"/>
                          </a:solidFill>
                        </a:rPr>
                        <a:t>※</a:t>
                      </a:r>
                      <a:r>
                        <a:rPr lang="ja-JP" altLang="en-US" sz="1000" dirty="0" smtClean="0">
                          <a:solidFill>
                            <a:schemeClr val="tx1"/>
                          </a:solidFill>
                        </a:rPr>
                        <a:t>寝屋川流域</a:t>
                      </a:r>
                    </a:p>
                  </a:txBody>
                  <a:tcPr marL="84406" marR="84406" marT="42203" marB="42203"/>
                </a:tc>
                <a:tc>
                  <a:txBody>
                    <a:bodyPr/>
                    <a:lstStyle/>
                    <a:p>
                      <a:r>
                        <a:rPr kumimoji="1" lang="ja-JP" altLang="en-US" sz="1000" dirty="0" smtClean="0">
                          <a:solidFill>
                            <a:schemeClr val="tx1"/>
                          </a:solidFill>
                        </a:rPr>
                        <a:t>・</a:t>
                      </a:r>
                      <a:r>
                        <a:rPr kumimoji="1" lang="en-US" altLang="ja-JP" sz="1000" dirty="0" smtClean="0">
                          <a:solidFill>
                            <a:schemeClr val="tx1"/>
                          </a:solidFill>
                        </a:rPr>
                        <a:t>24</a:t>
                      </a:r>
                      <a:r>
                        <a:rPr kumimoji="1" lang="ja-JP" altLang="en-US" sz="1000" dirty="0" smtClean="0">
                          <a:solidFill>
                            <a:schemeClr val="tx1"/>
                          </a:solidFill>
                        </a:rPr>
                        <a:t>時間雨量</a:t>
                      </a:r>
                      <a:r>
                        <a:rPr kumimoji="1" lang="en-US" altLang="ja-JP" sz="1000" dirty="0" smtClean="0">
                          <a:solidFill>
                            <a:schemeClr val="tx1"/>
                          </a:solidFill>
                        </a:rPr>
                        <a:t>311.2mm(</a:t>
                      </a:r>
                      <a:r>
                        <a:rPr kumimoji="1" lang="ja-JP" altLang="en-US" sz="1000" dirty="0" smtClean="0">
                          <a:solidFill>
                            <a:schemeClr val="tx1"/>
                          </a:solidFill>
                        </a:rPr>
                        <a:t>八尾</a:t>
                      </a:r>
                      <a:r>
                        <a:rPr kumimoji="1" lang="en-US" altLang="ja-JP" sz="1000" dirty="0" smtClean="0">
                          <a:solidFill>
                            <a:schemeClr val="tx1"/>
                          </a:solidFill>
                        </a:rPr>
                        <a:t>)</a:t>
                      </a:r>
                    </a:p>
                    <a:p>
                      <a:r>
                        <a:rPr kumimoji="1" lang="ja-JP" altLang="en-US" sz="1000" dirty="0" smtClean="0">
                          <a:solidFill>
                            <a:schemeClr val="tx1"/>
                          </a:solidFill>
                        </a:rPr>
                        <a:t>・最大時間雨</a:t>
                      </a:r>
                      <a:r>
                        <a:rPr kumimoji="1" lang="en-US" altLang="ja-JP" sz="1000" dirty="0" smtClean="0">
                          <a:solidFill>
                            <a:schemeClr val="tx1"/>
                          </a:solidFill>
                        </a:rPr>
                        <a:t>62.9mm/h(</a:t>
                      </a:r>
                      <a:r>
                        <a:rPr kumimoji="1" lang="ja-JP" altLang="en-US" sz="1000" dirty="0" smtClean="0">
                          <a:solidFill>
                            <a:schemeClr val="tx1"/>
                          </a:solidFill>
                        </a:rPr>
                        <a:t>八尾</a:t>
                      </a:r>
                      <a:r>
                        <a:rPr kumimoji="1" lang="en-US" altLang="ja-JP" sz="1000" dirty="0" smtClean="0">
                          <a:solidFill>
                            <a:schemeClr val="tx1"/>
                          </a:solidFill>
                        </a:rPr>
                        <a:t>)</a:t>
                      </a:r>
                      <a:endParaRPr kumimoji="1" lang="ja-JP" altLang="en-US" sz="1000" dirty="0" smtClean="0">
                        <a:solidFill>
                          <a:schemeClr val="tx1"/>
                        </a:solidFill>
                      </a:endParaRPr>
                    </a:p>
                  </a:txBody>
                  <a:tcPr marL="84406" marR="84406" marT="42203" marB="42203"/>
                </a:tc>
                <a:tc>
                  <a:txBody>
                    <a:bodyPr/>
                    <a:lstStyle/>
                    <a:p>
                      <a:r>
                        <a:rPr kumimoji="1" lang="ja-JP" altLang="en-US" sz="1000" dirty="0" smtClean="0">
                          <a:solidFill>
                            <a:schemeClr val="tx1"/>
                          </a:solidFill>
                        </a:rPr>
                        <a:t>不明</a:t>
                      </a:r>
                      <a:endParaRPr kumimoji="1" lang="ja-JP" altLang="en-US" sz="1000" dirty="0">
                        <a:solidFill>
                          <a:schemeClr val="tx1"/>
                        </a:solidFill>
                      </a:endParaRPr>
                    </a:p>
                  </a:txBody>
                  <a:tcPr marL="84406" marR="84406" marT="42203" marB="42203"/>
                </a:tc>
                <a:tc>
                  <a:txBody>
                    <a:bodyPr/>
                    <a:lstStyle/>
                    <a:p>
                      <a:r>
                        <a:rPr kumimoji="1" lang="ja-JP" altLang="en-US" sz="1000" dirty="0" smtClean="0">
                          <a:solidFill>
                            <a:schemeClr val="tx1"/>
                          </a:solidFill>
                        </a:rPr>
                        <a:t>不明</a:t>
                      </a:r>
                      <a:endParaRPr kumimoji="1" lang="ja-JP" altLang="en-US" sz="1000" dirty="0">
                        <a:solidFill>
                          <a:schemeClr val="tx1"/>
                        </a:solidFill>
                      </a:endParaRPr>
                    </a:p>
                  </a:txBody>
                  <a:tcPr marL="84406" marR="84406" marT="42203" marB="42203"/>
                </a:tc>
                <a:tc>
                  <a:txBody>
                    <a:bodyPr/>
                    <a:lstStyle/>
                    <a:p>
                      <a:r>
                        <a:rPr kumimoji="1" lang="ja-JP" altLang="en-US" sz="1000" dirty="0" smtClean="0">
                          <a:solidFill>
                            <a:schemeClr val="tx1"/>
                          </a:solidFill>
                        </a:rPr>
                        <a:t>不明</a:t>
                      </a:r>
                      <a:endParaRPr kumimoji="1" lang="ja-JP" altLang="en-US" sz="1000" dirty="0">
                        <a:solidFill>
                          <a:schemeClr val="tx1"/>
                        </a:solidFill>
                      </a:endParaRPr>
                    </a:p>
                  </a:txBody>
                  <a:tcPr marL="84406" marR="84406" marT="42203" marB="42203"/>
                </a:tc>
                <a:extLst>
                  <a:ext uri="{0D108BD9-81ED-4DB2-BD59-A6C34878D82A}">
                    <a16:rowId xmlns:a16="http://schemas.microsoft.com/office/drawing/2014/main" xmlns="" val="73374055"/>
                  </a:ext>
                </a:extLst>
              </a:tr>
              <a:tr h="416086">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rPr>
                        <a:t>1967</a:t>
                      </a:r>
                      <a:r>
                        <a:rPr kumimoji="1" lang="ja-JP" altLang="en-US" sz="1000" dirty="0" smtClean="0">
                          <a:solidFill>
                            <a:schemeClr val="tx1"/>
                          </a:solidFill>
                        </a:rPr>
                        <a:t>年</a:t>
                      </a:r>
                    </a:p>
                  </a:txBody>
                  <a:tcPr marL="84406" marR="84406" marT="42203" marB="42203"/>
                </a:tc>
                <a:tc>
                  <a:txBody>
                    <a:bodyPr/>
                    <a:lstStyle/>
                    <a:p>
                      <a:r>
                        <a:rPr lang="ja-JP" altLang="en-US" sz="1000" dirty="0" smtClean="0">
                          <a:solidFill>
                            <a:schemeClr val="tx1"/>
                          </a:solidFill>
                        </a:rPr>
                        <a:t>北摂豪雨</a:t>
                      </a:r>
                      <a:endParaRPr kumimoji="1" lang="ja-JP" altLang="en-US" sz="1000" dirty="0">
                        <a:solidFill>
                          <a:schemeClr val="tx1"/>
                        </a:solidFill>
                      </a:endParaRPr>
                    </a:p>
                  </a:txBody>
                  <a:tcPr marL="84406" marR="84406" marT="42203" marB="42203"/>
                </a:tc>
                <a:tc>
                  <a:txBody>
                    <a:bodyPr/>
                    <a:lstStyle/>
                    <a:p>
                      <a:r>
                        <a:rPr kumimoji="1" lang="ja-JP" altLang="en-US" sz="1000" dirty="0" smtClean="0">
                          <a:solidFill>
                            <a:schemeClr val="tx1"/>
                          </a:solidFill>
                        </a:rPr>
                        <a:t>・総雨量</a:t>
                      </a:r>
                      <a:r>
                        <a:rPr kumimoji="1" lang="en-US" altLang="ja-JP" sz="1000" dirty="0" smtClean="0">
                          <a:solidFill>
                            <a:schemeClr val="tx1"/>
                          </a:solidFill>
                        </a:rPr>
                        <a:t>215.5mm(</a:t>
                      </a:r>
                      <a:r>
                        <a:rPr kumimoji="1" lang="ja-JP" altLang="en-US" sz="1000" dirty="0" smtClean="0">
                          <a:solidFill>
                            <a:schemeClr val="tx1"/>
                          </a:solidFill>
                        </a:rPr>
                        <a:t>茨木</a:t>
                      </a:r>
                      <a:r>
                        <a:rPr kumimoji="1" lang="en-US" altLang="ja-JP" sz="1000" dirty="0" smtClean="0">
                          <a:solidFill>
                            <a:schemeClr val="tx1"/>
                          </a:solidFill>
                        </a:rPr>
                        <a:t>)</a:t>
                      </a:r>
                    </a:p>
                    <a:p>
                      <a:r>
                        <a:rPr kumimoji="1" lang="ja-JP" altLang="en-US" sz="1000" dirty="0" smtClean="0">
                          <a:solidFill>
                            <a:schemeClr val="tx1"/>
                          </a:solidFill>
                        </a:rPr>
                        <a:t>・最大時間雨</a:t>
                      </a:r>
                      <a:r>
                        <a:rPr kumimoji="1" lang="en-US" altLang="ja-JP" sz="1000" dirty="0" smtClean="0">
                          <a:solidFill>
                            <a:schemeClr val="tx1"/>
                          </a:solidFill>
                        </a:rPr>
                        <a:t>48mm/h(</a:t>
                      </a:r>
                      <a:r>
                        <a:rPr kumimoji="1" lang="ja-JP" altLang="en-US" sz="1000" dirty="0" smtClean="0">
                          <a:solidFill>
                            <a:schemeClr val="tx1"/>
                          </a:solidFill>
                        </a:rPr>
                        <a:t>茨木</a:t>
                      </a:r>
                      <a:r>
                        <a:rPr kumimoji="1" lang="en-US" altLang="ja-JP" sz="1000" dirty="0" smtClean="0">
                          <a:solidFill>
                            <a:schemeClr val="tx1"/>
                          </a:solidFill>
                        </a:rPr>
                        <a:t>)</a:t>
                      </a:r>
                    </a:p>
                  </a:txBody>
                  <a:tcPr marL="84406" marR="84406" marT="42203" marB="42203"/>
                </a:tc>
                <a:tc>
                  <a:txBody>
                    <a:bodyPr/>
                    <a:lstStyle/>
                    <a:p>
                      <a:r>
                        <a:rPr kumimoji="1" lang="en-US" altLang="ja-JP" sz="1000" dirty="0" smtClean="0">
                          <a:solidFill>
                            <a:schemeClr val="tx1"/>
                          </a:solidFill>
                        </a:rPr>
                        <a:t>61</a:t>
                      </a:r>
                      <a:r>
                        <a:rPr kumimoji="1" lang="ja-JP" altLang="en-US" sz="1000" dirty="0" smtClean="0">
                          <a:solidFill>
                            <a:schemeClr val="tx1"/>
                          </a:solidFill>
                        </a:rPr>
                        <a:t>人</a:t>
                      </a:r>
                    </a:p>
                  </a:txBody>
                  <a:tcPr marL="84406" marR="84406" marT="42203" marB="42203"/>
                </a:tc>
                <a:tc>
                  <a:txBody>
                    <a:bodyPr/>
                    <a:lstStyle/>
                    <a:p>
                      <a:r>
                        <a:rPr kumimoji="1" lang="en-US" altLang="ja-JP" sz="1000" dirty="0" smtClean="0">
                          <a:solidFill>
                            <a:schemeClr val="tx1"/>
                          </a:solidFill>
                        </a:rPr>
                        <a:t>41</a:t>
                      </a:r>
                      <a:r>
                        <a:rPr kumimoji="1" lang="ja-JP" altLang="en-US" sz="1000" dirty="0" smtClean="0">
                          <a:solidFill>
                            <a:schemeClr val="tx1"/>
                          </a:solidFill>
                        </a:rPr>
                        <a:t>戸</a:t>
                      </a:r>
                    </a:p>
                  </a:txBody>
                  <a:tcPr marL="84406" marR="84406" marT="42203" marB="42203"/>
                </a:tc>
                <a:tc>
                  <a:txBody>
                    <a:bodyPr/>
                    <a:lstStyle/>
                    <a:p>
                      <a:r>
                        <a:rPr kumimoji="1" lang="en-US" altLang="ja-JP" sz="1000" dirty="0" smtClean="0">
                          <a:solidFill>
                            <a:schemeClr val="tx1"/>
                          </a:solidFill>
                        </a:rPr>
                        <a:t>2.5</a:t>
                      </a:r>
                      <a:r>
                        <a:rPr kumimoji="1" lang="ja-JP" altLang="en-US" sz="1000" dirty="0" smtClean="0">
                          <a:solidFill>
                            <a:schemeClr val="tx1"/>
                          </a:solidFill>
                        </a:rPr>
                        <a:t>万戸</a:t>
                      </a:r>
                    </a:p>
                  </a:txBody>
                  <a:tcPr marL="84406" marR="84406" marT="42203" marB="42203"/>
                </a:tc>
                <a:extLst>
                  <a:ext uri="{0D108BD9-81ED-4DB2-BD59-A6C34878D82A}">
                    <a16:rowId xmlns:a16="http://schemas.microsoft.com/office/drawing/2014/main" xmlns="" val="2779724004"/>
                  </a:ext>
                </a:extLst>
              </a:tr>
              <a:tr h="393895">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rPr>
                        <a:t>1982</a:t>
                      </a:r>
                      <a:r>
                        <a:rPr kumimoji="1" lang="ja-JP" altLang="en-US" sz="1000" dirty="0" smtClean="0">
                          <a:solidFill>
                            <a:schemeClr val="tx1"/>
                          </a:solidFill>
                        </a:rPr>
                        <a:t>年</a:t>
                      </a:r>
                    </a:p>
                  </a:txBody>
                  <a:tcPr marL="84406" marR="84406" marT="42203" marB="42203"/>
                </a:tc>
                <a:tc>
                  <a:txBody>
                    <a:bodyPr/>
                    <a:lstStyle/>
                    <a:p>
                      <a:r>
                        <a:rPr lang="ja-JP" altLang="en-US" sz="1000" dirty="0" smtClean="0">
                          <a:solidFill>
                            <a:schemeClr val="tx1"/>
                          </a:solidFill>
                        </a:rPr>
                        <a:t>台風</a:t>
                      </a:r>
                      <a:r>
                        <a:rPr lang="en-US" altLang="ja-JP" sz="1000" dirty="0" smtClean="0">
                          <a:solidFill>
                            <a:schemeClr val="tx1"/>
                          </a:solidFill>
                        </a:rPr>
                        <a:t>10</a:t>
                      </a:r>
                      <a:r>
                        <a:rPr lang="ja-JP" altLang="en-US" sz="1000" dirty="0" smtClean="0">
                          <a:solidFill>
                            <a:schemeClr val="tx1"/>
                          </a:solidFill>
                        </a:rPr>
                        <a:t>号</a:t>
                      </a:r>
                      <a:endParaRPr kumimoji="1" lang="ja-JP" altLang="en-US" sz="1000" dirty="0">
                        <a:solidFill>
                          <a:schemeClr val="tx1"/>
                        </a:solidFill>
                      </a:endParaRPr>
                    </a:p>
                  </a:txBody>
                  <a:tcPr marL="84406" marR="84406" marT="42203" marB="42203"/>
                </a:tc>
                <a:tc>
                  <a:txBody>
                    <a:bodyPr/>
                    <a:lstStyle/>
                    <a:p>
                      <a:r>
                        <a:rPr kumimoji="1" lang="ja-JP" altLang="en-US" sz="1000" dirty="0" smtClean="0">
                          <a:solidFill>
                            <a:schemeClr val="tx1"/>
                          </a:solidFill>
                        </a:rPr>
                        <a:t>・総雨量</a:t>
                      </a:r>
                      <a:r>
                        <a:rPr kumimoji="1" lang="en-US" altLang="ja-JP" sz="1000" dirty="0" smtClean="0">
                          <a:solidFill>
                            <a:schemeClr val="tx1"/>
                          </a:solidFill>
                        </a:rPr>
                        <a:t>404mm(</a:t>
                      </a:r>
                      <a:r>
                        <a:rPr kumimoji="1" lang="ja-JP" altLang="en-US" sz="1000" dirty="0" smtClean="0">
                          <a:solidFill>
                            <a:schemeClr val="tx1"/>
                          </a:solidFill>
                        </a:rPr>
                        <a:t>千早</a:t>
                      </a:r>
                      <a:r>
                        <a:rPr kumimoji="1" lang="en-US" altLang="ja-JP" sz="1000" dirty="0" smtClean="0">
                          <a:solidFill>
                            <a:schemeClr val="tx1"/>
                          </a:solidFill>
                        </a:rPr>
                        <a:t>)</a:t>
                      </a:r>
                    </a:p>
                    <a:p>
                      <a:r>
                        <a:rPr kumimoji="1" lang="ja-JP" altLang="en-US" sz="1000" dirty="0" smtClean="0">
                          <a:solidFill>
                            <a:schemeClr val="tx1"/>
                          </a:solidFill>
                        </a:rPr>
                        <a:t>・最大時間雨</a:t>
                      </a:r>
                      <a:r>
                        <a:rPr kumimoji="1" lang="en-US" altLang="ja-JP" sz="1000" dirty="0" smtClean="0">
                          <a:solidFill>
                            <a:schemeClr val="tx1"/>
                          </a:solidFill>
                        </a:rPr>
                        <a:t>49.5mm/h(</a:t>
                      </a:r>
                      <a:r>
                        <a:rPr kumimoji="1" lang="ja-JP" altLang="en-US" sz="1000" dirty="0" smtClean="0">
                          <a:solidFill>
                            <a:schemeClr val="tx1"/>
                          </a:solidFill>
                        </a:rPr>
                        <a:t>尾崎</a:t>
                      </a:r>
                      <a:r>
                        <a:rPr kumimoji="1" lang="en-US" altLang="ja-JP" sz="1000" dirty="0" smtClean="0">
                          <a:solidFill>
                            <a:schemeClr val="tx1"/>
                          </a:solidFill>
                        </a:rPr>
                        <a:t>)</a:t>
                      </a:r>
                    </a:p>
                  </a:txBody>
                  <a:tcPr marL="84406" marR="84406" marT="42203" marB="42203"/>
                </a:tc>
                <a:tc>
                  <a:txBody>
                    <a:bodyPr/>
                    <a:lstStyle/>
                    <a:p>
                      <a:r>
                        <a:rPr kumimoji="1" lang="en-US" altLang="ja-JP" sz="1000" dirty="0" smtClean="0">
                          <a:solidFill>
                            <a:schemeClr val="tx1"/>
                          </a:solidFill>
                        </a:rPr>
                        <a:t>12</a:t>
                      </a:r>
                      <a:r>
                        <a:rPr kumimoji="1" lang="ja-JP" altLang="en-US" sz="1000" dirty="0" smtClean="0">
                          <a:solidFill>
                            <a:schemeClr val="tx1"/>
                          </a:solidFill>
                        </a:rPr>
                        <a:t>人</a:t>
                      </a:r>
                      <a:endParaRPr kumimoji="1" lang="en-US" altLang="ja-JP" sz="1000" dirty="0" smtClean="0">
                        <a:solidFill>
                          <a:schemeClr val="tx1"/>
                        </a:solidFill>
                      </a:endParaRPr>
                    </a:p>
                  </a:txBody>
                  <a:tcPr marL="84406" marR="84406" marT="42203" marB="42203"/>
                </a:tc>
                <a:tc>
                  <a:txBody>
                    <a:bodyPr/>
                    <a:lstStyle/>
                    <a:p>
                      <a:r>
                        <a:rPr kumimoji="1" lang="en-US" altLang="ja-JP" sz="1000" dirty="0" smtClean="0">
                          <a:solidFill>
                            <a:schemeClr val="tx1"/>
                          </a:solidFill>
                        </a:rPr>
                        <a:t>169</a:t>
                      </a:r>
                      <a:r>
                        <a:rPr kumimoji="1" lang="ja-JP" altLang="en-US" sz="1000" dirty="0" smtClean="0">
                          <a:solidFill>
                            <a:schemeClr val="tx1"/>
                          </a:solidFill>
                        </a:rPr>
                        <a:t>戸、</a:t>
                      </a:r>
                      <a:endParaRPr kumimoji="1" lang="en-US" altLang="ja-JP" sz="1000" dirty="0" smtClean="0">
                        <a:solidFill>
                          <a:schemeClr val="tx1"/>
                        </a:solidFill>
                      </a:endParaRPr>
                    </a:p>
                  </a:txBody>
                  <a:tcPr marL="84406" marR="84406" marT="42203" marB="42203"/>
                </a:tc>
                <a:tc>
                  <a:txBody>
                    <a:bodyPr/>
                    <a:lstStyle/>
                    <a:p>
                      <a:r>
                        <a:rPr kumimoji="1" lang="en-US" altLang="ja-JP" sz="1000" dirty="0" smtClean="0">
                          <a:solidFill>
                            <a:schemeClr val="tx1"/>
                          </a:solidFill>
                        </a:rPr>
                        <a:t>7.4</a:t>
                      </a:r>
                      <a:r>
                        <a:rPr kumimoji="1" lang="ja-JP" altLang="en-US" sz="1000" dirty="0" smtClean="0">
                          <a:solidFill>
                            <a:schemeClr val="tx1"/>
                          </a:solidFill>
                        </a:rPr>
                        <a:t>万戸</a:t>
                      </a:r>
                      <a:endParaRPr kumimoji="1" lang="en-US" altLang="ja-JP" sz="1000" dirty="0" smtClean="0">
                        <a:solidFill>
                          <a:schemeClr val="tx1"/>
                        </a:solidFill>
                      </a:endParaRPr>
                    </a:p>
                  </a:txBody>
                  <a:tcPr marL="84406" marR="84406" marT="42203" marB="42203"/>
                </a:tc>
                <a:extLst>
                  <a:ext uri="{0D108BD9-81ED-4DB2-BD59-A6C34878D82A}">
                    <a16:rowId xmlns:a16="http://schemas.microsoft.com/office/drawing/2014/main" xmlns="" val="4021432326"/>
                  </a:ext>
                </a:extLst>
              </a:tr>
            </a:tbl>
          </a:graphicData>
        </a:graphic>
      </p:graphicFrame>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149</a:t>
            </a:fld>
            <a:endParaRPr lang="ja-JP" altLang="en-US"/>
          </a:p>
        </p:txBody>
      </p:sp>
    </p:spTree>
    <p:extLst>
      <p:ext uri="{BB962C8B-B14F-4D97-AF65-F5344CB8AC3E}">
        <p14:creationId xmlns:p14="http://schemas.microsoft.com/office/powerpoint/2010/main" val="1408328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4772460"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改革前の状況：課題（大阪の災害リスク）</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165708" y="1730477"/>
            <a:ext cx="6243021" cy="490134"/>
          </a:xfrm>
          <a:prstGeom prst="rect">
            <a:avLst/>
          </a:prstGeom>
          <a:ln w="28575">
            <a:solidFill>
              <a:schemeClr val="tx2">
                <a:lumMod val="60000"/>
                <a:lumOff val="40000"/>
              </a:schemeClr>
            </a:solidFill>
            <a:prstDash val="sysDot"/>
          </a:ln>
        </p:spPr>
        <p:txBody>
          <a:bodyPr wrap="square">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2585" b="0" i="0" u="none" strike="noStrike" kern="1200" cap="none" spc="0" normalizeH="0" baseline="0" noProof="0" dirty="0">
                <a:ln>
                  <a:noFill/>
                </a:ln>
                <a:solidFill>
                  <a:prstClr val="black"/>
                </a:solidFill>
                <a:effectLst/>
                <a:uLnTx/>
                <a:uFillTx/>
                <a:latin typeface="Meiryo UI"/>
                <a:ea typeface="Meiryo UI"/>
                <a:cs typeface="+mn-cs"/>
              </a:rPr>
              <a:t>近年の自然災害リスクの高まり</a:t>
            </a:r>
            <a:endParaRPr kumimoji="1" lang="en-US" altLang="ja-JP" sz="258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p:cNvSpPr/>
          <p:nvPr/>
        </p:nvSpPr>
        <p:spPr>
          <a:xfrm>
            <a:off x="584200" y="5794580"/>
            <a:ext cx="8023711" cy="490134"/>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585" b="1" i="0" u="none" strike="noStrike" kern="1200" cap="none" spc="0" normalizeH="0" baseline="0" noProof="0" dirty="0">
                <a:ln>
                  <a:noFill/>
                </a:ln>
                <a:solidFill>
                  <a:prstClr val="black"/>
                </a:solidFill>
                <a:effectLst/>
                <a:uLnTx/>
                <a:uFillTx/>
                <a:latin typeface="Meiryo UI"/>
                <a:ea typeface="Meiryo UI"/>
                <a:cs typeface="+mn-cs"/>
              </a:rPr>
              <a:t>上記リスクを踏まえ、被害を最小化するための対策を推進</a:t>
            </a:r>
            <a:endParaRPr kumimoji="1" lang="en-US" altLang="ja-JP" sz="2585"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 name="下矢印 8"/>
          <p:cNvSpPr/>
          <p:nvPr/>
        </p:nvSpPr>
        <p:spPr>
          <a:xfrm>
            <a:off x="3632537" y="5076178"/>
            <a:ext cx="1070824" cy="566907"/>
          </a:xfrm>
          <a:prstGeom prst="downArrow">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 name="正方形/長方形 10"/>
          <p:cNvSpPr/>
          <p:nvPr/>
        </p:nvSpPr>
        <p:spPr>
          <a:xfrm>
            <a:off x="359593" y="4301328"/>
            <a:ext cx="8657238" cy="490134"/>
          </a:xfrm>
          <a:prstGeom prst="rect">
            <a:avLst/>
          </a:prstGeom>
          <a:ln w="57150">
            <a:solidFill>
              <a:schemeClr val="tx2">
                <a:lumMod val="60000"/>
                <a:lumOff val="40000"/>
              </a:schemeClr>
            </a:solidFill>
            <a:prstDash val="dash"/>
          </a:ln>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585" b="0" i="0" u="none" strike="noStrike" kern="1200" cap="none" spc="0" normalizeH="0" baseline="0" noProof="0" dirty="0">
                <a:ln>
                  <a:noFill/>
                </a:ln>
                <a:solidFill>
                  <a:prstClr val="black"/>
                </a:solidFill>
                <a:effectLst/>
                <a:uLnTx/>
                <a:uFillTx/>
                <a:latin typeface="Meiryo UI"/>
                <a:ea typeface="Meiryo UI"/>
                <a:cs typeface="+mn-cs"/>
              </a:rPr>
              <a:t>大阪特有の状況が被害を拡大させ、甚大な被害をもたらす恐れ</a:t>
            </a:r>
            <a:endParaRPr kumimoji="1" lang="en-US" altLang="ja-JP" sz="258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1165708" y="2994714"/>
            <a:ext cx="6243021" cy="490134"/>
          </a:xfrm>
          <a:prstGeom prst="rect">
            <a:avLst/>
          </a:prstGeom>
          <a:ln w="28575">
            <a:solidFill>
              <a:schemeClr val="tx2">
                <a:lumMod val="60000"/>
                <a:lumOff val="40000"/>
              </a:schemeClr>
            </a:solidFill>
            <a:prstDash val="sysDot"/>
          </a:ln>
        </p:spPr>
        <p:txBody>
          <a:bodyPr wrap="square">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2585" b="0" i="0" u="none" strike="noStrike" kern="1200" cap="none" spc="0" normalizeH="0" baseline="0" noProof="0" dirty="0">
                <a:ln>
                  <a:noFill/>
                </a:ln>
                <a:solidFill>
                  <a:prstClr val="black"/>
                </a:solidFill>
                <a:effectLst/>
                <a:uLnTx/>
                <a:uFillTx/>
                <a:latin typeface="Meiryo UI"/>
                <a:ea typeface="Meiryo UI"/>
                <a:cs typeface="+mn-cs"/>
              </a:rPr>
              <a:t>大阪の地域特性・都市構造による脆弱性</a:t>
            </a:r>
            <a:endParaRPr kumimoji="1" lang="en-US" altLang="ja-JP" sz="258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 name="乗算 2"/>
          <p:cNvSpPr/>
          <p:nvPr/>
        </p:nvSpPr>
        <p:spPr>
          <a:xfrm>
            <a:off x="3745918" y="2350396"/>
            <a:ext cx="844062" cy="513776"/>
          </a:xfrm>
          <a:prstGeom prst="mathMultiply">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等号 5"/>
          <p:cNvSpPr/>
          <p:nvPr/>
        </p:nvSpPr>
        <p:spPr>
          <a:xfrm rot="5400000">
            <a:off x="3874833" y="3698196"/>
            <a:ext cx="535411" cy="477818"/>
          </a:xfrm>
          <a:prstGeom prst="mathEqual">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角丸四角形 12"/>
          <p:cNvSpPr/>
          <p:nvPr/>
        </p:nvSpPr>
        <p:spPr>
          <a:xfrm>
            <a:off x="270457" y="971687"/>
            <a:ext cx="8603088" cy="66227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近年の自然災害リスクの高まりと、大阪の地域特性や都市構造による脆弱性</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が相まって、</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甚大な被害</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をもたらす恐れがある。そのため、大阪では</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被害を最小化するための対策を推進</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150</a:t>
            </a:fld>
            <a:endParaRPr lang="ja-JP" altLang="en-US"/>
          </a:p>
        </p:txBody>
      </p:sp>
    </p:spTree>
    <p:extLst>
      <p:ext uri="{BB962C8B-B14F-4D97-AF65-F5344CB8AC3E}">
        <p14:creationId xmlns:p14="http://schemas.microsoft.com/office/powerpoint/2010/main" val="3476981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520926"/>
            <a:ext cx="4484818"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主な改革取組み：大阪の災害対策　</a:t>
            </a: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nvPr>
        </p:nvGraphicFramePr>
        <p:xfrm>
          <a:off x="19319" y="1353063"/>
          <a:ext cx="8873544" cy="5141566"/>
        </p:xfrm>
        <a:graphic>
          <a:graphicData uri="http://schemas.openxmlformats.org/drawingml/2006/table">
            <a:tbl>
              <a:tblPr firstRow="1" bandRow="1">
                <a:tableStyleId>{5C22544A-7EE6-4342-B048-85BDC9FD1C3A}</a:tableStyleId>
              </a:tblPr>
              <a:tblGrid>
                <a:gridCol w="323910">
                  <a:extLst>
                    <a:ext uri="{9D8B030D-6E8A-4147-A177-3AD203B41FA5}">
                      <a16:colId xmlns:a16="http://schemas.microsoft.com/office/drawing/2014/main" xmlns="" val="4133663948"/>
                    </a:ext>
                  </a:extLst>
                </a:gridCol>
                <a:gridCol w="323910">
                  <a:extLst>
                    <a:ext uri="{9D8B030D-6E8A-4147-A177-3AD203B41FA5}">
                      <a16:colId xmlns:a16="http://schemas.microsoft.com/office/drawing/2014/main" xmlns="" val="20000"/>
                    </a:ext>
                  </a:extLst>
                </a:gridCol>
                <a:gridCol w="1107852">
                  <a:extLst>
                    <a:ext uri="{9D8B030D-6E8A-4147-A177-3AD203B41FA5}">
                      <a16:colId xmlns:a16="http://schemas.microsoft.com/office/drawing/2014/main" xmlns="" val="20001"/>
                    </a:ext>
                  </a:extLst>
                </a:gridCol>
                <a:gridCol w="1821202">
                  <a:extLst>
                    <a:ext uri="{9D8B030D-6E8A-4147-A177-3AD203B41FA5}">
                      <a16:colId xmlns:a16="http://schemas.microsoft.com/office/drawing/2014/main" xmlns="" val="20002"/>
                    </a:ext>
                  </a:extLst>
                </a:gridCol>
                <a:gridCol w="1889928">
                  <a:extLst>
                    <a:ext uri="{9D8B030D-6E8A-4147-A177-3AD203B41FA5}">
                      <a16:colId xmlns:a16="http://schemas.microsoft.com/office/drawing/2014/main" xmlns="" val="20003"/>
                    </a:ext>
                  </a:extLst>
                </a:gridCol>
                <a:gridCol w="1851810">
                  <a:extLst>
                    <a:ext uri="{9D8B030D-6E8A-4147-A177-3AD203B41FA5}">
                      <a16:colId xmlns:a16="http://schemas.microsoft.com/office/drawing/2014/main" xmlns="" val="20004"/>
                    </a:ext>
                  </a:extLst>
                </a:gridCol>
                <a:gridCol w="1554932">
                  <a:extLst>
                    <a:ext uri="{9D8B030D-6E8A-4147-A177-3AD203B41FA5}">
                      <a16:colId xmlns:a16="http://schemas.microsoft.com/office/drawing/2014/main" xmlns="" val="20005"/>
                    </a:ext>
                  </a:extLst>
                </a:gridCol>
              </a:tblGrid>
              <a:tr h="478302">
                <a:tc gridSpan="2">
                  <a:txBody>
                    <a:bodyPr/>
                    <a:lstStyle/>
                    <a:p>
                      <a:endParaRPr kumimoji="1" lang="ja-JP" altLang="en-US" sz="1500" dirty="0">
                        <a:latin typeface="Meiryo UI" panose="020B0604030504040204" pitchFamily="50" charset="-128"/>
                        <a:ea typeface="Meiryo UI" panose="020B0604030504040204" pitchFamily="50" charset="-128"/>
                      </a:endParaRPr>
                    </a:p>
                  </a:txBody>
                  <a:tcPr marL="84406" marR="84406" marT="42203" marB="42203" anchor="ctr"/>
                </a:tc>
                <a:tc hMerge="1">
                  <a:txBody>
                    <a:bodyPr/>
                    <a:lstStyle/>
                    <a:p>
                      <a:endParaRPr kumimoji="1" lang="ja-JP" altLang="en-US" sz="1600" dirty="0"/>
                    </a:p>
                  </a:txBody>
                  <a:tcPr anchor="ctr"/>
                </a:tc>
                <a:tc>
                  <a:txBody>
                    <a:bodyPr/>
                    <a:lstStyle/>
                    <a:p>
                      <a:pPr algn="ctr"/>
                      <a:r>
                        <a:rPr kumimoji="1" lang="en-US" altLang="ja-JP" sz="1300" dirty="0" smtClean="0">
                          <a:latin typeface="Meiryo UI" panose="020B0604030504040204" pitchFamily="50" charset="-128"/>
                          <a:ea typeface="Meiryo UI" panose="020B0604030504040204" pitchFamily="50" charset="-128"/>
                        </a:rPr>
                        <a:t>(1)</a:t>
                      </a:r>
                      <a:r>
                        <a:rPr kumimoji="1" lang="ja-JP" altLang="en-US" sz="1300" dirty="0" smtClean="0">
                          <a:latin typeface="Meiryo UI" panose="020B0604030504040204" pitchFamily="50" charset="-128"/>
                          <a:ea typeface="Meiryo UI" panose="020B0604030504040204" pitchFamily="50" charset="-128"/>
                        </a:rPr>
                        <a:t>リスク</a:t>
                      </a:r>
                      <a:endParaRPr kumimoji="1" lang="en-US" altLang="ja-JP" sz="1300" dirty="0" smtClean="0">
                        <a:latin typeface="Meiryo UI" panose="020B0604030504040204" pitchFamily="50" charset="-128"/>
                        <a:ea typeface="Meiryo UI" panose="020B0604030504040204" pitchFamily="50" charset="-128"/>
                      </a:endParaRPr>
                    </a:p>
                    <a:p>
                      <a:pPr algn="ctr"/>
                      <a:r>
                        <a:rPr kumimoji="1" lang="ja-JP" altLang="en-US" sz="1300" dirty="0" smtClean="0">
                          <a:latin typeface="Meiryo UI" panose="020B0604030504040204" pitchFamily="50" charset="-128"/>
                          <a:ea typeface="Meiryo UI" panose="020B0604030504040204" pitchFamily="50" charset="-128"/>
                        </a:rPr>
                        <a:t>把握</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gridSpan="2">
                  <a:txBody>
                    <a:bodyPr/>
                    <a:lstStyle/>
                    <a:p>
                      <a:pPr algn="ctr"/>
                      <a:r>
                        <a:rPr kumimoji="1" lang="en-US" altLang="ja-JP" sz="1300" dirty="0" smtClean="0">
                          <a:latin typeface="Meiryo UI" panose="020B0604030504040204" pitchFamily="50" charset="-128"/>
                          <a:ea typeface="Meiryo UI" panose="020B0604030504040204" pitchFamily="50" charset="-128"/>
                        </a:rPr>
                        <a:t>(2)</a:t>
                      </a:r>
                      <a:r>
                        <a:rPr kumimoji="1" lang="ja-JP" altLang="en-US" sz="1300" dirty="0" smtClean="0">
                          <a:latin typeface="Meiryo UI" panose="020B0604030504040204" pitchFamily="50" charset="-128"/>
                          <a:ea typeface="Meiryo UI" panose="020B0604030504040204" pitchFamily="50" charset="-128"/>
                        </a:rPr>
                        <a:t>事前予防対策</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hMerge="1">
                  <a:txBody>
                    <a:bodyPr/>
                    <a:lstStyle/>
                    <a:p>
                      <a:endParaRPr kumimoji="1" lang="ja-JP" altLang="en-US"/>
                    </a:p>
                  </a:txBody>
                  <a:tcPr/>
                </a:tc>
                <a:tc>
                  <a:txBody>
                    <a:bodyPr/>
                    <a:lstStyle/>
                    <a:p>
                      <a:pPr algn="ctr"/>
                      <a:r>
                        <a:rPr kumimoji="1" lang="en-US" altLang="ja-JP" sz="1300" dirty="0" smtClean="0">
                          <a:latin typeface="Meiryo UI" panose="020B0604030504040204" pitchFamily="50" charset="-128"/>
                          <a:ea typeface="Meiryo UI" panose="020B0604030504040204" pitchFamily="50" charset="-128"/>
                        </a:rPr>
                        <a:t>(3)</a:t>
                      </a:r>
                      <a:r>
                        <a:rPr kumimoji="1" lang="ja-JP" altLang="en-US" sz="1300" dirty="0" smtClean="0">
                          <a:latin typeface="Meiryo UI" panose="020B0604030504040204" pitchFamily="50" charset="-128"/>
                          <a:ea typeface="Meiryo UI" panose="020B0604030504040204" pitchFamily="50" charset="-128"/>
                        </a:rPr>
                        <a:t>発災後の</a:t>
                      </a:r>
                      <a:endParaRPr kumimoji="1" lang="en-US" altLang="ja-JP" sz="1300" dirty="0" smtClean="0">
                        <a:latin typeface="Meiryo UI" panose="020B0604030504040204" pitchFamily="50" charset="-128"/>
                        <a:ea typeface="Meiryo UI" panose="020B0604030504040204" pitchFamily="50" charset="-128"/>
                      </a:endParaRPr>
                    </a:p>
                    <a:p>
                      <a:pPr algn="ctr"/>
                      <a:r>
                        <a:rPr kumimoji="1" lang="ja-JP" altLang="en-US" sz="1300" dirty="0" smtClean="0">
                          <a:solidFill>
                            <a:schemeClr val="bg1"/>
                          </a:solidFill>
                          <a:latin typeface="Meiryo UI" panose="020B0604030504040204" pitchFamily="50" charset="-128"/>
                          <a:ea typeface="Meiryo UI" panose="020B0604030504040204" pitchFamily="50" charset="-128"/>
                        </a:rPr>
                        <a:t>応急対策</a:t>
                      </a:r>
                      <a:endParaRPr kumimoji="1" lang="ja-JP" altLang="en-US" sz="1300" dirty="0">
                        <a:solidFill>
                          <a:schemeClr val="bg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algn="ctr"/>
                      <a:r>
                        <a:rPr kumimoji="1" lang="en-US" altLang="ja-JP" sz="1300" dirty="0" smtClean="0">
                          <a:latin typeface="Meiryo UI" panose="020B0604030504040204" pitchFamily="50" charset="-128"/>
                          <a:ea typeface="Meiryo UI" panose="020B0604030504040204" pitchFamily="50" charset="-128"/>
                        </a:rPr>
                        <a:t>(4)</a:t>
                      </a:r>
                      <a:r>
                        <a:rPr kumimoji="1" lang="ja-JP" altLang="en-US" sz="1300" dirty="0" smtClean="0">
                          <a:latin typeface="Meiryo UI" panose="020B0604030504040204" pitchFamily="50" charset="-128"/>
                          <a:ea typeface="Meiryo UI" panose="020B0604030504040204" pitchFamily="50" charset="-128"/>
                        </a:rPr>
                        <a:t>復旧・復興</a:t>
                      </a:r>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xmlns="" val="10000"/>
                  </a:ext>
                </a:extLst>
              </a:tr>
              <a:tr h="786587">
                <a:tc gridSpan="2">
                  <a:txBody>
                    <a:bodyPr/>
                    <a:lstStyle/>
                    <a:p>
                      <a:pPr algn="ctr"/>
                      <a:r>
                        <a:rPr kumimoji="1" lang="ja-JP" altLang="en-US" sz="1100" b="0" dirty="0" smtClean="0">
                          <a:solidFill>
                            <a:schemeClr val="bg1"/>
                          </a:solidFill>
                          <a:latin typeface="Meiryo UI" panose="020B0604030504040204" pitchFamily="50" charset="-128"/>
                          <a:ea typeface="Meiryo UI" panose="020B0604030504040204" pitchFamily="50" charset="-128"/>
                        </a:rPr>
                        <a:t>　充実・</a:t>
                      </a:r>
                      <a:endParaRPr kumimoji="1" lang="en-US" altLang="ja-JP" sz="1100" b="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100" b="0" dirty="0" smtClean="0">
                          <a:solidFill>
                            <a:schemeClr val="bg1"/>
                          </a:solidFill>
                          <a:latin typeface="Meiryo UI" panose="020B0604030504040204" pitchFamily="50" charset="-128"/>
                          <a:ea typeface="Meiryo UI" panose="020B0604030504040204" pitchFamily="50" charset="-128"/>
                        </a:rPr>
                        <a:t>強化の</a:t>
                      </a:r>
                      <a:endParaRPr kumimoji="1" lang="en-US" altLang="ja-JP" sz="1100" b="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100" b="0" dirty="0" smtClean="0">
                          <a:solidFill>
                            <a:schemeClr val="bg1"/>
                          </a:solidFill>
                          <a:latin typeface="Meiryo UI" panose="020B0604030504040204" pitchFamily="50" charset="-128"/>
                          <a:ea typeface="Meiryo UI" panose="020B0604030504040204" pitchFamily="50" charset="-128"/>
                        </a:rPr>
                        <a:t>方向性</a:t>
                      </a:r>
                      <a:endParaRPr kumimoji="1" lang="en-US" altLang="ja-JP" sz="1100" b="0" dirty="0" smtClean="0">
                        <a:solidFill>
                          <a:schemeClr val="bg1"/>
                        </a:solidFill>
                        <a:latin typeface="Meiryo UI" panose="020B0604030504040204" pitchFamily="50" charset="-128"/>
                        <a:ea typeface="Meiryo UI" panose="020B0604030504040204" pitchFamily="50" charset="-128"/>
                      </a:endParaRPr>
                    </a:p>
                  </a:txBody>
                  <a:tcPr marL="84406" marR="84406" marT="42203" marB="42203" vert="eaVert" anchor="ctr">
                    <a:solidFill>
                      <a:schemeClr val="accent1"/>
                    </a:solidFill>
                  </a:tcPr>
                </a:tc>
                <a:tc hMerge="1">
                  <a:txBody>
                    <a:bodyPr/>
                    <a:lstStyle/>
                    <a:p>
                      <a:endParaRPr kumimoji="1" lang="ja-JP" altLang="en-US" sz="1400" dirty="0"/>
                    </a:p>
                  </a:txBody>
                  <a:tcPr anchor="ctr"/>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災害リスクを再点検し、</a:t>
                      </a:r>
                      <a:r>
                        <a:rPr kumimoji="1" lang="ja-JP" altLang="en-US" sz="1100" b="1" dirty="0" smtClean="0">
                          <a:solidFill>
                            <a:schemeClr val="tx1"/>
                          </a:solidFill>
                          <a:latin typeface="Meiryo UI" panose="020B0604030504040204" pitchFamily="50" charset="-128"/>
                          <a:ea typeface="Meiryo UI" panose="020B0604030504040204" pitchFamily="50" charset="-128"/>
                        </a:rPr>
                        <a:t>精緻な被害想定を府民に見える化</a:t>
                      </a:r>
                      <a:r>
                        <a:rPr kumimoji="1" lang="ja-JP" altLang="en-US" sz="1100" dirty="0" smtClean="0">
                          <a:solidFill>
                            <a:schemeClr val="tx1"/>
                          </a:solidFill>
                          <a:latin typeface="Meiryo UI" panose="020B0604030504040204" pitchFamily="50" charset="-128"/>
                          <a:ea typeface="Meiryo UI" panose="020B0604030504040204" pitchFamily="50" charset="-128"/>
                        </a:rPr>
                        <a:t>。</a:t>
                      </a:r>
                    </a:p>
                  </a:txBody>
                  <a:tcPr marL="84406" marR="84406" marT="42203" marB="42203" anchor="ctr"/>
                </a:tc>
                <a:tc gridSpan="2">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Meiryo UI" panose="020B0604030504040204" pitchFamily="50" charset="-128"/>
                          <a:ea typeface="Meiryo UI" panose="020B0604030504040204" pitchFamily="50" charset="-128"/>
                        </a:rPr>
                        <a:t>被害軽減目標を従来より上方修正。</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Meiryo UI" panose="020B0604030504040204" pitchFamily="50" charset="-128"/>
                          <a:ea typeface="Meiryo UI" panose="020B0604030504040204" pitchFamily="50" charset="-128"/>
                        </a:rPr>
                        <a:t>　　「人的被害</a:t>
                      </a:r>
                      <a:r>
                        <a:rPr kumimoji="1"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半減」⇒「人的被害</a:t>
                      </a:r>
                      <a:r>
                        <a:rPr kumimoji="1" lang="en-US" altLang="ja-JP" sz="1100" b="1" dirty="0" smtClean="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限りなくゼロに近づける」</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dirty="0" smtClean="0">
                          <a:latin typeface="Meiryo UI" panose="020B0604030504040204" pitchFamily="50" charset="-128"/>
                          <a:ea typeface="Meiryo UI" panose="020B0604030504040204" pitchFamily="50" charset="-128"/>
                        </a:rPr>
                        <a:t>とりわけ地震津波対策を強化。</a:t>
                      </a:r>
                    </a:p>
                  </a:txBody>
                  <a:tcPr marL="84406" marR="84406" marT="42203" marB="42203" anchor="ctr"/>
                </a:tc>
                <a:tc hMerge="1">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en-US" altLang="ja-JP" sz="1400" b="1" dirty="0" smtClean="0"/>
                    </a:p>
                  </a:txBody>
                  <a:tcPr anchor="ctr"/>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eiryo UI" panose="020B0604030504040204" pitchFamily="50" charset="-128"/>
                          <a:ea typeface="Meiryo UI" panose="020B0604030504040204" pitchFamily="50" charset="-128"/>
                        </a:rPr>
                        <a:t>南海トラフ地震を想定</a:t>
                      </a:r>
                      <a:r>
                        <a:rPr kumimoji="1" lang="ja-JP" altLang="en-US" sz="1100" dirty="0" smtClean="0">
                          <a:solidFill>
                            <a:schemeClr val="tx1"/>
                          </a:solidFill>
                          <a:latin typeface="Meiryo UI" panose="020B0604030504040204" pitchFamily="50" charset="-128"/>
                          <a:ea typeface="Meiryo UI" panose="020B0604030504040204" pitchFamily="50" charset="-128"/>
                        </a:rPr>
                        <a:t>し、発災後の災害応急対策を強化。</a:t>
                      </a:r>
                    </a:p>
                    <a:p>
                      <a:pPr algn="l"/>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eiryo UI" panose="020B0604030504040204" pitchFamily="50" charset="-128"/>
                          <a:ea typeface="Meiryo UI" panose="020B0604030504040204" pitchFamily="50" charset="-128"/>
                        </a:rPr>
                        <a:t>いかに早く日常活動を復旧させる</a:t>
                      </a:r>
                      <a:r>
                        <a:rPr kumimoji="1" lang="ja-JP" altLang="en-US" sz="1100" dirty="0" smtClean="0">
                          <a:solidFill>
                            <a:schemeClr val="tx1"/>
                          </a:solidFill>
                          <a:latin typeface="Meiryo UI" panose="020B0604030504040204" pitchFamily="50" charset="-128"/>
                          <a:ea typeface="Meiryo UI" panose="020B0604030504040204" pitchFamily="50" charset="-128"/>
                        </a:rPr>
                        <a:t>か、といった視点から復旧への対応を強化。</a:t>
                      </a:r>
                    </a:p>
                  </a:txBody>
                  <a:tcPr marL="84406" marR="84406" marT="42203" marB="42203" anchor="ctr"/>
                </a:tc>
                <a:extLst>
                  <a:ext uri="{0D108BD9-81ED-4DB2-BD59-A6C34878D82A}">
                    <a16:rowId xmlns:a16="http://schemas.microsoft.com/office/drawing/2014/main" xmlns="" val="1139657147"/>
                  </a:ext>
                </a:extLst>
              </a:tr>
              <a:tr h="182880">
                <a:tc gridSpan="2">
                  <a:txBody>
                    <a:bodyPr/>
                    <a:lstStyle/>
                    <a:p>
                      <a:endParaRPr kumimoji="1" lang="ja-JP" altLang="en-US" sz="600" b="0"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bg1"/>
                    </a:solidFill>
                  </a:tcPr>
                </a:tc>
                <a:tc hMerge="1">
                  <a:txBody>
                    <a:bodyPr/>
                    <a:lstStyle/>
                    <a:p>
                      <a:endParaRPr kumimoji="1" lang="ja-JP" altLang="en-US"/>
                    </a:p>
                  </a:txBody>
                  <a:tcPr/>
                </a:tc>
                <a:tc>
                  <a:txBody>
                    <a:bodyPr/>
                    <a:lstStyle/>
                    <a:p>
                      <a:endParaRPr kumimoji="1" lang="ja-JP" altLang="en-US" sz="600" dirty="0">
                        <a:latin typeface="Meiryo UI" panose="020B0604030504040204" pitchFamily="50" charset="-128"/>
                        <a:ea typeface="Meiryo UI" panose="020B0604030504040204" pitchFamily="50" charset="-128"/>
                      </a:endParaRPr>
                    </a:p>
                  </a:txBody>
                  <a:tcPr marL="84406" marR="84406" marT="42203" marB="42203" anchor="ctr">
                    <a:solidFill>
                      <a:schemeClr val="bg1"/>
                    </a:solidFill>
                  </a:tcPr>
                </a:tc>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en-US" altLang="ja-JP" sz="600" b="1" dirty="0" smtClean="0">
                        <a:latin typeface="Meiryo UI" panose="020B0604030504040204" pitchFamily="50" charset="-128"/>
                        <a:ea typeface="Meiryo UI" panose="020B0604030504040204" pitchFamily="50" charset="-128"/>
                      </a:endParaRPr>
                    </a:p>
                  </a:txBody>
                  <a:tcPr marL="84406" marR="84406" marT="42203" marB="42203" anchor="ctr">
                    <a:solidFill>
                      <a:schemeClr val="bg1"/>
                    </a:solidFill>
                  </a:tcPr>
                </a:tc>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en-US" altLang="ja-JP" sz="600" b="1" dirty="0" smtClean="0">
                        <a:latin typeface="Meiryo UI" panose="020B0604030504040204" pitchFamily="50" charset="-128"/>
                        <a:ea typeface="Meiryo UI" panose="020B0604030504040204" pitchFamily="50" charset="-128"/>
                      </a:endParaRPr>
                    </a:p>
                  </a:txBody>
                  <a:tcPr marL="84406" marR="84406" marT="42203" marB="42203" anchor="ctr">
                    <a:solidFill>
                      <a:schemeClr val="bg1"/>
                    </a:solidFill>
                  </a:tcPr>
                </a:tc>
                <a:tc>
                  <a:txBody>
                    <a:bodyPr/>
                    <a:lstStyle/>
                    <a:p>
                      <a:endParaRPr kumimoji="1" lang="ja-JP" altLang="en-US" sz="600" dirty="0">
                        <a:latin typeface="Meiryo UI" panose="020B0604030504040204" pitchFamily="50" charset="-128"/>
                        <a:ea typeface="Meiryo UI" panose="020B0604030504040204" pitchFamily="50" charset="-128"/>
                      </a:endParaRPr>
                    </a:p>
                  </a:txBody>
                  <a:tcPr marL="84406" marR="84406" marT="42203" marB="42203" anchor="ctr">
                    <a:solidFill>
                      <a:schemeClr val="bg1"/>
                    </a:solidFill>
                  </a:tcPr>
                </a:tc>
                <a:tc>
                  <a:txBody>
                    <a:bodyPr/>
                    <a:lstStyle/>
                    <a:p>
                      <a:endParaRPr kumimoji="1" lang="ja-JP" altLang="en-US" sz="600" dirty="0">
                        <a:latin typeface="Meiryo UI" panose="020B0604030504040204" pitchFamily="50" charset="-128"/>
                        <a:ea typeface="Meiryo UI" panose="020B0604030504040204" pitchFamily="50" charset="-128"/>
                      </a:endParaRPr>
                    </a:p>
                  </a:txBody>
                  <a:tcPr marL="84406" marR="84406" marT="42203" marB="42203" anchor="ctr">
                    <a:solidFill>
                      <a:schemeClr val="bg1"/>
                    </a:solidFill>
                  </a:tcPr>
                </a:tc>
                <a:extLst>
                  <a:ext uri="{0D108BD9-81ED-4DB2-BD59-A6C34878D82A}">
                    <a16:rowId xmlns:a16="http://schemas.microsoft.com/office/drawing/2014/main" xmlns="" val="97442403"/>
                  </a:ext>
                </a:extLst>
              </a:tr>
              <a:tr h="357410">
                <a:tc gridSpan="2">
                  <a:txBody>
                    <a:bodyPr/>
                    <a:lstStyle/>
                    <a:p>
                      <a:endParaRPr kumimoji="1" lang="ja-JP" altLang="en-US" sz="1100" b="0"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accent1"/>
                    </a:solidFill>
                  </a:tcPr>
                </a:tc>
                <a:tc hMerge="1">
                  <a:txBody>
                    <a:bodyPr/>
                    <a:lstStyle/>
                    <a:p>
                      <a:endParaRPr kumimoji="1" lang="ja-JP" altLang="en-US" sz="1400" dirty="0">
                        <a:solidFill>
                          <a:schemeClr val="bg1"/>
                        </a:solidFill>
                      </a:endParaRPr>
                    </a:p>
                  </a:txBody>
                  <a:tcPr anchor="ctr">
                    <a:solidFill>
                      <a:schemeClr val="accent1"/>
                    </a:solidFill>
                  </a:tcP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eiryo UI" panose="020B0604030504040204" pitchFamily="50" charset="-128"/>
                          <a:ea typeface="Meiryo UI" panose="020B0604030504040204" pitchFamily="50" charset="-128"/>
                        </a:rPr>
                        <a:t>ハード対策</a:t>
                      </a:r>
                      <a:endParaRPr kumimoji="1" lang="en-US" altLang="ja-JP" sz="1300" b="1" dirty="0" smtClean="0">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300" b="1" dirty="0" smtClean="0">
                          <a:latin typeface="Meiryo UI" panose="020B0604030504040204" pitchFamily="50" charset="-128"/>
                          <a:ea typeface="Meiryo UI" panose="020B0604030504040204" pitchFamily="50" charset="-128"/>
                        </a:rPr>
                        <a:t>ソフト対策</a:t>
                      </a:r>
                      <a:endParaRPr kumimoji="1" lang="en-US" altLang="ja-JP" sz="1300" b="1" dirty="0" smtClean="0">
                        <a:latin typeface="Meiryo UI" panose="020B0604030504040204" pitchFamily="50" charset="-128"/>
                        <a:ea typeface="Meiryo UI" panose="020B0604030504040204" pitchFamily="50" charset="-128"/>
                      </a:endParaRPr>
                    </a:p>
                  </a:txBody>
                  <a:tcPr marL="84406" marR="84406" marT="42203" marB="42203" anchor="ct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tc>
                  <a:txBody>
                    <a:bodyPr/>
                    <a:lstStyle/>
                    <a:p>
                      <a:endParaRPr kumimoji="1" lang="ja-JP" altLang="en-US" sz="1300" dirty="0">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a16="http://schemas.microsoft.com/office/drawing/2014/main" xmlns="" val="4237332208"/>
                  </a:ext>
                </a:extLst>
              </a:tr>
              <a:tr h="3334043">
                <a:tc>
                  <a:txBody>
                    <a:bodyPr/>
                    <a:lstStyle/>
                    <a:p>
                      <a:r>
                        <a:rPr kumimoji="1" lang="ja-JP" altLang="en-US" sz="1100" b="0" dirty="0" smtClean="0">
                          <a:solidFill>
                            <a:schemeClr val="bg1"/>
                          </a:solidFill>
                          <a:latin typeface="Meiryo UI" panose="020B0604030504040204" pitchFamily="50" charset="-128"/>
                          <a:ea typeface="Meiryo UI" panose="020B0604030504040204" pitchFamily="50" charset="-128"/>
                        </a:rPr>
                        <a:t>具体的な取組み</a:t>
                      </a:r>
                      <a:endParaRPr kumimoji="1" lang="ja-JP" altLang="en-US" sz="1100" b="0"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accent1"/>
                    </a:solidFill>
                  </a:tcPr>
                </a:tc>
                <a:tc>
                  <a:txBody>
                    <a:bodyPr/>
                    <a:lstStyle/>
                    <a:p>
                      <a:r>
                        <a:rPr kumimoji="1" lang="ja-JP" altLang="en-US" sz="1100" b="0" dirty="0" smtClean="0">
                          <a:solidFill>
                            <a:schemeClr val="bg1"/>
                          </a:solidFill>
                          <a:latin typeface="Meiryo UI" panose="020B0604030504040204" pitchFamily="50" charset="-128"/>
                          <a:ea typeface="Meiryo UI" panose="020B0604030504040204" pitchFamily="50" charset="-128"/>
                        </a:rPr>
                        <a:t>地震・</a:t>
                      </a:r>
                      <a:endParaRPr kumimoji="1" lang="en-US" altLang="ja-JP" sz="1100" b="0" dirty="0" smtClean="0">
                        <a:solidFill>
                          <a:schemeClr val="bg1"/>
                        </a:solidFill>
                        <a:latin typeface="Meiryo UI" panose="020B0604030504040204" pitchFamily="50" charset="-128"/>
                        <a:ea typeface="Meiryo UI" panose="020B0604030504040204" pitchFamily="50" charset="-128"/>
                      </a:endParaRPr>
                    </a:p>
                    <a:p>
                      <a:r>
                        <a:rPr kumimoji="1" lang="ja-JP" altLang="en-US" sz="1100" b="0" dirty="0" smtClean="0">
                          <a:solidFill>
                            <a:schemeClr val="bg1"/>
                          </a:solidFill>
                          <a:latin typeface="Meiryo UI" panose="020B0604030504040204" pitchFamily="50" charset="-128"/>
                          <a:ea typeface="Meiryo UI" panose="020B0604030504040204" pitchFamily="50" charset="-128"/>
                        </a:rPr>
                        <a:t>津波</a:t>
                      </a:r>
                      <a:endParaRPr kumimoji="1" lang="en-US" altLang="ja-JP" sz="1100" b="0" dirty="0" smtClean="0">
                        <a:solidFill>
                          <a:schemeClr val="bg1"/>
                        </a:solidFill>
                        <a:latin typeface="Meiryo UI" panose="020B0604030504040204" pitchFamily="50" charset="-128"/>
                        <a:ea typeface="Meiryo UI" panose="020B0604030504040204" pitchFamily="50" charset="-128"/>
                      </a:endParaRPr>
                    </a:p>
                    <a:p>
                      <a:r>
                        <a:rPr kumimoji="1" lang="ja-JP" altLang="en-US" sz="1100" b="0" dirty="0" smtClean="0">
                          <a:solidFill>
                            <a:schemeClr val="bg1"/>
                          </a:solidFill>
                          <a:latin typeface="Meiryo UI" panose="020B0604030504040204" pitchFamily="50" charset="-128"/>
                          <a:ea typeface="Meiryo UI" panose="020B0604030504040204" pitchFamily="50" charset="-128"/>
                        </a:rPr>
                        <a:t>・風水害</a:t>
                      </a:r>
                      <a:endParaRPr kumimoji="1" lang="ja-JP" altLang="en-US" sz="1100" b="0" dirty="0">
                        <a:solidFill>
                          <a:schemeClr val="bg1"/>
                        </a:solidFill>
                        <a:latin typeface="Meiryo UI" panose="020B0604030504040204" pitchFamily="50" charset="-128"/>
                        <a:ea typeface="Meiryo UI" panose="020B0604030504040204" pitchFamily="50" charset="-128"/>
                      </a:endParaRPr>
                    </a:p>
                  </a:txBody>
                  <a:tcPr marL="84406" marR="84406" marT="42203" marB="42203" anchor="ctr">
                    <a:solidFill>
                      <a:schemeClr val="accent1"/>
                    </a:solidFill>
                  </a:tcPr>
                </a:tc>
                <a:tc>
                  <a:txBody>
                    <a:bodyPr/>
                    <a:lstStyle/>
                    <a:p>
                      <a:pPr algn="l"/>
                      <a:r>
                        <a:rPr kumimoji="1" lang="ja-JP" altLang="en-US" sz="1000" dirty="0" smtClean="0">
                          <a:latin typeface="Meiryo UI" panose="020B0604030504040204" pitchFamily="50" charset="-128"/>
                          <a:ea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rPr>
                        <a:t>専門家の視点から被害想定</a:t>
                      </a:r>
                      <a:endParaRPr kumimoji="1" lang="en-US" altLang="ja-JP" sz="1000" b="1" dirty="0" smtClean="0">
                        <a:latin typeface="Meiryo UI" panose="020B0604030504040204" pitchFamily="50" charset="-128"/>
                        <a:ea typeface="Meiryo UI" panose="020B0604030504040204" pitchFamily="50" charset="-128"/>
                      </a:endParaRPr>
                    </a:p>
                    <a:p>
                      <a:pPr algn="l"/>
                      <a:r>
                        <a:rPr kumimoji="1" lang="ja-JP" altLang="en-US" sz="1000" dirty="0" smtClean="0">
                          <a:latin typeface="Meiryo UI" panose="020B0604030504040204" pitchFamily="50" charset="-128"/>
                          <a:ea typeface="Meiryo UI" panose="020B0604030504040204" pitchFamily="50" charset="-128"/>
                        </a:rPr>
                        <a:t>・津波浸水</a:t>
                      </a:r>
                      <a:endParaRPr kumimoji="1" lang="en-US" altLang="ja-JP" sz="1000" dirty="0" smtClean="0">
                        <a:latin typeface="Meiryo UI" panose="020B0604030504040204" pitchFamily="50" charset="-128"/>
                        <a:ea typeface="Meiryo UI" panose="020B0604030504040204" pitchFamily="50" charset="-128"/>
                      </a:endParaRPr>
                    </a:p>
                    <a:p>
                      <a:pPr algn="l"/>
                      <a:r>
                        <a:rPr kumimoji="1" lang="ja-JP" altLang="en-US" sz="1000" dirty="0" smtClean="0">
                          <a:latin typeface="Meiryo UI" panose="020B0604030504040204" pitchFamily="50" charset="-128"/>
                          <a:ea typeface="Meiryo UI" panose="020B0604030504040204" pitchFamily="50" charset="-128"/>
                        </a:rPr>
                        <a:t>・建物被害</a:t>
                      </a:r>
                      <a:endParaRPr kumimoji="1" lang="en-US" altLang="ja-JP" sz="1000" dirty="0" smtClean="0">
                        <a:latin typeface="Meiryo UI" panose="020B0604030504040204" pitchFamily="50" charset="-128"/>
                        <a:ea typeface="Meiryo UI" panose="020B0604030504040204" pitchFamily="50" charset="-128"/>
                      </a:endParaRPr>
                    </a:p>
                    <a:p>
                      <a:pPr algn="l"/>
                      <a:r>
                        <a:rPr kumimoji="1" lang="ja-JP" altLang="en-US" sz="1000" dirty="0" smtClean="0">
                          <a:latin typeface="Meiryo UI" panose="020B0604030504040204" pitchFamily="50" charset="-128"/>
                          <a:ea typeface="Meiryo UI" panose="020B0604030504040204" pitchFamily="50" charset="-128"/>
                        </a:rPr>
                        <a:t>・人的被害</a:t>
                      </a:r>
                      <a:endParaRPr kumimoji="1" lang="en-US" altLang="ja-JP" sz="1000" dirty="0" smtClean="0">
                        <a:latin typeface="Meiryo UI" panose="020B0604030504040204" pitchFamily="50" charset="-128"/>
                        <a:ea typeface="Meiryo UI" panose="020B0604030504040204" pitchFamily="50" charset="-128"/>
                      </a:endParaRPr>
                    </a:p>
                    <a:p>
                      <a:pPr algn="l"/>
                      <a:endParaRPr kumimoji="1" lang="en-US" altLang="ja-JP" sz="1000" dirty="0" smtClean="0">
                        <a:latin typeface="Meiryo UI" panose="020B0604030504040204" pitchFamily="50" charset="-128"/>
                        <a:ea typeface="Meiryo UI" panose="020B0604030504040204" pitchFamily="50" charset="-128"/>
                      </a:endParaRPr>
                    </a:p>
                    <a:p>
                      <a:pPr algn="l"/>
                      <a:r>
                        <a:rPr kumimoji="1" lang="ja-JP" altLang="en-US" sz="1000" b="1" dirty="0" smtClean="0">
                          <a:latin typeface="Meiryo UI" panose="020B0604030504040204" pitchFamily="50" charset="-128"/>
                          <a:ea typeface="Meiryo UI" panose="020B0604030504040204" pitchFamily="50" charset="-128"/>
                        </a:rPr>
                        <a:t>■全河川のリスク検証</a:t>
                      </a:r>
                      <a:endParaRPr kumimoji="1" lang="en-US" altLang="ja-JP" sz="1000" b="1" dirty="0" smtClean="0">
                        <a:latin typeface="Meiryo UI" panose="020B0604030504040204" pitchFamily="50" charset="-128"/>
                        <a:ea typeface="Meiryo UI" panose="020B0604030504040204" pitchFamily="50" charset="-128"/>
                      </a:endParaRPr>
                    </a:p>
                    <a:p>
                      <a:pPr algn="l"/>
                      <a:r>
                        <a:rPr kumimoji="1" lang="ja-JP" altLang="en-US" sz="1000" b="0" dirty="0" smtClean="0">
                          <a:latin typeface="Meiryo UI" panose="020B0604030504040204" pitchFamily="50" charset="-128"/>
                          <a:ea typeface="Meiryo UI" panose="020B0604030504040204" pitchFamily="50" charset="-128"/>
                        </a:rPr>
                        <a:t>・河川毎の危険度評価</a:t>
                      </a:r>
                      <a:endParaRPr kumimoji="1" lang="en-US" altLang="ja-JP" sz="1000" b="0" dirty="0" smtClean="0">
                        <a:latin typeface="Meiryo UI" panose="020B0604030504040204" pitchFamily="50" charset="-128"/>
                        <a:ea typeface="Meiryo UI" panose="020B0604030504040204" pitchFamily="50" charset="-128"/>
                      </a:endParaRPr>
                    </a:p>
                    <a:p>
                      <a:pPr algn="l"/>
                      <a:r>
                        <a:rPr kumimoji="1" lang="ja-JP" altLang="en-US" sz="1000" b="0" dirty="0" smtClean="0">
                          <a:latin typeface="Meiryo UI" panose="020B0604030504040204" pitchFamily="50" charset="-128"/>
                          <a:ea typeface="Meiryo UI" panose="020B0604030504040204" pitchFamily="50" charset="-128"/>
                        </a:rPr>
                        <a:t>・府内全</a:t>
                      </a:r>
                      <a:r>
                        <a:rPr kumimoji="1" lang="en-US" altLang="ja-JP" sz="1000" b="0" dirty="0" smtClean="0">
                          <a:latin typeface="Meiryo UI" panose="020B0604030504040204" pitchFamily="50" charset="-128"/>
                          <a:ea typeface="Meiryo UI" panose="020B0604030504040204" pitchFamily="50" charset="-128"/>
                        </a:rPr>
                        <a:t>154</a:t>
                      </a:r>
                      <a:r>
                        <a:rPr kumimoji="1" lang="ja-JP" altLang="en-US" sz="1000" b="0" dirty="0" smtClean="0">
                          <a:latin typeface="Meiryo UI" panose="020B0604030504040204" pitchFamily="50" charset="-128"/>
                          <a:ea typeface="Meiryo UI" panose="020B0604030504040204" pitchFamily="50" charset="-128"/>
                        </a:rPr>
                        <a:t>河川の洪水リスクの開示</a:t>
                      </a:r>
                      <a:endParaRPr kumimoji="1" lang="en-US" altLang="ja-JP" sz="1000" b="0" dirty="0" smtClean="0">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ja-JP" altLang="en-US" sz="1000" b="1" dirty="0" smtClean="0">
                          <a:solidFill>
                            <a:schemeClr val="tx1"/>
                          </a:solidFill>
                          <a:latin typeface="Meiryo UI" panose="020B0604030504040204" pitchFamily="50" charset="-128"/>
                          <a:ea typeface="Meiryo UI" panose="020B0604030504040204" pitchFamily="50" charset="-128"/>
                        </a:rPr>
                        <a:t>防潮堤の液状化対策</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・防潮堤の津波浸水対策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ja-JP" altLang="en-US" sz="1000" b="1" dirty="0" smtClean="0">
                          <a:solidFill>
                            <a:schemeClr val="tx1"/>
                          </a:solidFill>
                          <a:latin typeface="Meiryo UI" panose="020B0604030504040204" pitchFamily="50" charset="-128"/>
                          <a:ea typeface="Meiryo UI" panose="020B0604030504040204" pitchFamily="50" charset="-128"/>
                        </a:rPr>
                        <a:t>密集市街地対策</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・まちの不燃化など</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ja-JP" altLang="en-US" sz="1000" b="1" dirty="0" smtClean="0">
                          <a:solidFill>
                            <a:schemeClr val="tx1"/>
                          </a:solidFill>
                          <a:latin typeface="Meiryo UI" panose="020B0604030504040204" pitchFamily="50" charset="-128"/>
                          <a:ea typeface="Meiryo UI" panose="020B0604030504040204" pitchFamily="50" charset="-128"/>
                        </a:rPr>
                        <a:t>建築物の耐震化</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・府有建築物、学校、病院・社会福祉施設、民間住宅の耐震化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ja-JP" altLang="en-US" sz="1000" dirty="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ja-JP" altLang="en-US" sz="1000" b="1" dirty="0" smtClean="0">
                          <a:solidFill>
                            <a:schemeClr val="tx1"/>
                          </a:solidFill>
                          <a:latin typeface="Meiryo UI" panose="020B0604030504040204" pitchFamily="50" charset="-128"/>
                          <a:ea typeface="Meiryo UI" panose="020B0604030504040204" pitchFamily="50" charset="-128"/>
                        </a:rPr>
                        <a:t>治水対策</a:t>
                      </a:r>
                      <a:r>
                        <a:rPr kumimoji="1" lang="ja-JP" altLang="en-US" sz="700" b="1" dirty="0" smtClean="0">
                          <a:solidFill>
                            <a:schemeClr val="tx1"/>
                          </a:solidFill>
                          <a:latin typeface="Meiryo UI" panose="020B0604030504040204" pitchFamily="50" charset="-128"/>
                          <a:ea typeface="Meiryo UI" panose="020B0604030504040204" pitchFamily="50" charset="-128"/>
                        </a:rPr>
                        <a:t>（河川・下水道・ため池）</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00" strike="noStrike" baseline="0" dirty="0" smtClean="0">
                          <a:solidFill>
                            <a:schemeClr val="tx1"/>
                          </a:solidFill>
                          <a:latin typeface="Meiryo UI" panose="020B0604030504040204" pitchFamily="50" charset="-128"/>
                          <a:ea typeface="Meiryo UI" panose="020B0604030504040204" pitchFamily="50" charset="-128"/>
                        </a:rPr>
                        <a:t>【</a:t>
                      </a:r>
                      <a:r>
                        <a:rPr kumimoji="1" lang="ja-JP" altLang="en-US" sz="1000" strike="noStrike" baseline="0" dirty="0" smtClean="0">
                          <a:solidFill>
                            <a:schemeClr val="tx1"/>
                          </a:solidFill>
                          <a:latin typeface="Meiryo UI" panose="020B0604030504040204" pitchFamily="50" charset="-128"/>
                          <a:ea typeface="Meiryo UI" panose="020B0604030504040204" pitchFamily="50" charset="-128"/>
                        </a:rPr>
                        <a:t>河川・下水道</a:t>
                      </a:r>
                      <a:r>
                        <a:rPr kumimoji="1" lang="en-US" altLang="ja-JP" sz="1000" strike="noStrike" baseline="0" dirty="0" smtClean="0">
                          <a:solidFill>
                            <a:schemeClr val="tx1"/>
                          </a:solidFill>
                          <a:latin typeface="Meiryo UI" panose="020B0604030504040204" pitchFamily="50" charset="-128"/>
                          <a:ea typeface="Meiryo UI" panose="020B0604030504040204" pitchFamily="50" charset="-128"/>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strike="noStrike" baseline="0" dirty="0" smtClean="0">
                          <a:solidFill>
                            <a:schemeClr val="tx1"/>
                          </a:solidFill>
                          <a:latin typeface="Meiryo UI" panose="020B0604030504040204" pitchFamily="50" charset="-128"/>
                          <a:ea typeface="Meiryo UI" panose="020B0604030504040204" pitchFamily="50" charset="-128"/>
                        </a:rPr>
                        <a:t>・</a:t>
                      </a:r>
                      <a:r>
                        <a:rPr kumimoji="1" lang="zh-CN" altLang="en-US" sz="1000" strike="noStrike" baseline="0" dirty="0" smtClean="0">
                          <a:solidFill>
                            <a:schemeClr val="tx1"/>
                          </a:solidFill>
                          <a:latin typeface="Meiryo UI" panose="020B0604030504040204" pitchFamily="50" charset="-128"/>
                          <a:ea typeface="Meiryo UI" panose="020B0604030504040204" pitchFamily="50" charset="-128"/>
                        </a:rPr>
                        <a:t>寝屋川流域総合治水対策</a:t>
                      </a:r>
                      <a:endParaRPr kumimoji="1" lang="en-US" altLang="ja-JP" sz="1000" strike="noStrike" baseline="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・河川改修</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・護岸等の老朽化対策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・河床低下対策</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rPr>
                        <a:t>浚渫</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・雨水ポンプ等の老朽化対策</a:t>
                      </a:r>
                    </a:p>
                    <a:p>
                      <a:r>
                        <a:rPr kumimoji="1" lang="en-US" altLang="ja-JP" sz="1000" dirty="0" smtClean="0">
                          <a:solidFill>
                            <a:schemeClr val="tx1"/>
                          </a:solidFill>
                          <a:latin typeface="Meiryo UI" panose="020B0604030504040204" pitchFamily="50" charset="-128"/>
                          <a:ea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rPr>
                        <a:t>ため池</a:t>
                      </a:r>
                      <a:r>
                        <a:rPr kumimoji="1" lang="en-US" altLang="ja-JP" sz="1000" dirty="0" smtClean="0">
                          <a:solidFill>
                            <a:schemeClr val="tx1"/>
                          </a:solidFill>
                          <a:latin typeface="Meiryo UI" panose="020B0604030504040204" pitchFamily="50" charset="-128"/>
                          <a:ea typeface="Meiryo UI" panose="020B0604030504040204" pitchFamily="50" charset="-128"/>
                        </a:rPr>
                        <a:t>】</a:t>
                      </a: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rPr>
                        <a:t>・農業用ため池の耐震対策</a:t>
                      </a:r>
                      <a:endParaRPr lang="en-US" altLang="ja-JP" sz="100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ja-JP" altLang="en-US" sz="1000" b="1" dirty="0" smtClean="0">
                          <a:solidFill>
                            <a:schemeClr val="tx1"/>
                          </a:solidFill>
                          <a:latin typeface="Meiryo UI" panose="020B0604030504040204" pitchFamily="50" charset="-128"/>
                          <a:ea typeface="Meiryo UI" panose="020B0604030504040204" pitchFamily="50" charset="-128"/>
                        </a:rPr>
                        <a:t>府民への啓発</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b="0" dirty="0" smtClean="0">
                          <a:solidFill>
                            <a:schemeClr val="tx1"/>
                          </a:solidFill>
                          <a:latin typeface="Meiryo UI" panose="020B0604030504040204" pitchFamily="50" charset="-128"/>
                          <a:ea typeface="Meiryo UI" panose="020B0604030504040204" pitchFamily="50" charset="-128"/>
                        </a:rPr>
                        <a:t>・</a:t>
                      </a:r>
                      <a:r>
                        <a:rPr kumimoji="1" lang="en-US" altLang="ja-JP" sz="1000" b="0" dirty="0" smtClean="0">
                          <a:solidFill>
                            <a:schemeClr val="tx1"/>
                          </a:solidFill>
                          <a:latin typeface="Meiryo UI" panose="020B0604030504040204" pitchFamily="50" charset="-128"/>
                          <a:ea typeface="Meiryo UI" panose="020B0604030504040204" pitchFamily="50" charset="-128"/>
                        </a:rPr>
                        <a:t>880</a:t>
                      </a:r>
                      <a:r>
                        <a:rPr kumimoji="1" lang="ja-JP" altLang="en-US" sz="1000" b="0" dirty="0" smtClean="0">
                          <a:solidFill>
                            <a:schemeClr val="tx1"/>
                          </a:solidFill>
                          <a:latin typeface="Meiryo UI" panose="020B0604030504040204" pitchFamily="50" charset="-128"/>
                          <a:ea typeface="Meiryo UI" panose="020B0604030504040204" pitchFamily="50" charset="-128"/>
                        </a:rPr>
                        <a:t>万人訓練</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・自主防災組織の活動支援</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・ハザードマップ作成</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・タイムライン作成</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a:t>
                      </a:r>
                      <a:r>
                        <a:rPr kumimoji="1" lang="ja-JP" altLang="en-US" sz="1000" b="1" dirty="0" smtClean="0">
                          <a:solidFill>
                            <a:schemeClr val="tx1"/>
                          </a:solidFill>
                          <a:latin typeface="Meiryo UI" panose="020B0604030504040204" pitchFamily="50" charset="-128"/>
                          <a:ea typeface="Meiryo UI" panose="020B0604030504040204" pitchFamily="50" charset="-128"/>
                        </a:rPr>
                        <a:t>行政による土地利用規制</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rPr>
                        <a:t>・都市計画による土地の利用規制・誘導</a:t>
                      </a:r>
                      <a:endParaRPr lang="en-US" altLang="ja-JP" sz="1000" dirty="0" smtClean="0">
                        <a:solidFill>
                          <a:schemeClr val="tx1"/>
                        </a:solidFill>
                        <a:latin typeface="Meiryo UI" panose="020B0604030504040204" pitchFamily="50" charset="-128"/>
                        <a:ea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rPr>
                        <a:t>・土砂災害警戒区域指定</a:t>
                      </a:r>
                      <a:endParaRPr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■災害体制の確立</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b="0" dirty="0" smtClean="0">
                          <a:solidFill>
                            <a:schemeClr val="tx1"/>
                          </a:solidFill>
                          <a:latin typeface="Meiryo UI" panose="020B0604030504040204" pitchFamily="50" charset="-128"/>
                          <a:ea typeface="Meiryo UI" panose="020B0604030504040204" pitchFamily="50" charset="-128"/>
                        </a:rPr>
                        <a:t>　・初動体制の確保</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r>
                        <a:rPr kumimoji="1" lang="ja-JP" altLang="en-US" sz="1000" b="0" dirty="0" smtClean="0">
                          <a:solidFill>
                            <a:schemeClr val="tx1"/>
                          </a:solidFill>
                          <a:latin typeface="Meiryo UI" panose="020B0604030504040204" pitchFamily="50" charset="-128"/>
                          <a:ea typeface="Meiryo UI" panose="020B0604030504040204" pitchFamily="50" charset="-128"/>
                        </a:rPr>
                        <a:t>　・災害対策本部の設置・運営</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endParaRPr kumimoji="1" lang="ja-JP" altLang="en-US" sz="1000" b="0"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■応急対策業務</a:t>
                      </a:r>
                    </a:p>
                    <a:p>
                      <a:r>
                        <a:rPr kumimoji="1" lang="ja-JP" altLang="en-US" sz="1000" b="0" dirty="0" smtClean="0">
                          <a:solidFill>
                            <a:schemeClr val="tx1"/>
                          </a:solidFill>
                          <a:latin typeface="Meiryo UI" panose="020B0604030504040204" pitchFamily="50" charset="-128"/>
                          <a:ea typeface="Meiryo UI" panose="020B0604030504040204" pitchFamily="50" charset="-128"/>
                        </a:rPr>
                        <a:t>　・応急危険度判定</a:t>
                      </a:r>
                      <a:endParaRPr kumimoji="1" lang="en-US" altLang="ja-JP" sz="1000" b="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■帰宅困難者対策</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・一斉帰宅の抑制</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・主要ターミナル周辺の混乱防止</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・外国人旅行者の安全確保</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rPr>
                        <a:t>・在住外国人への情報発信充実</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000" b="1" dirty="0" smtClean="0">
                          <a:solidFill>
                            <a:schemeClr val="tx1"/>
                          </a:solidFill>
                          <a:latin typeface="Meiryo UI" panose="020B0604030504040204" pitchFamily="50" charset="-128"/>
                          <a:ea typeface="Meiryo UI" panose="020B0604030504040204" pitchFamily="50" charset="-128"/>
                        </a:rPr>
                        <a:t>■インフラ、</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ライフラインの復旧</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・水道の早期復旧及び飲用水の確保</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・下水道機能の早期確保</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b="1" dirty="0" smtClean="0">
                          <a:solidFill>
                            <a:schemeClr val="tx1"/>
                          </a:solidFill>
                          <a:latin typeface="Meiryo UI" panose="020B0604030504040204" pitchFamily="50" charset="-128"/>
                          <a:ea typeface="Meiryo UI" panose="020B0604030504040204" pitchFamily="50" charset="-128"/>
                        </a:rPr>
                        <a:t>■生活再建支援</a:t>
                      </a:r>
                      <a:endParaRPr kumimoji="1" lang="en-US" altLang="ja-JP" sz="1000" b="1"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・被災者生活再建支援金の支給</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・中小企業に対する金融支援措置</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・被災農林漁業者への経営支援</a:t>
                      </a:r>
                      <a:endParaRPr kumimoji="1" lang="en-US" altLang="ja-JP" sz="1000" dirty="0" smtClean="0">
                        <a:solidFill>
                          <a:schemeClr val="tx1"/>
                        </a:solidFill>
                        <a:latin typeface="Meiryo UI" panose="020B0604030504040204" pitchFamily="50" charset="-128"/>
                        <a:ea typeface="Meiryo UI" panose="020B0604030504040204" pitchFamily="50" charset="-128"/>
                      </a:endParaRPr>
                    </a:p>
                    <a:p>
                      <a:r>
                        <a:rPr kumimoji="1" lang="ja-JP" altLang="en-US" sz="1000" dirty="0" smtClean="0">
                          <a:solidFill>
                            <a:schemeClr val="tx1"/>
                          </a:solidFill>
                          <a:latin typeface="Meiryo UI" panose="020B0604030504040204" pitchFamily="50" charset="-128"/>
                          <a:ea typeface="Meiryo UI" panose="020B0604030504040204" pitchFamily="50" charset="-128"/>
                        </a:rPr>
                        <a:t>・応急修理</a:t>
                      </a:r>
                    </a:p>
                    <a:p>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xmlns="" val="10001"/>
                  </a:ext>
                </a:extLst>
              </a:tr>
            </a:tbl>
          </a:graphicData>
        </a:graphic>
      </p:graphicFrame>
      <p:sp>
        <p:nvSpPr>
          <p:cNvPr id="8" name="角丸四角形 7"/>
          <p:cNvSpPr/>
          <p:nvPr/>
        </p:nvSpPr>
        <p:spPr>
          <a:xfrm>
            <a:off x="154548" y="918652"/>
            <a:ext cx="8603088" cy="36290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災害対策における各段階ごとに、近年の自然災害リスクに対応した取組みを充実、強化</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6" name="二等辺三角形 5"/>
          <p:cNvSpPr/>
          <p:nvPr/>
        </p:nvSpPr>
        <p:spPr>
          <a:xfrm rot="10800000">
            <a:off x="1251751" y="2628481"/>
            <a:ext cx="7007049" cy="227763"/>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151</a:t>
            </a:fld>
            <a:endParaRPr lang="ja-JP" altLang="en-US"/>
          </a:p>
        </p:txBody>
      </p:sp>
    </p:spTree>
    <p:extLst>
      <p:ext uri="{BB962C8B-B14F-4D97-AF65-F5344CB8AC3E}">
        <p14:creationId xmlns:p14="http://schemas.microsoft.com/office/powerpoint/2010/main" val="3081465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0730" y="397316"/>
            <a:ext cx="5336047"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主な改革取組み経過：大阪の災害対策</a:t>
            </a: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3" name="表 12"/>
          <p:cNvGraphicFramePr>
            <a:graphicFrameLocks noGrp="1"/>
          </p:cNvGraphicFramePr>
          <p:nvPr>
            <p:extLst/>
          </p:nvPr>
        </p:nvGraphicFramePr>
        <p:xfrm>
          <a:off x="260738" y="1012253"/>
          <a:ext cx="8651283" cy="5535267"/>
        </p:xfrm>
        <a:graphic>
          <a:graphicData uri="http://schemas.openxmlformats.org/drawingml/2006/table">
            <a:tbl>
              <a:tblPr firstRow="1" bandRow="1">
                <a:tableStyleId>{5940675A-B579-460E-94D1-54222C63F5DA}</a:tableStyleId>
              </a:tblPr>
              <a:tblGrid>
                <a:gridCol w="425062">
                  <a:extLst>
                    <a:ext uri="{9D8B030D-6E8A-4147-A177-3AD203B41FA5}">
                      <a16:colId xmlns:a16="http://schemas.microsoft.com/office/drawing/2014/main" xmlns="" val="20000"/>
                    </a:ext>
                  </a:extLst>
                </a:gridCol>
                <a:gridCol w="1209209">
                  <a:extLst>
                    <a:ext uri="{9D8B030D-6E8A-4147-A177-3AD203B41FA5}">
                      <a16:colId xmlns:a16="http://schemas.microsoft.com/office/drawing/2014/main" xmlns="" val="20002"/>
                    </a:ext>
                  </a:extLst>
                </a:gridCol>
                <a:gridCol w="1169502">
                  <a:extLst>
                    <a:ext uri="{9D8B030D-6E8A-4147-A177-3AD203B41FA5}">
                      <a16:colId xmlns:a16="http://schemas.microsoft.com/office/drawing/2014/main" xmlns="" val="20003"/>
                    </a:ext>
                  </a:extLst>
                </a:gridCol>
                <a:gridCol w="1169502">
                  <a:extLst>
                    <a:ext uri="{9D8B030D-6E8A-4147-A177-3AD203B41FA5}">
                      <a16:colId xmlns:a16="http://schemas.microsoft.com/office/drawing/2014/main" xmlns="" val="20004"/>
                    </a:ext>
                  </a:extLst>
                </a:gridCol>
                <a:gridCol w="1169502">
                  <a:extLst>
                    <a:ext uri="{9D8B030D-6E8A-4147-A177-3AD203B41FA5}">
                      <a16:colId xmlns:a16="http://schemas.microsoft.com/office/drawing/2014/main" xmlns="" val="20005"/>
                    </a:ext>
                  </a:extLst>
                </a:gridCol>
                <a:gridCol w="1169502">
                  <a:extLst>
                    <a:ext uri="{9D8B030D-6E8A-4147-A177-3AD203B41FA5}">
                      <a16:colId xmlns:a16="http://schemas.microsoft.com/office/drawing/2014/main" xmlns="" val="20006"/>
                    </a:ext>
                  </a:extLst>
                </a:gridCol>
                <a:gridCol w="1169502">
                  <a:extLst>
                    <a:ext uri="{9D8B030D-6E8A-4147-A177-3AD203B41FA5}">
                      <a16:colId xmlns:a16="http://schemas.microsoft.com/office/drawing/2014/main" xmlns="" val="20007"/>
                    </a:ext>
                  </a:extLst>
                </a:gridCol>
                <a:gridCol w="1169502">
                  <a:extLst>
                    <a:ext uri="{9D8B030D-6E8A-4147-A177-3AD203B41FA5}">
                      <a16:colId xmlns:a16="http://schemas.microsoft.com/office/drawing/2014/main" xmlns="" val="4003426339"/>
                    </a:ext>
                  </a:extLst>
                </a:gridCol>
              </a:tblGrid>
              <a:tr h="355290">
                <a:tc>
                  <a:txBody>
                    <a:bodyPr/>
                    <a:lstStyle/>
                    <a:p>
                      <a:pPr algn="ctr"/>
                      <a:endParaRPr kumimoji="1" lang="ja-JP" altLang="en-US" sz="1600" dirty="0">
                        <a:ea typeface="Meiryo UI" panose="020B0604030504040204" pitchFamily="50" charset="-128"/>
                      </a:endParaRPr>
                    </a:p>
                  </a:txBody>
                  <a:tcPr marT="38957" marB="38957" vert="eaVert" anchor="ctr"/>
                </a:tc>
                <a:tc>
                  <a:txBody>
                    <a:bodyPr/>
                    <a:lstStyle/>
                    <a:p>
                      <a:pPr algn="ctr"/>
                      <a:r>
                        <a:rPr kumimoji="1" lang="ja-JP" altLang="en-US" sz="1300" dirty="0" smtClean="0">
                          <a:solidFill>
                            <a:schemeClr val="bg1"/>
                          </a:solidFill>
                          <a:ea typeface="Meiryo UI" panose="020B0604030504040204" pitchFamily="50" charset="-128"/>
                        </a:rPr>
                        <a:t>～</a:t>
                      </a:r>
                      <a:r>
                        <a:rPr kumimoji="1" lang="en-US" altLang="ja-JP" sz="1300" dirty="0" smtClean="0">
                          <a:solidFill>
                            <a:schemeClr val="bg1"/>
                          </a:solidFill>
                          <a:ea typeface="Meiryo UI" panose="020B0604030504040204" pitchFamily="50" charset="-128"/>
                        </a:rPr>
                        <a:t>2012</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smtClean="0">
                          <a:solidFill>
                            <a:schemeClr val="bg1"/>
                          </a:solidFill>
                          <a:ea typeface="Meiryo UI" panose="020B0604030504040204" pitchFamily="50" charset="-128"/>
                        </a:rPr>
                        <a:t>2013</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smtClean="0">
                          <a:solidFill>
                            <a:schemeClr val="bg1"/>
                          </a:solidFill>
                          <a:ea typeface="Meiryo UI" panose="020B0604030504040204" pitchFamily="50" charset="-128"/>
                        </a:rPr>
                        <a:t>2014</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smtClean="0">
                          <a:solidFill>
                            <a:schemeClr val="bg1"/>
                          </a:solidFill>
                          <a:ea typeface="Meiryo UI" panose="020B0604030504040204" pitchFamily="50" charset="-128"/>
                        </a:rPr>
                        <a:t>2015</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smtClean="0">
                          <a:solidFill>
                            <a:schemeClr val="bg1"/>
                          </a:solidFill>
                          <a:ea typeface="Meiryo UI" panose="020B0604030504040204" pitchFamily="50" charset="-128"/>
                        </a:rPr>
                        <a:t>2016</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smtClean="0">
                          <a:solidFill>
                            <a:schemeClr val="bg1"/>
                          </a:solidFill>
                          <a:ea typeface="Meiryo UI" panose="020B0604030504040204" pitchFamily="50" charset="-128"/>
                        </a:rPr>
                        <a:t>2017</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tc>
                  <a:txBody>
                    <a:bodyPr/>
                    <a:lstStyle/>
                    <a:p>
                      <a:pPr algn="ctr"/>
                      <a:r>
                        <a:rPr kumimoji="1" lang="en-US" altLang="ja-JP" sz="1300" dirty="0" smtClean="0">
                          <a:solidFill>
                            <a:schemeClr val="bg1"/>
                          </a:solidFill>
                          <a:ea typeface="Meiryo UI" panose="020B0604030504040204" pitchFamily="50" charset="-128"/>
                        </a:rPr>
                        <a:t>2018</a:t>
                      </a:r>
                      <a:endParaRPr kumimoji="1" lang="ja-JP" altLang="en-US" sz="1300" dirty="0">
                        <a:solidFill>
                          <a:schemeClr val="bg1"/>
                        </a:solidFill>
                        <a:ea typeface="Meiryo UI" panose="020B0604030504040204" pitchFamily="50" charset="-128"/>
                      </a:endParaRPr>
                    </a:p>
                  </a:txBody>
                  <a:tcPr marT="38957" marB="38957">
                    <a:solidFill>
                      <a:schemeClr val="accent6"/>
                    </a:solidFill>
                  </a:tcPr>
                </a:tc>
                <a:extLst>
                  <a:ext uri="{0D108BD9-81ED-4DB2-BD59-A6C34878D82A}">
                    <a16:rowId xmlns:a16="http://schemas.microsoft.com/office/drawing/2014/main" xmlns="" val="10000"/>
                  </a:ext>
                </a:extLst>
              </a:tr>
              <a:tr h="881781">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0" dirty="0" smtClean="0"/>
                        <a:t>リスク把握</a:t>
                      </a:r>
                      <a:r>
                        <a:rPr kumimoji="1" lang="en-US" altLang="ja-JP" sz="1100" dirty="0" smtClean="0"/>
                        <a:t>(1)</a:t>
                      </a: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xmlns="" val="230563771"/>
                  </a:ext>
                </a:extLst>
              </a:tr>
              <a:tr h="2246477">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0" dirty="0" smtClean="0"/>
                        <a:t>事前予防対策</a:t>
                      </a:r>
                      <a:endParaRPr kumimoji="1" lang="en-US" altLang="ja-JP" sz="1100" dirty="0" smtClean="0"/>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100" dirty="0" smtClean="0"/>
                        <a:t>(</a:t>
                      </a:r>
                      <a:r>
                        <a:rPr kumimoji="1" lang="ja-JP" altLang="en-US" sz="1100" dirty="0" smtClean="0"/>
                        <a:t>２</a:t>
                      </a:r>
                      <a:r>
                        <a:rPr kumimoji="1" lang="en-US" altLang="ja-JP" sz="1100" dirty="0" smtClean="0"/>
                        <a:t>)</a:t>
                      </a:r>
                      <a:endParaRPr kumimoji="1" lang="ja-JP" altLang="en-US" sz="1100" dirty="0" smtClean="0"/>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xmlns="" val="10001"/>
                  </a:ext>
                </a:extLst>
              </a:tr>
              <a:tr h="1000062">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発災後の応急対策</a:t>
                      </a:r>
                      <a:endParaRPr kumimoji="1" lang="en-US" altLang="ja-JP" sz="800" dirty="0" smtClean="0">
                        <a:solidFill>
                          <a:schemeClr val="tx1"/>
                        </a:solidFill>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0" dirty="0" smtClean="0"/>
                        <a:t>（３</a:t>
                      </a:r>
                      <a:r>
                        <a:rPr kumimoji="1" lang="en-US" altLang="ja-JP" sz="1100" dirty="0" smtClean="0"/>
                        <a:t>)</a:t>
                      </a:r>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xmlns="" val="3318792473"/>
                  </a:ext>
                </a:extLst>
              </a:tr>
              <a:tr h="1051657">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0" dirty="0" smtClean="0"/>
                        <a:t>復旧・復興</a:t>
                      </a:r>
                      <a:endParaRPr kumimoji="1" lang="en-US" altLang="ja-JP" sz="1100" dirty="0" smtClean="0"/>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0" dirty="0" smtClean="0"/>
                        <a:t>（４）</a:t>
                      </a:r>
                      <a:endParaRPr kumimoji="1" lang="en-US" altLang="ja-JP" sz="1100" dirty="0" smtClean="0"/>
                    </a:p>
                  </a:txBody>
                  <a:tcPr marT="38957" marB="38957" vert="eaVert" anchor="ctr"/>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tc>
                  <a:txBody>
                    <a:bodyPr/>
                    <a:lstStyle/>
                    <a:p>
                      <a:endParaRPr kumimoji="1" lang="ja-JP" altLang="en-US" sz="1600" dirty="0">
                        <a:ea typeface="Meiryo UI" panose="020B0604030504040204" pitchFamily="50" charset="-128"/>
                      </a:endParaRPr>
                    </a:p>
                  </a:txBody>
                  <a:tcPr marT="38957" marB="38957"/>
                </a:tc>
                <a:extLst>
                  <a:ext uri="{0D108BD9-81ED-4DB2-BD59-A6C34878D82A}">
                    <a16:rowId xmlns:a16="http://schemas.microsoft.com/office/drawing/2014/main" xmlns="" val="3458501914"/>
                  </a:ext>
                </a:extLst>
              </a:tr>
            </a:tbl>
          </a:graphicData>
        </a:graphic>
      </p:graphicFrame>
      <p:cxnSp>
        <p:nvCxnSpPr>
          <p:cNvPr id="14" name="直線矢印コネクタ 13"/>
          <p:cNvCxnSpPr/>
          <p:nvPr/>
        </p:nvCxnSpPr>
        <p:spPr>
          <a:xfrm>
            <a:off x="721056" y="1547051"/>
            <a:ext cx="8190960" cy="8332"/>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18" name="フローチャート: 結合子 50"/>
          <p:cNvSpPr>
            <a:spLocks noChangeAspect="1"/>
          </p:cNvSpPr>
          <p:nvPr/>
        </p:nvSpPr>
        <p:spPr>
          <a:xfrm>
            <a:off x="1199701" y="3203906"/>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19" name="大かっこ 18"/>
          <p:cNvSpPr/>
          <p:nvPr/>
        </p:nvSpPr>
        <p:spPr>
          <a:xfrm>
            <a:off x="5409820" y="2451415"/>
            <a:ext cx="1145341" cy="491620"/>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「満潮時に地震直後</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から浸水が始まる危険性のある防潮堤</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8km)</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」の対策完了</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大かっこ 20"/>
          <p:cNvSpPr/>
          <p:nvPr/>
        </p:nvSpPr>
        <p:spPr>
          <a:xfrm>
            <a:off x="3132526" y="2459904"/>
            <a:ext cx="990600" cy="260724"/>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防潮堤の液状化</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対策重点化</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フローチャート: 結合子 50"/>
          <p:cNvSpPr>
            <a:spLocks noChangeAspect="1"/>
          </p:cNvSpPr>
          <p:nvPr/>
        </p:nvSpPr>
        <p:spPr>
          <a:xfrm>
            <a:off x="2403052" y="1497205"/>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3" name="グループ化 22"/>
          <p:cNvGrpSpPr/>
          <p:nvPr/>
        </p:nvGrpSpPr>
        <p:grpSpPr>
          <a:xfrm>
            <a:off x="2096830" y="3347576"/>
            <a:ext cx="2146366" cy="346301"/>
            <a:chOff x="4720947" y="1811114"/>
            <a:chExt cx="2325230" cy="375159"/>
          </a:xfrm>
        </p:grpSpPr>
        <p:sp>
          <p:nvSpPr>
            <p:cNvPr id="24" name="角丸四角形吹き出し 23"/>
            <p:cNvSpPr/>
            <p:nvPr/>
          </p:nvSpPr>
          <p:spPr>
            <a:xfrm rot="10800000">
              <a:off x="4720947" y="1811114"/>
              <a:ext cx="1947691" cy="375159"/>
            </a:xfrm>
            <a:prstGeom prst="wedgeRoundRectCallout">
              <a:avLst>
                <a:gd name="adj1" fmla="val 64908"/>
                <a:gd name="adj2" fmla="val 23104"/>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5" name="テキスト ボックス 24"/>
            <p:cNvSpPr txBox="1"/>
            <p:nvPr/>
          </p:nvSpPr>
          <p:spPr>
            <a:xfrm>
              <a:off x="4889547" y="1850055"/>
              <a:ext cx="2156630" cy="31543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全国に先駆けて実施</a:t>
              </a:r>
            </a:p>
          </p:txBody>
        </p:sp>
      </p:grpSp>
      <p:sp>
        <p:nvSpPr>
          <p:cNvPr id="26" name="大かっこ 25"/>
          <p:cNvSpPr/>
          <p:nvPr/>
        </p:nvSpPr>
        <p:spPr>
          <a:xfrm>
            <a:off x="818796" y="2452742"/>
            <a:ext cx="1015315" cy="289287"/>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「今後の治水対策の</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進め方」策定（</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2010</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1" name="フローチャート: 結合子 50"/>
          <p:cNvSpPr>
            <a:spLocks noChangeAspect="1"/>
          </p:cNvSpPr>
          <p:nvPr/>
        </p:nvSpPr>
        <p:spPr>
          <a:xfrm>
            <a:off x="1198237" y="2349531"/>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4" name="大かっこ 43"/>
          <p:cNvSpPr/>
          <p:nvPr/>
        </p:nvSpPr>
        <p:spPr>
          <a:xfrm>
            <a:off x="7813742" y="3367027"/>
            <a:ext cx="990600" cy="272061"/>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「タイムライン策定の</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手引き」作成</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大かっこ 44"/>
          <p:cNvSpPr/>
          <p:nvPr/>
        </p:nvSpPr>
        <p:spPr>
          <a:xfrm>
            <a:off x="4313652" y="2455831"/>
            <a:ext cx="1000699" cy="42573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新・大阪府地震防災</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アクションプラン</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及び</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地震防災アクション</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プログラム　策定</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3" name="大かっこ 52"/>
          <p:cNvSpPr/>
          <p:nvPr/>
        </p:nvSpPr>
        <p:spPr>
          <a:xfrm>
            <a:off x="811351" y="1640352"/>
            <a:ext cx="989774" cy="25324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府内全</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154</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河川の</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洪水リスクの開示</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大かっこ 57"/>
          <p:cNvSpPr/>
          <p:nvPr/>
        </p:nvSpPr>
        <p:spPr>
          <a:xfrm>
            <a:off x="810524" y="3336874"/>
            <a:ext cx="990600" cy="210251"/>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880</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万人訓練</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開始</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61" name="大かっこ 60"/>
          <p:cNvSpPr/>
          <p:nvPr/>
        </p:nvSpPr>
        <p:spPr>
          <a:xfrm>
            <a:off x="3128723" y="2786913"/>
            <a:ext cx="990600" cy="37548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安威川ダム建設工事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（本体工）に着手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大かっこ 61"/>
          <p:cNvSpPr/>
          <p:nvPr/>
        </p:nvSpPr>
        <p:spPr>
          <a:xfrm>
            <a:off x="4288479" y="3357569"/>
            <a:ext cx="990600" cy="307671"/>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ハザードマップ</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作成推進</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フローチャート: 結合子 50"/>
          <p:cNvSpPr>
            <a:spLocks noChangeAspect="1"/>
          </p:cNvSpPr>
          <p:nvPr/>
        </p:nvSpPr>
        <p:spPr>
          <a:xfrm>
            <a:off x="1198237" y="1497205"/>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68" name="フローチャート: 結合子 50"/>
          <p:cNvSpPr>
            <a:spLocks noChangeAspect="1"/>
          </p:cNvSpPr>
          <p:nvPr/>
        </p:nvSpPr>
        <p:spPr>
          <a:xfrm>
            <a:off x="3581138" y="4555074"/>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70" name="フローチャート: 結合子 50"/>
          <p:cNvSpPr>
            <a:spLocks noChangeAspect="1"/>
          </p:cNvSpPr>
          <p:nvPr/>
        </p:nvSpPr>
        <p:spPr>
          <a:xfrm>
            <a:off x="4742593" y="4562460"/>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71" name="フローチャート: 結合子 50"/>
          <p:cNvSpPr>
            <a:spLocks noChangeAspect="1"/>
          </p:cNvSpPr>
          <p:nvPr/>
        </p:nvSpPr>
        <p:spPr>
          <a:xfrm>
            <a:off x="5945130" y="2352038"/>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72" name="フローチャート: 結合子 50"/>
          <p:cNvSpPr>
            <a:spLocks noChangeAspect="1"/>
          </p:cNvSpPr>
          <p:nvPr/>
        </p:nvSpPr>
        <p:spPr>
          <a:xfrm>
            <a:off x="3606114" y="2345478"/>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73" name="フローチャート: 結合子 50"/>
          <p:cNvSpPr>
            <a:spLocks noChangeAspect="1"/>
          </p:cNvSpPr>
          <p:nvPr/>
        </p:nvSpPr>
        <p:spPr>
          <a:xfrm>
            <a:off x="4692196" y="3218198"/>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54" name="大かっこ 53"/>
          <p:cNvSpPr/>
          <p:nvPr/>
        </p:nvSpPr>
        <p:spPr>
          <a:xfrm>
            <a:off x="4362197" y="4710868"/>
            <a:ext cx="990600" cy="323230"/>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事業所における</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「一斉帰宅の抑制」</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対策ガイドライン　策定</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5" name="フローチャート: 結合子 50"/>
          <p:cNvSpPr>
            <a:spLocks noChangeAspect="1"/>
          </p:cNvSpPr>
          <p:nvPr/>
        </p:nvSpPr>
        <p:spPr>
          <a:xfrm>
            <a:off x="7065504" y="4555258"/>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76" name="フローチャート: 結合子 50"/>
          <p:cNvSpPr>
            <a:spLocks noChangeAspect="1"/>
          </p:cNvSpPr>
          <p:nvPr/>
        </p:nvSpPr>
        <p:spPr>
          <a:xfrm>
            <a:off x="8255042" y="3235610"/>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77" name="大かっこ 76"/>
          <p:cNvSpPr/>
          <p:nvPr/>
        </p:nvSpPr>
        <p:spPr>
          <a:xfrm>
            <a:off x="743011" y="4691903"/>
            <a:ext cx="1095702" cy="427386"/>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大阪市・大阪府</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帰宅困難者対策訓練</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結果報告書　作成</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(2012)</a:t>
            </a:r>
          </a:p>
        </p:txBody>
      </p:sp>
      <p:cxnSp>
        <p:nvCxnSpPr>
          <p:cNvPr id="79" name="直線コネクタ 78"/>
          <p:cNvCxnSpPr/>
          <p:nvPr/>
        </p:nvCxnSpPr>
        <p:spPr>
          <a:xfrm>
            <a:off x="308928" y="76664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大かっこ 50"/>
          <p:cNvSpPr/>
          <p:nvPr/>
        </p:nvSpPr>
        <p:spPr>
          <a:xfrm>
            <a:off x="6636985" y="4710868"/>
            <a:ext cx="1095702" cy="299664"/>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a:t>
            </a:r>
            <a:r>
              <a:rPr kumimoji="1" lang="zh-TW" altLang="en-US" sz="738" b="0" i="0" u="none" strike="noStrike" kern="1200" cap="none" spc="0" normalizeH="0" baseline="0" noProof="0" dirty="0">
                <a:ln>
                  <a:noFill/>
                </a:ln>
                <a:solidFill>
                  <a:prstClr val="black"/>
                </a:solidFill>
                <a:effectLst/>
                <a:uLnTx/>
                <a:uFillTx/>
                <a:latin typeface="Meiryo UI"/>
                <a:ea typeface="Meiryo UI"/>
                <a:cs typeface="+mn-cs"/>
              </a:rPr>
              <a:t>大阪府災害等応急</a:t>
            </a:r>
            <a:endParaRPr kumimoji="1" lang="en-US" altLang="zh-TW"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zh-TW" altLang="en-US" sz="738" b="0" i="0" u="none" strike="noStrike" kern="1200" cap="none" spc="0" normalizeH="0" baseline="0" noProof="0" dirty="0">
                <a:ln>
                  <a:noFill/>
                </a:ln>
                <a:solidFill>
                  <a:prstClr val="black"/>
                </a:solidFill>
                <a:effectLst/>
                <a:uLnTx/>
                <a:uFillTx/>
                <a:latin typeface="Meiryo UI"/>
                <a:ea typeface="Meiryo UI"/>
                <a:cs typeface="+mn-cs"/>
              </a:rPr>
              <a:t>対策実施要領</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」改訂</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7" name="大かっこ 56"/>
          <p:cNvSpPr/>
          <p:nvPr/>
        </p:nvSpPr>
        <p:spPr>
          <a:xfrm>
            <a:off x="1957998" y="1643489"/>
            <a:ext cx="1086369" cy="330911"/>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南海トラフ巨大地震による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浸水面積の府独自試算を公表</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9" name="直線矢印コネクタ 68"/>
          <p:cNvCxnSpPr/>
          <p:nvPr/>
        </p:nvCxnSpPr>
        <p:spPr>
          <a:xfrm>
            <a:off x="727397" y="2379889"/>
            <a:ext cx="8190960" cy="8332"/>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81" name="フローチャート: 結合子 50"/>
          <p:cNvSpPr>
            <a:spLocks noChangeAspect="1"/>
          </p:cNvSpPr>
          <p:nvPr/>
        </p:nvSpPr>
        <p:spPr>
          <a:xfrm>
            <a:off x="4783779" y="2325377"/>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82" name="フローチャート: 結合子 50"/>
          <p:cNvSpPr>
            <a:spLocks noChangeAspect="1"/>
          </p:cNvSpPr>
          <p:nvPr/>
        </p:nvSpPr>
        <p:spPr>
          <a:xfrm>
            <a:off x="7130836" y="2339973"/>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84" name="グループ化 83"/>
          <p:cNvGrpSpPr/>
          <p:nvPr/>
        </p:nvGrpSpPr>
        <p:grpSpPr>
          <a:xfrm>
            <a:off x="754352" y="1932891"/>
            <a:ext cx="1998587" cy="291170"/>
            <a:chOff x="-270124" y="1700236"/>
            <a:chExt cx="1671101" cy="137798"/>
          </a:xfrm>
        </p:grpSpPr>
        <p:sp>
          <p:nvSpPr>
            <p:cNvPr id="85" name="角丸四角形吹き出し 84"/>
            <p:cNvSpPr/>
            <p:nvPr/>
          </p:nvSpPr>
          <p:spPr>
            <a:xfrm rot="10800000">
              <a:off x="-270124" y="1727675"/>
              <a:ext cx="1671101" cy="92899"/>
            </a:xfrm>
            <a:prstGeom prst="wedgeRoundRectCallout">
              <a:avLst>
                <a:gd name="adj1" fmla="val 22511"/>
                <a:gd name="adj2" fmla="val 74760"/>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6" name="テキスト ボックス 85"/>
            <p:cNvSpPr txBox="1"/>
            <p:nvPr/>
          </p:nvSpPr>
          <p:spPr>
            <a:xfrm>
              <a:off x="-127311" y="1700236"/>
              <a:ext cx="1326036" cy="137798"/>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全国に先駆けて実施</a:t>
              </a:r>
            </a:p>
          </p:txBody>
        </p:sp>
      </p:grpSp>
      <p:cxnSp>
        <p:nvCxnSpPr>
          <p:cNvPr id="87" name="直線矢印コネクタ 86"/>
          <p:cNvCxnSpPr/>
          <p:nvPr/>
        </p:nvCxnSpPr>
        <p:spPr>
          <a:xfrm>
            <a:off x="742299" y="3268088"/>
            <a:ext cx="8190960" cy="8332"/>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88" name="大かっこ 87"/>
          <p:cNvSpPr/>
          <p:nvPr/>
        </p:nvSpPr>
        <p:spPr>
          <a:xfrm>
            <a:off x="810348" y="3597655"/>
            <a:ext cx="990600" cy="210251"/>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土砂災害警戒区域指定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開始</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(2005</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89" name="大かっこ 88"/>
          <p:cNvSpPr/>
          <p:nvPr/>
        </p:nvSpPr>
        <p:spPr>
          <a:xfrm>
            <a:off x="795562" y="3851059"/>
            <a:ext cx="990600" cy="210251"/>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ため池耐震性診断</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開始</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cxnSp>
        <p:nvCxnSpPr>
          <p:cNvPr id="90" name="直線矢印コネクタ 89"/>
          <p:cNvCxnSpPr/>
          <p:nvPr/>
        </p:nvCxnSpPr>
        <p:spPr>
          <a:xfrm>
            <a:off x="721056" y="4605104"/>
            <a:ext cx="8190960" cy="8332"/>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91" name="大かっこ 90"/>
          <p:cNvSpPr/>
          <p:nvPr/>
        </p:nvSpPr>
        <p:spPr>
          <a:xfrm>
            <a:off x="3149169" y="4696096"/>
            <a:ext cx="990600" cy="323230"/>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帰宅困難者支援</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に関する協議会　設立</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2" name="フローチャート: 結合子 50"/>
          <p:cNvSpPr>
            <a:spLocks noChangeAspect="1"/>
          </p:cNvSpPr>
          <p:nvPr/>
        </p:nvSpPr>
        <p:spPr>
          <a:xfrm>
            <a:off x="1198237" y="4555074"/>
            <a:ext cx="108000"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93" name="直線矢印コネクタ 92"/>
          <p:cNvCxnSpPr/>
          <p:nvPr/>
        </p:nvCxnSpPr>
        <p:spPr>
          <a:xfrm>
            <a:off x="713472" y="5490595"/>
            <a:ext cx="8190960" cy="8332"/>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94" name="大かっこ 93"/>
          <p:cNvSpPr/>
          <p:nvPr/>
        </p:nvSpPr>
        <p:spPr>
          <a:xfrm>
            <a:off x="7783794" y="5838549"/>
            <a:ext cx="990600" cy="230016"/>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大阪版みなし仮設</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住宅制度　開始</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5" name="大かっこ 54"/>
          <p:cNvSpPr/>
          <p:nvPr/>
        </p:nvSpPr>
        <p:spPr>
          <a:xfrm>
            <a:off x="7790607" y="6135518"/>
            <a:ext cx="990600" cy="230016"/>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大阪版被災農業者</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無利子融資事業　開始</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6" name="大かっこ 55"/>
          <p:cNvSpPr/>
          <p:nvPr/>
        </p:nvSpPr>
        <p:spPr>
          <a:xfrm>
            <a:off x="795562" y="2834623"/>
            <a:ext cx="990600" cy="35028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大阪府地震防災</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アクションプラン策定（</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2008</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9" name="大かっこ 58"/>
          <p:cNvSpPr/>
          <p:nvPr/>
        </p:nvSpPr>
        <p:spPr>
          <a:xfrm>
            <a:off x="807285" y="4105777"/>
            <a:ext cx="990600" cy="337894"/>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「今後の土砂災害対策の進め方」策定（</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2012</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大かっこ 59"/>
          <p:cNvSpPr/>
          <p:nvPr/>
        </p:nvSpPr>
        <p:spPr>
          <a:xfrm>
            <a:off x="5434540" y="3862147"/>
            <a:ext cx="1096615" cy="480602"/>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土砂災害防止法</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に基づいた区域指定を完了</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大かっこ 62"/>
          <p:cNvSpPr/>
          <p:nvPr/>
        </p:nvSpPr>
        <p:spPr>
          <a:xfrm>
            <a:off x="2003875" y="2459903"/>
            <a:ext cx="1014354" cy="29257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「大阪府密集市街地</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整備方針」策定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大かっこ 63"/>
          <p:cNvSpPr/>
          <p:nvPr/>
        </p:nvSpPr>
        <p:spPr>
          <a:xfrm>
            <a:off x="4288122" y="2916631"/>
            <a:ext cx="1038107" cy="29257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「住宅建築物耐震</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ヵ年戦略・大阪」策定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8" name="大かっこ 77"/>
          <p:cNvSpPr/>
          <p:nvPr/>
        </p:nvSpPr>
        <p:spPr>
          <a:xfrm>
            <a:off x="6650629" y="2828367"/>
            <a:ext cx="1014354" cy="29257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「大阪府密集市街地</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整備方針」改定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5" name="大かっこ 94"/>
          <p:cNvSpPr/>
          <p:nvPr/>
        </p:nvSpPr>
        <p:spPr>
          <a:xfrm>
            <a:off x="6626875" y="2459903"/>
            <a:ext cx="1038107" cy="292575"/>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「住宅建築物耐震</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ヵ年戦略・大阪」一部改定</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6" name="大かっこ 95"/>
          <p:cNvSpPr/>
          <p:nvPr/>
        </p:nvSpPr>
        <p:spPr>
          <a:xfrm>
            <a:off x="7790607" y="5544047"/>
            <a:ext cx="990600" cy="255694"/>
          </a:xfrm>
          <a:prstGeom prst="bracketPair">
            <a:avLst/>
          </a:prstGeom>
          <a:solidFill>
            <a:schemeClr val="accent2">
              <a:lumMod val="40000"/>
              <a:lumOff val="60000"/>
            </a:schemeClr>
          </a:soli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大阪版被災住宅無利子</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融資制度　開始</a:t>
            </a:r>
            <a:endParaRPr kumimoji="1" lang="en-US" altLang="ja-JP" sz="738"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97" name="グループ化 96"/>
          <p:cNvGrpSpPr/>
          <p:nvPr/>
        </p:nvGrpSpPr>
        <p:grpSpPr>
          <a:xfrm>
            <a:off x="5644241" y="5721677"/>
            <a:ext cx="2146366" cy="346301"/>
            <a:chOff x="4720947" y="1811114"/>
            <a:chExt cx="2325230" cy="375159"/>
          </a:xfrm>
        </p:grpSpPr>
        <p:sp>
          <p:nvSpPr>
            <p:cNvPr id="98" name="角丸四角形吹き出し 97"/>
            <p:cNvSpPr/>
            <p:nvPr/>
          </p:nvSpPr>
          <p:spPr>
            <a:xfrm rot="10800000">
              <a:off x="4720947" y="1811114"/>
              <a:ext cx="1947691" cy="375159"/>
            </a:xfrm>
            <a:prstGeom prst="wedgeRoundRectCallout">
              <a:avLst>
                <a:gd name="adj1" fmla="val -62324"/>
                <a:gd name="adj2" fmla="val 23951"/>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9" name="テキスト ボックス 98"/>
            <p:cNvSpPr txBox="1"/>
            <p:nvPr/>
          </p:nvSpPr>
          <p:spPr>
            <a:xfrm>
              <a:off x="4889547" y="1850055"/>
              <a:ext cx="2156630" cy="31543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大阪府独自</a:t>
              </a:r>
              <a:r>
                <a:rPr kumimoji="1" lang="ja-JP" altLang="en-US" sz="1292"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の取組み</a:t>
              </a:r>
              <a:endPar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152</a:t>
            </a:fld>
            <a:endParaRPr lang="ja-JP" altLang="en-US"/>
          </a:p>
        </p:txBody>
      </p:sp>
    </p:spTree>
    <p:extLst>
      <p:ext uri="{BB962C8B-B14F-4D97-AF65-F5344CB8AC3E}">
        <p14:creationId xmlns:p14="http://schemas.microsoft.com/office/powerpoint/2010/main" val="3403772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044" y="2145023"/>
            <a:ext cx="1934577" cy="2259939"/>
          </a:xfrm>
          <a:prstGeom prst="rect">
            <a:avLst/>
          </a:prstGeom>
        </p:spPr>
      </p:pic>
      <p:sp>
        <p:nvSpPr>
          <p:cNvPr id="2" name="テキスト ボックス 1"/>
          <p:cNvSpPr txBox="1"/>
          <p:nvPr/>
        </p:nvSpPr>
        <p:spPr>
          <a:xfrm>
            <a:off x="270458" y="520926"/>
            <a:ext cx="6001568" cy="660437"/>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主な改革取組み：大阪の災害対策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（１）リスク把握</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930003" y="1889524"/>
            <a:ext cx="4878655" cy="111530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■津波による浸水面積</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最新の知見を有する学識経験者の</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参画のもと、</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府で独自に試算</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した結果、</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地震の揺れで、</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防潮堤が液状化</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することにより、</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浸水被害は</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11,000ha</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に及ぶ見込み。</a:t>
            </a:r>
          </a:p>
        </p:txBody>
      </p:sp>
      <p:grpSp>
        <p:nvGrpSpPr>
          <p:cNvPr id="16" name="グループ化 15"/>
          <p:cNvGrpSpPr/>
          <p:nvPr/>
        </p:nvGrpSpPr>
        <p:grpSpPr>
          <a:xfrm>
            <a:off x="6433785" y="1823678"/>
            <a:ext cx="2598253" cy="2087924"/>
            <a:chOff x="3324606" y="1132276"/>
            <a:chExt cx="2814774" cy="2261918"/>
          </a:xfrm>
        </p:grpSpPr>
        <p:sp>
          <p:nvSpPr>
            <p:cNvPr id="19" name="テキスト ボックス 4"/>
            <p:cNvSpPr txBox="1"/>
            <p:nvPr/>
          </p:nvSpPr>
          <p:spPr>
            <a:xfrm>
              <a:off x="3653016" y="2955702"/>
              <a:ext cx="1270420" cy="438492"/>
            </a:xfrm>
            <a:prstGeom prst="rect">
              <a:avLst/>
            </a:prstGeom>
            <a:noFill/>
          </p:spPr>
          <p:txBody>
            <a:bodyPr wrap="none" lIns="63152" tIns="31577" rIns="63152" bIns="31577">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浸水面積</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184200" algn="l" defTabSz="913765"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11,000ha</a:t>
              </a:r>
              <a:endPar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20"/>
            <p:cNvSpPr txBox="1">
              <a:spLocks noChangeArrowheads="1"/>
            </p:cNvSpPr>
            <p:nvPr/>
          </p:nvSpPr>
          <p:spPr bwMode="auto">
            <a:xfrm>
              <a:off x="3743383" y="1132276"/>
              <a:ext cx="2395997" cy="23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152" tIns="31577" rIns="63152" bIns="31577">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ct val="0"/>
                </a:spcBef>
                <a:spcAft>
                  <a:spcPts val="0"/>
                </a:spcAft>
                <a:buClrTx/>
                <a:buSzTx/>
                <a:buFontTx/>
                <a:buNone/>
                <a:tabLst/>
                <a:defRPr/>
              </a:pPr>
              <a:r>
                <a:rPr kumimoji="1" lang="en-US" altLang="ja-JP" sz="1015"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r>
                <a:rPr kumimoji="1" lang="ja-JP" altLang="en-US" sz="1015"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大阪府　</a:t>
              </a:r>
              <a:r>
                <a:rPr kumimoji="1" lang="en-US" altLang="ja-JP" sz="1015"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2013</a:t>
              </a:r>
              <a:r>
                <a:rPr kumimoji="1" lang="ja-JP" altLang="en-US" sz="1015"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年</a:t>
              </a:r>
              <a:r>
                <a:rPr kumimoji="1" lang="en-US" altLang="ja-JP" sz="1015"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8</a:t>
              </a:r>
              <a:r>
                <a:rPr kumimoji="1" lang="ja-JP" altLang="en-US" sz="1015"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月公表 </a:t>
              </a:r>
              <a:r>
                <a:rPr kumimoji="1" lang="en-US" altLang="ja-JP" sz="1015"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a:t>
              </a:r>
              <a:endParaRPr kumimoji="1" lang="ja-JP" altLang="en-US" sz="1015"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18" name="テキスト ボックス 1"/>
            <p:cNvSpPr txBox="1">
              <a:spLocks noChangeArrowheads="1"/>
            </p:cNvSpPr>
            <p:nvPr/>
          </p:nvSpPr>
          <p:spPr bwMode="auto">
            <a:xfrm>
              <a:off x="3324606" y="1771941"/>
              <a:ext cx="1628157" cy="3461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3152" tIns="31577" rIns="63152" bIns="31577" anchor="ctr">
              <a:spAutoFit/>
            </a:bodyPr>
            <a:ls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・全ての防潮堤の沈下を考慮</a:t>
              </a:r>
              <a:endParaRPr kumimoji="1" lang="en-US" altLang="ja-JP"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endParaRPr>
            </a:p>
            <a:p>
              <a:pPr marL="0" marR="0" lvl="0" indent="0" algn="l" defTabSz="913765"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rPr>
                <a:t>・水門・鉄扉は開放</a:t>
              </a:r>
            </a:p>
          </p:txBody>
        </p:sp>
      </p:grpSp>
      <p:sp>
        <p:nvSpPr>
          <p:cNvPr id="22" name="正方形/長方形 21"/>
          <p:cNvSpPr/>
          <p:nvPr/>
        </p:nvSpPr>
        <p:spPr>
          <a:xfrm>
            <a:off x="-47216" y="4731727"/>
            <a:ext cx="2059628" cy="291170"/>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sng" strike="noStrike" kern="1200" cap="none" spc="0" normalizeH="0" baseline="0" noProof="0" dirty="0">
                <a:ln>
                  <a:noFill/>
                </a:ln>
                <a:solidFill>
                  <a:prstClr val="black"/>
                </a:solidFill>
                <a:effectLst/>
                <a:uLnTx/>
                <a:uFillTx/>
                <a:latin typeface="Meiryo UI"/>
                <a:ea typeface="Meiryo UI"/>
                <a:cs typeface="+mn-cs"/>
              </a:rPr>
              <a:t>全河川のリスク検証</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4" name="図 3" descr="大阪府 洪水リスク表示図 - Internet Explore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421270" y="4890046"/>
            <a:ext cx="2286286" cy="1416972"/>
          </a:xfrm>
          <a:prstGeom prst="rect">
            <a:avLst/>
          </a:prstGeom>
        </p:spPr>
      </p:pic>
      <p:sp>
        <p:nvSpPr>
          <p:cNvPr id="6" name="テキスト ボックス 5"/>
          <p:cNvSpPr txBox="1"/>
          <p:nvPr/>
        </p:nvSpPr>
        <p:spPr>
          <a:xfrm>
            <a:off x="83746" y="4919727"/>
            <a:ext cx="2812693" cy="145629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■従来は実施していなかったが、</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　河川ごとにシミュレーションを実施</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河川ごとの危険度を評価</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し、</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当面の整備目標を設定</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■府民に</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府内全</a:t>
            </a:r>
            <a:r>
              <a:rPr kumimoji="1" lang="en-US" altLang="ja-JP" sz="1108" b="1" i="0" u="none" strike="noStrike" kern="1200" cap="none" spc="0" normalizeH="0" baseline="0" noProof="0" dirty="0">
                <a:ln>
                  <a:noFill/>
                </a:ln>
                <a:solidFill>
                  <a:prstClr val="black"/>
                </a:solidFill>
                <a:effectLst/>
                <a:uLnTx/>
                <a:uFillTx/>
                <a:latin typeface="Meiryo UI"/>
                <a:ea typeface="Meiryo UI"/>
                <a:cs typeface="+mn-cs"/>
              </a:rPr>
              <a:t>154</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河川の</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　 洪水リスクの開示</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■当面の治水目標、治水手法を</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定めた河川整備計画</a:t>
            </a:r>
            <a:r>
              <a:rPr kumimoji="1" lang="ja-JP" altLang="en-US" sz="1108" b="0" i="0" u="none" strike="noStrike" kern="1200" cap="none" spc="0" normalizeH="0" baseline="0" noProof="0" dirty="0" smtClean="0">
                <a:ln>
                  <a:noFill/>
                </a:ln>
                <a:solidFill>
                  <a:prstClr val="black"/>
                </a:solidFill>
                <a:effectLst/>
                <a:uLnTx/>
                <a:uFillTx/>
                <a:latin typeface="Meiryo UI"/>
                <a:ea typeface="Meiryo UI"/>
                <a:cs typeface="+mn-cs"/>
              </a:rPr>
              <a:t>を全</a:t>
            </a:r>
            <a:r>
              <a:rPr kumimoji="1" lang="en-US" altLang="ja-JP" sz="1108" b="0" i="0" u="none" strike="noStrike" kern="1200" cap="none" spc="0" normalizeH="0" baseline="0" noProof="0" dirty="0" smtClean="0">
                <a:ln>
                  <a:noFill/>
                </a:ln>
                <a:solidFill>
                  <a:prstClr val="black"/>
                </a:solidFill>
                <a:effectLst/>
                <a:uLnTx/>
                <a:uFillTx/>
                <a:latin typeface="Meiryo UI"/>
                <a:ea typeface="Meiryo UI"/>
                <a:cs typeface="+mn-cs"/>
              </a:rPr>
              <a:t>154</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河川で策定</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29" name="図 28" descr="大阪府 洪水リスク表示図 - Internet Explore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56031" y="4791818"/>
            <a:ext cx="1811117" cy="1470750"/>
          </a:xfrm>
          <a:prstGeom prst="rect">
            <a:avLst/>
          </a:prstGeom>
        </p:spPr>
      </p:pic>
      <p:sp>
        <p:nvSpPr>
          <p:cNvPr id="26" name="正方形/長方形 25"/>
          <p:cNvSpPr/>
          <p:nvPr/>
        </p:nvSpPr>
        <p:spPr>
          <a:xfrm>
            <a:off x="-57760" y="1378884"/>
            <a:ext cx="3309870" cy="291170"/>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sng" strike="noStrike" kern="1200" cap="none" spc="0" normalizeH="0" baseline="0" noProof="0" dirty="0">
                <a:ln>
                  <a:noFill/>
                </a:ln>
                <a:solidFill>
                  <a:prstClr val="black"/>
                </a:solidFill>
                <a:effectLst/>
                <a:uLnTx/>
                <a:uFillTx/>
                <a:latin typeface="Meiryo UI"/>
                <a:ea typeface="Meiryo UI"/>
                <a:cs typeface="+mn-cs"/>
              </a:rPr>
              <a:t>地震、津波による府域の被害想定</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8" name="テキスト ボックス 27"/>
          <p:cNvSpPr txBox="1"/>
          <p:nvPr/>
        </p:nvSpPr>
        <p:spPr>
          <a:xfrm flipH="1">
            <a:off x="-22757" y="1641201"/>
            <a:ext cx="355162" cy="1737988"/>
          </a:xfrm>
          <a:prstGeom prst="rect">
            <a:avLst/>
          </a:prstGeom>
          <a:noFill/>
        </p:spPr>
        <p:txBody>
          <a:bodyPr vert="eaVert"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■建物被害（全壊）</a:t>
            </a:r>
          </a:p>
        </p:txBody>
      </p:sp>
      <p:sp>
        <p:nvSpPr>
          <p:cNvPr id="30" name="テキスト ボックス 29"/>
          <p:cNvSpPr txBox="1"/>
          <p:nvPr/>
        </p:nvSpPr>
        <p:spPr>
          <a:xfrm flipH="1">
            <a:off x="-15016" y="2997520"/>
            <a:ext cx="355162" cy="1506976"/>
          </a:xfrm>
          <a:prstGeom prst="rect">
            <a:avLst/>
          </a:prstGeom>
          <a:noFill/>
        </p:spPr>
        <p:txBody>
          <a:bodyPr vert="eaVert"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■人的被害（死者）</a:t>
            </a:r>
          </a:p>
        </p:txBody>
      </p:sp>
      <p:sp>
        <p:nvSpPr>
          <p:cNvPr id="31" name="テキスト ボックス 30"/>
          <p:cNvSpPr txBox="1"/>
          <p:nvPr/>
        </p:nvSpPr>
        <p:spPr>
          <a:xfrm>
            <a:off x="906764" y="4595409"/>
            <a:ext cx="4072593" cy="220188"/>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出典：大阪府「大阪府域の被害想定について（人的被害・建物被害）」</a:t>
            </a:r>
          </a:p>
        </p:txBody>
      </p:sp>
      <p:sp>
        <p:nvSpPr>
          <p:cNvPr id="33" name="テキスト ボックス 32"/>
          <p:cNvSpPr txBox="1"/>
          <p:nvPr/>
        </p:nvSpPr>
        <p:spPr>
          <a:xfrm>
            <a:off x="4033022" y="3783616"/>
            <a:ext cx="2444746" cy="475900"/>
          </a:xfrm>
          <a:prstGeom prst="rect">
            <a:avLst/>
          </a:prstGeom>
          <a:noFill/>
        </p:spPr>
        <p:txBody>
          <a:bodyPr vert="horz"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出典：南海トラフ巨大地震土木構造物耐震対策検討部会「防潮堤の対策に係る重点化と優先順位の考え方」　　　</a:t>
            </a:r>
            <a:endParaRPr kumimoji="1" lang="en-US" altLang="ja-JP" sz="831"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2" name="角丸四角形 31"/>
          <p:cNvSpPr/>
          <p:nvPr/>
        </p:nvSpPr>
        <p:spPr>
          <a:xfrm>
            <a:off x="268986" y="894706"/>
            <a:ext cx="8603088" cy="527975"/>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〇大阪における災害リスクを再点検し、最新の知見を有する学識経験者の参画のもと、</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府独自のより精緻な被害想定を公表</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477" b="0" i="0" u="none" strike="noStrike" kern="1200" cap="none" spc="0" normalizeH="0" baseline="0" noProof="0" dirty="0">
              <a:ln>
                <a:noFill/>
              </a:ln>
              <a:solidFill>
                <a:srgbClr val="FF0000"/>
              </a:solidFill>
              <a:effectLst/>
              <a:uLnTx/>
              <a:uFillTx/>
              <a:latin typeface="Meiryo UI"/>
              <a:ea typeface="Meiryo UI"/>
              <a:cs typeface="+mn-cs"/>
            </a:endParaRPr>
          </a:p>
        </p:txBody>
      </p:sp>
      <p:grpSp>
        <p:nvGrpSpPr>
          <p:cNvPr id="11" name="グループ化 10"/>
          <p:cNvGrpSpPr/>
          <p:nvPr/>
        </p:nvGrpSpPr>
        <p:grpSpPr>
          <a:xfrm>
            <a:off x="283508" y="2889156"/>
            <a:ext cx="4164989" cy="1746719"/>
            <a:chOff x="319235" y="2981777"/>
            <a:chExt cx="4512071" cy="1892279"/>
          </a:xfrm>
        </p:grpSpPr>
        <p:pic>
          <p:nvPicPr>
            <p:cNvPr id="13" name="図 12" descr="higaisoutei raihurainn.pdf - Adobe Acrobat Reader DC"/>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19235" y="2983524"/>
              <a:ext cx="1864407" cy="1688634"/>
            </a:xfrm>
            <a:prstGeom prst="rect">
              <a:avLst/>
            </a:prstGeom>
          </p:spPr>
        </p:pic>
        <p:pic>
          <p:nvPicPr>
            <p:cNvPr id="35" name="図 34" descr="higaisoutei raihurainn.pdf - Adobe Acrobat Reader DC"/>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37504" y="2981777"/>
              <a:ext cx="1775033" cy="1690381"/>
            </a:xfrm>
            <a:prstGeom prst="rect">
              <a:avLst/>
            </a:prstGeom>
          </p:spPr>
        </p:pic>
        <p:pic>
          <p:nvPicPr>
            <p:cNvPr id="36" name="図 35" descr="higaisoutei raihurainn.pdf - Adobe Acrobat Reader DC"/>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19235" y="4686762"/>
              <a:ext cx="4512071" cy="187294"/>
            </a:xfrm>
            <a:prstGeom prst="rect">
              <a:avLst/>
            </a:prstGeom>
          </p:spPr>
        </p:pic>
      </p:grpSp>
      <p:sp>
        <p:nvSpPr>
          <p:cNvPr id="37" name="正方形/長方形 36"/>
          <p:cNvSpPr/>
          <p:nvPr/>
        </p:nvSpPr>
        <p:spPr>
          <a:xfrm>
            <a:off x="2569643" y="2859375"/>
            <a:ext cx="503918" cy="1574853"/>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正方形/長方形 13"/>
          <p:cNvSpPr/>
          <p:nvPr/>
        </p:nvSpPr>
        <p:spPr>
          <a:xfrm>
            <a:off x="38823" y="1435430"/>
            <a:ext cx="8993216" cy="3366408"/>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8" name="正方形/長方形 37"/>
          <p:cNvSpPr/>
          <p:nvPr/>
        </p:nvSpPr>
        <p:spPr>
          <a:xfrm>
            <a:off x="38822" y="4781656"/>
            <a:ext cx="8993216" cy="1793439"/>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39" name="図 38" descr="higaisoutei raihurainn.pdf - Adobe Acrobat Reader DC"/>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13583" y="1685807"/>
            <a:ext cx="1755954" cy="1097372"/>
          </a:xfrm>
          <a:prstGeom prst="rect">
            <a:avLst/>
          </a:prstGeom>
        </p:spPr>
      </p:pic>
      <p:pic>
        <p:nvPicPr>
          <p:cNvPr id="40" name="図 39" descr="higaisoutei raihurainn.pdf - Adobe Acrobat Reader DC"/>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058384" y="1686522"/>
            <a:ext cx="1703142" cy="1097372"/>
          </a:xfrm>
          <a:prstGeom prst="rect">
            <a:avLst/>
          </a:prstGeom>
        </p:spPr>
      </p:pic>
      <p:sp>
        <p:nvSpPr>
          <p:cNvPr id="12" name="正方形/長方形 11"/>
          <p:cNvSpPr/>
          <p:nvPr/>
        </p:nvSpPr>
        <p:spPr>
          <a:xfrm>
            <a:off x="2657925" y="1649831"/>
            <a:ext cx="525404" cy="1071018"/>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8" name="図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94829" y="5210929"/>
            <a:ext cx="1432622" cy="1267506"/>
          </a:xfrm>
          <a:prstGeom prst="rect">
            <a:avLst/>
          </a:prstGeom>
        </p:spPr>
      </p:pic>
      <p:sp>
        <p:nvSpPr>
          <p:cNvPr id="41" name="テキスト ボックス 40"/>
          <p:cNvSpPr txBox="1"/>
          <p:nvPr/>
        </p:nvSpPr>
        <p:spPr>
          <a:xfrm>
            <a:off x="6419153" y="4819707"/>
            <a:ext cx="2452922" cy="433324"/>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srgbClr val="FFC000"/>
                </a:solidFill>
                <a:effectLst/>
                <a:uLnTx/>
                <a:uFillTx/>
                <a:latin typeface="Meiryo UI"/>
                <a:ea typeface="Meiryo UI"/>
                <a:cs typeface="+mn-cs"/>
              </a:rPr>
              <a:t>【</a:t>
            </a:r>
            <a:r>
              <a:rPr kumimoji="1" lang="ja-JP" altLang="en-US" sz="1108" b="1" i="0" u="none" strike="noStrike" kern="1200" cap="none" spc="0" normalizeH="0" baseline="0" noProof="0" dirty="0">
                <a:ln>
                  <a:noFill/>
                </a:ln>
                <a:solidFill>
                  <a:srgbClr val="FFC000"/>
                </a:solidFill>
                <a:effectLst/>
                <a:uLnTx/>
                <a:uFillTx/>
                <a:latin typeface="Meiryo UI"/>
                <a:ea typeface="Meiryo UI"/>
                <a:cs typeface="+mn-cs"/>
              </a:rPr>
              <a:t>洪水リスク表示</a:t>
            </a:r>
            <a:r>
              <a:rPr kumimoji="1" lang="en-US" altLang="ja-JP" sz="1108" b="1" i="0" u="none" strike="noStrike" kern="1200" cap="none" spc="0" normalizeH="0" baseline="0" noProof="0" dirty="0">
                <a:ln>
                  <a:noFill/>
                </a:ln>
                <a:solidFill>
                  <a:srgbClr val="FFC000"/>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FFC000"/>
                </a:solidFill>
                <a:effectLst/>
                <a:uLnTx/>
                <a:uFillTx/>
                <a:latin typeface="Meiryo UI"/>
                <a:ea typeface="Meiryo UI"/>
                <a:cs typeface="+mn-cs"/>
              </a:rPr>
              <a:t>　河川ごとの洪水リスクを府民に開示</a:t>
            </a:r>
            <a:endParaRPr kumimoji="1" lang="en-US" altLang="ja-JP" sz="1108" b="0" i="0" u="none" strike="noStrike" kern="1200" cap="none" spc="0" normalizeH="0" baseline="0" noProof="0" dirty="0">
              <a:ln>
                <a:noFill/>
              </a:ln>
              <a:solidFill>
                <a:srgbClr val="FFC000"/>
              </a:solidFill>
              <a:effectLst/>
              <a:uLnTx/>
              <a:uFillTx/>
              <a:latin typeface="Meiryo UI"/>
              <a:ea typeface="Meiryo UI"/>
              <a:cs typeface="+mn-cs"/>
            </a:endParaRPr>
          </a:p>
        </p:txBody>
      </p:sp>
      <p:sp>
        <p:nvSpPr>
          <p:cNvPr id="10" name="正方形/長方形 9"/>
          <p:cNvSpPr/>
          <p:nvPr/>
        </p:nvSpPr>
        <p:spPr>
          <a:xfrm>
            <a:off x="6532853" y="5844682"/>
            <a:ext cx="555499" cy="34441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危険度</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Ⅱ</a:t>
            </a: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23" name="直線矢印コネクタ 22"/>
          <p:cNvCxnSpPr>
            <a:stCxn id="10" idx="0"/>
          </p:cNvCxnSpPr>
          <p:nvPr/>
        </p:nvCxnSpPr>
        <p:spPr>
          <a:xfrm flipV="1">
            <a:off x="6810603" y="5715001"/>
            <a:ext cx="277749" cy="129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8198790" y="5542793"/>
            <a:ext cx="555499" cy="34441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危険度</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Ⅰ</a:t>
            </a: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45" name="直線矢印コネクタ 44"/>
          <p:cNvCxnSpPr>
            <a:stCxn id="44" idx="1"/>
          </p:cNvCxnSpPr>
          <p:nvPr/>
        </p:nvCxnSpPr>
        <p:spPr>
          <a:xfrm flipH="1">
            <a:off x="7946318" y="5715000"/>
            <a:ext cx="25247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7915939" y="6106222"/>
            <a:ext cx="555499" cy="34441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危険度</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Ⅲ</a:t>
            </a: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49" name="直線矢印コネクタ 48"/>
          <p:cNvCxnSpPr>
            <a:stCxn id="48" idx="1"/>
          </p:cNvCxnSpPr>
          <p:nvPr/>
        </p:nvCxnSpPr>
        <p:spPr>
          <a:xfrm flipH="1" flipV="1">
            <a:off x="7561385" y="6106222"/>
            <a:ext cx="354554" cy="1722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四角形吹き出し 50"/>
          <p:cNvSpPr/>
          <p:nvPr/>
        </p:nvSpPr>
        <p:spPr>
          <a:xfrm>
            <a:off x="1885107" y="5403463"/>
            <a:ext cx="583650" cy="577529"/>
          </a:xfrm>
          <a:prstGeom prst="wedgeRectCallout">
            <a:avLst>
              <a:gd name="adj1" fmla="val -74053"/>
              <a:gd name="adj2" fmla="val 28819"/>
            </a:avLst>
          </a:prstGeom>
          <a:solidFill>
            <a:srgbClr val="FF00FF">
              <a:alpha val="64000"/>
            </a:srgbClr>
          </a:solid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white"/>
                </a:solidFill>
                <a:effectLst/>
                <a:uLnTx/>
                <a:uFillTx/>
                <a:latin typeface="Meiryo UI"/>
                <a:ea typeface="Meiryo UI"/>
                <a:cs typeface="+mn-cs"/>
              </a:rPr>
              <a:t>全国に</a:t>
            </a:r>
            <a:endParaRPr kumimoji="1" lang="en-US" altLang="ja-JP" sz="923" b="1"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white"/>
                </a:solidFill>
                <a:effectLst/>
                <a:uLnTx/>
                <a:uFillTx/>
                <a:latin typeface="Meiryo UI"/>
                <a:ea typeface="Meiryo UI"/>
                <a:cs typeface="+mn-cs"/>
              </a:rPr>
              <a:t>先駆けて</a:t>
            </a:r>
            <a:endParaRPr kumimoji="1" lang="en-US" altLang="ja-JP" sz="923" b="1"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white"/>
                </a:solidFill>
                <a:effectLst/>
                <a:uLnTx/>
                <a:uFillTx/>
                <a:latin typeface="Meiryo UI"/>
                <a:ea typeface="Meiryo UI"/>
                <a:cs typeface="+mn-cs"/>
              </a:rPr>
              <a:t>実施</a:t>
            </a:r>
            <a:endParaRPr kumimoji="1" lang="en-US" altLang="ja-JP" sz="923"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1" name="楕円 20"/>
          <p:cNvSpPr/>
          <p:nvPr/>
        </p:nvSpPr>
        <p:spPr>
          <a:xfrm>
            <a:off x="7618648" y="5542794"/>
            <a:ext cx="421649" cy="23155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6" name="楕円 45"/>
          <p:cNvSpPr/>
          <p:nvPr/>
        </p:nvSpPr>
        <p:spPr>
          <a:xfrm>
            <a:off x="7288823" y="5967843"/>
            <a:ext cx="272561" cy="30189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スライド番号プレースホルダー 14"/>
          <p:cNvSpPr>
            <a:spLocks noGrp="1"/>
          </p:cNvSpPr>
          <p:nvPr>
            <p:ph type="sldNum" sz="quarter" idx="12"/>
          </p:nvPr>
        </p:nvSpPr>
        <p:spPr/>
        <p:txBody>
          <a:bodyPr/>
          <a:lstStyle/>
          <a:p>
            <a:fld id="{138CA411-231B-42B9-AF63-97A64194AA60}" type="slidenum">
              <a:rPr lang="ja-JP" altLang="en-US" smtClean="0"/>
              <a:pPr/>
              <a:t>153</a:t>
            </a:fld>
            <a:endParaRPr lang="ja-JP" altLang="en-US"/>
          </a:p>
        </p:txBody>
      </p:sp>
    </p:spTree>
    <p:extLst>
      <p:ext uri="{BB962C8B-B14F-4D97-AF65-F5344CB8AC3E}">
        <p14:creationId xmlns:p14="http://schemas.microsoft.com/office/powerpoint/2010/main" val="2034259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3805</Words>
  <Application>Microsoft Office PowerPoint</Application>
  <PresentationFormat>画面に合わせる (4:3)</PresentationFormat>
  <Paragraphs>951</Paragraphs>
  <Slides>23</Slides>
  <Notes>15</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7" baseType="lpstr">
      <vt:lpstr>HG丸ｺﾞｼｯｸM-PRO</vt:lpstr>
      <vt:lpstr>Meiryo UI</vt:lpstr>
      <vt:lpstr>ＭＳ Ｐゴシック</vt:lpstr>
      <vt:lpstr>ＭＳ Ｐ明朝</vt:lpstr>
      <vt:lpstr>ＭＳ 明朝</vt:lpstr>
      <vt:lpstr>メイリオ</vt:lpstr>
      <vt:lpstr>Arial</vt:lpstr>
      <vt:lpstr>Calibri</vt:lpstr>
      <vt:lpstr>Calibri Light</vt:lpstr>
      <vt:lpstr>Century</vt:lpstr>
      <vt:lpstr>Times New Roman</vt:lpstr>
      <vt:lpstr>Wingdings</vt:lpstr>
      <vt:lpstr>Office テーマ</vt:lpstr>
      <vt:lpstr>Microsoft Excel グラフ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2019-02-12T06:15:41Z</dcterms:created>
  <dcterms:modified xsi:type="dcterms:W3CDTF">2019-02-12T06:16:22Z</dcterms:modified>
</cp:coreProperties>
</file>