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68" removePersonalInfoOnSave="1" saveSubsetFonts="1">
  <p:sldMasterIdLst>
    <p:sldMasterId id="2147483660" r:id="rId1"/>
  </p:sldMasterIdLst>
  <p:notesMasterIdLst>
    <p:notesMasterId r:id="rId28"/>
  </p:notesMasterIdLst>
  <p:sldIdLst>
    <p:sldId id="766" r:id="rId2"/>
    <p:sldId id="1554" r:id="rId3"/>
    <p:sldId id="1555" r:id="rId4"/>
    <p:sldId id="1556" r:id="rId5"/>
    <p:sldId id="1557" r:id="rId6"/>
    <p:sldId id="1558" r:id="rId7"/>
    <p:sldId id="1559" r:id="rId8"/>
    <p:sldId id="1560" r:id="rId9"/>
    <p:sldId id="1561" r:id="rId10"/>
    <p:sldId id="1562" r:id="rId11"/>
    <p:sldId id="1563" r:id="rId12"/>
    <p:sldId id="1564" r:id="rId13"/>
    <p:sldId id="1565" r:id="rId14"/>
    <p:sldId id="1566" r:id="rId15"/>
    <p:sldId id="1567" r:id="rId16"/>
    <p:sldId id="1568" r:id="rId17"/>
    <p:sldId id="1569" r:id="rId18"/>
    <p:sldId id="1570" r:id="rId19"/>
    <p:sldId id="1571" r:id="rId20"/>
    <p:sldId id="1572" r:id="rId21"/>
    <p:sldId id="1573" r:id="rId22"/>
    <p:sldId id="1574" r:id="rId23"/>
    <p:sldId id="1575" r:id="rId24"/>
    <p:sldId id="1576" r:id="rId25"/>
    <p:sldId id="1577" r:id="rId26"/>
    <p:sldId id="1578" r:id="rId2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0" d="100"/>
          <a:sy n="20" d="100"/>
        </p:scale>
        <p:origin x="3198" y="36"/>
      </p:cViewPr>
      <p:guideLst>
        <p:guide orient="horz" pos="2160"/>
        <p:guide pos="2880"/>
      </p:guideLst>
    </p:cSldViewPr>
  </p:slideViewPr>
  <p:outlineViewPr>
    <p:cViewPr>
      <p:scale>
        <a:sx n="33" d="100"/>
        <a:sy n="33" d="100"/>
      </p:scale>
      <p:origin x="0" y="-1368"/>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koganezawak\Desktop\AAA&#19968;&#26178;&#32622;&#12365;&#22580;\&#12414;&#12385;%20&#12402;&#12392;%20&#12375;&#12372;&#12392;&#21109;&#29983;&#32207;&#21512;&#25126;&#30053;\24&#24180;&#24230;&#12288;&#29305;&#23450;&#20581;&#35386;&#21463;&#35386;&#29575;&#65288;&#21402;&#29983;&#21172;&#20685;&#30465;HP&#65289;.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6162848065045E-2"/>
          <c:y val="0.10861932938856016"/>
          <c:w val="0.91432394258988303"/>
          <c:h val="0.72947255628580265"/>
        </c:manualLayout>
      </c:layout>
      <c:barChart>
        <c:barDir val="col"/>
        <c:grouping val="clustered"/>
        <c:varyColors val="0"/>
        <c:ser>
          <c:idx val="0"/>
          <c:order val="0"/>
          <c:tx>
            <c:strRef>
              <c:f>'特定健康診査 順位高い順 (グラフデータ)'!$B$1:$B$2</c:f>
              <c:strCache>
                <c:ptCount val="1"/>
                <c:pt idx="0">
                  <c:v>平成24年度都道府県別特定健診受診率 特定健康診査受診率（％）</c:v>
                </c:pt>
              </c:strCache>
            </c:strRef>
          </c:tx>
          <c:invertIfNegative val="0"/>
          <c:dPt>
            <c:idx val="2"/>
            <c:invertIfNegative val="0"/>
            <c:bubble3D val="0"/>
            <c:spPr>
              <a:ln>
                <a:solidFill>
                  <a:schemeClr val="tx1">
                    <a:lumMod val="95000"/>
                    <a:lumOff val="5000"/>
                  </a:schemeClr>
                </a:solidFill>
              </a:ln>
            </c:spPr>
            <c:extLst xmlns:c16r2="http://schemas.microsoft.com/office/drawing/2015/06/chart">
              <c:ext xmlns:c16="http://schemas.microsoft.com/office/drawing/2014/chart" uri="{C3380CC4-5D6E-409C-BE32-E72D297353CC}">
                <c16:uniqueId val="{00000001-0FD7-4B88-B96B-E03646038313}"/>
              </c:ext>
            </c:extLst>
          </c:dPt>
          <c:dPt>
            <c:idx val="41"/>
            <c:invertIfNegative val="0"/>
            <c:bubble3D val="0"/>
            <c:spPr>
              <a:solidFill>
                <a:srgbClr val="FF0000"/>
              </a:solidFill>
            </c:spPr>
            <c:extLst xmlns:c16r2="http://schemas.microsoft.com/office/drawing/2015/06/chart">
              <c:ext xmlns:c16="http://schemas.microsoft.com/office/drawing/2014/chart" uri="{C3380CC4-5D6E-409C-BE32-E72D297353CC}">
                <c16:uniqueId val="{00000003-0FD7-4B88-B96B-E03646038313}"/>
              </c:ext>
            </c:extLst>
          </c:dPt>
          <c:cat>
            <c:strRef>
              <c:f>'特定健康診査 順位高い順 (グラフデータ)'!$A$3:$A$51</c:f>
              <c:strCache>
                <c:ptCount val="49"/>
                <c:pt idx="2">
                  <c:v>東京都</c:v>
                </c:pt>
                <c:pt idx="3">
                  <c:v>山形県</c:v>
                </c:pt>
                <c:pt idx="4">
                  <c:v>宮城県</c:v>
                </c:pt>
                <c:pt idx="5">
                  <c:v>富山県</c:v>
                </c:pt>
                <c:pt idx="6">
                  <c:v>新潟県</c:v>
                </c:pt>
                <c:pt idx="7">
                  <c:v>山梨県</c:v>
                </c:pt>
                <c:pt idx="8">
                  <c:v>石川県</c:v>
                </c:pt>
                <c:pt idx="9">
                  <c:v>長野県</c:v>
                </c:pt>
                <c:pt idx="10">
                  <c:v>大分県</c:v>
                </c:pt>
                <c:pt idx="11">
                  <c:v>三重県</c:v>
                </c:pt>
                <c:pt idx="12">
                  <c:v>愛知県</c:v>
                </c:pt>
                <c:pt idx="13">
                  <c:v>静岡県</c:v>
                </c:pt>
                <c:pt idx="14">
                  <c:v>島根県</c:v>
                </c:pt>
                <c:pt idx="15">
                  <c:v>香川県</c:v>
                </c:pt>
                <c:pt idx="16">
                  <c:v>岩手県</c:v>
                </c:pt>
                <c:pt idx="17">
                  <c:v>岐阜県</c:v>
                </c:pt>
                <c:pt idx="18">
                  <c:v>沖縄県</c:v>
                </c:pt>
                <c:pt idx="19">
                  <c:v>鹿児島県</c:v>
                </c:pt>
                <c:pt idx="20">
                  <c:v>福島県</c:v>
                </c:pt>
                <c:pt idx="21">
                  <c:v>滋賀県</c:v>
                </c:pt>
                <c:pt idx="22">
                  <c:v>千葉県</c:v>
                </c:pt>
                <c:pt idx="23">
                  <c:v>群馬県</c:v>
                </c:pt>
                <c:pt idx="24">
                  <c:v>福井県</c:v>
                </c:pt>
                <c:pt idx="25">
                  <c:v>茨城県</c:v>
                </c:pt>
                <c:pt idx="26">
                  <c:v>高知県</c:v>
                </c:pt>
                <c:pt idx="27">
                  <c:v>埼玉県</c:v>
                </c:pt>
                <c:pt idx="28">
                  <c:v>神奈川県</c:v>
                </c:pt>
                <c:pt idx="29">
                  <c:v>京都府</c:v>
                </c:pt>
                <c:pt idx="30">
                  <c:v>徳島県</c:v>
                </c:pt>
                <c:pt idx="31">
                  <c:v>熊本県</c:v>
                </c:pt>
                <c:pt idx="32">
                  <c:v>栃木県</c:v>
                </c:pt>
                <c:pt idx="33">
                  <c:v>佐賀県</c:v>
                </c:pt>
                <c:pt idx="34">
                  <c:v>福岡県</c:v>
                </c:pt>
                <c:pt idx="35">
                  <c:v>兵庫県</c:v>
                </c:pt>
                <c:pt idx="36">
                  <c:v>秋田県</c:v>
                </c:pt>
                <c:pt idx="37">
                  <c:v>広島県</c:v>
                </c:pt>
                <c:pt idx="38">
                  <c:v>宮崎県</c:v>
                </c:pt>
                <c:pt idx="39">
                  <c:v>長崎県</c:v>
                </c:pt>
                <c:pt idx="40">
                  <c:v>鳥取県</c:v>
                </c:pt>
                <c:pt idx="41">
                  <c:v>大阪府</c:v>
                </c:pt>
                <c:pt idx="42">
                  <c:v>愛媛県</c:v>
                </c:pt>
                <c:pt idx="43">
                  <c:v>青森県</c:v>
                </c:pt>
                <c:pt idx="44">
                  <c:v>岡山県</c:v>
                </c:pt>
                <c:pt idx="45">
                  <c:v>山口県</c:v>
                </c:pt>
                <c:pt idx="46">
                  <c:v>和歌山県</c:v>
                </c:pt>
                <c:pt idx="47">
                  <c:v>北海道</c:v>
                </c:pt>
                <c:pt idx="48">
                  <c:v>奈良県</c:v>
                </c:pt>
              </c:strCache>
            </c:strRef>
          </c:cat>
          <c:val>
            <c:numRef>
              <c:f>'特定健康診査 順位高い順 (グラフデータ)'!$B$3:$B$51</c:f>
              <c:numCache>
                <c:formatCode>General</c:formatCode>
                <c:ptCount val="49"/>
                <c:pt idx="2" formatCode="0.0%">
                  <c:v>0.62929757285915922</c:v>
                </c:pt>
                <c:pt idx="3" formatCode="0.0%">
                  <c:v>0.5355667841649534</c:v>
                </c:pt>
                <c:pt idx="4" formatCode="0.0%">
                  <c:v>0.52943601141354857</c:v>
                </c:pt>
                <c:pt idx="5" formatCode="0.0%">
                  <c:v>0.51663630652487635</c:v>
                </c:pt>
                <c:pt idx="6" formatCode="0.0%">
                  <c:v>0.51170321398470553</c:v>
                </c:pt>
                <c:pt idx="7" formatCode="0.0%">
                  <c:v>0.50640080601388471</c:v>
                </c:pt>
                <c:pt idx="8" formatCode="0.0%">
                  <c:v>0.49772959588539412</c:v>
                </c:pt>
                <c:pt idx="9" formatCode="0.0%">
                  <c:v>0.4964538636572397</c:v>
                </c:pt>
                <c:pt idx="10" formatCode="0.0%">
                  <c:v>0.48052148152175173</c:v>
                </c:pt>
                <c:pt idx="11" formatCode="0.0%">
                  <c:v>0.47733758634791007</c:v>
                </c:pt>
                <c:pt idx="12" formatCode="0.0%">
                  <c:v>0.47588571228588528</c:v>
                </c:pt>
                <c:pt idx="13" formatCode="0.0%">
                  <c:v>0.4742111105854615</c:v>
                </c:pt>
                <c:pt idx="14" formatCode="0.0%">
                  <c:v>0.46874988521293581</c:v>
                </c:pt>
                <c:pt idx="15" formatCode="0.0%">
                  <c:v>0.46255014796787286</c:v>
                </c:pt>
                <c:pt idx="16" formatCode="0.0%">
                  <c:v>0.46218580192111608</c:v>
                </c:pt>
                <c:pt idx="17" formatCode="0.0%">
                  <c:v>0.46043970689873359</c:v>
                </c:pt>
                <c:pt idx="18" formatCode="0.0%">
                  <c:v>0.45929497745205794</c:v>
                </c:pt>
                <c:pt idx="19" formatCode="0.0%">
                  <c:v>0.45776926990062555</c:v>
                </c:pt>
                <c:pt idx="20" formatCode="0.0%">
                  <c:v>0.45665955996209417</c:v>
                </c:pt>
                <c:pt idx="21" formatCode="0.0%">
                  <c:v>0.45244431088635456</c:v>
                </c:pt>
                <c:pt idx="22" formatCode="0.0%">
                  <c:v>0.45054354194586355</c:v>
                </c:pt>
                <c:pt idx="23" formatCode="0.0%">
                  <c:v>0.44922137489824426</c:v>
                </c:pt>
                <c:pt idx="24" formatCode="0.0%">
                  <c:v>0.44812741937041578</c:v>
                </c:pt>
                <c:pt idx="25" formatCode="0.0%">
                  <c:v>0.43440442224005721</c:v>
                </c:pt>
                <c:pt idx="26" formatCode="0.0%">
                  <c:v>0.4340568565892497</c:v>
                </c:pt>
                <c:pt idx="27" formatCode="0.0%">
                  <c:v>0.43124657918299009</c:v>
                </c:pt>
                <c:pt idx="28" formatCode="0.0%">
                  <c:v>0.42895094009575396</c:v>
                </c:pt>
                <c:pt idx="29" formatCode="0.0%">
                  <c:v>0.42944690602367891</c:v>
                </c:pt>
                <c:pt idx="30" formatCode="0.0%">
                  <c:v>0.42947032219090375</c:v>
                </c:pt>
                <c:pt idx="31" formatCode="0.0%">
                  <c:v>0.42727402337643855</c:v>
                </c:pt>
                <c:pt idx="32" formatCode="0.0%">
                  <c:v>0.42503080055201609</c:v>
                </c:pt>
                <c:pt idx="33" formatCode="0.0%">
                  <c:v>0.42363343024123051</c:v>
                </c:pt>
                <c:pt idx="34" formatCode="0.0%">
                  <c:v>0.42014078712608022</c:v>
                </c:pt>
                <c:pt idx="35" formatCode="0.0%">
                  <c:v>0.41564709447911063</c:v>
                </c:pt>
                <c:pt idx="36" formatCode="0.0%">
                  <c:v>0.41302717684036083</c:v>
                </c:pt>
                <c:pt idx="37" formatCode="0.0%">
                  <c:v>0.40939971950984155</c:v>
                </c:pt>
                <c:pt idx="38" formatCode="0.0%">
                  <c:v>0.40835062672651729</c:v>
                </c:pt>
                <c:pt idx="39" formatCode="0.0%">
                  <c:v>0.40712827987427219</c:v>
                </c:pt>
                <c:pt idx="40" formatCode="0.0%">
                  <c:v>0.4061020169035684</c:v>
                </c:pt>
                <c:pt idx="41" formatCode="0.0%">
                  <c:v>0.40525526246643773</c:v>
                </c:pt>
                <c:pt idx="42" formatCode="0.0%">
                  <c:v>0.39627780963401654</c:v>
                </c:pt>
                <c:pt idx="43" formatCode="0.0%">
                  <c:v>0.39518419077209022</c:v>
                </c:pt>
                <c:pt idx="44" formatCode="0.0%">
                  <c:v>0.38837319046437219</c:v>
                </c:pt>
                <c:pt idx="45" formatCode="0.0%">
                  <c:v>0.38304538985915942</c:v>
                </c:pt>
                <c:pt idx="46" formatCode="0.0%">
                  <c:v>0.38164717863807179</c:v>
                </c:pt>
                <c:pt idx="47" formatCode="0.0%">
                  <c:v>0.36667307088692175</c:v>
                </c:pt>
                <c:pt idx="48" formatCode="0.0%">
                  <c:v>0.35499689142519092</c:v>
                </c:pt>
              </c:numCache>
            </c:numRef>
          </c:val>
          <c:extLst xmlns:c16r2="http://schemas.microsoft.com/office/drawing/2015/06/chart">
            <c:ext xmlns:c16="http://schemas.microsoft.com/office/drawing/2014/chart" uri="{C3380CC4-5D6E-409C-BE32-E72D297353CC}">
              <c16:uniqueId val="{00000004-0FD7-4B88-B96B-E03646038313}"/>
            </c:ext>
          </c:extLst>
        </c:ser>
        <c:dLbls>
          <c:showLegendKey val="0"/>
          <c:showVal val="0"/>
          <c:showCatName val="0"/>
          <c:showSerName val="0"/>
          <c:showPercent val="0"/>
          <c:showBubbleSize val="0"/>
        </c:dLbls>
        <c:gapWidth val="150"/>
        <c:axId val="279760464"/>
        <c:axId val="279759680"/>
      </c:barChart>
      <c:catAx>
        <c:axId val="279760464"/>
        <c:scaling>
          <c:orientation val="minMax"/>
        </c:scaling>
        <c:delete val="0"/>
        <c:axPos val="b"/>
        <c:numFmt formatCode="@" sourceLinked="0"/>
        <c:majorTickMark val="out"/>
        <c:minorTickMark val="none"/>
        <c:tickLblPos val="nextTo"/>
        <c:txPr>
          <a:bodyPr rot="0" vert="eaVert"/>
          <a:lstStyle/>
          <a:p>
            <a:pPr>
              <a:defRPr sz="700" baseline="0"/>
            </a:pPr>
            <a:endParaRPr lang="ja-JP"/>
          </a:p>
        </c:txPr>
        <c:crossAx val="279759680"/>
        <c:crosses val="autoZero"/>
        <c:auto val="1"/>
        <c:lblAlgn val="ctr"/>
        <c:lblOffset val="100"/>
        <c:noMultiLvlLbl val="0"/>
      </c:catAx>
      <c:valAx>
        <c:axId val="279759680"/>
        <c:scaling>
          <c:orientation val="minMax"/>
        </c:scaling>
        <c:delete val="0"/>
        <c:axPos val="l"/>
        <c:majorGridlines/>
        <c:numFmt formatCode="0%" sourceLinked="0"/>
        <c:majorTickMark val="out"/>
        <c:minorTickMark val="none"/>
        <c:tickLblPos val="nextTo"/>
        <c:crossAx val="279760464"/>
        <c:crosses val="autoZero"/>
        <c:crossBetween val="between"/>
      </c:valAx>
    </c:plotArea>
    <c:plotVisOnly val="1"/>
    <c:dispBlanksAs val="gap"/>
    <c:showDLblsOverMax val="0"/>
  </c:chart>
  <c:txPr>
    <a:bodyPr/>
    <a:lstStyle/>
    <a:p>
      <a:pPr>
        <a:defRPr sz="900" baseline="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50516833543956"/>
          <c:y val="0.15012925339065128"/>
          <c:w val="0.73697439054686065"/>
          <c:h val="0.78699923312055131"/>
        </c:manualLayout>
      </c:layout>
      <c:barChart>
        <c:barDir val="bar"/>
        <c:grouping val="clustered"/>
        <c:varyColors val="0"/>
        <c:ser>
          <c:idx val="0"/>
          <c:order val="0"/>
          <c:tx>
            <c:strRef>
              <c:f>Sheet1!$B$1</c:f>
              <c:strCache>
                <c:ptCount val="1"/>
                <c:pt idx="0">
                  <c:v>平均寿命</c:v>
                </c:pt>
              </c:strCache>
            </c:strRef>
          </c:tx>
          <c:invertIfNegative val="0"/>
          <c:dLbls>
            <c:spPr>
              <a:noFill/>
              <a:ln>
                <a:noFill/>
              </a:ln>
              <a:effectLst/>
            </c:sp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全国（男）</c:v>
                </c:pt>
                <c:pt idx="1">
                  <c:v>大阪（男）</c:v>
                </c:pt>
                <c:pt idx="2">
                  <c:v>全国（女）</c:v>
                </c:pt>
                <c:pt idx="3">
                  <c:v>大阪（女）</c:v>
                </c:pt>
              </c:strCache>
            </c:strRef>
          </c:cat>
          <c:val>
            <c:numRef>
              <c:f>Sheet1!$B$2:$B$5</c:f>
              <c:numCache>
                <c:formatCode>General</c:formatCode>
                <c:ptCount val="4"/>
                <c:pt idx="0">
                  <c:v>79.64</c:v>
                </c:pt>
                <c:pt idx="1">
                  <c:v>79.06</c:v>
                </c:pt>
                <c:pt idx="2">
                  <c:v>86.39</c:v>
                </c:pt>
                <c:pt idx="3">
                  <c:v>85.9</c:v>
                </c:pt>
              </c:numCache>
            </c:numRef>
          </c:val>
          <c:extLst xmlns:c16r2="http://schemas.microsoft.com/office/drawing/2015/06/chart">
            <c:ext xmlns:c16="http://schemas.microsoft.com/office/drawing/2014/chart" uri="{C3380CC4-5D6E-409C-BE32-E72D297353CC}">
              <c16:uniqueId val="{00000000-3B83-45F3-AEFD-ECF11553880E}"/>
            </c:ext>
          </c:extLst>
        </c:ser>
        <c:ser>
          <c:idx val="1"/>
          <c:order val="1"/>
          <c:tx>
            <c:strRef>
              <c:f>Sheet1!$C$1</c:f>
              <c:strCache>
                <c:ptCount val="1"/>
                <c:pt idx="0">
                  <c:v>健康寿命</c:v>
                </c:pt>
              </c:strCache>
            </c:strRef>
          </c:tx>
          <c:invertIfNegative val="0"/>
          <c:dLbls>
            <c:spPr>
              <a:noFill/>
              <a:ln>
                <a:noFill/>
              </a:ln>
              <a:effectLst/>
            </c:spPr>
            <c:txPr>
              <a:bodyPr/>
              <a:lstStyle/>
              <a:p>
                <a:pPr>
                  <a:defRPr>
                    <a:solidFill>
                      <a:schemeClr val="bg1"/>
                    </a:solidFill>
                  </a:defRPr>
                </a:pPr>
                <a:endParaRPr lang="ja-JP"/>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全国（男）</c:v>
                </c:pt>
                <c:pt idx="1">
                  <c:v>大阪（男）</c:v>
                </c:pt>
                <c:pt idx="2">
                  <c:v>全国（女）</c:v>
                </c:pt>
                <c:pt idx="3">
                  <c:v>大阪（女）</c:v>
                </c:pt>
              </c:strCache>
            </c:strRef>
          </c:cat>
          <c:val>
            <c:numRef>
              <c:f>Sheet1!$C$2:$C$5</c:f>
              <c:numCache>
                <c:formatCode>General</c:formatCode>
                <c:ptCount val="4"/>
                <c:pt idx="0">
                  <c:v>70.42</c:v>
                </c:pt>
                <c:pt idx="1">
                  <c:v>69.39</c:v>
                </c:pt>
                <c:pt idx="2">
                  <c:v>73.62</c:v>
                </c:pt>
                <c:pt idx="3">
                  <c:v>72.55</c:v>
                </c:pt>
              </c:numCache>
            </c:numRef>
          </c:val>
          <c:extLst xmlns:c16r2="http://schemas.microsoft.com/office/drawing/2015/06/chart">
            <c:ext xmlns:c16="http://schemas.microsoft.com/office/drawing/2014/chart" uri="{C3380CC4-5D6E-409C-BE32-E72D297353CC}">
              <c16:uniqueId val="{00000001-3B83-45F3-AEFD-ECF11553880E}"/>
            </c:ext>
          </c:extLst>
        </c:ser>
        <c:dLbls>
          <c:showLegendKey val="0"/>
          <c:showVal val="0"/>
          <c:showCatName val="0"/>
          <c:showSerName val="0"/>
          <c:showPercent val="0"/>
          <c:showBubbleSize val="0"/>
        </c:dLbls>
        <c:gapWidth val="150"/>
        <c:axId val="279805672"/>
        <c:axId val="279517600"/>
      </c:barChart>
      <c:catAx>
        <c:axId val="279805672"/>
        <c:scaling>
          <c:orientation val="maxMin"/>
        </c:scaling>
        <c:delete val="0"/>
        <c:axPos val="l"/>
        <c:numFmt formatCode="General" sourceLinked="0"/>
        <c:majorTickMark val="in"/>
        <c:minorTickMark val="none"/>
        <c:tickLblPos val="nextTo"/>
        <c:crossAx val="279517600"/>
        <c:crosses val="autoZero"/>
        <c:auto val="1"/>
        <c:lblAlgn val="ctr"/>
        <c:lblOffset val="100"/>
        <c:noMultiLvlLbl val="0"/>
      </c:catAx>
      <c:valAx>
        <c:axId val="279517600"/>
        <c:scaling>
          <c:orientation val="minMax"/>
          <c:min val="50"/>
        </c:scaling>
        <c:delete val="0"/>
        <c:axPos val="t"/>
        <c:majorGridlines/>
        <c:numFmt formatCode="General" sourceLinked="1"/>
        <c:majorTickMark val="out"/>
        <c:minorTickMark val="none"/>
        <c:tickLblPos val="nextTo"/>
        <c:crossAx val="279805672"/>
        <c:crosses val="autoZero"/>
        <c:crossBetween val="between"/>
        <c:majorUnit val="25"/>
      </c:valAx>
    </c:plotArea>
    <c:legend>
      <c:legendPos val="r"/>
      <c:layout>
        <c:manualLayout>
          <c:xMode val="edge"/>
          <c:yMode val="edge"/>
          <c:x val="0.70703017832647463"/>
          <c:y val="0.24523895675591992"/>
          <c:w val="0.19694787379972564"/>
          <c:h val="0.21231129545020863"/>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16962559285946"/>
          <c:y val="2.0861914912671885E-2"/>
          <c:w val="0.83332485081174679"/>
          <c:h val="0.95865536512900185"/>
        </c:manualLayout>
      </c:layout>
      <c:barChart>
        <c:barDir val="bar"/>
        <c:grouping val="stacked"/>
        <c:varyColors val="0"/>
        <c:ser>
          <c:idx val="0"/>
          <c:order val="0"/>
          <c:tx>
            <c:strRef>
              <c:f>都道府県!$B$1</c:f>
              <c:strCache>
                <c:ptCount val="1"/>
                <c:pt idx="0">
                  <c:v>要介護２以下</c:v>
                </c:pt>
              </c:strCache>
            </c:strRef>
          </c:tx>
          <c:spPr>
            <a:solidFill>
              <a:schemeClr val="bg1">
                <a:lumMod val="75000"/>
              </a:schemeClr>
            </a:solidFill>
            <a:ln>
              <a:solidFill>
                <a:schemeClr val="tx1"/>
              </a:solidFill>
            </a:ln>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都道府県!$A$2:$A$49</c:f>
              <c:strCache>
                <c:ptCount val="48"/>
                <c:pt idx="0">
                  <c:v>大阪府</c:v>
                </c:pt>
                <c:pt idx="1">
                  <c:v>和歌山県</c:v>
                </c:pt>
                <c:pt idx="2">
                  <c:v>京都府</c:v>
                </c:pt>
                <c:pt idx="3">
                  <c:v>兵庫県</c:v>
                </c:pt>
                <c:pt idx="4">
                  <c:v>北海道</c:v>
                </c:pt>
                <c:pt idx="5">
                  <c:v>長崎県</c:v>
                </c:pt>
                <c:pt idx="6">
                  <c:v>岡山県</c:v>
                </c:pt>
                <c:pt idx="7">
                  <c:v>愛媛県</c:v>
                </c:pt>
                <c:pt idx="8">
                  <c:v>福岡県</c:v>
                </c:pt>
                <c:pt idx="9">
                  <c:v>広島県</c:v>
                </c:pt>
                <c:pt idx="10">
                  <c:v>東京都</c:v>
                </c:pt>
                <c:pt idx="11">
                  <c:v>徳島県</c:v>
                </c:pt>
                <c:pt idx="12">
                  <c:v>奈良県</c:v>
                </c:pt>
                <c:pt idx="13">
                  <c:v>三重県</c:v>
                </c:pt>
                <c:pt idx="14">
                  <c:v>熊本県</c:v>
                </c:pt>
                <c:pt idx="15">
                  <c:v>青森県</c:v>
                </c:pt>
                <c:pt idx="16">
                  <c:v>秋田県</c:v>
                </c:pt>
                <c:pt idx="17">
                  <c:v>神奈川県</c:v>
                </c:pt>
                <c:pt idx="18">
                  <c:v>香川県</c:v>
                </c:pt>
                <c:pt idx="19">
                  <c:v>沖縄県</c:v>
                </c:pt>
                <c:pt idx="20">
                  <c:v>山口県</c:v>
                </c:pt>
                <c:pt idx="21">
                  <c:v>島根県</c:v>
                </c:pt>
                <c:pt idx="22">
                  <c:v>宮城県</c:v>
                </c:pt>
                <c:pt idx="23">
                  <c:v>岩手県</c:v>
                </c:pt>
                <c:pt idx="24">
                  <c:v>滋賀県</c:v>
                </c:pt>
                <c:pt idx="25">
                  <c:v>福島県</c:v>
                </c:pt>
                <c:pt idx="26">
                  <c:v>石川県</c:v>
                </c:pt>
                <c:pt idx="27">
                  <c:v>愛知県</c:v>
                </c:pt>
                <c:pt idx="28">
                  <c:v>富山県</c:v>
                </c:pt>
                <c:pt idx="29">
                  <c:v>佐賀県</c:v>
                </c:pt>
                <c:pt idx="30">
                  <c:v>鹿児島県</c:v>
                </c:pt>
                <c:pt idx="31">
                  <c:v>埼玉県</c:v>
                </c:pt>
                <c:pt idx="32">
                  <c:v>千葉県</c:v>
                </c:pt>
                <c:pt idx="33">
                  <c:v>鳥取県</c:v>
                </c:pt>
                <c:pt idx="34">
                  <c:v>群馬県</c:v>
                </c:pt>
                <c:pt idx="35">
                  <c:v>新潟県</c:v>
                </c:pt>
                <c:pt idx="36">
                  <c:v>高知県</c:v>
                </c:pt>
                <c:pt idx="37">
                  <c:v>福井県</c:v>
                </c:pt>
                <c:pt idx="38">
                  <c:v>岐阜県</c:v>
                </c:pt>
                <c:pt idx="39">
                  <c:v>大分県</c:v>
                </c:pt>
                <c:pt idx="40">
                  <c:v>栃木県</c:v>
                </c:pt>
                <c:pt idx="41">
                  <c:v>宮崎県</c:v>
                </c:pt>
                <c:pt idx="42">
                  <c:v>山形県</c:v>
                </c:pt>
                <c:pt idx="43">
                  <c:v>茨城県</c:v>
                </c:pt>
                <c:pt idx="44">
                  <c:v>静岡県</c:v>
                </c:pt>
                <c:pt idx="45">
                  <c:v>長野県</c:v>
                </c:pt>
                <c:pt idx="46">
                  <c:v>山梨県</c:v>
                </c:pt>
                <c:pt idx="47">
                  <c:v>全国</c:v>
                </c:pt>
              </c:strCache>
            </c:strRef>
          </c:cat>
          <c:val>
            <c:numRef>
              <c:f>都道府県!$B$2:$B$49</c:f>
              <c:numCache>
                <c:formatCode>General</c:formatCode>
                <c:ptCount val="48"/>
                <c:pt idx="0">
                  <c:v>15.200000000000001</c:v>
                </c:pt>
                <c:pt idx="1">
                  <c:v>14</c:v>
                </c:pt>
                <c:pt idx="2">
                  <c:v>13.1</c:v>
                </c:pt>
                <c:pt idx="3">
                  <c:v>13.2</c:v>
                </c:pt>
                <c:pt idx="4">
                  <c:v>13.599999999999998</c:v>
                </c:pt>
                <c:pt idx="5">
                  <c:v>13.4</c:v>
                </c:pt>
                <c:pt idx="6">
                  <c:v>12.799999999999999</c:v>
                </c:pt>
                <c:pt idx="7">
                  <c:v>12.600000000000001</c:v>
                </c:pt>
                <c:pt idx="8">
                  <c:v>13</c:v>
                </c:pt>
                <c:pt idx="9">
                  <c:v>12.8</c:v>
                </c:pt>
                <c:pt idx="10">
                  <c:v>12</c:v>
                </c:pt>
                <c:pt idx="11">
                  <c:v>11.8</c:v>
                </c:pt>
                <c:pt idx="12">
                  <c:v>12.1</c:v>
                </c:pt>
                <c:pt idx="13">
                  <c:v>11.599999999999998</c:v>
                </c:pt>
                <c:pt idx="14">
                  <c:v>12</c:v>
                </c:pt>
                <c:pt idx="15">
                  <c:v>10.7</c:v>
                </c:pt>
                <c:pt idx="16">
                  <c:v>10.8</c:v>
                </c:pt>
                <c:pt idx="17">
                  <c:v>11.5</c:v>
                </c:pt>
                <c:pt idx="18">
                  <c:v>11.8</c:v>
                </c:pt>
                <c:pt idx="19">
                  <c:v>9.8999999999999986</c:v>
                </c:pt>
                <c:pt idx="20">
                  <c:v>12</c:v>
                </c:pt>
                <c:pt idx="21">
                  <c:v>11.499999999999998</c:v>
                </c:pt>
                <c:pt idx="22">
                  <c:v>11.5</c:v>
                </c:pt>
                <c:pt idx="23">
                  <c:v>10.8</c:v>
                </c:pt>
                <c:pt idx="24">
                  <c:v>11.400000000000002</c:v>
                </c:pt>
                <c:pt idx="25">
                  <c:v>10.7</c:v>
                </c:pt>
                <c:pt idx="26">
                  <c:v>11.2</c:v>
                </c:pt>
                <c:pt idx="27">
                  <c:v>11.5</c:v>
                </c:pt>
                <c:pt idx="28">
                  <c:v>10.6</c:v>
                </c:pt>
                <c:pt idx="29">
                  <c:v>11.8</c:v>
                </c:pt>
                <c:pt idx="30">
                  <c:v>10.799999999999999</c:v>
                </c:pt>
                <c:pt idx="31">
                  <c:v>10.899999999999999</c:v>
                </c:pt>
                <c:pt idx="32">
                  <c:v>10.8</c:v>
                </c:pt>
                <c:pt idx="33">
                  <c:v>10.6</c:v>
                </c:pt>
                <c:pt idx="34">
                  <c:v>10.399999999999999</c:v>
                </c:pt>
                <c:pt idx="35">
                  <c:v>10.1</c:v>
                </c:pt>
                <c:pt idx="36">
                  <c:v>10.1</c:v>
                </c:pt>
                <c:pt idx="37">
                  <c:v>10.100000000000001</c:v>
                </c:pt>
                <c:pt idx="38">
                  <c:v>10</c:v>
                </c:pt>
                <c:pt idx="39">
                  <c:v>10.5</c:v>
                </c:pt>
                <c:pt idx="40">
                  <c:v>9.8999999999999986</c:v>
                </c:pt>
                <c:pt idx="41">
                  <c:v>9.9</c:v>
                </c:pt>
                <c:pt idx="42">
                  <c:v>9.5</c:v>
                </c:pt>
                <c:pt idx="43">
                  <c:v>9.5</c:v>
                </c:pt>
                <c:pt idx="44">
                  <c:v>10.199999999999999</c:v>
                </c:pt>
                <c:pt idx="45">
                  <c:v>9.5</c:v>
                </c:pt>
                <c:pt idx="46">
                  <c:v>7.7</c:v>
                </c:pt>
                <c:pt idx="47">
                  <c:v>11.799999999999999</c:v>
                </c:pt>
              </c:numCache>
            </c:numRef>
          </c:val>
          <c:extLst xmlns:c16r2="http://schemas.microsoft.com/office/drawing/2015/06/chart">
            <c:ext xmlns:c16="http://schemas.microsoft.com/office/drawing/2014/chart" uri="{C3380CC4-5D6E-409C-BE32-E72D297353CC}">
              <c16:uniqueId val="{00000000-4AD5-474C-84AF-C0FC181F7565}"/>
            </c:ext>
          </c:extLst>
        </c:ser>
        <c:ser>
          <c:idx val="1"/>
          <c:order val="1"/>
          <c:tx>
            <c:strRef>
              <c:f>都道府県!$C$1</c:f>
              <c:strCache>
                <c:ptCount val="1"/>
                <c:pt idx="0">
                  <c:v>要介護３以上</c:v>
                </c:pt>
              </c:strCache>
            </c:strRef>
          </c:tx>
          <c:spPr>
            <a:solidFill>
              <a:schemeClr val="bg1"/>
            </a:solidFill>
            <a:ln>
              <a:solidFill>
                <a:schemeClr val="tx1"/>
              </a:solidFill>
            </a:ln>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都道府県!$A$2:$A$49</c:f>
              <c:strCache>
                <c:ptCount val="48"/>
                <c:pt idx="0">
                  <c:v>大阪府</c:v>
                </c:pt>
                <c:pt idx="1">
                  <c:v>和歌山県</c:v>
                </c:pt>
                <c:pt idx="2">
                  <c:v>京都府</c:v>
                </c:pt>
                <c:pt idx="3">
                  <c:v>兵庫県</c:v>
                </c:pt>
                <c:pt idx="4">
                  <c:v>北海道</c:v>
                </c:pt>
                <c:pt idx="5">
                  <c:v>長崎県</c:v>
                </c:pt>
                <c:pt idx="6">
                  <c:v>岡山県</c:v>
                </c:pt>
                <c:pt idx="7">
                  <c:v>愛媛県</c:v>
                </c:pt>
                <c:pt idx="8">
                  <c:v>福岡県</c:v>
                </c:pt>
                <c:pt idx="9">
                  <c:v>広島県</c:v>
                </c:pt>
                <c:pt idx="10">
                  <c:v>東京都</c:v>
                </c:pt>
                <c:pt idx="11">
                  <c:v>徳島県</c:v>
                </c:pt>
                <c:pt idx="12">
                  <c:v>奈良県</c:v>
                </c:pt>
                <c:pt idx="13">
                  <c:v>三重県</c:v>
                </c:pt>
                <c:pt idx="14">
                  <c:v>熊本県</c:v>
                </c:pt>
                <c:pt idx="15">
                  <c:v>青森県</c:v>
                </c:pt>
                <c:pt idx="16">
                  <c:v>秋田県</c:v>
                </c:pt>
                <c:pt idx="17">
                  <c:v>神奈川県</c:v>
                </c:pt>
                <c:pt idx="18">
                  <c:v>香川県</c:v>
                </c:pt>
                <c:pt idx="19">
                  <c:v>沖縄県</c:v>
                </c:pt>
                <c:pt idx="20">
                  <c:v>山口県</c:v>
                </c:pt>
                <c:pt idx="21">
                  <c:v>島根県</c:v>
                </c:pt>
                <c:pt idx="22">
                  <c:v>宮城県</c:v>
                </c:pt>
                <c:pt idx="23">
                  <c:v>岩手県</c:v>
                </c:pt>
                <c:pt idx="24">
                  <c:v>滋賀県</c:v>
                </c:pt>
                <c:pt idx="25">
                  <c:v>福島県</c:v>
                </c:pt>
                <c:pt idx="26">
                  <c:v>石川県</c:v>
                </c:pt>
                <c:pt idx="27">
                  <c:v>愛知県</c:v>
                </c:pt>
                <c:pt idx="28">
                  <c:v>富山県</c:v>
                </c:pt>
                <c:pt idx="29">
                  <c:v>佐賀県</c:v>
                </c:pt>
                <c:pt idx="30">
                  <c:v>鹿児島県</c:v>
                </c:pt>
                <c:pt idx="31">
                  <c:v>埼玉県</c:v>
                </c:pt>
                <c:pt idx="32">
                  <c:v>千葉県</c:v>
                </c:pt>
                <c:pt idx="33">
                  <c:v>鳥取県</c:v>
                </c:pt>
                <c:pt idx="34">
                  <c:v>群馬県</c:v>
                </c:pt>
                <c:pt idx="35">
                  <c:v>新潟県</c:v>
                </c:pt>
                <c:pt idx="36">
                  <c:v>高知県</c:v>
                </c:pt>
                <c:pt idx="37">
                  <c:v>福井県</c:v>
                </c:pt>
                <c:pt idx="38">
                  <c:v>岐阜県</c:v>
                </c:pt>
                <c:pt idx="39">
                  <c:v>大分県</c:v>
                </c:pt>
                <c:pt idx="40">
                  <c:v>栃木県</c:v>
                </c:pt>
                <c:pt idx="41">
                  <c:v>宮崎県</c:v>
                </c:pt>
                <c:pt idx="42">
                  <c:v>山形県</c:v>
                </c:pt>
                <c:pt idx="43">
                  <c:v>茨城県</c:v>
                </c:pt>
                <c:pt idx="44">
                  <c:v>静岡県</c:v>
                </c:pt>
                <c:pt idx="45">
                  <c:v>長野県</c:v>
                </c:pt>
                <c:pt idx="46">
                  <c:v>山梨県</c:v>
                </c:pt>
                <c:pt idx="47">
                  <c:v>全国</c:v>
                </c:pt>
              </c:strCache>
            </c:strRef>
          </c:cat>
          <c:val>
            <c:numRef>
              <c:f>都道府県!$C$2:$C$49</c:f>
              <c:numCache>
                <c:formatCode>General</c:formatCode>
                <c:ptCount val="48"/>
                <c:pt idx="0">
                  <c:v>7.2</c:v>
                </c:pt>
                <c:pt idx="1">
                  <c:v>6.9</c:v>
                </c:pt>
                <c:pt idx="2">
                  <c:v>6.8</c:v>
                </c:pt>
                <c:pt idx="3">
                  <c:v>6.1000000000000005</c:v>
                </c:pt>
                <c:pt idx="4">
                  <c:v>5.7</c:v>
                </c:pt>
                <c:pt idx="5">
                  <c:v>5.9</c:v>
                </c:pt>
                <c:pt idx="6">
                  <c:v>6.3999999999999995</c:v>
                </c:pt>
                <c:pt idx="7">
                  <c:v>6.5</c:v>
                </c:pt>
                <c:pt idx="8">
                  <c:v>5.9</c:v>
                </c:pt>
                <c:pt idx="9">
                  <c:v>6</c:v>
                </c:pt>
                <c:pt idx="10">
                  <c:v>6.6</c:v>
                </c:pt>
                <c:pt idx="11">
                  <c:v>6.5</c:v>
                </c:pt>
                <c:pt idx="12">
                  <c:v>6.2</c:v>
                </c:pt>
                <c:pt idx="13">
                  <c:v>6.3999999999999995</c:v>
                </c:pt>
                <c:pt idx="14">
                  <c:v>6</c:v>
                </c:pt>
                <c:pt idx="15">
                  <c:v>7.1999999999999993</c:v>
                </c:pt>
                <c:pt idx="16">
                  <c:v>7</c:v>
                </c:pt>
                <c:pt idx="17">
                  <c:v>6.4</c:v>
                </c:pt>
                <c:pt idx="18">
                  <c:v>6</c:v>
                </c:pt>
                <c:pt idx="19">
                  <c:v>7.9</c:v>
                </c:pt>
                <c:pt idx="20">
                  <c:v>5.7</c:v>
                </c:pt>
                <c:pt idx="21">
                  <c:v>5.9</c:v>
                </c:pt>
                <c:pt idx="22">
                  <c:v>6</c:v>
                </c:pt>
                <c:pt idx="23">
                  <c:v>6.5</c:v>
                </c:pt>
                <c:pt idx="24">
                  <c:v>6</c:v>
                </c:pt>
                <c:pt idx="25">
                  <c:v>6.6</c:v>
                </c:pt>
                <c:pt idx="26">
                  <c:v>6.1</c:v>
                </c:pt>
                <c:pt idx="27">
                  <c:v>5.8</c:v>
                </c:pt>
                <c:pt idx="28">
                  <c:v>6.6000000000000005</c:v>
                </c:pt>
                <c:pt idx="29">
                  <c:v>5.2</c:v>
                </c:pt>
                <c:pt idx="30">
                  <c:v>6.2000000000000011</c:v>
                </c:pt>
                <c:pt idx="31">
                  <c:v>6.1</c:v>
                </c:pt>
                <c:pt idx="32">
                  <c:v>6.1999999999999993</c:v>
                </c:pt>
                <c:pt idx="33">
                  <c:v>6.4</c:v>
                </c:pt>
                <c:pt idx="34">
                  <c:v>6.3999999999999995</c:v>
                </c:pt>
                <c:pt idx="35">
                  <c:v>6.5</c:v>
                </c:pt>
                <c:pt idx="36">
                  <c:v>6.3000000000000007</c:v>
                </c:pt>
                <c:pt idx="37">
                  <c:v>6.2999999999999989</c:v>
                </c:pt>
                <c:pt idx="38">
                  <c:v>6.1</c:v>
                </c:pt>
                <c:pt idx="39">
                  <c:v>5.5</c:v>
                </c:pt>
                <c:pt idx="40">
                  <c:v>5.9</c:v>
                </c:pt>
                <c:pt idx="41">
                  <c:v>5.8</c:v>
                </c:pt>
                <c:pt idx="42">
                  <c:v>6.2</c:v>
                </c:pt>
                <c:pt idx="43">
                  <c:v>6</c:v>
                </c:pt>
                <c:pt idx="44">
                  <c:v>5.3999999999999995</c:v>
                </c:pt>
                <c:pt idx="45">
                  <c:v>5.6</c:v>
                </c:pt>
                <c:pt idx="46">
                  <c:v>6.4</c:v>
                </c:pt>
                <c:pt idx="47">
                  <c:v>6.3</c:v>
                </c:pt>
              </c:numCache>
            </c:numRef>
          </c:val>
          <c:extLst xmlns:c16r2="http://schemas.microsoft.com/office/drawing/2015/06/chart">
            <c:ext xmlns:c16="http://schemas.microsoft.com/office/drawing/2014/chart" uri="{C3380CC4-5D6E-409C-BE32-E72D297353CC}">
              <c16:uniqueId val="{00000001-4AD5-474C-84AF-C0FC181F7565}"/>
            </c:ext>
          </c:extLst>
        </c:ser>
        <c:dLbls>
          <c:showLegendKey val="0"/>
          <c:showVal val="0"/>
          <c:showCatName val="0"/>
          <c:showSerName val="0"/>
          <c:showPercent val="0"/>
          <c:showBubbleSize val="0"/>
        </c:dLbls>
        <c:gapWidth val="40"/>
        <c:overlap val="100"/>
        <c:axId val="460166384"/>
        <c:axId val="460165208"/>
      </c:barChart>
      <c:catAx>
        <c:axId val="460166384"/>
        <c:scaling>
          <c:orientation val="minMax"/>
        </c:scaling>
        <c:delete val="0"/>
        <c:axPos val="l"/>
        <c:numFmt formatCode="General" sourceLinked="0"/>
        <c:majorTickMark val="out"/>
        <c:minorTickMark val="none"/>
        <c:tickLblPos val="nextTo"/>
        <c:spPr>
          <a:ln w="6350"/>
        </c:spPr>
        <c:txPr>
          <a:bodyPr/>
          <a:lstStyle/>
          <a:p>
            <a:pPr>
              <a:defRPr sz="600"/>
            </a:pPr>
            <a:endParaRPr lang="ja-JP"/>
          </a:p>
        </c:txPr>
        <c:crossAx val="460165208"/>
        <c:crosses val="autoZero"/>
        <c:auto val="1"/>
        <c:lblAlgn val="ctr"/>
        <c:lblOffset val="100"/>
        <c:tickLblSkip val="1"/>
        <c:noMultiLvlLbl val="0"/>
      </c:catAx>
      <c:valAx>
        <c:axId val="460165208"/>
        <c:scaling>
          <c:orientation val="minMax"/>
          <c:max val="24"/>
          <c:min val="0"/>
        </c:scaling>
        <c:delete val="0"/>
        <c:axPos val="b"/>
        <c:majorGridlines>
          <c:spPr>
            <a:ln w="12700">
              <a:solidFill>
                <a:schemeClr val="tx1"/>
              </a:solidFill>
            </a:ln>
          </c:spPr>
        </c:majorGridlines>
        <c:numFmt formatCode="General" sourceLinked="1"/>
        <c:majorTickMark val="out"/>
        <c:minorTickMark val="none"/>
        <c:tickLblPos val="nextTo"/>
        <c:crossAx val="460166384"/>
        <c:crosses val="autoZero"/>
        <c:crossBetween val="between"/>
        <c:majorUnit val="18"/>
      </c:valAx>
    </c:plotArea>
    <c:plotVisOnly val="1"/>
    <c:dispBlanksAs val="gap"/>
    <c:showDLblsOverMax val="0"/>
  </c:chart>
  <c:txPr>
    <a:bodyPr/>
    <a:lstStyle/>
    <a:p>
      <a:pPr>
        <a:defRPr sz="800">
          <a:latin typeface="ＭＳ ゴシック" panose="020B0609070205080204" pitchFamily="49" charset="-128"/>
          <a:ea typeface="ＭＳ ゴシック" panose="020B0609070205080204" pitchFamily="49" charset="-128"/>
        </a:defRPr>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0.76926</cdr:x>
      <cdr:y>0.11035</cdr:y>
    </cdr:from>
    <cdr:to>
      <cdr:x>0.88132</cdr:x>
      <cdr:y>0.29226</cdr:y>
    </cdr:to>
    <cdr:sp macro="" textlink="">
      <cdr:nvSpPr>
        <cdr:cNvPr id="3" name="正方形/長方形 2"/>
        <cdr:cNvSpPr/>
      </cdr:nvSpPr>
      <cdr:spPr>
        <a:xfrm xmlns:a="http://schemas.openxmlformats.org/drawingml/2006/main">
          <a:off x="6120582" y="292750"/>
          <a:ext cx="891624" cy="482592"/>
        </a:xfrm>
        <a:prstGeom xmlns:a="http://schemas.openxmlformats.org/drawingml/2006/main" prst="rect">
          <a:avLst/>
        </a:prstGeom>
        <a:ln xmlns:a="http://schemas.openxmlformats.org/drawingml/2006/main" w="12700">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pPr algn="ctr"/>
          <a:r>
            <a:rPr lang="ja-JP" altLang="en-US" sz="900" dirty="0"/>
            <a:t>大阪府</a:t>
          </a:r>
          <a:endParaRPr lang="en-US" altLang="ja-JP" sz="900" dirty="0"/>
        </a:p>
        <a:p xmlns:a="http://schemas.openxmlformats.org/drawingml/2006/main">
          <a:pPr algn="ctr"/>
          <a:r>
            <a:rPr lang="en-US" altLang="ja-JP" sz="900" dirty="0" smtClean="0"/>
            <a:t>40.5%</a:t>
          </a:r>
          <a:r>
            <a:rPr lang="ja-JP" altLang="en-US" sz="900" dirty="0" smtClean="0"/>
            <a:t>　</a:t>
          </a:r>
          <a:r>
            <a:rPr lang="en-US" altLang="ja-JP" sz="900" dirty="0" smtClean="0"/>
            <a:t>40</a:t>
          </a:r>
          <a:r>
            <a:rPr lang="ja-JP" altLang="en-US" sz="900" dirty="0"/>
            <a:t>位</a:t>
          </a:r>
          <a:endParaRPr lang="ja-JP" sz="900" dirty="0"/>
        </a:p>
      </cdr:txBody>
    </cdr:sp>
  </cdr:relSizeAnchor>
  <cdr:relSizeAnchor xmlns:cdr="http://schemas.openxmlformats.org/drawingml/2006/chartDrawing">
    <cdr:from>
      <cdr:x>0.12137</cdr:x>
      <cdr:y>0.0568</cdr:y>
    </cdr:from>
    <cdr:to>
      <cdr:x>0.21697</cdr:x>
      <cdr:y>0.2442</cdr:y>
    </cdr:to>
    <cdr:sp macro="" textlink="">
      <cdr:nvSpPr>
        <cdr:cNvPr id="4" name="正方形/長方形 3"/>
        <cdr:cNvSpPr/>
      </cdr:nvSpPr>
      <cdr:spPr>
        <a:xfrm xmlns:a="http://schemas.openxmlformats.org/drawingml/2006/main">
          <a:off x="842389" y="152791"/>
          <a:ext cx="663529" cy="504056"/>
        </a:xfrm>
        <a:prstGeom xmlns:a="http://schemas.openxmlformats.org/drawingml/2006/main" prst="rect">
          <a:avLst/>
        </a:prstGeom>
        <a:ln xmlns:a="http://schemas.openxmlformats.org/drawingml/2006/main" w="12700">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pPr algn="ctr"/>
          <a:r>
            <a:rPr lang="ja-JP" altLang="en-US" sz="900" dirty="0"/>
            <a:t>東京都</a:t>
          </a:r>
          <a:endParaRPr lang="en-US" altLang="ja-JP" sz="900" dirty="0"/>
        </a:p>
        <a:p xmlns:a="http://schemas.openxmlformats.org/drawingml/2006/main">
          <a:pPr algn="ctr"/>
          <a:r>
            <a:rPr lang="en-US" altLang="ja-JP" sz="900" dirty="0" smtClean="0"/>
            <a:t>62.9%</a:t>
          </a:r>
          <a:r>
            <a:rPr lang="ja-JP" altLang="en-US" sz="900" dirty="0" smtClean="0"/>
            <a:t>　</a:t>
          </a:r>
          <a:r>
            <a:rPr lang="en-US" altLang="ja-JP" sz="900" dirty="0" smtClean="0"/>
            <a:t>1</a:t>
          </a:r>
          <a:r>
            <a:rPr lang="ja-JP" altLang="en-US" sz="900" dirty="0"/>
            <a:t>位</a:t>
          </a:r>
          <a:endParaRPr lang="ja-JP" sz="900" dirty="0"/>
        </a:p>
      </cdr:txBody>
    </cdr:sp>
  </cdr:relSizeAnchor>
  <cdr:relSizeAnchor xmlns:cdr="http://schemas.openxmlformats.org/drawingml/2006/chartDrawing">
    <cdr:from>
      <cdr:x>0.47718</cdr:x>
      <cdr:y>0.06863</cdr:y>
    </cdr:from>
    <cdr:to>
      <cdr:x>0.60049</cdr:x>
      <cdr:y>0.2336</cdr:y>
    </cdr:to>
    <cdr:sp macro="" textlink="">
      <cdr:nvSpPr>
        <cdr:cNvPr id="5" name="正方形/長方形 4"/>
        <cdr:cNvSpPr/>
      </cdr:nvSpPr>
      <cdr:spPr>
        <a:xfrm xmlns:a="http://schemas.openxmlformats.org/drawingml/2006/main">
          <a:off x="3796691" y="182074"/>
          <a:ext cx="981111" cy="437652"/>
        </a:xfrm>
        <a:prstGeom xmlns:a="http://schemas.openxmlformats.org/drawingml/2006/main" prst="rect">
          <a:avLst/>
        </a:prstGeom>
        <a:ln xmlns:a="http://schemas.openxmlformats.org/drawingml/2006/main" w="12700">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pPr algn="ctr"/>
          <a:r>
            <a:rPr lang="ja-JP" altLang="en-US" sz="900" dirty="0">
              <a:solidFill>
                <a:schemeClr val="tx1"/>
              </a:solidFill>
            </a:rPr>
            <a:t>全国平均</a:t>
          </a:r>
          <a:r>
            <a:rPr lang="en-US" altLang="ja-JP" sz="900" dirty="0" smtClean="0">
              <a:solidFill>
                <a:schemeClr val="tx1"/>
              </a:solidFill>
            </a:rPr>
            <a:t>45.6%</a:t>
          </a:r>
          <a:endParaRPr lang="en-US" altLang="ja-JP" sz="900" dirty="0">
            <a:solidFill>
              <a:schemeClr val="tx1"/>
            </a:solidFill>
          </a:endParaRPr>
        </a:p>
      </cdr:txBody>
    </cdr:sp>
  </cdr:relSizeAnchor>
  <cdr:relSizeAnchor xmlns:cdr="http://schemas.openxmlformats.org/drawingml/2006/chartDrawing">
    <cdr:from>
      <cdr:x>0.53532</cdr:x>
      <cdr:y>0.25384</cdr:y>
    </cdr:from>
    <cdr:to>
      <cdr:x>0.55895</cdr:x>
      <cdr:y>0.31745</cdr:y>
    </cdr:to>
    <cdr:sp macro="" textlink="">
      <cdr:nvSpPr>
        <cdr:cNvPr id="6" name="下矢印 5"/>
        <cdr:cNvSpPr/>
      </cdr:nvSpPr>
      <cdr:spPr>
        <a:xfrm xmlns:a="http://schemas.openxmlformats.org/drawingml/2006/main">
          <a:off x="4259242" y="673419"/>
          <a:ext cx="188011" cy="168752"/>
        </a:xfrm>
        <a:prstGeom xmlns:a="http://schemas.openxmlformats.org/drawingml/2006/main" prst="downArrow">
          <a:avLst/>
        </a:prstGeom>
        <a:solidFill xmlns:a="http://schemas.openxmlformats.org/drawingml/2006/main">
          <a:schemeClr val="bg2">
            <a:lumMod val="50000"/>
          </a:schemeClr>
        </a:solidFill>
        <a:ln xmlns:a="http://schemas.openxmlformats.org/drawingml/2006/main">
          <a:solidFill>
            <a:schemeClr val="bg2">
              <a:lumMod val="2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lt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A341A20-8478-4C1C-BE02-31BFBBE9F3EA}" type="datetimeFigureOut">
              <a:rPr kumimoji="1" lang="ja-JP" altLang="en-US" smtClean="0"/>
              <a:t>2019/2/12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173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21714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185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3137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186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45454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187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562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188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67433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190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5743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191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79134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192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78403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193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3442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E77B2A58-34A9-4D75-91FD-222CAA55EB6E}"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174</a:t>
            </a:fld>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585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175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9363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176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2340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177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3091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178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8983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180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5819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183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56054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184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2513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A44D303-5EBA-4244-BE1A-D98FEDD5DB42}"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4626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2AA297-C2E8-4742-AF81-C00FAEA93FE9}"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284543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A179269-E965-43A1-8D3B-BA158217BCCA}"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75320"/>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87958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B7C7552-E9D9-4F2E-8D24-1AC964004ECC}"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83071"/>
            <a:ext cx="20574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9693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BAF5004-E5BE-4969-9FDD-5D1A67FE4FA7}"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8636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02CA3D8-168E-4D80-84DF-16A5DA0360A1}"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09194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DB5114A-58B8-4937-8A69-AADACD08C255}" type="datetime1">
              <a:rPr kumimoji="1" lang="ja-JP" altLang="en-US" smtClean="0"/>
              <a:t>2019/2/12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94408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93F611F-34DA-4CCA-B2C2-E73D2A6EABA8}" type="datetime1">
              <a:rPr kumimoji="1" lang="ja-JP" altLang="en-US" smtClean="0"/>
              <a:t>2019/2/12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617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1E185-4AF2-461D-9EFB-A9D173E33A89}" type="datetime1">
              <a:rPr kumimoji="1" lang="ja-JP" altLang="en-US" smtClean="0"/>
              <a:t>2019/2/12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285668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E2B8B54-E842-4063-A8DE-626E667072F1}"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086600" y="6492875"/>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7685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29C83AA-67AA-4A4F-9F57-A45DE2550884}"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086600" y="6492875"/>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5231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3F4A7-9FD8-4426-9DE4-F1AE53CEFE74}" type="datetime1">
              <a:rPr kumimoji="1" lang="ja-JP" altLang="en-US" smtClean="0"/>
              <a:t>2019/2/12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57479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3.bp.blogspot.com/-7bEVzmZTweQ/Ut0BgP3HSSI/AAAAAAAAdaI/Lj0F1iqAXrk/s800/yakuzaishi_soudan.png"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45697" y="2847698"/>
            <a:ext cx="3901845" cy="546970"/>
          </a:xfrm>
          <a:prstGeom prst="rect">
            <a:avLst/>
          </a:prstGeom>
          <a:noFill/>
        </p:spPr>
        <p:txBody>
          <a:bodyPr wrap="square" lIns="27000" tIns="27000" rIns="27000" bIns="27000" rtlCol="0" anchor="ctr" anchorCtr="0">
            <a:spAutoFit/>
          </a:bodyPr>
          <a:lstStyle/>
          <a:p>
            <a:pPr algn="ctr"/>
            <a:r>
              <a:rPr lang="ja-JP" altLang="en-US" sz="3200" dirty="0">
                <a:latin typeface="Meiryo UI" panose="020B0604030504040204" pitchFamily="50" charset="-128"/>
                <a:ea typeface="Meiryo UI" panose="020B0604030504040204" pitchFamily="50" charset="-128"/>
              </a:rPr>
              <a:t>９</a:t>
            </a:r>
            <a:r>
              <a:rPr lang="ja-JP" altLang="en-US" sz="3200" dirty="0" smtClean="0">
                <a:latin typeface="Meiryo UI" panose="020B0604030504040204" pitchFamily="50" charset="-128"/>
                <a:ea typeface="Meiryo UI" panose="020B0604030504040204" pitchFamily="50" charset="-128"/>
              </a:rPr>
              <a:t>．健康・医療</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168</a:t>
            </a:fld>
            <a:endParaRPr lang="ja-JP" altLang="en-US"/>
          </a:p>
        </p:txBody>
      </p:sp>
    </p:spTree>
    <p:extLst>
      <p:ext uri="{BB962C8B-B14F-4D97-AF65-F5344CB8AC3E}">
        <p14:creationId xmlns:p14="http://schemas.microsoft.com/office/powerpoint/2010/main" val="3524088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173797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改革取組み</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111145" y="520926"/>
            <a:ext cx="6824304"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医療①予防・早期発見</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：生活習慣病の早期発見、重症化予防</a:t>
            </a:r>
          </a:p>
        </p:txBody>
      </p:sp>
      <p:sp>
        <p:nvSpPr>
          <p:cNvPr id="26" name="テキスト ボックス 25"/>
          <p:cNvSpPr txBox="1"/>
          <p:nvPr/>
        </p:nvSpPr>
        <p:spPr>
          <a:xfrm>
            <a:off x="280446" y="1388879"/>
            <a:ext cx="3572752" cy="29117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健康格差解決プログラム促進事業</a:t>
            </a:r>
            <a:r>
              <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p:cNvSpPr/>
          <p:nvPr/>
        </p:nvSpPr>
        <p:spPr>
          <a:xfrm>
            <a:off x="564987" y="1478015"/>
            <a:ext cx="7697700" cy="930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85" tIns="42193" rIns="84385" bIns="42193" rtlCol="0" anchor="ctr"/>
          <a:lstStyle/>
          <a:p>
            <a:pPr marL="241735" marR="0" lvl="0" indent="-241735"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市町村の健康格差（健康寿命の差）の縮小に向けて、モデル市町村との連携のもと、</a:t>
            </a:r>
            <a:b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「特定健診の受診」、「保健指導の実施」、「フレイル（高齢になって心身の活力が落ちた状態）の予防」の</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41735" marR="0" lvl="0" indent="-241735"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３分野において、改善プログラムの開発・効果検証を実施し、取組みモデルを府内市町村へ拡げていく。</a:t>
            </a:r>
          </a:p>
        </p:txBody>
      </p:sp>
      <p:sp>
        <p:nvSpPr>
          <p:cNvPr id="28" name="正方形/長方形 27"/>
          <p:cNvSpPr/>
          <p:nvPr/>
        </p:nvSpPr>
        <p:spPr>
          <a:xfrm>
            <a:off x="873368" y="2284242"/>
            <a:ext cx="2164106" cy="319639"/>
          </a:xfrm>
          <a:prstGeom prst="rect">
            <a:avLst/>
          </a:prstGeom>
        </p:spPr>
        <p:txBody>
          <a:bodyPr wrap="square">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【特定健診の受診】</a:t>
            </a:r>
            <a:endParaRPr kumimoji="1" lang="ja-JP"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3244337" y="2258880"/>
            <a:ext cx="2366561" cy="319639"/>
          </a:xfrm>
          <a:prstGeom prst="rect">
            <a:avLst/>
          </a:prstGeom>
        </p:spPr>
        <p:txBody>
          <a:bodyPr wrap="square">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【保健指導の実施】　</a:t>
            </a:r>
            <a:endPar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5719572" y="2255858"/>
            <a:ext cx="2568090" cy="319639"/>
          </a:xfrm>
          <a:prstGeom prst="rect">
            <a:avLst/>
          </a:prstGeom>
        </p:spPr>
        <p:txBody>
          <a:bodyPr wrap="square">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【フレイルの予防】</a:t>
            </a:r>
            <a:endParaRPr kumimoji="1" lang="ja-JP"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a:spLocks/>
          </p:cNvSpPr>
          <p:nvPr/>
        </p:nvSpPr>
        <p:spPr>
          <a:xfrm>
            <a:off x="873369" y="2532431"/>
            <a:ext cx="2194400" cy="5890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just" defTabSz="957700" rtl="0" eaLnBrk="1" fontAlgn="auto" latinLnBrk="0" hangingPunct="1">
              <a:lnSpc>
                <a:spcPts val="1292"/>
              </a:lnSpc>
              <a:spcBef>
                <a:spcPts val="0"/>
              </a:spcBef>
              <a:spcAft>
                <a:spcPts val="0"/>
              </a:spcAft>
              <a:buClrTx/>
              <a:buSzTx/>
              <a:buFontTx/>
              <a:buNone/>
              <a:tabLst/>
              <a:defRPr/>
            </a:pPr>
            <a:r>
              <a:rPr kumimoji="1" lang="ja-JP" altLang="en-US" sz="1015"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（課題）</a:t>
            </a:r>
            <a:endParaRPr kumimoji="1" lang="ja-JP" altLang="en-US" sz="1015"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57700" rtl="0" eaLnBrk="1" fontAlgn="auto" latinLnBrk="0" hangingPunct="1">
              <a:lnSpc>
                <a:spcPts val="1292"/>
              </a:lnSpc>
              <a:spcBef>
                <a:spcPts val="0"/>
              </a:spcBef>
              <a:spcAft>
                <a:spcPts val="0"/>
              </a:spcAft>
              <a:buClrTx/>
              <a:buSzTx/>
              <a:buFontTx/>
              <a:buNone/>
              <a:tabLst/>
              <a:defRPr/>
            </a:pPr>
            <a:r>
              <a:rPr kumimoji="1" lang="ja-JP" altLang="en-US" sz="1015"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市町村国保の特定健診を受診した人の約３割が翌年度の健診を未受診</a:t>
            </a:r>
            <a:endParaRPr kumimoji="1" lang="ja-JP" altLang="en-US" sz="1015"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a:spLocks/>
          </p:cNvSpPr>
          <p:nvPr/>
        </p:nvSpPr>
        <p:spPr>
          <a:xfrm>
            <a:off x="3244337" y="2535187"/>
            <a:ext cx="2366561" cy="5890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just" defTabSz="957700" rtl="0" eaLnBrk="1" fontAlgn="auto" latinLnBrk="0" hangingPunct="1">
              <a:lnSpc>
                <a:spcPts val="1292"/>
              </a:lnSpc>
              <a:spcBef>
                <a:spcPts val="0"/>
              </a:spcBef>
              <a:spcAft>
                <a:spcPts val="0"/>
              </a:spcAft>
              <a:buClrTx/>
              <a:buSzTx/>
              <a:buFontTx/>
              <a:buNone/>
              <a:tabLst/>
              <a:defRPr/>
            </a:pPr>
            <a:r>
              <a:rPr kumimoji="1" lang="ja-JP" altLang="en-US" sz="1015"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（課題）</a:t>
            </a:r>
            <a:endParaRPr kumimoji="1" lang="ja-JP" altLang="en-US" sz="1015"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57700" rtl="0" eaLnBrk="1" fontAlgn="auto" latinLnBrk="0" hangingPunct="1">
              <a:lnSpc>
                <a:spcPts val="1292"/>
              </a:lnSpc>
              <a:spcBef>
                <a:spcPts val="0"/>
              </a:spcBef>
              <a:spcAft>
                <a:spcPts val="0"/>
              </a:spcAft>
              <a:buClrTx/>
              <a:buSzTx/>
              <a:buFontTx/>
              <a:buNone/>
              <a:tabLst/>
              <a:defRPr/>
            </a:pPr>
            <a:r>
              <a:rPr kumimoji="1" lang="ja-JP" altLang="en-US" sz="1015"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市町村国保の特定保健指導は、約２割が途中で中断するなど実施率が低い</a:t>
            </a:r>
            <a:endParaRPr kumimoji="1" lang="ja-JP" altLang="en-US" sz="1015"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a:spLocks/>
          </p:cNvSpPr>
          <p:nvPr/>
        </p:nvSpPr>
        <p:spPr>
          <a:xfrm>
            <a:off x="5700184" y="2535187"/>
            <a:ext cx="2587481" cy="5890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just" defTabSz="957700" rtl="0" eaLnBrk="1" fontAlgn="auto" latinLnBrk="0" hangingPunct="1">
              <a:lnSpc>
                <a:spcPts val="1292"/>
              </a:lnSpc>
              <a:spcBef>
                <a:spcPts val="0"/>
              </a:spcBef>
              <a:spcAft>
                <a:spcPts val="0"/>
              </a:spcAft>
              <a:buClrTx/>
              <a:buSzTx/>
              <a:buFontTx/>
              <a:buNone/>
              <a:tabLst/>
              <a:defRPr/>
            </a:pPr>
            <a:r>
              <a:rPr kumimoji="1" lang="ja-JP" altLang="en-US" sz="1015"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（課題）</a:t>
            </a:r>
            <a:endParaRPr kumimoji="1" lang="ja-JP" altLang="en-US" sz="1015"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57700" rtl="0" eaLnBrk="1" fontAlgn="auto" latinLnBrk="0" hangingPunct="1">
              <a:lnSpc>
                <a:spcPts val="1292"/>
              </a:lnSpc>
              <a:spcBef>
                <a:spcPts val="0"/>
              </a:spcBef>
              <a:spcAft>
                <a:spcPts val="0"/>
              </a:spcAft>
              <a:buClrTx/>
              <a:buSzTx/>
              <a:buFontTx/>
              <a:buNone/>
              <a:tabLst/>
              <a:defRPr/>
            </a:pPr>
            <a:r>
              <a:rPr kumimoji="1" lang="ja-JP" altLang="en-US" sz="1015" b="1" i="0" u="none" strike="noStrike" kern="1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高齢期のフレイルの予防に向けて筋力低下が始まる前</a:t>
            </a:r>
            <a:r>
              <a:rPr kumimoji="1" lang="en-US" sz="1015" b="1" i="0" u="none" strike="noStrike" kern="1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1" i="0" u="none" strike="noStrike" kern="1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働く世代</a:t>
            </a:r>
            <a:r>
              <a:rPr kumimoji="1" lang="en-US" sz="1015" b="1" i="0" u="none" strike="noStrike" kern="1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1" i="0" u="none" strike="noStrike" kern="1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からの取組みが必要</a:t>
            </a:r>
            <a:endParaRPr kumimoji="1" lang="ja-JP" altLang="en-US" sz="1015"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AutoShape 39"/>
          <p:cNvSpPr>
            <a:spLocks noChangeArrowheads="1"/>
          </p:cNvSpPr>
          <p:nvPr/>
        </p:nvSpPr>
        <p:spPr bwMode="auto">
          <a:xfrm>
            <a:off x="1010366" y="3985077"/>
            <a:ext cx="7003798" cy="1586022"/>
          </a:xfrm>
          <a:prstGeom prst="roundRect">
            <a:avLst>
              <a:gd name="adj" fmla="val 3552"/>
            </a:avLst>
          </a:prstGeom>
          <a:solidFill>
            <a:srgbClr val="FFFF99"/>
          </a:solidFill>
          <a:ln w="9525">
            <a:solidFill>
              <a:srgbClr val="000000"/>
            </a:solidFill>
            <a:round/>
            <a:headEnd/>
            <a:tailEnd/>
          </a:ln>
        </p:spPr>
        <p:txBody>
          <a:bodyPr rot="0" vert="horz" wrap="square" lIns="68580" tIns="8206" rIns="68580" bIns="8206" anchor="t" anchorCtr="0" upright="1">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35" name="角丸四角形 34"/>
          <p:cNvSpPr>
            <a:spLocks/>
          </p:cNvSpPr>
          <p:nvPr/>
        </p:nvSpPr>
        <p:spPr>
          <a:xfrm>
            <a:off x="1909850" y="3985077"/>
            <a:ext cx="5500537" cy="458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662"/>
              </a:lnSpc>
              <a:spcBef>
                <a:spcPts val="0"/>
              </a:spcBef>
              <a:spcAft>
                <a:spcPts val="0"/>
              </a:spcAft>
              <a:buClrTx/>
              <a:buSzTx/>
              <a:buFontTx/>
              <a:buNone/>
              <a:tabLst/>
              <a:defRPr/>
            </a:pPr>
            <a:r>
              <a:rPr kumimoji="1" lang="ja-JP" altLang="en-US" sz="1292"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モデル市町村と連携した「健康格差」の解決プログラム促進事業の実施</a:t>
            </a:r>
            <a:endParaRPr kumimoji="1" lang="ja-JP" altLang="en-US" sz="1015"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rtl="0" eaLnBrk="1" fontAlgn="auto" latinLnBrk="0" hangingPunct="1">
              <a:lnSpc>
                <a:spcPts val="1662"/>
              </a:lnSpc>
              <a:spcBef>
                <a:spcPts val="0"/>
              </a:spcBef>
              <a:spcAft>
                <a:spcPts val="0"/>
              </a:spcAft>
              <a:buClrTx/>
              <a:buSzTx/>
              <a:buFontTx/>
              <a:buNone/>
              <a:tabLst/>
              <a:defRPr/>
            </a:pPr>
            <a:r>
              <a:rPr kumimoji="1" lang="ja-JP" altLang="en-US" sz="1292"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（３分野におけるプログラムの開発・効果検証を実施）</a:t>
            </a:r>
            <a:endParaRPr kumimoji="1" lang="ja-JP" altLang="en-US" sz="1015"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a:spLocks/>
          </p:cNvSpPr>
          <p:nvPr/>
        </p:nvSpPr>
        <p:spPr>
          <a:xfrm>
            <a:off x="1269635" y="4711879"/>
            <a:ext cx="1974702" cy="7801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p>
            <a:pPr marL="0" marR="0" lvl="0" indent="0" algn="just" defTabSz="957700" rtl="0" eaLnBrk="1" fontAlgn="auto" latinLnBrk="0" hangingPunct="1">
              <a:lnSpc>
                <a:spcPts val="1292"/>
              </a:lnSpc>
              <a:spcBef>
                <a:spcPts val="0"/>
              </a:spcBef>
              <a:spcAft>
                <a:spcPts val="0"/>
              </a:spcAft>
              <a:buClrTx/>
              <a:buSzTx/>
              <a:buFontTx/>
              <a:buNone/>
              <a:tabLst/>
              <a:defRPr/>
            </a:pPr>
            <a:r>
              <a:rPr kumimoji="1" lang="en-US" sz="877"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877"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57700" rtl="0" eaLnBrk="1" fontAlgn="auto" latinLnBrk="0" hangingPunct="1">
              <a:lnSpc>
                <a:spcPts val="1292"/>
              </a:lnSpc>
              <a:spcBef>
                <a:spcPts val="0"/>
              </a:spcBef>
              <a:spcAft>
                <a:spcPts val="0"/>
              </a:spcAft>
              <a:buClrTx/>
              <a:buSzTx/>
              <a:buFontTx/>
              <a:buNone/>
              <a:tabLst/>
              <a:defRPr/>
            </a:pPr>
            <a:r>
              <a:rPr kumimoji="1" lang="ja-JP" altLang="en-US" sz="877"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市町村、府医師会、健診機関と連携し、特定健診の未受診者に対し受診を働きかける「継続受診勧奨プログラム」を開発</a:t>
            </a:r>
            <a:endParaRPr kumimoji="1" lang="ja-JP" altLang="en-US" sz="877"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a:spLocks/>
          </p:cNvSpPr>
          <p:nvPr/>
        </p:nvSpPr>
        <p:spPr>
          <a:xfrm>
            <a:off x="3438550" y="4725290"/>
            <a:ext cx="1980667" cy="7667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p>
            <a:pPr marL="0" marR="0" lvl="0" indent="0" algn="just" defTabSz="957700" rtl="0" eaLnBrk="1" fontAlgn="auto" latinLnBrk="0" hangingPunct="1">
              <a:lnSpc>
                <a:spcPts val="1292"/>
              </a:lnSpc>
              <a:spcBef>
                <a:spcPts val="0"/>
              </a:spcBef>
              <a:spcAft>
                <a:spcPts val="0"/>
              </a:spcAft>
              <a:buClrTx/>
              <a:buSzTx/>
              <a:buFontTx/>
              <a:buNone/>
              <a:tabLst/>
              <a:defRPr/>
            </a:pPr>
            <a:r>
              <a:rPr kumimoji="1" lang="en-US" sz="877"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877"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57700" rtl="0" eaLnBrk="1" fontAlgn="auto" latinLnBrk="0" hangingPunct="1">
              <a:lnSpc>
                <a:spcPts val="1292"/>
              </a:lnSpc>
              <a:spcBef>
                <a:spcPts val="0"/>
              </a:spcBef>
              <a:spcAft>
                <a:spcPts val="0"/>
              </a:spcAft>
              <a:buClrTx/>
              <a:buSzTx/>
              <a:buFontTx/>
              <a:buNone/>
              <a:tabLst/>
              <a:defRPr/>
            </a:pPr>
            <a:r>
              <a:rPr kumimoji="1" lang="ja-JP" altLang="en-US" sz="877"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市町村、大阪大学医学部と連携し、特定保健指導を効果的・効率的に実施するため、「保健指導プログラム」を開発</a:t>
            </a:r>
            <a:endParaRPr kumimoji="1" lang="ja-JP" altLang="en-US" sz="877"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a:spLocks/>
          </p:cNvSpPr>
          <p:nvPr/>
        </p:nvSpPr>
        <p:spPr>
          <a:xfrm>
            <a:off x="5655680" y="4713817"/>
            <a:ext cx="2214508" cy="767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p>
            <a:pPr marL="0" marR="0" lvl="0" indent="0" algn="just" defTabSz="957700" rtl="0" eaLnBrk="1" fontAlgn="auto" latinLnBrk="0" hangingPunct="1">
              <a:lnSpc>
                <a:spcPts val="1292"/>
              </a:lnSpc>
              <a:spcBef>
                <a:spcPts val="0"/>
              </a:spcBef>
              <a:spcAft>
                <a:spcPts val="0"/>
              </a:spcAft>
              <a:buClrTx/>
              <a:buSzTx/>
              <a:buFontTx/>
              <a:buNone/>
              <a:tabLst/>
              <a:defRPr/>
            </a:pPr>
            <a:r>
              <a:rPr kumimoji="1" lang="en-US" sz="877"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877"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57700" rtl="0" eaLnBrk="1" fontAlgn="auto" latinLnBrk="0" hangingPunct="1">
              <a:lnSpc>
                <a:spcPts val="1292"/>
              </a:lnSpc>
              <a:spcBef>
                <a:spcPts val="0"/>
              </a:spcBef>
              <a:spcAft>
                <a:spcPts val="0"/>
              </a:spcAft>
              <a:buClrTx/>
              <a:buSzTx/>
              <a:buFontTx/>
              <a:buNone/>
              <a:tabLst/>
              <a:defRPr/>
            </a:pPr>
            <a:r>
              <a:rPr kumimoji="1" lang="ja-JP" altLang="en-US" sz="877"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市町村、国立健康・栄養研究所と連携し、働く世代から実践できる効果的な「生活習慣（運動・食生活など）改善プログラム」を開発</a:t>
            </a:r>
            <a:endParaRPr kumimoji="1" lang="ja-JP" altLang="en-US" sz="877"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直方体 38"/>
          <p:cNvSpPr>
            <a:spLocks/>
          </p:cNvSpPr>
          <p:nvPr/>
        </p:nvSpPr>
        <p:spPr>
          <a:xfrm>
            <a:off x="1341516" y="4421840"/>
            <a:ext cx="1782066" cy="427965"/>
          </a:xfrm>
          <a:prstGeom prst="cube">
            <a:avLst>
              <a:gd name="adj" fmla="val 20000"/>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108"/>
              </a:lnSpc>
              <a:spcBef>
                <a:spcPts val="0"/>
              </a:spcBef>
              <a:spcAft>
                <a:spcPts val="0"/>
              </a:spcAft>
              <a:buClrTx/>
              <a:buSzTx/>
              <a:buFontTx/>
              <a:buNone/>
              <a:tabLst/>
              <a:defRPr/>
            </a:pPr>
            <a:r>
              <a:rPr kumimoji="1" lang="ja-JP" altLang="en-US" sz="969" b="1" i="0" u="none" strike="noStrike" kern="1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特定健診受診率向上</a:t>
            </a:r>
            <a:endParaRPr kumimoji="1" lang="ja-JP" altLang="en-US" sz="969" b="0" i="0" u="none" strike="noStrike" kern="1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rtl="0" eaLnBrk="1" fontAlgn="auto" latinLnBrk="0" hangingPunct="1">
              <a:lnSpc>
                <a:spcPts val="1108"/>
              </a:lnSpc>
              <a:spcBef>
                <a:spcPts val="0"/>
              </a:spcBef>
              <a:spcAft>
                <a:spcPts val="0"/>
              </a:spcAft>
              <a:buClrTx/>
              <a:buSzTx/>
              <a:buFontTx/>
              <a:buNone/>
              <a:tabLst/>
              <a:defRPr/>
            </a:pPr>
            <a:r>
              <a:rPr kumimoji="1" lang="ja-JP" altLang="en-US" sz="969" b="1" i="0" u="none" strike="noStrike" kern="1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プログラム</a:t>
            </a:r>
            <a:endParaRPr kumimoji="1" lang="ja-JP" altLang="en-US" sz="969" b="0" i="0" u="none" strike="noStrike" kern="1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直方体 39"/>
          <p:cNvSpPr>
            <a:spLocks/>
          </p:cNvSpPr>
          <p:nvPr/>
        </p:nvSpPr>
        <p:spPr>
          <a:xfrm>
            <a:off x="3522805" y="4421840"/>
            <a:ext cx="1782067" cy="427965"/>
          </a:xfrm>
          <a:prstGeom prst="cube">
            <a:avLst>
              <a:gd name="adj" fmla="val 20000"/>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108"/>
              </a:lnSpc>
              <a:spcBef>
                <a:spcPts val="0"/>
              </a:spcBef>
              <a:spcAft>
                <a:spcPts val="0"/>
              </a:spcAft>
              <a:buClrTx/>
              <a:buSzTx/>
              <a:buFontTx/>
              <a:buNone/>
              <a:tabLst/>
              <a:defRPr/>
            </a:pPr>
            <a:r>
              <a:rPr kumimoji="1" lang="ja-JP" altLang="en-US" sz="969" b="1" i="0" u="none" strike="noStrike" kern="100" cap="none" spc="-18"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特定保健指導実施率向上</a:t>
            </a:r>
            <a:br>
              <a:rPr kumimoji="1" lang="ja-JP" altLang="en-US" sz="969" b="1" i="0" u="none" strike="noStrike" kern="100" cap="none" spc="-18"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969"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プログラム</a:t>
            </a:r>
            <a:endParaRPr kumimoji="1" lang="ja-JP" altLang="en-US" sz="969"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直方体 40"/>
          <p:cNvSpPr>
            <a:spLocks/>
          </p:cNvSpPr>
          <p:nvPr/>
        </p:nvSpPr>
        <p:spPr>
          <a:xfrm>
            <a:off x="5719572" y="4435251"/>
            <a:ext cx="1865209" cy="427965"/>
          </a:xfrm>
          <a:prstGeom prst="cube">
            <a:avLst>
              <a:gd name="adj" fmla="val 20000"/>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108"/>
              </a:lnSpc>
              <a:spcBef>
                <a:spcPts val="0"/>
              </a:spcBef>
              <a:spcAft>
                <a:spcPts val="0"/>
              </a:spcAft>
              <a:buClrTx/>
              <a:buSzTx/>
              <a:buFontTx/>
              <a:buNone/>
              <a:tabLst/>
              <a:defRPr/>
            </a:pPr>
            <a:r>
              <a:rPr kumimoji="1" lang="ja-JP" altLang="en-US" sz="969" b="1" i="0" u="none" strike="noStrike" kern="100" cap="none" spc="-46"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フレイル予防のための</a:t>
            </a:r>
            <a:endParaRPr kumimoji="1" lang="ja-JP" altLang="en-US" sz="969" b="0" i="0" u="none" strike="noStrike" kern="1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rtl="0" eaLnBrk="1" fontAlgn="auto" latinLnBrk="0" hangingPunct="1">
              <a:lnSpc>
                <a:spcPts val="1108"/>
              </a:lnSpc>
              <a:spcBef>
                <a:spcPts val="0"/>
              </a:spcBef>
              <a:spcAft>
                <a:spcPts val="0"/>
              </a:spcAft>
              <a:buClrTx/>
              <a:buSzTx/>
              <a:buFontTx/>
              <a:buNone/>
              <a:tabLst/>
              <a:defRPr/>
            </a:pPr>
            <a:r>
              <a:rPr kumimoji="1" lang="ja-JP" altLang="en-US" sz="969" b="1" i="0" u="none" strike="noStrike" kern="100" cap="none" spc="-18"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生活習慣改善プログラム</a:t>
            </a:r>
            <a:endParaRPr kumimoji="1" lang="ja-JP" altLang="en-US" sz="969" b="0" i="0" u="none" strike="noStrike" kern="1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a:spLocks/>
          </p:cNvSpPr>
          <p:nvPr/>
        </p:nvSpPr>
        <p:spPr>
          <a:xfrm>
            <a:off x="1909851" y="5765121"/>
            <a:ext cx="5601846" cy="55877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569"/>
              </a:lnSpc>
              <a:spcBef>
                <a:spcPts val="0"/>
              </a:spcBef>
              <a:spcAft>
                <a:spcPts val="0"/>
              </a:spcAft>
              <a:buClrTx/>
              <a:buSzTx/>
              <a:buFontTx/>
              <a:buNone/>
              <a:tabLst/>
              <a:defRPr/>
            </a:pPr>
            <a:r>
              <a:rPr kumimoji="1" lang="en-US" sz="1292" b="1" i="0" u="none" strike="noStrike" kern="100" cap="none" spc="0" normalizeH="0" baseline="0" noProof="0">
                <a:ln>
                  <a:noFill/>
                </a:ln>
                <a:solidFill>
                  <a:srgbClr val="000000"/>
                </a:solidFill>
                <a:effectLst/>
                <a:uLnTx/>
                <a:uFillTx/>
                <a:latin typeface="メイリオ"/>
                <a:ea typeface="ＭＳ 明朝"/>
                <a:cs typeface="Times New Roman"/>
              </a:rPr>
              <a:t> </a:t>
            </a:r>
            <a:endParaRPr kumimoji="1" lang="ja-JP" altLang="en-US" sz="969" b="0" i="0" u="none" strike="noStrike" kern="100" cap="none" spc="0" normalizeH="0" baseline="0" noProof="0">
              <a:ln>
                <a:noFill/>
              </a:ln>
              <a:solidFill>
                <a:prstClr val="white"/>
              </a:solidFill>
              <a:effectLst/>
              <a:uLnTx/>
              <a:uFillTx/>
              <a:latin typeface="Meiryo UI"/>
              <a:ea typeface="ＭＳ 明朝"/>
              <a:cs typeface="Times New Roman"/>
            </a:endParaRPr>
          </a:p>
          <a:p>
            <a:pPr marL="0" marR="0" lvl="0" indent="0" algn="ctr" defTabSz="957700" rtl="0" eaLnBrk="1" fontAlgn="auto" latinLnBrk="0" hangingPunct="1">
              <a:lnSpc>
                <a:spcPts val="1569"/>
              </a:lnSpc>
              <a:spcBef>
                <a:spcPts val="0"/>
              </a:spcBef>
              <a:spcAft>
                <a:spcPts val="0"/>
              </a:spcAft>
              <a:buClrTx/>
              <a:buSzTx/>
              <a:buFontTx/>
              <a:buNone/>
              <a:tabLst/>
              <a:defRPr/>
            </a:pPr>
            <a:r>
              <a:rPr kumimoji="1" lang="en-US" sz="1292" b="1" i="0" u="none" strike="noStrike" kern="100" cap="none" spc="0" normalizeH="0" baseline="0" noProof="0">
                <a:ln>
                  <a:noFill/>
                </a:ln>
                <a:solidFill>
                  <a:srgbClr val="000000"/>
                </a:solidFill>
                <a:effectLst/>
                <a:uLnTx/>
                <a:uFillTx/>
                <a:latin typeface="メイリオ"/>
                <a:ea typeface="ＭＳ 明朝"/>
                <a:cs typeface="Times New Roman"/>
              </a:rPr>
              <a:t> </a:t>
            </a:r>
            <a:endParaRPr kumimoji="1" lang="ja-JP" altLang="en-US" sz="969" b="0" i="0" u="none" strike="noStrike" kern="100" cap="none" spc="0" normalizeH="0" baseline="0" noProof="0">
              <a:ln>
                <a:noFill/>
              </a:ln>
              <a:solidFill>
                <a:prstClr val="white"/>
              </a:solidFill>
              <a:effectLst/>
              <a:uLnTx/>
              <a:uFillTx/>
              <a:latin typeface="Meiryo UI"/>
              <a:ea typeface="ＭＳ 明朝"/>
              <a:cs typeface="Times New Roman"/>
            </a:endParaRPr>
          </a:p>
          <a:p>
            <a:pPr marL="0" marR="0" lvl="0" indent="0" algn="ctr" defTabSz="957700" rtl="0" eaLnBrk="1" fontAlgn="auto" latinLnBrk="0" hangingPunct="1">
              <a:lnSpc>
                <a:spcPts val="1569"/>
              </a:lnSpc>
              <a:spcBef>
                <a:spcPts val="0"/>
              </a:spcBef>
              <a:spcAft>
                <a:spcPts val="0"/>
              </a:spcAft>
              <a:buClrTx/>
              <a:buSzTx/>
              <a:buFontTx/>
              <a:buNone/>
              <a:tabLst/>
              <a:defRPr/>
            </a:pPr>
            <a:r>
              <a:rPr kumimoji="1" lang="en-US" sz="1292" b="1" i="0" u="none" strike="noStrike" kern="100" cap="none" spc="0" normalizeH="0" baseline="0" noProof="0">
                <a:ln>
                  <a:noFill/>
                </a:ln>
                <a:solidFill>
                  <a:srgbClr val="000000"/>
                </a:solidFill>
                <a:effectLst/>
                <a:uLnTx/>
                <a:uFillTx/>
                <a:latin typeface="メイリオ"/>
                <a:ea typeface="ＭＳ 明朝"/>
                <a:cs typeface="Times New Roman"/>
              </a:rPr>
              <a:t> </a:t>
            </a:r>
            <a:endParaRPr kumimoji="1" lang="ja-JP" altLang="en-US" sz="969" b="0" i="0" u="none" strike="noStrike" kern="100" cap="none" spc="0" normalizeH="0" baseline="0" noProof="0">
              <a:ln>
                <a:noFill/>
              </a:ln>
              <a:solidFill>
                <a:prstClr val="white"/>
              </a:solidFill>
              <a:effectLst/>
              <a:uLnTx/>
              <a:uFillTx/>
              <a:latin typeface="Meiryo UI"/>
              <a:ea typeface="ＭＳ 明朝"/>
              <a:cs typeface="Times New Roman"/>
            </a:endParaRPr>
          </a:p>
          <a:p>
            <a:pPr marL="0" marR="0" lvl="0" indent="0" algn="ctr" defTabSz="957700" rtl="0" eaLnBrk="1" fontAlgn="auto" latinLnBrk="0" hangingPunct="1">
              <a:lnSpc>
                <a:spcPts val="1569"/>
              </a:lnSpc>
              <a:spcBef>
                <a:spcPts val="0"/>
              </a:spcBef>
              <a:spcAft>
                <a:spcPts val="0"/>
              </a:spcAft>
              <a:buClrTx/>
              <a:buSzTx/>
              <a:buFontTx/>
              <a:buNone/>
              <a:tabLst/>
              <a:defRPr/>
            </a:pPr>
            <a:r>
              <a:rPr kumimoji="1" lang="en-US" sz="1292" b="1" i="0" u="none" strike="noStrike" kern="100" cap="none" spc="0" normalizeH="0" baseline="0" noProof="0">
                <a:ln>
                  <a:noFill/>
                </a:ln>
                <a:solidFill>
                  <a:srgbClr val="000000"/>
                </a:solidFill>
                <a:effectLst/>
                <a:uLnTx/>
                <a:uFillTx/>
                <a:latin typeface="メイリオ"/>
                <a:ea typeface="ＭＳ 明朝"/>
                <a:cs typeface="Times New Roman"/>
              </a:rPr>
              <a:t> </a:t>
            </a:r>
            <a:endParaRPr kumimoji="1" lang="ja-JP" altLang="en-US" sz="969" b="0" i="0" u="none" strike="noStrike" kern="100" cap="none" spc="0" normalizeH="0" baseline="0" noProof="0">
              <a:ln>
                <a:noFill/>
              </a:ln>
              <a:solidFill>
                <a:prstClr val="white"/>
              </a:solidFill>
              <a:effectLst/>
              <a:uLnTx/>
              <a:uFillTx/>
              <a:latin typeface="Meiryo UI"/>
              <a:ea typeface="ＭＳ 明朝"/>
              <a:cs typeface="Times New Roman"/>
            </a:endParaRPr>
          </a:p>
          <a:p>
            <a:pPr marL="0" marR="0" lvl="0" indent="0" algn="ctr" defTabSz="957700" rtl="0" eaLnBrk="1" fontAlgn="auto" latinLnBrk="0" hangingPunct="1">
              <a:lnSpc>
                <a:spcPts val="1569"/>
              </a:lnSpc>
              <a:spcBef>
                <a:spcPts val="0"/>
              </a:spcBef>
              <a:spcAft>
                <a:spcPts val="0"/>
              </a:spcAft>
              <a:buClrTx/>
              <a:buSzTx/>
              <a:buFontTx/>
              <a:buNone/>
              <a:tabLst/>
              <a:defRPr/>
            </a:pPr>
            <a:r>
              <a:rPr kumimoji="1" lang="en-US" sz="1292" b="1" i="0" u="none" strike="noStrike" kern="100" cap="none" spc="0" normalizeH="0" baseline="0" noProof="0">
                <a:ln>
                  <a:noFill/>
                </a:ln>
                <a:solidFill>
                  <a:srgbClr val="000000"/>
                </a:solidFill>
                <a:effectLst/>
                <a:uLnTx/>
                <a:uFillTx/>
                <a:latin typeface="メイリオ"/>
                <a:ea typeface="ＭＳ 明朝"/>
                <a:cs typeface="Times New Roman"/>
              </a:rPr>
              <a:t> </a:t>
            </a:r>
            <a:endParaRPr kumimoji="1" lang="ja-JP" altLang="en-US" sz="969" b="0" i="0" u="none" strike="noStrike" kern="100" cap="none" spc="0" normalizeH="0" baseline="0" noProof="0">
              <a:ln>
                <a:noFill/>
              </a:ln>
              <a:solidFill>
                <a:prstClr val="white"/>
              </a:solidFill>
              <a:effectLst/>
              <a:uLnTx/>
              <a:uFillTx/>
              <a:latin typeface="Meiryo UI"/>
              <a:ea typeface="ＭＳ 明朝"/>
              <a:cs typeface="Times New Roman"/>
            </a:endParaRPr>
          </a:p>
        </p:txBody>
      </p:sp>
      <p:sp>
        <p:nvSpPr>
          <p:cNvPr id="43" name="Text Box 42"/>
          <p:cNvSpPr txBox="1">
            <a:spLocks noChangeArrowheads="1"/>
          </p:cNvSpPr>
          <p:nvPr/>
        </p:nvSpPr>
        <p:spPr bwMode="auto">
          <a:xfrm>
            <a:off x="2580181" y="5806398"/>
            <a:ext cx="4232878" cy="1908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8206" rIns="68580" bIns="8206" anchor="t" anchorCtr="0" upright="1">
            <a:noAutofit/>
          </a:bodyPr>
          <a:lstStyle/>
          <a:p>
            <a:pPr marL="0" marR="0" lvl="0" indent="0" algn="ctr" defTabSz="957700" rtl="0" eaLnBrk="1" fontAlgn="auto" latinLnBrk="0" hangingPunct="1">
              <a:lnSpc>
                <a:spcPts val="1662"/>
              </a:lnSpc>
              <a:spcBef>
                <a:spcPts val="0"/>
              </a:spcBef>
              <a:spcAft>
                <a:spcPts val="0"/>
              </a:spcAft>
              <a:buClrTx/>
              <a:buSzTx/>
              <a:buFontTx/>
              <a:buNone/>
              <a:tabLst/>
              <a:defRPr/>
            </a:pPr>
            <a:r>
              <a:rPr kumimoji="1" lang="ja-JP" altLang="en-US" sz="1292"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“３分野における取組みモデル“を、府内市町村へ展開</a:t>
            </a:r>
            <a:endParaRPr kumimoji="1" lang="ja-JP" altLang="en-US" sz="101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Rectangle 41"/>
          <p:cNvSpPr>
            <a:spLocks noChangeArrowheads="1"/>
          </p:cNvSpPr>
          <p:nvPr/>
        </p:nvSpPr>
        <p:spPr bwMode="auto">
          <a:xfrm>
            <a:off x="2411403" y="6027490"/>
            <a:ext cx="4924881" cy="277591"/>
          </a:xfrm>
          <a:prstGeom prst="rect">
            <a:avLst/>
          </a:prstGeom>
          <a:solidFill>
            <a:srgbClr val="FFFF99"/>
          </a:solidFill>
          <a:ln w="19050">
            <a:solidFill>
              <a:schemeClr val="tx1">
                <a:lumMod val="100000"/>
                <a:lumOff val="0"/>
              </a:schemeClr>
            </a:solidFill>
            <a:prstDash val="sysDot"/>
            <a:miter lim="800000"/>
            <a:headEnd/>
            <a:tailEnd/>
          </a:ln>
        </p:spPr>
        <p:txBody>
          <a:bodyPr rot="0" vert="horz" wrap="square" lIns="84406" tIns="42203" rIns="84406" bIns="42203" anchor="t" anchorCtr="0" upright="1">
            <a:spAutoFit/>
          </a:bodyPr>
          <a:lstStyle/>
          <a:p>
            <a:pPr marL="0" marR="0" lvl="0" indent="0" algn="ctr" defTabSz="957700" rtl="0" eaLnBrk="1" fontAlgn="auto" latinLnBrk="0" hangingPunct="1">
              <a:lnSpc>
                <a:spcPts val="1477"/>
              </a:lnSpc>
              <a:spcBef>
                <a:spcPts val="0"/>
              </a:spcBef>
              <a:spcAft>
                <a:spcPts val="0"/>
              </a:spcAft>
              <a:buClrTx/>
              <a:buSzTx/>
              <a:buFontTx/>
              <a:buNone/>
              <a:tabLst/>
              <a:defRPr/>
            </a:pPr>
            <a:r>
              <a:rPr kumimoji="1" lang="ja-JP" altLang="en-US" sz="1015" b="1" i="0" u="none" strike="noStrike" kern="100" cap="none" spc="0" normalizeH="0" baseline="0" noProof="0" dirty="0">
                <a:ln>
                  <a:noFill/>
                </a:ln>
                <a:solidFill>
                  <a:prstClr val="black"/>
                </a:solidFill>
                <a:effectLst/>
                <a:uLnTx/>
                <a:uFillTx/>
                <a:latin typeface="Century"/>
                <a:ea typeface="メイリオ"/>
                <a:cs typeface="Times New Roman"/>
              </a:rPr>
              <a:t>特定健診受診率の向上、特定保健指導</a:t>
            </a:r>
            <a:r>
              <a:rPr kumimoji="1" lang="ja-JP" altLang="en-US" sz="1015"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実施率</a:t>
            </a:r>
            <a:r>
              <a:rPr kumimoji="1" lang="ja-JP" altLang="en-US" sz="1015" b="1" i="0" u="none" strike="noStrike" kern="100" cap="none" spc="0" normalizeH="0" baseline="0" noProof="0" dirty="0">
                <a:ln>
                  <a:noFill/>
                </a:ln>
                <a:solidFill>
                  <a:prstClr val="black"/>
                </a:solidFill>
                <a:effectLst/>
                <a:uLnTx/>
                <a:uFillTx/>
                <a:latin typeface="Century"/>
                <a:ea typeface="メイリオ"/>
                <a:cs typeface="Times New Roman"/>
              </a:rPr>
              <a:t>の向上、生活習慣の改善をめざす！</a:t>
            </a:r>
            <a:endParaRPr kumimoji="1" lang="ja-JP" altLang="en-US" sz="1015" b="0" i="0" u="none" strike="noStrike" kern="100" cap="none" spc="0" normalizeH="0" baseline="0" noProof="0" dirty="0">
              <a:ln>
                <a:noFill/>
              </a:ln>
              <a:solidFill>
                <a:prstClr val="black"/>
              </a:solidFill>
              <a:effectLst/>
              <a:uLnTx/>
              <a:uFillTx/>
              <a:latin typeface="Century"/>
              <a:ea typeface="ＭＳ 明朝"/>
              <a:cs typeface="Times New Roman"/>
            </a:endParaRPr>
          </a:p>
        </p:txBody>
      </p:sp>
      <p:pic>
        <p:nvPicPr>
          <p:cNvPr id="45" name="Picture 2" descr="http://1.bp.blogspot.com/-cHUkZxSntVw/UbVvYSztjBI/AAAAAAAAUwk/9zhXe9cF5xE/s800/waist_woman_fa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6272" y="5668399"/>
            <a:ext cx="454234" cy="59354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3.bp.blogspot.com/-XoB8nfMeiII/UbVvX2YtNwI/AAAAAAAAUwc/OpX7Y9IWnrg/s800/waist_man_fa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1412" y="5676829"/>
            <a:ext cx="491348" cy="56178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薬剤師と相談をしているイラスト">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91523" y="5629782"/>
            <a:ext cx="557331" cy="544130"/>
          </a:xfrm>
          <a:prstGeom prst="rect">
            <a:avLst/>
          </a:prstGeom>
          <a:noFill/>
          <a:extLst>
            <a:ext uri="{909E8E84-426E-40DD-AFC4-6F175D3DCCD1}">
              <a14:hiddenFill xmlns:a14="http://schemas.microsoft.com/office/drawing/2010/main">
                <a:solidFill>
                  <a:srgbClr val="FFFFFF"/>
                </a:solidFill>
              </a14:hiddenFill>
            </a:ext>
          </a:extLst>
        </p:spPr>
      </p:pic>
      <p:sp>
        <p:nvSpPr>
          <p:cNvPr id="48" name="下矢印 47"/>
          <p:cNvSpPr>
            <a:spLocks/>
          </p:cNvSpPr>
          <p:nvPr/>
        </p:nvSpPr>
        <p:spPr>
          <a:xfrm>
            <a:off x="6745278" y="3265001"/>
            <a:ext cx="591006" cy="588184"/>
          </a:xfrm>
          <a:prstGeom prst="downArrow">
            <a:avLst>
              <a:gd name="adj1" fmla="val 50000"/>
              <a:gd name="adj2" fmla="val 32759"/>
            </a:avLst>
          </a:prstGeom>
        </p:spPr>
        <p:style>
          <a:lnRef idx="1">
            <a:schemeClr val="dk1"/>
          </a:lnRef>
          <a:fillRef idx="2">
            <a:schemeClr val="dk1"/>
          </a:fillRef>
          <a:effectRef idx="1">
            <a:schemeClr val="dk1"/>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9" name="下矢印 48"/>
          <p:cNvSpPr>
            <a:spLocks/>
          </p:cNvSpPr>
          <p:nvPr/>
        </p:nvSpPr>
        <p:spPr>
          <a:xfrm>
            <a:off x="4178311" y="3265001"/>
            <a:ext cx="591006" cy="588184"/>
          </a:xfrm>
          <a:prstGeom prst="downArrow">
            <a:avLst>
              <a:gd name="adj1" fmla="val 50000"/>
              <a:gd name="adj2" fmla="val 32759"/>
            </a:avLst>
          </a:prstGeom>
        </p:spPr>
        <p:style>
          <a:lnRef idx="1">
            <a:schemeClr val="dk1"/>
          </a:lnRef>
          <a:fillRef idx="2">
            <a:schemeClr val="dk1"/>
          </a:fillRef>
          <a:effectRef idx="1">
            <a:schemeClr val="dk1"/>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50" name="下矢印 49"/>
          <p:cNvSpPr>
            <a:spLocks/>
          </p:cNvSpPr>
          <p:nvPr/>
        </p:nvSpPr>
        <p:spPr>
          <a:xfrm>
            <a:off x="1674518" y="3265001"/>
            <a:ext cx="591006" cy="588184"/>
          </a:xfrm>
          <a:prstGeom prst="downArrow">
            <a:avLst>
              <a:gd name="adj1" fmla="val 50000"/>
              <a:gd name="adj2" fmla="val 32759"/>
            </a:avLst>
          </a:prstGeom>
        </p:spPr>
        <p:style>
          <a:lnRef idx="1">
            <a:schemeClr val="dk1"/>
          </a:lnRef>
          <a:fillRef idx="2">
            <a:schemeClr val="dk1"/>
          </a:fillRef>
          <a:effectRef idx="1">
            <a:schemeClr val="dk1"/>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51" name="正方形/長方形 50"/>
          <p:cNvSpPr>
            <a:spLocks/>
          </p:cNvSpPr>
          <p:nvPr/>
        </p:nvSpPr>
        <p:spPr>
          <a:xfrm>
            <a:off x="1493386" y="3353260"/>
            <a:ext cx="6018311" cy="2058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385"/>
              </a:lnSpc>
              <a:spcBef>
                <a:spcPts val="0"/>
              </a:spcBef>
              <a:spcAft>
                <a:spcPts val="0"/>
              </a:spcAft>
              <a:buClrTx/>
              <a:buSzTx/>
              <a:buFontTx/>
              <a:buNone/>
              <a:tabLst/>
              <a:defRPr/>
            </a:pPr>
            <a:r>
              <a:rPr kumimoji="1" lang="ja-JP" altLang="en-US" sz="1292"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課題解決に向けた取組みが必要！！</a:t>
            </a:r>
            <a:endParaRPr kumimoji="1" lang="ja-JP" altLang="en-US" sz="1292"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フローチャート : 組合せ 36"/>
          <p:cNvSpPr>
            <a:spLocks noChangeArrowheads="1"/>
          </p:cNvSpPr>
          <p:nvPr/>
        </p:nvSpPr>
        <p:spPr bwMode="auto">
          <a:xfrm>
            <a:off x="3537757" y="5579658"/>
            <a:ext cx="1997173" cy="178967"/>
          </a:xfrm>
          <a:prstGeom prst="flowChartMerge">
            <a:avLst/>
          </a:prstGeom>
          <a:gradFill rotWithShape="0">
            <a:gsLst>
              <a:gs pos="0">
                <a:schemeClr val="accent5">
                  <a:lumMod val="60000"/>
                  <a:lumOff val="40000"/>
                </a:schemeClr>
              </a:gs>
              <a:gs pos="50000">
                <a:schemeClr val="accent5">
                  <a:lumMod val="100000"/>
                  <a:lumOff val="0"/>
                </a:schemeClr>
              </a:gs>
              <a:gs pos="100000">
                <a:schemeClr val="accent5">
                  <a:lumMod val="60000"/>
                  <a:lumOff val="40000"/>
                </a:schemeClr>
              </a:gs>
            </a:gsLst>
            <a:lin ang="5400000" scaled="1"/>
          </a:gradFill>
          <a:ln w="12700">
            <a:solidFill>
              <a:schemeClr val="accent5">
                <a:lumMod val="100000"/>
                <a:lumOff val="0"/>
              </a:schemeClr>
            </a:solidFill>
            <a:miter lim="800000"/>
            <a:headEnd/>
            <a:tailEnd/>
          </a:ln>
          <a:effectLst>
            <a:outerShdw dist="28398" dir="3806097" algn="ctr" rotWithShape="0">
              <a:schemeClr val="accent5">
                <a:lumMod val="50000"/>
                <a:lumOff val="0"/>
              </a:schemeClr>
            </a:outerShdw>
          </a:effectLst>
        </p:spPr>
        <p:txBody>
          <a:bodyPr rot="0" vert="horz" wrap="square" lIns="84406" tIns="42203" rIns="84406" bIns="42203" anchor="ctr" anchorCtr="0" upright="1">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53" name="正方形/長方形 52"/>
          <p:cNvSpPr/>
          <p:nvPr/>
        </p:nvSpPr>
        <p:spPr>
          <a:xfrm>
            <a:off x="316945" y="863365"/>
            <a:ext cx="8686346" cy="54694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○府民の主な死因や介護要因となっている生活習慣病の早期発見に向けて、</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健診・がん検診の受診率向上等の取組み</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を実施。</a:t>
            </a: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177</a:t>
            </a:fld>
            <a:endParaRPr lang="ja-JP" altLang="en-US"/>
          </a:p>
        </p:txBody>
      </p:sp>
    </p:spTree>
    <p:extLst>
      <p:ext uri="{BB962C8B-B14F-4D97-AF65-F5344CB8AC3E}">
        <p14:creationId xmlns:p14="http://schemas.microsoft.com/office/powerpoint/2010/main" val="1479696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173797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改革取組み</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310237" y="931838"/>
            <a:ext cx="7662898" cy="54694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府民の健康危機発生時の対応力を強化</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するため、</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2017</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月に大阪府・大阪市の共同により</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地方独立行政法人大阪健康安全基盤研究所</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を設立。</a:t>
            </a:r>
          </a:p>
        </p:txBody>
      </p:sp>
      <p:sp>
        <p:nvSpPr>
          <p:cNvPr id="6" name="テキスト ボックス 5"/>
          <p:cNvSpPr txBox="1"/>
          <p:nvPr/>
        </p:nvSpPr>
        <p:spPr>
          <a:xfrm>
            <a:off x="2168590" y="520926"/>
            <a:ext cx="6878323" cy="34810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医療①予防・早期発見</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：大阪健康安全基盤研究所の</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設立</a:t>
            </a: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p:cNvSpPr/>
          <p:nvPr/>
        </p:nvSpPr>
        <p:spPr>
          <a:xfrm>
            <a:off x="405002" y="1494217"/>
            <a:ext cx="7568133" cy="851259"/>
          </a:xfrm>
          <a:prstGeom prst="rect">
            <a:avLst/>
          </a:prstGeom>
          <a:noFill/>
          <a:ln>
            <a:noFill/>
          </a:ln>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＜取組みの方向性＞</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・統合の効果や独法化のメリットを活かしつつ、</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健康危機事象への対応力強化</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学術分野・産業界との連携体制の確立</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西日本の中核的な地方衛生研究所に相応しい機能を備えた研究所づくりを推進。</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554"/>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・研究所機能が最大限発揮できるよう一元化施設を整備（</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年度予定）。</a:t>
            </a:r>
          </a:p>
        </p:txBody>
      </p:sp>
      <p:grpSp>
        <p:nvGrpSpPr>
          <p:cNvPr id="15" name="グループ化 14"/>
          <p:cNvGrpSpPr/>
          <p:nvPr/>
        </p:nvGrpSpPr>
        <p:grpSpPr>
          <a:xfrm>
            <a:off x="300819" y="2475161"/>
            <a:ext cx="8504215" cy="1196575"/>
            <a:chOff x="325887" y="2353470"/>
            <a:chExt cx="9212900" cy="1296290"/>
          </a:xfrm>
        </p:grpSpPr>
        <p:sp>
          <p:nvSpPr>
            <p:cNvPr id="4" name="テキスト ボックス 3"/>
            <p:cNvSpPr txBox="1"/>
            <p:nvPr/>
          </p:nvSpPr>
          <p:spPr>
            <a:xfrm>
              <a:off x="336090" y="2605029"/>
              <a:ext cx="9202697" cy="1044731"/>
            </a:xfrm>
            <a:prstGeom prst="rect">
              <a:avLst/>
            </a:prstGeom>
            <a:noFill/>
            <a:ln w="38100" cmpd="dbl">
              <a:solidFill>
                <a:srgbClr val="002060"/>
              </a:solidFill>
            </a:ln>
          </p:spPr>
          <p:txBody>
            <a:bodyPr wrap="square" rtlCol="0">
              <a:spAutoFit/>
            </a:bodyPr>
            <a:lstStyle/>
            <a:p>
              <a:pPr marL="0" marR="0" lvl="0" indent="0" algn="l" defTabSz="957700" rtl="0" eaLnBrk="1" fontAlgn="auto" latinLnBrk="0" hangingPunct="1">
                <a:lnSpc>
                  <a:spcPts val="1662"/>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ja-JP" sz="1108" b="1" i="0" u="none" strike="noStrike" kern="1200" cap="none" spc="0" normalizeH="0" baseline="0" noProof="0" dirty="0">
                  <a:ln>
                    <a:noFill/>
                  </a:ln>
                  <a:solidFill>
                    <a:prstClr val="black"/>
                  </a:solidFill>
                  <a:effectLst/>
                  <a:uLnTx/>
                  <a:uFillTx/>
                  <a:latin typeface="Meiryo UI"/>
                  <a:ea typeface="Meiryo UI"/>
                  <a:cs typeface="+mn-cs"/>
                </a:rPr>
                <a:t>健康危機発生時等に</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一元的に情報等を収集・提供</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する</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ため、研究所内に健康危機管理課を設置（</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2017</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月）</a:t>
              </a:r>
            </a:p>
            <a:p>
              <a:pPr marL="0" marR="0" lvl="0" indent="0" algn="l" defTabSz="957700" rtl="0" eaLnBrk="1" fontAlgn="auto" latinLnBrk="0" hangingPunct="1">
                <a:lnSpc>
                  <a:spcPts val="1662"/>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大阪府、大阪市及び府内全中核市との間でそれぞれ</a:t>
              </a:r>
              <a:r>
                <a:rPr kumimoji="1" lang="ja-JP" altLang="ja-JP" sz="1108" b="1" i="0" u="none" strike="noStrike" kern="1200" cap="none" spc="0" normalizeH="0" baseline="0" noProof="0" dirty="0">
                  <a:ln>
                    <a:noFill/>
                  </a:ln>
                  <a:solidFill>
                    <a:prstClr val="black"/>
                  </a:solidFill>
                  <a:effectLst/>
                  <a:uLnTx/>
                  <a:uFillTx/>
                  <a:latin typeface="Meiryo UI"/>
                  <a:ea typeface="Meiryo UI"/>
                  <a:cs typeface="+mn-cs"/>
                </a:rPr>
                <a:t>健康危機事象発生時における連携体制の確保</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等に関する協定を締結（</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2017</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月）</a:t>
              </a:r>
            </a:p>
            <a:p>
              <a:pPr marL="0" marR="0" lvl="0" indent="0" algn="l" defTabSz="957700" rtl="0" eaLnBrk="1" fontAlgn="auto" latinLnBrk="0" hangingPunct="1">
                <a:lnSpc>
                  <a:spcPts val="1662"/>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ja-JP" sz="1108" b="1" i="0" u="none" strike="noStrike" kern="1200" cap="none" spc="0" normalizeH="0" baseline="0" noProof="0" dirty="0">
                  <a:ln>
                    <a:noFill/>
                  </a:ln>
                  <a:solidFill>
                    <a:prstClr val="black"/>
                  </a:solidFill>
                  <a:effectLst/>
                  <a:uLnTx/>
                  <a:uFillTx/>
                  <a:latin typeface="Meiryo UI"/>
                  <a:ea typeface="Meiryo UI"/>
                  <a:cs typeface="+mn-cs"/>
                </a:rPr>
                <a:t>検査精度の信頼性を確保</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するため、研究所内に専任研究員を配置した精度管理室を設置（</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2017</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月）</a:t>
              </a:r>
            </a:p>
            <a:p>
              <a:pPr marL="0" marR="0" lvl="0" indent="0" algn="l" defTabSz="957700" rtl="0" eaLnBrk="1" fontAlgn="auto" latinLnBrk="0" hangingPunct="1">
                <a:lnSpc>
                  <a:spcPts val="1662"/>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◆大学や民間企業等と共同研究、受託研究を実施するなど</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学術分野・産業界との連携を推進</a:t>
              </a:r>
              <a:endParaRPr kumimoji="1" lang="ja-JP" altLang="ja-JP" sz="1108"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 name="角丸四角形 7"/>
            <p:cNvSpPr/>
            <p:nvPr/>
          </p:nvSpPr>
          <p:spPr>
            <a:xfrm>
              <a:off x="325887" y="2353470"/>
              <a:ext cx="2642073" cy="251559"/>
            </a:xfrm>
            <a:prstGeom prst="round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white"/>
                  </a:solidFill>
                  <a:effectLst/>
                  <a:uLnTx/>
                  <a:uFillTx/>
                  <a:latin typeface="Meiryo UI"/>
                  <a:ea typeface="Meiryo UI"/>
                  <a:cs typeface="+mn-cs"/>
                </a:rPr>
                <a:t>機能強化の取組み</a:t>
              </a:r>
            </a:p>
          </p:txBody>
        </p:sp>
      </p:grpSp>
      <p:sp>
        <p:nvSpPr>
          <p:cNvPr id="19" name="角丸四角形 18"/>
          <p:cNvSpPr/>
          <p:nvPr/>
        </p:nvSpPr>
        <p:spPr>
          <a:xfrm>
            <a:off x="338021" y="4139318"/>
            <a:ext cx="2438837" cy="232208"/>
          </a:xfrm>
          <a:prstGeom prst="roundRect">
            <a:avLst/>
          </a:prstGeom>
          <a:solidFill>
            <a:srgbClr val="002060"/>
          </a:solidFill>
          <a:ln/>
        </p:spPr>
        <p:style>
          <a:lnRef idx="0">
            <a:schemeClr val="accent6"/>
          </a:lnRef>
          <a:fillRef idx="3">
            <a:schemeClr val="accent6"/>
          </a:fillRef>
          <a:effectRef idx="3">
            <a:schemeClr val="accent6"/>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1" i="0" u="none" strike="noStrike" kern="1200" cap="none" spc="0" normalizeH="0" baseline="0" noProof="0" dirty="0">
                <a:ln>
                  <a:noFill/>
                </a:ln>
                <a:solidFill>
                  <a:prstClr val="white"/>
                </a:solidFill>
                <a:effectLst/>
                <a:uLnTx/>
                <a:uFillTx/>
                <a:latin typeface="Meiryo UI"/>
                <a:ea typeface="Meiryo UI"/>
                <a:cs typeface="+mn-cs"/>
              </a:rPr>
              <a:t>2017</a:t>
            </a:r>
            <a:r>
              <a:rPr kumimoji="1" lang="ja-JP" altLang="en-US" sz="1015" b="1" i="0" u="none" strike="noStrike" kern="1200" cap="none" spc="0" normalizeH="0" baseline="0" noProof="0" dirty="0">
                <a:ln>
                  <a:noFill/>
                </a:ln>
                <a:solidFill>
                  <a:prstClr val="white"/>
                </a:solidFill>
                <a:effectLst/>
                <a:uLnTx/>
                <a:uFillTx/>
                <a:latin typeface="Meiryo UI"/>
                <a:ea typeface="Meiryo UI"/>
                <a:cs typeface="+mn-cs"/>
              </a:rPr>
              <a:t>年度計画における数値目標</a:t>
            </a:r>
          </a:p>
        </p:txBody>
      </p:sp>
      <p:pic>
        <p:nvPicPr>
          <p:cNvPr id="11" name="図 10"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3152" y="1063346"/>
            <a:ext cx="771058" cy="905156"/>
          </a:xfrm>
          <a:prstGeom prst="rect">
            <a:avLst/>
          </a:prstGeom>
        </p:spPr>
      </p:pic>
      <p:graphicFrame>
        <p:nvGraphicFramePr>
          <p:cNvPr id="12" name="表 11"/>
          <p:cNvGraphicFramePr>
            <a:graphicFrameLocks noGrp="1"/>
          </p:cNvGraphicFramePr>
          <p:nvPr>
            <p:extLst/>
          </p:nvPr>
        </p:nvGraphicFramePr>
        <p:xfrm>
          <a:off x="323803" y="4446748"/>
          <a:ext cx="3065842" cy="1711570"/>
        </p:xfrm>
        <a:graphic>
          <a:graphicData uri="http://schemas.openxmlformats.org/drawingml/2006/table">
            <a:tbl>
              <a:tblPr firstRow="1" bandRow="1">
                <a:tableStyleId>{5C22544A-7EE6-4342-B048-85BDC9FD1C3A}</a:tableStyleId>
              </a:tblPr>
              <a:tblGrid>
                <a:gridCol w="2189153">
                  <a:extLst>
                    <a:ext uri="{9D8B030D-6E8A-4147-A177-3AD203B41FA5}">
                      <a16:colId xmlns="" xmlns:a16="http://schemas.microsoft.com/office/drawing/2014/main" val="1303879424"/>
                    </a:ext>
                  </a:extLst>
                </a:gridCol>
                <a:gridCol w="876689">
                  <a:extLst>
                    <a:ext uri="{9D8B030D-6E8A-4147-A177-3AD203B41FA5}">
                      <a16:colId xmlns="" xmlns:a16="http://schemas.microsoft.com/office/drawing/2014/main" val="3448695854"/>
                    </a:ext>
                  </a:extLst>
                </a:gridCol>
              </a:tblGrid>
              <a:tr h="342314">
                <a:tc>
                  <a:txBody>
                    <a:bodyPr/>
                    <a:lstStyle/>
                    <a:p>
                      <a:pPr algn="ctr"/>
                      <a:r>
                        <a:rPr kumimoji="1" lang="ja-JP" altLang="en-US" sz="1000" b="1" dirty="0" smtClean="0">
                          <a:latin typeface="+mn-ea"/>
                          <a:ea typeface="+mn-ea"/>
                        </a:rPr>
                        <a:t>項　目</a:t>
                      </a:r>
                      <a:endParaRPr kumimoji="1" lang="ja-JP" altLang="en-US" sz="1000" b="1" dirty="0">
                        <a:latin typeface="+mn-ea"/>
                        <a:ea typeface="+mn-ea"/>
                      </a:endParaRPr>
                    </a:p>
                  </a:txBody>
                  <a:tcPr marL="84406" marR="84406" marT="42203" marB="42203" anchor="ctr"/>
                </a:tc>
                <a:tc>
                  <a:txBody>
                    <a:bodyPr/>
                    <a:lstStyle/>
                    <a:p>
                      <a:pPr algn="ctr"/>
                      <a:r>
                        <a:rPr kumimoji="1" lang="ja-JP" altLang="en-US" sz="1000" b="1" dirty="0" smtClean="0">
                          <a:latin typeface="+mn-ea"/>
                          <a:ea typeface="+mn-ea"/>
                        </a:rPr>
                        <a:t>数値目標</a:t>
                      </a:r>
                      <a:endParaRPr kumimoji="1" lang="ja-JP" altLang="en-US" sz="1000" b="1" dirty="0">
                        <a:latin typeface="+mn-ea"/>
                        <a:ea typeface="+mn-ea"/>
                      </a:endParaRPr>
                    </a:p>
                  </a:txBody>
                  <a:tcPr marL="84406" marR="84406" marT="42203" marB="42203" anchor="ctr"/>
                </a:tc>
                <a:extLst>
                  <a:ext uri="{0D108BD9-81ED-4DB2-BD59-A6C34878D82A}">
                    <a16:rowId xmlns="" xmlns:a16="http://schemas.microsoft.com/office/drawing/2014/main" val="988796829"/>
                  </a:ext>
                </a:extLst>
              </a:tr>
              <a:tr h="342314">
                <a:tc>
                  <a:txBody>
                    <a:bodyPr/>
                    <a:lstStyle/>
                    <a:p>
                      <a:pPr algn="just">
                        <a:spcAft>
                          <a:spcPts val="0"/>
                        </a:spcAft>
                      </a:pPr>
                      <a:r>
                        <a:rPr lang="ja-JP" sz="1000" b="0" kern="100" dirty="0">
                          <a:solidFill>
                            <a:srgbClr val="000000"/>
                          </a:solidFill>
                          <a:effectLst/>
                          <a:latin typeface="+mn-ea"/>
                          <a:ea typeface="+mn-ea"/>
                          <a:cs typeface="Times New Roman" panose="02020603050405020304" pitchFamily="18" charset="0"/>
                        </a:rPr>
                        <a:t>論文、著書等による成果発表件数</a:t>
                      </a:r>
                      <a:endParaRPr lang="ja-JP" sz="1000" b="0" kern="100" dirty="0">
                        <a:effectLst/>
                        <a:latin typeface="+mn-ea"/>
                        <a:ea typeface="+mn-ea"/>
                        <a:cs typeface="Times New Roman" panose="02020603050405020304" pitchFamily="18" charset="0"/>
                      </a:endParaRPr>
                    </a:p>
                  </a:txBody>
                  <a:tcPr marL="63305" marR="63305" marT="0" marB="0" anchor="ctr"/>
                </a:tc>
                <a:tc>
                  <a:txBody>
                    <a:bodyPr/>
                    <a:lstStyle/>
                    <a:p>
                      <a:pPr algn="ctr">
                        <a:spcAft>
                          <a:spcPts val="0"/>
                        </a:spcAft>
                      </a:pPr>
                      <a:r>
                        <a:rPr lang="en-US" sz="1000" b="0" kern="100" dirty="0">
                          <a:solidFill>
                            <a:srgbClr val="000000"/>
                          </a:solidFill>
                          <a:effectLst/>
                          <a:latin typeface="+mn-ea"/>
                          <a:ea typeface="+mn-ea"/>
                          <a:cs typeface="Times New Roman" panose="02020603050405020304" pitchFamily="18" charset="0"/>
                        </a:rPr>
                        <a:t>76</a:t>
                      </a:r>
                      <a:r>
                        <a:rPr lang="ja-JP" sz="1000" b="0" kern="100" dirty="0">
                          <a:solidFill>
                            <a:srgbClr val="000000"/>
                          </a:solidFill>
                          <a:effectLst/>
                          <a:latin typeface="+mn-ea"/>
                          <a:ea typeface="+mn-ea"/>
                          <a:cs typeface="Times New Roman" panose="02020603050405020304" pitchFamily="18" charset="0"/>
                        </a:rPr>
                        <a:t>件以上</a:t>
                      </a:r>
                      <a:endParaRPr lang="ja-JP" sz="1000" b="0" kern="100" dirty="0">
                        <a:effectLst/>
                        <a:latin typeface="+mn-ea"/>
                        <a:ea typeface="+mn-ea"/>
                        <a:cs typeface="Times New Roman" panose="02020603050405020304" pitchFamily="18" charset="0"/>
                      </a:endParaRPr>
                    </a:p>
                  </a:txBody>
                  <a:tcPr marL="63305" marR="63305" marT="0" marB="0" anchor="ctr"/>
                </a:tc>
                <a:extLst>
                  <a:ext uri="{0D108BD9-81ED-4DB2-BD59-A6C34878D82A}">
                    <a16:rowId xmlns="" xmlns:a16="http://schemas.microsoft.com/office/drawing/2014/main" val="3094163828"/>
                  </a:ext>
                </a:extLst>
              </a:tr>
              <a:tr h="342314">
                <a:tc>
                  <a:txBody>
                    <a:bodyPr/>
                    <a:lstStyle/>
                    <a:p>
                      <a:pPr algn="just">
                        <a:spcAft>
                          <a:spcPts val="0"/>
                        </a:spcAft>
                      </a:pPr>
                      <a:r>
                        <a:rPr lang="ja-JP" sz="1000" b="0" kern="100" dirty="0">
                          <a:solidFill>
                            <a:srgbClr val="000000"/>
                          </a:solidFill>
                          <a:effectLst/>
                          <a:latin typeface="+mn-ea"/>
                          <a:ea typeface="+mn-ea"/>
                          <a:cs typeface="Times New Roman" panose="02020603050405020304" pitchFamily="18" charset="0"/>
                        </a:rPr>
                        <a:t>競争的外部資金（国補助金等</a:t>
                      </a:r>
                      <a:r>
                        <a:rPr lang="ja-JP" sz="1000" b="0" kern="100" dirty="0" smtClean="0">
                          <a:solidFill>
                            <a:srgbClr val="000000"/>
                          </a:solidFill>
                          <a:effectLst/>
                          <a:latin typeface="+mn-ea"/>
                          <a:ea typeface="+mn-ea"/>
                          <a:cs typeface="Times New Roman" panose="02020603050405020304" pitchFamily="18" charset="0"/>
                        </a:rPr>
                        <a:t>）</a:t>
                      </a:r>
                      <a:endParaRPr lang="en-US" altLang="ja-JP" sz="1000" b="0" kern="100" dirty="0" smtClean="0">
                        <a:solidFill>
                          <a:srgbClr val="000000"/>
                        </a:solidFill>
                        <a:effectLst/>
                        <a:latin typeface="+mn-ea"/>
                        <a:ea typeface="+mn-ea"/>
                        <a:cs typeface="Times New Roman" panose="02020603050405020304" pitchFamily="18" charset="0"/>
                      </a:endParaRPr>
                    </a:p>
                    <a:p>
                      <a:pPr algn="just">
                        <a:spcAft>
                          <a:spcPts val="0"/>
                        </a:spcAft>
                      </a:pPr>
                      <a:r>
                        <a:rPr lang="ja-JP" sz="1000" b="0" kern="100" dirty="0" smtClean="0">
                          <a:solidFill>
                            <a:srgbClr val="000000"/>
                          </a:solidFill>
                          <a:effectLst/>
                          <a:latin typeface="+mn-ea"/>
                          <a:ea typeface="+mn-ea"/>
                          <a:cs typeface="Times New Roman" panose="02020603050405020304" pitchFamily="18" charset="0"/>
                        </a:rPr>
                        <a:t>獲得に向けた</a:t>
                      </a:r>
                      <a:r>
                        <a:rPr lang="ja-JP" sz="1000" b="0" kern="100" dirty="0">
                          <a:solidFill>
                            <a:srgbClr val="000000"/>
                          </a:solidFill>
                          <a:effectLst/>
                          <a:latin typeface="+mn-ea"/>
                          <a:ea typeface="+mn-ea"/>
                          <a:cs typeface="Times New Roman" panose="02020603050405020304" pitchFamily="18" charset="0"/>
                        </a:rPr>
                        <a:t>応募件数</a:t>
                      </a:r>
                      <a:endParaRPr lang="ja-JP" sz="1000" b="0" kern="100" dirty="0">
                        <a:effectLst/>
                        <a:latin typeface="+mn-ea"/>
                        <a:ea typeface="+mn-ea"/>
                        <a:cs typeface="Times New Roman" panose="02020603050405020304" pitchFamily="18" charset="0"/>
                      </a:endParaRPr>
                    </a:p>
                  </a:txBody>
                  <a:tcPr marL="63305" marR="63305" marT="0" marB="0" anchor="ctr"/>
                </a:tc>
                <a:tc>
                  <a:txBody>
                    <a:bodyPr/>
                    <a:lstStyle/>
                    <a:p>
                      <a:pPr algn="ctr">
                        <a:spcAft>
                          <a:spcPts val="0"/>
                        </a:spcAft>
                      </a:pPr>
                      <a:r>
                        <a:rPr lang="en-US" sz="1000" b="0" kern="100" dirty="0">
                          <a:solidFill>
                            <a:srgbClr val="000000"/>
                          </a:solidFill>
                          <a:effectLst/>
                          <a:latin typeface="+mn-ea"/>
                          <a:ea typeface="+mn-ea"/>
                          <a:cs typeface="Times New Roman" panose="02020603050405020304" pitchFamily="18" charset="0"/>
                        </a:rPr>
                        <a:t>40</a:t>
                      </a:r>
                      <a:r>
                        <a:rPr lang="ja-JP" sz="1000" b="0" kern="100" dirty="0">
                          <a:solidFill>
                            <a:srgbClr val="000000"/>
                          </a:solidFill>
                          <a:effectLst/>
                          <a:latin typeface="+mn-ea"/>
                          <a:ea typeface="+mn-ea"/>
                          <a:cs typeface="Times New Roman" panose="02020603050405020304" pitchFamily="18" charset="0"/>
                        </a:rPr>
                        <a:t>件以上</a:t>
                      </a:r>
                      <a:endParaRPr lang="ja-JP" sz="1000" b="0" kern="100" dirty="0">
                        <a:effectLst/>
                        <a:latin typeface="+mn-ea"/>
                        <a:ea typeface="+mn-ea"/>
                        <a:cs typeface="Times New Roman" panose="02020603050405020304" pitchFamily="18" charset="0"/>
                      </a:endParaRPr>
                    </a:p>
                  </a:txBody>
                  <a:tcPr marL="63305" marR="63305" marT="0" marB="0" anchor="ctr"/>
                </a:tc>
                <a:extLst>
                  <a:ext uri="{0D108BD9-81ED-4DB2-BD59-A6C34878D82A}">
                    <a16:rowId xmlns="" xmlns:a16="http://schemas.microsoft.com/office/drawing/2014/main" val="3269483316"/>
                  </a:ext>
                </a:extLst>
              </a:tr>
              <a:tr h="342314">
                <a:tc>
                  <a:txBody>
                    <a:bodyPr/>
                    <a:lstStyle/>
                    <a:p>
                      <a:pPr algn="just">
                        <a:spcAft>
                          <a:spcPts val="0"/>
                        </a:spcAft>
                      </a:pPr>
                      <a:r>
                        <a:rPr lang="ja-JP" sz="1000" b="0" kern="100">
                          <a:solidFill>
                            <a:srgbClr val="000000"/>
                          </a:solidFill>
                          <a:effectLst/>
                          <a:latin typeface="+mn-ea"/>
                          <a:ea typeface="+mn-ea"/>
                          <a:cs typeface="Times New Roman" panose="02020603050405020304" pitchFamily="18" charset="0"/>
                        </a:rPr>
                        <a:t>府内の行政機関関係者への研修回数</a:t>
                      </a:r>
                      <a:endParaRPr lang="ja-JP" sz="1000" b="0" kern="100">
                        <a:effectLst/>
                        <a:latin typeface="+mn-ea"/>
                        <a:ea typeface="+mn-ea"/>
                        <a:cs typeface="Times New Roman" panose="02020603050405020304" pitchFamily="18" charset="0"/>
                      </a:endParaRPr>
                    </a:p>
                  </a:txBody>
                  <a:tcPr marL="63305" marR="63305" marT="0" marB="0" anchor="ctr"/>
                </a:tc>
                <a:tc>
                  <a:txBody>
                    <a:bodyPr/>
                    <a:lstStyle/>
                    <a:p>
                      <a:pPr algn="ctr">
                        <a:spcAft>
                          <a:spcPts val="0"/>
                        </a:spcAft>
                      </a:pPr>
                      <a:r>
                        <a:rPr lang="en-US" sz="1000" b="0" kern="100" dirty="0">
                          <a:solidFill>
                            <a:srgbClr val="000000"/>
                          </a:solidFill>
                          <a:effectLst/>
                          <a:latin typeface="+mn-ea"/>
                          <a:ea typeface="+mn-ea"/>
                          <a:cs typeface="Times New Roman" panose="02020603050405020304" pitchFamily="18" charset="0"/>
                        </a:rPr>
                        <a:t>12</a:t>
                      </a:r>
                      <a:r>
                        <a:rPr lang="ja-JP" sz="1000" b="0" kern="100" dirty="0">
                          <a:solidFill>
                            <a:srgbClr val="000000"/>
                          </a:solidFill>
                          <a:effectLst/>
                          <a:latin typeface="+mn-ea"/>
                          <a:ea typeface="+mn-ea"/>
                          <a:cs typeface="Times New Roman" panose="02020603050405020304" pitchFamily="18" charset="0"/>
                        </a:rPr>
                        <a:t>回以上</a:t>
                      </a:r>
                      <a:endParaRPr lang="ja-JP" sz="1000" b="0" kern="100" dirty="0">
                        <a:effectLst/>
                        <a:latin typeface="+mn-ea"/>
                        <a:ea typeface="+mn-ea"/>
                        <a:cs typeface="Times New Roman" panose="02020603050405020304" pitchFamily="18" charset="0"/>
                      </a:endParaRPr>
                    </a:p>
                  </a:txBody>
                  <a:tcPr marL="63305" marR="63305" marT="0" marB="0" anchor="ctr"/>
                </a:tc>
                <a:extLst>
                  <a:ext uri="{0D108BD9-81ED-4DB2-BD59-A6C34878D82A}">
                    <a16:rowId xmlns="" xmlns:a16="http://schemas.microsoft.com/office/drawing/2014/main" val="2830832034"/>
                  </a:ext>
                </a:extLst>
              </a:tr>
              <a:tr h="342314">
                <a:tc>
                  <a:txBody>
                    <a:bodyPr/>
                    <a:lstStyle/>
                    <a:p>
                      <a:pPr algn="just">
                        <a:spcAft>
                          <a:spcPts val="0"/>
                        </a:spcAft>
                      </a:pPr>
                      <a:r>
                        <a:rPr lang="ja-JP" sz="1000" b="0" kern="100" dirty="0">
                          <a:solidFill>
                            <a:srgbClr val="000000"/>
                          </a:solidFill>
                          <a:effectLst/>
                          <a:latin typeface="+mn-ea"/>
                          <a:ea typeface="+mn-ea"/>
                          <a:cs typeface="Times New Roman" panose="02020603050405020304" pitchFamily="18" charset="0"/>
                        </a:rPr>
                        <a:t>国内外からの研修・見学受け入れ人数</a:t>
                      </a:r>
                      <a:endParaRPr lang="ja-JP" sz="1000" b="0" kern="100" dirty="0">
                        <a:effectLst/>
                        <a:latin typeface="+mn-ea"/>
                        <a:ea typeface="+mn-ea"/>
                        <a:cs typeface="Times New Roman" panose="02020603050405020304" pitchFamily="18" charset="0"/>
                      </a:endParaRPr>
                    </a:p>
                  </a:txBody>
                  <a:tcPr marL="63305" marR="63305" marT="0" marB="0" anchor="ctr"/>
                </a:tc>
                <a:tc>
                  <a:txBody>
                    <a:bodyPr/>
                    <a:lstStyle/>
                    <a:p>
                      <a:pPr algn="ctr">
                        <a:spcAft>
                          <a:spcPts val="0"/>
                        </a:spcAft>
                      </a:pPr>
                      <a:r>
                        <a:rPr lang="en-US" sz="1000" b="0" kern="100" dirty="0">
                          <a:solidFill>
                            <a:srgbClr val="000000"/>
                          </a:solidFill>
                          <a:effectLst/>
                          <a:latin typeface="+mn-ea"/>
                          <a:ea typeface="+mn-ea"/>
                          <a:cs typeface="Times New Roman" panose="02020603050405020304" pitchFamily="18" charset="0"/>
                        </a:rPr>
                        <a:t>200</a:t>
                      </a:r>
                      <a:r>
                        <a:rPr lang="ja-JP" sz="1000" b="0" kern="100" dirty="0">
                          <a:solidFill>
                            <a:srgbClr val="000000"/>
                          </a:solidFill>
                          <a:effectLst/>
                          <a:latin typeface="+mn-ea"/>
                          <a:ea typeface="+mn-ea"/>
                          <a:cs typeface="Times New Roman" panose="02020603050405020304" pitchFamily="18" charset="0"/>
                        </a:rPr>
                        <a:t>人以上</a:t>
                      </a:r>
                      <a:endParaRPr lang="ja-JP" sz="1000" b="0" kern="100" dirty="0">
                        <a:effectLst/>
                        <a:latin typeface="+mn-ea"/>
                        <a:ea typeface="+mn-ea"/>
                        <a:cs typeface="Times New Roman" panose="02020603050405020304" pitchFamily="18" charset="0"/>
                      </a:endParaRPr>
                    </a:p>
                  </a:txBody>
                  <a:tcPr marL="63305" marR="63305" marT="0" marB="0" anchor="ctr"/>
                </a:tc>
                <a:extLst>
                  <a:ext uri="{0D108BD9-81ED-4DB2-BD59-A6C34878D82A}">
                    <a16:rowId xmlns="" xmlns:a16="http://schemas.microsoft.com/office/drawing/2014/main" val="1605458846"/>
                  </a:ext>
                </a:extLst>
              </a:tr>
            </a:tbl>
          </a:graphicData>
        </a:graphic>
      </p:graphicFrame>
      <p:sp>
        <p:nvSpPr>
          <p:cNvPr id="20" name="二等辺三角形 19"/>
          <p:cNvSpPr/>
          <p:nvPr/>
        </p:nvSpPr>
        <p:spPr>
          <a:xfrm rot="5400000">
            <a:off x="2912851" y="5214740"/>
            <a:ext cx="1298556" cy="220755"/>
          </a:xfrm>
          <a:prstGeom prst="triangle">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21" name="表 20"/>
          <p:cNvGraphicFramePr>
            <a:graphicFrameLocks noGrp="1"/>
          </p:cNvGraphicFramePr>
          <p:nvPr>
            <p:extLst/>
          </p:nvPr>
        </p:nvGraphicFramePr>
        <p:xfrm>
          <a:off x="3758653" y="4436288"/>
          <a:ext cx="797538" cy="1711570"/>
        </p:xfrm>
        <a:graphic>
          <a:graphicData uri="http://schemas.openxmlformats.org/drawingml/2006/table">
            <a:tbl>
              <a:tblPr firstRow="1" bandRow="1">
                <a:tableStyleId>{5C22544A-7EE6-4342-B048-85BDC9FD1C3A}</a:tableStyleId>
              </a:tblPr>
              <a:tblGrid>
                <a:gridCol w="797538">
                  <a:extLst>
                    <a:ext uri="{9D8B030D-6E8A-4147-A177-3AD203B41FA5}">
                      <a16:colId xmlns="" xmlns:a16="http://schemas.microsoft.com/office/drawing/2014/main" val="1180971700"/>
                    </a:ext>
                  </a:extLst>
                </a:gridCol>
              </a:tblGrid>
              <a:tr h="342314">
                <a:tc>
                  <a:txBody>
                    <a:bodyPr/>
                    <a:lstStyle/>
                    <a:p>
                      <a:pPr algn="ctr"/>
                      <a:r>
                        <a:rPr kumimoji="1" lang="en-US" altLang="ja-JP" sz="1000" dirty="0" smtClean="0">
                          <a:latin typeface="+mn-ea"/>
                          <a:ea typeface="+mn-ea"/>
                        </a:rPr>
                        <a:t>2017</a:t>
                      </a:r>
                      <a:r>
                        <a:rPr kumimoji="1" lang="ja-JP" altLang="en-US" sz="1000" dirty="0" smtClean="0">
                          <a:latin typeface="+mn-ea"/>
                          <a:ea typeface="+mn-ea"/>
                        </a:rPr>
                        <a:t>年度</a:t>
                      </a:r>
                      <a:endParaRPr kumimoji="1" lang="ja-JP" altLang="en-US" sz="1000" dirty="0">
                        <a:latin typeface="+mn-ea"/>
                        <a:ea typeface="+mn-ea"/>
                      </a:endParaRPr>
                    </a:p>
                  </a:txBody>
                  <a:tcPr marL="84406" marR="84406" marT="42203" marB="42203" anchor="ctr"/>
                </a:tc>
                <a:extLst>
                  <a:ext uri="{0D108BD9-81ED-4DB2-BD59-A6C34878D82A}">
                    <a16:rowId xmlns="" xmlns:a16="http://schemas.microsoft.com/office/drawing/2014/main" val="936019907"/>
                  </a:ext>
                </a:extLst>
              </a:tr>
              <a:tr h="342314">
                <a:tc>
                  <a:txBody>
                    <a:bodyPr/>
                    <a:lstStyle/>
                    <a:p>
                      <a:pPr algn="ctr"/>
                      <a:r>
                        <a:rPr kumimoji="1" lang="en-US" altLang="ja-JP" sz="1000" b="1" dirty="0" smtClean="0">
                          <a:latin typeface="+mn-ea"/>
                          <a:ea typeface="+mn-ea"/>
                        </a:rPr>
                        <a:t>102</a:t>
                      </a:r>
                      <a:r>
                        <a:rPr kumimoji="1" lang="ja-JP" altLang="en-US" sz="1000" b="1" dirty="0" smtClean="0">
                          <a:latin typeface="+mn-ea"/>
                          <a:ea typeface="+mn-ea"/>
                        </a:rPr>
                        <a:t>件</a:t>
                      </a:r>
                      <a:endParaRPr kumimoji="1" lang="ja-JP" altLang="en-US" sz="1000" b="1" dirty="0">
                        <a:latin typeface="+mn-ea"/>
                        <a:ea typeface="+mn-ea"/>
                      </a:endParaRPr>
                    </a:p>
                  </a:txBody>
                  <a:tcPr marL="84406" marR="84406" marT="42203" marB="42203" anchor="ctr"/>
                </a:tc>
                <a:extLst>
                  <a:ext uri="{0D108BD9-81ED-4DB2-BD59-A6C34878D82A}">
                    <a16:rowId xmlns="" xmlns:a16="http://schemas.microsoft.com/office/drawing/2014/main" val="1775615363"/>
                  </a:ext>
                </a:extLst>
              </a:tr>
              <a:tr h="342314">
                <a:tc>
                  <a:txBody>
                    <a:bodyPr/>
                    <a:lstStyle/>
                    <a:p>
                      <a:pPr algn="ctr"/>
                      <a:r>
                        <a:rPr kumimoji="1" lang="en-US" altLang="ja-JP" sz="1000" b="1" dirty="0" smtClean="0">
                          <a:latin typeface="+mn-ea"/>
                          <a:ea typeface="+mn-ea"/>
                        </a:rPr>
                        <a:t>72</a:t>
                      </a:r>
                      <a:r>
                        <a:rPr kumimoji="1" lang="ja-JP" altLang="en-US" sz="1000" b="1" dirty="0" smtClean="0">
                          <a:latin typeface="+mn-ea"/>
                          <a:ea typeface="+mn-ea"/>
                        </a:rPr>
                        <a:t>件</a:t>
                      </a:r>
                      <a:endParaRPr kumimoji="1" lang="ja-JP" altLang="en-US" sz="1000" b="1" dirty="0">
                        <a:latin typeface="+mn-ea"/>
                        <a:ea typeface="+mn-ea"/>
                      </a:endParaRPr>
                    </a:p>
                  </a:txBody>
                  <a:tcPr marL="84406" marR="84406" marT="42203" marB="42203" anchor="ctr"/>
                </a:tc>
                <a:extLst>
                  <a:ext uri="{0D108BD9-81ED-4DB2-BD59-A6C34878D82A}">
                    <a16:rowId xmlns="" xmlns:a16="http://schemas.microsoft.com/office/drawing/2014/main" val="3062793642"/>
                  </a:ext>
                </a:extLst>
              </a:tr>
              <a:tr h="342314">
                <a:tc>
                  <a:txBody>
                    <a:bodyPr/>
                    <a:lstStyle/>
                    <a:p>
                      <a:pPr algn="ctr"/>
                      <a:r>
                        <a:rPr kumimoji="1" lang="en-US" altLang="ja-JP" sz="1000" b="1" dirty="0" smtClean="0">
                          <a:latin typeface="+mn-ea"/>
                          <a:ea typeface="+mn-ea"/>
                        </a:rPr>
                        <a:t>27</a:t>
                      </a:r>
                      <a:r>
                        <a:rPr kumimoji="1" lang="ja-JP" altLang="en-US" sz="1000" b="1" dirty="0" smtClean="0">
                          <a:latin typeface="+mn-ea"/>
                          <a:ea typeface="+mn-ea"/>
                        </a:rPr>
                        <a:t>回</a:t>
                      </a:r>
                      <a:endParaRPr kumimoji="1" lang="ja-JP" altLang="en-US" sz="1000" b="1" dirty="0">
                        <a:latin typeface="+mn-ea"/>
                        <a:ea typeface="+mn-ea"/>
                      </a:endParaRPr>
                    </a:p>
                  </a:txBody>
                  <a:tcPr marL="84406" marR="84406" marT="42203" marB="42203" anchor="ctr"/>
                </a:tc>
                <a:extLst>
                  <a:ext uri="{0D108BD9-81ED-4DB2-BD59-A6C34878D82A}">
                    <a16:rowId xmlns="" xmlns:a16="http://schemas.microsoft.com/office/drawing/2014/main" val="253849141"/>
                  </a:ext>
                </a:extLst>
              </a:tr>
              <a:tr h="342314">
                <a:tc>
                  <a:txBody>
                    <a:bodyPr/>
                    <a:lstStyle/>
                    <a:p>
                      <a:pPr algn="ctr"/>
                      <a:r>
                        <a:rPr kumimoji="1" lang="en-US" altLang="ja-JP" sz="1000" b="1" dirty="0" smtClean="0">
                          <a:latin typeface="+mn-ea"/>
                          <a:ea typeface="+mn-ea"/>
                        </a:rPr>
                        <a:t>350</a:t>
                      </a:r>
                      <a:r>
                        <a:rPr kumimoji="1" lang="ja-JP" altLang="en-US" sz="1000" b="1" dirty="0" smtClean="0">
                          <a:latin typeface="+mn-ea"/>
                          <a:ea typeface="+mn-ea"/>
                        </a:rPr>
                        <a:t>人</a:t>
                      </a:r>
                      <a:endParaRPr kumimoji="1" lang="ja-JP" altLang="en-US" sz="1000" b="1" dirty="0">
                        <a:latin typeface="+mn-ea"/>
                        <a:ea typeface="+mn-ea"/>
                      </a:endParaRPr>
                    </a:p>
                  </a:txBody>
                  <a:tcPr marL="84406" marR="84406" marT="42203" marB="42203" anchor="ctr"/>
                </a:tc>
                <a:extLst>
                  <a:ext uri="{0D108BD9-81ED-4DB2-BD59-A6C34878D82A}">
                    <a16:rowId xmlns="" xmlns:a16="http://schemas.microsoft.com/office/drawing/2014/main" val="4190953646"/>
                  </a:ext>
                </a:extLst>
              </a:tr>
            </a:tbl>
          </a:graphicData>
        </a:graphic>
      </p:graphicFrame>
      <p:sp>
        <p:nvSpPr>
          <p:cNvPr id="22" name="テキスト ボックス 21"/>
          <p:cNvSpPr txBox="1"/>
          <p:nvPr/>
        </p:nvSpPr>
        <p:spPr>
          <a:xfrm>
            <a:off x="231502" y="6189437"/>
            <a:ext cx="5851101" cy="40472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（その他参考数値）</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・企業等との受託研究：</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21</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件　　・大学等との共同研究：</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18</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件　　・府内中核市からの依頼検査：</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542</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件</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楕円 13"/>
          <p:cNvSpPr/>
          <p:nvPr/>
        </p:nvSpPr>
        <p:spPr>
          <a:xfrm>
            <a:off x="5155265" y="2148537"/>
            <a:ext cx="3891647" cy="319140"/>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ysClr val="windowText" lastClr="000000"/>
                </a:solidFill>
                <a:effectLst/>
                <a:uLnTx/>
                <a:uFillTx/>
                <a:latin typeface="Meiryo UI"/>
                <a:ea typeface="Meiryo UI"/>
                <a:cs typeface="+mn-cs"/>
              </a:rPr>
              <a:t>西日本の中核的な地方衛生研究所をめざす</a:t>
            </a:r>
          </a:p>
        </p:txBody>
      </p:sp>
      <p:grpSp>
        <p:nvGrpSpPr>
          <p:cNvPr id="18" name="グループ化 17"/>
          <p:cNvGrpSpPr/>
          <p:nvPr/>
        </p:nvGrpSpPr>
        <p:grpSpPr>
          <a:xfrm>
            <a:off x="4934513" y="4259140"/>
            <a:ext cx="3874103" cy="1973934"/>
            <a:chOff x="5345722" y="4019222"/>
            <a:chExt cx="4196945" cy="2138429"/>
          </a:xfrm>
        </p:grpSpPr>
        <p:sp>
          <p:nvSpPr>
            <p:cNvPr id="7" name="角丸四角形 6"/>
            <p:cNvSpPr/>
            <p:nvPr/>
          </p:nvSpPr>
          <p:spPr>
            <a:xfrm>
              <a:off x="5345722" y="4019222"/>
              <a:ext cx="4196945" cy="2138429"/>
            </a:xfrm>
            <a:prstGeom prst="roundRect">
              <a:avLst>
                <a:gd name="adj" fmla="val 630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sng" strike="noStrike" kern="1200" cap="none" spc="0" normalizeH="0" baseline="0" noProof="0" dirty="0">
                  <a:ln>
                    <a:noFill/>
                  </a:ln>
                  <a:solidFill>
                    <a:prstClr val="black"/>
                  </a:solidFill>
                  <a:effectLst/>
                  <a:uLnTx/>
                  <a:uFillTx/>
                  <a:latin typeface="Meiryo UI"/>
                  <a:ea typeface="Meiryo UI"/>
                  <a:cs typeface="+mn-cs"/>
                </a:rPr>
                <a:t>府民への情報発信</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738"/>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＜ホームページによる情報発信例＞</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　「感染症」</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・中東呼吸器症候群（</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MERS</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）について</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・夏に流行する感染症－手足口病－</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　「食の安全」</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・生サンマにいるアニサキスに要注意</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　「くすり」</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・平成</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29</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年度の健康食品検査について</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　「生活環境」</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・乳幼児の衣類に含まれるホルムアルデヒドについて</a:t>
              </a:r>
            </a:p>
          </p:txBody>
        </p:sp>
        <p:sp>
          <p:nvSpPr>
            <p:cNvPr id="24" name="角丸四角形 23"/>
            <p:cNvSpPr/>
            <p:nvPr/>
          </p:nvSpPr>
          <p:spPr>
            <a:xfrm>
              <a:off x="7948247" y="4669007"/>
              <a:ext cx="1477109" cy="1098749"/>
            </a:xfrm>
            <a:prstGeom prst="roundRect">
              <a:avLst>
                <a:gd name="adj" fmla="val 6302"/>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公衆衛生に関する情報を府民に幅広く発信</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し、府民の健康増進と生活の安全確保に寄与。</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grpSp>
      <p:sp>
        <p:nvSpPr>
          <p:cNvPr id="10" name="スライド番号プレースホルダー 9"/>
          <p:cNvSpPr>
            <a:spLocks noGrp="1"/>
          </p:cNvSpPr>
          <p:nvPr>
            <p:ph type="sldNum" sz="quarter" idx="12"/>
          </p:nvPr>
        </p:nvSpPr>
        <p:spPr/>
        <p:txBody>
          <a:bodyPr/>
          <a:lstStyle/>
          <a:p>
            <a:fld id="{138CA411-231B-42B9-AF63-97A64194AA60}" type="slidenum">
              <a:rPr lang="ja-JP" altLang="en-US" smtClean="0"/>
              <a:pPr/>
              <a:t>178</a:t>
            </a:fld>
            <a:endParaRPr lang="ja-JP" altLang="en-US"/>
          </a:p>
        </p:txBody>
      </p:sp>
    </p:spTree>
    <p:extLst>
      <p:ext uri="{BB962C8B-B14F-4D97-AF65-F5344CB8AC3E}">
        <p14:creationId xmlns:p14="http://schemas.microsoft.com/office/powerpoint/2010/main" val="901005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601345" y="881955"/>
            <a:ext cx="7941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41029" y="873352"/>
            <a:ext cx="8220567" cy="54694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○高齢化の影響で、今後さらなる増加が見込まれる救急搬送患者に対応するため、</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の活用により迅速</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な救</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急搬送</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医療機関での適切な治療が可能となる体制を構築</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0" name="テキスト ボックス 9"/>
          <p:cNvSpPr txBox="1"/>
          <p:nvPr/>
        </p:nvSpPr>
        <p:spPr>
          <a:xfrm>
            <a:off x="645767" y="509357"/>
            <a:ext cx="2052165"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改革取組み　　</a:t>
            </a:r>
          </a:p>
        </p:txBody>
      </p:sp>
      <p:sp>
        <p:nvSpPr>
          <p:cNvPr id="11" name="テキスト ボックス 10"/>
          <p:cNvSpPr txBox="1"/>
          <p:nvPr/>
        </p:nvSpPr>
        <p:spPr>
          <a:xfrm>
            <a:off x="2680294" y="520926"/>
            <a:ext cx="563487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医療②医療サービスの提供</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：救急医療体制の充実</a:t>
            </a:r>
          </a:p>
        </p:txBody>
      </p:sp>
      <p:grpSp>
        <p:nvGrpSpPr>
          <p:cNvPr id="17" name="グループ化 16"/>
          <p:cNvGrpSpPr/>
          <p:nvPr/>
        </p:nvGrpSpPr>
        <p:grpSpPr>
          <a:xfrm>
            <a:off x="737917" y="1459959"/>
            <a:ext cx="8213578" cy="843881"/>
            <a:chOff x="799409" y="1295872"/>
            <a:chExt cx="8898043" cy="914205"/>
          </a:xfrm>
        </p:grpSpPr>
        <p:sp>
          <p:nvSpPr>
            <p:cNvPr id="4" name="正方形/長方形 3"/>
            <p:cNvSpPr/>
            <p:nvPr/>
          </p:nvSpPr>
          <p:spPr>
            <a:xfrm>
              <a:off x="799409" y="1309830"/>
              <a:ext cx="8898043" cy="900247"/>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「大阪府救急搬送支援・情報収集・集計分析システム」（</a:t>
              </a:r>
              <a:r>
                <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ORION</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）の導入（</a:t>
              </a:r>
              <a:r>
                <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◆スマートフォンなど</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を用いた病院検索（救急隊の迅速な現場活動を支援）</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◆救急医療に関する情報の集約化、集約された情報の集計・分析（救急搬送・受入れ状況のデータによる検証が可能）</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◆救急搬送・受入れのルール「大阪府傷病者の搬送及び受入れの実施基準」の運用状況を検証する仕組みの構築</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7461798" y="1295872"/>
              <a:ext cx="1908000" cy="345735"/>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ysClr val="windowText" lastClr="000000"/>
                  </a:solidFill>
                  <a:effectLst/>
                  <a:uLnTx/>
                  <a:uFillTx/>
                  <a:latin typeface="Meiryo UI"/>
                  <a:ea typeface="Meiryo UI"/>
                  <a:cs typeface="+mn-cs"/>
                </a:rPr>
                <a:t>大都市圏では全国初</a:t>
              </a:r>
            </a:p>
          </p:txBody>
        </p:sp>
      </p:grpSp>
      <p:sp>
        <p:nvSpPr>
          <p:cNvPr id="15" name="テキスト ボックス 14"/>
          <p:cNvSpPr txBox="1"/>
          <p:nvPr/>
        </p:nvSpPr>
        <p:spPr>
          <a:xfrm>
            <a:off x="667979" y="2362811"/>
            <a:ext cx="1886418" cy="26282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ORION</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の概要＞</a:t>
            </a:r>
          </a:p>
        </p:txBody>
      </p:sp>
      <p:sp>
        <p:nvSpPr>
          <p:cNvPr id="16" name="正方形/長方形 15"/>
          <p:cNvSpPr/>
          <p:nvPr/>
        </p:nvSpPr>
        <p:spPr>
          <a:xfrm>
            <a:off x="4838524" y="5771412"/>
            <a:ext cx="3755077" cy="703013"/>
          </a:xfrm>
          <a:prstGeom prst="rect">
            <a:avLst/>
          </a:prstGeom>
          <a:solidFill>
            <a:schemeClr val="accent5">
              <a:lumMod val="20000"/>
              <a:lumOff val="80000"/>
            </a:schemeClr>
          </a:solidFill>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■新たな大阪府救急・災害医療情報システムの導入</a:t>
            </a:r>
            <a:r>
              <a:rPr kumimoji="1" lang="en-US" altLang="ja-JP" sz="10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0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・救急医療機関情報の精度・信頼性の向上</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・病院前・後情報を一元化したデータベースの構築</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679090" y="5780595"/>
            <a:ext cx="4054154" cy="695960"/>
          </a:xfrm>
          <a:prstGeom prst="rect">
            <a:avLst/>
          </a:prstGeom>
          <a:solidFill>
            <a:schemeClr val="accent5">
              <a:lumMod val="20000"/>
              <a:lumOff val="80000"/>
            </a:schemeClr>
          </a:solidFill>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■大阪府広域災害・救急医療情報システムの大幅な見直し（</a:t>
            </a:r>
            <a:r>
              <a:rPr kumimoji="1" lang="en-US" altLang="ja-JP" sz="10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0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・ﾀｯﾁﾊﾟﾈﾙ端末の導入（医療機関で受入れ可否の応需情報を入力）</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・消防の携帯電話による応需情報検索</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・救急隊から医療機関への一斉搬送要請システムの導入</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75379" y="5546562"/>
            <a:ext cx="1794462" cy="26282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＜その他</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ICT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の活用＞</a:t>
            </a:r>
          </a:p>
        </p:txBody>
      </p:sp>
      <p:grpSp>
        <p:nvGrpSpPr>
          <p:cNvPr id="20" name="グループ化 19"/>
          <p:cNvGrpSpPr/>
          <p:nvPr/>
        </p:nvGrpSpPr>
        <p:grpSpPr>
          <a:xfrm>
            <a:off x="2233863" y="2297733"/>
            <a:ext cx="5754440" cy="3367962"/>
            <a:chOff x="2110922" y="2216340"/>
            <a:chExt cx="6233977" cy="3648625"/>
          </a:xfrm>
        </p:grpSpPr>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922" y="2216340"/>
              <a:ext cx="6233977" cy="3648625"/>
            </a:xfrm>
            <a:prstGeom prst="rect">
              <a:avLst/>
            </a:prstGeom>
          </p:spPr>
        </p:pic>
        <p:sp>
          <p:nvSpPr>
            <p:cNvPr id="23" name="角丸四角形 22"/>
            <p:cNvSpPr/>
            <p:nvPr/>
          </p:nvSpPr>
          <p:spPr>
            <a:xfrm>
              <a:off x="6933282" y="3970293"/>
              <a:ext cx="954000" cy="425002"/>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3231" rIns="0" bIns="33231" rtlCol="0" anchor="ctr"/>
            <a:lstStyle/>
            <a:p>
              <a:pPr marL="0" marR="0" lvl="0" indent="0" algn="ctr" defTabSz="957700" rtl="0" eaLnBrk="1" fontAlgn="auto" latinLnBrk="0" hangingPunct="1">
                <a:lnSpc>
                  <a:spcPts val="923"/>
                </a:lnSpc>
                <a:spcBef>
                  <a:spcPts val="0"/>
                </a:spcBef>
                <a:spcAft>
                  <a:spcPts val="0"/>
                </a:spcAft>
                <a:buClrTx/>
                <a:buSzTx/>
                <a:buFontTx/>
                <a:buNone/>
                <a:tabLst/>
                <a:defRPr/>
              </a:pPr>
              <a:r>
                <a:rPr kumimoji="1" lang="ja-JP" altLang="ja-JP" sz="923" b="0" i="0" u="none" strike="noStrike" kern="1200" cap="none" spc="0" normalizeH="0" baseline="0" noProof="0" dirty="0">
                  <a:ln>
                    <a:noFill/>
                  </a:ln>
                  <a:solidFill>
                    <a:srgbClr val="FFFF00"/>
                  </a:solidFill>
                  <a:effectLst/>
                  <a:uLnTx/>
                  <a:uFillTx/>
                  <a:latin typeface="HGSｺﾞｼｯｸM" panose="020B0600000000000000" pitchFamily="50" charset="-128"/>
                  <a:ea typeface="HGSｺﾞｼｯｸM" panose="020B0600000000000000" pitchFamily="50" charset="-128"/>
                  <a:cs typeface="+mn-cs"/>
                </a:rPr>
                <a:t>個人情報を除く</a:t>
              </a:r>
              <a:endParaRPr kumimoji="1" lang="en-US" altLang="ja-JP" sz="923" b="0" i="0" u="none" strike="noStrike" kern="1200" cap="none" spc="0" normalizeH="0" baseline="0" noProof="0" dirty="0">
                <a:ln>
                  <a:noFill/>
                </a:ln>
                <a:solidFill>
                  <a:srgbClr val="FFFF00"/>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57700" rtl="0" eaLnBrk="1" fontAlgn="auto" latinLnBrk="0" hangingPunct="1">
                <a:lnSpc>
                  <a:spcPts val="923"/>
                </a:lnSpc>
                <a:spcBef>
                  <a:spcPts val="0"/>
                </a:spcBef>
                <a:spcAft>
                  <a:spcPts val="0"/>
                </a:spcAft>
                <a:buClrTx/>
                <a:buSzTx/>
                <a:buFontTx/>
                <a:buNone/>
                <a:tabLst/>
                <a:defRPr/>
              </a:pPr>
              <a:r>
                <a:rPr kumimoji="1" lang="ja-JP" altLang="ja-JP" sz="923" b="0" i="0" u="none" strike="noStrike" kern="1200" cap="none" spc="0" normalizeH="0" baseline="0" noProof="0" dirty="0">
                  <a:ln>
                    <a:noFill/>
                  </a:ln>
                  <a:solidFill>
                    <a:srgbClr val="FFFF00"/>
                  </a:solidFill>
                  <a:effectLst/>
                  <a:uLnTx/>
                  <a:uFillTx/>
                  <a:latin typeface="HGSｺﾞｼｯｸM" panose="020B0600000000000000" pitchFamily="50" charset="-128"/>
                  <a:ea typeface="HGSｺﾞｼｯｸM" panose="020B0600000000000000" pitchFamily="50" charset="-128"/>
                  <a:cs typeface="+mn-cs"/>
                </a:rPr>
                <a:t>患者情報の</a:t>
              </a:r>
              <a:endParaRPr kumimoji="1" lang="en-US" altLang="ja-JP" sz="923" b="0" i="0" u="none" strike="noStrike" kern="1200" cap="none" spc="0" normalizeH="0" baseline="0" noProof="0" dirty="0">
                <a:ln>
                  <a:noFill/>
                </a:ln>
                <a:solidFill>
                  <a:srgbClr val="FFFF00"/>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57700" rtl="0" eaLnBrk="1" fontAlgn="auto" latinLnBrk="0" hangingPunct="1">
                <a:lnSpc>
                  <a:spcPts val="923"/>
                </a:lnSpc>
                <a:spcBef>
                  <a:spcPts val="0"/>
                </a:spcBef>
                <a:spcAft>
                  <a:spcPts val="0"/>
                </a:spcAft>
                <a:buClrTx/>
                <a:buSzTx/>
                <a:buFontTx/>
                <a:buNone/>
                <a:tabLst/>
                <a:defRPr/>
              </a:pPr>
              <a:r>
                <a:rPr kumimoji="1" lang="ja-JP" altLang="ja-JP" sz="923" b="0" i="0" u="none" strike="noStrike" kern="1200" cap="none" spc="0" normalizeH="0" baseline="0" noProof="0" dirty="0">
                  <a:ln>
                    <a:noFill/>
                  </a:ln>
                  <a:solidFill>
                    <a:srgbClr val="FFFF00"/>
                  </a:solidFill>
                  <a:effectLst/>
                  <a:uLnTx/>
                  <a:uFillTx/>
                  <a:latin typeface="HGSｺﾞｼｯｸM" panose="020B0600000000000000" pitchFamily="50" charset="-128"/>
                  <a:ea typeface="HGSｺﾞｼｯｸM" panose="020B0600000000000000" pitchFamily="50" charset="-128"/>
                  <a:cs typeface="+mn-cs"/>
                </a:rPr>
                <a:t>入力・提供</a:t>
              </a:r>
              <a:endParaRPr kumimoji="1" lang="ja-JP" altLang="en-US" sz="923" b="0" i="0" u="none" strike="noStrike" kern="1200" cap="none" spc="0" normalizeH="0" baseline="0" noProof="0" dirty="0">
                <a:ln>
                  <a:noFill/>
                </a:ln>
                <a:solidFill>
                  <a:srgbClr val="FFFF00"/>
                </a:solidFill>
                <a:effectLst/>
                <a:uLnTx/>
                <a:uFillTx/>
                <a:latin typeface="HGSｺﾞｼｯｸM" panose="020B0600000000000000" pitchFamily="50" charset="-128"/>
                <a:ea typeface="HGSｺﾞｼｯｸM" panose="020B0600000000000000" pitchFamily="50" charset="-128"/>
                <a:cs typeface="+mn-cs"/>
              </a:endParaRPr>
            </a:p>
          </p:txBody>
        </p:sp>
      </p:gr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179</a:t>
            </a:fld>
            <a:endParaRPr lang="ja-JP" altLang="en-US"/>
          </a:p>
        </p:txBody>
      </p:sp>
    </p:spTree>
    <p:extLst>
      <p:ext uri="{BB962C8B-B14F-4D97-AF65-F5344CB8AC3E}">
        <p14:creationId xmlns:p14="http://schemas.microsoft.com/office/powerpoint/2010/main" val="3951348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173797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改革取組み</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70457" y="877943"/>
            <a:ext cx="8184027"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○高齢化の急速な進展に伴い、特に需要の増加が見込まれる</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回復期の病床数が不足する恐れ</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がある。</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 name="テキスト ボックス 5"/>
          <p:cNvSpPr txBox="1"/>
          <p:nvPr/>
        </p:nvSpPr>
        <p:spPr>
          <a:xfrm>
            <a:off x="2194364" y="520926"/>
            <a:ext cx="6639959"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医療②医療サービスの提供</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：将来必要となる医療体制の確保</a:t>
            </a:r>
          </a:p>
        </p:txBody>
      </p:sp>
      <p:sp>
        <p:nvSpPr>
          <p:cNvPr id="12" name="正方形/長方形 11"/>
          <p:cNvSpPr/>
          <p:nvPr/>
        </p:nvSpPr>
        <p:spPr>
          <a:xfrm>
            <a:off x="1782214" y="5422029"/>
            <a:ext cx="5579574" cy="319639"/>
          </a:xfrm>
          <a:prstGeom prst="rect">
            <a:avLst/>
          </a:prstGeom>
        </p:spPr>
        <p:txBody>
          <a:bodyPr wrap="square">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回復期機能を有する病床数の確保</a:t>
            </a:r>
          </a:p>
        </p:txBody>
      </p:sp>
      <p:sp>
        <p:nvSpPr>
          <p:cNvPr id="16" name="二等辺三角形 15"/>
          <p:cNvSpPr>
            <a:spLocks noChangeAspect="1"/>
          </p:cNvSpPr>
          <p:nvPr/>
        </p:nvSpPr>
        <p:spPr>
          <a:xfrm rot="10800000">
            <a:off x="3261502" y="6200233"/>
            <a:ext cx="2620997" cy="154080"/>
          </a:xfrm>
          <a:prstGeom prst="triangle">
            <a:avLst/>
          </a:prstGeom>
          <a:gradFill>
            <a:gsLst>
              <a:gs pos="0">
                <a:schemeClr val="accent1"/>
              </a:gs>
              <a:gs pos="100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prstClr val="white"/>
              </a:solidFill>
              <a:effectLst/>
              <a:uLnTx/>
              <a:uFillTx/>
              <a:latin typeface="Meiryo UI"/>
              <a:ea typeface="Meiryo UI"/>
              <a:cs typeface="+mn-cs"/>
            </a:endParaRPr>
          </a:p>
        </p:txBody>
      </p:sp>
      <p:pic>
        <p:nvPicPr>
          <p:cNvPr id="13" name="図 12" title="図表4-1-1　治療経過毎の医療機能"/>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410" y="1447180"/>
            <a:ext cx="4146493" cy="1828960"/>
          </a:xfrm>
          <a:prstGeom prst="rect">
            <a:avLst/>
          </a:prstGeom>
          <a:noFill/>
          <a:ln>
            <a:noFill/>
          </a:ln>
        </p:spPr>
      </p:pic>
      <p:sp>
        <p:nvSpPr>
          <p:cNvPr id="17" name="テキスト ボックス 1" title="出典：国立がん研究センターがん情報サービス「がん登録・統計」"/>
          <p:cNvSpPr txBox="1">
            <a:spLocks/>
          </p:cNvSpPr>
          <p:nvPr/>
        </p:nvSpPr>
        <p:spPr>
          <a:xfrm>
            <a:off x="5920060" y="5280063"/>
            <a:ext cx="2953485" cy="149143"/>
          </a:xfrm>
          <a:prstGeom prst="rect">
            <a:avLst/>
          </a:prstGeom>
        </p:spPr>
        <p:txBody>
          <a:bodyPr wrap="square" lIns="0" tIns="0" rIns="0" bIns="0"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srgbClr val="000000"/>
                </a:solidFill>
                <a:effectLst/>
                <a:uLnTx/>
                <a:uFillTx/>
                <a:latin typeface="Meiryo UI"/>
                <a:ea typeface="Meiryo UI"/>
                <a:cs typeface="Times New Roman"/>
              </a:rPr>
              <a:t>出典：大阪府医療計画（</a:t>
            </a:r>
            <a:r>
              <a:rPr kumimoji="1" lang="en-US" altLang="ja-JP" sz="969" b="0" i="0" u="none" strike="noStrike" kern="1200" cap="none" spc="0" normalizeH="0" baseline="0" noProof="0" dirty="0">
                <a:ln>
                  <a:noFill/>
                </a:ln>
                <a:solidFill>
                  <a:srgbClr val="000000"/>
                </a:solidFill>
                <a:effectLst/>
                <a:uLnTx/>
                <a:uFillTx/>
                <a:latin typeface="Meiryo UI"/>
                <a:ea typeface="Meiryo UI"/>
                <a:cs typeface="Times New Roman"/>
              </a:rPr>
              <a:t>2018</a:t>
            </a:r>
            <a:r>
              <a:rPr kumimoji="1" lang="ja-JP" altLang="en-US" sz="969" b="0" i="0" u="none" strike="noStrike" kern="1200" cap="none" spc="0" normalizeH="0" baseline="0" noProof="0" dirty="0">
                <a:ln>
                  <a:noFill/>
                </a:ln>
                <a:solidFill>
                  <a:srgbClr val="000000"/>
                </a:solidFill>
                <a:effectLst/>
                <a:uLnTx/>
                <a:uFillTx/>
                <a:latin typeface="Meiryo UI"/>
                <a:ea typeface="Meiryo UI"/>
                <a:cs typeface="Times New Roman"/>
              </a:rPr>
              <a:t>年度～</a:t>
            </a:r>
            <a:r>
              <a:rPr kumimoji="1" lang="en-US" altLang="ja-JP" sz="969" b="0" i="0" u="none" strike="noStrike" kern="1200" cap="none" spc="0" normalizeH="0" baseline="0" noProof="0" dirty="0">
                <a:ln>
                  <a:noFill/>
                </a:ln>
                <a:solidFill>
                  <a:srgbClr val="000000"/>
                </a:solidFill>
                <a:effectLst/>
                <a:uLnTx/>
                <a:uFillTx/>
                <a:latin typeface="Meiryo UI"/>
                <a:ea typeface="Meiryo UI"/>
                <a:cs typeface="Times New Roman"/>
              </a:rPr>
              <a:t>22023</a:t>
            </a:r>
            <a:r>
              <a:rPr kumimoji="1" lang="ja-JP" altLang="en-US" sz="969" b="0" i="0" u="none" strike="noStrike" kern="1200" cap="none" spc="0" normalizeH="0" baseline="0" noProof="0" dirty="0">
                <a:ln>
                  <a:noFill/>
                </a:ln>
                <a:solidFill>
                  <a:srgbClr val="000000"/>
                </a:solidFill>
                <a:effectLst/>
                <a:uLnTx/>
                <a:uFillTx/>
                <a:latin typeface="Meiryo UI"/>
                <a:ea typeface="Meiryo UI"/>
                <a:cs typeface="Times New Roman"/>
              </a:rPr>
              <a:t>年度）</a:t>
            </a:r>
            <a:endParaRPr kumimoji="1" lang="ja-JP" altLang="en-US" sz="969" b="0" i="0" u="none" strike="noStrike" kern="1200" cap="none" spc="0" normalizeH="0" baseline="0" noProof="0" dirty="0">
              <a:ln>
                <a:noFill/>
              </a:ln>
              <a:solidFill>
                <a:prstClr val="black"/>
              </a:solidFill>
              <a:effectLst/>
              <a:uLnTx/>
              <a:uFillTx/>
              <a:latin typeface="Meiryo UI"/>
              <a:ea typeface="Meiryo UI"/>
              <a:cs typeface="ＭＳ Ｐゴシック"/>
            </a:endParaRPr>
          </a:p>
        </p:txBody>
      </p:sp>
      <p:sp>
        <p:nvSpPr>
          <p:cNvPr id="18" name="テキスト ボックス 1" title="出典：国立がん研究センターがん情報サービス「がん登録・統計」"/>
          <p:cNvSpPr txBox="1">
            <a:spLocks/>
          </p:cNvSpPr>
          <p:nvPr/>
        </p:nvSpPr>
        <p:spPr>
          <a:xfrm>
            <a:off x="398446" y="1203789"/>
            <a:ext cx="2707134" cy="170496"/>
          </a:xfrm>
          <a:prstGeom prst="rect">
            <a:avLst/>
          </a:prstGeom>
        </p:spPr>
        <p:txBody>
          <a:bodyPr wrap="square" lIns="0" tIns="0" rIns="0" bIns="0"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000000"/>
                </a:solidFill>
                <a:effectLst/>
                <a:uLnTx/>
                <a:uFillTx/>
                <a:latin typeface="Meiryo UI"/>
                <a:ea typeface="Meiryo UI"/>
                <a:cs typeface="Times New Roman"/>
              </a:rPr>
              <a:t>　■治療経過毎の医療機能</a:t>
            </a:r>
            <a:endParaRPr kumimoji="1" lang="ja-JP" altLang="en-US" sz="1108" b="1" i="0" u="none" strike="noStrike" kern="1200" cap="none" spc="0" normalizeH="0" baseline="0" noProof="0" dirty="0">
              <a:ln>
                <a:noFill/>
              </a:ln>
              <a:solidFill>
                <a:prstClr val="black"/>
              </a:solidFill>
              <a:effectLst/>
              <a:uLnTx/>
              <a:uFillTx/>
              <a:latin typeface="Meiryo UI"/>
              <a:ea typeface="Meiryo UI"/>
              <a:cs typeface="ＭＳ Ｐゴシック"/>
            </a:endParaRPr>
          </a:p>
        </p:txBody>
      </p:sp>
      <p:sp>
        <p:nvSpPr>
          <p:cNvPr id="19" name="テキスト ボックス 1" title="出典：国立がん研究センターがん情報サービス「がん登録・統計」"/>
          <p:cNvSpPr txBox="1">
            <a:spLocks/>
          </p:cNvSpPr>
          <p:nvPr/>
        </p:nvSpPr>
        <p:spPr>
          <a:xfrm>
            <a:off x="5232508" y="1253231"/>
            <a:ext cx="3103955" cy="170496"/>
          </a:xfrm>
          <a:prstGeom prst="rect">
            <a:avLst/>
          </a:prstGeom>
        </p:spPr>
        <p:txBody>
          <a:bodyPr wrap="square" lIns="0" tIns="0" rIns="0" bIns="0"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ＭＳ Ｐゴシック"/>
              </a:rPr>
              <a:t>■病床機能ごとの医療需要の見込み（総計）</a:t>
            </a:r>
          </a:p>
        </p:txBody>
      </p:sp>
      <p:pic>
        <p:nvPicPr>
          <p:cNvPr id="20" name="図 19" title="図表4-2-4　病床機能ごとの医療需要の見込み（総計）"/>
          <p:cNvPicPr/>
          <p:nvPr/>
        </p:nvPicPr>
        <p:blipFill>
          <a:blip r:embed="rId4">
            <a:extLst>
              <a:ext uri="{28A0092B-C50C-407E-A947-70E740481C1C}">
                <a14:useLocalDpi xmlns:a14="http://schemas.microsoft.com/office/drawing/2010/main" val="0"/>
              </a:ext>
            </a:extLst>
          </a:blip>
          <a:srcRect/>
          <a:stretch>
            <a:fillRect/>
          </a:stretch>
        </p:blipFill>
        <p:spPr bwMode="auto">
          <a:xfrm>
            <a:off x="5196347" y="1453371"/>
            <a:ext cx="2491154" cy="1993509"/>
          </a:xfrm>
          <a:prstGeom prst="rect">
            <a:avLst/>
          </a:prstGeom>
          <a:noFill/>
          <a:ln>
            <a:noFill/>
          </a:ln>
        </p:spPr>
      </p:pic>
      <p:pic>
        <p:nvPicPr>
          <p:cNvPr id="49" name="図 48" descr="D:\HatayamaH\Desktop\キャプチャ.PNG"/>
          <p:cNvPicPr/>
          <p:nvPr/>
        </p:nvPicPr>
        <p:blipFill>
          <a:blip r:embed="rId5">
            <a:extLst>
              <a:ext uri="{28A0092B-C50C-407E-A947-70E740481C1C}">
                <a14:useLocalDpi xmlns:a14="http://schemas.microsoft.com/office/drawing/2010/main" val="0"/>
              </a:ext>
            </a:extLst>
          </a:blip>
          <a:srcRect/>
          <a:stretch>
            <a:fillRect/>
          </a:stretch>
        </p:blipFill>
        <p:spPr bwMode="auto">
          <a:xfrm>
            <a:off x="908988" y="3428519"/>
            <a:ext cx="7258928" cy="1841286"/>
          </a:xfrm>
          <a:prstGeom prst="rect">
            <a:avLst/>
          </a:prstGeom>
          <a:noFill/>
          <a:ln>
            <a:noFill/>
          </a:ln>
        </p:spPr>
      </p:pic>
      <p:sp>
        <p:nvSpPr>
          <p:cNvPr id="50" name="AutoShape 3535" descr="◆2013年度の病床数の必要量と2014年度病床機能報告の病床機能区分割合には、大きな差異があり、将来の病床機能を検討するには、病床機能区分だけでなく、診療実態を把握することが必要です。&#10;◆2025年に必要な病床機能を確保していくためには、病床機能報告の実態を分析の上、現在の病床機能を2025年の病床数の必要量の機能区分ごとの割合（高度急性期11.6％、急性期34.5％、回復期30.9％、慢性期22.9％）に近づけていく必要があります。"/>
          <p:cNvSpPr>
            <a:spLocks noChangeArrowheads="1"/>
          </p:cNvSpPr>
          <p:nvPr/>
        </p:nvSpPr>
        <p:spPr bwMode="auto">
          <a:xfrm>
            <a:off x="270644" y="5661819"/>
            <a:ext cx="8626519" cy="500163"/>
          </a:xfrm>
          <a:prstGeom prst="roundRect">
            <a:avLst>
              <a:gd name="adj" fmla="val 20026"/>
            </a:avLst>
          </a:prstGeom>
          <a:noFill/>
          <a:ln w="38100" cmpd="dbl" algn="ctr">
            <a:solidFill>
              <a:srgbClr val="FF0000"/>
            </a:solidFill>
            <a:round/>
            <a:headEnd/>
            <a:tailEnd/>
          </a:ln>
          <a:effectLst/>
          <a:extLst/>
        </p:spPr>
        <p:txBody>
          <a:bodyPr rot="0" vert="horz" wrap="square" lIns="84406" tIns="42203" rIns="84406" bIns="42203" anchor="ctr" anchorCtr="0" upright="1">
            <a:spAutoFit/>
          </a:bodyPr>
          <a:lstStyle/>
          <a:p>
            <a:pPr marL="128957" marR="0" lvl="0" indent="-128957" algn="l" defTabSz="957700" rtl="0" eaLnBrk="1" fontAlgn="auto" latinLnBrk="0" hangingPunct="1">
              <a:lnSpc>
                <a:spcPts val="1385"/>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　</a:t>
            </a:r>
            <a:r>
              <a:rPr kumimoji="1" lang="en-US" sz="1108"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2025</a:t>
            </a:r>
            <a:r>
              <a:rPr kumimoji="1" lang="ja-JP" altLang="en-US" sz="1108"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年に必要な病床機能を確保していくためには、現在の病床機能を</a:t>
            </a:r>
            <a:r>
              <a:rPr kumimoji="1" lang="en-US" sz="1108"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2025</a:t>
            </a:r>
            <a:r>
              <a:rPr kumimoji="1" lang="ja-JP" altLang="en-US" sz="1108"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年の病床数の必要量の機能区分ごとの割合に近づけていく必要がある。</a:t>
            </a:r>
            <a:endParaRPr kumimoji="1" lang="en-US" altLang="ja-JP" sz="1108"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endParaRPr>
          </a:p>
          <a:p>
            <a:pPr marL="128957" marR="0" lvl="0" indent="-128957" algn="ctr" defTabSz="957700" rtl="0" eaLnBrk="1" fontAlgn="auto" latinLnBrk="0" hangingPunct="1">
              <a:lnSpc>
                <a:spcPts val="1385"/>
              </a:lnSpc>
              <a:spcBef>
                <a:spcPts val="0"/>
              </a:spcBef>
              <a:spcAft>
                <a:spcPts val="0"/>
              </a:spcAft>
              <a:buClrTx/>
              <a:buSzTx/>
              <a:buFontTx/>
              <a:buNone/>
              <a:tabLst/>
              <a:defRPr/>
            </a:pPr>
            <a:r>
              <a:rPr kumimoji="1" lang="ja-JP" altLang="en-US" sz="1108"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（高度急性期</a:t>
            </a:r>
            <a:r>
              <a:rPr kumimoji="1" lang="en-US" sz="1108"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11.6</a:t>
            </a:r>
            <a:r>
              <a:rPr kumimoji="1" lang="ja-JP" altLang="en-US" sz="1108"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％、急性期</a:t>
            </a:r>
            <a:r>
              <a:rPr kumimoji="1" lang="en-US" sz="1108"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34.5</a:t>
            </a:r>
            <a:r>
              <a:rPr kumimoji="1" lang="ja-JP" altLang="en-US" sz="1108"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％、回復期</a:t>
            </a:r>
            <a:r>
              <a:rPr kumimoji="1" lang="en-US" sz="1108"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30.9</a:t>
            </a:r>
            <a:r>
              <a:rPr kumimoji="1" lang="ja-JP" altLang="en-US" sz="1108"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％、慢性期</a:t>
            </a:r>
            <a:r>
              <a:rPr kumimoji="1" lang="en-US" sz="1108"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22.9</a:t>
            </a:r>
            <a:r>
              <a:rPr kumimoji="1" lang="ja-JP" altLang="en-US" sz="1108"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a:t>
            </a:r>
            <a:endParaRPr kumimoji="1" lang="ja-JP" altLang="en-US" sz="1015"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180</a:t>
            </a:fld>
            <a:endParaRPr lang="ja-JP" altLang="en-US"/>
          </a:p>
        </p:txBody>
      </p:sp>
    </p:spTree>
    <p:extLst>
      <p:ext uri="{BB962C8B-B14F-4D97-AF65-F5344CB8AC3E}">
        <p14:creationId xmlns:p14="http://schemas.microsoft.com/office/powerpoint/2010/main" val="3590537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601345" y="881955"/>
            <a:ext cx="7941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01346" y="509357"/>
            <a:ext cx="2052165"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改革取組み　　</a:t>
            </a:r>
          </a:p>
        </p:txBody>
      </p:sp>
      <p:sp>
        <p:nvSpPr>
          <p:cNvPr id="9" name="テキスト ボックス 8"/>
          <p:cNvSpPr txBox="1"/>
          <p:nvPr/>
        </p:nvSpPr>
        <p:spPr>
          <a:xfrm>
            <a:off x="550492" y="1163849"/>
            <a:ext cx="7903992" cy="31963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地域医療構想の推進</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8" name="テキスト ボックス 7"/>
          <p:cNvSpPr txBox="1"/>
          <p:nvPr/>
        </p:nvSpPr>
        <p:spPr>
          <a:xfrm>
            <a:off x="706579" y="1419607"/>
            <a:ext cx="7902195" cy="486575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■病床の機能分化・連携</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主な取組</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地域の医療体制を分析（病床機能・疾患別の診療実績等）し、二次医療圏の「将来のある　</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べき</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姿（指標の設定）」について、医療機関と方向性を共有した上で、医療機関の機能分化・</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連携を促す。</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将来の病床機能を検討するにあたり、基準病床数について、毎年見直しを検討する。</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■在宅医療の充実</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主な取組</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・在宅療養後方支援病院等の在宅医療サービスの基盤整備に取組む。</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・多職種連携を進めるため在宅医療にかかる人材の育成（研修など）を図る。　　　　　　　　　　　　　　　　　　　　　　　　　　　　　　　　　　　　　　　　　　　　　　　　　　　　　　　　　　　　　　　　　　　　　　　　　　　　　　　　　　　　　　　　　　　　　　　　　　　　　　　　　　　　　　　　　　　　　　　　　　</a:t>
            </a:r>
          </a:p>
        </p:txBody>
      </p:sp>
      <p:sp>
        <p:nvSpPr>
          <p:cNvPr id="10" name="Text Placeholder 40">
            <a:extLst>
              <a:ext uri="{FF2B5EF4-FFF2-40B4-BE49-F238E27FC236}">
                <a16:creationId xmlns="" xmlns:a16="http://schemas.microsoft.com/office/drawing/2014/main" id="{6147A621-87CB-4051-9E7F-3CAFA03182FA}"/>
              </a:ext>
            </a:extLst>
          </p:cNvPr>
          <p:cNvSpPr>
            <a:spLocks noGrp="1"/>
          </p:cNvSpPr>
          <p:nvPr/>
        </p:nvSpPr>
        <p:spPr>
          <a:xfrm>
            <a:off x="2687688" y="4404852"/>
            <a:ext cx="2302693" cy="479876"/>
          </a:xfrm>
          <a:prstGeom prst="rightArrow">
            <a:avLst>
              <a:gd name="adj1" fmla="val 60684"/>
              <a:gd name="adj2" fmla="val 50000"/>
            </a:avLst>
          </a:prstGeom>
          <a:solidFill>
            <a:schemeClr val="accent1"/>
          </a:solidFill>
          <a:ln>
            <a:noFill/>
          </a:ln>
        </p:spPr>
        <p:txBody>
          <a:bodyPr vert="horz" wrap="square" lIns="84406" tIns="42203" rIns="84406" bIns="42203"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solidFill>
                  <a:prstClr val="white"/>
                </a:solidFill>
                <a:effectLst/>
                <a:uLnTx/>
                <a:uFillTx/>
                <a:latin typeface="Meiryo UI"/>
                <a:ea typeface="Meiryo UI"/>
                <a:cs typeface="+mn-cs"/>
              </a:rPr>
              <a:t>STEP</a:t>
            </a:r>
            <a:r>
              <a:rPr kumimoji="1" lang="en-US" sz="1662" b="0" i="0" u="none" strike="noStrike" kern="1200" cap="none" spc="0" normalizeH="0" baseline="0" noProof="0" dirty="0">
                <a:ln>
                  <a:noFill/>
                </a:ln>
                <a:solidFill>
                  <a:prstClr val="white"/>
                </a:solidFill>
                <a:effectLst/>
                <a:uLnTx/>
                <a:uFillTx/>
                <a:latin typeface="Meiryo UI"/>
                <a:ea typeface="Meiryo UI"/>
                <a:cs typeface="+mn-cs"/>
              </a:rPr>
              <a:t> </a:t>
            </a:r>
            <a:r>
              <a:rPr kumimoji="1" lang="en-US" altLang="ja-JP" sz="1662" b="0" i="0" u="none" strike="noStrike" kern="1200" cap="none" spc="0" normalizeH="0" baseline="0" noProof="0" dirty="0">
                <a:ln>
                  <a:noFill/>
                </a:ln>
                <a:solidFill>
                  <a:prstClr val="white"/>
                </a:solidFill>
                <a:effectLst/>
                <a:uLnTx/>
                <a:uFillTx/>
                <a:latin typeface="Meiryo UI"/>
                <a:ea typeface="Meiryo UI"/>
                <a:cs typeface="+mn-cs"/>
              </a:rPr>
              <a:t>2</a:t>
            </a:r>
            <a:endParaRPr kumimoji="1" 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1" name="Text Placeholder 42">
            <a:extLst>
              <a:ext uri="{FF2B5EF4-FFF2-40B4-BE49-F238E27FC236}">
                <a16:creationId xmlns="" xmlns:a16="http://schemas.microsoft.com/office/drawing/2014/main" id="{CD6A62DE-5642-46D2-95AF-D756FB8F758D}"/>
              </a:ext>
            </a:extLst>
          </p:cNvPr>
          <p:cNvSpPr>
            <a:spLocks noGrp="1"/>
          </p:cNvSpPr>
          <p:nvPr/>
        </p:nvSpPr>
        <p:spPr>
          <a:xfrm>
            <a:off x="4863416" y="3575945"/>
            <a:ext cx="2093273" cy="495740"/>
          </a:xfrm>
          <a:prstGeom prst="rightArrow">
            <a:avLst>
              <a:gd name="adj1" fmla="val 60684"/>
              <a:gd name="adj2" fmla="val 50000"/>
            </a:avLst>
          </a:prstGeom>
          <a:solidFill>
            <a:schemeClr val="accent1"/>
          </a:solidFill>
          <a:ln>
            <a:noFill/>
          </a:ln>
        </p:spPr>
        <p:txBody>
          <a:bodyPr vert="horz" wrap="square" lIns="84406" tIns="42203" rIns="84406" bIns="42203"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solidFill>
                  <a:prstClr val="white"/>
                </a:solidFill>
                <a:effectLst/>
                <a:uLnTx/>
                <a:uFillTx/>
                <a:latin typeface="Meiryo UI"/>
                <a:ea typeface="Meiryo UI"/>
                <a:cs typeface="+mn-cs"/>
              </a:rPr>
              <a:t>STEP</a:t>
            </a:r>
            <a:r>
              <a:rPr kumimoji="1" lang="ja-JP" altLang="en-US" sz="1662" b="0" i="0" u="none" strike="noStrike" kern="1200" cap="none" spc="0" normalizeH="0" baseline="0" noProof="0" dirty="0">
                <a:ln>
                  <a:noFill/>
                </a:ln>
                <a:solidFill>
                  <a:prstClr val="white"/>
                </a:solidFill>
                <a:effectLst/>
                <a:uLnTx/>
                <a:uFillTx/>
                <a:latin typeface="Meiryo UI"/>
                <a:ea typeface="Meiryo UI"/>
                <a:cs typeface="+mn-cs"/>
              </a:rPr>
              <a:t> </a:t>
            </a:r>
            <a:r>
              <a:rPr kumimoji="1" lang="en-US" altLang="ja-JP" sz="1662" b="0" i="0" u="none" strike="noStrike" kern="1200" cap="none" spc="0" normalizeH="0" baseline="0" noProof="0" dirty="0">
                <a:ln>
                  <a:noFill/>
                </a:ln>
                <a:solidFill>
                  <a:prstClr val="white"/>
                </a:solidFill>
                <a:effectLst/>
                <a:uLnTx/>
                <a:uFillTx/>
                <a:latin typeface="Meiryo UI"/>
                <a:ea typeface="Meiryo UI"/>
                <a:cs typeface="+mn-cs"/>
              </a:rPr>
              <a:t>3</a:t>
            </a:r>
            <a:endParaRPr kumimoji="1" 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2" name="Text Placeholder 71">
            <a:extLst>
              <a:ext uri="{FF2B5EF4-FFF2-40B4-BE49-F238E27FC236}">
                <a16:creationId xmlns="" xmlns:a16="http://schemas.microsoft.com/office/drawing/2014/main" id="{7DEFD8B5-B725-44A0-A35C-1A302BD93416}"/>
              </a:ext>
            </a:extLst>
          </p:cNvPr>
          <p:cNvSpPr>
            <a:spLocks noGrp="1"/>
          </p:cNvSpPr>
          <p:nvPr/>
        </p:nvSpPr>
        <p:spPr>
          <a:xfrm>
            <a:off x="1094970" y="4050346"/>
            <a:ext cx="5986389" cy="354506"/>
          </a:xfrm>
          <a:prstGeom prst="homePlate">
            <a:avLst/>
          </a:prstGeom>
          <a:solidFill>
            <a:schemeClr val="accent1">
              <a:lumMod val="40000"/>
              <a:lumOff val="60000"/>
            </a:schemeClr>
          </a:solidFill>
          <a:ln>
            <a:noFill/>
          </a:ln>
        </p:spPr>
        <p:txBody>
          <a:bodyPr vert="horz" wrap="square" lIns="84406" tIns="42203" rIns="84406" bIns="42203"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すべての関係医療機関参画による分析・協議</a:t>
            </a:r>
            <a:r>
              <a:rPr kumimoji="1" lang="zh-TW"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地域医療構想調整会議</a:t>
            </a:r>
            <a:endParaRPr kumimoji="1" 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Text Placeholder 72">
            <a:extLst>
              <a:ext uri="{FF2B5EF4-FFF2-40B4-BE49-F238E27FC236}">
                <a16:creationId xmlns="" xmlns:a16="http://schemas.microsoft.com/office/drawing/2014/main" id="{5E40D74F-EE44-4438-81E1-7DBDC3C8A14A}"/>
              </a:ext>
            </a:extLst>
          </p:cNvPr>
          <p:cNvSpPr>
            <a:spLocks noGrp="1"/>
          </p:cNvSpPr>
          <p:nvPr/>
        </p:nvSpPr>
        <p:spPr>
          <a:xfrm>
            <a:off x="7165145" y="3710023"/>
            <a:ext cx="1261825" cy="1025867"/>
          </a:xfrm>
          <a:prstGeom prst="ellipse">
            <a:avLst/>
          </a:prstGeom>
          <a:solidFill>
            <a:schemeClr val="accent1">
              <a:lumMod val="75000"/>
            </a:schemeClr>
          </a:solidFill>
        </p:spPr>
        <p:txBody>
          <a:bodyPr vert="horz" wrap="square" lIns="0" tIns="42203" rIns="0" bIns="42203"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2025</a:t>
            </a:r>
            <a:r>
              <a:rPr kumimoji="1" lang="ja-JP" altLang="en-US" sz="1477"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年の</a:t>
            </a:r>
            <a:endParaRPr kumimoji="1" lang="en-US" altLang="ja-JP" sz="1477"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あるべき姿</a:t>
            </a:r>
            <a:endParaRPr kumimoji="1" lang="en-US" sz="1477"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 name="Text Placeholder 43">
            <a:extLst>
              <a:ext uri="{FF2B5EF4-FFF2-40B4-BE49-F238E27FC236}">
                <a16:creationId xmlns="" xmlns:a16="http://schemas.microsoft.com/office/drawing/2014/main" id="{F4475303-CE8A-4E7A-8F72-B774579F482E}"/>
              </a:ext>
            </a:extLst>
          </p:cNvPr>
          <p:cNvSpPr>
            <a:spLocks noGrp="1"/>
          </p:cNvSpPr>
          <p:nvPr/>
        </p:nvSpPr>
        <p:spPr>
          <a:xfrm>
            <a:off x="1086591" y="3575945"/>
            <a:ext cx="2402738" cy="495740"/>
          </a:xfrm>
          <a:prstGeom prst="rightArrow">
            <a:avLst>
              <a:gd name="adj1" fmla="val 60684"/>
              <a:gd name="adj2" fmla="val 50000"/>
            </a:avLst>
          </a:prstGeom>
          <a:solidFill>
            <a:schemeClr val="accent1"/>
          </a:solidFill>
          <a:ln>
            <a:noFill/>
          </a:ln>
        </p:spPr>
        <p:txBody>
          <a:bodyPr vert="horz" wrap="square" lIns="84406" tIns="42203" rIns="84406" bIns="42203"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solidFill>
                  <a:prstClr val="white"/>
                </a:solidFill>
                <a:effectLst/>
                <a:uLnTx/>
                <a:uFillTx/>
                <a:latin typeface="Meiryo UI"/>
                <a:ea typeface="Meiryo UI"/>
                <a:cs typeface="+mn-cs"/>
              </a:rPr>
              <a:t>STEP</a:t>
            </a:r>
            <a:r>
              <a:rPr kumimoji="1" lang="en-US" sz="1662" b="0" i="0" u="none" strike="noStrike" kern="1200" cap="none" spc="0" normalizeH="0" baseline="0" noProof="0" dirty="0">
                <a:ln>
                  <a:noFill/>
                </a:ln>
                <a:solidFill>
                  <a:prstClr val="white"/>
                </a:solidFill>
                <a:effectLst/>
                <a:uLnTx/>
                <a:uFillTx/>
                <a:latin typeface="Meiryo UI"/>
                <a:ea typeface="Meiryo UI"/>
                <a:cs typeface="+mn-cs"/>
              </a:rPr>
              <a:t> 1</a:t>
            </a:r>
          </a:p>
        </p:txBody>
      </p:sp>
      <p:sp>
        <p:nvSpPr>
          <p:cNvPr id="15" name="正方形/長方形 14">
            <a:extLst>
              <a:ext uri="{FF2B5EF4-FFF2-40B4-BE49-F238E27FC236}">
                <a16:creationId xmlns="" xmlns:a16="http://schemas.microsoft.com/office/drawing/2014/main" id="{FFB44F19-08F8-4B8D-9885-CE3608536F70}"/>
              </a:ext>
            </a:extLst>
          </p:cNvPr>
          <p:cNvSpPr/>
          <p:nvPr/>
        </p:nvSpPr>
        <p:spPr>
          <a:xfrm>
            <a:off x="2675090" y="4808932"/>
            <a:ext cx="3384428" cy="3196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公・民分け隔てなく「地域の課題」を共有</a:t>
            </a:r>
            <a:endPar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a:extLst>
              <a:ext uri="{FF2B5EF4-FFF2-40B4-BE49-F238E27FC236}">
                <a16:creationId xmlns="" xmlns:a16="http://schemas.microsoft.com/office/drawing/2014/main" id="{BE6EE783-5806-4357-87A8-C0D9E251661E}"/>
              </a:ext>
            </a:extLst>
          </p:cNvPr>
          <p:cNvSpPr/>
          <p:nvPr/>
        </p:nvSpPr>
        <p:spPr>
          <a:xfrm>
            <a:off x="1111788" y="3106934"/>
            <a:ext cx="2725321" cy="54694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診療実態を分析・</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徹底した見える化</a:t>
            </a:r>
          </a:p>
        </p:txBody>
      </p:sp>
      <p:sp>
        <p:nvSpPr>
          <p:cNvPr id="17" name="正方形/長方形 16">
            <a:extLst>
              <a:ext uri="{FF2B5EF4-FFF2-40B4-BE49-F238E27FC236}">
                <a16:creationId xmlns="" xmlns:a16="http://schemas.microsoft.com/office/drawing/2014/main" id="{947B9AF1-8A83-42B4-98B6-427C64780957}"/>
              </a:ext>
            </a:extLst>
          </p:cNvPr>
          <p:cNvSpPr/>
          <p:nvPr/>
        </p:nvSpPr>
        <p:spPr>
          <a:xfrm>
            <a:off x="4597213" y="3140164"/>
            <a:ext cx="4132124" cy="3196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「将来のあるべき姿」をとりまとめ</a:t>
            </a:r>
          </a:p>
        </p:txBody>
      </p:sp>
      <p:sp>
        <p:nvSpPr>
          <p:cNvPr id="18" name="正方形/長方形 17">
            <a:extLst>
              <a:ext uri="{FF2B5EF4-FFF2-40B4-BE49-F238E27FC236}">
                <a16:creationId xmlns="" xmlns:a16="http://schemas.microsoft.com/office/drawing/2014/main" id="{35F3164A-1EA0-42DF-B3DD-0EAB63BC108F}"/>
              </a:ext>
            </a:extLst>
          </p:cNvPr>
          <p:cNvSpPr/>
          <p:nvPr/>
        </p:nvSpPr>
        <p:spPr>
          <a:xfrm>
            <a:off x="4667870" y="3383523"/>
            <a:ext cx="4219486" cy="31963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達成度を測定する指標の設定</a:t>
            </a:r>
          </a:p>
        </p:txBody>
      </p:sp>
      <p:sp>
        <p:nvSpPr>
          <p:cNvPr id="19" name="テキスト ボックス 18"/>
          <p:cNvSpPr txBox="1"/>
          <p:nvPr/>
        </p:nvSpPr>
        <p:spPr>
          <a:xfrm>
            <a:off x="2421885" y="520926"/>
            <a:ext cx="6639959"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医療②医療サービスの提供</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：将来必要となる医療体制の確保</a:t>
            </a:r>
          </a:p>
        </p:txBody>
      </p:sp>
      <p:sp>
        <p:nvSpPr>
          <p:cNvPr id="20" name="正方形/長方形 19"/>
          <p:cNvSpPr/>
          <p:nvPr/>
        </p:nvSpPr>
        <p:spPr>
          <a:xfrm>
            <a:off x="451764" y="866801"/>
            <a:ext cx="8887356"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○高齢者等が安心して生活できるよう、</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将来必要となる医療体制</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病床機能等</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を確保するための取組み</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を推進。</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181</a:t>
            </a:fld>
            <a:endParaRPr lang="ja-JP" altLang="en-US"/>
          </a:p>
        </p:txBody>
      </p:sp>
    </p:spTree>
    <p:extLst>
      <p:ext uri="{BB962C8B-B14F-4D97-AF65-F5344CB8AC3E}">
        <p14:creationId xmlns:p14="http://schemas.microsoft.com/office/powerpoint/2010/main" val="732347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601345" y="881955"/>
            <a:ext cx="7941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01346" y="509357"/>
            <a:ext cx="2052165"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改革取組み　　</a:t>
            </a:r>
          </a:p>
        </p:txBody>
      </p:sp>
      <p:sp>
        <p:nvSpPr>
          <p:cNvPr id="9" name="テキスト ボックス 8"/>
          <p:cNvSpPr txBox="1"/>
          <p:nvPr/>
        </p:nvSpPr>
        <p:spPr>
          <a:xfrm>
            <a:off x="1215070" y="1349759"/>
            <a:ext cx="2407905" cy="31963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大阪国際がんセンター</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9" name="テキスト ボックス 18"/>
          <p:cNvSpPr txBox="1"/>
          <p:nvPr/>
        </p:nvSpPr>
        <p:spPr>
          <a:xfrm>
            <a:off x="2635874" y="520926"/>
            <a:ext cx="563487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医療②医療サービスの提供</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：高度先進医療の提供</a:t>
            </a:r>
          </a:p>
        </p:txBody>
      </p:sp>
      <p:sp>
        <p:nvSpPr>
          <p:cNvPr id="20" name="テキスト ボックス 19"/>
          <p:cNvSpPr txBox="1"/>
          <p:nvPr/>
        </p:nvSpPr>
        <p:spPr>
          <a:xfrm>
            <a:off x="5318403" y="1355721"/>
            <a:ext cx="2630826" cy="31963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大阪重粒子線センター</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 name="正方形/長方形 3"/>
          <p:cNvSpPr/>
          <p:nvPr/>
        </p:nvSpPr>
        <p:spPr>
          <a:xfrm>
            <a:off x="610318" y="5663904"/>
            <a:ext cx="8271807" cy="759182"/>
          </a:xfrm>
          <a:prstGeom prst="rect">
            <a:avLst/>
          </a:prstGeom>
        </p:spPr>
        <p:txBody>
          <a:bodyPr wrap="square">
            <a:spAutoFit/>
          </a:bodyPr>
          <a:lstStyle/>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＜他の新たな治療法＞</a:t>
            </a:r>
            <a:endParaRPr kumimoji="1" lang="en-US" altLang="ja-JP"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endParaRP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1"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　</a:t>
            </a:r>
            <a:r>
              <a:rPr kumimoji="1" lang="en-US" altLang="ja-JP" sz="1015" b="1"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a:t>
            </a:r>
            <a:r>
              <a:rPr kumimoji="1" lang="ja-JP" altLang="ja-JP" sz="1015" b="1"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ホウ素中性子捕捉療法</a:t>
            </a:r>
            <a:r>
              <a:rPr kumimoji="1" lang="ja-JP" altLang="ja-JP" sz="1015" b="1"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a:t>
            </a:r>
            <a:r>
              <a:rPr kumimoji="1" lang="en-US" altLang="ja-JP" sz="1015" b="1"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BNCT</a:t>
            </a:r>
            <a:r>
              <a:rPr kumimoji="1" lang="ja-JP" altLang="ja-JP" sz="1015" b="1"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a:t>
            </a:r>
            <a:r>
              <a:rPr kumimoji="1" lang="ja-JP" altLang="ja-JP" sz="1015" b="1"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の推進</a:t>
            </a:r>
            <a:r>
              <a:rPr kumimoji="1" lang="en-US" altLang="ja-JP" sz="1015" b="1"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a:t>
            </a:r>
            <a:endParaRPr kumimoji="1" lang="ja-JP" altLang="ja-JP" sz="1015" b="0" i="0" u="none" strike="noStrike" kern="100" cap="none" spc="0" normalizeH="0" baseline="0" noProof="0" dirty="0">
              <a:ln>
                <a:noFill/>
              </a:ln>
              <a:solidFill>
                <a:prstClr val="black"/>
              </a:solidFill>
              <a:effectLst/>
              <a:uLnTx/>
              <a:uFillTx/>
              <a:latin typeface="Century" panose="02040604050505020304" pitchFamily="18" charset="0"/>
              <a:ea typeface="ＭＳ ゴシック" panose="020B0609070205080204" pitchFamily="49" charset="-128"/>
              <a:cs typeface="Times New Roman" panose="02020603050405020304" pitchFamily="18" charset="0"/>
            </a:endParaRPr>
          </a:p>
          <a:p>
            <a:pPr marL="187574" marR="0" lvl="0" indent="-58617" algn="just" defTabSz="957700" rtl="0" eaLnBrk="1" fontAlgn="auto" latinLnBrk="0" hangingPunct="1">
              <a:lnSpc>
                <a:spcPts val="1292"/>
              </a:lnSpc>
              <a:spcBef>
                <a:spcPts val="0"/>
              </a:spcBef>
              <a:spcAft>
                <a:spcPts val="0"/>
              </a:spcAft>
              <a:buClrTx/>
              <a:buSzTx/>
              <a:buFontTx/>
              <a:buNone/>
              <a:tabLst/>
              <a:defRPr/>
            </a:pPr>
            <a:r>
              <a:rPr kumimoji="1" lang="ja-JP" altLang="ja-JP"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・治験が進み、大阪医科大学に医療拠点</a:t>
            </a:r>
            <a:r>
              <a:rPr kumimoji="1" lang="ja-JP" altLang="en-US"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（関西</a:t>
            </a:r>
            <a:r>
              <a:rPr kumimoji="1" lang="en-US" altLang="ja-JP"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BNCT</a:t>
            </a:r>
            <a:r>
              <a:rPr kumimoji="1" lang="ja-JP" altLang="en-US"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共同医療センター）</a:t>
            </a:r>
            <a:r>
              <a:rPr kumimoji="1" lang="ja-JP" altLang="ja-JP"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が開院（</a:t>
            </a:r>
            <a:r>
              <a:rPr kumimoji="1" lang="en-US" altLang="ja-JP"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2018</a:t>
            </a:r>
            <a:r>
              <a:rPr kumimoji="1" lang="ja-JP" altLang="ja-JP"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年</a:t>
            </a:r>
            <a:r>
              <a:rPr kumimoji="1" lang="en-US" altLang="ja-JP"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6</a:t>
            </a:r>
            <a:r>
              <a:rPr kumimoji="1" lang="ja-JP" altLang="ja-JP"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月）するなど、医療としての実用化が見えてくる中、</a:t>
            </a:r>
            <a:r>
              <a:rPr kumimoji="1" lang="ja-JP" altLang="en-US"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府では</a:t>
            </a:r>
            <a:r>
              <a:rPr kumimoji="1" lang="en-US" altLang="ja-JP"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BNCT</a:t>
            </a:r>
            <a:r>
              <a:rPr kumimoji="1" lang="ja-JP" altLang="en-US"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推進協議会の事務局として、</a:t>
            </a:r>
            <a:r>
              <a:rPr kumimoji="1" lang="ja-JP" altLang="ja-JP"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適応疾患の拡大等更なる発展に向け、京都大学など研究拠点の機能強化や認知度向上等に向けた取組みを</a:t>
            </a:r>
            <a:r>
              <a:rPr kumimoji="1" lang="ja-JP" altLang="en-US"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推進</a:t>
            </a:r>
            <a:r>
              <a:rPr kumimoji="1" lang="ja-JP" altLang="ja-JP"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rPr>
              <a:t>。</a:t>
            </a:r>
            <a:endParaRPr kumimoji="1" lang="ja-JP" altLang="ja-JP" sz="1015" b="0" i="0" u="none" strike="noStrike" kern="100" cap="none" spc="0" normalizeH="0" baseline="0" noProof="0" dirty="0">
              <a:ln>
                <a:noFill/>
              </a:ln>
              <a:solidFill>
                <a:prstClr val="black"/>
              </a:solidFill>
              <a:effectLst/>
              <a:uLnTx/>
              <a:uFillTx/>
              <a:latin typeface="Century" panose="02040604050505020304" pitchFamily="18" charset="0"/>
              <a:ea typeface="ＭＳ ゴシック" panose="020B0609070205080204" pitchFamily="49" charset="-128"/>
              <a:cs typeface="Times New Roman" panose="02020603050405020304" pitchFamily="18" charset="0"/>
            </a:endParaRPr>
          </a:p>
        </p:txBody>
      </p:sp>
      <p:sp>
        <p:nvSpPr>
          <p:cNvPr id="21" name="正方形/長方形 20"/>
          <p:cNvSpPr/>
          <p:nvPr/>
        </p:nvSpPr>
        <p:spPr>
          <a:xfrm>
            <a:off x="601345" y="1728742"/>
            <a:ext cx="3878674" cy="425758"/>
          </a:xfrm>
          <a:prstGeom prst="rect">
            <a:avLst/>
          </a:prstGeom>
          <a:solidFill>
            <a:schemeClr val="accent6">
              <a:lumMod val="40000"/>
              <a:lumOff val="60000"/>
            </a:schemeClr>
          </a:solidFill>
        </p:spPr>
        <p:txBody>
          <a:bodyPr wrap="square">
            <a:spAutoFit/>
          </a:bodyPr>
          <a:lstStyle/>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a:t>
            </a:r>
            <a:r>
              <a:rPr kumimoji="1" lang="zh-TW" altLang="en-US" sz="1015" b="1"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特定機能病院</a:t>
            </a:r>
            <a:r>
              <a:rPr kumimoji="1" lang="ja-JP" altLang="en-US" sz="1015" b="1" i="0" u="none" strike="noStrike" kern="100" cap="none" spc="0" normalizeH="0" baseline="0" noProof="0" dirty="0" err="1">
                <a:ln>
                  <a:noFill/>
                </a:ln>
                <a:solidFill>
                  <a:prstClr val="black"/>
                </a:solidFill>
                <a:effectLst/>
                <a:uLnTx/>
                <a:uFillTx/>
                <a:latin typeface="Meiryo UI"/>
                <a:ea typeface="Meiryo UI"/>
                <a:cs typeface="Times New Roman" panose="02020603050405020304" pitchFamily="18" charset="0"/>
              </a:rPr>
              <a:t>、</a:t>
            </a:r>
            <a:r>
              <a:rPr kumimoji="1" lang="ja-JP" altLang="en-US" sz="1015" b="1"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都道府県がん診療連携拠点病院</a:t>
            </a:r>
            <a:endParaRPr kumimoji="1" lang="en-US" altLang="ja-JP" sz="1015"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endParaRP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a:t>
            </a:r>
            <a:r>
              <a:rPr kumimoji="1" lang="en-US" altLang="ja-JP" sz="1015"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2017</a:t>
            </a:r>
            <a:r>
              <a:rPr kumimoji="1" lang="ja-JP" altLang="en-US" sz="1015"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年</a:t>
            </a:r>
            <a:r>
              <a:rPr kumimoji="1" lang="en-US" altLang="ja-JP" sz="1015"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3</a:t>
            </a:r>
            <a:r>
              <a:rPr kumimoji="1" lang="ja-JP" altLang="en-US" sz="1015"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月、森之宮地区（旧府立成人病センター）より移転開設。</a:t>
            </a:r>
            <a:endParaRPr kumimoji="1" lang="en-US" altLang="ja-JP" sz="1015"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endParaRPr>
          </a:p>
        </p:txBody>
      </p:sp>
      <p:sp>
        <p:nvSpPr>
          <p:cNvPr id="22" name="正方形/長方形 21"/>
          <p:cNvSpPr/>
          <p:nvPr/>
        </p:nvSpPr>
        <p:spPr>
          <a:xfrm>
            <a:off x="344757" y="947079"/>
            <a:ext cx="8678380"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○大阪国際がんセンターや大阪重粒子線センターなど、</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全国有数のがん治療施設において最先端の医療を提供</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 name="正方形/長方形 22"/>
          <p:cNvSpPr/>
          <p:nvPr/>
        </p:nvSpPr>
        <p:spPr>
          <a:xfrm>
            <a:off x="4676644" y="1700607"/>
            <a:ext cx="3906807" cy="759182"/>
          </a:xfrm>
          <a:prstGeom prst="rect">
            <a:avLst/>
          </a:prstGeom>
          <a:solidFill>
            <a:schemeClr val="accent6">
              <a:lumMod val="40000"/>
              <a:lumOff val="60000"/>
            </a:schemeClr>
          </a:solidFill>
        </p:spPr>
        <p:txBody>
          <a:bodyPr wrap="square">
            <a:spAutoFit/>
          </a:bodyPr>
          <a:lstStyle/>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1" i="0" u="none" strike="noStrike" kern="100" cap="none" spc="0" normalizeH="0" baseline="0" noProof="0" dirty="0">
                <a:ln>
                  <a:noFill/>
                </a:ln>
                <a:solidFill>
                  <a:prstClr val="black"/>
                </a:solidFill>
                <a:effectLst/>
                <a:uLnTx/>
                <a:uFillTx/>
                <a:latin typeface="Century" panose="02040604050505020304" pitchFamily="18" charset="0"/>
                <a:ea typeface="Meiryo UI" panose="020B0604030504040204" pitchFamily="50" charset="-128"/>
                <a:cs typeface="Meiryo UI" panose="020B0604030504040204" pitchFamily="50" charset="-128"/>
              </a:rPr>
              <a:t>◆⼤阪初の重粒⼦線がん治療施設</a:t>
            </a:r>
            <a:r>
              <a:rPr kumimoji="1" lang="ja-JP" altLang="en-US" sz="1015" b="0" i="0" u="none" strike="noStrike" kern="100" cap="none" spc="0" normalizeH="0" baseline="0" noProof="0" dirty="0">
                <a:ln>
                  <a:noFill/>
                </a:ln>
                <a:solidFill>
                  <a:prstClr val="black"/>
                </a:solidFill>
                <a:effectLst/>
                <a:uLnTx/>
                <a:uFillTx/>
                <a:latin typeface="Century" panose="02040604050505020304" pitchFamily="18" charset="0"/>
                <a:ea typeface="Meiryo UI" panose="020B0604030504040204" pitchFamily="50" charset="-128"/>
                <a:cs typeface="Meiryo UI" panose="020B0604030504040204" pitchFamily="50" charset="-128"/>
              </a:rPr>
              <a:t>。</a:t>
            </a:r>
            <a:endParaRPr kumimoji="1" lang="en-US" altLang="ja-JP" sz="1015" b="0" i="0" u="none" strike="noStrike" kern="1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en-US" altLang="ja-JP" sz="1015" b="0" i="0" u="none" strike="noStrike" kern="100" cap="none" spc="0" normalizeH="0" baseline="0" noProof="0" dirty="0">
                <a:ln>
                  <a:noFill/>
                </a:ln>
                <a:solidFill>
                  <a:prstClr val="black"/>
                </a:solidFill>
                <a:effectLst/>
                <a:uLnTx/>
                <a:uFillTx/>
                <a:latin typeface="Meiryo UI"/>
                <a:ea typeface="Meiryo UI"/>
                <a:cs typeface="Meiryo UI" panose="020B0604030504040204" pitchFamily="50" charset="-128"/>
              </a:rPr>
              <a:t>2018</a:t>
            </a:r>
            <a:r>
              <a:rPr kumimoji="1" lang="ja-JP" altLang="en-US" sz="1015" b="0" i="0" u="none" strike="noStrike" kern="100" cap="none" spc="0" normalizeH="0" baseline="0" noProof="0" dirty="0">
                <a:ln>
                  <a:noFill/>
                </a:ln>
                <a:solidFill>
                  <a:prstClr val="black"/>
                </a:solidFill>
                <a:effectLst/>
                <a:uLnTx/>
                <a:uFillTx/>
                <a:latin typeface="Meiryo UI"/>
                <a:ea typeface="Meiryo UI"/>
                <a:cs typeface="Meiryo UI" panose="020B0604030504040204" pitchFamily="50" charset="-128"/>
              </a:rPr>
              <a:t>年３月</a:t>
            </a:r>
            <a:r>
              <a:rPr kumimoji="1" lang="ja-JP" altLang="en-US" sz="1015" b="0" i="0" u="none" strike="noStrike" kern="100" cap="none" spc="0" normalizeH="0" baseline="0" noProof="0" dirty="0">
                <a:ln>
                  <a:noFill/>
                </a:ln>
                <a:solidFill>
                  <a:prstClr val="black"/>
                </a:solidFill>
                <a:effectLst/>
                <a:uLnTx/>
                <a:uFillTx/>
                <a:latin typeface="Century" panose="02040604050505020304" pitchFamily="18" charset="0"/>
                <a:ea typeface="Meiryo UI" panose="020B0604030504040204" pitchFamily="50" charset="-128"/>
                <a:cs typeface="Meiryo UI" panose="020B0604030504040204" pitchFamily="50" charset="-128"/>
              </a:rPr>
              <a:t>、大阪国際がんセンターの隣接地に、民設民営の重粒子</a:t>
            </a:r>
            <a:endParaRPr kumimoji="1" lang="en-US" altLang="ja-JP" sz="1015" b="0" i="0" u="none" strike="noStrike" kern="100" cap="none" spc="0" normalizeH="0" baseline="0" noProof="0" dirty="0">
              <a:ln>
                <a:noFill/>
              </a:ln>
              <a:solidFill>
                <a:prstClr val="black"/>
              </a:solidFill>
              <a:effectLst/>
              <a:uLnTx/>
              <a:uFillTx/>
              <a:latin typeface="Century" panose="02040604050505020304" pitchFamily="18" charset="0"/>
              <a:ea typeface="Meiryo UI" panose="020B0604030504040204" pitchFamily="50" charset="-128"/>
              <a:cs typeface="Meiryo UI" panose="020B0604030504040204" pitchFamily="50" charset="-128"/>
            </a:endParaRP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prstClr val="black"/>
                </a:solidFill>
                <a:effectLst/>
                <a:uLnTx/>
                <a:uFillTx/>
                <a:latin typeface="Century" panose="02040604050505020304" pitchFamily="18" charset="0"/>
                <a:ea typeface="Meiryo UI" panose="020B0604030504040204" pitchFamily="50" charset="-128"/>
                <a:cs typeface="Meiryo UI" panose="020B0604030504040204" pitchFamily="50" charset="-128"/>
              </a:rPr>
              <a:t>　線がん治療施設として開院。</a:t>
            </a:r>
            <a:endParaRPr kumimoji="1" lang="en-US" altLang="ja-JP" sz="1015" b="0" i="0" u="none" strike="noStrike" kern="100" cap="none" spc="0" normalizeH="0" baseline="0" noProof="0" dirty="0">
              <a:ln>
                <a:noFill/>
              </a:ln>
              <a:solidFill>
                <a:prstClr val="black"/>
              </a:solidFill>
              <a:effectLst/>
              <a:uLnTx/>
              <a:uFillTx/>
              <a:latin typeface="Century" panose="02040604050505020304" pitchFamily="18" charset="0"/>
              <a:ea typeface="Meiryo UI" panose="020B0604030504040204" pitchFamily="50" charset="-128"/>
              <a:cs typeface="Meiryo UI" panose="020B0604030504040204" pitchFamily="50" charset="-128"/>
            </a:endParaRP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prstClr val="black"/>
                </a:solidFill>
                <a:effectLst/>
                <a:uLnTx/>
                <a:uFillTx/>
                <a:latin typeface="Century" panose="02040604050505020304" pitchFamily="18" charset="0"/>
                <a:ea typeface="Meiryo UI" panose="020B0604030504040204" pitchFamily="50" charset="-128"/>
                <a:cs typeface="Meiryo UI" panose="020B0604030504040204" pitchFamily="50" charset="-128"/>
              </a:rPr>
              <a:t>◆</a:t>
            </a:r>
            <a:r>
              <a:rPr kumimoji="1" lang="en-US" altLang="ja-JP" sz="1015" b="0" i="0" u="none" strike="noStrike" kern="100" cap="none" spc="0" normalizeH="0" baseline="0" noProof="0" dirty="0">
                <a:ln>
                  <a:noFill/>
                </a:ln>
                <a:solidFill>
                  <a:prstClr val="black"/>
                </a:solidFill>
                <a:effectLst/>
                <a:uLnTx/>
                <a:uFillTx/>
                <a:latin typeface="Meiryo UI"/>
                <a:ea typeface="Meiryo UI"/>
                <a:cs typeface="Meiryo UI" panose="020B0604030504040204" pitchFamily="50" charset="-128"/>
              </a:rPr>
              <a:t>2018</a:t>
            </a:r>
            <a:r>
              <a:rPr kumimoji="1" lang="ja-JP" altLang="en-US" sz="1015" b="0" i="0" u="none" strike="noStrike" kern="100" cap="none" spc="0" normalizeH="0" baseline="0" noProof="0" dirty="0">
                <a:ln>
                  <a:noFill/>
                </a:ln>
                <a:solidFill>
                  <a:prstClr val="black"/>
                </a:solidFill>
                <a:effectLst/>
                <a:uLnTx/>
                <a:uFillTx/>
                <a:latin typeface="Meiryo UI"/>
                <a:ea typeface="Meiryo UI"/>
                <a:cs typeface="Meiryo UI" panose="020B0604030504040204" pitchFamily="50" charset="-128"/>
              </a:rPr>
              <a:t>月</a:t>
            </a:r>
            <a:r>
              <a:rPr kumimoji="1" lang="en-US" altLang="ja-JP" sz="1015" b="0" i="0" u="none" strike="noStrike" kern="100" cap="none" spc="0" normalizeH="0" baseline="0" noProof="0" dirty="0">
                <a:ln>
                  <a:noFill/>
                </a:ln>
                <a:solidFill>
                  <a:prstClr val="black"/>
                </a:solidFill>
                <a:effectLst/>
                <a:uLnTx/>
                <a:uFillTx/>
                <a:latin typeface="Meiryo UI"/>
                <a:ea typeface="Meiryo UI"/>
                <a:cs typeface="Meiryo UI" panose="020B0604030504040204" pitchFamily="50" charset="-128"/>
              </a:rPr>
              <a:t>10</a:t>
            </a:r>
            <a:r>
              <a:rPr kumimoji="1" lang="ja-JP" altLang="en-US" sz="1015" b="0" i="0" u="none" strike="noStrike" kern="100" cap="none" spc="0" normalizeH="0" baseline="0" noProof="0" dirty="0">
                <a:ln>
                  <a:noFill/>
                </a:ln>
                <a:solidFill>
                  <a:prstClr val="black"/>
                </a:solidFill>
                <a:effectLst/>
                <a:uLnTx/>
                <a:uFillTx/>
                <a:latin typeface="Meiryo UI"/>
                <a:ea typeface="Meiryo UI"/>
                <a:cs typeface="Meiryo UI" panose="020B0604030504040204" pitchFamily="50" charset="-128"/>
              </a:rPr>
              <a:t>月</a:t>
            </a:r>
            <a:r>
              <a:rPr kumimoji="1" lang="en-US" altLang="ja-JP" sz="1015" b="0" i="0" u="none" strike="noStrike" kern="100" cap="none" spc="0" normalizeH="0" baseline="0" noProof="0" dirty="0">
                <a:ln>
                  <a:noFill/>
                </a:ln>
                <a:solidFill>
                  <a:prstClr val="black"/>
                </a:solidFill>
                <a:effectLst/>
                <a:uLnTx/>
                <a:uFillTx/>
                <a:latin typeface="Meiryo UI"/>
                <a:ea typeface="Meiryo UI"/>
                <a:cs typeface="Meiryo UI" panose="020B0604030504040204" pitchFamily="50" charset="-128"/>
              </a:rPr>
              <a:t>16</a:t>
            </a:r>
            <a:r>
              <a:rPr kumimoji="1" lang="ja-JP" altLang="en-US" sz="1015" b="0" i="0" u="none" strike="noStrike" kern="100" cap="none" spc="0" normalizeH="0" baseline="0" noProof="0" dirty="0">
                <a:ln>
                  <a:noFill/>
                </a:ln>
                <a:solidFill>
                  <a:prstClr val="black"/>
                </a:solidFill>
                <a:effectLst/>
                <a:uLnTx/>
                <a:uFillTx/>
                <a:latin typeface="Meiryo UI"/>
                <a:ea typeface="Meiryo UI"/>
                <a:cs typeface="Meiryo UI" panose="020B0604030504040204" pitchFamily="50" charset="-128"/>
              </a:rPr>
              <a:t>日</a:t>
            </a:r>
            <a:r>
              <a:rPr kumimoji="1" lang="ja-JP" altLang="en-US" sz="1015" b="0" i="0" u="none" strike="noStrike" kern="100" cap="none" spc="0" normalizeH="0" baseline="0" noProof="0" dirty="0">
                <a:ln>
                  <a:noFill/>
                </a:ln>
                <a:solidFill>
                  <a:prstClr val="black"/>
                </a:solidFill>
                <a:effectLst/>
                <a:uLnTx/>
                <a:uFillTx/>
                <a:latin typeface="Century" panose="02040604050505020304" pitchFamily="18" charset="0"/>
                <a:ea typeface="Meiryo UI" panose="020B0604030504040204" pitchFamily="50" charset="-128"/>
                <a:cs typeface="Meiryo UI" panose="020B0604030504040204" pitchFamily="50" charset="-128"/>
              </a:rPr>
              <a:t>より、重粒子線治療を開始。</a:t>
            </a:r>
          </a:p>
        </p:txBody>
      </p:sp>
      <p:sp>
        <p:nvSpPr>
          <p:cNvPr id="24" name="正方形/長方形 23"/>
          <p:cNvSpPr/>
          <p:nvPr/>
        </p:nvSpPr>
        <p:spPr>
          <a:xfrm>
            <a:off x="4720813" y="3652797"/>
            <a:ext cx="3906807" cy="759182"/>
          </a:xfrm>
          <a:prstGeom prst="rect">
            <a:avLst/>
          </a:prstGeom>
        </p:spPr>
        <p:txBody>
          <a:bodyPr wrap="square">
            <a:spAutoFit/>
          </a:bodyPr>
          <a:lstStyle/>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en-US" altLang="ja-JP" sz="1015" b="1"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a:t>
            </a:r>
            <a:r>
              <a:rPr kumimoji="1" lang="ja-JP" altLang="en-US" sz="1015" b="1"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重粒⼦線がん治療</a:t>
            </a:r>
            <a:r>
              <a:rPr kumimoji="1" lang="en-US" altLang="ja-JP" sz="1015" b="1"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a:t>
            </a: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　・</a:t>
            </a:r>
            <a:r>
              <a:rPr kumimoji="1" lang="ja-JP" altLang="en-US" sz="1015" b="1"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切らずに、痛みもなく、⾼齢者にもやさしい治療</a:t>
            </a:r>
            <a:r>
              <a:rPr kumimoji="1" lang="ja-JP" altLang="en-US"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で、従来の放射線治療に⽐</a:t>
            </a:r>
            <a:r>
              <a:rPr kumimoji="1" lang="ja-JP" altLang="en-US" sz="1015" b="0" i="0" u="none" strike="noStrike" kern="100" cap="none" spc="0" normalizeH="0" baseline="0" noProof="0" dirty="0" err="1">
                <a:ln>
                  <a:noFill/>
                </a:ln>
                <a:solidFill>
                  <a:srgbClr val="000000"/>
                </a:solidFill>
                <a:effectLst/>
                <a:uLnTx/>
                <a:uFillTx/>
                <a:latin typeface="Meiryo UI"/>
                <a:ea typeface="Meiryo UI"/>
                <a:cs typeface="Meiryo UI" panose="020B0604030504040204" pitchFamily="50" charset="-128"/>
              </a:rPr>
              <a:t>べ</a:t>
            </a:r>
            <a:r>
              <a:rPr kumimoji="1" lang="ja-JP" altLang="en-US"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正常組織への副作⽤が少なく、治療回数や⽇数も少なくすむため、仕事や⽇常⽣活を続けながら外来での治療が可能。</a:t>
            </a:r>
            <a:endParaRPr kumimoji="1" lang="ja-JP" altLang="en-US"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endParaRPr>
          </a:p>
        </p:txBody>
      </p:sp>
      <p:sp>
        <p:nvSpPr>
          <p:cNvPr id="25" name="正方形/長方形 24"/>
          <p:cNvSpPr/>
          <p:nvPr/>
        </p:nvSpPr>
        <p:spPr>
          <a:xfrm>
            <a:off x="4731631" y="2520901"/>
            <a:ext cx="3906807" cy="1092607"/>
          </a:xfrm>
          <a:prstGeom prst="rect">
            <a:avLst/>
          </a:prstGeom>
        </p:spPr>
        <p:txBody>
          <a:bodyPr wrap="square">
            <a:spAutoFit/>
          </a:bodyPr>
          <a:lstStyle/>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en-US" altLang="ja-JP" sz="1015" b="1"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a:t>
            </a:r>
            <a:r>
              <a:rPr kumimoji="1" lang="ja-JP" altLang="en-US" sz="1015" b="1"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センターの特長</a:t>
            </a:r>
            <a:r>
              <a:rPr kumimoji="1" lang="en-US" altLang="ja-JP" sz="1015" b="1"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a:t>
            </a: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　・すべての治療室で最新のスキャニング照射</a:t>
            </a:r>
            <a:r>
              <a:rPr kumimoji="1" lang="en-US" altLang="ja-JP"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a:t>
            </a:r>
            <a:r>
              <a:rPr kumimoji="1" lang="ja-JP" altLang="en-US"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による治療。</a:t>
            </a: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　・年間で</a:t>
            </a:r>
            <a:r>
              <a:rPr kumimoji="1" lang="en-US" altLang="ja-JP"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1</a:t>
            </a:r>
            <a:r>
              <a:rPr kumimoji="1" lang="ja-JP" altLang="en-US"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室あたり最大</a:t>
            </a:r>
            <a:r>
              <a:rPr kumimoji="1" lang="en-US" altLang="ja-JP"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600</a:t>
            </a:r>
            <a:r>
              <a:rPr kumimoji="1" lang="ja-JP" altLang="en-US"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人、</a:t>
            </a:r>
            <a:r>
              <a:rPr kumimoji="1" lang="en-US" altLang="ja-JP"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3</a:t>
            </a:r>
            <a:r>
              <a:rPr kumimoji="1" lang="ja-JP" altLang="en-US"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室で合計</a:t>
            </a:r>
            <a:r>
              <a:rPr kumimoji="1" lang="en-US" altLang="ja-JP"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1,800</a:t>
            </a:r>
            <a:r>
              <a:rPr kumimoji="1" lang="ja-JP" altLang="en-US"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人の治療が可能</a:t>
            </a:r>
            <a:endParaRPr kumimoji="1" lang="en-US" altLang="ja-JP"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endParaRP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　・隣接する⼤阪国際がんセンターと連携し、総合的ながん治療が可能。</a:t>
            </a: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　</a:t>
            </a:r>
            <a:r>
              <a:rPr kumimoji="1" lang="en-US" altLang="ja-JP"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a:t>
            </a:r>
            <a:r>
              <a:rPr kumimoji="1" lang="ja-JP" altLang="en-US"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ピンポイントにがん病巣を狙い撃ちができるため、不要な照射による</a:t>
            </a:r>
            <a:endParaRPr kumimoji="1" lang="en-US" altLang="ja-JP"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endParaRP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　　副作⽤を抑えることができる照射技術。</a:t>
            </a:r>
            <a:endParaRPr kumimoji="1" lang="ja-JP" altLang="en-US"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endParaRPr>
          </a:p>
        </p:txBody>
      </p:sp>
      <p:pic>
        <p:nvPicPr>
          <p:cNvPr id="7" name="図 6" descr="画面の領域"/>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7642" y="4659361"/>
            <a:ext cx="1577313" cy="978728"/>
          </a:xfrm>
          <a:prstGeom prst="rect">
            <a:avLst/>
          </a:prstGeom>
        </p:spPr>
      </p:pic>
      <p:sp>
        <p:nvSpPr>
          <p:cNvPr id="29" name="正方形/長方形 28"/>
          <p:cNvSpPr/>
          <p:nvPr/>
        </p:nvSpPr>
        <p:spPr>
          <a:xfrm>
            <a:off x="610318" y="2202555"/>
            <a:ext cx="4066326" cy="2914388"/>
          </a:xfrm>
          <a:prstGeom prst="rect">
            <a:avLst/>
          </a:prstGeom>
        </p:spPr>
        <p:txBody>
          <a:bodyPr wrap="square">
            <a:spAutoFit/>
          </a:bodyPr>
          <a:lstStyle/>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en-US" altLang="ja-JP" sz="1015" b="1" i="0" u="none" strike="noStrike" kern="1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en-US" sz="1015" b="1" i="0" u="none" strike="noStrike" kern="100" cap="none" spc="0" normalizeH="0" baseline="0" noProof="0" dirty="0">
                <a:ln>
                  <a:noFill/>
                </a:ln>
                <a:solidFill>
                  <a:prstClr val="black"/>
                </a:solidFill>
                <a:effectLst/>
                <a:uLnTx/>
                <a:uFillTx/>
                <a:latin typeface="Meiryo UI"/>
                <a:ea typeface="Meiryo UI"/>
                <a:cs typeface="Meiryo UI" panose="020B0604030504040204" pitchFamily="50" charset="-128"/>
              </a:rPr>
              <a:t>センターの特長</a:t>
            </a:r>
            <a:r>
              <a:rPr kumimoji="1" lang="en-US" altLang="ja-JP" sz="1015" b="1" i="0" u="none" strike="noStrike" kern="100" cap="none" spc="0" normalizeH="0" baseline="0" noProof="0" dirty="0">
                <a:ln>
                  <a:noFill/>
                </a:ln>
                <a:solidFill>
                  <a:prstClr val="black"/>
                </a:solidFill>
                <a:effectLst/>
                <a:uLnTx/>
                <a:uFillTx/>
                <a:latin typeface="Meiryo UI"/>
                <a:ea typeface="Meiryo UI"/>
                <a:cs typeface="Meiryo UI" panose="020B0604030504040204" pitchFamily="50" charset="-128"/>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en-US" sz="1015" b="1"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特定機能病院</a:t>
            </a:r>
            <a:r>
              <a:rPr kumimoji="1" lang="ja-JP" altLang="en-US" sz="1015"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として、移転を機に手術室等の拡充や最新医療機器を整</a:t>
            </a:r>
            <a:endParaRPr kumimoji="1" lang="en-US" altLang="ja-JP" sz="1015"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　</a:t>
            </a:r>
            <a:r>
              <a:rPr kumimoji="1" lang="ja-JP" altLang="en-US" sz="1015" b="0" i="0" u="none" strike="noStrike" kern="100" cap="none" spc="0" normalizeH="0" baseline="0" noProof="0" dirty="0" err="1">
                <a:ln>
                  <a:noFill/>
                </a:ln>
                <a:solidFill>
                  <a:prstClr val="black"/>
                </a:solidFill>
                <a:effectLst/>
                <a:uLnTx/>
                <a:uFillTx/>
                <a:latin typeface="Meiryo UI"/>
                <a:ea typeface="Meiryo UI"/>
                <a:cs typeface="Times New Roman" panose="02020603050405020304" pitchFamily="18" charset="0"/>
              </a:rPr>
              <a:t>備し</a:t>
            </a:r>
            <a:r>
              <a:rPr kumimoji="1" lang="ja-JP" altLang="en-US" sz="1015"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低侵襲手術、機能温存手術、高精度放射線治療、分子標的治</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療、免疫治療などの先進医療を実施。</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　・</a:t>
            </a:r>
            <a:r>
              <a:rPr kumimoji="1" lang="ja-JP" altLang="en-US" sz="1015" b="1"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都道府県がん診療連携拠点病院</a:t>
            </a:r>
            <a:r>
              <a:rPr kumimoji="1" lang="ja-JP" altLang="en-US" sz="1015"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として、</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府域のがん診療拠</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点病院と連携し、大阪府全体のがん医療の向上を図る。</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相談支援センター</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による総合的な患者支援（地域医療連携室・がん相</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談支援センター・入退院支援センター・ベッドコントロールセンター・患者総</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合相談室）を実施。</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がん対策センター</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による情報発信（がん登録や予防・検診データの分析</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を基にした情報）。</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次世代がん医療開発センター</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による基礎・臨床研究の推進・普及に係る</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様々な支援。</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・新たな取組みとして、笑いとがん医療の実証研究、大手前病院・大阪重</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粒子線センターとの共通診察券導入など実施　　等</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10" name="グループ化 9"/>
          <p:cNvGrpSpPr/>
          <p:nvPr/>
        </p:nvGrpSpPr>
        <p:grpSpPr>
          <a:xfrm>
            <a:off x="2827721" y="4570165"/>
            <a:ext cx="4187077" cy="946206"/>
            <a:chOff x="3105568" y="4566786"/>
            <a:chExt cx="4536000" cy="1025056"/>
          </a:xfrm>
        </p:grpSpPr>
        <p:sp>
          <p:nvSpPr>
            <p:cNvPr id="28" name="角丸四角形 27"/>
            <p:cNvSpPr/>
            <p:nvPr/>
          </p:nvSpPr>
          <p:spPr>
            <a:xfrm>
              <a:off x="3105568" y="4828851"/>
              <a:ext cx="4536000" cy="762991"/>
            </a:xfrm>
            <a:prstGeom prst="roundRect">
              <a:avLst/>
            </a:prstGeom>
            <a:solidFill>
              <a:schemeClr val="bg1"/>
            </a:solidFill>
            <a:ln w="3810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zh-TW" altLang="en-US" sz="1015" b="1"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大阪府重粒子線治療費利子補給制度</a:t>
              </a:r>
              <a:endParaRPr kumimoji="1" lang="en-US" altLang="ja-JP" sz="1015" b="1"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endParaRP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　・重粒子線がん治療を受けようとする府民が、経済的な事情で治療を断念する</a:t>
              </a:r>
              <a:endParaRPr kumimoji="1" lang="en-US" altLang="ja-JP"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endParaRPr>
            </a:p>
            <a:p>
              <a:pPr marL="117234" marR="0" lvl="0" indent="-117234" algn="just" defTabSz="957700" rtl="0" eaLnBrk="1" fontAlgn="auto" latinLnBrk="0" hangingPunct="1">
                <a:lnSpc>
                  <a:spcPts val="1292"/>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srgbClr val="000000"/>
                  </a:solidFill>
                  <a:effectLst/>
                  <a:uLnTx/>
                  <a:uFillTx/>
                  <a:latin typeface="Meiryo UI"/>
                  <a:ea typeface="Meiryo UI"/>
                  <a:cs typeface="Meiryo UI" panose="020B0604030504040204" pitchFamily="50" charset="-128"/>
                </a:rPr>
                <a:t>　ことがないよう、金融機関と連携し治療開始時に高額な費用の負担を軽減。</a:t>
              </a:r>
              <a:endParaRPr kumimoji="1" lang="ja-JP" altLang="en-US" sz="1015" b="0" i="0" u="none" strike="noStrike" kern="100" cap="none" spc="0" normalizeH="0" baseline="0" noProof="0" dirty="0">
                <a:ln>
                  <a:noFill/>
                </a:ln>
                <a:solidFill>
                  <a:srgbClr val="000000"/>
                </a:solidFill>
                <a:effectLst/>
                <a:uLnTx/>
                <a:uFillTx/>
                <a:latin typeface="Century" panose="02040604050505020304" pitchFamily="18" charset="0"/>
                <a:ea typeface="Meiryo UI" panose="020B0604030504040204" pitchFamily="50" charset="-128"/>
                <a:cs typeface="Meiryo UI" panose="020B0604030504040204" pitchFamily="50" charset="-128"/>
              </a:endParaRPr>
            </a:p>
          </p:txBody>
        </p:sp>
        <p:sp>
          <p:nvSpPr>
            <p:cNvPr id="26" name="右矢印 14"/>
            <p:cNvSpPr/>
            <p:nvPr/>
          </p:nvSpPr>
          <p:spPr>
            <a:xfrm rot="19901142">
              <a:off x="6168988" y="4598969"/>
              <a:ext cx="887027" cy="251551"/>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gradFill>
              <a:gsLst>
                <a:gs pos="417">
                  <a:srgbClr val="466D9E"/>
                </a:gs>
                <a:gs pos="7000">
                  <a:schemeClr val="tx2">
                    <a:lumMod val="60000"/>
                    <a:lumOff val="40000"/>
                  </a:schemeClr>
                </a:gs>
                <a:gs pos="15000">
                  <a:srgbClr val="41638D"/>
                </a:gs>
                <a:gs pos="90000">
                  <a:schemeClr val="tx2">
                    <a:lumMod val="75000"/>
                  </a:schemeClr>
                </a:gs>
                <a:gs pos="50000">
                  <a:schemeClr val="tx2">
                    <a:lumMod val="60000"/>
                    <a:lumOff val="40000"/>
                  </a:schemeClr>
                </a:gs>
              </a:gsLst>
              <a:lin ang="198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 name="テキスト ボックス 7"/>
            <p:cNvSpPr txBox="1"/>
            <p:nvPr/>
          </p:nvSpPr>
          <p:spPr>
            <a:xfrm>
              <a:off x="4713418" y="4566786"/>
              <a:ext cx="1294228" cy="269241"/>
            </a:xfrm>
            <a:prstGeom prst="rect">
              <a:avLst/>
            </a:prstGeom>
            <a:noFill/>
            <a:ln>
              <a:noFill/>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治療にかかる支援</a:t>
              </a:r>
            </a:p>
          </p:txBody>
        </p:sp>
      </p:grpSp>
      <p:pic>
        <p:nvPicPr>
          <p:cNvPr id="11" name="図 10"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478" y="4677922"/>
            <a:ext cx="1807397" cy="887464"/>
          </a:xfrm>
          <a:prstGeom prst="rect">
            <a:avLst/>
          </a:prstGeom>
        </p:spPr>
      </p:pic>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182</a:t>
            </a:fld>
            <a:endParaRPr lang="ja-JP" altLang="en-US"/>
          </a:p>
        </p:txBody>
      </p:sp>
    </p:spTree>
    <p:extLst>
      <p:ext uri="{BB962C8B-B14F-4D97-AF65-F5344CB8AC3E}">
        <p14:creationId xmlns:p14="http://schemas.microsoft.com/office/powerpoint/2010/main" val="1005411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173797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改革取組み</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70457" y="869547"/>
            <a:ext cx="8279260"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全国ワースト１の要介護認定率や介護サービス受給者は、今後ますます増加</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していく見込み。</a:t>
            </a:r>
          </a:p>
        </p:txBody>
      </p:sp>
      <p:sp>
        <p:nvSpPr>
          <p:cNvPr id="6" name="テキスト ボックス 5"/>
          <p:cNvSpPr txBox="1"/>
          <p:nvPr/>
        </p:nvSpPr>
        <p:spPr>
          <a:xfrm>
            <a:off x="2194364" y="520926"/>
            <a:ext cx="5206875"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介護①予防・早期支援</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自立支援、介護予防</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p:cNvSpPr/>
          <p:nvPr/>
        </p:nvSpPr>
        <p:spPr>
          <a:xfrm>
            <a:off x="3698815" y="1237933"/>
            <a:ext cx="2425194" cy="82019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■要介護認定率の将来推計</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認定率の増加は全国を上回る。</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2015:20.5%⇒2035:29.4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10" name="正方形/長方形 9"/>
          <p:cNvSpPr/>
          <p:nvPr/>
        </p:nvSpPr>
        <p:spPr>
          <a:xfrm>
            <a:off x="1991639" y="5986947"/>
            <a:ext cx="7839399"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要介護認定率、介護サービス受給者ともに増加の見込み</a:t>
            </a:r>
          </a:p>
        </p:txBody>
      </p:sp>
      <p:sp>
        <p:nvSpPr>
          <p:cNvPr id="13" name="正方形/長方形 12"/>
          <p:cNvSpPr/>
          <p:nvPr/>
        </p:nvSpPr>
        <p:spPr>
          <a:xfrm>
            <a:off x="6296866" y="1202111"/>
            <a:ext cx="2884824" cy="6881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■介護サービス受給者の将来推計</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2015:36.9</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万人⇒</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2040:62.8</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万人</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二等辺三角形 11"/>
          <p:cNvSpPr>
            <a:spLocks noChangeAspect="1"/>
          </p:cNvSpPr>
          <p:nvPr/>
        </p:nvSpPr>
        <p:spPr>
          <a:xfrm rot="10800000">
            <a:off x="3261502" y="6299457"/>
            <a:ext cx="2620997" cy="154080"/>
          </a:xfrm>
          <a:prstGeom prst="triangle">
            <a:avLst/>
          </a:prstGeom>
          <a:gradFill>
            <a:gsLst>
              <a:gs pos="0">
                <a:schemeClr val="accent1"/>
              </a:gs>
              <a:gs pos="100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prstClr val="white"/>
              </a:solidFill>
              <a:effectLst/>
              <a:uLnTx/>
              <a:uFillTx/>
              <a:latin typeface="Meiryo UI"/>
              <a:ea typeface="Meiryo UI"/>
              <a:cs typeface="+mn-cs"/>
            </a:endParaRPr>
          </a:p>
        </p:txBody>
      </p:sp>
      <p:sp>
        <p:nvSpPr>
          <p:cNvPr id="15" name="テキスト ボックス 14"/>
          <p:cNvSpPr txBox="1"/>
          <p:nvPr/>
        </p:nvSpPr>
        <p:spPr>
          <a:xfrm>
            <a:off x="218177" y="1294763"/>
            <a:ext cx="3043324" cy="490006"/>
          </a:xfrm>
          <a:prstGeom prst="rect">
            <a:avLst/>
          </a:prstGeom>
          <a:noFill/>
          <a:ln>
            <a:noFill/>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■要介護認定率（</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全国ワースト１位。</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p:cNvSpPr txBox="1"/>
          <p:nvPr/>
        </p:nvSpPr>
        <p:spPr>
          <a:xfrm>
            <a:off x="56004" y="5636104"/>
            <a:ext cx="4435611" cy="34804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「介護保険総合データベース」「住民基本台帳に基づく人口</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人口動態及び世帯数」を基に厚労省が集計･推計（年齢調整により、被保険者の年齢構成の違いによる影響を除去した後の認定率）</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Rectangle 2"/>
          <p:cNvSpPr>
            <a:spLocks noChangeArrowheads="1"/>
          </p:cNvSpPr>
          <p:nvPr/>
        </p:nvSpPr>
        <p:spPr bwMode="auto">
          <a:xfrm>
            <a:off x="3325129" y="1796979"/>
            <a:ext cx="170525" cy="35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7" name="グループ化 6"/>
          <p:cNvGrpSpPr/>
          <p:nvPr/>
        </p:nvGrpSpPr>
        <p:grpSpPr>
          <a:xfrm>
            <a:off x="3485899" y="2108546"/>
            <a:ext cx="5557983" cy="3373476"/>
            <a:chOff x="3776391" y="2245249"/>
            <a:chExt cx="6021148" cy="3312564"/>
          </a:xfrm>
        </p:grpSpPr>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391" y="2245249"/>
              <a:ext cx="6021148" cy="33125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4600" y="4266888"/>
              <a:ext cx="1912937"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0821" y="2572849"/>
              <a:ext cx="468000" cy="2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7096" y="3952349"/>
              <a:ext cx="56356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9661" y="3171300"/>
              <a:ext cx="969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正方形/長方形 22"/>
          <p:cNvSpPr/>
          <p:nvPr/>
        </p:nvSpPr>
        <p:spPr>
          <a:xfrm>
            <a:off x="3845855" y="5233892"/>
            <a:ext cx="5497464" cy="4040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831" b="0" i="0" u="none" strike="noStrike" kern="1200" cap="none" spc="0" normalizeH="0" baseline="0" noProof="0" dirty="0">
                <a:ln>
                  <a:noFill/>
                </a:ln>
                <a:solidFill>
                  <a:prstClr val="black"/>
                </a:solidFill>
                <a:effectLst/>
                <a:uLnTx/>
                <a:uFillTx/>
                <a:latin typeface="Meiryo UI"/>
                <a:ea typeface="Meiryo UI"/>
                <a:cs typeface="+mn-cs"/>
              </a:rPr>
              <a:t>※　平成</a:t>
            </a:r>
            <a:r>
              <a:rPr kumimoji="1" lang="en-US" altLang="ja-JP" sz="831" b="0" i="0" u="none" strike="noStrike" kern="1200" cap="none" spc="0" normalizeH="0" baseline="0" noProof="0" dirty="0">
                <a:ln>
                  <a:noFill/>
                </a:ln>
                <a:solidFill>
                  <a:prstClr val="black"/>
                </a:solidFill>
                <a:effectLst/>
                <a:uLnTx/>
                <a:uFillTx/>
                <a:latin typeface="Meiryo UI"/>
                <a:ea typeface="Meiryo UI"/>
                <a:cs typeface="+mn-cs"/>
              </a:rPr>
              <a:t>28</a:t>
            </a:r>
            <a:r>
              <a:rPr kumimoji="1" lang="ja-JP" altLang="ja-JP" sz="831"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831" b="0" i="0" u="none" strike="noStrike" kern="1200" cap="none" spc="0" normalizeH="0" baseline="0" noProof="0" dirty="0">
                <a:ln>
                  <a:noFill/>
                </a:ln>
                <a:solidFill>
                  <a:prstClr val="black"/>
                </a:solidFill>
                <a:effectLst/>
                <a:uLnTx/>
                <a:uFillTx/>
                <a:latin typeface="Meiryo UI"/>
                <a:ea typeface="Meiryo UI"/>
                <a:cs typeface="+mn-cs"/>
              </a:rPr>
              <a:t>12</a:t>
            </a:r>
            <a:r>
              <a:rPr kumimoji="1" lang="ja-JP" altLang="ja-JP" sz="831" b="0" i="0" u="none" strike="noStrike" kern="1200" cap="none" spc="0" normalizeH="0" baseline="0" noProof="0" dirty="0">
                <a:ln>
                  <a:noFill/>
                </a:ln>
                <a:solidFill>
                  <a:prstClr val="black"/>
                </a:solidFill>
                <a:effectLst/>
                <a:uLnTx/>
                <a:uFillTx/>
                <a:latin typeface="Meiryo UI"/>
                <a:ea typeface="Meiryo UI"/>
                <a:cs typeface="+mn-cs"/>
              </a:rPr>
              <a:t>月大阪府「専門部会報告書」より。（平成</a:t>
            </a:r>
            <a:r>
              <a:rPr kumimoji="1" lang="en-US" altLang="ja-JP" sz="831" b="0" i="0" u="none" strike="noStrike" kern="1200" cap="none" spc="0" normalizeH="0" baseline="0" noProof="0" dirty="0">
                <a:ln>
                  <a:noFill/>
                </a:ln>
                <a:solidFill>
                  <a:prstClr val="black"/>
                </a:solidFill>
                <a:effectLst/>
                <a:uLnTx/>
                <a:uFillTx/>
                <a:latin typeface="Meiryo UI"/>
                <a:ea typeface="Meiryo UI"/>
                <a:cs typeface="+mn-cs"/>
              </a:rPr>
              <a:t>26</a:t>
            </a:r>
            <a:r>
              <a:rPr kumimoji="1" lang="ja-JP" altLang="ja-JP" sz="831" b="0" i="0" u="none" strike="noStrike" kern="1200" cap="none" spc="0" normalizeH="0" baseline="0" noProof="0" dirty="0">
                <a:ln>
                  <a:noFill/>
                </a:ln>
                <a:solidFill>
                  <a:prstClr val="black"/>
                </a:solidFill>
                <a:effectLst/>
                <a:uLnTx/>
                <a:uFillTx/>
                <a:latin typeface="Meiryo UI"/>
                <a:ea typeface="Meiryo UI"/>
                <a:cs typeface="+mn-cs"/>
              </a:rPr>
              <a:t>年度の性別・年齢階級別の要介護認定率に、人口推計</a:t>
            </a:r>
            <a:endParaRPr kumimoji="1" lang="en-US" altLang="ja-JP" sz="831"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ja-JP" sz="831" b="0" i="0" u="none" strike="noStrike" kern="1200" cap="none" spc="0" normalizeH="0" baseline="0" noProof="0" dirty="0">
                <a:ln>
                  <a:noFill/>
                </a:ln>
                <a:solidFill>
                  <a:prstClr val="black"/>
                </a:solidFill>
                <a:effectLst/>
                <a:uLnTx/>
                <a:uFillTx/>
                <a:latin typeface="Meiryo UI"/>
                <a:ea typeface="Meiryo UI"/>
                <a:cs typeface="+mn-cs"/>
              </a:rPr>
              <a:t>（国立社会保障・人口問題研究所）を掛け合わせることにより、大阪府の要介護認定率と介護需要の将来推計を実施。）</a:t>
            </a:r>
          </a:p>
        </p:txBody>
      </p:sp>
      <p:sp>
        <p:nvSpPr>
          <p:cNvPr id="26" name="テキスト ボックス 25"/>
          <p:cNvSpPr txBox="1"/>
          <p:nvPr/>
        </p:nvSpPr>
        <p:spPr>
          <a:xfrm>
            <a:off x="2951082" y="5236256"/>
            <a:ext cx="910243" cy="182101"/>
          </a:xfrm>
          <a:prstGeom prst="rect">
            <a:avLst/>
          </a:prstGeom>
          <a:noFill/>
        </p:spPr>
        <p:txBody>
          <a:bodyPr wrap="square" rtlCol="0" anchor="ctr" anchorCtr="0">
            <a:spAutoFit/>
          </a:bodyPr>
          <a:lstStyle/>
          <a:p>
            <a:pPr marL="0" marR="0" lvl="0" indent="0" algn="ctr" defTabSz="957700" rtl="0" eaLnBrk="1" fontAlgn="auto" latinLnBrk="0" hangingPunct="1">
              <a:lnSpc>
                <a:spcPts val="738"/>
              </a:lnSpc>
              <a:spcBef>
                <a:spcPts val="0"/>
              </a:spcBef>
              <a:spcAft>
                <a:spcPts val="0"/>
              </a:spcAft>
              <a:buClrTx/>
              <a:buSzTx/>
              <a:buFontTx/>
              <a:buNone/>
              <a:tabLst/>
              <a:defRPr/>
            </a:pPr>
            <a:r>
              <a:rPr kumimoji="1" lang="en-US" altLang="ja-JP" sz="923"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22.4</a:t>
            </a:r>
            <a:r>
              <a:rPr kumimoji="1" lang="ja-JP" altLang="en-US" sz="923"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endParaRPr kumimoji="1" lang="en-US" altLang="ja-JP" sz="923"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graphicFrame>
        <p:nvGraphicFramePr>
          <p:cNvPr id="28" name="グラフ 27"/>
          <p:cNvGraphicFramePr>
            <a:graphicFrameLocks/>
          </p:cNvGraphicFramePr>
          <p:nvPr>
            <p:extLst/>
          </p:nvPr>
        </p:nvGraphicFramePr>
        <p:xfrm>
          <a:off x="189354" y="1678464"/>
          <a:ext cx="3509461" cy="4009441"/>
        </p:xfrm>
        <a:graphic>
          <a:graphicData uri="http://schemas.openxmlformats.org/drawingml/2006/chart">
            <c:chart xmlns:c="http://schemas.openxmlformats.org/drawingml/2006/chart" xmlns:r="http://schemas.openxmlformats.org/officeDocument/2006/relationships" r:id="rId8"/>
          </a:graphicData>
        </a:graphic>
      </p:graphicFrame>
      <p:sp>
        <p:nvSpPr>
          <p:cNvPr id="27" name="正方形/長方形 26"/>
          <p:cNvSpPr/>
          <p:nvPr/>
        </p:nvSpPr>
        <p:spPr>
          <a:xfrm>
            <a:off x="201621" y="5427192"/>
            <a:ext cx="3151917" cy="120524"/>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grpSp>
        <p:nvGrpSpPr>
          <p:cNvPr id="14" name="グループ化 13"/>
          <p:cNvGrpSpPr/>
          <p:nvPr/>
        </p:nvGrpSpPr>
        <p:grpSpPr>
          <a:xfrm>
            <a:off x="189354" y="5913244"/>
            <a:ext cx="2003353" cy="333746"/>
            <a:chOff x="-64208" y="6257480"/>
            <a:chExt cx="2170299" cy="361558"/>
          </a:xfrm>
        </p:grpSpPr>
        <p:sp>
          <p:nvSpPr>
            <p:cNvPr id="11" name="正方形/長方形 10"/>
            <p:cNvSpPr/>
            <p:nvPr/>
          </p:nvSpPr>
          <p:spPr>
            <a:xfrm>
              <a:off x="97022" y="6332110"/>
              <a:ext cx="278674" cy="9431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5" name="正方形/長方形 24"/>
            <p:cNvSpPr/>
            <p:nvPr/>
          </p:nvSpPr>
          <p:spPr>
            <a:xfrm>
              <a:off x="97022" y="6471766"/>
              <a:ext cx="278674" cy="943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テキスト ボックス 28"/>
            <p:cNvSpPr txBox="1"/>
            <p:nvPr/>
          </p:nvSpPr>
          <p:spPr>
            <a:xfrm>
              <a:off x="-64208" y="6257480"/>
              <a:ext cx="2170299" cy="361558"/>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738" b="0" i="0" u="none" strike="noStrike" kern="120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n-cs"/>
                </a:rPr>
                <a:t>要介護度</a:t>
              </a:r>
              <a:r>
                <a:rPr kumimoji="1" lang="en-US" altLang="ja-JP" sz="738" b="0" i="0" u="none" strike="noStrike" kern="120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n-cs"/>
                </a:rPr>
                <a:t>2</a:t>
              </a:r>
              <a:r>
                <a:rPr kumimoji="1" lang="ja-JP" altLang="en-US" sz="738" b="0" i="0" u="none" strike="noStrike" kern="120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n-cs"/>
                </a:rPr>
                <a:t>以下</a:t>
              </a:r>
              <a:r>
                <a:rPr kumimoji="1" lang="en-US" altLang="ja-JP" sz="738" b="0" i="0" u="none" strike="noStrike" kern="120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n-cs"/>
                </a:rPr>
                <a:t>軽度者</a:t>
              </a:r>
              <a:r>
                <a:rPr kumimoji="1" lang="en-US" altLang="ja-JP" sz="738" b="0" i="0" u="none" strike="noStrike" kern="120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n-cs"/>
                </a:rPr>
                <a:t>の割合</a:t>
              </a:r>
              <a:endParaRPr kumimoji="1" lang="en-US" altLang="ja-JP" sz="738" b="0" i="0" u="none" strike="noStrike" kern="120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n-cs"/>
                </a:rPr>
                <a:t>　　　　　 要介護度</a:t>
              </a:r>
              <a:r>
                <a:rPr kumimoji="1" lang="en-US" altLang="ja-JP" sz="738" b="0" i="0" u="none" strike="noStrike" kern="120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n-cs"/>
                </a:rPr>
                <a:t>3</a:t>
              </a:r>
              <a:r>
                <a:rPr kumimoji="1" lang="ja-JP" altLang="en-US" sz="738" b="0" i="0" u="none" strike="noStrike" kern="120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n-cs"/>
                </a:rPr>
                <a:t>以上の割合</a:t>
              </a:r>
              <a:endParaRPr kumimoji="1" lang="en-US" altLang="ja-JP" sz="738" b="0" i="0" u="none" strike="noStrike" kern="120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n-cs"/>
              </a:endParaRPr>
            </a:p>
          </p:txBody>
        </p:sp>
      </p:grpSp>
      <p:sp>
        <p:nvSpPr>
          <p:cNvPr id="17" name="スライド番号プレースホルダー 16"/>
          <p:cNvSpPr>
            <a:spLocks noGrp="1"/>
          </p:cNvSpPr>
          <p:nvPr>
            <p:ph type="sldNum" sz="quarter" idx="12"/>
          </p:nvPr>
        </p:nvSpPr>
        <p:spPr/>
        <p:txBody>
          <a:bodyPr/>
          <a:lstStyle/>
          <a:p>
            <a:fld id="{138CA411-231B-42B9-AF63-97A64194AA60}" type="slidenum">
              <a:rPr lang="ja-JP" altLang="en-US" smtClean="0"/>
              <a:pPr/>
              <a:t>183</a:t>
            </a:fld>
            <a:endParaRPr lang="ja-JP" altLang="en-US"/>
          </a:p>
        </p:txBody>
      </p:sp>
    </p:spTree>
    <p:extLst>
      <p:ext uri="{BB962C8B-B14F-4D97-AF65-F5344CB8AC3E}">
        <p14:creationId xmlns:p14="http://schemas.microsoft.com/office/powerpoint/2010/main" val="3264217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173797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改革取組み</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194364" y="520926"/>
            <a:ext cx="5206875"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介護①予防・早期支援</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自立支援、介護予防</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p:cNvSpPr txBox="1"/>
          <p:nvPr/>
        </p:nvSpPr>
        <p:spPr>
          <a:xfrm>
            <a:off x="282346" y="922338"/>
            <a:ext cx="8717015" cy="54694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生涯現役社会を実現</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するため、</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市町村の組織づくり</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効率的・効果的な短期集中予防サービスの実施</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の通いの場</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を充実できるよう、モデル市町村への支援を実施。先行的な取組みは他団体に横展開。</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90" y="1858930"/>
            <a:ext cx="8403574" cy="42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325571" y="1519262"/>
            <a:ext cx="4326972" cy="29117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介護予防活動普及展開事業（厚労省モデル事業）</a:t>
            </a:r>
            <a:r>
              <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184</a:t>
            </a:fld>
            <a:endParaRPr lang="ja-JP" altLang="en-US"/>
          </a:p>
        </p:txBody>
      </p:sp>
    </p:spTree>
    <p:extLst>
      <p:ext uri="{BB962C8B-B14F-4D97-AF65-F5344CB8AC3E}">
        <p14:creationId xmlns:p14="http://schemas.microsoft.com/office/powerpoint/2010/main" val="1224683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173797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改革取組み</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90050" y="838993"/>
            <a:ext cx="8685534" cy="54694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○社会参加の少ない高齢者ほど要介護認定や認知症に至りやすい</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傾向。また、日常生活に支障をきたす</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認知症</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　高齢者は増加</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していく見込み。</a:t>
            </a:r>
          </a:p>
        </p:txBody>
      </p:sp>
      <p:sp>
        <p:nvSpPr>
          <p:cNvPr id="6" name="テキスト ボックス 5"/>
          <p:cNvSpPr txBox="1"/>
          <p:nvPr/>
        </p:nvSpPr>
        <p:spPr>
          <a:xfrm>
            <a:off x="2194364" y="520926"/>
            <a:ext cx="5883342"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介護①予防・早期支援</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：地域包括ケアシステムの構築</a:t>
            </a:r>
          </a:p>
        </p:txBody>
      </p:sp>
      <p:sp>
        <p:nvSpPr>
          <p:cNvPr id="10" name="正方形/長方形 9"/>
          <p:cNvSpPr/>
          <p:nvPr/>
        </p:nvSpPr>
        <p:spPr>
          <a:xfrm>
            <a:off x="4897650" y="1186854"/>
            <a:ext cx="3867487" cy="9180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■大阪府の認知症高齢者の推移</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2030</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年で</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65</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歳以上人口の</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に達する見込み。</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日常生活に支障をきたす高齢者の増加が予想。</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7" name="図 6"/>
          <p:cNvPicPr>
            <a:picLocks noChangeAspect="1"/>
          </p:cNvPicPr>
          <p:nvPr/>
        </p:nvPicPr>
        <p:blipFill>
          <a:blip r:embed="rId3"/>
          <a:stretch>
            <a:fillRect/>
          </a:stretch>
        </p:blipFill>
        <p:spPr>
          <a:xfrm>
            <a:off x="4977239" y="2097153"/>
            <a:ext cx="3848187" cy="3061332"/>
          </a:xfrm>
          <a:prstGeom prst="rect">
            <a:avLst/>
          </a:prstGeom>
        </p:spPr>
      </p:pic>
      <p:sp>
        <p:nvSpPr>
          <p:cNvPr id="14" name="二等辺三角形 13"/>
          <p:cNvSpPr>
            <a:spLocks noChangeAspect="1"/>
          </p:cNvSpPr>
          <p:nvPr/>
        </p:nvSpPr>
        <p:spPr>
          <a:xfrm rot="10800000">
            <a:off x="3359390" y="6024733"/>
            <a:ext cx="2620997" cy="154080"/>
          </a:xfrm>
          <a:prstGeom prst="triangle">
            <a:avLst/>
          </a:prstGeom>
          <a:gradFill>
            <a:gsLst>
              <a:gs pos="0">
                <a:schemeClr val="accent1"/>
              </a:gs>
              <a:gs pos="100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prstClr val="white"/>
              </a:solidFill>
              <a:effectLst/>
              <a:uLnTx/>
              <a:uFillTx/>
              <a:latin typeface="Meiryo UI"/>
              <a:ea typeface="Meiryo UI"/>
              <a:cs typeface="+mn-cs"/>
            </a:endParaRPr>
          </a:p>
        </p:txBody>
      </p:sp>
      <p:sp>
        <p:nvSpPr>
          <p:cNvPr id="16" name="正方形/長方形 15"/>
          <p:cNvSpPr/>
          <p:nvPr/>
        </p:nvSpPr>
        <p:spPr>
          <a:xfrm>
            <a:off x="426512" y="1387078"/>
            <a:ext cx="4145490" cy="8109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■社会参加と介護予防効果の関係</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高齢者では、同居以外の他者との交流が「毎日頻繁」な人と比べ、「月１</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週１回未満」の人は</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1.3~1.4</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倍その後の要介護認定や認知症に至　りやすい。</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7" name="図 16"/>
          <p:cNvPicPr>
            <a:picLocks noChangeAspect="1"/>
          </p:cNvPicPr>
          <p:nvPr/>
        </p:nvPicPr>
        <p:blipFill>
          <a:blip r:embed="rId4"/>
          <a:stretch>
            <a:fillRect/>
          </a:stretch>
        </p:blipFill>
        <p:spPr>
          <a:xfrm>
            <a:off x="485709" y="2316583"/>
            <a:ext cx="4424333" cy="3320649"/>
          </a:xfrm>
          <a:prstGeom prst="rect">
            <a:avLst/>
          </a:prstGeom>
        </p:spPr>
      </p:pic>
      <p:sp>
        <p:nvSpPr>
          <p:cNvPr id="13" name="テキスト ボックス 12"/>
          <p:cNvSpPr txBox="1"/>
          <p:nvPr/>
        </p:nvSpPr>
        <p:spPr>
          <a:xfrm>
            <a:off x="5125788" y="5271995"/>
            <a:ext cx="2113175" cy="220188"/>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出典：大阪府「大阪府高齢者計画</a:t>
            </a:r>
            <a:r>
              <a:rPr kumimoji="1" lang="en-US" altLang="ja-JP" sz="831" b="0" i="0" u="none" strike="noStrike" kern="1200" cap="none" spc="0" normalizeH="0" baseline="0" noProof="0" dirty="0">
                <a:ln>
                  <a:noFill/>
                </a:ln>
                <a:solidFill>
                  <a:prstClr val="black"/>
                </a:solidFill>
                <a:effectLst/>
                <a:uLnTx/>
                <a:uFillTx/>
                <a:latin typeface="Meiryo UI"/>
                <a:ea typeface="Meiryo UI"/>
                <a:cs typeface="+mn-cs"/>
              </a:rPr>
              <a:t>2015</a:t>
            </a: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31"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テキスト ボックス 14"/>
          <p:cNvSpPr txBox="1"/>
          <p:nvPr/>
        </p:nvSpPr>
        <p:spPr>
          <a:xfrm>
            <a:off x="485709" y="5524145"/>
            <a:ext cx="3857584" cy="31944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ハザード比（</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HR</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）：リスク事象（ここでは要介護状態等）が発生する確率の比</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　 エラーバー：</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95</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％信頼区間⁼推定値（ここではハザード比）が</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95</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％の確率で含まれる範囲</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 name="テキスト ボックス 17"/>
          <p:cNvSpPr txBox="1"/>
          <p:nvPr/>
        </p:nvSpPr>
        <p:spPr>
          <a:xfrm>
            <a:off x="497597" y="5806210"/>
            <a:ext cx="4820942" cy="31944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出典：斉藤・近藤ほか（</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2015</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）「健康指標との関連からみた高齢者の社会的孤立基準の検討」</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　　　　 日本公衆衛生雑誌　</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pp.62(3):95-105</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より</a:t>
            </a: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185</a:t>
            </a:fld>
            <a:endParaRPr lang="ja-JP" altLang="en-US"/>
          </a:p>
        </p:txBody>
      </p:sp>
    </p:spTree>
    <p:extLst>
      <p:ext uri="{BB962C8B-B14F-4D97-AF65-F5344CB8AC3E}">
        <p14:creationId xmlns:p14="http://schemas.microsoft.com/office/powerpoint/2010/main" val="1568804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173797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改革取組み</a:t>
            </a:r>
          </a:p>
        </p:txBody>
      </p:sp>
      <p:cxnSp>
        <p:nvCxnSpPr>
          <p:cNvPr id="3" name="直線コネクタ 2"/>
          <p:cNvCxnSpPr/>
          <p:nvPr/>
        </p:nvCxnSpPr>
        <p:spPr>
          <a:xfrm>
            <a:off x="270457" y="881955"/>
            <a:ext cx="8619127" cy="283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194364" y="520926"/>
            <a:ext cx="5883342"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介護①予防・早期支援</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：地域包括ケアシステムの構築</a:t>
            </a:r>
          </a:p>
        </p:txBody>
      </p:sp>
      <p:sp>
        <p:nvSpPr>
          <p:cNvPr id="9" name="正方形/長方形 8"/>
          <p:cNvSpPr/>
          <p:nvPr/>
        </p:nvSpPr>
        <p:spPr>
          <a:xfrm>
            <a:off x="166434" y="900269"/>
            <a:ext cx="8977566" cy="752898"/>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31"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31" b="1" i="0" u="none" strike="noStrike" kern="1200" cap="none" spc="0" normalizeH="0" baseline="0" noProof="0" dirty="0">
                <a:ln>
                  <a:noFill/>
                </a:ln>
                <a:solidFill>
                  <a:prstClr val="black"/>
                </a:solidFill>
                <a:effectLst/>
                <a:uLnTx/>
                <a:uFillTx/>
                <a:latin typeface="Meiryo UI"/>
                <a:ea typeface="Meiryo UI"/>
                <a:cs typeface="+mn-cs"/>
              </a:rPr>
              <a:t>高齢者の社会参加や交流等による介護予防</a:t>
            </a:r>
            <a:r>
              <a:rPr kumimoji="1" lang="ja-JP" altLang="en-US" sz="1431" b="0" i="0" u="none" strike="noStrike" kern="1200" cap="none" spc="0" normalizeH="0" baseline="0" noProof="0" dirty="0">
                <a:ln>
                  <a:noFill/>
                </a:ln>
                <a:solidFill>
                  <a:prstClr val="black"/>
                </a:solidFill>
                <a:effectLst/>
                <a:uLnTx/>
                <a:uFillTx/>
                <a:latin typeface="Meiryo UI"/>
                <a:ea typeface="Meiryo UI"/>
                <a:cs typeface="+mn-cs"/>
              </a:rPr>
              <a:t>を目指すとともに、</a:t>
            </a:r>
            <a:r>
              <a:rPr kumimoji="1" lang="ja-JP" altLang="en-US" sz="1431" b="1" i="0" u="none" strike="noStrike" kern="1200" cap="none" spc="0" normalizeH="0" baseline="0" noProof="0" dirty="0">
                <a:ln>
                  <a:noFill/>
                </a:ln>
                <a:solidFill>
                  <a:prstClr val="black"/>
                </a:solidFill>
                <a:effectLst/>
                <a:uLnTx/>
                <a:uFillTx/>
                <a:latin typeface="Meiryo UI"/>
                <a:ea typeface="Meiryo UI"/>
                <a:cs typeface="+mn-cs"/>
              </a:rPr>
              <a:t>担い手確保</a:t>
            </a:r>
            <a:r>
              <a:rPr kumimoji="1" lang="ja-JP" altLang="en-US" sz="1431" b="0" i="0" u="none" strike="noStrike" kern="1200" cap="none" spc="0" normalizeH="0" baseline="0" noProof="0" dirty="0">
                <a:ln>
                  <a:noFill/>
                </a:ln>
                <a:solidFill>
                  <a:prstClr val="black"/>
                </a:solidFill>
                <a:effectLst/>
                <a:uLnTx/>
                <a:uFillTx/>
                <a:latin typeface="Meiryo UI"/>
                <a:ea typeface="Meiryo UI"/>
                <a:cs typeface="+mn-cs"/>
              </a:rPr>
              <a:t>や見守り等による</a:t>
            </a:r>
            <a:r>
              <a:rPr kumimoji="1" lang="ja-JP" altLang="en-US" sz="1431" b="1" i="0" u="none" strike="noStrike" kern="1200" cap="none" spc="0" normalizeH="0" baseline="0" noProof="0" dirty="0">
                <a:ln>
                  <a:noFill/>
                </a:ln>
                <a:solidFill>
                  <a:prstClr val="black"/>
                </a:solidFill>
                <a:effectLst/>
                <a:uLnTx/>
                <a:uFillTx/>
                <a:latin typeface="Meiryo UI"/>
                <a:ea typeface="Meiryo UI"/>
                <a:cs typeface="+mn-cs"/>
              </a:rPr>
              <a:t>地域力の向上</a:t>
            </a:r>
            <a:r>
              <a:rPr kumimoji="1" lang="ja-JP" altLang="en-US" sz="1431" b="0" i="0" u="none" strike="noStrike" kern="1200" cap="none" spc="0" normalizeH="0" baseline="0" noProof="0" dirty="0">
                <a:ln>
                  <a:noFill/>
                </a:ln>
                <a:solidFill>
                  <a:prstClr val="black"/>
                </a:solidFill>
                <a:effectLst/>
                <a:uLnTx/>
                <a:uFillTx/>
                <a:latin typeface="Meiryo UI"/>
                <a:ea typeface="Meiryo UI"/>
                <a:cs typeface="+mn-cs"/>
              </a:rPr>
              <a:t>にもつな　</a:t>
            </a:r>
            <a:endParaRPr kumimoji="1" lang="en-US" altLang="ja-JP" sz="1431"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31" b="0" i="0" u="none" strike="noStrike" kern="1200" cap="none" spc="0" normalizeH="0" baseline="0" noProof="0" dirty="0">
                <a:ln>
                  <a:noFill/>
                </a:ln>
                <a:solidFill>
                  <a:prstClr val="black"/>
                </a:solidFill>
                <a:effectLst/>
                <a:uLnTx/>
                <a:uFillTx/>
                <a:latin typeface="Meiryo UI"/>
                <a:ea typeface="Meiryo UI"/>
                <a:cs typeface="+mn-cs"/>
              </a:rPr>
              <a:t>　がるよう、</a:t>
            </a:r>
            <a:r>
              <a:rPr kumimoji="1" lang="ja-JP" altLang="en-US" sz="1431" b="1" i="0" u="none" strike="noStrike" kern="1200" cap="none" spc="0" normalizeH="0" baseline="0" noProof="0" dirty="0">
                <a:ln>
                  <a:noFill/>
                </a:ln>
                <a:solidFill>
                  <a:prstClr val="black"/>
                </a:solidFill>
                <a:effectLst/>
                <a:uLnTx/>
                <a:uFillTx/>
                <a:latin typeface="Meiryo UI"/>
                <a:ea typeface="Meiryo UI"/>
                <a:cs typeface="+mn-cs"/>
              </a:rPr>
              <a:t>住民主体の支え合い</a:t>
            </a:r>
            <a:r>
              <a:rPr kumimoji="1" lang="ja-JP" altLang="en-US" sz="1431" b="0" i="0" u="none" strike="noStrike" kern="1200" cap="none" spc="0" normalizeH="0" baseline="0" noProof="0" dirty="0">
                <a:ln>
                  <a:noFill/>
                </a:ln>
                <a:solidFill>
                  <a:prstClr val="black"/>
                </a:solidFill>
                <a:effectLst/>
                <a:uLnTx/>
                <a:uFillTx/>
                <a:latin typeface="Meiryo UI"/>
                <a:ea typeface="Meiryo UI"/>
                <a:cs typeface="+mn-cs"/>
              </a:rPr>
              <a:t>による地域包括ケアシステムを構築。</a:t>
            </a:r>
            <a:r>
              <a:rPr kumimoji="1" lang="ja-JP" altLang="en-US" sz="14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「住民主体型サービス」の創出・拡充に向けた支援　</a:t>
            </a:r>
            <a:endParaRPr kumimoji="1" lang="en-US" altLang="ja-JP" sz="14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を</a:t>
            </a:r>
            <a:r>
              <a:rPr kumimoji="1" lang="en-US" altLang="ja-JP" sz="14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3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先進</a:t>
            </a:r>
            <a:r>
              <a:rPr kumimoji="1" lang="en-US" altLang="ja-JP" sz="143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43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社協</a:t>
            </a:r>
            <a:r>
              <a:rPr kumimoji="1" lang="en-US" altLang="ja-JP" sz="143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3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地域貢献団体</a:t>
            </a:r>
            <a:r>
              <a:rPr kumimoji="1" lang="en-US" altLang="ja-JP" sz="143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3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シニア層</a:t>
            </a:r>
            <a:r>
              <a:rPr kumimoji="1" lang="en-US" altLang="ja-JP" sz="143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3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ボランティア「プロボノ」等と一体</a:t>
            </a:r>
            <a:r>
              <a:rPr kumimoji="1" lang="ja-JP" altLang="en-US" sz="14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となって取り組む</a:t>
            </a:r>
            <a:r>
              <a:rPr kumimoji="1" lang="ja-JP" altLang="en-US" sz="143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全国初のプロジェクト。</a:t>
            </a:r>
            <a:endParaRPr kumimoji="1" lang="ja-JP" altLang="en-US" sz="1431"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1" name="図 10"/>
          <p:cNvPicPr>
            <a:picLocks noChangeAspect="1"/>
          </p:cNvPicPr>
          <p:nvPr/>
        </p:nvPicPr>
        <p:blipFill>
          <a:blip r:embed="rId3"/>
          <a:stretch>
            <a:fillRect/>
          </a:stretch>
        </p:blipFill>
        <p:spPr>
          <a:xfrm>
            <a:off x="288733" y="1744609"/>
            <a:ext cx="8714235" cy="4706241"/>
          </a:xfrm>
          <a:prstGeom prst="rect">
            <a:avLst/>
          </a:prstGeom>
        </p:spPr>
      </p:pic>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186</a:t>
            </a:fld>
            <a:endParaRPr lang="ja-JP" altLang="en-US"/>
          </a:p>
        </p:txBody>
      </p:sp>
    </p:spTree>
    <p:extLst>
      <p:ext uri="{BB962C8B-B14F-4D97-AF65-F5344CB8AC3E}">
        <p14:creationId xmlns:p14="http://schemas.microsoft.com/office/powerpoint/2010/main" val="2473090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495347"/>
            <a:ext cx="1225015"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661686" y="976724"/>
            <a:ext cx="8093877" cy="1357150"/>
            <a:chOff x="586711" y="629763"/>
            <a:chExt cx="8575021" cy="1338037"/>
          </a:xfrm>
        </p:grpSpPr>
        <p:sp>
          <p:nvSpPr>
            <p:cNvPr id="22" name="角丸四角形 21"/>
            <p:cNvSpPr/>
            <p:nvPr/>
          </p:nvSpPr>
          <p:spPr>
            <a:xfrm>
              <a:off x="586711" y="635725"/>
              <a:ext cx="8575021" cy="13320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Meiryo UI"/>
                <a:ea typeface="Meiryo UI"/>
                <a:cs typeface="+mn-cs"/>
              </a:endParaRPr>
            </a:p>
          </p:txBody>
        </p:sp>
        <p:sp>
          <p:nvSpPr>
            <p:cNvPr id="23" name="テキスト ボックス 5"/>
            <p:cNvSpPr txBox="1"/>
            <p:nvPr/>
          </p:nvSpPr>
          <p:spPr>
            <a:xfrm>
              <a:off x="644028" y="1008910"/>
              <a:ext cx="8517704" cy="93118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大阪府民の</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健康指標は全国最低水準</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。また、大阪は</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三大都市圏の中で最も早く人口減少社会に突入</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し、全国を上回るスピードで高齢化が進む</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高齢化</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の急速な進展により、医療・介護需要が増大し、社会保障経費も増加。</a:t>
              </a:r>
              <a:endPar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角丸四角形 23"/>
            <p:cNvSpPr/>
            <p:nvPr/>
          </p:nvSpPr>
          <p:spPr>
            <a:xfrm>
              <a:off x="586711" y="629763"/>
              <a:ext cx="3263928" cy="3578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改革前の状況</a:t>
              </a:r>
            </a:p>
          </p:txBody>
        </p:sp>
      </p:grpSp>
      <p:sp>
        <p:nvSpPr>
          <p:cNvPr id="25" name="下矢印 24"/>
          <p:cNvSpPr/>
          <p:nvPr/>
        </p:nvSpPr>
        <p:spPr>
          <a:xfrm>
            <a:off x="4180552" y="2393260"/>
            <a:ext cx="782898" cy="35318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grpSp>
        <p:nvGrpSpPr>
          <p:cNvPr id="26" name="グループ化 25"/>
          <p:cNvGrpSpPr/>
          <p:nvPr/>
        </p:nvGrpSpPr>
        <p:grpSpPr>
          <a:xfrm>
            <a:off x="610606" y="2765510"/>
            <a:ext cx="8144957" cy="1579760"/>
            <a:chOff x="560034" y="164099"/>
            <a:chExt cx="8601698" cy="1593412"/>
          </a:xfrm>
        </p:grpSpPr>
        <p:sp>
          <p:nvSpPr>
            <p:cNvPr id="27" name="角丸四角形 26"/>
            <p:cNvSpPr/>
            <p:nvPr/>
          </p:nvSpPr>
          <p:spPr>
            <a:xfrm>
              <a:off x="586711" y="168556"/>
              <a:ext cx="8575021" cy="15889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9" name="角丸四角形 28"/>
            <p:cNvSpPr/>
            <p:nvPr/>
          </p:nvSpPr>
          <p:spPr>
            <a:xfrm>
              <a:off x="560034" y="164099"/>
              <a:ext cx="3263928" cy="3578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改革取組み</a:t>
              </a:r>
            </a:p>
          </p:txBody>
        </p:sp>
      </p:grpSp>
      <p:grpSp>
        <p:nvGrpSpPr>
          <p:cNvPr id="30" name="グループ化 29"/>
          <p:cNvGrpSpPr/>
          <p:nvPr/>
        </p:nvGrpSpPr>
        <p:grpSpPr>
          <a:xfrm>
            <a:off x="592376" y="4750747"/>
            <a:ext cx="8163188" cy="1898154"/>
            <a:chOff x="586711" y="846189"/>
            <a:chExt cx="8575021" cy="1572526"/>
          </a:xfrm>
        </p:grpSpPr>
        <p:sp>
          <p:nvSpPr>
            <p:cNvPr id="31" name="角丸四角形 30"/>
            <p:cNvSpPr/>
            <p:nvPr/>
          </p:nvSpPr>
          <p:spPr>
            <a:xfrm>
              <a:off x="586711" y="854763"/>
              <a:ext cx="8575021" cy="15639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32" name="テキスト ボックス 5"/>
            <p:cNvSpPr txBox="1"/>
            <p:nvPr/>
          </p:nvSpPr>
          <p:spPr>
            <a:xfrm>
              <a:off x="644028" y="1152940"/>
              <a:ext cx="8517704" cy="125310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大阪では、急激な人口減少・超高齢化に対応するため、これまで様々な取組みを積み重ねてきており、</a:t>
              </a:r>
              <a:r>
                <a:rPr kumimoji="1" lang="ja-JP" altLang="en-US" sz="1846" b="1" i="0" u="none" strike="noStrike" kern="1200" cap="none" spc="0" normalizeH="0" baseline="0" noProof="0" dirty="0">
                  <a:ln>
                    <a:noFill/>
                  </a:ln>
                  <a:solidFill>
                    <a:prstClr val="black"/>
                  </a:solidFill>
                  <a:effectLst/>
                  <a:uLnTx/>
                  <a:uFillTx/>
                  <a:latin typeface="Meiryo UI"/>
                  <a:ea typeface="Meiryo UI"/>
                  <a:cs typeface="+mn-cs"/>
                </a:rPr>
                <a:t>平均寿命は改善傾向</a:t>
              </a:r>
              <a:r>
                <a:rPr kumimoji="1" lang="ja-JP" altLang="en-US" sz="1846"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846"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smtClean="0">
                  <a:ln>
                    <a:noFill/>
                  </a:ln>
                  <a:solidFill>
                    <a:prstClr val="black"/>
                  </a:solidFill>
                  <a:effectLst/>
                  <a:uLnTx/>
                  <a:uFillTx/>
                  <a:latin typeface="Meiryo UI"/>
                  <a:ea typeface="Meiryo UI"/>
                  <a:cs typeface="+mn-cs"/>
                </a:rPr>
                <a:t>しかし</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846" b="1" i="0" u="none" strike="noStrike" kern="1200" cap="none" spc="0" normalizeH="0" baseline="0" noProof="0" dirty="0">
                  <a:ln>
                    <a:noFill/>
                  </a:ln>
                  <a:solidFill>
                    <a:prstClr val="black"/>
                  </a:solidFill>
                  <a:effectLst/>
                  <a:uLnTx/>
                  <a:uFillTx/>
                  <a:latin typeface="Meiryo UI"/>
                  <a:ea typeface="Meiryo UI"/>
                  <a:cs typeface="+mn-cs"/>
                </a:rPr>
                <a:t>健康寿命の伸び悩みは大きな課題</a:t>
              </a:r>
              <a:r>
                <a:rPr kumimoji="1" lang="ja-JP" altLang="en-US" sz="1846" b="0" i="0" u="none" strike="noStrike" kern="1200" cap="none" spc="0" normalizeH="0" baseline="0" noProof="0" dirty="0" smtClean="0">
                  <a:ln>
                    <a:noFill/>
                  </a:ln>
                  <a:solidFill>
                    <a:prstClr val="black"/>
                  </a:solidFill>
                  <a:effectLst/>
                  <a:uLnTx/>
                  <a:uFillTx/>
                  <a:latin typeface="Meiryo UI"/>
                  <a:ea typeface="Meiryo UI"/>
                  <a:cs typeface="+mn-cs"/>
                </a:rPr>
                <a:t>。今後</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、行政だけでなく民間等も含む</a:t>
              </a:r>
              <a:r>
                <a:rPr kumimoji="1" lang="ja-JP" altLang="en-US" sz="1846" b="1" i="0" u="none" strike="noStrike" kern="1200" cap="none" spc="0" normalizeH="0" baseline="0" noProof="0" dirty="0">
                  <a:ln>
                    <a:noFill/>
                  </a:ln>
                  <a:solidFill>
                    <a:prstClr val="black"/>
                  </a:solidFill>
                  <a:effectLst/>
                  <a:uLnTx/>
                  <a:uFillTx/>
                  <a:latin typeface="Meiryo UI"/>
                  <a:ea typeface="Meiryo UI"/>
                  <a:cs typeface="+mn-cs"/>
                </a:rPr>
                <a:t>オール大阪で、政策分野横断的な取組みをさらに強化</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していく。</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586711" y="846189"/>
              <a:ext cx="3265689" cy="292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成果</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4" name="下矢印 33"/>
          <p:cNvSpPr/>
          <p:nvPr/>
        </p:nvSpPr>
        <p:spPr>
          <a:xfrm>
            <a:off x="4180552" y="4384680"/>
            <a:ext cx="782898" cy="35318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0" name="正方形/長方形 39"/>
          <p:cNvSpPr/>
          <p:nvPr/>
        </p:nvSpPr>
        <p:spPr>
          <a:xfrm>
            <a:off x="641599" y="4964535"/>
            <a:ext cx="8113965"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27534" y="2904180"/>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2" name="正方形/長方形 41"/>
          <p:cNvSpPr/>
          <p:nvPr/>
        </p:nvSpPr>
        <p:spPr>
          <a:xfrm>
            <a:off x="773525" y="1322364"/>
            <a:ext cx="7829693" cy="37638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35" name="正方形/長方形 34"/>
          <p:cNvSpPr/>
          <p:nvPr/>
        </p:nvSpPr>
        <p:spPr>
          <a:xfrm>
            <a:off x="727534" y="3077573"/>
            <a:ext cx="7829693" cy="37638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36" name="正方形/長方形 35"/>
          <p:cNvSpPr/>
          <p:nvPr/>
        </p:nvSpPr>
        <p:spPr>
          <a:xfrm>
            <a:off x="727533" y="5105729"/>
            <a:ext cx="7829693" cy="37638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28" name="テキスト ボックス 5"/>
          <p:cNvSpPr txBox="1"/>
          <p:nvPr/>
        </p:nvSpPr>
        <p:spPr>
          <a:xfrm>
            <a:off x="741047" y="3123635"/>
            <a:ext cx="8039777" cy="122854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人口減少・超高齢社会でも持続可能な地域づくりをするため、</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府民の健康寿命を延伸</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するとともに、</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高齢者等が安心して生活</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できるよう、医療・介護予防等における各段階（予防・早期発見、早期支援→医療・介護サービスの提供）ごとに必要な取組みを推進。</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169</a:t>
            </a:fld>
            <a:endParaRPr lang="ja-JP" altLang="en-US"/>
          </a:p>
        </p:txBody>
      </p:sp>
    </p:spTree>
    <p:extLst>
      <p:ext uri="{BB962C8B-B14F-4D97-AF65-F5344CB8AC3E}">
        <p14:creationId xmlns:p14="http://schemas.microsoft.com/office/powerpoint/2010/main" val="3777630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173797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改革取組み</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70456" y="1002272"/>
            <a:ext cx="8873545"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○要介護高齢者が増加する中、</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人材需給のミスマッチは拡大</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し、</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介護・福祉人材が不足</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している状況。</a:t>
            </a:r>
          </a:p>
        </p:txBody>
      </p:sp>
      <p:sp>
        <p:nvSpPr>
          <p:cNvPr id="6" name="テキスト ボックス 5"/>
          <p:cNvSpPr txBox="1"/>
          <p:nvPr/>
        </p:nvSpPr>
        <p:spPr>
          <a:xfrm>
            <a:off x="2039816" y="520926"/>
            <a:ext cx="6704079"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介護②</a:t>
            </a:r>
            <a:r>
              <a:rPr kumimoji="1" lang="ja-JP" altLang="en-US" sz="1846"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介護基盤の整備</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介護サービス基盤の整備、人材確保</a:t>
            </a:r>
          </a:p>
        </p:txBody>
      </p:sp>
      <p:sp>
        <p:nvSpPr>
          <p:cNvPr id="13" name="正方形/長方形 12"/>
          <p:cNvSpPr/>
          <p:nvPr/>
        </p:nvSpPr>
        <p:spPr>
          <a:xfrm>
            <a:off x="436441" y="1644603"/>
            <a:ext cx="3770971" cy="4648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■介護人材にかかる需給推計（</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2013</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2025</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2025</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年の府の需給ギャップは、約</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3.4</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万人。</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正方形/長方形 13"/>
          <p:cNvSpPr/>
          <p:nvPr/>
        </p:nvSpPr>
        <p:spPr>
          <a:xfrm>
            <a:off x="1560460" y="5787571"/>
            <a:ext cx="6995087"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人材需給のミスマッチの拡大</a:t>
            </a:r>
            <a:endParaRPr kumimoji="1" lang="en-US" altLang="ja-JP" sz="166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正方形/長方形 14"/>
          <p:cNvSpPr/>
          <p:nvPr/>
        </p:nvSpPr>
        <p:spPr>
          <a:xfrm>
            <a:off x="5250822" y="5785398"/>
            <a:ext cx="6995087"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介護・福祉人材の不足</a:t>
            </a:r>
            <a:endParaRPr kumimoji="1" lang="en-US" altLang="ja-JP" sz="166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二等辺三角形 15"/>
          <p:cNvSpPr>
            <a:spLocks noChangeAspect="1"/>
          </p:cNvSpPr>
          <p:nvPr/>
        </p:nvSpPr>
        <p:spPr>
          <a:xfrm rot="10800000">
            <a:off x="3296236" y="6199090"/>
            <a:ext cx="2620997" cy="154080"/>
          </a:xfrm>
          <a:prstGeom prst="triangle">
            <a:avLst/>
          </a:prstGeom>
          <a:gradFill>
            <a:gsLst>
              <a:gs pos="0">
                <a:schemeClr val="accent1"/>
              </a:gs>
              <a:gs pos="100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prstClr val="white"/>
              </a:solidFill>
              <a:effectLst/>
              <a:uLnTx/>
              <a:uFillTx/>
              <a:latin typeface="Meiryo UI"/>
              <a:ea typeface="Meiryo UI"/>
              <a:cs typeface="+mn-cs"/>
            </a:endParaRPr>
          </a:p>
        </p:txBody>
      </p:sp>
      <p:sp>
        <p:nvSpPr>
          <p:cNvPr id="17" name="テキスト ボックス 16"/>
          <p:cNvSpPr txBox="1"/>
          <p:nvPr/>
        </p:nvSpPr>
        <p:spPr>
          <a:xfrm>
            <a:off x="4877438" y="5186721"/>
            <a:ext cx="4266562"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有効求人倍率＝有効求人数</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有効求職者数（求職者一人当たりの求人数）</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大阪労働局調べ</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8673" y="2326304"/>
            <a:ext cx="4096998" cy="273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加算 3"/>
          <p:cNvSpPr/>
          <p:nvPr/>
        </p:nvSpPr>
        <p:spPr>
          <a:xfrm>
            <a:off x="4401694" y="5815172"/>
            <a:ext cx="410082" cy="281375"/>
          </a:xfrm>
          <a:prstGeom prst="mathPlu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9"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32422" y="2377606"/>
            <a:ext cx="4963117" cy="280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p:cNvSpPr txBox="1"/>
          <p:nvPr/>
        </p:nvSpPr>
        <p:spPr>
          <a:xfrm>
            <a:off x="4730695" y="1579190"/>
            <a:ext cx="4738626" cy="632161"/>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■介護関連職種の有効求人倍率</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2017:</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  2017</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9</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月の「職業計」の有効求人倍率は平成以降最高水準</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1.59</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倍。</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「介護関連」はさらに高倍率の</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倍。</a:t>
            </a:r>
            <a:endPar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213987" y="2593855"/>
            <a:ext cx="484443" cy="72517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187</a:t>
            </a:fld>
            <a:endParaRPr lang="ja-JP" altLang="en-US"/>
          </a:p>
        </p:txBody>
      </p:sp>
    </p:spTree>
    <p:extLst>
      <p:ext uri="{BB962C8B-B14F-4D97-AF65-F5344CB8AC3E}">
        <p14:creationId xmlns:p14="http://schemas.microsoft.com/office/powerpoint/2010/main" val="3891745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173797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改革取組み</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039816" y="520926"/>
            <a:ext cx="6704079"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介護②</a:t>
            </a:r>
            <a:r>
              <a:rPr kumimoji="1" lang="ja-JP" altLang="en-US" sz="1846"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介護基盤の整備</a:t>
            </a:r>
            <a:r>
              <a:rPr kumimoji="1" lang="ja-JP" altLang="en-US" sz="1846"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介護サービス基盤の整備、人材確保</a:t>
            </a:r>
          </a:p>
        </p:txBody>
      </p:sp>
      <p:sp>
        <p:nvSpPr>
          <p:cNvPr id="8" name="正方形/長方形 7"/>
          <p:cNvSpPr/>
          <p:nvPr/>
        </p:nvSpPr>
        <p:spPr>
          <a:xfrm>
            <a:off x="193742" y="848402"/>
            <a:ext cx="8615535" cy="54694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○要介護高齢者が増加する中での</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「量の確保」</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と、高度化・多様化する支援ニーズに対応する</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「質の向上」</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を図る</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ため、戦略的に取組みを推進。</a:t>
            </a:r>
          </a:p>
        </p:txBody>
      </p:sp>
      <p:sp>
        <p:nvSpPr>
          <p:cNvPr id="10" name="角丸四角形吹き出し 9"/>
          <p:cNvSpPr/>
          <p:nvPr/>
        </p:nvSpPr>
        <p:spPr>
          <a:xfrm>
            <a:off x="785830" y="6109925"/>
            <a:ext cx="4343914" cy="267165"/>
          </a:xfrm>
          <a:prstGeom prst="wedgeRoundRectCallout">
            <a:avLst>
              <a:gd name="adj1" fmla="val -27153"/>
              <a:gd name="adj2" fmla="val -110372"/>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全国で初めて「在留資格「介護」による外国人留学生受入れガイドライン」を作成</a:t>
            </a:r>
            <a:endParaRPr kumimoji="1" lang="en-US" altLang="ja-JP"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a:picLocks noChangeAspect="1"/>
          </p:cNvPicPr>
          <p:nvPr/>
        </p:nvPicPr>
        <p:blipFill>
          <a:blip r:embed="rId3"/>
          <a:stretch>
            <a:fillRect/>
          </a:stretch>
        </p:blipFill>
        <p:spPr>
          <a:xfrm>
            <a:off x="382279" y="1390815"/>
            <a:ext cx="8379444" cy="4614603"/>
          </a:xfrm>
          <a:prstGeom prst="rect">
            <a:avLst/>
          </a:prstGeom>
        </p:spPr>
      </p:pic>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188</a:t>
            </a:fld>
            <a:endParaRPr lang="ja-JP" altLang="en-US"/>
          </a:p>
        </p:txBody>
      </p:sp>
    </p:spTree>
    <p:extLst>
      <p:ext uri="{BB962C8B-B14F-4D97-AF65-F5344CB8AC3E}">
        <p14:creationId xmlns:p14="http://schemas.microsoft.com/office/powerpoint/2010/main" val="1936419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8" y="520926"/>
            <a:ext cx="5070619"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成果</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（現時点の到達点・今後の取組みの方向性）</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90254" y="824109"/>
            <a:ext cx="8469362" cy="752898"/>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31" b="0" i="0" u="none" strike="noStrike" kern="1200" cap="none" spc="0" normalizeH="0" baseline="0" noProof="0" dirty="0">
                <a:ln>
                  <a:noFill/>
                </a:ln>
                <a:solidFill>
                  <a:prstClr val="black"/>
                </a:solidFill>
                <a:effectLst/>
                <a:uLnTx/>
                <a:uFillTx/>
                <a:latin typeface="Meiryo UI"/>
                <a:ea typeface="Meiryo UI"/>
                <a:cs typeface="+mn-cs"/>
              </a:rPr>
              <a:t>○大阪では、急激な人口減少・超高齢化等に対応するため、これまで様々な取組みを積み重ねてきており、</a:t>
            </a:r>
            <a:endParaRPr kumimoji="1" lang="en-US" altLang="ja-JP" sz="1431"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31" b="1" i="0" u="none" strike="noStrike" kern="1200" cap="none" spc="0" normalizeH="0" baseline="0" noProof="0" dirty="0">
                <a:ln>
                  <a:noFill/>
                </a:ln>
                <a:solidFill>
                  <a:prstClr val="black"/>
                </a:solidFill>
                <a:effectLst/>
                <a:uLnTx/>
                <a:uFillTx/>
                <a:latin typeface="Meiryo UI"/>
                <a:ea typeface="Meiryo UI"/>
                <a:cs typeface="+mn-cs"/>
              </a:rPr>
              <a:t>　平均寿命は改善傾向</a:t>
            </a:r>
            <a:r>
              <a:rPr kumimoji="1" lang="ja-JP" altLang="en-US" sz="1431" b="0" i="0" u="none" strike="noStrike" kern="1200" cap="none" spc="0" normalizeH="0" baseline="0" noProof="0" dirty="0">
                <a:ln>
                  <a:noFill/>
                </a:ln>
                <a:solidFill>
                  <a:prstClr val="black"/>
                </a:solidFill>
                <a:effectLst/>
                <a:uLnTx/>
                <a:uFillTx/>
                <a:latin typeface="Meiryo UI"/>
                <a:ea typeface="Meiryo UI"/>
                <a:cs typeface="+mn-cs"/>
              </a:rPr>
              <a:t>。しかし、要介護状態など健康上の問題で日常生活を制限されることなく生活できる期間</a:t>
            </a:r>
            <a:endParaRPr kumimoji="1" lang="en-US" altLang="ja-JP" sz="1431"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31" b="0" i="0" u="none" strike="noStrike" kern="1200" cap="none" spc="0" normalizeH="0" baseline="0" noProof="0" dirty="0">
                <a:ln>
                  <a:noFill/>
                </a:ln>
                <a:solidFill>
                  <a:prstClr val="black"/>
                </a:solidFill>
                <a:effectLst/>
                <a:uLnTx/>
                <a:uFillTx/>
                <a:latin typeface="Meiryo UI"/>
                <a:ea typeface="Meiryo UI"/>
                <a:cs typeface="+mn-cs"/>
              </a:rPr>
              <a:t>　である</a:t>
            </a:r>
            <a:r>
              <a:rPr kumimoji="1" lang="ja-JP" altLang="en-US" sz="1431" b="1" i="0" u="none" strike="noStrike" kern="1200" cap="none" spc="0" normalizeH="0" baseline="0" noProof="0" dirty="0">
                <a:ln>
                  <a:noFill/>
                </a:ln>
                <a:solidFill>
                  <a:prstClr val="black"/>
                </a:solidFill>
                <a:effectLst/>
                <a:uLnTx/>
                <a:uFillTx/>
                <a:latin typeface="Meiryo UI"/>
                <a:ea typeface="Meiryo UI"/>
                <a:cs typeface="+mn-cs"/>
              </a:rPr>
              <a:t>健康寿命は伸び悩んでいる状況</a:t>
            </a:r>
            <a:r>
              <a:rPr kumimoji="1" lang="ja-JP" altLang="en-US" sz="1431"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431"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 name="正方形/長方形 7"/>
          <p:cNvSpPr/>
          <p:nvPr/>
        </p:nvSpPr>
        <p:spPr>
          <a:xfrm>
            <a:off x="140598" y="5510769"/>
            <a:ext cx="8603088" cy="490006"/>
          </a:xfrm>
          <a:prstGeom prst="rect">
            <a:avLst/>
          </a:prstGeom>
        </p:spPr>
        <p:txBody>
          <a:bodyPr wrap="square">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医療・介護における取組みを引き続き強力に推進</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さらに、行政だけでなく</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民間等も含むオール大阪で、政策分野横断的な取組みを強化</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a:t>
            </a:r>
          </a:p>
        </p:txBody>
      </p:sp>
      <p:sp>
        <p:nvSpPr>
          <p:cNvPr id="10" name="下矢印 9"/>
          <p:cNvSpPr/>
          <p:nvPr/>
        </p:nvSpPr>
        <p:spPr>
          <a:xfrm>
            <a:off x="4017965" y="5325037"/>
            <a:ext cx="1020979" cy="199385"/>
          </a:xfrm>
          <a:prstGeom prst="downArrow">
            <a:avLst>
              <a:gd name="adj1" fmla="val 50000"/>
              <a:gd name="adj2" fmla="val 539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1" name="テキスト ボックス 10"/>
          <p:cNvSpPr txBox="1"/>
          <p:nvPr/>
        </p:nvSpPr>
        <p:spPr>
          <a:xfrm>
            <a:off x="566892" y="3385395"/>
            <a:ext cx="2883203" cy="284053"/>
          </a:xfrm>
          <a:prstGeom prst="rect">
            <a:avLst/>
          </a:prstGeom>
          <a:noFill/>
        </p:spPr>
        <p:txBody>
          <a:bodyPr wrap="square" lIns="84391" tIns="42196" rIns="84391" bIns="42196"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平均寿命の推移（女性）</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テキスト ボックス 11"/>
          <p:cNvSpPr txBox="1"/>
          <p:nvPr/>
        </p:nvSpPr>
        <p:spPr>
          <a:xfrm>
            <a:off x="4498532" y="3385395"/>
            <a:ext cx="2883203" cy="284053"/>
          </a:xfrm>
          <a:prstGeom prst="rect">
            <a:avLst/>
          </a:prstGeom>
          <a:noFill/>
        </p:spPr>
        <p:txBody>
          <a:bodyPr wrap="square" lIns="84391" tIns="42196" rIns="84391" bIns="42196"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健康寿命の推移（女性）</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正方形/長方形 12"/>
          <p:cNvSpPr>
            <a:spLocks noChangeArrowheads="1"/>
          </p:cNvSpPr>
          <p:nvPr/>
        </p:nvSpPr>
        <p:spPr bwMode="auto">
          <a:xfrm>
            <a:off x="5075779" y="5345536"/>
            <a:ext cx="3489231" cy="21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91" tIns="42196" rIns="84391" bIns="42196">
            <a:spAutoFit/>
          </a:bodyPr>
          <a:lstStyle/>
          <a:p>
            <a:pPr marL="164098" marR="0" lvl="0" indent="-164098"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資料：厚生労働省「健康日本</a:t>
            </a:r>
            <a:r>
              <a:rPr kumimoji="1" lang="en-US" altLang="ja-JP" sz="831" b="0" i="0" u="none" strike="noStrike" kern="1200" cap="none" spc="0" normalizeH="0" baseline="0" noProof="0" dirty="0">
                <a:ln>
                  <a:noFill/>
                </a:ln>
                <a:solidFill>
                  <a:prstClr val="black"/>
                </a:solidFill>
                <a:effectLst/>
                <a:uLnTx/>
                <a:uFillTx/>
                <a:latin typeface="Meiryo UI"/>
                <a:ea typeface="Meiryo UI"/>
                <a:cs typeface="+mn-cs"/>
              </a:rPr>
              <a:t>21</a:t>
            </a: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（第二次）の推進に関する研究」より作成</a:t>
            </a:r>
            <a:endParaRPr kumimoji="1" lang="ja-JP" altLang="en-US" sz="646"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587" y="1699166"/>
            <a:ext cx="3827657" cy="171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45" y="1699166"/>
            <a:ext cx="3832886" cy="171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587" y="3622405"/>
            <a:ext cx="3827656" cy="172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645" y="3622408"/>
            <a:ext cx="3832886" cy="172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AutoShape 3535" descr="◆2013年度の病床数の必要量と2014年度病床機能報告の病床機能区分割合には、大きな差異があり、将来の病床機能を検討するには、病床機能区分だけでなく、診療実態を把握することが必要です。&#10;◆2025年に必要な病床機能を確保していくためには、病床機能報告の実態を分析の上、現在の病床機能を2025年の病床数の必要量の機能区分ごとの割合（高度急性期11.6％、急性期34.5％、回復期30.9％、慢性期22.9％）に近づけていく必要があります。"/>
          <p:cNvSpPr>
            <a:spLocks noChangeArrowheads="1"/>
          </p:cNvSpPr>
          <p:nvPr/>
        </p:nvSpPr>
        <p:spPr bwMode="auto">
          <a:xfrm>
            <a:off x="259866" y="5997327"/>
            <a:ext cx="8540308" cy="500163"/>
          </a:xfrm>
          <a:prstGeom prst="roundRect">
            <a:avLst>
              <a:gd name="adj" fmla="val 20026"/>
            </a:avLst>
          </a:prstGeom>
          <a:noFill/>
          <a:ln w="38100" cmpd="dbl" algn="ctr">
            <a:solidFill>
              <a:srgbClr val="FF0000"/>
            </a:solidFill>
            <a:round/>
            <a:headEnd/>
            <a:tailEnd/>
          </a:ln>
          <a:effectLst/>
          <a:extLst/>
        </p:spPr>
        <p:txBody>
          <a:bodyPr rot="0" vert="horz" wrap="square" lIns="84406" tIns="42203" rIns="84406" bIns="42203" anchor="ctr" anchorCtr="0" upright="1">
            <a:spAutoFit/>
          </a:bodyPr>
          <a:lstStyle/>
          <a:p>
            <a:pPr marL="128957" marR="0" lvl="0" indent="-128957" algn="l" defTabSz="957700" rtl="0" eaLnBrk="1" fontAlgn="auto" latinLnBrk="0" hangingPunct="1">
              <a:lnSpc>
                <a:spcPts val="1385"/>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＜主な取組例＞　　①健康づくり推進条例・健活</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10</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②府域版健康マイレージシステムの構築に向けた取組み　</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128957" marR="0" lvl="0" indent="-128957" algn="l" defTabSz="957700" rtl="0" eaLnBrk="1" fontAlgn="auto" latinLnBrk="0" hangingPunct="1">
              <a:lnSpc>
                <a:spcPts val="1385"/>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③「いのち輝く未来社会」をめざすビジョン    ④スマート・エイジングシティ</a:t>
            </a:r>
            <a:endParaRPr kumimoji="1" lang="ja-JP" altLang="en-US" sz="1292"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endParaRPr>
          </a:p>
        </p:txBody>
      </p:sp>
      <p:sp>
        <p:nvSpPr>
          <p:cNvPr id="14" name="テキスト ボックス 13"/>
          <p:cNvSpPr txBox="1"/>
          <p:nvPr/>
        </p:nvSpPr>
        <p:spPr>
          <a:xfrm>
            <a:off x="566890" y="1487175"/>
            <a:ext cx="2883203" cy="284053"/>
          </a:xfrm>
          <a:prstGeom prst="rect">
            <a:avLst/>
          </a:prstGeom>
          <a:noFill/>
        </p:spPr>
        <p:txBody>
          <a:bodyPr wrap="square" lIns="84391" tIns="42196" rIns="84391" bIns="42196"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平均寿命の推移（男性）</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テキスト ボックス 14"/>
          <p:cNvSpPr txBox="1"/>
          <p:nvPr/>
        </p:nvSpPr>
        <p:spPr>
          <a:xfrm>
            <a:off x="4498531" y="1487175"/>
            <a:ext cx="2883203" cy="284053"/>
          </a:xfrm>
          <a:prstGeom prst="rect">
            <a:avLst/>
          </a:prstGeom>
          <a:noFill/>
        </p:spPr>
        <p:txBody>
          <a:bodyPr wrap="square" lIns="84391" tIns="42196" rIns="84391" bIns="42196"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健康寿命の推移（男性）</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189</a:t>
            </a:fld>
            <a:endParaRPr lang="ja-JP" altLang="en-US"/>
          </a:p>
        </p:txBody>
      </p:sp>
    </p:spTree>
    <p:extLst>
      <p:ext uri="{BB962C8B-B14F-4D97-AF65-F5344CB8AC3E}">
        <p14:creationId xmlns:p14="http://schemas.microsoft.com/office/powerpoint/2010/main" val="3283353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3510898"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成果</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（今後の取組みの方向性）</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70456" y="1226353"/>
            <a:ext cx="8740793" cy="49000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○府民の健康づくりの推進に向けて、</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多様な主体の連携・協働による“オール大阪体制”</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のもと、健康づくりの気運醸成を図り、府民</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一人ひとりが健やかで心豊かに生活できる活力ある社会を実現するため制定。（公布・施行日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月</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30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日）</a:t>
            </a: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 name="テキスト ボックス 5"/>
          <p:cNvSpPr txBox="1"/>
          <p:nvPr/>
        </p:nvSpPr>
        <p:spPr>
          <a:xfrm>
            <a:off x="3823048" y="520926"/>
            <a:ext cx="5091084"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①健康づくり推進条例・健活</a:t>
            </a:r>
            <a:r>
              <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4" name="Picture 9" descr="\\10.19.162.24\share\seishiei_2\0企画推進グループ共有フォルダ\25 健活10ロゴ\JPG\color\kenkatsu_yoko_neg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929" y="5742423"/>
            <a:ext cx="2072949" cy="6762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5741" y="4114169"/>
            <a:ext cx="4721394" cy="216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56685" y="949498"/>
            <a:ext cx="3572752" cy="31963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大阪府健康づくり推進条例</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66988" y="4134344"/>
            <a:ext cx="3572752" cy="31963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健活</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（ケンカツテン）</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7" name="表 6"/>
          <p:cNvGraphicFramePr>
            <a:graphicFrameLocks noGrp="1"/>
          </p:cNvGraphicFramePr>
          <p:nvPr>
            <p:extLst/>
          </p:nvPr>
        </p:nvGraphicFramePr>
        <p:xfrm>
          <a:off x="405003" y="1724755"/>
          <a:ext cx="8363160" cy="2405575"/>
        </p:xfrm>
        <a:graphic>
          <a:graphicData uri="http://schemas.openxmlformats.org/drawingml/2006/table">
            <a:tbl>
              <a:tblPr firstRow="1" bandRow="1">
                <a:tableStyleId>{5C22544A-7EE6-4342-B048-85BDC9FD1C3A}</a:tableStyleId>
              </a:tblPr>
              <a:tblGrid>
                <a:gridCol w="2638192">
                  <a:extLst>
                    <a:ext uri="{9D8B030D-6E8A-4147-A177-3AD203B41FA5}">
                      <a16:colId xmlns="" xmlns:a16="http://schemas.microsoft.com/office/drawing/2014/main" val="3142204187"/>
                    </a:ext>
                  </a:extLst>
                </a:gridCol>
                <a:gridCol w="5724968">
                  <a:extLst>
                    <a:ext uri="{9D8B030D-6E8A-4147-A177-3AD203B41FA5}">
                      <a16:colId xmlns="" xmlns:a16="http://schemas.microsoft.com/office/drawing/2014/main" val="2816335287"/>
                    </a:ext>
                  </a:extLst>
                </a:gridCol>
              </a:tblGrid>
              <a:tr h="239151">
                <a:tc>
                  <a:txBody>
                    <a:bodyPr/>
                    <a:lstStyle/>
                    <a:p>
                      <a:pPr algn="ctr"/>
                      <a:r>
                        <a:rPr kumimoji="1" lang="ja-JP" altLang="en-US" sz="1000" dirty="0" smtClean="0">
                          <a:latin typeface="+mn-ea"/>
                          <a:ea typeface="+mn-ea"/>
                        </a:rPr>
                        <a:t>主なポイント</a:t>
                      </a:r>
                      <a:endParaRPr kumimoji="1" lang="ja-JP" altLang="en-US" sz="1000" dirty="0">
                        <a:latin typeface="+mn-ea"/>
                        <a:ea typeface="+mn-ea"/>
                      </a:endParaRPr>
                    </a:p>
                  </a:txBody>
                  <a:tcPr marL="84406" marR="84406" marT="42203" marB="42203" anchor="ctr"/>
                </a:tc>
                <a:tc>
                  <a:txBody>
                    <a:bodyPr/>
                    <a:lstStyle/>
                    <a:p>
                      <a:pPr algn="ctr"/>
                      <a:r>
                        <a:rPr kumimoji="1" lang="ja-JP" altLang="en-US" sz="1000" dirty="0" smtClean="0">
                          <a:latin typeface="+mn-ea"/>
                          <a:ea typeface="+mn-ea"/>
                        </a:rPr>
                        <a:t>内　容</a:t>
                      </a:r>
                      <a:endParaRPr kumimoji="1" lang="ja-JP" altLang="en-US" sz="1000" dirty="0">
                        <a:latin typeface="+mn-ea"/>
                        <a:ea typeface="+mn-ea"/>
                      </a:endParaRPr>
                    </a:p>
                  </a:txBody>
                  <a:tcPr marL="84406" marR="84406" marT="42203" marB="42203" anchor="ctr"/>
                </a:tc>
                <a:extLst>
                  <a:ext uri="{0D108BD9-81ED-4DB2-BD59-A6C34878D82A}">
                    <a16:rowId xmlns="" xmlns:a16="http://schemas.microsoft.com/office/drawing/2014/main" val="2124167475"/>
                  </a:ext>
                </a:extLst>
              </a:tr>
              <a:tr h="527538">
                <a:tc>
                  <a:txBody>
                    <a:bodyPr/>
                    <a:lstStyle/>
                    <a:p>
                      <a:r>
                        <a:rPr kumimoji="1" lang="ja-JP" altLang="en-US" sz="1000" b="1" dirty="0" smtClean="0">
                          <a:latin typeface="+mn-ea"/>
                          <a:ea typeface="+mn-ea"/>
                        </a:rPr>
                        <a:t>健康づくり関連</a:t>
                      </a:r>
                      <a:r>
                        <a:rPr kumimoji="1" lang="en-US" altLang="ja-JP" sz="1000" b="1" dirty="0" smtClean="0">
                          <a:latin typeface="+mn-ea"/>
                          <a:ea typeface="+mn-ea"/>
                        </a:rPr>
                        <a:t>3</a:t>
                      </a:r>
                      <a:r>
                        <a:rPr kumimoji="1" lang="ja-JP" altLang="en-US" sz="1000" b="1" dirty="0" smtClean="0">
                          <a:latin typeface="+mn-ea"/>
                          <a:ea typeface="+mn-ea"/>
                        </a:rPr>
                        <a:t>計画の総合的・一体的な推進</a:t>
                      </a:r>
                      <a:endParaRPr kumimoji="1" lang="ja-JP" altLang="en-US" sz="1000" b="1" dirty="0">
                        <a:latin typeface="+mn-ea"/>
                        <a:ea typeface="+mn-ea"/>
                      </a:endParaRPr>
                    </a:p>
                  </a:txBody>
                  <a:tcPr marL="84406" marR="84406" marT="42203" marB="42203"/>
                </a:tc>
                <a:tc>
                  <a:txBody>
                    <a:bodyPr/>
                    <a:lstStyle/>
                    <a:p>
                      <a:r>
                        <a:rPr kumimoji="1" lang="ja-JP" altLang="en-US" sz="1000" dirty="0" smtClean="0">
                          <a:latin typeface="+mn-ea"/>
                          <a:ea typeface="+mn-ea"/>
                        </a:rPr>
                        <a:t>◆健康づくり関連</a:t>
                      </a:r>
                      <a:r>
                        <a:rPr kumimoji="1" lang="en-US" altLang="ja-JP" sz="1000" dirty="0" smtClean="0">
                          <a:latin typeface="+mn-ea"/>
                          <a:ea typeface="+mn-ea"/>
                        </a:rPr>
                        <a:t>3</a:t>
                      </a:r>
                      <a:r>
                        <a:rPr kumimoji="1" lang="ja-JP" altLang="en-US" sz="1000" dirty="0" smtClean="0">
                          <a:latin typeface="+mn-ea"/>
                          <a:ea typeface="+mn-ea"/>
                        </a:rPr>
                        <a:t>計画（</a:t>
                      </a:r>
                      <a:r>
                        <a:rPr kumimoji="1" lang="en-US" altLang="ja-JP" sz="1000" dirty="0" smtClean="0">
                          <a:latin typeface="+mn-ea"/>
                          <a:ea typeface="+mn-ea"/>
                        </a:rPr>
                        <a:t>※</a:t>
                      </a:r>
                      <a:r>
                        <a:rPr kumimoji="1" lang="ja-JP" altLang="en-US" sz="1000" dirty="0" smtClean="0">
                          <a:latin typeface="+mn-ea"/>
                          <a:ea typeface="+mn-ea"/>
                        </a:rPr>
                        <a:t>）に基づく健康づくり施策を総合的・一体的に推進</a:t>
                      </a:r>
                    </a:p>
                    <a:p>
                      <a:r>
                        <a:rPr kumimoji="1" lang="ja-JP" altLang="en-US" sz="1000" dirty="0" smtClean="0">
                          <a:latin typeface="+mn-ea"/>
                          <a:ea typeface="+mn-ea"/>
                        </a:rPr>
                        <a:t>◆上記</a:t>
                      </a:r>
                      <a:r>
                        <a:rPr kumimoji="1" lang="en-US" altLang="ja-JP" sz="1000" dirty="0" smtClean="0">
                          <a:latin typeface="+mn-ea"/>
                          <a:ea typeface="+mn-ea"/>
                        </a:rPr>
                        <a:t>3</a:t>
                      </a:r>
                      <a:r>
                        <a:rPr kumimoji="1" lang="ja-JP" altLang="en-US" sz="1000" dirty="0" smtClean="0">
                          <a:latin typeface="+mn-ea"/>
                          <a:ea typeface="+mn-ea"/>
                        </a:rPr>
                        <a:t>計画において目標を設定</a:t>
                      </a:r>
                    </a:p>
                    <a:p>
                      <a:r>
                        <a:rPr kumimoji="1" lang="en-US" altLang="ja-JP" sz="1000" dirty="0" smtClean="0">
                          <a:latin typeface="+mn-ea"/>
                          <a:ea typeface="+mn-ea"/>
                        </a:rPr>
                        <a:t>※</a:t>
                      </a:r>
                      <a:r>
                        <a:rPr kumimoji="1" lang="ja-JP" altLang="en-US" sz="1000" dirty="0" smtClean="0">
                          <a:latin typeface="+mn-ea"/>
                          <a:ea typeface="+mn-ea"/>
                        </a:rPr>
                        <a:t>「第</a:t>
                      </a:r>
                      <a:r>
                        <a:rPr kumimoji="1" lang="en-US" altLang="ja-JP" sz="1000" dirty="0" smtClean="0">
                          <a:latin typeface="+mn-ea"/>
                          <a:ea typeface="+mn-ea"/>
                        </a:rPr>
                        <a:t>3</a:t>
                      </a:r>
                      <a:r>
                        <a:rPr kumimoji="1" lang="ja-JP" altLang="en-US" sz="1000" dirty="0" smtClean="0">
                          <a:latin typeface="+mn-ea"/>
                          <a:ea typeface="+mn-ea"/>
                        </a:rPr>
                        <a:t>次大阪府健康増進計画」、「第</a:t>
                      </a:r>
                      <a:r>
                        <a:rPr kumimoji="1" lang="en-US" altLang="ja-JP" sz="1000" dirty="0" smtClean="0">
                          <a:latin typeface="+mn-ea"/>
                          <a:ea typeface="+mn-ea"/>
                        </a:rPr>
                        <a:t>3</a:t>
                      </a:r>
                      <a:r>
                        <a:rPr kumimoji="1" lang="ja-JP" altLang="en-US" sz="1000" dirty="0" smtClean="0">
                          <a:latin typeface="+mn-ea"/>
                          <a:ea typeface="+mn-ea"/>
                        </a:rPr>
                        <a:t>次大阪府食育推進計画」、「第</a:t>
                      </a:r>
                      <a:r>
                        <a:rPr kumimoji="1" lang="en-US" altLang="ja-JP" sz="1000" dirty="0" smtClean="0">
                          <a:latin typeface="+mn-ea"/>
                          <a:ea typeface="+mn-ea"/>
                        </a:rPr>
                        <a:t>2</a:t>
                      </a:r>
                      <a:r>
                        <a:rPr kumimoji="1" lang="ja-JP" altLang="en-US" sz="1000" dirty="0" smtClean="0">
                          <a:latin typeface="+mn-ea"/>
                          <a:ea typeface="+mn-ea"/>
                        </a:rPr>
                        <a:t>次大阪府歯科口腔保健計画」</a:t>
                      </a:r>
                    </a:p>
                  </a:txBody>
                  <a:tcPr marL="84406" marR="84406" marT="42203" marB="42203"/>
                </a:tc>
                <a:extLst>
                  <a:ext uri="{0D108BD9-81ED-4DB2-BD59-A6C34878D82A}">
                    <a16:rowId xmlns="" xmlns:a16="http://schemas.microsoft.com/office/drawing/2014/main" val="398666517"/>
                  </a:ext>
                </a:extLst>
              </a:tr>
              <a:tr h="379828">
                <a:tc>
                  <a:txBody>
                    <a:bodyPr/>
                    <a:lstStyle/>
                    <a:p>
                      <a:r>
                        <a:rPr kumimoji="1" lang="ja-JP" altLang="en-US" sz="1000" b="1" dirty="0" smtClean="0">
                          <a:latin typeface="+mn-ea"/>
                          <a:ea typeface="+mn-ea"/>
                        </a:rPr>
                        <a:t>多様な主体の役割の明確化と連携・協働による“オール大阪体制”の構築</a:t>
                      </a:r>
                      <a:endParaRPr kumimoji="1" lang="ja-JP" altLang="en-US" sz="1000" b="1" dirty="0">
                        <a:latin typeface="+mn-ea"/>
                        <a:ea typeface="+mn-ea"/>
                      </a:endParaRPr>
                    </a:p>
                  </a:txBody>
                  <a:tcPr marL="84406" marR="84406" marT="42203" marB="42203"/>
                </a:tc>
                <a:tc>
                  <a:txBody>
                    <a:bodyPr/>
                    <a:lstStyle/>
                    <a:p>
                      <a:r>
                        <a:rPr kumimoji="1" lang="ja-JP" altLang="en-US" sz="1000" dirty="0" smtClean="0">
                          <a:latin typeface="+mn-ea"/>
                          <a:ea typeface="+mn-ea"/>
                        </a:rPr>
                        <a:t>◆府の責務をはじめ、市町村や保健医療関係者、医療保険者、事業者、府民等の多様な主体の役割を明確化</a:t>
                      </a:r>
                    </a:p>
                    <a:p>
                      <a:r>
                        <a:rPr kumimoji="1" lang="ja-JP" altLang="en-US" sz="1000" dirty="0" smtClean="0">
                          <a:latin typeface="+mn-ea"/>
                          <a:ea typeface="+mn-ea"/>
                        </a:rPr>
                        <a:t>◆各主体の積極的な連携・協働を促す“オール大阪体制”を構築</a:t>
                      </a:r>
                    </a:p>
                  </a:txBody>
                  <a:tcPr marL="84406" marR="84406" marT="42203" marB="42203"/>
                </a:tc>
                <a:extLst>
                  <a:ext uri="{0D108BD9-81ED-4DB2-BD59-A6C34878D82A}">
                    <a16:rowId xmlns="" xmlns:a16="http://schemas.microsoft.com/office/drawing/2014/main" val="2529202199"/>
                  </a:ext>
                </a:extLst>
              </a:tr>
              <a:tr h="379828">
                <a:tc>
                  <a:txBody>
                    <a:bodyPr/>
                    <a:lstStyle/>
                    <a:p>
                      <a:r>
                        <a:rPr kumimoji="1" lang="ja-JP" altLang="en-US" sz="1000" b="1" dirty="0" smtClean="0">
                          <a:latin typeface="+mn-ea"/>
                          <a:ea typeface="+mn-ea"/>
                        </a:rPr>
                        <a:t>大阪の特徴</a:t>
                      </a:r>
                      <a:r>
                        <a:rPr kumimoji="1" lang="en-US" altLang="ja-JP" sz="1000" b="1" dirty="0" smtClean="0">
                          <a:latin typeface="+mn-ea"/>
                          <a:ea typeface="+mn-ea"/>
                        </a:rPr>
                        <a:t>(</a:t>
                      </a:r>
                      <a:r>
                        <a:rPr kumimoji="1" lang="ja-JP" altLang="en-US" sz="1000" b="1" dirty="0" smtClean="0">
                          <a:latin typeface="+mn-ea"/>
                          <a:ea typeface="+mn-ea"/>
                        </a:rPr>
                        <a:t>強み</a:t>
                      </a:r>
                      <a:r>
                        <a:rPr kumimoji="1" lang="en-US" altLang="ja-JP" sz="1000" b="1" dirty="0" smtClean="0">
                          <a:latin typeface="+mn-ea"/>
                          <a:ea typeface="+mn-ea"/>
                        </a:rPr>
                        <a:t>)</a:t>
                      </a:r>
                      <a:r>
                        <a:rPr kumimoji="1" lang="ja-JP" altLang="en-US" sz="1000" b="1" dirty="0" smtClean="0">
                          <a:latin typeface="+mn-ea"/>
                          <a:ea typeface="+mn-ea"/>
                        </a:rPr>
                        <a:t>を活かした取組みの推進</a:t>
                      </a:r>
                      <a:endParaRPr kumimoji="1" lang="ja-JP" altLang="en-US" sz="1000" b="1" dirty="0">
                        <a:latin typeface="+mn-ea"/>
                        <a:ea typeface="+mn-ea"/>
                      </a:endParaRPr>
                    </a:p>
                  </a:txBody>
                  <a:tcPr marL="84406" marR="84406" marT="42203" marB="42203"/>
                </a:tc>
                <a:tc>
                  <a:txBody>
                    <a:bodyPr/>
                    <a:lstStyle/>
                    <a:p>
                      <a:r>
                        <a:rPr kumimoji="1" lang="ja-JP" altLang="en-US" sz="1000" dirty="0" smtClean="0">
                          <a:latin typeface="+mn-ea"/>
                          <a:ea typeface="+mn-ea"/>
                        </a:rPr>
                        <a:t>◆府内に集積する大学・研究機関との連携や地域資源の活用</a:t>
                      </a:r>
                    </a:p>
                    <a:p>
                      <a:r>
                        <a:rPr kumimoji="1" lang="ja-JP" altLang="en-US" sz="1000" dirty="0" smtClean="0">
                          <a:latin typeface="+mn-ea"/>
                          <a:ea typeface="+mn-ea"/>
                        </a:rPr>
                        <a:t>◆健康医療情報（特定健診の結果・診療報酬明細書等から得られる情報等）の活用</a:t>
                      </a:r>
                    </a:p>
                  </a:txBody>
                  <a:tcPr marL="84406" marR="84406" marT="42203" marB="42203"/>
                </a:tc>
                <a:extLst>
                  <a:ext uri="{0D108BD9-81ED-4DB2-BD59-A6C34878D82A}">
                    <a16:rowId xmlns="" xmlns:a16="http://schemas.microsoft.com/office/drawing/2014/main" val="576000657"/>
                  </a:ext>
                </a:extLst>
              </a:tr>
              <a:tr h="527538">
                <a:tc>
                  <a:txBody>
                    <a:bodyPr/>
                    <a:lstStyle/>
                    <a:p>
                      <a:r>
                        <a:rPr kumimoji="1" lang="ja-JP" altLang="en-US" sz="1000" b="1" dirty="0" smtClean="0">
                          <a:latin typeface="+mn-ea"/>
                          <a:ea typeface="+mn-ea"/>
                        </a:rPr>
                        <a:t>府民の健康づくりの普及啓発と気運醸成</a:t>
                      </a:r>
                      <a:endParaRPr kumimoji="1" lang="ja-JP" altLang="en-US" sz="1000" b="1" dirty="0">
                        <a:latin typeface="+mn-ea"/>
                        <a:ea typeface="+mn-ea"/>
                      </a:endParaRPr>
                    </a:p>
                  </a:txBody>
                  <a:tcPr marL="84406" marR="84406" marT="42203" marB="42203"/>
                </a:tc>
                <a:tc>
                  <a:txBody>
                    <a:bodyPr/>
                    <a:lstStyle/>
                    <a:p>
                      <a:r>
                        <a:rPr kumimoji="1" lang="ja-JP" altLang="en-US" sz="1000" dirty="0" smtClean="0">
                          <a:latin typeface="+mn-ea"/>
                          <a:ea typeface="+mn-ea"/>
                        </a:rPr>
                        <a:t>◆若い世代から働く世代、高齢者までそれぞれの健康状態に合った健康行動の実践・健康診査の受診促進等の</a:t>
                      </a:r>
                      <a:endParaRPr kumimoji="1" lang="en-US" altLang="ja-JP" sz="1000" dirty="0" smtClean="0">
                        <a:latin typeface="+mn-ea"/>
                        <a:ea typeface="+mn-ea"/>
                      </a:endParaRPr>
                    </a:p>
                    <a:p>
                      <a:r>
                        <a:rPr kumimoji="1" lang="ja-JP" altLang="en-US" sz="1000" dirty="0" smtClean="0">
                          <a:latin typeface="+mn-ea"/>
                          <a:ea typeface="+mn-ea"/>
                        </a:rPr>
                        <a:t>　普及啓発</a:t>
                      </a:r>
                    </a:p>
                    <a:p>
                      <a:r>
                        <a:rPr kumimoji="1" lang="ja-JP" altLang="en-US" sz="1000" dirty="0" smtClean="0">
                          <a:latin typeface="+mn-ea"/>
                          <a:ea typeface="+mn-ea"/>
                        </a:rPr>
                        <a:t>◆家庭や学校、職場、地域社会等、あらゆる場における健康づくりの気運醸成</a:t>
                      </a:r>
                    </a:p>
                  </a:txBody>
                  <a:tcPr marL="84406" marR="84406" marT="42203" marB="42203"/>
                </a:tc>
                <a:extLst>
                  <a:ext uri="{0D108BD9-81ED-4DB2-BD59-A6C34878D82A}">
                    <a16:rowId xmlns="" xmlns:a16="http://schemas.microsoft.com/office/drawing/2014/main" val="413122167"/>
                  </a:ext>
                </a:extLst>
              </a:tr>
            </a:tbl>
          </a:graphicData>
        </a:graphic>
      </p:graphicFrame>
      <p:sp>
        <p:nvSpPr>
          <p:cNvPr id="8" name="テキスト ボックス 7"/>
          <p:cNvSpPr txBox="1"/>
          <p:nvPr/>
        </p:nvSpPr>
        <p:spPr>
          <a:xfrm>
            <a:off x="270455" y="4446855"/>
            <a:ext cx="3935285" cy="1285352"/>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○生活習慣の改善や生活習慣病の予防等に向けた、</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の健康づくり活動」。</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若い世代から働く世代、高齢者まで、</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幅広い府民が</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生涯にわたって主体的な健康づくり</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に取り組んでもらえる</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よう、</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健活１０</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のキャッチコピーとロゴマークを掲げ、</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さまざまな健康づくり事業を実施・推進。</a:t>
            </a: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190</a:t>
            </a:fld>
            <a:endParaRPr lang="ja-JP" altLang="en-US"/>
          </a:p>
        </p:txBody>
      </p:sp>
    </p:spTree>
    <p:extLst>
      <p:ext uri="{BB962C8B-B14F-4D97-AF65-F5344CB8AC3E}">
        <p14:creationId xmlns:p14="http://schemas.microsoft.com/office/powerpoint/2010/main" val="3061679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10051" y="898723"/>
            <a:ext cx="8573639" cy="717312"/>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府全域版健康マイレージシステムの構築</a:t>
            </a:r>
            <a:r>
              <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〇府民の健康づくりに対する意識向上と実践を促すため、</a:t>
            </a:r>
            <a:r>
              <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を活用した基盤を整備</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個人に対するインセンティブを活用</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した健康づくり事業を実施。　</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p:cNvSpPr txBox="1"/>
          <p:nvPr/>
        </p:nvSpPr>
        <p:spPr>
          <a:xfrm>
            <a:off x="863089" y="1619151"/>
            <a:ext cx="7753163" cy="569708"/>
          </a:xfrm>
          <a:prstGeom prst="rect">
            <a:avLst/>
          </a:prstGeom>
          <a:solidFill>
            <a:schemeClr val="accent3">
              <a:lumMod val="20000"/>
              <a:lumOff val="80000"/>
            </a:schemeClr>
          </a:solidFill>
          <a:ln>
            <a:solidFill>
              <a:schemeClr val="tx1"/>
            </a:solidFill>
          </a:ln>
        </p:spPr>
        <p:txBody>
          <a:bodyPr wrap="square" lIns="0" rIns="0" rtlCol="0" anchor="t" anchorCtr="0">
            <a:spAutoFit/>
          </a:bodyPr>
          <a:lstStyle/>
          <a:p>
            <a:pPr marL="0" marR="0" lvl="0" indent="0" algn="l" defTabSz="957700" rtl="0" eaLnBrk="1" fontAlgn="auto" latinLnBrk="0" hangingPunct="1">
              <a:lnSpc>
                <a:spcPct val="100000"/>
              </a:lnSpc>
              <a:spcBef>
                <a:spcPts val="0"/>
              </a:spcBef>
              <a:spcAft>
                <a:spcPts val="185"/>
              </a:spcAft>
              <a:buClrTx/>
              <a:buSzTx/>
              <a:buFontTx/>
              <a:buNone/>
              <a:tabLst/>
              <a:defRPr/>
            </a:pPr>
            <a:r>
              <a:rPr kumimoji="1" lang="ja-JP" altLang="en-US" sz="923" b="1"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23"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①府民にポイント還元による健康づくり活動への動機づけを行い、継続的に自発的な行動を促進する。</a:t>
            </a:r>
            <a:endParaRPr kumimoji="1" lang="en-US" altLang="ja-JP" sz="923"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185"/>
              </a:spcAft>
              <a:buClrTx/>
              <a:buSzTx/>
              <a:buFontTx/>
              <a:buNone/>
              <a:tabLst/>
              <a:defRPr/>
            </a:pPr>
            <a:r>
              <a:rPr kumimoji="1" lang="ja-JP" altLang="en-US" sz="923"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　②個人が健康情報を把握し、自発的な健康づくりを促進する。</a:t>
            </a:r>
            <a:endParaRPr kumimoji="1" lang="en-US" altLang="ja-JP" sz="923"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185"/>
              </a:spcAft>
              <a:buClrTx/>
              <a:buSzTx/>
              <a:buFontTx/>
              <a:buNone/>
              <a:tabLst/>
              <a:defRPr/>
            </a:pPr>
            <a:r>
              <a:rPr kumimoji="1" lang="ja-JP" altLang="en-US" sz="923"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　③健診情報や歩数管理による健康行動の変容など、蓄積されたデータを分析した上で、将来的に府民への効果的な健康づくりと医療費適正化施策の実施につなげる </a:t>
            </a:r>
            <a:endParaRPr kumimoji="1" lang="en-US" altLang="ja-JP" sz="923" b="1"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2" name="グループ化 31"/>
          <p:cNvGrpSpPr/>
          <p:nvPr/>
        </p:nvGrpSpPr>
        <p:grpSpPr>
          <a:xfrm>
            <a:off x="1181250" y="2256346"/>
            <a:ext cx="7021873" cy="4171056"/>
            <a:chOff x="890585" y="2255903"/>
            <a:chExt cx="5522390" cy="4518644"/>
          </a:xfrm>
        </p:grpSpPr>
        <p:sp>
          <p:nvSpPr>
            <p:cNvPr id="33" name="正方形/長方形 32"/>
            <p:cNvSpPr/>
            <p:nvPr/>
          </p:nvSpPr>
          <p:spPr>
            <a:xfrm>
              <a:off x="898226" y="2327292"/>
              <a:ext cx="5467589" cy="3986141"/>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646"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円/楕円 12"/>
            <p:cNvSpPr/>
            <p:nvPr/>
          </p:nvSpPr>
          <p:spPr>
            <a:xfrm>
              <a:off x="1023013" y="5807447"/>
              <a:ext cx="5110211" cy="463044"/>
            </a:xfrm>
            <a:prstGeom prst="ellipse">
              <a:avLst/>
            </a:prstGeom>
            <a:solidFill>
              <a:srgbClr val="FFE28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srgbClr val="080808"/>
                </a:solidFill>
                <a:effectLst/>
                <a:uLnTx/>
                <a:uFillTx/>
                <a:latin typeface="Meiryo UI"/>
                <a:ea typeface="Meiryo UI"/>
                <a:cs typeface="+mn-cs"/>
              </a:endParaRPr>
            </a:p>
          </p:txBody>
        </p:sp>
        <p:sp>
          <p:nvSpPr>
            <p:cNvPr id="35" name="角丸四角形 34"/>
            <p:cNvSpPr/>
            <p:nvPr/>
          </p:nvSpPr>
          <p:spPr>
            <a:xfrm>
              <a:off x="973608" y="4182259"/>
              <a:ext cx="5320208" cy="1660166"/>
            </a:xfrm>
            <a:prstGeom prst="roundRect">
              <a:avLst>
                <a:gd name="adj" fmla="val 4647"/>
              </a:avLst>
            </a:prstGeom>
            <a:solidFill>
              <a:schemeClr val="tx2">
                <a:lumMod val="10000"/>
                <a:lumOff val="90000"/>
              </a:schemeClr>
            </a:solidFill>
            <a:ln w="28575">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3231" rIns="0" bIns="33231"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646" b="0" i="0" u="none" strike="noStrike" kern="1200" cap="none" spc="0" normalizeH="0" baseline="0" noProof="0" dirty="0">
                <a:ln>
                  <a:noFill/>
                </a:ln>
                <a:solidFill>
                  <a:prstClr val="black">
                    <a:lumMod val="75000"/>
                  </a:prstClr>
                </a:solidFill>
                <a:effectLst/>
                <a:uLnTx/>
                <a:uFillTx/>
                <a:latin typeface="Meiryo UI"/>
                <a:ea typeface="Meiryo UI"/>
                <a:cs typeface="+mn-cs"/>
              </a:endParaRPr>
            </a:p>
          </p:txBody>
        </p:sp>
        <p:sp>
          <p:nvSpPr>
            <p:cNvPr id="36" name="角丸四角形 35"/>
            <p:cNvSpPr/>
            <p:nvPr/>
          </p:nvSpPr>
          <p:spPr>
            <a:xfrm>
              <a:off x="2492215" y="2695357"/>
              <a:ext cx="2768184" cy="1070447"/>
            </a:xfrm>
            <a:prstGeom prst="roundRect">
              <a:avLst>
                <a:gd name="adj" fmla="val 4885"/>
              </a:avLst>
            </a:prstGeom>
            <a:solidFill>
              <a:schemeClr val="accent2">
                <a:lumMod val="60000"/>
                <a:lumOff val="40000"/>
              </a:schemeClr>
            </a:solidFill>
            <a:ln w="19050">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0" numCol="1" spcCol="0" rtlCol="0" fromWordArt="0" anchor="t"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6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3292321" y="2757383"/>
              <a:ext cx="1906014" cy="992583"/>
            </a:xfrm>
            <a:prstGeom prst="roundRect">
              <a:avLst>
                <a:gd name="adj" fmla="val 4885"/>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0" numCol="1" spcCol="0" rtlCol="0" fromWordArt="0" anchor="t"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運営事務局</a:t>
              </a:r>
              <a:endParaRPr kumimoji="1" lang="en-US" altLang="ja-JP"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5189144" y="4266138"/>
              <a:ext cx="1041234" cy="1480254"/>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646"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917509" y="6495609"/>
              <a:ext cx="5495466" cy="278938"/>
            </a:xfrm>
            <a:prstGeom prst="rect">
              <a:avLst/>
            </a:prstGeom>
            <a:solidFill>
              <a:schemeClr val="accent2"/>
            </a:solidFill>
            <a:ln w="19050">
              <a:solidFill>
                <a:schemeClr val="accent4">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white"/>
                  </a:solidFill>
                  <a:effectLst/>
                  <a:uLnTx/>
                  <a:uFillTx/>
                  <a:latin typeface="Meiryo UI"/>
                  <a:ea typeface="Meiryo UI"/>
                  <a:cs typeface="+mn-cs"/>
                </a:rPr>
                <a:t>府民一人ひとりの健康づくりの取組努力にインセンティブを与え、医療費適正化と健康寿命を延伸</a:t>
              </a:r>
            </a:p>
          </p:txBody>
        </p:sp>
        <p:sp>
          <p:nvSpPr>
            <p:cNvPr id="40" name="正方形/長方形 39"/>
            <p:cNvSpPr/>
            <p:nvPr/>
          </p:nvSpPr>
          <p:spPr>
            <a:xfrm>
              <a:off x="2499602" y="2514496"/>
              <a:ext cx="2760797" cy="185734"/>
            </a:xfrm>
            <a:prstGeom prst="rect">
              <a:avLst/>
            </a:prstGeom>
            <a:solidFill>
              <a:schemeClr val="tx2">
                <a:lumMod val="50000"/>
                <a:lumOff val="50000"/>
              </a:schemeClr>
            </a:solidFill>
            <a:ln w="19050">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prstClr val="white"/>
                  </a:solidFill>
                  <a:effectLst/>
                  <a:uLnTx/>
                  <a:uFillTx/>
                  <a:latin typeface="Meiryo UI"/>
                  <a:ea typeface="Meiryo UI"/>
                  <a:cs typeface="+mn-cs"/>
                </a:rPr>
                <a:t>　　　健康づくり支援プラットフォーム</a:t>
              </a:r>
              <a:endParaRPr kumimoji="1" lang="ja-JP" altLang="en-US" sz="738"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1" name="正方形/長方形 40"/>
            <p:cNvSpPr/>
            <p:nvPr/>
          </p:nvSpPr>
          <p:spPr>
            <a:xfrm>
              <a:off x="1014911" y="2665121"/>
              <a:ext cx="914632" cy="121067"/>
            </a:xfrm>
            <a:prstGeom prst="rect">
              <a:avLst/>
            </a:prstGeom>
            <a:solidFill>
              <a:schemeClr val="tx2">
                <a:lumMod val="50000"/>
                <a:lumOff val="50000"/>
              </a:schemeClr>
            </a:solidFill>
            <a:ln>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prstClr val="white"/>
                  </a:solidFill>
                  <a:effectLst/>
                  <a:uLnTx/>
                  <a:uFillTx/>
                  <a:latin typeface="Meiryo UI"/>
                  <a:ea typeface="Meiryo UI"/>
                  <a:cs typeface="+mn-cs"/>
                </a:rPr>
                <a:t>市町村</a:t>
              </a:r>
            </a:p>
          </p:txBody>
        </p:sp>
        <p:sp>
          <p:nvSpPr>
            <p:cNvPr id="42" name="正方形/長方形 41"/>
            <p:cNvSpPr/>
            <p:nvPr/>
          </p:nvSpPr>
          <p:spPr>
            <a:xfrm>
              <a:off x="1019958" y="2772509"/>
              <a:ext cx="914633" cy="958764"/>
            </a:xfrm>
            <a:prstGeom prst="rect">
              <a:avLst/>
            </a:prstGeom>
            <a:solidFill>
              <a:schemeClr val="bg1"/>
            </a:solidFill>
            <a:ln>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64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3" name="テキスト ボックス 42"/>
            <p:cNvSpPr txBox="1"/>
            <p:nvPr/>
          </p:nvSpPr>
          <p:spPr>
            <a:xfrm>
              <a:off x="1104732" y="2830996"/>
              <a:ext cx="763541" cy="315254"/>
            </a:xfrm>
            <a:prstGeom prst="rect">
              <a:avLst/>
            </a:prstGeom>
            <a:solidFill>
              <a:schemeClr val="accent2">
                <a:lumMod val="20000"/>
                <a:lumOff val="80000"/>
              </a:schemeClr>
            </a:solidFill>
            <a:ln w="19050">
              <a:noFill/>
            </a:ln>
          </p:spPr>
          <p:txBody>
            <a:bodyPr wrap="square" lIns="66462" rIns="66462"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・被保険者情報</a:t>
              </a:r>
              <a:endParaRPr kumimoji="1" lang="en-US" altLang="ja-JP"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・健診情報</a:t>
              </a:r>
            </a:p>
          </p:txBody>
        </p:sp>
        <p:sp>
          <p:nvSpPr>
            <p:cNvPr id="44" name="正方形/長方形 43"/>
            <p:cNvSpPr/>
            <p:nvPr/>
          </p:nvSpPr>
          <p:spPr>
            <a:xfrm>
              <a:off x="1065616" y="3291244"/>
              <a:ext cx="834679" cy="386508"/>
            </a:xfrm>
            <a:prstGeom prst="rect">
              <a:avLst/>
            </a:prstGeom>
            <a:solidFill>
              <a:schemeClr val="bg1"/>
            </a:solidFill>
            <a:ln>
              <a:solidFill>
                <a:srgbClr val="FF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646" b="0" i="0" u="none" strike="noStrike" kern="1200" cap="none" spc="0" normalizeH="0" baseline="0" noProof="0" dirty="0">
                <a:ln>
                  <a:noFill/>
                </a:ln>
                <a:solidFill>
                  <a:srgbClr val="080808"/>
                </a:solidFill>
                <a:effectLst/>
                <a:uLnTx/>
                <a:uFillTx/>
                <a:latin typeface="Meiryo UI"/>
                <a:ea typeface="Meiryo UI"/>
                <a:cs typeface="+mn-cs"/>
              </a:endParaRPr>
            </a:p>
          </p:txBody>
        </p:sp>
        <p:sp>
          <p:nvSpPr>
            <p:cNvPr id="45" name="角丸四角形 44"/>
            <p:cNvSpPr/>
            <p:nvPr/>
          </p:nvSpPr>
          <p:spPr>
            <a:xfrm>
              <a:off x="1097969" y="3176851"/>
              <a:ext cx="763542" cy="107458"/>
            </a:xfrm>
            <a:prstGeom prst="roundRect">
              <a:avLst>
                <a:gd name="adj" fmla="val 50000"/>
              </a:avLst>
            </a:prstGeom>
            <a:solidFill>
              <a:srgbClr val="FFB84F"/>
            </a:solidFill>
            <a:ln>
              <a:solidFill>
                <a:srgbClr val="FF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0" rIns="84406" bIns="0"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80808"/>
                  </a:solidFill>
                  <a:effectLst/>
                  <a:uLnTx/>
                  <a:uFillTx/>
                  <a:latin typeface="Meiryo UI"/>
                  <a:ea typeface="Meiryo UI"/>
                  <a:cs typeface="+mn-cs"/>
                </a:rPr>
                <a:t>国保連合会</a:t>
              </a:r>
            </a:p>
          </p:txBody>
        </p:sp>
        <p:sp>
          <p:nvSpPr>
            <p:cNvPr id="46" name="フローチャート : 磁気ディスク 42"/>
            <p:cNvSpPr/>
            <p:nvPr/>
          </p:nvSpPr>
          <p:spPr>
            <a:xfrm>
              <a:off x="2543166" y="2832282"/>
              <a:ext cx="688927" cy="845470"/>
            </a:xfrm>
            <a:prstGeom prst="flowChartMagneticDisk">
              <a:avLst/>
            </a:prstGeom>
            <a:solidFill>
              <a:srgbClr val="6699FF"/>
            </a:solidFill>
            <a:ln>
              <a:solidFill>
                <a:srgbClr val="F8F8F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42203" rIns="33231" bIns="42203" numCol="1" spcCol="0" rtlCol="0" fromWordArt="0" anchor="t"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srgbClr val="F8F8F8"/>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a:t>
              </a:r>
              <a:endParaRPr kumimoji="1" lang="en-US" altLang="ja-JP" sz="831" b="1" i="0" u="none" strike="noStrike" kern="1200" cap="none" spc="0" normalizeH="0" baseline="0" noProof="0" dirty="0">
                <a:ln>
                  <a:noFill/>
                </a:ln>
                <a:solidFill>
                  <a:srgbClr val="F8F8F8"/>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srgbClr val="F8F8F8"/>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ベース</a:t>
              </a:r>
              <a:endParaRPr kumimoji="1" lang="en-US" altLang="ja-JP" sz="831" b="1" i="0" u="none" strike="noStrike" kern="1200" cap="none" spc="0" normalizeH="0" baseline="0" noProof="0" dirty="0">
                <a:ln>
                  <a:noFill/>
                </a:ln>
                <a:solidFill>
                  <a:srgbClr val="F8F8F8"/>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srgbClr val="F8F8F8"/>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（蓄積）</a:t>
              </a:r>
            </a:p>
          </p:txBody>
        </p:sp>
        <p:sp>
          <p:nvSpPr>
            <p:cNvPr id="47" name="正方形/長方形 46"/>
            <p:cNvSpPr/>
            <p:nvPr/>
          </p:nvSpPr>
          <p:spPr>
            <a:xfrm>
              <a:off x="4376566" y="3337833"/>
              <a:ext cx="724651" cy="14474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42203" rIns="33231"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prstClr val="white"/>
                  </a:solidFill>
                  <a:effectLst/>
                  <a:uLnTx/>
                  <a:uFillTx/>
                  <a:latin typeface="Meiryo UI"/>
                  <a:ea typeface="Meiryo UI"/>
                  <a:cs typeface="+mn-cs"/>
                </a:rPr>
                <a:t>健康情報管理</a:t>
              </a:r>
            </a:p>
          </p:txBody>
        </p:sp>
        <p:sp>
          <p:nvSpPr>
            <p:cNvPr id="48" name="正方形/長方形 47"/>
            <p:cNvSpPr/>
            <p:nvPr/>
          </p:nvSpPr>
          <p:spPr>
            <a:xfrm>
              <a:off x="3371896" y="3544134"/>
              <a:ext cx="954187" cy="14550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42203" rIns="33231"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prstClr val="white"/>
                  </a:solidFill>
                  <a:effectLst/>
                  <a:uLnTx/>
                  <a:uFillTx/>
                  <a:latin typeface="Meiryo UI"/>
                  <a:ea typeface="Meiryo UI"/>
                  <a:cs typeface="+mn-cs"/>
                </a:rPr>
                <a:t>ポイント・景品管理</a:t>
              </a:r>
            </a:p>
          </p:txBody>
        </p:sp>
        <p:sp>
          <p:nvSpPr>
            <p:cNvPr id="49" name="左矢印 48"/>
            <p:cNvSpPr/>
            <p:nvPr/>
          </p:nvSpPr>
          <p:spPr>
            <a:xfrm flipH="1">
              <a:off x="1962206" y="2937487"/>
              <a:ext cx="487038" cy="573406"/>
            </a:xfrm>
            <a:prstGeom prst="leftArrow">
              <a:avLst>
                <a:gd name="adj1" fmla="val 50000"/>
                <a:gd name="adj2" fmla="val 40453"/>
              </a:avLst>
            </a:prstGeom>
            <a:solidFill>
              <a:schemeClr val="tx2">
                <a:lumMod val="50000"/>
                <a:lumOff val="50000"/>
              </a:schemeClr>
            </a:solidFill>
            <a:ln>
              <a:no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vert270"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831"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0" name="角丸四角形 49"/>
            <p:cNvSpPr/>
            <p:nvPr/>
          </p:nvSpPr>
          <p:spPr>
            <a:xfrm>
              <a:off x="4134288" y="5932380"/>
              <a:ext cx="795474" cy="247969"/>
            </a:xfrm>
            <a:prstGeom prst="roundRect">
              <a:avLst>
                <a:gd name="adj" fmla="val 9677"/>
              </a:avLst>
            </a:prstGeom>
            <a:solidFill>
              <a:schemeClr val="tx2">
                <a:lumMod val="10000"/>
                <a:lumOff val="90000"/>
              </a:schemeClr>
            </a:solidFill>
            <a:ln w="25400">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3231" rIns="0" bIns="33231" numCol="1" spcCol="0" rtlCol="0" fromWordArt="0" anchor="t"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srgbClr val="080808"/>
                  </a:solidFill>
                  <a:effectLst/>
                  <a:uLnTx/>
                  <a:uFillTx/>
                  <a:latin typeface="Meiryo UI"/>
                  <a:ea typeface="Meiryo UI"/>
                  <a:cs typeface="+mn-cs"/>
                </a:rPr>
                <a:t>寄付</a:t>
              </a:r>
              <a:endParaRPr kumimoji="1" lang="en-US" altLang="ja-JP" sz="831" b="1" i="0" u="none" strike="noStrike" kern="1200" cap="none" spc="0" normalizeH="0" baseline="0" noProof="0" dirty="0">
                <a:ln>
                  <a:noFill/>
                </a:ln>
                <a:solidFill>
                  <a:srgbClr val="080808"/>
                </a:solidFill>
                <a:effectLst/>
                <a:uLnTx/>
                <a:uFillTx/>
                <a:latin typeface="Meiryo UI"/>
                <a:ea typeface="Meiryo UI"/>
                <a:cs typeface="+mn-cs"/>
              </a:endParaRPr>
            </a:p>
          </p:txBody>
        </p:sp>
        <p:sp>
          <p:nvSpPr>
            <p:cNvPr id="51" name="角丸四角形 50"/>
            <p:cNvSpPr/>
            <p:nvPr/>
          </p:nvSpPr>
          <p:spPr>
            <a:xfrm>
              <a:off x="1868273" y="5932382"/>
              <a:ext cx="2228072" cy="247967"/>
            </a:xfrm>
            <a:prstGeom prst="roundRect">
              <a:avLst>
                <a:gd name="adj" fmla="val 9677"/>
              </a:avLst>
            </a:prstGeom>
            <a:solidFill>
              <a:schemeClr val="tx2">
                <a:lumMod val="10000"/>
                <a:lumOff val="90000"/>
              </a:schemeClr>
            </a:solidFill>
            <a:ln w="25400">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3231" rIns="0" bIns="33231" numCol="1" spcCol="0" rtlCol="0" fromWordArt="0" anchor="t"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en-US" altLang="ja-JP" sz="646" b="1" i="0" u="none" strike="noStrike" kern="1200" cap="none" spc="0" normalizeH="0" baseline="0" noProof="0" dirty="0">
                <a:ln>
                  <a:noFill/>
                </a:ln>
                <a:solidFill>
                  <a:srgbClr val="080808"/>
                </a:solidFill>
                <a:effectLst/>
                <a:uLnTx/>
                <a:uFillTx/>
                <a:latin typeface="Meiryo UI"/>
                <a:ea typeface="Meiryo UI"/>
                <a:cs typeface="+mn-cs"/>
              </a:endParaRPr>
            </a:p>
          </p:txBody>
        </p:sp>
        <p:sp>
          <p:nvSpPr>
            <p:cNvPr id="52" name="正方形/長方形 51"/>
            <p:cNvSpPr/>
            <p:nvPr/>
          </p:nvSpPr>
          <p:spPr>
            <a:xfrm>
              <a:off x="3361350" y="2967830"/>
              <a:ext cx="1045659" cy="14550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prstClr val="white"/>
                  </a:solidFill>
                  <a:effectLst/>
                  <a:uLnTx/>
                  <a:uFillTx/>
                  <a:latin typeface="Meiryo UI"/>
                  <a:ea typeface="Meiryo UI"/>
                  <a:cs typeface="+mn-cs"/>
                </a:rPr>
                <a:t>事業企画・運営</a:t>
              </a:r>
            </a:p>
          </p:txBody>
        </p:sp>
        <p:sp>
          <p:nvSpPr>
            <p:cNvPr id="53" name="正方形/長方形 52"/>
            <p:cNvSpPr/>
            <p:nvPr/>
          </p:nvSpPr>
          <p:spPr>
            <a:xfrm>
              <a:off x="3361350" y="3158288"/>
              <a:ext cx="1045994" cy="13295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42203" rIns="33231"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prstClr val="white"/>
                  </a:solidFill>
                  <a:effectLst/>
                  <a:uLnTx/>
                  <a:uFillTx/>
                  <a:latin typeface="Meiryo UI"/>
                  <a:ea typeface="Meiryo UI"/>
                  <a:cs typeface="+mn-cs"/>
                </a:rPr>
                <a:t>サイト作成・管理</a:t>
              </a:r>
            </a:p>
          </p:txBody>
        </p:sp>
        <p:sp>
          <p:nvSpPr>
            <p:cNvPr id="54" name="正方形/長方形 53"/>
            <p:cNvSpPr/>
            <p:nvPr/>
          </p:nvSpPr>
          <p:spPr>
            <a:xfrm>
              <a:off x="3371895" y="3336763"/>
              <a:ext cx="954187" cy="14581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prstClr val="white"/>
                  </a:solidFill>
                  <a:effectLst/>
                  <a:uLnTx/>
                  <a:uFillTx/>
                  <a:latin typeface="Meiryo UI"/>
                  <a:ea typeface="Meiryo UI"/>
                  <a:cs typeface="+mn-cs"/>
                </a:rPr>
                <a:t>プロモーション</a:t>
              </a:r>
            </a:p>
          </p:txBody>
        </p:sp>
        <p:sp>
          <p:nvSpPr>
            <p:cNvPr id="55" name="正方形/長方形 54"/>
            <p:cNvSpPr/>
            <p:nvPr/>
          </p:nvSpPr>
          <p:spPr>
            <a:xfrm>
              <a:off x="4469948" y="2978865"/>
              <a:ext cx="631270" cy="15243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42203" rIns="33231"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prstClr val="white"/>
                  </a:solidFill>
                  <a:effectLst/>
                  <a:uLnTx/>
                  <a:uFillTx/>
                  <a:latin typeface="Meiryo UI"/>
                  <a:ea typeface="Meiryo UI"/>
                  <a:cs typeface="+mn-cs"/>
                </a:rPr>
                <a:t>アプリ管理</a:t>
              </a:r>
            </a:p>
          </p:txBody>
        </p:sp>
        <p:sp>
          <p:nvSpPr>
            <p:cNvPr id="56" name="角丸四角形 55"/>
            <p:cNvSpPr/>
            <p:nvPr/>
          </p:nvSpPr>
          <p:spPr>
            <a:xfrm>
              <a:off x="5268854" y="5364241"/>
              <a:ext cx="852889" cy="346052"/>
            </a:xfrm>
            <a:prstGeom prst="roundRect">
              <a:avLst/>
            </a:prstGeom>
            <a:solidFill>
              <a:schemeClr val="tx2">
                <a:lumMod val="10000"/>
                <a:lumOff val="90000"/>
              </a:schemeClr>
            </a:solidFill>
            <a:ln w="28575">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3231" rIns="0" bIns="33231"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80808"/>
                  </a:solidFill>
                  <a:effectLst/>
                  <a:uLnTx/>
                  <a:uFillTx/>
                  <a:latin typeface="Meiryo UI"/>
                  <a:ea typeface="Meiryo UI"/>
                  <a:cs typeface="+mn-cs"/>
                </a:rPr>
                <a:t>健康イベント</a:t>
              </a:r>
              <a:r>
                <a:rPr kumimoji="1" lang="en-US" altLang="ja-JP" sz="831" b="0" i="0" u="none" strike="noStrike" kern="1200" cap="none" spc="0" normalizeH="0" baseline="0" noProof="0" dirty="0">
                  <a:ln>
                    <a:noFill/>
                  </a:ln>
                  <a:solidFill>
                    <a:srgbClr val="080808"/>
                  </a:solidFill>
                  <a:effectLst/>
                  <a:uLnTx/>
                  <a:uFillTx/>
                  <a:latin typeface="Meiryo UI"/>
                  <a:ea typeface="Meiryo UI"/>
                  <a:cs typeface="+mn-cs"/>
                </a:rPr>
                <a:t/>
              </a:r>
              <a:br>
                <a:rPr kumimoji="1" lang="en-US" altLang="ja-JP" sz="831" b="0" i="0" u="none" strike="noStrike" kern="1200" cap="none" spc="0" normalizeH="0" baseline="0" noProof="0" dirty="0">
                  <a:ln>
                    <a:noFill/>
                  </a:ln>
                  <a:solidFill>
                    <a:srgbClr val="080808"/>
                  </a:solidFill>
                  <a:effectLst/>
                  <a:uLnTx/>
                  <a:uFillTx/>
                  <a:latin typeface="Meiryo UI"/>
                  <a:ea typeface="Meiryo UI"/>
                  <a:cs typeface="+mn-cs"/>
                </a:rPr>
              </a:br>
              <a:r>
                <a:rPr kumimoji="1" lang="ja-JP" altLang="en-US" sz="831" b="0" i="0" u="none" strike="noStrike" kern="1200" cap="none" spc="0" normalizeH="0" baseline="0" noProof="0" dirty="0">
                  <a:ln>
                    <a:noFill/>
                  </a:ln>
                  <a:solidFill>
                    <a:srgbClr val="080808"/>
                  </a:solidFill>
                  <a:effectLst/>
                  <a:uLnTx/>
                  <a:uFillTx/>
                  <a:latin typeface="Meiryo UI"/>
                  <a:ea typeface="Meiryo UI"/>
                  <a:cs typeface="+mn-cs"/>
                </a:rPr>
                <a:t>情報提供</a:t>
              </a:r>
              <a:endParaRPr kumimoji="1" lang="en-US" altLang="ja-JP" sz="831" b="0" i="0" u="none" strike="noStrike" kern="1200" cap="none" spc="0" normalizeH="0" baseline="0" noProof="0" dirty="0">
                <a:ln>
                  <a:noFill/>
                </a:ln>
                <a:solidFill>
                  <a:srgbClr val="080808"/>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80808"/>
                  </a:solidFill>
                  <a:effectLst/>
                  <a:uLnTx/>
                  <a:uFillTx/>
                  <a:latin typeface="Meiryo UI"/>
                  <a:ea typeface="Meiryo UI"/>
                  <a:cs typeface="+mn-cs"/>
                </a:rPr>
                <a:t>（運動・食生活）</a:t>
              </a:r>
            </a:p>
          </p:txBody>
        </p:sp>
        <p:sp>
          <p:nvSpPr>
            <p:cNvPr id="57" name="角丸四角形 56"/>
            <p:cNvSpPr/>
            <p:nvPr/>
          </p:nvSpPr>
          <p:spPr>
            <a:xfrm>
              <a:off x="5270621" y="5123701"/>
              <a:ext cx="852889" cy="185495"/>
            </a:xfrm>
            <a:prstGeom prst="roundRect">
              <a:avLst/>
            </a:prstGeom>
            <a:solidFill>
              <a:schemeClr val="tx2">
                <a:lumMod val="10000"/>
                <a:lumOff val="90000"/>
              </a:schemeClr>
            </a:solidFill>
            <a:ln w="28575">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80808"/>
                  </a:solidFill>
                  <a:effectLst/>
                  <a:uLnTx/>
                  <a:uFillTx/>
                  <a:latin typeface="Meiryo UI"/>
                  <a:ea typeface="Meiryo UI"/>
                  <a:cs typeface="+mn-cs"/>
                </a:rPr>
                <a:t>健診結果情報</a:t>
              </a:r>
            </a:p>
          </p:txBody>
        </p:sp>
        <p:sp>
          <p:nvSpPr>
            <p:cNvPr id="58" name="角丸四角形 57"/>
            <p:cNvSpPr/>
            <p:nvPr/>
          </p:nvSpPr>
          <p:spPr>
            <a:xfrm>
              <a:off x="5279647" y="4882737"/>
              <a:ext cx="848865" cy="201745"/>
            </a:xfrm>
            <a:prstGeom prst="roundRect">
              <a:avLst/>
            </a:prstGeom>
            <a:solidFill>
              <a:schemeClr val="tx2">
                <a:lumMod val="10000"/>
                <a:lumOff val="90000"/>
              </a:schemeClr>
            </a:solidFill>
            <a:ln w="28575">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3231" rIns="0" bIns="33231"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80808"/>
                  </a:solidFill>
                  <a:effectLst/>
                  <a:uLnTx/>
                  <a:uFillTx/>
                  <a:latin typeface="Meiryo UI"/>
                  <a:ea typeface="Meiryo UI"/>
                  <a:cs typeface="+mn-cs"/>
                </a:rPr>
                <a:t>健康セルフチェック</a:t>
              </a:r>
            </a:p>
          </p:txBody>
        </p:sp>
        <p:sp>
          <p:nvSpPr>
            <p:cNvPr id="59" name="角丸四角形 58"/>
            <p:cNvSpPr/>
            <p:nvPr/>
          </p:nvSpPr>
          <p:spPr>
            <a:xfrm>
              <a:off x="5279647" y="4637554"/>
              <a:ext cx="843863" cy="188962"/>
            </a:xfrm>
            <a:prstGeom prst="roundRect">
              <a:avLst/>
            </a:prstGeom>
            <a:solidFill>
              <a:schemeClr val="tx2">
                <a:lumMod val="10000"/>
                <a:lumOff val="90000"/>
              </a:schemeClr>
            </a:solidFill>
            <a:ln w="28575">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3231" rIns="0" bIns="33231"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80808"/>
                  </a:solidFill>
                  <a:effectLst/>
                  <a:uLnTx/>
                  <a:uFillTx/>
                  <a:latin typeface="Meiryo UI"/>
                  <a:ea typeface="Meiryo UI"/>
                  <a:cs typeface="+mn-cs"/>
                </a:rPr>
                <a:t>健康情報提供</a:t>
              </a:r>
            </a:p>
          </p:txBody>
        </p:sp>
        <p:sp>
          <p:nvSpPr>
            <p:cNvPr id="60" name="テキスト ボックス 59"/>
            <p:cNvSpPr txBox="1"/>
            <p:nvPr/>
          </p:nvSpPr>
          <p:spPr>
            <a:xfrm>
              <a:off x="2085490" y="5932380"/>
              <a:ext cx="1771664" cy="253890"/>
            </a:xfrm>
            <a:prstGeom prst="rect">
              <a:avLst/>
            </a:prstGeom>
            <a:noFill/>
          </p:spPr>
          <p:txBody>
            <a:bodyPr wrap="square" lIns="33231" rIns="33231"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srgbClr val="080808"/>
                  </a:solidFill>
                  <a:effectLst/>
                  <a:uLnTx/>
                  <a:uFillTx/>
                  <a:latin typeface="Meiryo UI"/>
                  <a:ea typeface="Meiryo UI"/>
                  <a:cs typeface="+mn-cs"/>
                </a:rPr>
                <a:t>電子マネー等の特典と交換</a:t>
              </a:r>
            </a:p>
          </p:txBody>
        </p:sp>
        <p:sp>
          <p:nvSpPr>
            <p:cNvPr id="61" name="角丸四角形 60"/>
            <p:cNvSpPr/>
            <p:nvPr/>
          </p:nvSpPr>
          <p:spPr>
            <a:xfrm>
              <a:off x="1016809" y="4276899"/>
              <a:ext cx="4084409" cy="1201504"/>
            </a:xfrm>
            <a:prstGeom prst="roundRect">
              <a:avLst>
                <a:gd name="adj" fmla="val 4885"/>
              </a:avLst>
            </a:prstGeom>
            <a:solidFill>
              <a:schemeClr val="bg1"/>
            </a:solidFill>
            <a:ln w="19050">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0" numCol="1" spcCol="0" rtlCol="0" fromWordArt="0" anchor="t"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646" b="1"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2" name="グループ化 61"/>
            <p:cNvGrpSpPr/>
            <p:nvPr/>
          </p:nvGrpSpPr>
          <p:grpSpPr>
            <a:xfrm>
              <a:off x="1059935" y="4480178"/>
              <a:ext cx="2108567" cy="950688"/>
              <a:chOff x="3756617" y="4168442"/>
              <a:chExt cx="1866501" cy="829014"/>
            </a:xfrm>
          </p:grpSpPr>
          <p:sp>
            <p:nvSpPr>
              <p:cNvPr id="85" name="テキスト ボックス 84"/>
              <p:cNvSpPr txBox="1"/>
              <p:nvPr/>
            </p:nvSpPr>
            <p:spPr>
              <a:xfrm>
                <a:off x="3756617" y="4168442"/>
                <a:ext cx="1866501" cy="829014"/>
              </a:xfrm>
              <a:prstGeom prst="rect">
                <a:avLst/>
              </a:prstGeom>
              <a:solidFill>
                <a:schemeClr val="accent4">
                  <a:lumMod val="20000"/>
                  <a:lumOff val="80000"/>
                </a:schemeClr>
              </a:solidFill>
              <a:ln w="19050">
                <a:noFill/>
              </a:ln>
            </p:spPr>
            <p:txBody>
              <a:bodyPr wrap="square" lIns="66462" rIns="66462"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ポイント対象項目</a:t>
                </a:r>
                <a:r>
                  <a:rPr kumimoji="1" lang="en-US" altLang="ja-JP"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主な案</a:t>
                </a:r>
                <a:endParaRPr kumimoji="1" lang="en-US" altLang="ja-JP"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4712050" y="4355680"/>
                <a:ext cx="883232" cy="159364"/>
              </a:xfrm>
              <a:prstGeom prst="rect">
                <a:avLst/>
              </a:prstGeom>
              <a:solidFill>
                <a:schemeClr val="bg1"/>
              </a:solidFill>
              <a:ln w="9525">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42203" rIns="33231" bIns="42203" numCol="1" spcCol="0" rtlCol="0" fromWordArt="0" anchor="ctr" anchorCtr="0" forceAA="0" compatLnSpc="1">
                <a:prstTxWarp prst="textNoShape">
                  <a:avLst/>
                </a:prstTxWarp>
                <a:noAutofit/>
              </a:bodyPr>
              <a:lstStyle/>
              <a:p>
                <a:pPr marL="0" marR="0" lvl="0" indent="0" algn="ctr" defTabSz="957700" rtl="0" eaLnBrk="1" fontAlgn="t" latinLnBrk="0" hangingPunct="1">
                  <a:lnSpc>
                    <a:spcPct val="100000"/>
                  </a:lnSpc>
                  <a:spcBef>
                    <a:spcPts val="0"/>
                  </a:spcBef>
                  <a:spcAft>
                    <a:spcPts val="0"/>
                  </a:spcAft>
                  <a:buClrTx/>
                  <a:buSzTx/>
                  <a:buFontTx/>
                  <a:buNone/>
                  <a:tabLst/>
                  <a:defRPr/>
                </a:pPr>
                <a:r>
                  <a:rPr kumimoji="1" lang="ja-JP" altLang="ja-JP" sz="831" b="0" i="0" u="none" strike="noStrike" kern="100" cap="none" spc="0" normalizeH="0" baseline="0" noProof="0" dirty="0">
                    <a:ln>
                      <a:noFill/>
                    </a:ln>
                    <a:solidFill>
                      <a:srgbClr val="080808"/>
                    </a:solidFill>
                    <a:effectLst/>
                    <a:uLnTx/>
                    <a:uFillTx/>
                    <a:latin typeface="Meiryo UI"/>
                    <a:ea typeface="Meiryo UI"/>
                    <a:cs typeface="+mn-cs"/>
                  </a:rPr>
                  <a:t>特定健診受診</a:t>
                </a:r>
                <a:endParaRPr kumimoji="1" lang="ja-JP" altLang="ja-JP" sz="831" b="0" i="0" u="none" strike="noStrike" kern="1200" cap="none" spc="0" normalizeH="0" baseline="0" noProof="0" dirty="0">
                  <a:ln>
                    <a:noFill/>
                  </a:ln>
                  <a:solidFill>
                    <a:srgbClr val="080808"/>
                  </a:solidFill>
                  <a:effectLst/>
                  <a:uLnTx/>
                  <a:uFillTx/>
                  <a:latin typeface="Arial"/>
                  <a:ea typeface="Meiryo UI"/>
                  <a:cs typeface="+mn-cs"/>
                </a:endParaRPr>
              </a:p>
            </p:txBody>
          </p:sp>
          <p:sp>
            <p:nvSpPr>
              <p:cNvPr id="87" name="正方形/長方形 86"/>
              <p:cNvSpPr/>
              <p:nvPr/>
            </p:nvSpPr>
            <p:spPr>
              <a:xfrm>
                <a:off x="3796267" y="4363051"/>
                <a:ext cx="854248" cy="159366"/>
              </a:xfrm>
              <a:prstGeom prst="rect">
                <a:avLst/>
              </a:prstGeom>
              <a:solidFill>
                <a:schemeClr val="bg1"/>
              </a:solidFill>
              <a:ln w="9525">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42203" rIns="33231" bIns="42203" numCol="1" spcCol="0" rtlCol="0" fromWordArt="0" anchor="ctr" anchorCtr="0" forceAA="0" compatLnSpc="1">
                <a:prstTxWarp prst="textNoShape">
                  <a:avLst/>
                </a:prstTxWarp>
                <a:noAutofit/>
              </a:bodyPr>
              <a:lstStyle/>
              <a:p>
                <a:pPr marL="0" marR="0" lvl="0" indent="0" algn="ctr" defTabSz="957700" rtl="0" eaLnBrk="1" fontAlgn="t" latinLnBrk="0" hangingPunct="1">
                  <a:lnSpc>
                    <a:spcPct val="100000"/>
                  </a:lnSpc>
                  <a:spcBef>
                    <a:spcPts val="0"/>
                  </a:spcBef>
                  <a:spcAft>
                    <a:spcPts val="0"/>
                  </a:spcAft>
                  <a:buClrTx/>
                  <a:buSzTx/>
                  <a:buFontTx/>
                  <a:buNone/>
                  <a:tabLst/>
                  <a:defRPr/>
                </a:pPr>
                <a:r>
                  <a:rPr kumimoji="1" lang="ja-JP" altLang="ja-JP" sz="831" b="0" i="0" u="none" strike="noStrike" kern="100" cap="none" spc="0" normalizeH="0" baseline="0" noProof="0" dirty="0">
                    <a:ln>
                      <a:noFill/>
                    </a:ln>
                    <a:solidFill>
                      <a:srgbClr val="080808"/>
                    </a:solidFill>
                    <a:effectLst/>
                    <a:uLnTx/>
                    <a:uFillTx/>
                    <a:latin typeface="Meiryo UI"/>
                    <a:ea typeface="Meiryo UI"/>
                    <a:cs typeface="+mn-cs"/>
                  </a:rPr>
                  <a:t>歩数</a:t>
                </a:r>
                <a:endParaRPr kumimoji="1" lang="en-US" altLang="ja-JP" sz="831" b="0" i="0" u="none" strike="noStrike" kern="100" cap="none" spc="0" normalizeH="0" baseline="0" noProof="0" dirty="0">
                  <a:ln>
                    <a:noFill/>
                  </a:ln>
                  <a:solidFill>
                    <a:srgbClr val="080808"/>
                  </a:solidFill>
                  <a:effectLst/>
                  <a:uLnTx/>
                  <a:uFillTx/>
                  <a:latin typeface="Meiryo UI"/>
                  <a:ea typeface="Meiryo UI"/>
                  <a:cs typeface="+mn-cs"/>
                </a:endParaRPr>
              </a:p>
            </p:txBody>
          </p:sp>
          <p:sp>
            <p:nvSpPr>
              <p:cNvPr id="88" name="正方形/長方形 87"/>
              <p:cNvSpPr/>
              <p:nvPr/>
            </p:nvSpPr>
            <p:spPr>
              <a:xfrm>
                <a:off x="4695531" y="4785436"/>
                <a:ext cx="891312" cy="159364"/>
              </a:xfrm>
              <a:prstGeom prst="rect">
                <a:avLst/>
              </a:prstGeom>
              <a:solidFill>
                <a:schemeClr val="bg1"/>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42203" rIns="33231" bIns="42203" numCol="1" spcCol="0" rtlCol="0" fromWordArt="0" anchor="ctr" anchorCtr="0" forceAA="0" compatLnSpc="1">
                <a:prstTxWarp prst="textNoShape">
                  <a:avLst/>
                </a:prstTxWarp>
                <a:noAutofit/>
              </a:bodyPr>
              <a:lstStyle/>
              <a:p>
                <a:pPr marL="0" marR="0" lvl="0" indent="0" algn="ctr" defTabSz="957700" rtl="0" eaLnBrk="1" fontAlgn="t" latinLnBrk="0" hangingPunct="1">
                  <a:lnSpc>
                    <a:spcPct val="100000"/>
                  </a:lnSpc>
                  <a:spcBef>
                    <a:spcPts val="0"/>
                  </a:spcBef>
                  <a:spcAft>
                    <a:spcPts val="0"/>
                  </a:spcAft>
                  <a:buClrTx/>
                  <a:buSzTx/>
                  <a:buFontTx/>
                  <a:buNone/>
                  <a:tabLst/>
                  <a:defRPr/>
                </a:pPr>
                <a:r>
                  <a:rPr kumimoji="1" lang="ja-JP" altLang="ja-JP" sz="831" b="0" i="0" u="none" strike="noStrike" kern="100" cap="none" spc="0" normalizeH="0" baseline="0" noProof="0" dirty="0">
                    <a:ln>
                      <a:noFill/>
                    </a:ln>
                    <a:solidFill>
                      <a:srgbClr val="080808"/>
                    </a:solidFill>
                    <a:effectLst/>
                    <a:uLnTx/>
                    <a:uFillTx/>
                    <a:latin typeface="Meiryo UI"/>
                    <a:ea typeface="Meiryo UI"/>
                    <a:cs typeface="+mn-cs"/>
                  </a:rPr>
                  <a:t>アンケート</a:t>
                </a:r>
                <a:r>
                  <a:rPr kumimoji="1" lang="ja-JP" altLang="en-US" sz="831" b="0" i="0" u="none" strike="noStrike" kern="100" cap="none" spc="0" normalizeH="0" baseline="0" noProof="0" dirty="0">
                    <a:ln>
                      <a:noFill/>
                    </a:ln>
                    <a:solidFill>
                      <a:srgbClr val="080808"/>
                    </a:solidFill>
                    <a:effectLst/>
                    <a:uLnTx/>
                    <a:uFillTx/>
                    <a:latin typeface="Meiryo UI"/>
                    <a:ea typeface="Meiryo UI"/>
                    <a:cs typeface="+mn-cs"/>
                  </a:rPr>
                  <a:t>回答</a:t>
                </a:r>
                <a:endParaRPr kumimoji="1" lang="ja-JP" altLang="ja-JP" sz="831" b="0" i="0" u="none" strike="noStrike" kern="1200" cap="none" spc="0" normalizeH="0" baseline="0" noProof="0" dirty="0">
                  <a:ln>
                    <a:noFill/>
                  </a:ln>
                  <a:solidFill>
                    <a:srgbClr val="080808"/>
                  </a:solidFill>
                  <a:effectLst/>
                  <a:uLnTx/>
                  <a:uFillTx/>
                  <a:latin typeface="Arial"/>
                  <a:ea typeface="Meiryo UI"/>
                  <a:cs typeface="+mn-cs"/>
                </a:endParaRPr>
              </a:p>
            </p:txBody>
          </p:sp>
          <p:sp>
            <p:nvSpPr>
              <p:cNvPr id="89" name="正方形/長方形 88"/>
              <p:cNvSpPr/>
              <p:nvPr/>
            </p:nvSpPr>
            <p:spPr>
              <a:xfrm>
                <a:off x="4699571" y="4570232"/>
                <a:ext cx="883232" cy="159364"/>
              </a:xfrm>
              <a:prstGeom prst="rect">
                <a:avLst/>
              </a:prstGeom>
              <a:solidFill>
                <a:schemeClr val="bg1"/>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42203" rIns="33231" bIns="42203" numCol="1" spcCol="0" rtlCol="0" fromWordArt="0" anchor="ctr" anchorCtr="0" forceAA="0" compatLnSpc="1">
                <a:prstTxWarp prst="textNoShape">
                  <a:avLst/>
                </a:prstTxWarp>
                <a:noAutofit/>
              </a:bodyPr>
              <a:lstStyle/>
              <a:p>
                <a:pPr marL="0" marR="0" lvl="0" indent="0" algn="ctr" defTabSz="957700" rtl="0" eaLnBrk="1" fontAlgn="t" latinLnBrk="0" hangingPunct="1">
                  <a:lnSpc>
                    <a:spcPct val="100000"/>
                  </a:lnSpc>
                  <a:spcBef>
                    <a:spcPts val="0"/>
                  </a:spcBef>
                  <a:spcAft>
                    <a:spcPts val="0"/>
                  </a:spcAft>
                  <a:buClrTx/>
                  <a:buSzTx/>
                  <a:buFontTx/>
                  <a:buNone/>
                  <a:tabLst/>
                  <a:defRPr/>
                </a:pPr>
                <a:r>
                  <a:rPr kumimoji="1" lang="ja-JP" altLang="ja-JP" sz="831" b="0" i="0" u="none" strike="noStrike" kern="100" cap="none" spc="0" normalizeH="0" baseline="0" noProof="0" dirty="0">
                    <a:ln>
                      <a:noFill/>
                    </a:ln>
                    <a:solidFill>
                      <a:srgbClr val="080808"/>
                    </a:solidFill>
                    <a:effectLst/>
                    <a:uLnTx/>
                    <a:uFillTx/>
                    <a:latin typeface="Meiryo UI"/>
                    <a:ea typeface="Meiryo UI"/>
                    <a:cs typeface="+mn-cs"/>
                  </a:rPr>
                  <a:t>イベント参加</a:t>
                </a:r>
                <a:endParaRPr kumimoji="1" lang="ja-JP" altLang="ja-JP" sz="831" b="0" i="0" u="none" strike="noStrike" kern="1200" cap="none" spc="0" normalizeH="0" baseline="0" noProof="0" dirty="0">
                  <a:ln>
                    <a:noFill/>
                  </a:ln>
                  <a:solidFill>
                    <a:srgbClr val="080808"/>
                  </a:solidFill>
                  <a:effectLst/>
                  <a:uLnTx/>
                  <a:uFillTx/>
                  <a:latin typeface="Arial"/>
                  <a:ea typeface="Meiryo UI"/>
                  <a:cs typeface="+mn-cs"/>
                </a:endParaRPr>
              </a:p>
            </p:txBody>
          </p:sp>
          <p:sp>
            <p:nvSpPr>
              <p:cNvPr id="90" name="正方形/長方形 89"/>
              <p:cNvSpPr/>
              <p:nvPr/>
            </p:nvSpPr>
            <p:spPr>
              <a:xfrm>
                <a:off x="3798390" y="4570238"/>
                <a:ext cx="863951" cy="159366"/>
              </a:xfrm>
              <a:prstGeom prst="rect">
                <a:avLst/>
              </a:prstGeom>
              <a:solidFill>
                <a:schemeClr val="bg1"/>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42203" rIns="33231" bIns="42203" numCol="1" spcCol="0" rtlCol="0" fromWordArt="0" anchor="ctr" anchorCtr="0" forceAA="0" compatLnSpc="1">
                <a:prstTxWarp prst="textNoShape">
                  <a:avLst/>
                </a:prstTxWarp>
                <a:noAutofit/>
              </a:bodyPr>
              <a:lstStyle/>
              <a:p>
                <a:pPr marL="0" marR="0" lvl="0" indent="0" algn="ctr" defTabSz="957700" rtl="0" eaLnBrk="1" fontAlgn="t"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80808"/>
                    </a:solidFill>
                    <a:effectLst/>
                    <a:uLnTx/>
                    <a:uFillTx/>
                    <a:latin typeface="Arial"/>
                    <a:ea typeface="Meiryo UI"/>
                    <a:cs typeface="+mn-cs"/>
                  </a:rPr>
                  <a:t>登録</a:t>
                </a:r>
                <a:endParaRPr kumimoji="1" lang="ja-JP" altLang="ja-JP" sz="831" b="0" i="0" u="none" strike="noStrike" kern="1200" cap="none" spc="0" normalizeH="0" baseline="0" noProof="0" dirty="0">
                  <a:ln>
                    <a:noFill/>
                  </a:ln>
                  <a:solidFill>
                    <a:srgbClr val="080808"/>
                  </a:solidFill>
                  <a:effectLst/>
                  <a:uLnTx/>
                  <a:uFillTx/>
                  <a:latin typeface="Arial"/>
                  <a:ea typeface="Meiryo UI"/>
                  <a:cs typeface="+mn-cs"/>
                </a:endParaRPr>
              </a:p>
            </p:txBody>
          </p:sp>
        </p:grpSp>
        <p:sp>
          <p:nvSpPr>
            <p:cNvPr id="63" name="テキスト ボックス 62"/>
            <p:cNvSpPr txBox="1"/>
            <p:nvPr/>
          </p:nvSpPr>
          <p:spPr>
            <a:xfrm>
              <a:off x="3222743" y="4480179"/>
              <a:ext cx="1822079" cy="950691"/>
            </a:xfrm>
            <a:prstGeom prst="rect">
              <a:avLst/>
            </a:prstGeom>
            <a:solidFill>
              <a:schemeClr val="accent4">
                <a:lumMod val="20000"/>
                <a:lumOff val="80000"/>
              </a:schemeClr>
            </a:solidFill>
            <a:ln w="19050">
              <a:noFill/>
            </a:ln>
          </p:spPr>
          <p:txBody>
            <a:bodyPr wrap="square" lIns="66462" rIns="66462"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ポイント還元</a:t>
              </a:r>
              <a:r>
                <a:rPr kumimoji="1" lang="en-US" altLang="ja-JP"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287939" y="4696693"/>
              <a:ext cx="1692698" cy="259646"/>
            </a:xfrm>
            <a:prstGeom prst="rect">
              <a:avLst/>
            </a:prstGeom>
            <a:solidFill>
              <a:schemeClr val="bg1"/>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42203" rIns="33231" bIns="42203" numCol="1" spcCol="0" rtlCol="0" fromWordArt="0" anchor="ctr" anchorCtr="0" forceAA="0" compatLnSpc="1">
              <a:prstTxWarp prst="textNoShape">
                <a:avLst/>
              </a:prstTxWarp>
              <a:noAutofit/>
            </a:bodyPr>
            <a:lstStyle/>
            <a:p>
              <a:pPr marL="0" marR="0" lvl="0" indent="0" algn="l" defTabSz="957700" rtl="0" eaLnBrk="1" fontAlgn="t"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80808"/>
                  </a:solidFill>
                  <a:effectLst/>
                  <a:uLnTx/>
                  <a:uFillTx/>
                  <a:latin typeface="Meiryo UI"/>
                  <a:ea typeface="Meiryo UI"/>
                  <a:cs typeface="+mn-cs"/>
                </a:rPr>
                <a:t>府民：ポイントが貯まる毎に抽選により　</a:t>
              </a:r>
              <a:endParaRPr kumimoji="1" lang="en-US" altLang="ja-JP" sz="831" b="0" i="0" u="none" strike="noStrike" kern="1200" cap="none" spc="0" normalizeH="0" baseline="0" noProof="0" dirty="0">
                <a:ln>
                  <a:noFill/>
                </a:ln>
                <a:solidFill>
                  <a:srgbClr val="080808"/>
                </a:solidFill>
                <a:effectLst/>
                <a:uLnTx/>
                <a:uFillTx/>
                <a:latin typeface="Meiryo UI"/>
                <a:ea typeface="Meiryo UI"/>
                <a:cs typeface="+mn-cs"/>
              </a:endParaRPr>
            </a:p>
            <a:p>
              <a:pPr marL="0" marR="0" lvl="0" indent="0" algn="l" defTabSz="957700" rtl="0" eaLnBrk="1" fontAlgn="t"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80808"/>
                  </a:solidFill>
                  <a:effectLst/>
                  <a:uLnTx/>
                  <a:uFillTx/>
                  <a:latin typeface="Meiryo UI"/>
                  <a:ea typeface="Meiryo UI"/>
                  <a:cs typeface="+mn-cs"/>
                </a:rPr>
                <a:t>　　　　 商品券等を提供</a:t>
              </a:r>
            </a:p>
          </p:txBody>
        </p:sp>
        <p:sp>
          <p:nvSpPr>
            <p:cNvPr id="65" name="正方形/長方形 64"/>
            <p:cNvSpPr/>
            <p:nvPr/>
          </p:nvSpPr>
          <p:spPr>
            <a:xfrm>
              <a:off x="3292321" y="5089854"/>
              <a:ext cx="1697397" cy="253187"/>
            </a:xfrm>
            <a:prstGeom prst="rect">
              <a:avLst/>
            </a:prstGeom>
            <a:solidFill>
              <a:schemeClr val="bg1"/>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42203" rIns="33231" bIns="42203" numCol="1" spcCol="0" rtlCol="0" fromWordArt="0" anchor="ctr" anchorCtr="0" forceAA="0" compatLnSpc="1">
              <a:prstTxWarp prst="textNoShape">
                <a:avLst/>
              </a:prstTxWarp>
              <a:noAutofit/>
            </a:bodyPr>
            <a:lstStyle/>
            <a:p>
              <a:pPr marL="0" marR="0" lvl="0" indent="0" algn="l" defTabSz="957700" rtl="0" eaLnBrk="1" fontAlgn="t"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80808"/>
                  </a:solidFill>
                  <a:effectLst/>
                  <a:uLnTx/>
                  <a:uFillTx/>
                  <a:latin typeface="Meiryo UI"/>
                  <a:ea typeface="Meiryo UI"/>
                  <a:cs typeface="+mn-cs"/>
                </a:rPr>
                <a:t>国保：貯まったポイントは電子マネーへの　</a:t>
              </a:r>
              <a:endParaRPr kumimoji="1" lang="en-US" altLang="ja-JP" sz="831" b="0" i="0" u="none" strike="noStrike" kern="1200" cap="none" spc="0" normalizeH="0" baseline="0" noProof="0" dirty="0">
                <a:ln>
                  <a:noFill/>
                </a:ln>
                <a:solidFill>
                  <a:srgbClr val="080808"/>
                </a:solidFill>
                <a:effectLst/>
                <a:uLnTx/>
                <a:uFillTx/>
                <a:latin typeface="Meiryo UI"/>
                <a:ea typeface="Meiryo UI"/>
                <a:cs typeface="+mn-cs"/>
              </a:endParaRPr>
            </a:p>
            <a:p>
              <a:pPr marL="0" marR="0" lvl="0" indent="0" algn="l" defTabSz="957700" rtl="0" eaLnBrk="1" fontAlgn="t"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80808"/>
                  </a:solidFill>
                  <a:effectLst/>
                  <a:uLnTx/>
                  <a:uFillTx/>
                  <a:latin typeface="Meiryo UI"/>
                  <a:ea typeface="Meiryo UI"/>
                  <a:cs typeface="+mn-cs"/>
                </a:rPr>
                <a:t>　　　　 交換や、寄付を行うことが出来る</a:t>
              </a:r>
              <a:endParaRPr kumimoji="1" lang="en-US" altLang="ja-JP" sz="831" b="0" i="0" u="none" strike="noStrike" kern="1200" cap="none" spc="0" normalizeH="0" baseline="0" noProof="0" dirty="0">
                <a:ln>
                  <a:noFill/>
                </a:ln>
                <a:solidFill>
                  <a:srgbClr val="080808"/>
                </a:solidFill>
                <a:effectLst/>
                <a:uLnTx/>
                <a:uFillTx/>
                <a:latin typeface="Meiryo UI"/>
                <a:ea typeface="Meiryo UI"/>
                <a:cs typeface="+mn-cs"/>
              </a:endParaRPr>
            </a:p>
          </p:txBody>
        </p:sp>
        <p:sp>
          <p:nvSpPr>
            <p:cNvPr id="66" name="テキスト ボックス 65"/>
            <p:cNvSpPr txBox="1"/>
            <p:nvPr/>
          </p:nvSpPr>
          <p:spPr>
            <a:xfrm>
              <a:off x="890585" y="4276900"/>
              <a:ext cx="1140169" cy="25389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srgbClr val="080808"/>
                  </a:solidFill>
                  <a:effectLst/>
                  <a:uLnTx/>
                  <a:uFillTx/>
                  <a:latin typeface="Meiryo UI"/>
                  <a:ea typeface="Meiryo UI"/>
                  <a:cs typeface="+mn-cs"/>
                </a:rPr>
                <a:t>①ポイント還元</a:t>
              </a:r>
            </a:p>
          </p:txBody>
        </p:sp>
        <p:sp>
          <p:nvSpPr>
            <p:cNvPr id="67" name="正方形/長方形 66"/>
            <p:cNvSpPr/>
            <p:nvPr/>
          </p:nvSpPr>
          <p:spPr>
            <a:xfrm>
              <a:off x="5551129" y="2892490"/>
              <a:ext cx="708230" cy="740714"/>
            </a:xfrm>
            <a:prstGeom prst="rect">
              <a:avLst/>
            </a:prstGeom>
            <a:solidFill>
              <a:schemeClr val="bg1"/>
            </a:solidFill>
            <a:ln>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646"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5614664" y="2933493"/>
              <a:ext cx="548902" cy="662048"/>
            </a:xfrm>
            <a:prstGeom prst="rect">
              <a:avLst/>
            </a:prstGeom>
            <a:solidFill>
              <a:schemeClr val="accent2">
                <a:lumMod val="20000"/>
                <a:lumOff val="80000"/>
              </a:schemeClr>
            </a:solidFill>
            <a:ln w="19050">
              <a:noFill/>
            </a:ln>
          </p:spPr>
          <p:txBody>
            <a:bodyPr wrap="square" lIns="33231" rIns="33231" rtlCol="0" anchor="ctr" anchorCtr="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③研究機関（大学等）を活用して</a:t>
              </a:r>
              <a:endParaRPr kumimoji="1" lang="en-US" altLang="ja-JP" sz="923" b="1"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データ分析</a:t>
              </a:r>
              <a:endParaRPr kumimoji="1" lang="en-US" altLang="ja-JP" sz="923" b="1"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下矢印 68"/>
            <p:cNvSpPr/>
            <p:nvPr/>
          </p:nvSpPr>
          <p:spPr>
            <a:xfrm>
              <a:off x="3093581" y="6322526"/>
              <a:ext cx="733446" cy="173083"/>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646"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70" name="正方形/長方形 69"/>
            <p:cNvSpPr/>
            <p:nvPr/>
          </p:nvSpPr>
          <p:spPr>
            <a:xfrm>
              <a:off x="969047" y="2255903"/>
              <a:ext cx="2591674" cy="209137"/>
            </a:xfrm>
            <a:prstGeom prst="rect">
              <a:avLst/>
            </a:prstGeom>
            <a:solidFill>
              <a:schemeClr val="tx2">
                <a:lumMod val="50000"/>
                <a:lumOff val="50000"/>
              </a:schemeClr>
            </a:solidFill>
            <a:ln>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大阪府健康づくり支援プラットフォーム全体像</a:t>
              </a:r>
              <a:endParaRPr kumimoji="1" lang="ja-JP" altLang="en-US" sz="831"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71" name="左矢印 70"/>
            <p:cNvSpPr/>
            <p:nvPr/>
          </p:nvSpPr>
          <p:spPr>
            <a:xfrm flipH="1">
              <a:off x="5330667" y="2997485"/>
              <a:ext cx="182594" cy="573647"/>
            </a:xfrm>
            <a:prstGeom prst="leftArrow">
              <a:avLst>
                <a:gd name="adj1" fmla="val 50000"/>
                <a:gd name="adj2" fmla="val 50848"/>
              </a:avLst>
            </a:prstGeom>
            <a:solidFill>
              <a:schemeClr val="tx2">
                <a:lumMod val="50000"/>
                <a:lumOff val="50000"/>
              </a:schemeClr>
            </a:solidFill>
            <a:ln>
              <a:no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vert270"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646"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72" name="テキスト ボックス 71"/>
            <p:cNvSpPr txBox="1"/>
            <p:nvPr/>
          </p:nvSpPr>
          <p:spPr>
            <a:xfrm>
              <a:off x="5167807" y="4320362"/>
              <a:ext cx="1211051" cy="25389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srgbClr val="080808"/>
                  </a:solidFill>
                  <a:effectLst/>
                  <a:uLnTx/>
                  <a:uFillTx/>
                  <a:latin typeface="Meiryo UI"/>
                  <a:ea typeface="Meiryo UI"/>
                  <a:cs typeface="+mn-cs"/>
                </a:rPr>
                <a:t>②健康・医療情報</a:t>
              </a:r>
            </a:p>
          </p:txBody>
        </p:sp>
        <p:sp>
          <p:nvSpPr>
            <p:cNvPr id="73" name="テキスト ボックス 72"/>
            <p:cNvSpPr txBox="1"/>
            <p:nvPr/>
          </p:nvSpPr>
          <p:spPr>
            <a:xfrm>
              <a:off x="1018019" y="5540683"/>
              <a:ext cx="4083199" cy="238537"/>
            </a:xfrm>
            <a:prstGeom prst="rect">
              <a:avLst/>
            </a:prstGeom>
            <a:solidFill>
              <a:schemeClr val="accent5">
                <a:lumMod val="40000"/>
                <a:lumOff val="60000"/>
              </a:schemeClr>
            </a:solidFill>
            <a:ln w="22225">
              <a:solidFill>
                <a:srgbClr val="0070C0"/>
              </a:solidFill>
            </a:ln>
          </p:spPr>
          <p:style>
            <a:lnRef idx="3">
              <a:schemeClr val="lt1"/>
            </a:lnRef>
            <a:fillRef idx="1">
              <a:schemeClr val="accent4"/>
            </a:fillRef>
            <a:effectRef idx="1">
              <a:schemeClr val="accent4"/>
            </a:effectRef>
            <a:fontRef idx="minor">
              <a:schemeClr val="lt1"/>
            </a:fontRef>
          </p:style>
          <p:txBody>
            <a:bodyPr wrap="square" lIns="0" rIns="0"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srgbClr val="080808"/>
                  </a:solidFill>
                  <a:effectLst/>
                  <a:uLnTx/>
                  <a:uFillTx/>
                  <a:latin typeface="Meiryo UI"/>
                  <a:ea typeface="Meiryo UI"/>
                  <a:cs typeface="+mn-cs"/>
                </a:rPr>
                <a:t>各市町村の独自オプションサービス</a:t>
              </a:r>
            </a:p>
          </p:txBody>
        </p:sp>
        <p:sp>
          <p:nvSpPr>
            <p:cNvPr id="74" name="テキスト ボックス 73"/>
            <p:cNvSpPr txBox="1"/>
            <p:nvPr/>
          </p:nvSpPr>
          <p:spPr>
            <a:xfrm>
              <a:off x="1112057" y="3337582"/>
              <a:ext cx="763541" cy="290001"/>
            </a:xfrm>
            <a:prstGeom prst="rect">
              <a:avLst/>
            </a:prstGeom>
            <a:solidFill>
              <a:schemeClr val="accent2">
                <a:lumMod val="20000"/>
                <a:lumOff val="80000"/>
              </a:schemeClr>
            </a:solidFill>
            <a:ln w="19050">
              <a:noFill/>
            </a:ln>
          </p:spPr>
          <p:txBody>
            <a:bodyPr wrap="square" lIns="0" rIns="66462"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　・被保険者情報</a:t>
              </a:r>
              <a:endParaRPr kumimoji="1" lang="en-US" altLang="ja-JP"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rPr>
                <a:t>　・健診情報　</a:t>
              </a:r>
              <a:endParaRPr kumimoji="1" lang="en-US" altLang="ja-JP" sz="831" b="0" i="0" u="none" strike="noStrike" kern="1200" cap="none" spc="0" normalizeH="0" baseline="0" noProof="0" dirty="0">
                <a:ln>
                  <a:noFill/>
                </a:ln>
                <a:solidFill>
                  <a:srgbClr val="080808"/>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1935994" y="3091054"/>
              <a:ext cx="594423" cy="2324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42203" rIns="33231"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white"/>
                  </a:solidFill>
                  <a:effectLst/>
                  <a:uLnTx/>
                  <a:uFillTx/>
                  <a:latin typeface="Meiryo UI"/>
                  <a:ea typeface="Meiryo UI"/>
                  <a:cs typeface="+mn-cs"/>
                </a:rPr>
                <a:t>・データ提供</a:t>
              </a:r>
            </a:p>
          </p:txBody>
        </p:sp>
        <p:sp>
          <p:nvSpPr>
            <p:cNvPr id="76" name="正方形/長方形 75"/>
            <p:cNvSpPr/>
            <p:nvPr/>
          </p:nvSpPr>
          <p:spPr>
            <a:xfrm>
              <a:off x="4376567" y="3537202"/>
              <a:ext cx="727295" cy="15243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42203" rIns="33231"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prstClr val="white"/>
                  </a:solidFill>
                  <a:effectLst/>
                  <a:uLnTx/>
                  <a:uFillTx/>
                  <a:latin typeface="Meiryo UI"/>
                  <a:ea typeface="Meiryo UI"/>
                  <a:cs typeface="+mn-cs"/>
                </a:rPr>
                <a:t>登録者サポート</a:t>
              </a:r>
            </a:p>
          </p:txBody>
        </p:sp>
        <p:sp>
          <p:nvSpPr>
            <p:cNvPr id="77" name="正方形/長方形 76"/>
            <p:cNvSpPr/>
            <p:nvPr/>
          </p:nvSpPr>
          <p:spPr>
            <a:xfrm>
              <a:off x="4472592" y="3157136"/>
              <a:ext cx="631270" cy="13410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42203" rIns="33231"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prstClr val="white"/>
                  </a:solidFill>
                  <a:effectLst/>
                  <a:uLnTx/>
                  <a:uFillTx/>
                  <a:latin typeface="Meiryo UI"/>
                  <a:ea typeface="Meiryo UI"/>
                  <a:cs typeface="+mn-cs"/>
                </a:rPr>
                <a:t>市町村調整</a:t>
              </a:r>
            </a:p>
          </p:txBody>
        </p:sp>
        <p:sp>
          <p:nvSpPr>
            <p:cNvPr id="78" name="正方形/長方形 77"/>
            <p:cNvSpPr/>
            <p:nvPr/>
          </p:nvSpPr>
          <p:spPr>
            <a:xfrm>
              <a:off x="984032" y="3917664"/>
              <a:ext cx="2377317" cy="264596"/>
            </a:xfrm>
            <a:prstGeom prst="rect">
              <a:avLst/>
            </a:prstGeom>
            <a:solidFill>
              <a:schemeClr val="tx2">
                <a:lumMod val="50000"/>
                <a:lumOff val="50000"/>
              </a:schemeClr>
            </a:solidFill>
            <a:ln w="19050">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white"/>
                  </a:solidFill>
                  <a:effectLst/>
                  <a:uLnTx/>
                  <a:uFillTx/>
                  <a:latin typeface="Meiryo UI"/>
                  <a:ea typeface="Meiryo UI"/>
                  <a:cs typeface="+mn-cs"/>
                </a:rPr>
                <a:t>　健康マイページ</a:t>
              </a:r>
              <a:endParaRPr kumimoji="1" lang="ja-JP" altLang="en-US" sz="831"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79" name="正方形/長方形 78"/>
            <p:cNvSpPr/>
            <p:nvPr/>
          </p:nvSpPr>
          <p:spPr>
            <a:xfrm>
              <a:off x="2037109" y="3966285"/>
              <a:ext cx="545736" cy="181401"/>
            </a:xfrm>
            <a:prstGeom prst="rect">
              <a:avLst/>
            </a:prstGeom>
            <a:solidFill>
              <a:srgbClr val="FFEEB7"/>
            </a:solidFill>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33231" tIns="42203" rIns="33231" bIns="42203" numCol="1" spcCol="0" rtlCol="0" fromWordArt="0" anchor="ctr" anchorCtr="0" forceAA="0" compatLnSpc="1">
              <a:prstTxWarp prst="textNoShape">
                <a:avLst/>
              </a:prstTxWarp>
              <a:noAutofit/>
            </a:bodyPr>
            <a:lstStyle/>
            <a:p>
              <a:pPr marL="0" marR="0" lvl="0" indent="0" algn="ctr" defTabSz="957700" rtl="0" eaLnBrk="1" fontAlgn="t" latinLnBrk="0" hangingPunct="1">
                <a:lnSpc>
                  <a:spcPct val="100000"/>
                </a:lnSpc>
                <a:spcBef>
                  <a:spcPts val="0"/>
                </a:spcBef>
                <a:spcAft>
                  <a:spcPts val="0"/>
                </a:spcAft>
                <a:buClrTx/>
                <a:buSzTx/>
                <a:buFontTx/>
                <a:buNone/>
                <a:tabLst/>
                <a:defRPr/>
              </a:pPr>
              <a:r>
                <a:rPr kumimoji="1" lang="ja-JP" altLang="en-US" sz="738" b="0" i="0" u="none" strike="noStrike" kern="100" cap="none" spc="0" normalizeH="0" baseline="0" noProof="0" dirty="0">
                  <a:ln>
                    <a:noFill/>
                  </a:ln>
                  <a:solidFill>
                    <a:srgbClr val="404040"/>
                  </a:solidFill>
                  <a:effectLst/>
                  <a:uLnTx/>
                  <a:uFillTx/>
                  <a:latin typeface="Meiryo UI"/>
                  <a:ea typeface="Meiryo UI"/>
                  <a:cs typeface="+mn-cs"/>
                </a:rPr>
                <a:t>府　民</a:t>
              </a:r>
              <a:endParaRPr kumimoji="1" lang="ja-JP" altLang="ja-JP" sz="738" b="0" i="0" u="none" strike="noStrike" kern="1200" cap="none" spc="0" normalizeH="0" baseline="0" noProof="0" dirty="0">
                <a:ln>
                  <a:noFill/>
                </a:ln>
                <a:solidFill>
                  <a:prstClr val="black"/>
                </a:solidFill>
                <a:effectLst/>
                <a:uLnTx/>
                <a:uFillTx/>
                <a:latin typeface="Arial"/>
                <a:ea typeface="Meiryo UI"/>
                <a:cs typeface="+mn-cs"/>
              </a:endParaRPr>
            </a:p>
          </p:txBody>
        </p:sp>
        <p:sp>
          <p:nvSpPr>
            <p:cNvPr id="80" name="上下矢印 79"/>
            <p:cNvSpPr/>
            <p:nvPr/>
          </p:nvSpPr>
          <p:spPr>
            <a:xfrm>
              <a:off x="3537987" y="3817692"/>
              <a:ext cx="869022" cy="292621"/>
            </a:xfrm>
            <a:prstGeom prst="upDownArrow">
              <a:avLst>
                <a:gd name="adj1" fmla="val 42601"/>
                <a:gd name="adj2" fmla="val 30106"/>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81" name="ホームベース 80"/>
            <p:cNvSpPr/>
            <p:nvPr/>
          </p:nvSpPr>
          <p:spPr>
            <a:xfrm>
              <a:off x="4478397" y="2545870"/>
              <a:ext cx="631266" cy="122667"/>
            </a:xfrm>
            <a:prstGeom prst="homePlate">
              <a:avLst/>
            </a:prstGeom>
            <a:solidFill>
              <a:srgbClr val="FFFF0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srgbClr val="080808"/>
                  </a:solidFill>
                  <a:effectLst/>
                  <a:uLnTx/>
                  <a:uFillTx/>
                  <a:latin typeface="Meiryo UI"/>
                  <a:ea typeface="Meiryo UI"/>
                  <a:cs typeface="+mn-cs"/>
                </a:rPr>
                <a:t>H30</a:t>
              </a:r>
              <a:r>
                <a:rPr kumimoji="1" lang="ja-JP" altLang="en-US" sz="831" b="0" i="0" u="none" strike="noStrike" kern="1200" cap="none" spc="0" normalizeH="0" baseline="0" noProof="0" dirty="0">
                  <a:ln>
                    <a:noFill/>
                  </a:ln>
                  <a:solidFill>
                    <a:srgbClr val="080808"/>
                  </a:solidFill>
                  <a:effectLst/>
                  <a:uLnTx/>
                  <a:uFillTx/>
                  <a:latin typeface="Meiryo UI"/>
                  <a:ea typeface="Meiryo UI"/>
                  <a:cs typeface="+mn-cs"/>
                </a:rPr>
                <a:t>構築</a:t>
              </a:r>
            </a:p>
          </p:txBody>
        </p:sp>
        <p:sp>
          <p:nvSpPr>
            <p:cNvPr id="82" name="ホームベース 81"/>
            <p:cNvSpPr/>
            <p:nvPr/>
          </p:nvSpPr>
          <p:spPr>
            <a:xfrm>
              <a:off x="5556188" y="2772509"/>
              <a:ext cx="631266" cy="122667"/>
            </a:xfrm>
            <a:prstGeom prst="homePlate">
              <a:avLst/>
            </a:prstGeom>
            <a:solidFill>
              <a:srgbClr val="FFFF0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srgbClr val="080808"/>
                  </a:solidFill>
                  <a:effectLst/>
                  <a:uLnTx/>
                  <a:uFillTx/>
                  <a:latin typeface="Meiryo UI"/>
                  <a:ea typeface="Meiryo UI"/>
                  <a:cs typeface="+mn-cs"/>
                </a:rPr>
                <a:t>H32</a:t>
              </a:r>
              <a:r>
                <a:rPr kumimoji="1" lang="ja-JP" altLang="en-US" sz="831" b="0" i="0" u="none" strike="noStrike" kern="1200" cap="none" spc="0" normalizeH="0" baseline="0" noProof="0" dirty="0">
                  <a:ln>
                    <a:noFill/>
                  </a:ln>
                  <a:solidFill>
                    <a:srgbClr val="080808"/>
                  </a:solidFill>
                  <a:effectLst/>
                  <a:uLnTx/>
                  <a:uFillTx/>
                  <a:latin typeface="Meiryo UI"/>
                  <a:ea typeface="Meiryo UI"/>
                  <a:cs typeface="+mn-cs"/>
                </a:rPr>
                <a:t>以降</a:t>
              </a:r>
            </a:p>
          </p:txBody>
        </p:sp>
        <p:sp>
          <p:nvSpPr>
            <p:cNvPr id="83" name="ホームベース 82"/>
            <p:cNvSpPr/>
            <p:nvPr/>
          </p:nvSpPr>
          <p:spPr>
            <a:xfrm>
              <a:off x="2624075" y="3993915"/>
              <a:ext cx="708086" cy="126139"/>
            </a:xfrm>
            <a:prstGeom prst="homePlate">
              <a:avLst/>
            </a:prstGeom>
            <a:solidFill>
              <a:srgbClr val="FFFF0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srgbClr val="080808"/>
                  </a:solidFill>
                  <a:effectLst/>
                  <a:uLnTx/>
                  <a:uFillTx/>
                  <a:latin typeface="Meiryo UI"/>
                  <a:ea typeface="Meiryo UI"/>
                  <a:cs typeface="+mn-cs"/>
                </a:rPr>
                <a:t>H31</a:t>
              </a:r>
              <a:r>
                <a:rPr kumimoji="1" lang="ja-JP" altLang="en-US" sz="831" b="0" i="0" u="none" strike="noStrike" kern="1200" cap="none" spc="0" normalizeH="0" baseline="0" noProof="0" dirty="0">
                  <a:ln>
                    <a:noFill/>
                  </a:ln>
                  <a:solidFill>
                    <a:srgbClr val="080808"/>
                  </a:solidFill>
                  <a:effectLst/>
                  <a:uLnTx/>
                  <a:uFillTx/>
                  <a:latin typeface="Meiryo UI"/>
                  <a:ea typeface="Meiryo UI"/>
                  <a:cs typeface="+mn-cs"/>
                </a:rPr>
                <a:t>本格運用</a:t>
              </a:r>
            </a:p>
          </p:txBody>
        </p:sp>
        <p:sp>
          <p:nvSpPr>
            <p:cNvPr id="84" name="正方形/長方形 83"/>
            <p:cNvSpPr/>
            <p:nvPr/>
          </p:nvSpPr>
          <p:spPr>
            <a:xfrm>
              <a:off x="1091791" y="5194074"/>
              <a:ext cx="979957" cy="185495"/>
            </a:xfrm>
            <a:prstGeom prst="rect">
              <a:avLst/>
            </a:prstGeom>
            <a:solidFill>
              <a:schemeClr val="bg1"/>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3231" tIns="42203" rIns="33231" bIns="42203" numCol="1" spcCol="0" rtlCol="0" fromWordArt="0" anchor="ctr" anchorCtr="0" forceAA="0" compatLnSpc="1">
              <a:prstTxWarp prst="textNoShape">
                <a:avLst/>
              </a:prstTxWarp>
              <a:noAutofit/>
            </a:bodyPr>
            <a:lstStyle/>
            <a:p>
              <a:pPr marL="0" marR="0" lvl="0" indent="0" algn="ctr" defTabSz="957700" rtl="0" eaLnBrk="1" fontAlgn="t"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80808"/>
                  </a:solidFill>
                  <a:effectLst/>
                  <a:uLnTx/>
                  <a:uFillTx/>
                  <a:latin typeface="Arial"/>
                  <a:ea typeface="Meiryo UI"/>
                  <a:cs typeface="+mn-cs"/>
                </a:rPr>
                <a:t>がん検診受診</a:t>
              </a:r>
              <a:endParaRPr kumimoji="1" lang="ja-JP" altLang="ja-JP" sz="831" b="0" i="0" u="none" strike="noStrike" kern="1200" cap="none" spc="0" normalizeH="0" baseline="0" noProof="0" dirty="0">
                <a:ln>
                  <a:noFill/>
                </a:ln>
                <a:solidFill>
                  <a:srgbClr val="080808"/>
                </a:solidFill>
                <a:effectLst/>
                <a:uLnTx/>
                <a:uFillTx/>
                <a:latin typeface="Arial"/>
                <a:ea typeface="Meiryo UI"/>
                <a:cs typeface="+mn-cs"/>
              </a:endParaRPr>
            </a:p>
          </p:txBody>
        </p:sp>
      </p:grpSp>
      <p:sp>
        <p:nvSpPr>
          <p:cNvPr id="92" name="テキスト ボックス 91"/>
          <p:cNvSpPr txBox="1"/>
          <p:nvPr/>
        </p:nvSpPr>
        <p:spPr>
          <a:xfrm>
            <a:off x="3768492" y="543802"/>
            <a:ext cx="5091084" cy="34810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②府域版健康マイレージシステムの構築に向けた取組み</a:t>
            </a:r>
          </a:p>
        </p:txBody>
      </p:sp>
      <p:sp>
        <p:nvSpPr>
          <p:cNvPr id="91" name="テキスト ボックス 90"/>
          <p:cNvSpPr txBox="1"/>
          <p:nvPr/>
        </p:nvSpPr>
        <p:spPr>
          <a:xfrm>
            <a:off x="270458" y="520926"/>
            <a:ext cx="3510898"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成果</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（今後の取組みの方向性）</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191</a:t>
            </a:fld>
            <a:endParaRPr lang="ja-JP" altLang="en-US"/>
          </a:p>
        </p:txBody>
      </p:sp>
    </p:spTree>
    <p:extLst>
      <p:ext uri="{BB962C8B-B14F-4D97-AF65-F5344CB8AC3E}">
        <p14:creationId xmlns:p14="http://schemas.microsoft.com/office/powerpoint/2010/main" val="2670629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45992" y="845257"/>
            <a:ext cx="8764568" cy="49000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地域の健康づくり活動</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に加え、</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革新技術を最大限活用</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し、さらに</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2025</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年万博のインパクト</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を活かして、</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オール大阪で「</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10</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歳</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若返り」</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を目指した取組みを推進。</a:t>
            </a:r>
          </a:p>
        </p:txBody>
      </p:sp>
      <p:sp>
        <p:nvSpPr>
          <p:cNvPr id="6" name="テキスト ボックス 5"/>
          <p:cNvSpPr txBox="1"/>
          <p:nvPr/>
        </p:nvSpPr>
        <p:spPr>
          <a:xfrm>
            <a:off x="3938369" y="532814"/>
            <a:ext cx="3945311"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③「いのち輝く未来社会」をめざすビジョン</a:t>
            </a:r>
          </a:p>
        </p:txBody>
      </p:sp>
      <p:sp>
        <p:nvSpPr>
          <p:cNvPr id="8" name="テキスト ボックス 7"/>
          <p:cNvSpPr txBox="1"/>
          <p:nvPr/>
        </p:nvSpPr>
        <p:spPr>
          <a:xfrm>
            <a:off x="-29206" y="1483404"/>
            <a:ext cx="4078463" cy="83805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目的</a:t>
            </a:r>
            <a:r>
              <a:rPr kumimoji="1" lang="en-US" altLang="ja-JP"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167058" marR="0" lvl="0" indent="-167058"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○生涯を通じて心身ともに健康で、それぞれの能力を活かして</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8" marR="0" lvl="0" indent="-167058" algn="l" defTabSz="957700"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輝きながら暮らし続けることのできる「いのち輝く未来社会」の</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8" marR="0" lvl="0" indent="-167058" algn="l" defTabSz="957700"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実現に向け、万博のインパクトを活かしてオール大阪で目標を</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8" marR="0" lvl="0" indent="-167058"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定め、さらに強力に取組を進めるため、ビジョンを策定。</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715637" y="5073849"/>
            <a:ext cx="1209435" cy="393797"/>
          </a:xfrm>
          <a:prstGeom prst="rect">
            <a:avLst/>
          </a:prstGeom>
          <a:noFill/>
        </p:spPr>
        <p:txBody>
          <a:bodyPr wrap="square"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いきいきと長く活躍できる</a:t>
            </a:r>
            <a:endParaRPr kumimoji="1" lang="en-US" altLang="ja-JP" sz="110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歳若返り」を実現</a:t>
            </a:r>
          </a:p>
        </p:txBody>
      </p:sp>
      <p:grpSp>
        <p:nvGrpSpPr>
          <p:cNvPr id="4" name="グループ化 3"/>
          <p:cNvGrpSpPr/>
          <p:nvPr/>
        </p:nvGrpSpPr>
        <p:grpSpPr>
          <a:xfrm>
            <a:off x="142658" y="2381874"/>
            <a:ext cx="8633774" cy="4121207"/>
            <a:chOff x="176575" y="1613758"/>
            <a:chExt cx="8768595" cy="4978111"/>
          </a:xfrm>
        </p:grpSpPr>
        <p:sp>
          <p:nvSpPr>
            <p:cNvPr id="43" name="正方形/長方形 42"/>
            <p:cNvSpPr/>
            <p:nvPr/>
          </p:nvSpPr>
          <p:spPr>
            <a:xfrm>
              <a:off x="176575" y="1828800"/>
              <a:ext cx="8768595" cy="47630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black"/>
                </a:solidFill>
                <a:effectLst/>
                <a:uLnTx/>
                <a:uFillTx/>
                <a:latin typeface="Meiryo UI"/>
                <a:ea typeface="Meiryo UI"/>
                <a:cs typeface="+mn-cs"/>
              </a:endParaRPr>
            </a:p>
          </p:txBody>
        </p:sp>
        <p:sp>
          <p:nvSpPr>
            <p:cNvPr id="44" name="テキスト ボックス 43"/>
            <p:cNvSpPr txBox="1"/>
            <p:nvPr/>
          </p:nvSpPr>
          <p:spPr>
            <a:xfrm>
              <a:off x="250637" y="2276371"/>
              <a:ext cx="4084127" cy="2437323"/>
            </a:xfrm>
            <a:prstGeom prst="rect">
              <a:avLst/>
            </a:prstGeom>
            <a:noFill/>
            <a:ln w="12700">
              <a:solidFill>
                <a:schemeClr val="accent1"/>
              </a:solidFill>
            </a:ln>
          </p:spPr>
          <p:txBody>
            <a:bodyPr wrap="square" lIns="63141" tIns="31571" rIns="63127" bIns="31571" rtlCol="0">
              <a:noAutofit/>
            </a:bodyPr>
            <a:lstStyle/>
            <a:p>
              <a:pPr marL="499619" marR="0" lvl="0" indent="-499619" algn="l" defTabSz="957700" rtl="0" eaLnBrk="1" fontAlgn="auto" latinLnBrk="0" hangingPunct="1">
                <a:lnSpc>
                  <a:spcPct val="100000"/>
                </a:lnSpc>
                <a:spcBef>
                  <a:spcPts val="0"/>
                </a:spcBef>
                <a:spcAft>
                  <a:spcPts val="0"/>
                </a:spcAft>
                <a:buClrTx/>
                <a:buSzTx/>
                <a:buFontTx/>
                <a:buNone/>
                <a:tabLst/>
                <a:defRPr/>
              </a:pPr>
              <a:r>
                <a:rPr kumimoji="1" lang="ja-JP" altLang="en-US" sz="831"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誰もが生涯にわたって心身ともに健康で豊かな生活の実現</a:t>
              </a:r>
              <a:endParaRPr kumimoji="1" lang="en-US" altLang="ja-JP" sz="831"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1196" marR="0" lvl="0" indent="-82064" algn="l" defTabSz="957700" rtl="0" eaLnBrk="1" fontAlgn="auto" latinLnBrk="0" hangingPunct="1">
                <a:lnSpc>
                  <a:spcPts val="462"/>
                </a:lnSpc>
                <a:spcBef>
                  <a:spcPts val="0"/>
                </a:spcBef>
                <a:spcAft>
                  <a:spcPts val="0"/>
                </a:spcAft>
                <a:buClrTx/>
                <a:buSzTx/>
                <a:buFontTx/>
                <a:buNone/>
                <a:tabLst/>
                <a:defRPr/>
              </a:pP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1196" marR="0" lvl="0" indent="-82064"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738"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などの革新的な技術を活かして、健康づくり、医療、介護とライフステージに応じた健康寿命延伸の取組が進められている。</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58237" marR="0" lvl="0" indent="-158237" algn="l" defTabSz="9577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60786" marR="0" lvl="0" indent="-660786"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5" name="テキスト ボックス 44"/>
            <p:cNvSpPr txBox="1"/>
            <p:nvPr/>
          </p:nvSpPr>
          <p:spPr>
            <a:xfrm>
              <a:off x="250638" y="1959717"/>
              <a:ext cx="4084127" cy="301436"/>
            </a:xfrm>
            <a:prstGeom prst="rect">
              <a:avLst/>
            </a:prstGeom>
            <a:solidFill>
              <a:schemeClr val="accent1"/>
            </a:solidFill>
            <a:ln>
              <a:solidFill>
                <a:schemeClr val="accent1"/>
              </a:solidFill>
            </a:ln>
          </p:spPr>
          <p:txBody>
            <a:bodyPr vert="horz" wrap="square" lIns="63141" tIns="31571" rIns="63141" bIns="31571"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①健康な生活</a:t>
              </a:r>
            </a:p>
          </p:txBody>
        </p:sp>
        <p:sp>
          <p:nvSpPr>
            <p:cNvPr id="46" name="テキスト ボックス 45"/>
            <p:cNvSpPr txBox="1"/>
            <p:nvPr/>
          </p:nvSpPr>
          <p:spPr>
            <a:xfrm>
              <a:off x="4724230" y="2261153"/>
              <a:ext cx="4220940" cy="2398025"/>
            </a:xfrm>
            <a:prstGeom prst="rect">
              <a:avLst/>
            </a:prstGeom>
            <a:noFill/>
            <a:ln w="12700">
              <a:solidFill>
                <a:schemeClr val="accent1"/>
              </a:solidFill>
            </a:ln>
          </p:spPr>
          <p:txBody>
            <a:bodyPr wrap="square" lIns="63141" tIns="31571" rIns="63141" bIns="31571"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一人ひとりのポテンシャルや個性を発揮し活躍できる社会の実現</a:t>
              </a:r>
            </a:p>
            <a:p>
              <a:pPr marL="80584" marR="0" lvl="0" indent="0" algn="l" defTabSz="957700" rtl="0" eaLnBrk="1" fontAlgn="auto" latinLnBrk="0" hangingPunct="1">
                <a:lnSpc>
                  <a:spcPts val="462"/>
                </a:lnSpc>
                <a:spcBef>
                  <a:spcPts val="0"/>
                </a:spcBef>
                <a:spcAft>
                  <a:spcPts val="0"/>
                </a:spcAft>
                <a:buClrTx/>
                <a:buSzTx/>
                <a:buFontTx/>
                <a:buNone/>
                <a:tabLst/>
                <a:defRPr/>
              </a:pP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0584"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個々人がそれぞれの能力を活かして、自らの描くライフスタイルに沿って活躍できる社会が実現している。</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58237" marR="0" lvl="0" indent="-158237" algn="l" defTabSz="9577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641193" y="5045699"/>
              <a:ext cx="8215189" cy="1512027"/>
            </a:xfrm>
            <a:prstGeom prst="rect">
              <a:avLst/>
            </a:prstGeom>
            <a:noFill/>
            <a:ln w="12700">
              <a:solidFill>
                <a:schemeClr val="accent1"/>
              </a:solidFill>
            </a:ln>
          </p:spPr>
          <p:txBody>
            <a:bodyPr wrap="square" lIns="63141" tIns="31571" rIns="63141" bIns="31571" rtlCol="0" anchor="t">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ライフサイエンス関連産業等のイノベーション促進を通じて世界の課題解決に貢献</a:t>
              </a:r>
            </a:p>
            <a:p>
              <a:pPr marL="80584" marR="0" lvl="0" indent="0" algn="l" defTabSz="957700" rtl="0" eaLnBrk="1" fontAlgn="auto" latinLnBrk="0" hangingPunct="1">
                <a:lnSpc>
                  <a:spcPts val="462"/>
                </a:lnSpc>
                <a:spcBef>
                  <a:spcPts val="0"/>
                </a:spcBef>
                <a:spcAft>
                  <a:spcPts val="0"/>
                </a:spcAft>
                <a:buClrTx/>
                <a:buSzTx/>
                <a:buFontTx/>
                <a:buNone/>
                <a:tabLst/>
                <a:defRPr/>
              </a:pP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0584"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なども活用してイノベーションが促進され、世界中の人々の健康や暮らしの向上に寄与している。</a:t>
              </a:r>
            </a:p>
            <a:p>
              <a:pPr marL="158237" marR="0" lvl="0" indent="-158237" algn="l" defTabSz="9577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8" name="テキスト ボックス 47"/>
            <p:cNvSpPr txBox="1"/>
            <p:nvPr/>
          </p:nvSpPr>
          <p:spPr>
            <a:xfrm>
              <a:off x="250637" y="5045698"/>
              <a:ext cx="390553" cy="1512028"/>
            </a:xfrm>
            <a:prstGeom prst="rect">
              <a:avLst/>
            </a:prstGeom>
            <a:solidFill>
              <a:schemeClr val="accent1"/>
            </a:solidFill>
            <a:ln>
              <a:solidFill>
                <a:schemeClr val="accent1"/>
              </a:solidFill>
            </a:ln>
          </p:spPr>
          <p:txBody>
            <a:bodyPr vert="eaVert" wrap="square" lIns="63141" tIns="0" rIns="63141" bIns="31571"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en-US" altLang="ja-JP" sz="101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③未来を創る産業</a:t>
              </a:r>
            </a:p>
          </p:txBody>
        </p:sp>
        <p:sp>
          <p:nvSpPr>
            <p:cNvPr id="49" name="テキスト ボックス 48"/>
            <p:cNvSpPr txBox="1"/>
            <p:nvPr/>
          </p:nvSpPr>
          <p:spPr>
            <a:xfrm>
              <a:off x="329197" y="2882531"/>
              <a:ext cx="3955980" cy="1831163"/>
            </a:xfrm>
            <a:prstGeom prst="rect">
              <a:avLst/>
            </a:prstGeom>
            <a:solidFill>
              <a:schemeClr val="bg1"/>
            </a:solidFill>
            <a:ln w="9525">
              <a:solidFill>
                <a:schemeClr val="accent1"/>
              </a:solidFill>
            </a:ln>
          </p:spPr>
          <p:txBody>
            <a:bodyPr wrap="square" lIns="84390" tIns="42196" rIns="84390" bIns="42196"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4775542" y="2795184"/>
              <a:ext cx="4020702" cy="1829851"/>
            </a:xfrm>
            <a:prstGeom prst="rect">
              <a:avLst/>
            </a:prstGeom>
            <a:solidFill>
              <a:schemeClr val="bg1"/>
            </a:solidFill>
            <a:ln w="9525">
              <a:solidFill>
                <a:schemeClr val="accent1"/>
              </a:solidFill>
            </a:ln>
          </p:spPr>
          <p:txBody>
            <a:bodyPr wrap="square" lIns="84390" tIns="42196" rIns="0" bIns="42196"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726620" y="5473030"/>
              <a:ext cx="8069623" cy="1040010"/>
            </a:xfrm>
            <a:prstGeom prst="rect">
              <a:avLst/>
            </a:prstGeom>
            <a:solidFill>
              <a:schemeClr val="bg1"/>
            </a:solidFill>
            <a:ln w="9525">
              <a:solidFill>
                <a:schemeClr val="accent1"/>
              </a:solidFill>
            </a:ln>
          </p:spPr>
          <p:txBody>
            <a:bodyPr wrap="square" lIns="84390" tIns="42196" rIns="0" bIns="42196"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≪ライフサイエンス・健康関連産業≫</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健康・医療に関連するライフサイエンス分野の世界的な産業クラスターが形成。ヘルスケアから食、スポーツなどの裾野の広い分野でグローバル競争力のある新産業が創出。</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≪新エネルギー産業≫</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蓄電池をはじめとする新エネルギー産業の集積が一層進み、持続可能な社会を支える新技術の開発や社会実装が推進される。</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≪ものづくり産業等≫</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企業や事業承継をしやすいビジネス環境のもと、</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38"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などを活用して、世界に通用する革新的な製品・サービスを創出。革新的技術を活用した省力化などが進展し、</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様々な産業分野に応用。</a:t>
              </a:r>
            </a:p>
          </p:txBody>
        </p:sp>
        <p:sp>
          <p:nvSpPr>
            <p:cNvPr id="52" name="上下矢印 51"/>
            <p:cNvSpPr/>
            <p:nvPr/>
          </p:nvSpPr>
          <p:spPr>
            <a:xfrm rot="16200000">
              <a:off x="4400978" y="3654734"/>
              <a:ext cx="280978" cy="468147"/>
            </a:xfrm>
            <a:prstGeom prst="upDownArrow">
              <a:avLst/>
            </a:prstGeom>
          </p:spPr>
          <p:style>
            <a:lnRef idx="1">
              <a:schemeClr val="accent1"/>
            </a:lnRef>
            <a:fillRef idx="3">
              <a:schemeClr val="accent1"/>
            </a:fillRef>
            <a:effectRef idx="2">
              <a:schemeClr val="accent1"/>
            </a:effectRef>
            <a:fontRef idx="minor">
              <a:schemeClr val="lt1"/>
            </a:fontRef>
          </p:style>
          <p:txBody>
            <a:bodyPr lIns="84376" tIns="42188" rIns="84376" bIns="42188"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上下矢印 52"/>
            <p:cNvSpPr/>
            <p:nvPr/>
          </p:nvSpPr>
          <p:spPr>
            <a:xfrm rot="19441515">
              <a:off x="7074371" y="4569195"/>
              <a:ext cx="291534" cy="564085"/>
            </a:xfrm>
            <a:prstGeom prst="upDownArrow">
              <a:avLst/>
            </a:prstGeom>
          </p:spPr>
          <p:style>
            <a:lnRef idx="1">
              <a:schemeClr val="accent1"/>
            </a:lnRef>
            <a:fillRef idx="3">
              <a:schemeClr val="accent1"/>
            </a:fillRef>
            <a:effectRef idx="2">
              <a:schemeClr val="accent1"/>
            </a:effectRef>
            <a:fontRef idx="minor">
              <a:schemeClr val="lt1"/>
            </a:fontRef>
          </p:style>
          <p:txBody>
            <a:bodyPr lIns="84376" tIns="42188" rIns="84376" bIns="42188"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上下矢印 53"/>
            <p:cNvSpPr/>
            <p:nvPr/>
          </p:nvSpPr>
          <p:spPr>
            <a:xfrm rot="2143750">
              <a:off x="2037714" y="4534136"/>
              <a:ext cx="262737" cy="535708"/>
            </a:xfrm>
            <a:prstGeom prst="upDownArrow">
              <a:avLst/>
            </a:prstGeom>
          </p:spPr>
          <p:style>
            <a:lnRef idx="1">
              <a:schemeClr val="accent1"/>
            </a:lnRef>
            <a:fillRef idx="3">
              <a:schemeClr val="accent1"/>
            </a:fillRef>
            <a:effectRef idx="2">
              <a:schemeClr val="accent1"/>
            </a:effectRef>
            <a:fontRef idx="minor">
              <a:schemeClr val="lt1"/>
            </a:fontRef>
          </p:style>
          <p:txBody>
            <a:bodyPr lIns="84376" tIns="42188" rIns="84376" bIns="42188"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円/楕円 19"/>
            <p:cNvSpPr/>
            <p:nvPr/>
          </p:nvSpPr>
          <p:spPr>
            <a:xfrm>
              <a:off x="2455014" y="4659177"/>
              <a:ext cx="4373285" cy="380398"/>
            </a:xfrm>
            <a:prstGeom prst="ellipse">
              <a:avLst/>
            </a:prstGeom>
            <a:solidFill>
              <a:schemeClr val="bg1"/>
            </a:solidFill>
            <a:ln/>
          </p:spPr>
          <p:style>
            <a:lnRef idx="1">
              <a:schemeClr val="accent4"/>
            </a:lnRef>
            <a:fillRef idx="2">
              <a:schemeClr val="accent4"/>
            </a:fillRef>
            <a:effectRef idx="1">
              <a:schemeClr val="accent4"/>
            </a:effectRef>
            <a:fontRef idx="minor">
              <a:schemeClr val="dk1"/>
            </a:fontRef>
          </p:style>
          <p:txBody>
            <a:bodyPr lIns="84376" tIns="42188" rIns="84376" bIns="42188"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などの革新的技術を最大限活用し</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ビジョンを実現</a:t>
              </a:r>
            </a:p>
          </p:txBody>
        </p:sp>
        <p:sp>
          <p:nvSpPr>
            <p:cNvPr id="56" name="テキスト ボックス 55"/>
            <p:cNvSpPr txBox="1"/>
            <p:nvPr/>
          </p:nvSpPr>
          <p:spPr>
            <a:xfrm>
              <a:off x="4724231" y="1952853"/>
              <a:ext cx="4132150" cy="311998"/>
            </a:xfrm>
            <a:prstGeom prst="rect">
              <a:avLst/>
            </a:prstGeom>
            <a:solidFill>
              <a:schemeClr val="accent1"/>
            </a:solidFill>
            <a:ln>
              <a:solidFill>
                <a:schemeClr val="accent1"/>
              </a:solidFill>
            </a:ln>
          </p:spPr>
          <p:txBody>
            <a:bodyPr vert="horz" wrap="square" lIns="63141" tIns="31571" rIns="63141" bIns="31571"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②活躍できる社会</a:t>
              </a:r>
            </a:p>
          </p:txBody>
        </p:sp>
        <p:sp>
          <p:nvSpPr>
            <p:cNvPr id="57" name="テキスト ボックス 56"/>
            <p:cNvSpPr txBox="1"/>
            <p:nvPr/>
          </p:nvSpPr>
          <p:spPr>
            <a:xfrm>
              <a:off x="329197" y="2904021"/>
              <a:ext cx="3889408" cy="1748952"/>
            </a:xfrm>
            <a:prstGeom prst="rect">
              <a:avLst/>
            </a:prstGeom>
            <a:noFill/>
          </p:spPr>
          <p:txBody>
            <a:bodyPr wrap="square" lIns="84390" tIns="42196" rIns="0" bIns="42196" rtlCol="0">
              <a:spAutoFit/>
            </a:bodyPr>
            <a:lstStyle/>
            <a:p>
              <a:pPr marL="82049" marR="0" lvl="0" indent="-82049" algn="l" defTabSz="9577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≪健康づくり≫</a:t>
              </a:r>
            </a:p>
            <a:p>
              <a:pPr marL="82049" marR="0" lvl="0" indent="-82049"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ビッグデータに基づく分析結果などを活用する健康管理サービスが普及し、一人ひとりの健康状況をもとに、日常的に健康関連のアドバイスを受けられ、健康づくりに取り組めるようになっている。</a:t>
              </a:r>
            </a:p>
            <a:p>
              <a:pPr marL="82049" marR="0" lvl="0" indent="-82049" algn="l" defTabSz="9577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≪医療・介護≫</a:t>
              </a:r>
            </a:p>
            <a:p>
              <a:pPr marL="82049" marR="0" lvl="0" indent="-82049"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ゲノム解析による先制医療やオーダーメイド医療、再生医療などの</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2049" marR="0" lvl="0" indent="-82049"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先端医療技術が確立している。</a:t>
              </a:r>
            </a:p>
            <a:p>
              <a:pPr marL="82049" marR="0" lvl="0" indent="-82049"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によるケアプラン作成、リハビリ支援ロボットの進化等により、生活の質が向上。</a:t>
              </a:r>
            </a:p>
            <a:p>
              <a:pPr marL="82049" marR="0" lvl="0" indent="-82049" algn="l" defTabSz="9577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≪食≫</a:t>
              </a:r>
            </a:p>
            <a:p>
              <a:pPr marL="82049" marR="0" lvl="0" indent="-82049"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の活用により、日本や大阪の食文化をもとに、一人ひとりの健康モニタリング</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2049" marR="0" lvl="0" indent="-82049"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結果に応じた献立メニューの提案。</a:t>
              </a:r>
            </a:p>
            <a:p>
              <a:pPr marL="82049" marR="0" lvl="0" indent="-82049" algn="l" defTabSz="9577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≪スポーツ・文化・エンターテインメント≫</a:t>
              </a:r>
            </a:p>
            <a:p>
              <a:pPr marL="82049" marR="0" lvl="0" indent="-82049"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笑い等と健康のメカニズムの解析が進み、知的刺激を楽しみながら健康な生活が実現。</a:t>
              </a:r>
            </a:p>
          </p:txBody>
        </p:sp>
        <p:sp>
          <p:nvSpPr>
            <p:cNvPr id="58" name="テキスト ボックス 57"/>
            <p:cNvSpPr txBox="1"/>
            <p:nvPr/>
          </p:nvSpPr>
          <p:spPr>
            <a:xfrm>
              <a:off x="4797757" y="2913938"/>
              <a:ext cx="4020702" cy="1748952"/>
            </a:xfrm>
            <a:prstGeom prst="rect">
              <a:avLst/>
            </a:prstGeom>
            <a:noFill/>
          </p:spPr>
          <p:txBody>
            <a:bodyPr wrap="square" lIns="84390" tIns="42196" rIns="84390" bIns="42196"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≪多様な活躍≫</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創造性をより発揮しやすい分野に時間を費やす働き方が主流に</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働きやすい環境が整備され、女性や高齢者、</a:t>
              </a:r>
              <a:r>
                <a:rPr kumimoji="1" lang="ja-JP" altLang="en-US" sz="738"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者の活躍できる分野がさらに広がっている。</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≪地域のつながり≫</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離れた家族とは</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VR</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で時間を共有。地域全体で子どもを育てる社会が実現。</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≪住まい・移動≫</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を活用した次世代住宅の普及により、病気の早期発見や家事負担の</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軽減など、誰もが安心して暮らせる環境が整っている。 </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≪クリーンな生活環境≫</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人々の活動を持続的に支えるクリーンな生活環境が維持されている。</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≪災害や健康危機、犯罪等からいのちを守る≫</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革新的な技術による防災対策等により、いのちを脅かす様々な脅威が軽減。</a:t>
              </a:r>
            </a:p>
          </p:txBody>
        </p:sp>
        <p:sp>
          <p:nvSpPr>
            <p:cNvPr id="59" name="角丸四角形 58"/>
            <p:cNvSpPr/>
            <p:nvPr/>
          </p:nvSpPr>
          <p:spPr>
            <a:xfrm>
              <a:off x="176575" y="1613758"/>
              <a:ext cx="1896528" cy="215042"/>
            </a:xfrm>
            <a:prstGeom prst="roundRect">
              <a:avLst/>
            </a:prstGeom>
            <a:ln/>
          </p:spPr>
          <p:style>
            <a:lnRef idx="1">
              <a:schemeClr val="accent1"/>
            </a:lnRef>
            <a:fillRef idx="3">
              <a:schemeClr val="accent1"/>
            </a:fillRef>
            <a:effectRef idx="2">
              <a:schemeClr val="accent1"/>
            </a:effectRef>
            <a:fontRef idx="minor">
              <a:schemeClr val="lt1"/>
            </a:fontRef>
          </p:style>
          <p:txBody>
            <a:bodyPr lIns="84390" tIns="42196" rIns="84390" bIns="42196"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277"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icrosoft Himalaya" panose="01010100010101010101" pitchFamily="2" charset="0"/>
                </a:rPr>
                <a:t>３つのめざす姿</a:t>
              </a:r>
            </a:p>
          </p:txBody>
        </p:sp>
        <p:pic>
          <p:nvPicPr>
            <p:cNvPr id="60" name="Picture 4" descr="Z:\10計画グループ（23.7.12～）\18_健康長寿プラン\01_検討経過\170804-_●MURC打合せ\180207_MURC資料（イラスト）\イラスト要素jpgデータ\01_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6618" y="3323425"/>
              <a:ext cx="873276" cy="82471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Z:\10計画グループ（23.7.12～）\18_健康長寿プラン\01_検討経過\170804-_●MURC打合せ\180207_MURC資料（イラスト）\イラスト要素jpgデータ\02_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4204" y="3638364"/>
              <a:ext cx="871504" cy="8500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Z:\10計画グループ（23.7.12～）\18_健康長寿プラン\01_検討経過\170804-_●MURC打合せ\180207_MURC資料（イラスト）\イラスト要素jpgデータ\03_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0346" y="5507354"/>
              <a:ext cx="527554" cy="756084"/>
            </a:xfrm>
            <a:prstGeom prst="rect">
              <a:avLst/>
            </a:prstGeom>
            <a:noFill/>
            <a:extLst>
              <a:ext uri="{909E8E84-426E-40DD-AFC4-6F175D3DCCD1}">
                <a14:hiddenFill xmlns:a14="http://schemas.microsoft.com/office/drawing/2010/main">
                  <a:solidFill>
                    <a:srgbClr val="FFFFFF"/>
                  </a:solidFill>
                </a14:hiddenFill>
              </a:ext>
            </a:extLst>
          </p:spPr>
        </p:pic>
      </p:grpSp>
      <p:sp>
        <p:nvSpPr>
          <p:cNvPr id="84" name="テキスト ボックス 83"/>
          <p:cNvSpPr txBox="1"/>
          <p:nvPr/>
        </p:nvSpPr>
        <p:spPr>
          <a:xfrm>
            <a:off x="3107978" y="1512667"/>
            <a:ext cx="5765567" cy="88934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ビジョンの位置付け</a:t>
            </a:r>
            <a:r>
              <a:rPr kumimoji="1" lang="en-US" altLang="ja-JP"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167058" marR="0" lvl="0" indent="-167058"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○府、住民に身近なサービスを担う市町村、産業振興等を</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8" marR="0" lvl="0" indent="-167058" algn="l" defTabSz="957700"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担う民間企業・団体、高い専門性と知見を有する大学・</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8" marR="0" lvl="0" indent="-167058" algn="l" defTabSz="957700"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研究機関、府民一人ひとりが共通の目標に向かって、取組</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8" marR="0" lvl="0" indent="-167058" algn="l" defTabSz="957700"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の強化を進めて行く指針（アクションプラン）となるもの。</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369"/>
              </a:lnSpc>
              <a:spcBef>
                <a:spcPts val="0"/>
              </a:spcBef>
              <a:spcAft>
                <a:spcPts val="0"/>
              </a:spcAft>
              <a:buClrTx/>
              <a:buSzTx/>
              <a:buFontTx/>
              <a:buNone/>
              <a:tabLst/>
              <a:defRPr/>
            </a:pPr>
            <a:endParaRPr kumimoji="1" lang="en-US" altLang="ja-JP" sz="10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6141757" y="1528156"/>
            <a:ext cx="5765567" cy="83805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目標</a:t>
            </a:r>
            <a:r>
              <a:rPr kumimoji="1" lang="en-US" altLang="ja-JP"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○「健康」を重点ターゲットに健康寿命の延伸。</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8524" marR="0" lvl="0" indent="-168524"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○地域の健康づくり活動に加え、革新技術を最大限</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8524" marR="0" lvl="0" indent="-168524"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活用し、さらに</a:t>
            </a:r>
            <a: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年万博のインパクトを活かして、</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8524" marR="0" lvl="0" indent="-168524"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いきいきと長く活躍できる「</a:t>
            </a:r>
            <a:r>
              <a:rPr kumimoji="1" lang="en-US" altLang="ja-JP"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歳若返り</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」を目標に掲げる。</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29207" y="1275567"/>
            <a:ext cx="4078463" cy="26282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◆「いのち輝く未来社会」をめざすビジョンの策定（</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p>
        </p:txBody>
      </p:sp>
      <p:sp>
        <p:nvSpPr>
          <p:cNvPr id="33" name="テキスト ボックス 32"/>
          <p:cNvSpPr txBox="1"/>
          <p:nvPr/>
        </p:nvSpPr>
        <p:spPr>
          <a:xfrm>
            <a:off x="270458" y="520926"/>
            <a:ext cx="3510898"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成果</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（今後の取組みの方向性）</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192</a:t>
            </a:fld>
            <a:endParaRPr lang="ja-JP" altLang="en-US"/>
          </a:p>
        </p:txBody>
      </p:sp>
    </p:spTree>
    <p:extLst>
      <p:ext uri="{BB962C8B-B14F-4D97-AF65-F5344CB8AC3E}">
        <p14:creationId xmlns:p14="http://schemas.microsoft.com/office/powerpoint/2010/main" val="3943226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70457" y="961496"/>
            <a:ext cx="8752681" cy="49000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「大阪府市医療戦略会議提言（</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月）」を契機として、府内の医療・健康づくりサービスの向上と関連産業の振興に</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向け、取組みを推進。</a:t>
            </a:r>
          </a:p>
        </p:txBody>
      </p:sp>
      <p:sp>
        <p:nvSpPr>
          <p:cNvPr id="6" name="テキスト ボックス 5"/>
          <p:cNvSpPr txBox="1"/>
          <p:nvPr/>
        </p:nvSpPr>
        <p:spPr>
          <a:xfrm>
            <a:off x="3276678" y="566237"/>
            <a:ext cx="6752492" cy="29117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④「大阪府市医療戦略会議提言」を契機とする取組み（スマートエイジング・シティ）</a:t>
            </a:r>
          </a:p>
        </p:txBody>
      </p:sp>
      <p:sp>
        <p:nvSpPr>
          <p:cNvPr id="7" name="正方形/長方形 6"/>
          <p:cNvSpPr/>
          <p:nvPr/>
        </p:nvSpPr>
        <p:spPr>
          <a:xfrm>
            <a:off x="593981" y="1851924"/>
            <a:ext cx="8508770" cy="10615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＜スマートエイジング・シティの概要＞</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「ヘルスケア」</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や</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「エイジング」</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をコンセプトとして、「今いる住民が住み慣れた地域で安心して快適に住み続けられ、多様な世代の</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新たな住民を惹きつける、</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超高齢社会における課題解決型の活気あるまちのモデルの実現」</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をめざす取組み。</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⇒健康寿命の延伸と生涯にわたる</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QOL</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の向上を図るとともに、健康・医療関連産業、生活総合産業の創出・育成・振興を図る。</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・「スマートエイジング・シティ」の具体化へ向け、先行モデル</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地域で取組みを推進するとともに、府内全市町村等へ情報発信し、</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一層の取組みを推進。</a:t>
            </a:r>
          </a:p>
        </p:txBody>
      </p:sp>
      <p:sp>
        <p:nvSpPr>
          <p:cNvPr id="12" name="角丸四角形 11"/>
          <p:cNvSpPr/>
          <p:nvPr/>
        </p:nvSpPr>
        <p:spPr>
          <a:xfrm>
            <a:off x="462838" y="1507700"/>
            <a:ext cx="3024000" cy="285198"/>
          </a:xfrm>
          <a:prstGeom prst="round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Meiryo UI"/>
                <a:ea typeface="Meiryo UI"/>
                <a:cs typeface="+mn-cs"/>
              </a:rPr>
              <a:t>取組みの具体例（スマートエイジング・シティ）</a:t>
            </a:r>
          </a:p>
        </p:txBody>
      </p:sp>
      <p:grpSp>
        <p:nvGrpSpPr>
          <p:cNvPr id="20" name="グループ化 19"/>
          <p:cNvGrpSpPr/>
          <p:nvPr/>
        </p:nvGrpSpPr>
        <p:grpSpPr>
          <a:xfrm>
            <a:off x="462838" y="3191541"/>
            <a:ext cx="8285104" cy="3075127"/>
            <a:chOff x="501408" y="4253363"/>
            <a:chExt cx="8975529" cy="2288444"/>
          </a:xfrm>
        </p:grpSpPr>
        <p:grpSp>
          <p:nvGrpSpPr>
            <p:cNvPr id="11" name="グループ化 10"/>
            <p:cNvGrpSpPr/>
            <p:nvPr/>
          </p:nvGrpSpPr>
          <p:grpSpPr>
            <a:xfrm>
              <a:off x="503530" y="4950682"/>
              <a:ext cx="8973407" cy="1591125"/>
              <a:chOff x="503530" y="3135946"/>
              <a:chExt cx="8973407" cy="1591125"/>
            </a:xfrm>
          </p:grpSpPr>
          <p:sp>
            <p:nvSpPr>
              <p:cNvPr id="8" name="角丸四角形 7"/>
              <p:cNvSpPr/>
              <p:nvPr/>
            </p:nvSpPr>
            <p:spPr>
              <a:xfrm>
                <a:off x="503530" y="3135946"/>
                <a:ext cx="2880000" cy="1591125"/>
              </a:xfrm>
              <a:prstGeom prst="roundRect">
                <a:avLst>
                  <a:gd name="adj" fmla="val 5944"/>
                </a:avLst>
              </a:prstGeom>
              <a:solidFill>
                <a:schemeClr val="bg1"/>
              </a:solidFill>
              <a:ln w="1905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●淀川キリスト教病院と㈱地域経済活性化支援</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機構が設立した「</a:t>
                </a:r>
                <a:r>
                  <a:rPr kumimoji="1" lang="ja-JP" altLang="en-US" sz="969" b="0" i="0" u="none" strike="noStrike" kern="1200" cap="none" spc="0" normalizeH="0" baseline="0" noProof="0" dirty="0" err="1">
                    <a:ln>
                      <a:noFill/>
                    </a:ln>
                    <a:solidFill>
                      <a:prstClr val="black"/>
                    </a:solidFill>
                    <a:effectLst/>
                    <a:uLnTx/>
                    <a:uFillTx/>
                    <a:latin typeface="Meiryo UI"/>
                    <a:ea typeface="Meiryo UI"/>
                    <a:cs typeface="+mn-cs"/>
                  </a:rPr>
                  <a:t>よ</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どきり医療と介護のまちづくり</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㈱」を中心に事業展開</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・訪問看護を中心とした各種在宅医療・介護サービ</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スを提供</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・「まちの保健室」において、高齢者等の</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見守り</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や</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看</a:t>
                </a:r>
                <a:endParaRPr kumimoji="1" lang="en-US" altLang="ja-JP" sz="969"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　　護・介護等の相談</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を実施</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地域交流の空間</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や</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協働ネットワークづくり</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の場</a:t>
                </a:r>
                <a:r>
                  <a:rPr kumimoji="1" lang="ja-JP" altLang="en-US" sz="969" b="0" i="0" u="none" strike="noStrike" kern="1200" cap="none" spc="0" normalizeH="0" baseline="0" noProof="0" dirty="0" smtClean="0">
                    <a:ln>
                      <a:noFill/>
                    </a:ln>
                    <a:solidFill>
                      <a:prstClr val="black"/>
                    </a:solidFill>
                    <a:effectLst/>
                    <a:uLnTx/>
                    <a:uFillTx/>
                    <a:latin typeface="Meiryo UI"/>
                    <a:ea typeface="Meiryo UI"/>
                    <a:cs typeface="+mn-cs"/>
                  </a:rPr>
                  <a:t>と</a:t>
                </a:r>
                <a:endParaRPr kumimoji="1" lang="en-US" altLang="ja-JP" sz="969"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969" dirty="0">
                    <a:solidFill>
                      <a:prstClr val="black"/>
                    </a:solidFill>
                    <a:latin typeface="Meiryo UI"/>
                    <a:ea typeface="Meiryo UI"/>
                  </a:rPr>
                  <a:t>　 </a:t>
                </a:r>
                <a:r>
                  <a:rPr kumimoji="1" lang="ja-JP" altLang="en-US" sz="969" b="0" i="0" u="none" strike="noStrike" kern="1200" cap="none" spc="0" normalizeH="0" baseline="0" noProof="0" dirty="0" smtClean="0">
                    <a:ln>
                      <a:noFill/>
                    </a:ln>
                    <a:solidFill>
                      <a:prstClr val="black"/>
                    </a:solidFill>
                    <a:effectLst/>
                    <a:uLnTx/>
                    <a:uFillTx/>
                    <a:latin typeface="Meiryo UI"/>
                    <a:ea typeface="Meiryo UI"/>
                    <a:cs typeface="+mn-cs"/>
                  </a:rPr>
                  <a:t>して</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「まちカフェ」を整備し、地域の健康づくりを推進</a:t>
                </a:r>
                <a:endParaRPr kumimoji="1" lang="en-US" altLang="ja-JP" sz="969"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・医療依存度が高い方にも入居可能な</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ホスピス型</a:t>
                </a:r>
                <a:endParaRPr kumimoji="1" lang="en-US" altLang="ja-JP" sz="969"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　　賃貸住宅</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「かんご庵」を整備</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角丸四角形 20"/>
              <p:cNvSpPr/>
              <p:nvPr/>
            </p:nvSpPr>
            <p:spPr>
              <a:xfrm>
                <a:off x="3551207" y="3139423"/>
                <a:ext cx="2880000" cy="1587648"/>
              </a:xfrm>
              <a:prstGeom prst="roundRect">
                <a:avLst>
                  <a:gd name="adj" fmla="val 4187"/>
                </a:avLst>
              </a:prstGeom>
              <a:solidFill>
                <a:schemeClr val="bg1"/>
              </a:solidFill>
              <a:ln w="1905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●森之宮病院</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､UR</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都市機構</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城東区役所が連携</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・住民の見守り、課題や不安のある方への</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早期介</a:t>
                </a:r>
                <a:endParaRPr kumimoji="1" lang="en-US" altLang="ja-JP" sz="969"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　　入・支援のためのネットワークづくり</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を実施</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・在宅療養生活の提案、支援を行うため、団地</a:t>
                </a:r>
                <a:r>
                  <a:rPr kumimoji="1" lang="ja-JP" altLang="en-US" sz="969" b="0" i="0" u="none" strike="noStrike" kern="1200" cap="none" spc="0" normalizeH="0" baseline="0" noProof="0" dirty="0" smtClean="0">
                    <a:ln>
                      <a:noFill/>
                    </a:ln>
                    <a:solidFill>
                      <a:prstClr val="black"/>
                    </a:solidFill>
                    <a:effectLst/>
                    <a:uLnTx/>
                    <a:uFillTx/>
                    <a:latin typeface="Meiryo UI"/>
                    <a:ea typeface="Meiryo UI"/>
                    <a:cs typeface="+mn-cs"/>
                  </a:rPr>
                  <a:t>の</a:t>
                </a:r>
                <a:endParaRPr kumimoji="1" lang="en-US" altLang="ja-JP" sz="969"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969" dirty="0">
                    <a:solidFill>
                      <a:prstClr val="black"/>
                    </a:solidFill>
                    <a:latin typeface="Meiryo UI"/>
                    <a:ea typeface="Meiryo UI"/>
                  </a:rPr>
                  <a:t>　</a:t>
                </a:r>
                <a:r>
                  <a:rPr lang="ja-JP" altLang="en-US" sz="969" dirty="0" smtClean="0">
                    <a:solidFill>
                      <a:prstClr val="black"/>
                    </a:solidFill>
                    <a:latin typeface="Meiryo UI"/>
                    <a:ea typeface="Meiryo UI"/>
                  </a:rPr>
                  <a:t>　</a:t>
                </a:r>
                <a:r>
                  <a:rPr kumimoji="1" lang="ja-JP" altLang="en-US" sz="969" b="0" i="0" u="none" strike="noStrike" kern="1200" cap="none" spc="0" normalizeH="0" baseline="0" noProof="0" dirty="0" smtClean="0">
                    <a:ln>
                      <a:noFill/>
                    </a:ln>
                    <a:solidFill>
                      <a:prstClr val="black"/>
                    </a:solidFill>
                    <a:effectLst/>
                    <a:uLnTx/>
                    <a:uFillTx/>
                    <a:latin typeface="Meiryo UI"/>
                    <a:ea typeface="Meiryo UI"/>
                    <a:cs typeface="+mn-cs"/>
                  </a:rPr>
                  <a:t>空き室</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を活用した</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リハビリモデルルーム</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を運用</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・今里新道筋商店街の「新道パトリ」を活用し、</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憩</a:t>
                </a:r>
                <a:endParaRPr kumimoji="1" lang="en-US" altLang="ja-JP" sz="969"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　　い・集いの場</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看護・介護の相談・支援</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地域情</a:t>
                </a:r>
                <a:endParaRPr kumimoji="1" lang="en-US" altLang="ja-JP" sz="969"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　　報の提供</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暮らし・見守りの支援</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気軽に楽しめ</a:t>
                </a:r>
                <a:endParaRPr kumimoji="1" lang="en-US" altLang="ja-JP" sz="969"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969" b="1" i="0" u="none" strike="noStrike" kern="1200" cap="none" spc="0" normalizeH="0" baseline="0" noProof="0" dirty="0" err="1">
                    <a:ln>
                      <a:noFill/>
                    </a:ln>
                    <a:solidFill>
                      <a:prstClr val="black"/>
                    </a:solidFill>
                    <a:effectLst/>
                    <a:uLnTx/>
                    <a:uFillTx/>
                    <a:latin typeface="Meiryo UI"/>
                    <a:ea typeface="Meiryo UI"/>
                    <a:cs typeface="+mn-cs"/>
                  </a:rPr>
                  <a:t>る</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事業</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などを実施</a:t>
                </a:r>
              </a:p>
            </p:txBody>
          </p:sp>
          <p:sp>
            <p:nvSpPr>
              <p:cNvPr id="22" name="角丸四角形 21"/>
              <p:cNvSpPr/>
              <p:nvPr/>
            </p:nvSpPr>
            <p:spPr>
              <a:xfrm>
                <a:off x="6596937" y="3136291"/>
                <a:ext cx="2880000" cy="1590779"/>
              </a:xfrm>
              <a:prstGeom prst="roundRect">
                <a:avLst>
                  <a:gd name="adj" fmla="val 5039"/>
                </a:avLst>
              </a:prstGeom>
              <a:solidFill>
                <a:schemeClr val="bg1"/>
              </a:solidFill>
              <a:ln w="1905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●市</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住民</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関西大学</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コノミヤ㈱等の公･民･学が</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連携</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・スーパーの空き店舗を活用した</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地域の交流・情報</a:t>
                </a:r>
                <a:endParaRPr kumimoji="1" lang="en-US" altLang="ja-JP" sz="969"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　　発信拠点</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「コノミヤテラス」を整備</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・㈱タニタ・島田病院と協働した健康プログラムなどを</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実施し、</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「健康仲間づくり」</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を推進</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・地域課題解決型ソーシャルビジネスモデル構築など</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をめざし、生活支援などを通じた</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高齢者の生きが</a:t>
                </a:r>
                <a:endParaRPr kumimoji="1" lang="en-US" altLang="ja-JP" sz="969"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969" b="1" i="0" u="none" strike="noStrike" kern="1200" cap="none" spc="0" normalizeH="0" baseline="0" noProof="0" dirty="0" err="1">
                    <a:ln>
                      <a:noFill/>
                    </a:ln>
                    <a:solidFill>
                      <a:prstClr val="black"/>
                    </a:solidFill>
                    <a:effectLst/>
                    <a:uLnTx/>
                    <a:uFillTx/>
                    <a:latin typeface="Meiryo UI"/>
                    <a:ea typeface="Meiryo UI"/>
                    <a:cs typeface="+mn-cs"/>
                  </a:rPr>
                  <a:t>いづ</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くり</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を推進</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・まちの情報発信ポータルサイトや月刊誌による</a:t>
                </a: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情報</a:t>
                </a:r>
                <a:endParaRPr kumimoji="1" lang="en-US" altLang="ja-JP" sz="969"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　　発信</a:t>
                </a:r>
              </a:p>
            </p:txBody>
          </p:sp>
        </p:grpSp>
        <p:sp>
          <p:nvSpPr>
            <p:cNvPr id="19" name="角丸四角形 18"/>
            <p:cNvSpPr/>
            <p:nvPr/>
          </p:nvSpPr>
          <p:spPr>
            <a:xfrm>
              <a:off x="501408" y="4264544"/>
              <a:ext cx="2880000" cy="792000"/>
            </a:xfrm>
            <a:prstGeom prst="roundRect">
              <a:avLst/>
            </a:prstGeom>
            <a:solidFill>
              <a:schemeClr val="accent6">
                <a:lumMod val="20000"/>
                <a:lumOff val="80000"/>
              </a:schemeClr>
            </a:solidFill>
            <a:ln w="34925"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上新庄・淡路地域</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（大阪市東淀川区）</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＜都心部下町モデル＞</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地域テーマ</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・地域包括ケアのまちづくり</a:t>
              </a:r>
            </a:p>
          </p:txBody>
        </p:sp>
        <p:sp>
          <p:nvSpPr>
            <p:cNvPr id="25" name="角丸四角形 24"/>
            <p:cNvSpPr/>
            <p:nvPr/>
          </p:nvSpPr>
          <p:spPr>
            <a:xfrm>
              <a:off x="3549734" y="4264732"/>
              <a:ext cx="2880000" cy="792000"/>
            </a:xfrm>
            <a:prstGeom prst="roundRect">
              <a:avLst/>
            </a:prstGeom>
            <a:solidFill>
              <a:schemeClr val="accent6">
                <a:lumMod val="20000"/>
                <a:lumOff val="80000"/>
              </a:schemeClr>
            </a:solidFill>
            <a:ln w="34925"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大阪城東側・森之宮地域</a:t>
              </a:r>
              <a:r>
                <a:rPr kumimoji="1" lang="en-US" altLang="ja-JP" sz="831"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大阪市城東区・東成区</a:t>
              </a:r>
              <a:r>
                <a:rPr kumimoji="1" lang="en-US" altLang="ja-JP" sz="831"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＜都心部団地モデル＞</a:t>
              </a:r>
              <a:endParaRPr kumimoji="1" lang="en-US" altLang="ja-JP" sz="1015"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地域テーマ</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・生活支援や見守りネットワークの構築</a:t>
              </a:r>
            </a:p>
          </p:txBody>
        </p:sp>
        <p:sp>
          <p:nvSpPr>
            <p:cNvPr id="26" name="角丸四角形 25"/>
            <p:cNvSpPr/>
            <p:nvPr/>
          </p:nvSpPr>
          <p:spPr>
            <a:xfrm>
              <a:off x="6595466" y="4253363"/>
              <a:ext cx="2880000" cy="792000"/>
            </a:xfrm>
            <a:prstGeom prst="roundRect">
              <a:avLst/>
            </a:prstGeom>
            <a:solidFill>
              <a:schemeClr val="accent6">
                <a:lumMod val="20000"/>
                <a:lumOff val="80000"/>
              </a:schemeClr>
            </a:solidFill>
            <a:ln w="34925"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河内長野市南花台を中心とした開発団地地域</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＜郊外部住宅開発団地モデル＞</a:t>
              </a:r>
              <a:endParaRPr kumimoji="1" lang="en-US" altLang="ja-JP" sz="1015"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地域テーマ</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・住宅開発団地の再生</a:t>
              </a:r>
            </a:p>
          </p:txBody>
        </p:sp>
      </p:grpSp>
      <p:sp>
        <p:nvSpPr>
          <p:cNvPr id="23" name="正方形/長方形 22"/>
          <p:cNvSpPr/>
          <p:nvPr/>
        </p:nvSpPr>
        <p:spPr>
          <a:xfrm>
            <a:off x="593982" y="2949220"/>
            <a:ext cx="2190031" cy="2657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＜先行モデル３地域での取組み＞</a:t>
            </a:r>
          </a:p>
        </p:txBody>
      </p:sp>
      <p:sp>
        <p:nvSpPr>
          <p:cNvPr id="18" name="テキスト ボックス 17"/>
          <p:cNvSpPr txBox="1"/>
          <p:nvPr/>
        </p:nvSpPr>
        <p:spPr>
          <a:xfrm>
            <a:off x="175352" y="520926"/>
            <a:ext cx="3143809" cy="348109"/>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成果</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（今後の取組みの方向性）</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193</a:t>
            </a:fld>
            <a:endParaRPr lang="ja-JP" altLang="en-US"/>
          </a:p>
        </p:txBody>
      </p:sp>
    </p:spTree>
    <p:extLst>
      <p:ext uri="{BB962C8B-B14F-4D97-AF65-F5344CB8AC3E}">
        <p14:creationId xmlns:p14="http://schemas.microsoft.com/office/powerpoint/2010/main" val="2053233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601345" y="881955"/>
            <a:ext cx="7941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01346" y="509357"/>
            <a:ext cx="1959191"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sp>
        <p:nvSpPr>
          <p:cNvPr id="6" name="テキスト ボックス 5"/>
          <p:cNvSpPr txBox="1"/>
          <p:nvPr/>
        </p:nvSpPr>
        <p:spPr>
          <a:xfrm>
            <a:off x="766019" y="1421953"/>
            <a:ext cx="7836080" cy="31963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●全国と比較して低位な府民の健康指標</a:t>
            </a:r>
          </a:p>
        </p:txBody>
      </p:sp>
      <p:graphicFrame>
        <p:nvGraphicFramePr>
          <p:cNvPr id="8" name="グラフ 7"/>
          <p:cNvGraphicFramePr>
            <a:graphicFrameLocks noChangeAspect="1"/>
          </p:cNvGraphicFramePr>
          <p:nvPr>
            <p:extLst/>
          </p:nvPr>
        </p:nvGraphicFramePr>
        <p:xfrm>
          <a:off x="873619" y="3963901"/>
          <a:ext cx="7344419" cy="2448847"/>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直線コネクタ 9"/>
          <p:cNvCxnSpPr/>
          <p:nvPr/>
        </p:nvCxnSpPr>
        <p:spPr>
          <a:xfrm>
            <a:off x="1238733" y="4784461"/>
            <a:ext cx="6670050" cy="0"/>
          </a:xfrm>
          <a:prstGeom prst="line">
            <a:avLst/>
          </a:prstGeom>
          <a:ln w="19050">
            <a:prstDash val="sysDot"/>
          </a:ln>
        </p:spPr>
        <p:style>
          <a:lnRef idx="1">
            <a:schemeClr val="accent2"/>
          </a:lnRef>
          <a:fillRef idx="0">
            <a:schemeClr val="accent2"/>
          </a:fillRef>
          <a:effectRef idx="0">
            <a:schemeClr val="accent2"/>
          </a:effectRef>
          <a:fontRef idx="minor">
            <a:schemeClr val="tx1"/>
          </a:fontRef>
        </p:style>
      </p:cxnSp>
      <p:graphicFrame>
        <p:nvGraphicFramePr>
          <p:cNvPr id="11" name="グラフ 10"/>
          <p:cNvGraphicFramePr>
            <a:graphicFrameLocks noChangeAspect="1"/>
          </p:cNvGraphicFramePr>
          <p:nvPr>
            <p:extLst/>
          </p:nvPr>
        </p:nvGraphicFramePr>
        <p:xfrm>
          <a:off x="2943380" y="1641930"/>
          <a:ext cx="3418449" cy="2051070"/>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379831" y="863806"/>
            <a:ext cx="7942696" cy="546945"/>
          </a:xfrm>
          <a:prstGeom prst="rect">
            <a:avLst/>
          </a:prstGeom>
        </p:spPr>
        <p:txBody>
          <a:bodyPr wrap="square">
            <a:spAutoFit/>
          </a:bodyPr>
          <a:lstStyle/>
          <a:p>
            <a:pPr marL="166158" marR="0" lvl="0" indent="-422041" algn="just"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○大阪府の健康寿命（</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）は男性</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位、女性</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年度）と全国と比べて短い状況。</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6158" marR="0" lvl="0" indent="-422041" algn="just"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また、特定健診の受診率も全国最低水準。</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194601" y="1740711"/>
            <a:ext cx="1940548" cy="49000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■健康寿命、平均寿命</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年度）</a:t>
            </a:r>
          </a:p>
        </p:txBody>
      </p:sp>
      <p:sp>
        <p:nvSpPr>
          <p:cNvPr id="15" name="テキスト ボックス 14"/>
          <p:cNvSpPr txBox="1"/>
          <p:nvPr/>
        </p:nvSpPr>
        <p:spPr>
          <a:xfrm>
            <a:off x="6358442" y="2255541"/>
            <a:ext cx="2339533" cy="34804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出典：大阪府「第</a:t>
            </a:r>
            <a:r>
              <a:rPr kumimoji="1" lang="en-US" altLang="ja-JP" sz="831"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次大阪府健康増進計画」</a:t>
            </a:r>
            <a:endParaRPr kumimoji="1" lang="en-US" altLang="ja-JP" sz="831"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831" b="0" i="0" u="none" strike="noStrike" kern="1200" cap="none" spc="0" normalizeH="0" baseline="0" noProof="0" dirty="0">
                <a:ln>
                  <a:noFill/>
                </a:ln>
                <a:solidFill>
                  <a:prstClr val="black"/>
                </a:solidFill>
                <a:effectLst/>
                <a:uLnTx/>
                <a:uFillTx/>
                <a:latin typeface="Meiryo UI"/>
                <a:ea typeface="Meiryo UI"/>
                <a:cs typeface="+mn-cs"/>
              </a:rPr>
              <a:t>2013</a:t>
            </a: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年）</a:t>
            </a:r>
          </a:p>
        </p:txBody>
      </p:sp>
      <p:cxnSp>
        <p:nvCxnSpPr>
          <p:cNvPr id="16" name="直線矢印コネクタ 15"/>
          <p:cNvCxnSpPr/>
          <p:nvPr/>
        </p:nvCxnSpPr>
        <p:spPr>
          <a:xfrm>
            <a:off x="4766574" y="3588999"/>
            <a:ext cx="731077"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4900652" y="3020967"/>
            <a:ext cx="824265" cy="220188"/>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prstClr val="black"/>
                </a:solidFill>
                <a:effectLst/>
                <a:uLnTx/>
                <a:uFillTx/>
                <a:latin typeface="Meiryo UI"/>
                <a:ea typeface="Meiryo UI"/>
                <a:cs typeface="+mn-cs"/>
              </a:rPr>
              <a:t>不健康な期間</a:t>
            </a:r>
          </a:p>
        </p:txBody>
      </p:sp>
      <p:cxnSp>
        <p:nvCxnSpPr>
          <p:cNvPr id="18" name="直線矢印コネクタ 17"/>
          <p:cNvCxnSpPr/>
          <p:nvPr/>
        </p:nvCxnSpPr>
        <p:spPr>
          <a:xfrm>
            <a:off x="4833044" y="3020967"/>
            <a:ext cx="664615"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19" name="直線矢印コネクタ 18"/>
          <p:cNvCxnSpPr/>
          <p:nvPr/>
        </p:nvCxnSpPr>
        <p:spPr>
          <a:xfrm>
            <a:off x="4633636" y="2621930"/>
            <a:ext cx="498462"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p:nvPr/>
        </p:nvCxnSpPr>
        <p:spPr>
          <a:xfrm>
            <a:off x="4700106" y="2221065"/>
            <a:ext cx="432000"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a:off x="5896546" y="1575462"/>
            <a:ext cx="549294" cy="220188"/>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（年）</a:t>
            </a:r>
          </a:p>
        </p:txBody>
      </p:sp>
      <p:sp>
        <p:nvSpPr>
          <p:cNvPr id="22" name="テキスト ボックス 21"/>
          <p:cNvSpPr txBox="1"/>
          <p:nvPr/>
        </p:nvSpPr>
        <p:spPr>
          <a:xfrm>
            <a:off x="1255372" y="3736727"/>
            <a:ext cx="4510444" cy="29117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■都道府県別特定健診受診率（</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2012</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年度）</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 name="テキスト ボックス 22"/>
          <p:cNvSpPr txBox="1"/>
          <p:nvPr/>
        </p:nvSpPr>
        <p:spPr>
          <a:xfrm>
            <a:off x="1105798" y="6328808"/>
            <a:ext cx="2265960" cy="19171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prstClr val="black"/>
                </a:solidFill>
                <a:effectLst/>
                <a:uLnTx/>
                <a:uFillTx/>
                <a:latin typeface="Meiryo UI"/>
                <a:ea typeface="Meiryo UI"/>
                <a:cs typeface="+mn-cs"/>
              </a:rPr>
              <a:t>出典：厚生労働省ホームページ</a:t>
            </a:r>
          </a:p>
        </p:txBody>
      </p:sp>
      <p:sp>
        <p:nvSpPr>
          <p:cNvPr id="24" name="下矢印 23"/>
          <p:cNvSpPr/>
          <p:nvPr/>
        </p:nvSpPr>
        <p:spPr>
          <a:xfrm>
            <a:off x="6860872" y="4719078"/>
            <a:ext cx="173550" cy="155771"/>
          </a:xfrm>
          <a:prstGeom prst="downArrow">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5" name="正方形/長方形 24"/>
          <p:cNvSpPr/>
          <p:nvPr/>
        </p:nvSpPr>
        <p:spPr>
          <a:xfrm>
            <a:off x="6277858" y="2917832"/>
            <a:ext cx="2675499" cy="603820"/>
          </a:xfrm>
          <a:prstGeom prst="rect">
            <a:avLst/>
          </a:prstGeom>
        </p:spPr>
        <p:txBody>
          <a:bodyPr wrap="square">
            <a:spAutoFit/>
          </a:bodyPr>
          <a:lstStyle/>
          <a:p>
            <a:pPr marL="166158" marR="0" lvl="0" indent="-422041" algn="just"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健康寿命・・・人の寿命において「健康上</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6158" marR="0" lvl="0" indent="-422041" algn="just"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の問題で日常生活が制限されることなく</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6158" marR="0" lvl="0" indent="-422041" algn="just"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生活できる期間」</a:t>
            </a: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170</a:t>
            </a:fld>
            <a:endParaRPr lang="ja-JP" altLang="en-US"/>
          </a:p>
        </p:txBody>
      </p:sp>
    </p:spTree>
    <p:extLst>
      <p:ext uri="{BB962C8B-B14F-4D97-AF65-F5344CB8AC3E}">
        <p14:creationId xmlns:p14="http://schemas.microsoft.com/office/powerpoint/2010/main" val="2146859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0457" y="1669948"/>
            <a:ext cx="8723897" cy="490006"/>
          </a:xfrm>
          <a:prstGeom prst="rect">
            <a:avLst/>
          </a:prstGeom>
          <a:noFill/>
        </p:spPr>
        <p:txBody>
          <a:bodyPr wrap="square">
            <a:spAutoFit/>
          </a:bodyPr>
          <a:lstStyle/>
          <a:p>
            <a:pPr marL="171455" marR="0" lvl="0" indent="0"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高齢者の割合　</a:t>
            </a:r>
            <a:r>
              <a:rPr kumimoji="1" lang="en-US" altLang="ja-JP"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2010</a:t>
            </a:r>
            <a:r>
              <a:rPr kumimoji="1" lang="ja-JP" altLang="en-US"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　</a:t>
            </a:r>
            <a:r>
              <a:rPr kumimoji="1" lang="ja-JP" altLang="en-US" sz="1292"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大阪府　</a:t>
            </a:r>
            <a:r>
              <a:rPr kumimoji="1" lang="en-US" altLang="ja-JP" sz="1292"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22.4%</a:t>
            </a:r>
            <a:r>
              <a:rPr kumimoji="1" lang="ja-JP" altLang="en-US" sz="1292" b="0" i="0" u="none" strike="noStrike" kern="1200" cap="none" spc="0" normalizeH="0" baseline="0" noProof="0" dirty="0" err="1">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東京都　</a:t>
            </a:r>
            <a:r>
              <a:rPr kumimoji="1" lang="en-US" altLang="ja-JP"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20.4</a:t>
            </a:r>
            <a:r>
              <a:rPr kumimoji="1" lang="ja-JP" altLang="en-US"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％、愛知県　</a:t>
            </a:r>
            <a:r>
              <a:rPr kumimoji="1" lang="en-US" altLang="ja-JP"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20.3</a:t>
            </a:r>
            <a:r>
              <a:rPr kumimoji="1" lang="ja-JP" altLang="en-US"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en-US" altLang="ja-JP"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r>
            <a:br>
              <a:rPr kumimoji="1" lang="en-US" altLang="ja-JP"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br>
            <a:r>
              <a:rPr kumimoji="1" lang="ja-JP" altLang="en-US"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2025</a:t>
            </a:r>
            <a:r>
              <a:rPr kumimoji="1" lang="ja-JP" altLang="en-US"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　</a:t>
            </a:r>
            <a:r>
              <a:rPr kumimoji="1" lang="ja-JP" altLang="en-US" sz="1292"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大阪府　</a:t>
            </a:r>
            <a:r>
              <a:rPr kumimoji="1" lang="en-US" altLang="ja-JP" sz="1292"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29.2</a:t>
            </a:r>
            <a:r>
              <a:rPr kumimoji="1" lang="ja-JP" altLang="en-US" sz="1292"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、東京都　</a:t>
            </a:r>
            <a:r>
              <a:rPr kumimoji="1" lang="en-US" altLang="ja-JP"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25.2</a:t>
            </a:r>
            <a:r>
              <a:rPr kumimoji="1" lang="ja-JP" altLang="en-US"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％、愛知県　</a:t>
            </a:r>
            <a:r>
              <a:rPr kumimoji="1" lang="en-US" altLang="ja-JP"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26.4</a:t>
            </a:r>
            <a:r>
              <a:rPr kumimoji="1" lang="ja-JP" altLang="en-US" sz="129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19" y="2462455"/>
            <a:ext cx="5027148" cy="354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a:spLocks noChangeArrowheads="1"/>
          </p:cNvSpPr>
          <p:nvPr/>
        </p:nvSpPr>
        <p:spPr bwMode="auto">
          <a:xfrm>
            <a:off x="290147" y="6164330"/>
            <a:ext cx="8050823"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国立社会保障・人口問題研究所が</a:t>
            </a:r>
            <a:r>
              <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H25</a:t>
            </a: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月に推計した「日本の地域別将来推計人口（都道府県別）」を元に作成</a:t>
            </a: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328" y="2096542"/>
            <a:ext cx="3364057" cy="406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270457" y="520926"/>
            <a:ext cx="1959191"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cxnSp>
        <p:nvCxnSpPr>
          <p:cNvPr id="10" name="直線コネクタ 9"/>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15607" y="1391768"/>
            <a:ext cx="6279654" cy="31963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●急速に進行する人口減少・高齢化</a:t>
            </a:r>
          </a:p>
        </p:txBody>
      </p:sp>
      <p:sp>
        <p:nvSpPr>
          <p:cNvPr id="11" name="テキスト ボックス 10"/>
          <p:cNvSpPr txBox="1"/>
          <p:nvPr/>
        </p:nvSpPr>
        <p:spPr>
          <a:xfrm>
            <a:off x="210052" y="851310"/>
            <a:ext cx="8723897" cy="546945"/>
          </a:xfrm>
          <a:prstGeom prst="rect">
            <a:avLst/>
          </a:prstGeom>
          <a:noFill/>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○三大都市（東京都、愛知県、大阪府）の中で、大阪府は</a:t>
            </a:r>
            <a:r>
              <a:rPr kumimoji="1" lang="en-US" altLang="ja-JP" sz="1477"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2010</a:t>
            </a:r>
            <a:r>
              <a:rPr kumimoji="1" lang="ja-JP" altLang="en-US" sz="1477"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年以降高齢化率がトップ。</a:t>
            </a:r>
            <a:endParaRPr kumimoji="1" lang="en-US" altLang="ja-JP" sz="1477"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477"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15</a:t>
            </a:r>
            <a:r>
              <a:rPr kumimoji="1" lang="ja-JP" altLang="en-US" sz="1477"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歳未満の年少者人口の減少スピードも早く、いち早く人口減少・超高齢社会へ突入。</a:t>
            </a:r>
            <a:endParaRPr kumimoji="1" lang="en-US" altLang="ja-JP" sz="1477"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171</a:t>
            </a:fld>
            <a:endParaRPr lang="ja-JP" altLang="en-US"/>
          </a:p>
        </p:txBody>
      </p:sp>
    </p:spTree>
    <p:extLst>
      <p:ext uri="{BB962C8B-B14F-4D97-AF65-F5344CB8AC3E}">
        <p14:creationId xmlns:p14="http://schemas.microsoft.com/office/powerpoint/2010/main" val="1423927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73053" y="899359"/>
            <a:ext cx="8600492"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○高齢化の急速な進展により、医療・介護需要が増大し、社会保障経費も増加。</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 name="正方形/長方形 8"/>
          <p:cNvSpPr/>
          <p:nvPr/>
        </p:nvSpPr>
        <p:spPr>
          <a:xfrm>
            <a:off x="270457" y="1166675"/>
            <a:ext cx="4465088" cy="1001621"/>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　●医療ニーズの増大</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65</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歳以上の入院患者数が年々増加。</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⇒高齢化の進展により通院困難な人が増えると、入院だけでなく、在宅医</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療ニーズが高まる可能性。</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p:cNvSpPr/>
          <p:nvPr/>
        </p:nvSpPr>
        <p:spPr>
          <a:xfrm>
            <a:off x="4647602" y="1199216"/>
            <a:ext cx="3695869" cy="688971"/>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●介護需要の増大</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要介護認定者が全国を上回るペースで増加している。</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正方形/長方形 13"/>
          <p:cNvSpPr/>
          <p:nvPr/>
        </p:nvSpPr>
        <p:spPr>
          <a:xfrm>
            <a:off x="4906304" y="4369661"/>
            <a:ext cx="4144634" cy="490134"/>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●社会保障経費の増大</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医療・介護ニーズの高まりを受け、今後さらに増加の見込み。</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9" name="図 18"/>
          <p:cNvPicPr>
            <a:picLocks noChangeAspect="1"/>
          </p:cNvPicPr>
          <p:nvPr/>
        </p:nvPicPr>
        <p:blipFill>
          <a:blip r:embed="rId2"/>
          <a:stretch>
            <a:fillRect/>
          </a:stretch>
        </p:blipFill>
        <p:spPr>
          <a:xfrm>
            <a:off x="438316" y="2204118"/>
            <a:ext cx="4297228" cy="2074944"/>
          </a:xfrm>
          <a:prstGeom prst="rect">
            <a:avLst/>
          </a:prstGeom>
        </p:spPr>
      </p:pic>
      <p:sp>
        <p:nvSpPr>
          <p:cNvPr id="20" name="正方形/長方形 19"/>
          <p:cNvSpPr/>
          <p:nvPr/>
        </p:nvSpPr>
        <p:spPr>
          <a:xfrm>
            <a:off x="558379" y="1959304"/>
            <a:ext cx="4177165" cy="199385"/>
          </a:xfrm>
          <a:prstGeom prst="rect">
            <a:avLst/>
          </a:prstGeom>
          <a:solidFill>
            <a:schemeClr val="accent5">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年齢階級別推計患者数の推移（入院）</a:t>
            </a: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大阪府</a:t>
            </a: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015"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正方形/長方形 20"/>
          <p:cNvSpPr/>
          <p:nvPr/>
        </p:nvSpPr>
        <p:spPr>
          <a:xfrm>
            <a:off x="569198" y="4294540"/>
            <a:ext cx="4177165" cy="199385"/>
          </a:xfrm>
          <a:prstGeom prst="rect">
            <a:avLst/>
          </a:prstGeom>
          <a:solidFill>
            <a:schemeClr val="accent5">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社会保障関係経費の推移</a:t>
            </a: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大阪府</a:t>
            </a: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015" b="1"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22" name="図 21"/>
          <p:cNvPicPr>
            <a:picLocks noChangeAspect="1"/>
          </p:cNvPicPr>
          <p:nvPr/>
        </p:nvPicPr>
        <p:blipFill>
          <a:blip r:embed="rId3"/>
          <a:stretch>
            <a:fillRect/>
          </a:stretch>
        </p:blipFill>
        <p:spPr>
          <a:xfrm>
            <a:off x="527372" y="4512392"/>
            <a:ext cx="4120230" cy="2045985"/>
          </a:xfrm>
          <a:prstGeom prst="rect">
            <a:avLst/>
          </a:prstGeom>
        </p:spPr>
      </p:pic>
      <p:sp>
        <p:nvSpPr>
          <p:cNvPr id="24" name="正方形/長方形 23"/>
          <p:cNvSpPr/>
          <p:nvPr/>
        </p:nvSpPr>
        <p:spPr>
          <a:xfrm>
            <a:off x="5051385" y="4824425"/>
            <a:ext cx="3921231" cy="14475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sysClr val="windowText" lastClr="000000"/>
                </a:solidFill>
                <a:effectLst/>
                <a:uLnTx/>
                <a:uFillTx/>
                <a:latin typeface="Meiryo UI"/>
                <a:ea typeface="Meiryo UI"/>
                <a:cs typeface="+mn-cs"/>
              </a:rPr>
              <a:t>　</a:t>
            </a:r>
            <a:endParaRPr kumimoji="1" lang="en-US" altLang="ja-JP" sz="1015" b="0"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sysClr val="windowText" lastClr="000000"/>
                </a:solidFill>
                <a:effectLst/>
                <a:uLnTx/>
                <a:uFillTx/>
                <a:latin typeface="Meiryo UI"/>
                <a:ea typeface="Meiryo UI"/>
                <a:cs typeface="+mn-cs"/>
              </a:rPr>
              <a:t>　</a:t>
            </a:r>
            <a:r>
              <a:rPr kumimoji="1" lang="en-US" altLang="ja-JP" sz="1108" b="0" i="0" u="none" strike="noStrike" kern="1200" cap="none" spc="0" normalizeH="0" baseline="0" noProof="0" dirty="0">
                <a:ln>
                  <a:noFill/>
                </a:ln>
                <a:solidFill>
                  <a:sysClr val="windowText" lastClr="000000"/>
                </a:solidFill>
                <a:effectLst/>
                <a:uLnTx/>
                <a:uFillTx/>
                <a:latin typeface="Meiryo UI"/>
                <a:ea typeface="Meiryo UI"/>
                <a:cs typeface="+mn-cs"/>
              </a:rPr>
              <a:t>【</a:t>
            </a:r>
            <a:r>
              <a:rPr kumimoji="1" lang="ja-JP" altLang="en-US" sz="1108" b="0" i="0" u="none" strike="noStrike" kern="1200" cap="none" spc="0" normalizeH="0" baseline="0" noProof="0" dirty="0">
                <a:ln>
                  <a:noFill/>
                </a:ln>
                <a:solidFill>
                  <a:sysClr val="windowText" lastClr="000000"/>
                </a:solidFill>
                <a:effectLst/>
                <a:uLnTx/>
                <a:uFillTx/>
                <a:latin typeface="Meiryo UI"/>
                <a:ea typeface="Meiryo UI"/>
                <a:cs typeface="+mn-cs"/>
              </a:rPr>
              <a:t>現役世代の負担</a:t>
            </a:r>
            <a:r>
              <a:rPr kumimoji="1" lang="en-US" altLang="ja-JP" sz="1108" b="0" i="0" u="none" strike="noStrike" kern="1200" cap="none" spc="0" normalizeH="0" baseline="0" noProof="0" dirty="0">
                <a:ln>
                  <a:noFill/>
                </a:ln>
                <a:solidFill>
                  <a:sysClr val="windowText" lastClr="000000"/>
                </a:solidFill>
                <a:effectLst/>
                <a:uLnTx/>
                <a:uFillTx/>
                <a:latin typeface="Meiryo UI"/>
                <a:ea typeface="Meiryo UI"/>
                <a:cs typeface="+mn-cs"/>
              </a:rPr>
              <a:t>】</a:t>
            </a:r>
            <a:r>
              <a:rPr kumimoji="1" lang="ja-JP" altLang="en-US" sz="1108" b="0" i="0" u="none" strike="noStrike" kern="1200" cap="none" spc="0" normalizeH="0" baseline="0" noProof="0" dirty="0">
                <a:ln>
                  <a:noFill/>
                </a:ln>
                <a:solidFill>
                  <a:sysClr val="windowText" lastClr="000000"/>
                </a:solidFill>
                <a:effectLst/>
                <a:uLnTx/>
                <a:uFillTx/>
                <a:latin typeface="Meiryo UI"/>
                <a:ea typeface="Meiryo UI"/>
                <a:cs typeface="+mn-cs"/>
              </a:rPr>
              <a:t>　　　　</a:t>
            </a:r>
            <a:endParaRPr kumimoji="1" lang="en-US" altLang="ja-JP" sz="1108" b="0"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ysClr val="windowText" lastClr="000000"/>
                </a:solidFill>
                <a:effectLst/>
                <a:uLnTx/>
                <a:uFillTx/>
                <a:latin typeface="Meiryo UI"/>
                <a:ea typeface="Meiryo UI"/>
                <a:cs typeface="+mn-cs"/>
              </a:rPr>
              <a:t>　　医療費や社会保障費が増加する一方で、生産年齢人口は減少。</a:t>
            </a:r>
            <a:endParaRPr kumimoji="1" lang="en-US" altLang="ja-JP" sz="1108" b="0"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ysClr val="windowText" lastClr="000000"/>
                </a:solidFill>
                <a:effectLst/>
                <a:uLnTx/>
                <a:uFillTx/>
                <a:latin typeface="Meiryo UI"/>
                <a:ea typeface="Meiryo UI"/>
                <a:cs typeface="+mn-cs"/>
              </a:rPr>
              <a:t>　　現役世代の負担感が今後ますます高まることが想定。</a:t>
            </a:r>
            <a:endParaRPr kumimoji="1" lang="en-US" altLang="ja-JP" sz="1108" b="0"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ysClr val="windowText" lastClr="000000"/>
                </a:solidFill>
                <a:effectLst/>
                <a:uLnTx/>
                <a:uFillTx/>
                <a:latin typeface="Meiryo UI"/>
                <a:ea typeface="Meiryo UI"/>
                <a:cs typeface="+mn-cs"/>
              </a:rPr>
              <a:t>　　　</a:t>
            </a:r>
            <a:r>
              <a:rPr kumimoji="1" lang="en-US" altLang="ja-JP" sz="1108" b="0" i="0" u="none" strike="noStrike" kern="1200" cap="none" spc="0" normalizeH="0" baseline="0" noProof="0" dirty="0">
                <a:ln>
                  <a:noFill/>
                </a:ln>
                <a:solidFill>
                  <a:sysClr val="windowText" lastClr="000000"/>
                </a:solidFill>
                <a:effectLst/>
                <a:uLnTx/>
                <a:uFillTx/>
                <a:latin typeface="Meiryo UI"/>
                <a:ea typeface="Meiryo UI"/>
                <a:cs typeface="+mn-cs"/>
              </a:rPr>
              <a:t>2010</a:t>
            </a:r>
            <a:r>
              <a:rPr kumimoji="1" lang="ja-JP" altLang="en-US" sz="1108" b="0" i="0" u="none" strike="noStrike" kern="1200" cap="none" spc="0" normalizeH="0" baseline="0" noProof="0" dirty="0">
                <a:ln>
                  <a:noFill/>
                </a:ln>
                <a:solidFill>
                  <a:sysClr val="windowText" lastClr="000000"/>
                </a:solidFill>
                <a:effectLst/>
                <a:uLnTx/>
                <a:uFillTx/>
                <a:latin typeface="Meiryo UI"/>
                <a:ea typeface="Meiryo UI"/>
                <a:cs typeface="+mn-cs"/>
              </a:rPr>
              <a:t>（平成</a:t>
            </a:r>
            <a:r>
              <a:rPr kumimoji="1" lang="en-US" altLang="ja-JP" sz="1108" b="0" i="0" u="none" strike="noStrike" kern="1200" cap="none" spc="0" normalizeH="0" baseline="0" noProof="0" dirty="0">
                <a:ln>
                  <a:noFill/>
                </a:ln>
                <a:solidFill>
                  <a:sysClr val="windowText" lastClr="000000"/>
                </a:solidFill>
                <a:effectLst/>
                <a:uLnTx/>
                <a:uFillTx/>
                <a:latin typeface="Meiryo UI"/>
                <a:ea typeface="Meiryo UI"/>
                <a:cs typeface="+mn-cs"/>
              </a:rPr>
              <a:t>22</a:t>
            </a:r>
            <a:r>
              <a:rPr kumimoji="1" lang="ja-JP" altLang="en-US" sz="1108" b="0" i="0" u="none" strike="noStrike" kern="1200" cap="none" spc="0" normalizeH="0" baseline="0" noProof="0" dirty="0">
                <a:ln>
                  <a:noFill/>
                </a:ln>
                <a:solidFill>
                  <a:sysClr val="windowText" lastClr="000000"/>
                </a:solidFill>
                <a:effectLst/>
                <a:uLnTx/>
                <a:uFillTx/>
                <a:latin typeface="Meiryo UI"/>
                <a:ea typeface="Meiryo UI"/>
                <a:cs typeface="+mn-cs"/>
              </a:rPr>
              <a:t>）年　</a:t>
            </a:r>
            <a:r>
              <a:rPr kumimoji="1" lang="ja-JP" altLang="en-US" sz="1108" b="1" i="0" u="sng" strike="noStrike" kern="1200" cap="none" spc="0" normalizeH="0" baseline="0" noProof="0" dirty="0">
                <a:ln>
                  <a:noFill/>
                </a:ln>
                <a:solidFill>
                  <a:sysClr val="windowText" lastClr="000000"/>
                </a:solidFill>
                <a:effectLst/>
                <a:uLnTx/>
                <a:uFillTx/>
                <a:latin typeface="Meiryo UI"/>
                <a:ea typeface="Meiryo UI"/>
                <a:cs typeface="+mn-cs"/>
              </a:rPr>
              <a:t>高齢者</a:t>
            </a:r>
            <a:r>
              <a:rPr kumimoji="1" lang="en-US" altLang="ja-JP" sz="1108" b="1" i="0" u="sng" strike="noStrike" kern="1200" cap="none" spc="0" normalizeH="0" baseline="0" noProof="0" dirty="0">
                <a:ln>
                  <a:noFill/>
                </a:ln>
                <a:solidFill>
                  <a:sysClr val="windowText" lastClr="000000"/>
                </a:solidFill>
                <a:effectLst/>
                <a:uLnTx/>
                <a:uFillTx/>
                <a:latin typeface="Meiryo UI"/>
                <a:ea typeface="Meiryo UI"/>
                <a:cs typeface="+mn-cs"/>
              </a:rPr>
              <a:t>1</a:t>
            </a:r>
            <a:r>
              <a:rPr kumimoji="1" lang="ja-JP" altLang="en-US" sz="1108" b="1" i="0" u="sng" strike="noStrike" kern="1200" cap="none" spc="0" normalizeH="0" baseline="0" noProof="0" dirty="0">
                <a:ln>
                  <a:noFill/>
                </a:ln>
                <a:solidFill>
                  <a:sysClr val="windowText" lastClr="000000"/>
                </a:solidFill>
                <a:effectLst/>
                <a:uLnTx/>
                <a:uFillTx/>
                <a:latin typeface="Meiryo UI"/>
                <a:ea typeface="Meiryo UI"/>
                <a:cs typeface="+mn-cs"/>
              </a:rPr>
              <a:t>人を現役世代</a:t>
            </a:r>
            <a:r>
              <a:rPr kumimoji="1" lang="en-US" altLang="ja-JP" sz="1108" b="1" i="0" u="sng" strike="noStrike" kern="1200" cap="none" spc="0" normalizeH="0" baseline="0" noProof="0" dirty="0">
                <a:ln>
                  <a:noFill/>
                </a:ln>
                <a:solidFill>
                  <a:sysClr val="windowText" lastClr="000000"/>
                </a:solidFill>
                <a:effectLst/>
                <a:uLnTx/>
                <a:uFillTx/>
                <a:latin typeface="Meiryo UI"/>
                <a:ea typeface="Meiryo UI"/>
                <a:cs typeface="+mn-cs"/>
              </a:rPr>
              <a:t>2.88</a:t>
            </a:r>
            <a:r>
              <a:rPr kumimoji="1" lang="ja-JP" altLang="en-US" sz="1108" b="1" i="0" u="sng" strike="noStrike" kern="1200" cap="none" spc="0" normalizeH="0" baseline="0" noProof="0" dirty="0">
                <a:ln>
                  <a:noFill/>
                </a:ln>
                <a:solidFill>
                  <a:sysClr val="windowText" lastClr="000000"/>
                </a:solidFill>
                <a:effectLst/>
                <a:uLnTx/>
                <a:uFillTx/>
                <a:latin typeface="Meiryo UI"/>
                <a:ea typeface="Meiryo UI"/>
                <a:cs typeface="+mn-cs"/>
              </a:rPr>
              <a:t>人</a:t>
            </a:r>
            <a:r>
              <a:rPr kumimoji="1" lang="ja-JP" altLang="en-US" sz="1108" b="0" i="0" u="none" strike="noStrike" kern="1200" cap="none" spc="0" normalizeH="0" baseline="0" noProof="0" dirty="0">
                <a:ln>
                  <a:noFill/>
                </a:ln>
                <a:solidFill>
                  <a:sysClr val="windowText" lastClr="000000"/>
                </a:solidFill>
                <a:effectLst/>
                <a:uLnTx/>
                <a:uFillTx/>
                <a:latin typeface="Meiryo UI"/>
                <a:ea typeface="Meiryo UI"/>
                <a:cs typeface="+mn-cs"/>
              </a:rPr>
              <a:t>で支える</a:t>
            </a:r>
            <a:endParaRPr kumimoji="1" lang="en-US" altLang="ja-JP" sz="1108" b="0"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ysClr val="windowText" lastClr="000000"/>
                </a:solidFill>
                <a:effectLst/>
                <a:uLnTx/>
                <a:uFillTx/>
                <a:latin typeface="Meiryo UI"/>
                <a:ea typeface="Meiryo UI"/>
                <a:cs typeface="+mn-cs"/>
              </a:rPr>
              <a:t>　　　</a:t>
            </a:r>
            <a:r>
              <a:rPr kumimoji="1" lang="en-US" altLang="ja-JP" sz="1108" b="0" i="0" u="none" strike="noStrike" kern="1200" cap="none" spc="0" normalizeH="0" baseline="0" noProof="0" dirty="0">
                <a:ln>
                  <a:noFill/>
                </a:ln>
                <a:solidFill>
                  <a:sysClr val="windowText" lastClr="000000"/>
                </a:solidFill>
                <a:effectLst/>
                <a:uLnTx/>
                <a:uFillTx/>
                <a:latin typeface="Meiryo UI"/>
                <a:ea typeface="Meiryo UI"/>
                <a:cs typeface="+mn-cs"/>
              </a:rPr>
              <a:t>2040</a:t>
            </a:r>
            <a:r>
              <a:rPr kumimoji="1" lang="ja-JP" altLang="en-US" sz="1108" b="0" i="0" u="none" strike="noStrike" kern="1200" cap="none" spc="0" normalizeH="0" baseline="0" noProof="0" dirty="0">
                <a:ln>
                  <a:noFill/>
                </a:ln>
                <a:solidFill>
                  <a:sysClr val="windowText" lastClr="000000"/>
                </a:solidFill>
                <a:effectLst/>
                <a:uLnTx/>
                <a:uFillTx/>
                <a:latin typeface="Meiryo UI"/>
                <a:ea typeface="Meiryo UI"/>
                <a:cs typeface="+mn-cs"/>
              </a:rPr>
              <a:t>（平成</a:t>
            </a:r>
            <a:r>
              <a:rPr kumimoji="1" lang="en-US" altLang="ja-JP" sz="1108" b="0" i="0" u="none" strike="noStrike" kern="1200" cap="none" spc="0" normalizeH="0" baseline="0" noProof="0" dirty="0">
                <a:ln>
                  <a:noFill/>
                </a:ln>
                <a:solidFill>
                  <a:sysClr val="windowText" lastClr="000000"/>
                </a:solidFill>
                <a:effectLst/>
                <a:uLnTx/>
                <a:uFillTx/>
                <a:latin typeface="Meiryo UI"/>
                <a:ea typeface="Meiryo UI"/>
                <a:cs typeface="+mn-cs"/>
              </a:rPr>
              <a:t>52</a:t>
            </a:r>
            <a:r>
              <a:rPr kumimoji="1" lang="ja-JP" altLang="en-US" sz="1108" b="0" i="0" u="none" strike="noStrike" kern="1200" cap="none" spc="0" normalizeH="0" baseline="0" noProof="0" dirty="0">
                <a:ln>
                  <a:noFill/>
                </a:ln>
                <a:solidFill>
                  <a:sysClr val="windowText" lastClr="000000"/>
                </a:solidFill>
                <a:effectLst/>
                <a:uLnTx/>
                <a:uFillTx/>
                <a:latin typeface="Meiryo UI"/>
                <a:ea typeface="Meiryo UI"/>
                <a:cs typeface="+mn-cs"/>
              </a:rPr>
              <a:t>）年　</a:t>
            </a:r>
            <a:r>
              <a:rPr kumimoji="1" lang="ja-JP" altLang="en-US" sz="1108" b="1" i="0" u="sng" strike="noStrike" kern="1200" cap="none" spc="0" normalizeH="0" baseline="0" noProof="0" dirty="0">
                <a:ln>
                  <a:noFill/>
                </a:ln>
                <a:solidFill>
                  <a:sysClr val="windowText" lastClr="000000"/>
                </a:solidFill>
                <a:effectLst/>
                <a:uLnTx/>
                <a:uFillTx/>
                <a:latin typeface="Meiryo UI"/>
                <a:ea typeface="Meiryo UI"/>
                <a:cs typeface="+mn-cs"/>
              </a:rPr>
              <a:t>高齢者</a:t>
            </a:r>
            <a:r>
              <a:rPr kumimoji="1" lang="en-US" altLang="ja-JP" sz="1108" b="1" i="0" u="sng" strike="noStrike" kern="1200" cap="none" spc="0" normalizeH="0" baseline="0" noProof="0" dirty="0">
                <a:ln>
                  <a:noFill/>
                </a:ln>
                <a:solidFill>
                  <a:sysClr val="windowText" lastClr="000000"/>
                </a:solidFill>
                <a:effectLst/>
                <a:uLnTx/>
                <a:uFillTx/>
                <a:latin typeface="Meiryo UI"/>
                <a:ea typeface="Meiryo UI"/>
                <a:cs typeface="+mn-cs"/>
              </a:rPr>
              <a:t>1</a:t>
            </a:r>
            <a:r>
              <a:rPr kumimoji="1" lang="ja-JP" altLang="en-US" sz="1108" b="1" i="0" u="sng" strike="noStrike" kern="1200" cap="none" spc="0" normalizeH="0" baseline="0" noProof="0" dirty="0">
                <a:ln>
                  <a:noFill/>
                </a:ln>
                <a:solidFill>
                  <a:sysClr val="windowText" lastClr="000000"/>
                </a:solidFill>
                <a:effectLst/>
                <a:uLnTx/>
                <a:uFillTx/>
                <a:latin typeface="Meiryo UI"/>
                <a:ea typeface="Meiryo UI"/>
                <a:cs typeface="+mn-cs"/>
              </a:rPr>
              <a:t>人を現役世代</a:t>
            </a:r>
            <a:r>
              <a:rPr kumimoji="1" lang="en-US" altLang="ja-JP" sz="1108" b="1" i="0" u="sng" strike="noStrike" kern="1200" cap="none" spc="0" normalizeH="0" baseline="0" noProof="0" dirty="0">
                <a:ln>
                  <a:noFill/>
                </a:ln>
                <a:solidFill>
                  <a:sysClr val="windowText" lastClr="000000"/>
                </a:solidFill>
                <a:effectLst/>
                <a:uLnTx/>
                <a:uFillTx/>
                <a:latin typeface="Meiryo UI"/>
                <a:ea typeface="Meiryo UI"/>
                <a:cs typeface="+mn-cs"/>
              </a:rPr>
              <a:t>1.52</a:t>
            </a:r>
            <a:r>
              <a:rPr kumimoji="1" lang="ja-JP" altLang="en-US" sz="1108" b="1" i="0" u="sng" strike="noStrike" kern="1200" cap="none" spc="0" normalizeH="0" baseline="0" noProof="0" dirty="0">
                <a:ln>
                  <a:noFill/>
                </a:ln>
                <a:solidFill>
                  <a:sysClr val="windowText" lastClr="000000"/>
                </a:solidFill>
                <a:effectLst/>
                <a:uLnTx/>
                <a:uFillTx/>
                <a:latin typeface="Meiryo UI"/>
                <a:ea typeface="Meiryo UI"/>
                <a:cs typeface="+mn-cs"/>
              </a:rPr>
              <a:t>人</a:t>
            </a:r>
            <a:r>
              <a:rPr kumimoji="1" lang="ja-JP" altLang="en-US" sz="1108" b="0" i="0" u="none" strike="noStrike" kern="1200" cap="none" spc="0" normalizeH="0" baseline="0" noProof="0" dirty="0">
                <a:ln>
                  <a:noFill/>
                </a:ln>
                <a:solidFill>
                  <a:sysClr val="windowText" lastClr="000000"/>
                </a:solidFill>
                <a:effectLst/>
                <a:uLnTx/>
                <a:uFillTx/>
                <a:latin typeface="Meiryo UI"/>
                <a:ea typeface="Meiryo UI"/>
                <a:cs typeface="+mn-cs"/>
              </a:rPr>
              <a:t>で支える</a:t>
            </a:r>
            <a:endParaRPr kumimoji="1" lang="en-US" altLang="ja-JP" sz="1108" b="0"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15" b="0"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23" name="二等辺三角形 22"/>
          <p:cNvSpPr/>
          <p:nvPr/>
        </p:nvSpPr>
        <p:spPr>
          <a:xfrm rot="10800000">
            <a:off x="6672776" y="5695193"/>
            <a:ext cx="675249" cy="90899"/>
          </a:xfrm>
          <a:prstGeom prst="triangle">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 name="正方形/長方形 2"/>
          <p:cNvSpPr/>
          <p:nvPr/>
        </p:nvSpPr>
        <p:spPr>
          <a:xfrm>
            <a:off x="4196532" y="3259870"/>
            <a:ext cx="297205" cy="213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正方形/長方形 16"/>
          <p:cNvSpPr/>
          <p:nvPr/>
        </p:nvSpPr>
        <p:spPr>
          <a:xfrm>
            <a:off x="3645632" y="3257889"/>
            <a:ext cx="297205" cy="213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5" name="正方形/長方形 24"/>
          <p:cNvSpPr/>
          <p:nvPr/>
        </p:nvSpPr>
        <p:spPr>
          <a:xfrm>
            <a:off x="3106620" y="3275722"/>
            <a:ext cx="297205" cy="213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6" name="正方形/長方形 25"/>
          <p:cNvSpPr/>
          <p:nvPr/>
        </p:nvSpPr>
        <p:spPr>
          <a:xfrm>
            <a:off x="2583330" y="3295674"/>
            <a:ext cx="297205" cy="213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7" name="正方形/長方形 26"/>
          <p:cNvSpPr/>
          <p:nvPr/>
        </p:nvSpPr>
        <p:spPr>
          <a:xfrm>
            <a:off x="2032430" y="3321197"/>
            <a:ext cx="297205" cy="213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8" name="正方形/長方形 27"/>
          <p:cNvSpPr/>
          <p:nvPr/>
        </p:nvSpPr>
        <p:spPr>
          <a:xfrm>
            <a:off x="1481530" y="3348413"/>
            <a:ext cx="297205" cy="213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正方形/長方形 28"/>
          <p:cNvSpPr/>
          <p:nvPr/>
        </p:nvSpPr>
        <p:spPr>
          <a:xfrm>
            <a:off x="936574" y="3338427"/>
            <a:ext cx="297205" cy="213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32" name="図 31"/>
          <p:cNvPicPr>
            <a:picLocks noChangeAspect="1"/>
          </p:cNvPicPr>
          <p:nvPr/>
        </p:nvPicPr>
        <p:blipFill>
          <a:blip r:embed="rId4"/>
          <a:stretch>
            <a:fillRect/>
          </a:stretch>
        </p:blipFill>
        <p:spPr>
          <a:xfrm>
            <a:off x="5094668" y="1654515"/>
            <a:ext cx="3767907" cy="2620547"/>
          </a:xfrm>
          <a:prstGeom prst="rect">
            <a:avLst/>
          </a:prstGeom>
        </p:spPr>
      </p:pic>
      <p:sp>
        <p:nvSpPr>
          <p:cNvPr id="33" name="正方形/長方形 32"/>
          <p:cNvSpPr/>
          <p:nvPr/>
        </p:nvSpPr>
        <p:spPr>
          <a:xfrm>
            <a:off x="7074525" y="4251411"/>
            <a:ext cx="1983235" cy="220188"/>
          </a:xfrm>
          <a:prstGeom prst="rect">
            <a:avLst/>
          </a:prstGeom>
        </p:spPr>
        <p:txBody>
          <a:bodyPr wrap="non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出典：介護保険事業状況報告（月報）</a:t>
            </a:r>
          </a:p>
        </p:txBody>
      </p:sp>
      <p:sp>
        <p:nvSpPr>
          <p:cNvPr id="35" name="テキスト ボックス 34"/>
          <p:cNvSpPr txBox="1"/>
          <p:nvPr/>
        </p:nvSpPr>
        <p:spPr>
          <a:xfrm>
            <a:off x="270457" y="520926"/>
            <a:ext cx="1959191"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sp>
        <p:nvSpPr>
          <p:cNvPr id="18" name="正方形/長方形 17"/>
          <p:cNvSpPr/>
          <p:nvPr/>
        </p:nvSpPr>
        <p:spPr>
          <a:xfrm>
            <a:off x="6210220" y="2099692"/>
            <a:ext cx="2652354" cy="1437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0" name="正方形/長方形 29"/>
          <p:cNvSpPr/>
          <p:nvPr/>
        </p:nvSpPr>
        <p:spPr>
          <a:xfrm>
            <a:off x="6210220" y="2690565"/>
            <a:ext cx="2652354" cy="1585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1" name="正方形/長方形 30"/>
          <p:cNvSpPr/>
          <p:nvPr/>
        </p:nvSpPr>
        <p:spPr>
          <a:xfrm>
            <a:off x="6191560" y="4074434"/>
            <a:ext cx="2671014" cy="1684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172</a:t>
            </a:fld>
            <a:endParaRPr lang="ja-JP" altLang="en-US"/>
          </a:p>
        </p:txBody>
      </p:sp>
    </p:spTree>
    <p:extLst>
      <p:ext uri="{BB962C8B-B14F-4D97-AF65-F5344CB8AC3E}">
        <p14:creationId xmlns:p14="http://schemas.microsoft.com/office/powerpoint/2010/main" val="1009879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173797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改革取組み</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8" y="1040493"/>
            <a:ext cx="8575566" cy="54694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○人口減少・超高齢社会でも持続可能な地域づくりをするため、</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府民の健康寿命を延伸</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するとともに、</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高齢者等</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　が安心して生活</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できるよう、医療・介護予防等における各段階ごとに必要な取組みを推進。　　</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7" name="表 6"/>
          <p:cNvGraphicFramePr>
            <a:graphicFrameLocks noGrp="1"/>
          </p:cNvGraphicFramePr>
          <p:nvPr>
            <p:extLst>
              <p:ext uri="{D42A27DB-BD31-4B8C-83A1-F6EECF244321}">
                <p14:modId xmlns:p14="http://schemas.microsoft.com/office/powerpoint/2010/main" val="1899575444"/>
              </p:ext>
            </p:extLst>
          </p:nvPr>
        </p:nvGraphicFramePr>
        <p:xfrm>
          <a:off x="389566" y="2740998"/>
          <a:ext cx="8440616" cy="1418492"/>
        </p:xfrm>
        <a:graphic>
          <a:graphicData uri="http://schemas.openxmlformats.org/drawingml/2006/table">
            <a:tbl>
              <a:tblPr firstRow="1" bandRow="1">
                <a:tableStyleId>{21E4AEA4-8DFA-4A89-87EB-49C32662AFE0}</a:tableStyleId>
              </a:tblPr>
              <a:tblGrid>
                <a:gridCol w="598154">
                  <a:extLst>
                    <a:ext uri="{9D8B030D-6E8A-4147-A177-3AD203B41FA5}">
                      <a16:colId xmlns="" xmlns:a16="http://schemas.microsoft.com/office/drawing/2014/main" val="3163039285"/>
                    </a:ext>
                  </a:extLst>
                </a:gridCol>
                <a:gridCol w="4486154">
                  <a:extLst>
                    <a:ext uri="{9D8B030D-6E8A-4147-A177-3AD203B41FA5}">
                      <a16:colId xmlns="" xmlns:a16="http://schemas.microsoft.com/office/drawing/2014/main" val="792761190"/>
                    </a:ext>
                  </a:extLst>
                </a:gridCol>
                <a:gridCol w="3356308">
                  <a:extLst>
                    <a:ext uri="{9D8B030D-6E8A-4147-A177-3AD203B41FA5}">
                      <a16:colId xmlns="" xmlns:a16="http://schemas.microsoft.com/office/drawing/2014/main" val="5622055"/>
                    </a:ext>
                  </a:extLst>
                </a:gridCol>
              </a:tblGrid>
              <a:tr h="337625">
                <a:tc>
                  <a:txBody>
                    <a:bodyPr/>
                    <a:lstStyle/>
                    <a:p>
                      <a:pPr algn="ctr"/>
                      <a:endParaRPr kumimoji="1" lang="ja-JP" altLang="en-US" sz="1700" dirty="0"/>
                    </a:p>
                  </a:txBody>
                  <a:tcPr marL="84406" marR="84406" marT="42203" marB="42203" anchor="ctr"/>
                </a:tc>
                <a:tc>
                  <a:txBody>
                    <a:bodyPr/>
                    <a:lstStyle/>
                    <a:p>
                      <a:pPr algn="ctr"/>
                      <a:r>
                        <a:rPr kumimoji="1" lang="ja-JP" altLang="en-US" sz="1300" dirty="0" smtClean="0"/>
                        <a:t>①　予防・早期発見</a:t>
                      </a:r>
                    </a:p>
                  </a:txBody>
                  <a:tcPr marL="84406" marR="84406" marT="42203" marB="42203" anchor="ctr"/>
                </a:tc>
                <a:tc>
                  <a:txBody>
                    <a:bodyPr/>
                    <a:lstStyle/>
                    <a:p>
                      <a:pPr algn="ctr"/>
                      <a:r>
                        <a:rPr kumimoji="1" lang="ja-JP" altLang="en-US" sz="1300" dirty="0" smtClean="0"/>
                        <a:t>②　</a:t>
                      </a:r>
                      <a:r>
                        <a:rPr kumimoji="1" lang="ja-JP" altLang="en-US" sz="1300" dirty="0" smtClean="0">
                          <a:solidFill>
                            <a:schemeClr val="bg1"/>
                          </a:solidFill>
                        </a:rPr>
                        <a:t>医療サービスの提供</a:t>
                      </a:r>
                      <a:endParaRPr kumimoji="1" lang="ja-JP" altLang="en-US" sz="1300" strike="sngStrike" dirty="0">
                        <a:solidFill>
                          <a:schemeClr val="bg1"/>
                        </a:solidFill>
                      </a:endParaRPr>
                    </a:p>
                  </a:txBody>
                  <a:tcPr marL="84406" marR="84406" marT="42203" marB="42203" anchor="ctr"/>
                </a:tc>
                <a:extLst>
                  <a:ext uri="{0D108BD9-81ED-4DB2-BD59-A6C34878D82A}">
                    <a16:rowId xmlns="" xmlns:a16="http://schemas.microsoft.com/office/drawing/2014/main" val="77751325"/>
                  </a:ext>
                </a:extLst>
              </a:tr>
              <a:tr h="1069145">
                <a:tc>
                  <a:txBody>
                    <a:bodyPr/>
                    <a:lstStyle/>
                    <a:p>
                      <a:pPr algn="ctr"/>
                      <a:r>
                        <a:rPr kumimoji="1" lang="en-US" altLang="ja-JP" sz="1300" dirty="0" smtClean="0"/>
                        <a:t>(</a:t>
                      </a:r>
                      <a:r>
                        <a:rPr kumimoji="1" lang="ja-JP" altLang="en-US" sz="1300" dirty="0" smtClean="0"/>
                        <a:t>１</a:t>
                      </a:r>
                      <a:r>
                        <a:rPr kumimoji="1" lang="en-US" altLang="ja-JP" sz="1300" dirty="0" smtClean="0"/>
                        <a:t>)</a:t>
                      </a:r>
                    </a:p>
                    <a:p>
                      <a:pPr algn="ctr"/>
                      <a:r>
                        <a:rPr kumimoji="1" lang="ja-JP" altLang="en-US" sz="1300" dirty="0" smtClean="0"/>
                        <a:t>医療</a:t>
                      </a:r>
                      <a:endParaRPr kumimoji="1" lang="ja-JP" altLang="en-US" sz="1300" dirty="0"/>
                    </a:p>
                  </a:txBody>
                  <a:tcPr marL="84406" marR="84406" marT="42203" marB="42203" anchor="ctr"/>
                </a:tc>
                <a:tc>
                  <a:txBody>
                    <a:bodyPr/>
                    <a:lstStyle/>
                    <a:p>
                      <a:r>
                        <a:rPr kumimoji="1" lang="ja-JP" altLang="en-US" sz="1300" b="1" dirty="0" smtClean="0"/>
                        <a:t>健康づくり、疾病予防、早期発見</a:t>
                      </a:r>
                      <a:endParaRPr kumimoji="1" lang="en-US" altLang="ja-JP" sz="1300" b="1" dirty="0" smtClean="0"/>
                    </a:p>
                    <a:p>
                      <a:r>
                        <a:rPr kumimoji="1" lang="ja-JP" altLang="en-US" sz="1300" dirty="0" smtClean="0"/>
                        <a:t>◎健康寿命延伸プロジェクト</a:t>
                      </a:r>
                      <a:endParaRPr kumimoji="1" lang="en-US" altLang="ja-JP" sz="1300" dirty="0" smtClean="0"/>
                    </a:p>
                    <a:p>
                      <a:r>
                        <a:rPr kumimoji="1" lang="ja-JP" altLang="en-US" sz="1300" dirty="0" smtClean="0"/>
                        <a:t>◎「健康格差」の解決プログラム促進事業</a:t>
                      </a:r>
                      <a:endParaRPr kumimoji="1" lang="en-US" altLang="ja-JP" sz="1300" dirty="0" smtClean="0"/>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a:t>
                      </a:r>
                      <a:r>
                        <a:rPr kumimoji="1" lang="ja-JP" altLang="en-US" sz="1300" b="0" dirty="0" smtClean="0">
                          <a:solidFill>
                            <a:schemeClr val="tx1"/>
                          </a:solidFill>
                        </a:rPr>
                        <a:t>（地独）</a:t>
                      </a:r>
                      <a:r>
                        <a:rPr kumimoji="1" lang="ja-JP" altLang="en-US" sz="1300" dirty="0" smtClean="0">
                          <a:solidFill>
                            <a:schemeClr val="tx1"/>
                          </a:solidFill>
                        </a:rPr>
                        <a:t>大阪健康安全基盤研究所の</a:t>
                      </a:r>
                      <a:r>
                        <a:rPr kumimoji="1" lang="ja-JP" altLang="en-US" sz="1300" b="0" strike="noStrike" baseline="0" dirty="0" smtClean="0">
                          <a:solidFill>
                            <a:schemeClr val="tx1"/>
                          </a:solidFill>
                        </a:rPr>
                        <a:t>設立</a:t>
                      </a:r>
                      <a:endParaRPr kumimoji="1" lang="en-US" altLang="ja-JP" sz="1300" b="0" strike="dblStrike" baseline="0" dirty="0" smtClean="0">
                        <a:solidFill>
                          <a:schemeClr val="tx1"/>
                        </a:solidFill>
                      </a:endParaRPr>
                    </a:p>
                    <a:p>
                      <a:endParaRPr kumimoji="1" lang="en-US" altLang="ja-JP" sz="1300" b="0" dirty="0" smtClean="0"/>
                    </a:p>
                  </a:txBody>
                  <a:tcPr marL="84406" marR="84406" marT="42203" marB="42203"/>
                </a:tc>
                <a:tc>
                  <a:txBody>
                    <a:bodyPr/>
                    <a:lstStyle/>
                    <a:p>
                      <a:r>
                        <a:rPr kumimoji="1" lang="ja-JP" altLang="en-US" sz="1300" b="1" dirty="0" smtClean="0"/>
                        <a:t>疾病の治療、重度化の防止</a:t>
                      </a:r>
                      <a:endParaRPr kumimoji="1" lang="en-US" altLang="ja-JP" sz="1300" b="1" dirty="0" smtClean="0"/>
                    </a:p>
                    <a:p>
                      <a:r>
                        <a:rPr kumimoji="1" lang="ja-JP" altLang="en-US" sz="1300" dirty="0" smtClean="0"/>
                        <a:t>◎救急医療体制の充実</a:t>
                      </a:r>
                    </a:p>
                    <a:p>
                      <a:r>
                        <a:rPr kumimoji="1" lang="ja-JP" altLang="en-US" sz="1300" dirty="0" smtClean="0"/>
                        <a:t>◎地域医療構想の推進</a:t>
                      </a:r>
                      <a:endParaRPr kumimoji="1" lang="en-US" altLang="ja-JP" sz="1300" dirty="0" smtClean="0"/>
                    </a:p>
                    <a:p>
                      <a:r>
                        <a:rPr kumimoji="1" lang="ja-JP" altLang="en-US" sz="1300" dirty="0" smtClean="0"/>
                        <a:t>　・病床機能分化　　・在宅医療の推進</a:t>
                      </a:r>
                      <a:endParaRPr kumimoji="1" lang="en-US" altLang="ja-JP" sz="1300" dirty="0" smtClean="0"/>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300" dirty="0" smtClean="0"/>
                        <a:t>◎高度先進医療の提供</a:t>
                      </a:r>
                      <a:endParaRPr kumimoji="1" lang="en-US" altLang="ja-JP" sz="1300" dirty="0" smtClean="0"/>
                    </a:p>
                  </a:txBody>
                  <a:tcPr marL="84406" marR="84406" marT="42203" marB="42203"/>
                </a:tc>
                <a:extLst>
                  <a:ext uri="{0D108BD9-81ED-4DB2-BD59-A6C34878D82A}">
                    <a16:rowId xmlns="" xmlns:a16="http://schemas.microsoft.com/office/drawing/2014/main" val="1952793379"/>
                  </a:ext>
                </a:extLst>
              </a:tr>
            </a:tbl>
          </a:graphicData>
        </a:graphic>
      </p:graphicFrame>
      <p:sp>
        <p:nvSpPr>
          <p:cNvPr id="10" name="正方形/長方形 9"/>
          <p:cNvSpPr/>
          <p:nvPr/>
        </p:nvSpPr>
        <p:spPr>
          <a:xfrm>
            <a:off x="350610" y="1860359"/>
            <a:ext cx="3695869"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大阪府の取組みの概要</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a:t>
            </a:r>
          </a:p>
        </p:txBody>
      </p:sp>
      <p:graphicFrame>
        <p:nvGraphicFramePr>
          <p:cNvPr id="4" name="表 3"/>
          <p:cNvGraphicFramePr>
            <a:graphicFrameLocks noGrp="1"/>
          </p:cNvGraphicFramePr>
          <p:nvPr>
            <p:extLst/>
          </p:nvPr>
        </p:nvGraphicFramePr>
        <p:xfrm>
          <a:off x="389566" y="4984164"/>
          <a:ext cx="8440616" cy="1112848"/>
        </p:xfrm>
        <a:graphic>
          <a:graphicData uri="http://schemas.openxmlformats.org/drawingml/2006/table">
            <a:tbl>
              <a:tblPr firstRow="1" bandRow="1">
                <a:tableStyleId>{21E4AEA4-8DFA-4A89-87EB-49C32662AFE0}</a:tableStyleId>
              </a:tblPr>
              <a:tblGrid>
                <a:gridCol w="598154">
                  <a:extLst>
                    <a:ext uri="{9D8B030D-6E8A-4147-A177-3AD203B41FA5}">
                      <a16:colId xmlns="" xmlns:a16="http://schemas.microsoft.com/office/drawing/2014/main" val="1136900882"/>
                    </a:ext>
                  </a:extLst>
                </a:gridCol>
                <a:gridCol w="4486154">
                  <a:extLst>
                    <a:ext uri="{9D8B030D-6E8A-4147-A177-3AD203B41FA5}">
                      <a16:colId xmlns="" xmlns:a16="http://schemas.microsoft.com/office/drawing/2014/main" val="79342745"/>
                    </a:ext>
                  </a:extLst>
                </a:gridCol>
                <a:gridCol w="3356308">
                  <a:extLst>
                    <a:ext uri="{9D8B030D-6E8A-4147-A177-3AD203B41FA5}">
                      <a16:colId xmlns="" xmlns:a16="http://schemas.microsoft.com/office/drawing/2014/main" val="1355638824"/>
                    </a:ext>
                  </a:extLst>
                </a:gridCol>
              </a:tblGrid>
              <a:tr h="337625">
                <a:tc>
                  <a:txBody>
                    <a:bodyPr/>
                    <a:lstStyle/>
                    <a:p>
                      <a:pPr algn="ctr"/>
                      <a:endParaRPr kumimoji="1" lang="ja-JP" altLang="en-US" sz="1700" dirty="0"/>
                    </a:p>
                  </a:txBody>
                  <a:tcPr marL="84406" marR="84406" marT="42203" marB="42203" anchor="ctr"/>
                </a:tc>
                <a:tc>
                  <a:txBody>
                    <a:bodyPr/>
                    <a:lstStyle/>
                    <a:p>
                      <a:pPr algn="ctr"/>
                      <a:r>
                        <a:rPr kumimoji="1" lang="ja-JP" altLang="en-US" sz="1300" dirty="0" smtClean="0"/>
                        <a:t>①　予防・早期</a:t>
                      </a:r>
                      <a:r>
                        <a:rPr kumimoji="1" lang="ja-JP" altLang="en-US" sz="1300" strike="noStrike" baseline="0" dirty="0" smtClean="0">
                          <a:solidFill>
                            <a:schemeClr val="bg1"/>
                          </a:solidFill>
                        </a:rPr>
                        <a:t>支援</a:t>
                      </a:r>
                    </a:p>
                  </a:txBody>
                  <a:tcPr marL="84406" marR="84406" marT="42203" marB="42203" anchor="ctr"/>
                </a:tc>
                <a:tc>
                  <a:txBody>
                    <a:bodyPr/>
                    <a:lstStyle/>
                    <a:p>
                      <a:pPr algn="ctr"/>
                      <a:r>
                        <a:rPr kumimoji="1" lang="ja-JP" altLang="en-US" sz="1300" dirty="0" smtClean="0"/>
                        <a:t>②　</a:t>
                      </a:r>
                      <a:r>
                        <a:rPr kumimoji="1" lang="ja-JP" altLang="en-US" sz="1300" dirty="0" smtClean="0">
                          <a:solidFill>
                            <a:schemeClr val="bg1"/>
                          </a:solidFill>
                        </a:rPr>
                        <a:t>介護基盤の整備</a:t>
                      </a:r>
                      <a:endParaRPr kumimoji="1" lang="ja-JP" altLang="en-US" sz="1300" dirty="0">
                        <a:solidFill>
                          <a:schemeClr val="bg1"/>
                        </a:solidFill>
                      </a:endParaRPr>
                    </a:p>
                  </a:txBody>
                  <a:tcPr marL="84406" marR="84406" marT="42203" marB="42203" anchor="ctr"/>
                </a:tc>
                <a:extLst>
                  <a:ext uri="{0D108BD9-81ED-4DB2-BD59-A6C34878D82A}">
                    <a16:rowId xmlns="" xmlns:a16="http://schemas.microsoft.com/office/drawing/2014/main" val="1776913285"/>
                  </a:ext>
                </a:extLst>
              </a:tr>
              <a:tr h="769362">
                <a:tc>
                  <a:txBody>
                    <a:bodyPr/>
                    <a:lstStyle/>
                    <a:p>
                      <a:pPr algn="ctr"/>
                      <a:r>
                        <a:rPr kumimoji="1" lang="en-US" altLang="ja-JP" sz="1300" dirty="0" smtClean="0"/>
                        <a:t>(</a:t>
                      </a:r>
                      <a:r>
                        <a:rPr kumimoji="1" lang="ja-JP" altLang="en-US" sz="1300" dirty="0" smtClean="0"/>
                        <a:t>２</a:t>
                      </a:r>
                      <a:r>
                        <a:rPr kumimoji="1" lang="en-US" altLang="ja-JP" sz="1300" dirty="0" smtClean="0"/>
                        <a:t>)</a:t>
                      </a:r>
                    </a:p>
                    <a:p>
                      <a:pPr algn="ctr"/>
                      <a:r>
                        <a:rPr kumimoji="1" lang="ja-JP" altLang="en-US" sz="1300" dirty="0" smtClean="0"/>
                        <a:t>介護</a:t>
                      </a:r>
                      <a:endParaRPr kumimoji="1" lang="ja-JP" altLang="en-US" sz="1300" dirty="0"/>
                    </a:p>
                  </a:txBody>
                  <a:tcPr marL="84406" marR="84406" marT="42203" marB="42203" anchor="ctr"/>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300" b="1" dirty="0" smtClean="0"/>
                        <a:t>要介護状態になることの予防、生活機能低下の早期</a:t>
                      </a:r>
                      <a:r>
                        <a:rPr kumimoji="1" lang="ja-JP" altLang="en-US" sz="1300" b="1" strike="noStrike" baseline="0" dirty="0" smtClean="0">
                          <a:solidFill>
                            <a:schemeClr val="tx1"/>
                          </a:solidFill>
                        </a:rPr>
                        <a:t>支援</a:t>
                      </a:r>
                      <a:endParaRPr kumimoji="1" lang="en-US" altLang="ja-JP" sz="1300" b="1" strike="noStrike" baseline="0" dirty="0" smtClean="0">
                        <a:solidFill>
                          <a:schemeClr val="tx1"/>
                        </a:solidFill>
                      </a:endParaRPr>
                    </a:p>
                    <a:p>
                      <a:r>
                        <a:rPr kumimoji="1" lang="ja-JP" altLang="en-US" sz="1300" dirty="0" smtClean="0"/>
                        <a:t>◎地域包括ケアシステムの構築</a:t>
                      </a:r>
                      <a:endParaRPr kumimoji="1" lang="en-US" altLang="ja-JP" sz="1300" dirty="0" smtClean="0"/>
                    </a:p>
                    <a:p>
                      <a:r>
                        <a:rPr kumimoji="1" lang="ja-JP" altLang="en-US" sz="1300" dirty="0" smtClean="0"/>
                        <a:t>◎介護予防活動普及展開事業</a:t>
                      </a:r>
                      <a:endParaRPr kumimoji="1" lang="ja-JP" altLang="en-US" sz="1300" b="0" dirty="0"/>
                    </a:p>
                  </a:txBody>
                  <a:tcPr marL="84406" marR="84406" marT="42203" marB="42203"/>
                </a:tc>
                <a:tc>
                  <a:txBody>
                    <a:bodyPr/>
                    <a:lstStyle/>
                    <a:p>
                      <a:r>
                        <a:rPr kumimoji="1" lang="ja-JP" altLang="en-US" sz="1300" b="1" dirty="0" smtClean="0"/>
                        <a:t>要介護状態の改善、重度化の防止</a:t>
                      </a:r>
                      <a:endParaRPr kumimoji="1" lang="en-US" altLang="ja-JP" sz="1300" b="1" dirty="0" smtClean="0"/>
                    </a:p>
                    <a:p>
                      <a:r>
                        <a:rPr kumimoji="1" lang="ja-JP" altLang="en-US" sz="1300" dirty="0" smtClean="0"/>
                        <a:t>◎介護サービス基盤の整備、人材確保</a:t>
                      </a:r>
                      <a:endParaRPr kumimoji="1" lang="en-US" altLang="ja-JP" sz="1300" dirty="0" smtClean="0"/>
                    </a:p>
                    <a:p>
                      <a:r>
                        <a:rPr kumimoji="1" lang="ja-JP" altLang="en-US" sz="1300" dirty="0" smtClean="0"/>
                        <a:t>◎介護サービスの</a:t>
                      </a:r>
                      <a:r>
                        <a:rPr kumimoji="1" lang="ja-JP" altLang="en-US" sz="1300" strike="noStrike" baseline="0" dirty="0" smtClean="0">
                          <a:solidFill>
                            <a:schemeClr val="tx1"/>
                          </a:solidFill>
                        </a:rPr>
                        <a:t>質の向上</a:t>
                      </a:r>
                      <a:endParaRPr kumimoji="1" lang="ja-JP" altLang="en-US" sz="1300" b="0" strike="noStrike" baseline="0" dirty="0">
                        <a:solidFill>
                          <a:schemeClr val="tx1"/>
                        </a:solidFill>
                      </a:endParaRPr>
                    </a:p>
                  </a:txBody>
                  <a:tcPr marL="84406" marR="84406" marT="42203" marB="42203"/>
                </a:tc>
                <a:extLst>
                  <a:ext uri="{0D108BD9-81ED-4DB2-BD59-A6C34878D82A}">
                    <a16:rowId xmlns="" xmlns:a16="http://schemas.microsoft.com/office/drawing/2014/main" val="324823254"/>
                  </a:ext>
                </a:extLst>
              </a:tr>
            </a:tbl>
          </a:graphicData>
        </a:graphic>
      </p:graphicFrame>
      <p:grpSp>
        <p:nvGrpSpPr>
          <p:cNvPr id="14" name="グループ化 13"/>
          <p:cNvGrpSpPr/>
          <p:nvPr/>
        </p:nvGrpSpPr>
        <p:grpSpPr>
          <a:xfrm>
            <a:off x="361358" y="2236293"/>
            <a:ext cx="8473846" cy="398769"/>
            <a:chOff x="391471" y="6049108"/>
            <a:chExt cx="9180000" cy="432000"/>
          </a:xfrm>
        </p:grpSpPr>
        <p:sp>
          <p:nvSpPr>
            <p:cNvPr id="8" name="ホームベース 7"/>
            <p:cNvSpPr/>
            <p:nvPr/>
          </p:nvSpPr>
          <p:spPr>
            <a:xfrm>
              <a:off x="391471" y="6049108"/>
              <a:ext cx="9180000" cy="432000"/>
            </a:xfrm>
            <a:prstGeom prst="homePlate">
              <a:avLst/>
            </a:prstGeom>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 name="テキスト ボックス 8"/>
            <p:cNvSpPr txBox="1"/>
            <p:nvPr/>
          </p:nvSpPr>
          <p:spPr>
            <a:xfrm>
              <a:off x="2616591" y="6088145"/>
              <a:ext cx="1941341" cy="315434"/>
            </a:xfrm>
            <a:prstGeom prst="rect">
              <a:avLst/>
            </a:prstGeom>
            <a:noFill/>
            <a:ln>
              <a:noFill/>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健康な状態</a:t>
              </a:r>
            </a:p>
          </p:txBody>
        </p:sp>
        <p:sp>
          <p:nvSpPr>
            <p:cNvPr id="12" name="テキスト ボックス 11"/>
            <p:cNvSpPr txBox="1"/>
            <p:nvPr/>
          </p:nvSpPr>
          <p:spPr>
            <a:xfrm>
              <a:off x="6848624" y="6081812"/>
              <a:ext cx="1941341" cy="315434"/>
            </a:xfrm>
            <a:prstGeom prst="rect">
              <a:avLst/>
            </a:prstGeom>
            <a:noFill/>
            <a:ln>
              <a:noFill/>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疾病を有する状態</a:t>
              </a:r>
            </a:p>
          </p:txBody>
        </p:sp>
      </p:grpSp>
      <p:grpSp>
        <p:nvGrpSpPr>
          <p:cNvPr id="19" name="グループ化 18"/>
          <p:cNvGrpSpPr/>
          <p:nvPr/>
        </p:nvGrpSpPr>
        <p:grpSpPr>
          <a:xfrm>
            <a:off x="372176" y="4477705"/>
            <a:ext cx="8473846" cy="398769"/>
            <a:chOff x="431327" y="6074898"/>
            <a:chExt cx="9180000" cy="432000"/>
          </a:xfrm>
        </p:grpSpPr>
        <p:sp>
          <p:nvSpPr>
            <p:cNvPr id="15" name="ホームベース 14"/>
            <p:cNvSpPr/>
            <p:nvPr/>
          </p:nvSpPr>
          <p:spPr>
            <a:xfrm>
              <a:off x="431327" y="6074898"/>
              <a:ext cx="9180000" cy="432000"/>
            </a:xfrm>
            <a:prstGeom prst="homePlate">
              <a:avLst/>
            </a:prstGeom>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テキスト ボックス 15"/>
            <p:cNvSpPr txBox="1"/>
            <p:nvPr/>
          </p:nvSpPr>
          <p:spPr>
            <a:xfrm>
              <a:off x="2375095" y="6128004"/>
              <a:ext cx="1941341" cy="315434"/>
            </a:xfrm>
            <a:prstGeom prst="rect">
              <a:avLst/>
            </a:prstGeom>
            <a:noFill/>
            <a:ln>
              <a:noFill/>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活動的な状態</a:t>
              </a:r>
            </a:p>
          </p:txBody>
        </p:sp>
        <p:sp>
          <p:nvSpPr>
            <p:cNvPr id="17" name="テキスト ボックス 16"/>
            <p:cNvSpPr txBox="1"/>
            <p:nvPr/>
          </p:nvSpPr>
          <p:spPr>
            <a:xfrm>
              <a:off x="5284761" y="6111588"/>
              <a:ext cx="1941341" cy="315434"/>
            </a:xfrm>
            <a:prstGeom prst="rect">
              <a:avLst/>
            </a:prstGeom>
            <a:noFill/>
            <a:ln>
              <a:noFill/>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虚弱状態</a:t>
              </a:r>
            </a:p>
          </p:txBody>
        </p:sp>
        <p:sp>
          <p:nvSpPr>
            <p:cNvPr id="18" name="テキスト ボックス 17"/>
            <p:cNvSpPr txBox="1"/>
            <p:nvPr/>
          </p:nvSpPr>
          <p:spPr>
            <a:xfrm>
              <a:off x="7113563" y="6111588"/>
              <a:ext cx="1941341" cy="315434"/>
            </a:xfrm>
            <a:prstGeom prst="rect">
              <a:avLst/>
            </a:prstGeom>
            <a:noFill/>
            <a:ln>
              <a:noFill/>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要介護状態</a:t>
              </a:r>
            </a:p>
          </p:txBody>
        </p:sp>
      </p:gr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173</a:t>
            </a:fld>
            <a:endParaRPr lang="ja-JP" altLang="en-US"/>
          </a:p>
        </p:txBody>
      </p:sp>
    </p:spTree>
    <p:extLst>
      <p:ext uri="{BB962C8B-B14F-4D97-AF65-F5344CB8AC3E}">
        <p14:creationId xmlns:p14="http://schemas.microsoft.com/office/powerpoint/2010/main" val="3747102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70459" y="495347"/>
            <a:ext cx="5325497"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改革取組み（主な改革取組みの経過）</a:t>
            </a:r>
          </a:p>
        </p:txBody>
      </p:sp>
      <p:cxnSp>
        <p:nvCxnSpPr>
          <p:cNvPr id="43" name="直線コネクタ 4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表 17"/>
          <p:cNvGraphicFramePr>
            <a:graphicFrameLocks noGrp="1"/>
          </p:cNvGraphicFramePr>
          <p:nvPr>
            <p:extLst/>
          </p:nvPr>
        </p:nvGraphicFramePr>
        <p:xfrm>
          <a:off x="142662" y="1033215"/>
          <a:ext cx="8730889" cy="5364687"/>
        </p:xfrm>
        <a:graphic>
          <a:graphicData uri="http://schemas.openxmlformats.org/drawingml/2006/table">
            <a:tbl>
              <a:tblPr firstRow="1" bandRow="1">
                <a:tableStyleId>{5940675A-B579-460E-94D1-54222C63F5DA}</a:tableStyleId>
              </a:tblPr>
              <a:tblGrid>
                <a:gridCol w="404658">
                  <a:extLst>
                    <a:ext uri="{9D8B030D-6E8A-4147-A177-3AD203B41FA5}">
                      <a16:colId xmlns="" xmlns:a16="http://schemas.microsoft.com/office/drawing/2014/main" val="20001"/>
                    </a:ext>
                  </a:extLst>
                </a:gridCol>
                <a:gridCol w="980998">
                  <a:extLst>
                    <a:ext uri="{9D8B030D-6E8A-4147-A177-3AD203B41FA5}">
                      <a16:colId xmlns="" xmlns:a16="http://schemas.microsoft.com/office/drawing/2014/main" val="626259497"/>
                    </a:ext>
                  </a:extLst>
                </a:gridCol>
                <a:gridCol w="1049319">
                  <a:extLst>
                    <a:ext uri="{9D8B030D-6E8A-4147-A177-3AD203B41FA5}">
                      <a16:colId xmlns="" xmlns:a16="http://schemas.microsoft.com/office/drawing/2014/main" val="20006"/>
                    </a:ext>
                  </a:extLst>
                </a:gridCol>
                <a:gridCol w="1049319">
                  <a:extLst>
                    <a:ext uri="{9D8B030D-6E8A-4147-A177-3AD203B41FA5}">
                      <a16:colId xmlns="" xmlns:a16="http://schemas.microsoft.com/office/drawing/2014/main" val="20007"/>
                    </a:ext>
                  </a:extLst>
                </a:gridCol>
                <a:gridCol w="1049319">
                  <a:extLst>
                    <a:ext uri="{9D8B030D-6E8A-4147-A177-3AD203B41FA5}">
                      <a16:colId xmlns="" xmlns:a16="http://schemas.microsoft.com/office/drawing/2014/main" val="20008"/>
                    </a:ext>
                  </a:extLst>
                </a:gridCol>
                <a:gridCol w="1049319">
                  <a:extLst>
                    <a:ext uri="{9D8B030D-6E8A-4147-A177-3AD203B41FA5}">
                      <a16:colId xmlns="" xmlns:a16="http://schemas.microsoft.com/office/drawing/2014/main" val="20009"/>
                    </a:ext>
                  </a:extLst>
                </a:gridCol>
                <a:gridCol w="1049319">
                  <a:extLst>
                    <a:ext uri="{9D8B030D-6E8A-4147-A177-3AD203B41FA5}">
                      <a16:colId xmlns="" xmlns:a16="http://schemas.microsoft.com/office/drawing/2014/main" val="20010"/>
                    </a:ext>
                  </a:extLst>
                </a:gridCol>
                <a:gridCol w="1049319">
                  <a:extLst>
                    <a:ext uri="{9D8B030D-6E8A-4147-A177-3AD203B41FA5}">
                      <a16:colId xmlns="" xmlns:a16="http://schemas.microsoft.com/office/drawing/2014/main" val="20011"/>
                    </a:ext>
                  </a:extLst>
                </a:gridCol>
                <a:gridCol w="1049319">
                  <a:extLst>
                    <a:ext uri="{9D8B030D-6E8A-4147-A177-3AD203B41FA5}">
                      <a16:colId xmlns="" xmlns:a16="http://schemas.microsoft.com/office/drawing/2014/main" val="20012"/>
                    </a:ext>
                  </a:extLst>
                </a:gridCol>
              </a:tblGrid>
              <a:tr h="442231">
                <a:tc>
                  <a:txBody>
                    <a:bodyPr/>
                    <a:lstStyle/>
                    <a:p>
                      <a:pPr algn="ctr"/>
                      <a:endParaRPr kumimoji="1" lang="ja-JP" altLang="en-US" sz="13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endParaRPr kumimoji="1" lang="ja-JP" altLang="en-US" sz="13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ja-JP" altLang="en-US" sz="1600" dirty="0" smtClean="0">
                          <a:solidFill>
                            <a:schemeClr val="bg1"/>
                          </a:solidFill>
                          <a:ea typeface="Meiryo UI" panose="020B0604030504040204" pitchFamily="50" charset="-128"/>
                        </a:rPr>
                        <a:t>～</a:t>
                      </a:r>
                      <a:r>
                        <a:rPr kumimoji="1" lang="en-US" altLang="ja-JP" sz="1600" dirty="0" smtClean="0">
                          <a:solidFill>
                            <a:schemeClr val="bg1"/>
                          </a:solidFill>
                          <a:ea typeface="Meiryo UI" panose="020B0604030504040204" pitchFamily="50" charset="-128"/>
                        </a:rPr>
                        <a:t>2012</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2013</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2014</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2015</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2016</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2017</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2018</a:t>
                      </a:r>
                      <a:endParaRPr kumimoji="1" lang="ja-JP" altLang="en-US" sz="1600" dirty="0">
                        <a:solidFill>
                          <a:schemeClr val="bg1"/>
                        </a:solidFill>
                        <a:ea typeface="Meiryo UI" panose="020B0604030504040204" pitchFamily="50" charset="-128"/>
                      </a:endParaRPr>
                    </a:p>
                  </a:txBody>
                  <a:tcPr marL="84406" marR="84406" marT="38957" marB="38957" anchor="ctr">
                    <a:solidFill>
                      <a:schemeClr val="accent6"/>
                    </a:solidFill>
                  </a:tcPr>
                </a:tc>
                <a:extLst>
                  <a:ext uri="{0D108BD9-81ED-4DB2-BD59-A6C34878D82A}">
                    <a16:rowId xmlns="" xmlns:a16="http://schemas.microsoft.com/office/drawing/2014/main" val="10000"/>
                  </a:ext>
                </a:extLst>
              </a:tr>
              <a:tr h="2722951">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700" dirty="0" smtClean="0">
                          <a:latin typeface="Meiryo UI" panose="020B0604030504040204" pitchFamily="50" charset="-128"/>
                          <a:ea typeface="Meiryo UI" panose="020B0604030504040204" pitchFamily="50" charset="-128"/>
                          <a:cs typeface="Meiryo UI" panose="020B0604030504040204" pitchFamily="50" charset="-128"/>
                        </a:rPr>
                        <a:t>（１）医療</a:t>
                      </a:r>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8957" marB="38957" vert="eaVert" anchor="ctr"/>
                </a:tc>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extLst>
                  <a:ext uri="{0D108BD9-81ED-4DB2-BD59-A6C34878D82A}">
                    <a16:rowId xmlns="" xmlns:a16="http://schemas.microsoft.com/office/drawing/2014/main" val="10001"/>
                  </a:ext>
                </a:extLst>
              </a:tr>
              <a:tr h="2199505">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700" dirty="0" smtClean="0">
                          <a:latin typeface="Meiryo UI" panose="020B0604030504040204" pitchFamily="50" charset="-128"/>
                          <a:ea typeface="Meiryo UI" panose="020B0604030504040204" pitchFamily="50" charset="-128"/>
                          <a:cs typeface="Meiryo UI" panose="020B0604030504040204" pitchFamily="50" charset="-128"/>
                        </a:rPr>
                        <a:t>（２）介護</a:t>
                      </a:r>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8957" marB="38957" vert="eaVert" anchor="ctr"/>
                </a:tc>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extLst>
                  <a:ext uri="{0D108BD9-81ED-4DB2-BD59-A6C34878D82A}">
                    <a16:rowId xmlns="" xmlns:a16="http://schemas.microsoft.com/office/drawing/2014/main" val="10002"/>
                  </a:ext>
                </a:extLst>
              </a:tr>
            </a:tbl>
          </a:graphicData>
        </a:graphic>
      </p:graphicFrame>
      <p:sp>
        <p:nvSpPr>
          <p:cNvPr id="19" name="角丸四角形 18"/>
          <p:cNvSpPr/>
          <p:nvPr/>
        </p:nvSpPr>
        <p:spPr>
          <a:xfrm>
            <a:off x="707825" y="1610099"/>
            <a:ext cx="664615" cy="532004"/>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予防・</a:t>
            </a:r>
            <a:endParaRPr kumimoji="1" lang="en-US" altLang="ja-JP" sz="969"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早期発見</a:t>
            </a:r>
            <a:endParaRPr kumimoji="1" lang="en-US" altLang="ja-JP" sz="969"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cxnSp>
        <p:nvCxnSpPr>
          <p:cNvPr id="20" name="直線コネクタ 19"/>
          <p:cNvCxnSpPr/>
          <p:nvPr/>
        </p:nvCxnSpPr>
        <p:spPr>
          <a:xfrm>
            <a:off x="1536753" y="1776464"/>
            <a:ext cx="5292810"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21" name="直線矢印コネクタ 20"/>
          <p:cNvCxnSpPr/>
          <p:nvPr/>
        </p:nvCxnSpPr>
        <p:spPr>
          <a:xfrm>
            <a:off x="4660171" y="1776464"/>
            <a:ext cx="4157593" cy="6155"/>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22" name="大かっこ 21"/>
          <p:cNvSpPr/>
          <p:nvPr/>
        </p:nvSpPr>
        <p:spPr>
          <a:xfrm>
            <a:off x="4771143" y="1891852"/>
            <a:ext cx="897231" cy="56492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第</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健康寿命</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延伸プロジェクト開始</a:t>
            </a:r>
          </a:p>
        </p:txBody>
      </p:sp>
      <p:sp>
        <p:nvSpPr>
          <p:cNvPr id="24" name="角丸四角形 23"/>
          <p:cNvSpPr/>
          <p:nvPr/>
        </p:nvSpPr>
        <p:spPr>
          <a:xfrm>
            <a:off x="707825" y="4429068"/>
            <a:ext cx="653728" cy="554313"/>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予防・</a:t>
            </a:r>
            <a:endParaRPr kumimoji="1" lang="en-US" altLang="ja-JP" sz="969"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早期支援</a:t>
            </a:r>
            <a:endParaRPr kumimoji="1" lang="en-US" altLang="ja-JP" sz="969"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sp>
        <p:nvSpPr>
          <p:cNvPr id="25" name="角丸四角形 24"/>
          <p:cNvSpPr/>
          <p:nvPr/>
        </p:nvSpPr>
        <p:spPr>
          <a:xfrm>
            <a:off x="718643" y="5379840"/>
            <a:ext cx="653797" cy="528126"/>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介護基盤</a:t>
            </a:r>
            <a:endParaRPr kumimoji="1" lang="en-US" altLang="ja-JP" sz="969"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の整備</a:t>
            </a:r>
            <a:endParaRPr kumimoji="1" lang="en-US" altLang="ja-JP" sz="969"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cxnSp>
        <p:nvCxnSpPr>
          <p:cNvPr id="33" name="直線矢印コネクタ 32"/>
          <p:cNvCxnSpPr/>
          <p:nvPr/>
        </p:nvCxnSpPr>
        <p:spPr>
          <a:xfrm flipV="1">
            <a:off x="4719200" y="4671220"/>
            <a:ext cx="4144292" cy="7398"/>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34" name="大かっこ 33"/>
          <p:cNvSpPr/>
          <p:nvPr/>
        </p:nvSpPr>
        <p:spPr>
          <a:xfrm>
            <a:off x="4719200" y="4823375"/>
            <a:ext cx="997918" cy="59815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市町村主体の</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介護予防・日常生活支援総合事業</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スタート</a:t>
            </a:r>
          </a:p>
        </p:txBody>
      </p:sp>
      <p:cxnSp>
        <p:nvCxnSpPr>
          <p:cNvPr id="35" name="直線コネクタ 34"/>
          <p:cNvCxnSpPr/>
          <p:nvPr/>
        </p:nvCxnSpPr>
        <p:spPr>
          <a:xfrm flipH="1">
            <a:off x="1536753" y="4678619"/>
            <a:ext cx="5143464" cy="1"/>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37" name="フローチャート: 結合子 50"/>
          <p:cNvSpPr>
            <a:spLocks noChangeAspect="1"/>
          </p:cNvSpPr>
          <p:nvPr/>
        </p:nvSpPr>
        <p:spPr>
          <a:xfrm>
            <a:off x="5207028" y="460969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38" name="大かっこ 37"/>
          <p:cNvSpPr/>
          <p:nvPr/>
        </p:nvSpPr>
        <p:spPr>
          <a:xfrm>
            <a:off x="6857171" y="1871414"/>
            <a:ext cx="897231" cy="5084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（地独）大阪</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健康安全基盤</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研究所</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設立</a:t>
            </a:r>
            <a:endPar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大かっこ 39"/>
          <p:cNvSpPr/>
          <p:nvPr/>
        </p:nvSpPr>
        <p:spPr>
          <a:xfrm>
            <a:off x="7915109" y="1877114"/>
            <a:ext cx="897231" cy="56492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第</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健康寿命</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延伸プロジェクト開始</a:t>
            </a:r>
          </a:p>
        </p:txBody>
      </p:sp>
      <p:sp>
        <p:nvSpPr>
          <p:cNvPr id="42" name="大かっこ 41"/>
          <p:cNvSpPr/>
          <p:nvPr/>
        </p:nvSpPr>
        <p:spPr>
          <a:xfrm>
            <a:off x="2637179" y="3193736"/>
            <a:ext cx="897231" cy="93046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「大阪府救急搬送支援・情報収集・集計分析システム」（</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ORION</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導入</a:t>
            </a:r>
          </a:p>
        </p:txBody>
      </p:sp>
      <p:sp>
        <p:nvSpPr>
          <p:cNvPr id="44" name="大かっこ 43"/>
          <p:cNvSpPr/>
          <p:nvPr/>
        </p:nvSpPr>
        <p:spPr>
          <a:xfrm>
            <a:off x="3701996" y="3185347"/>
            <a:ext cx="897231" cy="6820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新たな大阪府救急・災害医療情報システム</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導入</a:t>
            </a:r>
          </a:p>
        </p:txBody>
      </p:sp>
      <p:sp>
        <p:nvSpPr>
          <p:cNvPr id="45" name="角丸四角形 44"/>
          <p:cNvSpPr/>
          <p:nvPr/>
        </p:nvSpPr>
        <p:spPr>
          <a:xfrm>
            <a:off x="718643" y="2867873"/>
            <a:ext cx="664615" cy="510603"/>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医療サービスの提供</a:t>
            </a:r>
            <a:endParaRPr kumimoji="1" lang="en-US" altLang="ja-JP" sz="969" b="0" i="0" u="none" strike="sng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cxnSp>
        <p:nvCxnSpPr>
          <p:cNvPr id="47" name="直線矢印コネクタ 46"/>
          <p:cNvCxnSpPr/>
          <p:nvPr/>
        </p:nvCxnSpPr>
        <p:spPr>
          <a:xfrm>
            <a:off x="1525398" y="3099357"/>
            <a:ext cx="7344000" cy="6155"/>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48" name="大かっこ 47"/>
          <p:cNvSpPr/>
          <p:nvPr/>
        </p:nvSpPr>
        <p:spPr>
          <a:xfrm>
            <a:off x="5800303" y="3201400"/>
            <a:ext cx="897231" cy="40707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大阪府地域</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医療構想策定</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大かっこ 48"/>
          <p:cNvSpPr/>
          <p:nvPr/>
        </p:nvSpPr>
        <p:spPr>
          <a:xfrm>
            <a:off x="1615000" y="3174240"/>
            <a:ext cx="897231" cy="93046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大阪府広域災害・救急医療情報システムの大幅な見直し（</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30" name="大かっこ 29"/>
          <p:cNvSpPr/>
          <p:nvPr/>
        </p:nvSpPr>
        <p:spPr>
          <a:xfrm>
            <a:off x="7919271" y="2564104"/>
            <a:ext cx="897231" cy="39598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健康づくり推進</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条例制定</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フローチャート: 結合子 50"/>
          <p:cNvSpPr>
            <a:spLocks noChangeAspect="1"/>
          </p:cNvSpPr>
          <p:nvPr/>
        </p:nvSpPr>
        <p:spPr>
          <a:xfrm>
            <a:off x="2026985" y="3040037"/>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0" name="フローチャート: 結合子 50"/>
          <p:cNvSpPr>
            <a:spLocks noChangeAspect="1"/>
          </p:cNvSpPr>
          <p:nvPr/>
        </p:nvSpPr>
        <p:spPr>
          <a:xfrm>
            <a:off x="3059854" y="3040033"/>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1" name="フローチャート: 結合子 50"/>
          <p:cNvSpPr>
            <a:spLocks noChangeAspect="1"/>
          </p:cNvSpPr>
          <p:nvPr/>
        </p:nvSpPr>
        <p:spPr>
          <a:xfrm>
            <a:off x="4126040" y="3051135"/>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2" name="フローチャート: 結合子 50"/>
          <p:cNvSpPr>
            <a:spLocks noChangeAspect="1"/>
          </p:cNvSpPr>
          <p:nvPr/>
        </p:nvSpPr>
        <p:spPr>
          <a:xfrm>
            <a:off x="5203327" y="1729509"/>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3" name="フローチャート: 結合子 50"/>
          <p:cNvSpPr>
            <a:spLocks noChangeAspect="1"/>
          </p:cNvSpPr>
          <p:nvPr/>
        </p:nvSpPr>
        <p:spPr>
          <a:xfrm>
            <a:off x="6225085" y="3040033"/>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4" name="フローチャート: 結合子 50"/>
          <p:cNvSpPr>
            <a:spLocks noChangeAspect="1"/>
          </p:cNvSpPr>
          <p:nvPr/>
        </p:nvSpPr>
        <p:spPr>
          <a:xfrm>
            <a:off x="7276459" y="3047432"/>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5" name="フローチャート: 結合子 50"/>
          <p:cNvSpPr>
            <a:spLocks noChangeAspect="1"/>
          </p:cNvSpPr>
          <p:nvPr/>
        </p:nvSpPr>
        <p:spPr>
          <a:xfrm>
            <a:off x="7272757" y="1733207"/>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6" name="フローチャート: 結合子 50"/>
          <p:cNvSpPr>
            <a:spLocks noChangeAspect="1"/>
          </p:cNvSpPr>
          <p:nvPr/>
        </p:nvSpPr>
        <p:spPr>
          <a:xfrm>
            <a:off x="8327836" y="1733217"/>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7" name="フローチャート: 結合子 50"/>
          <p:cNvSpPr>
            <a:spLocks noChangeAspect="1"/>
          </p:cNvSpPr>
          <p:nvPr/>
        </p:nvSpPr>
        <p:spPr>
          <a:xfrm>
            <a:off x="8316730" y="3065938"/>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8" name="フローチャート: 結合子 50"/>
          <p:cNvSpPr>
            <a:spLocks noChangeAspect="1"/>
          </p:cNvSpPr>
          <p:nvPr/>
        </p:nvSpPr>
        <p:spPr>
          <a:xfrm>
            <a:off x="7236466" y="4631895"/>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46" name="大かっこ 45"/>
          <p:cNvSpPr/>
          <p:nvPr/>
        </p:nvSpPr>
        <p:spPr>
          <a:xfrm>
            <a:off x="6891806" y="4848598"/>
            <a:ext cx="833902" cy="43705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おおさかええまちプロジェクト開始</a:t>
            </a:r>
          </a:p>
        </p:txBody>
      </p:sp>
      <p:sp>
        <p:nvSpPr>
          <p:cNvPr id="60" name="大かっこ 59"/>
          <p:cNvSpPr/>
          <p:nvPr/>
        </p:nvSpPr>
        <p:spPr>
          <a:xfrm>
            <a:off x="4741240" y="5677924"/>
            <a:ext cx="913336" cy="44951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大阪府高齢者計画</a:t>
            </a:r>
            <a:r>
              <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策定</a:t>
            </a:r>
          </a:p>
        </p:txBody>
      </p:sp>
      <p:sp>
        <p:nvSpPr>
          <p:cNvPr id="61" name="大かっこ 60"/>
          <p:cNvSpPr/>
          <p:nvPr/>
        </p:nvSpPr>
        <p:spPr>
          <a:xfrm>
            <a:off x="1660762" y="5682482"/>
            <a:ext cx="788042" cy="44951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大阪府高齢者計画</a:t>
            </a:r>
            <a:r>
              <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策定</a:t>
            </a:r>
          </a:p>
        </p:txBody>
      </p:sp>
      <p:cxnSp>
        <p:nvCxnSpPr>
          <p:cNvPr id="62" name="直線矢印コネクタ 61"/>
          <p:cNvCxnSpPr/>
          <p:nvPr/>
        </p:nvCxnSpPr>
        <p:spPr>
          <a:xfrm flipV="1">
            <a:off x="6829564" y="5565389"/>
            <a:ext cx="2022574" cy="7398"/>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63" name="直線コネクタ 62"/>
          <p:cNvCxnSpPr/>
          <p:nvPr/>
        </p:nvCxnSpPr>
        <p:spPr>
          <a:xfrm flipH="1">
            <a:off x="1525399" y="5572788"/>
            <a:ext cx="5304165" cy="1"/>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64" name="フローチャート: 結合子 50"/>
          <p:cNvSpPr>
            <a:spLocks noChangeAspect="1"/>
          </p:cNvSpPr>
          <p:nvPr/>
        </p:nvSpPr>
        <p:spPr>
          <a:xfrm>
            <a:off x="5195673" y="5503860"/>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65" name="フローチャート: 結合子 50"/>
          <p:cNvSpPr>
            <a:spLocks noChangeAspect="1"/>
          </p:cNvSpPr>
          <p:nvPr/>
        </p:nvSpPr>
        <p:spPr>
          <a:xfrm>
            <a:off x="7225112" y="5526064"/>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66" name="フローチャート: 結合子 50"/>
          <p:cNvSpPr>
            <a:spLocks noChangeAspect="1"/>
          </p:cNvSpPr>
          <p:nvPr/>
        </p:nvSpPr>
        <p:spPr>
          <a:xfrm>
            <a:off x="1995765" y="5513766"/>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68" name="大かっこ 67"/>
          <p:cNvSpPr/>
          <p:nvPr/>
        </p:nvSpPr>
        <p:spPr>
          <a:xfrm>
            <a:off x="5749960" y="4829876"/>
            <a:ext cx="997918" cy="59815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モデル市町での地域ケア会議等の開催</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9" name="大かっこ 68"/>
          <p:cNvSpPr/>
          <p:nvPr/>
        </p:nvSpPr>
        <p:spPr>
          <a:xfrm>
            <a:off x="6845121" y="5677924"/>
            <a:ext cx="882383" cy="44951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介護福祉人材確保戦略策定</a:t>
            </a:r>
          </a:p>
        </p:txBody>
      </p:sp>
      <p:sp>
        <p:nvSpPr>
          <p:cNvPr id="70" name="大かっこ 69"/>
          <p:cNvSpPr/>
          <p:nvPr/>
        </p:nvSpPr>
        <p:spPr>
          <a:xfrm>
            <a:off x="7907221" y="5666072"/>
            <a:ext cx="882383" cy="44951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大阪府高齢者計画</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策定</a:t>
            </a:r>
          </a:p>
        </p:txBody>
      </p:sp>
      <p:sp>
        <p:nvSpPr>
          <p:cNvPr id="59" name="大かっこ 58"/>
          <p:cNvSpPr/>
          <p:nvPr/>
        </p:nvSpPr>
        <p:spPr>
          <a:xfrm>
            <a:off x="6857171" y="3242834"/>
            <a:ext cx="897231" cy="29854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大阪国際がん</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センター移転開設</a:t>
            </a:r>
          </a:p>
        </p:txBody>
      </p:sp>
      <p:sp>
        <p:nvSpPr>
          <p:cNvPr id="67" name="大かっこ 66"/>
          <p:cNvSpPr/>
          <p:nvPr/>
        </p:nvSpPr>
        <p:spPr>
          <a:xfrm>
            <a:off x="7920533" y="3275493"/>
            <a:ext cx="897231" cy="29854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大阪重粒子線</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センター開院</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174</a:t>
            </a:fld>
            <a:endParaRPr lang="ja-JP" altLang="en-US"/>
          </a:p>
        </p:txBody>
      </p:sp>
      <p:sp>
        <p:nvSpPr>
          <p:cNvPr id="71" name="フローチャート: 結合子 50"/>
          <p:cNvSpPr>
            <a:spLocks noChangeAspect="1"/>
          </p:cNvSpPr>
          <p:nvPr/>
        </p:nvSpPr>
        <p:spPr>
          <a:xfrm>
            <a:off x="8298566" y="5503860"/>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Tree>
    <p:extLst>
      <p:ext uri="{BB962C8B-B14F-4D97-AF65-F5344CB8AC3E}">
        <p14:creationId xmlns:p14="http://schemas.microsoft.com/office/powerpoint/2010/main" val="3863430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173797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改革取組み</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58568" y="825798"/>
            <a:ext cx="8669754" cy="54694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○府民の死因の大半を占める生活習慣病の発症を抑制するには、検診等の受診が重要だが、</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がん検診受診率、特定健診受診率、保健指導実施率は、いずれも全国平均より低い</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状況。</a:t>
            </a:r>
          </a:p>
        </p:txBody>
      </p:sp>
      <p:sp>
        <p:nvSpPr>
          <p:cNvPr id="6" name="テキスト ボックス 5"/>
          <p:cNvSpPr txBox="1"/>
          <p:nvPr/>
        </p:nvSpPr>
        <p:spPr>
          <a:xfrm>
            <a:off x="2071410" y="520926"/>
            <a:ext cx="6957354" cy="348109"/>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医療①予防・早期発見</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：ライフステージに応じた生活習慣病予防の取組み</a:t>
            </a:r>
          </a:p>
        </p:txBody>
      </p:sp>
      <p:grpSp>
        <p:nvGrpSpPr>
          <p:cNvPr id="7" name="グループ化 6"/>
          <p:cNvGrpSpPr/>
          <p:nvPr/>
        </p:nvGrpSpPr>
        <p:grpSpPr>
          <a:xfrm>
            <a:off x="270455" y="1325314"/>
            <a:ext cx="4746738" cy="2381528"/>
            <a:chOff x="5024653" y="1150007"/>
            <a:chExt cx="5142299" cy="2579989"/>
          </a:xfrm>
        </p:grpSpPr>
        <p:grpSp>
          <p:nvGrpSpPr>
            <p:cNvPr id="4" name="グループ化 3"/>
            <p:cNvGrpSpPr/>
            <p:nvPr/>
          </p:nvGrpSpPr>
          <p:grpSpPr>
            <a:xfrm>
              <a:off x="5024653" y="1150007"/>
              <a:ext cx="5142299" cy="2579989"/>
              <a:chOff x="5024653" y="1150007"/>
              <a:chExt cx="5142299" cy="2579989"/>
            </a:xfrm>
          </p:grpSpPr>
          <p:sp>
            <p:nvSpPr>
              <p:cNvPr id="12" name="正方形/長方形 11"/>
              <p:cNvSpPr/>
              <p:nvPr/>
            </p:nvSpPr>
            <p:spPr>
              <a:xfrm>
                <a:off x="5024653" y="1150007"/>
                <a:ext cx="5142299" cy="654138"/>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■主要死因別の割合（</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2015</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年・大阪府）</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死亡原因の大半を占める生活習慣病（がん、心疾患、脳血管疾患等）</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全国も大阪府とほぼ同様の傾向。</a:t>
                </a:r>
              </a:p>
            </p:txBody>
          </p:sp>
          <p:pic>
            <p:nvPicPr>
              <p:cNvPr id="16" name="図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3263" y="1527851"/>
                <a:ext cx="4519966" cy="2065504"/>
              </a:xfrm>
              <a:prstGeom prst="rect">
                <a:avLst/>
              </a:prstGeom>
              <a:noFill/>
              <a:ln>
                <a:noFill/>
              </a:ln>
            </p:spPr>
          </p:pic>
          <p:sp>
            <p:nvSpPr>
              <p:cNvPr id="17" name="テキスト ボックス 1" title="出典：人口動態統計特殊報告（厚生労働省）"/>
              <p:cNvSpPr txBox="1">
                <a:spLocks/>
              </p:cNvSpPr>
              <p:nvPr/>
            </p:nvSpPr>
            <p:spPr>
              <a:xfrm>
                <a:off x="7000827" y="3618855"/>
                <a:ext cx="2557042" cy="111141"/>
              </a:xfrm>
              <a:prstGeom prst="rect">
                <a:avLst/>
              </a:prstGeom>
            </p:spPr>
            <p:txBody>
              <a:bodyPr wrap="square" lIns="0" tIns="0" rIns="0" bIns="0" rtlCol="0">
                <a:spAutoFit/>
              </a:bodyPr>
              <a:lstStyle/>
              <a:p>
                <a:pPr marL="92615" marR="0" lvl="0" indent="-92615" algn="l" defTabSz="957700" rtl="0" eaLnBrk="1" fontAlgn="auto" latinLnBrk="0" hangingPunct="1">
                  <a:lnSpc>
                    <a:spcPts val="831"/>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00000"/>
                    </a:solidFill>
                    <a:effectLst/>
                    <a:uLnTx/>
                    <a:uFillTx/>
                    <a:latin typeface="Meiryo UI"/>
                    <a:ea typeface="Meiryo UI"/>
                    <a:cs typeface="Times New Roman"/>
                  </a:rPr>
                  <a:t>出典：人口動態統計特殊報告（厚生労働省）</a:t>
                </a:r>
                <a:endParaRPr kumimoji="1" lang="ja-JP" altLang="en-US" sz="831" b="0" i="0" u="none" strike="noStrike" kern="1200" cap="none" spc="0" normalizeH="0" baseline="0" noProof="0" dirty="0">
                  <a:ln>
                    <a:noFill/>
                  </a:ln>
                  <a:solidFill>
                    <a:prstClr val="black"/>
                  </a:solidFill>
                  <a:effectLst/>
                  <a:uLnTx/>
                  <a:uFillTx/>
                  <a:latin typeface="Meiryo UI"/>
                  <a:ea typeface="Meiryo UI"/>
                  <a:cs typeface="ＭＳ Ｐゴシック"/>
                </a:endParaRPr>
              </a:p>
            </p:txBody>
          </p:sp>
        </p:grpSp>
        <p:sp>
          <p:nvSpPr>
            <p:cNvPr id="19" name="正方形/長方形 18"/>
            <p:cNvSpPr/>
            <p:nvPr/>
          </p:nvSpPr>
          <p:spPr>
            <a:xfrm>
              <a:off x="8750299" y="1734180"/>
              <a:ext cx="638399" cy="326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正方形/長方形 19"/>
            <p:cNvSpPr/>
            <p:nvPr/>
          </p:nvSpPr>
          <p:spPr>
            <a:xfrm>
              <a:off x="8746108" y="2944759"/>
              <a:ext cx="475166" cy="326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正方形/長方形 20"/>
            <p:cNvSpPr/>
            <p:nvPr/>
          </p:nvSpPr>
          <p:spPr>
            <a:xfrm>
              <a:off x="5911403" y="3372844"/>
              <a:ext cx="875763" cy="2333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grpSp>
      <p:grpSp>
        <p:nvGrpSpPr>
          <p:cNvPr id="11" name="グループ化 10"/>
          <p:cNvGrpSpPr/>
          <p:nvPr/>
        </p:nvGrpSpPr>
        <p:grpSpPr>
          <a:xfrm>
            <a:off x="277657" y="3785226"/>
            <a:ext cx="8662554" cy="2713700"/>
            <a:chOff x="300795" y="3814911"/>
            <a:chExt cx="9384433" cy="2939842"/>
          </a:xfrm>
        </p:grpSpPr>
        <p:sp>
          <p:nvSpPr>
            <p:cNvPr id="26" name="テキスト ボックス 25"/>
            <p:cNvSpPr txBox="1"/>
            <p:nvPr/>
          </p:nvSpPr>
          <p:spPr>
            <a:xfrm>
              <a:off x="5253674" y="3823489"/>
              <a:ext cx="2808312" cy="277021"/>
            </a:xfrm>
            <a:prstGeom prst="rect">
              <a:avLst/>
            </a:prstGeom>
            <a:noFill/>
          </p:spPr>
          <p:txBody>
            <a:bodyPr wrap="square" lIns="84391" tIns="42196" rIns="84391" bIns="42196"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 特定保健指導の実施率</a:t>
              </a:r>
            </a:p>
          </p:txBody>
        </p: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045" y="4143444"/>
              <a:ext cx="3930301" cy="235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8582539" y="3881531"/>
              <a:ext cx="949598" cy="187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91" tIns="42196" rIns="84391" bIns="42196" spcCol="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（単位：％）</a:t>
              </a:r>
              <a:endParaRPr kumimoji="1" lang="ja-JP" altLang="en-US" sz="1754"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2" name="正方形/長方形 31"/>
            <p:cNvSpPr>
              <a:spLocks noChangeArrowheads="1"/>
            </p:cNvSpPr>
            <p:nvPr/>
          </p:nvSpPr>
          <p:spPr bwMode="auto">
            <a:xfrm>
              <a:off x="7350700" y="6523925"/>
              <a:ext cx="2334528" cy="23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91" tIns="42196" rIns="84391" bIns="42196">
              <a:spAutoFit/>
            </a:bodyPr>
            <a:lstStyle/>
            <a:p>
              <a:pPr marL="164098" marR="0" lvl="0" indent="-164098"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資料：厚生労働省「生命表」より作成</a:t>
              </a:r>
              <a:endParaRPr kumimoji="1" lang="ja-JP" altLang="en-US" sz="646"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10" name="グループ化 9"/>
            <p:cNvGrpSpPr/>
            <p:nvPr/>
          </p:nvGrpSpPr>
          <p:grpSpPr>
            <a:xfrm>
              <a:off x="300795" y="3814911"/>
              <a:ext cx="4364221" cy="2887948"/>
              <a:chOff x="300795" y="3814911"/>
              <a:chExt cx="4364221" cy="2887948"/>
            </a:xfrm>
          </p:grpSpPr>
          <p:sp>
            <p:nvSpPr>
              <p:cNvPr id="23" name="テキスト ボックス 22"/>
              <p:cNvSpPr txBox="1"/>
              <p:nvPr/>
            </p:nvSpPr>
            <p:spPr>
              <a:xfrm>
                <a:off x="300795" y="3814911"/>
                <a:ext cx="2808312" cy="277021"/>
              </a:xfrm>
              <a:prstGeom prst="rect">
                <a:avLst/>
              </a:prstGeom>
              <a:noFill/>
            </p:spPr>
            <p:txBody>
              <a:bodyPr wrap="square" lIns="84391" tIns="42196" rIns="84391" bIns="42196"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　■特定健康診査の受診率</a:t>
                </a:r>
              </a:p>
            </p:txBody>
          </p:sp>
          <p:pic>
            <p:nvPicPr>
              <p:cNvPr id="2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520" y="4091909"/>
                <a:ext cx="3933952" cy="236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3756814" y="3845396"/>
                <a:ext cx="908202" cy="244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91" tIns="42196" rIns="84391" bIns="42196" spcCol="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（単位：％）</a:t>
                </a:r>
                <a:endParaRPr kumimoji="1" lang="ja-JP" altLang="en-US" sz="1754"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3" name="正方形/長方形 32"/>
              <p:cNvSpPr>
                <a:spLocks noChangeArrowheads="1"/>
              </p:cNvSpPr>
              <p:nvPr/>
            </p:nvSpPr>
            <p:spPr bwMode="auto">
              <a:xfrm>
                <a:off x="643964" y="6472031"/>
                <a:ext cx="2334528" cy="23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91" tIns="42196" rIns="84391" bIns="42196">
                <a:spAutoFit/>
              </a:bodyPr>
              <a:lstStyle/>
              <a:p>
                <a:pPr marL="164098" marR="0" lvl="0" indent="-164098"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資料：厚生労働省「生命表」より作成</a:t>
                </a:r>
                <a:endParaRPr kumimoji="1" lang="ja-JP" altLang="en-US" sz="646" b="0" i="0" u="none" strike="noStrike" kern="1200" cap="none" spc="0" normalizeH="0" baseline="0" noProof="0" dirty="0">
                  <a:ln>
                    <a:noFill/>
                  </a:ln>
                  <a:solidFill>
                    <a:prstClr val="black"/>
                  </a:solidFill>
                  <a:effectLst/>
                  <a:uLnTx/>
                  <a:uFillTx/>
                  <a:latin typeface="Meiryo UI"/>
                  <a:ea typeface="Meiryo UI"/>
                  <a:cs typeface="+mn-cs"/>
                </a:endParaRPr>
              </a:p>
            </p:txBody>
          </p:sp>
        </p:grpSp>
      </p:grpSp>
      <p:grpSp>
        <p:nvGrpSpPr>
          <p:cNvPr id="34" name="グループ化 33"/>
          <p:cNvGrpSpPr/>
          <p:nvPr/>
        </p:nvGrpSpPr>
        <p:grpSpPr>
          <a:xfrm>
            <a:off x="4671844" y="1372868"/>
            <a:ext cx="4548522" cy="2207846"/>
            <a:chOff x="1787604" y="4313010"/>
            <a:chExt cx="4927566" cy="2391833"/>
          </a:xfrm>
        </p:grpSpPr>
        <p:pic>
          <p:nvPicPr>
            <p:cNvPr id="35" name="図 34"/>
            <p:cNvPicPr/>
            <p:nvPr/>
          </p:nvPicPr>
          <p:blipFill>
            <a:blip r:embed="rId6">
              <a:extLst>
                <a:ext uri="{28A0092B-C50C-407E-A947-70E740481C1C}">
                  <a14:useLocalDpi xmlns:a14="http://schemas.microsoft.com/office/drawing/2010/main" val="0"/>
                </a:ext>
              </a:extLst>
            </a:blip>
            <a:srcRect/>
            <a:stretch>
              <a:fillRect/>
            </a:stretch>
          </p:blipFill>
          <p:spPr bwMode="auto">
            <a:xfrm>
              <a:off x="1787604" y="4486583"/>
              <a:ext cx="4551844" cy="2218260"/>
            </a:xfrm>
            <a:prstGeom prst="rect">
              <a:avLst/>
            </a:prstGeom>
            <a:noFill/>
            <a:ln>
              <a:noFill/>
            </a:ln>
          </p:spPr>
        </p:pic>
        <p:sp>
          <p:nvSpPr>
            <p:cNvPr id="36" name="テキスト ボックス 1" title="図表22：がん検診受診率（平成28年・大阪府・全国）"/>
            <p:cNvSpPr txBox="1">
              <a:spLocks/>
            </p:cNvSpPr>
            <p:nvPr/>
          </p:nvSpPr>
          <p:spPr>
            <a:xfrm>
              <a:off x="1868309" y="4313010"/>
              <a:ext cx="3811905" cy="236855"/>
            </a:xfrm>
            <a:prstGeom prst="rect">
              <a:avLst/>
            </a:prstGeom>
          </p:spPr>
          <p:txBody>
            <a:bodyPr wrap="square" lIns="0" tIns="0" rIns="0" bIns="0" rtlCol="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a:rPr>
                <a:t>■がん検診受診率（</a:t>
              </a:r>
              <a:r>
                <a:rPr kumimoji="1" lang="en-US" altLang="ja-JP"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a:rPr>
                <a:t>2016</a:t>
              </a: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a:rPr>
                <a:t>年・大阪府・全国）</a:t>
              </a:r>
              <a:endPar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a:endParaRPr>
            </a:p>
          </p:txBody>
        </p:sp>
        <p:sp>
          <p:nvSpPr>
            <p:cNvPr id="37" name="テキスト ボックス 1" title="出典：国立がん研究センターがん情報サービス「がん登録・統計」"/>
            <p:cNvSpPr txBox="1">
              <a:spLocks/>
            </p:cNvSpPr>
            <p:nvPr/>
          </p:nvSpPr>
          <p:spPr>
            <a:xfrm>
              <a:off x="3295170" y="6497075"/>
              <a:ext cx="3420000" cy="138511"/>
            </a:xfrm>
            <a:prstGeom prst="rect">
              <a:avLst/>
            </a:prstGeom>
          </p:spPr>
          <p:txBody>
            <a:bodyPr wrap="square" lIns="0" tIns="0" rIns="0" bIns="0"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a:rPr>
                <a:t>出典：国立がん研究センターがん情報サービス「がん登録・統計」</a:t>
              </a:r>
              <a:endPar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a:endParaRPr>
            </a:p>
          </p:txBody>
        </p:sp>
      </p:grpSp>
      <p:sp>
        <p:nvSpPr>
          <p:cNvPr id="29" name="二等辺三角形 28"/>
          <p:cNvSpPr>
            <a:spLocks noChangeAspect="1"/>
          </p:cNvSpPr>
          <p:nvPr/>
        </p:nvSpPr>
        <p:spPr>
          <a:xfrm rot="10800000">
            <a:off x="3391359" y="6338415"/>
            <a:ext cx="2620997" cy="154080"/>
          </a:xfrm>
          <a:prstGeom prst="triangle">
            <a:avLst/>
          </a:prstGeom>
          <a:gradFill>
            <a:gsLst>
              <a:gs pos="0">
                <a:schemeClr val="accent1"/>
              </a:gs>
              <a:gs pos="100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prstClr val="white"/>
              </a:solidFill>
              <a:effectLst/>
              <a:uLnTx/>
              <a:uFillTx/>
              <a:latin typeface="Meiryo UI"/>
              <a:ea typeface="Meiryo UI"/>
              <a:cs typeface="+mn-cs"/>
            </a:endParaRPr>
          </a:p>
        </p:txBody>
      </p:sp>
      <p:sp>
        <p:nvSpPr>
          <p:cNvPr id="8" name="スライド番号プレースホルダー 7"/>
          <p:cNvSpPr>
            <a:spLocks noGrp="1"/>
          </p:cNvSpPr>
          <p:nvPr>
            <p:ph type="sldNum" sz="quarter" idx="12"/>
          </p:nvPr>
        </p:nvSpPr>
        <p:spPr/>
        <p:txBody>
          <a:bodyPr/>
          <a:lstStyle/>
          <a:p>
            <a:fld id="{138CA411-231B-42B9-AF63-97A64194AA60}" type="slidenum">
              <a:rPr lang="ja-JP" altLang="en-US" smtClean="0"/>
              <a:pPr/>
              <a:t>175</a:t>
            </a:fld>
            <a:endParaRPr lang="ja-JP" altLang="en-US"/>
          </a:p>
        </p:txBody>
      </p:sp>
    </p:spTree>
    <p:extLst>
      <p:ext uri="{BB962C8B-B14F-4D97-AF65-F5344CB8AC3E}">
        <p14:creationId xmlns:p14="http://schemas.microsoft.com/office/powerpoint/2010/main" val="348593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173797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改革取組み</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84277" y="837412"/>
            <a:ext cx="9492446" cy="54694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○健康寿命延伸に向け、</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行政や多様な主体</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医療保険者</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民間企業･団体</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大学等</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が連携</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し、</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ライフステージに</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　　　 応じた取組み</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を推進。</a:t>
            </a:r>
          </a:p>
        </p:txBody>
      </p:sp>
      <p:sp>
        <p:nvSpPr>
          <p:cNvPr id="6" name="テキスト ボックス 5"/>
          <p:cNvSpPr txBox="1"/>
          <p:nvPr/>
        </p:nvSpPr>
        <p:spPr>
          <a:xfrm>
            <a:off x="2013659" y="520926"/>
            <a:ext cx="6957354" cy="348109"/>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医療①予防・早期発見</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：ライフステージに応じた生活習慣病予防の取組み</a:t>
            </a:r>
          </a:p>
        </p:txBody>
      </p:sp>
      <p:sp>
        <p:nvSpPr>
          <p:cNvPr id="28" name="テキスト ボックス 27"/>
          <p:cNvSpPr txBox="1"/>
          <p:nvPr/>
        </p:nvSpPr>
        <p:spPr>
          <a:xfrm>
            <a:off x="155485" y="1286777"/>
            <a:ext cx="6606494" cy="29117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健康寿命延伸プロジェクト </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292"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8" name="グループ化 7"/>
          <p:cNvGrpSpPr/>
          <p:nvPr/>
        </p:nvGrpSpPr>
        <p:grpSpPr>
          <a:xfrm>
            <a:off x="3090932" y="1112671"/>
            <a:ext cx="5925273" cy="2073563"/>
            <a:chOff x="3236149" y="4108412"/>
            <a:chExt cx="6419046" cy="2246360"/>
          </a:xfrm>
        </p:grpSpPr>
        <p:sp>
          <p:nvSpPr>
            <p:cNvPr id="29" name="角丸四角形 28"/>
            <p:cNvSpPr/>
            <p:nvPr/>
          </p:nvSpPr>
          <p:spPr>
            <a:xfrm>
              <a:off x="3236149" y="4637047"/>
              <a:ext cx="6419046" cy="1717725"/>
            </a:xfrm>
            <a:prstGeom prst="roundRect">
              <a:avLst>
                <a:gd name="adj" fmla="val 9597"/>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tIns="99692" bIns="99692"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第２期健康寿命延伸プロジェクト</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生活習慣病の発症予防</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に向けて、</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生涯を通じた継続的な健康づくり</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の実践を推進</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◇若い世代から働く世代、高齢者までライフステージに応じ、重点方向に沿った取組みを推進</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（重点方向）</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▸若い世代：</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ヘルスリテラシー（健康情報を活用する力）の習得</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▸働く世代：</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けんしん（健診・検診）の受診</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▸高齢者：</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フレイル（高齢になって心身の活力が落ちた状態）の予防</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◇市町村や多様な主体（医療保険者、民間企業・団体、大学等）との連携・協働のもと、</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総合的・効果的な健康づくり施策を推進</a:t>
              </a:r>
            </a:p>
          </p:txBody>
        </p:sp>
        <p:pic>
          <p:nvPicPr>
            <p:cNvPr id="30" name="Picture 2" descr="https://2.bp.blogspot.com/-lxg0cJKcjls/VpjCc9IsR3I/AAAAAAAA3Ag/2jhFOL0scH4/s800/group_peop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1757" y="4108412"/>
              <a:ext cx="756676" cy="740851"/>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テキスト ボックス 18"/>
          <p:cNvSpPr txBox="1"/>
          <p:nvPr/>
        </p:nvSpPr>
        <p:spPr>
          <a:xfrm>
            <a:off x="330355" y="3193886"/>
            <a:ext cx="2857846" cy="26282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＜プロジェクトの具体的内容（</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年度）＞</a:t>
            </a:r>
          </a:p>
        </p:txBody>
      </p:sp>
      <p:sp>
        <p:nvSpPr>
          <p:cNvPr id="20" name="角丸四角形 19"/>
          <p:cNvSpPr/>
          <p:nvPr/>
        </p:nvSpPr>
        <p:spPr>
          <a:xfrm>
            <a:off x="363593" y="1600643"/>
            <a:ext cx="2644119" cy="1593243"/>
          </a:xfrm>
          <a:prstGeom prst="roundRect">
            <a:avLst>
              <a:gd name="adj" fmla="val 9597"/>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tIns="99692" bIns="99692"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期健康寿命延伸プロジェクト</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◇府民の日常的な健康づくり活動を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促すため、</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「地域」及び「職域」の両</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面から府民にアプローチ</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▸市町村による健康マイレージ事業へ</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の支援</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▸中小企業による従業員の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健康づく</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りの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取組みへの支援</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nvPr>
        </p:nvGraphicFramePr>
        <p:xfrm>
          <a:off x="369313" y="3475204"/>
          <a:ext cx="8585265" cy="2957538"/>
        </p:xfrm>
        <a:graphic>
          <a:graphicData uri="http://schemas.openxmlformats.org/drawingml/2006/table">
            <a:tbl>
              <a:tblPr firstRow="1" bandRow="1">
                <a:tableStyleId>{5940675A-B579-460E-94D1-54222C63F5DA}</a:tableStyleId>
              </a:tblPr>
              <a:tblGrid>
                <a:gridCol w="630576">
                  <a:extLst>
                    <a:ext uri="{9D8B030D-6E8A-4147-A177-3AD203B41FA5}">
                      <a16:colId xmlns="" xmlns:a16="http://schemas.microsoft.com/office/drawing/2014/main" val="2279868526"/>
                    </a:ext>
                  </a:extLst>
                </a:gridCol>
                <a:gridCol w="7954689">
                  <a:extLst>
                    <a:ext uri="{9D8B030D-6E8A-4147-A177-3AD203B41FA5}">
                      <a16:colId xmlns="" xmlns:a16="http://schemas.microsoft.com/office/drawing/2014/main" val="3430558313"/>
                    </a:ext>
                  </a:extLst>
                </a:gridCol>
              </a:tblGrid>
              <a:tr h="564923">
                <a:tc>
                  <a:txBody>
                    <a:bodyPr/>
                    <a:lstStyle/>
                    <a:p>
                      <a:pPr algn="ctr"/>
                      <a:r>
                        <a:rPr kumimoji="1" lang="ja-JP" altLang="en-US" sz="1000" b="1" dirty="0" smtClean="0">
                          <a:solidFill>
                            <a:schemeClr val="tx1"/>
                          </a:solidFill>
                        </a:rPr>
                        <a:t>若い</a:t>
                      </a:r>
                      <a:endParaRPr kumimoji="1" lang="en-US" altLang="ja-JP" sz="1000" b="1" dirty="0" smtClean="0">
                        <a:solidFill>
                          <a:schemeClr val="tx1"/>
                        </a:solidFill>
                      </a:endParaRPr>
                    </a:p>
                    <a:p>
                      <a:pPr algn="ctr"/>
                      <a:r>
                        <a:rPr kumimoji="1" lang="ja-JP" altLang="en-US" sz="1000" b="1" dirty="0" smtClean="0">
                          <a:solidFill>
                            <a:schemeClr val="tx1"/>
                          </a:solidFill>
                        </a:rPr>
                        <a:t>世代</a:t>
                      </a:r>
                      <a:endParaRPr kumimoji="1" lang="ja-JP" altLang="en-US" sz="1000" b="1" dirty="0">
                        <a:solidFill>
                          <a:schemeClr val="tx1"/>
                        </a:solidFill>
                      </a:endParaRPr>
                    </a:p>
                  </a:txBody>
                  <a:tcPr marL="84406" marR="84406" marT="42203" marB="42203" anchor="ctr">
                    <a:solidFill>
                      <a:schemeClr val="accent5">
                        <a:lumMod val="20000"/>
                        <a:lumOff val="80000"/>
                      </a:schemeClr>
                    </a:solidFill>
                  </a:tcPr>
                </a:tc>
                <a:tc>
                  <a:txBody>
                    <a:bodyPr/>
                    <a:lstStyle/>
                    <a:p>
                      <a:endParaRPr kumimoji="1" lang="ja-JP" altLang="en-US" sz="1600" dirty="0"/>
                    </a:p>
                  </a:txBody>
                  <a:tcPr marL="84406" marR="84406" marT="42203" marB="42203"/>
                </a:tc>
                <a:extLst>
                  <a:ext uri="{0D108BD9-81ED-4DB2-BD59-A6C34878D82A}">
                    <a16:rowId xmlns="" xmlns:a16="http://schemas.microsoft.com/office/drawing/2014/main" val="634428219"/>
                  </a:ext>
                </a:extLst>
              </a:tr>
              <a:tr h="1993846">
                <a:tc>
                  <a:txBody>
                    <a:bodyPr/>
                    <a:lstStyle/>
                    <a:p>
                      <a:pPr algn="ctr"/>
                      <a:r>
                        <a:rPr kumimoji="1" lang="ja-JP" altLang="en-US" sz="1000" b="1" dirty="0" smtClean="0">
                          <a:solidFill>
                            <a:schemeClr val="bg1"/>
                          </a:solidFill>
                        </a:rPr>
                        <a:t>　　　</a:t>
                      </a:r>
                      <a:endParaRPr kumimoji="1" lang="en-US" altLang="ja-JP" sz="1000" b="1" dirty="0" smtClean="0">
                        <a:solidFill>
                          <a:schemeClr val="bg1"/>
                        </a:solidFill>
                      </a:endParaRPr>
                    </a:p>
                    <a:p>
                      <a:pPr algn="ctr"/>
                      <a:endParaRPr kumimoji="1" lang="en-US" altLang="ja-JP" sz="1000" b="1" dirty="0" smtClean="0">
                        <a:solidFill>
                          <a:schemeClr val="tx1"/>
                        </a:solidFill>
                      </a:endParaRPr>
                    </a:p>
                    <a:p>
                      <a:pPr algn="ctr"/>
                      <a:endParaRPr kumimoji="1" lang="en-US" altLang="ja-JP" sz="1000" b="1" dirty="0" smtClean="0">
                        <a:solidFill>
                          <a:schemeClr val="tx1"/>
                        </a:solidFill>
                      </a:endParaRPr>
                    </a:p>
                    <a:p>
                      <a:pPr algn="ctr"/>
                      <a:r>
                        <a:rPr kumimoji="1" lang="ja-JP" altLang="en-US" sz="1000" b="1" dirty="0" smtClean="0">
                          <a:solidFill>
                            <a:schemeClr val="tx1"/>
                          </a:solidFill>
                        </a:rPr>
                        <a:t>働く</a:t>
                      </a:r>
                      <a:endParaRPr kumimoji="1" lang="en-US" altLang="ja-JP" sz="1000" b="1" dirty="0" smtClean="0">
                        <a:solidFill>
                          <a:schemeClr val="tx1"/>
                        </a:solidFill>
                      </a:endParaRPr>
                    </a:p>
                    <a:p>
                      <a:pPr algn="ctr"/>
                      <a:r>
                        <a:rPr kumimoji="1" lang="ja-JP" altLang="en-US" sz="1000" b="1" dirty="0" smtClean="0">
                          <a:solidFill>
                            <a:schemeClr val="tx1"/>
                          </a:solidFill>
                        </a:rPr>
                        <a:t>世代　　　　</a:t>
                      </a:r>
                      <a:endParaRPr kumimoji="1" lang="en-US" altLang="ja-JP" sz="1000" b="1" dirty="0" smtClean="0">
                        <a:solidFill>
                          <a:schemeClr val="tx1"/>
                        </a:solidFill>
                      </a:endParaRPr>
                    </a:p>
                    <a:p>
                      <a:pPr algn="l"/>
                      <a:endParaRPr kumimoji="1" lang="en-US" altLang="ja-JP" sz="1000" b="1" dirty="0" smtClean="0">
                        <a:solidFill>
                          <a:schemeClr val="tx1"/>
                        </a:solidFill>
                      </a:endParaRPr>
                    </a:p>
                    <a:p>
                      <a:pPr algn="l"/>
                      <a:endParaRPr kumimoji="1" lang="en-US" altLang="ja-JP" sz="1000" b="1" dirty="0" smtClean="0">
                        <a:solidFill>
                          <a:schemeClr val="tx1"/>
                        </a:solidFill>
                      </a:endParaRPr>
                    </a:p>
                    <a:p>
                      <a:pPr algn="l"/>
                      <a:endParaRPr kumimoji="1" lang="en-US" altLang="ja-JP" sz="1000" b="1" dirty="0" smtClean="0">
                        <a:solidFill>
                          <a:schemeClr val="tx1"/>
                        </a:solidFill>
                      </a:endParaRPr>
                    </a:p>
                    <a:p>
                      <a:pPr algn="l"/>
                      <a:endParaRPr kumimoji="1" lang="en-US" altLang="ja-JP" sz="1000" b="1" dirty="0" smtClean="0">
                        <a:solidFill>
                          <a:schemeClr val="tx1"/>
                        </a:solidFill>
                      </a:endParaRPr>
                    </a:p>
                    <a:p>
                      <a:pPr algn="l"/>
                      <a:endParaRPr kumimoji="1" lang="en-US" altLang="ja-JP" sz="1000" b="1" dirty="0" smtClean="0">
                        <a:solidFill>
                          <a:schemeClr val="tx1"/>
                        </a:solidFill>
                      </a:endParaRPr>
                    </a:p>
                    <a:p>
                      <a:pPr algn="ctr"/>
                      <a:r>
                        <a:rPr kumimoji="1" lang="ja-JP" altLang="en-US" sz="1000" b="1" dirty="0" smtClean="0">
                          <a:solidFill>
                            <a:schemeClr val="tx1"/>
                          </a:solidFill>
                        </a:rPr>
                        <a:t>高齢者</a:t>
                      </a:r>
                      <a:r>
                        <a:rPr kumimoji="1" lang="ja-JP" altLang="en-US" sz="1000" b="1" dirty="0" smtClean="0">
                          <a:solidFill>
                            <a:schemeClr val="bg1"/>
                          </a:solidFill>
                        </a:rPr>
                        <a:t>　　　　　　</a:t>
                      </a:r>
                      <a:endParaRPr kumimoji="1" lang="ja-JP" altLang="en-US" sz="1000" b="1" dirty="0">
                        <a:solidFill>
                          <a:schemeClr val="bg1"/>
                        </a:solidFill>
                      </a:endParaRPr>
                    </a:p>
                  </a:txBody>
                  <a:tcPr marL="84406" marR="84406" marT="42203" marB="42203" anchor="ctr">
                    <a:solidFill>
                      <a:schemeClr val="accent5">
                        <a:lumMod val="20000"/>
                        <a:lumOff val="80000"/>
                      </a:schemeClr>
                    </a:solidFill>
                  </a:tcPr>
                </a:tc>
                <a:tc>
                  <a:txBody>
                    <a:bodyPr/>
                    <a:lstStyle/>
                    <a:p>
                      <a:endParaRPr kumimoji="1" lang="ja-JP" altLang="en-US" sz="1600" dirty="0"/>
                    </a:p>
                  </a:txBody>
                  <a:tcPr marL="84406" marR="84406" marT="42203" marB="42203"/>
                </a:tc>
                <a:extLst>
                  <a:ext uri="{0D108BD9-81ED-4DB2-BD59-A6C34878D82A}">
                    <a16:rowId xmlns="" xmlns:a16="http://schemas.microsoft.com/office/drawing/2014/main" val="2561780399"/>
                  </a:ext>
                </a:extLst>
              </a:tr>
              <a:tr h="398769">
                <a:tc>
                  <a:txBody>
                    <a:bodyPr/>
                    <a:lstStyle/>
                    <a:p>
                      <a:pPr algn="ctr"/>
                      <a:r>
                        <a:rPr kumimoji="1" lang="ja-JP" altLang="en-US" sz="900" b="1" dirty="0" smtClean="0">
                          <a:solidFill>
                            <a:schemeClr val="tx1"/>
                          </a:solidFill>
                        </a:rPr>
                        <a:t>全世代</a:t>
                      </a:r>
                      <a:endParaRPr kumimoji="1" lang="ja-JP" altLang="en-US" sz="900" b="1" dirty="0">
                        <a:solidFill>
                          <a:schemeClr val="tx1"/>
                        </a:solidFill>
                      </a:endParaRPr>
                    </a:p>
                  </a:txBody>
                  <a:tcPr marL="84406" marR="84406" marT="42203" marB="42203" anchor="ctr">
                    <a:solidFill>
                      <a:schemeClr val="accent5">
                        <a:lumMod val="20000"/>
                        <a:lumOff val="80000"/>
                      </a:schemeClr>
                    </a:solidFill>
                  </a:tcPr>
                </a:tc>
                <a:tc>
                  <a:txBody>
                    <a:bodyPr/>
                    <a:lstStyle/>
                    <a:p>
                      <a:endParaRPr kumimoji="1" lang="ja-JP" altLang="en-US" sz="1600" dirty="0"/>
                    </a:p>
                  </a:txBody>
                  <a:tcPr marL="84406" marR="84406" marT="42203" marB="42203"/>
                </a:tc>
                <a:extLst>
                  <a:ext uri="{0D108BD9-81ED-4DB2-BD59-A6C34878D82A}">
                    <a16:rowId xmlns="" xmlns:a16="http://schemas.microsoft.com/office/drawing/2014/main" val="31756136"/>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942772496"/>
              </p:ext>
            </p:extLst>
          </p:nvPr>
        </p:nvGraphicFramePr>
        <p:xfrm>
          <a:off x="1065551" y="3534626"/>
          <a:ext cx="7809231" cy="450166"/>
        </p:xfrm>
        <a:graphic>
          <a:graphicData uri="http://schemas.openxmlformats.org/drawingml/2006/table">
            <a:tbl>
              <a:tblPr firstRow="1" bandRow="1">
                <a:tableStyleId>{5940675A-B579-460E-94D1-54222C63F5DA}</a:tableStyleId>
              </a:tblPr>
              <a:tblGrid>
                <a:gridCol w="2193231">
                  <a:extLst>
                    <a:ext uri="{9D8B030D-6E8A-4147-A177-3AD203B41FA5}">
                      <a16:colId xmlns="" xmlns:a16="http://schemas.microsoft.com/office/drawing/2014/main" val="2317059491"/>
                    </a:ext>
                  </a:extLst>
                </a:gridCol>
                <a:gridCol w="5616000">
                  <a:extLst>
                    <a:ext uri="{9D8B030D-6E8A-4147-A177-3AD203B41FA5}">
                      <a16:colId xmlns="" xmlns:a16="http://schemas.microsoft.com/office/drawing/2014/main" val="3843333733"/>
                    </a:ext>
                  </a:extLst>
                </a:gridCol>
              </a:tblGrid>
              <a:tr h="450166">
                <a:tc>
                  <a:txBody>
                    <a:bodyPr/>
                    <a:lstStyle/>
                    <a:p>
                      <a:pPr algn="ctr"/>
                      <a:r>
                        <a:rPr kumimoji="1" lang="ja-JP" altLang="en-US" sz="1200" b="1" dirty="0" smtClean="0">
                          <a:solidFill>
                            <a:schemeClr val="tx1"/>
                          </a:solidFill>
                        </a:rPr>
                        <a:t>健康キャンパス・プロジェクトの</a:t>
                      </a:r>
                      <a:endParaRPr kumimoji="1" lang="en-US" altLang="ja-JP" sz="1200" b="1" dirty="0" smtClean="0">
                        <a:solidFill>
                          <a:schemeClr val="tx1"/>
                        </a:solidFill>
                      </a:endParaRPr>
                    </a:p>
                    <a:p>
                      <a:pPr algn="ctr"/>
                      <a:r>
                        <a:rPr kumimoji="1" lang="ja-JP" altLang="en-US" sz="1200" b="1" dirty="0" smtClean="0">
                          <a:solidFill>
                            <a:schemeClr val="tx1"/>
                          </a:solidFill>
                        </a:rPr>
                        <a:t>推進</a:t>
                      </a:r>
                      <a:endParaRPr kumimoji="1" lang="ja-JP" altLang="en-US" sz="1200" b="1" dirty="0">
                        <a:solidFill>
                          <a:schemeClr val="tx1"/>
                        </a:solidFill>
                      </a:endParaRPr>
                    </a:p>
                  </a:txBody>
                  <a:tcPr marL="84406" marR="84406" marT="42203" marB="42203" anchor="ctr">
                    <a:solidFill>
                      <a:schemeClr val="accent6">
                        <a:lumMod val="60000"/>
                        <a:lumOff val="40000"/>
                      </a:schemeClr>
                    </a:solidFill>
                  </a:tcPr>
                </a:tc>
                <a:tc>
                  <a:txBody>
                    <a:bodyPr/>
                    <a:lstStyle/>
                    <a:p>
                      <a:r>
                        <a:rPr kumimoji="1" lang="ja-JP" altLang="en-US" sz="1050" dirty="0" smtClean="0"/>
                        <a:t>・大学と連携した学生向けの健康セミナー（食生活・喫煙等）の開催</a:t>
                      </a:r>
                      <a:endParaRPr kumimoji="1" lang="en-US" altLang="ja-JP" sz="1050" dirty="0" smtClean="0"/>
                    </a:p>
                    <a:p>
                      <a:r>
                        <a:rPr kumimoji="1" lang="ja-JP" altLang="en-US" sz="1050" dirty="0" smtClean="0"/>
                        <a:t>・女子学生を対象にした、検診車派遣による子宮頸がん検診の実施や女性の健康セミナーを開催</a:t>
                      </a:r>
                      <a:endParaRPr kumimoji="1" lang="ja-JP" altLang="en-US" sz="1050" dirty="0"/>
                    </a:p>
                  </a:txBody>
                  <a:tcPr marL="84406" marR="84406" marT="42203" marB="42203"/>
                </a:tc>
                <a:extLst>
                  <a:ext uri="{0D108BD9-81ED-4DB2-BD59-A6C34878D82A}">
                    <a16:rowId xmlns="" xmlns:a16="http://schemas.microsoft.com/office/drawing/2014/main" val="3680142010"/>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1467166270"/>
              </p:ext>
            </p:extLst>
          </p:nvPr>
        </p:nvGraphicFramePr>
        <p:xfrm>
          <a:off x="1072953" y="4082132"/>
          <a:ext cx="7809231" cy="1856935"/>
        </p:xfrm>
        <a:graphic>
          <a:graphicData uri="http://schemas.openxmlformats.org/drawingml/2006/table">
            <a:tbl>
              <a:tblPr firstRow="1" bandRow="1">
                <a:tableStyleId>{5940675A-B579-460E-94D1-54222C63F5DA}</a:tableStyleId>
              </a:tblPr>
              <a:tblGrid>
                <a:gridCol w="2193231">
                  <a:extLst>
                    <a:ext uri="{9D8B030D-6E8A-4147-A177-3AD203B41FA5}">
                      <a16:colId xmlns="" xmlns:a16="http://schemas.microsoft.com/office/drawing/2014/main" val="2317059491"/>
                    </a:ext>
                  </a:extLst>
                </a:gridCol>
                <a:gridCol w="5616000">
                  <a:extLst>
                    <a:ext uri="{9D8B030D-6E8A-4147-A177-3AD203B41FA5}">
                      <a16:colId xmlns="" xmlns:a16="http://schemas.microsoft.com/office/drawing/2014/main" val="3843333733"/>
                    </a:ext>
                  </a:extLst>
                </a:gridCol>
              </a:tblGrid>
              <a:tr h="422031">
                <a:tc>
                  <a:txBody>
                    <a:bodyPr/>
                    <a:lstStyle/>
                    <a:p>
                      <a:pPr algn="ctr"/>
                      <a:r>
                        <a:rPr kumimoji="1" lang="ja-JP" altLang="en-US" sz="1200" b="1" dirty="0" smtClean="0">
                          <a:solidFill>
                            <a:schemeClr val="tx1"/>
                          </a:solidFill>
                        </a:rPr>
                        <a:t>中小企業の健康経営の推進</a:t>
                      </a:r>
                      <a:endParaRPr kumimoji="1" lang="ja-JP" altLang="en-US" sz="1200" b="1" dirty="0">
                        <a:solidFill>
                          <a:schemeClr val="tx1"/>
                        </a:solidFill>
                      </a:endParaRPr>
                    </a:p>
                  </a:txBody>
                  <a:tcPr marL="84406" marR="84406" marT="42203" marB="42203" anchor="ctr">
                    <a:solidFill>
                      <a:schemeClr val="accent6">
                        <a:lumMod val="60000"/>
                        <a:lumOff val="40000"/>
                      </a:schemeClr>
                    </a:solidFill>
                  </a:tcPr>
                </a:tc>
                <a:tc>
                  <a:txBody>
                    <a:bodyPr/>
                    <a:lstStyle/>
                    <a:p>
                      <a:r>
                        <a:rPr kumimoji="1" lang="ja-JP" altLang="en-US" sz="1050" dirty="0" smtClean="0"/>
                        <a:t>・府内中小企業を対象にした健康経営の取組み支援や、健康経営セミナー、健康づくりアワードを実施</a:t>
                      </a:r>
                      <a:endParaRPr kumimoji="1" lang="ja-JP" altLang="en-US" sz="1050" dirty="0"/>
                    </a:p>
                  </a:txBody>
                  <a:tcPr marL="84406" marR="84406" marT="42203" marB="42203"/>
                </a:tc>
                <a:extLst>
                  <a:ext uri="{0D108BD9-81ED-4DB2-BD59-A6C34878D82A}">
                    <a16:rowId xmlns="" xmlns:a16="http://schemas.microsoft.com/office/drawing/2014/main" val="3680142010"/>
                  </a:ext>
                </a:extLst>
              </a:tr>
              <a:tr h="267286">
                <a:tc>
                  <a:txBody>
                    <a:bodyPr/>
                    <a:lstStyle/>
                    <a:p>
                      <a:pPr algn="ctr"/>
                      <a:r>
                        <a:rPr kumimoji="1" lang="ja-JP" altLang="en-US" sz="1200" b="1" dirty="0" smtClean="0">
                          <a:solidFill>
                            <a:schemeClr val="tx1"/>
                          </a:solidFill>
                        </a:rPr>
                        <a:t>女性の健活セミナー実施</a:t>
                      </a:r>
                      <a:endParaRPr kumimoji="1" lang="ja-JP" altLang="en-US" sz="1200" b="1" dirty="0">
                        <a:solidFill>
                          <a:schemeClr val="tx1"/>
                        </a:solidFill>
                      </a:endParaRPr>
                    </a:p>
                  </a:txBody>
                  <a:tcPr marL="84406" marR="84406" marT="42203" marB="42203" anchor="ctr">
                    <a:solidFill>
                      <a:schemeClr val="accent6">
                        <a:lumMod val="60000"/>
                        <a:lumOff val="40000"/>
                      </a:schemeClr>
                    </a:solidFill>
                  </a:tcPr>
                </a:tc>
                <a:tc>
                  <a:txBody>
                    <a:bodyPr/>
                    <a:lstStyle/>
                    <a:p>
                      <a:r>
                        <a:rPr kumimoji="1" lang="ja-JP" altLang="en-US" sz="1050" dirty="0" smtClean="0"/>
                        <a:t>・働く女性を対象に、女性の健康課題（乳がん等）をテーマにしたセミナーを開催</a:t>
                      </a:r>
                      <a:endParaRPr kumimoji="1" lang="ja-JP" altLang="en-US" sz="1050" dirty="0"/>
                    </a:p>
                  </a:txBody>
                  <a:tcPr marL="84406" marR="84406" marT="42203" marB="42203"/>
                </a:tc>
                <a:extLst>
                  <a:ext uri="{0D108BD9-81ED-4DB2-BD59-A6C34878D82A}">
                    <a16:rowId xmlns="" xmlns:a16="http://schemas.microsoft.com/office/drawing/2014/main" val="1223106256"/>
                  </a:ext>
                </a:extLst>
              </a:tr>
              <a:tr h="267286">
                <a:tc>
                  <a:txBody>
                    <a:bodyPr/>
                    <a:lstStyle/>
                    <a:p>
                      <a:pPr algn="ctr"/>
                      <a:r>
                        <a:rPr kumimoji="1" lang="ja-JP" altLang="en-US" sz="1200" b="1" dirty="0" smtClean="0">
                          <a:solidFill>
                            <a:schemeClr val="tx1"/>
                          </a:solidFill>
                        </a:rPr>
                        <a:t>子育て女性の禁煙支援</a:t>
                      </a:r>
                      <a:endParaRPr kumimoji="1" lang="ja-JP" altLang="en-US" sz="1200" b="1" dirty="0">
                        <a:solidFill>
                          <a:schemeClr val="tx1"/>
                        </a:solidFill>
                      </a:endParaRPr>
                    </a:p>
                  </a:txBody>
                  <a:tcPr marL="84406" marR="84406" marT="42203" marB="42203" anchor="ctr">
                    <a:solidFill>
                      <a:schemeClr val="accent6">
                        <a:lumMod val="60000"/>
                        <a:lumOff val="40000"/>
                      </a:schemeClr>
                    </a:solidFill>
                  </a:tcPr>
                </a:tc>
                <a:tc>
                  <a:txBody>
                    <a:bodyPr/>
                    <a:lstStyle/>
                    <a:p>
                      <a:r>
                        <a:rPr kumimoji="1" lang="ja-JP" altLang="en-US" sz="1050" dirty="0" smtClean="0"/>
                        <a:t>・乳幼児歯科</a:t>
                      </a:r>
                      <a:r>
                        <a:rPr kumimoji="1" lang="ja-JP" altLang="en-US" sz="1050" dirty="0" smtClean="0">
                          <a:solidFill>
                            <a:schemeClr val="tx1"/>
                          </a:solidFill>
                        </a:rPr>
                        <a:t>健</a:t>
                      </a:r>
                      <a:r>
                        <a:rPr kumimoji="1" lang="ja-JP" altLang="en-US" sz="1050" strike="noStrike" baseline="0" dirty="0" smtClean="0">
                          <a:solidFill>
                            <a:schemeClr val="tx1"/>
                          </a:solidFill>
                        </a:rPr>
                        <a:t>診</a:t>
                      </a:r>
                      <a:r>
                        <a:rPr kumimoji="1" lang="ja-JP" altLang="en-US" sz="1050" dirty="0" smtClean="0"/>
                        <a:t>等の場を活用し、子育て女性の禁煙を支援</a:t>
                      </a:r>
                      <a:endParaRPr kumimoji="1" lang="ja-JP" altLang="en-US" sz="1050" dirty="0"/>
                    </a:p>
                  </a:txBody>
                  <a:tcPr marL="84406" marR="84406" marT="42203" marB="42203"/>
                </a:tc>
                <a:extLst>
                  <a:ext uri="{0D108BD9-81ED-4DB2-BD59-A6C34878D82A}">
                    <a16:rowId xmlns="" xmlns:a16="http://schemas.microsoft.com/office/drawing/2014/main" val="4207450856"/>
                  </a:ext>
                </a:extLst>
              </a:tr>
              <a:tr h="450166">
                <a:tc>
                  <a:txBody>
                    <a:bodyPr/>
                    <a:lstStyle/>
                    <a:p>
                      <a:pPr algn="ctr"/>
                      <a:r>
                        <a:rPr kumimoji="1" lang="ja-JP" altLang="en-US" sz="1200" b="1" dirty="0" smtClean="0">
                          <a:solidFill>
                            <a:schemeClr val="tx1"/>
                          </a:solidFill>
                        </a:rPr>
                        <a:t>「乳がん検診」受診率向上</a:t>
                      </a:r>
                      <a:endParaRPr kumimoji="1" lang="en-US" altLang="ja-JP" sz="1200" b="1" dirty="0" smtClean="0">
                        <a:solidFill>
                          <a:schemeClr val="tx1"/>
                        </a:solidFill>
                      </a:endParaRPr>
                    </a:p>
                    <a:p>
                      <a:pPr algn="ctr"/>
                      <a:r>
                        <a:rPr kumimoji="1" lang="ja-JP" altLang="en-US" sz="1200" b="1" dirty="0" smtClean="0">
                          <a:solidFill>
                            <a:schemeClr val="tx1"/>
                          </a:solidFill>
                        </a:rPr>
                        <a:t>モデル事業</a:t>
                      </a:r>
                      <a:endParaRPr kumimoji="1" lang="ja-JP" altLang="en-US" sz="1200" b="1" dirty="0">
                        <a:solidFill>
                          <a:schemeClr val="tx1"/>
                        </a:solidFill>
                      </a:endParaRPr>
                    </a:p>
                  </a:txBody>
                  <a:tcPr marL="84406" marR="84406" marT="42203" marB="42203" anchor="ctr">
                    <a:solidFill>
                      <a:schemeClr val="accent6">
                        <a:lumMod val="60000"/>
                        <a:lumOff val="40000"/>
                      </a:schemeClr>
                    </a:solidFill>
                  </a:tcPr>
                </a:tc>
                <a:tc>
                  <a:txBody>
                    <a:bodyPr/>
                    <a:lstStyle/>
                    <a:p>
                      <a:r>
                        <a:rPr kumimoji="1" lang="ja-JP" altLang="en-US" sz="1050" dirty="0" smtClean="0"/>
                        <a:t>・商業施設や市町村と連携して検診車を派遣し、気軽に乳がん検診を受診できる機会を創出</a:t>
                      </a:r>
                      <a:endParaRPr kumimoji="1" lang="ja-JP" altLang="en-US" sz="1050" dirty="0"/>
                    </a:p>
                  </a:txBody>
                  <a:tcPr marL="84406" marR="84406" marT="42203" marB="42203"/>
                </a:tc>
                <a:extLst>
                  <a:ext uri="{0D108BD9-81ED-4DB2-BD59-A6C34878D82A}">
                    <a16:rowId xmlns="" xmlns:a16="http://schemas.microsoft.com/office/drawing/2014/main" val="3370775312"/>
                  </a:ext>
                </a:extLst>
              </a:tr>
              <a:tr h="450166">
                <a:tc>
                  <a:txBody>
                    <a:bodyPr/>
                    <a:lstStyle/>
                    <a:p>
                      <a:pPr algn="ctr"/>
                      <a:r>
                        <a:rPr kumimoji="1" lang="ja-JP" altLang="en-US" sz="1200" b="1" dirty="0" smtClean="0">
                          <a:solidFill>
                            <a:schemeClr val="tx1"/>
                          </a:solidFill>
                        </a:rPr>
                        <a:t>「健康格差」の解決プログラム</a:t>
                      </a:r>
                      <a:endParaRPr kumimoji="1" lang="en-US" altLang="ja-JP" sz="1200" b="1" dirty="0" smtClean="0">
                        <a:solidFill>
                          <a:schemeClr val="tx1"/>
                        </a:solidFill>
                      </a:endParaRPr>
                    </a:p>
                    <a:p>
                      <a:pPr algn="ctr"/>
                      <a:r>
                        <a:rPr kumimoji="1" lang="ja-JP" altLang="en-US" sz="1200" b="1" dirty="0" smtClean="0">
                          <a:solidFill>
                            <a:schemeClr val="tx1"/>
                          </a:solidFill>
                        </a:rPr>
                        <a:t>促進事業</a:t>
                      </a:r>
                      <a:endParaRPr kumimoji="1" lang="ja-JP" altLang="en-US" sz="1200" b="1" dirty="0">
                        <a:solidFill>
                          <a:schemeClr val="tx1"/>
                        </a:solidFill>
                      </a:endParaRPr>
                    </a:p>
                  </a:txBody>
                  <a:tcPr marL="84406" marR="84406" marT="42203" marB="42203" anchor="ctr">
                    <a:solidFill>
                      <a:schemeClr val="accent6">
                        <a:lumMod val="60000"/>
                        <a:lumOff val="40000"/>
                      </a:schemeClr>
                    </a:solidFill>
                  </a:tcPr>
                </a:tc>
                <a:tc>
                  <a:txBody>
                    <a:bodyPr/>
                    <a:lstStyle/>
                    <a:p>
                      <a:r>
                        <a:rPr kumimoji="1" lang="ja-JP" altLang="en-US" sz="1050" dirty="0" smtClean="0"/>
                        <a:t>・府内市町村における健康格差の縮小に向けて、モデル市町村と連携し、分野別（特定</a:t>
                      </a:r>
                      <a:r>
                        <a:rPr kumimoji="1" lang="ja-JP" altLang="en-US" sz="1050" dirty="0" smtClean="0">
                          <a:solidFill>
                            <a:schemeClr val="tx1"/>
                          </a:solidFill>
                        </a:rPr>
                        <a:t>健診</a:t>
                      </a:r>
                      <a:r>
                        <a:rPr kumimoji="1" lang="ja-JP" altLang="en-US" sz="1050" dirty="0" smtClean="0"/>
                        <a:t>受診、保健指導、フレイル予防）のプログラムを開発・実証</a:t>
                      </a:r>
                      <a:endParaRPr kumimoji="1" lang="ja-JP" altLang="en-US" sz="1050" dirty="0"/>
                    </a:p>
                  </a:txBody>
                  <a:tcPr marL="84406" marR="84406" marT="42203" marB="42203"/>
                </a:tc>
                <a:extLst>
                  <a:ext uri="{0D108BD9-81ED-4DB2-BD59-A6C34878D82A}">
                    <a16:rowId xmlns="" xmlns:a16="http://schemas.microsoft.com/office/drawing/2014/main" val="62816419"/>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4118276423"/>
              </p:ext>
            </p:extLst>
          </p:nvPr>
        </p:nvGraphicFramePr>
        <p:xfrm>
          <a:off x="1067523" y="6099638"/>
          <a:ext cx="7809231" cy="267286"/>
        </p:xfrm>
        <a:graphic>
          <a:graphicData uri="http://schemas.openxmlformats.org/drawingml/2006/table">
            <a:tbl>
              <a:tblPr firstRow="1" bandRow="1">
                <a:tableStyleId>{5940675A-B579-460E-94D1-54222C63F5DA}</a:tableStyleId>
              </a:tblPr>
              <a:tblGrid>
                <a:gridCol w="2193231">
                  <a:extLst>
                    <a:ext uri="{9D8B030D-6E8A-4147-A177-3AD203B41FA5}">
                      <a16:colId xmlns="" xmlns:a16="http://schemas.microsoft.com/office/drawing/2014/main" val="3387550436"/>
                    </a:ext>
                  </a:extLst>
                </a:gridCol>
                <a:gridCol w="5616000">
                  <a:extLst>
                    <a:ext uri="{9D8B030D-6E8A-4147-A177-3AD203B41FA5}">
                      <a16:colId xmlns="" xmlns:a16="http://schemas.microsoft.com/office/drawing/2014/main" val="4268417957"/>
                    </a:ext>
                  </a:extLst>
                </a:gridCol>
              </a:tblGrid>
              <a:tr h="267286">
                <a:tc>
                  <a:txBody>
                    <a:bodyPr/>
                    <a:lstStyle/>
                    <a:p>
                      <a:pPr algn="ctr"/>
                      <a:r>
                        <a:rPr kumimoji="1" lang="ja-JP" altLang="en-US" sz="1100" b="1" dirty="0" smtClean="0">
                          <a:solidFill>
                            <a:schemeClr val="tx1"/>
                          </a:solidFill>
                        </a:rPr>
                        <a:t>府民の健康づくり機運醸成事業</a:t>
                      </a:r>
                      <a:endParaRPr kumimoji="1" lang="ja-JP" altLang="en-US" sz="1100" b="1" dirty="0">
                        <a:solidFill>
                          <a:schemeClr val="tx1"/>
                        </a:solidFill>
                      </a:endParaRPr>
                    </a:p>
                  </a:txBody>
                  <a:tcPr marL="84406" marR="84406" marT="42203" marB="42203" anchor="ctr">
                    <a:solidFill>
                      <a:schemeClr val="accent6">
                        <a:lumMod val="60000"/>
                        <a:lumOff val="40000"/>
                      </a:schemeClr>
                    </a:solidFill>
                  </a:tcPr>
                </a:tc>
                <a:tc>
                  <a:txBody>
                    <a:bodyPr/>
                    <a:lstStyle/>
                    <a:p>
                      <a:r>
                        <a:rPr kumimoji="1" lang="ja-JP" altLang="en-US" sz="1050" dirty="0" smtClean="0"/>
                        <a:t>・各種イベント等との連携によるキャンペーンなどを実施し、健康づくりの機運醸成を推進</a:t>
                      </a:r>
                      <a:endParaRPr kumimoji="1" lang="ja-JP" altLang="en-US" sz="1050" dirty="0"/>
                    </a:p>
                  </a:txBody>
                  <a:tcPr marL="84406" marR="84406" marT="42203" marB="42203"/>
                </a:tc>
                <a:extLst>
                  <a:ext uri="{0D108BD9-81ED-4DB2-BD59-A6C34878D82A}">
                    <a16:rowId xmlns="" xmlns:a16="http://schemas.microsoft.com/office/drawing/2014/main" val="2338326741"/>
                  </a:ext>
                </a:extLst>
              </a:tr>
            </a:tbl>
          </a:graphicData>
        </a:graphic>
      </p:graphicFrame>
      <p:cxnSp>
        <p:nvCxnSpPr>
          <p:cNvPr id="25" name="直線コネクタ 24"/>
          <p:cNvCxnSpPr/>
          <p:nvPr/>
        </p:nvCxnSpPr>
        <p:spPr>
          <a:xfrm>
            <a:off x="363593" y="5467024"/>
            <a:ext cx="631385" cy="2353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176</a:t>
            </a:fld>
            <a:endParaRPr lang="ja-JP" altLang="en-US"/>
          </a:p>
        </p:txBody>
      </p:sp>
    </p:spTree>
    <p:extLst>
      <p:ext uri="{BB962C8B-B14F-4D97-AF65-F5344CB8AC3E}">
        <p14:creationId xmlns:p14="http://schemas.microsoft.com/office/powerpoint/2010/main" val="1296654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3267</Words>
  <Application>Microsoft Office PowerPoint</Application>
  <PresentationFormat>画面に合わせる (4:3)</PresentationFormat>
  <Paragraphs>738</Paragraphs>
  <Slides>26</Slides>
  <Notes>17</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26</vt:i4>
      </vt:variant>
    </vt:vector>
  </HeadingPairs>
  <TitlesOfParts>
    <vt:vector size="40" baseType="lpstr">
      <vt:lpstr>HGSｺﾞｼｯｸM</vt:lpstr>
      <vt:lpstr>Meiryo UI</vt:lpstr>
      <vt:lpstr>ＭＳ Ｐゴシック</vt:lpstr>
      <vt:lpstr>ＭＳ ゴシック</vt:lpstr>
      <vt:lpstr>ＭＳ 明朝</vt:lpstr>
      <vt:lpstr>メイリオ</vt:lpstr>
      <vt:lpstr>Arial</vt:lpstr>
      <vt:lpstr>Calibri</vt:lpstr>
      <vt:lpstr>Calibri Light</vt:lpstr>
      <vt:lpstr>Century</vt:lpstr>
      <vt:lpstr>Microsoft Himalaya</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2019-02-12T06:17:26Z</dcterms:created>
  <dcterms:modified xsi:type="dcterms:W3CDTF">2019-02-12T06:18:12Z</dcterms:modified>
</cp:coreProperties>
</file>