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94" removePersonalInfoOnSave="1" saveSubsetFonts="1">
  <p:sldMasterIdLst>
    <p:sldMasterId id="2147483660" r:id="rId1"/>
  </p:sldMasterIdLst>
  <p:notesMasterIdLst>
    <p:notesMasterId r:id="rId25"/>
  </p:notesMasterIdLst>
  <p:sldIdLst>
    <p:sldId id="792" r:id="rId2"/>
    <p:sldId id="1579" r:id="rId3"/>
    <p:sldId id="1580" r:id="rId4"/>
    <p:sldId id="1581" r:id="rId5"/>
    <p:sldId id="1582" r:id="rId6"/>
    <p:sldId id="1583" r:id="rId7"/>
    <p:sldId id="1584" r:id="rId8"/>
    <p:sldId id="1585" r:id="rId9"/>
    <p:sldId id="1586" r:id="rId10"/>
    <p:sldId id="1587" r:id="rId11"/>
    <p:sldId id="1588" r:id="rId12"/>
    <p:sldId id="1589" r:id="rId13"/>
    <p:sldId id="1590" r:id="rId14"/>
    <p:sldId id="1591" r:id="rId15"/>
    <p:sldId id="1592" r:id="rId16"/>
    <p:sldId id="1593" r:id="rId17"/>
    <p:sldId id="1594" r:id="rId18"/>
    <p:sldId id="1595" r:id="rId19"/>
    <p:sldId id="1596" r:id="rId20"/>
    <p:sldId id="1597" r:id="rId21"/>
    <p:sldId id="1598" r:id="rId22"/>
    <p:sldId id="1599" r:id="rId23"/>
    <p:sldId id="1600"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3198" y="36"/>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spPr>
              <a:noFill/>
              <a:ln>
                <a:noFill/>
              </a:ln>
              <a:effectLst/>
            </c:spPr>
            <c:txPr>
              <a:bodyPr/>
              <a:lstStyle/>
              <a:p>
                <a:pPr>
                  <a:defRPr sz="1200">
                    <a:solidFill>
                      <a:schemeClr val="bg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Sheet1!$A$2:$A$5</c:f>
              <c:numCache>
                <c:formatCode>General</c:formatCode>
                <c:ptCount val="4"/>
                <c:pt idx="0">
                  <c:v>1993</c:v>
                </c:pt>
                <c:pt idx="1">
                  <c:v>1998</c:v>
                </c:pt>
                <c:pt idx="2">
                  <c:v>2003</c:v>
                </c:pt>
                <c:pt idx="3">
                  <c:v>2008</c:v>
                </c:pt>
              </c:numCache>
            </c:numRef>
          </c:cat>
          <c:val>
            <c:numRef>
              <c:f>Sheet1!$B$2:$B$5</c:f>
              <c:numCache>
                <c:formatCode>#,##0.0_);[Red]\(#,##0.0\)</c:formatCode>
                <c:ptCount val="4"/>
                <c:pt idx="0">
                  <c:v>32.1</c:v>
                </c:pt>
                <c:pt idx="1">
                  <c:v>31.5</c:v>
                </c:pt>
                <c:pt idx="2">
                  <c:v>28.4</c:v>
                </c:pt>
                <c:pt idx="3">
                  <c:v>28.2</c:v>
                </c:pt>
              </c:numCache>
            </c:numRef>
          </c:val>
          <c:extLst xmlns:c16r2="http://schemas.microsoft.com/office/drawing/2015/06/chart">
            <c:ext xmlns:c16="http://schemas.microsoft.com/office/drawing/2014/chart" uri="{C3380CC4-5D6E-409C-BE32-E72D297353CC}">
              <c16:uniqueId val="{00000000-6477-48B4-B5FA-78EB712F95AD}"/>
            </c:ext>
          </c:extLst>
        </c:ser>
        <c:dLbls>
          <c:showLegendKey val="0"/>
          <c:showVal val="0"/>
          <c:showCatName val="0"/>
          <c:showSerName val="0"/>
          <c:showPercent val="0"/>
          <c:showBubbleSize val="0"/>
        </c:dLbls>
        <c:gapWidth val="150"/>
        <c:overlap val="100"/>
        <c:axId val="293220168"/>
        <c:axId val="293221736"/>
      </c:barChart>
      <c:catAx>
        <c:axId val="293220168"/>
        <c:scaling>
          <c:orientation val="minMax"/>
        </c:scaling>
        <c:delete val="0"/>
        <c:axPos val="b"/>
        <c:numFmt formatCode="General" sourceLinked="1"/>
        <c:majorTickMark val="out"/>
        <c:minorTickMark val="none"/>
        <c:tickLblPos val="nextTo"/>
        <c:txPr>
          <a:bodyPr/>
          <a:lstStyle/>
          <a:p>
            <a:pPr>
              <a:defRPr sz="1200"/>
            </a:pPr>
            <a:endParaRPr lang="ja-JP"/>
          </a:p>
        </c:txPr>
        <c:crossAx val="293221736"/>
        <c:crosses val="autoZero"/>
        <c:auto val="1"/>
        <c:lblAlgn val="ctr"/>
        <c:lblOffset val="100"/>
        <c:noMultiLvlLbl val="0"/>
      </c:catAx>
      <c:valAx>
        <c:axId val="293221736"/>
        <c:scaling>
          <c:orientation val="minMax"/>
          <c:min val="0"/>
        </c:scaling>
        <c:delete val="0"/>
        <c:axPos val="l"/>
        <c:majorGridlines/>
        <c:numFmt formatCode="General" sourceLinked="0"/>
        <c:majorTickMark val="out"/>
        <c:minorTickMark val="none"/>
        <c:tickLblPos val="nextTo"/>
        <c:txPr>
          <a:bodyPr/>
          <a:lstStyle/>
          <a:p>
            <a:pPr>
              <a:defRPr sz="1050"/>
            </a:pPr>
            <a:endParaRPr lang="ja-JP"/>
          </a:p>
        </c:txPr>
        <c:crossAx val="29322016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営業収益</c:v>
                </c:pt>
              </c:strCache>
            </c:strRef>
          </c:tx>
          <c:spPr>
            <a:pattFill prst="ltVert">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2015年3月期</c:v>
                </c:pt>
                <c:pt idx="1">
                  <c:v>2016年3月期</c:v>
                </c:pt>
              </c:strCache>
            </c:strRef>
          </c:cat>
          <c:val>
            <c:numRef>
              <c:f>Sheet1!$B$2:$B$3</c:f>
              <c:numCache>
                <c:formatCode>General</c:formatCode>
                <c:ptCount val="2"/>
                <c:pt idx="0">
                  <c:v>154</c:v>
                </c:pt>
                <c:pt idx="1">
                  <c:v>209</c:v>
                </c:pt>
              </c:numCache>
            </c:numRef>
          </c:val>
          <c:extLst xmlns:c16r2="http://schemas.microsoft.com/office/drawing/2015/06/chart">
            <c:ext xmlns:c16="http://schemas.microsoft.com/office/drawing/2014/chart" uri="{C3380CC4-5D6E-409C-BE32-E72D297353CC}">
              <c16:uniqueId val="{00000000-815F-461F-8F9F-B1422880578F}"/>
            </c:ext>
          </c:extLst>
        </c:ser>
        <c:ser>
          <c:idx val="1"/>
          <c:order val="1"/>
          <c:tx>
            <c:strRef>
              <c:f>Sheet1!$C$1</c:f>
              <c:strCache>
                <c:ptCount val="1"/>
                <c:pt idx="0">
                  <c:v>営業利益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2015年3月期</c:v>
                </c:pt>
                <c:pt idx="1">
                  <c:v>2016年3月期</c:v>
                </c:pt>
              </c:strCache>
            </c:strRef>
          </c:cat>
          <c:val>
            <c:numRef>
              <c:f>Sheet1!$C$2:$C$3</c:f>
              <c:numCache>
                <c:formatCode>General</c:formatCode>
                <c:ptCount val="2"/>
                <c:pt idx="0">
                  <c:v>42</c:v>
                </c:pt>
                <c:pt idx="1">
                  <c:v>61</c:v>
                </c:pt>
              </c:numCache>
            </c:numRef>
          </c:val>
          <c:extLst xmlns:c16r2="http://schemas.microsoft.com/office/drawing/2015/06/chart">
            <c:ext xmlns:c16="http://schemas.microsoft.com/office/drawing/2014/chart" uri="{C3380CC4-5D6E-409C-BE32-E72D297353CC}">
              <c16:uniqueId val="{00000001-815F-461F-8F9F-B1422880578F}"/>
            </c:ext>
          </c:extLst>
        </c:ser>
        <c:dLbls>
          <c:showLegendKey val="0"/>
          <c:showVal val="0"/>
          <c:showCatName val="0"/>
          <c:showSerName val="0"/>
          <c:showPercent val="0"/>
          <c:showBubbleSize val="0"/>
        </c:dLbls>
        <c:gapWidth val="219"/>
        <c:overlap val="-27"/>
        <c:axId val="476553936"/>
        <c:axId val="476559424"/>
      </c:barChart>
      <c:catAx>
        <c:axId val="47655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76559424"/>
        <c:crosses val="autoZero"/>
        <c:auto val="1"/>
        <c:lblAlgn val="ctr"/>
        <c:lblOffset val="100"/>
        <c:noMultiLvlLbl val="0"/>
      </c:catAx>
      <c:valAx>
        <c:axId val="4765594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76553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201</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9156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1569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56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8172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218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1409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337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121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063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896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81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8538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96857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209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208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4190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kkr.mlit.go.jp/naniwa/14/index.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665027" y="2847698"/>
            <a:ext cx="6045958"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10</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大阪都市圏の交通インフラ</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194</a:t>
            </a:fld>
            <a:endParaRPr lang="ja-JP" altLang="en-US"/>
          </a:p>
        </p:txBody>
      </p:sp>
    </p:spTree>
    <p:extLst>
      <p:ext uri="{BB962C8B-B14F-4D97-AF65-F5344CB8AC3E}">
        <p14:creationId xmlns:p14="http://schemas.microsoft.com/office/powerpoint/2010/main" val="2126560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601345" y="881955"/>
            <a:ext cx="7941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48497" y="908369"/>
            <a:ext cx="7836080"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＜改革取組み＞</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748635" y="1175833"/>
            <a:ext cx="7112175"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（２）ストックの組換えの実現（府：公共施設等整備基金の活用）</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4" name="テキスト ボックス 23"/>
          <p:cNvSpPr txBox="1"/>
          <p:nvPr/>
        </p:nvSpPr>
        <p:spPr>
          <a:xfrm>
            <a:off x="285303" y="1441627"/>
            <a:ext cx="8562467" cy="688843"/>
          </a:xfrm>
          <a:prstGeom prst="rect">
            <a:avLst/>
          </a:prstGeom>
          <a:noFill/>
        </p:spPr>
        <p:txBody>
          <a:bodyPr wrap="square" rtlCol="0">
            <a:spAutoFit/>
          </a:bodyPr>
          <a:lstStyle/>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・鉄道整備には莫大な費用が必要。その</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ためその</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財源を捻出するための手法と</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して「</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ストック（資産）の組換え」</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を実施。</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⇒黒字の第三セクターの株式を売却し、その売却益を、戦略４路線などの公共施設の整備を目的とする基金に積み立て、</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82064" marR="0" lvl="0" indent="2931"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戦略４路線整備の具体化に道筋。</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4" name="グループ化 43"/>
          <p:cNvGrpSpPr>
            <a:grpSpLocks noChangeAspect="1"/>
          </p:cNvGrpSpPr>
          <p:nvPr/>
        </p:nvGrpSpPr>
        <p:grpSpPr>
          <a:xfrm>
            <a:off x="1009403" y="2317233"/>
            <a:ext cx="7475174" cy="3917957"/>
            <a:chOff x="-30393" y="1136512"/>
            <a:chExt cx="9056827" cy="5314452"/>
          </a:xfrm>
          <a:solidFill>
            <a:schemeClr val="bg2"/>
          </a:solidFill>
        </p:grpSpPr>
        <p:sp>
          <p:nvSpPr>
            <p:cNvPr id="45" name="正方形/長方形 44"/>
            <p:cNvSpPr/>
            <p:nvPr/>
          </p:nvSpPr>
          <p:spPr>
            <a:xfrm>
              <a:off x="-30393" y="1136512"/>
              <a:ext cx="9056827" cy="5314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107504" y="3986653"/>
              <a:ext cx="4863725" cy="2464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コンテンツ プレースホルダー 2"/>
          <p:cNvSpPr txBox="1">
            <a:spLocks noChangeAspect="1"/>
          </p:cNvSpPr>
          <p:nvPr/>
        </p:nvSpPr>
        <p:spPr>
          <a:xfrm>
            <a:off x="1245519" y="2892889"/>
            <a:ext cx="2022022" cy="2682464"/>
          </a:xfrm>
          <a:prstGeom prst="rect">
            <a:avLst/>
          </a:prstGeom>
          <a:solidFill>
            <a:schemeClr val="bg1"/>
          </a:solidFill>
          <a:ln w="22225">
            <a:solidFill>
              <a:srgbClr val="0070C0"/>
            </a:solidFill>
          </a:ln>
        </p:spPr>
        <p:txBody>
          <a:bodyPr vert="horz" lIns="84406" tIns="42203" rIns="84406" bIns="42203" rtlCol="0" anchor="ctr" anchorCtr="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168524" marR="0" lvl="0" indent="-168524" algn="l" defTabSz="914400" rtl="0" eaLnBrk="1" fontAlgn="auto" latinLnBrk="0" hangingPunct="1">
              <a:lnSpc>
                <a:spcPct val="100000"/>
              </a:lnSpc>
              <a:spcBef>
                <a:spcPts val="554"/>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府が保有する</a:t>
            </a:r>
            <a:endPar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8524" marR="0" lvl="0" indent="-168524" algn="l" defTabSz="914400" rtl="0" eaLnBrk="1" fontAlgn="auto" latinLnBrk="0" hangingPunct="1">
              <a:lnSpc>
                <a:spcPct val="100000"/>
              </a:lnSpc>
              <a:spcBef>
                <a:spcPts val="554"/>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黒字の第三セクターの</a:t>
            </a:r>
            <a:endPar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8524" marR="0" lvl="0" indent="-168524" algn="l" defTabSz="914400" rtl="0" eaLnBrk="1" fontAlgn="auto" latinLnBrk="0" hangingPunct="1">
              <a:lnSpc>
                <a:spcPct val="100000"/>
              </a:lnSpc>
              <a:spcBef>
                <a:spcPts val="554"/>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株式を売却</a:t>
            </a:r>
            <a:endPar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8524" marR="0" lvl="0" indent="-168524" algn="l" defTabSz="914400" rtl="0" eaLnBrk="1" fontAlgn="auto" latinLnBrk="0" hangingPunct="1">
              <a:lnSpc>
                <a:spcPct val="100000"/>
              </a:lnSpc>
              <a:spcBef>
                <a:spcPts val="554"/>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大阪府都市開発</a:t>
            </a:r>
            <a:r>
              <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株</a:t>
            </a:r>
            <a:r>
              <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（約</a:t>
            </a:r>
            <a:r>
              <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367.5</a:t>
            </a: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億円）</a:t>
            </a:r>
            <a:endPar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68524" marR="0" lvl="0" indent="-4397" algn="r" defTabSz="914400" rtl="0" eaLnBrk="1" fontAlgn="auto" latinLnBrk="0" hangingPunct="1">
              <a:lnSpc>
                <a:spcPct val="100000"/>
              </a:lnSpc>
              <a:spcBef>
                <a:spcPts val="554"/>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a:t>
            </a:r>
            <a:endParaRPr kumimoji="1" lang="en-US" altLang="ja-JP" sz="1292"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8" name="コンテンツ プレースホルダー 2"/>
          <p:cNvSpPr txBox="1">
            <a:spLocks noChangeAspect="1"/>
          </p:cNvSpPr>
          <p:nvPr/>
        </p:nvSpPr>
        <p:spPr>
          <a:xfrm>
            <a:off x="5595340" y="2570089"/>
            <a:ext cx="2747534" cy="3328066"/>
          </a:xfrm>
          <a:prstGeom prst="rect">
            <a:avLst/>
          </a:prstGeom>
          <a:solidFill>
            <a:schemeClr val="bg1"/>
          </a:solidFill>
          <a:ln w="22225">
            <a:solidFill>
              <a:srgbClr val="0070C0"/>
            </a:solidFill>
          </a:ln>
        </p:spPr>
        <p:txBody>
          <a:bodyPr vert="horz" lIns="84406" tIns="42203" rIns="84406" bIns="42203"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sng" strike="noStrike" kern="1200" cap="none" spc="0" normalizeH="0" baseline="0" noProof="0" dirty="0">
                <a:ln>
                  <a:noFill/>
                </a:ln>
                <a:solidFill>
                  <a:prstClr val="black"/>
                </a:solidFill>
                <a:effectLst/>
                <a:uLnTx/>
                <a:uFillTx/>
                <a:latin typeface="Meiryo UI"/>
                <a:ea typeface="Meiryo UI"/>
                <a:cs typeface="+mn-cs"/>
              </a:rPr>
              <a:t>戦略４路線の整備着手へ</a:t>
            </a:r>
            <a:endParaRPr kumimoji="1" lang="en-US" altLang="ja-JP" sz="1477"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・北大阪急行延伸</a:t>
            </a:r>
          </a:p>
          <a:p>
            <a:pPr marL="164127" marR="0" lvl="0" indent="-164127"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事業費</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600</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億円</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64127" marR="0" lvl="0" indent="-164127"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うち府</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負担上限額</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100</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億円）</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64127" marR="0" lvl="0" indent="-164127"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・大阪モノレール延伸</a:t>
            </a:r>
          </a:p>
          <a:p>
            <a:pPr marL="168524" marR="0" lvl="0" indent="-168524"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インフラ整備費</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740</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億円</a:t>
            </a:r>
            <a:endParaRPr kumimoji="1" lang="en-US" altLang="ja-JP" sz="1477" b="0" i="0" u="none" strike="dblStrike" kern="1200" cap="none" spc="0" normalizeH="0" baseline="0" noProof="0" dirty="0">
              <a:ln>
                <a:noFill/>
              </a:ln>
              <a:solidFill>
                <a:prstClr val="black"/>
              </a:solidFill>
              <a:effectLst/>
              <a:uLnTx/>
              <a:uFillTx/>
              <a:latin typeface="Meiryo UI"/>
              <a:ea typeface="Meiryo UI"/>
              <a:cs typeface="+mn-cs"/>
            </a:endParaRPr>
          </a:p>
          <a:p>
            <a:pPr marL="168524" marR="0" lvl="0" indent="-168524"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うち府</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負担</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300</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億円）</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68524" marR="0" lvl="0" indent="-168524"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など</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68524" marR="0" lvl="0" indent="-168524"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168524" marR="0" lvl="0" indent="-168524"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⇒公共施設等整備基金を活用</a:t>
            </a:r>
          </a:p>
        </p:txBody>
      </p:sp>
      <p:sp>
        <p:nvSpPr>
          <p:cNvPr id="52" name="右矢印 51"/>
          <p:cNvSpPr>
            <a:spLocks noChangeAspect="1"/>
          </p:cNvSpPr>
          <p:nvPr/>
        </p:nvSpPr>
        <p:spPr>
          <a:xfrm>
            <a:off x="5062040" y="3506333"/>
            <a:ext cx="293526" cy="1442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53" name="正方形/長方形 52"/>
          <p:cNvSpPr>
            <a:spLocks noChangeAspect="1"/>
          </p:cNvSpPr>
          <p:nvPr/>
        </p:nvSpPr>
        <p:spPr>
          <a:xfrm>
            <a:off x="4307257" y="2558531"/>
            <a:ext cx="360528" cy="3478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754" b="1" i="0" u="none" strike="noStrike" kern="1200" cap="none" spc="0" normalizeH="0" baseline="0" noProof="0" dirty="0">
                <a:ln>
                  <a:noFill/>
                </a:ln>
                <a:solidFill>
                  <a:prstClr val="white"/>
                </a:solidFill>
                <a:effectLst/>
                <a:uLnTx/>
                <a:uFillTx/>
                <a:latin typeface="Meiryo UI"/>
                <a:ea typeface="Meiryo UI"/>
                <a:cs typeface="+mn-cs"/>
              </a:rPr>
              <a:t>公共施設等整備基金に積立</a:t>
            </a:r>
          </a:p>
        </p:txBody>
      </p:sp>
      <p:sp>
        <p:nvSpPr>
          <p:cNvPr id="19" name="右矢印 18"/>
          <p:cNvSpPr>
            <a:spLocks noChangeAspect="1"/>
          </p:cNvSpPr>
          <p:nvPr/>
        </p:nvSpPr>
        <p:spPr>
          <a:xfrm>
            <a:off x="3640574" y="3512777"/>
            <a:ext cx="293526" cy="1442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テキスト ボックス 16"/>
          <p:cNvSpPr txBox="1"/>
          <p:nvPr/>
        </p:nvSpPr>
        <p:spPr>
          <a:xfrm>
            <a:off x="270458" y="520926"/>
            <a:ext cx="3943708"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（１）②ストックの組換え</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203</a:t>
            </a:fld>
            <a:endParaRPr lang="ja-JP" altLang="en-US"/>
          </a:p>
        </p:txBody>
      </p:sp>
    </p:spTree>
    <p:extLst>
      <p:ext uri="{BB962C8B-B14F-4D97-AF65-F5344CB8AC3E}">
        <p14:creationId xmlns:p14="http://schemas.microsoft.com/office/powerpoint/2010/main" val="2200902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12623"/>
            <a:ext cx="540404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（２）府市一体の取組み（なにわ筋線）</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138975" y="906436"/>
            <a:ext cx="8873543" cy="543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schemeClr val="tx1"/>
                </a:solidFill>
                <a:effectLst/>
                <a:uLnTx/>
                <a:uFillTx/>
                <a:latin typeface="Meiryo UI"/>
                <a:ea typeface="Meiryo UI"/>
                <a:cs typeface="+mn-cs"/>
              </a:rPr>
              <a:t>　〇国土軸の新大阪や大阪都心部と関空や大阪南部地域間のアクセス強化を図るため、インバウンド</a:t>
            </a:r>
            <a:r>
              <a:rPr kumimoji="1" lang="ja-JP" altLang="en-US" sz="1662" b="0" i="0" u="none" strike="noStrike" kern="1200" cap="none" spc="0" normalizeH="0" baseline="0" noProof="0" dirty="0" smtClean="0">
                <a:ln>
                  <a:noFill/>
                </a:ln>
                <a:solidFill>
                  <a:schemeClr val="tx1"/>
                </a:solidFill>
                <a:effectLst/>
                <a:uLnTx/>
                <a:uFillTx/>
                <a:latin typeface="Meiryo UI"/>
                <a:ea typeface="Meiryo UI"/>
                <a:cs typeface="+mn-cs"/>
              </a:rPr>
              <a:t>増加</a:t>
            </a:r>
            <a:endParaRPr kumimoji="1" lang="en-US" altLang="ja-JP" sz="1662" b="0"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dirty="0">
                <a:solidFill>
                  <a:schemeClr val="tx1"/>
                </a:solidFill>
                <a:latin typeface="Meiryo UI"/>
                <a:ea typeface="Meiryo UI"/>
              </a:rPr>
              <a:t>　</a:t>
            </a:r>
            <a:r>
              <a:rPr lang="ja-JP" altLang="en-US" sz="1662" dirty="0" smtClean="0">
                <a:solidFill>
                  <a:schemeClr val="tx1"/>
                </a:solidFill>
                <a:latin typeface="Meiryo UI"/>
                <a:ea typeface="Meiryo UI"/>
              </a:rPr>
              <a:t>　</a:t>
            </a:r>
            <a:r>
              <a:rPr kumimoji="1" lang="ja-JP" altLang="en-US" sz="1662" b="0" i="0" u="none" strike="noStrike" kern="1200" cap="none" spc="0" normalizeH="0" baseline="0" noProof="0" dirty="0" smtClean="0">
                <a:ln>
                  <a:noFill/>
                </a:ln>
                <a:solidFill>
                  <a:schemeClr val="tx1"/>
                </a:solidFill>
                <a:effectLst/>
                <a:uLnTx/>
                <a:uFillTx/>
                <a:latin typeface="Meiryo UI"/>
                <a:ea typeface="Meiryo UI"/>
                <a:cs typeface="+mn-cs"/>
              </a:rPr>
              <a:t>に</a:t>
            </a:r>
            <a:r>
              <a:rPr kumimoji="1" lang="ja-JP" altLang="en-US" sz="1662" b="0" i="0" u="none" strike="noStrike" kern="1200" cap="none" spc="0" normalizeH="0" baseline="0" noProof="0" dirty="0">
                <a:ln>
                  <a:noFill/>
                </a:ln>
                <a:solidFill>
                  <a:schemeClr val="tx1"/>
                </a:solidFill>
                <a:effectLst/>
                <a:uLnTx/>
                <a:uFillTx/>
                <a:latin typeface="Meiryo UI"/>
                <a:ea typeface="Meiryo UI"/>
                <a:cs typeface="+mn-cs"/>
              </a:rPr>
              <a:t>伴う鉄道事業者の投資意欲の高まり等を背景に</a:t>
            </a:r>
            <a:r>
              <a:rPr kumimoji="1" lang="ja-JP" altLang="en-US" sz="1662" b="0"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1662" b="1" i="0" u="none" strike="noStrike" kern="1200" cap="none" spc="0" normalizeH="0" baseline="0" noProof="0" dirty="0" smtClean="0">
                <a:ln>
                  <a:noFill/>
                </a:ln>
                <a:solidFill>
                  <a:schemeClr val="tx1"/>
                </a:solidFill>
                <a:effectLst/>
                <a:uLnTx/>
                <a:uFillTx/>
                <a:latin typeface="Meiryo UI"/>
                <a:ea typeface="Meiryo UI"/>
                <a:cs typeface="+mn-cs"/>
              </a:rPr>
              <a:t>府市連携により「</a:t>
            </a:r>
            <a:r>
              <a:rPr kumimoji="1" lang="ja-JP" altLang="en-US" sz="1662" b="1" i="0" u="none" strike="noStrike" kern="1200" cap="none" spc="0" normalizeH="0" baseline="0" noProof="0" dirty="0">
                <a:ln>
                  <a:noFill/>
                </a:ln>
                <a:solidFill>
                  <a:schemeClr val="tx1"/>
                </a:solidFill>
                <a:effectLst/>
                <a:uLnTx/>
                <a:uFillTx/>
                <a:latin typeface="Meiryo UI"/>
                <a:ea typeface="Meiryo UI"/>
                <a:cs typeface="+mn-cs"/>
              </a:rPr>
              <a:t>なにわ筋線</a:t>
            </a:r>
            <a:r>
              <a:rPr kumimoji="1" lang="ja-JP" altLang="en-US" sz="1662" b="1" i="0" u="none" strike="noStrike" kern="1200" cap="none" spc="0" normalizeH="0" baseline="0" noProof="0" dirty="0" smtClean="0">
                <a:ln>
                  <a:noFill/>
                </a:ln>
                <a:solidFill>
                  <a:schemeClr val="tx1"/>
                </a:solidFill>
                <a:effectLst/>
                <a:uLnTx/>
                <a:uFillTx/>
                <a:latin typeface="Meiryo UI"/>
                <a:ea typeface="Meiryo UI"/>
                <a:cs typeface="+mn-cs"/>
              </a:rPr>
              <a:t>」の事業化に向けた</a:t>
            </a:r>
            <a:endParaRPr kumimoji="1" lang="en-US" altLang="ja-JP" sz="1662" b="1"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b="1" dirty="0">
                <a:solidFill>
                  <a:schemeClr val="tx1"/>
                </a:solidFill>
                <a:latin typeface="Meiryo UI"/>
                <a:ea typeface="Meiryo UI"/>
              </a:rPr>
              <a:t>　</a:t>
            </a:r>
            <a:r>
              <a:rPr kumimoji="1" lang="ja-JP" altLang="en-US" sz="1662" b="1" i="0" u="none" strike="noStrike" kern="1200" cap="none" spc="0" normalizeH="0" baseline="0" noProof="0" dirty="0" smtClean="0">
                <a:ln>
                  <a:noFill/>
                </a:ln>
                <a:solidFill>
                  <a:schemeClr val="tx1"/>
                </a:solidFill>
                <a:effectLst/>
                <a:uLnTx/>
                <a:uFillTx/>
                <a:latin typeface="Meiryo UI"/>
                <a:ea typeface="Meiryo UI"/>
                <a:cs typeface="+mn-cs"/>
              </a:rPr>
              <a:t>　取組みを実施。</a:t>
            </a:r>
            <a:endParaRPr kumimoji="1" lang="ja-JP" altLang="en-US" sz="166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7" name="正方形/長方形 6"/>
          <p:cNvSpPr/>
          <p:nvPr/>
        </p:nvSpPr>
        <p:spPr>
          <a:xfrm>
            <a:off x="108005" y="1701552"/>
            <a:ext cx="4549097" cy="269970"/>
          </a:xfrm>
          <a:prstGeom prst="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「なにわ筋線」の事業概要等　　</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108005" y="1977894"/>
            <a:ext cx="4551918" cy="459847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1108"/>
              </a:spcBef>
              <a:spcAft>
                <a:spcPts val="0"/>
              </a:spcAft>
              <a:buClrTx/>
              <a:buSzTx/>
              <a:buFontTx/>
              <a:buNone/>
              <a:tabLst/>
              <a:defRPr/>
            </a:pPr>
            <a:r>
              <a:rPr kumimoji="1" lang="en-US" altLang="ja-JP" sz="138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 事業概要</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整備区間：</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北梅田駅～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西本町駅～ＪＲ難波駅</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北梅田駅～</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西本町駅～南海新今宮駅</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建設延長：約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7.4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ｋｍ</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整備駅 </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中之島駅、</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西本町駅、</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仮称</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南海新難波駅</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a:t>
            </a:r>
            <a:r>
              <a:rPr kumimoji="1" lang="ja-JP" altLang="en-US" sz="1108" b="0" i="0" u="none" strike="noStrike" kern="1200" cap="none" spc="0" normalizeH="0" baseline="0" noProof="0" dirty="0" smtClean="0">
                <a:ln>
                  <a:noFill/>
                </a:ln>
                <a:solidFill>
                  <a:schemeClr val="tx1"/>
                </a:solidFill>
                <a:effectLst/>
                <a:uLnTx/>
                <a:uFillTx/>
                <a:latin typeface="Meiryo UI"/>
                <a:ea typeface="Meiryo UI"/>
                <a:cs typeface="+mn-cs"/>
              </a:rPr>
              <a:t>概算</a:t>
            </a:r>
            <a:r>
              <a:rPr lang="ja-JP" altLang="en-US" sz="1108" dirty="0">
                <a:solidFill>
                  <a:schemeClr val="tx1"/>
                </a:solidFill>
                <a:latin typeface="Meiryo UI"/>
                <a:ea typeface="Meiryo UI"/>
              </a:rPr>
              <a:t>事業</a:t>
            </a:r>
            <a:r>
              <a:rPr kumimoji="1" lang="ja-JP" altLang="en-US" sz="1108" b="0" i="0" u="none" strike="noStrike" kern="1200" cap="none" spc="0" normalizeH="0" baseline="0" noProof="0" dirty="0" smtClean="0">
                <a:ln>
                  <a:noFill/>
                </a:ln>
                <a:solidFill>
                  <a:schemeClr val="tx1"/>
                </a:solidFill>
                <a:effectLst/>
                <a:uLnTx/>
                <a:uFillTx/>
                <a:latin typeface="Meiryo UI"/>
                <a:ea typeface="Meiryo UI"/>
                <a:cs typeface="+mn-cs"/>
              </a:rPr>
              <a:t>費</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：約</a:t>
            </a:r>
            <a:r>
              <a:rPr kumimoji="1" lang="en-US" altLang="ja-JP" sz="1108" b="0" i="0" u="none" strike="noStrike" kern="1200" cap="none" spc="0" normalizeH="0" baseline="0" noProof="0" dirty="0">
                <a:ln>
                  <a:noFill/>
                </a:ln>
                <a:solidFill>
                  <a:schemeClr val="tx1"/>
                </a:solidFill>
                <a:effectLst/>
                <a:uLnTx/>
                <a:uFillTx/>
                <a:latin typeface="Meiryo UI"/>
                <a:ea typeface="Meiryo UI"/>
                <a:cs typeface="+mn-cs"/>
              </a:rPr>
              <a:t>3,300</a:t>
            </a: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億</a:t>
            </a:r>
          </a:p>
          <a:p>
            <a:pPr marL="0" marR="0" lvl="0" indent="0" algn="l" defTabSz="957700" rtl="0" eaLnBrk="1" fontAlgn="auto" latinLnBrk="0" hangingPunct="1">
              <a:lnSpc>
                <a:spcPct val="100000"/>
              </a:lnSpc>
              <a:spcBef>
                <a:spcPts val="554"/>
              </a:spcBef>
              <a:spcAft>
                <a:spcPts val="0"/>
              </a:spcAft>
              <a:buClrTx/>
              <a:buSzTx/>
              <a:buFontTx/>
              <a:buNone/>
              <a:tabLst/>
              <a:defRPr/>
            </a:pPr>
            <a:r>
              <a:rPr kumimoji="1" lang="ja-JP" altLang="en-US" sz="1108" b="0" i="0" u="none" strike="noStrike" kern="1200" cap="none" spc="0" normalizeH="0" baseline="0" noProof="0" dirty="0">
                <a:ln>
                  <a:noFill/>
                </a:ln>
                <a:solidFill>
                  <a:schemeClr val="tx1"/>
                </a:solidFill>
                <a:effectLst/>
                <a:uLnTx/>
                <a:uFillTx/>
                <a:latin typeface="Meiryo UI"/>
                <a:ea typeface="Meiryo UI"/>
                <a:cs typeface="+mn-cs"/>
              </a:rPr>
              <a:t>  事業スキーム</a:t>
            </a:r>
            <a:r>
              <a:rPr kumimoji="1" lang="ja-JP" altLang="en-US" sz="1108" b="0" i="0" u="none" strike="noStrike" kern="1200" cap="none" spc="0" normalizeH="0" baseline="0" noProof="0" dirty="0" smtClean="0">
                <a:ln>
                  <a:noFill/>
                </a:ln>
                <a:solidFill>
                  <a:schemeClr val="tx1"/>
                </a:solidFill>
                <a:effectLst/>
                <a:uLnTx/>
                <a:uFillTx/>
                <a:latin typeface="Meiryo UI"/>
                <a:ea typeface="Meiryo UI"/>
                <a:cs typeface="+mn-cs"/>
              </a:rPr>
              <a:t>：地下高速鉄道</a:t>
            </a: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整備事業費補助による上下分離方式</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554"/>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143805" y="3811746"/>
            <a:ext cx="2441159" cy="280246"/>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38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3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整備手法（上下分離方式）</a:t>
            </a:r>
            <a:endParaRPr kumimoji="1" lang="en-US" altLang="ja-JP" sz="1385"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84" y="4155367"/>
            <a:ext cx="3233958" cy="239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288755" y="4131277"/>
            <a:ext cx="562439" cy="265948"/>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（上）</a:t>
            </a:r>
            <a:endPar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89401" y="4984285"/>
            <a:ext cx="562439" cy="265948"/>
          </a:xfrm>
          <a:prstGeom prst="rect">
            <a:avLst/>
          </a:prstGeom>
          <a:noFill/>
          <a:ln w="25400" cmpd="dbl">
            <a:noFill/>
          </a:ln>
        </p:spPr>
        <p:txBody>
          <a:bodyPr wrap="none" lIns="33231" tIns="33231" rIns="33231" bIns="33231" rtlCol="0" anchor="ctr"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（下）</a:t>
            </a:r>
            <a:endParaRPr kumimoji="1" lang="en-US" altLang="ja-JP" sz="1292"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657102" y="1701552"/>
            <a:ext cx="4444625" cy="278807"/>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「なにわ筋線」の位置図　</a:t>
            </a:r>
          </a:p>
        </p:txBody>
      </p:sp>
      <p:sp>
        <p:nvSpPr>
          <p:cNvPr id="23" name="正方形/長方形 22"/>
          <p:cNvSpPr/>
          <p:nvPr/>
        </p:nvSpPr>
        <p:spPr>
          <a:xfrm>
            <a:off x="4657102" y="1980360"/>
            <a:ext cx="4444625" cy="4620917"/>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4" name="図 23" descr="\\10.19.133.23\kikaku\13＿国家要望\30年度国家要望関連\02-01_要望書\図表関係\ポンチ絵\完成版（暫定）\なにわ筋【都市整備】0508国家要望（原図）.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860" y="2028615"/>
            <a:ext cx="3541501" cy="4545026"/>
          </a:xfrm>
          <a:prstGeom prst="rect">
            <a:avLst/>
          </a:prstGeom>
          <a:noFill/>
          <a:ln>
            <a:noFill/>
          </a:ln>
        </p:spPr>
      </p:pic>
      <p:sp>
        <p:nvSpPr>
          <p:cNvPr id="25" name="四角形吹き出し 24"/>
          <p:cNvSpPr/>
          <p:nvPr/>
        </p:nvSpPr>
        <p:spPr>
          <a:xfrm>
            <a:off x="7772448" y="2410737"/>
            <a:ext cx="1280042" cy="1130349"/>
          </a:xfrm>
          <a:prstGeom prst="wedgeRectCallout">
            <a:avLst>
              <a:gd name="adj1" fmla="val -131188"/>
              <a:gd name="adj2" fmla="val 657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pic>
        <p:nvPicPr>
          <p:cNvPr id="26" name="Picture 5" descr="D:\shimizushingo\Desktop\project_I1_02_detai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788781" y="2430929"/>
            <a:ext cx="1251241" cy="1094489"/>
          </a:xfrm>
          <a:prstGeom prst="rect">
            <a:avLst/>
          </a:prstGeom>
          <a:noFill/>
          <a:ln>
            <a:noFill/>
            <a:prstDash val="sysDot"/>
          </a:ln>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204</a:t>
            </a:fld>
            <a:endParaRPr lang="ja-JP" altLang="en-US"/>
          </a:p>
        </p:txBody>
      </p:sp>
    </p:spTree>
    <p:extLst>
      <p:ext uri="{BB962C8B-B14F-4D97-AF65-F5344CB8AC3E}">
        <p14:creationId xmlns:p14="http://schemas.microsoft.com/office/powerpoint/2010/main" val="1673778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15264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（２）府市一体の取組み（淀川左岸線延伸部）</a:t>
            </a: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43002"/>
            <a:ext cx="8776456" cy="490134"/>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585"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258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正方形/長方形 7"/>
          <p:cNvSpPr/>
          <p:nvPr/>
        </p:nvSpPr>
        <p:spPr>
          <a:xfrm>
            <a:off x="90212" y="868462"/>
            <a:ext cx="8956700"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〇大阪都市再生環状道路のミッシングリンクを解消するため、府市が連携して積極的に国に対し事業</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スキーム等の提案を行い、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a:t>
            </a:r>
            <a:r>
              <a:rPr kumimoji="1" lang="zh-TW" altLang="en-US" sz="1662" b="1" i="0" u="none" strike="noStrike" kern="1200" cap="none" spc="0" normalizeH="0" baseline="0" noProof="0" dirty="0">
                <a:ln>
                  <a:noFill/>
                </a:ln>
                <a:solidFill>
                  <a:prstClr val="black"/>
                </a:solidFill>
                <a:effectLst/>
                <a:uLnTx/>
                <a:uFillTx/>
                <a:latin typeface="Meiryo UI"/>
                <a:ea typeface="Meiryo UI"/>
                <a:cs typeface="+mn-cs"/>
              </a:rPr>
              <a:t>淀川左岸線延伸部</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」の整備に事業着手</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4816397" y="1437883"/>
            <a:ext cx="4038746" cy="28840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kumimoji="1" lang="zh-TW" altLang="en-US" sz="1292" b="1" i="0" u="none" strike="noStrike" kern="1200" cap="none" spc="0" normalizeH="0" baseline="0" noProof="0" dirty="0">
                <a:ln>
                  <a:noFill/>
                </a:ln>
                <a:solidFill>
                  <a:prstClr val="black"/>
                </a:solidFill>
                <a:effectLst/>
                <a:uLnTx/>
                <a:uFillTx/>
                <a:latin typeface="Meiryo UI"/>
                <a:ea typeface="Meiryo UI"/>
                <a:cs typeface="+mn-cs"/>
              </a:rPr>
              <a:t>「淀川左岸線延伸部」</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開通後の地図　</a:t>
            </a:r>
            <a:endParaRPr kumimoji="1" lang="zh-TW" altLang="en-US"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4816398" y="1726285"/>
            <a:ext cx="4057147" cy="4752766"/>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172" y="2025225"/>
            <a:ext cx="3743742" cy="2452532"/>
          </a:xfrm>
          <a:prstGeom prst="rect">
            <a:avLst/>
          </a:prstGeom>
        </p:spPr>
      </p:pic>
      <p:pic>
        <p:nvPicPr>
          <p:cNvPr id="4" name="図 3" descr="淀川左岸線延伸部 概要｜浪速国道事務所 - Internet Explorer">
            <a:hlinkClick r:id="rId4"/>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5267" y="4620995"/>
            <a:ext cx="3719647" cy="1584645"/>
          </a:xfrm>
          <a:prstGeom prst="rect">
            <a:avLst/>
          </a:prstGeom>
        </p:spPr>
      </p:pic>
      <p:sp>
        <p:nvSpPr>
          <p:cNvPr id="7" name="テキスト ボックス 6"/>
          <p:cNvSpPr txBox="1"/>
          <p:nvPr/>
        </p:nvSpPr>
        <p:spPr>
          <a:xfrm>
            <a:off x="5865090" y="6237564"/>
            <a:ext cx="3181823"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国土交通省近畿地方整備局浪速国道事務所</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7786519" y="4401187"/>
            <a:ext cx="962991"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大阪府</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正方形/長方形 17"/>
          <p:cNvSpPr/>
          <p:nvPr/>
        </p:nvSpPr>
        <p:spPr>
          <a:xfrm>
            <a:off x="422051" y="1738193"/>
            <a:ext cx="4394347" cy="474085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事業概要</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整備区間：起点　大阪府大阪市北区豊崎</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終点　</a:t>
            </a:r>
            <a:r>
              <a:rPr kumimoji="1" lang="zh-TW" altLang="en-US" sz="1108" b="0" i="0" u="none" strike="noStrike" kern="1200" cap="none" spc="0" normalizeH="0" baseline="0" noProof="0" dirty="0">
                <a:ln>
                  <a:noFill/>
                </a:ln>
                <a:solidFill>
                  <a:prstClr val="black"/>
                </a:solidFill>
                <a:effectLst/>
                <a:uLnTx/>
                <a:uFillTx/>
                <a:latin typeface="Meiryo UI"/>
                <a:ea typeface="Meiryo UI"/>
                <a:cs typeface="+mn-cs"/>
              </a:rPr>
              <a:t>大阪府門真市大字薭島</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整備延長：約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8.7</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ｋｍ</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車線数：</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車線</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設計速度：</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60km/</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基本的な道路構造：主に地下式</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トンネル構造</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嵩上式</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高架構造</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全体事業費：約</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4,000</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億</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19" name="正方形/長方形 18"/>
          <p:cNvSpPr/>
          <p:nvPr/>
        </p:nvSpPr>
        <p:spPr>
          <a:xfrm>
            <a:off x="424872" y="1425974"/>
            <a:ext cx="4391525" cy="329956"/>
          </a:xfrm>
          <a:prstGeom prst="rect">
            <a:avLst/>
          </a:prstGeom>
          <a:ln/>
        </p:spPr>
        <p:style>
          <a:lnRef idx="2">
            <a:schemeClr val="accent1"/>
          </a:lnRef>
          <a:fillRef idx="1">
            <a:schemeClr val="lt1"/>
          </a:fillRef>
          <a:effectRef idx="0">
            <a:schemeClr val="accent1"/>
          </a:effectRef>
          <a:fontRef idx="minor">
            <a:schemeClr val="dk1"/>
          </a:fontRef>
        </p:style>
        <p:txBody>
          <a:bodyPr vert="horz"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「淀川左岸線延伸部」の事業スキーム等</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1" name="図 20" descr="01.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24143" y="4695745"/>
            <a:ext cx="2083311" cy="1780803"/>
          </a:xfrm>
          <a:prstGeom prst="rect">
            <a:avLst/>
          </a:prstGeom>
        </p:spPr>
      </p:pic>
      <p:pic>
        <p:nvPicPr>
          <p:cNvPr id="22" name="図 21" descr="01.pdf - Adobe Acrobat Reader DC"/>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06026" y="4962195"/>
            <a:ext cx="2243427" cy="1493569"/>
          </a:xfrm>
          <a:prstGeom prst="rect">
            <a:avLst/>
          </a:prstGeom>
        </p:spPr>
      </p:pic>
      <p:grpSp>
        <p:nvGrpSpPr>
          <p:cNvPr id="23" name="グループ化 22"/>
          <p:cNvGrpSpPr/>
          <p:nvPr/>
        </p:nvGrpSpPr>
        <p:grpSpPr>
          <a:xfrm>
            <a:off x="470395" y="3322116"/>
            <a:ext cx="4276953" cy="1096020"/>
            <a:chOff x="2038748" y="5421466"/>
            <a:chExt cx="2986260" cy="1035488"/>
          </a:xfrm>
        </p:grpSpPr>
        <p:sp>
          <p:nvSpPr>
            <p:cNvPr id="25" name="Rectangle 7"/>
            <p:cNvSpPr>
              <a:spLocks noChangeArrowheads="1"/>
            </p:cNvSpPr>
            <p:nvPr/>
          </p:nvSpPr>
          <p:spPr bwMode="auto">
            <a:xfrm>
              <a:off x="2085182" y="5421466"/>
              <a:ext cx="2317327" cy="1035488"/>
            </a:xfrm>
            <a:prstGeom prst="rect">
              <a:avLst/>
            </a:prstGeom>
            <a:solidFill>
              <a:schemeClr val="accent1">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sz="900">
                <a:latin typeface="Meiryo UI" pitchFamily="50" charset="-128"/>
                <a:ea typeface="Meiryo UI" pitchFamily="50" charset="-128"/>
                <a:cs typeface="Meiryo UI" pitchFamily="50" charset="-128"/>
              </a:endParaRPr>
            </a:p>
          </p:txBody>
        </p:sp>
        <p:sp>
          <p:nvSpPr>
            <p:cNvPr id="26" name="Rectangle 7"/>
            <p:cNvSpPr>
              <a:spLocks noChangeArrowheads="1"/>
            </p:cNvSpPr>
            <p:nvPr/>
          </p:nvSpPr>
          <p:spPr bwMode="auto">
            <a:xfrm>
              <a:off x="2038748" y="5525539"/>
              <a:ext cx="1012312" cy="760236"/>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indent="-92075" algn="ct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有料道路事業</a:t>
              </a:r>
              <a:endParaRPr lang="en-US" altLang="ja-JP" sz="10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ja-JP" altLang="en-US" sz="900" dirty="0" smtClean="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阪神高速）</a:t>
              </a:r>
              <a:endParaRPr lang="en-US" altLang="ja-JP" sz="900" dirty="0">
                <a:latin typeface="Meiryo UI" pitchFamily="50" charset="-128"/>
                <a:ea typeface="Meiryo UI" pitchFamily="50" charset="-128"/>
                <a:cs typeface="Meiryo UI" pitchFamily="50" charset="-128"/>
              </a:endParaRPr>
            </a:p>
            <a:p>
              <a:pPr indent="-92075" algn="ctr" fontAlgn="base">
                <a:spcBef>
                  <a:spcPct val="0"/>
                </a:spcBef>
                <a:spcAft>
                  <a:spcPct val="0"/>
                </a:spcAft>
              </a:pP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府市出資なし</a:t>
              </a:r>
              <a:endParaRPr lang="en-US" altLang="ja-JP" sz="8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en-US" altLang="ja-JP" sz="1000" dirty="0" smtClean="0">
                  <a:latin typeface="Meiryo UI" pitchFamily="50" charset="-128"/>
                  <a:ea typeface="Meiryo UI" pitchFamily="50" charset="-128"/>
                  <a:cs typeface="Meiryo UI" pitchFamily="50" charset="-128"/>
                </a:rPr>
                <a:t>1600</a:t>
              </a:r>
              <a:r>
                <a:rPr lang="ja-JP" altLang="en-US" sz="1000" dirty="0" smtClean="0">
                  <a:latin typeface="Meiryo UI" pitchFamily="50" charset="-128"/>
                  <a:ea typeface="Meiryo UI" pitchFamily="50" charset="-128"/>
                  <a:cs typeface="Meiryo UI" pitchFamily="50" charset="-128"/>
                </a:rPr>
                <a:t>億円</a:t>
              </a:r>
              <a:endParaRPr lang="en-US" altLang="ja-JP" sz="1000" dirty="0" smtClean="0">
                <a:latin typeface="Meiryo UI" pitchFamily="50" charset="-128"/>
                <a:ea typeface="Meiryo UI" pitchFamily="50" charset="-128"/>
                <a:cs typeface="Meiryo UI" pitchFamily="50" charset="-128"/>
              </a:endParaRPr>
            </a:p>
          </p:txBody>
        </p:sp>
        <p:sp>
          <p:nvSpPr>
            <p:cNvPr id="27" name="Rectangle 7"/>
            <p:cNvSpPr>
              <a:spLocks noChangeArrowheads="1"/>
            </p:cNvSpPr>
            <p:nvPr/>
          </p:nvSpPr>
          <p:spPr bwMode="auto">
            <a:xfrm>
              <a:off x="4392489" y="5421466"/>
              <a:ext cx="632519" cy="1035488"/>
            </a:xfrm>
            <a:prstGeom prst="rect">
              <a:avLst/>
            </a:prstGeom>
            <a:solidFill>
              <a:schemeClr val="accent1">
                <a:lumMod val="60000"/>
                <a:lumOff val="40000"/>
              </a:schemeClr>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sz="900">
                <a:latin typeface="Meiryo UI" pitchFamily="50" charset="-128"/>
                <a:ea typeface="Meiryo UI" pitchFamily="50" charset="-128"/>
                <a:cs typeface="Meiryo UI" pitchFamily="50" charset="-128"/>
              </a:endParaRPr>
            </a:p>
          </p:txBody>
        </p:sp>
        <p:sp>
          <p:nvSpPr>
            <p:cNvPr id="28" name="Rectangle 7"/>
            <p:cNvSpPr>
              <a:spLocks noChangeArrowheads="1"/>
            </p:cNvSpPr>
            <p:nvPr/>
          </p:nvSpPr>
          <p:spPr bwMode="auto">
            <a:xfrm>
              <a:off x="2943141" y="5625643"/>
              <a:ext cx="1447445" cy="831311"/>
            </a:xfrm>
            <a:prstGeom prst="rect">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vert="horz" wrap="square" lIns="74295" tIns="8890" rIns="74295" bIns="8890" numCol="1" anchor="t" anchorCtr="0" compatLnSpc="1">
              <a:prstTxWarp prst="textNoShape">
                <a:avLst/>
              </a:prstTxWarp>
            </a:bodyPr>
            <a:lstStyle/>
            <a:p>
              <a:endParaRPr lang="ja-JP" altLang="en-US" sz="900">
                <a:latin typeface="Meiryo UI" pitchFamily="50" charset="-128"/>
                <a:ea typeface="Meiryo UI" pitchFamily="50" charset="-128"/>
                <a:cs typeface="Meiryo UI" pitchFamily="50" charset="-128"/>
              </a:endParaRPr>
            </a:p>
          </p:txBody>
        </p:sp>
        <p:sp>
          <p:nvSpPr>
            <p:cNvPr id="29" name="テキスト ボックス 28"/>
            <p:cNvSpPr txBox="1"/>
            <p:nvPr/>
          </p:nvSpPr>
          <p:spPr>
            <a:xfrm>
              <a:off x="3108582" y="5989155"/>
              <a:ext cx="692290" cy="272328"/>
            </a:xfrm>
            <a:prstGeom prst="rect">
              <a:avLst/>
            </a:prstGeom>
            <a:noFill/>
          </p:spPr>
          <p:txBody>
            <a:bodyPr wrap="square" lIns="36000" tIns="36000" rIns="36000" bIns="36000" rtlCol="0">
              <a:spAutoFit/>
            </a:bodyPr>
            <a:lstStyle/>
            <a:p>
              <a:pPr algn="ctr"/>
              <a:r>
                <a:rPr kumimoji="1" lang="ja-JP" altLang="en-US" sz="1000" dirty="0" smtClean="0">
                  <a:latin typeface="Meiryo UI" pitchFamily="50" charset="-128"/>
                  <a:ea typeface="Meiryo UI" pitchFamily="50" charset="-128"/>
                  <a:cs typeface="Meiryo UI" pitchFamily="50" charset="-128"/>
                </a:rPr>
                <a:t>国費</a:t>
              </a:r>
              <a:endParaRPr kumimoji="1" lang="en-US" altLang="ja-JP" sz="1000" dirty="0" smtClean="0">
                <a:latin typeface="Meiryo UI" pitchFamily="50" charset="-128"/>
                <a:ea typeface="Meiryo UI" pitchFamily="50" charset="-128"/>
                <a:cs typeface="Meiryo UI" pitchFamily="50" charset="-128"/>
              </a:endParaRPr>
            </a:p>
            <a:p>
              <a:pPr algn="ctr"/>
              <a:r>
                <a:rPr kumimoji="1" lang="en-US" altLang="ja-JP" sz="900" dirty="0" smtClean="0">
                  <a:latin typeface="Meiryo UI" pitchFamily="50" charset="-128"/>
                  <a:ea typeface="Meiryo UI" pitchFamily="50" charset="-128"/>
                  <a:cs typeface="Meiryo UI" pitchFamily="50" charset="-128"/>
                </a:rPr>
                <a:t>1200</a:t>
              </a:r>
              <a:r>
                <a:rPr kumimoji="1" lang="ja-JP" altLang="en-US" sz="900" dirty="0" smtClean="0">
                  <a:latin typeface="Meiryo UI" pitchFamily="50" charset="-128"/>
                  <a:ea typeface="Meiryo UI" pitchFamily="50" charset="-128"/>
                  <a:cs typeface="Meiryo UI" pitchFamily="50" charset="-128"/>
                </a:rPr>
                <a:t>億円</a:t>
              </a:r>
              <a:r>
                <a:rPr lang="en-US" altLang="ja-JP" sz="800" dirty="0" smtClean="0">
                  <a:latin typeface="Meiryo UI" pitchFamily="50" charset="-128"/>
                  <a:ea typeface="Meiryo UI" pitchFamily="50" charset="-128"/>
                  <a:cs typeface="Meiryo UI" pitchFamily="50" charset="-128"/>
                </a:rPr>
                <a:t>66.7%</a:t>
              </a:r>
              <a:endParaRPr lang="en-US" altLang="ja-JP" sz="900" dirty="0" smtClean="0">
                <a:latin typeface="Meiryo UI" pitchFamily="50" charset="-128"/>
                <a:ea typeface="Meiryo UI" pitchFamily="50" charset="-128"/>
                <a:cs typeface="Meiryo UI" pitchFamily="50" charset="-128"/>
              </a:endParaRPr>
            </a:p>
          </p:txBody>
        </p:sp>
        <p:sp>
          <p:nvSpPr>
            <p:cNvPr id="30" name="Rectangle 7"/>
            <p:cNvSpPr>
              <a:spLocks noChangeArrowheads="1"/>
            </p:cNvSpPr>
            <p:nvPr/>
          </p:nvSpPr>
          <p:spPr bwMode="auto">
            <a:xfrm>
              <a:off x="3800872" y="5905657"/>
              <a:ext cx="577966" cy="527134"/>
            </a:xfrm>
            <a:prstGeom prst="rect">
              <a:avLst/>
            </a:prstGeom>
            <a:solidFill>
              <a:schemeClr val="bg2">
                <a:lumMod val="75000"/>
              </a:schemeClr>
            </a:solidFill>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vert="horz" wrap="square" lIns="74295" tIns="8890" rIns="74295" bIns="8890" numCol="1" anchor="t" anchorCtr="0" compatLnSpc="1">
              <a:prstTxWarp prst="textNoShape">
                <a:avLst/>
              </a:prstTxWarp>
            </a:bodyPr>
            <a:lstStyle/>
            <a:p>
              <a:endParaRPr lang="ja-JP" altLang="en-US" sz="900">
                <a:latin typeface="Meiryo UI" pitchFamily="50" charset="-128"/>
                <a:ea typeface="Meiryo UI" pitchFamily="50" charset="-128"/>
                <a:cs typeface="Meiryo UI" pitchFamily="50" charset="-128"/>
              </a:endParaRPr>
            </a:p>
          </p:txBody>
        </p:sp>
        <p:sp>
          <p:nvSpPr>
            <p:cNvPr id="31" name="Rectangle 7"/>
            <p:cNvSpPr>
              <a:spLocks noChangeArrowheads="1"/>
            </p:cNvSpPr>
            <p:nvPr/>
          </p:nvSpPr>
          <p:spPr bwMode="auto">
            <a:xfrm>
              <a:off x="3167403" y="5607853"/>
              <a:ext cx="715880" cy="237451"/>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indent="-92075" algn="ct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国直轄事業</a:t>
              </a:r>
              <a:endParaRPr lang="en-US" altLang="ja-JP" sz="10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en-US" altLang="ja-JP" sz="1000" dirty="0" smtClean="0">
                  <a:latin typeface="Meiryo UI" pitchFamily="50" charset="-128"/>
                  <a:ea typeface="Meiryo UI" pitchFamily="50" charset="-128"/>
                  <a:cs typeface="Meiryo UI" pitchFamily="50" charset="-128"/>
                </a:rPr>
                <a:t>1800</a:t>
              </a:r>
              <a:r>
                <a:rPr lang="ja-JP" altLang="en-US" sz="1000" dirty="0" smtClean="0">
                  <a:latin typeface="Meiryo UI" pitchFamily="50" charset="-128"/>
                  <a:ea typeface="Meiryo UI" pitchFamily="50" charset="-128"/>
                  <a:cs typeface="Meiryo UI" pitchFamily="50" charset="-128"/>
                </a:rPr>
                <a:t>億円</a:t>
              </a:r>
              <a:endParaRPr lang="en-US" altLang="ja-JP" sz="1000" dirty="0" smtClean="0">
                <a:latin typeface="Meiryo UI" pitchFamily="50" charset="-128"/>
                <a:ea typeface="Meiryo UI" pitchFamily="50" charset="-128"/>
                <a:cs typeface="Meiryo UI" pitchFamily="50" charset="-128"/>
              </a:endParaRPr>
            </a:p>
          </p:txBody>
        </p:sp>
        <p:sp>
          <p:nvSpPr>
            <p:cNvPr id="32" name="Rectangle 7"/>
            <p:cNvSpPr>
              <a:spLocks noChangeArrowheads="1"/>
            </p:cNvSpPr>
            <p:nvPr/>
          </p:nvSpPr>
          <p:spPr bwMode="auto">
            <a:xfrm>
              <a:off x="4370088" y="5506884"/>
              <a:ext cx="654920" cy="415655"/>
            </a:xfrm>
            <a:prstGeom prst="rect">
              <a:avLst/>
            </a:prstGeom>
            <a:noFill/>
            <a:ln w="9525">
              <a:noFill/>
              <a:miter lim="800000"/>
              <a:headEnd/>
              <a:tailEnd/>
            </a:ln>
            <a:effectLst/>
          </p:spPr>
          <p:txBody>
            <a:bodyPr vert="horz" wrap="square" lIns="74295" tIns="36000" rIns="74295" bIns="8890" numCol="1" anchor="t" anchorCtr="0" compatLnSpc="1">
              <a:prstTxWarp prst="textNoShape">
                <a:avLst/>
              </a:prstTxWarp>
            </a:bodyPr>
            <a:lstStyle/>
            <a:p>
              <a:pPr indent="-92075" algn="ct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有料道路</a:t>
              </a:r>
              <a:endParaRPr lang="en-US" altLang="ja-JP" sz="10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ja-JP" altLang="en-US" sz="1000" dirty="0" smtClean="0">
                  <a:latin typeface="Meiryo UI" pitchFamily="50" charset="-128"/>
                  <a:ea typeface="Meiryo UI" pitchFamily="50" charset="-128"/>
                  <a:cs typeface="Meiryo UI" pitchFamily="50" charset="-128"/>
                </a:rPr>
                <a:t>事業</a:t>
              </a:r>
              <a:endParaRPr lang="en-US" altLang="ja-JP" sz="10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en-US" altLang="ja-JP" sz="1000" dirty="0" smtClean="0">
                  <a:latin typeface="Meiryo UI" pitchFamily="50" charset="-128"/>
                  <a:ea typeface="Meiryo UI" pitchFamily="50" charset="-128"/>
                  <a:cs typeface="Meiryo UI" pitchFamily="50" charset="-128"/>
                </a:rPr>
                <a:t>600</a:t>
              </a:r>
              <a:r>
                <a:rPr lang="ja-JP" altLang="en-US" sz="1000" dirty="0" smtClean="0">
                  <a:latin typeface="Meiryo UI" pitchFamily="50" charset="-128"/>
                  <a:ea typeface="Meiryo UI" pitchFamily="50" charset="-128"/>
                  <a:cs typeface="Meiryo UI" pitchFamily="50" charset="-128"/>
                </a:rPr>
                <a:t>億円</a:t>
              </a:r>
              <a:endParaRPr lang="en-US" altLang="ja-JP" sz="10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r>
                <a:rPr lang="ja-JP" altLang="en-US" sz="800" dirty="0" smtClean="0">
                  <a:latin typeface="Meiryo UI" pitchFamily="50" charset="-128"/>
                  <a:ea typeface="Meiryo UI" pitchFamily="50" charset="-128"/>
                  <a:cs typeface="Meiryo UI" pitchFamily="50" charset="-128"/>
                </a:rPr>
                <a:t>（</a:t>
              </a:r>
              <a:r>
                <a:rPr lang="en-US" altLang="ja-JP" sz="800" dirty="0" smtClean="0">
                  <a:latin typeface="Meiryo UI" pitchFamily="50" charset="-128"/>
                  <a:ea typeface="Meiryo UI" pitchFamily="50" charset="-128"/>
                  <a:cs typeface="Meiryo UI" pitchFamily="50" charset="-128"/>
                </a:rPr>
                <a:t>NEXCO</a:t>
              </a:r>
              <a:r>
                <a:rPr lang="ja-JP" altLang="en-US" sz="600" dirty="0" smtClean="0">
                  <a:latin typeface="Meiryo UI" pitchFamily="50" charset="-128"/>
                  <a:ea typeface="Meiryo UI" pitchFamily="50" charset="-128"/>
                  <a:cs typeface="Meiryo UI" pitchFamily="50" charset="-128"/>
                </a:rPr>
                <a:t>）</a:t>
              </a:r>
              <a:endParaRPr lang="en-US" altLang="ja-JP" sz="600" dirty="0" smtClean="0">
                <a:latin typeface="Meiryo UI" pitchFamily="50" charset="-128"/>
                <a:ea typeface="Meiryo UI" pitchFamily="50" charset="-128"/>
                <a:cs typeface="Meiryo UI" pitchFamily="50" charset="-128"/>
              </a:endParaRPr>
            </a:p>
            <a:p>
              <a:pPr indent="-92075" algn="ctr" fontAlgn="base">
                <a:spcBef>
                  <a:spcPct val="0"/>
                </a:spcBef>
                <a:spcAft>
                  <a:spcPct val="0"/>
                </a:spcAft>
              </a:pPr>
              <a:endParaRPr lang="en-US" altLang="ja-JP" sz="8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3875336" y="5917164"/>
              <a:ext cx="453222" cy="410074"/>
            </a:xfrm>
            <a:prstGeom prst="rect">
              <a:avLst/>
            </a:prstGeom>
            <a:noFill/>
          </p:spPr>
          <p:txBody>
            <a:bodyPr wrap="square" lIns="0" tIns="36000" rIns="0" bIns="36000" rtlCol="0">
              <a:spAutoFit/>
            </a:bodyPr>
            <a:lstStyle/>
            <a:p>
              <a:pPr algn="ctr"/>
              <a:r>
                <a:rPr lang="ja-JP" altLang="en-US" sz="800" dirty="0" smtClean="0">
                  <a:effectLst>
                    <a:glow rad="101600">
                      <a:schemeClr val="bg1">
                        <a:alpha val="60000"/>
                      </a:schemeClr>
                    </a:glow>
                  </a:effectLst>
                  <a:latin typeface="Meiryo UI" pitchFamily="50" charset="-128"/>
                  <a:ea typeface="Meiryo UI" pitchFamily="50" charset="-128"/>
                  <a:cs typeface="Meiryo UI" pitchFamily="50" charset="-128"/>
                </a:rPr>
                <a:t>直轄事業</a:t>
              </a:r>
              <a:endParaRPr kumimoji="1" lang="en-US" altLang="ja-JP" sz="800" dirty="0" smtClean="0">
                <a:effectLst>
                  <a:glow rad="101600">
                    <a:schemeClr val="bg1">
                      <a:alpha val="60000"/>
                    </a:schemeClr>
                  </a:glow>
                </a:effectLst>
                <a:latin typeface="Meiryo UI" pitchFamily="50" charset="-128"/>
                <a:ea typeface="Meiryo UI" pitchFamily="50" charset="-128"/>
                <a:cs typeface="Meiryo UI" pitchFamily="50" charset="-128"/>
              </a:endParaRPr>
            </a:p>
            <a:p>
              <a:pPr algn="ctr"/>
              <a:r>
                <a:rPr kumimoji="1" lang="ja-JP" altLang="en-US" sz="800" dirty="0" smtClean="0">
                  <a:effectLst>
                    <a:glow rad="101600">
                      <a:schemeClr val="bg1">
                        <a:alpha val="60000"/>
                      </a:schemeClr>
                    </a:glow>
                  </a:effectLst>
                  <a:latin typeface="Meiryo UI" pitchFamily="50" charset="-128"/>
                  <a:ea typeface="Meiryo UI" pitchFamily="50" charset="-128"/>
                  <a:cs typeface="Meiryo UI" pitchFamily="50" charset="-128"/>
                </a:rPr>
                <a:t>負担金</a:t>
              </a:r>
              <a:endParaRPr lang="en-US" altLang="ja-JP" sz="800" dirty="0" smtClean="0">
                <a:effectLst>
                  <a:glow rad="101600">
                    <a:schemeClr val="bg1">
                      <a:alpha val="60000"/>
                    </a:schemeClr>
                  </a:glow>
                </a:effectLst>
                <a:latin typeface="Meiryo UI" pitchFamily="50" charset="-128"/>
                <a:ea typeface="Meiryo UI" pitchFamily="50" charset="-128"/>
                <a:cs typeface="Meiryo UI" pitchFamily="50" charset="-128"/>
              </a:endParaRPr>
            </a:p>
            <a:p>
              <a:pPr algn="ctr"/>
              <a:r>
                <a:rPr kumimoji="1" lang="en-US" altLang="ja-JP" sz="800" dirty="0" smtClean="0">
                  <a:effectLst>
                    <a:glow rad="101600">
                      <a:schemeClr val="bg1">
                        <a:alpha val="60000"/>
                      </a:schemeClr>
                    </a:glow>
                  </a:effectLst>
                  <a:latin typeface="Meiryo UI" pitchFamily="50" charset="-128"/>
                  <a:ea typeface="Meiryo UI" pitchFamily="50" charset="-128"/>
                  <a:cs typeface="Meiryo UI" pitchFamily="50" charset="-128"/>
                </a:rPr>
                <a:t>600</a:t>
              </a:r>
              <a:r>
                <a:rPr kumimoji="1" lang="ja-JP" altLang="en-US" sz="800" dirty="0" smtClean="0">
                  <a:effectLst>
                    <a:glow rad="101600">
                      <a:schemeClr val="bg1">
                        <a:alpha val="60000"/>
                      </a:schemeClr>
                    </a:glow>
                  </a:effectLst>
                  <a:latin typeface="Meiryo UI" pitchFamily="50" charset="-128"/>
                  <a:ea typeface="Meiryo UI" pitchFamily="50" charset="-128"/>
                  <a:cs typeface="Meiryo UI" pitchFamily="50" charset="-128"/>
                </a:rPr>
                <a:t>億円</a:t>
              </a:r>
              <a:r>
                <a:rPr lang="en-US" altLang="ja-JP" sz="700" dirty="0" smtClean="0">
                  <a:effectLst>
                    <a:glow rad="101600">
                      <a:schemeClr val="bg1">
                        <a:alpha val="60000"/>
                      </a:schemeClr>
                    </a:glow>
                  </a:effectLst>
                  <a:latin typeface="Meiryo UI" pitchFamily="50" charset="-128"/>
                  <a:ea typeface="Meiryo UI" pitchFamily="50" charset="-128"/>
                  <a:cs typeface="Meiryo UI" pitchFamily="50" charset="-128"/>
                </a:rPr>
                <a:t>33.3%</a:t>
              </a:r>
              <a:endParaRPr lang="en-US" altLang="ja-JP" sz="800" dirty="0" smtClean="0">
                <a:effectLst>
                  <a:glow rad="101600">
                    <a:schemeClr val="bg1">
                      <a:alpha val="60000"/>
                    </a:schemeClr>
                  </a:glow>
                </a:effectLst>
                <a:latin typeface="Meiryo UI" pitchFamily="50" charset="-128"/>
                <a:ea typeface="Meiryo UI" pitchFamily="50" charset="-128"/>
                <a:cs typeface="Meiryo UI" pitchFamily="50" charset="-128"/>
              </a:endParaRPr>
            </a:p>
          </p:txBody>
        </p:sp>
      </p:grpSp>
      <p:sp>
        <p:nvSpPr>
          <p:cNvPr id="34" name="テキスト ボックス 33"/>
          <p:cNvSpPr txBox="1"/>
          <p:nvPr/>
        </p:nvSpPr>
        <p:spPr>
          <a:xfrm>
            <a:off x="391434" y="3093772"/>
            <a:ext cx="1308371" cy="215444"/>
          </a:xfrm>
          <a:prstGeom prst="rect">
            <a:avLst/>
          </a:prstGeom>
          <a:noFill/>
        </p:spPr>
        <p:txBody>
          <a:bodyPr wrap="none" rtlCol="0">
            <a:spAutoFit/>
          </a:bodyPr>
          <a:lstStyle/>
          <a:p>
            <a:r>
              <a:rPr kumimoji="1" lang="en-US" altLang="ja-JP" sz="800" dirty="0" smtClean="0"/>
              <a:t>(</a:t>
            </a:r>
            <a:r>
              <a:rPr lang="ja-JP" altLang="en-US" sz="800" dirty="0" smtClean="0"/>
              <a:t>仮称</a:t>
            </a:r>
            <a:r>
              <a:rPr kumimoji="1" lang="en-US" altLang="ja-JP" sz="800" dirty="0" smtClean="0"/>
              <a:t>)</a:t>
            </a:r>
            <a:r>
              <a:rPr kumimoji="1" lang="ja-JP" altLang="en-US" sz="800" dirty="0" smtClean="0"/>
              <a:t>豊崎</a:t>
            </a:r>
            <a:r>
              <a:rPr kumimoji="1" lang="en-US" altLang="ja-JP" sz="800" dirty="0" smtClean="0"/>
              <a:t>IC【</a:t>
            </a:r>
            <a:r>
              <a:rPr kumimoji="1" lang="ja-JP" altLang="en-US" sz="800" dirty="0" smtClean="0"/>
              <a:t>新御堂筋</a:t>
            </a:r>
            <a:r>
              <a:rPr kumimoji="1" lang="en-US" altLang="ja-JP" sz="800" dirty="0" smtClean="0"/>
              <a:t>】</a:t>
            </a:r>
            <a:endParaRPr kumimoji="1" lang="ja-JP" altLang="en-US" sz="800" dirty="0"/>
          </a:p>
        </p:txBody>
      </p:sp>
      <p:sp>
        <p:nvSpPr>
          <p:cNvPr id="35" name="テキスト ボックス 34"/>
          <p:cNvSpPr txBox="1"/>
          <p:nvPr/>
        </p:nvSpPr>
        <p:spPr>
          <a:xfrm>
            <a:off x="3492033" y="3093772"/>
            <a:ext cx="1459054" cy="215444"/>
          </a:xfrm>
          <a:prstGeom prst="rect">
            <a:avLst/>
          </a:prstGeom>
          <a:noFill/>
        </p:spPr>
        <p:txBody>
          <a:bodyPr wrap="none" rtlCol="0">
            <a:spAutoFit/>
          </a:bodyPr>
          <a:lstStyle/>
          <a:p>
            <a:r>
              <a:rPr lang="ja-JP" altLang="en-US" sz="800" dirty="0" smtClean="0"/>
              <a:t>門真</a:t>
            </a:r>
            <a:r>
              <a:rPr lang="en-US" altLang="ja-JP" sz="800" dirty="0" smtClean="0"/>
              <a:t>JCT【</a:t>
            </a:r>
            <a:r>
              <a:rPr lang="ja-JP" altLang="en-US" sz="800" dirty="0" smtClean="0"/>
              <a:t>近畿道、第二京阪</a:t>
            </a:r>
            <a:r>
              <a:rPr lang="en-US" altLang="ja-JP" sz="800" dirty="0" smtClean="0"/>
              <a:t>】</a:t>
            </a:r>
            <a:endParaRPr kumimoji="1" lang="ja-JP" altLang="en-US" sz="800" dirty="0"/>
          </a:p>
        </p:txBody>
      </p:sp>
      <p:sp>
        <p:nvSpPr>
          <p:cNvPr id="36" name="正方形/長方形 35"/>
          <p:cNvSpPr/>
          <p:nvPr/>
        </p:nvSpPr>
        <p:spPr>
          <a:xfrm>
            <a:off x="425778" y="4422258"/>
            <a:ext cx="3892099" cy="261610"/>
          </a:xfrm>
          <a:prstGeom prst="rect">
            <a:avLst/>
          </a:prstGeom>
        </p:spPr>
        <p:txBody>
          <a:bodyPr wrap="square">
            <a:spAutoFit/>
          </a:bodyPr>
          <a:lstStyle/>
          <a:p>
            <a:pPr marL="1076325" indent="-1076325">
              <a:buNone/>
            </a:pPr>
            <a:r>
              <a:rPr lang="ja-JP" altLang="en-US" sz="1100" dirty="0">
                <a:latin typeface="Meiryo UI" pitchFamily="50" charset="-128"/>
                <a:ea typeface="Meiryo UI" pitchFamily="50" charset="-128"/>
                <a:cs typeface="Meiryo UI" pitchFamily="50" charset="-128"/>
              </a:rPr>
              <a:t>直轄事業負担金の分担</a:t>
            </a:r>
            <a:r>
              <a:rPr lang="ja-JP" altLang="en-US" sz="1100" dirty="0" smtClean="0">
                <a:latin typeface="Meiryo UI" pitchFamily="50" charset="-128"/>
                <a:ea typeface="Meiryo UI" pitchFamily="50" charset="-128"/>
                <a:cs typeface="Meiryo UI" pitchFamily="50" charset="-128"/>
              </a:rPr>
              <a:t>比率　　</a:t>
            </a:r>
            <a:r>
              <a:rPr lang="ja-JP" altLang="en-US" sz="1100" b="1" u="sng" dirty="0" smtClean="0">
                <a:latin typeface="Meiryo UI" pitchFamily="50" charset="-128"/>
                <a:ea typeface="Meiryo UI" pitchFamily="50" charset="-128"/>
                <a:cs typeface="Meiryo UI" pitchFamily="50" charset="-128"/>
              </a:rPr>
              <a:t>大阪府</a:t>
            </a:r>
            <a:r>
              <a:rPr lang="ja-JP" altLang="en-US" sz="1100" b="1" u="sng" dirty="0">
                <a:latin typeface="Meiryo UI" pitchFamily="50" charset="-128"/>
                <a:ea typeface="Meiryo UI" pitchFamily="50" charset="-128"/>
                <a:cs typeface="Meiryo UI" pitchFamily="50" charset="-128"/>
              </a:rPr>
              <a:t>：大阪市＝</a:t>
            </a:r>
            <a:r>
              <a:rPr lang="ja-JP" altLang="en-US" sz="1100" b="1" u="sng" dirty="0" smtClean="0">
                <a:latin typeface="Meiryo UI" pitchFamily="50" charset="-128"/>
                <a:ea typeface="Meiryo UI" pitchFamily="50" charset="-128"/>
                <a:cs typeface="Meiryo UI" pitchFamily="50" charset="-128"/>
              </a:rPr>
              <a:t>１：１</a:t>
            </a:r>
            <a:endParaRPr lang="en-US" altLang="ja-JP" sz="1100" b="1" u="sng" dirty="0">
              <a:latin typeface="Meiryo UI" pitchFamily="50" charset="-128"/>
              <a:ea typeface="Meiryo UI" pitchFamily="50" charset="-128"/>
              <a:cs typeface="Meiryo UI"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205</a:t>
            </a:fld>
            <a:endParaRPr lang="ja-JP" altLang="en-US"/>
          </a:p>
        </p:txBody>
      </p:sp>
    </p:spTree>
    <p:extLst>
      <p:ext uri="{BB962C8B-B14F-4D97-AF65-F5344CB8AC3E}">
        <p14:creationId xmlns:p14="http://schemas.microsoft.com/office/powerpoint/2010/main" val="1578637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625523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（２）府市一体の取組み（リニア、北陸新幹線）</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06146" y="1376776"/>
            <a:ext cx="4081174" cy="1214179"/>
          </a:xfrm>
          <a:prstGeom prst="rect">
            <a:avLst/>
          </a:prstGeom>
          <a:noFill/>
        </p:spPr>
        <p:txBody>
          <a:bodyPr wrap="square" lIns="33231"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「リニア中央新幹線」</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区間：東京都・大阪市</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走行方式：</a:t>
            </a: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超電導磁気浮上方式</a:t>
            </a:r>
            <a:endParaRPr kumimoji="1" lang="en-US" altLang="zh-TW"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最高設計速度</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505</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キロメートル／時</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建設に要する費用の概算額</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車両費含</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90,300</a:t>
            </a:r>
            <a:r>
              <a:rPr kumimoji="1" lang="zh-TW"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億円</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全額</a:t>
            </a:r>
            <a:r>
              <a:rPr kumimoji="1" lang="en-US" altLang="ja-JP" sz="10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JR</a:t>
            </a:r>
            <a:r>
              <a:rPr kumimoji="1" lang="ja-JP" altLang="en-US" sz="10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東海負担</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所要時間：</a:t>
            </a:r>
            <a:r>
              <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0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776" y="1224552"/>
            <a:ext cx="2657526" cy="2800350"/>
          </a:xfrm>
          <a:prstGeom prst="rect">
            <a:avLst/>
          </a:prstGeom>
        </p:spPr>
      </p:pic>
      <p:sp>
        <p:nvSpPr>
          <p:cNvPr id="15" name="テキスト ボックス 14"/>
          <p:cNvSpPr txBox="1"/>
          <p:nvPr/>
        </p:nvSpPr>
        <p:spPr>
          <a:xfrm>
            <a:off x="0" y="6373166"/>
            <a:ext cx="3296226"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出典：リニア中央新幹線早期全線開業実現協議会</a:t>
            </a:r>
          </a:p>
        </p:txBody>
      </p:sp>
      <p:sp>
        <p:nvSpPr>
          <p:cNvPr id="16" name="テキスト ボックス 15"/>
          <p:cNvSpPr txBox="1"/>
          <p:nvPr/>
        </p:nvSpPr>
        <p:spPr>
          <a:xfrm>
            <a:off x="7269010" y="3764293"/>
            <a:ext cx="4510792" cy="3906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北陸新幹線建設促進同盟会</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要望書（</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H30</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月）</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80" y="4270999"/>
            <a:ext cx="4207291" cy="2129262"/>
          </a:xfrm>
          <a:prstGeom prst="rect">
            <a:avLst/>
          </a:prstGeom>
        </p:spPr>
      </p:pic>
      <p:sp>
        <p:nvSpPr>
          <p:cNvPr id="24" name="テキスト ボックス 23"/>
          <p:cNvSpPr txBox="1"/>
          <p:nvPr/>
        </p:nvSpPr>
        <p:spPr>
          <a:xfrm>
            <a:off x="19403" y="4077009"/>
            <a:ext cx="3791526" cy="262829"/>
          </a:xfrm>
          <a:prstGeom prst="rect">
            <a:avLst/>
          </a:prstGeom>
          <a:noFill/>
        </p:spPr>
        <p:txBody>
          <a:bodyPr wrap="square"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（８年前倒しの整備スケジュール）</a:t>
            </a:r>
          </a:p>
        </p:txBody>
      </p:sp>
      <p:sp>
        <p:nvSpPr>
          <p:cNvPr id="13" name="テキスト ボックス 12"/>
          <p:cNvSpPr txBox="1"/>
          <p:nvPr/>
        </p:nvSpPr>
        <p:spPr>
          <a:xfrm>
            <a:off x="4373268" y="1369174"/>
            <a:ext cx="2341170" cy="1214179"/>
          </a:xfrm>
          <a:prstGeom prst="rect">
            <a:avLst/>
          </a:prstGeom>
          <a:noFill/>
        </p:spPr>
        <p:txBody>
          <a:bodyPr wrap="square" lIns="33231" rIns="33231"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「北陸新幹線」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区間：東京都・大阪市</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線路延長：約</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700km</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高崎～長野間（</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117km</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1997</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年開業</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長野～金沢間（</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240km</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年開業</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金沢～敦賀間（</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113km</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開業予定</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16" y="2406646"/>
            <a:ext cx="4247363" cy="1709909"/>
          </a:xfrm>
          <a:prstGeom prst="rect">
            <a:avLst/>
          </a:prstGeom>
        </p:spPr>
      </p:pic>
      <p:sp>
        <p:nvSpPr>
          <p:cNvPr id="28" name="テキスト ボックス 27"/>
          <p:cNvSpPr txBox="1"/>
          <p:nvPr/>
        </p:nvSpPr>
        <p:spPr>
          <a:xfrm>
            <a:off x="15008" y="3837463"/>
            <a:ext cx="1574522"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出典：国土交通省資料</a:t>
            </a:r>
          </a:p>
        </p:txBody>
      </p:sp>
      <p:sp>
        <p:nvSpPr>
          <p:cNvPr id="9" name="正方形/長方形 8"/>
          <p:cNvSpPr/>
          <p:nvPr/>
        </p:nvSpPr>
        <p:spPr>
          <a:xfrm>
            <a:off x="342851" y="841038"/>
            <a:ext cx="8645615" cy="57528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〇</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リニア中央新幹線</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については、府・市・経済界が一丸となって、全線の早期開業を働きかけ、</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名阪間の開　業最大</a:t>
            </a:r>
            <a:r>
              <a:rPr kumimoji="1" lang="en-US" altLang="ja-JP" sz="1569" b="1" i="0" u="none" strike="noStrike" kern="1200" cap="none" spc="0" normalizeH="0" baseline="0" noProof="0" dirty="0">
                <a:ln>
                  <a:noFill/>
                </a:ln>
                <a:solidFill>
                  <a:prstClr val="black"/>
                </a:solidFill>
                <a:effectLst/>
                <a:uLnTx/>
                <a:uFillTx/>
                <a:latin typeface="Meiryo UI"/>
                <a:ea typeface="Meiryo UI"/>
                <a:cs typeface="+mn-cs"/>
              </a:rPr>
              <a:t>8</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年間前倒し</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569" b="0" i="0" u="none" strike="noStrike" kern="1200" cap="none" spc="0" normalizeH="0" baseline="0" noProof="0" dirty="0">
                <a:ln>
                  <a:noFill/>
                </a:ln>
                <a:solidFill>
                  <a:prstClr val="black"/>
                </a:solidFill>
                <a:effectLst/>
                <a:uLnTx/>
                <a:uFillTx/>
                <a:latin typeface="Meiryo UI"/>
                <a:ea typeface="Meiryo UI"/>
                <a:cs typeface="+mn-cs"/>
              </a:rPr>
              <a:t>2045</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569" b="0" i="0" u="none" strike="noStrike" kern="1200" cap="none" spc="0" normalizeH="0" baseline="0" noProof="0" dirty="0">
                <a:ln>
                  <a:noFill/>
                </a:ln>
                <a:solidFill>
                  <a:prstClr val="black"/>
                </a:solidFill>
                <a:effectLst/>
                <a:uLnTx/>
                <a:uFillTx/>
                <a:latin typeface="Meiryo UI"/>
                <a:ea typeface="Meiryo UI"/>
                <a:cs typeface="+mn-cs"/>
              </a:rPr>
              <a:t>2037</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年）。　</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北陸新幹線については、駅・ルートが決定</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5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テキスト ボックス 18"/>
          <p:cNvSpPr txBox="1"/>
          <p:nvPr/>
        </p:nvSpPr>
        <p:spPr>
          <a:xfrm>
            <a:off x="4398338" y="2708101"/>
            <a:ext cx="2134400" cy="873316"/>
          </a:xfrm>
          <a:prstGeom prst="rect">
            <a:avLst/>
          </a:prstGeom>
          <a:noFill/>
          <a:ln w="12700">
            <a:solidFill>
              <a:schemeClr val="tx1"/>
            </a:solidFill>
            <a:prstDash val="dash"/>
          </a:ln>
        </p:spPr>
        <p:txBody>
          <a:bodyPr wrap="square" lIns="0" rIns="0" rtlCol="0">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敦賀～大阪間は、与党整備新幹線建設推進プロジェクトチームにおいて、敦賀駅－小浜市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東小浜）附近</a:t>
            </a:r>
            <a:r>
              <a:rPr kumimoji="1" lang="ja-JP" altLang="en-US" sz="1015"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京都駅</a:t>
            </a:r>
            <a:r>
              <a:rPr kumimoji="1" lang="ja-JP" altLang="en-US" sz="1015"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京田辺市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松井山手</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附近－新大阪駅を結ぶルートを決定</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(2018.3</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179802" y="4277355"/>
            <a:ext cx="1667106" cy="717119"/>
          </a:xfrm>
          <a:prstGeom prst="rect">
            <a:avLst/>
          </a:prstGeom>
          <a:noFill/>
          <a:ln w="12700">
            <a:solidFill>
              <a:schemeClr val="tx1"/>
            </a:solidFill>
            <a:prstDash val="dash"/>
          </a:ln>
        </p:spPr>
        <p:txBody>
          <a:bodyPr wrap="square" lIns="0" rIns="0" rtlCol="0" anchor="ctr">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未来への投資を実現する経済対策において、「財政投融資の活用により全線開業を最大</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年間前倒し」と明記</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(2015.8</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4333865" y="3997722"/>
            <a:ext cx="3709429"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■地方創生回廊中央駅構想（新大阪駅の結節機能強化）</a:t>
            </a:r>
            <a:endParaRPr kumimoji="1" lang="en-US" altLang="zh-TW"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ボックス 26"/>
          <p:cNvSpPr txBox="1"/>
          <p:nvPr/>
        </p:nvSpPr>
        <p:spPr>
          <a:xfrm>
            <a:off x="6584414" y="6362521"/>
            <a:ext cx="2633238" cy="234360"/>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sym typeface="Wingdings" panose="05000000000000000000" pitchFamily="2" charset="2"/>
              </a:rPr>
              <a:t>：国土交通省　生産性革命プロジェクト</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680" y="4657680"/>
            <a:ext cx="3809840" cy="175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4469388" y="4239208"/>
            <a:ext cx="4578519" cy="404726"/>
          </a:xfrm>
          <a:prstGeom prst="rect">
            <a:avLst/>
          </a:prstGeom>
          <a:noFill/>
          <a:ln w="12700">
            <a:solidFill>
              <a:schemeClr val="tx1"/>
            </a:solidFill>
            <a:prstDash val="dash"/>
          </a:ln>
        </p:spPr>
        <p:txBody>
          <a:bodyPr wrap="square" lIns="0" rIns="0" rtlCol="0">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新大阪駅について、新たに山陽・九州新幹線の地下ホームを新設し、リニア中央新幹線、北陸新幹線とも結節を強化させ、新幹線ネットワークのハブとする構想</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(2018.5</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206</a:t>
            </a:fld>
            <a:endParaRPr lang="ja-JP" altLang="en-US"/>
          </a:p>
        </p:txBody>
      </p:sp>
    </p:spTree>
    <p:extLst>
      <p:ext uri="{BB962C8B-B14F-4D97-AF65-F5344CB8AC3E}">
        <p14:creationId xmlns:p14="http://schemas.microsoft.com/office/powerpoint/2010/main" val="155872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4708340"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（３）鉄道利用者のサービス向上</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30769" y="852007"/>
            <a:ext cx="9415446"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〇民間による専門ノウハウ等を活用するため、泉北高速鉄道を運営する</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大阪府都市開発</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を民営化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民営化により府民・事業者の利便性が向上。</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正方形/長方形 5"/>
          <p:cNvSpPr/>
          <p:nvPr/>
        </p:nvSpPr>
        <p:spPr>
          <a:xfrm>
            <a:off x="270457" y="1405953"/>
            <a:ext cx="3135788" cy="538247"/>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正方形/長方形 8"/>
          <p:cNvSpPr/>
          <p:nvPr/>
        </p:nvSpPr>
        <p:spPr>
          <a:xfrm>
            <a:off x="418069" y="4861724"/>
            <a:ext cx="4541839" cy="1612605"/>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■民営化による効果</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・府民・事業者の利便性が向上</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（府民）鉄道の料金値下げ、サービスの向上等</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（事業者）施設更新などによる流通事業の高度化</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■株式の売却益を公共施設の整備を目的とする基金に積み立て、</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戦略４路線等の整備財源を捻出</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⇒結果的に、ストック組換えによる財源捻出を実現</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下矢印 9"/>
          <p:cNvSpPr/>
          <p:nvPr/>
        </p:nvSpPr>
        <p:spPr>
          <a:xfrm>
            <a:off x="1607909" y="5636296"/>
            <a:ext cx="881856" cy="185356"/>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425905" y="1544642"/>
            <a:ext cx="4534002" cy="331708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■経緯</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府の考え方（</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2009</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年大阪府戦略本部会議にて方向性を確認）</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・民間でできるものは民間に委ねる</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・民間による専門的ノウハウや資金の導入</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大阪都市開発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株式の事業の継続・発展できるものを公募</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府の保有する大阪都市開発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株式を一括売却（</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■大阪府都市開発</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について</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〇高度経済成長期の大阪の都市問題の解決に資するため、</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1965</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年　　　</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月に大阪府と経済界との共同出資により設立された法人</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〇主要事業</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泉北高速鉄道事業</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泉北ニュータウンの動脈として、中百舌鳥駅から和泉中央駅間を運行</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物流関係事業</a:t>
            </a:r>
            <a:endParaRPr kumimoji="1" lang="en-US" altLang="ja-JP" sz="1108"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東大阪・北大阪流通センターの運営</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〇関連会社</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・泉北鉄道サービス株式会社、泉鉄産業株式会社、株式会社パンジョ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二等辺三角形 3"/>
          <p:cNvSpPr/>
          <p:nvPr/>
        </p:nvSpPr>
        <p:spPr>
          <a:xfrm rot="10800000">
            <a:off x="1473824" y="2241408"/>
            <a:ext cx="364527" cy="128482"/>
          </a:xfrm>
          <a:prstGeom prst="triangle">
            <a:avLst>
              <a:gd name="adj" fmla="val 475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187810" y="1544643"/>
            <a:ext cx="238093" cy="3317081"/>
          </a:xfrm>
          <a:prstGeom prst="rect">
            <a:avLst/>
          </a:prstGeom>
          <a:ln/>
        </p:spPr>
        <p:style>
          <a:lnRef idx="2">
            <a:schemeClr val="accent1"/>
          </a:lnRef>
          <a:fillRef idx="1">
            <a:schemeClr val="lt1"/>
          </a:fillRef>
          <a:effectRef idx="0">
            <a:schemeClr val="accent1"/>
          </a:effectRef>
          <a:fontRef idx="minor">
            <a:schemeClr val="dk1"/>
          </a:fontRef>
        </p:style>
        <p:txBody>
          <a:bodyPr vert="eaVert"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概要</a:t>
            </a:r>
          </a:p>
        </p:txBody>
      </p:sp>
      <p:sp>
        <p:nvSpPr>
          <p:cNvPr id="16" name="正方形/長方形 15"/>
          <p:cNvSpPr/>
          <p:nvPr/>
        </p:nvSpPr>
        <p:spPr>
          <a:xfrm>
            <a:off x="187811" y="4861724"/>
            <a:ext cx="238094" cy="1612605"/>
          </a:xfrm>
          <a:prstGeom prst="rect">
            <a:avLst/>
          </a:prstGeom>
          <a:ln/>
        </p:spPr>
        <p:style>
          <a:lnRef idx="2">
            <a:schemeClr val="accent1"/>
          </a:lnRef>
          <a:fillRef idx="1">
            <a:schemeClr val="lt1"/>
          </a:fillRef>
          <a:effectRef idx="0">
            <a:schemeClr val="accent1"/>
          </a:effectRef>
          <a:fontRef idx="minor">
            <a:schemeClr val="dk1"/>
          </a:fontRef>
        </p:style>
        <p:txBody>
          <a:bodyPr vert="eaVert"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効果</a:t>
            </a:r>
          </a:p>
        </p:txBody>
      </p:sp>
      <p:sp>
        <p:nvSpPr>
          <p:cNvPr id="21" name="二等辺三角形 20"/>
          <p:cNvSpPr/>
          <p:nvPr/>
        </p:nvSpPr>
        <p:spPr>
          <a:xfrm rot="10800000">
            <a:off x="1473823" y="2605312"/>
            <a:ext cx="364527" cy="128482"/>
          </a:xfrm>
          <a:prstGeom prst="triangle">
            <a:avLst>
              <a:gd name="adj" fmla="val 4751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2" name="図 21" descr="shiryo1-1.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41727" y="1189039"/>
            <a:ext cx="3605430" cy="4901334"/>
          </a:xfrm>
          <a:prstGeom prst="rect">
            <a:avLst/>
          </a:prstGeom>
        </p:spPr>
      </p:pic>
      <p:sp>
        <p:nvSpPr>
          <p:cNvPr id="7" name="テキスト ボックス 6"/>
          <p:cNvSpPr txBox="1"/>
          <p:nvPr/>
        </p:nvSpPr>
        <p:spPr>
          <a:xfrm>
            <a:off x="5190166" y="6145885"/>
            <a:ext cx="2621034" cy="23436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出典：大阪府都市開発株式会社　会社概要</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207</a:t>
            </a:fld>
            <a:endParaRPr lang="ja-JP" altLang="en-US"/>
          </a:p>
        </p:txBody>
      </p:sp>
    </p:spTree>
    <p:extLst>
      <p:ext uri="{BB962C8B-B14F-4D97-AF65-F5344CB8AC3E}">
        <p14:creationId xmlns:p14="http://schemas.microsoft.com/office/powerpoint/2010/main" val="1830640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4897495"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（４）高速道路の料金体系一元化</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25912" y="858179"/>
            <a:ext cx="8635744"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〇より利用しやすい料金体系を実現するため、府道路公社路線を接続する高速道路会社に移管する</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とともに、阪神高速や</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NEXCO</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で異なる料金体系を、</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距離に応じた対距離料金制に整理・統一</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4" name="表 3"/>
          <p:cNvGraphicFramePr>
            <a:graphicFrameLocks noGrp="1"/>
          </p:cNvGraphicFramePr>
          <p:nvPr>
            <p:extLst/>
          </p:nvPr>
        </p:nvGraphicFramePr>
        <p:xfrm>
          <a:off x="225913" y="1879229"/>
          <a:ext cx="2435900" cy="3767885"/>
        </p:xfrm>
        <a:graphic>
          <a:graphicData uri="http://schemas.openxmlformats.org/drawingml/2006/table">
            <a:tbl>
              <a:tblPr firstRow="1" bandRow="1">
                <a:tableStyleId>{5940675A-B579-460E-94D1-54222C63F5DA}</a:tableStyleId>
              </a:tblPr>
              <a:tblGrid>
                <a:gridCol w="927243">
                  <a:extLst>
                    <a:ext uri="{9D8B030D-6E8A-4147-A177-3AD203B41FA5}">
                      <a16:colId xmlns="" xmlns:a16="http://schemas.microsoft.com/office/drawing/2014/main" val="3840066663"/>
                    </a:ext>
                  </a:extLst>
                </a:gridCol>
                <a:gridCol w="1508657">
                  <a:extLst>
                    <a:ext uri="{9D8B030D-6E8A-4147-A177-3AD203B41FA5}">
                      <a16:colId xmlns="" xmlns:a16="http://schemas.microsoft.com/office/drawing/2014/main" val="2039595478"/>
                    </a:ext>
                  </a:extLst>
                </a:gridCol>
              </a:tblGrid>
              <a:tr h="693254">
                <a:tc>
                  <a:txBody>
                    <a:bodyPr/>
                    <a:lstStyle/>
                    <a:p>
                      <a:r>
                        <a:rPr kumimoji="1" lang="en-US" altLang="ja-JP" sz="1000" dirty="0" smtClean="0">
                          <a:latin typeface="+mn-lt"/>
                        </a:rPr>
                        <a:t>2011</a:t>
                      </a:r>
                      <a:r>
                        <a:rPr kumimoji="1" lang="ja-JP" altLang="en-US" sz="1000" dirty="0" smtClean="0">
                          <a:latin typeface="+mn-lt"/>
                        </a:rPr>
                        <a:t>年</a:t>
                      </a:r>
                      <a:r>
                        <a:rPr kumimoji="1" lang="en-US" altLang="ja-JP" sz="1000" dirty="0" smtClean="0">
                          <a:latin typeface="+mn-lt"/>
                        </a:rPr>
                        <a:t>6</a:t>
                      </a:r>
                      <a:r>
                        <a:rPr kumimoji="1" lang="ja-JP" altLang="en-US" sz="1000" dirty="0" smtClean="0">
                          <a:latin typeface="+mn-lt"/>
                        </a:rPr>
                        <a:t>月</a:t>
                      </a:r>
                      <a:endParaRPr kumimoji="1" lang="ja-JP" altLang="en-US" sz="1000" dirty="0">
                        <a:latin typeface="+mn-lt"/>
                      </a:endParaRPr>
                    </a:p>
                  </a:txBody>
                  <a:tcPr marL="84406" marR="84406" marT="42203" marB="42203"/>
                </a:tc>
                <a:tc>
                  <a:txBody>
                    <a:bodyPr/>
                    <a:lstStyle/>
                    <a:p>
                      <a:r>
                        <a:rPr kumimoji="1" lang="ja-JP" altLang="en-US" sz="1100" dirty="0" smtClean="0">
                          <a:latin typeface="+mn-lt"/>
                        </a:rPr>
                        <a:t>近畿圏の料金一元化等を協議する「</a:t>
                      </a:r>
                      <a:r>
                        <a:rPr kumimoji="1" lang="ja-JP" altLang="en-US" sz="1100" b="1" dirty="0" smtClean="0">
                          <a:latin typeface="+mn-lt"/>
                        </a:rPr>
                        <a:t>国と地方の検討会</a:t>
                      </a:r>
                      <a:r>
                        <a:rPr kumimoji="1" lang="ja-JP" altLang="en-US" sz="1100" dirty="0" smtClean="0">
                          <a:latin typeface="+mn-lt"/>
                        </a:rPr>
                        <a:t>」設置</a:t>
                      </a:r>
                      <a:endParaRPr kumimoji="1" lang="ja-JP" altLang="en-US" sz="1100" dirty="0">
                        <a:latin typeface="+mn-lt"/>
                      </a:endParaRPr>
                    </a:p>
                  </a:txBody>
                  <a:tcPr marL="84406" marR="84406" marT="42203" marB="42203"/>
                </a:tc>
                <a:extLst>
                  <a:ext uri="{0D108BD9-81ED-4DB2-BD59-A6C34878D82A}">
                    <a16:rowId xmlns="" xmlns:a16="http://schemas.microsoft.com/office/drawing/2014/main" val="1365025096"/>
                  </a:ext>
                </a:extLst>
              </a:tr>
              <a:tr h="693254">
                <a:tc>
                  <a:txBody>
                    <a:bodyPr/>
                    <a:lstStyle/>
                    <a:p>
                      <a:r>
                        <a:rPr kumimoji="1" lang="en-US" altLang="ja-JP" sz="1000" dirty="0" smtClean="0">
                          <a:latin typeface="+mn-lt"/>
                        </a:rPr>
                        <a:t>2012</a:t>
                      </a:r>
                      <a:r>
                        <a:rPr kumimoji="1" lang="ja-JP" altLang="en-US" sz="1000" dirty="0" smtClean="0">
                          <a:latin typeface="+mn-lt"/>
                        </a:rPr>
                        <a:t>年</a:t>
                      </a:r>
                      <a:r>
                        <a:rPr kumimoji="1" lang="en-US" altLang="ja-JP" sz="1000" dirty="0" smtClean="0">
                          <a:latin typeface="+mn-lt"/>
                        </a:rPr>
                        <a:t>1</a:t>
                      </a:r>
                      <a:r>
                        <a:rPr kumimoji="1" lang="ja-JP" altLang="en-US" sz="1000" dirty="0" smtClean="0">
                          <a:latin typeface="+mn-lt"/>
                        </a:rPr>
                        <a:t>月</a:t>
                      </a:r>
                      <a:endParaRPr kumimoji="1" lang="ja-JP" altLang="en-US" sz="1000" dirty="0">
                        <a:latin typeface="+mn-lt"/>
                      </a:endParaRPr>
                    </a:p>
                  </a:txBody>
                  <a:tcPr marL="84406" marR="84406" marT="42203" marB="42203"/>
                </a:tc>
                <a:tc>
                  <a:txBody>
                    <a:bodyPr/>
                    <a:lstStyle/>
                    <a:p>
                      <a:r>
                        <a:rPr kumimoji="1" lang="ja-JP" altLang="en-US" sz="1100" b="1" dirty="0" smtClean="0">
                          <a:latin typeface="+mn-lt"/>
                        </a:rPr>
                        <a:t>阪神高速道路</a:t>
                      </a:r>
                      <a:r>
                        <a:rPr kumimoji="1" lang="ja-JP" altLang="en-US" sz="1100" b="0" dirty="0" smtClean="0">
                          <a:latin typeface="+mn-lt"/>
                        </a:rPr>
                        <a:t>が</a:t>
                      </a:r>
                      <a:r>
                        <a:rPr kumimoji="1" lang="ja-JP" altLang="en-US" sz="1100" dirty="0" smtClean="0">
                          <a:latin typeface="+mn-lt"/>
                        </a:rPr>
                        <a:t>圏域を撤廃した</a:t>
                      </a:r>
                      <a:r>
                        <a:rPr kumimoji="1" lang="ja-JP" altLang="en-US" sz="1100" b="1" dirty="0" smtClean="0">
                          <a:latin typeface="+mn-lt"/>
                        </a:rPr>
                        <a:t>対距離料金</a:t>
                      </a:r>
                      <a:r>
                        <a:rPr kumimoji="1" lang="ja-JP" altLang="en-US" sz="1100" dirty="0" smtClean="0">
                          <a:latin typeface="+mn-lt"/>
                        </a:rPr>
                        <a:t>に移行</a:t>
                      </a:r>
                      <a:endParaRPr kumimoji="1" lang="ja-JP" altLang="en-US" sz="1100" dirty="0">
                        <a:latin typeface="+mn-lt"/>
                      </a:endParaRPr>
                    </a:p>
                  </a:txBody>
                  <a:tcPr marL="84406" marR="84406" marT="42203" marB="42203"/>
                </a:tc>
                <a:extLst>
                  <a:ext uri="{0D108BD9-81ED-4DB2-BD59-A6C34878D82A}">
                    <a16:rowId xmlns="" xmlns:a16="http://schemas.microsoft.com/office/drawing/2014/main" val="2098583556"/>
                  </a:ext>
                </a:extLst>
              </a:tr>
              <a:tr h="759655">
                <a:tc>
                  <a:txBody>
                    <a:bodyPr/>
                    <a:lstStyle/>
                    <a:p>
                      <a:r>
                        <a:rPr kumimoji="1" lang="en-US" altLang="ja-JP" sz="1000" dirty="0" smtClean="0">
                          <a:latin typeface="+mn-lt"/>
                        </a:rPr>
                        <a:t>2016</a:t>
                      </a:r>
                      <a:r>
                        <a:rPr kumimoji="1" lang="ja-JP" altLang="en-US" sz="1000" dirty="0" smtClean="0">
                          <a:latin typeface="+mn-lt"/>
                        </a:rPr>
                        <a:t>年</a:t>
                      </a:r>
                      <a:r>
                        <a:rPr kumimoji="1" lang="en-US" altLang="ja-JP" sz="1000" dirty="0" smtClean="0">
                          <a:latin typeface="+mn-lt"/>
                        </a:rPr>
                        <a:t>12</a:t>
                      </a:r>
                      <a:r>
                        <a:rPr kumimoji="1" lang="ja-JP" altLang="en-US" sz="1000" dirty="0" smtClean="0">
                          <a:latin typeface="+mn-lt"/>
                        </a:rPr>
                        <a:t>月</a:t>
                      </a:r>
                      <a:endParaRPr kumimoji="1" lang="ja-JP" altLang="en-US" sz="1000" dirty="0">
                        <a:latin typeface="+mn-lt"/>
                      </a:endParaRPr>
                    </a:p>
                  </a:txBody>
                  <a:tcPr marL="84406" marR="84406" marT="42203" marB="42203"/>
                </a:tc>
                <a:tc>
                  <a:txBody>
                    <a:bodyPr/>
                    <a:lstStyle/>
                    <a:p>
                      <a:r>
                        <a:rPr kumimoji="1" lang="ja-JP" altLang="en-US" sz="1100" b="1" dirty="0" smtClean="0">
                          <a:latin typeface="+mn-lt"/>
                        </a:rPr>
                        <a:t>国土交通省</a:t>
                      </a:r>
                      <a:r>
                        <a:rPr kumimoji="1" lang="ja-JP" altLang="en-US" sz="1100" dirty="0" smtClean="0">
                          <a:latin typeface="+mn-lt"/>
                        </a:rPr>
                        <a:t>「近畿圏の新たな高速道路料金に関する</a:t>
                      </a:r>
                      <a:r>
                        <a:rPr kumimoji="1" lang="ja-JP" altLang="en-US" sz="1100" b="1" dirty="0" smtClean="0">
                          <a:latin typeface="+mn-lt"/>
                        </a:rPr>
                        <a:t>具体方針（案）」の公表</a:t>
                      </a:r>
                      <a:endParaRPr kumimoji="1" lang="ja-JP" altLang="en-US" sz="1100" b="1" dirty="0">
                        <a:latin typeface="+mn-lt"/>
                      </a:endParaRPr>
                    </a:p>
                  </a:txBody>
                  <a:tcPr marL="84406" marR="84406" marT="42203" marB="42203"/>
                </a:tc>
                <a:extLst>
                  <a:ext uri="{0D108BD9-81ED-4DB2-BD59-A6C34878D82A}">
                    <a16:rowId xmlns="" xmlns:a16="http://schemas.microsoft.com/office/drawing/2014/main" val="2698757606"/>
                  </a:ext>
                </a:extLst>
              </a:tr>
              <a:tr h="928468">
                <a:tc>
                  <a:txBody>
                    <a:bodyPr/>
                    <a:lstStyle/>
                    <a:p>
                      <a:r>
                        <a:rPr kumimoji="1" lang="en-US" altLang="ja-JP" sz="1000" dirty="0" smtClean="0">
                          <a:latin typeface="+mn-lt"/>
                        </a:rPr>
                        <a:t>2017</a:t>
                      </a:r>
                      <a:r>
                        <a:rPr kumimoji="1" lang="ja-JP" altLang="en-US" sz="1000" dirty="0" smtClean="0">
                          <a:latin typeface="+mn-lt"/>
                        </a:rPr>
                        <a:t>年</a:t>
                      </a:r>
                      <a:r>
                        <a:rPr kumimoji="1" lang="en-US" altLang="ja-JP" sz="1000" dirty="0" smtClean="0">
                          <a:latin typeface="+mn-lt"/>
                        </a:rPr>
                        <a:t>6</a:t>
                      </a:r>
                      <a:r>
                        <a:rPr kumimoji="1" lang="ja-JP" altLang="en-US" sz="1000" dirty="0" smtClean="0">
                          <a:latin typeface="+mn-lt"/>
                        </a:rPr>
                        <a:t>月</a:t>
                      </a:r>
                      <a:endParaRPr kumimoji="1" lang="ja-JP" altLang="en-US" sz="1000" dirty="0">
                        <a:latin typeface="+mn-lt"/>
                      </a:endParaRPr>
                    </a:p>
                  </a:txBody>
                  <a:tcPr marL="84406" marR="84406" marT="42203" marB="42203"/>
                </a:tc>
                <a:tc>
                  <a:txBody>
                    <a:bodyPr/>
                    <a:lstStyle/>
                    <a:p>
                      <a:r>
                        <a:rPr kumimoji="1" lang="ja-JP" altLang="en-US" sz="1100" b="1" dirty="0" smtClean="0">
                          <a:latin typeface="+mn-lt"/>
                        </a:rPr>
                        <a:t>阪神高速道路、ＮＥＸＣＯ</a:t>
                      </a:r>
                      <a:r>
                        <a:rPr kumimoji="1" lang="ja-JP" altLang="en-US" sz="1100" dirty="0" smtClean="0">
                          <a:latin typeface="+mn-lt"/>
                        </a:rPr>
                        <a:t>において、近畿圏の料金を、</a:t>
                      </a:r>
                      <a:r>
                        <a:rPr kumimoji="1" lang="ja-JP" altLang="en-US" sz="1100" b="1" dirty="0" smtClean="0">
                          <a:latin typeface="+mn-lt"/>
                        </a:rPr>
                        <a:t>対距離制を基本とした料金体系へ</a:t>
                      </a:r>
                      <a:r>
                        <a:rPr kumimoji="1" lang="ja-JP" altLang="en-US" sz="1100" dirty="0" smtClean="0">
                          <a:latin typeface="+mn-lt"/>
                        </a:rPr>
                        <a:t>整理・統一</a:t>
                      </a:r>
                      <a:endParaRPr kumimoji="1" lang="ja-JP" altLang="en-US" sz="1100" dirty="0">
                        <a:latin typeface="+mn-lt"/>
                      </a:endParaRPr>
                    </a:p>
                  </a:txBody>
                  <a:tcPr marL="84406" marR="84406" marT="42203" marB="42203"/>
                </a:tc>
                <a:extLst>
                  <a:ext uri="{0D108BD9-81ED-4DB2-BD59-A6C34878D82A}">
                    <a16:rowId xmlns="" xmlns:a16="http://schemas.microsoft.com/office/drawing/2014/main" val="2085171698"/>
                  </a:ext>
                </a:extLst>
              </a:tr>
              <a:tr h="693254">
                <a:tc>
                  <a:txBody>
                    <a:bodyPr/>
                    <a:lstStyle/>
                    <a:p>
                      <a:r>
                        <a:rPr kumimoji="1" lang="en-US" altLang="ja-JP" sz="1000" dirty="0" smtClean="0">
                          <a:latin typeface="+mn-lt"/>
                        </a:rPr>
                        <a:t>2018</a:t>
                      </a:r>
                      <a:r>
                        <a:rPr kumimoji="1" lang="ja-JP" altLang="en-US" sz="1000" dirty="0" smtClean="0">
                          <a:latin typeface="+mn-lt"/>
                        </a:rPr>
                        <a:t>年</a:t>
                      </a:r>
                      <a:r>
                        <a:rPr kumimoji="1" lang="en-US" altLang="ja-JP" sz="1000" dirty="0" smtClean="0">
                          <a:latin typeface="+mn-lt"/>
                        </a:rPr>
                        <a:t>4</a:t>
                      </a:r>
                      <a:r>
                        <a:rPr kumimoji="1" lang="ja-JP" altLang="en-US" sz="1000" dirty="0" smtClean="0">
                          <a:latin typeface="+mn-lt"/>
                        </a:rPr>
                        <a:t>月</a:t>
                      </a:r>
                      <a:endParaRPr kumimoji="1" lang="ja-JP" altLang="en-US" sz="1000" dirty="0">
                        <a:latin typeface="+mn-lt"/>
                      </a:endParaRPr>
                    </a:p>
                  </a:txBody>
                  <a:tcPr marL="84406" marR="84406" marT="42203" marB="42203"/>
                </a:tc>
                <a:tc>
                  <a:txBody>
                    <a:bodyPr/>
                    <a:lstStyle/>
                    <a:p>
                      <a:r>
                        <a:rPr kumimoji="1" lang="ja-JP" altLang="en-US" sz="1100" b="0" dirty="0" smtClean="0">
                          <a:latin typeface="+mn-lt"/>
                        </a:rPr>
                        <a:t>府の道路公社路線（南阪奈・堺泉北）をＮＥＸＣＯに移管</a:t>
                      </a:r>
                      <a:endParaRPr kumimoji="1" lang="ja-JP" altLang="en-US" sz="1100" b="0" dirty="0">
                        <a:latin typeface="+mn-lt"/>
                      </a:endParaRPr>
                    </a:p>
                  </a:txBody>
                  <a:tcPr marL="84406" marR="84406" marT="42203" marB="42203"/>
                </a:tc>
                <a:extLst>
                  <a:ext uri="{0D108BD9-81ED-4DB2-BD59-A6C34878D82A}">
                    <a16:rowId xmlns="" xmlns:a16="http://schemas.microsoft.com/office/drawing/2014/main" val="3931032560"/>
                  </a:ext>
                </a:extLst>
              </a:tr>
            </a:tbl>
          </a:graphicData>
        </a:graphic>
      </p:graphicFrame>
      <p:pic>
        <p:nvPicPr>
          <p:cNvPr id="9" name="図 8"/>
          <p:cNvPicPr>
            <a:picLocks noChangeAspect="1"/>
          </p:cNvPicPr>
          <p:nvPr/>
        </p:nvPicPr>
        <p:blipFill>
          <a:blip r:embed="rId3"/>
          <a:stretch>
            <a:fillRect/>
          </a:stretch>
        </p:blipFill>
        <p:spPr>
          <a:xfrm>
            <a:off x="2709884" y="2208786"/>
            <a:ext cx="3055890" cy="2659213"/>
          </a:xfrm>
          <a:prstGeom prst="rect">
            <a:avLst/>
          </a:prstGeom>
        </p:spPr>
      </p:pic>
      <p:sp>
        <p:nvSpPr>
          <p:cNvPr id="10" name="正方形/長方形 9"/>
          <p:cNvSpPr/>
          <p:nvPr/>
        </p:nvSpPr>
        <p:spPr>
          <a:xfrm>
            <a:off x="2751061" y="1644253"/>
            <a:ext cx="3016618" cy="40472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■料金体系統一前</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2017.6.3)</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・様々な料金体系、運営主体が混在</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5856927" y="1608778"/>
            <a:ext cx="3016618" cy="56092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■料金体系統一後</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(2017.6.3</a:t>
            </a:r>
            <a:r>
              <a:rPr kumimoji="1" lang="ja-JP" altLang="en-US" sz="1015"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015"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・対距離料金を基本とした料金体系に整理・統一</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　・道路公社路線は、接続する高速道路会社に移管。</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134" y="2181613"/>
            <a:ext cx="2893073" cy="2954628"/>
          </a:xfrm>
          <a:prstGeom prst="rect">
            <a:avLst/>
          </a:prstGeom>
        </p:spPr>
      </p:pic>
      <p:sp>
        <p:nvSpPr>
          <p:cNvPr id="7" name="二等辺三角形 6"/>
          <p:cNvSpPr/>
          <p:nvPr/>
        </p:nvSpPr>
        <p:spPr>
          <a:xfrm rot="5400000">
            <a:off x="5171485" y="3506727"/>
            <a:ext cx="1486820" cy="202099"/>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5" name="表 14"/>
          <p:cNvGraphicFramePr>
            <a:graphicFrameLocks noGrp="1"/>
          </p:cNvGraphicFramePr>
          <p:nvPr>
            <p:extLst/>
          </p:nvPr>
        </p:nvGraphicFramePr>
        <p:xfrm>
          <a:off x="3776311" y="5517726"/>
          <a:ext cx="2037535" cy="956604"/>
        </p:xfrm>
        <a:graphic>
          <a:graphicData uri="http://schemas.openxmlformats.org/drawingml/2006/table">
            <a:tbl>
              <a:tblPr firstRow="1" bandRow="1">
                <a:tableStyleId>{5C22544A-7EE6-4342-B048-85BDC9FD1C3A}</a:tableStyleId>
              </a:tblPr>
              <a:tblGrid>
                <a:gridCol w="1298981">
                  <a:extLst>
                    <a:ext uri="{9D8B030D-6E8A-4147-A177-3AD203B41FA5}">
                      <a16:colId xmlns="" xmlns:a16="http://schemas.microsoft.com/office/drawing/2014/main" val="3473433227"/>
                    </a:ext>
                  </a:extLst>
                </a:gridCol>
                <a:gridCol w="738554">
                  <a:extLst>
                    <a:ext uri="{9D8B030D-6E8A-4147-A177-3AD203B41FA5}">
                      <a16:colId xmlns="" xmlns:a16="http://schemas.microsoft.com/office/drawing/2014/main" val="2391510897"/>
                    </a:ext>
                  </a:extLst>
                </a:gridCol>
              </a:tblGrid>
              <a:tr h="239151">
                <a:tc>
                  <a:txBody>
                    <a:bodyPr/>
                    <a:lstStyle/>
                    <a:p>
                      <a:pPr algn="ctr"/>
                      <a:r>
                        <a:rPr kumimoji="1" lang="ja-JP" altLang="en-US" sz="1000" dirty="0" smtClean="0"/>
                        <a:t>経路選択</a:t>
                      </a:r>
                      <a:endParaRPr kumimoji="1" lang="ja-JP" altLang="en-US" sz="1000" dirty="0"/>
                    </a:p>
                  </a:txBody>
                  <a:tcPr marL="84406" marR="84406" marT="42203" marB="42203" anchor="ctr"/>
                </a:tc>
                <a:tc>
                  <a:txBody>
                    <a:bodyPr/>
                    <a:lstStyle/>
                    <a:p>
                      <a:pPr algn="ctr"/>
                      <a:r>
                        <a:rPr kumimoji="1" lang="ja-JP" altLang="en-US" sz="1000" dirty="0" smtClean="0"/>
                        <a:t>旧料金</a:t>
                      </a:r>
                      <a:endParaRPr kumimoji="1" lang="ja-JP" altLang="en-US" sz="1000" dirty="0"/>
                    </a:p>
                  </a:txBody>
                  <a:tcPr marL="84406" marR="84406" marT="42203" marB="42203" anchor="ctr"/>
                </a:tc>
                <a:extLst>
                  <a:ext uri="{0D108BD9-81ED-4DB2-BD59-A6C34878D82A}">
                    <a16:rowId xmlns="" xmlns:a16="http://schemas.microsoft.com/office/drawing/2014/main" val="2952304868"/>
                  </a:ext>
                </a:extLst>
              </a:tr>
              <a:tr h="239151">
                <a:tc>
                  <a:txBody>
                    <a:bodyPr/>
                    <a:lstStyle/>
                    <a:p>
                      <a:pPr algn="ctr"/>
                      <a:r>
                        <a:rPr kumimoji="1" lang="ja-JP" altLang="en-US" sz="1000" dirty="0" smtClean="0"/>
                        <a:t>守口線</a:t>
                      </a:r>
                      <a:r>
                        <a:rPr kumimoji="1" lang="en-US" altLang="ja-JP" sz="1000" dirty="0" smtClean="0"/>
                        <a:t>(31.3km)</a:t>
                      </a:r>
                      <a:endParaRPr kumimoji="1" lang="ja-JP" altLang="en-US" sz="1000" dirty="0"/>
                    </a:p>
                  </a:txBody>
                  <a:tcPr marL="84406" marR="84406" marT="42203" marB="42203" anchor="ctr"/>
                </a:tc>
                <a:tc>
                  <a:txBody>
                    <a:bodyPr/>
                    <a:lstStyle/>
                    <a:p>
                      <a:pPr algn="ctr"/>
                      <a:r>
                        <a:rPr kumimoji="1" lang="en-US" altLang="ja-JP" sz="1000" dirty="0" smtClean="0"/>
                        <a:t>1,690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2004378738"/>
                  </a:ext>
                </a:extLst>
              </a:tr>
              <a:tr h="239151">
                <a:tc>
                  <a:txBody>
                    <a:bodyPr/>
                    <a:lstStyle/>
                    <a:p>
                      <a:pPr algn="ctr"/>
                      <a:r>
                        <a:rPr kumimoji="1" lang="ja-JP" altLang="en-US" sz="1000" dirty="0" smtClean="0"/>
                        <a:t>東大阪線</a:t>
                      </a:r>
                      <a:r>
                        <a:rPr kumimoji="1" lang="en-US" altLang="ja-JP" sz="1000" dirty="0" smtClean="0"/>
                        <a:t>(28.5km)</a:t>
                      </a:r>
                      <a:endParaRPr kumimoji="1" lang="ja-JP" altLang="en-US" sz="1000" dirty="0"/>
                    </a:p>
                  </a:txBody>
                  <a:tcPr marL="84406" marR="84406" marT="42203" marB="42203" anchor="ctr"/>
                </a:tc>
                <a:tc>
                  <a:txBody>
                    <a:bodyPr/>
                    <a:lstStyle/>
                    <a:p>
                      <a:pPr algn="ctr"/>
                      <a:r>
                        <a:rPr kumimoji="1" lang="en-US" altLang="ja-JP" sz="1000" dirty="0" smtClean="0"/>
                        <a:t>1,610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1457532304"/>
                  </a:ext>
                </a:extLst>
              </a:tr>
              <a:tr h="239151">
                <a:tc>
                  <a:txBody>
                    <a:bodyPr/>
                    <a:lstStyle/>
                    <a:p>
                      <a:pPr algn="ctr"/>
                      <a:r>
                        <a:rPr kumimoji="1" lang="ja-JP" altLang="en-US" sz="1000" dirty="0" smtClean="0"/>
                        <a:t>松原線</a:t>
                      </a:r>
                      <a:r>
                        <a:rPr kumimoji="1" lang="en-US" altLang="ja-JP" sz="1000" dirty="0" smtClean="0"/>
                        <a:t>(42.8km)</a:t>
                      </a:r>
                      <a:endParaRPr kumimoji="1" lang="ja-JP" altLang="en-US" sz="1000" dirty="0"/>
                    </a:p>
                  </a:txBody>
                  <a:tcPr marL="84406" marR="84406" marT="42203" marB="42203" anchor="ctr"/>
                </a:tc>
                <a:tc>
                  <a:txBody>
                    <a:bodyPr/>
                    <a:lstStyle/>
                    <a:p>
                      <a:pPr algn="ctr"/>
                      <a:r>
                        <a:rPr kumimoji="1" lang="en-US" altLang="ja-JP" sz="1000" dirty="0" smtClean="0"/>
                        <a:t>2,060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284212368"/>
                  </a:ext>
                </a:extLst>
              </a:tr>
            </a:tbl>
          </a:graphicData>
        </a:graphic>
      </p:graphicFrame>
      <p:sp>
        <p:nvSpPr>
          <p:cNvPr id="16" name="テキスト ボックス 15"/>
          <p:cNvSpPr txBox="1"/>
          <p:nvPr/>
        </p:nvSpPr>
        <p:spPr>
          <a:xfrm>
            <a:off x="3593987" y="5163300"/>
            <a:ext cx="4047401"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料金例）第二京阪</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枚方学研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IC)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⇒阪神高速環状線</a:t>
            </a:r>
          </a:p>
        </p:txBody>
      </p:sp>
      <p:sp>
        <p:nvSpPr>
          <p:cNvPr id="17" name="二等辺三角形 16"/>
          <p:cNvSpPr/>
          <p:nvPr/>
        </p:nvSpPr>
        <p:spPr>
          <a:xfrm rot="5400000">
            <a:off x="5514786" y="5970433"/>
            <a:ext cx="880351" cy="115799"/>
          </a:xfrm>
          <a:prstGeom prst="triangle">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8" name="表 17"/>
          <p:cNvGraphicFramePr>
            <a:graphicFrameLocks noGrp="1"/>
          </p:cNvGraphicFramePr>
          <p:nvPr>
            <p:extLst/>
          </p:nvPr>
        </p:nvGraphicFramePr>
        <p:xfrm>
          <a:off x="6190649" y="5515719"/>
          <a:ext cx="1298981" cy="955385"/>
        </p:xfrm>
        <a:graphic>
          <a:graphicData uri="http://schemas.openxmlformats.org/drawingml/2006/table">
            <a:tbl>
              <a:tblPr firstRow="1" bandRow="1">
                <a:tableStyleId>{5C22544A-7EE6-4342-B048-85BDC9FD1C3A}</a:tableStyleId>
              </a:tblPr>
              <a:tblGrid>
                <a:gridCol w="1298981">
                  <a:extLst>
                    <a:ext uri="{9D8B030D-6E8A-4147-A177-3AD203B41FA5}">
                      <a16:colId xmlns="" xmlns:a16="http://schemas.microsoft.com/office/drawing/2014/main" val="3473433227"/>
                    </a:ext>
                  </a:extLst>
                </a:gridCol>
              </a:tblGrid>
              <a:tr h="239151">
                <a:tc>
                  <a:txBody>
                    <a:bodyPr/>
                    <a:lstStyle/>
                    <a:p>
                      <a:pPr algn="ctr"/>
                      <a:r>
                        <a:rPr kumimoji="1" lang="ja-JP" altLang="en-US" sz="1000" dirty="0" smtClean="0"/>
                        <a:t>新料金</a:t>
                      </a:r>
                      <a:endParaRPr kumimoji="1" lang="ja-JP" altLang="en-US" sz="1000" dirty="0"/>
                    </a:p>
                  </a:txBody>
                  <a:tcPr marL="84406" marR="84406" marT="42203" marB="42203" anchor="ctr"/>
                </a:tc>
                <a:extLst>
                  <a:ext uri="{0D108BD9-81ED-4DB2-BD59-A6C34878D82A}">
                    <a16:rowId xmlns="" xmlns:a16="http://schemas.microsoft.com/office/drawing/2014/main" val="2952304868"/>
                  </a:ext>
                </a:extLst>
              </a:tr>
              <a:tr h="716234">
                <a:tc>
                  <a:txBody>
                    <a:bodyPr/>
                    <a:lstStyle/>
                    <a:p>
                      <a:pPr algn="ctr"/>
                      <a:r>
                        <a:rPr kumimoji="1" lang="en-US" altLang="ja-JP" sz="1000" dirty="0" smtClean="0"/>
                        <a:t>1,610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2004378738"/>
                  </a:ext>
                </a:extLst>
              </a:tr>
            </a:tbl>
          </a:graphicData>
        </a:graphic>
      </p:graphicFrame>
      <p:sp>
        <p:nvSpPr>
          <p:cNvPr id="12" name="スライド番号プレースホルダー 11"/>
          <p:cNvSpPr>
            <a:spLocks noGrp="1"/>
          </p:cNvSpPr>
          <p:nvPr>
            <p:ph type="sldNum" sz="quarter" idx="12"/>
          </p:nvPr>
        </p:nvSpPr>
        <p:spPr/>
        <p:txBody>
          <a:bodyPr/>
          <a:lstStyle/>
          <a:p>
            <a:fld id="{138CA411-231B-42B9-AF63-97A64194AA60}" type="slidenum">
              <a:rPr lang="ja-JP" altLang="en-US" smtClean="0"/>
              <a:pPr/>
              <a:t>208</a:t>
            </a:fld>
            <a:endParaRPr lang="ja-JP" altLang="en-US"/>
          </a:p>
        </p:txBody>
      </p:sp>
    </p:spTree>
    <p:extLst>
      <p:ext uri="{BB962C8B-B14F-4D97-AF65-F5344CB8AC3E}">
        <p14:creationId xmlns:p14="http://schemas.microsoft.com/office/powerpoint/2010/main" val="374035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cstate="email"/>
          <a:srcRect/>
          <a:stretch>
            <a:fillRect/>
          </a:stretch>
        </p:blipFill>
        <p:spPr bwMode="auto">
          <a:xfrm>
            <a:off x="144381" y="1464005"/>
            <a:ext cx="5271250" cy="5051268"/>
          </a:xfrm>
          <a:prstGeom prst="rect">
            <a:avLst/>
          </a:prstGeom>
          <a:noFill/>
          <a:ln w="9525">
            <a:noFill/>
            <a:miter lim="800000"/>
            <a:headEnd/>
            <a:tailEnd/>
          </a:ln>
          <a:effectLst/>
        </p:spPr>
      </p:pic>
      <p:sp>
        <p:nvSpPr>
          <p:cNvPr id="6" name="線吹き出し 1 (枠付き) 5"/>
          <p:cNvSpPr/>
          <p:nvPr/>
        </p:nvSpPr>
        <p:spPr>
          <a:xfrm>
            <a:off x="6169108" y="2843381"/>
            <a:ext cx="2532185" cy="488668"/>
          </a:xfrm>
          <a:prstGeom prst="borderCallout1">
            <a:avLst>
              <a:gd name="adj1" fmla="val 18750"/>
              <a:gd name="adj2" fmla="val -8333"/>
              <a:gd name="adj3" fmla="val 160228"/>
              <a:gd name="adj4" fmla="val -12912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a:ln>
                  <a:noFill/>
                </a:ln>
                <a:solidFill>
                  <a:prstClr val="black"/>
                </a:solidFill>
                <a:effectLst/>
                <a:uLnTx/>
                <a:uFillTx/>
                <a:latin typeface="Meiryo UI"/>
                <a:ea typeface="Meiryo UI"/>
                <a:cs typeface="+mn-cs"/>
              </a:rPr>
              <a:t>国土軸との接続強化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線吹き出し 1 (枠付き) 11"/>
          <p:cNvSpPr/>
          <p:nvPr/>
        </p:nvSpPr>
        <p:spPr>
          <a:xfrm>
            <a:off x="6169108" y="1714332"/>
            <a:ext cx="2532185" cy="488668"/>
          </a:xfrm>
          <a:prstGeom prst="borderCallout1">
            <a:avLst>
              <a:gd name="adj1" fmla="val 18750"/>
              <a:gd name="adj2" fmla="val -8333"/>
              <a:gd name="adj3" fmla="val 171591"/>
              <a:gd name="adj4" fmla="val -9973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北陸方面とのアクセス強化</a:t>
            </a:r>
          </a:p>
        </p:txBody>
      </p:sp>
      <p:sp>
        <p:nvSpPr>
          <p:cNvPr id="14" name="線吹き出し 1 (枠付き) 13"/>
          <p:cNvSpPr/>
          <p:nvPr/>
        </p:nvSpPr>
        <p:spPr>
          <a:xfrm>
            <a:off x="6169108" y="5130009"/>
            <a:ext cx="2532185" cy="488668"/>
          </a:xfrm>
          <a:prstGeom prst="borderCallout1">
            <a:avLst>
              <a:gd name="adj1" fmla="val 48295"/>
              <a:gd name="adj2" fmla="val -6579"/>
              <a:gd name="adj3" fmla="val 117045"/>
              <a:gd name="adj4" fmla="val -13087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関空アクセスの強化</a:t>
            </a:r>
          </a:p>
        </p:txBody>
      </p:sp>
      <p:sp>
        <p:nvSpPr>
          <p:cNvPr id="15" name="線吹き出し 1 (枠付き) 14"/>
          <p:cNvSpPr/>
          <p:nvPr/>
        </p:nvSpPr>
        <p:spPr>
          <a:xfrm>
            <a:off x="6169108" y="3972431"/>
            <a:ext cx="2532185" cy="488668"/>
          </a:xfrm>
          <a:prstGeom prst="borderCallout1">
            <a:avLst>
              <a:gd name="adj1" fmla="val 18750"/>
              <a:gd name="adj2" fmla="val -8333"/>
              <a:gd name="adj3" fmla="val 1137"/>
              <a:gd name="adj4" fmla="val -13175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放射環状型ネットワークの形成</a:t>
            </a:r>
          </a:p>
        </p:txBody>
      </p:sp>
      <p:sp>
        <p:nvSpPr>
          <p:cNvPr id="4" name="テキスト ボックス 3"/>
          <p:cNvSpPr txBox="1"/>
          <p:nvPr/>
        </p:nvSpPr>
        <p:spPr>
          <a:xfrm>
            <a:off x="3216003" y="4273766"/>
            <a:ext cx="1707690" cy="220188"/>
          </a:xfrm>
          <a:prstGeom prst="rect">
            <a:avLst/>
          </a:prstGeom>
          <a:solidFill>
            <a:schemeClr val="bg1"/>
          </a:solid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smtClean="0">
                <a:ln>
                  <a:noFill/>
                </a:ln>
                <a:solidFill>
                  <a:prstClr val="black"/>
                </a:solidFill>
                <a:effectLst/>
                <a:uLnTx/>
                <a:uFillTx/>
                <a:latin typeface="Meiryo UI"/>
                <a:ea typeface="Meiryo UI"/>
                <a:cs typeface="+mn-cs"/>
              </a:rPr>
              <a:t>2018</a:t>
            </a:r>
            <a:r>
              <a:rPr kumimoji="1" lang="ja-JP" altLang="en-US" sz="831" b="0" i="0" u="none" strike="noStrike" kern="1200" cap="none" spc="0" normalizeH="0" baseline="0" noProof="0" dirty="0" smtClean="0">
                <a:ln>
                  <a:noFill/>
                </a:ln>
                <a:solidFill>
                  <a:prstClr val="black"/>
                </a:solidFill>
                <a:effectLst/>
                <a:uLnTx/>
                <a:uFillTx/>
                <a:latin typeface="Meiryo UI"/>
                <a:ea typeface="Meiryo UI"/>
                <a:cs typeface="+mn-cs"/>
              </a:rPr>
              <a:t>年度末</a:t>
            </a:r>
            <a:r>
              <a:rPr kumimoji="1" lang="en-US" altLang="ja-JP" sz="831"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a:cs typeface="+mn-cs"/>
              </a:rPr>
              <a:t>放出～新大阪間</a:t>
            </a:r>
            <a:r>
              <a:rPr kumimoji="1" lang="en-US" altLang="ja-JP" sz="831"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831"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15"/>
          <p:cNvSpPr txBox="1"/>
          <p:nvPr/>
        </p:nvSpPr>
        <p:spPr>
          <a:xfrm>
            <a:off x="3551293" y="3430338"/>
            <a:ext cx="2617815"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2027</a:t>
            </a:r>
            <a:r>
              <a:rPr kumimoji="1" lang="ja-JP" altLang="en-US"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年 リニア中央新幹線開業</a:t>
            </a:r>
            <a:endParaRPr kumimoji="1" lang="en-US" altLang="ja-JP"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             （名古屋まで）</a:t>
            </a:r>
          </a:p>
        </p:txBody>
      </p:sp>
      <p:sp>
        <p:nvSpPr>
          <p:cNvPr id="17" name="線吹き出し 1 (枠付き) 16"/>
          <p:cNvSpPr/>
          <p:nvPr/>
        </p:nvSpPr>
        <p:spPr>
          <a:xfrm>
            <a:off x="998608" y="2591600"/>
            <a:ext cx="1532530" cy="331142"/>
          </a:xfrm>
          <a:prstGeom prst="borderCallout1">
            <a:avLst>
              <a:gd name="adj1" fmla="val 98642"/>
              <a:gd name="adj2" fmla="val 63489"/>
              <a:gd name="adj3" fmla="val 184783"/>
              <a:gd name="adj4" fmla="val 96638"/>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北大阪急行延伸</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年度開業目標）</a:t>
            </a:r>
          </a:p>
        </p:txBody>
      </p:sp>
      <p:cxnSp>
        <p:nvCxnSpPr>
          <p:cNvPr id="18" name="直線コネクタ 17"/>
          <p:cNvCxnSpPr/>
          <p:nvPr/>
        </p:nvCxnSpPr>
        <p:spPr>
          <a:xfrm flipH="1" flipV="1">
            <a:off x="2497903" y="3388586"/>
            <a:ext cx="66469" cy="4652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2464005" y="3122710"/>
            <a:ext cx="33234" cy="265876"/>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3221074" y="3624263"/>
            <a:ext cx="140575" cy="582054"/>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1" name="線吹き出し 1 (枠付き) 20"/>
          <p:cNvSpPr/>
          <p:nvPr/>
        </p:nvSpPr>
        <p:spPr>
          <a:xfrm>
            <a:off x="3398570" y="3126347"/>
            <a:ext cx="1428416" cy="331142"/>
          </a:xfrm>
          <a:prstGeom prst="borderCallout1">
            <a:avLst>
              <a:gd name="adj1" fmla="val 98642"/>
              <a:gd name="adj2" fmla="val 2552"/>
              <a:gd name="adj3" fmla="val 195404"/>
              <a:gd name="adj4" fmla="val -769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大阪モノレール延伸</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2029</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年開業目標）</a:t>
            </a:r>
          </a:p>
        </p:txBody>
      </p:sp>
      <p:sp>
        <p:nvSpPr>
          <p:cNvPr id="7" name="テキスト ボックス 6"/>
          <p:cNvSpPr txBox="1"/>
          <p:nvPr/>
        </p:nvSpPr>
        <p:spPr>
          <a:xfrm>
            <a:off x="832174" y="4602959"/>
            <a:ext cx="1521688" cy="248530"/>
          </a:xfrm>
          <a:prstGeom prst="rect">
            <a:avLst/>
          </a:prstGeom>
          <a:noFill/>
        </p:spPr>
        <p:txBody>
          <a:bodyPr wrap="square" rtlCol="0">
            <a:spAutoFit/>
          </a:bodyP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2030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年度末開業目標</a:t>
            </a:r>
          </a:p>
        </p:txBody>
      </p:sp>
      <p:sp>
        <p:nvSpPr>
          <p:cNvPr id="22" name="テキスト ボックス 21"/>
          <p:cNvSpPr txBox="1"/>
          <p:nvPr/>
        </p:nvSpPr>
        <p:spPr>
          <a:xfrm>
            <a:off x="998608" y="1846385"/>
            <a:ext cx="900531" cy="241476"/>
          </a:xfrm>
          <a:prstGeom prst="rect">
            <a:avLst/>
          </a:prstGeom>
          <a:solidFill>
            <a:schemeClr val="bg1"/>
          </a:solidFill>
        </p:spPr>
        <p:txBody>
          <a:bodyPr wrap="square" rtlCol="0">
            <a:spAutoFit/>
          </a:bodyP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2022</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年度末</a:t>
            </a:r>
          </a:p>
        </p:txBody>
      </p:sp>
      <p:sp>
        <p:nvSpPr>
          <p:cNvPr id="11" name="正方形/長方形 10"/>
          <p:cNvSpPr/>
          <p:nvPr/>
        </p:nvSpPr>
        <p:spPr>
          <a:xfrm>
            <a:off x="270457" y="979025"/>
            <a:ext cx="8603088" cy="603883"/>
          </a:xfrm>
          <a:prstGeom prst="rect">
            <a:avLst/>
          </a:prstGeom>
          <a:solidFill>
            <a:schemeClr val="accent5">
              <a:lumMod val="40000"/>
              <a:lumOff val="60000"/>
            </a:schemeClr>
          </a:solidFill>
          <a:ln>
            <a:solidFill>
              <a:schemeClr val="tx1"/>
            </a:solid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◆戦略的な広域鉄道計画等の推進により、「東西二極の一極」を担う大阪の国際競争力が強化。</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副首都としてふさわしい都市機能の充実に向けて前進。</a:t>
            </a: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209</a:t>
            </a:fld>
            <a:endParaRPr lang="ja-JP" altLang="en-US"/>
          </a:p>
        </p:txBody>
      </p:sp>
    </p:spTree>
    <p:extLst>
      <p:ext uri="{BB962C8B-B14F-4D97-AF65-F5344CB8AC3E}">
        <p14:creationId xmlns:p14="http://schemas.microsoft.com/office/powerpoint/2010/main" val="3165776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11563" y="901497"/>
            <a:ext cx="8725885"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〇戦略４路線の開業により、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広域拠点へのアクセス強化、都心機能の強化、まちづくり促進等の</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　　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が見込まれる。</a:t>
            </a:r>
          </a:p>
        </p:txBody>
      </p:sp>
      <p:sp>
        <p:nvSpPr>
          <p:cNvPr id="12" name="正方形/長方形 11"/>
          <p:cNvSpPr/>
          <p:nvPr/>
        </p:nvSpPr>
        <p:spPr>
          <a:xfrm>
            <a:off x="340303" y="1526078"/>
            <a:ext cx="8338904" cy="477738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5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なにわ筋線</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関西国際空港へのアクセス強化</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国土軸</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の新大阪や大阪都心部と大阪南部地域等を直結</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期、中之島のまちづくり</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促進           ・豊富な観光資源を有する関西圏の</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広域的な観光拠点アクセス</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の改善</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82062" y="1526078"/>
            <a:ext cx="258241" cy="477738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p:cNvPicPr>
            <a:picLocks noChangeAspect="1"/>
          </p:cNvPicPr>
          <p:nvPr/>
        </p:nvPicPr>
        <p:blipFill rotWithShape="1">
          <a:blip r:embed="rId3"/>
          <a:srcRect t="18201"/>
          <a:stretch/>
        </p:blipFill>
        <p:spPr>
          <a:xfrm>
            <a:off x="1084665" y="2348959"/>
            <a:ext cx="6218812" cy="3906766"/>
          </a:xfrm>
          <a:prstGeom prst="rect">
            <a:avLst/>
          </a:prstGeom>
        </p:spPr>
      </p:pic>
      <p:sp>
        <p:nvSpPr>
          <p:cNvPr id="4" name="テキスト ボックス 3"/>
          <p:cNvSpPr txBox="1"/>
          <p:nvPr/>
        </p:nvSpPr>
        <p:spPr>
          <a:xfrm>
            <a:off x="1162424" y="4610100"/>
            <a:ext cx="1253116" cy="307777"/>
          </a:xfrm>
          <a:prstGeom prst="rect">
            <a:avLst/>
          </a:prstGeom>
          <a:solidFill>
            <a:schemeClr val="bg1"/>
          </a:solidFill>
        </p:spPr>
        <p:txBody>
          <a:bodyPr wrap="square" tIns="0" rIns="72000" bIns="0" rtlCol="0">
            <a:spAutoFit/>
          </a:bodyPr>
          <a:lstStyle/>
          <a:p>
            <a:r>
              <a:rPr lang="ja-JP" altLang="en-US" sz="500" dirty="0">
                <a:latin typeface="Meiryo UI" panose="020B0604030504040204" pitchFamily="50" charset="-128"/>
                <a:ea typeface="Meiryo UI" panose="020B0604030504040204" pitchFamily="50" charset="-128"/>
              </a:rPr>
              <a:t>・中之島アゴラ（社学共創・産学共創・アート拠点）の形成</a:t>
            </a:r>
          </a:p>
          <a:p>
            <a:r>
              <a:rPr lang="ja-JP" altLang="en-US" sz="500" dirty="0">
                <a:latin typeface="Meiryo UI" panose="020B0604030504040204" pitchFamily="50" charset="-128"/>
                <a:ea typeface="Meiryo UI" panose="020B0604030504040204" pitchFamily="50" charset="-128"/>
              </a:rPr>
              <a:t>・未来医療国際拠点の形成</a:t>
            </a:r>
          </a:p>
          <a:p>
            <a:r>
              <a:rPr lang="ja-JP" altLang="en-US" sz="500" dirty="0">
                <a:latin typeface="Meiryo UI" panose="020B0604030504040204" pitchFamily="50" charset="-128"/>
                <a:ea typeface="Meiryo UI" panose="020B0604030504040204" pitchFamily="50" charset="-128"/>
              </a:rPr>
              <a:t>・ＭＩＣＥ機能の強化</a:t>
            </a:r>
            <a:r>
              <a:rPr lang="ja-JP" altLang="en-US" sz="500" dirty="0" smtClean="0">
                <a:latin typeface="Meiryo UI" panose="020B0604030504040204" pitchFamily="50" charset="-128"/>
                <a:ea typeface="Meiryo UI" panose="020B0604030504040204" pitchFamily="50" charset="-128"/>
              </a:rPr>
              <a:t>など</a:t>
            </a:r>
            <a:endParaRPr kumimoji="1" lang="ja-JP" altLang="en-US" sz="500"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210</a:t>
            </a:fld>
            <a:endParaRPr lang="ja-JP" altLang="en-US"/>
          </a:p>
        </p:txBody>
      </p:sp>
    </p:spTree>
    <p:extLst>
      <p:ext uri="{BB962C8B-B14F-4D97-AF65-F5344CB8AC3E}">
        <p14:creationId xmlns:p14="http://schemas.microsoft.com/office/powerpoint/2010/main" val="109542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6" y="86153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70456" y="861540"/>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〇戦略４路線の開業により、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広域拠点へのアクセス強化、都心機能の強化、まちづくり促進等の</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　　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が見込まれる。</a:t>
            </a:r>
          </a:p>
        </p:txBody>
      </p:sp>
      <p:sp>
        <p:nvSpPr>
          <p:cNvPr id="10" name="正方形/長方形 9"/>
          <p:cNvSpPr/>
          <p:nvPr/>
        </p:nvSpPr>
        <p:spPr>
          <a:xfrm>
            <a:off x="340303" y="3846323"/>
            <a:ext cx="8338904" cy="2261401"/>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大阪モノレール</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環状軸の強化と沿線地域の活性化・発展</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・放射状鉄道との結節による広域的な鉄道ネットワークの形成</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大阪市中心部を経由することなく、環状方向への移動が可能。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他の路線が輸送障害時に、代替ルートが確保される。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・延伸沿線地域の活性化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新たな沿線開発、まちづくりが促進され、地域の活性化につながる。</a:t>
            </a: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正方形/長方形 10"/>
          <p:cNvSpPr/>
          <p:nvPr/>
        </p:nvSpPr>
        <p:spPr>
          <a:xfrm>
            <a:off x="82823" y="1459242"/>
            <a:ext cx="257480" cy="4648482"/>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340303" y="1459241"/>
            <a:ext cx="8338904" cy="2359268"/>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北大阪急行</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（まちづくり面）</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・箕面市のまちづくりへの効果</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人口の増加や生活施設の充実が進み、企業や店舗の増加による新たな</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雇用の創出、集客力の向上による商業の活性化、移動の利便性向上に</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　　よる市民活動の促進など。</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（交通面）</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・大阪都心へのアクセス向上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・大阪の南北軸の強化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・国道</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423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号の渋滞緩和</a:t>
            </a:r>
          </a:p>
        </p:txBody>
      </p:sp>
      <p:pic>
        <p:nvPicPr>
          <p:cNvPr id="15" name="図 14" descr="senryaku4rosen.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656" y="1496166"/>
            <a:ext cx="3545922" cy="1973520"/>
          </a:xfrm>
          <a:prstGeom prst="rect">
            <a:avLst/>
          </a:prstGeom>
        </p:spPr>
      </p:pic>
      <p:sp>
        <p:nvSpPr>
          <p:cNvPr id="16" name="正方形/長方形 15"/>
          <p:cNvSpPr/>
          <p:nvPr/>
        </p:nvSpPr>
        <p:spPr>
          <a:xfrm>
            <a:off x="8137194" y="1540504"/>
            <a:ext cx="468718" cy="1832932"/>
          </a:xfrm>
          <a:prstGeom prst="rect">
            <a:avLst/>
          </a:prstGeom>
        </p:spPr>
        <p:txBody>
          <a:bodyPr vert="eaVert"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出典：大阪府㏋「公共交通戦略について」</a:t>
            </a:r>
          </a:p>
        </p:txBody>
      </p:sp>
      <p:sp>
        <p:nvSpPr>
          <p:cNvPr id="17" name="正方形/長方形 16"/>
          <p:cNvSpPr/>
          <p:nvPr/>
        </p:nvSpPr>
        <p:spPr>
          <a:xfrm>
            <a:off x="8137188" y="4026177"/>
            <a:ext cx="468718" cy="1832932"/>
          </a:xfrm>
          <a:prstGeom prst="rect">
            <a:avLst/>
          </a:prstGeom>
        </p:spPr>
        <p:txBody>
          <a:bodyPr vert="eaVert"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出典：大阪府㏋「公共交通戦略について」</a:t>
            </a:r>
          </a:p>
        </p:txBody>
      </p:sp>
      <p:sp>
        <p:nvSpPr>
          <p:cNvPr id="4" name="テキスト ボックス 3"/>
          <p:cNvSpPr txBox="1"/>
          <p:nvPr/>
        </p:nvSpPr>
        <p:spPr>
          <a:xfrm>
            <a:off x="211562" y="6164698"/>
            <a:ext cx="7939778"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西梅田十三新大阪連絡線は、なにわ筋連絡線等の調査等を踏まえ、今後整理。</a:t>
            </a:r>
            <a:endParaRPr kumimoji="1" lang="ja-JP" altLang="en-US" sz="1108" b="0" i="0" u="none" strike="dbl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a:blip r:embed="rId4"/>
          <a:stretch>
            <a:fillRect/>
          </a:stretch>
        </p:blipFill>
        <p:spPr>
          <a:xfrm>
            <a:off x="4799545" y="3926568"/>
            <a:ext cx="3407822" cy="2040008"/>
          </a:xfrm>
          <a:prstGeom prst="rect">
            <a:avLst/>
          </a:prstGeom>
          <a:ln>
            <a:noFill/>
          </a:ln>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211</a:t>
            </a:fld>
            <a:endParaRPr lang="ja-JP" altLang="en-US"/>
          </a:p>
        </p:txBody>
      </p:sp>
    </p:spTree>
    <p:extLst>
      <p:ext uri="{BB962C8B-B14F-4D97-AF65-F5344CB8AC3E}">
        <p14:creationId xmlns:p14="http://schemas.microsoft.com/office/powerpoint/2010/main" val="2680132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88988" y="873653"/>
            <a:ext cx="8730521"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〇リニアや北陸新幹線の開業により、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日本の国際競争力向上や経済活性化等の巨大な効果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が見込まれるとともに、ターミナルとなる新大阪駅が、スーパー・メガリージョンの西の核にふさわしい拠点となる。</a:t>
            </a:r>
          </a:p>
        </p:txBody>
      </p:sp>
      <p:sp>
        <p:nvSpPr>
          <p:cNvPr id="13" name="正方形/長方形 12"/>
          <p:cNvSpPr/>
          <p:nvPr/>
        </p:nvSpPr>
        <p:spPr>
          <a:xfrm>
            <a:off x="476875" y="1470266"/>
            <a:ext cx="8308499" cy="3016714"/>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リニア全線開業による効果</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正方形/長方形 14"/>
          <p:cNvSpPr/>
          <p:nvPr/>
        </p:nvSpPr>
        <p:spPr>
          <a:xfrm>
            <a:off x="507278" y="4424036"/>
            <a:ext cx="8278095" cy="2149746"/>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北陸新幹線開業による効果</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新大阪駅を中心とする広域鉄道ネットワーク形成</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・時間短縮効果により、地域間交流が拡大</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p:cNvSpPr/>
          <p:nvPr/>
        </p:nvSpPr>
        <p:spPr>
          <a:xfrm>
            <a:off x="188988" y="1470266"/>
            <a:ext cx="318290" cy="5105226"/>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nchorCtr="0"/>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効果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テキスト ボックス 3"/>
          <p:cNvSpPr txBox="1"/>
          <p:nvPr/>
        </p:nvSpPr>
        <p:spPr>
          <a:xfrm>
            <a:off x="4181327" y="1578847"/>
            <a:ext cx="2073381"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日本の大動脈を二重化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（国土強靭化の促進）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p:cNvSpPr txBox="1"/>
          <p:nvPr/>
        </p:nvSpPr>
        <p:spPr>
          <a:xfrm>
            <a:off x="446469" y="1661490"/>
            <a:ext cx="2692014" cy="660502"/>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日本の国際競争力の向上</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（スーパーメガリージョンの構築）</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テキスト ボックス 17"/>
          <p:cNvSpPr txBox="1"/>
          <p:nvPr/>
        </p:nvSpPr>
        <p:spPr>
          <a:xfrm>
            <a:off x="4062338" y="3063749"/>
            <a:ext cx="1867471"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日本経済を活性化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（地方創生を加速）</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6" name="図 5" descr="panf.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09689" y="2066408"/>
            <a:ext cx="1889491" cy="2271559"/>
          </a:xfrm>
          <a:prstGeom prst="rect">
            <a:avLst/>
          </a:prstGeom>
        </p:spPr>
      </p:pic>
      <p:pic>
        <p:nvPicPr>
          <p:cNvPr id="7" name="図 6" descr="panf.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6500" y="3360150"/>
            <a:ext cx="1653189" cy="932734"/>
          </a:xfrm>
          <a:prstGeom prst="rect">
            <a:avLst/>
          </a:prstGeom>
        </p:spPr>
      </p:pic>
      <p:pic>
        <p:nvPicPr>
          <p:cNvPr id="20" name="図 19" descr="panf.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83682" y="3495280"/>
            <a:ext cx="3756668" cy="790218"/>
          </a:xfrm>
          <a:prstGeom prst="rect">
            <a:avLst/>
          </a:prstGeom>
        </p:spPr>
      </p:pic>
      <p:pic>
        <p:nvPicPr>
          <p:cNvPr id="21" name="図 20" descr="panf.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78561" y="1556335"/>
            <a:ext cx="2168294" cy="1464179"/>
          </a:xfrm>
          <a:prstGeom prst="rect">
            <a:avLst/>
          </a:prstGeom>
        </p:spPr>
      </p:pic>
      <p:sp>
        <p:nvSpPr>
          <p:cNvPr id="22" name="四角形吹き出し 21"/>
          <p:cNvSpPr/>
          <p:nvPr/>
        </p:nvSpPr>
        <p:spPr>
          <a:xfrm>
            <a:off x="556499" y="2103138"/>
            <a:ext cx="1544104" cy="1195021"/>
          </a:xfrm>
          <a:prstGeom prst="wedgeRectCallout">
            <a:avLst>
              <a:gd name="adj1" fmla="val 56158"/>
              <a:gd name="adj2" fmla="val 57160"/>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３大都市圏が一体化し、人口</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7000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万人、国際総生産約</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300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兆円</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日本</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GDP</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割</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の世界最大のスーパー・メガリージョンが形成され、成長の著しいアジアの経済圏に対抗することができる</a:t>
            </a:r>
          </a:p>
        </p:txBody>
      </p:sp>
      <p:sp>
        <p:nvSpPr>
          <p:cNvPr id="23" name="四角形吹き出し 22"/>
          <p:cNvSpPr/>
          <p:nvPr/>
        </p:nvSpPr>
        <p:spPr>
          <a:xfrm>
            <a:off x="4407967" y="2037230"/>
            <a:ext cx="1770741" cy="834395"/>
          </a:xfrm>
          <a:prstGeom prst="wedgeRectCallout">
            <a:avLst>
              <a:gd name="adj1" fmla="val 61799"/>
              <a:gd name="adj2" fmla="val -22652"/>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南海トラフを震源域とする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M8</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以上の大地震発生等による東西の断絶リスクを大幅に軽減</a:t>
            </a:r>
          </a:p>
        </p:txBody>
      </p:sp>
      <p:sp>
        <p:nvSpPr>
          <p:cNvPr id="24" name="四角形吹き出し 23"/>
          <p:cNvSpPr/>
          <p:nvPr/>
        </p:nvSpPr>
        <p:spPr>
          <a:xfrm>
            <a:off x="6254708" y="3039766"/>
            <a:ext cx="1769820" cy="481583"/>
          </a:xfrm>
          <a:prstGeom prst="wedgeRectCallout">
            <a:avLst>
              <a:gd name="adj1" fmla="val -7276"/>
              <a:gd name="adj2" fmla="val 63553"/>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全線開業により全国で年間</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15,600</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億円の経済効果創出。</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一日も早い全線開業が望まれる。</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テキスト ボックス 24"/>
          <p:cNvSpPr txBox="1"/>
          <p:nvPr/>
        </p:nvSpPr>
        <p:spPr>
          <a:xfrm>
            <a:off x="5994323" y="4226713"/>
            <a:ext cx="3297182"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出典：リニア中央新幹線早期全線開業実現協議会</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テキスト ボックス 27"/>
          <p:cNvSpPr txBox="1"/>
          <p:nvPr/>
        </p:nvSpPr>
        <p:spPr>
          <a:xfrm>
            <a:off x="2746504" y="6355857"/>
            <a:ext cx="2070402" cy="234360"/>
          </a:xfrm>
          <a:prstGeom prst="rect">
            <a:avLst/>
          </a:prstGeom>
          <a:noFill/>
        </p:spPr>
        <p:txBody>
          <a:bodyPr vert="horz"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sym typeface="Wingdings" panose="05000000000000000000" pitchFamily="2" charset="2"/>
              </a:rPr>
              <a:t>：北陸新幹線建設促進同盟会</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9" name="直線コネクタ 8"/>
          <p:cNvCxnSpPr/>
          <p:nvPr/>
        </p:nvCxnSpPr>
        <p:spPr>
          <a:xfrm>
            <a:off x="4693878" y="4424036"/>
            <a:ext cx="0" cy="2176411"/>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450" y="4835207"/>
            <a:ext cx="3920922" cy="1503342"/>
          </a:xfrm>
          <a:prstGeom prst="rect">
            <a:avLst/>
          </a:prstGeom>
        </p:spPr>
      </p:pic>
      <p:pic>
        <p:nvPicPr>
          <p:cNvPr id="2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9791" y="4658419"/>
            <a:ext cx="3597234" cy="1787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7423013" y="6385398"/>
            <a:ext cx="1574522"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出典：国土交通省資料</a:t>
            </a:r>
          </a:p>
        </p:txBody>
      </p:sp>
      <p:sp>
        <p:nvSpPr>
          <p:cNvPr id="11" name="スライド番号プレースホルダー 10"/>
          <p:cNvSpPr>
            <a:spLocks noGrp="1"/>
          </p:cNvSpPr>
          <p:nvPr>
            <p:ph type="sldNum" sz="quarter" idx="12"/>
          </p:nvPr>
        </p:nvSpPr>
        <p:spPr/>
        <p:txBody>
          <a:bodyPr/>
          <a:lstStyle/>
          <a:p>
            <a:fld id="{138CA411-231B-42B9-AF63-97A64194AA60}" type="slidenum">
              <a:rPr lang="ja-JP" altLang="en-US" smtClean="0"/>
              <a:pPr/>
              <a:t>212</a:t>
            </a:fld>
            <a:endParaRPr lang="ja-JP" altLang="en-US"/>
          </a:p>
        </p:txBody>
      </p:sp>
    </p:spTree>
    <p:extLst>
      <p:ext uri="{BB962C8B-B14F-4D97-AF65-F5344CB8AC3E}">
        <p14:creationId xmlns:p14="http://schemas.microsoft.com/office/powerpoint/2010/main" val="3068378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05349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15" name="グループ化 14"/>
          <p:cNvGrpSpPr/>
          <p:nvPr/>
        </p:nvGrpSpPr>
        <p:grpSpPr>
          <a:xfrm>
            <a:off x="525062" y="1190657"/>
            <a:ext cx="8093877" cy="1783085"/>
            <a:chOff x="1137633" y="5461136"/>
            <a:chExt cx="8768367" cy="1832847"/>
          </a:xfrm>
        </p:grpSpPr>
        <p:sp>
          <p:nvSpPr>
            <p:cNvPr id="7" name="角丸四角形 6"/>
            <p:cNvSpPr/>
            <p:nvPr/>
          </p:nvSpPr>
          <p:spPr>
            <a:xfrm>
              <a:off x="1137633" y="5467370"/>
              <a:ext cx="8768367" cy="18266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・社会経済活動の広域化・国際化が進む中、</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都心部と国土軸との結節機能や高速道路の環状ネットワークが不十分</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。大阪の交通インフラの課題は認識されていたものの、大阪府市や事業者間で、</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大阪都市圏が一体となったインフラの具体化にまで至らず</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高速道路の料金体系が運用主体によってバラバラ</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でわかりにくいなど、</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利用者の視点に立ったサービスが不十分</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8" name="角丸四角形 7"/>
            <p:cNvSpPr/>
            <p:nvPr/>
          </p:nvSpPr>
          <p:spPr>
            <a:xfrm>
              <a:off x="1137633" y="5461136"/>
              <a:ext cx="3337522" cy="374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grpSp>
        <p:nvGrpSpPr>
          <p:cNvPr id="9" name="グループ化 8"/>
          <p:cNvGrpSpPr/>
          <p:nvPr/>
        </p:nvGrpSpPr>
        <p:grpSpPr>
          <a:xfrm>
            <a:off x="525062" y="3512184"/>
            <a:ext cx="8093877" cy="1441899"/>
            <a:chOff x="844640" y="7177619"/>
            <a:chExt cx="8768367" cy="1399185"/>
          </a:xfrm>
        </p:grpSpPr>
        <p:sp>
          <p:nvSpPr>
            <p:cNvPr id="10" name="角丸四角形 9"/>
            <p:cNvSpPr/>
            <p:nvPr/>
          </p:nvSpPr>
          <p:spPr>
            <a:xfrm>
              <a:off x="844640" y="7183853"/>
              <a:ext cx="8768367" cy="13929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なにわ筋線や淀川左岸線延伸部</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など、大阪の物流・人流を支えるインフラの戦略的な機能強化に向けて、</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大阪府・市が一体となって、事業の具体化を推進</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近畿圏の高速道路の料金体系を一元化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するなど、</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利用者目線からのサービスを強化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角丸四角形 11"/>
            <p:cNvSpPr/>
            <p:nvPr/>
          </p:nvSpPr>
          <p:spPr>
            <a:xfrm>
              <a:off x="844640" y="7177619"/>
              <a:ext cx="3337522" cy="374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6" name="グループ化 5"/>
          <p:cNvGrpSpPr/>
          <p:nvPr/>
        </p:nvGrpSpPr>
        <p:grpSpPr>
          <a:xfrm>
            <a:off x="525062" y="5442669"/>
            <a:ext cx="8093877" cy="1049606"/>
            <a:chOff x="1417021" y="8103869"/>
            <a:chExt cx="8768367" cy="1137073"/>
          </a:xfrm>
        </p:grpSpPr>
        <p:sp>
          <p:nvSpPr>
            <p:cNvPr id="13" name="角丸四角形 12"/>
            <p:cNvSpPr/>
            <p:nvPr/>
          </p:nvSpPr>
          <p:spPr>
            <a:xfrm>
              <a:off x="1417021" y="8103869"/>
              <a:ext cx="8768367" cy="113707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・上記取組みにより、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大阪の成長を支える交通ネットワークが充実・強化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副首都としてふさわしい都市機能の充実に向けて前進</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。今後とも、着実に必要なインフラの整備を進めていく。</a:t>
              </a:r>
            </a:p>
          </p:txBody>
        </p:sp>
        <p:sp>
          <p:nvSpPr>
            <p:cNvPr id="14" name="角丸四角形 13"/>
            <p:cNvSpPr/>
            <p:nvPr/>
          </p:nvSpPr>
          <p:spPr>
            <a:xfrm>
              <a:off x="1417021" y="8109263"/>
              <a:ext cx="3337522" cy="374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18" name="正方形/長方形 17"/>
          <p:cNvSpPr/>
          <p:nvPr/>
        </p:nvSpPr>
        <p:spPr>
          <a:xfrm>
            <a:off x="3415547" y="5944069"/>
            <a:ext cx="4572000" cy="433196"/>
          </a:xfrm>
          <a:prstGeom prst="rect">
            <a:avLst/>
          </a:prstGeom>
        </p:spPr>
        <p:txBody>
          <a:bodyP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　　</a:t>
            </a:r>
            <a:endParaRPr kumimoji="1" lang="ja-JP" altLang="en-US" sz="1754"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下矢印 19"/>
          <p:cNvSpPr/>
          <p:nvPr/>
        </p:nvSpPr>
        <p:spPr>
          <a:xfrm>
            <a:off x="4109095" y="3043277"/>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1" name="下矢印 20"/>
          <p:cNvSpPr/>
          <p:nvPr/>
        </p:nvSpPr>
        <p:spPr>
          <a:xfrm>
            <a:off x="4109095" y="5036341"/>
            <a:ext cx="782898" cy="353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195</a:t>
            </a:fld>
            <a:endParaRPr lang="ja-JP" altLang="en-US"/>
          </a:p>
        </p:txBody>
      </p:sp>
    </p:spTree>
    <p:extLst>
      <p:ext uri="{BB962C8B-B14F-4D97-AF65-F5344CB8AC3E}">
        <p14:creationId xmlns:p14="http://schemas.microsoft.com/office/powerpoint/2010/main" val="173090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879079"/>
            <a:ext cx="7839399"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〇都市再生環状道路の完成により、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渋滞緩和や民間投資誘発等の効果</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が見込まれる。</a:t>
            </a:r>
          </a:p>
        </p:txBody>
      </p:sp>
      <p:sp>
        <p:nvSpPr>
          <p:cNvPr id="9" name="正方形/長方形 8"/>
          <p:cNvSpPr/>
          <p:nvPr/>
        </p:nvSpPr>
        <p:spPr>
          <a:xfrm>
            <a:off x="270457" y="1446951"/>
            <a:ext cx="2955308" cy="4448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都市再生環状道路　完成後の地図</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正方形/長方形 10"/>
          <p:cNvSpPr>
            <a:spLocks noChangeArrowheads="1"/>
          </p:cNvSpPr>
          <p:nvPr/>
        </p:nvSpPr>
        <p:spPr bwMode="auto">
          <a:xfrm>
            <a:off x="3072269" y="1301824"/>
            <a:ext cx="3853858" cy="1015663"/>
          </a:xfrm>
          <a:prstGeom prst="rect">
            <a:avLst/>
          </a:prstGeom>
          <a:solidFill>
            <a:schemeClr val="bg1"/>
          </a:solid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①渋滞緩和　</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都市再生環状道路の残る唯一の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ミッシングリンクが完成し、渋滞が緩和</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例</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枚方⇔湾岸舞洲</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分短縮</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正方形/長方形 10"/>
          <p:cNvSpPr>
            <a:spLocks noChangeArrowheads="1"/>
          </p:cNvSpPr>
          <p:nvPr/>
        </p:nvSpPr>
        <p:spPr bwMode="auto">
          <a:xfrm>
            <a:off x="3113213" y="3112234"/>
            <a:ext cx="3771971" cy="1015663"/>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②民間投資誘発</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国土軸と大阪湾ベイエリアの直結によって、高速道路沿道や</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関空・阪神港を有する臨海部等において、大型物流施設や</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製造、研究開発拠点等の広域的な立地を促進</a:t>
            </a:r>
          </a:p>
        </p:txBody>
      </p:sp>
      <p:sp>
        <p:nvSpPr>
          <p:cNvPr id="10" name="正方形/長方形 10"/>
          <p:cNvSpPr>
            <a:spLocks noChangeArrowheads="1"/>
          </p:cNvSpPr>
          <p:nvPr/>
        </p:nvSpPr>
        <p:spPr bwMode="auto">
          <a:xfrm>
            <a:off x="6307088" y="3106033"/>
            <a:ext cx="3771971" cy="1015663"/>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③観光需要拡大</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世界遺産をはじめ豊富な観光資源を多数有する</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関西圏において、広域的な拠点間の時間短縮、</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定時制確保による観光需要を拡大　　</a:t>
            </a:r>
          </a:p>
        </p:txBody>
      </p:sp>
      <p:sp>
        <p:nvSpPr>
          <p:cNvPr id="12" name="正方形/長方形 11"/>
          <p:cNvSpPr/>
          <p:nvPr/>
        </p:nvSpPr>
        <p:spPr>
          <a:xfrm>
            <a:off x="475526" y="6013783"/>
            <a:ext cx="2330085" cy="364681"/>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経済波及効果　年間</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2,600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億円</a:t>
            </a:r>
          </a:p>
        </p:txBody>
      </p:sp>
      <p:pic>
        <p:nvPicPr>
          <p:cNvPr id="6" name="図 5" descr="01.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463807" y="2231717"/>
            <a:ext cx="4026459" cy="3098844"/>
          </a:xfrm>
          <a:prstGeom prst="rect">
            <a:avLst/>
          </a:prstGeom>
        </p:spPr>
      </p:pic>
      <p:pic>
        <p:nvPicPr>
          <p:cNvPr id="15" name="図 14" descr="01.pdf - Adobe Acrobat Reader DC"/>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97780" y="1372543"/>
            <a:ext cx="2375736" cy="1819711"/>
          </a:xfrm>
          <a:prstGeom prst="rect">
            <a:avLst/>
          </a:prstGeom>
        </p:spPr>
      </p:pic>
      <p:pic>
        <p:nvPicPr>
          <p:cNvPr id="16" name="図 15" descr="01.pdf - Adobe Acrobat Reader DC"/>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13213" y="4099507"/>
            <a:ext cx="3258768" cy="2520777"/>
          </a:xfrm>
          <a:prstGeom prst="rect">
            <a:avLst/>
          </a:prstGeom>
        </p:spPr>
      </p:pic>
      <p:pic>
        <p:nvPicPr>
          <p:cNvPr id="17" name="図 16" descr="01.pdf - Adobe Acrobat Reader DC"/>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668123" y="4078688"/>
            <a:ext cx="2416875" cy="2300679"/>
          </a:xfrm>
          <a:prstGeom prst="rect">
            <a:avLst/>
          </a:prstGeom>
        </p:spPr>
      </p:pic>
      <p:sp>
        <p:nvSpPr>
          <p:cNvPr id="18" name="テキスト ボックス 17"/>
          <p:cNvSpPr txBox="1"/>
          <p:nvPr/>
        </p:nvSpPr>
        <p:spPr>
          <a:xfrm>
            <a:off x="6285649" y="1158188"/>
            <a:ext cx="3181823"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国土交通省近畿地方整備局浪速国道事務所</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フリーフォーム 21"/>
          <p:cNvSpPr/>
          <p:nvPr/>
        </p:nvSpPr>
        <p:spPr>
          <a:xfrm>
            <a:off x="1600200" y="3272550"/>
            <a:ext cx="480646" cy="136314"/>
          </a:xfrm>
          <a:custGeom>
            <a:avLst/>
            <a:gdLst>
              <a:gd name="connsiteX0" fmla="*/ 0 w 520700"/>
              <a:gd name="connsiteY0" fmla="*/ 10738 h 147674"/>
              <a:gd name="connsiteX1" fmla="*/ 98425 w 520700"/>
              <a:gd name="connsiteY1" fmla="*/ 13913 h 147674"/>
              <a:gd name="connsiteX2" fmla="*/ 320675 w 520700"/>
              <a:gd name="connsiteY2" fmla="*/ 147263 h 147674"/>
              <a:gd name="connsiteX3" fmla="*/ 520700 w 520700"/>
              <a:gd name="connsiteY3" fmla="*/ 55188 h 147674"/>
            </a:gdLst>
            <a:ahLst/>
            <a:cxnLst>
              <a:cxn ang="0">
                <a:pos x="connsiteX0" y="connsiteY0"/>
              </a:cxn>
              <a:cxn ang="0">
                <a:pos x="connsiteX1" y="connsiteY1"/>
              </a:cxn>
              <a:cxn ang="0">
                <a:pos x="connsiteX2" y="connsiteY2"/>
              </a:cxn>
              <a:cxn ang="0">
                <a:pos x="connsiteX3" y="connsiteY3"/>
              </a:cxn>
            </a:cxnLst>
            <a:rect l="l" t="t" r="r" b="b"/>
            <a:pathLst>
              <a:path w="520700" h="147674">
                <a:moveTo>
                  <a:pt x="0" y="10738"/>
                </a:moveTo>
                <a:cubicBezTo>
                  <a:pt x="22489" y="948"/>
                  <a:pt x="44979" y="-8841"/>
                  <a:pt x="98425" y="13913"/>
                </a:cubicBezTo>
                <a:cubicBezTo>
                  <a:pt x="151871" y="36667"/>
                  <a:pt x="250296" y="140384"/>
                  <a:pt x="320675" y="147263"/>
                </a:cubicBezTo>
                <a:cubicBezTo>
                  <a:pt x="391054" y="154142"/>
                  <a:pt x="490538" y="72650"/>
                  <a:pt x="520700" y="55188"/>
                </a:cubicBezTo>
              </a:path>
            </a:pathLst>
          </a:custGeom>
          <a:noFill/>
          <a:ln w="127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213</a:t>
            </a:fld>
            <a:endParaRPr lang="ja-JP" altLang="en-US"/>
          </a:p>
        </p:txBody>
      </p:sp>
    </p:spTree>
    <p:extLst>
      <p:ext uri="{BB962C8B-B14F-4D97-AF65-F5344CB8AC3E}">
        <p14:creationId xmlns:p14="http://schemas.microsoft.com/office/powerpoint/2010/main" val="319493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5625453" y="1664738"/>
            <a:ext cx="3423222" cy="4626896"/>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zh-TW" altLang="en-US" sz="1292" b="1" i="0" u="none" strike="noStrike" kern="1200" cap="none" spc="0" normalizeH="0" baseline="0" noProof="0" dirty="0">
                <a:ln>
                  <a:noFill/>
                </a:ln>
                <a:solidFill>
                  <a:prstClr val="black"/>
                </a:solidFill>
                <a:effectLst/>
                <a:uLnTx/>
                <a:uFillTx/>
                <a:latin typeface="Meiryo UI"/>
                <a:ea typeface="Meiryo UI"/>
                <a:cs typeface="+mn-cs"/>
              </a:rPr>
              <a:t>泉北関連事業</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の強化の主な例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・泉北関連事業の営業収益、営業利益が</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民営化前</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月期</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より増加。</a:t>
            </a:r>
            <a:endParaRPr kumimoji="1" lang="en-US" altLang="ja-JP" sz="1292" b="0" i="0" u="none" strike="sng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1305389"/>
            <a:ext cx="8488287"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〇泉北高速鉄道（大阪府都市開発</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）の民営化により、</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料金値下げやサービスが向上</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270457" y="1673040"/>
            <a:ext cx="5249260" cy="902281"/>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泉北高速鉄道利用者へのサービス向上の主な例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・乗継割引の拡大</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・通学定期割引率の拡大</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・通勤特急の新規運行　　など</a:t>
            </a:r>
          </a:p>
        </p:txBody>
      </p:sp>
      <p:sp>
        <p:nvSpPr>
          <p:cNvPr id="7" name="正方形/長方形 6"/>
          <p:cNvSpPr/>
          <p:nvPr/>
        </p:nvSpPr>
        <p:spPr>
          <a:xfrm>
            <a:off x="327857" y="908686"/>
            <a:ext cx="8488287" cy="348109"/>
          </a:xfrm>
          <a:prstGeom prst="rect">
            <a:avLst/>
          </a:prstGeom>
          <a:solidFill>
            <a:schemeClr val="accent5">
              <a:lumMod val="40000"/>
              <a:lumOff val="60000"/>
            </a:schemeClr>
          </a:solidFill>
          <a:ln>
            <a:solidFill>
              <a:schemeClr val="tx1"/>
            </a:solidFill>
          </a:ln>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◆利用者の視点に立った利便性の向上が実現</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テキスト ボックス 5"/>
          <p:cNvSpPr txBox="1"/>
          <p:nvPr/>
        </p:nvSpPr>
        <p:spPr>
          <a:xfrm>
            <a:off x="5679842" y="5871024"/>
            <a:ext cx="3309610" cy="39062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出典：南海電気鉄道</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月期決算説明会」をもとに作成</a:t>
            </a:r>
          </a:p>
        </p:txBody>
      </p:sp>
      <p:sp>
        <p:nvSpPr>
          <p:cNvPr id="10" name="正方形/長方形 9"/>
          <p:cNvSpPr/>
          <p:nvPr/>
        </p:nvSpPr>
        <p:spPr>
          <a:xfrm>
            <a:off x="270457" y="2944679"/>
            <a:ext cx="5249260" cy="3346955"/>
          </a:xfrm>
          <a:prstGeom prst="rect">
            <a:avLst/>
          </a:prstGeom>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グループシナジーの主な例</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・物流事業の収益基盤向上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・効率化の推進</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descr="setsumei_160517_2.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3986" y="3776627"/>
            <a:ext cx="4942202" cy="1764590"/>
          </a:xfrm>
          <a:prstGeom prst="rect">
            <a:avLst/>
          </a:prstGeom>
        </p:spPr>
      </p:pic>
      <p:sp>
        <p:nvSpPr>
          <p:cNvPr id="13" name="テキスト ボックス 12"/>
          <p:cNvSpPr txBox="1"/>
          <p:nvPr/>
        </p:nvSpPr>
        <p:spPr>
          <a:xfrm>
            <a:off x="2297494" y="5605615"/>
            <a:ext cx="3309610"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出典：南海電気鉄道</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株</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月期決算説明会」</a:t>
            </a:r>
          </a:p>
        </p:txBody>
      </p:sp>
      <p:graphicFrame>
        <p:nvGraphicFramePr>
          <p:cNvPr id="17" name="グラフ 16"/>
          <p:cNvGraphicFramePr/>
          <p:nvPr>
            <p:extLst>
              <p:ext uri="{D42A27DB-BD31-4B8C-83A1-F6EECF244321}">
                <p14:modId xmlns:p14="http://schemas.microsoft.com/office/powerpoint/2010/main" val="3277661569"/>
              </p:ext>
            </p:extLst>
          </p:nvPr>
        </p:nvGraphicFramePr>
        <p:xfrm>
          <a:off x="5848990" y="2400683"/>
          <a:ext cx="2909754" cy="3295990"/>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6217524" y="2249419"/>
            <a:ext cx="998608" cy="262829"/>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億円</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214</a:t>
            </a:fld>
            <a:endParaRPr lang="ja-JP" altLang="en-US"/>
          </a:p>
        </p:txBody>
      </p:sp>
    </p:spTree>
    <p:extLst>
      <p:ext uri="{BB962C8B-B14F-4D97-AF65-F5344CB8AC3E}">
        <p14:creationId xmlns:p14="http://schemas.microsoft.com/office/powerpoint/2010/main" val="242828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8"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24099" y="891480"/>
            <a:ext cx="8379505"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〇高速道路料金の一元化により、</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高速道路の短距離利用者が増加</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、交通分散も促進。</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p:cNvSpPr txBox="1"/>
          <p:nvPr/>
        </p:nvSpPr>
        <p:spPr>
          <a:xfrm>
            <a:off x="270458" y="1264160"/>
            <a:ext cx="5922684"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・対距離料金による短距離料金引き下げに伴い、</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阪神高速の短距離利用が４～６％増加</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69294" y="4063175"/>
            <a:ext cx="7836080" cy="49000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・経路によらず同一料金とすることで、第二京阪道路と都心間で、流入分散に一定の効果</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過度な渋滞が発生している東大阪線から守口線に転換</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pic>
        <p:nvPicPr>
          <p:cNvPr id="15" name="Picture 2" descr="D:\tanakajunya\Desktop\キャプチャ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32" y="1719954"/>
            <a:ext cx="3974770" cy="21672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tanakajunya\Desktop\キャプチャ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077" y="2146362"/>
            <a:ext cx="1327638" cy="174087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778285" y="1320728"/>
            <a:ext cx="4797270" cy="859338"/>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・阪神高速東大阪線と並行する一般道において、</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交通量は約２％減。</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大阪市道築港深江線法円坂付近の交通量</a:t>
            </a:r>
            <a:endPar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4" descr="D:\tanakajunya\Desktop\キャプチャ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921" y="4517485"/>
            <a:ext cx="6036066" cy="200513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4"/>
          <p:cNvSpPr txBox="1">
            <a:spLocks noChangeArrowheads="1"/>
          </p:cNvSpPr>
          <p:nvPr/>
        </p:nvSpPr>
        <p:spPr bwMode="auto">
          <a:xfrm>
            <a:off x="577823" y="6234571"/>
            <a:ext cx="2818047" cy="348044"/>
          </a:xfrm>
          <a:prstGeom prst="rect">
            <a:avLst/>
          </a:prstGeom>
          <a:solidFill>
            <a:schemeClr val="bg1"/>
          </a:solidFill>
          <a:ln>
            <a:noFill/>
          </a:ln>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出典：国土交通省「近畿圏の新たな高速道路料金導入後</a:t>
            </a:r>
            <a:endParaRPr kumimoji="1" lang="en-US" altLang="ja-JP"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anose="020B0604030504040204" pitchFamily="50" charset="-128"/>
              </a:rPr>
              <a:t>の交通状況について」</a:t>
            </a:r>
            <a:r>
              <a:rPr kumimoji="1" lang="en-US" altLang="ja-JP" sz="831"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(2017.11.21)</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215</a:t>
            </a:fld>
            <a:endParaRPr lang="ja-JP" altLang="en-US"/>
          </a:p>
        </p:txBody>
      </p:sp>
    </p:spTree>
    <p:extLst>
      <p:ext uri="{BB962C8B-B14F-4D97-AF65-F5344CB8AC3E}">
        <p14:creationId xmlns:p14="http://schemas.microsoft.com/office/powerpoint/2010/main" val="135794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78661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成果（今後の取組みの方向性）</a:t>
            </a:r>
          </a:p>
        </p:txBody>
      </p:sp>
      <p:cxnSp>
        <p:nvCxnSpPr>
          <p:cNvPr id="3" name="直線コネクタ 2"/>
          <p:cNvCxnSpPr/>
          <p:nvPr/>
        </p:nvCxnSpPr>
        <p:spPr>
          <a:xfrm>
            <a:off x="270458" y="8902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26257" y="1411456"/>
            <a:ext cx="7691489" cy="4440511"/>
          </a:xfrm>
          <a:prstGeom prst="rect">
            <a:avLst/>
          </a:prstGeom>
          <a:ln>
            <a:solidFill>
              <a:schemeClr val="accent1"/>
            </a:solidFill>
          </a:ln>
        </p:spPr>
        <p:txBody>
          <a:bodyPr wrap="square"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〇これまで、大阪府・大阪市が一体となって、鉄道整備やミッシングリンク解消などの懸案解</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決に道筋をつけてきた。</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今後とも着実に必要なインフラの整備を進めていく</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　➢物流を支える高速道路機能の強化</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淀川左岸線や大和川線の整備が進むなど、環状道路ネットワークの確保に向けた取組</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みが進展。大型物流施設や製造、研究開発拠点等の立地など、さらなる民間投資が</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見込まれることなどを踏まえ、引き続き、高速道路機能の充実・強化に取り組んでいく。</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　➢人流を支える鉄道アクセス・ネットワーク強化</a:t>
            </a:r>
            <a:endParaRPr kumimoji="1" lang="en-US" altLang="ja-JP" sz="166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関空から国土軸や都心部へのアクセス強化に向けた取組みを進めていく。東西二極を</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結ぶ広域交通インフラを複数ルート確保できるよう、リニア中央新幹線や北陸新幹線の</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早期全線開業に向け、引き続き取組みを推進。</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〇万博の開催決定やＩＲの誘致など、人の流れにインパクトを与える動きを踏まえ、今後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の鉄道・道路ネットワークについて検討していく。</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216</a:t>
            </a:fld>
            <a:endParaRPr lang="ja-JP" altLang="en-US"/>
          </a:p>
        </p:txBody>
      </p:sp>
    </p:spTree>
    <p:extLst>
      <p:ext uri="{BB962C8B-B14F-4D97-AF65-F5344CB8AC3E}">
        <p14:creationId xmlns:p14="http://schemas.microsoft.com/office/powerpoint/2010/main" val="117764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5" y="4342835"/>
            <a:ext cx="3314437"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426735" y="903686"/>
            <a:ext cx="8533176" cy="85965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○大阪の公共交通や道路の整備状況は他府県に比べ進んでいるが、主に高度経済成長期に、</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都心部と郊外との効率的な人流・物流ネットワークを構築することを主眼に整備。</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そのため、</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都心と国土軸</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関空のアクセス状況等に課題</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がある。　</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テキスト ボックス 36"/>
          <p:cNvSpPr txBox="1">
            <a:spLocks noChangeArrowheads="1"/>
          </p:cNvSpPr>
          <p:nvPr/>
        </p:nvSpPr>
        <p:spPr bwMode="auto">
          <a:xfrm>
            <a:off x="517973" y="1722813"/>
            <a:ext cx="2282997"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■鉄道路線の密度</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36"/>
          <p:cNvSpPr txBox="1">
            <a:spLocks noChangeArrowheads="1"/>
          </p:cNvSpPr>
          <p:nvPr/>
        </p:nvSpPr>
        <p:spPr bwMode="auto">
          <a:xfrm>
            <a:off x="2631816" y="1713252"/>
            <a:ext cx="289497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■バス路線の密度</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p:cNvSpPr txBox="1">
            <a:spLocks noChangeArrowheads="1"/>
          </p:cNvSpPr>
          <p:nvPr/>
        </p:nvSpPr>
        <p:spPr bwMode="auto">
          <a:xfrm>
            <a:off x="3605511" y="3813704"/>
            <a:ext cx="206030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57700" rtl="0" eaLnBrk="1" fontAlgn="auto" latinLnBrk="0" hangingPunct="1">
              <a:lnSpc>
                <a:spcPct val="100000"/>
              </a:lnSpc>
              <a:spcBef>
                <a:spcPct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出典：大阪府「公共交通戦略」</a:t>
            </a:r>
          </a:p>
        </p:txBody>
      </p:sp>
      <p:graphicFrame>
        <p:nvGraphicFramePr>
          <p:cNvPr id="3" name="表 2"/>
          <p:cNvGraphicFramePr>
            <a:graphicFrameLocks noGrp="1"/>
          </p:cNvGraphicFramePr>
          <p:nvPr>
            <p:extLst/>
          </p:nvPr>
        </p:nvGraphicFramePr>
        <p:xfrm>
          <a:off x="5797857" y="2062515"/>
          <a:ext cx="2218488" cy="1579989"/>
        </p:xfrm>
        <a:graphic>
          <a:graphicData uri="http://schemas.openxmlformats.org/drawingml/2006/table">
            <a:tbl>
              <a:tblPr firstRow="1" bandRow="1">
                <a:tableStyleId>{5C22544A-7EE6-4342-B048-85BDC9FD1C3A}</a:tableStyleId>
              </a:tblPr>
              <a:tblGrid>
                <a:gridCol w="1053198">
                  <a:extLst>
                    <a:ext uri="{9D8B030D-6E8A-4147-A177-3AD203B41FA5}">
                      <a16:colId xmlns="" xmlns:a16="http://schemas.microsoft.com/office/drawing/2014/main" val="1963710034"/>
                    </a:ext>
                  </a:extLst>
                </a:gridCol>
                <a:gridCol w="1165290">
                  <a:extLst>
                    <a:ext uri="{9D8B030D-6E8A-4147-A177-3AD203B41FA5}">
                      <a16:colId xmlns="" xmlns:a16="http://schemas.microsoft.com/office/drawing/2014/main" val="1033428206"/>
                    </a:ext>
                  </a:extLst>
                </a:gridCol>
              </a:tblGrid>
              <a:tr h="359571">
                <a:tc rowSpan="3">
                  <a:txBody>
                    <a:bodyPr/>
                    <a:lstStyle/>
                    <a:p>
                      <a:pPr algn="ctr" fontAlgn="ctr"/>
                      <a:r>
                        <a:rPr lang="ja-JP" altLang="en-US" sz="1000" b="0" i="0" u="none" strike="noStrike" dirty="0">
                          <a:effectLst/>
                          <a:latin typeface="ＭＳ Ｐゴシック" panose="020B0600070205080204" pitchFamily="50" charset="-128"/>
                          <a:ea typeface="ＭＳ Ｐゴシック" panose="020B0600070205080204" pitchFamily="50" charset="-128"/>
                        </a:rPr>
                        <a:t>都道府県名</a:t>
                      </a:r>
                    </a:p>
                  </a:txBody>
                  <a:tcPr marL="8792" marR="8792" marT="8792" marB="0" anchor="ctr"/>
                </a:tc>
                <a:tc>
                  <a:txBody>
                    <a:bodyPr/>
                    <a:lstStyle/>
                    <a:p>
                      <a:pPr algn="l" fontAlgn="b"/>
                      <a:r>
                        <a:rPr lang="ja-JP" altLang="en-US" sz="1000" b="0" i="0" u="none" strike="noStrike" dirty="0">
                          <a:effectLst/>
                          <a:latin typeface="ＭＳ ゴシック" panose="020B0609070205080204" pitchFamily="49" charset="-128"/>
                          <a:ea typeface="ＭＳ ゴシック" panose="020B0609070205080204" pitchFamily="49" charset="-128"/>
                        </a:rPr>
                        <a:t>平方</a:t>
                      </a:r>
                      <a:r>
                        <a:rPr lang="en-US" sz="1000" b="0" i="0" u="none" strike="noStrike" dirty="0" smtClean="0">
                          <a:effectLst/>
                          <a:latin typeface="ＭＳ ゴシック" panose="020B0609070205080204" pitchFamily="49" charset="-128"/>
                          <a:ea typeface="ＭＳ ゴシック" panose="020B0609070205080204" pitchFamily="49" charset="-128"/>
                        </a:rPr>
                        <a:t>km</a:t>
                      </a:r>
                    </a:p>
                    <a:p>
                      <a:pPr marL="0" marR="0" lvl="0" indent="0" algn="l" defTabSz="957700" rtl="0" eaLnBrk="1" fontAlgn="b" latinLnBrk="0" hangingPunct="1">
                        <a:lnSpc>
                          <a:spcPct val="100000"/>
                        </a:lnSpc>
                        <a:spcBef>
                          <a:spcPts val="0"/>
                        </a:spcBef>
                        <a:spcAft>
                          <a:spcPts val="0"/>
                        </a:spcAft>
                        <a:buClrTx/>
                        <a:buSzTx/>
                        <a:buFontTx/>
                        <a:buNone/>
                        <a:tabLst/>
                        <a:defRPr/>
                      </a:pPr>
                      <a:r>
                        <a:rPr lang="ja-JP" altLang="en-US" sz="1000" b="0" i="0" u="none" strike="noStrike" dirty="0" smtClean="0">
                          <a:effectLst/>
                          <a:latin typeface="ＭＳ ゴシック" panose="020B0609070205080204" pitchFamily="49" charset="-128"/>
                          <a:ea typeface="ＭＳ ゴシック" panose="020B0609070205080204" pitchFamily="49" charset="-128"/>
                        </a:rPr>
                        <a:t>当たり道路延長</a:t>
                      </a:r>
                    </a:p>
                  </a:txBody>
                  <a:tcPr marL="8792" marR="8792" marT="8792" marB="0" anchor="ctr"/>
                </a:tc>
                <a:extLst>
                  <a:ext uri="{0D108BD9-81ED-4DB2-BD59-A6C34878D82A}">
                    <a16:rowId xmlns="" xmlns:a16="http://schemas.microsoft.com/office/drawing/2014/main" val="1398890825"/>
                  </a:ext>
                </a:extLst>
              </a:tr>
              <a:tr h="203403">
                <a:tc vMerge="1">
                  <a:txBody>
                    <a:bodyPr/>
                    <a:lstStyle/>
                    <a:p>
                      <a:endParaRPr kumimoji="1" lang="ja-JP" altLang="en-US"/>
                    </a:p>
                  </a:txBody>
                  <a:tcPr/>
                </a:tc>
                <a:tc>
                  <a:txBody>
                    <a:bodyPr/>
                    <a:lstStyle/>
                    <a:p>
                      <a:pPr algn="ctr" fontAlgn="b"/>
                      <a:r>
                        <a:rPr lang="en-US" sz="1000" b="0" i="0" u="none" strike="noStrike" dirty="0">
                          <a:effectLst/>
                          <a:latin typeface="ＭＳ ゴシック" panose="020B0609070205080204" pitchFamily="49" charset="-128"/>
                          <a:ea typeface="ＭＳ ゴシック" panose="020B0609070205080204" pitchFamily="49" charset="-128"/>
                        </a:rPr>
                        <a:t>（Ｃ/Ａ）</a:t>
                      </a:r>
                    </a:p>
                  </a:txBody>
                  <a:tcPr marL="8792" marR="8792" marT="8792" marB="0" anchor="b"/>
                </a:tc>
                <a:extLst>
                  <a:ext uri="{0D108BD9-81ED-4DB2-BD59-A6C34878D82A}">
                    <a16:rowId xmlns="" xmlns:a16="http://schemas.microsoft.com/office/drawing/2014/main" val="3789731702"/>
                  </a:ext>
                </a:extLst>
              </a:tr>
              <a:tr h="203403">
                <a:tc vMerge="1">
                  <a:txBody>
                    <a:bodyPr/>
                    <a:lstStyle/>
                    <a:p>
                      <a:endParaRPr kumimoji="1" lang="ja-JP" altLang="en-US"/>
                    </a:p>
                  </a:txBody>
                  <a:tcPr/>
                </a:tc>
                <a:tc>
                  <a:txBody>
                    <a:bodyPr/>
                    <a:lstStyle/>
                    <a:p>
                      <a:pPr algn="ctr" fontAlgn="b"/>
                      <a:r>
                        <a:rPr lang="en-US" sz="1000" b="0" i="0" u="none" strike="noStrike">
                          <a:effectLst/>
                          <a:latin typeface="ＭＳ ゴシック" panose="020B0609070205080204" pitchFamily="49" charset="-128"/>
                          <a:ea typeface="ＭＳ ゴシック" panose="020B0609070205080204" pitchFamily="49" charset="-128"/>
                        </a:rPr>
                        <a:t>（m）</a:t>
                      </a:r>
                    </a:p>
                  </a:txBody>
                  <a:tcPr marL="8792" marR="8792" marT="8792" marB="0" anchor="b"/>
                </a:tc>
                <a:extLst>
                  <a:ext uri="{0D108BD9-81ED-4DB2-BD59-A6C34878D82A}">
                    <a16:rowId xmlns="" xmlns:a16="http://schemas.microsoft.com/office/drawing/2014/main" val="1695667753"/>
                  </a:ext>
                </a:extLst>
              </a:tr>
              <a:tr h="203403">
                <a:tc>
                  <a:txBody>
                    <a:bodyPr/>
                    <a:lstStyle/>
                    <a:p>
                      <a:pPr algn="ctr" fontAlgn="b"/>
                      <a:r>
                        <a:rPr lang="ja-JP" altLang="en-US" sz="1000" b="0" i="0" u="none" strike="noStrike" dirty="0">
                          <a:effectLst/>
                          <a:latin typeface="ＭＳ ゴシック" panose="020B0609070205080204" pitchFamily="49" charset="-128"/>
                          <a:ea typeface="ＭＳ ゴシック" panose="020B0609070205080204" pitchFamily="49" charset="-128"/>
                        </a:rPr>
                        <a:t>富　山</a:t>
                      </a:r>
                    </a:p>
                  </a:txBody>
                  <a:tcPr marL="8792" marR="8792" marT="8792" marB="0" anchor="b"/>
                </a:tc>
                <a:tc>
                  <a:txBody>
                    <a:bodyPr/>
                    <a:lstStyle/>
                    <a:p>
                      <a:pPr algn="r" fontAlgn="b"/>
                      <a:r>
                        <a:rPr lang="en-US" altLang="ja-JP" sz="1000" b="0" i="0" u="none" strike="noStrike">
                          <a:effectLst/>
                          <a:latin typeface="ＭＳ ゴシック" panose="020B0609070205080204" pitchFamily="49" charset="-128"/>
                          <a:ea typeface="ＭＳ ゴシック" panose="020B0609070205080204" pitchFamily="49" charset="-128"/>
                        </a:rPr>
                        <a:t>1,303.7 </a:t>
                      </a:r>
                    </a:p>
                  </a:txBody>
                  <a:tcPr marL="8792" marR="8792" marT="8792" marB="0" anchor="b"/>
                </a:tc>
                <a:extLst>
                  <a:ext uri="{0D108BD9-81ED-4DB2-BD59-A6C34878D82A}">
                    <a16:rowId xmlns="" xmlns:a16="http://schemas.microsoft.com/office/drawing/2014/main" val="2640832637"/>
                  </a:ext>
                </a:extLst>
              </a:tr>
              <a:tr h="203403">
                <a:tc>
                  <a:txBody>
                    <a:bodyPr/>
                    <a:lstStyle/>
                    <a:p>
                      <a:pPr algn="ctr" fontAlgn="b"/>
                      <a:r>
                        <a:rPr lang="ja-JP" altLang="en-US" sz="1000" b="0" i="0" u="none" strike="noStrike" dirty="0">
                          <a:effectLst/>
                          <a:latin typeface="ＭＳ ゴシック" panose="020B0609070205080204" pitchFamily="49" charset="-128"/>
                          <a:ea typeface="ＭＳ ゴシック" panose="020B0609070205080204" pitchFamily="49" charset="-128"/>
                        </a:rPr>
                        <a:t>大　阪</a:t>
                      </a:r>
                    </a:p>
                  </a:txBody>
                  <a:tcPr marL="8792" marR="8792" marT="8792" marB="0" anchor="b"/>
                </a:tc>
                <a:tc>
                  <a:txBody>
                    <a:bodyPr/>
                    <a:lstStyle/>
                    <a:p>
                      <a:pPr algn="r" fontAlgn="b"/>
                      <a:r>
                        <a:rPr lang="en-US" altLang="ja-JP" sz="1000" b="0" i="0" u="none" strike="noStrike" dirty="0">
                          <a:effectLst/>
                          <a:latin typeface="ＭＳ ゴシック" panose="020B0609070205080204" pitchFamily="49" charset="-128"/>
                          <a:ea typeface="ＭＳ ゴシック" panose="020B0609070205080204" pitchFamily="49" charset="-128"/>
                        </a:rPr>
                        <a:t>1,280.7 </a:t>
                      </a:r>
                    </a:p>
                  </a:txBody>
                  <a:tcPr marL="8792" marR="8792" marT="8792" marB="0" anchor="b"/>
                </a:tc>
                <a:extLst>
                  <a:ext uri="{0D108BD9-81ED-4DB2-BD59-A6C34878D82A}">
                    <a16:rowId xmlns="" xmlns:a16="http://schemas.microsoft.com/office/drawing/2014/main" val="936626141"/>
                  </a:ext>
                </a:extLst>
              </a:tr>
              <a:tr h="203403">
                <a:tc>
                  <a:txBody>
                    <a:bodyPr/>
                    <a:lstStyle/>
                    <a:p>
                      <a:pPr algn="ctr" fontAlgn="b"/>
                      <a:r>
                        <a:rPr lang="ja-JP" altLang="en-US" sz="1000" b="0" i="0" u="none" strike="noStrike">
                          <a:effectLst/>
                          <a:latin typeface="ＭＳ ゴシック" panose="020B0609070205080204" pitchFamily="49" charset="-128"/>
                          <a:ea typeface="ＭＳ ゴシック" panose="020B0609070205080204" pitchFamily="49" charset="-128"/>
                        </a:rPr>
                        <a:t>東　京</a:t>
                      </a:r>
                    </a:p>
                  </a:txBody>
                  <a:tcPr marL="8792" marR="8792" marT="8792" marB="0" anchor="b"/>
                </a:tc>
                <a:tc>
                  <a:txBody>
                    <a:bodyPr/>
                    <a:lstStyle/>
                    <a:p>
                      <a:pPr algn="r" fontAlgn="b"/>
                      <a:r>
                        <a:rPr lang="en-US" altLang="ja-JP" sz="1000" b="0" i="0" u="none" strike="noStrike" dirty="0">
                          <a:effectLst/>
                          <a:latin typeface="ＭＳ ゴシック" panose="020B0609070205080204" pitchFamily="49" charset="-128"/>
                          <a:ea typeface="ＭＳ ゴシック" panose="020B0609070205080204" pitchFamily="49" charset="-128"/>
                        </a:rPr>
                        <a:t>1,267.7 </a:t>
                      </a:r>
                    </a:p>
                  </a:txBody>
                  <a:tcPr marL="8792" marR="8792" marT="8792" marB="0" anchor="b"/>
                </a:tc>
                <a:extLst>
                  <a:ext uri="{0D108BD9-81ED-4DB2-BD59-A6C34878D82A}">
                    <a16:rowId xmlns="" xmlns:a16="http://schemas.microsoft.com/office/drawing/2014/main" val="1804517924"/>
                  </a:ext>
                </a:extLst>
              </a:tr>
              <a:tr h="203403">
                <a:tc>
                  <a:txBody>
                    <a:bodyPr/>
                    <a:lstStyle/>
                    <a:p>
                      <a:pPr algn="ctr" fontAlgn="b"/>
                      <a:r>
                        <a:rPr lang="ja-JP" altLang="en-US" sz="1000" b="0" i="0" u="none" strike="noStrike" dirty="0">
                          <a:effectLst/>
                          <a:latin typeface="ＭＳ ゴシック" panose="020B0609070205080204" pitchFamily="49" charset="-128"/>
                          <a:ea typeface="ＭＳ ゴシック" panose="020B0609070205080204" pitchFamily="49" charset="-128"/>
                        </a:rPr>
                        <a:t>愛　知</a:t>
                      </a:r>
                    </a:p>
                  </a:txBody>
                  <a:tcPr marL="8792" marR="8792" marT="8792" marB="0" anchor="b"/>
                </a:tc>
                <a:tc>
                  <a:txBody>
                    <a:bodyPr/>
                    <a:lstStyle/>
                    <a:p>
                      <a:pPr algn="r" fontAlgn="b"/>
                      <a:r>
                        <a:rPr lang="en-US" altLang="ja-JP" sz="1000" b="0" i="0" u="none" strike="noStrike" dirty="0">
                          <a:effectLst/>
                          <a:latin typeface="ＭＳ ゴシック" panose="020B0609070205080204" pitchFamily="49" charset="-128"/>
                          <a:ea typeface="ＭＳ ゴシック" panose="020B0609070205080204" pitchFamily="49" charset="-128"/>
                        </a:rPr>
                        <a:t>1,085.9 </a:t>
                      </a:r>
                    </a:p>
                  </a:txBody>
                  <a:tcPr marL="8792" marR="8792" marT="8792" marB="0" anchor="b"/>
                </a:tc>
                <a:extLst>
                  <a:ext uri="{0D108BD9-81ED-4DB2-BD59-A6C34878D82A}">
                    <a16:rowId xmlns="" xmlns:a16="http://schemas.microsoft.com/office/drawing/2014/main" val="1426604303"/>
                  </a:ext>
                </a:extLst>
              </a:tr>
            </a:tbl>
          </a:graphicData>
        </a:graphic>
      </p:graphicFrame>
      <p:sp>
        <p:nvSpPr>
          <p:cNvPr id="7" name="テキスト ボックス 6"/>
          <p:cNvSpPr txBox="1"/>
          <p:nvPr/>
        </p:nvSpPr>
        <p:spPr>
          <a:xfrm>
            <a:off x="5974743" y="3766986"/>
            <a:ext cx="3017644" cy="241476"/>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出典：平成</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24</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(2012</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年度</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環境統計集</a:t>
            </a:r>
          </a:p>
        </p:txBody>
      </p:sp>
      <p:sp>
        <p:nvSpPr>
          <p:cNvPr id="8" name="正方形/長方形 7"/>
          <p:cNvSpPr/>
          <p:nvPr/>
        </p:nvSpPr>
        <p:spPr>
          <a:xfrm>
            <a:off x="5797858" y="3070636"/>
            <a:ext cx="2209782" cy="181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9" name="図 8"/>
          <p:cNvPicPr>
            <a:picLocks noChangeAspect="1"/>
          </p:cNvPicPr>
          <p:nvPr/>
        </p:nvPicPr>
        <p:blipFill>
          <a:blip r:embed="rId2"/>
          <a:stretch>
            <a:fillRect/>
          </a:stretch>
        </p:blipFill>
        <p:spPr>
          <a:xfrm>
            <a:off x="872831" y="2049626"/>
            <a:ext cx="2138265" cy="1728649"/>
          </a:xfrm>
          <a:prstGeom prst="rect">
            <a:avLst/>
          </a:prstGeom>
        </p:spPr>
      </p:pic>
      <p:pic>
        <p:nvPicPr>
          <p:cNvPr id="10" name="図 9"/>
          <p:cNvPicPr>
            <a:picLocks noChangeAspect="1"/>
          </p:cNvPicPr>
          <p:nvPr/>
        </p:nvPicPr>
        <p:blipFill>
          <a:blip r:embed="rId3"/>
          <a:stretch>
            <a:fillRect/>
          </a:stretch>
        </p:blipFill>
        <p:spPr>
          <a:xfrm>
            <a:off x="3246578" y="2062189"/>
            <a:ext cx="2183759" cy="1762053"/>
          </a:xfrm>
          <a:prstGeom prst="rect">
            <a:avLst/>
          </a:prstGeom>
        </p:spPr>
      </p:pic>
      <p:sp>
        <p:nvSpPr>
          <p:cNvPr id="23" name="テキスト ボックス 36"/>
          <p:cNvSpPr txBox="1">
            <a:spLocks noChangeArrowheads="1"/>
          </p:cNvSpPr>
          <p:nvPr/>
        </p:nvSpPr>
        <p:spPr bwMode="auto">
          <a:xfrm>
            <a:off x="5262166" y="1713252"/>
            <a:ext cx="2894971" cy="29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■道路の整備状況</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1" name="グループ化 10"/>
          <p:cNvGrpSpPr/>
          <p:nvPr/>
        </p:nvGrpSpPr>
        <p:grpSpPr>
          <a:xfrm>
            <a:off x="773137" y="3871163"/>
            <a:ext cx="2670687" cy="2502003"/>
            <a:chOff x="825061" y="4842596"/>
            <a:chExt cx="2688992" cy="3278872"/>
          </a:xfrm>
        </p:grpSpPr>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21823" t="32707" r="38994" b="24399"/>
            <a:stretch>
              <a:fillRect/>
            </a:stretch>
          </p:blipFill>
          <p:spPr bwMode="auto">
            <a:xfrm>
              <a:off x="945567" y="4842596"/>
              <a:ext cx="2568486" cy="3278872"/>
            </a:xfrm>
            <a:prstGeom prst="rect">
              <a:avLst/>
            </a:prstGeom>
            <a:solidFill>
              <a:srgbClr val="FFFFFF"/>
            </a:solidFill>
            <a:ln w="9525">
              <a:solidFill>
                <a:srgbClr val="000000"/>
              </a:solidFill>
              <a:miter lim="800000"/>
              <a:headEnd/>
              <a:tailEnd/>
            </a:ln>
          </p:spPr>
        </p:pic>
        <p:sp>
          <p:nvSpPr>
            <p:cNvPr id="27" name="フリーフォーム 26"/>
            <p:cNvSpPr/>
            <p:nvPr/>
          </p:nvSpPr>
          <p:spPr>
            <a:xfrm>
              <a:off x="1228053" y="5464365"/>
              <a:ext cx="2147272" cy="248244"/>
            </a:xfrm>
            <a:custGeom>
              <a:avLst/>
              <a:gdLst>
                <a:gd name="connsiteX0" fmla="*/ 0 w 2124075"/>
                <a:gd name="connsiteY0" fmla="*/ 147637 h 198941"/>
                <a:gd name="connsiteX1" fmla="*/ 1166812 w 2124075"/>
                <a:gd name="connsiteY1" fmla="*/ 190500 h 198941"/>
                <a:gd name="connsiteX2" fmla="*/ 2124075 w 2124075"/>
                <a:gd name="connsiteY2" fmla="*/ 0 h 198941"/>
              </a:gdLst>
              <a:ahLst/>
              <a:cxnLst>
                <a:cxn ang="0">
                  <a:pos x="connsiteX0" y="connsiteY0"/>
                </a:cxn>
                <a:cxn ang="0">
                  <a:pos x="connsiteX1" y="connsiteY1"/>
                </a:cxn>
                <a:cxn ang="0">
                  <a:pos x="connsiteX2" y="connsiteY2"/>
                </a:cxn>
              </a:cxnLst>
              <a:rect l="l" t="t" r="r" b="b"/>
              <a:pathLst>
                <a:path w="2124075" h="198941">
                  <a:moveTo>
                    <a:pt x="0" y="147637"/>
                  </a:moveTo>
                  <a:cubicBezTo>
                    <a:pt x="406400" y="181371"/>
                    <a:pt x="812800" y="215106"/>
                    <a:pt x="1166812" y="190500"/>
                  </a:cubicBezTo>
                  <a:cubicBezTo>
                    <a:pt x="1520824" y="165894"/>
                    <a:pt x="1980406" y="27781"/>
                    <a:pt x="2124075" y="0"/>
                  </a:cubicBezTo>
                </a:path>
              </a:pathLst>
            </a:custGeom>
            <a:noFill/>
            <a:ln w="190500" cap="rnd" cmpd="sng">
              <a:solidFill>
                <a:schemeClr val="accent6">
                  <a:lumMod val="60000"/>
                  <a:lumOff val="40000"/>
                  <a:alpha val="82000"/>
                </a:schemeClr>
              </a:solidFill>
              <a:headEnd type="stealth"/>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sp>
          <p:nvSpPr>
            <p:cNvPr id="28" name="テキスト ボックス 10"/>
            <p:cNvSpPr txBox="1">
              <a:spLocks noChangeArrowheads="1"/>
            </p:cNvSpPr>
            <p:nvPr/>
          </p:nvSpPr>
          <p:spPr bwMode="auto">
            <a:xfrm>
              <a:off x="1685681" y="5349735"/>
              <a:ext cx="1331485" cy="38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57700" rtl="0" eaLnBrk="1" fontAlgn="auto" latinLnBrk="0" hangingPunct="1">
                <a:lnSpc>
                  <a:spcPct val="100000"/>
                </a:lnSpc>
                <a:spcBef>
                  <a:spcPct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国土軸</a:t>
              </a:r>
            </a:p>
          </p:txBody>
        </p:sp>
        <p:sp>
          <p:nvSpPr>
            <p:cNvPr id="29" name="AutoShape 3"/>
            <p:cNvSpPr>
              <a:spLocks noChangeArrowheads="1"/>
            </p:cNvSpPr>
            <p:nvPr/>
          </p:nvSpPr>
          <p:spPr bwMode="auto">
            <a:xfrm>
              <a:off x="2614174" y="6107935"/>
              <a:ext cx="402992" cy="291520"/>
            </a:xfrm>
            <a:prstGeom prst="roundRect">
              <a:avLst>
                <a:gd name="adj" fmla="val 50000"/>
              </a:avLst>
            </a:prstGeom>
            <a:gradFill rotWithShape="1">
              <a:gsLst>
                <a:gs pos="0">
                  <a:srgbClr val="FFFFFF"/>
                </a:gs>
                <a:gs pos="100000">
                  <a:srgbClr val="FF0000"/>
                </a:gs>
              </a:gsLst>
              <a:path path="shape">
                <a:fillToRect l="50000" t="50000" r="50000" b="50000"/>
              </a:path>
            </a:gradFill>
            <a:ln w="9525">
              <a:solidFill>
                <a:srgbClr val="FF0000"/>
              </a:solidFill>
              <a:round/>
              <a:headEnd/>
              <a:tailEnd/>
            </a:ln>
          </p:spPr>
          <p:txBody>
            <a:bodyPr lIns="0" tIns="33231" rIns="0" bIns="0" anchor="ctr" anchorCtr="1"/>
            <a:lstStyle/>
            <a:p>
              <a:pPr marL="0" marR="0" lvl="0" indent="0" algn="ctr" defTabSz="957700" rtl="0" eaLnBrk="1" fontAlgn="auto" latinLnBrk="0" hangingPunct="1">
                <a:lnSpc>
                  <a:spcPct val="56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都心</a:t>
              </a:r>
              <a:endParaRPr kumimoji="1" lang="ja-JP" altLang="en-US" sz="33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sp>
          <p:nvSpPr>
            <p:cNvPr id="30" name="四角形吹き出し 29"/>
            <p:cNvSpPr/>
            <p:nvPr/>
          </p:nvSpPr>
          <p:spPr>
            <a:xfrm>
              <a:off x="1026556" y="6651074"/>
              <a:ext cx="1016501" cy="567571"/>
            </a:xfrm>
            <a:prstGeom prst="wedgeRectCallout">
              <a:avLst>
                <a:gd name="adj1" fmla="val 84499"/>
                <a:gd name="adj2" fmla="val -200571"/>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国土が都心を</a:t>
              </a:r>
              <a:endParaRPr kumimoji="1" lang="en-US" altLang="ja-JP"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貫いていない！</a:t>
              </a:r>
            </a:p>
          </p:txBody>
        </p:sp>
        <p:sp>
          <p:nvSpPr>
            <p:cNvPr id="31" name="AutoShape 3"/>
            <p:cNvSpPr>
              <a:spLocks noChangeArrowheads="1"/>
            </p:cNvSpPr>
            <p:nvPr/>
          </p:nvSpPr>
          <p:spPr bwMode="auto">
            <a:xfrm>
              <a:off x="825061" y="7574612"/>
              <a:ext cx="402991" cy="290105"/>
            </a:xfrm>
            <a:prstGeom prst="roundRect">
              <a:avLst>
                <a:gd name="adj" fmla="val 50000"/>
              </a:avLst>
            </a:prstGeom>
            <a:gradFill rotWithShape="1">
              <a:gsLst>
                <a:gs pos="0">
                  <a:srgbClr val="FFFFFF"/>
                </a:gs>
                <a:gs pos="100000">
                  <a:schemeClr val="accent1"/>
                </a:gs>
              </a:gsLst>
              <a:path path="shape">
                <a:fillToRect l="50000" t="50000" r="50000" b="50000"/>
              </a:path>
            </a:gradFill>
            <a:ln w="9525">
              <a:noFill/>
              <a:round/>
              <a:headEnd/>
              <a:tailEnd/>
            </a:ln>
          </p:spPr>
          <p:txBody>
            <a:bodyPr lIns="0" tIns="33231" rIns="0" bIns="0" anchor="ctr" anchorCtr="1"/>
            <a:lstStyle/>
            <a:p>
              <a:pPr marL="0" marR="0" lvl="0" indent="0" algn="ctr" defTabSz="957700" rtl="0" eaLnBrk="1" fontAlgn="auto" latinLnBrk="0" hangingPunct="1">
                <a:lnSpc>
                  <a:spcPct val="56000"/>
                </a:lnSpc>
                <a:spcBef>
                  <a:spcPts val="0"/>
                </a:spcBef>
                <a:spcAft>
                  <a:spcPts val="0"/>
                </a:spcAft>
                <a:buClrTx/>
                <a:buSzTx/>
                <a:buFontTx/>
                <a:buNone/>
                <a:tabLst/>
                <a:defRPr/>
              </a:pPr>
              <a:r>
                <a:rPr kumimoji="1" lang="ja-JP" altLang="en-US" sz="969" b="1"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空港</a:t>
              </a:r>
            </a:p>
          </p:txBody>
        </p:sp>
        <p:sp>
          <p:nvSpPr>
            <p:cNvPr id="32" name="上下矢印 31"/>
            <p:cNvSpPr/>
            <p:nvPr/>
          </p:nvSpPr>
          <p:spPr>
            <a:xfrm>
              <a:off x="2649005" y="5424675"/>
              <a:ext cx="269736" cy="63823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2585" b="0"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endParaRPr>
            </a:p>
          </p:txBody>
        </p:sp>
      </p:grpSp>
      <p:sp>
        <p:nvSpPr>
          <p:cNvPr id="33" name="正方形/長方形 32"/>
          <p:cNvSpPr/>
          <p:nvPr/>
        </p:nvSpPr>
        <p:spPr>
          <a:xfrm>
            <a:off x="4185870" y="4100534"/>
            <a:ext cx="3168244" cy="29117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■関空へのアクセス状況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テキスト ボックス 4"/>
          <p:cNvSpPr txBox="1">
            <a:spLocks noChangeArrowheads="1"/>
          </p:cNvSpPr>
          <p:nvPr/>
        </p:nvSpPr>
        <p:spPr bwMode="auto">
          <a:xfrm>
            <a:off x="6902749" y="6257000"/>
            <a:ext cx="1753098" cy="23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957700" rtl="0" eaLnBrk="1" fontAlgn="auto" latinLnBrk="0" hangingPunct="1">
              <a:lnSpc>
                <a:spcPct val="100000"/>
              </a:lnSpc>
              <a:spcBef>
                <a:spcPct val="0"/>
              </a:spcBef>
              <a:spcAft>
                <a:spcPts val="0"/>
              </a:spcAft>
              <a:buClrTx/>
              <a:buSzTx/>
              <a:buFont typeface="Arial" charset="0"/>
              <a:buNone/>
              <a:tabLst/>
              <a:defRPr/>
            </a:pPr>
            <a:r>
              <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出典：大阪府「公共交通戦略」</a:t>
            </a:r>
            <a:endParaRPr kumimoji="1" lang="en-US" altLang="ja-JP" sz="923"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p:txBody>
      </p:sp>
      <p:pic>
        <p:nvPicPr>
          <p:cNvPr id="35"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57" y="4342835"/>
            <a:ext cx="4364159" cy="1996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558684" y="3827164"/>
            <a:ext cx="2687894" cy="291170"/>
          </a:xfrm>
          <a:prstGeom prst="rect">
            <a:avLst/>
          </a:prstGeom>
          <a:solidFill>
            <a:schemeClr val="bg1"/>
          </a:solid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■都心と国土軸の位置関係</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4664550" y="4655346"/>
            <a:ext cx="567999" cy="1643456"/>
          </a:xfrm>
          <a:prstGeom prst="rect">
            <a:avLst/>
          </a:prstGeom>
          <a:noFill/>
          <a:ln w="412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スライド番号プレースホルダー 12"/>
          <p:cNvSpPr>
            <a:spLocks noGrp="1"/>
          </p:cNvSpPr>
          <p:nvPr>
            <p:ph type="sldNum" sz="quarter" idx="12"/>
          </p:nvPr>
        </p:nvSpPr>
        <p:spPr/>
        <p:txBody>
          <a:bodyPr/>
          <a:lstStyle/>
          <a:p>
            <a:fld id="{138CA411-231B-42B9-AF63-97A64194AA60}" type="slidenum">
              <a:rPr lang="ja-JP" altLang="en-US" smtClean="0"/>
              <a:pPr/>
              <a:t>196</a:t>
            </a:fld>
            <a:endParaRPr lang="ja-JP" altLang="en-US"/>
          </a:p>
        </p:txBody>
      </p:sp>
    </p:spTree>
    <p:extLst>
      <p:ext uri="{BB962C8B-B14F-4D97-AF65-F5344CB8AC3E}">
        <p14:creationId xmlns:p14="http://schemas.microsoft.com/office/powerpoint/2010/main" val="283812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56823" y="1015239"/>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〇１９８９年の運輸政策審議会において「</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2005</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年までの整備が適当である」と答申されたものの、</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鉄道整備の具体化にまで至らなかった</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3" name="表 2"/>
          <p:cNvGraphicFramePr>
            <a:graphicFrameLocks noGrp="1"/>
          </p:cNvGraphicFramePr>
          <p:nvPr>
            <p:extLst/>
          </p:nvPr>
        </p:nvGraphicFramePr>
        <p:xfrm>
          <a:off x="4658367" y="2382569"/>
          <a:ext cx="4043286" cy="2126566"/>
        </p:xfrm>
        <a:graphic>
          <a:graphicData uri="http://schemas.openxmlformats.org/drawingml/2006/table">
            <a:tbl>
              <a:tblPr firstRow="1" bandRow="1">
                <a:tableStyleId>{5940675A-B579-460E-94D1-54222C63F5DA}</a:tableStyleId>
              </a:tblPr>
              <a:tblGrid>
                <a:gridCol w="948394">
                  <a:extLst>
                    <a:ext uri="{9D8B030D-6E8A-4147-A177-3AD203B41FA5}">
                      <a16:colId xmlns="" xmlns:a16="http://schemas.microsoft.com/office/drawing/2014/main" val="2860999732"/>
                    </a:ext>
                  </a:extLst>
                </a:gridCol>
                <a:gridCol w="3094892">
                  <a:extLst>
                    <a:ext uri="{9D8B030D-6E8A-4147-A177-3AD203B41FA5}">
                      <a16:colId xmlns="" xmlns:a16="http://schemas.microsoft.com/office/drawing/2014/main" val="114405577"/>
                    </a:ext>
                  </a:extLst>
                </a:gridCol>
              </a:tblGrid>
              <a:tr h="478302">
                <a:tc>
                  <a:txBody>
                    <a:bodyPr/>
                    <a:lstStyle/>
                    <a:p>
                      <a:r>
                        <a:rPr kumimoji="1" lang="en-US" altLang="ja-JP" sz="1300" dirty="0" smtClean="0"/>
                        <a:t>1982.2</a:t>
                      </a:r>
                      <a:endParaRPr kumimoji="1" lang="ja-JP" altLang="en-US" sz="1300" dirty="0"/>
                    </a:p>
                  </a:txBody>
                  <a:tcPr marL="84406" marR="84406" marT="42203" marB="42203"/>
                </a:tc>
                <a:tc>
                  <a:txBody>
                    <a:bodyPr/>
                    <a:lstStyle/>
                    <a:p>
                      <a:r>
                        <a:rPr kumimoji="1" lang="ja-JP" altLang="en-US" sz="1300" dirty="0" smtClean="0"/>
                        <a:t>鉄道網整備調査委員会（大阪府市の合同構想）で位置付け</a:t>
                      </a:r>
                    </a:p>
                  </a:txBody>
                  <a:tcPr marL="84406" marR="84406" marT="42203" marB="42203"/>
                </a:tc>
                <a:extLst>
                  <a:ext uri="{0D108BD9-81ED-4DB2-BD59-A6C34878D82A}">
                    <a16:rowId xmlns="" xmlns:a16="http://schemas.microsoft.com/office/drawing/2014/main" val="1524653059"/>
                  </a:ext>
                </a:extLst>
              </a:tr>
              <a:tr h="478302">
                <a:tc>
                  <a:txBody>
                    <a:bodyPr/>
                    <a:lstStyle/>
                    <a:p>
                      <a:r>
                        <a:rPr kumimoji="1" lang="en-US" altLang="ja-JP" sz="1300" dirty="0" smtClean="0"/>
                        <a:t>1989.5</a:t>
                      </a:r>
                      <a:endParaRPr kumimoji="1" lang="ja-JP" altLang="en-US" sz="1300" dirty="0"/>
                    </a:p>
                  </a:txBody>
                  <a:tcPr marL="84406" marR="84406" marT="42203" marB="42203"/>
                </a:tc>
                <a:tc>
                  <a:txBody>
                    <a:bodyPr/>
                    <a:lstStyle/>
                    <a:p>
                      <a:r>
                        <a:rPr kumimoji="1" lang="ja-JP" altLang="en-US" sz="1300" dirty="0" smtClean="0"/>
                        <a:t>運輸政策審議会で「</a:t>
                      </a:r>
                      <a:r>
                        <a:rPr kumimoji="1" lang="en-US" altLang="ja-JP" sz="1300" dirty="0" smtClean="0"/>
                        <a:t>2005</a:t>
                      </a:r>
                      <a:r>
                        <a:rPr kumimoji="1" lang="ja-JP" altLang="en-US" sz="1300" dirty="0" smtClean="0"/>
                        <a:t>年までの整備が適当である」と答申</a:t>
                      </a:r>
                    </a:p>
                  </a:txBody>
                  <a:tcPr marL="84406" marR="84406" marT="42203" marB="42203"/>
                </a:tc>
                <a:extLst>
                  <a:ext uri="{0D108BD9-81ED-4DB2-BD59-A6C34878D82A}">
                    <a16:rowId xmlns="" xmlns:a16="http://schemas.microsoft.com/office/drawing/2014/main" val="3312907740"/>
                  </a:ext>
                </a:extLst>
              </a:tr>
              <a:tr h="342314">
                <a:tc>
                  <a:txBody>
                    <a:bodyPr/>
                    <a:lstStyle/>
                    <a:p>
                      <a:r>
                        <a:rPr kumimoji="1" lang="en-US" altLang="ja-JP" sz="1300" dirty="0" smtClean="0"/>
                        <a:t>1994.9</a:t>
                      </a:r>
                      <a:endParaRPr kumimoji="1" lang="ja-JP" altLang="en-US" sz="1300" dirty="0"/>
                    </a:p>
                  </a:txBody>
                  <a:tcPr marL="84406" marR="84406" marT="42203" marB="42203"/>
                </a:tc>
                <a:tc>
                  <a:txBody>
                    <a:bodyPr/>
                    <a:lstStyle/>
                    <a:p>
                      <a:r>
                        <a:rPr kumimoji="1" lang="ja-JP" altLang="en-US" sz="1300" dirty="0" smtClean="0"/>
                        <a:t>関西国際空港が開港（</a:t>
                      </a:r>
                      <a:r>
                        <a:rPr kumimoji="1" lang="en-US" altLang="ja-JP" sz="1300" dirty="0" smtClean="0"/>
                        <a:t>1</a:t>
                      </a:r>
                      <a:r>
                        <a:rPr kumimoji="1" lang="ja-JP" altLang="en-US" sz="1300" dirty="0" smtClean="0"/>
                        <a:t>期）</a:t>
                      </a:r>
                    </a:p>
                  </a:txBody>
                  <a:tcPr marL="84406" marR="84406" marT="42203" marB="42203"/>
                </a:tc>
                <a:extLst>
                  <a:ext uri="{0D108BD9-81ED-4DB2-BD59-A6C34878D82A}">
                    <a16:rowId xmlns="" xmlns:a16="http://schemas.microsoft.com/office/drawing/2014/main" val="688854375"/>
                  </a:ext>
                </a:extLst>
              </a:tr>
              <a:tr h="342314">
                <a:tc>
                  <a:txBody>
                    <a:bodyPr/>
                    <a:lstStyle/>
                    <a:p>
                      <a:r>
                        <a:rPr kumimoji="1" lang="en-US" altLang="ja-JP" sz="1300" dirty="0" smtClean="0"/>
                        <a:t>2004.10</a:t>
                      </a:r>
                      <a:endParaRPr kumimoji="1" lang="ja-JP" altLang="en-US" sz="1300" dirty="0"/>
                    </a:p>
                  </a:txBody>
                  <a:tcPr marL="84406" marR="84406" marT="42203" marB="42203"/>
                </a:tc>
                <a:tc>
                  <a:txBody>
                    <a:bodyPr/>
                    <a:lstStyle/>
                    <a:p>
                      <a:r>
                        <a:rPr kumimoji="1" lang="ja-JP" altLang="en-US" sz="1300" dirty="0" smtClean="0"/>
                        <a:t>国の近畿地方交通審議会答申に位置付け</a:t>
                      </a:r>
                    </a:p>
                  </a:txBody>
                  <a:tcPr marL="84406" marR="84406" marT="42203" marB="42203"/>
                </a:tc>
                <a:extLst>
                  <a:ext uri="{0D108BD9-81ED-4DB2-BD59-A6C34878D82A}">
                    <a16:rowId xmlns="" xmlns:a16="http://schemas.microsoft.com/office/drawing/2014/main" val="2054295898"/>
                  </a:ext>
                </a:extLst>
              </a:tr>
              <a:tr h="342314">
                <a:tc>
                  <a:txBody>
                    <a:bodyPr/>
                    <a:lstStyle/>
                    <a:p>
                      <a:r>
                        <a:rPr kumimoji="1" lang="en-US" altLang="ja-JP" sz="1300" dirty="0" smtClean="0"/>
                        <a:t>2007.8</a:t>
                      </a:r>
                      <a:endParaRPr kumimoji="1" lang="ja-JP" altLang="en-US" sz="1300" dirty="0"/>
                    </a:p>
                  </a:txBody>
                  <a:tcPr marL="84406" marR="84406" marT="42203" marB="42203"/>
                </a:tc>
                <a:tc>
                  <a:txBody>
                    <a:bodyPr/>
                    <a:lstStyle/>
                    <a:p>
                      <a:r>
                        <a:rPr kumimoji="1" lang="zh-TW" altLang="en-US" sz="1300" dirty="0" smtClean="0"/>
                        <a:t>関西国際空港第</a:t>
                      </a:r>
                      <a:r>
                        <a:rPr kumimoji="1" lang="en-US" altLang="zh-TW" sz="1300" dirty="0" smtClean="0"/>
                        <a:t>2</a:t>
                      </a:r>
                      <a:r>
                        <a:rPr kumimoji="1" lang="zh-TW" altLang="en-US" sz="1300" dirty="0" smtClean="0"/>
                        <a:t>滑走路供用開始</a:t>
                      </a:r>
                    </a:p>
                  </a:txBody>
                  <a:tcPr marL="84406" marR="84406" marT="42203" marB="42203"/>
                </a:tc>
                <a:extLst>
                  <a:ext uri="{0D108BD9-81ED-4DB2-BD59-A6C34878D82A}">
                    <a16:rowId xmlns="" xmlns:a16="http://schemas.microsoft.com/office/drawing/2014/main" val="4182763502"/>
                  </a:ext>
                </a:extLst>
              </a:tr>
            </a:tbl>
          </a:graphicData>
        </a:graphic>
      </p:graphicFrame>
      <p:sp>
        <p:nvSpPr>
          <p:cNvPr id="17" name="正方形/長方形 16"/>
          <p:cNvSpPr/>
          <p:nvPr/>
        </p:nvSpPr>
        <p:spPr>
          <a:xfrm>
            <a:off x="4599991" y="1850957"/>
            <a:ext cx="4359920"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■なにわ筋線の経過</a:t>
            </a:r>
          </a:p>
        </p:txBody>
      </p:sp>
      <p:sp>
        <p:nvSpPr>
          <p:cNvPr id="6" name="右矢印 5"/>
          <p:cNvSpPr/>
          <p:nvPr/>
        </p:nvSpPr>
        <p:spPr>
          <a:xfrm rot="5400000">
            <a:off x="6460279" y="4641321"/>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5049542" y="5014755"/>
            <a:ext cx="34851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なにわ筋線の具体化にまで至らず。</a:t>
            </a:r>
          </a:p>
        </p:txBody>
      </p:sp>
      <p:pic>
        <p:nvPicPr>
          <p:cNvPr id="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23" y="1833858"/>
            <a:ext cx="4243168" cy="412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197</a:t>
            </a:fld>
            <a:endParaRPr lang="ja-JP" altLang="en-US"/>
          </a:p>
        </p:txBody>
      </p:sp>
    </p:spTree>
    <p:extLst>
      <p:ext uri="{BB962C8B-B14F-4D97-AF65-F5344CB8AC3E}">
        <p14:creationId xmlns:p14="http://schemas.microsoft.com/office/powerpoint/2010/main" val="1162211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正方形/長方形 6"/>
          <p:cNvSpPr/>
          <p:nvPr/>
        </p:nvSpPr>
        <p:spPr>
          <a:xfrm>
            <a:off x="367983" y="874135"/>
            <a:ext cx="8603088"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〇他都市と比べ、</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高速道路の環状ネットワークが不十分</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で、都心に用のない車も都心に流入せざるをえない課題があるが、</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高速道路整備の具体化にまで至らなかった</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6" name="テキスト ボックス 5"/>
          <p:cNvSpPr txBox="1"/>
          <p:nvPr/>
        </p:nvSpPr>
        <p:spPr>
          <a:xfrm>
            <a:off x="106807" y="1486091"/>
            <a:ext cx="4039460" cy="11149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■近畿圏の状況</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・大阪圏は、新名神高速道路の未整備区間が着工するに至ったものの、都心部の環状道路ネットワークで重要な位置を占める</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淀川左岸線延伸部は、未整備（構想段階）のまま</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。ミッシングリンクになっている。</a:t>
            </a:r>
            <a:endParaRPr kumimoji="1" lang="en-US" altLang="ja-JP" sz="1292"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p:nvPr/>
        </p:nvGrpSpPr>
        <p:grpSpPr>
          <a:xfrm>
            <a:off x="399248" y="2817116"/>
            <a:ext cx="3772882" cy="3676459"/>
            <a:chOff x="776541" y="2218143"/>
            <a:chExt cx="4675977" cy="4246906"/>
          </a:xfrm>
        </p:grpSpPr>
        <p:pic>
          <p:nvPicPr>
            <p:cNvPr id="39" name="Picture 2" descr="http://www.kkr.mlit.go.jp/road/kansen/kanjo/04/image/a/3_01.gif"/>
            <p:cNvPicPr>
              <a:picLocks noChangeAspect="1" noChangeArrowheads="1"/>
            </p:cNvPicPr>
            <p:nvPr/>
          </p:nvPicPr>
          <p:blipFill>
            <a:blip r:embed="rId2" cstate="email"/>
            <a:srcRect l="1527" t="1527" r="729" b="9892"/>
            <a:stretch>
              <a:fillRect/>
            </a:stretch>
          </p:blipFill>
          <p:spPr bwMode="auto">
            <a:xfrm>
              <a:off x="776541" y="2450665"/>
              <a:ext cx="4429640" cy="4014384"/>
            </a:xfrm>
            <a:prstGeom prst="rect">
              <a:avLst/>
            </a:prstGeom>
            <a:noFill/>
          </p:spPr>
        </p:pic>
        <p:sp>
          <p:nvSpPr>
            <p:cNvPr id="40" name="テキスト ボックス 39"/>
            <p:cNvSpPr txBox="1"/>
            <p:nvPr/>
          </p:nvSpPr>
          <p:spPr>
            <a:xfrm rot="19620000">
              <a:off x="1128640" y="4245688"/>
              <a:ext cx="922521" cy="328126"/>
            </a:xfrm>
            <a:prstGeom prst="rect">
              <a:avLst/>
            </a:prstGeom>
            <a:solidFill>
              <a:schemeClr val="bg1"/>
            </a:solidFill>
          </p:spPr>
          <p:txBody>
            <a:bodyPr wrap="square" lIns="0" tIns="0" rIns="0" bIns="0"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淀川左岸線</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（事業中）</a:t>
              </a:r>
            </a:p>
          </p:txBody>
        </p:sp>
        <p:sp>
          <p:nvSpPr>
            <p:cNvPr id="42" name="テキスト ボックス 41"/>
            <p:cNvSpPr txBox="1"/>
            <p:nvPr/>
          </p:nvSpPr>
          <p:spPr>
            <a:xfrm>
              <a:off x="1962627" y="5843837"/>
              <a:ext cx="615014" cy="492190"/>
            </a:xfrm>
            <a:prstGeom prst="rect">
              <a:avLst/>
            </a:prstGeom>
            <a:solidFill>
              <a:schemeClr val="bg1"/>
            </a:solidFill>
          </p:spPr>
          <p:txBody>
            <a:bodyPr wrap="square" lIns="0" tIns="0" rIns="0" bIns="0"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大和川線</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（事業中）</a:t>
              </a:r>
            </a:p>
          </p:txBody>
        </p:sp>
        <p:sp>
          <p:nvSpPr>
            <p:cNvPr id="43" name="正方形/長方形 42"/>
            <p:cNvSpPr/>
            <p:nvPr/>
          </p:nvSpPr>
          <p:spPr>
            <a:xfrm>
              <a:off x="3691483" y="2218143"/>
              <a:ext cx="1761035" cy="457200"/>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a:ea typeface="Meiryo UI"/>
                  <a:cs typeface="+mn-cs"/>
                </a:rPr>
                <a:t>つながっていない</a:t>
              </a:r>
            </a:p>
          </p:txBody>
        </p:sp>
        <p:cxnSp>
          <p:nvCxnSpPr>
            <p:cNvPr id="44" name="直線コネクタ 43"/>
            <p:cNvCxnSpPr/>
            <p:nvPr/>
          </p:nvCxnSpPr>
          <p:spPr>
            <a:xfrm flipH="1">
              <a:off x="3357154" y="2675343"/>
              <a:ext cx="334329" cy="12598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27862" y="2490420"/>
            <a:ext cx="5182834" cy="29117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首都圏・中京圏は</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ほぼ全ての環状道路が開通済み又は建設中）</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9" name="表 18"/>
          <p:cNvGraphicFramePr>
            <a:graphicFrameLocks noGrp="1"/>
          </p:cNvGraphicFramePr>
          <p:nvPr>
            <p:extLst/>
          </p:nvPr>
        </p:nvGraphicFramePr>
        <p:xfrm>
          <a:off x="4725503" y="1971590"/>
          <a:ext cx="4144603" cy="2854404"/>
        </p:xfrm>
        <a:graphic>
          <a:graphicData uri="http://schemas.openxmlformats.org/drawingml/2006/table">
            <a:tbl>
              <a:tblPr firstRow="1" bandRow="1">
                <a:tableStyleId>{5940675A-B579-460E-94D1-54222C63F5DA}</a:tableStyleId>
              </a:tblPr>
              <a:tblGrid>
                <a:gridCol w="845032">
                  <a:extLst>
                    <a:ext uri="{9D8B030D-6E8A-4147-A177-3AD203B41FA5}">
                      <a16:colId xmlns="" xmlns:a16="http://schemas.microsoft.com/office/drawing/2014/main" val="2860999732"/>
                    </a:ext>
                  </a:extLst>
                </a:gridCol>
                <a:gridCol w="3299571">
                  <a:extLst>
                    <a:ext uri="{9D8B030D-6E8A-4147-A177-3AD203B41FA5}">
                      <a16:colId xmlns="" xmlns:a16="http://schemas.microsoft.com/office/drawing/2014/main" val="114405577"/>
                    </a:ext>
                  </a:extLst>
                </a:gridCol>
              </a:tblGrid>
              <a:tr h="744628">
                <a:tc>
                  <a:txBody>
                    <a:bodyPr/>
                    <a:lstStyle/>
                    <a:p>
                      <a:r>
                        <a:rPr kumimoji="1" lang="en-US" altLang="ja-JP" sz="1300" dirty="0" smtClean="0"/>
                        <a:t>1987</a:t>
                      </a:r>
                      <a:endParaRPr kumimoji="1" lang="ja-JP" altLang="en-US" sz="1300" dirty="0"/>
                    </a:p>
                  </a:txBody>
                  <a:tcPr marL="84406" marR="84406" marT="42203" marB="42203"/>
                </a:tc>
                <a:tc>
                  <a:txBody>
                    <a:bodyPr/>
                    <a:lstStyle/>
                    <a:p>
                      <a:r>
                        <a:rPr kumimoji="1" lang="ja-JP" altLang="en-US" sz="1300" dirty="0" smtClean="0"/>
                        <a:t>淀川左岸線</a:t>
                      </a:r>
                      <a:r>
                        <a:rPr kumimoji="1" lang="en-US" altLang="ja-JP" sz="1300" dirty="0" smtClean="0"/>
                        <a:t>1</a:t>
                      </a:r>
                      <a:r>
                        <a:rPr kumimoji="1" lang="ja-JP" altLang="en-US" sz="1300" dirty="0" smtClean="0"/>
                        <a:t>・</a:t>
                      </a:r>
                      <a:r>
                        <a:rPr kumimoji="1" lang="en-US" altLang="ja-JP" sz="1300" dirty="0" smtClean="0"/>
                        <a:t>2</a:t>
                      </a:r>
                      <a:r>
                        <a:rPr kumimoji="1" lang="ja-JP" altLang="en-US" sz="1300" dirty="0" smtClean="0"/>
                        <a:t>期の整備事業に着手</a:t>
                      </a:r>
                      <a:endParaRPr kumimoji="1" lang="en-US" altLang="ja-JP" sz="1300" dirty="0" smtClean="0"/>
                    </a:p>
                    <a:p>
                      <a:r>
                        <a:rPr kumimoji="1" lang="ja-JP" altLang="en-US" sz="1300" dirty="0" smtClean="0"/>
                        <a:t>　⇒</a:t>
                      </a:r>
                      <a:r>
                        <a:rPr kumimoji="1" lang="en-US" altLang="ja-JP" sz="1300" dirty="0" smtClean="0"/>
                        <a:t>1</a:t>
                      </a:r>
                      <a:r>
                        <a:rPr kumimoji="1" lang="ja-JP" altLang="en-US" sz="1300" dirty="0" smtClean="0"/>
                        <a:t>期</a:t>
                      </a:r>
                      <a:r>
                        <a:rPr kumimoji="1" lang="en-US" altLang="ja-JP" sz="1300" dirty="0" smtClean="0"/>
                        <a:t>:2013</a:t>
                      </a:r>
                      <a:r>
                        <a:rPr kumimoji="1" lang="ja-JP" altLang="en-US" sz="1300" dirty="0" smtClean="0"/>
                        <a:t>年度完成、</a:t>
                      </a:r>
                      <a:r>
                        <a:rPr kumimoji="1" lang="en-US" altLang="ja-JP" sz="1300" dirty="0" smtClean="0"/>
                        <a:t>2</a:t>
                      </a:r>
                      <a:r>
                        <a:rPr kumimoji="1" lang="ja-JP" altLang="en-US" sz="1300" dirty="0" smtClean="0"/>
                        <a:t>期</a:t>
                      </a:r>
                      <a:r>
                        <a:rPr kumimoji="1" lang="en-US" altLang="ja-JP" sz="1300" dirty="0" smtClean="0"/>
                        <a:t>:2026</a:t>
                      </a:r>
                      <a:r>
                        <a:rPr kumimoji="1" lang="ja-JP" altLang="en-US" sz="1300" dirty="0" smtClean="0"/>
                        <a:t>年度完成予定</a:t>
                      </a:r>
                    </a:p>
                  </a:txBody>
                  <a:tcPr marL="84406" marR="84406" marT="42203" marB="42203"/>
                </a:tc>
                <a:extLst>
                  <a:ext uri="{0D108BD9-81ED-4DB2-BD59-A6C34878D82A}">
                    <a16:rowId xmlns="" xmlns:a16="http://schemas.microsoft.com/office/drawing/2014/main" val="1524653059"/>
                  </a:ext>
                </a:extLst>
              </a:tr>
              <a:tr h="527444">
                <a:tc>
                  <a:txBody>
                    <a:bodyPr/>
                    <a:lstStyle/>
                    <a:p>
                      <a:r>
                        <a:rPr kumimoji="1" lang="en-US" altLang="ja-JP" sz="1300" dirty="0" smtClean="0"/>
                        <a:t>1999</a:t>
                      </a:r>
                    </a:p>
                  </a:txBody>
                  <a:tcPr marL="84406" marR="84406" marT="42203" marB="42203"/>
                </a:tc>
                <a:tc>
                  <a:txBody>
                    <a:bodyPr/>
                    <a:lstStyle/>
                    <a:p>
                      <a:r>
                        <a:rPr kumimoji="1" lang="ja-JP" altLang="en-US" sz="1300" dirty="0" smtClean="0"/>
                        <a:t>大和川線の整備事業に着手</a:t>
                      </a:r>
                      <a:endParaRPr kumimoji="1" lang="en-US" altLang="ja-JP" sz="1300" dirty="0" smtClean="0"/>
                    </a:p>
                    <a:p>
                      <a:r>
                        <a:rPr kumimoji="1" lang="ja-JP" altLang="en-US" sz="1300" dirty="0" smtClean="0"/>
                        <a:t>　⇒</a:t>
                      </a:r>
                      <a:r>
                        <a:rPr kumimoji="1" lang="en-US" altLang="ja-JP" sz="1300" dirty="0" smtClean="0"/>
                        <a:t>2019</a:t>
                      </a:r>
                      <a:r>
                        <a:rPr kumimoji="1" lang="ja-JP" altLang="en-US" sz="1300" dirty="0" smtClean="0"/>
                        <a:t>年度完成予定</a:t>
                      </a:r>
                    </a:p>
                  </a:txBody>
                  <a:tcPr marL="84406" marR="84406" marT="42203" marB="42203"/>
                </a:tc>
                <a:extLst>
                  <a:ext uri="{0D108BD9-81ED-4DB2-BD59-A6C34878D82A}">
                    <a16:rowId xmlns="" xmlns:a16="http://schemas.microsoft.com/office/drawing/2014/main" val="688854375"/>
                  </a:ext>
                </a:extLst>
              </a:tr>
              <a:tr h="527444">
                <a:tc>
                  <a:txBody>
                    <a:bodyPr/>
                    <a:lstStyle/>
                    <a:p>
                      <a:r>
                        <a:rPr kumimoji="1" lang="en-US" altLang="ja-JP" sz="1300" dirty="0" smtClean="0"/>
                        <a:t>2001</a:t>
                      </a:r>
                      <a:endParaRPr kumimoji="1" lang="ja-JP" altLang="en-US" sz="1300" dirty="0"/>
                    </a:p>
                  </a:txBody>
                  <a:tcPr marL="84406" marR="84406" marT="42203" marB="42203"/>
                </a:tc>
                <a:tc>
                  <a:txBody>
                    <a:bodyPr/>
                    <a:lstStyle/>
                    <a:p>
                      <a:r>
                        <a:rPr kumimoji="1" lang="ja-JP" altLang="en-US" sz="1300" dirty="0" smtClean="0"/>
                        <a:t>国の都市再生プロジェクトに「大阪都市再生環状道路」が位置付け</a:t>
                      </a:r>
                    </a:p>
                  </a:txBody>
                  <a:tcPr marL="84406" marR="84406" marT="42203" marB="42203"/>
                </a:tc>
                <a:extLst>
                  <a:ext uri="{0D108BD9-81ED-4DB2-BD59-A6C34878D82A}">
                    <a16:rowId xmlns="" xmlns:a16="http://schemas.microsoft.com/office/drawing/2014/main" val="2054295898"/>
                  </a:ext>
                </a:extLst>
              </a:tr>
              <a:tr h="527444">
                <a:tc>
                  <a:txBody>
                    <a:bodyPr/>
                    <a:lstStyle/>
                    <a:p>
                      <a:r>
                        <a:rPr kumimoji="1" lang="en-US" altLang="ja-JP" sz="1300" dirty="0" smtClean="0"/>
                        <a:t>2004.3</a:t>
                      </a:r>
                      <a:endParaRPr kumimoji="1" lang="ja-JP" altLang="en-US" sz="1300" dirty="0"/>
                    </a:p>
                  </a:txBody>
                  <a:tcPr marL="84406" marR="84406" marT="42203" marB="42203"/>
                </a:tc>
                <a:tc>
                  <a:txBody>
                    <a:bodyPr/>
                    <a:lstStyle/>
                    <a:p>
                      <a:r>
                        <a:rPr kumimoji="1" lang="ja-JP" altLang="en-US" sz="1300" dirty="0" smtClean="0"/>
                        <a:t>「淀川左岸線延伸部有識者委員会」を設立　</a:t>
                      </a:r>
                      <a:endParaRPr kumimoji="1" lang="en-US" altLang="ja-JP" sz="1300" dirty="0" smtClean="0"/>
                    </a:p>
                    <a:p>
                      <a:r>
                        <a:rPr kumimoji="1" lang="ja-JP" altLang="en-US" sz="1300" dirty="0" smtClean="0"/>
                        <a:t>ＰＩプロセスを実施（事務局：国、府、市）</a:t>
                      </a:r>
                    </a:p>
                  </a:txBody>
                  <a:tcPr marL="84406" marR="84406" marT="42203" marB="42203"/>
                </a:tc>
                <a:extLst>
                  <a:ext uri="{0D108BD9-81ED-4DB2-BD59-A6C34878D82A}">
                    <a16:rowId xmlns="" xmlns:a16="http://schemas.microsoft.com/office/drawing/2014/main" val="4182763502"/>
                  </a:ext>
                </a:extLst>
              </a:tr>
              <a:tr h="527444">
                <a:tc>
                  <a:txBody>
                    <a:bodyPr/>
                    <a:lstStyle/>
                    <a:p>
                      <a:r>
                        <a:rPr kumimoji="1" lang="en-US" altLang="ja-JP" sz="1300" dirty="0" smtClean="0"/>
                        <a:t>2006.12</a:t>
                      </a:r>
                      <a:endParaRPr kumimoji="1" lang="ja-JP" altLang="en-US" sz="1300" dirty="0"/>
                    </a:p>
                  </a:txBody>
                  <a:tcPr marL="84406" marR="84406" marT="42203" marB="42203"/>
                </a:tc>
                <a:tc>
                  <a:txBody>
                    <a:bodyPr/>
                    <a:lstStyle/>
                    <a:p>
                      <a:r>
                        <a:rPr kumimoji="1" lang="ja-JP" altLang="en-US" sz="1300" dirty="0" smtClean="0"/>
                        <a:t>淀川左岸線延伸部有識者委員会において提言</a:t>
                      </a:r>
                      <a:endParaRPr kumimoji="1" lang="zh-TW" altLang="en-US" sz="1300" dirty="0" smtClean="0"/>
                    </a:p>
                  </a:txBody>
                  <a:tcPr marL="84406" marR="84406" marT="42203" marB="42203"/>
                </a:tc>
                <a:extLst>
                  <a:ext uri="{0D108BD9-81ED-4DB2-BD59-A6C34878D82A}">
                    <a16:rowId xmlns="" xmlns:a16="http://schemas.microsoft.com/office/drawing/2014/main" val="150211565"/>
                  </a:ext>
                </a:extLst>
              </a:tr>
            </a:tbl>
          </a:graphicData>
        </a:graphic>
      </p:graphicFrame>
      <p:sp>
        <p:nvSpPr>
          <p:cNvPr id="20" name="正方形/長方形 19"/>
          <p:cNvSpPr/>
          <p:nvPr/>
        </p:nvSpPr>
        <p:spPr>
          <a:xfrm>
            <a:off x="4344180" y="1470748"/>
            <a:ext cx="8603088"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■大阪都市再生環状道路の経過</a:t>
            </a:r>
          </a:p>
        </p:txBody>
      </p:sp>
      <p:sp>
        <p:nvSpPr>
          <p:cNvPr id="21" name="右矢印 20"/>
          <p:cNvSpPr/>
          <p:nvPr/>
        </p:nvSpPr>
        <p:spPr>
          <a:xfrm rot="5400000">
            <a:off x="6399766" y="5330813"/>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p:cNvSpPr/>
          <p:nvPr/>
        </p:nvSpPr>
        <p:spPr>
          <a:xfrm>
            <a:off x="4823605" y="5785276"/>
            <a:ext cx="385680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淀川左岸線延伸部の具体化にまで至らず。</a:t>
            </a:r>
          </a:p>
        </p:txBody>
      </p:sp>
      <p:sp>
        <p:nvSpPr>
          <p:cNvPr id="23" name="テキスト ボックス 22"/>
          <p:cNvSpPr txBox="1">
            <a:spLocks noChangeAspect="1"/>
          </p:cNvSpPr>
          <p:nvPr/>
        </p:nvSpPr>
        <p:spPr>
          <a:xfrm>
            <a:off x="5119995" y="4861767"/>
            <a:ext cx="3851076" cy="376385"/>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＊ＰＩ：</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Public Involvement</a:t>
            </a:r>
            <a:r>
              <a:rPr kumimoji="1" lang="ja-JP" altLang="en-US" sz="923"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計画策定の早い段階から市民の方々等</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関係者へ積極的に情報を提供し、コミュニケーションを行う取組み　　　</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198</a:t>
            </a:fld>
            <a:endParaRPr lang="ja-JP" altLang="en-US"/>
          </a:p>
        </p:txBody>
      </p:sp>
    </p:spTree>
    <p:extLst>
      <p:ext uri="{BB962C8B-B14F-4D97-AF65-F5344CB8AC3E}">
        <p14:creationId xmlns:p14="http://schemas.microsoft.com/office/powerpoint/2010/main" val="209507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7" name="正方形/長方形 6"/>
          <p:cNvSpPr/>
          <p:nvPr/>
        </p:nvSpPr>
        <p:spPr>
          <a:xfrm>
            <a:off x="375386" y="998522"/>
            <a:ext cx="8498159" cy="603883"/>
          </a:xfrm>
          <a:prstGeom prst="rect">
            <a:avLst/>
          </a:prstGeom>
        </p:spPr>
        <p:txBody>
          <a:bodyPr wrap="square">
            <a:spAutoFit/>
          </a:bodyPr>
          <a:lstStyle/>
          <a:p>
            <a:pPr marL="0" marR="0" lvl="0" indent="0" algn="just"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〇国土軸の多重性の確保等に資する</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リニア中央新幹線や北陸新幹線について、大阪までの全線開業が大幅に遅れる懸念</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がある。</a:t>
            </a:r>
          </a:p>
        </p:txBody>
      </p:sp>
      <p:sp>
        <p:nvSpPr>
          <p:cNvPr id="11" name="正方形/長方形 10"/>
          <p:cNvSpPr/>
          <p:nvPr/>
        </p:nvSpPr>
        <p:spPr>
          <a:xfrm>
            <a:off x="5175548" y="4593445"/>
            <a:ext cx="3811854"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敦賀・大阪間は整備財源がなく、国が示した予定では、リニアと同様</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2045</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年開業</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a:t>
            </a:r>
            <a:r>
              <a:rPr lang="en-US" altLang="ja-JP" sz="1477" b="1" dirty="0" smtClean="0">
                <a:solidFill>
                  <a:prstClr val="black"/>
                </a:solidFill>
                <a:latin typeface="Meiryo UI"/>
                <a:ea typeface="Meiryo UI"/>
              </a:rPr>
              <a:t>27</a:t>
            </a:r>
            <a:r>
              <a:rPr kumimoji="1" lang="ja-JP" altLang="en-US" sz="1477" b="1" i="0" u="none" strike="noStrike" kern="1200" cap="none" spc="0" normalizeH="0" baseline="0" noProof="0" dirty="0" smtClean="0">
                <a:ln>
                  <a:noFill/>
                </a:ln>
                <a:solidFill>
                  <a:prstClr val="black"/>
                </a:solidFill>
                <a:effectLst/>
                <a:uLnTx/>
                <a:uFillTx/>
                <a:latin typeface="Meiryo UI"/>
                <a:ea typeface="Meiryo UI"/>
                <a:cs typeface="+mn-cs"/>
              </a:rPr>
              <a:t>年後</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）予定とされている。</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正方形/長方形 12"/>
          <p:cNvSpPr/>
          <p:nvPr/>
        </p:nvSpPr>
        <p:spPr>
          <a:xfrm>
            <a:off x="178991" y="4248481"/>
            <a:ext cx="4486854" cy="100155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当初計画</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JR</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東海の考え方は、</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段階方式で大阪まで実現</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する</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こととし、第</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段階としての名古屋開業後、経営体力を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0" i="0" u="none" strike="noStrike" kern="1200" cap="none" spc="0" normalizeH="0" baseline="0" noProof="0" dirty="0">
                <a:ln>
                  <a:noFill/>
                </a:ln>
                <a:solidFill>
                  <a:prstClr val="black"/>
                </a:solidFill>
                <a:effectLst/>
                <a:uLnTx/>
                <a:uFillTx/>
                <a:latin typeface="Meiryo UI"/>
                <a:ea typeface="Meiryo UI"/>
                <a:cs typeface="+mn-cs"/>
              </a:rPr>
              <a:t>回復して速やかに大阪開業に取り組む。</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6" name="表 5"/>
          <p:cNvGraphicFramePr>
            <a:graphicFrameLocks noGrp="1"/>
          </p:cNvGraphicFramePr>
          <p:nvPr>
            <p:extLst/>
          </p:nvPr>
        </p:nvGraphicFramePr>
        <p:xfrm>
          <a:off x="526009" y="2141698"/>
          <a:ext cx="3987886" cy="1311812"/>
        </p:xfrm>
        <a:graphic>
          <a:graphicData uri="http://schemas.openxmlformats.org/drawingml/2006/table">
            <a:tbl>
              <a:tblPr firstRow="1" bandRow="1">
                <a:tableStyleId>{5940675A-B579-460E-94D1-54222C63F5DA}</a:tableStyleId>
              </a:tblPr>
              <a:tblGrid>
                <a:gridCol w="1296676">
                  <a:extLst>
                    <a:ext uri="{9D8B030D-6E8A-4147-A177-3AD203B41FA5}">
                      <a16:colId xmlns="" xmlns:a16="http://schemas.microsoft.com/office/drawing/2014/main" val="839054547"/>
                    </a:ext>
                  </a:extLst>
                </a:gridCol>
                <a:gridCol w="2691210">
                  <a:extLst>
                    <a:ext uri="{9D8B030D-6E8A-4147-A177-3AD203B41FA5}">
                      <a16:colId xmlns="" xmlns:a16="http://schemas.microsoft.com/office/drawing/2014/main" val="984597652"/>
                    </a:ext>
                  </a:extLst>
                </a:gridCol>
              </a:tblGrid>
              <a:tr h="759655">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rPr>
                        <a:t>2011</a:t>
                      </a:r>
                      <a:r>
                        <a:rPr kumimoji="1" lang="ja-JP" altLang="en-US" sz="1500" dirty="0" smtClean="0">
                          <a:solidFill>
                            <a:schemeClr val="tx1"/>
                          </a:solidFill>
                          <a:latin typeface="Meiryo UI" panose="020B0604030504040204" pitchFamily="50" charset="-128"/>
                          <a:ea typeface="Meiryo UI" panose="020B0604030504040204" pitchFamily="50" charset="-128"/>
                        </a:rPr>
                        <a:t>年 ５月</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rPr>
                        <a:t>国が東京・大阪間の全線において</a:t>
                      </a:r>
                      <a:r>
                        <a:rPr kumimoji="1" lang="en-US" altLang="ja-JP" sz="1500" dirty="0" smtClean="0">
                          <a:solidFill>
                            <a:schemeClr val="tx1"/>
                          </a:solidFill>
                          <a:latin typeface="Meiryo UI" panose="020B0604030504040204" pitchFamily="50" charset="-128"/>
                          <a:ea typeface="Meiryo UI" panose="020B0604030504040204" pitchFamily="50" charset="-128"/>
                        </a:rPr>
                        <a:t>JR</a:t>
                      </a:r>
                      <a:r>
                        <a:rPr kumimoji="1" lang="ja-JP" altLang="en-US" sz="1500" dirty="0" smtClean="0">
                          <a:solidFill>
                            <a:schemeClr val="tx1"/>
                          </a:solidFill>
                          <a:latin typeface="Meiryo UI" panose="020B0604030504040204" pitchFamily="50" charset="-128"/>
                          <a:ea typeface="Meiryo UI" panose="020B0604030504040204" pitchFamily="50" charset="-128"/>
                        </a:rPr>
                        <a:t>東海の全額自己負担により建設する整備計画を決定</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4050353269"/>
                  </a:ext>
                </a:extLst>
              </a:tr>
              <a:tr h="534572">
                <a:tc>
                  <a:txBody>
                    <a:bodyPr/>
                    <a:lstStyle/>
                    <a:p>
                      <a:r>
                        <a:rPr lang="en-US" altLang="ja-JP" sz="1500" dirty="0" smtClean="0">
                          <a:solidFill>
                            <a:schemeClr val="tx1"/>
                          </a:solidFill>
                          <a:latin typeface="Meiryo UI" panose="020B0604030504040204" pitchFamily="50" charset="-128"/>
                          <a:ea typeface="Meiryo UI" panose="020B0604030504040204" pitchFamily="50" charset="-128"/>
                        </a:rPr>
                        <a:t>2014</a:t>
                      </a:r>
                      <a:r>
                        <a:rPr lang="ja-JP" altLang="ja-JP" sz="1500" dirty="0" smtClean="0">
                          <a:solidFill>
                            <a:schemeClr val="tx1"/>
                          </a:solidFill>
                          <a:latin typeface="Meiryo UI" panose="020B0604030504040204" pitchFamily="50" charset="-128"/>
                          <a:ea typeface="Meiryo UI" panose="020B0604030504040204" pitchFamily="50" charset="-128"/>
                        </a:rPr>
                        <a:t>年</a:t>
                      </a:r>
                      <a:r>
                        <a:rPr lang="en-US" altLang="ja-JP" sz="1500" dirty="0" smtClean="0">
                          <a:solidFill>
                            <a:schemeClr val="tx1"/>
                          </a:solidFill>
                          <a:latin typeface="Meiryo UI" panose="020B0604030504040204" pitchFamily="50" charset="-128"/>
                          <a:ea typeface="Meiryo UI" panose="020B0604030504040204" pitchFamily="50" charset="-128"/>
                        </a:rPr>
                        <a:t>10</a:t>
                      </a:r>
                      <a:r>
                        <a:rPr lang="ja-JP" altLang="en-US" sz="1500" dirty="0" smtClean="0">
                          <a:solidFill>
                            <a:schemeClr val="tx1"/>
                          </a:solidFill>
                          <a:latin typeface="Meiryo UI" panose="020B0604030504040204" pitchFamily="50" charset="-128"/>
                          <a:ea typeface="Meiryo UI" panose="020B0604030504040204" pitchFamily="50" charset="-128"/>
                        </a:rPr>
                        <a:t>月</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lang="ja-JP" altLang="en-US" sz="1500" dirty="0" smtClean="0">
                          <a:solidFill>
                            <a:schemeClr val="tx1"/>
                          </a:solidFill>
                          <a:latin typeface="Meiryo UI" panose="020B0604030504040204" pitchFamily="50" charset="-128"/>
                          <a:ea typeface="Meiryo UI" panose="020B0604030504040204" pitchFamily="50" charset="-128"/>
                        </a:rPr>
                        <a:t>国が品川・名古屋間の</a:t>
                      </a:r>
                      <a:r>
                        <a:rPr lang="ja-JP" altLang="ja-JP" sz="1500" dirty="0" smtClean="0">
                          <a:solidFill>
                            <a:schemeClr val="tx1"/>
                          </a:solidFill>
                          <a:latin typeface="Meiryo UI" panose="020B0604030504040204" pitchFamily="50" charset="-128"/>
                          <a:ea typeface="Meiryo UI" panose="020B0604030504040204" pitchFamily="50" charset="-128"/>
                        </a:rPr>
                        <a:t>工事実施計画を認可</a:t>
                      </a:r>
                      <a:r>
                        <a:rPr lang="ja-JP" altLang="en-US" sz="1500" dirty="0" smtClean="0">
                          <a:solidFill>
                            <a:schemeClr val="tx1"/>
                          </a:solidFill>
                          <a:latin typeface="Meiryo UI" panose="020B0604030504040204" pitchFamily="50" charset="-128"/>
                          <a:ea typeface="Meiryo UI" panose="020B0604030504040204" pitchFamily="50" charset="-128"/>
                        </a:rPr>
                        <a:t>し</a:t>
                      </a:r>
                      <a:r>
                        <a:rPr lang="ja-JP" altLang="ja-JP" sz="1500" dirty="0" smtClean="0">
                          <a:solidFill>
                            <a:schemeClr val="tx1"/>
                          </a:solidFill>
                          <a:latin typeface="Meiryo UI" panose="020B0604030504040204" pitchFamily="50" charset="-128"/>
                          <a:ea typeface="Meiryo UI" panose="020B0604030504040204" pitchFamily="50" charset="-128"/>
                        </a:rPr>
                        <a:t>、</a:t>
                      </a:r>
                      <a:r>
                        <a:rPr lang="en-US" altLang="ja-JP" sz="1500" dirty="0" smtClean="0">
                          <a:solidFill>
                            <a:schemeClr val="tx1"/>
                          </a:solidFill>
                          <a:latin typeface="Meiryo UI" panose="020B0604030504040204" pitchFamily="50" charset="-128"/>
                          <a:ea typeface="Meiryo UI" panose="020B0604030504040204" pitchFamily="50" charset="-128"/>
                        </a:rPr>
                        <a:t>JR</a:t>
                      </a:r>
                      <a:r>
                        <a:rPr lang="ja-JP" altLang="ja-JP" sz="1500" dirty="0" smtClean="0">
                          <a:solidFill>
                            <a:schemeClr val="tx1"/>
                          </a:solidFill>
                          <a:latin typeface="Meiryo UI" panose="020B0604030504040204" pitchFamily="50" charset="-128"/>
                          <a:ea typeface="Meiryo UI" panose="020B0604030504040204" pitchFamily="50" charset="-128"/>
                        </a:rPr>
                        <a:t>東海が</a:t>
                      </a:r>
                      <a:r>
                        <a:rPr lang="ja-JP" altLang="en-US" sz="1500" dirty="0" smtClean="0">
                          <a:solidFill>
                            <a:schemeClr val="tx1"/>
                          </a:solidFill>
                          <a:latin typeface="Meiryo UI" panose="020B0604030504040204" pitchFamily="50" charset="-128"/>
                          <a:ea typeface="Meiryo UI" panose="020B0604030504040204" pitchFamily="50" charset="-128"/>
                        </a:rPr>
                        <a:t>着工</a:t>
                      </a:r>
                      <a:endParaRPr lang="ja-JP" altLang="ja-JP" sz="15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4232245528"/>
                  </a:ext>
                </a:extLst>
              </a:tr>
            </a:tbl>
          </a:graphicData>
        </a:graphic>
      </p:graphicFrame>
      <p:sp>
        <p:nvSpPr>
          <p:cNvPr id="15" name="正方形/長方形 14"/>
          <p:cNvSpPr/>
          <p:nvPr/>
        </p:nvSpPr>
        <p:spPr>
          <a:xfrm>
            <a:off x="270457" y="1755485"/>
            <a:ext cx="4486854"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リニア中央新幹線</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7" name="表 16"/>
          <p:cNvGraphicFramePr>
            <a:graphicFrameLocks noGrp="1"/>
          </p:cNvGraphicFramePr>
          <p:nvPr>
            <p:extLst/>
          </p:nvPr>
        </p:nvGraphicFramePr>
        <p:xfrm>
          <a:off x="5186829" y="2127685"/>
          <a:ext cx="3686715" cy="1738532"/>
        </p:xfrm>
        <a:graphic>
          <a:graphicData uri="http://schemas.openxmlformats.org/drawingml/2006/table">
            <a:tbl>
              <a:tblPr firstRow="1" bandRow="1">
                <a:tableStyleId>{5940675A-B579-460E-94D1-54222C63F5DA}</a:tableStyleId>
              </a:tblPr>
              <a:tblGrid>
                <a:gridCol w="1285977">
                  <a:extLst>
                    <a:ext uri="{9D8B030D-6E8A-4147-A177-3AD203B41FA5}">
                      <a16:colId xmlns="" xmlns:a16="http://schemas.microsoft.com/office/drawing/2014/main" val="839054547"/>
                    </a:ext>
                  </a:extLst>
                </a:gridCol>
                <a:gridCol w="2400738">
                  <a:extLst>
                    <a:ext uri="{9D8B030D-6E8A-4147-A177-3AD203B41FA5}">
                      <a16:colId xmlns="" xmlns:a16="http://schemas.microsoft.com/office/drawing/2014/main" val="984597652"/>
                    </a:ext>
                  </a:extLst>
                </a:gridCol>
              </a:tblGrid>
              <a:tr h="342314">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rPr>
                        <a:t>1997</a:t>
                      </a:r>
                      <a:r>
                        <a:rPr kumimoji="1" lang="ja-JP" altLang="en-US" sz="1500" dirty="0" smtClean="0">
                          <a:solidFill>
                            <a:schemeClr val="tx1"/>
                          </a:solidFill>
                          <a:latin typeface="Meiryo UI" panose="020B0604030504040204" pitchFamily="50" charset="-128"/>
                          <a:ea typeface="Meiryo UI" panose="020B0604030504040204" pitchFamily="50" charset="-128"/>
                        </a:rPr>
                        <a:t>年</a:t>
                      </a:r>
                      <a:r>
                        <a:rPr kumimoji="1" lang="en-US" altLang="ja-JP" sz="1500" dirty="0" smtClean="0">
                          <a:solidFill>
                            <a:schemeClr val="tx1"/>
                          </a:solidFill>
                          <a:latin typeface="Meiryo UI" panose="020B0604030504040204" pitchFamily="50" charset="-128"/>
                          <a:ea typeface="Meiryo UI" panose="020B0604030504040204" pitchFamily="50" charset="-128"/>
                        </a:rPr>
                        <a:t>10</a:t>
                      </a:r>
                      <a:r>
                        <a:rPr kumimoji="1" lang="ja-JP" altLang="en-US" sz="1500" dirty="0" smtClean="0">
                          <a:solidFill>
                            <a:schemeClr val="tx1"/>
                          </a:solidFill>
                          <a:latin typeface="Meiryo UI" panose="020B0604030504040204" pitchFamily="50" charset="-128"/>
                          <a:ea typeface="Meiryo UI" panose="020B0604030504040204" pitchFamily="50" charset="-128"/>
                        </a:rPr>
                        <a:t>月</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kumimoji="1" lang="ja-JP" altLang="en-US" sz="1500" dirty="0" smtClean="0">
                          <a:solidFill>
                            <a:schemeClr val="tx1"/>
                          </a:solidFill>
                          <a:latin typeface="Meiryo UI" panose="020B0604030504040204" pitchFamily="50" charset="-128"/>
                          <a:ea typeface="Meiryo UI" panose="020B0604030504040204" pitchFamily="50" charset="-128"/>
                        </a:rPr>
                        <a:t>高崎・長野間開業</a:t>
                      </a:r>
                      <a:endParaRPr kumimoji="1" lang="en-US" altLang="ja-JP" sz="1500" dirty="0" smtClean="0">
                        <a:solidFill>
                          <a:schemeClr val="tx1"/>
                        </a:solidFill>
                        <a:latin typeface="Meiryo UI" panose="020B0604030504040204" pitchFamily="50" charset="-128"/>
                        <a:ea typeface="Meiryo UI" panose="020B0604030504040204" pitchFamily="50" charset="-128"/>
                      </a:endParaRPr>
                    </a:p>
                  </a:txBody>
                  <a:tcPr marL="84406" marR="84406" marT="42203" marB="42203"/>
                </a:tc>
                <a:extLst>
                  <a:ext uri="{0D108BD9-81ED-4DB2-BD59-A6C34878D82A}">
                    <a16:rowId xmlns="" xmlns:a16="http://schemas.microsoft.com/office/drawing/2014/main" val="4050353269"/>
                  </a:ext>
                </a:extLst>
              </a:tr>
              <a:tr h="759655">
                <a:tc>
                  <a:txBody>
                    <a:bodyPr/>
                    <a:lstStyle/>
                    <a:p>
                      <a:r>
                        <a:rPr lang="en-US" altLang="ja-JP" sz="1500" dirty="0" smtClean="0">
                          <a:solidFill>
                            <a:schemeClr val="tx1"/>
                          </a:solidFill>
                          <a:latin typeface="Meiryo UI" panose="020B0604030504040204" pitchFamily="50" charset="-128"/>
                          <a:ea typeface="Meiryo UI" panose="020B0604030504040204" pitchFamily="50" charset="-128"/>
                        </a:rPr>
                        <a:t>2015</a:t>
                      </a:r>
                      <a:r>
                        <a:rPr lang="ja-JP" altLang="en-US" sz="1500" dirty="0" smtClean="0">
                          <a:solidFill>
                            <a:schemeClr val="tx1"/>
                          </a:solidFill>
                          <a:latin typeface="Meiryo UI" panose="020B0604030504040204" pitchFamily="50" charset="-128"/>
                          <a:ea typeface="Meiryo UI" panose="020B0604030504040204" pitchFamily="50" charset="-128"/>
                        </a:rPr>
                        <a:t>年 １月 </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lang="ja-JP" altLang="en-US" sz="1500" dirty="0" smtClean="0">
                          <a:solidFill>
                            <a:schemeClr val="tx1"/>
                          </a:solidFill>
                          <a:latin typeface="Meiryo UI" panose="020B0604030504040204" pitchFamily="50" charset="-128"/>
                          <a:ea typeface="Meiryo UI" panose="020B0604030504040204" pitchFamily="50" charset="-128"/>
                        </a:rPr>
                        <a:t>「政府・与党申合せ」で、金沢・敦賀間の完成・開業時期の前倒しを決定</a:t>
                      </a:r>
                    </a:p>
                  </a:txBody>
                  <a:tcPr marL="84406" marR="84406" marT="42203" marB="42203"/>
                </a:tc>
                <a:extLst>
                  <a:ext uri="{0D108BD9-81ED-4DB2-BD59-A6C34878D82A}">
                    <a16:rowId xmlns="" xmlns:a16="http://schemas.microsoft.com/office/drawing/2014/main" val="4232245528"/>
                  </a:ext>
                </a:extLst>
              </a:tr>
              <a:tr h="309489">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rPr>
                        <a:t>2015</a:t>
                      </a:r>
                      <a:r>
                        <a:rPr kumimoji="1" lang="ja-JP" altLang="en-US" sz="1500" dirty="0" smtClean="0">
                          <a:solidFill>
                            <a:schemeClr val="tx1"/>
                          </a:solidFill>
                          <a:latin typeface="Meiryo UI" panose="020B0604030504040204" pitchFamily="50" charset="-128"/>
                          <a:ea typeface="Meiryo UI" panose="020B0604030504040204" pitchFamily="50" charset="-128"/>
                        </a:rPr>
                        <a:t>年 ３月</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lang="ja-JP" altLang="en-US" sz="1500" dirty="0" smtClean="0">
                          <a:solidFill>
                            <a:schemeClr val="tx1"/>
                          </a:solidFill>
                          <a:latin typeface="Meiryo UI" panose="020B0604030504040204" pitchFamily="50" charset="-128"/>
                          <a:ea typeface="Meiryo UI" panose="020B0604030504040204" pitchFamily="50" charset="-128"/>
                        </a:rPr>
                        <a:t>長野・金沢間開業</a:t>
                      </a:r>
                    </a:p>
                  </a:txBody>
                  <a:tcPr marL="84406" marR="84406" marT="42203" marB="42203"/>
                </a:tc>
                <a:extLst>
                  <a:ext uri="{0D108BD9-81ED-4DB2-BD59-A6C34878D82A}">
                    <a16:rowId xmlns="" xmlns:a16="http://schemas.microsoft.com/office/drawing/2014/main" val="252763145"/>
                  </a:ext>
                </a:extLst>
              </a:tr>
              <a:tr h="309489">
                <a:tc>
                  <a:txBody>
                    <a:bodyPr/>
                    <a:lstStyle/>
                    <a:p>
                      <a:r>
                        <a:rPr kumimoji="1" lang="en-US" altLang="ja-JP" sz="1500" dirty="0" smtClean="0">
                          <a:solidFill>
                            <a:schemeClr val="tx1"/>
                          </a:solidFill>
                          <a:latin typeface="Meiryo UI" panose="020B0604030504040204" pitchFamily="50" charset="-128"/>
                          <a:ea typeface="Meiryo UI" panose="020B0604030504040204" pitchFamily="50" charset="-128"/>
                        </a:rPr>
                        <a:t>2022</a:t>
                      </a:r>
                      <a:r>
                        <a:rPr kumimoji="1" lang="ja-JP" altLang="en-US" sz="1500" dirty="0" smtClean="0">
                          <a:solidFill>
                            <a:schemeClr val="tx1"/>
                          </a:solidFill>
                          <a:latin typeface="Meiryo UI" panose="020B0604030504040204" pitchFamily="50" charset="-128"/>
                          <a:ea typeface="Meiryo UI" panose="020B0604030504040204" pitchFamily="50" charset="-128"/>
                        </a:rPr>
                        <a:t>年度末</a:t>
                      </a:r>
                      <a:endParaRPr kumimoji="1" lang="ja-JP" altLang="en-US" sz="1500" dirty="0">
                        <a:solidFill>
                          <a:schemeClr val="tx1"/>
                        </a:solidFill>
                        <a:latin typeface="Meiryo UI" panose="020B0604030504040204" pitchFamily="50" charset="-128"/>
                        <a:ea typeface="Meiryo UI" panose="020B0604030504040204" pitchFamily="50" charset="-128"/>
                      </a:endParaRPr>
                    </a:p>
                  </a:txBody>
                  <a:tcPr marL="84406" marR="84406" marT="42203" marB="42203"/>
                </a:tc>
                <a:tc>
                  <a:txBody>
                    <a:bodyPr/>
                    <a:lstStyle/>
                    <a:p>
                      <a:r>
                        <a:rPr lang="ja-JP" altLang="en-US" sz="1500" dirty="0" smtClean="0">
                          <a:solidFill>
                            <a:schemeClr val="tx1"/>
                          </a:solidFill>
                          <a:latin typeface="Meiryo UI" panose="020B0604030504040204" pitchFamily="50" charset="-128"/>
                          <a:ea typeface="Meiryo UI" panose="020B0604030504040204" pitchFamily="50" charset="-128"/>
                        </a:rPr>
                        <a:t>金沢・敦賀間開業予定</a:t>
                      </a:r>
                    </a:p>
                  </a:txBody>
                  <a:tcPr marL="84406" marR="84406" marT="42203" marB="42203"/>
                </a:tc>
                <a:extLst>
                  <a:ext uri="{0D108BD9-81ED-4DB2-BD59-A6C34878D82A}">
                    <a16:rowId xmlns="" xmlns:a16="http://schemas.microsoft.com/office/drawing/2014/main" val="1450346047"/>
                  </a:ext>
                </a:extLst>
              </a:tr>
            </a:tbl>
          </a:graphicData>
        </a:graphic>
      </p:graphicFrame>
      <p:sp>
        <p:nvSpPr>
          <p:cNvPr id="18" name="正方形/長方形 17"/>
          <p:cNvSpPr/>
          <p:nvPr/>
        </p:nvSpPr>
        <p:spPr>
          <a:xfrm>
            <a:off x="4916187" y="1716494"/>
            <a:ext cx="4486854"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・北陸新幹線</a:t>
            </a:r>
          </a:p>
        </p:txBody>
      </p:sp>
      <p:sp>
        <p:nvSpPr>
          <p:cNvPr id="19" name="正方形/長方形 18"/>
          <p:cNvSpPr/>
          <p:nvPr/>
        </p:nvSpPr>
        <p:spPr>
          <a:xfrm>
            <a:off x="-207955" y="5387413"/>
            <a:ext cx="4125200"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東京・名古屋間　</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2027</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年開業</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名古屋・大阪間</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  2045</a:t>
            </a:r>
            <a:r>
              <a:rPr kumimoji="1" lang="ja-JP" altLang="ja-JP" sz="1477" b="1" i="0" u="none" strike="noStrike" kern="1200" cap="none" spc="0" normalizeH="0" baseline="0" noProof="0" dirty="0">
                <a:ln>
                  <a:noFill/>
                </a:ln>
                <a:solidFill>
                  <a:prstClr val="black"/>
                </a:solidFill>
                <a:effectLst/>
                <a:uLnTx/>
                <a:uFillTx/>
                <a:latin typeface="Meiryo UI"/>
                <a:ea typeface="Meiryo UI"/>
                <a:cs typeface="+mn-cs"/>
              </a:rPr>
              <a:t>年開業</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27</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年後）</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右矢印 19"/>
          <p:cNvSpPr/>
          <p:nvPr/>
        </p:nvSpPr>
        <p:spPr>
          <a:xfrm rot="5400000">
            <a:off x="6902813" y="4146851"/>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右矢印 20"/>
          <p:cNvSpPr/>
          <p:nvPr/>
        </p:nvSpPr>
        <p:spPr>
          <a:xfrm rot="5400000">
            <a:off x="2257012" y="3771789"/>
            <a:ext cx="349730" cy="354750"/>
          </a:xfrm>
          <a:prstGeom prst="rightArrow">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左カーブ矢印 2"/>
          <p:cNvSpPr/>
          <p:nvPr/>
        </p:nvSpPr>
        <p:spPr>
          <a:xfrm>
            <a:off x="3703258" y="5551017"/>
            <a:ext cx="213988" cy="439864"/>
          </a:xfrm>
          <a:prstGeom prst="curvedLef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77" b="1" i="0" u="none" strike="noStrike" kern="1200" cap="none" spc="0" normalizeH="0" baseline="0" noProof="0" dirty="0">
                <a:ln>
                  <a:noFill/>
                </a:ln>
                <a:solidFill>
                  <a:prstClr val="black"/>
                </a:solidFill>
                <a:effectLst/>
                <a:uLnTx/>
                <a:uFillTx/>
                <a:latin typeface="Meiryo UI"/>
                <a:ea typeface="Meiryo UI"/>
                <a:cs typeface="+mn-cs"/>
              </a:rPr>
              <a:t>18</a:t>
            </a: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年遅れ</a:t>
            </a: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199</a:t>
            </a:fld>
            <a:endParaRPr lang="ja-JP" altLang="en-US"/>
          </a:p>
        </p:txBody>
      </p:sp>
    </p:spTree>
    <p:extLst>
      <p:ext uri="{BB962C8B-B14F-4D97-AF65-F5344CB8AC3E}">
        <p14:creationId xmlns:p14="http://schemas.microsoft.com/office/powerpoint/2010/main" val="873262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5094077" y="1446695"/>
            <a:ext cx="3779468" cy="774251"/>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➢高速道路における課題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・高速道路の料金体系が運用主体によって</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バラバラでわかりにくく、利用しにくい。</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2476022" y="534146"/>
            <a:ext cx="7839399"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利用者の視点に立ったサービス面の課題</a:t>
            </a:r>
            <a:r>
              <a:rPr kumimoji="1" lang="en-US" altLang="ja-JP" sz="1662"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3" name="正方形/長方形 12"/>
          <p:cNvSpPr/>
          <p:nvPr/>
        </p:nvSpPr>
        <p:spPr>
          <a:xfrm>
            <a:off x="46021" y="2688222"/>
            <a:ext cx="2390527" cy="31896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■泉北高速鉄道の旅客数</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270364" y="1499153"/>
            <a:ext cx="4488186" cy="122886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a:ea typeface="Meiryo UI"/>
                <a:cs typeface="+mn-cs"/>
              </a:rPr>
              <a:t>➢鉄道における課題</a:t>
            </a:r>
            <a:endParaRPr kumimoji="1" lang="en-US" altLang="ja-JP" sz="1477"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・西日本最大規模を誇る泉北ニュータウンと都心とを</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結ぶ唯一の鉄道である泉北高速鉄道については、</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少子高齢化の急速な進展により旅客数が減。</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・運賃やサービス面で改善の余地がある。</a:t>
            </a:r>
          </a:p>
        </p:txBody>
      </p:sp>
      <p:sp>
        <p:nvSpPr>
          <p:cNvPr id="26" name="正方形/長方形 25"/>
          <p:cNvSpPr/>
          <p:nvPr/>
        </p:nvSpPr>
        <p:spPr>
          <a:xfrm>
            <a:off x="374080" y="886967"/>
            <a:ext cx="8431870"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〇鉄道：</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利用者目線からのサービスが十分ではなく</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、サービス向上の余地があった。</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　 高速道路：</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料金体系が運用主体によってバラバラでわかりにくく</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、利用しにくい状況であった</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21" name="グループ化 20"/>
          <p:cNvGrpSpPr/>
          <p:nvPr/>
        </p:nvGrpSpPr>
        <p:grpSpPr>
          <a:xfrm>
            <a:off x="471204" y="2990520"/>
            <a:ext cx="4654062" cy="2201698"/>
            <a:chOff x="1422400" y="422305"/>
            <a:chExt cx="6083300" cy="2219297"/>
          </a:xfrm>
        </p:grpSpPr>
        <p:graphicFrame>
          <p:nvGraphicFramePr>
            <p:cNvPr id="22" name="グラフ 21"/>
            <p:cNvGraphicFramePr/>
            <p:nvPr>
              <p:extLst>
                <p:ext uri="{D42A27DB-BD31-4B8C-83A1-F6EECF244321}">
                  <p14:modId xmlns:p14="http://schemas.microsoft.com/office/powerpoint/2010/main" val="1369478996"/>
                </p:ext>
              </p:extLst>
            </p:nvPr>
          </p:nvGraphicFramePr>
          <p:xfrm>
            <a:off x="1422400" y="526436"/>
            <a:ext cx="6083300" cy="2115166"/>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1862138" y="422305"/>
              <a:ext cx="1364566" cy="2649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万人／日</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grpSp>
      <p:pic>
        <p:nvPicPr>
          <p:cNvPr id="9" name="図 8"/>
          <p:cNvPicPr>
            <a:picLocks noChangeAspect="1"/>
          </p:cNvPicPr>
          <p:nvPr/>
        </p:nvPicPr>
        <p:blipFill>
          <a:blip r:embed="rId3"/>
          <a:stretch>
            <a:fillRect/>
          </a:stretch>
        </p:blipFill>
        <p:spPr>
          <a:xfrm>
            <a:off x="5247748" y="2414633"/>
            <a:ext cx="3233126" cy="2813442"/>
          </a:xfrm>
          <a:prstGeom prst="rect">
            <a:avLst/>
          </a:prstGeom>
        </p:spPr>
      </p:pic>
      <p:sp>
        <p:nvSpPr>
          <p:cNvPr id="11" name="テキスト ボックス 10"/>
          <p:cNvSpPr txBox="1"/>
          <p:nvPr/>
        </p:nvSpPr>
        <p:spPr>
          <a:xfrm>
            <a:off x="5859502" y="2140373"/>
            <a:ext cx="2471021"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2016.9</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月時点の料金体系</a:t>
            </a:r>
          </a:p>
        </p:txBody>
      </p:sp>
      <p:graphicFrame>
        <p:nvGraphicFramePr>
          <p:cNvPr id="3" name="表 2"/>
          <p:cNvGraphicFramePr>
            <a:graphicFrameLocks noGrp="1"/>
          </p:cNvGraphicFramePr>
          <p:nvPr>
            <p:extLst/>
          </p:nvPr>
        </p:nvGraphicFramePr>
        <p:xfrm>
          <a:off x="5348005" y="5486723"/>
          <a:ext cx="2037535" cy="956604"/>
        </p:xfrm>
        <a:graphic>
          <a:graphicData uri="http://schemas.openxmlformats.org/drawingml/2006/table">
            <a:tbl>
              <a:tblPr firstRow="1" bandRow="1">
                <a:tableStyleId>{5C22544A-7EE6-4342-B048-85BDC9FD1C3A}</a:tableStyleId>
              </a:tblPr>
              <a:tblGrid>
                <a:gridCol w="1298981">
                  <a:extLst>
                    <a:ext uri="{9D8B030D-6E8A-4147-A177-3AD203B41FA5}">
                      <a16:colId xmlns="" xmlns:a16="http://schemas.microsoft.com/office/drawing/2014/main" val="3473433227"/>
                    </a:ext>
                  </a:extLst>
                </a:gridCol>
                <a:gridCol w="738554">
                  <a:extLst>
                    <a:ext uri="{9D8B030D-6E8A-4147-A177-3AD203B41FA5}">
                      <a16:colId xmlns="" xmlns:a16="http://schemas.microsoft.com/office/drawing/2014/main" val="2391510897"/>
                    </a:ext>
                  </a:extLst>
                </a:gridCol>
              </a:tblGrid>
              <a:tr h="239151">
                <a:tc>
                  <a:txBody>
                    <a:bodyPr/>
                    <a:lstStyle/>
                    <a:p>
                      <a:pPr algn="ctr"/>
                      <a:r>
                        <a:rPr kumimoji="1" lang="ja-JP" altLang="en-US" sz="1000" dirty="0" smtClean="0"/>
                        <a:t>経路選択</a:t>
                      </a:r>
                      <a:endParaRPr kumimoji="1" lang="ja-JP" altLang="en-US" sz="1000" dirty="0"/>
                    </a:p>
                  </a:txBody>
                  <a:tcPr marL="84406" marR="84406" marT="42203" marB="42203" anchor="ctr"/>
                </a:tc>
                <a:tc>
                  <a:txBody>
                    <a:bodyPr/>
                    <a:lstStyle/>
                    <a:p>
                      <a:pPr algn="ctr"/>
                      <a:r>
                        <a:rPr kumimoji="1" lang="ja-JP" altLang="en-US" sz="1000" dirty="0" smtClean="0"/>
                        <a:t>料金</a:t>
                      </a:r>
                      <a:endParaRPr kumimoji="1" lang="ja-JP" altLang="en-US" sz="1000" dirty="0"/>
                    </a:p>
                  </a:txBody>
                  <a:tcPr marL="84406" marR="84406" marT="42203" marB="42203" anchor="ctr"/>
                </a:tc>
                <a:extLst>
                  <a:ext uri="{0D108BD9-81ED-4DB2-BD59-A6C34878D82A}">
                    <a16:rowId xmlns="" xmlns:a16="http://schemas.microsoft.com/office/drawing/2014/main" val="2952304868"/>
                  </a:ext>
                </a:extLst>
              </a:tr>
              <a:tr h="239151">
                <a:tc>
                  <a:txBody>
                    <a:bodyPr/>
                    <a:lstStyle/>
                    <a:p>
                      <a:pPr algn="ctr"/>
                      <a:r>
                        <a:rPr kumimoji="1" lang="ja-JP" altLang="en-US" sz="1000" dirty="0" smtClean="0"/>
                        <a:t>守口線</a:t>
                      </a:r>
                      <a:r>
                        <a:rPr kumimoji="1" lang="en-US" altLang="ja-JP" sz="1000" dirty="0" smtClean="0"/>
                        <a:t>(31.3km)</a:t>
                      </a:r>
                      <a:endParaRPr kumimoji="1" lang="ja-JP" altLang="en-US" sz="1000" dirty="0"/>
                    </a:p>
                  </a:txBody>
                  <a:tcPr marL="84406" marR="84406" marT="42203" marB="42203" anchor="ctr"/>
                </a:tc>
                <a:tc>
                  <a:txBody>
                    <a:bodyPr/>
                    <a:lstStyle/>
                    <a:p>
                      <a:pPr algn="ctr"/>
                      <a:r>
                        <a:rPr kumimoji="1" lang="en-US" altLang="ja-JP" sz="1000" dirty="0" smtClean="0"/>
                        <a:t>1,690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2004378738"/>
                  </a:ext>
                </a:extLst>
              </a:tr>
              <a:tr h="239151">
                <a:tc>
                  <a:txBody>
                    <a:bodyPr/>
                    <a:lstStyle/>
                    <a:p>
                      <a:pPr algn="ctr"/>
                      <a:r>
                        <a:rPr kumimoji="1" lang="ja-JP" altLang="en-US" sz="1000" dirty="0" smtClean="0"/>
                        <a:t>東大阪線</a:t>
                      </a:r>
                      <a:r>
                        <a:rPr kumimoji="1" lang="en-US" altLang="ja-JP" sz="1000" dirty="0" smtClean="0"/>
                        <a:t>(28.5km)</a:t>
                      </a:r>
                      <a:endParaRPr kumimoji="1" lang="ja-JP" altLang="en-US" sz="1000" dirty="0"/>
                    </a:p>
                  </a:txBody>
                  <a:tcPr marL="84406" marR="84406" marT="42203" marB="42203" anchor="ctr"/>
                </a:tc>
                <a:tc>
                  <a:txBody>
                    <a:bodyPr/>
                    <a:lstStyle/>
                    <a:p>
                      <a:pPr algn="ctr"/>
                      <a:r>
                        <a:rPr kumimoji="1" lang="en-US" altLang="ja-JP" sz="1000" dirty="0" smtClean="0"/>
                        <a:t>1,610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1457532304"/>
                  </a:ext>
                </a:extLst>
              </a:tr>
              <a:tr h="239151">
                <a:tc>
                  <a:txBody>
                    <a:bodyPr/>
                    <a:lstStyle/>
                    <a:p>
                      <a:pPr algn="ctr"/>
                      <a:r>
                        <a:rPr kumimoji="1" lang="ja-JP" altLang="en-US" sz="1000" dirty="0" smtClean="0"/>
                        <a:t>松原線</a:t>
                      </a:r>
                      <a:r>
                        <a:rPr kumimoji="1" lang="en-US" altLang="ja-JP" sz="1000" dirty="0" smtClean="0"/>
                        <a:t>(42.8km)</a:t>
                      </a:r>
                      <a:endParaRPr kumimoji="1" lang="ja-JP" altLang="en-US" sz="1000" dirty="0"/>
                    </a:p>
                  </a:txBody>
                  <a:tcPr marL="84406" marR="84406" marT="42203" marB="42203" anchor="ctr"/>
                </a:tc>
                <a:tc>
                  <a:txBody>
                    <a:bodyPr/>
                    <a:lstStyle/>
                    <a:p>
                      <a:pPr algn="ctr"/>
                      <a:r>
                        <a:rPr kumimoji="1" lang="en-US" altLang="ja-JP" sz="1000" dirty="0" smtClean="0"/>
                        <a:t>2,060</a:t>
                      </a:r>
                      <a:r>
                        <a:rPr kumimoji="1" lang="ja-JP" altLang="en-US" sz="1000" dirty="0" smtClean="0"/>
                        <a:t>円</a:t>
                      </a:r>
                      <a:endParaRPr kumimoji="1" lang="ja-JP" altLang="en-US" sz="1000" dirty="0"/>
                    </a:p>
                  </a:txBody>
                  <a:tcPr marL="84406" marR="84406" marT="42203" marB="42203" anchor="ctr"/>
                </a:tc>
                <a:extLst>
                  <a:ext uri="{0D108BD9-81ED-4DB2-BD59-A6C34878D82A}">
                    <a16:rowId xmlns="" xmlns:a16="http://schemas.microsoft.com/office/drawing/2014/main" val="284212368"/>
                  </a:ext>
                </a:extLst>
              </a:tr>
            </a:tbl>
          </a:graphicData>
        </a:graphic>
      </p:graphicFrame>
      <p:sp>
        <p:nvSpPr>
          <p:cNvPr id="19" name="テキスト ボックス 18"/>
          <p:cNvSpPr txBox="1"/>
          <p:nvPr/>
        </p:nvSpPr>
        <p:spPr>
          <a:xfrm>
            <a:off x="5063349" y="5237863"/>
            <a:ext cx="4047401" cy="291170"/>
          </a:xfrm>
          <a:prstGeom prst="rect">
            <a:avLst/>
          </a:prstGeom>
          <a:noFill/>
        </p:spPr>
        <p:txBody>
          <a:bodyPr wrap="squar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料金例）第二京阪</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枚方学研</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IC)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⇒阪神高速環状線</a:t>
            </a:r>
          </a:p>
        </p:txBody>
      </p:sp>
      <p:sp>
        <p:nvSpPr>
          <p:cNvPr id="20" name="正方形/長方形 19"/>
          <p:cNvSpPr/>
          <p:nvPr/>
        </p:nvSpPr>
        <p:spPr>
          <a:xfrm>
            <a:off x="302476" y="5268624"/>
            <a:ext cx="4760874" cy="126699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■泉北高速鉄道の運賃・サービス面での課題</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泉北高速鉄道利用者アンケート（</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2015</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）によると、</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今後、さらに取り組んでほしいこととして、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運賃</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83%)</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他社交通機関との利便性の向上</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39%)</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電車運行本数の増発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があげられており、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運賃、サービス面で課題</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がある。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200</a:t>
            </a:fld>
            <a:endParaRPr lang="ja-JP" altLang="en-US"/>
          </a:p>
        </p:txBody>
      </p:sp>
    </p:spTree>
    <p:extLst>
      <p:ext uri="{BB962C8B-B14F-4D97-AF65-F5344CB8AC3E}">
        <p14:creationId xmlns:p14="http://schemas.microsoft.com/office/powerpoint/2010/main" val="99869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155807" y="863329"/>
          <a:ext cx="8548578" cy="5622655"/>
        </p:xfrm>
        <a:graphic>
          <a:graphicData uri="http://schemas.openxmlformats.org/drawingml/2006/table">
            <a:tbl>
              <a:tblPr firstRow="1" bandRow="1">
                <a:tableStyleId>{5940675A-B579-460E-94D1-54222C63F5DA}</a:tableStyleId>
              </a:tblPr>
              <a:tblGrid>
                <a:gridCol w="514170">
                  <a:extLst>
                    <a:ext uri="{9D8B030D-6E8A-4147-A177-3AD203B41FA5}">
                      <a16:colId xmlns="" xmlns:a16="http://schemas.microsoft.com/office/drawing/2014/main" val="20000"/>
                    </a:ext>
                  </a:extLst>
                </a:gridCol>
                <a:gridCol w="995256">
                  <a:extLst>
                    <a:ext uri="{9D8B030D-6E8A-4147-A177-3AD203B41FA5}">
                      <a16:colId xmlns="" xmlns:a16="http://schemas.microsoft.com/office/drawing/2014/main" val="20001"/>
                    </a:ext>
                  </a:extLst>
                </a:gridCol>
                <a:gridCol w="1173192">
                  <a:extLst>
                    <a:ext uri="{9D8B030D-6E8A-4147-A177-3AD203B41FA5}">
                      <a16:colId xmlns="" xmlns:a16="http://schemas.microsoft.com/office/drawing/2014/main" val="20002"/>
                    </a:ext>
                  </a:extLst>
                </a:gridCol>
                <a:gridCol w="1173192">
                  <a:extLst>
                    <a:ext uri="{9D8B030D-6E8A-4147-A177-3AD203B41FA5}">
                      <a16:colId xmlns="" xmlns:a16="http://schemas.microsoft.com/office/drawing/2014/main" val="20003"/>
                    </a:ext>
                  </a:extLst>
                </a:gridCol>
                <a:gridCol w="1173192">
                  <a:extLst>
                    <a:ext uri="{9D8B030D-6E8A-4147-A177-3AD203B41FA5}">
                      <a16:colId xmlns="" xmlns:a16="http://schemas.microsoft.com/office/drawing/2014/main" val="20004"/>
                    </a:ext>
                  </a:extLst>
                </a:gridCol>
                <a:gridCol w="1173192">
                  <a:extLst>
                    <a:ext uri="{9D8B030D-6E8A-4147-A177-3AD203B41FA5}">
                      <a16:colId xmlns="" xmlns:a16="http://schemas.microsoft.com/office/drawing/2014/main" val="20005"/>
                    </a:ext>
                  </a:extLst>
                </a:gridCol>
                <a:gridCol w="1173192">
                  <a:extLst>
                    <a:ext uri="{9D8B030D-6E8A-4147-A177-3AD203B41FA5}">
                      <a16:colId xmlns="" xmlns:a16="http://schemas.microsoft.com/office/drawing/2014/main" val="20006"/>
                    </a:ext>
                  </a:extLst>
                </a:gridCol>
                <a:gridCol w="1173192">
                  <a:extLst>
                    <a:ext uri="{9D8B030D-6E8A-4147-A177-3AD203B41FA5}">
                      <a16:colId xmlns="" xmlns:a16="http://schemas.microsoft.com/office/drawing/2014/main" val="20007"/>
                    </a:ext>
                  </a:extLst>
                </a:gridCol>
              </a:tblGrid>
              <a:tr h="317064">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endParaRPr kumimoji="1" lang="ja-JP" altLang="en-US" sz="13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ja-JP" altLang="en-US" sz="1600" dirty="0" smtClean="0">
                          <a:solidFill>
                            <a:schemeClr val="bg1"/>
                          </a:solidFill>
                          <a:ea typeface="Meiryo UI" panose="020B0604030504040204" pitchFamily="50" charset="-128"/>
                        </a:rPr>
                        <a:t>～</a:t>
                      </a:r>
                      <a:r>
                        <a:rPr kumimoji="1" lang="en-US" altLang="ja-JP" sz="1600" dirty="0" smtClean="0">
                          <a:solidFill>
                            <a:schemeClr val="bg1"/>
                          </a:solidFill>
                          <a:ea typeface="Meiryo UI" panose="020B0604030504040204" pitchFamily="50" charset="-128"/>
                        </a:rPr>
                        <a:t>2012</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2013</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2014</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2015</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2016</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2017</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 xmlns:a16="http://schemas.microsoft.com/office/drawing/2014/main" val="10000"/>
                  </a:ext>
                </a:extLst>
              </a:tr>
              <a:tr h="791129">
                <a:tc>
                  <a:txBody>
                    <a:bodyPr/>
                    <a:lstStyle/>
                    <a:p>
                      <a:pPr algn="ctr"/>
                      <a:r>
                        <a:rPr kumimoji="1" lang="ja-JP" altLang="en-US" sz="1100" dirty="0" smtClean="0">
                          <a:ea typeface="Meiryo UI" panose="020B0604030504040204" pitchFamily="50" charset="-128"/>
                        </a:rPr>
                        <a:t>（１）</a:t>
                      </a:r>
                      <a:endParaRPr kumimoji="1" lang="en-US" altLang="ja-JP" sz="1100" dirty="0" smtClean="0">
                        <a:ea typeface="Meiryo UI" panose="020B0604030504040204" pitchFamily="50" charset="-128"/>
                      </a:endParaRPr>
                    </a:p>
                    <a:p>
                      <a:pPr algn="ctr"/>
                      <a:r>
                        <a:rPr kumimoji="1" lang="ja-JP" altLang="en-US" sz="1100" dirty="0" smtClean="0">
                          <a:ea typeface="Meiryo UI" panose="020B0604030504040204" pitchFamily="50" charset="-128"/>
                        </a:rPr>
                        <a:t>戦略の</a:t>
                      </a:r>
                      <a:endParaRPr kumimoji="1" lang="en-US" altLang="ja-JP" sz="1100" dirty="0" smtClean="0">
                        <a:ea typeface="Meiryo UI" panose="020B0604030504040204" pitchFamily="50" charset="-128"/>
                      </a:endParaRPr>
                    </a:p>
                    <a:p>
                      <a:pPr algn="ctr"/>
                      <a:r>
                        <a:rPr kumimoji="1" lang="ja-JP" altLang="en-US" sz="1100" dirty="0" smtClean="0">
                          <a:ea typeface="Meiryo UI" panose="020B0604030504040204" pitchFamily="50" charset="-128"/>
                        </a:rPr>
                        <a:t>策定</a:t>
                      </a:r>
                      <a:endParaRPr kumimoji="1" lang="ja-JP" altLang="en-US" sz="1100" dirty="0">
                        <a:ea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2223866463"/>
                  </a:ext>
                </a:extLst>
              </a:tr>
              <a:tr h="2781677">
                <a:tc>
                  <a:txBody>
                    <a:bodyPr/>
                    <a:lstStyle/>
                    <a:p>
                      <a:pPr algn="ctr"/>
                      <a:r>
                        <a:rPr kumimoji="1" lang="ja-JP" altLang="en-US" sz="1100" dirty="0" smtClean="0">
                          <a:ea typeface="Meiryo UI" panose="020B0604030504040204" pitchFamily="50" charset="-128"/>
                        </a:rPr>
                        <a:t>（２）府市一体の取組み</a:t>
                      </a:r>
                      <a:endParaRPr kumimoji="1" lang="ja-JP" altLang="en-US" sz="1100" dirty="0">
                        <a:ea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10001"/>
                  </a:ext>
                </a:extLst>
              </a:tr>
              <a:tr h="895922">
                <a:tc>
                  <a:txBody>
                    <a:bodyPr/>
                    <a:lstStyle/>
                    <a:p>
                      <a:pPr algn="ctr"/>
                      <a:r>
                        <a:rPr kumimoji="1" lang="en-US" altLang="ja-JP" sz="1000" dirty="0" smtClean="0">
                          <a:ea typeface="Meiryo UI" panose="020B0604030504040204" pitchFamily="50" charset="-128"/>
                        </a:rPr>
                        <a:t>(</a:t>
                      </a:r>
                      <a:r>
                        <a:rPr kumimoji="1" lang="ja-JP" altLang="en-US" sz="1000" dirty="0" smtClean="0">
                          <a:ea typeface="Meiryo UI" panose="020B0604030504040204" pitchFamily="50" charset="-128"/>
                        </a:rPr>
                        <a:t>３）鉄道</a:t>
                      </a:r>
                      <a:endParaRPr kumimoji="1" lang="en-US" altLang="ja-JP" sz="1000" dirty="0" smtClean="0">
                        <a:ea typeface="Meiryo UI" panose="020B0604030504040204" pitchFamily="50" charset="-128"/>
                      </a:endParaRPr>
                    </a:p>
                    <a:p>
                      <a:pPr algn="ctr"/>
                      <a:r>
                        <a:rPr kumimoji="1" lang="ja-JP" altLang="en-US" sz="1000" dirty="0" smtClean="0">
                          <a:ea typeface="Meiryo UI" panose="020B0604030504040204" pitchFamily="50" charset="-128"/>
                        </a:rPr>
                        <a:t>利用者の</a:t>
                      </a:r>
                      <a:endParaRPr kumimoji="1" lang="en-US" altLang="ja-JP" sz="1000" dirty="0" smtClean="0">
                        <a:ea typeface="Meiryo UI" panose="020B0604030504040204" pitchFamily="50" charset="-128"/>
                      </a:endParaRPr>
                    </a:p>
                    <a:p>
                      <a:pPr algn="ctr"/>
                      <a:r>
                        <a:rPr kumimoji="1" lang="ja-JP" altLang="en-US" sz="1000" dirty="0" smtClean="0">
                          <a:ea typeface="Meiryo UI" panose="020B0604030504040204" pitchFamily="50" charset="-128"/>
                        </a:rPr>
                        <a:t>サービス向上</a:t>
                      </a:r>
                      <a:endParaRPr kumimoji="1" lang="ja-JP" altLang="en-US" sz="1000" dirty="0">
                        <a:ea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905721894"/>
                  </a:ext>
                </a:extLst>
              </a:tr>
              <a:tr h="832173">
                <a:tc>
                  <a:txBody>
                    <a:bodyPr/>
                    <a:lstStyle/>
                    <a:p>
                      <a:pPr algn="ctr"/>
                      <a:r>
                        <a:rPr kumimoji="1" lang="ja-JP" altLang="en-US" sz="800" dirty="0" smtClean="0">
                          <a:ea typeface="Meiryo UI" panose="020B0604030504040204" pitchFamily="50" charset="-128"/>
                        </a:rPr>
                        <a:t>（４）</a:t>
                      </a:r>
                      <a:endParaRPr kumimoji="1" lang="en-US" altLang="ja-JP" sz="800" dirty="0" smtClean="0">
                        <a:ea typeface="Meiryo UI" panose="020B0604030504040204" pitchFamily="50" charset="-128"/>
                      </a:endParaRPr>
                    </a:p>
                    <a:p>
                      <a:pPr algn="ctr"/>
                      <a:r>
                        <a:rPr kumimoji="1" lang="ja-JP" altLang="en-US" sz="800" dirty="0" smtClean="0">
                          <a:ea typeface="Meiryo UI" panose="020B0604030504040204" pitchFamily="50" charset="-128"/>
                        </a:rPr>
                        <a:t>高速道路の</a:t>
                      </a:r>
                      <a:endParaRPr kumimoji="1" lang="en-US" altLang="ja-JP" sz="800" dirty="0" smtClean="0">
                        <a:ea typeface="Meiryo UI" panose="020B0604030504040204" pitchFamily="50" charset="-128"/>
                      </a:endParaRPr>
                    </a:p>
                    <a:p>
                      <a:pPr algn="ctr"/>
                      <a:r>
                        <a:rPr kumimoji="1" lang="ja-JP" altLang="en-US" sz="800" dirty="0" smtClean="0">
                          <a:ea typeface="Meiryo UI" panose="020B0604030504040204" pitchFamily="50" charset="-128"/>
                        </a:rPr>
                        <a:t>料金体系一元化</a:t>
                      </a:r>
                      <a:endParaRPr kumimoji="1" lang="ja-JP" altLang="en-US" sz="800" dirty="0">
                        <a:ea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4175555670"/>
                  </a:ext>
                </a:extLst>
              </a:tr>
            </a:tbl>
          </a:graphicData>
        </a:graphic>
      </p:graphicFrame>
      <p:sp>
        <p:nvSpPr>
          <p:cNvPr id="35" name="タイトル 1"/>
          <p:cNvSpPr txBox="1">
            <a:spLocks/>
          </p:cNvSpPr>
          <p:nvPr/>
        </p:nvSpPr>
        <p:spPr>
          <a:xfrm>
            <a:off x="351694" y="483917"/>
            <a:ext cx="4018716" cy="306780"/>
          </a:xfrm>
          <a:prstGeom prst="rect">
            <a:avLst/>
          </a:prstGeom>
        </p:spPr>
        <p:txBody>
          <a:bodyPr vert="horz" lIns="77913" tIns="38957" rIns="77913" bIns="389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３　主な改革取組みの経過</a:t>
            </a:r>
          </a:p>
        </p:txBody>
      </p:sp>
      <p:cxnSp>
        <p:nvCxnSpPr>
          <p:cNvPr id="59" name="直線コネクタ 58"/>
          <p:cNvCxnSpPr/>
          <p:nvPr/>
        </p:nvCxnSpPr>
        <p:spPr>
          <a:xfrm flipV="1">
            <a:off x="1692835" y="2196396"/>
            <a:ext cx="5964014" cy="10885"/>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61" name="角丸四角形 60"/>
          <p:cNvSpPr/>
          <p:nvPr/>
        </p:nvSpPr>
        <p:spPr>
          <a:xfrm>
            <a:off x="765080" y="2035561"/>
            <a:ext cx="808216" cy="396963"/>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なにわ筋線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の整備</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grpSp>
        <p:nvGrpSpPr>
          <p:cNvPr id="57" name="グループ化 56"/>
          <p:cNvGrpSpPr/>
          <p:nvPr/>
        </p:nvGrpSpPr>
        <p:grpSpPr>
          <a:xfrm>
            <a:off x="731941" y="1296033"/>
            <a:ext cx="7972444" cy="519666"/>
            <a:chOff x="567139" y="1213526"/>
            <a:chExt cx="5605676" cy="562972"/>
          </a:xfrm>
        </p:grpSpPr>
        <p:cxnSp>
          <p:nvCxnSpPr>
            <p:cNvPr id="60" name="直線矢印コネクタ 59"/>
            <p:cNvCxnSpPr/>
            <p:nvPr/>
          </p:nvCxnSpPr>
          <p:spPr>
            <a:xfrm>
              <a:off x="2051954" y="1414732"/>
              <a:ext cx="4120861" cy="12686"/>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cxnSp>
          <p:nvCxnSpPr>
            <p:cNvPr id="62" name="直線コネクタ 61"/>
            <p:cNvCxnSpPr/>
            <p:nvPr/>
          </p:nvCxnSpPr>
          <p:spPr>
            <a:xfrm>
              <a:off x="1237691" y="1427418"/>
              <a:ext cx="1160643"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8" name="角丸四角形 77"/>
            <p:cNvSpPr/>
            <p:nvPr/>
          </p:nvSpPr>
          <p:spPr>
            <a:xfrm>
              <a:off x="567139" y="1213526"/>
              <a:ext cx="628546" cy="510412"/>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公共交通戦略の</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策定、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ストックの組換え</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79" name="大かっこ 78"/>
            <p:cNvSpPr/>
            <p:nvPr/>
          </p:nvSpPr>
          <p:spPr>
            <a:xfrm>
              <a:off x="2093007" y="1531732"/>
              <a:ext cx="720000" cy="24476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公共交通戦略の策定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97" name="大かっこ 96"/>
          <p:cNvSpPr/>
          <p:nvPr/>
        </p:nvSpPr>
        <p:spPr>
          <a:xfrm>
            <a:off x="7633819" y="2386906"/>
            <a:ext cx="1019207" cy="29165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戦略本部会議で</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事業化に向けた</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国協議開始を決定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大かっこ 104"/>
          <p:cNvSpPr/>
          <p:nvPr/>
        </p:nvSpPr>
        <p:spPr>
          <a:xfrm>
            <a:off x="4121595" y="1593486"/>
            <a:ext cx="1023990" cy="2143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大阪府都市開発</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の株式売却</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8" name="直線矢印コネクタ 57"/>
          <p:cNvCxnSpPr/>
          <p:nvPr/>
        </p:nvCxnSpPr>
        <p:spPr>
          <a:xfrm>
            <a:off x="7502466" y="2202054"/>
            <a:ext cx="1201919" cy="16639"/>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77" name="フローチャート: 結合子 50"/>
          <p:cNvSpPr>
            <a:spLocks noChangeAspect="1"/>
          </p:cNvSpPr>
          <p:nvPr/>
        </p:nvSpPr>
        <p:spPr>
          <a:xfrm>
            <a:off x="4575150" y="144250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4" name="フローチャート: 結合子 50"/>
          <p:cNvSpPr>
            <a:spLocks noChangeAspect="1"/>
          </p:cNvSpPr>
          <p:nvPr/>
        </p:nvSpPr>
        <p:spPr>
          <a:xfrm>
            <a:off x="3428026" y="143268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9" name="フローチャート: 結合子 50"/>
          <p:cNvSpPr>
            <a:spLocks noChangeAspect="1"/>
          </p:cNvSpPr>
          <p:nvPr/>
        </p:nvSpPr>
        <p:spPr>
          <a:xfrm>
            <a:off x="7888406" y="217073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42" name="テキスト ボックス 41"/>
          <p:cNvSpPr txBox="1"/>
          <p:nvPr/>
        </p:nvSpPr>
        <p:spPr>
          <a:xfrm>
            <a:off x="1752900" y="1599176"/>
            <a:ext cx="963725" cy="248530"/>
          </a:xfrm>
          <a:prstGeom prst="rect">
            <a:avLst/>
          </a:prstGeom>
          <a:solidFill>
            <a:srgbClr val="9999FF"/>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点線</a:t>
            </a:r>
            <a:r>
              <a:rPr kumimoji="1" lang="ja-JP" altLang="en-US" sz="1015" b="1"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未実施</a:t>
            </a:r>
          </a:p>
        </p:txBody>
      </p:sp>
      <p:cxnSp>
        <p:nvCxnSpPr>
          <p:cNvPr id="51" name="直線コネクタ 50"/>
          <p:cNvCxnSpPr/>
          <p:nvPr/>
        </p:nvCxnSpPr>
        <p:spPr>
          <a:xfrm>
            <a:off x="155807" y="76893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a:off x="7568040" y="5717844"/>
            <a:ext cx="1087074" cy="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69" name="角丸四角形 68"/>
          <p:cNvSpPr/>
          <p:nvPr/>
        </p:nvSpPr>
        <p:spPr>
          <a:xfrm>
            <a:off x="707660" y="5762991"/>
            <a:ext cx="897574" cy="435818"/>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smtClean="0">
                <a:ln>
                  <a:noFill/>
                </a:ln>
                <a:solidFill>
                  <a:prstClr val="black"/>
                </a:solidFill>
                <a:effectLst/>
                <a:uLnTx/>
                <a:uFillTx/>
                <a:latin typeface="Meiryo UI"/>
                <a:ea typeface="Meiryo UI" panose="020B0604030504040204" pitchFamily="50" charset="-128"/>
                <a:cs typeface="+mn-cs"/>
              </a:rPr>
              <a:t>府</a:t>
            </a:r>
            <a:r>
              <a:rPr kumimoji="1" lang="ja-JP" altLang="en-US" sz="831" b="0" i="0" u="none" strike="noStrike" kern="1200" cap="none" spc="0" normalizeH="0" baseline="0" noProof="0" dirty="0" smtClean="0">
                <a:ln>
                  <a:noFill/>
                </a:ln>
                <a:solidFill>
                  <a:schemeClr val="tx1"/>
                </a:solidFill>
                <a:effectLst/>
                <a:uLnTx/>
                <a:uFillTx/>
                <a:latin typeface="Meiryo UI"/>
                <a:ea typeface="Meiryo UI" panose="020B0604030504040204" pitchFamily="50" charset="-128"/>
                <a:cs typeface="+mn-cs"/>
              </a:rPr>
              <a:t>市</a:t>
            </a:r>
            <a:r>
              <a:rPr kumimoji="1" lang="en-US" altLang="ja-JP" sz="831" b="0" i="0" u="none" strike="noStrike" kern="1200" cap="none" spc="0" normalizeH="0" baseline="0" noProof="0" dirty="0" smtClean="0">
                <a:ln>
                  <a:noFill/>
                </a:ln>
                <a:solidFill>
                  <a:prstClr val="black"/>
                </a:solidFill>
                <a:effectLst/>
                <a:uLnTx/>
                <a:uFillTx/>
                <a:latin typeface="Meiryo UI"/>
                <a:ea typeface="Meiryo UI" panose="020B0604030504040204" pitchFamily="50" charset="-128"/>
                <a:cs typeface="+mn-cs"/>
              </a:rPr>
              <a:t>】</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料金体系の</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一元化</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70" name="フローチャート: 結合子 50"/>
          <p:cNvSpPr>
            <a:spLocks noChangeAspect="1"/>
          </p:cNvSpPr>
          <p:nvPr/>
        </p:nvSpPr>
        <p:spPr>
          <a:xfrm>
            <a:off x="8011885" y="5695476"/>
            <a:ext cx="99692" cy="8350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1" name="大かっこ 70"/>
          <p:cNvSpPr/>
          <p:nvPr/>
        </p:nvSpPr>
        <p:spPr>
          <a:xfrm>
            <a:off x="7633819" y="5791493"/>
            <a:ext cx="913846" cy="25746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新たな高速道路</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料金が導入</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大かっこ 71"/>
          <p:cNvSpPr/>
          <p:nvPr/>
        </p:nvSpPr>
        <p:spPr>
          <a:xfrm>
            <a:off x="6457180" y="5841566"/>
            <a:ext cx="913846" cy="4147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道路公社路線</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南阪奈・堺泉北</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NEXCO</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移管決定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大かっこ 72"/>
          <p:cNvSpPr/>
          <p:nvPr/>
        </p:nvSpPr>
        <p:spPr>
          <a:xfrm>
            <a:off x="7568448" y="6082664"/>
            <a:ext cx="1086667" cy="32797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道路公社路線</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第二阪奈</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NEXCO</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移管決定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大かっこ 73"/>
          <p:cNvSpPr/>
          <p:nvPr/>
        </p:nvSpPr>
        <p:spPr>
          <a:xfrm>
            <a:off x="1796231" y="5837544"/>
            <a:ext cx="914400" cy="40254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阪神高速道路が</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対距離料金に移行</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75" name="直線コネクタ 74"/>
          <p:cNvCxnSpPr/>
          <p:nvPr/>
        </p:nvCxnSpPr>
        <p:spPr>
          <a:xfrm>
            <a:off x="1735239" y="5717843"/>
            <a:ext cx="609471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a:xfrm>
            <a:off x="1685606" y="2840998"/>
            <a:ext cx="6071840"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88" name="大かっこ 87"/>
          <p:cNvSpPr/>
          <p:nvPr/>
        </p:nvSpPr>
        <p:spPr>
          <a:xfrm>
            <a:off x="6435514" y="2913632"/>
            <a:ext cx="1022991" cy="33739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戦略本部会議で府市</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負担割合を決定</a:t>
            </a:r>
          </a:p>
        </p:txBody>
      </p:sp>
      <p:sp>
        <p:nvSpPr>
          <p:cNvPr id="90" name="角丸四角形 89"/>
          <p:cNvSpPr/>
          <p:nvPr/>
        </p:nvSpPr>
        <p:spPr>
          <a:xfrm>
            <a:off x="691156" y="2689916"/>
            <a:ext cx="934708" cy="424371"/>
          </a:xfrm>
          <a:prstGeom prst="roundRect">
            <a:avLst/>
          </a:prstGeom>
        </p:spPr>
        <p:style>
          <a:lnRef idx="1">
            <a:schemeClr val="accent2"/>
          </a:lnRef>
          <a:fillRef idx="2">
            <a:schemeClr val="accent2"/>
          </a:fillRef>
          <a:effectRef idx="1">
            <a:schemeClr val="accent2"/>
          </a:effectRef>
          <a:fontRef idx="minor">
            <a:schemeClr val="dk1"/>
          </a:fontRef>
        </p:style>
        <p:txBody>
          <a:bodyPr wrap="square" lIns="33231" tIns="0" rIns="33231" bIns="0"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淀川左岸線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延伸部</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92" name="大かっこ 91"/>
          <p:cNvSpPr/>
          <p:nvPr/>
        </p:nvSpPr>
        <p:spPr>
          <a:xfrm>
            <a:off x="7611625" y="2952421"/>
            <a:ext cx="913846" cy="26821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淀川左岸線延伸部の事業着手</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フローチャート: 結合子 50"/>
          <p:cNvSpPr>
            <a:spLocks noChangeAspect="1"/>
          </p:cNvSpPr>
          <p:nvPr/>
        </p:nvSpPr>
        <p:spPr>
          <a:xfrm>
            <a:off x="6866318" y="2781278"/>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96" name="大かっこ 95"/>
          <p:cNvSpPr/>
          <p:nvPr/>
        </p:nvSpPr>
        <p:spPr>
          <a:xfrm>
            <a:off x="1836329" y="3169300"/>
            <a:ext cx="914400" cy="25289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大和川線事業着手</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(1999)</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8" name="大かっこ 97"/>
          <p:cNvSpPr/>
          <p:nvPr/>
        </p:nvSpPr>
        <p:spPr>
          <a:xfrm>
            <a:off x="1790597" y="2874511"/>
            <a:ext cx="1027764" cy="26127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淀川左岸線１期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事業着手</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(1987)</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フローチャート: 結合子 50"/>
          <p:cNvSpPr>
            <a:spLocks noChangeAspect="1"/>
          </p:cNvSpPr>
          <p:nvPr/>
        </p:nvSpPr>
        <p:spPr>
          <a:xfrm>
            <a:off x="7995613" y="277337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00" name="大かっこ 99"/>
          <p:cNvSpPr/>
          <p:nvPr/>
        </p:nvSpPr>
        <p:spPr>
          <a:xfrm>
            <a:off x="2983093" y="2926302"/>
            <a:ext cx="914400" cy="2452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淀川左岸線１期</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完成</a:t>
            </a:r>
          </a:p>
        </p:txBody>
      </p:sp>
      <p:sp>
        <p:nvSpPr>
          <p:cNvPr id="102" name="フローチャート: 結合子 50"/>
          <p:cNvSpPr>
            <a:spLocks noChangeAspect="1"/>
          </p:cNvSpPr>
          <p:nvPr/>
        </p:nvSpPr>
        <p:spPr>
          <a:xfrm>
            <a:off x="3364194" y="278868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103" name="直線矢印コネクタ 102"/>
          <p:cNvCxnSpPr/>
          <p:nvPr/>
        </p:nvCxnSpPr>
        <p:spPr>
          <a:xfrm>
            <a:off x="7554205" y="2835960"/>
            <a:ext cx="1150180" cy="5039"/>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06" name="大かっこ 105"/>
          <p:cNvSpPr/>
          <p:nvPr/>
        </p:nvSpPr>
        <p:spPr>
          <a:xfrm>
            <a:off x="4074206" y="5028476"/>
            <a:ext cx="1064671" cy="33888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府の保有する大阪都市開発</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株式を</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一括売却</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角丸四角形 106"/>
          <p:cNvSpPr/>
          <p:nvPr/>
        </p:nvSpPr>
        <p:spPr>
          <a:xfrm>
            <a:off x="691156" y="4994531"/>
            <a:ext cx="934708" cy="424371"/>
          </a:xfrm>
          <a:prstGeom prst="roundRect">
            <a:avLst/>
          </a:prstGeom>
        </p:spPr>
        <p:style>
          <a:lnRef idx="1">
            <a:schemeClr val="accent2"/>
          </a:lnRef>
          <a:fillRef idx="2">
            <a:schemeClr val="accent2"/>
          </a:fillRef>
          <a:effectRef idx="1">
            <a:schemeClr val="accent2"/>
          </a:effectRef>
          <a:fontRef idx="minor">
            <a:schemeClr val="dk1"/>
          </a:fontRef>
        </p:style>
        <p:txBody>
          <a:bodyPr wrap="square" lIns="33231" tIns="0" rIns="33231" bIns="0" rtlCol="0" anchor="ctr">
            <a:sp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大阪府都市開発株式会社　民営化</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108" name="直線矢印コネクタ 107"/>
          <p:cNvCxnSpPr/>
          <p:nvPr/>
        </p:nvCxnSpPr>
        <p:spPr>
          <a:xfrm>
            <a:off x="3989867" y="4947867"/>
            <a:ext cx="4714518" cy="7976"/>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09" name="大かっこ 108"/>
          <p:cNvSpPr/>
          <p:nvPr/>
        </p:nvSpPr>
        <p:spPr>
          <a:xfrm>
            <a:off x="1705737" y="5037015"/>
            <a:ext cx="1064671" cy="4494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大阪府戦略本部会議にて方向性を確認</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2009</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0" name="フローチャート: 結合子 50"/>
          <p:cNvSpPr>
            <a:spLocks noChangeAspect="1"/>
          </p:cNvSpPr>
          <p:nvPr/>
        </p:nvSpPr>
        <p:spPr>
          <a:xfrm>
            <a:off x="4528279" y="4915799"/>
            <a:ext cx="99692" cy="8350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11" name="フローチャート: 結合子 50"/>
          <p:cNvSpPr>
            <a:spLocks noChangeAspect="1"/>
          </p:cNvSpPr>
          <p:nvPr/>
        </p:nvSpPr>
        <p:spPr>
          <a:xfrm>
            <a:off x="2247825" y="4923200"/>
            <a:ext cx="99692" cy="8350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112" name="直線コネクタ 111"/>
          <p:cNvCxnSpPr/>
          <p:nvPr/>
        </p:nvCxnSpPr>
        <p:spPr>
          <a:xfrm flipV="1">
            <a:off x="1705737" y="4955843"/>
            <a:ext cx="2284131" cy="4333"/>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60" name="角丸四角形 159"/>
          <p:cNvSpPr/>
          <p:nvPr/>
        </p:nvSpPr>
        <p:spPr>
          <a:xfrm>
            <a:off x="707660" y="3482437"/>
            <a:ext cx="897574" cy="347790"/>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リニア中央新幹線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sp>
        <p:nvSpPr>
          <p:cNvPr id="162" name="角丸四角形 161"/>
          <p:cNvSpPr/>
          <p:nvPr/>
        </p:nvSpPr>
        <p:spPr>
          <a:xfrm>
            <a:off x="707660" y="4135072"/>
            <a:ext cx="897574" cy="365808"/>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府市</a:t>
            </a:r>
            <a:r>
              <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北陸新幹線</a:t>
            </a:r>
            <a:endParaRPr kumimoji="1" lang="en-US" altLang="ja-JP" sz="831"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cxnSp>
        <p:nvCxnSpPr>
          <p:cNvPr id="164" name="直線コネクタ 163"/>
          <p:cNvCxnSpPr/>
          <p:nvPr/>
        </p:nvCxnSpPr>
        <p:spPr>
          <a:xfrm>
            <a:off x="3941422" y="3653570"/>
            <a:ext cx="4557798" cy="11865"/>
          </a:xfrm>
          <a:prstGeom prst="line">
            <a:avLst/>
          </a:prstGeom>
          <a:ln w="28575">
            <a:prstDash val="solid"/>
          </a:ln>
        </p:spPr>
        <p:style>
          <a:lnRef idx="1">
            <a:schemeClr val="dk1"/>
          </a:lnRef>
          <a:fillRef idx="0">
            <a:schemeClr val="dk1"/>
          </a:fillRef>
          <a:effectRef idx="0">
            <a:schemeClr val="dk1"/>
          </a:effectRef>
          <a:fontRef idx="minor">
            <a:schemeClr val="tx1"/>
          </a:fontRef>
        </p:style>
      </p:cxnSp>
      <p:cxnSp>
        <p:nvCxnSpPr>
          <p:cNvPr id="165" name="直線矢印コネクタ 164"/>
          <p:cNvCxnSpPr/>
          <p:nvPr/>
        </p:nvCxnSpPr>
        <p:spPr>
          <a:xfrm flipV="1">
            <a:off x="8579591" y="3647384"/>
            <a:ext cx="73434" cy="452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68" name="フローチャート: 結合子 50"/>
          <p:cNvSpPr>
            <a:spLocks noChangeAspect="1"/>
          </p:cNvSpPr>
          <p:nvPr/>
        </p:nvSpPr>
        <p:spPr>
          <a:xfrm flipH="1">
            <a:off x="4532055" y="3614356"/>
            <a:ext cx="74314" cy="7431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69" name="フローチャート: 結合子 50"/>
          <p:cNvSpPr>
            <a:spLocks noChangeAspect="1"/>
          </p:cNvSpPr>
          <p:nvPr/>
        </p:nvSpPr>
        <p:spPr>
          <a:xfrm flipH="1">
            <a:off x="8039074" y="3614349"/>
            <a:ext cx="74314" cy="74314"/>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71" name="大かっこ 170"/>
          <p:cNvSpPr/>
          <p:nvPr/>
        </p:nvSpPr>
        <p:spPr>
          <a:xfrm>
            <a:off x="1715449" y="3693190"/>
            <a:ext cx="1005840" cy="2834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全線の整備計画決定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(2011)</a:t>
            </a:r>
          </a:p>
        </p:txBody>
      </p:sp>
      <p:sp>
        <p:nvSpPr>
          <p:cNvPr id="173" name="大かっこ 172"/>
          <p:cNvSpPr/>
          <p:nvPr/>
        </p:nvSpPr>
        <p:spPr>
          <a:xfrm>
            <a:off x="4047813" y="3713163"/>
            <a:ext cx="1106424" cy="2452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官民協議会を設立し、</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全線早期開業を訴え</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4" name="大かっこ 173"/>
          <p:cNvSpPr/>
          <p:nvPr/>
        </p:nvSpPr>
        <p:spPr>
          <a:xfrm>
            <a:off x="7576418" y="3707718"/>
            <a:ext cx="1027244" cy="31442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財政投融資の活用</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により全線開業</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最大８年前倒し決定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フローチャート: 結合子 50"/>
          <p:cNvSpPr>
            <a:spLocks noChangeAspect="1"/>
          </p:cNvSpPr>
          <p:nvPr/>
        </p:nvSpPr>
        <p:spPr>
          <a:xfrm>
            <a:off x="4519365" y="359733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176" name="フローチャート: 結合子 50"/>
          <p:cNvSpPr>
            <a:spLocks noChangeAspect="1"/>
          </p:cNvSpPr>
          <p:nvPr/>
        </p:nvSpPr>
        <p:spPr>
          <a:xfrm>
            <a:off x="2159814" y="359727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179" name="直線コネクタ 178"/>
          <p:cNvCxnSpPr/>
          <p:nvPr/>
        </p:nvCxnSpPr>
        <p:spPr>
          <a:xfrm flipV="1">
            <a:off x="1685606" y="3647048"/>
            <a:ext cx="2311803" cy="598"/>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86" name="フローチャート: 結合子 50"/>
          <p:cNvSpPr>
            <a:spLocks noChangeAspect="1"/>
          </p:cNvSpPr>
          <p:nvPr/>
        </p:nvSpPr>
        <p:spPr>
          <a:xfrm>
            <a:off x="5686078" y="4258129"/>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87" name="直線コネクタ 86"/>
          <p:cNvCxnSpPr/>
          <p:nvPr/>
        </p:nvCxnSpPr>
        <p:spPr>
          <a:xfrm flipV="1">
            <a:off x="1629622" y="4322172"/>
            <a:ext cx="6877860" cy="4907"/>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91" name="直線矢印コネクタ 90"/>
          <p:cNvCxnSpPr/>
          <p:nvPr/>
        </p:nvCxnSpPr>
        <p:spPr>
          <a:xfrm flipV="1">
            <a:off x="8565720" y="4299249"/>
            <a:ext cx="73434" cy="452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94" name="大かっこ 93"/>
          <p:cNvSpPr/>
          <p:nvPr/>
        </p:nvSpPr>
        <p:spPr>
          <a:xfrm>
            <a:off x="5283662" y="4410429"/>
            <a:ext cx="914400" cy="2452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ysDot"/>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長野・金沢間の開業</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大かっこ 94"/>
          <p:cNvSpPr/>
          <p:nvPr/>
        </p:nvSpPr>
        <p:spPr>
          <a:xfrm>
            <a:off x="6435514" y="4381638"/>
            <a:ext cx="1005840" cy="24528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敦賀・大阪間の　　　駅・ルートが決定</a:t>
            </a:r>
            <a:endPar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01" name="直線矢印コネクタ 100"/>
          <p:cNvCxnSpPr/>
          <p:nvPr/>
        </p:nvCxnSpPr>
        <p:spPr>
          <a:xfrm>
            <a:off x="6435514" y="4317976"/>
            <a:ext cx="2217511" cy="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104" name="フローチャート: 結合子 50"/>
          <p:cNvSpPr>
            <a:spLocks noChangeAspect="1"/>
          </p:cNvSpPr>
          <p:nvPr/>
        </p:nvSpPr>
        <p:spPr>
          <a:xfrm>
            <a:off x="6888588" y="4257916"/>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201</a:t>
            </a:fld>
            <a:endParaRPr lang="ja-JP" altLang="en-US"/>
          </a:p>
        </p:txBody>
      </p:sp>
      <p:sp>
        <p:nvSpPr>
          <p:cNvPr id="67" name="フローチャート: 結合子 50"/>
          <p:cNvSpPr>
            <a:spLocks noChangeAspect="1"/>
          </p:cNvSpPr>
          <p:nvPr/>
        </p:nvSpPr>
        <p:spPr>
          <a:xfrm>
            <a:off x="2168523" y="2773375"/>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6" name="フローチャート: 結合子 50"/>
          <p:cNvSpPr>
            <a:spLocks noChangeAspect="1"/>
          </p:cNvSpPr>
          <p:nvPr/>
        </p:nvSpPr>
        <p:spPr>
          <a:xfrm>
            <a:off x="2243683" y="567800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1" name="フローチャート: 結合子 50"/>
          <p:cNvSpPr>
            <a:spLocks noChangeAspect="1"/>
          </p:cNvSpPr>
          <p:nvPr/>
        </p:nvSpPr>
        <p:spPr>
          <a:xfrm>
            <a:off x="6864257" y="5693747"/>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55053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532389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改革取組み</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（１）①戦略の策定（公共交通戦略）</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51576" y="859027"/>
            <a:ext cx="9097436"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〇事業の具体化に向けて、大阪の成長にとって必要な鉄道ネットワークを公共交通戦略に位置付け。</a:t>
            </a:r>
          </a:p>
        </p:txBody>
      </p:sp>
      <p:sp>
        <p:nvSpPr>
          <p:cNvPr id="8" name="正方形/長方形 3"/>
          <p:cNvSpPr>
            <a:spLocks noChangeArrowheads="1"/>
          </p:cNvSpPr>
          <p:nvPr/>
        </p:nvSpPr>
        <p:spPr bwMode="auto">
          <a:xfrm>
            <a:off x="0" y="1190467"/>
            <a:ext cx="8859300" cy="1682512"/>
          </a:xfrm>
          <a:prstGeom prst="rect">
            <a:avLst/>
          </a:prstGeom>
          <a:noFill/>
          <a:ln w="9525">
            <a:noFill/>
            <a:miter lim="800000"/>
            <a:headEnd/>
            <a:tailEnd/>
          </a:ln>
        </p:spPr>
        <p:txBody>
          <a:bodyPr wrap="square">
            <a:spAutoFit/>
          </a:bodyPr>
          <a:lstStyle/>
          <a:p>
            <a:pPr marL="0" marR="0" lvl="0" indent="0" algn="l" defTabSz="957700" rtl="0" eaLnBrk="1" fontAlgn="auto" latinLnBrk="0" hangingPunct="1">
              <a:lnSpc>
                <a:spcPts val="1846"/>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■「公共交通戦略」策定（府：</a:t>
            </a:r>
            <a:r>
              <a:rPr kumimoji="1" lang="en-US" altLang="ja-JP"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292"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16180" marR="0" lvl="0" indent="-416180" algn="l" defTabSz="957700" rtl="0" eaLnBrk="1" fontAlgn="auto" latinLnBrk="0" hangingPunct="1">
              <a:lnSpc>
                <a:spcPts val="1846"/>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鉄道ネットワークの充実については、大阪の都心機能の強化と都市間連携（鉄道ミッシングリンクの解消）に向けて、以下の４つの取組みを戦略的に実施する方針を決定</a:t>
            </a:r>
          </a:p>
          <a:p>
            <a:pPr marL="0" marR="0" lvl="0" indent="0" algn="l" defTabSz="957700" rtl="0" eaLnBrk="1" fontAlgn="auto" latinLnBrk="0" hangingPunct="1">
              <a:lnSpc>
                <a:spcPts val="138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国土軸アクセスの強化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38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（新大阪・大阪までの動線を確保し、北陸・リニア中央新幹線から全国へ）</a:t>
            </a:r>
          </a:p>
          <a:p>
            <a:pPr marL="0" marR="0" lvl="0" indent="0" algn="l" defTabSz="957700" rtl="0" eaLnBrk="1" fontAlgn="auto" latinLnBrk="0" hangingPunct="1">
              <a:lnSpc>
                <a:spcPts val="138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関空アクセス強化</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57700" rtl="0" eaLnBrk="1" fontAlgn="auto" latinLnBrk="0" hangingPunct="1">
              <a:lnSpc>
                <a:spcPts val="138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放射環状型鉄道ネットワークの形成</a:t>
            </a:r>
          </a:p>
          <a:p>
            <a:pPr marL="0" marR="0" lvl="0" indent="0" algn="l" defTabSz="957700" rtl="0" eaLnBrk="1" fontAlgn="auto" latinLnBrk="0" hangingPunct="1">
              <a:lnSpc>
                <a:spcPts val="138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都心機能の強化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（「うめきた」のまちづくりの促進）</a:t>
            </a:r>
          </a:p>
        </p:txBody>
      </p:sp>
      <p:sp>
        <p:nvSpPr>
          <p:cNvPr id="4" name="二等辺三角形 3"/>
          <p:cNvSpPr/>
          <p:nvPr/>
        </p:nvSpPr>
        <p:spPr>
          <a:xfrm rot="10800000">
            <a:off x="3442185" y="2838552"/>
            <a:ext cx="1462247" cy="190136"/>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p:cNvSpPr txBox="1"/>
          <p:nvPr/>
        </p:nvSpPr>
        <p:spPr>
          <a:xfrm>
            <a:off x="2442034" y="3064926"/>
            <a:ext cx="6431511" cy="348813"/>
          </a:xfrm>
          <a:prstGeom prst="rect">
            <a:avLst/>
          </a:prstGeom>
          <a:noFill/>
        </p:spPr>
        <p:txBody>
          <a:bodyPr wrap="square" lIns="33231" rIns="33231" rtlCol="0">
            <a:spAutoFit/>
          </a:bodyPr>
          <a:lstStyle/>
          <a:p>
            <a:pPr marL="0" marR="0" lvl="0" indent="0" algn="l" defTabSz="957700" rtl="0" eaLnBrk="1" fontAlgn="auto" latinLnBrk="0" hangingPunct="1">
              <a:lnSpc>
                <a:spcPts val="2031"/>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戦略で設定した方向性に沿って、各路線の事業化を推進</a:t>
            </a: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 y="3379855"/>
            <a:ext cx="3147518" cy="306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p:cNvSpPr txBox="1"/>
          <p:nvPr/>
        </p:nvSpPr>
        <p:spPr>
          <a:xfrm>
            <a:off x="151576" y="3034199"/>
            <a:ext cx="2079848" cy="348813"/>
          </a:xfrm>
          <a:prstGeom prst="rect">
            <a:avLst/>
          </a:prstGeom>
          <a:noFill/>
        </p:spPr>
        <p:txBody>
          <a:bodyPr wrap="square" lIns="33231" rIns="33231" rtlCol="0">
            <a:spAutoFit/>
          </a:bodyPr>
          <a:lstStyle/>
          <a:p>
            <a:pPr marL="0" marR="0" lvl="0" indent="0" algn="l" defTabSz="957700" rtl="0" eaLnBrk="1" fontAlgn="auto" latinLnBrk="0" hangingPunct="1">
              <a:lnSpc>
                <a:spcPts val="2031"/>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「戦略４路線」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の概要＞</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Group 39"/>
          <p:cNvGraphicFramePr>
            <a:graphicFrameLocks noGrp="1"/>
          </p:cNvGraphicFramePr>
          <p:nvPr>
            <p:extLst/>
          </p:nvPr>
        </p:nvGraphicFramePr>
        <p:xfrm>
          <a:off x="3434942" y="3503300"/>
          <a:ext cx="5675621" cy="2862535"/>
        </p:xfrm>
        <a:graphic>
          <a:graphicData uri="http://schemas.openxmlformats.org/drawingml/2006/table">
            <a:tbl>
              <a:tblPr/>
              <a:tblGrid>
                <a:gridCol w="895266">
                  <a:extLst>
                    <a:ext uri="{9D8B030D-6E8A-4147-A177-3AD203B41FA5}">
                      <a16:colId xmlns="" xmlns:a16="http://schemas.microsoft.com/office/drawing/2014/main" val="20000"/>
                    </a:ext>
                  </a:extLst>
                </a:gridCol>
                <a:gridCol w="1541847">
                  <a:extLst>
                    <a:ext uri="{9D8B030D-6E8A-4147-A177-3AD203B41FA5}">
                      <a16:colId xmlns="" xmlns:a16="http://schemas.microsoft.com/office/drawing/2014/main" val="20001"/>
                    </a:ext>
                  </a:extLst>
                </a:gridCol>
                <a:gridCol w="3238508">
                  <a:extLst>
                    <a:ext uri="{9D8B030D-6E8A-4147-A177-3AD203B41FA5}">
                      <a16:colId xmlns="" xmlns:a16="http://schemas.microsoft.com/office/drawing/2014/main" val="20002"/>
                    </a:ext>
                  </a:extLst>
                </a:gridCol>
              </a:tblGrid>
              <a:tr h="2391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0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0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 xmlns:a16="http://schemas.microsoft.com/office/drawing/2014/main" val="10000"/>
                  </a:ext>
                </a:extLst>
              </a:tr>
              <a:tr h="527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rPr>
                        <a:t>北大阪急行</a:t>
                      </a:r>
                      <a:endParaRPr kumimoji="1" lang="en-US" altLang="ja-JP"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rPr>
                        <a:t>延伸</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＊延長：</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2.5㎞</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（千里中央～箕面萱野）</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＊事業費：</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600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＊北大阪地域と大阪都心との直結</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＊拠点形成とセットによる北大阪地域の活性化</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1"/>
                  </a:ext>
                </a:extLst>
              </a:tr>
              <a:tr h="822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rPr>
                        <a:t>大阪モノレール延伸</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＊延長：</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9.0㎞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門真市～</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（仮称）</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瓜生堂</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＊事業費：</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1,050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億円（インフラ：</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740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億円、インフラ外：</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310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＊環状型鉄道ネットワークの形成（新たに</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路線を加え</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10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路線の放射鉄道と結節）</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＊交通結節点の形成、都市構造を変革</a:t>
                      </a:r>
                      <a:endPar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2"/>
                  </a:ext>
                </a:extLst>
              </a:tr>
              <a:tr h="6752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rPr>
                        <a:t>なにわ筋線</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＊延長：</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7.4㎞</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仮称</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北梅田</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a:t>
                      </a:r>
                      <a:r>
                        <a:rPr kumimoji="1" lang="en-US" altLang="zh-TW"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JR</a:t>
                      </a:r>
                      <a:r>
                        <a:rPr kumimoji="1" lang="zh-TW"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難波</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／南海新今宮）</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＊事業費：</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3,300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＊関空アクセスの強化</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＊大阪都心・国土軸にもアクセスして広域機能を発揮</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3"/>
                  </a:ext>
                </a:extLst>
              </a:tr>
              <a:tr h="5274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Meiryo UI" pitchFamily="50" charset="-128"/>
                        </a:rPr>
                        <a:t>西梅田・十三・新大阪連絡線</a:t>
                      </a:r>
                    </a:p>
                  </a:txBody>
                  <a:tcPr marL="91435" marR="91435"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＊延長：</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5.2㎞</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（西梅田～十三～新大阪）</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＊事業費：</a:t>
                      </a:r>
                      <a:r>
                        <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1,350</a:t>
                      </a: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億円</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rPr>
                        <a:t>＊京都・神戸・宝塚方面と大阪都心部を直結</a:t>
                      </a:r>
                      <a:endParaRPr kumimoji="1" lang="en-US"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Meiryo UI" pitchFamily="50" charset="-128"/>
                      </a:endParaRPr>
                    </a:p>
                  </a:txBody>
                  <a:tcPr marL="35998" marR="35998" marT="42179" marB="42179"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4"/>
                  </a:ext>
                </a:extLst>
              </a:tr>
            </a:tbl>
          </a:graphicData>
        </a:graphic>
      </p:graphicFrame>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202</a:t>
            </a:fld>
            <a:endParaRPr lang="ja-JP" altLang="en-US"/>
          </a:p>
        </p:txBody>
      </p:sp>
    </p:spTree>
    <p:extLst>
      <p:ext uri="{BB962C8B-B14F-4D97-AF65-F5344CB8AC3E}">
        <p14:creationId xmlns:p14="http://schemas.microsoft.com/office/powerpoint/2010/main" val="1377418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2751</Words>
  <Application>Microsoft Office PowerPoint</Application>
  <PresentationFormat>画面に合わせる (4:3)</PresentationFormat>
  <Paragraphs>586</Paragraphs>
  <Slides>23</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Meiryo UI</vt:lpstr>
      <vt:lpstr>ＭＳ Ｐゴシック</vt:lpstr>
      <vt:lpstr>ＭＳ ゴシック</vt:lpstr>
      <vt:lpstr>ＭＳ 明朝</vt:lpstr>
      <vt:lpstr>新細明體</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2019-02-12T06:18:48Z</dcterms:created>
  <dcterms:modified xsi:type="dcterms:W3CDTF">2019-02-12T06:19:26Z</dcterms:modified>
</cp:coreProperties>
</file>